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0" r:id="rId2"/>
    <p:sldId id="289" r:id="rId3"/>
    <p:sldId id="261" r:id="rId4"/>
    <p:sldId id="282" r:id="rId5"/>
    <p:sldId id="283" r:id="rId6"/>
    <p:sldId id="285" r:id="rId7"/>
    <p:sldId id="286" r:id="rId8"/>
    <p:sldId id="292" r:id="rId9"/>
    <p:sldId id="287" r:id="rId10"/>
    <p:sldId id="279" r:id="rId11"/>
    <p:sldId id="294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700" autoAdjust="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FF939-5D33-4212-95BA-3475753559E6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130AC-6272-4842-AE24-C3AFC4C91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567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130AC-6272-4842-AE24-C3AFC4C917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633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6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306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542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854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843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741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450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91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54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568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6BA54-2C9A-4300-A62F-D7030FF542E3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0A0E2-E11F-4064-A32D-F6D4E961A0E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8"/>
          <p:cNvGrpSpPr>
            <a:grpSpLocks/>
          </p:cNvGrpSpPr>
          <p:nvPr userDrawn="1"/>
        </p:nvGrpSpPr>
        <p:grpSpPr bwMode="auto">
          <a:xfrm>
            <a:off x="0" y="6553200"/>
            <a:ext cx="9144000" cy="304800"/>
            <a:chOff x="0" y="4128"/>
            <a:chExt cx="5760" cy="192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0" y="4128"/>
              <a:ext cx="384" cy="192"/>
            </a:xfrm>
            <a:prstGeom prst="rect">
              <a:avLst/>
            </a:prstGeom>
            <a:solidFill>
              <a:srgbClr val="D1D6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84" y="4128"/>
              <a:ext cx="288" cy="192"/>
            </a:xfrm>
            <a:prstGeom prst="rect">
              <a:avLst/>
            </a:prstGeom>
            <a:solidFill>
              <a:srgbClr val="395A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4896" y="4128"/>
              <a:ext cx="288" cy="19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5376" y="4128"/>
              <a:ext cx="384" cy="192"/>
            </a:xfrm>
            <a:prstGeom prst="rect">
              <a:avLst/>
            </a:prstGeom>
            <a:solidFill>
              <a:srgbClr val="D1D6A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5136" y="4128"/>
              <a:ext cx="240" cy="192"/>
            </a:xfrm>
            <a:prstGeom prst="rect">
              <a:avLst/>
            </a:prstGeom>
            <a:solidFill>
              <a:srgbClr val="395A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zh-CN" altLang="zh-CN" smtClean="0">
                <a:cs typeface="Arial" charset="0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864" y="4128"/>
              <a:ext cx="240" cy="19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4656" y="4128"/>
              <a:ext cx="240" cy="19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zh-CN" altLang="en-US" smtClean="0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624" y="4128"/>
              <a:ext cx="240" cy="19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zh-CN" altLang="zh-CN" smtClean="0">
                <a:solidFill>
                  <a:srgbClr val="FF3300"/>
                </a:solidFill>
                <a:cs typeface="Arial" charset="0"/>
              </a:endParaRPr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104" y="4128"/>
              <a:ext cx="3552" cy="192"/>
            </a:xfrm>
            <a:prstGeom prst="rect">
              <a:avLst/>
            </a:prstGeom>
            <a:solidFill>
              <a:srgbClr val="424A9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zh-CN" smtClean="0">
                <a:solidFill>
                  <a:schemeClr val="bg1"/>
                </a:solidFill>
              </a:endParaRPr>
            </a:p>
            <a:p>
              <a:pPr algn="ctr" eaLnBrk="1" hangingPunct="1">
                <a:defRPr/>
              </a:pPr>
              <a:endParaRPr lang="en-US" altLang="zh-CN" sz="2000" smtClean="0">
                <a:solidFill>
                  <a:schemeClr val="bg1"/>
                </a:solidFill>
                <a:latin typeface="Garamond" pitchFamily="18" charset="0"/>
                <a:cs typeface="Arial" charset="0"/>
              </a:endParaRPr>
            </a:p>
          </p:txBody>
        </p:sp>
      </p:grpSp>
      <p:sp>
        <p:nvSpPr>
          <p:cNvPr id="17" name="Rectangle 18"/>
          <p:cNvSpPr>
            <a:spLocks noChangeArrowheads="1"/>
          </p:cNvSpPr>
          <p:nvPr userDrawn="1"/>
        </p:nvSpPr>
        <p:spPr bwMode="auto">
          <a:xfrm>
            <a:off x="952500" y="6553200"/>
            <a:ext cx="7239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zh-CN" dirty="0" smtClean="0">
                <a:solidFill>
                  <a:schemeClr val="bg1"/>
                </a:solidFill>
                <a:latin typeface="+mn-lt"/>
              </a:rPr>
              <a:t>Earth Science</a:t>
            </a:r>
            <a:r>
              <a:rPr lang="en-US" altLang="zh-CN" baseline="0" dirty="0" smtClean="0">
                <a:solidFill>
                  <a:schemeClr val="bg1"/>
                </a:solidFill>
                <a:latin typeface="+mn-lt"/>
              </a:rPr>
              <a:t> &amp; Climate Change, San Francisco, 28 -30 July 2014</a:t>
            </a:r>
            <a:endParaRPr lang="en-US" altLang="zh-CN" dirty="0" smtClean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895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en-US" sz="3600" b="1" dirty="0">
                <a:solidFill>
                  <a:srgbClr val="0070C0"/>
                </a:solidFill>
                <a:latin typeface="Arial" charset="0"/>
              </a:rPr>
              <a:t>Potential Controls on Trends in Background  </a:t>
            </a:r>
            <a:r>
              <a:rPr lang="en-US" altLang="en-US" sz="3600" b="1" dirty="0" smtClean="0">
                <a:solidFill>
                  <a:srgbClr val="0070C0"/>
                </a:solidFill>
                <a:latin typeface="Arial" charset="0"/>
              </a:rPr>
              <a:t>Concentrations of </a:t>
            </a:r>
            <a:r>
              <a:rPr lang="en-US" altLang="en-US" sz="36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Hg</a:t>
            </a:r>
            <a:r>
              <a:rPr lang="en-US" altLang="en-US" sz="3600" b="1" dirty="0">
                <a:solidFill>
                  <a:srgbClr val="0070C0"/>
                </a:solidFill>
                <a:latin typeface="Arial" charset="0"/>
                <a:cs typeface="Arial" charset="0"/>
                <a:sym typeface="Symbol" pitchFamily="18" charset="2"/>
              </a:rPr>
              <a:t></a:t>
            </a:r>
            <a:r>
              <a:rPr lang="en-US" altLang="en-US" sz="3600" b="1" dirty="0">
                <a:solidFill>
                  <a:srgbClr val="0070C0"/>
                </a:solidFill>
                <a:latin typeface="Arial" charset="0"/>
              </a:rPr>
              <a:t> in the Northeastern US</a:t>
            </a:r>
            <a:br>
              <a:rPr lang="en-US" altLang="en-US" sz="3600" b="1" dirty="0">
                <a:solidFill>
                  <a:srgbClr val="0070C0"/>
                </a:solidFill>
                <a:latin typeface="Arial" charset="0"/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Huiting Mao</a:t>
            </a:r>
          </a:p>
          <a:p>
            <a:r>
              <a:rPr lang="en-US" sz="2400" dirty="0" smtClean="0"/>
              <a:t>Department of Chemistry</a:t>
            </a:r>
          </a:p>
          <a:p>
            <a:r>
              <a:rPr lang="en-US" sz="2400" dirty="0" smtClean="0"/>
              <a:t>State University of New York</a:t>
            </a:r>
          </a:p>
          <a:p>
            <a:r>
              <a:rPr lang="en-US" sz="2400" dirty="0" smtClean="0"/>
              <a:t>College of Environmental Science and Forestry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7190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5334000"/>
            <a:ext cx="5861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Thompson Farm – TF, Durham, NH, sea level</a:t>
            </a:r>
          </a:p>
          <a:p>
            <a:r>
              <a:rPr lang="en-US" dirty="0" smtClean="0"/>
              <a:t>Pack Monadnock – PM, Pack Monadnock, NH, 700 </a:t>
            </a:r>
            <a:r>
              <a:rPr lang="en-US" dirty="0" err="1" smtClean="0"/>
              <a:t>asl</a:t>
            </a:r>
            <a:endParaRPr lang="en-US" dirty="0" smtClean="0"/>
          </a:p>
          <a:p>
            <a:r>
              <a:rPr lang="en-US" dirty="0" smtClean="0"/>
              <a:t>Huntington Wildlife Forest – HWF, Adirondacks, NY, 510 m </a:t>
            </a:r>
            <a:r>
              <a:rPr lang="en-US" dirty="0" err="1" smtClean="0"/>
              <a:t>asl</a:t>
            </a:r>
            <a:endParaRPr lang="en-US" dirty="0"/>
          </a:p>
        </p:txBody>
      </p:sp>
      <p:pic>
        <p:nvPicPr>
          <p:cNvPr id="16388" name="Picture 4" descr="E:\Submissions\Hg0 CO Decline\Plots\map of 3 sit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373" b="9975"/>
          <a:stretch/>
        </p:blipFill>
        <p:spPr bwMode="auto">
          <a:xfrm>
            <a:off x="1371600" y="457200"/>
            <a:ext cx="6775876" cy="463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3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62" r="3525" b="4356"/>
          <a:stretch/>
        </p:blipFill>
        <p:spPr bwMode="auto">
          <a:xfrm>
            <a:off x="-11502" y="564867"/>
            <a:ext cx="5195019" cy="255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32" r="3367" b="3302"/>
          <a:stretch/>
        </p:blipFill>
        <p:spPr bwMode="auto">
          <a:xfrm>
            <a:off x="-11502" y="3570104"/>
            <a:ext cx="5183517" cy="267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" y="3352800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Thompson Farm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271766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Pack Monadnock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420576" y="2827575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Huntington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1737558"/>
            <a:ext cx="46501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81" t="11645" r="1916" b="2905"/>
          <a:stretch/>
        </p:blipFill>
        <p:spPr bwMode="auto">
          <a:xfrm>
            <a:off x="4225175" y="3124200"/>
            <a:ext cx="4806927" cy="253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99669" y="103202"/>
            <a:ext cx="2393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3.8±0.9 ppqv yr</a:t>
            </a:r>
            <a:r>
              <a:rPr lang="en-US" sz="2400" b="1" baseline="30000" dirty="0">
                <a:solidFill>
                  <a:srgbClr val="0070C0"/>
                </a:solidFill>
              </a:rPr>
              <a:t>-1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5536019" y="133266"/>
            <a:ext cx="30604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Mace </a:t>
            </a:r>
            <a:r>
              <a:rPr lang="en-US" dirty="0" smtClean="0"/>
              <a:t>Head: 3.1±1.1 </a:t>
            </a:r>
            <a:r>
              <a:rPr lang="en-US" dirty="0"/>
              <a:t>ppqv </a:t>
            </a:r>
            <a:r>
              <a:rPr lang="en-US" dirty="0" smtClean="0"/>
              <a:t>yr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Ebinghaus</a:t>
            </a:r>
            <a:r>
              <a:rPr lang="en-US" dirty="0" smtClean="0"/>
              <a:t>  et </a:t>
            </a:r>
            <a:r>
              <a:rPr lang="en-US" dirty="0"/>
              <a:t>al</a:t>
            </a:r>
            <a:r>
              <a:rPr lang="en-US" dirty="0" smtClean="0"/>
              <a:t>.</a:t>
            </a:r>
            <a:r>
              <a:rPr lang="zh-CN" altLang="en-US" dirty="0" smtClean="0"/>
              <a:t>  </a:t>
            </a:r>
            <a:r>
              <a:rPr lang="en-US" altLang="zh-CN" dirty="0" smtClean="0"/>
              <a:t>(</a:t>
            </a:r>
            <a:r>
              <a:rPr lang="en-US" dirty="0" smtClean="0"/>
              <a:t>2011)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566145" y="914400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Cape Point South </a:t>
            </a:r>
            <a:r>
              <a:rPr lang="en-US" dirty="0" smtClean="0"/>
              <a:t>Africa</a:t>
            </a:r>
          </a:p>
          <a:p>
            <a:r>
              <a:rPr lang="en-US" dirty="0" smtClean="0"/>
              <a:t>3.8±0.6 </a:t>
            </a:r>
            <a:r>
              <a:rPr lang="en-US" dirty="0"/>
              <a:t>ppqv </a:t>
            </a:r>
            <a:r>
              <a:rPr lang="en-US" dirty="0" smtClean="0"/>
              <a:t>yr</a:t>
            </a:r>
            <a:r>
              <a:rPr lang="en-US" baseline="30000" dirty="0" smtClean="0"/>
              <a:t>-1</a:t>
            </a:r>
            <a:r>
              <a:rPr lang="en-US" dirty="0" smtClean="0"/>
              <a:t>, </a:t>
            </a:r>
            <a:r>
              <a:rPr lang="en-US" dirty="0" err="1" smtClean="0"/>
              <a:t>Slemr</a:t>
            </a:r>
            <a:r>
              <a:rPr lang="en-US" dirty="0" smtClean="0"/>
              <a:t> </a:t>
            </a:r>
            <a:r>
              <a:rPr lang="en-US" dirty="0"/>
              <a:t>et al</a:t>
            </a:r>
            <a:r>
              <a:rPr lang="en-US" dirty="0" smtClean="0"/>
              <a:t>. </a:t>
            </a:r>
            <a:r>
              <a:rPr lang="en-US" dirty="0"/>
              <a:t>(</a:t>
            </a:r>
            <a:r>
              <a:rPr lang="en-US" dirty="0" smtClean="0"/>
              <a:t>2011</a:t>
            </a:r>
            <a:r>
              <a:rPr lang="en-US" dirty="0"/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4611" y="1710761"/>
            <a:ext cx="2823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Canadian mid-latitude </a:t>
            </a:r>
            <a:r>
              <a:rPr lang="en-US" dirty="0" smtClean="0"/>
              <a:t>sites </a:t>
            </a:r>
          </a:p>
          <a:p>
            <a:r>
              <a:rPr lang="en-US" dirty="0" smtClean="0"/>
              <a:t>~</a:t>
            </a:r>
            <a:r>
              <a:rPr lang="en-US" dirty="0"/>
              <a:t>2.6 – 3.9 ppqv </a:t>
            </a:r>
            <a:r>
              <a:rPr lang="en-US" dirty="0" smtClean="0"/>
              <a:t>yr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Cole et al. (2013)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7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" grpId="0"/>
      <p:bldP spid="3" grpId="0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599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Pack Monadnock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25" r="3692" b="4617"/>
          <a:stretch/>
        </p:blipFill>
        <p:spPr bwMode="auto">
          <a:xfrm>
            <a:off x="9144" y="552213"/>
            <a:ext cx="44730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73557" y="9050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Thompson Farm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9192" y="3048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Huntington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52600" y="609600"/>
            <a:ext cx="685800" cy="2240281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429000" y="609600"/>
            <a:ext cx="685800" cy="2240281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7" t="12099" r="3887" b="3871"/>
          <a:stretch/>
        </p:blipFill>
        <p:spPr bwMode="auto">
          <a:xfrm>
            <a:off x="9143" y="3355849"/>
            <a:ext cx="444543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447800" y="3443872"/>
            <a:ext cx="342900" cy="2240281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38400" y="3443871"/>
            <a:ext cx="342900" cy="2240281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2770" y="3443871"/>
            <a:ext cx="342900" cy="2271129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12" name="Picture 2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86" t="11779" r="3646" b="2843"/>
          <a:stretch/>
        </p:blipFill>
        <p:spPr bwMode="auto">
          <a:xfrm>
            <a:off x="4579088" y="1317387"/>
            <a:ext cx="4572000" cy="253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602357" y="1427208"/>
            <a:ext cx="1070769" cy="2427639"/>
          </a:xfrm>
          <a:prstGeom prst="rect">
            <a:avLst/>
          </a:prstGeom>
          <a:solidFill>
            <a:srgbClr val="FFC000">
              <a:alpha val="20000"/>
            </a:srgbClr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754064" y="4191000"/>
            <a:ext cx="4389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In </a:t>
            </a:r>
            <a:r>
              <a:rPr lang="en-US" dirty="0">
                <a:solidFill>
                  <a:srgbClr val="0070C0"/>
                </a:solidFill>
              </a:rPr>
              <a:t>colder months the trends </a:t>
            </a:r>
            <a:r>
              <a:rPr lang="en-US" dirty="0" smtClean="0">
                <a:solidFill>
                  <a:srgbClr val="0070C0"/>
                </a:solidFill>
              </a:rPr>
              <a:t>were </a:t>
            </a:r>
            <a:r>
              <a:rPr lang="en-US" dirty="0">
                <a:solidFill>
                  <a:srgbClr val="0070C0"/>
                </a:solidFill>
              </a:rPr>
              <a:t>more associated with anthropogenic emission </a:t>
            </a:r>
            <a:r>
              <a:rPr lang="en-US" dirty="0" smtClean="0">
                <a:solidFill>
                  <a:srgbClr val="0070C0"/>
                </a:solidFill>
              </a:rPr>
              <a:t>reductions;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In warmer months other </a:t>
            </a:r>
            <a:r>
              <a:rPr lang="en-US" dirty="0">
                <a:solidFill>
                  <a:srgbClr val="0070C0"/>
                </a:solidFill>
              </a:rPr>
              <a:t>sources/sinks and processes became more significant and even predominant. </a:t>
            </a:r>
          </a:p>
        </p:txBody>
      </p:sp>
    </p:spTree>
    <p:extLst>
      <p:ext uri="{BB962C8B-B14F-4D97-AF65-F5344CB8AC3E}">
        <p14:creationId xmlns:p14="http://schemas.microsoft.com/office/powerpoint/2010/main" xmlns="" val="406461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29" r="3804"/>
          <a:stretch/>
        </p:blipFill>
        <p:spPr bwMode="auto">
          <a:xfrm>
            <a:off x="1103062" y="1447800"/>
            <a:ext cx="6516938" cy="337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51054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HWF: -1.8 ± 3.4 ppqv yr</a:t>
            </a:r>
            <a:r>
              <a:rPr lang="en-US" sz="2000" baseline="30000" dirty="0" smtClean="0"/>
              <a:t>-1</a:t>
            </a:r>
            <a:endParaRPr lang="en-US" sz="2000" dirty="0" smtClean="0"/>
          </a:p>
          <a:p>
            <a:r>
              <a:rPr lang="en-US" sz="2000" dirty="0" smtClean="0"/>
              <a:t>TF: -0.8 ± 1.9 </a:t>
            </a:r>
            <a:r>
              <a:rPr lang="en-US" sz="2000" dirty="0"/>
              <a:t>ppqv </a:t>
            </a:r>
            <a:r>
              <a:rPr lang="en-US" sz="2000" dirty="0" smtClean="0"/>
              <a:t>yr</a:t>
            </a:r>
            <a:r>
              <a:rPr lang="en-US" sz="2000" baseline="30000" dirty="0" smtClean="0"/>
              <a:t>-1</a:t>
            </a:r>
            <a:endParaRPr lang="en-US" sz="2000" dirty="0" smtClean="0"/>
          </a:p>
          <a:p>
            <a:r>
              <a:rPr lang="en-US" sz="2000" b="1" dirty="0" smtClean="0">
                <a:solidFill>
                  <a:srgbClr val="0070C0"/>
                </a:solidFill>
              </a:rPr>
              <a:t>PM: -3.6 ± 1.4 </a:t>
            </a:r>
            <a:r>
              <a:rPr lang="en-US" sz="2000" b="1" dirty="0">
                <a:solidFill>
                  <a:srgbClr val="0070C0"/>
                </a:solidFill>
              </a:rPr>
              <a:t>ppqv </a:t>
            </a:r>
            <a:r>
              <a:rPr lang="en-US" sz="2000" b="1" dirty="0" smtClean="0">
                <a:solidFill>
                  <a:srgbClr val="0070C0"/>
                </a:solidFill>
              </a:rPr>
              <a:t>mon</a:t>
            </a:r>
            <a:r>
              <a:rPr lang="en-US" sz="2000" b="1" baseline="30000" dirty="0" smtClean="0">
                <a:solidFill>
                  <a:srgbClr val="0070C0"/>
                </a:solidFill>
              </a:rPr>
              <a:t>-1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21732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For the overlapping period February 2006 – August 2010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13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33" y="299176"/>
            <a:ext cx="408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Hg</a:t>
            </a:r>
            <a:r>
              <a:rPr lang="en-US" baseline="30000" dirty="0" smtClean="0"/>
              <a:t>0</a:t>
            </a:r>
            <a:r>
              <a:rPr lang="en-US" dirty="0" smtClean="0"/>
              <a:t> MMAs corresponding to 75</a:t>
            </a:r>
            <a:r>
              <a:rPr lang="en-US" baseline="30000" dirty="0" smtClean="0"/>
              <a:t>th</a:t>
            </a:r>
            <a:r>
              <a:rPr lang="en-US" dirty="0" smtClean="0"/>
              <a:t> percentile CO mixing ratios at TF and PM</a:t>
            </a:r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28" r="2058" b="4793"/>
          <a:stretch/>
        </p:blipFill>
        <p:spPr bwMode="auto">
          <a:xfrm>
            <a:off x="4101943" y="114510"/>
            <a:ext cx="4114800" cy="201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60703" y="-7015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a) TF</a:t>
            </a:r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65" r="1670" b="4240"/>
          <a:stretch/>
        </p:blipFill>
        <p:spPr bwMode="auto">
          <a:xfrm>
            <a:off x="4111468" y="2323861"/>
            <a:ext cx="4114800" cy="202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70228" y="210737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b) PM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13" r="1527" b="4687"/>
          <a:stretch/>
        </p:blipFill>
        <p:spPr bwMode="auto">
          <a:xfrm>
            <a:off x="4098399" y="4517802"/>
            <a:ext cx="4114800" cy="1996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598803" y="43550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c) HWF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33" y="4562403"/>
            <a:ext cx="3349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95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percentile Hg</a:t>
            </a:r>
            <a:r>
              <a:rPr lang="en-US" baseline="30000" dirty="0"/>
              <a:t>0</a:t>
            </a:r>
            <a:r>
              <a:rPr lang="en-US" dirty="0"/>
              <a:t> MMAs at </a:t>
            </a:r>
            <a:r>
              <a:rPr lang="en-US" dirty="0" smtClean="0"/>
              <a:t>HWF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0" y="2590800"/>
            <a:ext cx="1790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4.8±0.7 </a:t>
            </a:r>
            <a:r>
              <a:rPr lang="en-US" b="1" dirty="0" smtClean="0">
                <a:solidFill>
                  <a:srgbClr val="0070C0"/>
                </a:solidFill>
              </a:rPr>
              <a:t>ppqv </a:t>
            </a:r>
            <a:r>
              <a:rPr lang="en-US" b="1" dirty="0">
                <a:solidFill>
                  <a:srgbClr val="0070C0"/>
                </a:solidFill>
              </a:rPr>
              <a:t>yr</a:t>
            </a:r>
            <a:r>
              <a:rPr lang="en-US" b="1" baseline="30000" dirty="0">
                <a:solidFill>
                  <a:srgbClr val="0070C0"/>
                </a:solidFill>
              </a:rPr>
              <a:t>-1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46164" y="321845"/>
            <a:ext cx="1790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2.0±0.8 ppqv yr</a:t>
            </a:r>
            <a:r>
              <a:rPr lang="en-US" b="1" baseline="30000" dirty="0">
                <a:solidFill>
                  <a:srgbClr val="0070C0"/>
                </a:solidFill>
              </a:rPr>
              <a:t>-1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758" y="4748473"/>
            <a:ext cx="1843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3.5±1.3 ppqv yr</a:t>
            </a:r>
            <a:r>
              <a:rPr lang="en-US" b="1" baseline="30000" dirty="0">
                <a:solidFill>
                  <a:srgbClr val="0070C0"/>
                </a:solidFill>
              </a:rPr>
              <a:t>-1</a:t>
            </a:r>
            <a:r>
              <a:rPr lang="en-US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0373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1619" y="3344418"/>
            <a:ext cx="2036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6.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7948" y="0"/>
            <a:ext cx="5619452" cy="3142013"/>
            <a:chOff x="247948" y="0"/>
            <a:chExt cx="5619452" cy="3142013"/>
          </a:xfrm>
        </p:grpSpPr>
        <p:pic>
          <p:nvPicPr>
            <p:cNvPr id="15362" name="Picture 2" descr="E:\Submissions\Hg0 CO Decline\MKtest MERCURY\PM_Hg0_COmonthly75th_noannualcycle_2005_2010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724" t="9736" r="13476" b="15397"/>
            <a:stretch/>
          </p:blipFill>
          <p:spPr bwMode="auto">
            <a:xfrm>
              <a:off x="247948" y="131429"/>
              <a:ext cx="3840480" cy="3010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4331" y="0"/>
              <a:ext cx="5323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PM </a:t>
              </a:r>
              <a:r>
                <a:rPr lang="en-US" dirty="0"/>
                <a:t>GEM in Polluted Air Masses (</a:t>
              </a:r>
              <a:r>
                <a:rPr lang="en-US" dirty="0" smtClean="0"/>
                <a:t>CO&gt;75</a:t>
              </a:r>
              <a:r>
                <a:rPr lang="en-US" baseline="30000" dirty="0" smtClean="0"/>
                <a:t>th</a:t>
              </a:r>
              <a:r>
                <a:rPr lang="en-US" dirty="0" smtClean="0"/>
                <a:t> percentile)</a:t>
              </a:r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065647" y="486858"/>
            <a:ext cx="468301" cy="26551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38748" y="486858"/>
            <a:ext cx="1143000" cy="26551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096894" y="904179"/>
            <a:ext cx="3840480" cy="3416254"/>
            <a:chOff x="5096894" y="904179"/>
            <a:chExt cx="3840480" cy="3416254"/>
          </a:xfrm>
        </p:grpSpPr>
        <p:sp>
          <p:nvSpPr>
            <p:cNvPr id="2" name="TextBox 1"/>
            <p:cNvSpPr txBox="1"/>
            <p:nvPr/>
          </p:nvSpPr>
          <p:spPr>
            <a:xfrm>
              <a:off x="5295014" y="904179"/>
              <a:ext cx="3339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TF (CO&gt; 75</a:t>
              </a:r>
              <a:r>
                <a:rPr lang="en-US" baseline="30000" dirty="0" smtClean="0"/>
                <a:t>th</a:t>
              </a:r>
              <a:r>
                <a:rPr lang="en-US" dirty="0" smtClean="0"/>
                <a:t> percentile)</a:t>
              </a:r>
              <a:endParaRPr lang="en-US" dirty="0"/>
            </a:p>
          </p:txBody>
        </p:sp>
        <p:pic>
          <p:nvPicPr>
            <p:cNvPr id="6" name="Picture 2" descr="E:\Submissions\Hg0 CO Decline\MKtest MERCURY\TF_hgih_Hg0_Landwind_monthlymed_noannualcycle_2003_2010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636" t="9302" r="13108" b="15184"/>
            <a:stretch/>
          </p:blipFill>
          <p:spPr bwMode="auto">
            <a:xfrm>
              <a:off x="5096894" y="1261342"/>
              <a:ext cx="3840480" cy="3059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8493940" y="1509740"/>
            <a:ext cx="281345" cy="2705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67671" y="3381000"/>
            <a:ext cx="3840480" cy="3010749"/>
            <a:chOff x="767671" y="3381000"/>
            <a:chExt cx="3840480" cy="3010749"/>
          </a:xfrm>
        </p:grpSpPr>
        <p:pic>
          <p:nvPicPr>
            <p:cNvPr id="15364" name="Picture 4" descr="E:\Submissions\Hg0 CO Decline\MKtest MERCURY\HWF 95th.ti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368" t="9804" r="13425" b="14911"/>
            <a:stretch/>
          </p:blipFill>
          <p:spPr bwMode="auto">
            <a:xfrm>
              <a:off x="767671" y="3381000"/>
              <a:ext cx="3840480" cy="3010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849711" y="3381000"/>
              <a:ext cx="24936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HWF (95</a:t>
              </a:r>
              <a:r>
                <a:rPr lang="en-US" baseline="30000" dirty="0" smtClean="0"/>
                <a:t>th</a:t>
              </a:r>
              <a:r>
                <a:rPr lang="en-US" dirty="0" smtClean="0"/>
                <a:t> percentile)</a:t>
              </a:r>
              <a:endParaRPr lang="en-US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398182" y="3610727"/>
            <a:ext cx="838200" cy="2737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859184" y="1509740"/>
            <a:ext cx="544502" cy="2705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35402" y="4959886"/>
            <a:ext cx="3963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For TF, other sources/processes in warmer months could overtake anthropogenic  influence.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65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6" grpId="0" animBg="1"/>
      <p:bldP spid="15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62" r="3525" b="4356"/>
          <a:stretch/>
        </p:blipFill>
        <p:spPr bwMode="auto">
          <a:xfrm>
            <a:off x="-11502" y="564867"/>
            <a:ext cx="5195019" cy="255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32" r="3367" b="3302"/>
          <a:stretch/>
        </p:blipFill>
        <p:spPr bwMode="auto">
          <a:xfrm>
            <a:off x="-11502" y="3570104"/>
            <a:ext cx="5183517" cy="267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514600" y="3722132"/>
            <a:ext cx="0" cy="22497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14600" y="613635"/>
            <a:ext cx="0" cy="22819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3352800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Thompson Farm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271766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Pack Monadnock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1922224"/>
            <a:ext cx="274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Huntington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1737558"/>
            <a:ext cx="46501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81" t="11645" r="1916" b="2905"/>
          <a:stretch/>
        </p:blipFill>
        <p:spPr bwMode="auto">
          <a:xfrm>
            <a:off x="4367199" y="2218849"/>
            <a:ext cx="4806927" cy="253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5257800" y="2362200"/>
            <a:ext cx="0" cy="2057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96590" y="40933"/>
            <a:ext cx="4914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Background Concentrations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74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287" y="0"/>
            <a:ext cx="5305425" cy="2628900"/>
            <a:chOff x="14287" y="0"/>
            <a:chExt cx="5305425" cy="2628900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621" r="1822" b="4699"/>
            <a:stretch/>
          </p:blipFill>
          <p:spPr bwMode="auto">
            <a:xfrm>
              <a:off x="14287" y="0"/>
              <a:ext cx="5305425" cy="2628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623887" y="76200"/>
              <a:ext cx="636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a) TF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3983296"/>
            <a:ext cx="5403851" cy="2594344"/>
            <a:chOff x="0" y="3983296"/>
            <a:chExt cx="5403851" cy="2594344"/>
          </a:xfrm>
        </p:grpSpPr>
        <p:pic>
          <p:nvPicPr>
            <p:cNvPr id="15365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2987" r="1789" b="4518"/>
            <a:stretch/>
          </p:blipFill>
          <p:spPr bwMode="auto">
            <a:xfrm>
              <a:off x="0" y="3983296"/>
              <a:ext cx="5403851" cy="2594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38200" y="4036458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c) HWF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1772" y="2711302"/>
            <a:ext cx="5332228" cy="2615609"/>
            <a:chOff x="3811772" y="2711302"/>
            <a:chExt cx="5332228" cy="2615609"/>
          </a:xfrm>
        </p:grpSpPr>
        <p:pic>
          <p:nvPicPr>
            <p:cNvPr id="1536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2328" r="1383" b="4500"/>
            <a:stretch/>
          </p:blipFill>
          <p:spPr bwMode="auto">
            <a:xfrm>
              <a:off x="3811772" y="2711302"/>
              <a:ext cx="5332228" cy="2615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419600" y="2777167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b) PM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057525" y="223652"/>
            <a:ext cx="197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2.1 ± 0.6 ppqv yr</a:t>
            </a:r>
            <a:r>
              <a:rPr lang="en-US" b="1" baseline="30000" dirty="0" smtClean="0">
                <a:solidFill>
                  <a:srgbClr val="0070C0"/>
                </a:solidFill>
              </a:rPr>
              <a:t>-1</a:t>
            </a:r>
            <a:endParaRPr 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2937761"/>
            <a:ext cx="197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1.6 ± 0.6 ppqv yr</a:t>
            </a:r>
            <a:r>
              <a:rPr lang="en-US" b="1" baseline="30000" dirty="0" smtClean="0">
                <a:solidFill>
                  <a:srgbClr val="0070C0"/>
                </a:solidFill>
              </a:rPr>
              <a:t>-1</a:t>
            </a:r>
            <a:endParaRPr 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81161" y="4356170"/>
            <a:ext cx="197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22 ±6 ppqv yr</a:t>
            </a:r>
            <a:r>
              <a:rPr lang="en-US" b="1" baseline="30000" dirty="0" smtClean="0">
                <a:solidFill>
                  <a:srgbClr val="0070C0"/>
                </a:solidFill>
              </a:rPr>
              <a:t>-1</a:t>
            </a:r>
            <a:endParaRPr 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712" y="214699"/>
            <a:ext cx="379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Anthropogenic Contribution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3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06" b="4077"/>
          <a:stretch/>
        </p:blipFill>
        <p:spPr bwMode="auto">
          <a:xfrm>
            <a:off x="1066800" y="354845"/>
            <a:ext cx="6827837" cy="305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01" b="4077"/>
          <a:stretch/>
        </p:blipFill>
        <p:spPr bwMode="auto">
          <a:xfrm>
            <a:off x="1076324" y="3561907"/>
            <a:ext cx="6818313" cy="304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5000" y="365764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941513" algn="l"/>
              </a:tabLst>
            </a:pPr>
            <a:r>
              <a:rPr lang="en-US" sz="2400" b="1" dirty="0" smtClean="0">
                <a:solidFill>
                  <a:srgbClr val="0070C0"/>
                </a:solidFill>
              </a:rPr>
              <a:t>HWF</a:t>
            </a:r>
            <a:endParaRPr lang="en-US" sz="2400" b="1" dirty="0">
              <a:solidFill>
                <a:srgbClr val="0070C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354845"/>
            <a:ext cx="54866" cy="66054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24000" y="6128"/>
            <a:ext cx="659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TF Background GEM vs. Precipitation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1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3" y="1447800"/>
            <a:ext cx="76104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6763" y="2590800"/>
            <a:ext cx="7610475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71801" y="70174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TF Wet Deposition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60198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Lombard et al., 2011, </a:t>
            </a:r>
            <a:r>
              <a:rPr lang="en-US" dirty="0" err="1" smtClean="0">
                <a:solidFill>
                  <a:srgbClr val="00B0F0"/>
                </a:solidFill>
              </a:rPr>
              <a:t>acp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02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Arial" charset="0"/>
                <a:cs typeface="Arial" charset="0"/>
              </a:rPr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 smtClean="0">
                <a:latin typeface="Arial" charset="0"/>
                <a:cs typeface="Arial" charset="0"/>
              </a:rPr>
              <a:t>This </a:t>
            </a:r>
            <a:r>
              <a:rPr lang="en-US" altLang="en-US" b="1" dirty="0">
                <a:latin typeface="Arial" charset="0"/>
                <a:cs typeface="Arial" charset="0"/>
              </a:rPr>
              <a:t>study was funded by NSF AGS 1141713 and EPA STAR 83521501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63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9017</TotalTime>
  <Words>322</Words>
  <Application>Microsoft Office PowerPoint</Application>
  <PresentationFormat>On-screen Show (4:3)</PresentationFormat>
  <Paragraphs>60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Potential Controls on Trends in Background  Concentrations of Hg in the Northeastern US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Acknowledgments</vt:lpstr>
    </vt:vector>
  </TitlesOfParts>
  <Company>SUNY ESF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Huiting Mao</dc:creator>
  <cp:lastModifiedBy>ravindra-s</cp:lastModifiedBy>
  <cp:revision>167</cp:revision>
  <dcterms:created xsi:type="dcterms:W3CDTF">2013-05-21T23:00:07Z</dcterms:created>
  <dcterms:modified xsi:type="dcterms:W3CDTF">2014-07-26T06:27:05Z</dcterms:modified>
</cp:coreProperties>
</file>