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49"/>
  </p:notesMasterIdLst>
  <p:handoutMasterIdLst>
    <p:handoutMasterId r:id="rId50"/>
  </p:handoutMasterIdLst>
  <p:sldIdLst>
    <p:sldId id="256" r:id="rId2"/>
    <p:sldId id="258" r:id="rId3"/>
    <p:sldId id="257" r:id="rId4"/>
    <p:sldId id="259" r:id="rId5"/>
    <p:sldId id="331" r:id="rId6"/>
    <p:sldId id="261" r:id="rId7"/>
    <p:sldId id="264" r:id="rId8"/>
    <p:sldId id="269" r:id="rId9"/>
    <p:sldId id="270" r:id="rId10"/>
    <p:sldId id="273" r:id="rId11"/>
    <p:sldId id="280" r:id="rId12"/>
    <p:sldId id="281" r:id="rId13"/>
    <p:sldId id="337" r:id="rId14"/>
    <p:sldId id="363" r:id="rId15"/>
    <p:sldId id="338" r:id="rId16"/>
    <p:sldId id="339" r:id="rId17"/>
    <p:sldId id="371" r:id="rId18"/>
    <p:sldId id="340" r:id="rId19"/>
    <p:sldId id="341" r:id="rId20"/>
    <p:sldId id="342" r:id="rId21"/>
    <p:sldId id="343" r:id="rId22"/>
    <p:sldId id="344" r:id="rId23"/>
    <p:sldId id="369" r:id="rId24"/>
    <p:sldId id="367" r:id="rId25"/>
    <p:sldId id="282" r:id="rId26"/>
    <p:sldId id="370" r:id="rId27"/>
    <p:sldId id="283" r:id="rId28"/>
    <p:sldId id="346" r:id="rId29"/>
    <p:sldId id="364" r:id="rId30"/>
    <p:sldId id="365" r:id="rId31"/>
    <p:sldId id="347" r:id="rId32"/>
    <p:sldId id="349" r:id="rId33"/>
    <p:sldId id="350" r:id="rId34"/>
    <p:sldId id="351" r:id="rId35"/>
    <p:sldId id="352" r:id="rId36"/>
    <p:sldId id="368" r:id="rId37"/>
    <p:sldId id="353" r:id="rId38"/>
    <p:sldId id="354" r:id="rId39"/>
    <p:sldId id="372" r:id="rId40"/>
    <p:sldId id="355" r:id="rId41"/>
    <p:sldId id="356" r:id="rId42"/>
    <p:sldId id="357" r:id="rId43"/>
    <p:sldId id="359" r:id="rId44"/>
    <p:sldId id="373" r:id="rId45"/>
    <p:sldId id="360" r:id="rId46"/>
    <p:sldId id="361" r:id="rId47"/>
    <p:sldId id="335" r:id="rId48"/>
  </p:sldIdLst>
  <p:sldSz cx="9144000" cy="6858000" type="screen4x3"/>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C404"/>
    <a:srgbClr val="FFFF37"/>
    <a:srgbClr val="AEE8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1" autoAdjust="0"/>
    <p:restoredTop sz="94660"/>
  </p:normalViewPr>
  <p:slideViewPr>
    <p:cSldViewPr>
      <p:cViewPr varScale="1">
        <p:scale>
          <a:sx n="81" d="100"/>
          <a:sy n="81" d="100"/>
        </p:scale>
        <p:origin x="-159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96888"/>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sz="quarter" idx="1"/>
          </p:nvPr>
        </p:nvSpPr>
        <p:spPr>
          <a:xfrm>
            <a:off x="1588" y="0"/>
            <a:ext cx="2971800" cy="496888"/>
          </a:xfrm>
          <a:prstGeom prst="rect">
            <a:avLst/>
          </a:prstGeom>
        </p:spPr>
        <p:txBody>
          <a:bodyPr vert="horz" lIns="91440" tIns="45720" rIns="91440" bIns="45720" rtlCol="1"/>
          <a:lstStyle>
            <a:lvl1pPr algn="l">
              <a:defRPr sz="1200"/>
            </a:lvl1pPr>
          </a:lstStyle>
          <a:p>
            <a:fld id="{204F33EA-5FF8-4202-ADE0-139014603701}" type="datetimeFigureOut">
              <a:rPr lang="ar-EG" smtClean="0"/>
              <a:t>04/04/1436</a:t>
            </a:fld>
            <a:endParaRPr lang="ar-EG"/>
          </a:p>
        </p:txBody>
      </p:sp>
      <p:sp>
        <p:nvSpPr>
          <p:cNvPr id="4" name="Footer Placeholder 3"/>
          <p:cNvSpPr>
            <a:spLocks noGrp="1"/>
          </p:cNvSpPr>
          <p:nvPr>
            <p:ph type="ftr" sz="quarter" idx="2"/>
          </p:nvPr>
        </p:nvSpPr>
        <p:spPr>
          <a:xfrm>
            <a:off x="3886200" y="9448800"/>
            <a:ext cx="2971800" cy="496888"/>
          </a:xfrm>
          <a:prstGeom prst="rect">
            <a:avLst/>
          </a:prstGeom>
        </p:spPr>
        <p:txBody>
          <a:bodyPr vert="horz" lIns="91440" tIns="45720" rIns="91440" bIns="45720" rtlCol="1" anchor="b"/>
          <a:lstStyle>
            <a:lvl1pPr algn="r">
              <a:defRPr sz="1200"/>
            </a:lvl1pPr>
          </a:lstStyle>
          <a:p>
            <a:endParaRPr lang="ar-EG"/>
          </a:p>
        </p:txBody>
      </p:sp>
      <p:sp>
        <p:nvSpPr>
          <p:cNvPr id="5" name="Slide Number Placeholder 4"/>
          <p:cNvSpPr>
            <a:spLocks noGrp="1"/>
          </p:cNvSpPr>
          <p:nvPr>
            <p:ph type="sldNum" sz="quarter" idx="3"/>
          </p:nvPr>
        </p:nvSpPr>
        <p:spPr>
          <a:xfrm>
            <a:off x="1588" y="9448800"/>
            <a:ext cx="2971800" cy="496888"/>
          </a:xfrm>
          <a:prstGeom prst="rect">
            <a:avLst/>
          </a:prstGeom>
        </p:spPr>
        <p:txBody>
          <a:bodyPr vert="horz" lIns="91440" tIns="45720" rIns="91440" bIns="45720" rtlCol="1" anchor="b"/>
          <a:lstStyle>
            <a:lvl1pPr algn="l">
              <a:defRPr sz="1200"/>
            </a:lvl1pPr>
          </a:lstStyle>
          <a:p>
            <a:fld id="{E2F52B35-215B-40DD-8495-B938D21AC752}" type="slidenum">
              <a:rPr lang="ar-EG" smtClean="0"/>
              <a:t>‹#›</a:t>
            </a:fld>
            <a:endParaRPr lang="ar-EG"/>
          </a:p>
        </p:txBody>
      </p:sp>
    </p:spTree>
    <p:extLst>
      <p:ext uri="{BB962C8B-B14F-4D97-AF65-F5344CB8AC3E}">
        <p14:creationId xmlns:p14="http://schemas.microsoft.com/office/powerpoint/2010/main" val="1527222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7364"/>
          </a:xfrm>
          <a:prstGeom prst="rect">
            <a:avLst/>
          </a:prstGeom>
        </p:spPr>
        <p:txBody>
          <a:bodyPr vert="horz" lIns="91440" tIns="45720" rIns="91440" bIns="45720" rtlCol="0"/>
          <a:lstStyle>
            <a:lvl1pPr algn="r">
              <a:defRPr sz="1200"/>
            </a:lvl1pPr>
          </a:lstStyle>
          <a:p>
            <a:fld id="{33D9BA11-B268-4FDA-832C-791E52681EFC}" type="datetimeFigureOut">
              <a:rPr lang="en-US" smtClean="0"/>
              <a:t>1/24/2015</a:t>
            </a:fld>
            <a:endParaRPr lang="en-US"/>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956"/>
            <a:ext cx="5486400" cy="447627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8185"/>
            <a:ext cx="2971800" cy="49736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8185"/>
            <a:ext cx="2971800" cy="497364"/>
          </a:xfrm>
          <a:prstGeom prst="rect">
            <a:avLst/>
          </a:prstGeom>
        </p:spPr>
        <p:txBody>
          <a:bodyPr vert="horz" lIns="91440" tIns="45720" rIns="91440" bIns="45720" rtlCol="0" anchor="b"/>
          <a:lstStyle>
            <a:lvl1pPr algn="r">
              <a:defRPr sz="1200"/>
            </a:lvl1pPr>
          </a:lstStyle>
          <a:p>
            <a:fld id="{58F85A8D-98E1-4ABA-99EB-C82B60F2682A}" type="slidenum">
              <a:rPr lang="en-US" smtClean="0"/>
              <a:t>‹#›</a:t>
            </a:fld>
            <a:endParaRPr lang="en-US"/>
          </a:p>
        </p:txBody>
      </p:sp>
    </p:spTree>
    <p:extLst>
      <p:ext uri="{BB962C8B-B14F-4D97-AF65-F5344CB8AC3E}">
        <p14:creationId xmlns:p14="http://schemas.microsoft.com/office/powerpoint/2010/main" val="2220843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1</a:t>
            </a:fld>
            <a:endParaRPr lang="en-US"/>
          </a:p>
        </p:txBody>
      </p:sp>
    </p:spTree>
    <p:extLst>
      <p:ext uri="{BB962C8B-B14F-4D97-AF65-F5344CB8AC3E}">
        <p14:creationId xmlns:p14="http://schemas.microsoft.com/office/powerpoint/2010/main" val="3591470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2</a:t>
            </a:fld>
            <a:endParaRPr lang="en-US"/>
          </a:p>
        </p:txBody>
      </p:sp>
    </p:spTree>
    <p:extLst>
      <p:ext uri="{BB962C8B-B14F-4D97-AF65-F5344CB8AC3E}">
        <p14:creationId xmlns:p14="http://schemas.microsoft.com/office/powerpoint/2010/main" val="1977810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3</a:t>
            </a:fld>
            <a:endParaRPr lang="en-US"/>
          </a:p>
        </p:txBody>
      </p:sp>
    </p:spTree>
    <p:extLst>
      <p:ext uri="{BB962C8B-B14F-4D97-AF65-F5344CB8AC3E}">
        <p14:creationId xmlns:p14="http://schemas.microsoft.com/office/powerpoint/2010/main" val="2409033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4</a:t>
            </a:fld>
            <a:endParaRPr lang="en-US"/>
          </a:p>
        </p:txBody>
      </p:sp>
    </p:spTree>
    <p:extLst>
      <p:ext uri="{BB962C8B-B14F-4D97-AF65-F5344CB8AC3E}">
        <p14:creationId xmlns:p14="http://schemas.microsoft.com/office/powerpoint/2010/main" val="3841503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58F85A8D-98E1-4ABA-99EB-C82B60F2682A}" type="slidenum">
              <a:rPr lang="en-US" smtClean="0"/>
              <a:t>5</a:t>
            </a:fld>
            <a:endParaRPr lang="en-US"/>
          </a:p>
        </p:txBody>
      </p:sp>
    </p:spTree>
    <p:extLst>
      <p:ext uri="{BB962C8B-B14F-4D97-AF65-F5344CB8AC3E}">
        <p14:creationId xmlns:p14="http://schemas.microsoft.com/office/powerpoint/2010/main" val="3603753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6</a:t>
            </a:fld>
            <a:endParaRPr lang="en-US"/>
          </a:p>
        </p:txBody>
      </p:sp>
    </p:spTree>
    <p:extLst>
      <p:ext uri="{BB962C8B-B14F-4D97-AF65-F5344CB8AC3E}">
        <p14:creationId xmlns:p14="http://schemas.microsoft.com/office/powerpoint/2010/main" val="1789782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7</a:t>
            </a:fld>
            <a:endParaRPr lang="en-US"/>
          </a:p>
        </p:txBody>
      </p:sp>
    </p:spTree>
    <p:extLst>
      <p:ext uri="{BB962C8B-B14F-4D97-AF65-F5344CB8AC3E}">
        <p14:creationId xmlns:p14="http://schemas.microsoft.com/office/powerpoint/2010/main" val="4003220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8</a:t>
            </a:fld>
            <a:endParaRPr lang="en-US"/>
          </a:p>
        </p:txBody>
      </p:sp>
    </p:spTree>
    <p:extLst>
      <p:ext uri="{BB962C8B-B14F-4D97-AF65-F5344CB8AC3E}">
        <p14:creationId xmlns:p14="http://schemas.microsoft.com/office/powerpoint/2010/main" val="4096408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9</a:t>
            </a:fld>
            <a:endParaRPr lang="en-US"/>
          </a:p>
        </p:txBody>
      </p:sp>
    </p:spTree>
    <p:extLst>
      <p:ext uri="{BB962C8B-B14F-4D97-AF65-F5344CB8AC3E}">
        <p14:creationId xmlns:p14="http://schemas.microsoft.com/office/powerpoint/2010/main" val="3432472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10</a:t>
            </a:fld>
            <a:endParaRPr lang="en-US"/>
          </a:p>
        </p:txBody>
      </p:sp>
    </p:spTree>
    <p:extLst>
      <p:ext uri="{BB962C8B-B14F-4D97-AF65-F5344CB8AC3E}">
        <p14:creationId xmlns:p14="http://schemas.microsoft.com/office/powerpoint/2010/main" val="1885327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11</a:t>
            </a:fld>
            <a:endParaRPr lang="en-US"/>
          </a:p>
        </p:txBody>
      </p:sp>
    </p:spTree>
    <p:extLst>
      <p:ext uri="{BB962C8B-B14F-4D97-AF65-F5344CB8AC3E}">
        <p14:creationId xmlns:p14="http://schemas.microsoft.com/office/powerpoint/2010/main" val="982936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12</a:t>
            </a:fld>
            <a:endParaRPr lang="en-US"/>
          </a:p>
        </p:txBody>
      </p:sp>
    </p:spTree>
    <p:extLst>
      <p:ext uri="{BB962C8B-B14F-4D97-AF65-F5344CB8AC3E}">
        <p14:creationId xmlns:p14="http://schemas.microsoft.com/office/powerpoint/2010/main" val="1957054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25</a:t>
            </a:fld>
            <a:endParaRPr lang="en-US"/>
          </a:p>
        </p:txBody>
      </p:sp>
    </p:spTree>
    <p:extLst>
      <p:ext uri="{BB962C8B-B14F-4D97-AF65-F5344CB8AC3E}">
        <p14:creationId xmlns:p14="http://schemas.microsoft.com/office/powerpoint/2010/main" val="457370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26</a:t>
            </a:fld>
            <a:endParaRPr lang="en-US"/>
          </a:p>
        </p:txBody>
      </p:sp>
    </p:spTree>
    <p:extLst>
      <p:ext uri="{BB962C8B-B14F-4D97-AF65-F5344CB8AC3E}">
        <p14:creationId xmlns:p14="http://schemas.microsoft.com/office/powerpoint/2010/main" val="457370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27</a:t>
            </a:fld>
            <a:endParaRPr lang="en-US"/>
          </a:p>
        </p:txBody>
      </p:sp>
    </p:spTree>
    <p:extLst>
      <p:ext uri="{BB962C8B-B14F-4D97-AF65-F5344CB8AC3E}">
        <p14:creationId xmlns:p14="http://schemas.microsoft.com/office/powerpoint/2010/main" val="11419830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58F85A8D-98E1-4ABA-99EB-C82B60F2682A}" type="slidenum">
              <a:rPr lang="en-US" smtClean="0"/>
              <a:t>47</a:t>
            </a:fld>
            <a:endParaRPr lang="en-US"/>
          </a:p>
        </p:txBody>
      </p:sp>
    </p:spTree>
    <p:extLst>
      <p:ext uri="{BB962C8B-B14F-4D97-AF65-F5344CB8AC3E}">
        <p14:creationId xmlns:p14="http://schemas.microsoft.com/office/powerpoint/2010/main" val="3541600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40A2DF-CC95-49B1-88F3-F40F7A65CF31}"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4DEF3-615E-4A60-83F7-556A7BB9AE2F}" type="slidenum">
              <a:rPr lang="en-US" smtClean="0"/>
              <a:t>‹#›</a:t>
            </a:fld>
            <a:endParaRPr lang="en-US"/>
          </a:p>
        </p:txBody>
      </p:sp>
    </p:spTree>
    <p:extLst>
      <p:ext uri="{BB962C8B-B14F-4D97-AF65-F5344CB8AC3E}">
        <p14:creationId xmlns:p14="http://schemas.microsoft.com/office/powerpoint/2010/main" val="147480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40A2DF-CC95-49B1-88F3-F40F7A65CF31}"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4DEF3-615E-4A60-83F7-556A7BB9AE2F}" type="slidenum">
              <a:rPr lang="en-US" smtClean="0"/>
              <a:t>‹#›</a:t>
            </a:fld>
            <a:endParaRPr lang="en-US"/>
          </a:p>
        </p:txBody>
      </p:sp>
    </p:spTree>
    <p:extLst>
      <p:ext uri="{BB962C8B-B14F-4D97-AF65-F5344CB8AC3E}">
        <p14:creationId xmlns:p14="http://schemas.microsoft.com/office/powerpoint/2010/main" val="213779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40A2DF-CC95-49B1-88F3-F40F7A65CF31}"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4DEF3-615E-4A60-83F7-556A7BB9AE2F}" type="slidenum">
              <a:rPr lang="en-US" smtClean="0"/>
              <a:t>‹#›</a:t>
            </a:fld>
            <a:endParaRPr lang="en-US"/>
          </a:p>
        </p:txBody>
      </p:sp>
    </p:spTree>
    <p:extLst>
      <p:ext uri="{BB962C8B-B14F-4D97-AF65-F5344CB8AC3E}">
        <p14:creationId xmlns:p14="http://schemas.microsoft.com/office/powerpoint/2010/main" val="363604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40A2DF-CC95-49B1-88F3-F40F7A65CF31}" type="datetimeFigureOut">
              <a:rPr lang="en-US" smtClean="0"/>
              <a:t>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04DEF3-615E-4A60-83F7-556A7BB9AE2F}" type="slidenum">
              <a:rPr lang="en-US" smtClean="0"/>
              <a:t>‹#›</a:t>
            </a:fld>
            <a:endParaRPr lang="en-US"/>
          </a:p>
        </p:txBody>
      </p:sp>
    </p:spTree>
    <p:extLst>
      <p:ext uri="{BB962C8B-B14F-4D97-AF65-F5344CB8AC3E}">
        <p14:creationId xmlns:p14="http://schemas.microsoft.com/office/powerpoint/2010/main" val="414773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40A2DF-CC95-49B1-88F3-F40F7A65CF31}" type="datetimeFigureOut">
              <a:rPr lang="en-US" smtClean="0"/>
              <a:t>1/24/2015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04DEF3-615E-4A60-83F7-556A7BB9AE2F}" type="slidenum">
              <a:rPr lang="en-US" smtClean="0"/>
              <a:t>‹#›</a:t>
            </a:fld>
            <a:endParaRPr lang="en-US"/>
          </a:p>
        </p:txBody>
      </p:sp>
    </p:spTree>
    <p:extLst>
      <p:ext uri="{BB962C8B-B14F-4D97-AF65-F5344CB8AC3E}">
        <p14:creationId xmlns:p14="http://schemas.microsoft.com/office/powerpoint/2010/main" val="154145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40A2DF-CC95-49B1-88F3-F40F7A65CF31}" type="datetimeFigureOut">
              <a:rPr lang="en-US" smtClean="0"/>
              <a:t>1/24/2015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04DEF3-615E-4A60-83F7-556A7BB9AE2F}" type="slidenum">
              <a:rPr lang="en-US" smtClean="0"/>
              <a:t>‹#›</a:t>
            </a:fld>
            <a:endParaRPr lang="en-US"/>
          </a:p>
        </p:txBody>
      </p:sp>
    </p:spTree>
    <p:extLst>
      <p:ext uri="{BB962C8B-B14F-4D97-AF65-F5344CB8AC3E}">
        <p14:creationId xmlns:p14="http://schemas.microsoft.com/office/powerpoint/2010/main" val="2881564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40A2DF-CC95-49B1-88F3-F40F7A65CF31}" type="datetimeFigureOut">
              <a:rPr lang="en-US" smtClean="0"/>
              <a:t>1/24/2015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04DEF3-615E-4A60-83F7-556A7BB9AE2F}" type="slidenum">
              <a:rPr lang="en-US" smtClean="0"/>
              <a:t>‹#›</a:t>
            </a:fld>
            <a:endParaRPr lang="en-US"/>
          </a:p>
        </p:txBody>
      </p:sp>
    </p:spTree>
    <p:extLst>
      <p:ext uri="{BB962C8B-B14F-4D97-AF65-F5344CB8AC3E}">
        <p14:creationId xmlns:p14="http://schemas.microsoft.com/office/powerpoint/2010/main" val="2564013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40A2DF-CC95-49B1-88F3-F40F7A65CF31}" type="datetimeFigureOut">
              <a:rPr lang="en-US" smtClean="0"/>
              <a:t>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04DEF3-615E-4A60-83F7-556A7BB9AE2F}" type="slidenum">
              <a:rPr lang="en-US" smtClean="0"/>
              <a:t>‹#›</a:t>
            </a:fld>
            <a:endParaRPr lang="en-US"/>
          </a:p>
        </p:txBody>
      </p:sp>
    </p:spTree>
    <p:extLst>
      <p:ext uri="{BB962C8B-B14F-4D97-AF65-F5344CB8AC3E}">
        <p14:creationId xmlns:p14="http://schemas.microsoft.com/office/powerpoint/2010/main" val="2556156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40A2DF-CC95-49B1-88F3-F40F7A65CF31}" type="datetimeFigureOut">
              <a:rPr lang="en-US" smtClean="0"/>
              <a:t>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04DEF3-615E-4A60-83F7-556A7BB9AE2F}" type="slidenum">
              <a:rPr lang="en-US" smtClean="0"/>
              <a:t>‹#›</a:t>
            </a:fld>
            <a:endParaRPr lang="en-US"/>
          </a:p>
        </p:txBody>
      </p:sp>
    </p:spTree>
    <p:extLst>
      <p:ext uri="{BB962C8B-B14F-4D97-AF65-F5344CB8AC3E}">
        <p14:creationId xmlns:p14="http://schemas.microsoft.com/office/powerpoint/2010/main" val="2462938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40A2DF-CC95-49B1-88F3-F40F7A65CF31}"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4DEF3-615E-4A60-83F7-556A7BB9AE2F}" type="slidenum">
              <a:rPr lang="en-US" smtClean="0"/>
              <a:t>‹#›</a:t>
            </a:fld>
            <a:endParaRPr lang="en-US"/>
          </a:p>
        </p:txBody>
      </p:sp>
    </p:spTree>
    <p:extLst>
      <p:ext uri="{BB962C8B-B14F-4D97-AF65-F5344CB8AC3E}">
        <p14:creationId xmlns:p14="http://schemas.microsoft.com/office/powerpoint/2010/main" val="429233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40A2DF-CC95-49B1-88F3-F40F7A65CF31}" type="datetimeFigureOut">
              <a:rPr lang="en-US" smtClean="0"/>
              <a:t>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04DEF3-615E-4A60-83F7-556A7BB9AE2F}" type="slidenum">
              <a:rPr lang="en-US" smtClean="0"/>
              <a:t>‹#›</a:t>
            </a:fld>
            <a:endParaRPr lang="en-US"/>
          </a:p>
        </p:txBody>
      </p:sp>
    </p:spTree>
    <p:extLst>
      <p:ext uri="{BB962C8B-B14F-4D97-AF65-F5344CB8AC3E}">
        <p14:creationId xmlns:p14="http://schemas.microsoft.com/office/powerpoint/2010/main" val="3654842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40A2DF-CC95-49B1-88F3-F40F7A65CF31}" type="datetimeFigureOut">
              <a:rPr lang="en-US" smtClean="0"/>
              <a:t>1/24/2015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04DEF3-615E-4A60-83F7-556A7BB9AE2F}" type="slidenum">
              <a:rPr lang="en-US" smtClean="0"/>
              <a:t>‹#›</a:t>
            </a:fld>
            <a:endParaRPr lang="en-US"/>
          </a:p>
        </p:txBody>
      </p:sp>
    </p:spTree>
    <p:extLst>
      <p:ext uri="{BB962C8B-B14F-4D97-AF65-F5344CB8AC3E}">
        <p14:creationId xmlns:p14="http://schemas.microsoft.com/office/powerpoint/2010/main" val="3335627581"/>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55876">
            <a:off x="21094" y="2989386"/>
            <a:ext cx="1952625" cy="1960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7630" y="2703592"/>
            <a:ext cx="1897062" cy="1897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ubtitle 2"/>
          <p:cNvSpPr>
            <a:spLocks noGrp="1"/>
          </p:cNvSpPr>
          <p:nvPr>
            <p:ph type="subTitle" idx="1"/>
          </p:nvPr>
        </p:nvSpPr>
        <p:spPr>
          <a:xfrm>
            <a:off x="1219200" y="4038600"/>
            <a:ext cx="6629400" cy="2057400"/>
          </a:xfrm>
        </p:spPr>
        <p:txBody>
          <a:bodyPr>
            <a:normAutofit fontScale="55000" lnSpcReduction="20000"/>
          </a:bodyPr>
          <a:lstStyle/>
          <a:p>
            <a:endParaRPr lang="en-US" sz="4500" b="1" dirty="0" smtClean="0">
              <a:solidFill>
                <a:srgbClr val="FF0000"/>
              </a:solidFill>
              <a:latin typeface="Algerian" panose="04020705040A02060702" pitchFamily="82" charset="0"/>
            </a:endParaRPr>
          </a:p>
          <a:p>
            <a:r>
              <a:rPr lang="en-US" sz="6700" b="1" dirty="0" smtClean="0">
                <a:solidFill>
                  <a:srgbClr val="FF0000"/>
                </a:solidFill>
                <a:latin typeface="Aharoni" panose="02010803020104030203" pitchFamily="2" charset="-79"/>
                <a:cs typeface="Aharoni" panose="02010803020104030203" pitchFamily="2" charset="-79"/>
              </a:rPr>
              <a:t>Prof. Dr. Hussein O. </a:t>
            </a:r>
            <a:r>
              <a:rPr lang="en-US" sz="6700" b="1" dirty="0" err="1" smtClean="0">
                <a:solidFill>
                  <a:srgbClr val="FF0000"/>
                </a:solidFill>
                <a:latin typeface="Aharoni" panose="02010803020104030203" pitchFamily="2" charset="-79"/>
                <a:cs typeface="Aharoni" panose="02010803020104030203" pitchFamily="2" charset="-79"/>
              </a:rPr>
              <a:t>Ammar</a:t>
            </a:r>
            <a:endParaRPr lang="en-US" sz="6700" b="1" dirty="0" smtClean="0">
              <a:solidFill>
                <a:srgbClr val="FF0000"/>
              </a:solidFill>
              <a:latin typeface="Aharoni" panose="02010803020104030203" pitchFamily="2" charset="-79"/>
              <a:cs typeface="Aharoni" panose="02010803020104030203" pitchFamily="2" charset="-79"/>
            </a:endParaRPr>
          </a:p>
          <a:p>
            <a:endParaRPr lang="en-US" dirty="0" smtClean="0">
              <a:solidFill>
                <a:schemeClr val="tx2">
                  <a:lumMod val="75000"/>
                </a:schemeClr>
              </a:solidFill>
              <a:latin typeface="Times New Roman" panose="02020603050405020304" pitchFamily="18" charset="0"/>
              <a:cs typeface="Times New Roman" panose="02020603050405020304" pitchFamily="18" charset="0"/>
            </a:endParaRPr>
          </a:p>
          <a:p>
            <a:r>
              <a:rPr lang="en-US" i="1" dirty="0" smtClean="0">
                <a:solidFill>
                  <a:schemeClr val="tx2">
                    <a:lumMod val="75000"/>
                  </a:schemeClr>
                </a:solidFill>
                <a:latin typeface="Times New Roman" panose="02020603050405020304" pitchFamily="18" charset="0"/>
                <a:cs typeface="Times New Roman" panose="02020603050405020304" pitchFamily="18" charset="0"/>
              </a:rPr>
              <a:t>Chairman of Pharmaceutical Technology Department, Faculty of Pharmaceutical Sciences and Pharmaceutical Industries, Future University in Egypt</a:t>
            </a:r>
          </a:p>
        </p:txBody>
      </p:sp>
      <p:sp>
        <p:nvSpPr>
          <p:cNvPr id="4" name="Rectangle 3"/>
          <p:cNvSpPr/>
          <p:nvPr/>
        </p:nvSpPr>
        <p:spPr>
          <a:xfrm>
            <a:off x="533400" y="1066800"/>
            <a:ext cx="7772400" cy="3046988"/>
          </a:xfrm>
          <a:prstGeom prst="rect">
            <a:avLst/>
          </a:prstGeom>
          <a:noFill/>
        </p:spPr>
        <p:txBody>
          <a:bodyPr wrap="square" lIns="91440" tIns="45720" rIns="91440" bIns="45720">
            <a:spAutoFit/>
          </a:bodyPr>
          <a:lstStyle/>
          <a:p>
            <a:pPr algn="ctr"/>
            <a:r>
              <a:rPr lang="en-US" sz="4800" b="1" dirty="0" smtClean="0">
                <a:ln w="10541" cmpd="sng">
                  <a:solidFill>
                    <a:schemeClr val="tx2">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outerShdw blurRad="50800" dist="38100" dir="16200000" rotWithShape="0">
                    <a:prstClr val="black">
                      <a:alpha val="40000"/>
                    </a:prstClr>
                  </a:outerShdw>
                </a:effectLst>
              </a:rPr>
              <a:t>New Trends in Nanotechnology-Based Targeted Drug Delivery Systems </a:t>
            </a:r>
            <a:endParaRPr lang="en-US" sz="4800" b="1" dirty="0">
              <a:ln w="10541" cmpd="sng">
                <a:solidFill>
                  <a:schemeClr val="tx2">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63500">
                  <a:schemeClr val="accent5">
                    <a:satMod val="175000"/>
                    <a:alpha val="40000"/>
                  </a:schemeClr>
                </a:glow>
                <a:outerShdw blurRad="50800" dist="38100" dir="16200000" rotWithShape="0">
                  <a:prstClr val="black">
                    <a:alpha val="40000"/>
                  </a:prstClr>
                </a:outerShdw>
              </a:effectLst>
            </a:endParaRPr>
          </a:p>
        </p:txBody>
      </p:sp>
      <p:sp>
        <p:nvSpPr>
          <p:cNvPr id="5" name="AutoShape 2" descr="data:image/jpeg;base64,/9j/4AAQSkZJRgABAQAAAQABAAD/2wCEAAkGBhQSERMUExQWFRUVGRkZGBgWFRgYFxcgGRgXGRoZGRYYHCYeFxwlGhoYHzIgJCcpLDEuGB4xNzAqNSYrLCkBCQoKDgwOGg8PGjAkHiQ0LTIqNDIsLSwsMC8pLS80LCwsMSosLCosMi8sKSksKS8tLC8sMiosLSwsLy8sKSwsLP/AABEIAOEA4QMBIgACEQEDEQH/xAAbAAEAAgMBAQAAAAAAAAAAAAAABAUCAwYBB//EADwQAAIBBAEDAwIFAgQFAwUBAAECEQADEiExBAUiE0FRMmEGI3GBkUJSFGKh8BVyscHRM0PhY4KSosIk/8QAGQEBAAMBAQAAAAAAAAAAAAAAAAIDBAEF/8QALxEAAgIBAwEGBgMAAwEAAAAAAAECEQMSITFBIlFhcYHwBBORobHRMsHhFELxBf/aAAwDAQACEQMRAD8A+40pSgFKUoBSlKAUpSgFKUoBSlKAUpSgFKUoBSlKAUpSgFKUoBSlKAUpSgFKUoBSlKAUpSgFKUoBSlKAUpSgFY5iYkTzE7/itHX9wSymbmBxoSSfYVyv4h6+2j9N1VtnW5cxGPsymIyB0OQJ/wDGrIY3IrnkUTrup6lbaM7GFUSTSx1KuJUgj7f9/ioXWd5thY0+UiIkccMOYPHEVwvd+4LYuJ/hxgzAyquYggECCZBA2QNQwpjipvT1OzcorVWx9MpXGD8ROAB6oaEymQCeACQQCP6jv4ifeo9v8UM9yATKxM7I3BmODzHz8VWW6Tt7PUK4JVgwBI0Z2ORWyvnnT96KcH0hyMbmaExIz4MwD/HJ4qwX8Vskhn2DHlsNAg46mZ9vt70u+Dssbit2dhcvKsBiBkYEmJPwPk1E6/vNuyYcmYy0Cdf7n+K5I/iA3rtlngBWEaIgBgXYje/HX7D3qL3LuqdX1YQNgjBUygmRDE6HMkkRxoVphhV9p9LZjnmlT0rrS8e8+g9P1C3FDKZU8GtlR+i6dbdtUU+KiJ/6k/f3qk6f8QHK5dZptBvTRVAJY8zP/Lv96qUHK9Ja8ijWo6OleA17VZYKUpQClKUApSlAKUpQClKUApSlAKVrv31QSxCj5JgVo7p1ZtWXdQCVE74+/wDpXUmzjaSswsd0DXntFSrKJE/1D5H+/n4qXeuhRJIH3rlu5Jc11VkjJ7eRVjBUBQWCk6P6GP1qrfu9y5MvJ0II2ctgDcEgg6/yVbPGq1R9SqE25aZeniiT1t25dR7Fxg6AsVuT5NA0CPuT7jUH7Vz/AHDqEf0yPDAAIx0GgA8L9PPxo/andO4YsVIOUIQWB5DIsq/uYJkjfE+0VL93CyxEyd+QhigDhShB5AYgiCOZPsU5clnyotUXPV90uG022DoAJB03kviGBjE+LcGDG9wa3uN3zf4tqHBJ4kwwBiT/ADwv2NReo6/80GBiocQdEqS2UZGCpcRPt8wNbOu6g2oYrkMdXIxM6GBn6pDHfxP6V1OOl9GS0S1Lqt1+Dax2WJPsoOO4MlgSDqCf0kgVtfqJuM8AZH0wCQBipcuwHtCEg62bnJiq3uWNxDh4OqZQPoIk+aj6VBzAIEbnkarc7KFFwkhUDIysPF8iDJgGco0NEETMbFV2XvHpSJuJARw2kVVZYkmHJkg/JZRJ+dTXqN6iZSARc8jOUnEgjiDACEsPcsBuAK4NcNi2MsQzAkkE+Kh8o+4BELz5H7TWP3BrjKoBVAoKAjUSYuY8cAf6DdcFWW73CoUMYUZN+Z4kjxliZhRkW1s+JgEgVI7P3DG02JDMxLBlSREsNFt8SZPGtDYqo730oN91uXc882URslQcYbIgTBUTO5BEip3a+2m3CZHJwwBxELIaAVkmZxO49oBkGpa9XJF4lCq67/U6Pq+qLJ6RchUYZHIgEYwxPJPB1uNGs+7NAsAKFW2WWF3GRU72ZJOiflo9xVK/W2y5CHQBLMVHxsDKMjszv7eKyDJsd2LBis5ahdGBJhQffxUk8c+067jzOLVdCGb4RuLclydmPxEbrdPbssS5Km7C8ADyB1A/b4iumrhfw/3T05JxBxBIA5kAj/X9asE7uT3BAWOJQD0wfpJLSWHO9H9I+Kk46npqqszp6Vqu7o6qlYXLoUSxAHGzHPA3WdUlwpSlAKUpQClKUApSlAKUpQETunReraZOCRo/BGwf5rn073dtr6F+zvHHLIMGEe4B3rnc7mOY6LuHVenbZhz7T81xHce7F2hnRm3kCwgCNYgbBkD/APKfapqe2kg4Jy1FP3e5cUototz9ORXIE8K6eatJ1EgwOffV1KFrRIVrdzxIVyAzMkgsrELLQTyAZUEDc1r6/rkt7NwFJYSd71kGK6BIghiDBImeagdsukMpYKU9QNKsrFYMSQCDtGg+xgfAnlb6rNLyJwUKWxs63r8xNwXcieFURClyNMR7ORo8H7GqjrFU28gQ1twTkQqMCGIxbfKkP7kR7D3ndz7c2CP0/wCYoDZTK6mZLqFGQLFfIKfH961mwrWrXTuGW9d9RjmxJTFoCkgQZwO/sv3njfQnjgtpM03uoWLLBpJx0AJUMzMImR5ZMJ94+Ky6u/i7FHV1zCfYgZwlxDIJBmGkgx9XAr3pLdkXWLHC5bZlGZDW8hwcljQbewOZ3xUi9aDMAwwa8rEoQSTjIZiTJUSrEFsgcNsQZFd6nsbNPyk4zXTu7/bN4S3ctXAq4gqpZFJymVwRQfrDKrNjkOAYmDUJ+tcWLip9TTiQSfpE7J+QWEfca+IPVXyvpC5B5ZlU7BkhdwQPBREgkR/mqU2mtXGb/wBRWBBXRyztq29Mctk69/cSTe4jC47u/wB0/rx9K7yP/j3xSX0nqK0GSC5yHPuVIj28T8Vt7fbF9xeVSLgLW2RASjYBTbiYxOKgmJHidCa12boNsophwFNpjcTMspGSwPo8hKhuZYT5CZXbs8mvBTbtMDrQVWEsW5AAAIMcn1IE1ZFqVajNOLg5OHTjx9OTYt9HIcgj0yQREMSJORkSuiSRH1HUTWSdWTYNwflgXAyKhhCCwxN3+ptb5+IG6hqMgnqvJulhcPuYwAHj/TJJmOcRwBWvrO4C4bdkxZQN5kRCNJTNyYB2VAH+b7COQlFXfoXZ8UpKLjwufDfyXPkuTb0+30JCJ9TbKgnGVQCFhm3Mk4t8Vc9ayJjbUEST7yXgckaHzs/B+K57t14q721twyqxwc7/ACv7gBojQAJ5xA5mrS91jGA1soSHKs5IyKrMgGAVMRIHHHNWw0406W7MfxEsmeSTbSSrnxL611JhtDbc++o+DqAAf1I/Uy+zdYqPmhLmdM+PA5MwDBM7GiTE6Nc10g8F81f8tiVRCZLZKCZ8jLRC++II9qtO2mEZnzyflWhYVOBxqZ+4AH2ijm3e/PJT8uKrbjg6u2/U9VeQOqekj5cgAgc6ks2tfGzXY1xPYu5YFJIkzpTpo5451v8Aiuzs3clDDggH+ajKbdLuIqCi2+8zpSlQJClKUApSlAKUpQCua7r+KLloPlZZADAcyQT7R4wT+8V0tVv4huoOnf1FDq2sTx+v7ROt61urISjF9pWV5Iykuy6OJ753C8g8nN1SPKJKBtHHZII9g0QSD7VU377PaDoousgBx9IK4PAYBRBBXIRGoSea2O9tLP5Ri2xgt6hYIx/uHBE64EQpg5EVVjt2Nm8jKsEEzbuANAM7ABnEiZkkAn2FSlLVv/hyEdO3+mVjqMrV3NGC5E79O39IglQ58tDcqRob+K29etWVW5aCMw8XPpITJJYDAzizLIBAEwRyDUjo+1Oyo4e4jorFS9yRcABh7bTmI0pK6gng6Ov0usQsbm0MZ+pcIaCDpHAyYamY1PsYNRLke27mdhybjAqMjiSpUZNN0ATIA2V/tI9pgvWBvRuXIb0Q9m6AxUn6gQB9JkORyNkbNedR2s21a9ZYsvg5BIJEWw0FiuLqbbqCRM5R8VDi35EWxcLrbYo3UemVL218QdG54yIMzBJAjdcn3GrBGLa1cG3qe2+AuZ+oqlQ4wZboPt6kyFZkA9iDzOoHncT5hrRzFgAIvFy3gdmRtlLS0+5aIGqm2u5Pce1jaf6Lc4wwZAtvwcY7g/1fb9Ig9f2rC/bvKi4MpLp9QQkHJSkEGRsfv7ioUkaVOUmoy37jZ1V+1dPTm4WDXVyhCBEqSQCeWClG2YJX7k1G6i4VQ2GHqRk4x8dQSXtyD7A5D45AI1G6u6TdtymLJdUgDIECFVSJ2pAj9YBr3tPcrwys3LLlcGuIzhmJ9UrLKUjlWaSNxI9opqvg6sOim+vBja7yrKZgqo/tVPUJOibsZK3sd7HvzU/pOve96guKDlYPpILYxP5qlmRY5Iz2J39xVZ3Do1Lr+UxhEDRoZkAsQQsM0kgmBJH3qevSNaaMwjBFON0exRZtFgSBIAEHHfvOqoTblXdyejKEIYnNpdr+O/FeXpye3EYwrvYGirqCivayWPJwZJOgF8j4ngxWpOzrctOAT6gcQUEjEFBiqMFMnMRMRFUF97TOTldgeSoqqhkbhnaRMBQCFaftNdT/AI0m4mC6uW4BL8EL6Y2YBMqkajkmNVc0nuYoSlC4JtRfP53M7ndLVrqL/plMy5LXSdMQ2k9SCAxIBMAKNe9edT3TqDeBN0ENJ/LuhoEH6ip+I5PueKprnbwlxXFy29m2VzKliPFkzXG2rFeQskDleOK3WLrWgUS5cZ/FcyzADLXipJkwfqPydSJpFtxtrcjkhFZNMXcV1qr9GdDd68Wemt5kvnigDs4YnxZdCDESSTPsPHcO1uzSECQsbLwDOWo17Bjz7H71RdU4F0r5XXQbDbIIAnZECBIqw6S4xRQGS0oMtJxBPjAJJ2QFA5nftU4XW5m+IUdXY3XQ6O11ii74k4xAxkk/3Yz7Ej9TAk10/aPxQloqrMSHkgKJ+BvZA/n7briLfVShFkqbyicmQ+AIgxCQuvdv0rT2/r7oFssQLiGAQsY7WDrWgkiPtVuNa8ii0Z88FDA8iau6S6+dd231PtwvKTEieYnf8c1nXHdF3jo+k9M3Xi86ZNyxWd+QEwf5NdR0HXpeQOhlTxIik4ad1x3mWE9Wz57iTSlKrLBSlKAUpSgKrut++p/L9IJG2dog/f8A09q5buH4lN6EOEpOfjmh2BOj9iOY2DuYqN3bpFudTeLm3b8tZm7yNScRCjQ5P+lVIsMFafQWMhcFxAUkMQMLiiQQI1LA81tlCEILVz9P/TFCc5zenj6/boaOr6W56rlHzR1abTXDuBoZMh0ToSB7bjdV/bu+G3dxuhhaYBfJ/JNGMAACGXfG9Vs6jqDdT07RAJOInYaBwrEwfeA0H4moNy2qXS9xLikkKQ9n1Jkibnp6Cj3kMWG6okorg043J/yRG7rZ6i3dkEEqQVye0paDyoLBkM84iNGK9udfeT8/BcT44sCCCytkrcK6MFMn3/iN/ULauH81LoVmwytuqqrAGJBzIyAU6MEE/VGtHQ3bdpcAHFlnIuA/mKwYKpV1xUp9IIbcESKgzVFd6M+391W4BbUqiv4spJcIwGOPI9RCjBdGYCf27r+5dudgotgLoqVMsGHMBwrZj6ucSPgGpg/C3pMcm82OVpcQQ/pxBynxkExzMRI1PvYOz32uu6BmWWVWB1LKQCMiMhG5E7IPxVLk7po348WNY3kjLjp5kK1ldb1HIFxAB6loGGyhVzSI1o5KQDGwTs7un670zkFLn1AQScbZxbZZSkvECIg696z6/C2oFt40GZirkTgIOljEEtAPu3vFabF5mS71L/mXAVQHyFtiXyOS+JTwVl8fZ1iKzOe+57EPh18u4q9WyT53pKlt+fQsu5MHuZW7i5IC63Lg8bqgg5uqq0uI4gk++wa1dP16v6areLtnjmqxpyxcAngLiWkjk7gE1rXqkX0rgTHIsfGGSIKuCLjNo8EAj7cSN3fnDhGUgo6CyYZZkl94mGJykn5EGTlVykq1fU87JilqWF2+ie3C+v58DT1JVXtlWdwQ3mXxMnIqAwEhDsCZ+mYEFa87rZNw2lQKq28ci05KbhH9SiDl4iIn8vXvUTqDaxLJdkIAjJ6eJMABnK5QqmASQScmmBzUx7DWlW76iytxXgF5aLYe2CSsEBDMz/UdSa5C23ZL4hwhCLhz18/t07tuCHa/D4JhmBcGAq/TrRNxhxoaA/eKld3e1Zco1vJfTFsXLb5AG5mrkKZ0pOhozAk152jqAVd7VwEi4D8MikPIJxy+rHZ+Bxwc7nS21QKSlxmZcVyO2Ykhp8hEQTO+dV3TGKoj8zJmm8j+23T9fbk19B2n0gz+q0XFK/Sxym3rhguwZyJU7WOTW7s/QBGZsT5AEv6ijCFxX5PIByI9h9xWHV9al8eN042wJBjABcUlv6gYg6U78ZFS+jtq9si2bbwWCbaIJsg5vAbKCxJ2BI9hU0kUTlKrar30NVjqkM+mb5gksUtqMz+rBpE6AAETJ3ut3bOuAPrXbYEEi2uChyw1lJBKgGSTAkqfje3/AIe6xhcR1JiYZmGyIhiRxJn7cbArDq2vXHLBZZSAuSq1xABrxdQQfctvZJkVJKiqc9fv2iRbU3bmLC4pnVsXUFtYEQBGm9trP3rf0vRXLZPjpSclBLAxBiQSwbg7E7Mx7Re0dPdUtcMk8L9KAsZGRMDxUSSSYmP2vOh6fWaljuFZTIKrxiCBgC0cb03xVkZuD2M+XFGcaY7L2S7cYsmR4BxIJ2Z85IaP1r6b2hXFpRcEMNcg8cHRI/1rnOwdctpx6kLkIycgSeeSZ9v0q4tfiiyXx2ATAYiA36e/8j+KunOeZfx4POjCGF/y5LelKVmNIpSlAKUqF3fq3t2ma2hdhwACf3gbNdSt0cbpWZ9w7al5GV1BkRMCR9wftXyjuVqFCWiGuSwBMliBwVRssdDYA1Hxx0T9y7p6TXUUxPDoJj+4JGUD/YNV/c77XMLROTsv1qFxB1JDEABTwTv21qKtnFw7N2Vwkp9qqKO92+/FwqEtFsfESJ9mJcAZxJMTIyg7qk6/t3V2No3j/wAxCH9PU4P2I/muiu3iMlLWi0/TZYIZIk8kEsI9kk8R7Vrws3LZ85TSEhmxfUnITkHn9Cf9BZBQkq4ZGUskHfK8vf4KDou9iAiW3vEgG8wGSgiPb6EUEamT9/6Tnd6a76qu114QHZBdHxmVayCIk61K/wATW49nUFRbDsgZXgtFuQPEvb27HiBGRn4rHreuujzRGtn6Wd7Ztu+va43ko19IxX4ArNk7J6fw0fmcbee3v6Hrdbcky7sZyP5ZYMJJLKOIAYwVmMRsQZ0daDe6kP5gZKbdxXxIk/SAxOLCTr3qz6jpLxtJ6irbKgZZ21vljiZPqN6jgzBgjXGxVYvchbPqBLbOmJJVcNklQZxUFgTxh+1UTbi6laPV+HxxyR14qfTv56d3Jn3ewr3Cf7pIOyfcssiFUZTvjbe0R701xEslIZc8pOKXGAtgMFAuGNks3zpfgVlZfEFbu7P9CmQ6MzQCsfQDG/YwTHBqqufm+dpAhQqAqyW3JykzJB1+kfFUOel3XJvj8P8ANhpUto075Xh6t+hN6ple2iwpZdhvpYAqDpAcZ3kUIJiYOtwLNvKBlkEXJ9hFGzJLkyZkAACdandW17rrSoxVRbJuAeoUD5N9TFCxIXWvESBH2FVfWdM7X7VtzHq2w7P6ehILToguuKqS3Mkj2irmk9jzYznj332tfvfjr9+/nI9AMkCXlW4wDBWUw4IiDcxGMwQMhz8e2HfbfpC2r5M0BQSfFiqr9pMhiuzGuKz7latOxe8WuEMqpAUREAnXFsKo8Y/qBgQaWbwCugDXVuSVa44m2UQkBdSv9IMkiIH3q5KkYZylKV3fJVdsV04sBrTKTiQGkA8idmNErtuPapp8Gtv4ImSlbaElcCWLXZdiyAyvj9joBRUvsdy9izqAoOJBdEUZH6XUswlgAYYAH+IqdbDiCbeTIQxa2bbAqOWZVY4nxHmscQR71CUUmXYssnG00mvR1+K/z0pXUqFt3EdbTpmT9NxySVVsZIPMKh4G58pM0dMyrkASEIUsn0YzkECnynUk88GeCZJ7cpdLgLXAMRIIuOzy0SpYGYxMQJxJBPtH6zrDbuljc2nGNwkyZ+sAnzgbWT/SCdQJKOlUimeV5ZXLd+/e9okXbTuUDqMbkGCwLnhVJScmGIXyn5I9696TpzbwhmaBo8IsksMWH1AAcLycj7VrtXrzXghAuO5VZNwsxlch5OSSCpB/Qt8GpfSvbT1HLPjwyuFbLmBDKZHBDBiDIjEgirVG2ZnJ1W/py722JfUdVevHABSGUAlrcN/+0cc8/wAnnNOoPTqtqc4XZxxZt5BV/qKAn+oDZ4OqwslAE9PZuZA5S0LxCEaE+QP6QY9p3S2VOhFoSF+07Im5BJaMuf2+K48W+tb+JZH4jsfJk9Nu6fN8eZf9CqXmt5BjBHiR/diIKq3j8e064Ar6AvSIFChVxXYECBHuB7Gvn3QdSUUEDJVGvNTl7iCpJ37yda1XUp+M+nhZJkjYA4/1rsYzkuzuZMuiD3L6lYWLwdQymQwkGs6gBSlKAUpSgNfUKSjARJBieOPea+W959QiVfFZ2cpBiRHth9jP7V9B7l+IbdqROTbELBg/ckgT9pr5p3W69xmZSQQcmSBPlkAxWfb5449jFWaJJW1sQWSLelPcp3vX3YqbCXVZvqiQuteUhhAHJbgSajdQguMXdrcAmASsOQAWYAg+kOAWYDiQCdB/wprjBrqIEJE3DI0DuSP40ftW3ufXg3IXBLo+o3JVEMziEAaXxMy0xsaIrjdF0IObUV1M/wDiHUXDdYBjatIAEtlwjnS4mAWKBSzZPMhQBAIiDaZbadPckDEtdbGYZyzKqsjCQotop2RBY8arC12V7n5iuF8oLQcJJ1jeuKmyYHvs8msuu7PdxbNVdn5Ja21xVJAHnaLMdjgyIGzuK4t90WO4Nwl5Ml9N3hfTu3b73ArNykbyhQFC3IiQdg+x0YJrRe6SzkB6rsodA+QEoGCyCRsjZE8CD9pse5dDat2lVwrJaWAiK05wFEhZkiOSDz7CZqOptt09u2Nm405TAxjTTGiRKoAdAq+p4jnxOu27+/uzX/8AP+McZP5O19yS3/xeitdDeO5WLlsqFdLhhmyJYMwy+hwMQRkSFxHAG9CsXB/wuNlSI8rsMjXCYxHiY8QZgQY/mo/TNba2pu3EKutwtcLL6lthlgFVWLHYEgrHkINTyEt2rU47KtLeM45soEZAgG62UTGMbqhQumzZL4nS3DHur772V+Hjt3c1wc89m9fugNcnBBAbfpga4HiDMD2JY+9WK94Jb1LoVsSSCm8SVwYoFZQAdSAR9Rrf1vdx1N9RbWArghCTleKDg62Y8QD/AHR7xUM2Lb9Jcexbj0ntswzZnMZIoggEYyNDKZPwAJrTqai7RRmU/lqWSOlu3V3Vvz/Hl02kI3TC4lu2ZsG4GYuWyaD91EJMEQJiCx3Andz6O2t25NtVKh3tMhED8sMzOv0xBAkwQSORXLdP0WQAQobslQjOAY/sDTjmTPgCCQfkRV0vQX0sW1ZEsrkwY3Th4t6brJJIKsVM6Yyn7VepVHSzzJxblri/B79/X3fmRU6p0uIrqcXJL5HL1pGJbMa8QdEHx5+a1lc+nYIwFy0ykkkAlXlYJPGLFQDPDN9hXR9tAHT3VVbbgEltqgUFSo2PEggNDrieJHzyRsIjjIFi6kyVhYYMhJG5IEsJjYU/aq+tGlJ6XP8Ar1LLoFH5oWZChrhttNwqgtK0ATEjLev25qPfxZkLsNgD1McWcTIyI0zD6TMGV5mZ9sesVZEEKYJJIt5nKScpkkE6G4A+eZvcLDWmOSO9vKS4EiwxEx4wWUiPeYxgSIPZQk1aO4MuOM38zqunP049O7xFx/SuFMHFxxGYgAgDQUzJBEb1KkCQCan9MVa2FIRWEkIJLPJHlonH9OeYDUbqMmFxxbcGWsj1C6DEEjJgAcYgBYBJjQrcete62OBJA9rmDICq6xUB1Xjw4ExUuhn6noyQnQAEBhOLqTHKgEEHx8lj9qtOi6dHyzGSyNOUZVI1oKuoHzPvritF+znaOVu4Tb8fUhS4IM5FQMWXY/zAn773dEpRfK4zj/Nn/BJAx/YVzlUXXpuS56/uzo+xW8CCpmCsFdBtf2kAfKkfP+nepbHwJPMDn/zXz7peu9JQ23JbgOugBsiBkCCQCNkSOKu+i/FbyDcVTbJCys5JPGWzMx+/66qcMUpK0Ys2eKlT5OpApSlVnRSlKAUpSgIX/BLGWXpIWmZInf2niuH710LW7t1lGJk7EAb4wBPhyJjn7mvotcp+LLJFxXnRAAAJnmTGtbx+eOKlqb5ZFRS4RwvcAFR2uqc0wNzEguXOwNjxC/HsR9gaqr/Z1utndR7WJyBfyRwSPpZWBLmTMMQfkVK661bdvT9O5BJxxSTPyVBUH29tfeoXR9Ai3lNwqSbkW1IkFtTkTchSF1kXgFxzurG046a8xDVGetN308PfeTbPebT3BYVHdkLFdpEhQgDEaAABAAUgS31ZGof+K6g3oW3aUgDzuIygAKAFtgj1H2fqWWMyMdxMvtasBxYsJZdpBJLCRzKkKyLJ/wAw/wClVvV92ulMSTaORk2riIrAHYDkM7AQQcDjrj3pKMUkk7ORnKTbkq/JtsvbNwYIb72ZbPP8u04+jIuzBVUy3lcxDKv3FVlnoxfuorXhiuUkG7cVVAZ2Y3LgwkbaQSK2Hqh/hjdd8rZYgIbhAuNAKKSIkAFmJO41/UKw7Z23qHD3TkSxZYHiotqsuqCAIYsiaERn96rZog6VkS61y3cy6dUe2p1iWZeIVnLhc3JhvLWuCNVI7ugdouMWdbam4WYkriIIBg5LloDWyD96tei6S47o5tqyBltKqthaswqO2IBMsSwtiSSwyJmZFV1qXHK20tsjXCGuA/mG4qqoVcYDEKqsTMDfyJrmlFnzX75MB1V700l5AIIGmW2hkIIK7dsTH8+8jT+GEzuMQqm22iHaWJ24nULpGn2ieand9vNauqfSBC+K20QtbEjENkSTPphIjjXHBiX+jdQmBZFJcFmZBZBdCjEsPoOJIbIEj2JPBdncOsnZ4RbfiHobNlgbaqxuXVS2iRGQgkqOCcmACj4+4iiPdCQloIcyxDMSSTkJxUnjyyn51/buV3Lt9rytrdYt0oVcZI3ALsisIBlty4bx48a0LeYMyIbjXWHmzwFQE6xCySxyC5HcsYB5HZS1t9CvHBYkm969/wCki3DJ6jMxtD6QxMFsioUSQZIEn7D/ADVO6PrrbEp1FtFD29ZLMSJEiSF8Vnx4ETEioV3q7bLbsIsLaa5JZpn1MGzJX2yUxvS4e/O7p+2+DMpFkupVGcZAA6yh5ITxCZCR8aBFRi9EtS9S+S+djcJNpLjfi6ql9/H0smXup6YD/wDzMGZYmLbMpBGzbLAgkRBBkxwQRrf1ylunbIkAENAyBRlnxcDexMMRH6GuWvdBfsF/UDtgcSSg1/ysDLex5GpNXnRdQ1nqLV9X8XALkzBBEljPLQV0f++urJJtpbIjk+GhGKk3cvfVbfQ12AGydFzKxIZB4r7YtospMCZO4mJE673eZVH9EIplHUg3Adhh5fUvvPtqpXU9uyUm0ArrIZUJyABbxXeBGWtjyj299TXL7AKwl04BUeWR06hx4uNgrEke0g1OUWuSnHNN3HoTu3dWFGQTFHOMhibZkEFRIMan4/YiBYdPfUkrB3zIgRGtRMTvYql6C7dD43SHyH03GIDAgaViAqkGI4EgV0drtiMC2DDGRshSBEFSSDi6/HvzuanhyfK8iHxUf+Q7b37zrfwz21LhGSqYM/RI1EAg6UwN8z7GCK6y1262tw3FUBmEEj3j7cTrnnVcX27tXVIPyi2JAGQK5EEfPH/cR95rpfw3ba2htNaZMd5Hhp/0/ialOOzmpX+TLCW6hKNV9PQuaUpWY0ilKUApSlAKpfxP2oXbRYl5QEgBiAeNkDZiParqvGMA0B8m6t/TkhrizrFQNg6AKEEOPHgzEiNndL1XUOW9S464WVyg2ipmVCqzBDvIrrUwPaK6Hq74vPccALk0w2BPPvMgKIbld8ieap+8BAhUFNSx58mJERjvgHfud1ohhk02+hRLNFNJdfwQPStW7zC3bLKMVwQvldyQXAtyT4qduwKzqIHIp+q6lSL7MAHCKoBKkyzKCmVtREKCImBEfauj6K8zWSpUlmMv6Z+nbNndxGT5cDM8z8TVKnaFtp6l6LYdpwcLcMAaMNipkknnUKfaqbNiiluyu7j1DLZs+kBqf/b36pK8MwlgBh9pB+RNn2bpDLnqLxNwjO6MPUcLal5uXGgW2kwIJbyAImpLWzjaexYYKMiGaWwH1+KiFXIk6WDsyw3Wq5eurZu2bhS011lGIxARFnWFtcsixJOIMlRMRXdLXJF5Izb0lU3XlXRkW62DB0y9NRk0MGAwbKNQCTFTfwv26ybq5Ylm9Rd7gKAWmI2xMD7Ix9xWrr7JULYsqzFFxNx5lZAbFLctwsTzAmAOK09sW3bmGV388vTDFGytEA5OoiGkkQZCrxukZKMk2dnFzxuMdvfL3J69vgsHaOn81tsl1fVVkOdtECkvlkzLiR/WT7itt261h70FPArcKZtcRpJVbrS3meTOpkagiq8dAqWtZteZW9O3gZQEA3HG4JKq33hjE46l9nt20tWmvgqpW4mwZcPcK4EgQohlYTwVBAMCONW7Jxkox0vw+xR9alwvcaEyZmOioAHuSWJJ8pEzyDvirZLtr079zMes2BhZYn0rDZMN8Fyj8RMAE8jQtwfm27loHHaIZCsIjBIWVIJ02fAAgk1t7dftnK4loA6zBfIov07UoQ6wcDGJBK+xmlHJTtVRI6fsmQexbwyC+dyYZ2FtkwWOVUsRJ14A8mapes6S5atrKsuzmfa22zojYMAmOIY7M1Z9McBbV8Uh2LMCYg4omP8AamJDCPia6brOrR3dPyrawTcZ18mVTgWVG1BKxudQY2J048UJx7n+TFlz5Mc65X4/Zzfbeo/KDXGYhFcSG22SFViD7NidzGXGhW/t/XW/RKXsiVIi4F9sv6oMEjLEiDkpSDoxs/xCC71FgqFQKWX8tA4xCmfAAn6QT7gJ9q0dC1tSLeDnNrasCTioczkBG9lYI14nj3zvZ0a12lZPszb1u2zTbz1g4kFWzJ1kuj7jTe5qe1sXGxum3cILBg7lTkDjKOAShkTA0GY6ggCL2/qc7tyRaGv/AKgIxADbWQQJB3OjwPbF+uuZEsunWICoYa2d+Mb1IJ5g++IpuzlU7RY2LRkq9hMWJPkwfMDfiwYLlwfqB95PNWtm7jcALBbcgR76JWCYyYj/AMACdVT3r1xCZOagyNnggECRse2pjYjmu4/DVm3eInEwAxWQ0z8+8e/vNHF1ZHWrpFv2bu9liLVvRiZjxY+8E7P6ke1XNRx2+3KkIoKTjAAieYipFclp/wCpCOr/ALClKVEkKUpQClKUAqr/ABD0965a9OzAzOLsTGK+8fPx/uRaUrsXTs5JWqOZ7r+ELXpLgikoNlo8oB8jIgnn45NcN1+AXzFyDvQXehkZJ8dyAI9hX1+qLvXZE9JiiooUEwEEk8/WfpH/AE3UnOT2bIxhGLtI+XuHyi1btqhK+o95QyqqKAbaxt9xOO2OuOYOfpXfUXycZMzPBYwTbiAcUBJI1P2NW3XqC5dHBOUIygsVCGBizGBGJ8pMe0zNV9+/KBQoiBmSF0FEBcviZ37wePcrTtFjpqnwT7vbi4OV0wTA9ItG/YAewAgT8knkAQ0xDvc9MBLFoQWVXcKPpCpMBjySw91H91Rev6M3kRlxAxxC5cD1GBJUAD6RJJj3NS+5X1Fr8i2mFwM5gEm76blYJIBKyizrYMcA1pjlTXa/t2zHPC4vs/0qX9lLevLai/8AnN1Tj1B67eFoAfVE+bSp+wMzrxOH4f7jcyNwKptowDOUlgR/TbiAGZSQAoy9xETWfWdY7sjMuWAvG43KsnqsPJQOCXfXv4/NYXlPTXDbtSFYgIoaDdVobN3B0hSD+4+9ZJJtnpYpxgnfX37+5N/E91RF57SrdcsE/qIUFYuy0FQDIChV2OPY5dV25b11LWTBQEcIsep5vg3qjKFORSG8oWOd1l3XwQWsVZntEhygLjFBiJ/qMWzo68QSCTrT03agb9pcx/6CvcCmDp8jPsZIXR+CfirdEtWnqZlOOnX0NPWd1u2Oqe2TlbWUa230lSNjQkMA3PzAiNDT0pNxCJNq4clD+JYiDAdtZeSgSASWURGqz7vaVfzLQfK+BhkZZQdM+5+wAmYyI4FRr/WkXC9hJRVCKjDRQHRbEgqSR6hI4YyDqqUtLq7Ns0ssdajppL9Nvxss+69uZbRZGW76CYvAkBoDFfp0oMwDvTaHFaei6rP031bdQqh1BdAC2gwB4yYpImJAjdS+mvk2SjELnv1iSIZMXtF2/thj5H2BPAIquU+m+Do3Tm5OakwiurgAjQwXNZjcETOhVhlR0nRObvrOQC0eMkEFm8dGPpnQ+xiqvOeo9NMwTIAuRoqDhr4MQQZEwfkC37Z4nyAtl1JKswVFKXEBIaCIPqWz8ED7mtNvoUDn6xctGSuMktkIdA25JgjmZG+KlKWpLwIY1p1eP6IlhHm3dVACcPGAJKkiIED3QRHuanA23UKikYkFcmggiBix1/SFgkySv3JqdZRcSjsq4mdZDcq6OobeWz4yZGtEVL7f2MDJrhD6BBBETJDAkGR7RBjUfcQsndnidNJANkmViFkqWK5FNngkELvWQ1pZ6b8H9IbTFf8ABvZkGWa5nv7aHOv/AJq87X2pbQ+T8+X/APRJqwop0miEo20xSlKgSFKUoBSlKAUpSgFKUoBXMXvwOpZ2TqL6tcJL+ZIcH2I1qNbmunpUoyceCMoKXJ8z7zY6e1dKIrNbt2mUlWaA+5a5HOyOPfXuarr3Q2LiorkKsgsPcJKyDlssFDNkR7xHx1/4t6Z1tutu0q2ZDuQBLsSOR+v/AEFcr3P8KNbJb02JUAlhbYjYB0APmQP0/ataxRmrujI80oPTV+/wUyWFt5paAZpLrkCAotwRo/VyxnQ+0EGjXHwto0g3LjoEjBVTAK2KDnG2VMtqW9430ncfw3dtdMysh2EJxjHkjFz7/wBOt1zfT3CV9QklmdhsSRJ8icpgz/rVMcbkm+iL5ZVFpPlkC3eLi2q2iwUvBLAZGSwIGPAJMEkleQUJ3nadQ6+tD3EcZQ0wlwjwA/ylT78O3AmJty4qZOcpIZVQE+MgEEu0liTP7D20Kw6DtiomRLEuAcUIlohix1lAyH8e/tbjhFxsqyZJKVdHx4mPer6C8jBluPcIW0wiLQVsVX0/YlmYFif0Ag1puOrMq27bKVceq0kBmQW+BGUSQAp0CSfLWOPdO1E9QWHiMZWDuPTyzH6Fm2YMg6qX3JHT81QcluknHxHkoBPO1nGf+f8ASa8nabmuLL8NRSg+aIHcrxuPf2D/AIdxjiAAQvhGuBItkAnQJ+9Z2uha2pYWg+SqDIMkBpdfDa+KgE8wzRwa9sqFe0VUi2wyggS5YElfjGMbcfdzyatTnb6e/H1pcUTolWyBuPPvsuP/ALeKhignd+Zf8RnfZS42Xv13+pAXqDhcZiVzH0kJLMBb/wDbaVwLPcXDjGRqBWrunQlwwKkraYWj/dq2pJX7Bs55BipXbrAutY9YqQFV8SIgyCMCIxOQ42sfHNTlX6kUkvbJ06H8wrJDQdfWch/zQZC7itiMpWyutdK3pvbgtKempy0SpmCNgGVPxMbBHkJFntrY5oJGJkYySNaA9wDkD8Y/oasek7feLrkfJYU5ctEypblvpJEzEnfzYWbPo+m5tn0hPMqQCBtSdSB8HeXGgKtjHUuzyUSyaZdrg2dq7UxENLnKVDeR5ZioaZOxO5j9GNdv0XaVGLFQGEzAHluQT8+3+xUnounCooBygaY8kHY3Uis5cKUpQClKUApSlAKUpQClKUApSlAKUpQClKUBA791fpdPdfHKFPj8zrf23XCfhztY6i+gfHD02JVQB7FZ++2H7ivpFy2GBBAIOiDwaj9F2u1Zj00VYEaG4Jk755q/HlUYSj3mfJic5xl3HC99/Dvp3VRZY3DCcEwFWeRAJY+/3PtVV0/b3L4QLZtAhQ0ZDiQpYGT9o4M+1fVX6dWZWKgleCRsT8VC63sy3Ltq7MG2Z0Pq+JP++TSOSOjR7sShLXr9119T5c3azaeHyXxC8L/ZiJIB0RrUn3+41XPK9bYOHTBiV2MS0o0mJINsYkHcZe411f477H+YLqR+ZClRtiwkyBH2H+zVH2n8LPft3mLBfSZQciRwCWJjiMj7Gd/pVqheK7K3krL/AB3MOj6RE9O2kSMWt5QWQuRB+JxaPtkh5IqL3DofTXPLAgtkHWS6sHARh7sqeO5kEcHddb+Heks3etuMF0JuIpmF+hQSPY++PtI4gVcfivtds9OcUUEEbAAIyaDEczPH3mq3jqag+tfctWW4Oa6X9j5/Y6AC0pe2VRQBkfpABeJ1oeQGjyvI2alXujBZlOSsFtsrSSCtwg4sDwQhH7j23N/+G+3HO7092TbuoLmJYmCSpDD2H/lR8VO7X+D8GvLcJZDiLbFpeAZA3MRpY4gaq3TDHNtvj8e+SnVkyQSS5/Pvgy/CXT23tsSMmViDMfeDr9f5H71a997Wb9k2lYKCVnXsCDA+OBW7t/a0sl8J82yMmd7/AO5P81MrNKSU9UTTGLcNMjXYshFVRwoAH7CK2UpVZYKUpQClKUApSlAKUpQClKUApSlAKUpQClKUApSlAKUpQGjquiS4AHUNBBE+xFbFsKJhQMtnQ3PM/NZ0rts5SNdrplX6VUajQA0OBqnUdOrqVYAg+x+262Upb5FKqPFQDgfb/wCK9pSuHRSlKAUpSgFKUoBSlKAUpSgFKUoBSlKAUpSgFKUoBSlKAUpSgFKUoBSlKAUpSgFKUoBSlKAUpSgFKUoBSlKAUpSgFKUoD//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735" y="211455"/>
            <a:ext cx="1971675"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07979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81000" y="297359"/>
            <a:ext cx="8305800" cy="998041"/>
            <a:chOff x="381000" y="297359"/>
            <a:chExt cx="8305800" cy="998041"/>
          </a:xfrm>
        </p:grpSpPr>
        <p:cxnSp>
          <p:nvCxnSpPr>
            <p:cNvPr id="5" name="Straight Connector 4"/>
            <p:cNvCxnSpPr/>
            <p:nvPr/>
          </p:nvCxnSpPr>
          <p:spPr>
            <a:xfrm>
              <a:off x="457200" y="1295400"/>
              <a:ext cx="82296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81000" y="297359"/>
              <a:ext cx="3551742"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Background</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gr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14300"/>
            <a:ext cx="2415363"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381000" y="2667000"/>
            <a:ext cx="8077200" cy="3108543"/>
          </a:xfrm>
          <a:prstGeom prst="rect">
            <a:avLst/>
          </a:prstGeom>
        </p:spPr>
        <p:txBody>
          <a:bodyPr wrap="square">
            <a:spAutoFit/>
          </a:bodyPr>
          <a:lstStyle/>
          <a:p>
            <a:pPr marL="457200" indent="-457200" algn="just" rtl="0">
              <a:spcBef>
                <a:spcPct val="50000"/>
              </a:spcBef>
              <a:buFont typeface="Wingdings" panose="05000000000000000000" pitchFamily="2" charset="2"/>
              <a:buChar char="Ø"/>
            </a:pPr>
            <a:r>
              <a:rPr lang="en-US" sz="2800" b="1" i="1" dirty="0" smtClean="0">
                <a:solidFill>
                  <a:srgbClr val="FF0000"/>
                </a:solidFill>
                <a:latin typeface="Times New Roman" panose="02020603050405020304" pitchFamily="18" charset="0"/>
                <a:cs typeface="Times New Roman" panose="02020603050405020304" pitchFamily="18" charset="0"/>
              </a:rPr>
              <a:t>In recent years</a:t>
            </a:r>
            <a:r>
              <a:rPr lang="en-US" sz="2800" b="1" dirty="0" smtClean="0">
                <a:latin typeface="Times New Roman" panose="02020603050405020304" pitchFamily="18" charset="0"/>
                <a:cs typeface="Times New Roman" panose="02020603050405020304" pitchFamily="18" charset="0"/>
              </a:rPr>
              <a:t>, it has become more and more evident that the development of new drugs alone was </a:t>
            </a:r>
            <a:r>
              <a:rPr lang="en-US" sz="2800" b="1" dirty="0" smtClean="0">
                <a:solidFill>
                  <a:srgbClr val="FF0000"/>
                </a:solidFill>
                <a:latin typeface="Times New Roman" panose="02020603050405020304" pitchFamily="18" charset="0"/>
                <a:cs typeface="Times New Roman" panose="02020603050405020304" pitchFamily="18" charset="0"/>
              </a:rPr>
              <a:t>NOT</a:t>
            </a:r>
            <a:r>
              <a:rPr lang="en-US" sz="2800" b="1" dirty="0" smtClean="0">
                <a:latin typeface="Times New Roman" panose="02020603050405020304" pitchFamily="18" charset="0"/>
                <a:cs typeface="Times New Roman" panose="02020603050405020304" pitchFamily="18" charset="0"/>
              </a:rPr>
              <a:t> sufficient to ensure progress in drug therapy. </a:t>
            </a:r>
          </a:p>
          <a:p>
            <a:pPr marL="457200" indent="-457200" algn="just" rtl="0">
              <a:spcBef>
                <a:spcPct val="50000"/>
              </a:spcBef>
              <a:buFont typeface="Wingdings" panose="05000000000000000000" pitchFamily="2" charset="2"/>
              <a:buChar char="Ø"/>
            </a:pPr>
            <a:endParaRPr lang="en-US" sz="2800" b="1" dirty="0">
              <a:latin typeface="Times New Roman" panose="02020603050405020304" pitchFamily="18" charset="0"/>
              <a:cs typeface="Times New Roman" panose="02020603050405020304" pitchFamily="18" charset="0"/>
            </a:endParaRPr>
          </a:p>
          <a:p>
            <a:pPr marL="457200" indent="-457200" algn="just" rtl="0">
              <a:spcBef>
                <a:spcPct val="50000"/>
              </a:spcBef>
              <a:buFont typeface="Wingdings" panose="05000000000000000000" pitchFamily="2" charset="2"/>
              <a:buChar char="Ø"/>
            </a:pP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156708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1)">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down)">
                                      <p:cBhvr>
                                        <p:cTn id="12" dur="580">
                                          <p:stCondLst>
                                            <p:cond delay="0"/>
                                          </p:stCondLst>
                                        </p:cTn>
                                        <p:tgtEl>
                                          <p:spTgt spid="9">
                                            <p:txEl>
                                              <p:pRg st="0" end="0"/>
                                            </p:txEl>
                                          </p:spTgt>
                                        </p:tgtEl>
                                      </p:cBhvr>
                                    </p:animEffect>
                                    <p:anim calcmode="lin" valueType="num">
                                      <p:cBhvr>
                                        <p:cTn id="13" dur="1822" tmFilter="0,0; 0.14,0.36; 0.43,0.73; 0.71,0.91; 1.0,1.0">
                                          <p:stCondLst>
                                            <p:cond delay="0"/>
                                          </p:stCondLst>
                                        </p:cTn>
                                        <p:tgtEl>
                                          <p:spTgt spid="9">
                                            <p:txEl>
                                              <p:pRg st="0" end="0"/>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9">
                                            <p:txEl>
                                              <p:pRg st="0" end="0"/>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9">
                                            <p:txEl>
                                              <p:pRg st="0" end="0"/>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9">
                                            <p:txEl>
                                              <p:pRg st="0" end="0"/>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9">
                                            <p:txEl>
                                              <p:pRg st="0" end="0"/>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9">
                                            <p:txEl>
                                              <p:pRg st="0" end="0"/>
                                            </p:txEl>
                                          </p:spTgt>
                                        </p:tgtEl>
                                      </p:cBhvr>
                                      <p:to x="100000" y="60000"/>
                                    </p:animScale>
                                    <p:animScale>
                                      <p:cBhvr>
                                        <p:cTn id="19" dur="166" decel="50000">
                                          <p:stCondLst>
                                            <p:cond delay="676"/>
                                          </p:stCondLst>
                                        </p:cTn>
                                        <p:tgtEl>
                                          <p:spTgt spid="9">
                                            <p:txEl>
                                              <p:pRg st="0" end="0"/>
                                            </p:txEl>
                                          </p:spTgt>
                                        </p:tgtEl>
                                      </p:cBhvr>
                                      <p:to x="100000" y="100000"/>
                                    </p:animScale>
                                    <p:animScale>
                                      <p:cBhvr>
                                        <p:cTn id="20" dur="26">
                                          <p:stCondLst>
                                            <p:cond delay="1312"/>
                                          </p:stCondLst>
                                        </p:cTn>
                                        <p:tgtEl>
                                          <p:spTgt spid="9">
                                            <p:txEl>
                                              <p:pRg st="0" end="0"/>
                                            </p:txEl>
                                          </p:spTgt>
                                        </p:tgtEl>
                                      </p:cBhvr>
                                      <p:to x="100000" y="80000"/>
                                    </p:animScale>
                                    <p:animScale>
                                      <p:cBhvr>
                                        <p:cTn id="21" dur="166" decel="50000">
                                          <p:stCondLst>
                                            <p:cond delay="1338"/>
                                          </p:stCondLst>
                                        </p:cTn>
                                        <p:tgtEl>
                                          <p:spTgt spid="9">
                                            <p:txEl>
                                              <p:pRg st="0" end="0"/>
                                            </p:txEl>
                                          </p:spTgt>
                                        </p:tgtEl>
                                      </p:cBhvr>
                                      <p:to x="100000" y="100000"/>
                                    </p:animScale>
                                    <p:animScale>
                                      <p:cBhvr>
                                        <p:cTn id="22" dur="26">
                                          <p:stCondLst>
                                            <p:cond delay="1642"/>
                                          </p:stCondLst>
                                        </p:cTn>
                                        <p:tgtEl>
                                          <p:spTgt spid="9">
                                            <p:txEl>
                                              <p:pRg st="0" end="0"/>
                                            </p:txEl>
                                          </p:spTgt>
                                        </p:tgtEl>
                                      </p:cBhvr>
                                      <p:to x="100000" y="90000"/>
                                    </p:animScale>
                                    <p:animScale>
                                      <p:cBhvr>
                                        <p:cTn id="23" dur="166" decel="50000">
                                          <p:stCondLst>
                                            <p:cond delay="1668"/>
                                          </p:stCondLst>
                                        </p:cTn>
                                        <p:tgtEl>
                                          <p:spTgt spid="9">
                                            <p:txEl>
                                              <p:pRg st="0" end="0"/>
                                            </p:txEl>
                                          </p:spTgt>
                                        </p:tgtEl>
                                      </p:cBhvr>
                                      <p:to x="100000" y="100000"/>
                                    </p:animScale>
                                    <p:animScale>
                                      <p:cBhvr>
                                        <p:cTn id="24" dur="26">
                                          <p:stCondLst>
                                            <p:cond delay="1808"/>
                                          </p:stCondLst>
                                        </p:cTn>
                                        <p:tgtEl>
                                          <p:spTgt spid="9">
                                            <p:txEl>
                                              <p:pRg st="0" end="0"/>
                                            </p:txEl>
                                          </p:spTgt>
                                        </p:tgtEl>
                                      </p:cBhvr>
                                      <p:to x="100000" y="95000"/>
                                    </p:animScale>
                                    <p:animScale>
                                      <p:cBhvr>
                                        <p:cTn id="25" dur="166" decel="50000">
                                          <p:stCondLst>
                                            <p:cond delay="1834"/>
                                          </p:stCondLst>
                                        </p:cTn>
                                        <p:tgtEl>
                                          <p:spTgt spid="9">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04800" y="297359"/>
            <a:ext cx="8382000" cy="998041"/>
            <a:chOff x="304800" y="297359"/>
            <a:chExt cx="8382000" cy="998041"/>
          </a:xfrm>
        </p:grpSpPr>
        <p:cxnSp>
          <p:nvCxnSpPr>
            <p:cNvPr id="6" name="Straight Connector 5"/>
            <p:cNvCxnSpPr/>
            <p:nvPr/>
          </p:nvCxnSpPr>
          <p:spPr>
            <a:xfrm>
              <a:off x="457200" y="1295400"/>
              <a:ext cx="82296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04800" y="297359"/>
              <a:ext cx="3551742"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Background</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grpSp>
      <p:sp>
        <p:nvSpPr>
          <p:cNvPr id="8" name="Rectangle 7"/>
          <p:cNvSpPr/>
          <p:nvPr/>
        </p:nvSpPr>
        <p:spPr>
          <a:xfrm>
            <a:off x="381000" y="1770184"/>
            <a:ext cx="8077200" cy="3970318"/>
          </a:xfrm>
          <a:prstGeom prst="rect">
            <a:avLst/>
          </a:prstGeom>
        </p:spPr>
        <p:txBody>
          <a:bodyPr wrap="square">
            <a:spAutoFit/>
          </a:bodyPr>
          <a:lstStyle/>
          <a:p>
            <a:pPr marL="514350" indent="-514350" algn="just">
              <a:spcBef>
                <a:spcPct val="50000"/>
              </a:spcBef>
              <a:buClr>
                <a:srgbClr val="FF0000"/>
              </a:buClr>
              <a:buFont typeface="Wingdings" panose="05000000000000000000" pitchFamily="2" charset="2"/>
              <a:buChar char="Ø"/>
            </a:pPr>
            <a:r>
              <a:rPr lang="en-US" sz="2000" b="1" i="1" dirty="0" smtClean="0">
                <a:solidFill>
                  <a:srgbClr val="FF0000"/>
                </a:solidFill>
                <a:latin typeface="Times New Roman" panose="02020603050405020304" pitchFamily="18" charset="0"/>
                <a:cs typeface="Times New Roman" panose="02020603050405020304" pitchFamily="18" charset="0"/>
              </a:rPr>
              <a:t>Exciting</a:t>
            </a:r>
            <a:r>
              <a:rPr lang="en-US" sz="2000" b="1" dirty="0" smtClean="0">
                <a:latin typeface="Times New Roman" panose="02020603050405020304" pitchFamily="18" charset="0"/>
                <a:cs typeface="Times New Roman" panose="02020603050405020304" pitchFamily="18" charset="0"/>
              </a:rPr>
              <a:t> experimental data obtained </a:t>
            </a:r>
            <a:r>
              <a:rPr lang="en-US" sz="2000" b="1" i="1" dirty="0" smtClean="0">
                <a:solidFill>
                  <a:srgbClr val="FF0000"/>
                </a:solidFill>
                <a:latin typeface="Times New Roman" panose="02020603050405020304" pitchFamily="18" charset="0"/>
                <a:cs typeface="Times New Roman" panose="02020603050405020304" pitchFamily="18" charset="0"/>
              </a:rPr>
              <a:t>in-vitro </a:t>
            </a:r>
            <a:r>
              <a:rPr lang="en-US" sz="2000" b="1" dirty="0" smtClean="0">
                <a:latin typeface="Times New Roman" panose="02020603050405020304" pitchFamily="18" charset="0"/>
                <a:cs typeface="Times New Roman" panose="02020603050405020304" pitchFamily="18" charset="0"/>
              </a:rPr>
              <a:t>were very often followed by </a:t>
            </a:r>
            <a:r>
              <a:rPr lang="en-US" sz="2000" b="1" i="1" dirty="0" smtClean="0">
                <a:solidFill>
                  <a:srgbClr val="00B050"/>
                </a:solidFill>
                <a:latin typeface="Times New Roman" panose="02020603050405020304" pitchFamily="18" charset="0"/>
                <a:cs typeface="Times New Roman" panose="02020603050405020304" pitchFamily="18" charset="0"/>
              </a:rPr>
              <a:t>Disappointing</a:t>
            </a:r>
            <a:r>
              <a:rPr lang="en-US" sz="2000" b="1" dirty="0" smtClean="0">
                <a:solidFill>
                  <a:srgbClr val="00B050"/>
                </a:solidFill>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results </a:t>
            </a:r>
            <a:r>
              <a:rPr lang="en-US" sz="2000" b="1" i="1" dirty="0" smtClean="0">
                <a:solidFill>
                  <a:srgbClr val="FF0000"/>
                </a:solidFill>
                <a:latin typeface="Times New Roman" panose="02020603050405020304" pitchFamily="18" charset="0"/>
                <a:cs typeface="Times New Roman" panose="02020603050405020304" pitchFamily="18" charset="0"/>
              </a:rPr>
              <a:t>in-vivo</a:t>
            </a:r>
            <a:r>
              <a:rPr lang="en-US" sz="2000" b="1" dirty="0" smtClean="0">
                <a:latin typeface="Times New Roman" panose="02020603050405020304" pitchFamily="18" charset="0"/>
                <a:cs typeface="Times New Roman" panose="02020603050405020304" pitchFamily="18" charset="0"/>
              </a:rPr>
              <a:t>, due to several factors leading to lack of drug delivery </a:t>
            </a:r>
          </a:p>
          <a:p>
            <a:pPr algn="ctr">
              <a:spcBef>
                <a:spcPct val="50000"/>
              </a:spcBef>
              <a:buClr>
                <a:srgbClr val="FF0000"/>
              </a:buClr>
            </a:pPr>
            <a:r>
              <a:rPr lang="en-US" sz="2000" b="1" dirty="0" smtClean="0">
                <a:latin typeface="Times New Roman" panose="02020603050405020304" pitchFamily="18" charset="0"/>
                <a:cs typeface="Times New Roman" panose="02020603050405020304" pitchFamily="18" charset="0"/>
              </a:rPr>
              <a:t>in sufficient amount </a:t>
            </a:r>
          </a:p>
          <a:p>
            <a:pPr algn="ctr">
              <a:spcBef>
                <a:spcPct val="50000"/>
              </a:spcBef>
              <a:buClr>
                <a:srgbClr val="FF0000"/>
              </a:buClr>
            </a:pPr>
            <a:r>
              <a:rPr lang="en-US" sz="2000" b="1" dirty="0" smtClean="0">
                <a:latin typeface="Times New Roman" panose="02020603050405020304" pitchFamily="18" charset="0"/>
                <a:cs typeface="Times New Roman" panose="02020603050405020304" pitchFamily="18" charset="0"/>
              </a:rPr>
              <a:t>at the right place </a:t>
            </a:r>
          </a:p>
          <a:p>
            <a:pPr algn="ctr">
              <a:spcBef>
                <a:spcPct val="50000"/>
              </a:spcBef>
              <a:buClr>
                <a:srgbClr val="FF0000"/>
              </a:buClr>
            </a:pPr>
            <a:r>
              <a:rPr lang="en-US" sz="2800" b="1" dirty="0" smtClean="0">
                <a:solidFill>
                  <a:srgbClr val="FF0000"/>
                </a:solidFill>
                <a:latin typeface="Times New Roman" panose="02020603050405020304" pitchFamily="18" charset="0"/>
                <a:cs typeface="Times New Roman" panose="02020603050405020304" pitchFamily="18" charset="0"/>
              </a:rPr>
              <a:t>and </a:t>
            </a:r>
          </a:p>
          <a:p>
            <a:pPr algn="ctr">
              <a:spcBef>
                <a:spcPct val="50000"/>
              </a:spcBef>
              <a:buClr>
                <a:srgbClr val="FF0000"/>
              </a:buClr>
            </a:pPr>
            <a:r>
              <a:rPr lang="en-US" sz="2000" b="1" dirty="0" smtClean="0">
                <a:latin typeface="Times New Roman" panose="02020603050405020304" pitchFamily="18" charset="0"/>
                <a:cs typeface="Times New Roman" panose="02020603050405020304" pitchFamily="18" charset="0"/>
              </a:rPr>
              <a:t>at appropriate time.</a:t>
            </a:r>
          </a:p>
          <a:p>
            <a:pPr marL="457200" indent="-457200" algn="just" rtl="0">
              <a:spcBef>
                <a:spcPct val="50000"/>
              </a:spcBef>
              <a:buFont typeface="Wingdings" panose="05000000000000000000" pitchFamily="2" charset="2"/>
              <a:buChar char="Ø"/>
            </a:pPr>
            <a:endParaRPr lang="en-US" sz="2000" b="1" dirty="0">
              <a:latin typeface="Times New Roman" panose="02020603050405020304" pitchFamily="18" charset="0"/>
              <a:cs typeface="Times New Roman" panose="02020603050405020304" pitchFamily="18" charset="0"/>
            </a:endParaRPr>
          </a:p>
          <a:p>
            <a:pPr marL="457200" indent="-457200" algn="just" rtl="0">
              <a:spcBef>
                <a:spcPct val="50000"/>
              </a:spcBef>
              <a:buFont typeface="Wingdings" panose="05000000000000000000" pitchFamily="2" charset="2"/>
              <a:buChar char="Ø"/>
            </a:pPr>
            <a:endParaRPr lang="en-US" sz="2000" b="1" dirty="0">
              <a:latin typeface="Times New Roman" panose="02020603050405020304" pitchFamily="18" charset="0"/>
              <a:cs typeface="Times New Roman" panose="02020603050405020304" pitchFamily="18" charset="0"/>
            </a:endParaRPr>
          </a:p>
        </p:txBody>
      </p:sp>
      <p:sp>
        <p:nvSpPr>
          <p:cNvPr id="9" name="AutoShape 2" descr="data:image/jpeg;base64,/9j/4AAQSkZJRgABAQAAAQABAAD/2wCEAAkGBxQTEhUUExQVFhUUGRgaGBcYFRkXGRoZGBgXGBcYGRgYHCggHxwlHRcYITIhJSkrLi4uGB8zOjMsNygtLisBCgoKDg0OGxAQGyslICQyLCwsLyw0LCwyLS00LDQsLCwsLDcsNy42LDQ3LywrNDcsNC0sLCwsNCwsLDQuKy4tLP/AABEIALIBGgMBIgACEQEDEQH/xAAbAAEAAwEBAQEAAAAAAAAAAAAAAwQFAgEGB//EAEIQAAIBAgQCBwUGBQIFBQEAAAECEQADBBIhMUFRBRMiMmFxgQZykaGxFDNCUrLBI2JzgpLR8KKzwtLhFUNTY/EW/8QAGQEBAAMBAQAAAAAAAAAAAAAAAAECAwQF/8QALhEAAgIBAwMCBAYDAQAAAAAAAAECEQMhMUESMlFhcRMikfCBobHB0eEjJPEE/9oADAMBAAIRAxEAPwD9Vse0ALhSrEuViAIVXZ1tliSCSwtu5AHZA14E6XRuJ6xM381wDxC3GUH1Cg+tH6NtEgm2hI2bKMw1Y6NuILNEbSasW0CgAAAAQABAAGwAoDqsf2i6ZOH6sgAy03JB7NlSouvptlzKddN62KodK4yzaUm8U1UiDBLLpmUA7jUCPEc6Ajt9JPkxDtbnqWcKqNLOEUMImAGMxE+tUrftITmY2wFVF3Zg/WNdNtbeRkDAk5YEZjmACkkA2r3SOGRXLdWMyszp2SzhQ4Mgd7s23EcQh5GPWOEC6iwFgrEJEFjmWPeUyOanlQFG17StcIFuzsyK5dsoBa9cssFEZiQbTHUDdfEC9j+mRbudXkLQLRYzEdfce1aA01l0M8hrrS3cwsBIsgMYCwkMVaVgDTvNI8W5mr9zCozK7IpZZysVBYTvBOooCv0HiXu4e1cuBQ9xFchZgZhmgSTwNXq5toFAAAAAgACAANgByrqgFKUoBSlKAUpSgFKUoBSlKAUpSgFY3tB0m9pWFoAuLZZZ43GYW7FvX8ztvwA8ZGzUV3Do3eUNpGokRIO3mAaAz+j+lutdFUGCt7NIEq1m6tqDlJHaOeNdcnnWrUVnDKndUCQBoOC90DkBrA21POpaAwMd08yX3thVKraeCcwm8iC7kzREG2Z59lqsY3pk2rVpmtsz3fwJmaD1bXDqFJiFI23jYajTNhT+Fd82w3IgnzgkTyNRvgbTILZtoUGyFFKjhosRQGUntIpdR1bZbjMqtImUvW7L5l3EPcHOQDtpUDe0hILKBlgnUSYFtXGzQdT4fvWtc6IsM5drSFmUqxKjtAlD2hs2ttYmYjSplwNoCBbQDaMgiIiIjkAKAx8L7RMWW21rt3LjKkMIKq94FjO0CyTGsz5geWfacG0HKFm7IgQsk4dL+gLGBDganfjWzbwVtTmW2gYmSQoBntCZA37Ta/zHnXP/AKdZkN1VvMAFByLIUbKDG3hQFXorpfrmKm2UIz/iDSbd1rT7cMy6cweG1alRpYUGQqg66gAd45m+JJJ8akoBSlKAUpUN3FKpiZPIAsfMgbDxNATVm9K9EC+QS7oQjocuXVHKMw7QPG2uo8fSdcSzd1I95v8AtkfMV5F08QPIAH4ksPlQGZi/ZW3c3uXIhhHY0zdbJEqY+9O2+VeRn0ezoPXFmg3bgcQA2VVWAozLpLNcuSIIa62sb6f2d+Nxvgv1Cg12cKOb/wCb/wDdQGYPZxAbZFy7Ntg2aVztDKxBfLmhsgDCYYE+Y26qfZG4OR6sfqxFOouf/IT/AID/AKKAt0qo7XR+Vh7pHzzE/Ki4w/iRh4jtfLR/+GgLdK4tXlYSpB8vofGu6AUpSgFKUoBSlKAUpSgFKUoBSlKAUrxmAEkwBxNVmxo/CC3joB6M0Aj3ZoC1SqhuXSNAo+LfEHLHzrzqrp3ePLLHwKn60BcpVZMMfxOzeRy/pijYTkzDzZz/ANVAWaVU+zONrhHhv82zUW3cH4594A/pCxQFulU/tFwd5QfiP9R8WFSLjF/FKH+bQeWYSs+E0BYpSlAUrlwvtIWYEGGc+9+Fd9RqYnzls4UAQQPICF+HHzNV8NdgW/5P4bj8rdmPTQRzzqdq0KAClKUApSlAKUpQCvGUHcTXtKAp4jDfi104jvjyPEccpkfSpLF0zlaCYkMNmHPwIkT5g+AlvXQoJPD4nkAOJO0VUtatbX8SDM0cJUqF9SSf7PKgL1KUoBSlKAUpSgFKUoBSlKAVFiLuUCBJJhRtJ8+AgEk8hUtVsUwVkc93VT4Fogn1Ef3UBEtgsZYyR+KNAeSKdNPzGTw8raWgNhrz3PxOtRYRt1O6kz5EkqfUfMHlVigFKUoBSlKAUpSgFRvaBnhPEfvz9akpQFFbbIYXzybKw45Z7p8NtfGRMuNtx3gPAmCPAg7GvL10ZxqAElnPADKQAT6z5CsK90XcdmcKsOSwkwYJkSOBoDUFkNduA7OGBjSezZj1EmOUmrmGuygLRI0blK6N6SDVR7RLuyzo0aEA6paMidJlRodIJr3B2AxJYEwxkOQSG37ijKOYO8HxoCyMYnBgfLX5isjG9OtD9UgJQn8U6LM7DQkCdZ3GlbXULxE+evwnb0qj0jhNmBOUQGQmVykjtQdAV1PKJ8IAycX0w8SHugAsrZbKwDIynt7QJkEnU7Vc6A6Xa6xVtZllIIMKMoymAJMkmQP/AD5Zsr1THQPquiqvabLElQNJcA+dW8Pg1LFlkAdkNmaTHe1naYEc1PhQGlXhNVxgxxZz4Z2/1rkdHW/yg/2qPmBNASHGJwYE8l7R+CyaibFk91fVv2VZPocvnVhbI5T5kn612BQFS3h2JzMdeBMac8qjQeep1rvCoA1yOYH/AAg/UmrNV8P3rnvD9C0BYpSlAKUqO/eVFZ2MKoJJ5ACSfhQElKqYXpK3c7pM7EFGUjSdQwBAI1BO9SW8WjNlDAkANoeDFgDO34G+FAT0qI4hZiRMgQNYJEiY29a7RwRIII5gzQHVKUoBVfpATbaeVWKr4/7tvKgILHZKHgcyHyBJSfKCP7qt3b6r3mAnaTE+VZ9+yRoc+UuDKlcurypMjMNYBjlPOrlrCqBtBO5BMnzbc+tAQ43pNba5t9RxyjzJNZdzpu5m1UohjKQpY7qrCTpmlhHnEaVu/Z14ADxGh+I1rFuYbIwVyHhlhmVWJVjpmLA6gI4njofCgKDdN3FYKXfNp30RAZ1JAjMRqB+Hfyn6fBYjrLavEZhMTO9Z1ywgMDWEAVQSoYsSIhYgdkTGkQeFXLWACqFDMIAGjMB6DNoPCgLlcXbyr3mA8yB9agOBU7yfe7X65+VdW8Ei7CPLs/pigPGxq8JblA0PkxhfnUZuXH2GUeG/qxEDxgN51bW2BwrqgM/E4YC088FYwNpg6knVj4nzrQqv0h91c9xvoasUBXw3eue+P+WleXOy4bg/ZPn+A/UeMrXuG71z3x/y0qW7dCiSYoDuuL6AqwbYgg8NCNapXOkh+ET56VXOKa4yoYys0EAbgAsRrwOWD4E1XrV0X+HKrM5RdYKSCqsys8W2J7RBcjlwPHujSvprOXKMsZYERqI4RXdYvSE23MMQrAsNYAIPb8gZU+Zapk6VlYq3RtUr5wY/k7H3czfMTXa9IXeAb+4rH7n5VT4iNPhM+gpWInSN3jkHoW+cj6VZtYlW7zuPUAfFQDUqaZV45I0qo2MUma5DA9od3tHuLwWanXDIdcobxPa+ZmvMP3rnvD9C1coddeeCMfgP1EH5V5/EP5F+L/Ls1PSgIOpY7ufIAAfQn51Djejw9q5bkg3EdMxJaMykTBPjV2vnekVxee6bbOAC/VqBbggWLbJ3hOt3Oup2nwNAdX/Z97mdnvJ1jIUlbMIFyXFXsNcaYNxiZOug03qpd9lWAIDyzumoUjIue8bpl3YktbvXLfOWnThJb+2szBmZQbjA5Ut9lZu5MhIMggW5kHcbGRVa5bx2dGm4SLdwCBbym464RlVxEZM63hMSADrrqBpf/wA7/GNwOoUsWyBDueZLmOPdygzJExVjobobqbZRnzDMCMoZMoCIsTmLHuz2mO4GwFZ158avVx1jEsC2lvLlN4AqRl0C2tZmTPE7QE9IBEGZiSoLNktk9abduEyiB1efrJ1B2GaNaA+n6phs58mAYfKD86Z3G6g+62vwaAPianpQEH2pR3pX3gQPidPnXONYG2xGoIqzVLpDDLkYxBO5HZJ8yNaAtugIIIkEQRzB3qLBuYykyyaHmeRPmIPrQ2mHdc+TAMPlB+dV7vSGTQgN7h1+DQB8TUN0Sk3sX6yenVPZCiSwYGAScuhJ0+E/z+NRXungImEkwM+knkCYBPgCat9FXC+dyZk5Qf5VA0/yLa1Ckm6RZwaVsq9Doc7td0YnsDKVEZVBInc8PLz12qhxdjOpEwfwtxVuBH+9dqxbeIYgGWB4jMdDxHoaSl0iMOo+gpWCmKbcOfjNSrjnHGfMVX4iLfCZs0rNt9Jn8S/D/Q1cs4lW2OvLjVlJMo4NbnPSH3Vz3G+hqxVfpD7q57jfQ1YqxUpG7l60/wA4/RbrMdyTJMmr2K2u++v6EqhFY5Hqb4lpZ5Xtq4FuWydgx+aMP3ryqnSqubRFtgryuViJAJZQDHHes06NqvQ326TXgD8qpdJ4lXCGNVfiOasNPUivgugfblsTntWrBuXraBhLBBchlV2j8B7UxWy/Ss3ghuWSl3J1SpLMWR160Mw7Omvw8DWmVzxvpmqZGLAskXPG7Sv8t9N/XWtE/Bu0pSsyRSlKAnwmIKHwO4/etPD9657w/QtYwrZw/eue8P0LWuNnPlSssUpStTIUpSgFKUoBSlKAUpSgFV8f923lViq+P+7byoCr0liTOUaDjWVhcSlxc1tldTsVII00Ooq90h94fT6VRw2GS2uS2qoo/Coga6nQVzSb6jsxqKh6/d/sR4vA27pQuuY22Dpvow2OlaXRmLVFdeTnQeIVvqTWX0dfuOrG5a6sh2AGYNKjZtNp5eFc4jpC3ZztduJbXOBLsFElF0140hd6E5U+2T29bX8H0I6TXkflWRdCsbg3UsfDvgMfmxr1boK5gQVIkEagiJmdoqp0bjUvS9tsyMFYGCNe0h0Ov4KSk3oyscdfMtvv+CXAYJLNtbdsQizAkncknU67k1O5MGBJjQbSeAmq1no9FuveAOe4FDGTELoIGwqwHEkSJG4nUTtIqqNZu5XbfLvzz+f1IOjrtxratdQW7hnMgbNGpjUeEH1rzFYi4r2wlvOrEh2zAZABoY41ZdoBOpjgN/Sq/RuL662tzI6Zp7LjKwgkaj0nyIp6E+Z9Krxwruub/wCamuMQWs3Adwja+EGtSsWz3LvuN9DW1XTB6HDNVIzMXtd/qL+hKoVfxe13+ov6EqhWWTc1xdp7NVukZ6s5SA0rlkSJzLExwmrFQY0dgzsIJ8lIY/IVQ1PmBktr1nZsxku3sRh7cpdOcg25A1EnXfjIoimyLJc27QbrALNm2WUl+1bYsRmTYT5cNY8wtsZBcs/Z2ZLlxcKiXCiMrHtBg3eeJOn+lYuF6IyY25ilvNdW7cuWittWJD3FIK3CYHVrI1E7DlSCjO3OVNLTd36Ho5urGlDFC0272Vb8U/P1tRqrf6URSK5RpAPPX417Q849pNeUoQK2sP3rnvD9C1i1tYfvXPeH6FrXFyY5uCxSlK1MRSlKAUrGwftJZuKW1VQYE5WJPaJXIhZgwCFirAEDcaGLVnpi0xYZgMpA1iDmyhSpG4JYCaAv0rN/9ew+n8QazGjbDISx00WLiHMdIYGYqz0fjlvJnTNGZ17SlTKOUbQ8JU0BZpSlAKr4/wC7byqxVfHfdt5UBh9NXbovoEthkYnrGLAFAFGUgcZP0rhsWgcWyy52BIQnUgbkCpPaJ7ozmyqtc7MKxgHadfKaj6hSwcqucCA0AkA7gHeK5ZdzO+PT0Jvw1pvfl/WuNvJNXzntP7MJjlKNca2UuBgQJ3RQQRNa6i91r5inUlRkiesDfinhH/isnG4G/bw161h7jveFtcjuwzEl3J7R0nLoCdtKvilKM04uvUplxx6Hbv0/CzY6LwC2LNuypJW2oUE7mOJ0rqzbCuQIAyrAAgaF5286+U9ncPiRYtLj8Q9u6b4NsdYM7qAItsRMgmdJO48q+sb7weKt8iv+tMiqbV36iK/xxeqvg46ON0qevFsPmMZCxGX8O/GvbWAtrde6Fi5cADNrqF0HGKiwd+71Je8gDjMSls5pAmI5kiiEYixqLlsXVIIPZdZ09DWRvJSTb2V062/taWXq5W4DMEGDBg7HkY2NR4WwERUBJCgAFjJMCNTxNR4TA27RcooU3GLuddW4nU6elSZ1HXX2NCz3Lv8ATb6GtusSx3Lv9Nvoa266MfaceTuMzF7Xf6i/oSqFX8Xtd/qL+hKoVnk3NcXaKixgm24/lb6Gpa8cSCOYqhqfB+0/S1uzad/4dwdaUw/UgI1hipNwl40bY6azr5WMP0l1iWXUXSiJavBbTjr7rEhG622N1kGTx566T4rV7lhbOGuhrdu6LLW8ssWAe47EZSfWdvXjH2xcbEZEDCz1KBbANq8sEEqXKxkEHbkNoqspQ+Gkl816s9TFHI8tyfyUqXi6V8b37N3yfV4L7tPAAfDT9qmqHCHsn3n+bE/vU1WPLFCKUoCL7On5V+Araw+GTNc7K94cB+Rayq2sP3rnvD9C1ri5MM3B19lT8q/AU+yp+VfgKmpWpiQ/ZU/KvwFd27KjYAeQrulAYh9m0LB+tvZ1jI5KFkADrlkp2+zcYTczHWZnWpLfs5YBQhTCZgq5jGVkW2VI4iEWORE1r0oDFs+zNlREsexctz2F7NzqpHYUCR1KwYnfea0cJgltqygllZ3eGgwXYuwEDaWO81ZpQEP2VPyr8BT7Kn5V+AqalAQ/ZU/KvwFQY7DJ1bdlduQq7VfH/dt5UBk9IYZOsPZXhwHIVRuX7Vt0UlVe7IQbFogkD5VpdIn+I3p9BVRrasVYhSV1UwDEjcHhpyrmluduOqXV96EeOuOttjaUO4HZUnKCeU1zaY5kLCGNs5gDMEFJE8YJNeYw3s1vqghXN/EzEyF/ljjTGWyxyqxUtbuAMBJUkpBE8qqXpdKWmvPPjX9TvGWQRmyK7JLICB3gNIJ2PCa+R9ienMXiLj/arWQKYU9WbepDFk7W8ZRWnc9prGGu2sJeuu94hAXyaZmgLnIOhOnPfWtKxiLjoGu2+qZbgAXMGkFgoMjmG28K27IVKPdszJx6ncZaR0+1uTYC/cbP1lvq8rkL2g2ZRs+m08qYfHq9y5bAbNay5iVhTmEjKeNMT0giXLdpic93Nk0JByiTJ4VarBG0vLjVrT67+uzXuVbvR6NeS8c2e2GUdogQ28jj/vkKkxuFW6jW3Eq4giY08xUWAv3Gz9Zb6vK5C9oNmUbPptPKvTim67q+qbJkzdbIyzMZI58aaEv4nVvrHbVac6P+C7gbISzcRe6togazoFIGprfrEs9y7/Tb6GtuunH2nDldybZmYva7/UX9CVQq/i9rv9Rf0JVCs8m5pi7RSlKoan5v7Y9GM9lh1l1FBtXS93MbJLLlyJkBIIJmIOx20qdrjW7JsZ7r3HyYbLdBFs5YDXQAZCEaB5n9tfpKyyXLjorBjZdesVgxBRiyqlgntEiD68OON7QdMHDtav3ZBurbCMqDrXtoAbyXVZgqyzDQfMVKeTIlhir1dHpY1gxf7M3TpW78VWlPle9cLn67oTE2ur/hH+GCApElYVEHe1GhB41qI4IkEEeBmsb2SSLE51dXIdCtsWwEdEZRlHnWu9lTqVBPONfjvUa8nBkrrfS7V7+TulRdTyZh65v1TSHHFW85X5ifpQoS1tYfvXPeH6FrA608VPmII+Wvyraw2JTO4LAEsIB7J7i8DrWuLkwy8F2lKVqYilKUApSlAKUpQClKUAqvj/u28qsVXx/3beVAZPTNhXLowlXGUjmCsHas27gStjqsO3VFVCo0Z8sRwO+n1rW6RMO3p9BVHCYpLqB7bBlOzDYwYPzFcsqtnfjlNQTWyr2v22JEBAAJkxqYiTziqOAW6Bb68obnbBKSFg6iJ8AK0KhxOmU8mH/FKfVhUEdWjRn432aw12+uIuWwbqRBkgdnukqDBI8eQqbph7wCG0qsoYG4WJBCrDSvM6VLhbFxbl1nu50YrkTKBkAGokbz+1fI2vZzFpjr2Ja+DZZbpjM0srKwRCuwCkjX+XxraP8AkT6pVS0v9EUk1ikulKV7/iudtv1PuagTG2zca0GBuKAxXiAdj9PjU9cC0uYtAzEQTAkgbAneKxLqtbPMS7BGKLmYKSqzGYgaLJ2k6TXODuM1tWdcjkAsszlPESN6jGPXrjZhswQPOXswTEZufhTpPEOlstat9a4iEDBZkgHU8hrUXyaKD0hWrqm9P3qvuzRs9y7/AE2+hrbrEsdy7/TP0NbddOPtOHJ3GZi9rv8AUX9CVQq9jmhbp/8AsX9CVm5Ce98Bt6nj9KzybmmLtOusExOvLf40zHXQ/LWvVWNBpXtUNTD6YwbF7dxVtZ1cFWctlWey+0asoUCdJUcSKxLuBS7ZWz9nsonWXYL3RcKSOxcUTJkyCv8AL419nfeFJieAHMnQD1JAr5yxgWyBg0lXGWAvABlOgk6wADvIolT6k6Zsv/Q1DoaTXrfrxdct68+7NjomxcS0oYqWgT2cg0UKNBtoo0irqk8QPQz+1R4S9nWePHlsDp4EEH1qahi3epyreBHw/Y0RwdiDXVcvbB3Hrx9DQHVbVgdq55j9C1gyV31HPiPPw8f/ANrew/eue8P0LWuLkwzcHv2ROAy+6Sv6Yp1TDZz/AHAEfKD86npWpiYfTiPmt5utNrLdzdQXD9YcnVH+Gc2WOt4wCVnmK17E4vOVXPuo1tqQqE2RnDgQz9q5ImBGwiW+lqDG4jq7bvlZsilsqDMzQJhQNyeVAfP/AGzGDOArF1F0W1NoZLmTrQju4jKzMtvQcG7sGUYfEYw5TLZQR/7erA3LanNntoRCtcOiL3V3g5pr3tQuRmVCcqmTIIVz1oVSAc2ptGdARmEga5esX7SBcirbLO5IgkKsJew9l9dTviFI04GYoCnhL+LWwsm6zJZshptjO11nZbpJyGcgUHsq0gyA2xjtYrGhXY9ZmPViCmiqLl1GdctokuVCEjKe9OUDQaS+0ajNKscjlWIAETiLuHt6ZiTLWzt56bC70P0mL6k5GQjLKtlJ7aJcHdJGzgHxB33oDKwV/Etes9bnEMCwVCLZQ4Zu0WjfrWIyE6ZV0ESfpaUoBVfH/dt5VYqvj/u28qAzekfvG9PoKp2bSW1CqFRRsAAoHoNKs9JMetYDwk8BoPn/AL86OKwmdGXMyswIDg9pZ4ryPlFc0t2dmPZK9NDu8xKNkPaIIUxIBjQwYkA1Dh7Vzqglwhnyw7DsyTxAANWMNaKoqlixUAZm3MCJPiah6TxnU2y4tvciOzbGZjJjQVX1NEnL5I62/vU6TFqAA7KrbEExr4TwMSKo4OyArW0utdL3CzFmz5VMErI/DAgDmx5GPOmu0UA3BiYBMvsuoI4An+3nXOBU2XYbqx7XgQB2tNNAVnwP8pqa5KKbSceGXukMM1221vMUzCM6MVYazpoY5VOoKgDVoAEyJ04mY1qPpDF9Vba4Vd8v4UGZjqBoPWprb5lBgiQDB0InmOdRyX+boXi39dP6BuAb6eeleswAkkAcztVbozBdTbCZ3uQSc1xszamdTXmO6OS7ba2w7LbjgdZ1A8QNRB8acEVFSq9PPp7GlY7l3+m30NbdfP4EAW7qxGW2RHCIIEeGlfQV0Y+05MvcZXSCmWHMhx4woVgPEQGj4VSBrfu2gwgj9iDzBGoPiKzsVgX4Q3joG9Rop8+z61E4Xqicc60ZRpXlyV7wK+eg+J39JoG/3tWTTRspJ7EeJtllMGDup8eG9U7Q7JXI430yiQRlCEN3ZhZ33rRpUEkGDs5FgxJktAgZjqY8OHkBU9KTQkUrxjBg6eeg+J0qVMO7d0T4wY+JgEeIJ8qlRbKuSRH1ZbQCSf8AevhWzgjOZuDHsnmAqrPqQY8INQYbo2O+ZndeB948fKANdjWhW0I0c859TFKUq5QVxetK6lWAZWEEESCORBrulAUx0TY0/hW9AQOwNmzZhtxzN/keZrx+ibBZmNm2WcQxyCSOzoTG3YX/ABHKrtKAqno60SGNtJBYg5RILEsx9SSfMmprVhVnKoWYmBGwCj4AAelSUoBSlKAVFi0LIwG5Bjz4fOpaUB850naFzOJYC6DqDlYaZW14MpERw0qLB4cW0VAWYIAJYyxjiTzrfxGEDSQYJ30lT7y8fMQdN6zL+EdTOWR4S307XpHrWMseto6IZvl6XsU7+KRCoZlUuYUExmPIczUfSWLNq2XW290gjsJ3jJifSu7tpGZc6gshlZAJU8+MGpwayaZvGUNHv5KGLsnMHAYglSQADBzW+1G/dUjSfLehs9YykggCC0iJymVgHUHUgmNQSOUWsVnyN1eXPlOXNOXNHZmNYmvMHnyL1uXrIGbLOXNxieFLI6dLJqixOJS2JdlUEgSxgSdhrUtRX8MlwQ6q6ggwQGAI2NBHpv5tiWquEwrI1xmus4dpVSBCCO6vhVpDO2/LUn/EAt6xVizgHbcQPH/QGSPVTVlBsp8VRTXk5s2zDafeKUXxnc+SjX/zW5UNjDhddSdpO8cAI0A8BU1dEVSo5pO3YpSlSVFUsdh1CkhVBg6wJ250pQHyPQl5nCl2LEzqxJO8ca+uGFT8i/4ilKhoWVukLChCQqjyAFfPYG4TirakkqVYlZ0JEwSNpr2lSLPsbNhV7qqPIAfSpaUoBSlKAUpSgFKUoBSlKAUpSgFKUoBSlKAUpSgOblsNoQCPETXyvtQxtvZCEoGchgvZBEDQgbilKAt9C2wwOYA+Yn61qfZU/Iv+IpSoom2YfTIyt2dPLT6VN7JKLlhWuAOZbVu0dDpqaUqSD6JVA20r2lKAUpSg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4" descr="data:image/jpeg;base64,/9j/4AAQSkZJRgABAQAAAQABAAD/2wCEAAkGBxQTEhUUExQVFhUUGRgaGBcYFRkXGRoZGBgXGBcYGRgYHCggHxwlHRcYITIhJSkrLi4uGB8zOjMsNygtLisBCgoKDg0OGxAQGyslICQyLCwsLyw0LCwyLS00LDQsLCwsLDcsNy42LDQ3LywrNDcsNC0sLCwsNCwsLDQuKy4tLP/AABEIALIBGgMBIgACEQEDEQH/xAAbAAEAAwEBAQEAAAAAAAAAAAAAAwQFAgEGB//EAEIQAAIBAgQCBwUGBQIFBQEAAAECEQADBBIhMUFRBRMiMmFxgQZykaGxFDNCUrLBI2JzgpLR8KKzwtLhFUNTY/EW/8QAGQEBAAMBAQAAAAAAAAAAAAAAAAECAwQF/8QALhEAAgIBAwMCBAYDAQAAAAAAAAECEQMhMUESMlFhcRMikfCBobHB0eEjJPEE/9oADAMBAAIRAxEAPwD9Vse0ALhSrEuViAIVXZ1tliSCSwtu5AHZA14E6XRuJ6xM381wDxC3GUH1Cg+tH6NtEgm2hI2bKMw1Y6NuILNEbSasW0CgAAAAQABAAGwAoDqsf2i6ZOH6sgAy03JB7NlSouvptlzKddN62KodK4yzaUm8U1UiDBLLpmUA7jUCPEc6Ajt9JPkxDtbnqWcKqNLOEUMImAGMxE+tUrftITmY2wFVF3Zg/WNdNtbeRkDAk5YEZjmACkkA2r3SOGRXLdWMyszp2SzhQ4Mgd7s23EcQh5GPWOEC6iwFgrEJEFjmWPeUyOanlQFG17StcIFuzsyK5dsoBa9cssFEZiQbTHUDdfEC9j+mRbudXkLQLRYzEdfce1aA01l0M8hrrS3cwsBIsgMYCwkMVaVgDTvNI8W5mr9zCozK7IpZZysVBYTvBOooCv0HiXu4e1cuBQ9xFchZgZhmgSTwNXq5toFAAAAAgACAANgByrqgFKUoBSlKAUpSgFKUoBSlKAUpSgFY3tB0m9pWFoAuLZZZ43GYW7FvX8ztvwA8ZGzUV3Do3eUNpGokRIO3mAaAz+j+lutdFUGCt7NIEq1m6tqDlJHaOeNdcnnWrUVnDKndUCQBoOC90DkBrA21POpaAwMd08yX3thVKraeCcwm8iC7kzREG2Z59lqsY3pk2rVpmtsz3fwJmaD1bXDqFJiFI23jYajTNhT+Fd82w3IgnzgkTyNRvgbTILZtoUGyFFKjhosRQGUntIpdR1bZbjMqtImUvW7L5l3EPcHOQDtpUDe0hILKBlgnUSYFtXGzQdT4fvWtc6IsM5drSFmUqxKjtAlD2hs2ttYmYjSplwNoCBbQDaMgiIiIjkAKAx8L7RMWW21rt3LjKkMIKq94FjO0CyTGsz5geWfacG0HKFm7IgQsk4dL+gLGBDganfjWzbwVtTmW2gYmSQoBntCZA37Ta/zHnXP/AKdZkN1VvMAFByLIUbKDG3hQFXorpfrmKm2UIz/iDSbd1rT7cMy6cweG1alRpYUGQqg66gAd45m+JJJ8akoBSlKAUpUN3FKpiZPIAsfMgbDxNATVm9K9EC+QS7oQjocuXVHKMw7QPG2uo8fSdcSzd1I95v8AtkfMV5F08QPIAH4ksPlQGZi/ZW3c3uXIhhHY0zdbJEqY+9O2+VeRn0ezoPXFmg3bgcQA2VVWAozLpLNcuSIIa62sb6f2d+Nxvgv1Cg12cKOb/wCb/wDdQGYPZxAbZFy7Ntg2aVztDKxBfLmhsgDCYYE+Y26qfZG4OR6sfqxFOouf/IT/AID/AKKAt0qo7XR+Vh7pHzzE/Ki4w/iRh4jtfLR/+GgLdK4tXlYSpB8vofGu6AUpSgFKUoBSlKAUpSgFKUoBSlKAUrxmAEkwBxNVmxo/CC3joB6M0Aj3ZoC1SqhuXSNAo+LfEHLHzrzqrp3ePLLHwKn60BcpVZMMfxOzeRy/pijYTkzDzZz/ANVAWaVU+zONrhHhv82zUW3cH4594A/pCxQFulU/tFwd5QfiP9R8WFSLjF/FKH+bQeWYSs+E0BYpSlAUrlwvtIWYEGGc+9+Fd9RqYnzls4UAQQPICF+HHzNV8NdgW/5P4bj8rdmPTQRzzqdq0KAClKUApSlAKUpQCvGUHcTXtKAp4jDfi104jvjyPEccpkfSpLF0zlaCYkMNmHPwIkT5g+AlvXQoJPD4nkAOJO0VUtatbX8SDM0cJUqF9SSf7PKgL1KUoBSlKAUpSgFKUoBSlKAVFiLuUCBJJhRtJ8+AgEk8hUtVsUwVkc93VT4Fogn1Ef3UBEtgsZYyR+KNAeSKdNPzGTw8raWgNhrz3PxOtRYRt1O6kz5EkqfUfMHlVigFKUoBSlKAUpSgFRvaBnhPEfvz9akpQFFbbIYXzybKw45Z7p8NtfGRMuNtx3gPAmCPAg7GvL10ZxqAElnPADKQAT6z5CsK90XcdmcKsOSwkwYJkSOBoDUFkNduA7OGBjSezZj1EmOUmrmGuygLRI0blK6N6SDVR7RLuyzo0aEA6paMidJlRodIJr3B2AxJYEwxkOQSG37ijKOYO8HxoCyMYnBgfLX5isjG9OtD9UgJQn8U6LM7DQkCdZ3GlbXULxE+evwnb0qj0jhNmBOUQGQmVykjtQdAV1PKJ8IAycX0w8SHugAsrZbKwDIynt7QJkEnU7Vc6A6Xa6xVtZllIIMKMoymAJMkmQP/AD5Zsr1THQPquiqvabLElQNJcA+dW8Pg1LFlkAdkNmaTHe1naYEc1PhQGlXhNVxgxxZz4Z2/1rkdHW/yg/2qPmBNASHGJwYE8l7R+CyaibFk91fVv2VZPocvnVhbI5T5kn612BQFS3h2JzMdeBMac8qjQeep1rvCoA1yOYH/AAg/UmrNV8P3rnvD9C0BYpSlAKUqO/eVFZ2MKoJJ5ACSfhQElKqYXpK3c7pM7EFGUjSdQwBAI1BO9SW8WjNlDAkANoeDFgDO34G+FAT0qI4hZiRMgQNYJEiY29a7RwRIII5gzQHVKUoBVfpATbaeVWKr4/7tvKgILHZKHgcyHyBJSfKCP7qt3b6r3mAnaTE+VZ9+yRoc+UuDKlcurypMjMNYBjlPOrlrCqBtBO5BMnzbc+tAQ43pNba5t9RxyjzJNZdzpu5m1UohjKQpY7qrCTpmlhHnEaVu/Z14ADxGh+I1rFuYbIwVyHhlhmVWJVjpmLA6gI4njofCgKDdN3FYKXfNp30RAZ1JAjMRqB+Hfyn6fBYjrLavEZhMTO9Z1ywgMDWEAVQSoYsSIhYgdkTGkQeFXLWACqFDMIAGjMB6DNoPCgLlcXbyr3mA8yB9agOBU7yfe7X65+VdW8Ei7CPLs/pigPGxq8JblA0PkxhfnUZuXH2GUeG/qxEDxgN51bW2BwrqgM/E4YC088FYwNpg6knVj4nzrQqv0h91c9xvoasUBXw3eue+P+WleXOy4bg/ZPn+A/UeMrXuG71z3x/y0qW7dCiSYoDuuL6AqwbYgg8NCNapXOkh+ET56VXOKa4yoYys0EAbgAsRrwOWD4E1XrV0X+HKrM5RdYKSCqsys8W2J7RBcjlwPHujSvprOXKMsZYERqI4RXdYvSE23MMQrAsNYAIPb8gZU+Zapk6VlYq3RtUr5wY/k7H3czfMTXa9IXeAb+4rH7n5VT4iNPhM+gpWInSN3jkHoW+cj6VZtYlW7zuPUAfFQDUqaZV45I0qo2MUma5DA9od3tHuLwWanXDIdcobxPa+ZmvMP3rnvD9C1coddeeCMfgP1EH5V5/EP5F+L/Ls1PSgIOpY7ufIAAfQn51Djejw9q5bkg3EdMxJaMykTBPjV2vnekVxee6bbOAC/VqBbggWLbJ3hOt3Oup2nwNAdX/Z97mdnvJ1jIUlbMIFyXFXsNcaYNxiZOug03qpd9lWAIDyzumoUjIue8bpl3YktbvXLfOWnThJb+2szBmZQbjA5Ut9lZu5MhIMggW5kHcbGRVa5bx2dGm4SLdwCBbym464RlVxEZM63hMSADrrqBpf/wA7/GNwOoUsWyBDueZLmOPdygzJExVjobobqbZRnzDMCMoZMoCIsTmLHuz2mO4GwFZ158avVx1jEsC2lvLlN4AqRl0C2tZmTPE7QE9IBEGZiSoLNktk9abduEyiB1efrJ1B2GaNaA+n6phs58mAYfKD86Z3G6g+62vwaAPianpQEH2pR3pX3gQPidPnXONYG2xGoIqzVLpDDLkYxBO5HZJ8yNaAtugIIIkEQRzB3qLBuYykyyaHmeRPmIPrQ2mHdc+TAMPlB+dV7vSGTQgN7h1+DQB8TUN0Sk3sX6yenVPZCiSwYGAScuhJ0+E/z+NRXungImEkwM+knkCYBPgCat9FXC+dyZk5Qf5VA0/yLa1Ckm6RZwaVsq9Doc7td0YnsDKVEZVBInc8PLz12qhxdjOpEwfwtxVuBH+9dqxbeIYgGWB4jMdDxHoaSl0iMOo+gpWCmKbcOfjNSrjnHGfMVX4iLfCZs0rNt9Jn8S/D/Q1cs4lW2OvLjVlJMo4NbnPSH3Vz3G+hqxVfpD7q57jfQ1YqxUpG7l60/wA4/RbrMdyTJMmr2K2u++v6EqhFY5Hqb4lpZ5Xtq4FuWydgx+aMP3ryqnSqubRFtgryuViJAJZQDHHes06NqvQ326TXgD8qpdJ4lXCGNVfiOasNPUivgugfblsTntWrBuXraBhLBBchlV2j8B7UxWy/Ss3ghuWSl3J1SpLMWR160Mw7Omvw8DWmVzxvpmqZGLAskXPG7Sv8t9N/XWtE/Bu0pSsyRSlKAnwmIKHwO4/etPD9657w/QtYwrZw/eue8P0LWuNnPlSssUpStTIUpSgFKUoBSlKAUpSgFV8f923lViq+P+7byoCr0liTOUaDjWVhcSlxc1tldTsVII00Ooq90h94fT6VRw2GS2uS2qoo/Coga6nQVzSb6jsxqKh6/d/sR4vA27pQuuY22Dpvow2OlaXRmLVFdeTnQeIVvqTWX0dfuOrG5a6sh2AGYNKjZtNp5eFc4jpC3ZztduJbXOBLsFElF0140hd6E5U+2T29bX8H0I6TXkflWRdCsbg3UsfDvgMfmxr1boK5gQVIkEagiJmdoqp0bjUvS9tsyMFYGCNe0h0Ov4KSk3oyscdfMtvv+CXAYJLNtbdsQizAkncknU67k1O5MGBJjQbSeAmq1no9FuveAOe4FDGTELoIGwqwHEkSJG4nUTtIqqNZu5XbfLvzz+f1IOjrtxratdQW7hnMgbNGpjUeEH1rzFYi4r2wlvOrEh2zAZABoY41ZdoBOpjgN/Sq/RuL662tzI6Zp7LjKwgkaj0nyIp6E+Z9Krxwruub/wCamuMQWs3Adwja+EGtSsWz3LvuN9DW1XTB6HDNVIzMXtd/qL+hKoVfxe13+ov6EqhWWTc1xdp7NVukZ6s5SA0rlkSJzLExwmrFQY0dgzsIJ8lIY/IVQ1PmBktr1nZsxku3sRh7cpdOcg25A1EnXfjIoimyLJc27QbrALNm2WUl+1bYsRmTYT5cNY8wtsZBcs/Z2ZLlxcKiXCiMrHtBg3eeJOn+lYuF6IyY25ilvNdW7cuWittWJD3FIK3CYHVrI1E7DlSCjO3OVNLTd36Ho5urGlDFC0272Vb8U/P1tRqrf6URSK5RpAPPX417Q849pNeUoQK2sP3rnvD9C1i1tYfvXPeH6FrXFyY5uCxSlK1MRSlKAUrGwftJZuKW1VQYE5WJPaJXIhZgwCFirAEDcaGLVnpi0xYZgMpA1iDmyhSpG4JYCaAv0rN/9ew+n8QazGjbDISx00WLiHMdIYGYqz0fjlvJnTNGZ17SlTKOUbQ8JU0BZpSlAKr4/wC7byqxVfHfdt5UBh9NXbovoEthkYnrGLAFAFGUgcZP0rhsWgcWyy52BIQnUgbkCpPaJ7ozmyqtc7MKxgHadfKaj6hSwcqucCA0AkA7gHeK5ZdzO+PT0Jvw1pvfl/WuNvJNXzntP7MJjlKNca2UuBgQJ3RQQRNa6i91r5inUlRkiesDfinhH/isnG4G/bw161h7jveFtcjuwzEl3J7R0nLoCdtKvilKM04uvUplxx6Hbv0/CzY6LwC2LNuypJW2oUE7mOJ0rqzbCuQIAyrAAgaF5286+U9ncPiRYtLj8Q9u6b4NsdYM7qAItsRMgmdJO48q+sb7weKt8iv+tMiqbV36iK/xxeqvg46ON0qevFsPmMZCxGX8O/GvbWAtrde6Fi5cADNrqF0HGKiwd+71Je8gDjMSls5pAmI5kiiEYixqLlsXVIIPZdZ09DWRvJSTb2V062/taWXq5W4DMEGDBg7HkY2NR4WwERUBJCgAFjJMCNTxNR4TA27RcooU3GLuddW4nU6elSZ1HXX2NCz3Lv8ATb6GtusSx3Lv9Nvoa266MfaceTuMzF7Xf6i/oSqFX8Xtd/qL+hKoVnk3NcXaKixgm24/lb6Gpa8cSCOYqhqfB+0/S1uzad/4dwdaUw/UgI1hipNwl40bY6azr5WMP0l1iWXUXSiJavBbTjr7rEhG622N1kGTx566T4rV7lhbOGuhrdu6LLW8ssWAe47EZSfWdvXjH2xcbEZEDCz1KBbANq8sEEqXKxkEHbkNoqspQ+Gkl816s9TFHI8tyfyUqXi6V8b37N3yfV4L7tPAAfDT9qmqHCHsn3n+bE/vU1WPLFCKUoCL7On5V+Araw+GTNc7K94cB+Rayq2sP3rnvD9C1ri5MM3B19lT8q/AU+yp+VfgKmpWpiQ/ZU/KvwFd27KjYAeQrulAYh9m0LB+tvZ1jI5KFkADrlkp2+zcYTczHWZnWpLfs5YBQhTCZgq5jGVkW2VI4iEWORE1r0oDFs+zNlREsexctz2F7NzqpHYUCR1KwYnfea0cJgltqygllZ3eGgwXYuwEDaWO81ZpQEP2VPyr8BT7Kn5V+AqalAQ/ZU/KvwFQY7DJ1bdlduQq7VfH/dt5UBk9IYZOsPZXhwHIVRuX7Vt0UlVe7IQbFogkD5VpdIn+I3p9BVRrasVYhSV1UwDEjcHhpyrmluduOqXV96EeOuOttjaUO4HZUnKCeU1zaY5kLCGNs5gDMEFJE8YJNeYw3s1vqghXN/EzEyF/ljjTGWyxyqxUtbuAMBJUkpBE8qqXpdKWmvPPjX9TvGWQRmyK7JLICB3gNIJ2PCa+R9ienMXiLj/arWQKYU9WbepDFk7W8ZRWnc9prGGu2sJeuu94hAXyaZmgLnIOhOnPfWtKxiLjoGu2+qZbgAXMGkFgoMjmG28K27IVKPdszJx6ncZaR0+1uTYC/cbP1lvq8rkL2g2ZRs+m08qYfHq9y5bAbNay5iVhTmEjKeNMT0giXLdpic93Nk0JByiTJ4VarBG0vLjVrT67+uzXuVbvR6NeS8c2e2GUdogQ28jj/vkKkxuFW6jW3Eq4giY08xUWAv3Gz9Zb6vK5C9oNmUbPptPKvTim67q+qbJkzdbIyzMZI58aaEv4nVvrHbVac6P+C7gbISzcRe6togazoFIGprfrEs9y7/Tb6GtuunH2nDldybZmYva7/UX9CVQq/i9rv9Rf0JVCs8m5pi7RSlKoan5v7Y9GM9lh1l1FBtXS93MbJLLlyJkBIIJmIOx20qdrjW7JsZ7r3HyYbLdBFs5YDXQAZCEaB5n9tfpKyyXLjorBjZdesVgxBRiyqlgntEiD68OON7QdMHDtav3ZBurbCMqDrXtoAbyXVZgqyzDQfMVKeTIlhir1dHpY1gxf7M3TpW78VWlPle9cLn67oTE2ur/hH+GCApElYVEHe1GhB41qI4IkEEeBmsb2SSLE51dXIdCtsWwEdEZRlHnWu9lTqVBPONfjvUa8nBkrrfS7V7+TulRdTyZh65v1TSHHFW85X5ifpQoS1tYfvXPeH6FrA608VPmII+Wvyraw2JTO4LAEsIB7J7i8DrWuLkwy8F2lKVqYilKUApSlAKUpQClKUAqvj/u28qsVXx/3beVAZPTNhXLowlXGUjmCsHas27gStjqsO3VFVCo0Z8sRwO+n1rW6RMO3p9BVHCYpLqB7bBlOzDYwYPzFcsqtnfjlNQTWyr2v22JEBAAJkxqYiTziqOAW6Bb68obnbBKSFg6iJ8AK0KhxOmU8mH/FKfVhUEdWjRn432aw12+uIuWwbqRBkgdnukqDBI8eQqbph7wCG0qsoYG4WJBCrDSvM6VLhbFxbl1nu50YrkTKBkAGokbz+1fI2vZzFpjr2Ja+DZZbpjM0srKwRCuwCkjX+XxraP8AkT6pVS0v9EUk1ikulKV7/iudtv1PuagTG2zca0GBuKAxXiAdj9PjU9cC0uYtAzEQTAkgbAneKxLqtbPMS7BGKLmYKSqzGYgaLJ2k6TXODuM1tWdcjkAsszlPESN6jGPXrjZhswQPOXswTEZufhTpPEOlstat9a4iEDBZkgHU8hrUXyaKD0hWrqm9P3qvuzRs9y7/AE2+hrbrEsdy7/TP0NbddOPtOHJ3GZi9rv8AUX9CVQq9jmhbp/8AsX9CVm5Ce98Bt6nj9KzybmmLtOusExOvLf40zHXQ/LWvVWNBpXtUNTD6YwbF7dxVtZ1cFWctlWey+0asoUCdJUcSKxLuBS7ZWz9nsonWXYL3RcKSOxcUTJkyCv8AL419nfeFJieAHMnQD1JAr5yxgWyBg0lXGWAvABlOgk6wADvIolT6k6Zsv/Q1DoaTXrfrxdct68+7NjomxcS0oYqWgT2cg0UKNBtoo0irqk8QPQz+1R4S9nWePHlsDp4EEH1qahi3epyreBHw/Y0RwdiDXVcvbB3Hrx9DQHVbVgdq55j9C1gyV31HPiPPw8f/ANrew/eue8P0LWuLkwzcHv2ROAy+6Sv6Yp1TDZz/AHAEfKD86npWpiYfTiPmt5utNrLdzdQXD9YcnVH+Gc2WOt4wCVnmK17E4vOVXPuo1tqQqE2RnDgQz9q5ImBGwiW+lqDG4jq7bvlZsilsqDMzQJhQNyeVAfP/AGzGDOArF1F0W1NoZLmTrQju4jKzMtvQcG7sGUYfEYw5TLZQR/7erA3LanNntoRCtcOiL3V3g5pr3tQuRmVCcqmTIIVz1oVSAc2ptGdARmEga5esX7SBcirbLO5IgkKsJew9l9dTviFI04GYoCnhL+LWwsm6zJZshptjO11nZbpJyGcgUHsq0gyA2xjtYrGhXY9ZmPViCmiqLl1GdctokuVCEjKe9OUDQaS+0ajNKscjlWIAETiLuHt6ZiTLWzt56bC70P0mL6k5GQjLKtlJ7aJcHdJGzgHxB33oDKwV/Etes9bnEMCwVCLZQ4Zu0WjfrWIyE6ZV0ESfpaUoBVfH/dt5VYqvj/u28qAzekfvG9PoKp2bSW1CqFRRsAAoHoNKs9JMetYDwk8BoPn/AL86OKwmdGXMyswIDg9pZ4ryPlFc0t2dmPZK9NDu8xKNkPaIIUxIBjQwYkA1Dh7Vzqglwhnyw7DsyTxAANWMNaKoqlixUAZm3MCJPiah6TxnU2y4tvciOzbGZjJjQVX1NEnL5I62/vU6TFqAA7KrbEExr4TwMSKo4OyArW0utdL3CzFmz5VMErI/DAgDmx5GPOmu0UA3BiYBMvsuoI4An+3nXOBU2XYbqx7XgQB2tNNAVnwP8pqa5KKbSceGXukMM1221vMUzCM6MVYazpoY5VOoKgDVoAEyJ04mY1qPpDF9Vba4Vd8v4UGZjqBoPWprb5lBgiQDB0InmOdRyX+boXi39dP6BuAb6eeleswAkkAcztVbozBdTbCZ3uQSc1xszamdTXmO6OS7ba2w7LbjgdZ1A8QNRB8acEVFSq9PPp7GlY7l3+m30NbdfP4EAW7qxGW2RHCIIEeGlfQV0Y+05MvcZXSCmWHMhx4woVgPEQGj4VSBrfu2gwgj9iDzBGoPiKzsVgX4Q3joG9Rop8+z61E4Xqicc60ZRpXlyV7wK+eg+J39JoG/3tWTTRspJ7EeJtllMGDup8eG9U7Q7JXI430yiQRlCEN3ZhZ33rRpUEkGDs5FgxJktAgZjqY8OHkBU9KTQkUrxjBg6eeg+J0qVMO7d0T4wY+JgEeIJ8qlRbKuSRH1ZbQCSf8AevhWzgjOZuDHsnmAqrPqQY8INQYbo2O+ZndeB948fKANdjWhW0I0c859TFKUq5QVxetK6lWAZWEEESCORBrulAUx0TY0/hW9AQOwNmzZhtxzN/keZrx+ibBZmNm2WcQxyCSOzoTG3YX/ABHKrtKAqno60SGNtJBYg5RILEsx9SSfMmprVhVnKoWYmBGwCj4AAelSUoBSlKAVFi0LIwG5Bjz4fOpaUB850naFzOJYC6DqDlYaZW14MpERw0qLB4cW0VAWYIAJYyxjiTzrfxGEDSQYJ30lT7y8fMQdN6zL+EdTOWR4S307XpHrWMseto6IZvl6XsU7+KRCoZlUuYUExmPIczUfSWLNq2XW290gjsJ3jJifSu7tpGZc6gshlZAJU8+MGpwayaZvGUNHv5KGLsnMHAYglSQADBzW+1G/dUjSfLehs9YykggCC0iJymVgHUHUgmNQSOUWsVnyN1eXPlOXNOXNHZmNYmvMHnyL1uXrIGbLOXNxieFLI6dLJqixOJS2JdlUEgSxgSdhrUtRX8MlwQ6q6ggwQGAI2NBHpv5tiWquEwrI1xmus4dpVSBCCO6vhVpDO2/LUn/EAt6xVizgHbcQPH/QGSPVTVlBsp8VRTXk5s2zDafeKUXxnc+SjX/zW5UNjDhddSdpO8cAI0A8BU1dEVSo5pO3YpSlSVFUsdh1CkhVBg6wJ250pQHyPQl5nCl2LEzqxJO8ca+uGFT8i/4ilKhoWVukLChCQqjyAFfPYG4TirakkqVYlZ0JEwSNpr2lSLPsbNhV7qqPIAfSpaUoBSlKAUpSgFKUoBSlKAUpSgFKUoBSlKAUpSgOblsNoQCPETXyvtQxtvZCEoGchgvZBEDQgbilKAt9C2wwOYA+Yn61qfZU/Iv+IpSoom2YfTIyt2dPLT6VN7JKLlhWuAOZbVu0dDpqaUqSD6JVA20r2lKAUpSg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t="12100" r="66176"/>
          <a:stretch/>
        </p:blipFill>
        <p:spPr bwMode="auto">
          <a:xfrm>
            <a:off x="1412631" y="4754584"/>
            <a:ext cx="1447800" cy="2047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descr="C:\Users\nada\AppData\Local\Microsoft\Windows\Temporary Internet Files\Content.IE5\8ZSWWAH6\MP900314406[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5845" y="4898984"/>
            <a:ext cx="4084386" cy="1906047"/>
          </a:xfrm>
          <a:prstGeom prst="rect">
            <a:avLst/>
          </a:prstGeom>
          <a:noFill/>
          <a:extLst>
            <a:ext uri="{909E8E84-426E-40DD-AFC4-6F175D3DCCD1}">
              <a14:hiddenFill xmlns:a14="http://schemas.microsoft.com/office/drawing/2010/main">
                <a:solidFill>
                  <a:srgbClr val="FFFFFF"/>
                </a:solidFill>
              </a14:hiddenFill>
            </a:ext>
          </a:extLst>
        </p:spPr>
      </p:pic>
      <p:sp>
        <p:nvSpPr>
          <p:cNvPr id="11" name="Right Arrow 10"/>
          <p:cNvSpPr/>
          <p:nvPr/>
        </p:nvSpPr>
        <p:spPr>
          <a:xfrm>
            <a:off x="3112477" y="5528630"/>
            <a:ext cx="1706814" cy="499170"/>
          </a:xfrm>
          <a:prstGeom prst="rightArrow">
            <a:avLst>
              <a:gd name="adj1" fmla="val 50000"/>
              <a:gd name="adj2" fmla="val 129849"/>
            </a:avLst>
          </a:prstGeom>
          <a:solidFill>
            <a:schemeClr val="tx2">
              <a:lumMod val="60000"/>
              <a:lumOff val="40000"/>
            </a:schemeClr>
          </a:solidFill>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19660"/>
            <a:ext cx="2022231" cy="1750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10765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079"/>
                                        </p:tgtEl>
                                        <p:attrNameLst>
                                          <p:attrName>style.visibility</p:attrName>
                                        </p:attrNameLst>
                                      </p:cBhvr>
                                      <p:to>
                                        <p:strVal val="visible"/>
                                      </p:to>
                                    </p:set>
                                    <p:animEffect transition="in" filter="wipe(down)">
                                      <p:cBhvr>
                                        <p:cTn id="7" dur="580">
                                          <p:stCondLst>
                                            <p:cond delay="0"/>
                                          </p:stCondLst>
                                        </p:cTn>
                                        <p:tgtEl>
                                          <p:spTgt spid="3079"/>
                                        </p:tgtEl>
                                      </p:cBhvr>
                                    </p:animEffect>
                                    <p:anim calcmode="lin" valueType="num">
                                      <p:cBhvr>
                                        <p:cTn id="8" dur="1822" tmFilter="0,0; 0.14,0.36; 0.43,0.73; 0.71,0.91; 1.0,1.0">
                                          <p:stCondLst>
                                            <p:cond delay="0"/>
                                          </p:stCondLst>
                                        </p:cTn>
                                        <p:tgtEl>
                                          <p:spTgt spid="307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07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07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07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079"/>
                                        </p:tgtEl>
                                        <p:attrNameLst>
                                          <p:attrName>ppt_y</p:attrName>
                                        </p:attrNameLst>
                                      </p:cBhvr>
                                      <p:tavLst>
                                        <p:tav tm="0" fmla="#ppt_y-sin(pi*$)/81">
                                          <p:val>
                                            <p:fltVal val="0"/>
                                          </p:val>
                                        </p:tav>
                                        <p:tav tm="100000">
                                          <p:val>
                                            <p:fltVal val="1"/>
                                          </p:val>
                                        </p:tav>
                                      </p:tavLst>
                                    </p:anim>
                                    <p:animScale>
                                      <p:cBhvr>
                                        <p:cTn id="13" dur="26">
                                          <p:stCondLst>
                                            <p:cond delay="650"/>
                                          </p:stCondLst>
                                        </p:cTn>
                                        <p:tgtEl>
                                          <p:spTgt spid="3079"/>
                                        </p:tgtEl>
                                      </p:cBhvr>
                                      <p:to x="100000" y="60000"/>
                                    </p:animScale>
                                    <p:animScale>
                                      <p:cBhvr>
                                        <p:cTn id="14" dur="166" decel="50000">
                                          <p:stCondLst>
                                            <p:cond delay="676"/>
                                          </p:stCondLst>
                                        </p:cTn>
                                        <p:tgtEl>
                                          <p:spTgt spid="3079"/>
                                        </p:tgtEl>
                                      </p:cBhvr>
                                      <p:to x="100000" y="100000"/>
                                    </p:animScale>
                                    <p:animScale>
                                      <p:cBhvr>
                                        <p:cTn id="15" dur="26">
                                          <p:stCondLst>
                                            <p:cond delay="1312"/>
                                          </p:stCondLst>
                                        </p:cTn>
                                        <p:tgtEl>
                                          <p:spTgt spid="3079"/>
                                        </p:tgtEl>
                                      </p:cBhvr>
                                      <p:to x="100000" y="80000"/>
                                    </p:animScale>
                                    <p:animScale>
                                      <p:cBhvr>
                                        <p:cTn id="16" dur="166" decel="50000">
                                          <p:stCondLst>
                                            <p:cond delay="1338"/>
                                          </p:stCondLst>
                                        </p:cTn>
                                        <p:tgtEl>
                                          <p:spTgt spid="3079"/>
                                        </p:tgtEl>
                                      </p:cBhvr>
                                      <p:to x="100000" y="100000"/>
                                    </p:animScale>
                                    <p:animScale>
                                      <p:cBhvr>
                                        <p:cTn id="17" dur="26">
                                          <p:stCondLst>
                                            <p:cond delay="1642"/>
                                          </p:stCondLst>
                                        </p:cTn>
                                        <p:tgtEl>
                                          <p:spTgt spid="3079"/>
                                        </p:tgtEl>
                                      </p:cBhvr>
                                      <p:to x="100000" y="90000"/>
                                    </p:animScale>
                                    <p:animScale>
                                      <p:cBhvr>
                                        <p:cTn id="18" dur="166" decel="50000">
                                          <p:stCondLst>
                                            <p:cond delay="1668"/>
                                          </p:stCondLst>
                                        </p:cTn>
                                        <p:tgtEl>
                                          <p:spTgt spid="3079"/>
                                        </p:tgtEl>
                                      </p:cBhvr>
                                      <p:to x="100000" y="100000"/>
                                    </p:animScale>
                                    <p:animScale>
                                      <p:cBhvr>
                                        <p:cTn id="19" dur="26">
                                          <p:stCondLst>
                                            <p:cond delay="1808"/>
                                          </p:stCondLst>
                                        </p:cTn>
                                        <p:tgtEl>
                                          <p:spTgt spid="3079"/>
                                        </p:tgtEl>
                                      </p:cBhvr>
                                      <p:to x="100000" y="95000"/>
                                    </p:animScale>
                                    <p:animScale>
                                      <p:cBhvr>
                                        <p:cTn id="20" dur="166" decel="50000">
                                          <p:stCondLst>
                                            <p:cond delay="1834"/>
                                          </p:stCondLst>
                                        </p:cTn>
                                        <p:tgtEl>
                                          <p:spTgt spid="307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1000"/>
                                        <p:tgtEl>
                                          <p:spTgt spid="8">
                                            <p:txEl>
                                              <p:pRg st="0" end="0"/>
                                            </p:txEl>
                                          </p:spTgt>
                                        </p:tgtEl>
                                      </p:cBhvr>
                                    </p:animEffect>
                                    <p:anim calcmode="lin" valueType="num">
                                      <p:cBhvr>
                                        <p:cTn id="2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8">
                                            <p:txEl>
                                              <p:pRg st="1" end="1"/>
                                            </p:txEl>
                                          </p:spTgt>
                                        </p:tgtEl>
                                        <p:attrNameLst>
                                          <p:attrName>style.visibility</p:attrName>
                                        </p:attrNameLst>
                                      </p:cBhvr>
                                      <p:to>
                                        <p:strVal val="visible"/>
                                      </p:to>
                                    </p:set>
                                    <p:animEffect transition="in" filter="fade">
                                      <p:cBhvr>
                                        <p:cTn id="32" dur="1000"/>
                                        <p:tgtEl>
                                          <p:spTgt spid="8">
                                            <p:txEl>
                                              <p:pRg st="1" end="1"/>
                                            </p:txEl>
                                          </p:spTgt>
                                        </p:tgtEl>
                                      </p:cBhvr>
                                    </p:animEffect>
                                    <p:anim calcmode="lin" valueType="num">
                                      <p:cBhvr>
                                        <p:cTn id="3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xEl>
                                              <p:pRg st="2" end="2"/>
                                            </p:txEl>
                                          </p:spTgt>
                                        </p:tgtEl>
                                        <p:attrNameLst>
                                          <p:attrName>style.visibility</p:attrName>
                                        </p:attrNameLst>
                                      </p:cBhvr>
                                      <p:to>
                                        <p:strVal val="visible"/>
                                      </p:to>
                                    </p:set>
                                    <p:animEffect transition="in" filter="fade">
                                      <p:cBhvr>
                                        <p:cTn id="39" dur="1000"/>
                                        <p:tgtEl>
                                          <p:spTgt spid="8">
                                            <p:txEl>
                                              <p:pRg st="2" end="2"/>
                                            </p:txEl>
                                          </p:spTgt>
                                        </p:tgtEl>
                                      </p:cBhvr>
                                    </p:animEffect>
                                    <p:anim calcmode="lin" valueType="num">
                                      <p:cBhvr>
                                        <p:cTn id="40"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8">
                                            <p:txEl>
                                              <p:pRg st="3" end="3"/>
                                            </p:txEl>
                                          </p:spTgt>
                                        </p:tgtEl>
                                        <p:attrNameLst>
                                          <p:attrName>style.visibility</p:attrName>
                                        </p:attrNameLst>
                                      </p:cBhvr>
                                      <p:to>
                                        <p:strVal val="visible"/>
                                      </p:to>
                                    </p:set>
                                    <p:animEffect transition="in" filter="fade">
                                      <p:cBhvr>
                                        <p:cTn id="46" dur="1000"/>
                                        <p:tgtEl>
                                          <p:spTgt spid="8">
                                            <p:txEl>
                                              <p:pRg st="3" end="3"/>
                                            </p:txEl>
                                          </p:spTgt>
                                        </p:tgtEl>
                                      </p:cBhvr>
                                    </p:animEffect>
                                    <p:anim calcmode="lin" valueType="num">
                                      <p:cBhvr>
                                        <p:cTn id="47"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8"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8">
                                            <p:txEl>
                                              <p:pRg st="4" end="4"/>
                                            </p:txEl>
                                          </p:spTgt>
                                        </p:tgtEl>
                                        <p:attrNameLst>
                                          <p:attrName>style.visibility</p:attrName>
                                        </p:attrNameLst>
                                      </p:cBhvr>
                                      <p:to>
                                        <p:strVal val="visible"/>
                                      </p:to>
                                    </p:set>
                                    <p:animEffect transition="in" filter="fade">
                                      <p:cBhvr>
                                        <p:cTn id="53" dur="1000"/>
                                        <p:tgtEl>
                                          <p:spTgt spid="8">
                                            <p:txEl>
                                              <p:pRg st="4" end="4"/>
                                            </p:txEl>
                                          </p:spTgt>
                                        </p:tgtEl>
                                      </p:cBhvr>
                                    </p:animEffect>
                                    <p:anim calcmode="lin" valueType="num">
                                      <p:cBhvr>
                                        <p:cTn id="54"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55"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5"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2000"/>
                                        <p:tgtEl>
                                          <p:spTgt spid="11"/>
                                        </p:tgtEl>
                                      </p:cBhvr>
                                    </p:animEffect>
                                    <p:anim calcmode="lin" valueType="num">
                                      <p:cBhvr>
                                        <p:cTn id="61" dur="2000" fill="hold"/>
                                        <p:tgtEl>
                                          <p:spTgt spid="11"/>
                                        </p:tgtEl>
                                        <p:attrNameLst>
                                          <p:attrName>ppt_w</p:attrName>
                                        </p:attrNameLst>
                                      </p:cBhvr>
                                      <p:tavLst>
                                        <p:tav tm="0" fmla="#ppt_w*sin(2.5*pi*$)">
                                          <p:val>
                                            <p:fltVal val="0"/>
                                          </p:val>
                                        </p:tav>
                                        <p:tav tm="100000">
                                          <p:val>
                                            <p:fltVal val="1"/>
                                          </p:val>
                                        </p:tav>
                                      </p:tavLst>
                                    </p:anim>
                                    <p:anim calcmode="lin" valueType="num">
                                      <p:cBhvr>
                                        <p:cTn id="62" dur="2000" fill="hold"/>
                                        <p:tgtEl>
                                          <p:spTgt spid="11"/>
                                        </p:tgtEl>
                                        <p:attrNameLst>
                                          <p:attrName>ppt_h</p:attrName>
                                        </p:attrNameLst>
                                      </p:cBhvr>
                                      <p:tavLst>
                                        <p:tav tm="0">
                                          <p:val>
                                            <p:strVal val="#ppt_h"/>
                                          </p:val>
                                        </p:tav>
                                        <p:tav tm="100000">
                                          <p:val>
                                            <p:strVal val="#ppt_h"/>
                                          </p:val>
                                        </p:tav>
                                      </p:tavLst>
                                    </p:anim>
                                  </p:childTnLst>
                                </p:cTn>
                              </p:par>
                              <p:par>
                                <p:cTn id="63" presetID="45" presetClass="entr" presetSubtype="0" fill="hold" nodeType="withEffect">
                                  <p:stCondLst>
                                    <p:cond delay="0"/>
                                  </p:stCondLst>
                                  <p:childTnLst>
                                    <p:set>
                                      <p:cBhvr>
                                        <p:cTn id="64" dur="1" fill="hold">
                                          <p:stCondLst>
                                            <p:cond delay="0"/>
                                          </p:stCondLst>
                                        </p:cTn>
                                        <p:tgtEl>
                                          <p:spTgt spid="3077"/>
                                        </p:tgtEl>
                                        <p:attrNameLst>
                                          <p:attrName>style.visibility</p:attrName>
                                        </p:attrNameLst>
                                      </p:cBhvr>
                                      <p:to>
                                        <p:strVal val="visible"/>
                                      </p:to>
                                    </p:set>
                                    <p:animEffect transition="in" filter="fade">
                                      <p:cBhvr>
                                        <p:cTn id="65" dur="2000"/>
                                        <p:tgtEl>
                                          <p:spTgt spid="3077"/>
                                        </p:tgtEl>
                                      </p:cBhvr>
                                    </p:animEffect>
                                    <p:anim calcmode="lin" valueType="num">
                                      <p:cBhvr>
                                        <p:cTn id="66" dur="2000" fill="hold"/>
                                        <p:tgtEl>
                                          <p:spTgt spid="3077"/>
                                        </p:tgtEl>
                                        <p:attrNameLst>
                                          <p:attrName>ppt_w</p:attrName>
                                        </p:attrNameLst>
                                      </p:cBhvr>
                                      <p:tavLst>
                                        <p:tav tm="0" fmla="#ppt_w*sin(2.5*pi*$)">
                                          <p:val>
                                            <p:fltVal val="0"/>
                                          </p:val>
                                        </p:tav>
                                        <p:tav tm="100000">
                                          <p:val>
                                            <p:fltVal val="1"/>
                                          </p:val>
                                        </p:tav>
                                      </p:tavLst>
                                    </p:anim>
                                    <p:anim calcmode="lin" valueType="num">
                                      <p:cBhvr>
                                        <p:cTn id="67" dur="2000" fill="hold"/>
                                        <p:tgtEl>
                                          <p:spTgt spid="3077"/>
                                        </p:tgtEl>
                                        <p:attrNameLst>
                                          <p:attrName>ppt_h</p:attrName>
                                        </p:attrNameLst>
                                      </p:cBhvr>
                                      <p:tavLst>
                                        <p:tav tm="0">
                                          <p:val>
                                            <p:strVal val="#ppt_h"/>
                                          </p:val>
                                        </p:tav>
                                        <p:tav tm="100000">
                                          <p:val>
                                            <p:strVal val="#ppt_h"/>
                                          </p:val>
                                        </p:tav>
                                      </p:tavLst>
                                    </p:anim>
                                  </p:childTnLst>
                                </p:cTn>
                              </p:par>
                              <p:par>
                                <p:cTn id="68" presetID="45" presetClass="entr" presetSubtype="0" fill="hold" nodeType="withEffect">
                                  <p:stCondLst>
                                    <p:cond delay="0"/>
                                  </p:stCondLst>
                                  <p:childTnLst>
                                    <p:set>
                                      <p:cBhvr>
                                        <p:cTn id="69" dur="1" fill="hold">
                                          <p:stCondLst>
                                            <p:cond delay="0"/>
                                          </p:stCondLst>
                                        </p:cTn>
                                        <p:tgtEl>
                                          <p:spTgt spid="3078"/>
                                        </p:tgtEl>
                                        <p:attrNameLst>
                                          <p:attrName>style.visibility</p:attrName>
                                        </p:attrNameLst>
                                      </p:cBhvr>
                                      <p:to>
                                        <p:strVal val="visible"/>
                                      </p:to>
                                    </p:set>
                                    <p:animEffect transition="in" filter="fade">
                                      <p:cBhvr>
                                        <p:cTn id="70" dur="2000"/>
                                        <p:tgtEl>
                                          <p:spTgt spid="3078"/>
                                        </p:tgtEl>
                                      </p:cBhvr>
                                    </p:animEffect>
                                    <p:anim calcmode="lin" valueType="num">
                                      <p:cBhvr>
                                        <p:cTn id="71" dur="2000" fill="hold"/>
                                        <p:tgtEl>
                                          <p:spTgt spid="3078"/>
                                        </p:tgtEl>
                                        <p:attrNameLst>
                                          <p:attrName>ppt_w</p:attrName>
                                        </p:attrNameLst>
                                      </p:cBhvr>
                                      <p:tavLst>
                                        <p:tav tm="0" fmla="#ppt_w*sin(2.5*pi*$)">
                                          <p:val>
                                            <p:fltVal val="0"/>
                                          </p:val>
                                        </p:tav>
                                        <p:tav tm="100000">
                                          <p:val>
                                            <p:fltVal val="1"/>
                                          </p:val>
                                        </p:tav>
                                      </p:tavLst>
                                    </p:anim>
                                    <p:anim calcmode="lin" valueType="num">
                                      <p:cBhvr>
                                        <p:cTn id="72" dur="2000" fill="hold"/>
                                        <p:tgtEl>
                                          <p:spTgt spid="307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81000" y="373559"/>
            <a:ext cx="7315200" cy="921841"/>
            <a:chOff x="381000" y="373559"/>
            <a:chExt cx="7315200" cy="921841"/>
          </a:xfrm>
        </p:grpSpPr>
        <p:cxnSp>
          <p:nvCxnSpPr>
            <p:cNvPr id="6" name="Straight Connector 5"/>
            <p:cNvCxnSpPr/>
            <p:nvPr/>
          </p:nvCxnSpPr>
          <p:spPr>
            <a:xfrm>
              <a:off x="457200" y="12954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81000" y="373559"/>
              <a:ext cx="3551742"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Background</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gr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28600"/>
            <a:ext cx="1897062" cy="1897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457200" y="2514600"/>
            <a:ext cx="8077200" cy="3151632"/>
          </a:xfrm>
          <a:prstGeom prst="rect">
            <a:avLst/>
          </a:prstGeom>
        </p:spPr>
        <p:txBody>
          <a:bodyPr wrap="square">
            <a:spAutoFit/>
          </a:bodyPr>
          <a:lstStyle/>
          <a:p>
            <a:pPr marL="457200" indent="-457200">
              <a:lnSpc>
                <a:spcPct val="120000"/>
              </a:lnSpc>
              <a:spcBef>
                <a:spcPct val="50000"/>
              </a:spcBef>
              <a:buClr>
                <a:srgbClr val="FF0000"/>
              </a:buClr>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A </a:t>
            </a:r>
            <a:r>
              <a:rPr lang="en-US" sz="2800" b="1" i="1" dirty="0">
                <a:solidFill>
                  <a:srgbClr val="FF0000"/>
                </a:solidFill>
                <a:latin typeface="Times New Roman" panose="02020603050405020304" pitchFamily="18" charset="0"/>
                <a:cs typeface="Times New Roman" panose="02020603050405020304" pitchFamily="18" charset="0"/>
              </a:rPr>
              <a:t>promising strategy </a:t>
            </a:r>
            <a:r>
              <a:rPr lang="en-US" sz="2800" b="1" dirty="0">
                <a:latin typeface="Times New Roman" panose="02020603050405020304" pitchFamily="18" charset="0"/>
                <a:cs typeface="Times New Roman" panose="02020603050405020304" pitchFamily="18" charset="0"/>
              </a:rPr>
              <a:t>to overcome these problems involves the development of </a:t>
            </a:r>
          </a:p>
          <a:p>
            <a:pPr algn="ctr">
              <a:lnSpc>
                <a:spcPct val="120000"/>
              </a:lnSpc>
              <a:spcBef>
                <a:spcPct val="50000"/>
              </a:spcBef>
              <a:buClr>
                <a:srgbClr val="FF0000"/>
              </a:buClr>
            </a:pPr>
            <a:r>
              <a:rPr lang="en-US" sz="2800" b="1" i="1" dirty="0" smtClean="0">
                <a:solidFill>
                  <a:srgbClr val="FF0000"/>
                </a:solidFill>
                <a:latin typeface="Times New Roman" panose="02020603050405020304" pitchFamily="18" charset="0"/>
                <a:cs typeface="Times New Roman" panose="02020603050405020304" pitchFamily="18" charset="0"/>
              </a:rPr>
              <a:t>suitable </a:t>
            </a:r>
            <a:r>
              <a:rPr lang="en-US" sz="2800" b="1" i="1" dirty="0">
                <a:solidFill>
                  <a:srgbClr val="FF0000"/>
                </a:solidFill>
                <a:latin typeface="Times New Roman" panose="02020603050405020304" pitchFamily="18" charset="0"/>
                <a:cs typeface="Times New Roman" panose="02020603050405020304" pitchFamily="18" charset="0"/>
              </a:rPr>
              <a:t>drug delivery systems</a:t>
            </a:r>
          </a:p>
          <a:p>
            <a:pPr marL="457200" indent="-457200" algn="ctr" rtl="0">
              <a:spcBef>
                <a:spcPct val="50000"/>
              </a:spcBef>
              <a:buFont typeface="Wingdings" panose="05000000000000000000" pitchFamily="2" charset="2"/>
              <a:buChar char="Ø"/>
            </a:pPr>
            <a:endParaRPr lang="en-US" sz="2800" b="1" dirty="0">
              <a:latin typeface="Times New Roman" panose="02020603050405020304" pitchFamily="18" charset="0"/>
              <a:cs typeface="Times New Roman" panose="02020603050405020304" pitchFamily="18" charset="0"/>
            </a:endParaRPr>
          </a:p>
          <a:p>
            <a:pPr marL="457200" indent="-457200" algn="ctr" rtl="0">
              <a:spcBef>
                <a:spcPct val="50000"/>
              </a:spcBef>
              <a:buFont typeface="Wingdings" panose="05000000000000000000" pitchFamily="2" charset="2"/>
              <a:buChar char="Ø"/>
            </a:pP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145857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81000" y="304800"/>
            <a:ext cx="7315200" cy="914400"/>
            <a:chOff x="381000" y="228600"/>
            <a:chExt cx="7315200" cy="1066800"/>
          </a:xfrm>
        </p:grpSpPr>
        <p:cxnSp>
          <p:nvCxnSpPr>
            <p:cNvPr id="6" name="Straight Connector 5"/>
            <p:cNvCxnSpPr/>
            <p:nvPr/>
          </p:nvCxnSpPr>
          <p:spPr>
            <a:xfrm>
              <a:off x="457200" y="12954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81000" y="228600"/>
              <a:ext cx="3551742" cy="825867"/>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Background</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gr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248400" y="46038"/>
            <a:ext cx="2607162" cy="2544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449262" y="1524000"/>
            <a:ext cx="7551738" cy="5109091"/>
          </a:xfrm>
          <a:prstGeom prst="rect">
            <a:avLst/>
          </a:prstGeom>
        </p:spPr>
        <p:txBody>
          <a:bodyPr wrap="square">
            <a:spAutoFit/>
          </a:bodyPr>
          <a:lstStyle/>
          <a:p>
            <a:pPr>
              <a:spcBef>
                <a:spcPct val="50000"/>
              </a:spcBef>
              <a:buClr>
                <a:srgbClr val="FF0000"/>
              </a:buClr>
            </a:pPr>
            <a:r>
              <a:rPr lang="en-US" sz="2800" b="1" dirty="0" smtClean="0">
                <a:latin typeface="Times New Roman" panose="02020603050405020304" pitchFamily="18" charset="0"/>
                <a:cs typeface="Times New Roman" panose="02020603050405020304" pitchFamily="18" charset="0"/>
              </a:rPr>
              <a:t>Compared with traditional drug preparations, DDSs can </a:t>
            </a:r>
          </a:p>
          <a:p>
            <a:pPr marL="457200" indent="-457200" algn="ctr">
              <a:spcBef>
                <a:spcPct val="50000"/>
              </a:spcBef>
              <a:buClr>
                <a:srgbClr val="FF0000"/>
              </a:buClr>
              <a:buFont typeface="Wingdings" panose="05000000000000000000" pitchFamily="2" charset="2"/>
              <a:buChar char="Ø"/>
            </a:pPr>
            <a:r>
              <a:rPr lang="en-US" sz="3200" b="1" dirty="0" smtClean="0">
                <a:solidFill>
                  <a:srgbClr val="FF0000"/>
                </a:solidFill>
                <a:latin typeface="Times New Roman" panose="02020603050405020304" pitchFamily="18" charset="0"/>
                <a:cs typeface="Times New Roman" panose="02020603050405020304" pitchFamily="18" charset="0"/>
              </a:rPr>
              <a:t>Directly</a:t>
            </a:r>
            <a:r>
              <a:rPr lang="en-US" sz="3200" b="1" dirty="0" smtClean="0">
                <a:latin typeface="Times New Roman" panose="02020603050405020304" pitchFamily="18" charset="0"/>
                <a:cs typeface="Times New Roman" panose="02020603050405020304" pitchFamily="18" charset="0"/>
              </a:rPr>
              <a:t> </a:t>
            </a:r>
          </a:p>
          <a:p>
            <a:pPr>
              <a:spcBef>
                <a:spcPct val="50000"/>
              </a:spcBef>
              <a:buClr>
                <a:srgbClr val="FF0000"/>
              </a:buClr>
            </a:pPr>
            <a:r>
              <a:rPr lang="en-US" sz="2800" b="1" i="1" dirty="0" smtClean="0">
                <a:latin typeface="Times New Roman" panose="02020603050405020304" pitchFamily="18" charset="0"/>
                <a:cs typeface="Times New Roman" panose="02020603050405020304" pitchFamily="18" charset="0"/>
              </a:rPr>
              <a:t>Deliver the drug to its designated location</a:t>
            </a:r>
          </a:p>
          <a:p>
            <a:pPr marL="457200" indent="-457200" algn="ctr">
              <a:spcBef>
                <a:spcPct val="50000"/>
              </a:spcBef>
              <a:buClr>
                <a:srgbClr val="FF0000"/>
              </a:buClr>
              <a:buFont typeface="Wingdings" panose="05000000000000000000" pitchFamily="2" charset="2"/>
              <a:buChar char="Ø"/>
            </a:pPr>
            <a:r>
              <a:rPr lang="en-US" sz="3200" b="1" dirty="0">
                <a:solidFill>
                  <a:srgbClr val="FF0000"/>
                </a:solidFill>
                <a:latin typeface="Times New Roman" panose="02020603050405020304" pitchFamily="18" charset="0"/>
                <a:cs typeface="Times New Roman" panose="02020603050405020304" pitchFamily="18" charset="0"/>
              </a:rPr>
              <a:t>Improve </a:t>
            </a:r>
          </a:p>
          <a:p>
            <a:pPr>
              <a:spcBef>
                <a:spcPct val="50000"/>
              </a:spcBef>
              <a:buClr>
                <a:srgbClr val="FF0000"/>
              </a:buClr>
            </a:pPr>
            <a:r>
              <a:rPr lang="en-US" sz="2800" b="1" i="1" dirty="0" smtClean="0">
                <a:latin typeface="Times New Roman" panose="02020603050405020304" pitchFamily="18" charset="0"/>
                <a:cs typeface="Times New Roman" panose="02020603050405020304" pitchFamily="18" charset="0"/>
              </a:rPr>
              <a:t>Therapeutic efficacy</a:t>
            </a:r>
            <a:r>
              <a:rPr lang="en-US" sz="2800" b="1" dirty="0" smtClean="0">
                <a:latin typeface="Times New Roman" panose="02020603050405020304" pitchFamily="18" charset="0"/>
                <a:cs typeface="Times New Roman" panose="02020603050405020304" pitchFamily="18" charset="0"/>
              </a:rPr>
              <a:t> </a:t>
            </a:r>
          </a:p>
          <a:p>
            <a:pPr marL="457200" indent="-457200" algn="ctr">
              <a:spcBef>
                <a:spcPct val="50000"/>
              </a:spcBef>
              <a:buClr>
                <a:srgbClr val="FF0000"/>
              </a:buClr>
              <a:buFont typeface="Wingdings" panose="05000000000000000000" pitchFamily="2" charset="2"/>
              <a:buChar char="Ø"/>
            </a:pPr>
            <a:r>
              <a:rPr lang="en-US" sz="3200" b="1" dirty="0">
                <a:solidFill>
                  <a:srgbClr val="FF0000"/>
                </a:solidFill>
                <a:latin typeface="Times New Roman" panose="02020603050405020304" pitchFamily="18" charset="0"/>
                <a:cs typeface="Times New Roman" panose="02020603050405020304" pitchFamily="18" charset="0"/>
              </a:rPr>
              <a:t>Reduce </a:t>
            </a:r>
          </a:p>
          <a:p>
            <a:pPr>
              <a:spcBef>
                <a:spcPct val="50000"/>
              </a:spcBef>
              <a:buClr>
                <a:srgbClr val="FF0000"/>
              </a:buClr>
            </a:pPr>
            <a:r>
              <a:rPr lang="en-US" sz="2800" b="1" dirty="0" smtClean="0">
                <a:latin typeface="Times New Roman" panose="02020603050405020304" pitchFamily="18" charset="0"/>
                <a:cs typeface="Times New Roman" panose="02020603050405020304" pitchFamily="18" charset="0"/>
              </a:rPr>
              <a:t>Side effects</a:t>
            </a:r>
          </a:p>
        </p:txBody>
      </p:sp>
    </p:spTree>
    <p:extLst>
      <p:ext uri="{BB962C8B-B14F-4D97-AF65-F5344CB8AC3E}">
        <p14:creationId xmlns:p14="http://schemas.microsoft.com/office/powerpoint/2010/main" val="5736513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fade">
                                      <p:cBhvr>
                                        <p:cTn id="28" dur="1000"/>
                                        <p:tgtEl>
                                          <p:spTgt spid="10">
                                            <p:txEl>
                                              <p:pRg st="3" end="3"/>
                                            </p:txEl>
                                          </p:spTgt>
                                        </p:tgtEl>
                                      </p:cBhvr>
                                    </p:animEffect>
                                    <p:anim calcmode="lin" valueType="num">
                                      <p:cBhvr>
                                        <p:cTn id="2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Effect transition="in" filter="fade">
                                      <p:cBhvr>
                                        <p:cTn id="35" dur="1000"/>
                                        <p:tgtEl>
                                          <p:spTgt spid="10">
                                            <p:txEl>
                                              <p:pRg st="4" end="4"/>
                                            </p:txEl>
                                          </p:spTgt>
                                        </p:tgtEl>
                                      </p:cBhvr>
                                    </p:animEffect>
                                    <p:anim calcmode="lin" valueType="num">
                                      <p:cBhvr>
                                        <p:cTn id="3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Effect transition="in" filter="fade">
                                      <p:cBhvr>
                                        <p:cTn id="42" dur="1000"/>
                                        <p:tgtEl>
                                          <p:spTgt spid="10">
                                            <p:txEl>
                                              <p:pRg st="5" end="5"/>
                                            </p:txEl>
                                          </p:spTgt>
                                        </p:tgtEl>
                                      </p:cBhvr>
                                    </p:animEffect>
                                    <p:anim calcmode="lin" valueType="num">
                                      <p:cBhvr>
                                        <p:cTn id="4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0">
                                            <p:txEl>
                                              <p:pRg st="6" end="6"/>
                                            </p:txEl>
                                          </p:spTgt>
                                        </p:tgtEl>
                                        <p:attrNameLst>
                                          <p:attrName>style.visibility</p:attrName>
                                        </p:attrNameLst>
                                      </p:cBhvr>
                                      <p:to>
                                        <p:strVal val="visible"/>
                                      </p:to>
                                    </p:set>
                                    <p:animEffect transition="in" filter="fade">
                                      <p:cBhvr>
                                        <p:cTn id="49" dur="1000"/>
                                        <p:tgtEl>
                                          <p:spTgt spid="10">
                                            <p:txEl>
                                              <p:pRg st="6" end="6"/>
                                            </p:txEl>
                                          </p:spTgt>
                                        </p:tgtEl>
                                      </p:cBhvr>
                                    </p:animEffect>
                                    <p:anim calcmode="lin" valueType="num">
                                      <p:cBhvr>
                                        <p:cTn id="50"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81000" y="457200"/>
            <a:ext cx="7315200" cy="914400"/>
            <a:chOff x="381000" y="228600"/>
            <a:chExt cx="7315200" cy="1066800"/>
          </a:xfrm>
        </p:grpSpPr>
        <p:cxnSp>
          <p:nvCxnSpPr>
            <p:cNvPr id="6" name="Straight Connector 5"/>
            <p:cNvCxnSpPr/>
            <p:nvPr/>
          </p:nvCxnSpPr>
          <p:spPr>
            <a:xfrm>
              <a:off x="457200" y="12954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381000" y="228600"/>
              <a:ext cx="4738798" cy="825867"/>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Nanotechnology</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grpSp>
      <p:sp>
        <p:nvSpPr>
          <p:cNvPr id="10" name="Rectangle 9"/>
          <p:cNvSpPr/>
          <p:nvPr/>
        </p:nvSpPr>
        <p:spPr>
          <a:xfrm>
            <a:off x="426441" y="1524000"/>
            <a:ext cx="7932738" cy="2591479"/>
          </a:xfrm>
          <a:prstGeom prst="rect">
            <a:avLst/>
          </a:prstGeom>
        </p:spPr>
        <p:txBody>
          <a:bodyPr wrap="square">
            <a:spAutoFit/>
          </a:bodyPr>
          <a:lstStyle/>
          <a:p>
            <a:pPr marL="457200" indent="-457200">
              <a:lnSpc>
                <a:spcPct val="120000"/>
              </a:lnSpc>
              <a:spcBef>
                <a:spcPct val="50000"/>
              </a:spcBef>
              <a:buClr>
                <a:srgbClr val="FF0000"/>
              </a:buClr>
              <a:buFont typeface="Wingdings" panose="05000000000000000000" pitchFamily="2" charset="2"/>
              <a:buChar char="Ø"/>
            </a:pPr>
            <a:r>
              <a:rPr lang="en-US" sz="2800" b="1" dirty="0" smtClean="0">
                <a:latin typeface="Times New Roman" panose="02020603050405020304" pitchFamily="18" charset="0"/>
                <a:cs typeface="Times New Roman" panose="02020603050405020304" pitchFamily="18" charset="0"/>
              </a:rPr>
              <a:t>Application of </a:t>
            </a:r>
            <a:r>
              <a:rPr lang="en-US" sz="2800" b="1" i="1" dirty="0" smtClean="0">
                <a:solidFill>
                  <a:srgbClr val="FF0000"/>
                </a:solidFill>
                <a:latin typeface="Times New Roman" panose="02020603050405020304" pitchFamily="18" charset="0"/>
                <a:cs typeface="Times New Roman" panose="02020603050405020304" pitchFamily="18" charset="0"/>
              </a:rPr>
              <a:t>nanotechnology</a:t>
            </a:r>
            <a:r>
              <a:rPr lang="en-US" sz="2800" b="1" dirty="0" smtClean="0">
                <a:latin typeface="Times New Roman" panose="02020603050405020304" pitchFamily="18" charset="0"/>
                <a:cs typeface="Times New Roman" panose="02020603050405020304" pitchFamily="18" charset="0"/>
              </a:rPr>
              <a:t> in areas of drug delivery and therapy has the potential to </a:t>
            </a:r>
          </a:p>
          <a:p>
            <a:pPr algn="ctr">
              <a:lnSpc>
                <a:spcPct val="120000"/>
              </a:lnSpc>
              <a:spcBef>
                <a:spcPct val="50000"/>
              </a:spcBef>
              <a:buClr>
                <a:srgbClr val="FF0000"/>
              </a:buClr>
            </a:pPr>
            <a:r>
              <a:rPr lang="en-US" sz="2800" b="1" i="1" dirty="0" smtClean="0">
                <a:solidFill>
                  <a:srgbClr val="FF0000"/>
                </a:solidFill>
                <a:latin typeface="Times New Roman" panose="02020603050405020304" pitchFamily="18" charset="0"/>
                <a:cs typeface="Times New Roman" panose="02020603050405020304" pitchFamily="18" charset="0"/>
              </a:rPr>
              <a:t>revolutionize</a:t>
            </a:r>
            <a:r>
              <a:rPr lang="en-US" sz="2800" b="1" dirty="0" smtClean="0">
                <a:latin typeface="Times New Roman" panose="02020603050405020304" pitchFamily="18" charset="0"/>
                <a:cs typeface="Times New Roman" panose="02020603050405020304" pitchFamily="18" charset="0"/>
              </a:rPr>
              <a:t> </a:t>
            </a:r>
          </a:p>
          <a:p>
            <a:pPr algn="ctr">
              <a:lnSpc>
                <a:spcPct val="120000"/>
              </a:lnSpc>
              <a:spcBef>
                <a:spcPct val="50000"/>
              </a:spcBef>
              <a:buClr>
                <a:srgbClr val="FF0000"/>
              </a:buClr>
            </a:pPr>
            <a:r>
              <a:rPr lang="en-US" sz="2800" b="1" dirty="0" smtClean="0">
                <a:latin typeface="Times New Roman" panose="02020603050405020304" pitchFamily="18" charset="0"/>
                <a:cs typeface="Times New Roman" panose="02020603050405020304" pitchFamily="18" charset="0"/>
              </a:rPr>
              <a:t>the treatment of many diseases</a:t>
            </a:r>
          </a:p>
        </p:txBody>
      </p:sp>
      <p:sp>
        <p:nvSpPr>
          <p:cNvPr id="2" name="AutoShape 6" descr="https://encrypted-tbn3.gstatic.com/images?q=tbn:ANd9GcRVyoghwK7H8O4sW8JPwS4iiQZEmLvf7EA12Tm5b4syrf-d3LIo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5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431" y="4343400"/>
            <a:ext cx="320040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967671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4" presetID="21" presetClass="entr" presetSubtype="1" fill="hold" nodeType="withEffect">
                                  <p:stCondLst>
                                    <p:cond delay="0"/>
                                  </p:stCondLst>
                                  <p:childTnLst>
                                    <p:set>
                                      <p:cBhvr>
                                        <p:cTn id="25" dur="1" fill="hold">
                                          <p:stCondLst>
                                            <p:cond delay="0"/>
                                          </p:stCondLst>
                                        </p:cTn>
                                        <p:tgtEl>
                                          <p:spTgt spid="6151"/>
                                        </p:tgtEl>
                                        <p:attrNameLst>
                                          <p:attrName>style.visibility</p:attrName>
                                        </p:attrNameLst>
                                      </p:cBhvr>
                                      <p:to>
                                        <p:strVal val="visible"/>
                                      </p:to>
                                    </p:set>
                                    <p:animEffect transition="in" filter="wheel(1)">
                                      <p:cBhvr>
                                        <p:cTn id="26" dur="2000"/>
                                        <p:tgtEl>
                                          <p:spTgt spid="6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5605" t="1486" r="25401" b="51722"/>
          <a:stretch/>
        </p:blipFill>
        <p:spPr bwMode="auto">
          <a:xfrm>
            <a:off x="2727960" y="1456730"/>
            <a:ext cx="2926080" cy="2353270"/>
          </a:xfrm>
          <a:prstGeom prst="flowChartMerg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457200" y="12954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60450" y="228600"/>
            <a:ext cx="7007150" cy="954107"/>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bodyPr>
          <a:lstStyle/>
          <a:p>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Biomedical Applications of </a:t>
            </a:r>
            <a:r>
              <a:rPr lang="en-US" sz="2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Nanotherapeutics</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pic>
        <p:nvPicPr>
          <p:cNvPr id="7"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t="50000"/>
          <a:stretch/>
        </p:blipFill>
        <p:spPr bwMode="auto">
          <a:xfrm>
            <a:off x="4101684" y="3895130"/>
            <a:ext cx="2986088" cy="2514600"/>
          </a:xfrm>
          <a:prstGeom prst="flowChartMerg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52006" t="1517" b="49999"/>
          <a:stretch/>
        </p:blipFill>
        <p:spPr bwMode="auto">
          <a:xfrm>
            <a:off x="4281268" y="1487210"/>
            <a:ext cx="2866292" cy="2438400"/>
          </a:xfrm>
          <a:prstGeom prst="flowChartExtra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p:cNvPicPr>
            <a:picLocks noChangeAspect="1" noChangeArrowheads="1"/>
          </p:cNvPicPr>
          <p:nvPr/>
        </p:nvPicPr>
        <p:blipFill rotWithShape="1">
          <a:blip r:embed="rId3">
            <a:extLst>
              <a:ext uri="{28A0092B-C50C-407E-A947-70E740481C1C}">
                <a14:useLocalDpi xmlns:a14="http://schemas.microsoft.com/office/drawing/2010/main" val="0"/>
              </a:ext>
            </a:extLst>
          </a:blip>
          <a:srcRect l="24609" t="50731" r="24864" b="4724"/>
          <a:stretch/>
        </p:blipFill>
        <p:spPr bwMode="auto">
          <a:xfrm>
            <a:off x="2682240" y="3931920"/>
            <a:ext cx="3017520" cy="2240280"/>
          </a:xfrm>
          <a:prstGeom prst="flowChartExtra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r="52077"/>
          <a:stretch/>
        </p:blipFill>
        <p:spPr bwMode="auto">
          <a:xfrm>
            <a:off x="1325880" y="3895130"/>
            <a:ext cx="2862043" cy="2514600"/>
          </a:xfrm>
          <a:prstGeom prst="flowChartMerg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r="51822" b="51693"/>
          <a:stretch/>
        </p:blipFill>
        <p:spPr bwMode="auto">
          <a:xfrm>
            <a:off x="1191797" y="1380530"/>
            <a:ext cx="2877283" cy="2429470"/>
          </a:xfrm>
          <a:prstGeom prst="flowChartExtra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197263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Scale>
                                      <p:cBhvr>
                                        <p:cTn id="1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7"/>
                                        </p:tgtEl>
                                        <p:attrNameLst>
                                          <p:attrName>ppt_x</p:attrName>
                                          <p:attrName>ppt_y</p:attrName>
                                        </p:attrNameLst>
                                      </p:cBhvr>
                                    </p:animMotion>
                                    <p:animEffect transition="in" filter="fade">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35"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2000"/>
                                        <p:tgtEl>
                                          <p:spTgt spid="9"/>
                                        </p:tgtEl>
                                      </p:cBhvr>
                                    </p:animEffect>
                                    <p:anim calcmode="lin" valueType="num">
                                      <p:cBhvr>
                                        <p:cTn id="27" dur="2000" fill="hold"/>
                                        <p:tgtEl>
                                          <p:spTgt spid="9"/>
                                        </p:tgtEl>
                                        <p:attrNameLst>
                                          <p:attrName>style.rotation</p:attrName>
                                        </p:attrNameLst>
                                      </p:cBhvr>
                                      <p:tavLst>
                                        <p:tav tm="0">
                                          <p:val>
                                            <p:fltVal val="720"/>
                                          </p:val>
                                        </p:tav>
                                        <p:tav tm="100000">
                                          <p:val>
                                            <p:fltVal val="0"/>
                                          </p:val>
                                        </p:tav>
                                      </p:tavLst>
                                    </p:anim>
                                    <p:anim calcmode="lin" valueType="num">
                                      <p:cBhvr>
                                        <p:cTn id="28" dur="2000" fill="hold"/>
                                        <p:tgtEl>
                                          <p:spTgt spid="9"/>
                                        </p:tgtEl>
                                        <p:attrNameLst>
                                          <p:attrName>ppt_h</p:attrName>
                                        </p:attrNameLst>
                                      </p:cBhvr>
                                      <p:tavLst>
                                        <p:tav tm="0">
                                          <p:val>
                                            <p:fltVal val="0"/>
                                          </p:val>
                                        </p:tav>
                                        <p:tav tm="100000">
                                          <p:val>
                                            <p:strVal val="#ppt_h"/>
                                          </p:val>
                                        </p:tav>
                                      </p:tavLst>
                                    </p:anim>
                                    <p:anim calcmode="lin" valueType="num">
                                      <p:cBhvr>
                                        <p:cTn id="29" dur="2000" fill="hold"/>
                                        <p:tgtEl>
                                          <p:spTgt spid="9"/>
                                        </p:tgtEl>
                                        <p:attrNameLst>
                                          <p:attrName>ppt_w</p:attrName>
                                        </p:attrNameLst>
                                      </p:cBhvr>
                                      <p:tavLst>
                                        <p:tav tm="0">
                                          <p:val>
                                            <p:fltVal val="0"/>
                                          </p:val>
                                        </p:tav>
                                        <p:tav tm="100000">
                                          <p:val>
                                            <p:strVal val="#ppt_w"/>
                                          </p:val>
                                        </p:tav>
                                      </p:tavLst>
                                    </p:anim>
                                  </p:childTnLst>
                                </p:cTn>
                              </p:par>
                            </p:childTnLst>
                          </p:cTn>
                        </p:par>
                      </p:childTnLst>
                    </p:cTn>
                  </p:par>
                  <p:par>
                    <p:cTn id="30" fill="hold">
                      <p:stCondLst>
                        <p:cond delay="indefinite"/>
                      </p:stCondLst>
                      <p:childTnLst>
                        <p:par>
                          <p:cTn id="31" fill="hold">
                            <p:stCondLst>
                              <p:cond delay="0"/>
                            </p:stCondLst>
                            <p:childTnLst>
                              <p:par>
                                <p:cTn id="32" presetID="15"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fltVal val="0"/>
                                          </p:val>
                                        </p:tav>
                                        <p:tav tm="100000">
                                          <p:val>
                                            <p:strVal val="#ppt_w"/>
                                          </p:val>
                                        </p:tav>
                                      </p:tavLst>
                                    </p:anim>
                                    <p:anim calcmode="lin" valueType="num">
                                      <p:cBhvr>
                                        <p:cTn id="35" dur="1000" fill="hold"/>
                                        <p:tgtEl>
                                          <p:spTgt spid="10"/>
                                        </p:tgtEl>
                                        <p:attrNameLst>
                                          <p:attrName>ppt_h</p:attrName>
                                        </p:attrNameLst>
                                      </p:cBhvr>
                                      <p:tavLst>
                                        <p:tav tm="0">
                                          <p:val>
                                            <p:fltVal val="0"/>
                                          </p:val>
                                        </p:tav>
                                        <p:tav tm="100000">
                                          <p:val>
                                            <p:strVal val="#ppt_h"/>
                                          </p:val>
                                        </p:tav>
                                      </p:tavLst>
                                    </p:anim>
                                    <p:anim calcmode="lin" valueType="num">
                                      <p:cBhvr>
                                        <p:cTn id="36"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80">
                                          <p:stCondLst>
                                            <p:cond delay="0"/>
                                          </p:stCondLst>
                                        </p:cTn>
                                        <p:tgtEl>
                                          <p:spTgt spid="11"/>
                                        </p:tgtEl>
                                      </p:cBhvr>
                                    </p:animEffect>
                                    <p:anim calcmode="lin" valueType="num">
                                      <p:cBhvr>
                                        <p:cTn id="4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48" dur="26">
                                          <p:stCondLst>
                                            <p:cond delay="650"/>
                                          </p:stCondLst>
                                        </p:cTn>
                                        <p:tgtEl>
                                          <p:spTgt spid="11"/>
                                        </p:tgtEl>
                                      </p:cBhvr>
                                      <p:to x="100000" y="60000"/>
                                    </p:animScale>
                                    <p:animScale>
                                      <p:cBhvr>
                                        <p:cTn id="49" dur="166" decel="50000">
                                          <p:stCondLst>
                                            <p:cond delay="676"/>
                                          </p:stCondLst>
                                        </p:cTn>
                                        <p:tgtEl>
                                          <p:spTgt spid="11"/>
                                        </p:tgtEl>
                                      </p:cBhvr>
                                      <p:to x="100000" y="100000"/>
                                    </p:animScale>
                                    <p:animScale>
                                      <p:cBhvr>
                                        <p:cTn id="50" dur="26">
                                          <p:stCondLst>
                                            <p:cond delay="1312"/>
                                          </p:stCondLst>
                                        </p:cTn>
                                        <p:tgtEl>
                                          <p:spTgt spid="11"/>
                                        </p:tgtEl>
                                      </p:cBhvr>
                                      <p:to x="100000" y="80000"/>
                                    </p:animScale>
                                    <p:animScale>
                                      <p:cBhvr>
                                        <p:cTn id="51" dur="166" decel="50000">
                                          <p:stCondLst>
                                            <p:cond delay="1338"/>
                                          </p:stCondLst>
                                        </p:cTn>
                                        <p:tgtEl>
                                          <p:spTgt spid="11"/>
                                        </p:tgtEl>
                                      </p:cBhvr>
                                      <p:to x="100000" y="100000"/>
                                    </p:animScale>
                                    <p:animScale>
                                      <p:cBhvr>
                                        <p:cTn id="52" dur="26">
                                          <p:stCondLst>
                                            <p:cond delay="1642"/>
                                          </p:stCondLst>
                                        </p:cTn>
                                        <p:tgtEl>
                                          <p:spTgt spid="11"/>
                                        </p:tgtEl>
                                      </p:cBhvr>
                                      <p:to x="100000" y="90000"/>
                                    </p:animScale>
                                    <p:animScale>
                                      <p:cBhvr>
                                        <p:cTn id="53" dur="166" decel="50000">
                                          <p:stCondLst>
                                            <p:cond delay="1668"/>
                                          </p:stCondLst>
                                        </p:cTn>
                                        <p:tgtEl>
                                          <p:spTgt spid="11"/>
                                        </p:tgtEl>
                                      </p:cBhvr>
                                      <p:to x="100000" y="100000"/>
                                    </p:animScale>
                                    <p:animScale>
                                      <p:cBhvr>
                                        <p:cTn id="54" dur="26">
                                          <p:stCondLst>
                                            <p:cond delay="1808"/>
                                          </p:stCondLst>
                                        </p:cTn>
                                        <p:tgtEl>
                                          <p:spTgt spid="11"/>
                                        </p:tgtEl>
                                      </p:cBhvr>
                                      <p:to x="100000" y="95000"/>
                                    </p:animScale>
                                    <p:animScale>
                                      <p:cBhvr>
                                        <p:cTn id="55" dur="166" decel="50000">
                                          <p:stCondLst>
                                            <p:cond delay="1834"/>
                                          </p:stCondLst>
                                        </p:cTn>
                                        <p:tgtEl>
                                          <p:spTgt spid="11"/>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3" presetClass="entr" presetSubtype="16" fill="hold" nodeType="click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p:cTn id="60" dur="500" fill="hold"/>
                                        <p:tgtEl>
                                          <p:spTgt spid="4"/>
                                        </p:tgtEl>
                                        <p:attrNameLst>
                                          <p:attrName>ppt_w</p:attrName>
                                        </p:attrNameLst>
                                      </p:cBhvr>
                                      <p:tavLst>
                                        <p:tav tm="0">
                                          <p:val>
                                            <p:fltVal val="0"/>
                                          </p:val>
                                        </p:tav>
                                        <p:tav tm="100000">
                                          <p:val>
                                            <p:strVal val="#ppt_w"/>
                                          </p:val>
                                        </p:tav>
                                      </p:tavLst>
                                    </p:anim>
                                    <p:anim calcmode="lin" valueType="num">
                                      <p:cBhvr>
                                        <p:cTn id="61"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609600"/>
            <a:ext cx="8458200" cy="3323987"/>
          </a:xfrm>
          <a:prstGeom prst="rect">
            <a:avLst/>
          </a:prstGeom>
        </p:spPr>
        <p:txBody>
          <a:bodyPr wrap="square">
            <a:spAutoFit/>
          </a:bodyPr>
          <a:lstStyle/>
          <a:p>
            <a:pPr marL="457200" indent="-457200" algn="ctr">
              <a:spcBef>
                <a:spcPct val="50000"/>
              </a:spcBef>
              <a:buClr>
                <a:srgbClr val="FF0000"/>
              </a:buClr>
              <a:buFont typeface="Wingdings" panose="05000000000000000000" pitchFamily="2" charset="2"/>
              <a:buChar char="Ø"/>
            </a:pPr>
            <a:r>
              <a:rPr lang="en-US" altLang="ar-EG" sz="2800" b="1" dirty="0">
                <a:latin typeface="Times New Roman" panose="02020603050405020304" pitchFamily="18" charset="0"/>
                <a:cs typeface="Times New Roman" panose="02020603050405020304" pitchFamily="18" charset="0"/>
              </a:rPr>
              <a:t> Among the many potential applications of nanotechnology in </a:t>
            </a:r>
            <a:r>
              <a:rPr lang="en-US" altLang="ar-EG" sz="2800" b="1" dirty="0" smtClean="0">
                <a:latin typeface="Times New Roman" panose="02020603050405020304" pitchFamily="18" charset="0"/>
                <a:cs typeface="Times New Roman" panose="02020603050405020304" pitchFamily="18" charset="0"/>
              </a:rPr>
              <a:t>medicine</a:t>
            </a:r>
          </a:p>
          <a:p>
            <a:pPr algn="ctr">
              <a:spcBef>
                <a:spcPct val="50000"/>
              </a:spcBef>
              <a:buClr>
                <a:srgbClr val="FF0000"/>
              </a:buClr>
            </a:pPr>
            <a:r>
              <a:rPr lang="en-US" altLang="ar-EG" sz="2800" b="1" i="1" dirty="0" smtClean="0">
                <a:solidFill>
                  <a:srgbClr val="FF0000"/>
                </a:solidFill>
                <a:latin typeface="Times New Roman" panose="02020603050405020304" pitchFamily="18" charset="0"/>
                <a:cs typeface="Times New Roman" panose="02020603050405020304" pitchFamily="18" charset="0"/>
              </a:rPr>
              <a:t>Cancer </a:t>
            </a:r>
            <a:r>
              <a:rPr lang="en-US" altLang="ar-EG" sz="2800" b="1" i="1" dirty="0">
                <a:solidFill>
                  <a:srgbClr val="FF0000"/>
                </a:solidFill>
                <a:latin typeface="Times New Roman" panose="02020603050405020304" pitchFamily="18" charset="0"/>
                <a:cs typeface="Times New Roman" panose="02020603050405020304" pitchFamily="18" charset="0"/>
              </a:rPr>
              <a:t>diagnosis </a:t>
            </a:r>
            <a:r>
              <a:rPr lang="en-US" altLang="ar-EG" sz="2800" b="1" dirty="0" smtClean="0">
                <a:solidFill>
                  <a:srgbClr val="FF0000"/>
                </a:solidFill>
                <a:latin typeface="Times New Roman" panose="02020603050405020304" pitchFamily="18" charset="0"/>
                <a:cs typeface="Times New Roman" panose="02020603050405020304" pitchFamily="18" charset="0"/>
              </a:rPr>
              <a:t>and </a:t>
            </a:r>
            <a:r>
              <a:rPr lang="en-US" altLang="ar-EG" sz="2800" b="1" i="1" dirty="0">
                <a:solidFill>
                  <a:srgbClr val="FF0000"/>
                </a:solidFill>
                <a:latin typeface="Times New Roman" panose="02020603050405020304" pitchFamily="18" charset="0"/>
                <a:cs typeface="Times New Roman" panose="02020603050405020304" pitchFamily="18" charset="0"/>
              </a:rPr>
              <a:t>therapy</a:t>
            </a:r>
            <a:r>
              <a:rPr lang="en-US" altLang="ar-EG" sz="2800" b="1" dirty="0">
                <a:solidFill>
                  <a:srgbClr val="FF0000"/>
                </a:solidFill>
                <a:latin typeface="Times New Roman" panose="02020603050405020304" pitchFamily="18" charset="0"/>
                <a:cs typeface="Times New Roman" panose="02020603050405020304" pitchFamily="18" charset="0"/>
              </a:rPr>
              <a:t> </a:t>
            </a:r>
            <a:endParaRPr lang="en-US" altLang="ar-EG" sz="2800" b="1" dirty="0" smtClean="0">
              <a:solidFill>
                <a:srgbClr val="FF0000"/>
              </a:solidFill>
              <a:latin typeface="Times New Roman" panose="02020603050405020304" pitchFamily="18" charset="0"/>
              <a:cs typeface="Times New Roman" panose="02020603050405020304" pitchFamily="18" charset="0"/>
            </a:endParaRPr>
          </a:p>
          <a:p>
            <a:pPr algn="ctr">
              <a:spcBef>
                <a:spcPct val="50000"/>
              </a:spcBef>
              <a:buClr>
                <a:srgbClr val="FF0000"/>
              </a:buClr>
            </a:pPr>
            <a:r>
              <a:rPr lang="en-US" altLang="ar-EG" sz="2800" b="1" dirty="0" smtClean="0">
                <a:latin typeface="Times New Roman" panose="02020603050405020304" pitchFamily="18" charset="0"/>
                <a:cs typeface="Times New Roman" panose="02020603050405020304" pitchFamily="18" charset="0"/>
              </a:rPr>
              <a:t>remains </a:t>
            </a:r>
            <a:r>
              <a:rPr lang="en-US" altLang="ar-EG" sz="2800" b="1" dirty="0">
                <a:latin typeface="Times New Roman" panose="02020603050405020304" pitchFamily="18" charset="0"/>
                <a:cs typeface="Times New Roman" panose="02020603050405020304" pitchFamily="18" charset="0"/>
              </a:rPr>
              <a:t>the most significant and has led to the development of a new discipline of </a:t>
            </a:r>
            <a:endParaRPr lang="en-US" altLang="ar-EG" sz="2800" b="1" dirty="0" smtClean="0">
              <a:latin typeface="Times New Roman" panose="02020603050405020304" pitchFamily="18" charset="0"/>
              <a:cs typeface="Times New Roman" panose="02020603050405020304" pitchFamily="18" charset="0"/>
            </a:endParaRPr>
          </a:p>
          <a:p>
            <a:pPr algn="ctr">
              <a:spcBef>
                <a:spcPct val="50000"/>
              </a:spcBef>
              <a:buClr>
                <a:srgbClr val="FF0000"/>
              </a:buClr>
            </a:pPr>
            <a:r>
              <a:rPr lang="en-US" altLang="ar-EG" sz="2800" b="1" i="1" dirty="0" err="1" smtClean="0">
                <a:solidFill>
                  <a:srgbClr val="FF0000"/>
                </a:solidFill>
                <a:latin typeface="Times New Roman" panose="02020603050405020304" pitchFamily="18" charset="0"/>
                <a:cs typeface="Times New Roman" panose="02020603050405020304" pitchFamily="18" charset="0"/>
              </a:rPr>
              <a:t>Nano</a:t>
            </a:r>
            <a:r>
              <a:rPr lang="en-US" altLang="ar-EG" sz="2800" b="1" i="1" dirty="0" smtClean="0">
                <a:solidFill>
                  <a:srgbClr val="FF0000"/>
                </a:solidFill>
                <a:latin typeface="Times New Roman" panose="02020603050405020304" pitchFamily="18" charset="0"/>
                <a:cs typeface="Times New Roman" panose="02020603050405020304" pitchFamily="18" charset="0"/>
              </a:rPr>
              <a:t>-oncology</a:t>
            </a:r>
            <a:endParaRPr lang="en-US" altLang="ar-EG" sz="2800" b="1" i="1" dirty="0">
              <a:solidFill>
                <a:srgbClr val="FF0000"/>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4153680"/>
            <a:ext cx="3429000" cy="2018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22282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anim calcmode="lin" valueType="num">
                                      <p:cBhvr>
                                        <p:cTn id="14"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1000"/>
                                        <p:tgtEl>
                                          <p:spTgt spid="4">
                                            <p:txEl>
                                              <p:pRg st="2" end="2"/>
                                            </p:txEl>
                                          </p:spTgt>
                                        </p:tgtEl>
                                      </p:cBhvr>
                                    </p:animEffect>
                                    <p:anim calcmode="lin" valueType="num">
                                      <p:cBhvr>
                                        <p:cTn id="21"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p:cTn id="27" dur="10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8" dur="1000" fill="hold"/>
                                        <p:tgtEl>
                                          <p:spTgt spid="4">
                                            <p:txEl>
                                              <p:pRg st="3" end="3"/>
                                            </p:txEl>
                                          </p:spTgt>
                                        </p:tgtEl>
                                        <p:attrNameLst>
                                          <p:attrName>ppt_h</p:attrName>
                                        </p:attrNameLst>
                                      </p:cBhvr>
                                      <p:tavLst>
                                        <p:tav tm="0">
                                          <p:val>
                                            <p:fltVal val="0"/>
                                          </p:val>
                                        </p:tav>
                                        <p:tav tm="100000">
                                          <p:val>
                                            <p:strVal val="#ppt_h"/>
                                          </p:val>
                                        </p:tav>
                                      </p:tavLst>
                                    </p:anim>
                                    <p:anim calcmode="lin" valueType="num">
                                      <p:cBhvr>
                                        <p:cTn id="29" dur="1000" fill="hold"/>
                                        <p:tgtEl>
                                          <p:spTgt spid="4">
                                            <p:txEl>
                                              <p:pRg st="3" end="3"/>
                                            </p:txEl>
                                          </p:spTgt>
                                        </p:tgtEl>
                                        <p:attrNameLst>
                                          <p:attrName>style.rotation</p:attrName>
                                        </p:attrNameLst>
                                      </p:cBhvr>
                                      <p:tavLst>
                                        <p:tav tm="0">
                                          <p:val>
                                            <p:fltVal val="90"/>
                                          </p:val>
                                        </p:tav>
                                        <p:tav tm="100000">
                                          <p:val>
                                            <p:fltVal val="0"/>
                                          </p:val>
                                        </p:tav>
                                      </p:tavLst>
                                    </p:anim>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mph" presetSubtype="0" fill="hold" nodeType="clickEffect">
                                  <p:stCondLst>
                                    <p:cond delay="0"/>
                                  </p:stCondLst>
                                  <p:childTnLst>
                                    <p:animScale>
                                      <p:cBhvr>
                                        <p:cTn id="34" dur="2000" fill="hold"/>
                                        <p:tgtEl>
                                          <p:spTgt spid="4">
                                            <p:txEl>
                                              <p:pRg st="3" end="3"/>
                                            </p:txEl>
                                          </p:spTgt>
                                        </p:tgtEl>
                                      </p:cBhvr>
                                      <p:by x="150000" y="150000"/>
                                    </p:animScale>
                                  </p:childTnLst>
                                </p:cTn>
                              </p:par>
                              <p:par>
                                <p:cTn id="35" presetID="21" presetClass="entr" presetSubtype="1" fill="hold" nodeType="withEffect">
                                  <p:stCondLst>
                                    <p:cond delay="0"/>
                                  </p:stCondLst>
                                  <p:childTnLst>
                                    <p:set>
                                      <p:cBhvr>
                                        <p:cTn id="36" dur="1" fill="hold">
                                          <p:stCondLst>
                                            <p:cond delay="0"/>
                                          </p:stCondLst>
                                        </p:cTn>
                                        <p:tgtEl>
                                          <p:spTgt spid="1026"/>
                                        </p:tgtEl>
                                        <p:attrNameLst>
                                          <p:attrName>style.visibility</p:attrName>
                                        </p:attrNameLst>
                                      </p:cBhvr>
                                      <p:to>
                                        <p:strVal val="visible"/>
                                      </p:to>
                                    </p:set>
                                    <p:animEffect transition="in" filter="wheel(1)">
                                      <p:cBhvr>
                                        <p:cTn id="3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199" y="1828800"/>
            <a:ext cx="7772400" cy="2677656"/>
          </a:xfrm>
          <a:prstGeom prst="rect">
            <a:avLst/>
          </a:prstGeom>
        </p:spPr>
        <p:txBody>
          <a:bodyPr wrap="square">
            <a:spAutoFit/>
          </a:bodyPr>
          <a:lstStyle/>
          <a:p>
            <a:pPr marL="457200" indent="-457200">
              <a:lnSpc>
                <a:spcPct val="120000"/>
              </a:lnSpc>
              <a:spcBef>
                <a:spcPct val="50000"/>
              </a:spcBef>
              <a:buClr>
                <a:srgbClr val="FF0000"/>
              </a:buClr>
              <a:buFont typeface="Wingdings" panose="05000000000000000000" pitchFamily="2" charset="2"/>
              <a:buChar char="Ø"/>
            </a:pPr>
            <a:r>
              <a:rPr lang="en-US" altLang="ar-EG" sz="2800" b="1" i="1" dirty="0" smtClean="0">
                <a:solidFill>
                  <a:srgbClr val="FF0000"/>
                </a:solidFill>
                <a:latin typeface="Times New Roman" panose="02020603050405020304" pitchFamily="18" charset="0"/>
                <a:cs typeface="Times New Roman" panose="02020603050405020304" pitchFamily="18" charset="0"/>
              </a:rPr>
              <a:t>In </a:t>
            </a:r>
            <a:r>
              <a:rPr lang="en-US" altLang="ar-EG" sz="2800" b="1" i="1" dirty="0">
                <a:solidFill>
                  <a:srgbClr val="FF0000"/>
                </a:solidFill>
                <a:latin typeface="Times New Roman" panose="02020603050405020304" pitchFamily="18" charset="0"/>
                <a:cs typeface="Times New Roman" panose="02020603050405020304" pitchFamily="18" charset="0"/>
              </a:rPr>
              <a:t>cancer chemotherapy</a:t>
            </a:r>
            <a:r>
              <a:rPr lang="en-US" altLang="ar-EG" sz="2800" b="1" dirty="0">
                <a:latin typeface="Times New Roman" panose="02020603050405020304" pitchFamily="18" charset="0"/>
                <a:cs typeface="Times New Roman" panose="02020603050405020304" pitchFamily="18" charset="0"/>
              </a:rPr>
              <a:t>, cytostatic drugs damage both malignant and normal cells alike. Thus, a drug delivery strategy that </a:t>
            </a:r>
            <a:r>
              <a:rPr lang="en-US" altLang="ar-EG" sz="2800" b="1" i="1" dirty="0">
                <a:solidFill>
                  <a:srgbClr val="00B050"/>
                </a:solidFill>
                <a:latin typeface="Times New Roman" panose="02020603050405020304" pitchFamily="18" charset="0"/>
                <a:cs typeface="Times New Roman" panose="02020603050405020304" pitchFamily="18" charset="0"/>
              </a:rPr>
              <a:t>selectively targets </a:t>
            </a:r>
            <a:r>
              <a:rPr lang="en-US" altLang="ar-EG" sz="2800" b="1" dirty="0">
                <a:latin typeface="Times New Roman" panose="02020603050405020304" pitchFamily="18" charset="0"/>
                <a:cs typeface="Times New Roman" panose="02020603050405020304" pitchFamily="18" charset="0"/>
              </a:rPr>
              <a:t>the malignant tumor is very much needed</a:t>
            </a:r>
            <a:endParaRPr lang="en-US" sz="2800" b="1" dirty="0">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457199" y="13716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57200" y="381000"/>
            <a:ext cx="4350037"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Nano</a:t>
            </a: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-oncology</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4419600"/>
            <a:ext cx="3387811"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083048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5126" y="2209800"/>
            <a:ext cx="5556003" cy="2632516"/>
          </a:xfrm>
        </p:spPr>
        <p:txBody>
          <a:bodyPr wrap="square">
            <a:spAutoFit/>
          </a:bodyPr>
          <a:lstStyle/>
          <a:p>
            <a:pPr marL="457200" indent="-457200">
              <a:lnSpc>
                <a:spcPct val="120000"/>
              </a:lnSpc>
              <a:spcBef>
                <a:spcPct val="50000"/>
              </a:spcBef>
              <a:buClr>
                <a:srgbClr val="FF0000"/>
              </a:buClr>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Compared with conventional drug delivery approaches, </a:t>
            </a:r>
            <a:r>
              <a:rPr lang="en-US" sz="2800" b="1" dirty="0">
                <a:solidFill>
                  <a:srgbClr val="FF0000"/>
                </a:solidFill>
                <a:latin typeface="Times New Roman" panose="02020603050405020304" pitchFamily="18" charset="0"/>
                <a:cs typeface="Times New Roman" panose="02020603050405020304" pitchFamily="18" charset="0"/>
              </a:rPr>
              <a:t>nanoparticle-mediated delivery of anticancer drugs </a:t>
            </a:r>
            <a:r>
              <a:rPr lang="en-US" sz="2800" b="1" dirty="0">
                <a:latin typeface="Times New Roman" panose="02020603050405020304" pitchFamily="18" charset="0"/>
                <a:cs typeface="Times New Roman" panose="02020603050405020304" pitchFamily="18" charset="0"/>
              </a:rPr>
              <a:t>brings several remarkable </a:t>
            </a:r>
            <a:r>
              <a:rPr lang="en-US" sz="2800" b="1" dirty="0" smtClean="0">
                <a:latin typeface="Times New Roman" panose="02020603050405020304" pitchFamily="18" charset="0"/>
                <a:cs typeface="Times New Roman" panose="02020603050405020304" pitchFamily="18" charset="0"/>
              </a:rPr>
              <a:t>advantages.</a:t>
            </a:r>
          </a:p>
        </p:txBody>
      </p:sp>
      <p:cxnSp>
        <p:nvCxnSpPr>
          <p:cNvPr id="4" name="Straight Connector 3"/>
          <p:cNvCxnSpPr/>
          <p:nvPr/>
        </p:nvCxnSpPr>
        <p:spPr>
          <a:xfrm>
            <a:off x="457199" y="14478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2473"/>
          <a:stretch/>
        </p:blipFill>
        <p:spPr bwMode="auto">
          <a:xfrm>
            <a:off x="5826369" y="1824769"/>
            <a:ext cx="2982610" cy="3585431"/>
          </a:xfrm>
          <a:prstGeom prst="rect">
            <a:avLst/>
          </a:prstGeom>
          <a:solidFill>
            <a:srgbClr val="FFFFFF">
              <a:shade val="85000"/>
            </a:srgbClr>
          </a:solidFill>
          <a:ln w="9525">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 name="Rectangle 5"/>
          <p:cNvSpPr/>
          <p:nvPr/>
        </p:nvSpPr>
        <p:spPr>
          <a:xfrm>
            <a:off x="457200" y="381000"/>
            <a:ext cx="4350037"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Nano</a:t>
            </a: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-oncology</a:t>
            </a:r>
          </a:p>
        </p:txBody>
      </p:sp>
    </p:spTree>
    <p:extLst>
      <p:ext uri="{BB962C8B-B14F-4D97-AF65-F5344CB8AC3E}">
        <p14:creationId xmlns:p14="http://schemas.microsoft.com/office/powerpoint/2010/main" val="48537545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67" y="1668338"/>
            <a:ext cx="5216034" cy="3834896"/>
          </a:xfrm>
        </p:spPr>
        <p:txBody>
          <a:bodyPr wrap="square">
            <a:spAutoFit/>
          </a:bodyPr>
          <a:lstStyle/>
          <a:p>
            <a:pPr marL="457200" indent="-457200">
              <a:lnSpc>
                <a:spcPct val="120000"/>
              </a:lnSpc>
              <a:spcBef>
                <a:spcPct val="50000"/>
              </a:spcBef>
              <a:buClr>
                <a:srgbClr val="FF0000"/>
              </a:buClr>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Drugs </a:t>
            </a:r>
            <a:r>
              <a:rPr lang="en-US" sz="2400" b="1" dirty="0">
                <a:latin typeface="Times New Roman" panose="02020603050405020304" pitchFamily="18" charset="0"/>
                <a:cs typeface="Times New Roman" panose="02020603050405020304" pitchFamily="18" charset="0"/>
              </a:rPr>
              <a:t>delivered by nanoparticles may have a </a:t>
            </a:r>
            <a:r>
              <a:rPr lang="en-US" sz="2400" b="1" dirty="0">
                <a:solidFill>
                  <a:srgbClr val="00B050"/>
                </a:solidFill>
                <a:latin typeface="Times New Roman" panose="02020603050405020304" pitchFamily="18" charset="0"/>
                <a:cs typeface="Times New Roman" panose="02020603050405020304" pitchFamily="18" charset="0"/>
              </a:rPr>
              <a:t>longer biological life</a:t>
            </a:r>
            <a:r>
              <a:rPr lang="en-US" sz="2400" b="1" dirty="0">
                <a:latin typeface="Times New Roman" panose="02020603050405020304" pitchFamily="18" charset="0"/>
                <a:cs typeface="Times New Roman" panose="02020603050405020304" pitchFamily="18" charset="0"/>
              </a:rPr>
              <a:t>, due </a:t>
            </a:r>
            <a:r>
              <a:rPr lang="en-US" sz="2400" b="1" dirty="0" smtClean="0">
                <a:latin typeface="Times New Roman" panose="02020603050405020304" pitchFamily="18" charset="0"/>
                <a:cs typeface="Times New Roman" panose="02020603050405020304" pitchFamily="18" charset="0"/>
              </a:rPr>
              <a:t>to</a:t>
            </a:r>
          </a:p>
          <a:p>
            <a:pPr marL="857250" lvl="1" indent="-457200">
              <a:lnSpc>
                <a:spcPct val="120000"/>
              </a:lnSpc>
              <a:spcBef>
                <a:spcPct val="50000"/>
              </a:spcBef>
              <a:buClr>
                <a:srgbClr val="FF0000"/>
              </a:buClr>
              <a:buFont typeface="Wingdings" panose="05000000000000000000" pitchFamily="2" charset="2"/>
              <a:buChar char="v"/>
            </a:pPr>
            <a:r>
              <a:rPr lang="en-US" sz="2000" b="1" dirty="0" smtClean="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packaging </a:t>
            </a:r>
            <a:r>
              <a:rPr lang="en-US" sz="2000" b="1" dirty="0" smtClean="0">
                <a:latin typeface="Times New Roman" panose="02020603050405020304" pitchFamily="18" charset="0"/>
                <a:cs typeface="Times New Roman" panose="02020603050405020304" pitchFamily="18" charset="0"/>
              </a:rPr>
              <a:t>protection</a:t>
            </a:r>
          </a:p>
          <a:p>
            <a:pPr marL="400050" lvl="1" indent="0" algn="ctr">
              <a:lnSpc>
                <a:spcPct val="120000"/>
              </a:lnSpc>
              <a:spcBef>
                <a:spcPct val="50000"/>
              </a:spcBef>
              <a:buClr>
                <a:srgbClr val="FF0000"/>
              </a:buClr>
              <a:buNone/>
            </a:pPr>
            <a:r>
              <a:rPr lang="en-US" sz="2400" b="1" dirty="0" smtClean="0">
                <a:solidFill>
                  <a:srgbClr val="FF0000"/>
                </a:solidFill>
                <a:latin typeface="Times New Roman" panose="02020603050405020304" pitchFamily="18" charset="0"/>
                <a:cs typeface="Times New Roman" panose="02020603050405020304" pitchFamily="18" charset="0"/>
              </a:rPr>
              <a:t>and </a:t>
            </a:r>
          </a:p>
          <a:p>
            <a:pPr marL="857250" lvl="1" indent="-457200">
              <a:lnSpc>
                <a:spcPct val="120000"/>
              </a:lnSpc>
              <a:spcBef>
                <a:spcPct val="50000"/>
              </a:spcBef>
              <a:buClr>
                <a:srgbClr val="FF0000"/>
              </a:buClr>
              <a:buFont typeface="Wingdings" panose="05000000000000000000" pitchFamily="2" charset="2"/>
              <a:buChar char="v"/>
            </a:pPr>
            <a:r>
              <a:rPr lang="en-US" sz="2000" b="1" dirty="0" smtClean="0">
                <a:latin typeface="Times New Roman" panose="02020603050405020304" pitchFamily="18" charset="0"/>
                <a:cs typeface="Times New Roman" panose="02020603050405020304" pitchFamily="18" charset="0"/>
              </a:rPr>
              <a:t>may </a:t>
            </a:r>
            <a:r>
              <a:rPr lang="en-US" sz="2000" b="1" dirty="0">
                <a:latin typeface="Times New Roman" panose="02020603050405020304" pitchFamily="18" charset="0"/>
                <a:cs typeface="Times New Roman" panose="02020603050405020304" pitchFamily="18" charset="0"/>
              </a:rPr>
              <a:t>be </a:t>
            </a:r>
            <a:r>
              <a:rPr lang="en-US" sz="2000" b="1" dirty="0">
                <a:solidFill>
                  <a:srgbClr val="00B050"/>
                </a:solidFill>
                <a:latin typeface="Times New Roman" panose="02020603050405020304" pitchFamily="18" charset="0"/>
                <a:cs typeface="Times New Roman" panose="02020603050405020304" pitchFamily="18" charset="0"/>
              </a:rPr>
              <a:t>concentrated in the site of cancer </a:t>
            </a:r>
            <a:r>
              <a:rPr lang="en-US" sz="2000" b="1" dirty="0">
                <a:latin typeface="Times New Roman" panose="02020603050405020304" pitchFamily="18" charset="0"/>
                <a:cs typeface="Times New Roman" panose="02020603050405020304" pitchFamily="18" charset="0"/>
              </a:rPr>
              <a:t>due to enhanced permeability and retention (</a:t>
            </a:r>
            <a:r>
              <a:rPr lang="en-US" sz="2000" b="1" dirty="0">
                <a:solidFill>
                  <a:srgbClr val="FF0000"/>
                </a:solidFill>
                <a:latin typeface="Times New Roman" panose="02020603050405020304" pitchFamily="18" charset="0"/>
                <a:cs typeface="Times New Roman" panose="02020603050405020304" pitchFamily="18" charset="0"/>
              </a:rPr>
              <a:t>EPR</a:t>
            </a:r>
            <a:r>
              <a:rPr lang="en-US" sz="2000" b="1" dirty="0">
                <a:latin typeface="Times New Roman" panose="02020603050405020304" pitchFamily="18" charset="0"/>
                <a:cs typeface="Times New Roman" panose="02020603050405020304" pitchFamily="18" charset="0"/>
              </a:rPr>
              <a:t>) at cancer </a:t>
            </a:r>
            <a:r>
              <a:rPr lang="en-US" sz="2000" b="1" dirty="0" smtClean="0">
                <a:latin typeface="Times New Roman" panose="02020603050405020304" pitchFamily="18" charset="0"/>
                <a:cs typeface="Times New Roman" panose="02020603050405020304" pitchFamily="18" charset="0"/>
              </a:rPr>
              <a:t>sites.</a:t>
            </a:r>
          </a:p>
        </p:txBody>
      </p:sp>
      <p:cxnSp>
        <p:nvCxnSpPr>
          <p:cNvPr id="4" name="Straight Connector 3"/>
          <p:cNvCxnSpPr/>
          <p:nvPr/>
        </p:nvCxnSpPr>
        <p:spPr>
          <a:xfrm>
            <a:off x="457199" y="113714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2473"/>
          <a:stretch/>
        </p:blipFill>
        <p:spPr bwMode="auto">
          <a:xfrm>
            <a:off x="5826369" y="1748569"/>
            <a:ext cx="2982610" cy="3585431"/>
          </a:xfrm>
          <a:prstGeom prst="rect">
            <a:avLst/>
          </a:prstGeom>
          <a:solidFill>
            <a:srgbClr val="FFFFFF">
              <a:shade val="85000"/>
            </a:srgbClr>
          </a:solidFill>
          <a:ln w="9525">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 name="Rectangle 5"/>
          <p:cNvSpPr/>
          <p:nvPr/>
        </p:nvSpPr>
        <p:spPr>
          <a:xfrm>
            <a:off x="381000" y="221159"/>
            <a:ext cx="4350037"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Nano</a:t>
            </a: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-oncology</a:t>
            </a:r>
          </a:p>
        </p:txBody>
      </p:sp>
    </p:spTree>
    <p:extLst>
      <p:ext uri="{BB962C8B-B14F-4D97-AF65-F5344CB8AC3E}">
        <p14:creationId xmlns:p14="http://schemas.microsoft.com/office/powerpoint/2010/main" val="257622758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67" y="1748569"/>
            <a:ext cx="5368434" cy="1643527"/>
          </a:xfrm>
        </p:spPr>
        <p:txBody>
          <a:bodyPr wrap="square">
            <a:spAutoFit/>
          </a:bodyPr>
          <a:lstStyle/>
          <a:p>
            <a:pPr marL="457200" indent="-457200">
              <a:lnSpc>
                <a:spcPct val="120000"/>
              </a:lnSpc>
              <a:spcBef>
                <a:spcPct val="50000"/>
              </a:spcBef>
              <a:buClr>
                <a:srgbClr val="FF0000"/>
              </a:buClr>
              <a:buFont typeface="Wingdings" panose="05000000000000000000" pitchFamily="2" charset="2"/>
              <a:buChar char="Ø"/>
            </a:pPr>
            <a:r>
              <a:rPr lang="en-US" sz="2800" b="1" dirty="0" smtClean="0">
                <a:solidFill>
                  <a:srgbClr val="FF0000"/>
                </a:solidFill>
                <a:latin typeface="Times New Roman" panose="02020603050405020304" pitchFamily="18" charset="0"/>
                <a:cs typeface="Times New Roman" panose="02020603050405020304" pitchFamily="18" charset="0"/>
              </a:rPr>
              <a:t>EPR</a:t>
            </a:r>
            <a:r>
              <a:rPr lang="en-US" sz="2800" b="1" dirty="0" smtClean="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is caused by the leakiness of tumor vasculature as well as poor lymphatic </a:t>
            </a:r>
            <a:r>
              <a:rPr lang="en-US" sz="2800" b="1" dirty="0" smtClean="0">
                <a:latin typeface="Times New Roman" panose="02020603050405020304" pitchFamily="18" charset="0"/>
                <a:cs typeface="Times New Roman" panose="02020603050405020304" pitchFamily="18" charset="0"/>
              </a:rPr>
              <a:t>drainage.</a:t>
            </a:r>
          </a:p>
        </p:txBody>
      </p:sp>
      <p:cxnSp>
        <p:nvCxnSpPr>
          <p:cNvPr id="4" name="Straight Connector 3"/>
          <p:cNvCxnSpPr/>
          <p:nvPr/>
        </p:nvCxnSpPr>
        <p:spPr>
          <a:xfrm>
            <a:off x="457199" y="13716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2473"/>
          <a:stretch/>
        </p:blipFill>
        <p:spPr bwMode="auto">
          <a:xfrm>
            <a:off x="5826369" y="1600200"/>
            <a:ext cx="2982610" cy="4190999"/>
          </a:xfrm>
          <a:prstGeom prst="rect">
            <a:avLst/>
          </a:prstGeom>
          <a:solidFill>
            <a:srgbClr val="FFFFFF">
              <a:shade val="85000"/>
            </a:srgbClr>
          </a:solidFill>
          <a:ln w="9525">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6" name="TextBox 5"/>
          <p:cNvSpPr txBox="1"/>
          <p:nvPr/>
        </p:nvSpPr>
        <p:spPr>
          <a:xfrm>
            <a:off x="762000" y="3505200"/>
            <a:ext cx="4431325" cy="2995435"/>
          </a:xfrm>
          <a:prstGeom prst="rect">
            <a:avLst/>
          </a:prstGeom>
          <a:solidFill>
            <a:srgbClr val="FFFF00"/>
          </a:solidFill>
          <a:ln>
            <a:solidFill>
              <a:srgbClr val="FF0000"/>
            </a:solidFill>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rtlCol="0">
            <a:spAutoFit/>
          </a:bodyPr>
          <a:lstStyle>
            <a:lvl1pPr marL="457200" indent="-457200">
              <a:lnSpc>
                <a:spcPct val="120000"/>
              </a:lnSpc>
              <a:spcBef>
                <a:spcPct val="50000"/>
              </a:spcBef>
              <a:buClr>
                <a:srgbClr val="FF0000"/>
              </a:buClr>
              <a:buFont typeface="Wingdings" panose="05000000000000000000" pitchFamily="2" charset="2"/>
              <a:buChar char="Ø"/>
              <a:defRPr sz="2000" b="1">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indent="0" algn="ctr">
              <a:buNone/>
            </a:pPr>
            <a:r>
              <a:rPr lang="en-US" sz="3200" i="1" dirty="0">
                <a:solidFill>
                  <a:srgbClr val="FF0000"/>
                </a:solidFill>
              </a:rPr>
              <a:t>Therefore</a:t>
            </a:r>
            <a:r>
              <a:rPr lang="en-US" sz="3200" dirty="0">
                <a:solidFill>
                  <a:srgbClr val="FF0000"/>
                </a:solidFill>
              </a:rPr>
              <a:t>,</a:t>
            </a:r>
            <a:r>
              <a:rPr lang="en-US" sz="3200" dirty="0"/>
              <a:t> </a:t>
            </a:r>
            <a:r>
              <a:rPr lang="en-US" sz="3200" i="1" dirty="0">
                <a:solidFill>
                  <a:srgbClr val="002060"/>
                </a:solidFill>
              </a:rPr>
              <a:t>nanotechnology increases treatment efficacy and decreases side </a:t>
            </a:r>
            <a:r>
              <a:rPr lang="en-US" sz="3200" i="1" dirty="0" smtClean="0">
                <a:solidFill>
                  <a:srgbClr val="002060"/>
                </a:solidFill>
              </a:rPr>
              <a:t>effects</a:t>
            </a:r>
            <a:endParaRPr lang="en-US" sz="3200" i="1" dirty="0">
              <a:solidFill>
                <a:srgbClr val="002060"/>
              </a:solidFill>
            </a:endParaRPr>
          </a:p>
        </p:txBody>
      </p:sp>
      <p:sp>
        <p:nvSpPr>
          <p:cNvPr id="7" name="Rectangle 6"/>
          <p:cNvSpPr/>
          <p:nvPr/>
        </p:nvSpPr>
        <p:spPr>
          <a:xfrm>
            <a:off x="457200" y="381000"/>
            <a:ext cx="4350037"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Nano</a:t>
            </a: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-oncology</a:t>
            </a:r>
          </a:p>
        </p:txBody>
      </p:sp>
    </p:spTree>
    <p:extLst>
      <p:ext uri="{BB962C8B-B14F-4D97-AF65-F5344CB8AC3E}">
        <p14:creationId xmlns:p14="http://schemas.microsoft.com/office/powerpoint/2010/main" val="257622758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499" y="1727906"/>
            <a:ext cx="8229600" cy="4444294"/>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Over the past 2 decades, various diagnostic and drug-delivery systems have been developed for cancer therapy. </a:t>
            </a:r>
          </a:p>
          <a:p>
            <a:pPr marL="457200" indent="-457200" algn="just">
              <a:lnSpc>
                <a:spcPct val="120000"/>
              </a:lnSpc>
              <a:spcBef>
                <a:spcPct val="50000"/>
              </a:spcBef>
              <a:buClr>
                <a:srgbClr val="FF0000"/>
              </a:buClr>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In the efforts to improve the accuracy of diagnosis/ prognosis and to improve the therapeutic efficiency, the joint delivery of therapeutic and diagnostic agents has proven to be a very promising direction</a:t>
            </a:r>
            <a:r>
              <a:rPr lang="en-US" sz="2800" b="1" dirty="0" smtClean="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457199" y="13716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33400" y="381000"/>
            <a:ext cx="4350037"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Nano</a:t>
            </a: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-oncology</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6896" y="151356"/>
            <a:ext cx="1887945" cy="1587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18672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80">
                                          <p:stCondLst>
                                            <p:cond delay="0"/>
                                          </p:stCondLst>
                                        </p:cTn>
                                        <p:tgtEl>
                                          <p:spTgt spid="3">
                                            <p:txEl>
                                              <p:pRg st="1" end="1"/>
                                            </p:txEl>
                                          </p:spTgt>
                                        </p:tgtEl>
                                      </p:cBhvr>
                                    </p:animEffect>
                                    <p:anim calcmode="lin" valueType="num">
                                      <p:cBhvr>
                                        <p:cTn id="1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1" end="1"/>
                                            </p:txEl>
                                          </p:spTgt>
                                        </p:tgtEl>
                                      </p:cBhvr>
                                      <p:to x="100000" y="60000"/>
                                    </p:animScale>
                                    <p:animScale>
                                      <p:cBhvr>
                                        <p:cTn id="22" dur="166" decel="50000">
                                          <p:stCondLst>
                                            <p:cond delay="676"/>
                                          </p:stCondLst>
                                        </p:cTn>
                                        <p:tgtEl>
                                          <p:spTgt spid="3">
                                            <p:txEl>
                                              <p:pRg st="1" end="1"/>
                                            </p:txEl>
                                          </p:spTgt>
                                        </p:tgtEl>
                                      </p:cBhvr>
                                      <p:to x="100000" y="100000"/>
                                    </p:animScale>
                                    <p:animScale>
                                      <p:cBhvr>
                                        <p:cTn id="23" dur="26">
                                          <p:stCondLst>
                                            <p:cond delay="1312"/>
                                          </p:stCondLst>
                                        </p:cTn>
                                        <p:tgtEl>
                                          <p:spTgt spid="3">
                                            <p:txEl>
                                              <p:pRg st="1" end="1"/>
                                            </p:txEl>
                                          </p:spTgt>
                                        </p:tgtEl>
                                      </p:cBhvr>
                                      <p:to x="100000" y="80000"/>
                                    </p:animScale>
                                    <p:animScale>
                                      <p:cBhvr>
                                        <p:cTn id="24" dur="166" decel="50000">
                                          <p:stCondLst>
                                            <p:cond delay="1338"/>
                                          </p:stCondLst>
                                        </p:cTn>
                                        <p:tgtEl>
                                          <p:spTgt spid="3">
                                            <p:txEl>
                                              <p:pRg st="1" end="1"/>
                                            </p:txEl>
                                          </p:spTgt>
                                        </p:tgtEl>
                                      </p:cBhvr>
                                      <p:to x="100000" y="100000"/>
                                    </p:animScale>
                                    <p:animScale>
                                      <p:cBhvr>
                                        <p:cTn id="25" dur="26">
                                          <p:stCondLst>
                                            <p:cond delay="1642"/>
                                          </p:stCondLst>
                                        </p:cTn>
                                        <p:tgtEl>
                                          <p:spTgt spid="3">
                                            <p:txEl>
                                              <p:pRg st="1" end="1"/>
                                            </p:txEl>
                                          </p:spTgt>
                                        </p:tgtEl>
                                      </p:cBhvr>
                                      <p:to x="100000" y="90000"/>
                                    </p:animScale>
                                    <p:animScale>
                                      <p:cBhvr>
                                        <p:cTn id="26" dur="166" decel="50000">
                                          <p:stCondLst>
                                            <p:cond delay="1668"/>
                                          </p:stCondLst>
                                        </p:cTn>
                                        <p:tgtEl>
                                          <p:spTgt spid="3">
                                            <p:txEl>
                                              <p:pRg st="1" end="1"/>
                                            </p:txEl>
                                          </p:spTgt>
                                        </p:tgtEl>
                                      </p:cBhvr>
                                      <p:to x="100000" y="100000"/>
                                    </p:animScale>
                                    <p:animScale>
                                      <p:cBhvr>
                                        <p:cTn id="27" dur="26">
                                          <p:stCondLst>
                                            <p:cond delay="1808"/>
                                          </p:stCondLst>
                                        </p:cTn>
                                        <p:tgtEl>
                                          <p:spTgt spid="3">
                                            <p:txEl>
                                              <p:pRg st="1" end="1"/>
                                            </p:txEl>
                                          </p:spTgt>
                                        </p:tgtEl>
                                      </p:cBhvr>
                                      <p:to x="100000" y="95000"/>
                                    </p:animScale>
                                    <p:animScale>
                                      <p:cBhvr>
                                        <p:cTn id="28"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1591398"/>
          </a:xfrm>
        </p:spPr>
        <p:txBody>
          <a:bodyPr vert="horz" wrap="square" lIns="91440" tIns="45720" rIns="91440" bIns="45720" rtlCol="0">
            <a:spAutoFit/>
          </a:bodyPr>
          <a:lstStyle/>
          <a:p>
            <a:pPr marL="457200" indent="-457200">
              <a:lnSpc>
                <a:spcPct val="120000"/>
              </a:lnSpc>
              <a:spcBef>
                <a:spcPct val="50000"/>
              </a:spcBef>
              <a:buClr>
                <a:srgbClr val="FF0000"/>
              </a:buClr>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The </a:t>
            </a:r>
            <a:r>
              <a:rPr lang="en-US" sz="2800" b="1" dirty="0" smtClean="0">
                <a:latin typeface="Times New Roman" panose="02020603050405020304" pitchFamily="18" charset="0"/>
                <a:cs typeface="Times New Roman" panose="02020603050405020304" pitchFamily="18" charset="0"/>
              </a:rPr>
              <a:t>so-called</a:t>
            </a:r>
          </a:p>
          <a:p>
            <a:pPr marL="0" indent="0">
              <a:lnSpc>
                <a:spcPct val="120000"/>
              </a:lnSpc>
              <a:spcBef>
                <a:spcPct val="50000"/>
              </a:spcBef>
              <a:buClr>
                <a:srgbClr val="FF0000"/>
              </a:buClr>
              <a:buNone/>
            </a:pPr>
            <a:r>
              <a:rPr lang="en-US" sz="4000" b="1" dirty="0" smtClean="0">
                <a:solidFill>
                  <a:srgbClr val="FF0000"/>
                </a:solidFill>
                <a:latin typeface="Times New Roman" panose="02020603050405020304" pitchFamily="18" charset="0"/>
                <a:cs typeface="Times New Roman" panose="02020603050405020304" pitchFamily="18" charset="0"/>
              </a:rPr>
              <a:t>“</a:t>
            </a:r>
            <a:r>
              <a:rPr lang="en-US" sz="4000" b="1" dirty="0" err="1" smtClean="0">
                <a:solidFill>
                  <a:srgbClr val="FF0000"/>
                </a:solidFill>
                <a:latin typeface="Times New Roman" panose="02020603050405020304" pitchFamily="18" charset="0"/>
                <a:cs typeface="Times New Roman" panose="02020603050405020304" pitchFamily="18" charset="0"/>
              </a:rPr>
              <a:t>Theranostic</a:t>
            </a:r>
            <a:r>
              <a:rPr lang="en-US" sz="4000" b="1" dirty="0" smtClean="0">
                <a:solidFill>
                  <a:srgbClr val="FF0000"/>
                </a:solidFill>
                <a:latin typeface="Times New Roman" panose="02020603050405020304" pitchFamily="18" charset="0"/>
                <a:cs typeface="Times New Roman" panose="02020603050405020304" pitchFamily="18" charset="0"/>
              </a:rPr>
              <a:t> Strategy”</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95250"/>
            <a:ext cx="2438400" cy="3048000"/>
          </a:xfrm>
          <a:prstGeom prst="rect">
            <a:avLst/>
          </a:prstGeom>
          <a:ln>
            <a:noFill/>
          </a:ln>
          <a:effectLst>
            <a:outerShdw blurRad="190500" algn="tl" rotWithShape="0">
              <a:srgbClr val="000000">
                <a:alpha val="70000"/>
              </a:srgbClr>
            </a:outerShdw>
          </a:effectLst>
        </p:spPr>
      </p:pic>
      <p:sp>
        <p:nvSpPr>
          <p:cNvPr id="9" name="Rectangle 8"/>
          <p:cNvSpPr/>
          <p:nvPr/>
        </p:nvSpPr>
        <p:spPr>
          <a:xfrm>
            <a:off x="533400" y="3102118"/>
            <a:ext cx="7924800" cy="3194721"/>
          </a:xfrm>
          <a:prstGeom prst="rect">
            <a:avLst/>
          </a:prstGeom>
        </p:spPr>
        <p:txBody>
          <a:bodyPr wrap="square">
            <a:spAutoFit/>
          </a:bodyPr>
          <a:lstStyle/>
          <a:p>
            <a:pPr lvl="0" algn="just">
              <a:lnSpc>
                <a:spcPct val="120000"/>
              </a:lnSpc>
              <a:spcBef>
                <a:spcPct val="50000"/>
              </a:spcBef>
              <a:buClr>
                <a:srgbClr val="FF0000"/>
              </a:buClr>
            </a:pPr>
            <a:r>
              <a:rPr lang="en-US" sz="2800" b="1" dirty="0">
                <a:solidFill>
                  <a:prstClr val="black"/>
                </a:solidFill>
                <a:latin typeface="Times New Roman" panose="02020603050405020304" pitchFamily="18" charset="0"/>
                <a:cs typeface="Times New Roman" panose="02020603050405020304" pitchFamily="18" charset="0"/>
              </a:rPr>
              <a:t>is capable of combining dual functions into one </a:t>
            </a:r>
            <a:r>
              <a:rPr lang="en-US" sz="2800" b="1" dirty="0" err="1">
                <a:solidFill>
                  <a:prstClr val="black"/>
                </a:solidFill>
                <a:latin typeface="Times New Roman" panose="02020603050405020304" pitchFamily="18" charset="0"/>
                <a:cs typeface="Times New Roman" panose="02020603050405020304" pitchFamily="18" charset="0"/>
              </a:rPr>
              <a:t>nanomedicinal</a:t>
            </a:r>
            <a:r>
              <a:rPr lang="en-US" sz="2800" b="1" dirty="0">
                <a:solidFill>
                  <a:prstClr val="black"/>
                </a:solidFill>
                <a:latin typeface="Times New Roman" panose="02020603050405020304" pitchFamily="18" charset="0"/>
                <a:cs typeface="Times New Roman" panose="02020603050405020304" pitchFamily="18" charset="0"/>
              </a:rPr>
              <a:t> system; that is, simultaneous drug therapy (</a:t>
            </a:r>
            <a:r>
              <a:rPr lang="en-US" sz="2800" b="1" dirty="0" err="1">
                <a:solidFill>
                  <a:prstClr val="black"/>
                </a:solidFill>
                <a:latin typeface="Times New Roman" panose="02020603050405020304" pitchFamily="18" charset="0"/>
                <a:cs typeface="Times New Roman" panose="02020603050405020304" pitchFamily="18" charset="0"/>
              </a:rPr>
              <a:t>eg</a:t>
            </a:r>
            <a:r>
              <a:rPr lang="en-US" sz="2800" b="1" dirty="0">
                <a:solidFill>
                  <a:prstClr val="black"/>
                </a:solidFill>
                <a:latin typeface="Times New Roman" panose="02020603050405020304" pitchFamily="18" charset="0"/>
                <a:cs typeface="Times New Roman" panose="02020603050405020304" pitchFamily="18" charset="0"/>
              </a:rPr>
              <a:t>, chemotherapy), and monitoring of pathological progress and therapeutic efficacy with medical imaging tools such as magnetic resonance imaging (MRI).</a:t>
            </a:r>
          </a:p>
        </p:txBody>
      </p:sp>
    </p:spTree>
    <p:extLst>
      <p:ext uri="{BB962C8B-B14F-4D97-AF65-F5344CB8AC3E}">
        <p14:creationId xmlns:p14="http://schemas.microsoft.com/office/powerpoint/2010/main" val="298885005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circle(in)">
                                      <p:cBhvr>
                                        <p:cTn id="2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023144"/>
            <a:ext cx="8229600" cy="3463256"/>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800" b="1" dirty="0">
                <a:latin typeface="Times New Roman" panose="02020603050405020304" pitchFamily="18" charset="0"/>
                <a:cs typeface="Times New Roman" panose="02020603050405020304" pitchFamily="18" charset="0"/>
              </a:rPr>
              <a:t>Such integrated </a:t>
            </a:r>
            <a:r>
              <a:rPr lang="en-US" sz="2800" b="1" dirty="0">
                <a:solidFill>
                  <a:srgbClr val="00B050"/>
                </a:solidFill>
                <a:latin typeface="Times New Roman" panose="02020603050405020304" pitchFamily="18" charset="0"/>
                <a:cs typeface="Times New Roman" panose="02020603050405020304" pitchFamily="18" charset="0"/>
              </a:rPr>
              <a:t>diagnostic</a:t>
            </a:r>
            <a:r>
              <a:rPr lang="en-US" sz="2800" b="1" dirty="0">
                <a:latin typeface="Times New Roman" panose="02020603050405020304" pitchFamily="18" charset="0"/>
                <a:cs typeface="Times New Roman" panose="02020603050405020304" pitchFamily="18" charset="0"/>
              </a:rPr>
              <a:t> and </a:t>
            </a:r>
            <a:r>
              <a:rPr lang="en-US" sz="2800" b="1" dirty="0" smtClean="0">
                <a:solidFill>
                  <a:srgbClr val="00B050"/>
                </a:solidFill>
                <a:latin typeface="Times New Roman" panose="02020603050405020304" pitchFamily="18" charset="0"/>
                <a:cs typeface="Times New Roman" panose="02020603050405020304" pitchFamily="18" charset="0"/>
              </a:rPr>
              <a:t>therapeutic</a:t>
            </a:r>
            <a:r>
              <a:rPr lang="en-US" sz="2800" b="1" dirty="0" smtClean="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designs allow for the timely </a:t>
            </a:r>
            <a:r>
              <a:rPr lang="en-US" sz="2800" b="1" dirty="0">
                <a:solidFill>
                  <a:srgbClr val="FF0000"/>
                </a:solidFill>
                <a:latin typeface="Times New Roman" panose="02020603050405020304" pitchFamily="18" charset="0"/>
                <a:cs typeface="Times New Roman" panose="02020603050405020304" pitchFamily="18" charset="0"/>
              </a:rPr>
              <a:t>tailoring</a:t>
            </a:r>
            <a:r>
              <a:rPr lang="en-US" sz="2800" b="1" dirty="0">
                <a:latin typeface="Times New Roman" panose="02020603050405020304" pitchFamily="18" charset="0"/>
                <a:cs typeface="Times New Roman" panose="02020603050405020304" pitchFamily="18" charset="0"/>
              </a:rPr>
              <a:t> of </a:t>
            </a:r>
            <a:r>
              <a:rPr lang="en-US" sz="2800" b="1" dirty="0" err="1">
                <a:latin typeface="Times New Roman" panose="02020603050405020304" pitchFamily="18" charset="0"/>
                <a:cs typeface="Times New Roman" panose="02020603050405020304" pitchFamily="18" charset="0"/>
              </a:rPr>
              <a:t>nanomedicine</a:t>
            </a:r>
            <a:r>
              <a:rPr lang="en-US" sz="2800" b="1" dirty="0">
                <a:latin typeface="Times New Roman" panose="02020603050405020304" pitchFamily="18" charset="0"/>
                <a:cs typeface="Times New Roman" panose="02020603050405020304" pitchFamily="18" charset="0"/>
              </a:rPr>
              <a:t> modules to address </a:t>
            </a:r>
            <a:r>
              <a:rPr lang="en-US" sz="2800" b="1" dirty="0" smtClean="0">
                <a:latin typeface="Times New Roman" panose="02020603050405020304" pitchFamily="18" charset="0"/>
                <a:cs typeface="Times New Roman" panose="02020603050405020304" pitchFamily="18" charset="0"/>
              </a:rPr>
              <a:t>the </a:t>
            </a:r>
            <a:r>
              <a:rPr lang="en-US" sz="2800" b="1" dirty="0">
                <a:latin typeface="Times New Roman" panose="02020603050405020304" pitchFamily="18" charset="0"/>
                <a:cs typeface="Times New Roman" panose="02020603050405020304" pitchFamily="18" charset="0"/>
              </a:rPr>
              <a:t>challenges of tumor heterogeneity and adaptive resistance, which can ultimately </a:t>
            </a:r>
            <a:r>
              <a:rPr lang="en-US" sz="2800" b="1" dirty="0" smtClean="0">
                <a:latin typeface="Times New Roman" panose="02020603050405020304" pitchFamily="18" charset="0"/>
                <a:cs typeface="Times New Roman" panose="02020603050405020304" pitchFamily="18" charset="0"/>
              </a:rPr>
              <a:t>help </a:t>
            </a:r>
            <a:r>
              <a:rPr lang="en-US" sz="2800" b="1" dirty="0">
                <a:latin typeface="Times New Roman" panose="02020603050405020304" pitchFamily="18" charset="0"/>
                <a:cs typeface="Times New Roman" panose="02020603050405020304" pitchFamily="18" charset="0"/>
              </a:rPr>
              <a:t>achieve the goal of </a:t>
            </a:r>
            <a:endParaRPr lang="en-US" sz="2800" b="1" dirty="0" smtClean="0">
              <a:latin typeface="Times New Roman" panose="02020603050405020304" pitchFamily="18" charset="0"/>
              <a:cs typeface="Times New Roman" panose="02020603050405020304" pitchFamily="18" charset="0"/>
            </a:endParaRPr>
          </a:p>
          <a:p>
            <a:pPr marL="0" indent="0" algn="ctr">
              <a:lnSpc>
                <a:spcPct val="120000"/>
              </a:lnSpc>
              <a:spcBef>
                <a:spcPct val="50000"/>
              </a:spcBef>
              <a:buClr>
                <a:srgbClr val="FF0000"/>
              </a:buClr>
              <a:buNone/>
            </a:pPr>
            <a:r>
              <a:rPr lang="en-US" b="1" dirty="0" smtClean="0">
                <a:solidFill>
                  <a:srgbClr val="FF0000"/>
                </a:solidFill>
                <a:latin typeface="Times New Roman" panose="02020603050405020304" pitchFamily="18" charset="0"/>
                <a:cs typeface="Times New Roman" panose="02020603050405020304" pitchFamily="18" charset="0"/>
              </a:rPr>
              <a:t>Personalized Therapy for Cancer</a:t>
            </a:r>
            <a:endParaRPr lang="en-US" b="1" dirty="0">
              <a:solidFill>
                <a:srgbClr val="FF0000"/>
              </a:solidFill>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457199" y="13716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04800" y="381000"/>
            <a:ext cx="6148671"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Theranostic</a:t>
            </a: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Strategy</a:t>
            </a:r>
          </a:p>
        </p:txBody>
      </p:sp>
    </p:spTree>
    <p:extLst>
      <p:ext uri="{BB962C8B-B14F-4D97-AF65-F5344CB8AC3E}">
        <p14:creationId xmlns:p14="http://schemas.microsoft.com/office/powerpoint/2010/main" val="2324977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80">
                                          <p:stCondLst>
                                            <p:cond delay="0"/>
                                          </p:stCondLst>
                                        </p:cTn>
                                        <p:tgtEl>
                                          <p:spTgt spid="3">
                                            <p:txEl>
                                              <p:pRg st="1" end="1"/>
                                            </p:txEl>
                                          </p:spTgt>
                                        </p:tgtEl>
                                      </p:cBhvr>
                                    </p:animEffect>
                                    <p:anim calcmode="lin" valueType="num">
                                      <p:cBhvr>
                                        <p:cTn id="13"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1" end="1"/>
                                            </p:txEl>
                                          </p:spTgt>
                                        </p:tgtEl>
                                      </p:cBhvr>
                                      <p:to x="100000" y="60000"/>
                                    </p:animScale>
                                    <p:animScale>
                                      <p:cBhvr>
                                        <p:cTn id="19" dur="166" decel="50000">
                                          <p:stCondLst>
                                            <p:cond delay="676"/>
                                          </p:stCondLst>
                                        </p:cTn>
                                        <p:tgtEl>
                                          <p:spTgt spid="3">
                                            <p:txEl>
                                              <p:pRg st="1" end="1"/>
                                            </p:txEl>
                                          </p:spTgt>
                                        </p:tgtEl>
                                      </p:cBhvr>
                                      <p:to x="100000" y="100000"/>
                                    </p:animScale>
                                    <p:animScale>
                                      <p:cBhvr>
                                        <p:cTn id="20" dur="26">
                                          <p:stCondLst>
                                            <p:cond delay="1312"/>
                                          </p:stCondLst>
                                        </p:cTn>
                                        <p:tgtEl>
                                          <p:spTgt spid="3">
                                            <p:txEl>
                                              <p:pRg st="1" end="1"/>
                                            </p:txEl>
                                          </p:spTgt>
                                        </p:tgtEl>
                                      </p:cBhvr>
                                      <p:to x="100000" y="80000"/>
                                    </p:animScale>
                                    <p:animScale>
                                      <p:cBhvr>
                                        <p:cTn id="21" dur="166" decel="50000">
                                          <p:stCondLst>
                                            <p:cond delay="1338"/>
                                          </p:stCondLst>
                                        </p:cTn>
                                        <p:tgtEl>
                                          <p:spTgt spid="3">
                                            <p:txEl>
                                              <p:pRg st="1" end="1"/>
                                            </p:txEl>
                                          </p:spTgt>
                                        </p:tgtEl>
                                      </p:cBhvr>
                                      <p:to x="100000" y="100000"/>
                                    </p:animScale>
                                    <p:animScale>
                                      <p:cBhvr>
                                        <p:cTn id="22" dur="26">
                                          <p:stCondLst>
                                            <p:cond delay="1642"/>
                                          </p:stCondLst>
                                        </p:cTn>
                                        <p:tgtEl>
                                          <p:spTgt spid="3">
                                            <p:txEl>
                                              <p:pRg st="1" end="1"/>
                                            </p:txEl>
                                          </p:spTgt>
                                        </p:tgtEl>
                                      </p:cBhvr>
                                      <p:to x="100000" y="90000"/>
                                    </p:animScale>
                                    <p:animScale>
                                      <p:cBhvr>
                                        <p:cTn id="23" dur="166" decel="50000">
                                          <p:stCondLst>
                                            <p:cond delay="1668"/>
                                          </p:stCondLst>
                                        </p:cTn>
                                        <p:tgtEl>
                                          <p:spTgt spid="3">
                                            <p:txEl>
                                              <p:pRg st="1" end="1"/>
                                            </p:txEl>
                                          </p:spTgt>
                                        </p:tgtEl>
                                      </p:cBhvr>
                                      <p:to x="100000" y="100000"/>
                                    </p:animScale>
                                    <p:animScale>
                                      <p:cBhvr>
                                        <p:cTn id="24" dur="26">
                                          <p:stCondLst>
                                            <p:cond delay="1808"/>
                                          </p:stCondLst>
                                        </p:cTn>
                                        <p:tgtEl>
                                          <p:spTgt spid="3">
                                            <p:txEl>
                                              <p:pRg st="1" end="1"/>
                                            </p:txEl>
                                          </p:spTgt>
                                        </p:tgtEl>
                                      </p:cBhvr>
                                      <p:to x="100000" y="95000"/>
                                    </p:animScale>
                                    <p:animScale>
                                      <p:cBhvr>
                                        <p:cTn id="25"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762000"/>
            <a:ext cx="8229600" cy="3082190"/>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endParaRPr lang="ar-EG" sz="2400" b="1" dirty="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 As a result of their novel intrinsic physical properties, there has been considerable interest in the development of a variety of functional inorganic nanoparticles for use in biomedical </a:t>
            </a:r>
            <a:r>
              <a:rPr lang="en-US" sz="2400" b="1" dirty="0" smtClean="0">
                <a:latin typeface="Times New Roman" panose="02020603050405020304" pitchFamily="18" charset="0"/>
                <a:cs typeface="Times New Roman" panose="02020603050405020304" pitchFamily="18" charset="0"/>
              </a:rPr>
              <a:t>technology.</a:t>
            </a:r>
          </a:p>
          <a:p>
            <a:pPr marL="457200" indent="-457200" algn="just">
              <a:lnSpc>
                <a:spcPct val="120000"/>
              </a:lnSpc>
              <a:spcBef>
                <a:spcPct val="50000"/>
              </a:spcBef>
              <a:buClr>
                <a:srgbClr val="FF0000"/>
              </a:buClr>
              <a:buFont typeface="Wingdings" panose="05000000000000000000" pitchFamily="2" charset="2"/>
              <a:buChar char="Ø"/>
            </a:pPr>
            <a:endParaRPr lang="en-US" sz="2400" b="1" dirty="0" smtClean="0">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457199" y="11430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81000" y="228600"/>
            <a:ext cx="6752490" cy="769441"/>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4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Theranostic</a:t>
            </a:r>
            <a:r>
              <a:rPr lang="en-US" sz="4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Strategy</a:t>
            </a:r>
          </a:p>
        </p:txBody>
      </p:sp>
      <p:grpSp>
        <p:nvGrpSpPr>
          <p:cNvPr id="9" name="Group 8"/>
          <p:cNvGrpSpPr/>
          <p:nvPr/>
        </p:nvGrpSpPr>
        <p:grpSpPr>
          <a:xfrm>
            <a:off x="2971800" y="3296156"/>
            <a:ext cx="3886200" cy="3257044"/>
            <a:chOff x="2971800" y="3296156"/>
            <a:chExt cx="3886200" cy="3257044"/>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3296156"/>
              <a:ext cx="3886200" cy="325704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Rectangle 7"/>
            <p:cNvSpPr/>
            <p:nvPr/>
          </p:nvSpPr>
          <p:spPr>
            <a:xfrm rot="19289511">
              <a:off x="5777320" y="3659648"/>
              <a:ext cx="253304" cy="9351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8335364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57199" y="9906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81000" y="228600"/>
            <a:ext cx="6752490" cy="769441"/>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4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Theranostic</a:t>
            </a:r>
            <a:r>
              <a:rPr lang="en-US" sz="4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Strategy</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2819400"/>
            <a:ext cx="2971800" cy="406908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 name="Content Placeholder 2"/>
          <p:cNvSpPr>
            <a:spLocks noGrp="1"/>
          </p:cNvSpPr>
          <p:nvPr>
            <p:ph idx="1"/>
          </p:nvPr>
        </p:nvSpPr>
        <p:spPr>
          <a:xfrm>
            <a:off x="228600" y="533400"/>
            <a:ext cx="8382000" cy="6269409"/>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endParaRPr lang="ar-EG" sz="2000" b="1" dirty="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000" b="1" dirty="0" smtClean="0">
                <a:latin typeface="Times New Roman" panose="02020603050405020304" pitchFamily="18" charset="0"/>
                <a:cs typeface="Times New Roman" panose="02020603050405020304" pitchFamily="18" charset="0"/>
              </a:rPr>
              <a:t>Of </a:t>
            </a:r>
            <a:r>
              <a:rPr lang="en-US" sz="2000" b="1" dirty="0">
                <a:latin typeface="Times New Roman" panose="02020603050405020304" pitchFamily="18" charset="0"/>
                <a:cs typeface="Times New Roman" panose="02020603050405020304" pitchFamily="18" charset="0"/>
              </a:rPr>
              <a:t>particular significance are </a:t>
            </a:r>
            <a:endParaRPr lang="en-US" sz="2000" b="1" dirty="0" smtClean="0">
              <a:latin typeface="Times New Roman" panose="02020603050405020304" pitchFamily="18" charset="0"/>
              <a:cs typeface="Times New Roman" panose="02020603050405020304" pitchFamily="18" charset="0"/>
            </a:endParaRPr>
          </a:p>
          <a:p>
            <a:pPr marL="0" indent="0" algn="ctr">
              <a:lnSpc>
                <a:spcPct val="120000"/>
              </a:lnSpc>
              <a:spcBef>
                <a:spcPct val="50000"/>
              </a:spcBef>
              <a:buClr>
                <a:srgbClr val="FF0000"/>
              </a:buClr>
              <a:buNone/>
            </a:pPr>
            <a:r>
              <a:rPr lang="en-US" b="1" dirty="0" smtClean="0">
                <a:solidFill>
                  <a:srgbClr val="FF0000"/>
                </a:solidFill>
                <a:latin typeface="Times New Roman" panose="02020603050405020304" pitchFamily="18" charset="0"/>
                <a:cs typeface="Times New Roman" panose="02020603050405020304" pitchFamily="18" charset="0"/>
              </a:rPr>
              <a:t>Magnetic Nanoparticles</a:t>
            </a:r>
            <a:endParaRPr lang="en-US" b="1" dirty="0">
              <a:latin typeface="Times New Roman" panose="02020603050405020304" pitchFamily="18" charset="0"/>
              <a:cs typeface="Times New Roman" panose="02020603050405020304" pitchFamily="18" charset="0"/>
            </a:endParaRPr>
          </a:p>
          <a:p>
            <a:pPr marL="457200" lvl="1" indent="0" algn="just">
              <a:lnSpc>
                <a:spcPct val="120000"/>
              </a:lnSpc>
              <a:spcBef>
                <a:spcPct val="50000"/>
              </a:spcBef>
              <a:buClr>
                <a:srgbClr val="FF0000"/>
              </a:buClr>
              <a:buNone/>
            </a:pPr>
            <a:r>
              <a:rPr lang="en-US" sz="2000" b="1" dirty="0" smtClean="0">
                <a:latin typeface="Times New Roman" panose="02020603050405020304" pitchFamily="18" charset="0"/>
                <a:cs typeface="Times New Roman" panose="02020603050405020304" pitchFamily="18" charset="0"/>
              </a:rPr>
              <a:t>Which </a:t>
            </a:r>
            <a:r>
              <a:rPr lang="en-US" sz="2000" b="1" dirty="0">
                <a:latin typeface="Times New Roman" panose="02020603050405020304" pitchFamily="18" charset="0"/>
                <a:cs typeface="Times New Roman" panose="02020603050405020304" pitchFamily="18" charset="0"/>
              </a:rPr>
              <a:t>have the advantages </a:t>
            </a:r>
            <a:r>
              <a:rPr lang="en-US" sz="2000" b="1" dirty="0" smtClean="0">
                <a:latin typeface="Times New Roman" panose="02020603050405020304" pitchFamily="18" charset="0"/>
                <a:cs typeface="Times New Roman" panose="02020603050405020304" pitchFamily="18" charset="0"/>
              </a:rPr>
              <a:t>of :</a:t>
            </a:r>
          </a:p>
          <a:p>
            <a:pPr lvl="1" algn="just">
              <a:lnSpc>
                <a:spcPct val="120000"/>
              </a:lnSpc>
              <a:spcBef>
                <a:spcPct val="50000"/>
              </a:spcBef>
              <a:buClr>
                <a:srgbClr val="FF0000"/>
              </a:buClr>
              <a:buFont typeface="Wingdings" panose="05000000000000000000" pitchFamily="2" charset="2"/>
              <a:buChar char="§"/>
            </a:pPr>
            <a:r>
              <a:rPr lang="en-US" sz="1800" b="1" dirty="0" smtClean="0">
                <a:latin typeface="Times New Roman" panose="02020603050405020304" pitchFamily="18" charset="0"/>
                <a:cs typeface="Times New Roman" panose="02020603050405020304" pitchFamily="18" charset="0"/>
              </a:rPr>
              <a:t>being </a:t>
            </a:r>
            <a:r>
              <a:rPr lang="en-US" sz="1800" b="1" dirty="0">
                <a:latin typeface="Times New Roman" panose="02020603050405020304" pitchFamily="18" charset="0"/>
                <a:cs typeface="Times New Roman" panose="02020603050405020304" pitchFamily="18" charset="0"/>
              </a:rPr>
              <a:t>able to be visualized by magnetic resonance imaging (</a:t>
            </a:r>
            <a:r>
              <a:rPr lang="en-US" sz="1800" b="1" dirty="0" smtClean="0">
                <a:solidFill>
                  <a:srgbClr val="00B050"/>
                </a:solidFill>
                <a:latin typeface="Times New Roman" panose="02020603050405020304" pitchFamily="18" charset="0"/>
                <a:cs typeface="Times New Roman" panose="02020603050405020304" pitchFamily="18" charset="0"/>
              </a:rPr>
              <a:t>MRI</a:t>
            </a:r>
            <a:r>
              <a:rPr lang="en-US" sz="1800" b="1" dirty="0" smtClean="0">
                <a:latin typeface="Times New Roman" panose="02020603050405020304" pitchFamily="18" charset="0"/>
                <a:cs typeface="Times New Roman" panose="02020603050405020304" pitchFamily="18" charset="0"/>
              </a:rPr>
              <a:t>)</a:t>
            </a:r>
          </a:p>
          <a:p>
            <a:pPr lvl="1" algn="just">
              <a:lnSpc>
                <a:spcPct val="120000"/>
              </a:lnSpc>
              <a:spcBef>
                <a:spcPct val="50000"/>
              </a:spcBef>
              <a:buClr>
                <a:srgbClr val="FF0000"/>
              </a:buClr>
              <a:buFont typeface="Wingdings" panose="05000000000000000000" pitchFamily="2" charset="2"/>
              <a:buChar char="§"/>
            </a:pPr>
            <a:r>
              <a:rPr lang="en-US" sz="1800" b="1" dirty="0" smtClean="0">
                <a:latin typeface="Times New Roman" panose="02020603050405020304" pitchFamily="18" charset="0"/>
                <a:cs typeface="Times New Roman" panose="02020603050405020304" pitchFamily="18" charset="0"/>
              </a:rPr>
              <a:t>guided </a:t>
            </a:r>
            <a:r>
              <a:rPr lang="en-US" sz="1800" b="1" dirty="0">
                <a:latin typeface="Times New Roman" panose="02020603050405020304" pitchFamily="18" charset="0"/>
                <a:cs typeface="Times New Roman" panose="02020603050405020304" pitchFamily="18" charset="0"/>
              </a:rPr>
              <a:t>to target sites by an external magnetic </a:t>
            </a:r>
            <a:r>
              <a:rPr lang="en-US" sz="1800" b="1" dirty="0" smtClean="0">
                <a:latin typeface="Times New Roman" panose="02020603050405020304" pitchFamily="18" charset="0"/>
                <a:cs typeface="Times New Roman" panose="02020603050405020304" pitchFamily="18" charset="0"/>
              </a:rPr>
              <a:t>field</a:t>
            </a:r>
          </a:p>
          <a:p>
            <a:pPr lvl="1" algn="just">
              <a:lnSpc>
                <a:spcPct val="120000"/>
              </a:lnSpc>
              <a:spcBef>
                <a:spcPct val="50000"/>
              </a:spcBef>
              <a:buClr>
                <a:srgbClr val="FF0000"/>
              </a:buClr>
              <a:buFont typeface="Wingdings" panose="05000000000000000000" pitchFamily="2" charset="2"/>
              <a:buChar char="§"/>
            </a:pPr>
            <a:r>
              <a:rPr lang="en-US" sz="1800" b="1" dirty="0" smtClean="0">
                <a:latin typeface="Times New Roman" panose="02020603050405020304" pitchFamily="18" charset="0"/>
                <a:cs typeface="Times New Roman" panose="02020603050405020304" pitchFamily="18" charset="0"/>
              </a:rPr>
              <a:t>heated </a:t>
            </a:r>
            <a:r>
              <a:rPr lang="en-US" sz="1800" b="1" dirty="0">
                <a:latin typeface="Times New Roman" panose="02020603050405020304" pitchFamily="18" charset="0"/>
                <a:cs typeface="Times New Roman" panose="02020603050405020304" pitchFamily="18" charset="0"/>
              </a:rPr>
              <a:t>to provide </a:t>
            </a:r>
            <a:r>
              <a:rPr lang="en-US" sz="1800" b="1" dirty="0" smtClean="0">
                <a:latin typeface="Times New Roman" panose="02020603050405020304" pitchFamily="18" charset="0"/>
                <a:cs typeface="Times New Roman" panose="02020603050405020304" pitchFamily="18" charset="0"/>
              </a:rPr>
              <a:t>hyperthermia,</a:t>
            </a:r>
          </a:p>
          <a:p>
            <a:pPr marL="457200" lvl="1" indent="0" algn="just">
              <a:lnSpc>
                <a:spcPct val="120000"/>
              </a:lnSpc>
              <a:spcBef>
                <a:spcPct val="50000"/>
              </a:spcBef>
              <a:buClr>
                <a:srgbClr val="FF0000"/>
              </a:buClr>
              <a:buNone/>
            </a:pPr>
            <a:r>
              <a:rPr lang="en-US" sz="1800" b="1" dirty="0" smtClean="0">
                <a:latin typeface="Times New Roman" panose="02020603050405020304" pitchFamily="18" charset="0"/>
                <a:cs typeface="Times New Roman" panose="02020603050405020304" pitchFamily="18" charset="0"/>
              </a:rPr>
              <a:t> i.e., </a:t>
            </a:r>
            <a:r>
              <a:rPr lang="en-US" sz="1800" b="1" dirty="0">
                <a:latin typeface="Times New Roman" panose="02020603050405020304" pitchFamily="18" charset="0"/>
                <a:cs typeface="Times New Roman" panose="02020603050405020304" pitchFamily="18" charset="0"/>
              </a:rPr>
              <a:t>magnetic fluid </a:t>
            </a:r>
            <a:r>
              <a:rPr lang="en-US" sz="1800" b="1" dirty="0" smtClean="0">
                <a:latin typeface="Times New Roman" panose="02020603050405020304" pitchFamily="18" charset="0"/>
                <a:cs typeface="Times New Roman" panose="02020603050405020304" pitchFamily="18" charset="0"/>
              </a:rPr>
              <a:t>hyperthermia</a:t>
            </a:r>
          </a:p>
          <a:p>
            <a:pPr marL="457200" indent="-457200" algn="just">
              <a:lnSpc>
                <a:spcPct val="120000"/>
              </a:lnSpc>
              <a:spcBef>
                <a:spcPct val="50000"/>
              </a:spcBef>
              <a:buClr>
                <a:srgbClr val="FF0000"/>
              </a:buClr>
              <a:buFont typeface="Wingdings" panose="05000000000000000000" pitchFamily="2" charset="2"/>
              <a:buChar char="Ø"/>
            </a:pPr>
            <a:r>
              <a:rPr lang="en-US" sz="2000" b="1" i="1" dirty="0" smtClean="0">
                <a:solidFill>
                  <a:srgbClr val="00B050"/>
                </a:solidFill>
                <a:latin typeface="Times New Roman" panose="02020603050405020304" pitchFamily="18" charset="0"/>
                <a:cs typeface="Times New Roman" panose="02020603050405020304" pitchFamily="18" charset="0"/>
              </a:rPr>
              <a:t>In </a:t>
            </a:r>
            <a:r>
              <a:rPr lang="en-US" sz="2000" b="1" i="1" dirty="0">
                <a:solidFill>
                  <a:srgbClr val="00B050"/>
                </a:solidFill>
                <a:latin typeface="Times New Roman" panose="02020603050405020304" pitchFamily="18" charset="0"/>
                <a:cs typeface="Times New Roman" panose="02020603050405020304" pitchFamily="18" charset="0"/>
              </a:rPr>
              <a:t>order to fully exploit their </a:t>
            </a:r>
            <a:r>
              <a:rPr lang="en-US" sz="2000" b="1" i="1" dirty="0" smtClean="0">
                <a:solidFill>
                  <a:srgbClr val="00B050"/>
                </a:solidFill>
                <a:latin typeface="Times New Roman" panose="02020603050405020304" pitchFamily="18" charset="0"/>
                <a:cs typeface="Times New Roman" panose="02020603050405020304" pitchFamily="18" charset="0"/>
              </a:rPr>
              <a:t>potential</a:t>
            </a:r>
            <a:endParaRPr lang="en-US" sz="2000" b="1" dirty="0">
              <a:latin typeface="Times New Roman" panose="02020603050405020304" pitchFamily="18" charset="0"/>
              <a:cs typeface="Times New Roman" panose="02020603050405020304" pitchFamily="18" charset="0"/>
            </a:endParaRPr>
          </a:p>
          <a:p>
            <a:pPr marL="0" indent="0" algn="just">
              <a:lnSpc>
                <a:spcPct val="120000"/>
              </a:lnSpc>
              <a:spcBef>
                <a:spcPct val="50000"/>
              </a:spcBef>
              <a:buClr>
                <a:srgbClr val="FF0000"/>
              </a:buClr>
              <a:buNone/>
            </a:pPr>
            <a:r>
              <a:rPr lang="en-US" sz="2000" b="1" dirty="0" smtClean="0">
                <a:latin typeface="Times New Roman" panose="02020603050405020304" pitchFamily="18" charset="0"/>
                <a:cs typeface="Times New Roman" panose="02020603050405020304" pitchFamily="18" charset="0"/>
              </a:rPr>
              <a:t>magnetic </a:t>
            </a:r>
            <a:r>
              <a:rPr lang="en-US" sz="2000" b="1" dirty="0">
                <a:latin typeface="Times New Roman" panose="02020603050405020304" pitchFamily="18" charset="0"/>
                <a:cs typeface="Times New Roman" panose="02020603050405020304" pitchFamily="18" charset="0"/>
              </a:rPr>
              <a:t>nanoparticles are often engineered </a:t>
            </a:r>
            <a:endParaRPr lang="en-US" sz="2000" b="1" dirty="0" smtClean="0">
              <a:latin typeface="Times New Roman" panose="02020603050405020304" pitchFamily="18" charset="0"/>
              <a:cs typeface="Times New Roman" panose="02020603050405020304" pitchFamily="18" charset="0"/>
            </a:endParaRPr>
          </a:p>
          <a:p>
            <a:pPr marL="0" indent="0" algn="just">
              <a:lnSpc>
                <a:spcPct val="120000"/>
              </a:lnSpc>
              <a:spcBef>
                <a:spcPct val="50000"/>
              </a:spcBef>
              <a:buClr>
                <a:srgbClr val="FF0000"/>
              </a:buClr>
              <a:buNone/>
            </a:pPr>
            <a:r>
              <a:rPr lang="en-US" sz="2000" b="1" dirty="0" smtClean="0">
                <a:latin typeface="Times New Roman" panose="02020603050405020304" pitchFamily="18" charset="0"/>
                <a:cs typeface="Times New Roman" panose="02020603050405020304" pitchFamily="18" charset="0"/>
              </a:rPr>
              <a:t>by </a:t>
            </a:r>
            <a:r>
              <a:rPr lang="en-US" sz="2000" b="1" dirty="0">
                <a:latin typeface="Times New Roman" panose="02020603050405020304" pitchFamily="18" charset="0"/>
                <a:cs typeface="Times New Roman" panose="02020603050405020304" pitchFamily="18" charset="0"/>
              </a:rPr>
              <a:t>conjugation with biomolecules to target </a:t>
            </a:r>
            <a:endParaRPr lang="en-US" sz="2000" b="1" dirty="0" smtClean="0">
              <a:latin typeface="Times New Roman" panose="02020603050405020304" pitchFamily="18" charset="0"/>
              <a:cs typeface="Times New Roman" panose="02020603050405020304" pitchFamily="18" charset="0"/>
            </a:endParaRPr>
          </a:p>
          <a:p>
            <a:pPr marL="0" indent="0" algn="just">
              <a:lnSpc>
                <a:spcPct val="120000"/>
              </a:lnSpc>
              <a:spcBef>
                <a:spcPct val="50000"/>
              </a:spcBef>
              <a:buClr>
                <a:srgbClr val="FF0000"/>
              </a:buClr>
              <a:buNone/>
            </a:pPr>
            <a:r>
              <a:rPr lang="en-US" sz="2000" b="1" dirty="0" smtClean="0">
                <a:latin typeface="Times New Roman" panose="02020603050405020304" pitchFamily="18" charset="0"/>
                <a:cs typeface="Times New Roman" panose="02020603050405020304" pitchFamily="18" charset="0"/>
              </a:rPr>
              <a:t>specific </a:t>
            </a:r>
            <a:r>
              <a:rPr lang="en-US" sz="2000" b="1" dirty="0">
                <a:latin typeface="Times New Roman" panose="02020603050405020304" pitchFamily="18" charset="0"/>
                <a:cs typeface="Times New Roman" panose="02020603050405020304" pitchFamily="18" charset="0"/>
              </a:rPr>
              <a:t>cells. </a:t>
            </a:r>
            <a:endParaRPr lang="en-US" sz="20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636351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
                                            <p:txEl>
                                              <p:pRg st="10" end="10"/>
                                            </p:txEl>
                                          </p:spTgt>
                                        </p:tgtEl>
                                        <p:attrNameLst>
                                          <p:attrName>style.visibility</p:attrName>
                                        </p:attrNameLst>
                                      </p:cBhvr>
                                      <p:to>
                                        <p:strVal val="visible"/>
                                      </p:to>
                                    </p:set>
                                    <p:animEffect transition="in" filter="fade">
                                      <p:cBhvr>
                                        <p:cTn id="68" dur="1000"/>
                                        <p:tgtEl>
                                          <p:spTgt spid="3">
                                            <p:txEl>
                                              <p:pRg st="10" end="10"/>
                                            </p:txEl>
                                          </p:spTgt>
                                        </p:tgtEl>
                                      </p:cBhvr>
                                    </p:animEffect>
                                    <p:anim calcmode="lin" valueType="num">
                                      <p:cBhvr>
                                        <p:cTn id="69"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Effect transition="in" filter="fade">
                                      <p:cBhvr>
                                        <p:cTn id="73" dur="1000"/>
                                        <p:tgtEl>
                                          <p:spTgt spid="3">
                                            <p:txEl>
                                              <p:pRg st="11" end="11"/>
                                            </p:txEl>
                                          </p:spTgt>
                                        </p:tgtEl>
                                      </p:cBhvr>
                                    </p:animEffect>
                                    <p:anim calcmode="lin" valueType="num">
                                      <p:cBhvr>
                                        <p:cTn id="7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5"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8229600" cy="3194721"/>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800" b="1" i="1" dirty="0">
                <a:solidFill>
                  <a:srgbClr val="00B050"/>
                </a:solidFill>
                <a:latin typeface="Times New Roman" panose="02020603050405020304" pitchFamily="18" charset="0"/>
                <a:cs typeface="Times New Roman" panose="02020603050405020304" pitchFamily="18" charset="0"/>
              </a:rPr>
              <a:t>Hyperthermia</a:t>
            </a:r>
            <a:r>
              <a:rPr lang="en-US" sz="2800" b="1" dirty="0">
                <a:latin typeface="Times New Roman" panose="02020603050405020304" pitchFamily="18" charset="0"/>
                <a:cs typeface="Times New Roman" panose="02020603050405020304" pitchFamily="18" charset="0"/>
              </a:rPr>
              <a:t> is a fairly new concept that finds its application in the treatment of different types of cancers and is based on </a:t>
            </a:r>
            <a:r>
              <a:rPr lang="en-US" sz="2800" b="1" dirty="0">
                <a:solidFill>
                  <a:srgbClr val="00B050"/>
                </a:solidFill>
                <a:latin typeface="Times New Roman" panose="02020603050405020304" pitchFamily="18" charset="0"/>
                <a:cs typeface="Times New Roman" panose="02020603050405020304" pitchFamily="18" charset="0"/>
              </a:rPr>
              <a:t>generation of heat </a:t>
            </a:r>
            <a:r>
              <a:rPr lang="en-US" sz="2800" b="1" dirty="0">
                <a:latin typeface="Times New Roman" panose="02020603050405020304" pitchFamily="18" charset="0"/>
                <a:cs typeface="Times New Roman" panose="02020603050405020304" pitchFamily="18" charset="0"/>
              </a:rPr>
              <a:t>at the tumor site. This results in changes in the physiology of diseased cells, finally leading to apoptosis</a:t>
            </a:r>
            <a:r>
              <a:rPr lang="en-US" sz="2800" b="1" dirty="0" smtClean="0">
                <a:latin typeface="Times New Roman" panose="02020603050405020304" pitchFamily="18" charset="0"/>
                <a:cs typeface="Times New Roman" panose="02020603050405020304" pitchFamily="18" charset="0"/>
              </a:rPr>
              <a:t>.</a:t>
            </a:r>
            <a:endParaRPr lang="ar-EG" sz="2800" b="1" dirty="0">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457199" y="11430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57200" y="228600"/>
            <a:ext cx="4050853"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Hyperthermia</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0076" y="4267200"/>
            <a:ext cx="4071219" cy="2239777"/>
          </a:xfrm>
          <a:prstGeom prst="roundRect">
            <a:avLst>
              <a:gd name="adj" fmla="val 16667"/>
            </a:avLst>
          </a:prstGeom>
          <a:ln>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25822513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42"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143000"/>
            <a:ext cx="6302951" cy="5552289"/>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000" b="1" i="1" dirty="0" smtClean="0">
                <a:solidFill>
                  <a:srgbClr val="00B050"/>
                </a:solidFill>
                <a:latin typeface="Times New Roman" panose="02020603050405020304" pitchFamily="18" charset="0"/>
                <a:cs typeface="Times New Roman" panose="02020603050405020304" pitchFamily="18" charset="0"/>
              </a:rPr>
              <a:t>Hyperthermia </a:t>
            </a:r>
            <a:r>
              <a:rPr lang="en-US" sz="2000" b="1" dirty="0" smtClean="0">
                <a:latin typeface="Times New Roman" panose="02020603050405020304" pitchFamily="18" charset="0"/>
                <a:cs typeface="Times New Roman" panose="02020603050405020304" pitchFamily="18" charset="0"/>
              </a:rPr>
              <a:t>treatment </a:t>
            </a:r>
            <a:r>
              <a:rPr lang="en-US" sz="2000" b="1" dirty="0">
                <a:latin typeface="Times New Roman" panose="02020603050405020304" pitchFamily="18" charset="0"/>
                <a:cs typeface="Times New Roman" panose="02020603050405020304" pitchFamily="18" charset="0"/>
              </a:rPr>
              <a:t>mechanisms involve intracellular heat stress in the temperature range of </a:t>
            </a:r>
            <a:r>
              <a:rPr lang="en-US" sz="2000" b="1" dirty="0" smtClean="0">
                <a:latin typeface="Times New Roman" panose="02020603050405020304" pitchFamily="18" charset="0"/>
                <a:cs typeface="Times New Roman" panose="02020603050405020304" pitchFamily="18" charset="0"/>
              </a:rPr>
              <a:t>41–46</a:t>
            </a:r>
            <a:r>
              <a:rPr lang="en-US" sz="2000" b="1" baseline="30000" dirty="0" smtClean="0">
                <a:latin typeface="Times New Roman" panose="02020603050405020304" pitchFamily="18" charset="0"/>
                <a:cs typeface="Times New Roman" panose="02020603050405020304" pitchFamily="18" charset="0"/>
              </a:rPr>
              <a:t>°</a:t>
            </a:r>
            <a:r>
              <a:rPr lang="en-US" sz="2000" b="1" dirty="0" smtClean="0">
                <a:latin typeface="Times New Roman" panose="02020603050405020304" pitchFamily="18" charset="0"/>
                <a:cs typeface="Times New Roman" panose="02020603050405020304" pitchFamily="18" charset="0"/>
              </a:rPr>
              <a:t>C</a:t>
            </a:r>
            <a:r>
              <a:rPr lang="en-US" sz="2000" b="1" dirty="0">
                <a:latin typeface="Times New Roman" panose="02020603050405020304" pitchFamily="18" charset="0"/>
                <a:cs typeface="Times New Roman" panose="02020603050405020304" pitchFamily="18" charset="0"/>
              </a:rPr>
              <a:t>, resulting in activation and/or initiation of many intracellular and extracellular degradation mechanisms. </a:t>
            </a:r>
            <a:endParaRPr lang="en-US" sz="2000" b="1" dirty="0" smtClean="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000" b="1" dirty="0" smtClean="0">
                <a:latin typeface="Times New Roman" panose="02020603050405020304" pitchFamily="18" charset="0"/>
                <a:cs typeface="Times New Roman" panose="02020603050405020304" pitchFamily="18" charset="0"/>
              </a:rPr>
              <a:t>The </a:t>
            </a:r>
            <a:r>
              <a:rPr lang="en-US" sz="2000" b="1" dirty="0">
                <a:solidFill>
                  <a:srgbClr val="00B050"/>
                </a:solidFill>
                <a:latin typeface="Times New Roman" panose="02020603050405020304" pitchFamily="18" charset="0"/>
                <a:cs typeface="Times New Roman" panose="02020603050405020304" pitchFamily="18" charset="0"/>
              </a:rPr>
              <a:t>intracellular</a:t>
            </a:r>
            <a:r>
              <a:rPr lang="en-US" sz="2000" b="1" dirty="0">
                <a:latin typeface="Times New Roman" panose="02020603050405020304" pitchFamily="18" charset="0"/>
                <a:cs typeface="Times New Roman" panose="02020603050405020304" pitchFamily="18" charset="0"/>
              </a:rPr>
              <a:t> and </a:t>
            </a:r>
            <a:r>
              <a:rPr lang="en-US" sz="2000" b="1" dirty="0">
                <a:solidFill>
                  <a:srgbClr val="00B050"/>
                </a:solidFill>
                <a:latin typeface="Times New Roman" panose="02020603050405020304" pitchFamily="18" charset="0"/>
                <a:cs typeface="Times New Roman" panose="02020603050405020304" pitchFamily="18" charset="0"/>
              </a:rPr>
              <a:t>extracellular</a:t>
            </a:r>
            <a:r>
              <a:rPr lang="en-US" sz="2000" b="1" dirty="0">
                <a:latin typeface="Times New Roman" panose="02020603050405020304" pitchFamily="18" charset="0"/>
                <a:cs typeface="Times New Roman" panose="02020603050405020304" pitchFamily="18" charset="0"/>
              </a:rPr>
              <a:t> effects of hyperthermia include </a:t>
            </a:r>
            <a:endParaRPr lang="en-US" sz="2000" b="1" dirty="0" smtClean="0">
              <a:latin typeface="Times New Roman" panose="02020603050405020304" pitchFamily="18" charset="0"/>
              <a:cs typeface="Times New Roman" panose="02020603050405020304" pitchFamily="18" charset="0"/>
            </a:endParaRPr>
          </a:p>
          <a:p>
            <a:pPr marL="857250" lvl="1" indent="-457200" algn="just">
              <a:lnSpc>
                <a:spcPct val="120000"/>
              </a:lnSpc>
              <a:spcBef>
                <a:spcPct val="50000"/>
              </a:spcBef>
              <a:buClr>
                <a:srgbClr val="FF0000"/>
              </a:buClr>
              <a:buFont typeface="Wingdings" panose="05000000000000000000" pitchFamily="2" charset="2"/>
              <a:buChar char="§"/>
            </a:pPr>
            <a:r>
              <a:rPr lang="en-US" sz="1800" b="1" dirty="0" smtClean="0">
                <a:latin typeface="Times New Roman" panose="02020603050405020304" pitchFamily="18" charset="0"/>
                <a:cs typeface="Times New Roman" panose="02020603050405020304" pitchFamily="18" charset="0"/>
              </a:rPr>
              <a:t>Protein </a:t>
            </a:r>
            <a:r>
              <a:rPr lang="en-US" sz="1800" b="1" dirty="0" err="1">
                <a:latin typeface="Times New Roman" panose="02020603050405020304" pitchFamily="18" charset="0"/>
                <a:cs typeface="Times New Roman" panose="02020603050405020304" pitchFamily="18" charset="0"/>
              </a:rPr>
              <a:t>misfolding</a:t>
            </a:r>
            <a:r>
              <a:rPr lang="en-US" sz="1800" b="1" dirty="0">
                <a:latin typeface="Times New Roman" panose="02020603050405020304" pitchFamily="18" charset="0"/>
                <a:cs typeface="Times New Roman" panose="02020603050405020304" pitchFamily="18" charset="0"/>
              </a:rPr>
              <a:t> and </a:t>
            </a:r>
            <a:r>
              <a:rPr lang="en-US" sz="1800" b="1" dirty="0" smtClean="0">
                <a:latin typeface="Times New Roman" panose="02020603050405020304" pitchFamily="18" charset="0"/>
                <a:cs typeface="Times New Roman" panose="02020603050405020304" pitchFamily="18" charset="0"/>
              </a:rPr>
              <a:t>aggregation</a:t>
            </a:r>
          </a:p>
          <a:p>
            <a:pPr marL="857250" lvl="1" indent="-457200" algn="just">
              <a:lnSpc>
                <a:spcPct val="120000"/>
              </a:lnSpc>
              <a:spcBef>
                <a:spcPct val="50000"/>
              </a:spcBef>
              <a:buClr>
                <a:srgbClr val="FF0000"/>
              </a:buClr>
              <a:buFont typeface="Wingdings" panose="05000000000000000000" pitchFamily="2" charset="2"/>
              <a:buChar char="§"/>
            </a:pPr>
            <a:r>
              <a:rPr lang="en-US" sz="1800" b="1" dirty="0" smtClean="0">
                <a:latin typeface="Times New Roman" panose="02020603050405020304" pitchFamily="18" charset="0"/>
                <a:cs typeface="Times New Roman" panose="02020603050405020304" pitchFamily="18" charset="0"/>
              </a:rPr>
              <a:t>Alteration </a:t>
            </a:r>
            <a:r>
              <a:rPr lang="en-US" sz="1800" b="1" dirty="0">
                <a:latin typeface="Times New Roman" panose="02020603050405020304" pitchFamily="18" charset="0"/>
                <a:cs typeface="Times New Roman" panose="02020603050405020304" pitchFamily="18" charset="0"/>
              </a:rPr>
              <a:t>in signal </a:t>
            </a:r>
            <a:r>
              <a:rPr lang="en-US" sz="1800" b="1" dirty="0" smtClean="0">
                <a:latin typeface="Times New Roman" panose="02020603050405020304" pitchFamily="18" charset="0"/>
                <a:cs typeface="Times New Roman" panose="02020603050405020304" pitchFamily="18" charset="0"/>
              </a:rPr>
              <a:t>transduction</a:t>
            </a:r>
          </a:p>
          <a:p>
            <a:pPr marL="857250" lvl="1" indent="-457200" algn="just">
              <a:lnSpc>
                <a:spcPct val="120000"/>
              </a:lnSpc>
              <a:spcBef>
                <a:spcPct val="50000"/>
              </a:spcBef>
              <a:buClr>
                <a:srgbClr val="FF0000"/>
              </a:buClr>
              <a:buFont typeface="Wingdings" panose="05000000000000000000" pitchFamily="2" charset="2"/>
              <a:buChar char="§"/>
            </a:pPr>
            <a:r>
              <a:rPr lang="en-US" sz="1800" b="1" dirty="0" smtClean="0">
                <a:latin typeface="Times New Roman" panose="02020603050405020304" pitchFamily="18" charset="0"/>
                <a:cs typeface="Times New Roman" panose="02020603050405020304" pitchFamily="18" charset="0"/>
              </a:rPr>
              <a:t>Induction </a:t>
            </a:r>
            <a:r>
              <a:rPr lang="en-US" sz="1800" b="1" dirty="0">
                <a:latin typeface="Times New Roman" panose="02020603050405020304" pitchFamily="18" charset="0"/>
                <a:cs typeface="Times New Roman" panose="02020603050405020304" pitchFamily="18" charset="0"/>
              </a:rPr>
              <a:t>of </a:t>
            </a:r>
            <a:r>
              <a:rPr lang="en-US" sz="1800" b="1" dirty="0" smtClean="0">
                <a:latin typeface="Times New Roman" panose="02020603050405020304" pitchFamily="18" charset="0"/>
                <a:cs typeface="Times New Roman" panose="02020603050405020304" pitchFamily="18" charset="0"/>
              </a:rPr>
              <a:t>apoptosis changes and pH</a:t>
            </a:r>
            <a:r>
              <a:rPr lang="en-US" sz="1800" b="1" dirty="0">
                <a:latin typeface="Times New Roman" panose="02020603050405020304" pitchFamily="18" charset="0"/>
                <a:cs typeface="Times New Roman" panose="02020603050405020304" pitchFamily="18" charset="0"/>
              </a:rPr>
              <a:t> </a:t>
            </a:r>
            <a:r>
              <a:rPr lang="en-US" sz="1800" b="1" dirty="0" smtClean="0">
                <a:latin typeface="Times New Roman" panose="02020603050405020304" pitchFamily="18" charset="0"/>
                <a:cs typeface="Times New Roman" panose="02020603050405020304" pitchFamily="18" charset="0"/>
              </a:rPr>
              <a:t>changes</a:t>
            </a:r>
            <a:endParaRPr lang="en-US" sz="1800" b="1" dirty="0">
              <a:latin typeface="Times New Roman" panose="02020603050405020304" pitchFamily="18" charset="0"/>
              <a:cs typeface="Times New Roman" panose="02020603050405020304" pitchFamily="18" charset="0"/>
            </a:endParaRPr>
          </a:p>
          <a:p>
            <a:pPr marL="400050" lvl="1" indent="0" algn="ctr">
              <a:lnSpc>
                <a:spcPct val="120000"/>
              </a:lnSpc>
              <a:spcBef>
                <a:spcPct val="50000"/>
              </a:spcBef>
              <a:buClr>
                <a:srgbClr val="FF0000"/>
              </a:buClr>
              <a:buNone/>
            </a:pPr>
            <a:r>
              <a:rPr lang="en-US" sz="3200" b="1" dirty="0" smtClean="0">
                <a:solidFill>
                  <a:srgbClr val="FF0000"/>
                </a:solidFill>
                <a:latin typeface="Times New Roman" panose="02020603050405020304" pitchFamily="18" charset="0"/>
                <a:cs typeface="Times New Roman" panose="02020603050405020304" pitchFamily="18" charset="0"/>
              </a:rPr>
              <a:t>AND </a:t>
            </a:r>
          </a:p>
          <a:p>
            <a:pPr marL="685800" lvl="1" algn="just">
              <a:lnSpc>
                <a:spcPct val="120000"/>
              </a:lnSpc>
              <a:spcBef>
                <a:spcPct val="50000"/>
              </a:spcBef>
              <a:buClr>
                <a:srgbClr val="FF0000"/>
              </a:buClr>
              <a:buFont typeface="Wingdings" panose="05000000000000000000" pitchFamily="2" charset="2"/>
              <a:buChar char="§"/>
            </a:pPr>
            <a:r>
              <a:rPr lang="en-US" sz="1800" b="1" dirty="0" smtClean="0">
                <a:latin typeface="Times New Roman" panose="02020603050405020304" pitchFamily="18" charset="0"/>
                <a:cs typeface="Times New Roman" panose="02020603050405020304" pitchFamily="18" charset="0"/>
              </a:rPr>
              <a:t>Reduced </a:t>
            </a:r>
            <a:r>
              <a:rPr lang="en-US" sz="1800" b="1" dirty="0">
                <a:latin typeface="Times New Roman" panose="02020603050405020304" pitchFamily="18" charset="0"/>
                <a:cs typeface="Times New Roman" panose="02020603050405020304" pitchFamily="18" charset="0"/>
              </a:rPr>
              <a:t>perfusion </a:t>
            </a:r>
            <a:r>
              <a:rPr lang="en-US" sz="1800" b="1" dirty="0" smtClean="0">
                <a:latin typeface="Times New Roman" panose="02020603050405020304" pitchFamily="18" charset="0"/>
                <a:cs typeface="Times New Roman" panose="02020603050405020304" pitchFamily="18" charset="0"/>
              </a:rPr>
              <a:t>and </a:t>
            </a:r>
            <a:r>
              <a:rPr lang="en-US" sz="1800" b="1" dirty="0">
                <a:latin typeface="Times New Roman" panose="02020603050405020304" pitchFamily="18" charset="0"/>
                <a:cs typeface="Times New Roman" panose="02020603050405020304" pitchFamily="18" charset="0"/>
              </a:rPr>
              <a:t>oxygenation of the tumor</a:t>
            </a:r>
            <a:r>
              <a:rPr lang="en-US" sz="1800" b="1" dirty="0" smtClean="0">
                <a:latin typeface="Times New Roman" panose="02020603050405020304" pitchFamily="18" charset="0"/>
                <a:cs typeface="Times New Roman" panose="02020603050405020304" pitchFamily="18" charset="0"/>
              </a:rPr>
              <a:t>.</a:t>
            </a:r>
            <a:endParaRPr lang="ar-EG" sz="1800" b="1" dirty="0">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457199" y="9906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57200" y="228600"/>
            <a:ext cx="4050853"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Hyperthermia</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9151" y="52174"/>
            <a:ext cx="2634095" cy="21816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9439925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circle(in)">
                                      <p:cBhvr>
                                        <p:cTn id="25" dur="20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circle(in)">
                                      <p:cBhvr>
                                        <p:cTn id="30" dur="2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circle(in)">
                                      <p:cBhvr>
                                        <p:cTn id="35" dur="20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circle(in)">
                                      <p:cBhvr>
                                        <p:cTn id="40" dur="2000"/>
                                        <p:tgtEl>
                                          <p:spTgt spid="3">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 calcmode="lin" valueType="num">
                                      <p:cBhvr>
                                        <p:cTn id="4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8" dur="1000"/>
                                        <p:tgtEl>
                                          <p:spTgt spid="3">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nodeType="clickEffect">
                                  <p:stCondLst>
                                    <p:cond delay="0"/>
                                  </p:stCondLst>
                                  <p:childTnLst>
                                    <p:set>
                                      <p:cBhvr>
                                        <p:cTn id="52" dur="1" fill="hold">
                                          <p:stCondLst>
                                            <p:cond delay="0"/>
                                          </p:stCondLst>
                                        </p:cTn>
                                        <p:tgtEl>
                                          <p:spTgt spid="3">
                                            <p:txEl>
                                              <p:pRg st="6" end="6"/>
                                            </p:txEl>
                                          </p:spTgt>
                                        </p:tgtEl>
                                        <p:attrNameLst>
                                          <p:attrName>style.visibility</p:attrName>
                                        </p:attrNameLst>
                                      </p:cBhvr>
                                      <p:to>
                                        <p:strVal val="visible"/>
                                      </p:to>
                                    </p:set>
                                    <p:animEffect transition="in" filter="circle(in)">
                                      <p:cBhvr>
                                        <p:cTn id="53"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73753"/>
            <a:ext cx="8229600" cy="5667514"/>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endParaRPr lang="ar-EG" sz="2400" b="1" dirty="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 </a:t>
            </a:r>
            <a:r>
              <a:rPr lang="en-US" sz="2400" b="1" i="1" dirty="0">
                <a:solidFill>
                  <a:srgbClr val="00B050"/>
                </a:solidFill>
                <a:latin typeface="Times New Roman" panose="02020603050405020304" pitchFamily="18" charset="0"/>
                <a:cs typeface="Times New Roman" panose="02020603050405020304" pitchFamily="18" charset="0"/>
              </a:rPr>
              <a:t>Magnetic fluid hyperthermia </a:t>
            </a:r>
            <a:r>
              <a:rPr lang="en-US" sz="2400" b="1" dirty="0">
                <a:latin typeface="Times New Roman" panose="02020603050405020304" pitchFamily="18" charset="0"/>
                <a:cs typeface="Times New Roman" panose="02020603050405020304" pitchFamily="18" charset="0"/>
              </a:rPr>
              <a:t>is induced by the response of </a:t>
            </a:r>
            <a:r>
              <a:rPr lang="en-US" sz="2400" b="1" dirty="0" err="1">
                <a:latin typeface="Times New Roman" panose="02020603050405020304" pitchFamily="18" charset="0"/>
                <a:cs typeface="Times New Roman" panose="02020603050405020304" pitchFamily="18" charset="0"/>
              </a:rPr>
              <a:t>superparamagnetic</a:t>
            </a:r>
            <a:r>
              <a:rPr lang="en-US" sz="2400" b="1" dirty="0">
                <a:latin typeface="Times New Roman" panose="02020603050405020304" pitchFamily="18" charset="0"/>
                <a:cs typeface="Times New Roman" panose="02020603050405020304" pitchFamily="18" charset="0"/>
              </a:rPr>
              <a:t> nanoparticles to an alternating magnetic field, the energy of which is absorbed by the system and then converted into heat. </a:t>
            </a:r>
            <a:endParaRPr lang="en-US" sz="2400" b="1" dirty="0" smtClean="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The </a:t>
            </a:r>
            <a:r>
              <a:rPr lang="en-US" sz="2400" b="1" dirty="0">
                <a:latin typeface="Times New Roman" panose="02020603050405020304" pitchFamily="18" charset="0"/>
                <a:cs typeface="Times New Roman" panose="02020603050405020304" pitchFamily="18" charset="0"/>
              </a:rPr>
              <a:t>general clinical idea is to use </a:t>
            </a:r>
            <a:r>
              <a:rPr lang="en-US" sz="2400" b="1" dirty="0">
                <a:solidFill>
                  <a:srgbClr val="00B050"/>
                </a:solidFill>
                <a:latin typeface="Times New Roman" panose="02020603050405020304" pitchFamily="18" charset="0"/>
                <a:cs typeface="Times New Roman" panose="02020603050405020304" pitchFamily="18" charset="0"/>
              </a:rPr>
              <a:t>locally generated heat </a:t>
            </a:r>
            <a:r>
              <a:rPr lang="en-US" sz="2400" b="1" dirty="0">
                <a:latin typeface="Times New Roman" panose="02020603050405020304" pitchFamily="18" charset="0"/>
                <a:cs typeface="Times New Roman" panose="02020603050405020304" pitchFamily="18" charset="0"/>
              </a:rPr>
              <a:t>to destroy tumors, limiting the side effects at the frequencies used in magnetic fluid hyperthermia (50–500 kHz). </a:t>
            </a:r>
            <a:endParaRPr lang="en-US" sz="2400" b="1" dirty="0" smtClean="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Importantly</a:t>
            </a:r>
            <a:r>
              <a:rPr lang="en-US" sz="2400" b="1" dirty="0">
                <a:latin typeface="Times New Roman" panose="02020603050405020304" pitchFamily="18" charset="0"/>
                <a:cs typeface="Times New Roman" panose="02020603050405020304" pitchFamily="18" charset="0"/>
              </a:rPr>
              <a:t>, the magnetic field is not absorbed by living tissues. </a:t>
            </a:r>
          </a:p>
          <a:p>
            <a:pPr marL="457200" indent="-457200" algn="just">
              <a:lnSpc>
                <a:spcPct val="120000"/>
              </a:lnSpc>
              <a:spcBef>
                <a:spcPct val="50000"/>
              </a:spcBef>
              <a:buClr>
                <a:srgbClr val="FF0000"/>
              </a:buClr>
              <a:buFont typeface="Wingdings" panose="05000000000000000000" pitchFamily="2" charset="2"/>
              <a:buChar char="Ø"/>
            </a:pPr>
            <a:endParaRPr lang="ar-EG" sz="2400" b="1" dirty="0">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457199" y="11430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57200" y="228600"/>
            <a:ext cx="4050853"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Hyperthermia</a:t>
            </a:r>
          </a:p>
        </p:txBody>
      </p:sp>
    </p:spTree>
    <p:extLst>
      <p:ext uri="{BB962C8B-B14F-4D97-AF65-F5344CB8AC3E}">
        <p14:creationId xmlns:p14="http://schemas.microsoft.com/office/powerpoint/2010/main" val="3125801262"/>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39280"/>
            <a:ext cx="8229600" cy="4404320"/>
          </a:xfrm>
        </p:spPr>
        <p:txBody>
          <a:bodyPr>
            <a:normAutofit fontScale="92500"/>
          </a:bodyPr>
          <a:lstStyle/>
          <a:p>
            <a:pPr marL="457200" indent="-457200" algn="just">
              <a:lnSpc>
                <a:spcPct val="120000"/>
              </a:lnSpc>
              <a:spcBef>
                <a:spcPct val="50000"/>
              </a:spcBef>
              <a:buClr>
                <a:srgbClr val="FF0000"/>
              </a:buCl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The high </a:t>
            </a:r>
            <a:r>
              <a:rPr lang="en-US" sz="2400" b="1" dirty="0">
                <a:solidFill>
                  <a:srgbClr val="00B050"/>
                </a:solidFill>
                <a:latin typeface="Times New Roman" panose="02020603050405020304" pitchFamily="18" charset="0"/>
                <a:cs typeface="Times New Roman" panose="02020603050405020304" pitchFamily="18" charset="0"/>
              </a:rPr>
              <a:t>surface area-to-volume ratio </a:t>
            </a:r>
            <a:r>
              <a:rPr lang="en-US" sz="2400" b="1" dirty="0">
                <a:latin typeface="Times New Roman" panose="02020603050405020304" pitchFamily="18" charset="0"/>
                <a:cs typeface="Times New Roman" panose="02020603050405020304" pitchFamily="18" charset="0"/>
              </a:rPr>
              <a:t>of </a:t>
            </a:r>
            <a:r>
              <a:rPr lang="en-US" sz="2400" b="1" dirty="0">
                <a:solidFill>
                  <a:srgbClr val="FF0000"/>
                </a:solidFill>
                <a:latin typeface="Times New Roman" panose="02020603050405020304" pitchFamily="18" charset="0"/>
                <a:cs typeface="Times New Roman" panose="02020603050405020304" pitchFamily="18" charset="0"/>
              </a:rPr>
              <a:t>M</a:t>
            </a:r>
            <a:r>
              <a:rPr lang="en-US" sz="2400" b="1" dirty="0">
                <a:solidFill>
                  <a:srgbClr val="00B050"/>
                </a:solidFill>
                <a:latin typeface="Times New Roman" panose="02020603050405020304" pitchFamily="18" charset="0"/>
                <a:cs typeface="Times New Roman" panose="02020603050405020304" pitchFamily="18" charset="0"/>
              </a:rPr>
              <a:t>agnetic </a:t>
            </a:r>
            <a:r>
              <a:rPr lang="en-US" sz="2400" b="1" dirty="0" smtClean="0">
                <a:solidFill>
                  <a:srgbClr val="FF0000"/>
                </a:solidFill>
                <a:latin typeface="Times New Roman" panose="02020603050405020304" pitchFamily="18" charset="0"/>
                <a:cs typeface="Times New Roman" panose="02020603050405020304" pitchFamily="18" charset="0"/>
              </a:rPr>
              <a:t>I</a:t>
            </a:r>
            <a:r>
              <a:rPr lang="en-US" sz="2400" b="1" dirty="0" smtClean="0">
                <a:solidFill>
                  <a:srgbClr val="44C404"/>
                </a:solidFill>
                <a:latin typeface="Times New Roman" panose="02020603050405020304" pitchFamily="18" charset="0"/>
                <a:cs typeface="Times New Roman" panose="02020603050405020304" pitchFamily="18" charset="0"/>
              </a:rPr>
              <a:t>r</a:t>
            </a:r>
            <a:r>
              <a:rPr lang="en-US" sz="2400" b="1" dirty="0" smtClean="0">
                <a:solidFill>
                  <a:srgbClr val="00B050"/>
                </a:solidFill>
                <a:latin typeface="Times New Roman" panose="02020603050405020304" pitchFamily="18" charset="0"/>
                <a:cs typeface="Times New Roman" panose="02020603050405020304" pitchFamily="18" charset="0"/>
              </a:rPr>
              <a:t>on </a:t>
            </a:r>
            <a:r>
              <a:rPr lang="en-US" sz="2400" b="1" dirty="0">
                <a:solidFill>
                  <a:srgbClr val="FF0000"/>
                </a:solidFill>
                <a:latin typeface="Times New Roman" panose="02020603050405020304" pitchFamily="18" charset="0"/>
                <a:cs typeface="Times New Roman" panose="02020603050405020304" pitchFamily="18" charset="0"/>
              </a:rPr>
              <a:t>O</a:t>
            </a:r>
            <a:r>
              <a:rPr lang="en-US" sz="2400" b="1" dirty="0">
                <a:solidFill>
                  <a:srgbClr val="00B050"/>
                </a:solidFill>
                <a:latin typeface="Times New Roman" panose="02020603050405020304" pitchFamily="18" charset="0"/>
                <a:cs typeface="Times New Roman" panose="02020603050405020304" pitchFamily="18" charset="0"/>
              </a:rPr>
              <a:t>xide </a:t>
            </a:r>
            <a:r>
              <a:rPr lang="en-US" sz="2400" b="1" dirty="0" err="1">
                <a:solidFill>
                  <a:srgbClr val="FF0000"/>
                </a:solidFill>
                <a:latin typeface="Times New Roman" panose="02020603050405020304" pitchFamily="18" charset="0"/>
                <a:cs typeface="Times New Roman" panose="02020603050405020304" pitchFamily="18" charset="0"/>
              </a:rPr>
              <a:t>N</a:t>
            </a:r>
            <a:r>
              <a:rPr lang="en-US" sz="2400" b="1" dirty="0" err="1">
                <a:solidFill>
                  <a:srgbClr val="00B050"/>
                </a:solidFill>
                <a:latin typeface="Times New Roman" panose="02020603050405020304" pitchFamily="18" charset="0"/>
                <a:cs typeface="Times New Roman" panose="02020603050405020304" pitchFamily="18" charset="0"/>
              </a:rPr>
              <a:t>ano</a:t>
            </a:r>
            <a:r>
              <a:rPr lang="en-US" sz="2400" b="1" dirty="0">
                <a:solidFill>
                  <a:srgbClr val="00B050"/>
                </a:solidFill>
                <a:latin typeface="Times New Roman" panose="02020603050405020304" pitchFamily="18" charset="0"/>
                <a:cs typeface="Times New Roman" panose="02020603050405020304" pitchFamily="18" charset="0"/>
              </a:rPr>
              <a:t>-particles (</a:t>
            </a:r>
            <a:r>
              <a:rPr lang="en-US" sz="2400" b="1" dirty="0">
                <a:solidFill>
                  <a:srgbClr val="FF0000"/>
                </a:solidFill>
                <a:latin typeface="Times New Roman" panose="02020603050405020304" pitchFamily="18" charset="0"/>
                <a:cs typeface="Times New Roman" panose="02020603050405020304" pitchFamily="18" charset="0"/>
              </a:rPr>
              <a:t>MIONs</a:t>
            </a:r>
            <a:r>
              <a:rPr lang="en-US" sz="2400" b="1" dirty="0">
                <a:solidFill>
                  <a:srgbClr val="00B050"/>
                </a:solidFill>
                <a:latin typeface="Times New Roman" panose="02020603050405020304" pitchFamily="18" charset="0"/>
                <a:cs typeface="Times New Roman" panose="02020603050405020304" pitchFamily="18" charset="0"/>
              </a:rPr>
              <a:t>)</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results </a:t>
            </a:r>
            <a:r>
              <a:rPr lang="en-US" sz="2400" b="1" dirty="0">
                <a:latin typeface="Times New Roman" panose="02020603050405020304" pitchFamily="18" charset="0"/>
                <a:cs typeface="Times New Roman" panose="02020603050405020304" pitchFamily="18" charset="0"/>
              </a:rPr>
              <a:t>in a tendency to aggregate and absorb plasma proteins upon intravenous injection, leading to rapid clearance by the </a:t>
            </a:r>
            <a:r>
              <a:rPr lang="en-US" sz="2400" b="1" dirty="0" err="1">
                <a:latin typeface="Times New Roman" panose="02020603050405020304" pitchFamily="18" charset="0"/>
                <a:cs typeface="Times New Roman" panose="02020603050405020304" pitchFamily="18" charset="0"/>
              </a:rPr>
              <a:t>reticuloendothelial</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system.</a:t>
            </a: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Additionally</a:t>
            </a:r>
            <a:r>
              <a:rPr lang="en-US" sz="2400" b="1" dirty="0">
                <a:latin typeface="Times New Roman" panose="02020603050405020304" pitchFamily="18" charset="0"/>
                <a:cs typeface="Times New Roman" panose="02020603050405020304" pitchFamily="18" charset="0"/>
              </a:rPr>
              <a:t>, they are limited in their capacity for drug loading and rapid drug clearance after intravenous </a:t>
            </a:r>
            <a:r>
              <a:rPr lang="en-US" sz="2400" b="1" dirty="0" smtClean="0">
                <a:latin typeface="Times New Roman" panose="02020603050405020304" pitchFamily="18" charset="0"/>
                <a:cs typeface="Times New Roman" panose="02020603050405020304" pitchFamily="18" charset="0"/>
              </a:rPr>
              <a:t>administration.</a:t>
            </a: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Thus</a:t>
            </a:r>
            <a:r>
              <a:rPr lang="en-US" sz="2400" b="1" dirty="0">
                <a:latin typeface="Times New Roman" panose="02020603050405020304" pitchFamily="18" charset="0"/>
                <a:cs typeface="Times New Roman" panose="02020603050405020304" pitchFamily="18" charset="0"/>
              </a:rPr>
              <a:t>, </a:t>
            </a:r>
            <a:r>
              <a:rPr lang="en-US" sz="2400" b="1" dirty="0" smtClean="0">
                <a:solidFill>
                  <a:srgbClr val="44C404"/>
                </a:solidFill>
                <a:latin typeface="Times New Roman" panose="02020603050405020304" pitchFamily="18" charset="0"/>
                <a:cs typeface="Times New Roman" panose="02020603050405020304" pitchFamily="18" charset="0"/>
              </a:rPr>
              <a:t>MIONs </a:t>
            </a:r>
            <a:r>
              <a:rPr lang="en-US" sz="2400" b="1" dirty="0" smtClean="0">
                <a:latin typeface="Times New Roman" panose="02020603050405020304" pitchFamily="18" charset="0"/>
                <a:cs typeface="Times New Roman" panose="02020603050405020304" pitchFamily="18" charset="0"/>
              </a:rPr>
              <a:t>are </a:t>
            </a:r>
            <a:r>
              <a:rPr lang="en-US" sz="2400" b="1" dirty="0">
                <a:latin typeface="Times New Roman" panose="02020603050405020304" pitchFamily="18" charset="0"/>
                <a:cs typeface="Times New Roman" panose="02020603050405020304" pitchFamily="18" charset="0"/>
              </a:rPr>
              <a:t>commonly protected with a polymer coating to improve their </a:t>
            </a:r>
            <a:r>
              <a:rPr lang="en-US" sz="2400" b="1" dirty="0" err="1">
                <a:latin typeface="Times New Roman" panose="02020603050405020304" pitchFamily="18" charset="0"/>
                <a:cs typeface="Times New Roman" panose="02020603050405020304" pitchFamily="18" charset="0"/>
              </a:rPr>
              <a:t>dispersity</a:t>
            </a:r>
            <a:r>
              <a:rPr lang="en-US" sz="2400" b="1" dirty="0">
                <a:latin typeface="Times New Roman" panose="02020603050405020304" pitchFamily="18" charset="0"/>
                <a:cs typeface="Times New Roman" panose="02020603050405020304" pitchFamily="18" charset="0"/>
              </a:rPr>
              <a:t> and </a:t>
            </a:r>
            <a:r>
              <a:rPr lang="en-US" sz="2400" b="1" dirty="0" smtClean="0">
                <a:latin typeface="Times New Roman" panose="02020603050405020304" pitchFamily="18" charset="0"/>
                <a:cs typeface="Times New Roman" panose="02020603050405020304" pitchFamily="18" charset="0"/>
              </a:rPr>
              <a:t>stability. </a:t>
            </a:r>
            <a:endParaRPr lang="en-US" sz="2400" b="1" dirty="0">
              <a:latin typeface="Times New Roman" panose="02020603050405020304" pitchFamily="18" charset="0"/>
              <a:cs typeface="Times New Roman" panose="02020603050405020304" pitchFamily="18" charset="0"/>
            </a:endParaRPr>
          </a:p>
          <a:p>
            <a:pPr marL="0" indent="0" algn="l" rtl="0">
              <a:buNone/>
            </a:pPr>
            <a:endParaRPr lang="ar-EG" dirty="0"/>
          </a:p>
        </p:txBody>
      </p:sp>
      <p:cxnSp>
        <p:nvCxnSpPr>
          <p:cNvPr id="4" name="Straight Connector 3"/>
          <p:cNvCxnSpPr/>
          <p:nvPr/>
        </p:nvCxnSpPr>
        <p:spPr>
          <a:xfrm>
            <a:off x="457199" y="11430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81000" y="228600"/>
            <a:ext cx="4050853"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Hyperthermia</a:t>
            </a:r>
          </a:p>
        </p:txBody>
      </p:sp>
    </p:spTree>
    <p:extLst>
      <p:ext uri="{BB962C8B-B14F-4D97-AF65-F5344CB8AC3E}">
        <p14:creationId xmlns:p14="http://schemas.microsoft.com/office/powerpoint/2010/main" val="414425988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ircle(in)">
                                      <p:cBhvr>
                                        <p:cTn id="14" dur="2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heel(1)">
                                      <p:cBhvr>
                                        <p:cTn id="19"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077200" cy="4688160"/>
          </a:xfrm>
        </p:spPr>
        <p:txBody>
          <a:bodyPr>
            <a:norm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400" b="1" i="1" dirty="0" smtClean="0">
                <a:solidFill>
                  <a:srgbClr val="00B050"/>
                </a:solidFill>
                <a:latin typeface="Times New Roman" panose="02020603050405020304" pitchFamily="18" charset="0"/>
                <a:cs typeface="Times New Roman" panose="02020603050405020304" pitchFamily="18" charset="0"/>
              </a:rPr>
              <a:t>Liposomes</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have been intensively investigated for the sustained and controlled delivery of imaging and therapeutic agents for cancer diagnosis and cancer treatment, which can result in high diagnostic and therapeutic efficiency and low side </a:t>
            </a:r>
            <a:r>
              <a:rPr lang="en-US" sz="2400" b="1" dirty="0" smtClean="0">
                <a:latin typeface="Times New Roman" panose="02020603050405020304" pitchFamily="18" charset="0"/>
                <a:cs typeface="Times New Roman" panose="02020603050405020304" pitchFamily="18" charset="0"/>
              </a:rPr>
              <a:t>effects.</a:t>
            </a: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Coating </a:t>
            </a:r>
            <a:r>
              <a:rPr lang="en-US" sz="2400" b="1" dirty="0">
                <a:solidFill>
                  <a:srgbClr val="00B050"/>
                </a:solidFill>
                <a:latin typeface="Times New Roman" panose="02020603050405020304" pitchFamily="18" charset="0"/>
                <a:cs typeface="Times New Roman" panose="02020603050405020304" pitchFamily="18" charset="0"/>
              </a:rPr>
              <a:t>MIONs</a:t>
            </a:r>
            <a:r>
              <a:rPr lang="en-US" sz="2400" b="1" dirty="0">
                <a:latin typeface="Times New Roman" panose="02020603050405020304" pitchFamily="18" charset="0"/>
                <a:cs typeface="Times New Roman" panose="02020603050405020304" pitchFamily="18" charset="0"/>
              </a:rPr>
              <a:t> with </a:t>
            </a:r>
            <a:r>
              <a:rPr lang="en-US" sz="2400" b="1" dirty="0">
                <a:solidFill>
                  <a:srgbClr val="00B050"/>
                </a:solidFill>
                <a:latin typeface="Times New Roman" panose="02020603050405020304" pitchFamily="18" charset="0"/>
                <a:cs typeface="Times New Roman" panose="02020603050405020304" pitchFamily="18" charset="0"/>
              </a:rPr>
              <a:t>liposomes</a:t>
            </a:r>
            <a:r>
              <a:rPr lang="en-US" sz="2400" b="1" dirty="0">
                <a:latin typeface="Times New Roman" panose="02020603050405020304" pitchFamily="18" charset="0"/>
                <a:cs typeface="Times New Roman" panose="02020603050405020304" pitchFamily="18" charset="0"/>
              </a:rPr>
              <a:t> can prevent them from aggregation and </a:t>
            </a:r>
            <a:r>
              <a:rPr lang="en-US" sz="2400" b="1" dirty="0" err="1">
                <a:latin typeface="Times New Roman" panose="02020603050405020304" pitchFamily="18" charset="0"/>
                <a:cs typeface="Times New Roman" panose="02020603050405020304" pitchFamily="18" charset="0"/>
              </a:rPr>
              <a:t>opsonization</a:t>
            </a:r>
            <a:r>
              <a:rPr lang="en-US" sz="2400" b="1" dirty="0">
                <a:latin typeface="Times New Roman" panose="02020603050405020304" pitchFamily="18" charset="0"/>
                <a:cs typeface="Times New Roman" panose="02020603050405020304" pitchFamily="18" charset="0"/>
              </a:rPr>
              <a:t>, while evading nanoparticle uptake by the </a:t>
            </a:r>
            <a:r>
              <a:rPr lang="en-US" sz="2400" b="1" dirty="0" err="1">
                <a:latin typeface="Times New Roman" panose="02020603050405020304" pitchFamily="18" charset="0"/>
                <a:cs typeface="Times New Roman" panose="02020603050405020304" pitchFamily="18" charset="0"/>
              </a:rPr>
              <a:t>reticuloendothelial</a:t>
            </a:r>
            <a:r>
              <a:rPr lang="en-US" sz="2400" b="1" dirty="0">
                <a:latin typeface="Times New Roman" panose="02020603050405020304" pitchFamily="18" charset="0"/>
                <a:cs typeface="Times New Roman" panose="02020603050405020304" pitchFamily="18" charset="0"/>
              </a:rPr>
              <a:t> system, increasing colloidal stability in physiological solutions, and increasing its blood circulation </a:t>
            </a:r>
            <a:r>
              <a:rPr lang="en-US" sz="2400" b="1" dirty="0" smtClean="0">
                <a:latin typeface="Times New Roman" panose="02020603050405020304" pitchFamily="18" charset="0"/>
                <a:cs typeface="Times New Roman" panose="02020603050405020304" pitchFamily="18" charset="0"/>
              </a:rPr>
              <a:t>time.</a:t>
            </a:r>
          </a:p>
        </p:txBody>
      </p:sp>
    </p:spTree>
    <p:extLst>
      <p:ext uri="{BB962C8B-B14F-4D97-AF65-F5344CB8AC3E}">
        <p14:creationId xmlns:p14="http://schemas.microsoft.com/office/powerpoint/2010/main" val="90141258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458200" cy="4688160"/>
          </a:xfrm>
        </p:spPr>
        <p:txBody>
          <a:bodyPr>
            <a:no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800" b="1" dirty="0" smtClean="0">
                <a:latin typeface="Times New Roman" panose="02020603050405020304" pitchFamily="18" charset="0"/>
                <a:cs typeface="Times New Roman" panose="02020603050405020304" pitchFamily="18" charset="0"/>
              </a:rPr>
              <a:t>Moreover</a:t>
            </a:r>
            <a:r>
              <a:rPr lang="en-US" sz="2800" b="1" dirty="0">
                <a:latin typeface="Times New Roman" panose="02020603050405020304" pitchFamily="18" charset="0"/>
                <a:cs typeface="Times New Roman" panose="02020603050405020304" pitchFamily="18" charset="0"/>
              </a:rPr>
              <a:t>, </a:t>
            </a:r>
            <a:r>
              <a:rPr lang="en-US" sz="2800" b="1" i="1" dirty="0">
                <a:solidFill>
                  <a:srgbClr val="00B050"/>
                </a:solidFill>
                <a:latin typeface="Times New Roman" panose="02020603050405020304" pitchFamily="18" charset="0"/>
                <a:cs typeface="Times New Roman" panose="02020603050405020304" pitchFamily="18" charset="0"/>
              </a:rPr>
              <a:t>liposomes</a:t>
            </a:r>
            <a:r>
              <a:rPr lang="en-US" sz="2800" b="1" dirty="0">
                <a:latin typeface="Times New Roman" panose="02020603050405020304" pitchFamily="18" charset="0"/>
                <a:cs typeface="Times New Roman" panose="02020603050405020304" pitchFamily="18" charset="0"/>
              </a:rPr>
              <a:t> can be easily conjugated with ligands that target disease-specific receptors or other </a:t>
            </a:r>
            <a:r>
              <a:rPr lang="en-US" sz="2800" b="1" dirty="0" smtClean="0">
                <a:latin typeface="Times New Roman" panose="02020603050405020304" pitchFamily="18" charset="0"/>
                <a:cs typeface="Times New Roman" panose="02020603050405020304" pitchFamily="18" charset="0"/>
              </a:rPr>
              <a:t>molecules. </a:t>
            </a:r>
          </a:p>
          <a:p>
            <a:pPr marL="457200" indent="-457200" algn="just">
              <a:lnSpc>
                <a:spcPct val="120000"/>
              </a:lnSpc>
              <a:spcBef>
                <a:spcPct val="50000"/>
              </a:spcBef>
              <a:buClr>
                <a:srgbClr val="FF0000"/>
              </a:buClr>
              <a:buFont typeface="Wingdings" panose="05000000000000000000" pitchFamily="2" charset="2"/>
              <a:buChar char="Ø"/>
            </a:pPr>
            <a:r>
              <a:rPr lang="en-US" sz="2800" b="1" dirty="0">
                <a:solidFill>
                  <a:srgbClr val="00B050"/>
                </a:solidFill>
                <a:latin typeface="Times New Roman" panose="02020603050405020304" pitchFamily="18" charset="0"/>
                <a:cs typeface="Times New Roman" panose="02020603050405020304" pitchFamily="18" charset="0"/>
              </a:rPr>
              <a:t>Improved stability </a:t>
            </a:r>
            <a:r>
              <a:rPr lang="en-US" sz="2800" b="1" dirty="0">
                <a:solidFill>
                  <a:prstClr val="black"/>
                </a:solidFill>
                <a:latin typeface="Times New Roman" panose="02020603050405020304" pitchFamily="18" charset="0"/>
                <a:cs typeface="Times New Roman" panose="02020603050405020304" pitchFamily="18" charset="0"/>
              </a:rPr>
              <a:t>in plasma benefits </a:t>
            </a:r>
            <a:r>
              <a:rPr lang="en-US" sz="2800" b="1" dirty="0">
                <a:solidFill>
                  <a:srgbClr val="00B050"/>
                </a:solidFill>
                <a:latin typeface="Times New Roman" panose="02020603050405020304" pitchFamily="18" charset="0"/>
                <a:cs typeface="Times New Roman" panose="02020603050405020304" pitchFamily="18" charset="0"/>
              </a:rPr>
              <a:t>accumulation </a:t>
            </a:r>
            <a:r>
              <a:rPr lang="en-US" sz="2800" b="1" dirty="0">
                <a:solidFill>
                  <a:prstClr val="black"/>
                </a:solidFill>
                <a:latin typeface="Times New Roman" panose="02020603050405020304" pitchFamily="18" charset="0"/>
                <a:cs typeface="Times New Roman" panose="02020603050405020304" pitchFamily="18" charset="0"/>
              </a:rPr>
              <a:t>of MNP in tumor lesions via magnetic targeting and the enhanced permeability and retention effect. </a:t>
            </a:r>
          </a:p>
          <a:p>
            <a:pPr marL="457200" indent="-457200" algn="just">
              <a:lnSpc>
                <a:spcPct val="120000"/>
              </a:lnSpc>
              <a:spcBef>
                <a:spcPct val="50000"/>
              </a:spcBef>
              <a:buClr>
                <a:srgbClr val="FF0000"/>
              </a:buClr>
              <a:buFont typeface="Wingdings" panose="05000000000000000000" pitchFamily="2" charset="2"/>
              <a:buChar char="Ø"/>
            </a:pPr>
            <a:endParaRPr lang="ar-EG" sz="2800" b="1" dirty="0">
              <a:latin typeface="Times New Roman" panose="02020603050405020304" pitchFamily="18" charset="0"/>
              <a:cs typeface="Times New Roman" panose="02020603050405020304" pitchFamily="18" charset="0"/>
            </a:endParaRPr>
          </a:p>
        </p:txBody>
      </p:sp>
      <p:grpSp>
        <p:nvGrpSpPr>
          <p:cNvPr id="7" name="Group 6"/>
          <p:cNvGrpSpPr/>
          <p:nvPr/>
        </p:nvGrpSpPr>
        <p:grpSpPr>
          <a:xfrm>
            <a:off x="3048000" y="3648114"/>
            <a:ext cx="3027124" cy="2752686"/>
            <a:chOff x="3068876" y="4038600"/>
            <a:chExt cx="2444193" cy="2524086"/>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4046" r="38882" b="50000"/>
            <a:stretch/>
          </p:blipFill>
          <p:spPr>
            <a:xfrm>
              <a:off x="3068876" y="4038600"/>
              <a:ext cx="2444193" cy="2524086"/>
            </a:xfrm>
            <a:prstGeom prst="rect">
              <a:avLst/>
            </a:prstGeom>
          </p:spPr>
        </p:pic>
        <p:sp>
          <p:nvSpPr>
            <p:cNvPr id="6" name="Oval 5"/>
            <p:cNvSpPr/>
            <p:nvPr/>
          </p:nvSpPr>
          <p:spPr>
            <a:xfrm>
              <a:off x="3068876" y="4038600"/>
              <a:ext cx="207724" cy="2286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0578679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withEffect">
                                  <p:stCondLst>
                                    <p:cond delay="0"/>
                                  </p:stCondLst>
                                  <p:childTnLst>
                                    <p:animEffect transition="out" filter="fade">
                                      <p:cBhvr>
                                        <p:cTn id="6" dur="1000" tmFilter="0, 0; .2, .5; .8, .5; 1, 0"/>
                                        <p:tgtEl>
                                          <p:spTgt spid="7"/>
                                        </p:tgtEl>
                                      </p:cBhvr>
                                    </p:animEffect>
                                    <p:animScale>
                                      <p:cBhvr>
                                        <p:cTn id="7" dur="500" autoRev="1" fill="hold"/>
                                        <p:tgtEl>
                                          <p:spTgt spid="7"/>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447800"/>
            <a:ext cx="8458200" cy="4688160"/>
          </a:xfrm>
        </p:spPr>
        <p:txBody>
          <a:bodyPr>
            <a:norm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solidFill>
                  <a:srgbClr val="FF0000"/>
                </a:solidFill>
                <a:latin typeface="Times New Roman" panose="02020603050405020304" pitchFamily="18" charset="0"/>
                <a:cs typeface="Times New Roman" panose="02020603050405020304" pitchFamily="18" charset="0"/>
              </a:rPr>
              <a:t>Polyethylene </a:t>
            </a:r>
            <a:r>
              <a:rPr lang="en-US" sz="2400" b="1" dirty="0">
                <a:solidFill>
                  <a:srgbClr val="FF0000"/>
                </a:solidFill>
                <a:latin typeface="Times New Roman" panose="02020603050405020304" pitchFamily="18" charset="0"/>
                <a:cs typeface="Times New Roman" panose="02020603050405020304" pitchFamily="18" charset="0"/>
              </a:rPr>
              <a:t>glycol</a:t>
            </a:r>
            <a:r>
              <a:rPr lang="en-US" sz="2400" b="1" dirty="0">
                <a:solidFill>
                  <a:prstClr val="black"/>
                </a:solidFill>
                <a:latin typeface="Times New Roman" panose="02020603050405020304" pitchFamily="18" charset="0"/>
                <a:cs typeface="Times New Roman" panose="02020603050405020304" pitchFamily="18" charset="0"/>
              </a:rPr>
              <a:t> (</a:t>
            </a:r>
            <a:r>
              <a:rPr lang="en-US" sz="2400" b="1" dirty="0">
                <a:solidFill>
                  <a:srgbClr val="00B050"/>
                </a:solidFill>
                <a:latin typeface="Times New Roman" panose="02020603050405020304" pitchFamily="18" charset="0"/>
                <a:cs typeface="Times New Roman" panose="02020603050405020304" pitchFamily="18" charset="0"/>
              </a:rPr>
              <a:t>PEG</a:t>
            </a:r>
            <a:r>
              <a:rPr lang="en-US" sz="2400" b="1" dirty="0">
                <a:solidFill>
                  <a:prstClr val="black"/>
                </a:solidFill>
                <a:latin typeface="Times New Roman" panose="02020603050405020304" pitchFamily="18" charset="0"/>
                <a:cs typeface="Times New Roman" panose="02020603050405020304" pitchFamily="18" charset="0"/>
              </a:rPr>
              <a:t>), with the advantage of low recognition by the </a:t>
            </a:r>
            <a:r>
              <a:rPr lang="en-US" sz="2400" b="1" dirty="0" err="1">
                <a:solidFill>
                  <a:prstClr val="black"/>
                </a:solidFill>
                <a:latin typeface="Times New Roman" panose="02020603050405020304" pitchFamily="18" charset="0"/>
                <a:cs typeface="Times New Roman" panose="02020603050405020304" pitchFamily="18" charset="0"/>
              </a:rPr>
              <a:t>reticuloendothelial</a:t>
            </a:r>
            <a:r>
              <a:rPr lang="en-US" sz="2400" b="1" dirty="0">
                <a:solidFill>
                  <a:prstClr val="black"/>
                </a:solidFill>
                <a:latin typeface="Times New Roman" panose="02020603050405020304" pitchFamily="18" charset="0"/>
                <a:cs typeface="Times New Roman" panose="02020603050405020304" pitchFamily="18" charset="0"/>
              </a:rPr>
              <a:t> system, has been deemed to be the answer for delivery of drugs with a poor plasma pharmacokinetic profile. </a:t>
            </a:r>
            <a:endParaRPr lang="en-US" sz="2400" b="1" dirty="0" smtClean="0">
              <a:solidFill>
                <a:prstClr val="black"/>
              </a:solidFill>
              <a:latin typeface="Times New Roman" panose="02020603050405020304" pitchFamily="18" charset="0"/>
              <a:cs typeface="Times New Roman" panose="02020603050405020304" pitchFamily="18" charset="0"/>
            </a:endParaRPr>
          </a:p>
          <a:p>
            <a:pPr marL="0" indent="0" algn="just">
              <a:lnSpc>
                <a:spcPct val="120000"/>
              </a:lnSpc>
              <a:spcBef>
                <a:spcPct val="50000"/>
              </a:spcBef>
              <a:buClr>
                <a:srgbClr val="FF0000"/>
              </a:buClr>
              <a:buNone/>
            </a:pPr>
            <a:endParaRPr lang="en-US" sz="2400" b="1" dirty="0">
              <a:solidFill>
                <a:prstClr val="black"/>
              </a:solidFill>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400" b="1" dirty="0">
                <a:solidFill>
                  <a:prstClr val="black"/>
                </a:solidFill>
                <a:latin typeface="Times New Roman" panose="02020603050405020304" pitchFamily="18" charset="0"/>
                <a:cs typeface="Times New Roman" panose="02020603050405020304" pitchFamily="18" charset="0"/>
              </a:rPr>
              <a:t>The </a:t>
            </a:r>
            <a:r>
              <a:rPr lang="en-US" sz="2400" b="1" dirty="0">
                <a:solidFill>
                  <a:srgbClr val="00B050"/>
                </a:solidFill>
                <a:latin typeface="Times New Roman" panose="02020603050405020304" pitchFamily="18" charset="0"/>
                <a:cs typeface="Times New Roman" panose="02020603050405020304" pitchFamily="18" charset="0"/>
              </a:rPr>
              <a:t>stability</a:t>
            </a:r>
            <a:r>
              <a:rPr lang="en-US" sz="2400" b="1" dirty="0">
                <a:solidFill>
                  <a:prstClr val="black"/>
                </a:solidFill>
                <a:latin typeface="Times New Roman" panose="02020603050405020304" pitchFamily="18" charset="0"/>
                <a:cs typeface="Times New Roman" panose="02020603050405020304" pitchFamily="18" charset="0"/>
              </a:rPr>
              <a:t> of MNP in plasma can be </a:t>
            </a:r>
            <a:r>
              <a:rPr lang="en-US" sz="2400" b="1" dirty="0">
                <a:solidFill>
                  <a:srgbClr val="00B050"/>
                </a:solidFill>
                <a:latin typeface="Times New Roman" panose="02020603050405020304" pitchFamily="18" charset="0"/>
                <a:cs typeface="Times New Roman" panose="02020603050405020304" pitchFamily="18" charset="0"/>
              </a:rPr>
              <a:t>greatly increased </a:t>
            </a:r>
            <a:r>
              <a:rPr lang="en-US" sz="2400" b="1" dirty="0">
                <a:solidFill>
                  <a:prstClr val="black"/>
                </a:solidFill>
                <a:latin typeface="Times New Roman" panose="02020603050405020304" pitchFamily="18" charset="0"/>
                <a:cs typeface="Times New Roman" panose="02020603050405020304" pitchFamily="18" charset="0"/>
              </a:rPr>
              <a:t>when modified with PEG.</a:t>
            </a:r>
            <a:endParaRPr lang="ar-EG"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8444304"/>
      </p:ext>
    </p:extLst>
  </p:cSld>
  <p:clrMapOvr>
    <a:masterClrMapping/>
  </p:clrMapOvr>
  <p:transition spd="slow">
    <p:wheel spokes="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340234" cy="3040832"/>
          </a:xfrm>
        </p:spPr>
        <p:txBody>
          <a:bodyPr vert="horz" wrap="square" lIns="91440" tIns="45720" rIns="91440" bIns="45720" rtlCol="0">
            <a:spAutoFit/>
          </a:bodyPr>
          <a:lstStyle/>
          <a:p>
            <a:pPr marL="457200" indent="-457200" algn="ctr">
              <a:lnSpc>
                <a:spcPct val="120000"/>
              </a:lnSpc>
              <a:spcBef>
                <a:spcPct val="50000"/>
              </a:spcBef>
              <a:buClr>
                <a:srgbClr val="FF0000"/>
              </a:buClr>
              <a:buFont typeface="Wingdings" panose="05000000000000000000" pitchFamily="2" charset="2"/>
              <a:buChar char="Ø"/>
            </a:pPr>
            <a:r>
              <a:rPr lang="en-US" sz="3600" b="1" dirty="0" smtClean="0">
                <a:solidFill>
                  <a:srgbClr val="00B050"/>
                </a:solidFill>
                <a:latin typeface="Times New Roman" panose="02020603050405020304" pitchFamily="18" charset="0"/>
                <a:cs typeface="Times New Roman" panose="02020603050405020304" pitchFamily="18" charset="0"/>
              </a:rPr>
              <a:t>However, </a:t>
            </a:r>
          </a:p>
          <a:p>
            <a:pPr marL="0" indent="0" algn="just">
              <a:lnSpc>
                <a:spcPct val="120000"/>
              </a:lnSpc>
              <a:spcBef>
                <a:spcPct val="50000"/>
              </a:spcBef>
              <a:buClr>
                <a:srgbClr val="FF0000"/>
              </a:buClr>
              <a:buNone/>
            </a:pPr>
            <a:r>
              <a:rPr lang="en-US" sz="2800" b="1" dirty="0" smtClean="0">
                <a:latin typeface="Times New Roman" panose="02020603050405020304" pitchFamily="18" charset="0"/>
                <a:cs typeface="Times New Roman" panose="02020603050405020304" pitchFamily="18" charset="0"/>
              </a:rPr>
              <a:t>it has been reported that </a:t>
            </a:r>
            <a:r>
              <a:rPr lang="en-US" sz="2800" b="1" dirty="0" smtClean="0">
                <a:solidFill>
                  <a:srgbClr val="00B050"/>
                </a:solidFill>
                <a:latin typeface="Times New Roman" panose="02020603050405020304" pitchFamily="18" charset="0"/>
                <a:cs typeface="Times New Roman" panose="02020603050405020304" pitchFamily="18" charset="0"/>
              </a:rPr>
              <a:t>PEG </a:t>
            </a:r>
            <a:r>
              <a:rPr lang="en-US" sz="2800" b="1" dirty="0" smtClean="0">
                <a:latin typeface="Times New Roman" panose="02020603050405020304" pitchFamily="18" charset="0"/>
                <a:cs typeface="Times New Roman" panose="02020603050405020304" pitchFamily="18" charset="0"/>
              </a:rPr>
              <a:t>fails to completely avoid uptake by macrophages and still partially activates complement systems, which leads to shorter circulation time.</a:t>
            </a:r>
          </a:p>
        </p:txBody>
      </p:sp>
    </p:spTree>
    <p:extLst>
      <p:ext uri="{BB962C8B-B14F-4D97-AF65-F5344CB8AC3E}">
        <p14:creationId xmlns:p14="http://schemas.microsoft.com/office/powerpoint/2010/main" val="26394117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8340234" cy="2847959"/>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800" b="1" dirty="0" smtClean="0">
                <a:solidFill>
                  <a:srgbClr val="00B050"/>
                </a:solidFill>
                <a:latin typeface="Times New Roman" panose="02020603050405020304" pitchFamily="18" charset="0"/>
                <a:cs typeface="Times New Roman" panose="02020603050405020304" pitchFamily="18" charset="0"/>
              </a:rPr>
              <a:t>Recently</a:t>
            </a:r>
            <a:r>
              <a:rPr lang="en-US" sz="2800" b="1" dirty="0" smtClean="0">
                <a:latin typeface="Times New Roman" panose="02020603050405020304" pitchFamily="18" charset="0"/>
                <a:cs typeface="Times New Roman" panose="02020603050405020304" pitchFamily="18" charset="0"/>
              </a:rPr>
              <a:t>, </a:t>
            </a:r>
            <a:r>
              <a:rPr lang="en-US" sz="2800" b="1" dirty="0" smtClean="0">
                <a:solidFill>
                  <a:srgbClr val="FF0000"/>
                </a:solidFill>
                <a:latin typeface="Times New Roman" panose="02020603050405020304" pitchFamily="18" charset="0"/>
                <a:cs typeface="Times New Roman" panose="02020603050405020304" pitchFamily="18" charset="0"/>
              </a:rPr>
              <a:t>PVP</a:t>
            </a: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has been found to be a very promising </a:t>
            </a:r>
            <a:r>
              <a:rPr lang="en-US" sz="2800" b="1" dirty="0">
                <a:latin typeface="Times New Roman" panose="02020603050405020304" pitchFamily="18" charset="0"/>
                <a:cs typeface="Times New Roman" panose="02020603050405020304" pitchFamily="18" charset="0"/>
              </a:rPr>
              <a:t>alternative option to PEG. PVP modification could lengthen the in vivo circulation time of nanoparticles due to </a:t>
            </a:r>
            <a:endParaRPr lang="en-US" sz="2800" b="1" dirty="0" smtClean="0">
              <a:latin typeface="Times New Roman" panose="02020603050405020304" pitchFamily="18" charset="0"/>
              <a:cs typeface="Times New Roman" panose="02020603050405020304" pitchFamily="18" charset="0"/>
            </a:endParaRPr>
          </a:p>
          <a:p>
            <a:pPr marL="0" indent="0" algn="ctr">
              <a:lnSpc>
                <a:spcPct val="120000"/>
              </a:lnSpc>
              <a:spcBef>
                <a:spcPct val="50000"/>
              </a:spcBef>
              <a:buClr>
                <a:srgbClr val="FF0000"/>
              </a:buClr>
              <a:buNone/>
            </a:pPr>
            <a:r>
              <a:rPr lang="en-US" sz="2800" b="1" dirty="0" smtClean="0">
                <a:solidFill>
                  <a:srgbClr val="44C404"/>
                </a:solidFill>
                <a:latin typeface="Times New Roman" panose="02020603050405020304" pitchFamily="18" charset="0"/>
                <a:cs typeface="Times New Roman" panose="02020603050405020304" pitchFamily="18" charset="0"/>
              </a:rPr>
              <a:t>A </a:t>
            </a:r>
            <a:r>
              <a:rPr lang="en-US" sz="2800" b="1" dirty="0">
                <a:solidFill>
                  <a:srgbClr val="44C404"/>
                </a:solidFill>
                <a:latin typeface="Times New Roman" panose="02020603050405020304" pitchFamily="18" charset="0"/>
                <a:cs typeface="Times New Roman" panose="02020603050405020304" pitchFamily="18" charset="0"/>
              </a:rPr>
              <a:t>more effective escape from macrophage systems</a:t>
            </a:r>
            <a:r>
              <a:rPr lang="en-US" sz="2800" b="1" dirty="0" smtClean="0">
                <a:solidFill>
                  <a:srgbClr val="44C404"/>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051050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7"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1000" y="479822"/>
            <a:ext cx="8429384" cy="5539978"/>
          </a:xfrm>
          <a:prstGeom prst="rect">
            <a:avLst/>
          </a:prstGeom>
          <a:noFill/>
          <a:ln>
            <a:noFill/>
          </a:ln>
          <a:effectLst/>
        </p:spPr>
        <p:style>
          <a:lnRef idx="0">
            <a:schemeClr val="accent6"/>
          </a:lnRef>
          <a:fillRef idx="3">
            <a:schemeClr val="accent6"/>
          </a:fillRef>
          <a:effectRef idx="3">
            <a:schemeClr val="accent6"/>
          </a:effectRef>
          <a:fontRef idx="minor">
            <a:schemeClr val="lt1"/>
          </a:fontRef>
        </p:style>
        <p:txBody>
          <a:bodyPr vert="horz" wrap="square" lIns="91440" tIns="45720" rIns="91440" bIns="45720" rtlCol="0">
            <a:spAutoFit/>
          </a:bodyPr>
          <a:lstStyle>
            <a:lvl1pPr marL="457200" indent="-457200">
              <a:lnSpc>
                <a:spcPct val="120000"/>
              </a:lnSpc>
              <a:spcBef>
                <a:spcPct val="50000"/>
              </a:spcBef>
              <a:buClr>
                <a:srgbClr val="FF0000"/>
              </a:buClr>
              <a:buFont typeface="Wingdings" panose="05000000000000000000" pitchFamily="2" charset="2"/>
              <a:buChar char="Ø"/>
              <a:defRPr sz="2000" b="1">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indent="0" algn="just">
              <a:lnSpc>
                <a:spcPct val="100000"/>
              </a:lnSpc>
              <a:buNone/>
            </a:pPr>
            <a:r>
              <a:rPr lang="en-US" sz="2800" i="1" dirty="0">
                <a:solidFill>
                  <a:srgbClr val="FF0000"/>
                </a:solidFill>
              </a:rPr>
              <a:t>Therefore</a:t>
            </a:r>
            <a:r>
              <a:rPr lang="en-US" sz="2800" dirty="0">
                <a:solidFill>
                  <a:srgbClr val="002060"/>
                </a:solidFill>
              </a:rPr>
              <a:t>, the drug-loaded nanoparticles could be considered a </a:t>
            </a:r>
            <a:endParaRPr lang="en-US" sz="2800" dirty="0" smtClean="0">
              <a:solidFill>
                <a:srgbClr val="002060"/>
              </a:solidFill>
            </a:endParaRPr>
          </a:p>
          <a:p>
            <a:pPr marL="0" indent="0" algn="ctr">
              <a:lnSpc>
                <a:spcPct val="100000"/>
              </a:lnSpc>
              <a:buNone/>
            </a:pPr>
            <a:r>
              <a:rPr lang="en-US" sz="4000" dirty="0" smtClean="0">
                <a:solidFill>
                  <a:srgbClr val="002060"/>
                </a:solidFill>
              </a:rPr>
              <a:t>“</a:t>
            </a:r>
            <a:r>
              <a:rPr lang="en-US" sz="4000" dirty="0">
                <a:solidFill>
                  <a:srgbClr val="FF0000"/>
                </a:solidFill>
              </a:rPr>
              <a:t>Trojan horse</a:t>
            </a:r>
            <a:r>
              <a:rPr lang="en-US" sz="4000" dirty="0">
                <a:solidFill>
                  <a:srgbClr val="002060"/>
                </a:solidFill>
              </a:rPr>
              <a:t>” </a:t>
            </a:r>
            <a:endParaRPr lang="en-US" sz="4000" dirty="0" smtClean="0">
              <a:solidFill>
                <a:srgbClr val="002060"/>
              </a:solidFill>
            </a:endParaRPr>
          </a:p>
          <a:p>
            <a:pPr marL="0" indent="0" algn="just">
              <a:buNone/>
            </a:pPr>
            <a:endParaRPr lang="en-US" sz="2800" dirty="0" smtClean="0">
              <a:solidFill>
                <a:srgbClr val="002060"/>
              </a:solidFill>
            </a:endParaRPr>
          </a:p>
          <a:p>
            <a:pPr marL="0" indent="0" algn="just">
              <a:buNone/>
            </a:pPr>
            <a:endParaRPr lang="en-US" sz="2800" dirty="0">
              <a:solidFill>
                <a:srgbClr val="002060"/>
              </a:solidFill>
            </a:endParaRPr>
          </a:p>
          <a:p>
            <a:pPr marL="0" indent="0" algn="just">
              <a:buNone/>
            </a:pPr>
            <a:endParaRPr lang="en-US" sz="2800" dirty="0" smtClean="0">
              <a:solidFill>
                <a:srgbClr val="002060"/>
              </a:solidFill>
            </a:endParaRPr>
          </a:p>
          <a:p>
            <a:pPr marL="0" indent="0" algn="ctr">
              <a:buNone/>
            </a:pPr>
            <a:endParaRPr lang="en-US" sz="2800" dirty="0" smtClean="0">
              <a:solidFill>
                <a:srgbClr val="002060"/>
              </a:solidFill>
            </a:endParaRPr>
          </a:p>
          <a:p>
            <a:pPr marL="0" indent="0" algn="ctr">
              <a:buNone/>
            </a:pPr>
            <a:r>
              <a:rPr lang="en-US" sz="2800" dirty="0" smtClean="0">
                <a:solidFill>
                  <a:srgbClr val="002060"/>
                </a:solidFill>
              </a:rPr>
              <a:t>designed </a:t>
            </a:r>
            <a:r>
              <a:rPr lang="en-US" sz="2800" dirty="0">
                <a:solidFill>
                  <a:srgbClr val="002060"/>
                </a:solidFill>
              </a:rPr>
              <a:t>to deliver anticancer drugs. </a:t>
            </a:r>
            <a:endParaRPr lang="ar-EG" sz="2800" dirty="0">
              <a:solidFill>
                <a:srgbClr val="002060"/>
              </a:solidFill>
            </a:endParaRP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4992" y="2473797"/>
            <a:ext cx="3581400" cy="2819400"/>
          </a:xfrm>
          <a:prstGeom prst="rect">
            <a:avLst/>
          </a:prstGeom>
          <a:solidFill>
            <a:srgbClr val="FFFFFF">
              <a:shade val="85000"/>
            </a:srgbClr>
          </a:solidFill>
          <a:ln w="9525">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6394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8195"/>
                                        </p:tgtEl>
                                        <p:attrNameLst>
                                          <p:attrName>style.visibility</p:attrName>
                                        </p:attrNameLst>
                                      </p:cBhvr>
                                      <p:to>
                                        <p:strVal val="visible"/>
                                      </p:to>
                                    </p:set>
                                    <p:anim calcmode="lin" valueType="num">
                                      <p:cBhvr>
                                        <p:cTn id="13" dur="5000" fill="hold"/>
                                        <p:tgtEl>
                                          <p:spTgt spid="8195"/>
                                        </p:tgtEl>
                                        <p:attrNameLst>
                                          <p:attrName>ppt_w</p:attrName>
                                        </p:attrNameLst>
                                      </p:cBhvr>
                                      <p:tavLst>
                                        <p:tav tm="0">
                                          <p:val>
                                            <p:fltVal val="0"/>
                                          </p:val>
                                        </p:tav>
                                        <p:tav tm="100000">
                                          <p:val>
                                            <p:strVal val="#ppt_w"/>
                                          </p:val>
                                        </p:tav>
                                      </p:tavLst>
                                    </p:anim>
                                    <p:anim calcmode="lin" valueType="num">
                                      <p:cBhvr>
                                        <p:cTn id="14" dur="5000" fill="hold"/>
                                        <p:tgtEl>
                                          <p:spTgt spid="8195"/>
                                        </p:tgtEl>
                                        <p:attrNameLst>
                                          <p:attrName>ppt_h</p:attrName>
                                        </p:attrNameLst>
                                      </p:cBhvr>
                                      <p:tavLst>
                                        <p:tav tm="0">
                                          <p:val>
                                            <p:fltVal val="0"/>
                                          </p:val>
                                        </p:tav>
                                        <p:tav tm="100000">
                                          <p:val>
                                            <p:strVal val="#ppt_h"/>
                                          </p:val>
                                        </p:tav>
                                      </p:tavLst>
                                    </p:anim>
                                    <p:anim calcmode="lin" valueType="num">
                                      <p:cBhvr>
                                        <p:cTn id="15" dur="5000" fill="hold"/>
                                        <p:tgtEl>
                                          <p:spTgt spid="8195"/>
                                        </p:tgtEl>
                                        <p:attrNameLst>
                                          <p:attrName>style.rotation</p:attrName>
                                        </p:attrNameLst>
                                      </p:cBhvr>
                                      <p:tavLst>
                                        <p:tav tm="0">
                                          <p:val>
                                            <p:fltVal val="90"/>
                                          </p:val>
                                        </p:tav>
                                        <p:tav tm="100000">
                                          <p:val>
                                            <p:fltVal val="0"/>
                                          </p:val>
                                        </p:tav>
                                      </p:tavLst>
                                    </p:anim>
                                    <p:animEffect transition="in" filter="fade">
                                      <p:cBhvr>
                                        <p:cTn id="16" dur="5000"/>
                                        <p:tgtEl>
                                          <p:spTgt spid="8195"/>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wipe(down)">
                                      <p:cBhvr>
                                        <p:cTn id="21" dur="580">
                                          <p:stCondLst>
                                            <p:cond delay="0"/>
                                          </p:stCondLst>
                                        </p:cTn>
                                        <p:tgtEl>
                                          <p:spTgt spid="6">
                                            <p:txEl>
                                              <p:pRg st="1" end="1"/>
                                            </p:txEl>
                                          </p:spTgt>
                                        </p:tgtEl>
                                      </p:cBhvr>
                                    </p:animEffect>
                                    <p:anim calcmode="lin" valueType="num">
                                      <p:cBhvr>
                                        <p:cTn id="22" dur="1822" tmFilter="0,0; 0.14,0.36; 0.43,0.73; 0.71,0.91; 1.0,1.0">
                                          <p:stCondLst>
                                            <p:cond delay="0"/>
                                          </p:stCondLst>
                                        </p:cTn>
                                        <p:tgtEl>
                                          <p:spTgt spid="6">
                                            <p:txEl>
                                              <p:pRg st="1" end="1"/>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6">
                                            <p:txEl>
                                              <p:pRg st="1" end="1"/>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6">
                                            <p:txEl>
                                              <p:pRg st="1" end="1"/>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6">
                                            <p:txEl>
                                              <p:pRg st="1" end="1"/>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6">
                                            <p:txEl>
                                              <p:pRg st="1" end="1"/>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6">
                                            <p:txEl>
                                              <p:pRg st="1" end="1"/>
                                            </p:txEl>
                                          </p:spTgt>
                                        </p:tgtEl>
                                      </p:cBhvr>
                                      <p:to x="100000" y="60000"/>
                                    </p:animScale>
                                    <p:animScale>
                                      <p:cBhvr>
                                        <p:cTn id="28" dur="166" decel="50000">
                                          <p:stCondLst>
                                            <p:cond delay="676"/>
                                          </p:stCondLst>
                                        </p:cTn>
                                        <p:tgtEl>
                                          <p:spTgt spid="6">
                                            <p:txEl>
                                              <p:pRg st="1" end="1"/>
                                            </p:txEl>
                                          </p:spTgt>
                                        </p:tgtEl>
                                      </p:cBhvr>
                                      <p:to x="100000" y="100000"/>
                                    </p:animScale>
                                    <p:animScale>
                                      <p:cBhvr>
                                        <p:cTn id="29" dur="26">
                                          <p:stCondLst>
                                            <p:cond delay="1312"/>
                                          </p:stCondLst>
                                        </p:cTn>
                                        <p:tgtEl>
                                          <p:spTgt spid="6">
                                            <p:txEl>
                                              <p:pRg st="1" end="1"/>
                                            </p:txEl>
                                          </p:spTgt>
                                        </p:tgtEl>
                                      </p:cBhvr>
                                      <p:to x="100000" y="80000"/>
                                    </p:animScale>
                                    <p:animScale>
                                      <p:cBhvr>
                                        <p:cTn id="30" dur="166" decel="50000">
                                          <p:stCondLst>
                                            <p:cond delay="1338"/>
                                          </p:stCondLst>
                                        </p:cTn>
                                        <p:tgtEl>
                                          <p:spTgt spid="6">
                                            <p:txEl>
                                              <p:pRg st="1" end="1"/>
                                            </p:txEl>
                                          </p:spTgt>
                                        </p:tgtEl>
                                      </p:cBhvr>
                                      <p:to x="100000" y="100000"/>
                                    </p:animScale>
                                    <p:animScale>
                                      <p:cBhvr>
                                        <p:cTn id="31" dur="26">
                                          <p:stCondLst>
                                            <p:cond delay="1642"/>
                                          </p:stCondLst>
                                        </p:cTn>
                                        <p:tgtEl>
                                          <p:spTgt spid="6">
                                            <p:txEl>
                                              <p:pRg st="1" end="1"/>
                                            </p:txEl>
                                          </p:spTgt>
                                        </p:tgtEl>
                                      </p:cBhvr>
                                      <p:to x="100000" y="90000"/>
                                    </p:animScale>
                                    <p:animScale>
                                      <p:cBhvr>
                                        <p:cTn id="32" dur="166" decel="50000">
                                          <p:stCondLst>
                                            <p:cond delay="1668"/>
                                          </p:stCondLst>
                                        </p:cTn>
                                        <p:tgtEl>
                                          <p:spTgt spid="6">
                                            <p:txEl>
                                              <p:pRg st="1" end="1"/>
                                            </p:txEl>
                                          </p:spTgt>
                                        </p:tgtEl>
                                      </p:cBhvr>
                                      <p:to x="100000" y="100000"/>
                                    </p:animScale>
                                    <p:animScale>
                                      <p:cBhvr>
                                        <p:cTn id="33" dur="26">
                                          <p:stCondLst>
                                            <p:cond delay="1808"/>
                                          </p:stCondLst>
                                        </p:cTn>
                                        <p:tgtEl>
                                          <p:spTgt spid="6">
                                            <p:txEl>
                                              <p:pRg st="1" end="1"/>
                                            </p:txEl>
                                          </p:spTgt>
                                        </p:tgtEl>
                                      </p:cBhvr>
                                      <p:to x="100000" y="95000"/>
                                    </p:animScale>
                                    <p:animScale>
                                      <p:cBhvr>
                                        <p:cTn id="34" dur="166" decel="50000">
                                          <p:stCondLst>
                                            <p:cond delay="1834"/>
                                          </p:stCondLst>
                                        </p:cTn>
                                        <p:tgtEl>
                                          <p:spTgt spid="6">
                                            <p:txEl>
                                              <p:pRg st="1" end="1"/>
                                            </p:txEl>
                                          </p:spTgt>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fade">
                                      <p:cBhvr>
                                        <p:cTn id="39" dur="1000"/>
                                        <p:tgtEl>
                                          <p:spTgt spid="6">
                                            <p:txEl>
                                              <p:pRg st="6" end="6"/>
                                            </p:txEl>
                                          </p:spTgt>
                                        </p:tgtEl>
                                      </p:cBhvr>
                                    </p:animEffect>
                                    <p:anim calcmode="lin" valueType="num">
                                      <p:cBhvr>
                                        <p:cTn id="40"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lgn="l" rtl="0">
              <a:buNone/>
            </a:pPr>
            <a:endParaRPr lang="en-US" dirty="0" smtClean="0"/>
          </a:p>
          <a:p>
            <a:pPr marL="0" indent="0" algn="l" rtl="0">
              <a:buNone/>
            </a:pPr>
            <a:endParaRPr lang="ar-EG" dirty="0"/>
          </a:p>
        </p:txBody>
      </p:sp>
      <p:sp>
        <p:nvSpPr>
          <p:cNvPr id="2" name="TextBox 1"/>
          <p:cNvSpPr txBox="1"/>
          <p:nvPr/>
        </p:nvSpPr>
        <p:spPr>
          <a:xfrm>
            <a:off x="391343" y="685800"/>
            <a:ext cx="8219257" cy="2936188"/>
          </a:xfrm>
          <a:prstGeom prst="rect">
            <a:avLst/>
          </a:prstGeom>
          <a:noFill/>
        </p:spPr>
        <p:txBody>
          <a:bodyPr wrap="square" rtlCol="1">
            <a:sp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solidFill>
                  <a:srgbClr val="FF0000"/>
                </a:solidFill>
                <a:latin typeface="Times New Roman" panose="02020603050405020304" pitchFamily="18" charset="0"/>
                <a:cs typeface="Times New Roman" panose="02020603050405020304" pitchFamily="18" charset="0"/>
              </a:rPr>
              <a:t>D</a:t>
            </a:r>
            <a:r>
              <a:rPr lang="en-US" sz="2400" b="1" dirty="0" smtClean="0">
                <a:solidFill>
                  <a:srgbClr val="00B050"/>
                </a:solidFill>
                <a:latin typeface="Times New Roman" panose="02020603050405020304" pitchFamily="18" charset="0"/>
                <a:cs typeface="Times New Roman" panose="02020603050405020304" pitchFamily="18" charset="0"/>
              </a:rPr>
              <a:t>irected </a:t>
            </a:r>
            <a:r>
              <a:rPr lang="en-US" sz="2400" b="1" dirty="0" smtClean="0">
                <a:solidFill>
                  <a:srgbClr val="FF0000"/>
                </a:solidFill>
                <a:latin typeface="Times New Roman" panose="02020603050405020304" pitchFamily="18" charset="0"/>
                <a:cs typeface="Times New Roman" panose="02020603050405020304" pitchFamily="18" charset="0"/>
              </a:rPr>
              <a:t>E</a:t>
            </a:r>
            <a:r>
              <a:rPr lang="en-US" sz="2400" b="1" dirty="0" smtClean="0">
                <a:solidFill>
                  <a:srgbClr val="00B050"/>
                </a:solidFill>
                <a:latin typeface="Times New Roman" panose="02020603050405020304" pitchFamily="18" charset="0"/>
                <a:cs typeface="Times New Roman" panose="02020603050405020304" pitchFamily="18" charset="0"/>
              </a:rPr>
              <a:t>nzyme </a:t>
            </a:r>
            <a:r>
              <a:rPr lang="en-US" sz="2400" b="1" dirty="0" err="1" smtClean="0">
                <a:solidFill>
                  <a:srgbClr val="FF0000"/>
                </a:solidFill>
                <a:latin typeface="Times New Roman" panose="02020603050405020304" pitchFamily="18" charset="0"/>
                <a:cs typeface="Times New Roman" panose="02020603050405020304" pitchFamily="18" charset="0"/>
              </a:rPr>
              <a:t>P</a:t>
            </a:r>
            <a:r>
              <a:rPr lang="en-US" sz="2400" b="1" dirty="0" err="1" smtClean="0">
                <a:solidFill>
                  <a:srgbClr val="00B050"/>
                </a:solidFill>
                <a:latin typeface="Times New Roman" panose="02020603050405020304" pitchFamily="18" charset="0"/>
                <a:cs typeface="Times New Roman" panose="02020603050405020304" pitchFamily="18" charset="0"/>
              </a:rPr>
              <a:t>rodrug</a:t>
            </a:r>
            <a:r>
              <a:rPr lang="en-US" sz="2400" b="1" dirty="0" smtClean="0">
                <a:solidFill>
                  <a:srgbClr val="00B050"/>
                </a:solidFill>
                <a:latin typeface="Times New Roman" panose="02020603050405020304" pitchFamily="18" charset="0"/>
                <a:cs typeface="Times New Roman" panose="02020603050405020304" pitchFamily="18" charset="0"/>
              </a:rPr>
              <a:t> </a:t>
            </a:r>
            <a:r>
              <a:rPr lang="en-US" sz="2400" b="1" dirty="0" smtClean="0">
                <a:solidFill>
                  <a:srgbClr val="FF0000"/>
                </a:solidFill>
                <a:latin typeface="Times New Roman" panose="02020603050405020304" pitchFamily="18" charset="0"/>
                <a:cs typeface="Times New Roman" panose="02020603050405020304" pitchFamily="18" charset="0"/>
              </a:rPr>
              <a:t>T</a:t>
            </a:r>
            <a:r>
              <a:rPr lang="en-US" sz="2400" b="1" dirty="0" smtClean="0">
                <a:solidFill>
                  <a:srgbClr val="00B050"/>
                </a:solidFill>
                <a:latin typeface="Times New Roman" panose="02020603050405020304" pitchFamily="18" charset="0"/>
                <a:cs typeface="Times New Roman" panose="02020603050405020304" pitchFamily="18" charset="0"/>
              </a:rPr>
              <a:t>herapy</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a:t>
            </a:r>
            <a:r>
              <a:rPr lang="en-US" sz="2400" b="1" dirty="0" smtClean="0">
                <a:solidFill>
                  <a:srgbClr val="FF0000"/>
                </a:solidFill>
                <a:latin typeface="Times New Roman" panose="02020603050405020304" pitchFamily="18" charset="0"/>
                <a:cs typeface="Times New Roman" panose="02020603050405020304" pitchFamily="18" charset="0"/>
              </a:rPr>
              <a:t>DEPT</a:t>
            </a:r>
            <a:r>
              <a:rPr lang="en-US" sz="2400" b="1" dirty="0" smtClean="0">
                <a:latin typeface="Times New Roman" panose="02020603050405020304" pitchFamily="18" charset="0"/>
                <a:cs typeface="Times New Roman" panose="02020603050405020304" pitchFamily="18" charset="0"/>
              </a:rPr>
              <a:t>) has </a:t>
            </a:r>
            <a:r>
              <a:rPr lang="en-US" sz="2400" b="1" dirty="0">
                <a:latin typeface="Times New Roman" panose="02020603050405020304" pitchFamily="18" charset="0"/>
                <a:cs typeface="Times New Roman" panose="02020603050405020304" pitchFamily="18" charset="0"/>
              </a:rPr>
              <a:t>been investigated as a means to improve the tumor selectivity of </a:t>
            </a:r>
            <a:r>
              <a:rPr lang="en-US" sz="2400" b="1" dirty="0" smtClean="0">
                <a:latin typeface="Times New Roman" panose="02020603050405020304" pitchFamily="18" charset="0"/>
                <a:cs typeface="Times New Roman" panose="02020603050405020304" pitchFamily="18" charset="0"/>
              </a:rPr>
              <a:t>therapeutics.</a:t>
            </a: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This </a:t>
            </a:r>
            <a:r>
              <a:rPr lang="en-US" sz="2400" b="1" dirty="0">
                <a:latin typeface="Times New Roman" panose="02020603050405020304" pitchFamily="18" charset="0"/>
                <a:cs typeface="Times New Roman" panose="02020603050405020304" pitchFamily="18" charset="0"/>
              </a:rPr>
              <a:t>strategy comprises the </a:t>
            </a:r>
            <a:r>
              <a:rPr lang="en-US" sz="2400" b="1" dirty="0">
                <a:solidFill>
                  <a:srgbClr val="00B050"/>
                </a:solidFill>
                <a:latin typeface="Times New Roman" panose="02020603050405020304" pitchFamily="18" charset="0"/>
                <a:cs typeface="Times New Roman" panose="02020603050405020304" pitchFamily="18" charset="0"/>
              </a:rPr>
              <a:t>targeted delivery</a:t>
            </a:r>
            <a:r>
              <a:rPr lang="en-US" sz="2400" b="1" dirty="0">
                <a:latin typeface="Times New Roman" panose="02020603050405020304" pitchFamily="18" charset="0"/>
                <a:cs typeface="Times New Roman" panose="02020603050405020304" pitchFamily="18" charset="0"/>
              </a:rPr>
              <a:t> of a </a:t>
            </a:r>
            <a:r>
              <a:rPr lang="en-US" sz="2400" b="1" dirty="0" err="1">
                <a:solidFill>
                  <a:srgbClr val="00B050"/>
                </a:solidFill>
                <a:latin typeface="Times New Roman" panose="02020603050405020304" pitchFamily="18" charset="0"/>
                <a:cs typeface="Times New Roman" panose="02020603050405020304" pitchFamily="18" charset="0"/>
              </a:rPr>
              <a:t>prodrug</a:t>
            </a:r>
            <a:r>
              <a:rPr lang="en-US" sz="2400" b="1" dirty="0">
                <a:solidFill>
                  <a:srgbClr val="00B050"/>
                </a:solidFill>
                <a:latin typeface="Times New Roman" panose="02020603050405020304" pitchFamily="18" charset="0"/>
                <a:cs typeface="Times New Roman" panose="02020603050405020304" pitchFamily="18" charset="0"/>
              </a:rPr>
              <a:t>-activating enzyme</a:t>
            </a:r>
            <a:r>
              <a:rPr lang="en-US" sz="2400" b="1" dirty="0">
                <a:latin typeface="Times New Roman" panose="02020603050405020304" pitchFamily="18" charset="0"/>
                <a:cs typeface="Times New Roman" panose="02020603050405020304" pitchFamily="18" charset="0"/>
              </a:rPr>
              <a:t> or its encoding </a:t>
            </a:r>
            <a:r>
              <a:rPr lang="en-US" sz="2400" b="1" dirty="0">
                <a:solidFill>
                  <a:srgbClr val="FF0000"/>
                </a:solidFill>
                <a:latin typeface="Times New Roman" panose="02020603050405020304" pitchFamily="18" charset="0"/>
                <a:cs typeface="Times New Roman" panose="02020603050405020304" pitchFamily="18" charset="0"/>
              </a:rPr>
              <a:t>gene </a:t>
            </a:r>
            <a:r>
              <a:rPr lang="en-US" sz="2400" b="1" dirty="0">
                <a:latin typeface="Times New Roman" panose="02020603050405020304" pitchFamily="18" charset="0"/>
                <a:cs typeface="Times New Roman" panose="02020603050405020304" pitchFamily="18" charset="0"/>
              </a:rPr>
              <a:t>to the tumor before administering a </a:t>
            </a:r>
            <a:r>
              <a:rPr lang="en-US" sz="2400" b="1" dirty="0" err="1">
                <a:latin typeface="Times New Roman" panose="02020603050405020304" pitchFamily="18" charset="0"/>
                <a:cs typeface="Times New Roman" panose="02020603050405020304" pitchFamily="18" charset="0"/>
              </a:rPr>
              <a:t>prodrug</a:t>
            </a:r>
            <a:r>
              <a:rPr lang="en-US" sz="2400" b="1" dirty="0">
                <a:latin typeface="Times New Roman" panose="02020603050405020304" pitchFamily="18" charset="0"/>
                <a:cs typeface="Times New Roman" panose="02020603050405020304" pitchFamily="18" charset="0"/>
              </a:rPr>
              <a:t>. </a:t>
            </a:r>
            <a:endParaRPr lang="en-US" sz="2400" b="1" dirty="0" smtClean="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5493"/>
          <a:stretch/>
        </p:blipFill>
        <p:spPr>
          <a:xfrm>
            <a:off x="2438400" y="3965532"/>
            <a:ext cx="4343400" cy="2282868"/>
          </a:xfrm>
          <a:prstGeom prst="snip2DiagRect">
            <a:avLst/>
          </a:prstGeom>
          <a:solidFill>
            <a:srgbClr val="FFFFFF">
              <a:shade val="85000"/>
            </a:srgbClr>
          </a:solidFill>
          <a:ln w="19050"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7176339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1)">
                                      <p:cBhvr>
                                        <p:cTn id="2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57199" y="11430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762000" y="228600"/>
            <a:ext cx="1845377" cy="769441"/>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DEPT</a:t>
            </a:r>
          </a:p>
        </p:txBody>
      </p:sp>
      <p:sp>
        <p:nvSpPr>
          <p:cNvPr id="7" name="Rectangle 6"/>
          <p:cNvSpPr/>
          <p:nvPr/>
        </p:nvSpPr>
        <p:spPr>
          <a:xfrm>
            <a:off x="304800" y="1982115"/>
            <a:ext cx="8305800" cy="4494885"/>
          </a:xfrm>
          <a:prstGeom prst="rect">
            <a:avLst/>
          </a:prstGeom>
        </p:spPr>
        <p:txBody>
          <a:bodyPr wrap="square">
            <a:sp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After targeting and clearance of the enzyme from the circulation, the prodrug is  administered and then converted to an active anticancer drug </a:t>
            </a:r>
            <a:endParaRPr lang="en-US" sz="2400" b="1" dirty="0" smtClean="0">
              <a:latin typeface="Times New Roman" panose="02020603050405020304" pitchFamily="18" charset="0"/>
              <a:cs typeface="Times New Roman" panose="02020603050405020304" pitchFamily="18" charset="0"/>
            </a:endParaRPr>
          </a:p>
          <a:p>
            <a:pPr algn="ctr">
              <a:lnSpc>
                <a:spcPct val="120000"/>
              </a:lnSpc>
              <a:spcBef>
                <a:spcPct val="50000"/>
              </a:spcBef>
              <a:buClr>
                <a:srgbClr val="FF0000"/>
              </a:buClr>
            </a:pPr>
            <a:r>
              <a:rPr lang="en-US" sz="4400" b="1" dirty="0" smtClean="0">
                <a:solidFill>
                  <a:srgbClr val="FF0000"/>
                </a:solidFill>
                <a:latin typeface="Times New Roman" panose="02020603050405020304" pitchFamily="18" charset="0"/>
                <a:cs typeface="Times New Roman" panose="02020603050405020304" pitchFamily="18" charset="0"/>
              </a:rPr>
              <a:t>ONLY</a:t>
            </a:r>
            <a:r>
              <a:rPr lang="en-US" sz="5400" b="1" dirty="0" smtClean="0">
                <a:latin typeface="Times New Roman" panose="02020603050405020304" pitchFamily="18" charset="0"/>
                <a:cs typeface="Times New Roman" panose="02020603050405020304" pitchFamily="18" charset="0"/>
              </a:rPr>
              <a:t> </a:t>
            </a:r>
          </a:p>
          <a:p>
            <a:pPr algn="just">
              <a:lnSpc>
                <a:spcPct val="120000"/>
              </a:lnSpc>
              <a:spcBef>
                <a:spcPct val="50000"/>
              </a:spcBef>
              <a:buClr>
                <a:srgbClr val="FF0000"/>
              </a:buClr>
            </a:pPr>
            <a:r>
              <a:rPr lang="en-US" sz="2400" b="1" dirty="0" smtClean="0">
                <a:latin typeface="Times New Roman" panose="02020603050405020304" pitchFamily="18" charset="0"/>
                <a:cs typeface="Times New Roman" panose="02020603050405020304" pitchFamily="18" charset="0"/>
              </a:rPr>
              <a:t>in </a:t>
            </a:r>
            <a:r>
              <a:rPr lang="en-US" sz="2400" b="1" dirty="0">
                <a:latin typeface="Times New Roman" panose="02020603050405020304" pitchFamily="18" charset="0"/>
                <a:cs typeface="Times New Roman" panose="02020603050405020304" pitchFamily="18" charset="0"/>
              </a:rPr>
              <a:t>the tumor lesion, achieving enhanced </a:t>
            </a:r>
            <a:r>
              <a:rPr lang="en-US" sz="2400" b="1" dirty="0">
                <a:solidFill>
                  <a:srgbClr val="00B050"/>
                </a:solidFill>
                <a:latin typeface="Times New Roman" panose="02020603050405020304" pitchFamily="18" charset="0"/>
                <a:cs typeface="Times New Roman" panose="02020603050405020304" pitchFamily="18" charset="0"/>
              </a:rPr>
              <a:t>anticancer efficacy</a:t>
            </a:r>
            <a:r>
              <a:rPr lang="en-US" sz="2400" b="1" dirty="0">
                <a:latin typeface="Times New Roman" panose="02020603050405020304" pitchFamily="18" charset="0"/>
                <a:cs typeface="Times New Roman" panose="02020603050405020304" pitchFamily="18" charset="0"/>
              </a:rPr>
              <a:t> and </a:t>
            </a:r>
            <a:r>
              <a:rPr lang="en-US" sz="2400" b="1" dirty="0">
                <a:solidFill>
                  <a:srgbClr val="00B050"/>
                </a:solidFill>
                <a:latin typeface="Times New Roman" panose="02020603050405020304" pitchFamily="18" charset="0"/>
                <a:cs typeface="Times New Roman" panose="02020603050405020304" pitchFamily="18" charset="0"/>
              </a:rPr>
              <a:t>decreased systemic toxicity</a:t>
            </a:r>
            <a:r>
              <a:rPr lang="en-US" sz="2400" b="1" dirty="0">
                <a:latin typeface="Times New Roman" panose="02020603050405020304" pitchFamily="18" charset="0"/>
                <a:cs typeface="Times New Roman" panose="02020603050405020304" pitchFamily="18" charset="0"/>
              </a:rPr>
              <a:t>. </a:t>
            </a:r>
            <a:endParaRPr lang="ar-EG" sz="2400" b="1" dirty="0">
              <a:latin typeface="Times New Roman" panose="02020603050405020304" pitchFamily="18" charset="0"/>
              <a:cs typeface="Times New Roman" panose="02020603050405020304" pitchFamily="18" charset="0"/>
            </a:endParaRPr>
          </a:p>
          <a:p>
            <a:pPr lvl="0" algn="just">
              <a:lnSpc>
                <a:spcPct val="120000"/>
              </a:lnSpc>
              <a:spcBef>
                <a:spcPct val="50000"/>
              </a:spcBef>
              <a:buClr>
                <a:srgbClr val="FF0000"/>
              </a:buClr>
            </a:pPr>
            <a:endParaRPr lang="ar-EG" sz="2400" b="1" dirty="0">
              <a:solidFill>
                <a:prstClr val="black"/>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4876800" y="152400"/>
            <a:ext cx="3840480" cy="1752600"/>
            <a:chOff x="4876800" y="152400"/>
            <a:chExt cx="3840480" cy="175260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35242"/>
            <a:stretch/>
          </p:blipFill>
          <p:spPr>
            <a:xfrm>
              <a:off x="4876800" y="152400"/>
              <a:ext cx="3840480" cy="1752600"/>
            </a:xfrm>
            <a:prstGeom prst="rect">
              <a:avLst/>
            </a:prstGeom>
          </p:spPr>
        </p:pic>
        <p:sp>
          <p:nvSpPr>
            <p:cNvPr id="3" name="Rectangle 2"/>
            <p:cNvSpPr/>
            <p:nvPr/>
          </p:nvSpPr>
          <p:spPr>
            <a:xfrm>
              <a:off x="6477000" y="1752600"/>
              <a:ext cx="8382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152799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down)">
                                      <p:cBhvr>
                                        <p:cTn id="7" dur="580">
                                          <p:stCondLst>
                                            <p:cond delay="0"/>
                                          </p:stCondLst>
                                        </p:cTn>
                                        <p:tgtEl>
                                          <p:spTgt spid="7">
                                            <p:txEl>
                                              <p:pRg st="1" end="1"/>
                                            </p:txEl>
                                          </p:spTgt>
                                        </p:tgtEl>
                                      </p:cBhvr>
                                    </p:animEffect>
                                    <p:anim calcmode="lin" valueType="num">
                                      <p:cBhvr>
                                        <p:cTn id="8" dur="1822" tmFilter="0,0; 0.14,0.36; 0.43,0.73; 0.71,0.91; 1.0,1.0">
                                          <p:stCondLst>
                                            <p:cond delay="0"/>
                                          </p:stCondLst>
                                        </p:cTn>
                                        <p:tgtEl>
                                          <p:spTgt spid="7">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xEl>
                                              <p:pRg st="1" end="1"/>
                                            </p:txEl>
                                          </p:spTgt>
                                        </p:tgtEl>
                                      </p:cBhvr>
                                      <p:to x="100000" y="60000"/>
                                    </p:animScale>
                                    <p:animScale>
                                      <p:cBhvr>
                                        <p:cTn id="14" dur="166" decel="50000">
                                          <p:stCondLst>
                                            <p:cond delay="676"/>
                                          </p:stCondLst>
                                        </p:cTn>
                                        <p:tgtEl>
                                          <p:spTgt spid="7">
                                            <p:txEl>
                                              <p:pRg st="1" end="1"/>
                                            </p:txEl>
                                          </p:spTgt>
                                        </p:tgtEl>
                                      </p:cBhvr>
                                      <p:to x="100000" y="100000"/>
                                    </p:animScale>
                                    <p:animScale>
                                      <p:cBhvr>
                                        <p:cTn id="15" dur="26">
                                          <p:stCondLst>
                                            <p:cond delay="1312"/>
                                          </p:stCondLst>
                                        </p:cTn>
                                        <p:tgtEl>
                                          <p:spTgt spid="7">
                                            <p:txEl>
                                              <p:pRg st="1" end="1"/>
                                            </p:txEl>
                                          </p:spTgt>
                                        </p:tgtEl>
                                      </p:cBhvr>
                                      <p:to x="100000" y="80000"/>
                                    </p:animScale>
                                    <p:animScale>
                                      <p:cBhvr>
                                        <p:cTn id="16" dur="166" decel="50000">
                                          <p:stCondLst>
                                            <p:cond delay="1338"/>
                                          </p:stCondLst>
                                        </p:cTn>
                                        <p:tgtEl>
                                          <p:spTgt spid="7">
                                            <p:txEl>
                                              <p:pRg st="1" end="1"/>
                                            </p:txEl>
                                          </p:spTgt>
                                        </p:tgtEl>
                                      </p:cBhvr>
                                      <p:to x="100000" y="100000"/>
                                    </p:animScale>
                                    <p:animScale>
                                      <p:cBhvr>
                                        <p:cTn id="17" dur="26">
                                          <p:stCondLst>
                                            <p:cond delay="1642"/>
                                          </p:stCondLst>
                                        </p:cTn>
                                        <p:tgtEl>
                                          <p:spTgt spid="7">
                                            <p:txEl>
                                              <p:pRg st="1" end="1"/>
                                            </p:txEl>
                                          </p:spTgt>
                                        </p:tgtEl>
                                      </p:cBhvr>
                                      <p:to x="100000" y="90000"/>
                                    </p:animScale>
                                    <p:animScale>
                                      <p:cBhvr>
                                        <p:cTn id="18" dur="166" decel="50000">
                                          <p:stCondLst>
                                            <p:cond delay="1668"/>
                                          </p:stCondLst>
                                        </p:cTn>
                                        <p:tgtEl>
                                          <p:spTgt spid="7">
                                            <p:txEl>
                                              <p:pRg st="1" end="1"/>
                                            </p:txEl>
                                          </p:spTgt>
                                        </p:tgtEl>
                                      </p:cBhvr>
                                      <p:to x="100000" y="100000"/>
                                    </p:animScale>
                                    <p:animScale>
                                      <p:cBhvr>
                                        <p:cTn id="19" dur="26">
                                          <p:stCondLst>
                                            <p:cond delay="1808"/>
                                          </p:stCondLst>
                                        </p:cTn>
                                        <p:tgtEl>
                                          <p:spTgt spid="7">
                                            <p:txEl>
                                              <p:pRg st="1" end="1"/>
                                            </p:txEl>
                                          </p:spTgt>
                                        </p:tgtEl>
                                      </p:cBhvr>
                                      <p:to x="100000" y="95000"/>
                                    </p:animScale>
                                    <p:animScale>
                                      <p:cBhvr>
                                        <p:cTn id="20" dur="166" decel="50000">
                                          <p:stCondLst>
                                            <p:cond delay="1834"/>
                                          </p:stCondLst>
                                        </p:cTn>
                                        <p:tgtEl>
                                          <p:spTgt spid="7">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fade">
                                      <p:cBhvr>
                                        <p:cTn id="25" dur="1000"/>
                                        <p:tgtEl>
                                          <p:spTgt spid="7">
                                            <p:txEl>
                                              <p:pRg st="2" end="2"/>
                                            </p:txEl>
                                          </p:spTgt>
                                        </p:tgtEl>
                                      </p:cBhvr>
                                    </p:animEffect>
                                    <p:anim calcmode="lin" valueType="num">
                                      <p:cBhvr>
                                        <p:cTn id="26"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199" y="914400"/>
            <a:ext cx="8077201" cy="2269660"/>
          </a:xfrm>
          <a:prstGeom prst="rect">
            <a:avLst/>
          </a:prstGeom>
        </p:spPr>
        <p:txBody>
          <a:bodyPr wrap="square">
            <a:sp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400" b="1" dirty="0">
                <a:solidFill>
                  <a:srgbClr val="FF0000"/>
                </a:solidFill>
                <a:latin typeface="Times New Roman" panose="02020603050405020304" pitchFamily="18" charset="0"/>
                <a:cs typeface="Times New Roman" panose="02020603050405020304" pitchFamily="18" charset="0"/>
              </a:rPr>
              <a:t>Magnetic DEPT</a:t>
            </a:r>
            <a:r>
              <a:rPr lang="en-US" sz="2400" b="1" dirty="0">
                <a:latin typeface="Times New Roman" panose="02020603050405020304" pitchFamily="18" charset="0"/>
                <a:cs typeface="Times New Roman" panose="02020603050405020304" pitchFamily="18" charset="0"/>
              </a:rPr>
              <a:t>, which is attracting increasing attention, involves coupling the </a:t>
            </a:r>
            <a:r>
              <a:rPr lang="en-US" sz="2400" b="1" dirty="0">
                <a:solidFill>
                  <a:srgbClr val="00B050"/>
                </a:solidFill>
                <a:latin typeface="Times New Roman" panose="02020603050405020304" pitchFamily="18" charset="0"/>
                <a:cs typeface="Times New Roman" panose="02020603050405020304" pitchFamily="18" charset="0"/>
              </a:rPr>
              <a:t>bioactive prodrug-activating enzyme </a:t>
            </a:r>
            <a:r>
              <a:rPr lang="en-US" sz="2400" b="1" dirty="0">
                <a:latin typeface="Times New Roman" panose="02020603050405020304" pitchFamily="18" charset="0"/>
                <a:cs typeface="Times New Roman" panose="02020603050405020304" pitchFamily="18" charset="0"/>
              </a:rPr>
              <a:t>to </a:t>
            </a:r>
            <a:r>
              <a:rPr lang="en-US" sz="2400" b="1" dirty="0">
                <a:solidFill>
                  <a:srgbClr val="00B050"/>
                </a:solidFill>
                <a:latin typeface="Times New Roman" panose="02020603050405020304" pitchFamily="18" charset="0"/>
                <a:cs typeface="Times New Roman" panose="02020603050405020304" pitchFamily="18" charset="0"/>
              </a:rPr>
              <a:t>magnetic nanoparticles </a:t>
            </a:r>
            <a:r>
              <a:rPr lang="en-US" sz="2400" b="1" dirty="0">
                <a:latin typeface="Times New Roman" panose="02020603050405020304" pitchFamily="18" charset="0"/>
                <a:cs typeface="Times New Roman" panose="02020603050405020304" pitchFamily="18" charset="0"/>
              </a:rPr>
              <a:t>(MNP</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that are then selectively delivered to the tumor by applying an </a:t>
            </a:r>
            <a:r>
              <a:rPr lang="en-US" sz="2400" b="1" dirty="0">
                <a:solidFill>
                  <a:srgbClr val="00B050"/>
                </a:solidFill>
                <a:latin typeface="Times New Roman" panose="02020603050405020304" pitchFamily="18" charset="0"/>
                <a:cs typeface="Times New Roman" panose="02020603050405020304" pitchFamily="18" charset="0"/>
              </a:rPr>
              <a:t>external magnetic field</a:t>
            </a:r>
            <a:r>
              <a:rPr lang="en-US" sz="2400" b="1" dirty="0">
                <a:latin typeface="Times New Roman" panose="02020603050405020304" pitchFamily="18" charset="0"/>
                <a:cs typeface="Times New Roman" panose="02020603050405020304" pitchFamily="18" charset="0"/>
              </a:rPr>
              <a:t>. </a:t>
            </a:r>
            <a:endParaRPr lang="en-US" sz="2400" b="1" dirty="0" smtClean="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3657600"/>
            <a:ext cx="3429000" cy="1981200"/>
          </a:xfrm>
          <a:prstGeom prst="rect">
            <a:avLst/>
          </a:prstGeom>
          <a:ln>
            <a:solidFill>
              <a:schemeClr val="tx1"/>
            </a:solidFill>
          </a:ln>
          <a:effectLst>
            <a:glow rad="63500">
              <a:schemeClr val="accent1">
                <a:satMod val="175000"/>
                <a:alpha val="40000"/>
              </a:schemeClr>
            </a:glow>
          </a:effectLst>
        </p:spPr>
      </p:pic>
    </p:spTree>
    <p:extLst>
      <p:ext uri="{BB962C8B-B14F-4D97-AF65-F5344CB8AC3E}">
        <p14:creationId xmlns:p14="http://schemas.microsoft.com/office/powerpoint/2010/main" val="5656729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lgn="l" rtl="0">
              <a:buNone/>
            </a:pPr>
            <a:endParaRPr lang="en-US" dirty="0" smtClean="0"/>
          </a:p>
          <a:p>
            <a:pPr marL="0" indent="0" algn="l" rtl="0">
              <a:buNone/>
            </a:pPr>
            <a:endParaRPr lang="ar-EG" dirty="0"/>
          </a:p>
        </p:txBody>
      </p:sp>
      <p:sp>
        <p:nvSpPr>
          <p:cNvPr id="2" name="TextBox 1"/>
          <p:cNvSpPr txBox="1"/>
          <p:nvPr/>
        </p:nvSpPr>
        <p:spPr>
          <a:xfrm>
            <a:off x="469504" y="609600"/>
            <a:ext cx="8064896" cy="5212261"/>
          </a:xfrm>
          <a:prstGeom prst="rect">
            <a:avLst/>
          </a:prstGeom>
        </p:spPr>
        <p:txBody>
          <a:bodyPr wrap="square">
            <a:spAutoFit/>
          </a:bodyPr>
          <a:lstStyle>
            <a:defPPr>
              <a:defRPr lang="en-US"/>
            </a:defPPr>
            <a:lvl1pPr marL="457200" indent="-457200" algn="just">
              <a:lnSpc>
                <a:spcPct val="120000"/>
              </a:lnSpc>
              <a:spcBef>
                <a:spcPct val="50000"/>
              </a:spcBef>
              <a:buClr>
                <a:srgbClr val="FF0000"/>
              </a:buClr>
              <a:buFont typeface="Wingdings" panose="05000000000000000000" pitchFamily="2" charset="2"/>
              <a:buChar char="Ø"/>
              <a:defRPr sz="2000" b="1">
                <a:solidFill>
                  <a:srgbClr val="FF0000"/>
                </a:solidFill>
                <a:latin typeface="Times New Roman" panose="02020603050405020304" pitchFamily="18" charset="0"/>
                <a:cs typeface="Times New Roman" panose="02020603050405020304" pitchFamily="18" charset="0"/>
              </a:defRPr>
            </a:lvl1pPr>
          </a:lstStyle>
          <a:p>
            <a:pPr lvl="0"/>
            <a:r>
              <a:rPr lang="en-US" dirty="0">
                <a:solidFill>
                  <a:prstClr val="black"/>
                </a:solidFill>
              </a:rPr>
              <a:t>Of all the </a:t>
            </a:r>
            <a:r>
              <a:rPr lang="en-US" dirty="0"/>
              <a:t>DEPT strategies</a:t>
            </a:r>
            <a:r>
              <a:rPr lang="en-US" dirty="0">
                <a:solidFill>
                  <a:prstClr val="black"/>
                </a:solidFill>
              </a:rPr>
              <a:t>, the </a:t>
            </a:r>
            <a:endParaRPr lang="en-US" dirty="0" smtClean="0">
              <a:solidFill>
                <a:prstClr val="black"/>
              </a:solidFill>
            </a:endParaRPr>
          </a:p>
          <a:p>
            <a:pPr marL="0" lvl="0" indent="0" algn="ctr">
              <a:buNone/>
            </a:pPr>
            <a:endParaRPr lang="en-US" sz="3200" dirty="0" smtClean="0">
              <a:solidFill>
                <a:srgbClr val="00B050"/>
              </a:solidFill>
            </a:endParaRPr>
          </a:p>
          <a:p>
            <a:pPr marL="0" lvl="0" indent="0" algn="ctr">
              <a:buNone/>
            </a:pPr>
            <a:r>
              <a:rPr lang="en-US" sz="3200" dirty="0" smtClean="0">
                <a:solidFill>
                  <a:srgbClr val="00B050"/>
                </a:solidFill>
              </a:rPr>
              <a:t>β-glucosidase/amygdalin system</a:t>
            </a:r>
            <a:endParaRPr lang="en-US" sz="3200" dirty="0">
              <a:solidFill>
                <a:prstClr val="black"/>
              </a:solidFill>
            </a:endParaRPr>
          </a:p>
          <a:p>
            <a:pPr marL="0" lvl="0" indent="0">
              <a:buNone/>
            </a:pPr>
            <a:r>
              <a:rPr lang="en-US" dirty="0" smtClean="0">
                <a:solidFill>
                  <a:prstClr val="black"/>
                </a:solidFill>
              </a:rPr>
              <a:t>in </a:t>
            </a:r>
            <a:r>
              <a:rPr lang="en-US" dirty="0">
                <a:solidFill>
                  <a:prstClr val="black"/>
                </a:solidFill>
              </a:rPr>
              <a:t>which amygdalin is converted to hydrogen cyanide to kill tumor cells, is the most widely used. The nonspecific toxicity of </a:t>
            </a:r>
            <a:r>
              <a:rPr lang="en-US" dirty="0">
                <a:solidFill>
                  <a:srgbClr val="00B050"/>
                </a:solidFill>
              </a:rPr>
              <a:t>hydrogen cyanide</a:t>
            </a:r>
            <a:r>
              <a:rPr lang="en-US" dirty="0">
                <a:solidFill>
                  <a:prstClr val="black"/>
                </a:solidFill>
              </a:rPr>
              <a:t> in normal cells/tissues can be greatly minimized by administering amygdalin with the maximum concentration ratio of β-</a:t>
            </a:r>
            <a:r>
              <a:rPr lang="en-US" dirty="0" err="1">
                <a:solidFill>
                  <a:prstClr val="black"/>
                </a:solidFill>
              </a:rPr>
              <a:t>glucosidase</a:t>
            </a:r>
            <a:r>
              <a:rPr lang="en-US" dirty="0">
                <a:solidFill>
                  <a:prstClr val="black"/>
                </a:solidFill>
              </a:rPr>
              <a:t>-conjugated MNP in tumor tissue and the blood circulation. Increasing accumulation of β-glucosidase in tumor tissue is extremely important for this targeted enzyme/prodrug (β-glucosidase/amygdalin) strategy to be successful</a:t>
            </a:r>
            <a:r>
              <a:rPr lang="en-US" dirty="0" smtClean="0">
                <a:solidFill>
                  <a:prstClr val="black"/>
                </a:solidFill>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152400"/>
            <a:ext cx="2068882" cy="1921306"/>
          </a:xfrm>
          <a:prstGeom prst="ellipse">
            <a:avLst/>
          </a:prstGeom>
          <a:ln w="63500" cap="rnd">
            <a:solidFill>
              <a:schemeClr val="tx2">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064173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2" end="2"/>
                                            </p:txEl>
                                          </p:spTgt>
                                        </p:tgtEl>
                                      </p:cBhvr>
                                    </p:animEffect>
                                  </p:childTnLst>
                                </p:cTn>
                              </p:par>
                              <p:par>
                                <p:cTn id="11" presetID="26"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80">
                                          <p:stCondLst>
                                            <p:cond delay="0"/>
                                          </p:stCondLst>
                                        </p:cTn>
                                        <p:tgtEl>
                                          <p:spTgt spid="4"/>
                                        </p:tgtEl>
                                      </p:cBhvr>
                                    </p:animEffect>
                                    <p:anim calcmode="lin" valueType="num">
                                      <p:cBhvr>
                                        <p:cTn id="1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9" dur="26">
                                          <p:stCondLst>
                                            <p:cond delay="650"/>
                                          </p:stCondLst>
                                        </p:cTn>
                                        <p:tgtEl>
                                          <p:spTgt spid="4"/>
                                        </p:tgtEl>
                                      </p:cBhvr>
                                      <p:to x="100000" y="60000"/>
                                    </p:animScale>
                                    <p:animScale>
                                      <p:cBhvr>
                                        <p:cTn id="20" dur="166" decel="50000">
                                          <p:stCondLst>
                                            <p:cond delay="676"/>
                                          </p:stCondLst>
                                        </p:cTn>
                                        <p:tgtEl>
                                          <p:spTgt spid="4"/>
                                        </p:tgtEl>
                                      </p:cBhvr>
                                      <p:to x="100000" y="100000"/>
                                    </p:animScale>
                                    <p:animScale>
                                      <p:cBhvr>
                                        <p:cTn id="21" dur="26">
                                          <p:stCondLst>
                                            <p:cond delay="1312"/>
                                          </p:stCondLst>
                                        </p:cTn>
                                        <p:tgtEl>
                                          <p:spTgt spid="4"/>
                                        </p:tgtEl>
                                      </p:cBhvr>
                                      <p:to x="100000" y="80000"/>
                                    </p:animScale>
                                    <p:animScale>
                                      <p:cBhvr>
                                        <p:cTn id="22" dur="166" decel="50000">
                                          <p:stCondLst>
                                            <p:cond delay="1338"/>
                                          </p:stCondLst>
                                        </p:cTn>
                                        <p:tgtEl>
                                          <p:spTgt spid="4"/>
                                        </p:tgtEl>
                                      </p:cBhvr>
                                      <p:to x="100000" y="100000"/>
                                    </p:animScale>
                                    <p:animScale>
                                      <p:cBhvr>
                                        <p:cTn id="23" dur="26">
                                          <p:stCondLst>
                                            <p:cond delay="1642"/>
                                          </p:stCondLst>
                                        </p:cTn>
                                        <p:tgtEl>
                                          <p:spTgt spid="4"/>
                                        </p:tgtEl>
                                      </p:cBhvr>
                                      <p:to x="100000" y="90000"/>
                                    </p:animScale>
                                    <p:animScale>
                                      <p:cBhvr>
                                        <p:cTn id="24" dur="166" decel="50000">
                                          <p:stCondLst>
                                            <p:cond delay="1668"/>
                                          </p:stCondLst>
                                        </p:cTn>
                                        <p:tgtEl>
                                          <p:spTgt spid="4"/>
                                        </p:tgtEl>
                                      </p:cBhvr>
                                      <p:to x="100000" y="100000"/>
                                    </p:animScale>
                                    <p:animScale>
                                      <p:cBhvr>
                                        <p:cTn id="25" dur="26">
                                          <p:stCondLst>
                                            <p:cond delay="1808"/>
                                          </p:stCondLst>
                                        </p:cTn>
                                        <p:tgtEl>
                                          <p:spTgt spid="4"/>
                                        </p:tgtEl>
                                      </p:cBhvr>
                                      <p:to x="100000" y="95000"/>
                                    </p:animScale>
                                    <p:animScale>
                                      <p:cBhvr>
                                        <p:cTn id="26" dur="166" decel="50000">
                                          <p:stCondLst>
                                            <p:cond delay="1834"/>
                                          </p:stCondLst>
                                        </p:cTn>
                                        <p:tgtEl>
                                          <p:spTgt spid="4"/>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lgn="l" rtl="0">
              <a:buNone/>
            </a:pPr>
            <a:endParaRPr lang="en-US" dirty="0" smtClean="0"/>
          </a:p>
          <a:p>
            <a:pPr marL="0" indent="0" algn="l" rtl="0">
              <a:buNone/>
            </a:pPr>
            <a:endParaRPr lang="ar-EG" dirty="0"/>
          </a:p>
        </p:txBody>
      </p:sp>
      <p:sp>
        <p:nvSpPr>
          <p:cNvPr id="4" name="TextBox 3"/>
          <p:cNvSpPr txBox="1"/>
          <p:nvPr/>
        </p:nvSpPr>
        <p:spPr>
          <a:xfrm>
            <a:off x="313484" y="609600"/>
            <a:ext cx="8424936" cy="5287601"/>
          </a:xfrm>
          <a:prstGeom prst="rect">
            <a:avLst/>
          </a:prstGeom>
        </p:spPr>
        <p:txBody>
          <a:bodyPr vert="horz" wrap="square" lIns="91440" tIns="45720" rIns="91440" bIns="45720" rtlCol="0">
            <a:spAutoFit/>
          </a:bodyPr>
          <a:lstStyle>
            <a:lvl1pPr marL="457200" indent="-457200" algn="just">
              <a:lnSpc>
                <a:spcPct val="120000"/>
              </a:lnSpc>
              <a:spcBef>
                <a:spcPct val="50000"/>
              </a:spcBef>
              <a:buClr>
                <a:srgbClr val="FF0000"/>
              </a:buClr>
              <a:buFont typeface="Wingdings" panose="05000000000000000000" pitchFamily="2" charset="2"/>
              <a:buChar char="Ø"/>
              <a:defRPr sz="2400" b="1">
                <a:solidFill>
                  <a:srgbClr val="00B050"/>
                </a:solidFill>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indent="0">
              <a:buNone/>
            </a:pPr>
            <a:endParaRPr lang="ar-EG" sz="2200" dirty="0">
              <a:solidFill>
                <a:schemeClr val="tx1"/>
              </a:solidFill>
            </a:endParaRPr>
          </a:p>
          <a:p>
            <a:r>
              <a:rPr lang="en-US" sz="2200" dirty="0" smtClean="0">
                <a:solidFill>
                  <a:srgbClr val="FF0000"/>
                </a:solidFill>
              </a:rPr>
              <a:t>Gene </a:t>
            </a:r>
            <a:r>
              <a:rPr lang="en-US" sz="2200" dirty="0">
                <a:solidFill>
                  <a:srgbClr val="FF0000"/>
                </a:solidFill>
              </a:rPr>
              <a:t>therapy</a:t>
            </a:r>
            <a:r>
              <a:rPr lang="en-US" sz="2200" dirty="0"/>
              <a:t> </a:t>
            </a:r>
            <a:r>
              <a:rPr lang="en-US" sz="2200" dirty="0">
                <a:solidFill>
                  <a:schemeClr val="tx1"/>
                </a:solidFill>
              </a:rPr>
              <a:t>has been developed over the past years and is intended to use </a:t>
            </a:r>
            <a:r>
              <a:rPr lang="en-US" sz="2200" dirty="0"/>
              <a:t>genetic material </a:t>
            </a:r>
            <a:r>
              <a:rPr lang="en-US" sz="2200" dirty="0">
                <a:solidFill>
                  <a:schemeClr val="tx1"/>
                </a:solidFill>
              </a:rPr>
              <a:t>to prevent or treat monogenic diseases and acquired genetic pathologies, like cancer. </a:t>
            </a:r>
            <a:endParaRPr lang="en-US" sz="2200" dirty="0" smtClean="0">
              <a:solidFill>
                <a:schemeClr val="tx1"/>
              </a:solidFill>
            </a:endParaRPr>
          </a:p>
          <a:p>
            <a:pPr marL="0" indent="0" algn="ctr">
              <a:buNone/>
            </a:pPr>
            <a:r>
              <a:rPr lang="en-US" sz="3200" dirty="0" smtClean="0">
                <a:solidFill>
                  <a:srgbClr val="FF0000"/>
                </a:solidFill>
              </a:rPr>
              <a:t>However</a:t>
            </a:r>
            <a:r>
              <a:rPr lang="en-US" sz="3200" dirty="0">
                <a:solidFill>
                  <a:srgbClr val="FF0000"/>
                </a:solidFill>
              </a:rPr>
              <a:t>, </a:t>
            </a:r>
            <a:endParaRPr lang="en-US" sz="3200" dirty="0" smtClean="0">
              <a:solidFill>
                <a:srgbClr val="FF0000"/>
              </a:solidFill>
            </a:endParaRPr>
          </a:p>
          <a:p>
            <a:pPr marL="0" indent="0" algn="ctr">
              <a:buNone/>
            </a:pPr>
            <a:r>
              <a:rPr lang="en-US" sz="2200" dirty="0" smtClean="0">
                <a:solidFill>
                  <a:schemeClr val="tx1"/>
                </a:solidFill>
              </a:rPr>
              <a:t>it </a:t>
            </a:r>
            <a:r>
              <a:rPr lang="en-US" sz="2200" dirty="0">
                <a:solidFill>
                  <a:schemeClr val="tx1"/>
                </a:solidFill>
              </a:rPr>
              <a:t>still has a </a:t>
            </a:r>
            <a:r>
              <a:rPr lang="en-US" sz="2200" dirty="0"/>
              <a:t>limited</a:t>
            </a:r>
            <a:r>
              <a:rPr lang="en-US" sz="2200" dirty="0">
                <a:solidFill>
                  <a:schemeClr val="tx1"/>
                </a:solidFill>
              </a:rPr>
              <a:t> clinical application, mainly </a:t>
            </a:r>
            <a:r>
              <a:rPr lang="en-US" sz="2200" i="1" dirty="0"/>
              <a:t>due to </a:t>
            </a:r>
            <a:endParaRPr lang="en-US" sz="2200" i="1" dirty="0" smtClean="0"/>
          </a:p>
          <a:p>
            <a:pPr marL="1320800" indent="635000" algn="l"/>
            <a:r>
              <a:rPr lang="en-US" sz="2200" dirty="0">
                <a:solidFill>
                  <a:schemeClr val="tx1"/>
                </a:solidFill>
              </a:rPr>
              <a:t>T</a:t>
            </a:r>
            <a:r>
              <a:rPr lang="en-US" sz="2200" dirty="0" smtClean="0">
                <a:solidFill>
                  <a:schemeClr val="tx1"/>
                </a:solidFill>
              </a:rPr>
              <a:t>he </a:t>
            </a:r>
            <a:r>
              <a:rPr lang="en-US" sz="2200" dirty="0">
                <a:solidFill>
                  <a:schemeClr val="tx1"/>
                </a:solidFill>
              </a:rPr>
              <a:t>reduced gene delivery efficiency </a:t>
            </a:r>
          </a:p>
          <a:p>
            <a:pPr marL="1320800" indent="0" algn="l">
              <a:buNone/>
            </a:pPr>
            <a:r>
              <a:rPr lang="en-US" sz="2200" dirty="0" smtClean="0">
                <a:solidFill>
                  <a:schemeClr val="tx1"/>
                </a:solidFill>
              </a:rPr>
              <a:t>			</a:t>
            </a:r>
            <a:r>
              <a:rPr lang="en-US" sz="3200" dirty="0" smtClean="0">
                <a:solidFill>
                  <a:srgbClr val="FF0000"/>
                </a:solidFill>
              </a:rPr>
              <a:t>And </a:t>
            </a:r>
            <a:endParaRPr lang="en-US" sz="3200" dirty="0">
              <a:solidFill>
                <a:srgbClr val="FF0000"/>
              </a:solidFill>
            </a:endParaRPr>
          </a:p>
          <a:p>
            <a:pPr marL="1320800" indent="635000" algn="l"/>
            <a:r>
              <a:rPr lang="en-US" sz="2200" dirty="0" smtClean="0">
                <a:solidFill>
                  <a:schemeClr val="tx1"/>
                </a:solidFill>
              </a:rPr>
              <a:t>specificity </a:t>
            </a:r>
            <a:r>
              <a:rPr lang="en-US" sz="2200" dirty="0">
                <a:solidFill>
                  <a:schemeClr val="tx1"/>
                </a:solidFill>
              </a:rPr>
              <a:t>into target cells</a:t>
            </a:r>
            <a:r>
              <a:rPr lang="en-US" sz="2200" dirty="0" smtClean="0">
                <a:solidFill>
                  <a:schemeClr val="tx1"/>
                </a:solidFill>
              </a:rPr>
              <a:t>.</a:t>
            </a:r>
            <a:endParaRPr lang="ar-EG" sz="2200" dirty="0">
              <a:solidFill>
                <a:schemeClr val="tx1"/>
              </a:solidFill>
            </a:endParaRPr>
          </a:p>
        </p:txBody>
      </p:sp>
      <p:pic>
        <p:nvPicPr>
          <p:cNvPr id="7" name="Picture 6"/>
          <p:cNvPicPr>
            <a:picLocks noChangeAspect="1"/>
          </p:cNvPicPr>
          <p:nvPr/>
        </p:nvPicPr>
        <p:blipFill>
          <a:blip r:embed="rId2" cstate="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125221" y="4648200"/>
            <a:ext cx="1648368" cy="1590675"/>
          </a:xfrm>
          <a:prstGeom prst="ellipse">
            <a:avLst/>
          </a:prstGeom>
          <a:ln w="63500" cap="rnd">
            <a:solidFill>
              <a:srgbClr val="00206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8606566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heel(1)">
                                      <p:cBhvr>
                                        <p:cTn id="7" dur="2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80">
                                          <p:stCondLst>
                                            <p:cond delay="0"/>
                                          </p:stCondLst>
                                        </p:cTn>
                                        <p:tgtEl>
                                          <p:spTgt spid="4">
                                            <p:txEl>
                                              <p:pRg st="2" end="2"/>
                                            </p:txEl>
                                          </p:spTgt>
                                        </p:tgtEl>
                                      </p:cBhvr>
                                    </p:animEffect>
                                    <p:anim calcmode="lin" valueType="num">
                                      <p:cBhvr>
                                        <p:cTn id="13"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xEl>
                                              <p:pRg st="2" end="2"/>
                                            </p:txEl>
                                          </p:spTgt>
                                        </p:tgtEl>
                                      </p:cBhvr>
                                      <p:to x="100000" y="60000"/>
                                    </p:animScale>
                                    <p:animScale>
                                      <p:cBhvr>
                                        <p:cTn id="19" dur="166" decel="50000">
                                          <p:stCondLst>
                                            <p:cond delay="676"/>
                                          </p:stCondLst>
                                        </p:cTn>
                                        <p:tgtEl>
                                          <p:spTgt spid="4">
                                            <p:txEl>
                                              <p:pRg st="2" end="2"/>
                                            </p:txEl>
                                          </p:spTgt>
                                        </p:tgtEl>
                                      </p:cBhvr>
                                      <p:to x="100000" y="100000"/>
                                    </p:animScale>
                                    <p:animScale>
                                      <p:cBhvr>
                                        <p:cTn id="20" dur="26">
                                          <p:stCondLst>
                                            <p:cond delay="1312"/>
                                          </p:stCondLst>
                                        </p:cTn>
                                        <p:tgtEl>
                                          <p:spTgt spid="4">
                                            <p:txEl>
                                              <p:pRg st="2" end="2"/>
                                            </p:txEl>
                                          </p:spTgt>
                                        </p:tgtEl>
                                      </p:cBhvr>
                                      <p:to x="100000" y="80000"/>
                                    </p:animScale>
                                    <p:animScale>
                                      <p:cBhvr>
                                        <p:cTn id="21" dur="166" decel="50000">
                                          <p:stCondLst>
                                            <p:cond delay="1338"/>
                                          </p:stCondLst>
                                        </p:cTn>
                                        <p:tgtEl>
                                          <p:spTgt spid="4">
                                            <p:txEl>
                                              <p:pRg st="2" end="2"/>
                                            </p:txEl>
                                          </p:spTgt>
                                        </p:tgtEl>
                                      </p:cBhvr>
                                      <p:to x="100000" y="100000"/>
                                    </p:animScale>
                                    <p:animScale>
                                      <p:cBhvr>
                                        <p:cTn id="22" dur="26">
                                          <p:stCondLst>
                                            <p:cond delay="1642"/>
                                          </p:stCondLst>
                                        </p:cTn>
                                        <p:tgtEl>
                                          <p:spTgt spid="4">
                                            <p:txEl>
                                              <p:pRg st="2" end="2"/>
                                            </p:txEl>
                                          </p:spTgt>
                                        </p:tgtEl>
                                      </p:cBhvr>
                                      <p:to x="100000" y="90000"/>
                                    </p:animScale>
                                    <p:animScale>
                                      <p:cBhvr>
                                        <p:cTn id="23" dur="166" decel="50000">
                                          <p:stCondLst>
                                            <p:cond delay="1668"/>
                                          </p:stCondLst>
                                        </p:cTn>
                                        <p:tgtEl>
                                          <p:spTgt spid="4">
                                            <p:txEl>
                                              <p:pRg st="2" end="2"/>
                                            </p:txEl>
                                          </p:spTgt>
                                        </p:tgtEl>
                                      </p:cBhvr>
                                      <p:to x="100000" y="100000"/>
                                    </p:animScale>
                                    <p:animScale>
                                      <p:cBhvr>
                                        <p:cTn id="24" dur="26">
                                          <p:stCondLst>
                                            <p:cond delay="1808"/>
                                          </p:stCondLst>
                                        </p:cTn>
                                        <p:tgtEl>
                                          <p:spTgt spid="4">
                                            <p:txEl>
                                              <p:pRg st="2" end="2"/>
                                            </p:txEl>
                                          </p:spTgt>
                                        </p:tgtEl>
                                      </p:cBhvr>
                                      <p:to x="100000" y="95000"/>
                                    </p:animScale>
                                    <p:animScale>
                                      <p:cBhvr>
                                        <p:cTn id="25" dur="166" decel="50000">
                                          <p:stCondLst>
                                            <p:cond delay="1834"/>
                                          </p:stCondLst>
                                        </p:cTn>
                                        <p:tgtEl>
                                          <p:spTgt spid="4">
                                            <p:txEl>
                                              <p:pRg st="2" end="2"/>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1000"/>
                                        <p:tgtEl>
                                          <p:spTgt spid="4">
                                            <p:txEl>
                                              <p:pRg st="3" end="3"/>
                                            </p:txEl>
                                          </p:spTgt>
                                        </p:tgtEl>
                                      </p:cBhvr>
                                    </p:animEffect>
                                    <p:anim calcmode="lin" valueType="num">
                                      <p:cBhvr>
                                        <p:cTn id="31"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 calcmode="lin" valueType="num">
                                      <p:cBhvr>
                                        <p:cTn id="37"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9" dur="500"/>
                                        <p:tgtEl>
                                          <p:spTgt spid="4">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4">
                                            <p:txEl>
                                              <p:pRg st="5" end="5"/>
                                            </p:txEl>
                                          </p:spTgt>
                                        </p:tgtEl>
                                        <p:attrNameLst>
                                          <p:attrName>style.visibility</p:attrName>
                                        </p:attrNameLst>
                                      </p:cBhvr>
                                      <p:to>
                                        <p:strVal val="visible"/>
                                      </p:to>
                                    </p:set>
                                    <p:anim calcmode="lin" valueType="num">
                                      <p:cBhvr>
                                        <p:cTn id="44" dur="10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5" dur="1000" fill="hold"/>
                                        <p:tgtEl>
                                          <p:spTgt spid="4">
                                            <p:txEl>
                                              <p:pRg st="5" end="5"/>
                                            </p:txEl>
                                          </p:spTgt>
                                        </p:tgtEl>
                                        <p:attrNameLst>
                                          <p:attrName>ppt_h</p:attrName>
                                        </p:attrNameLst>
                                      </p:cBhvr>
                                      <p:tavLst>
                                        <p:tav tm="0">
                                          <p:val>
                                            <p:fltVal val="0"/>
                                          </p:val>
                                        </p:tav>
                                        <p:tav tm="100000">
                                          <p:val>
                                            <p:strVal val="#ppt_h"/>
                                          </p:val>
                                        </p:tav>
                                      </p:tavLst>
                                    </p:anim>
                                    <p:anim calcmode="lin" valueType="num">
                                      <p:cBhvr>
                                        <p:cTn id="46" dur="1000" fill="hold"/>
                                        <p:tgtEl>
                                          <p:spTgt spid="4">
                                            <p:txEl>
                                              <p:pRg st="5" end="5"/>
                                            </p:txEl>
                                          </p:spTgt>
                                        </p:tgtEl>
                                        <p:attrNameLst>
                                          <p:attrName>style.rotation</p:attrName>
                                        </p:attrNameLst>
                                      </p:cBhvr>
                                      <p:tavLst>
                                        <p:tav tm="0">
                                          <p:val>
                                            <p:fltVal val="90"/>
                                          </p:val>
                                        </p:tav>
                                        <p:tav tm="100000">
                                          <p:val>
                                            <p:fltVal val="0"/>
                                          </p:val>
                                        </p:tav>
                                      </p:tavLst>
                                    </p:anim>
                                    <p:animEffect transition="in" filter="fade">
                                      <p:cBhvr>
                                        <p:cTn id="47" dur="1000"/>
                                        <p:tgtEl>
                                          <p:spTgt spid="4">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4">
                                            <p:txEl>
                                              <p:pRg st="6" end="6"/>
                                            </p:txEl>
                                          </p:spTgt>
                                        </p:tgtEl>
                                        <p:attrNameLst>
                                          <p:attrName>style.visibility</p:attrName>
                                        </p:attrNameLst>
                                      </p:cBhvr>
                                      <p:to>
                                        <p:strVal val="visible"/>
                                      </p:to>
                                    </p:set>
                                    <p:anim calcmode="lin" valueType="num">
                                      <p:cBhvr>
                                        <p:cTn id="52"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53"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54" dur="500"/>
                                        <p:tgtEl>
                                          <p:spTgt spid="4">
                                            <p:txEl>
                                              <p:pRg st="6" end="6"/>
                                            </p:txEl>
                                          </p:spTgt>
                                        </p:tgtEl>
                                      </p:cBhvr>
                                    </p:animEffect>
                                  </p:childTnLst>
                                </p:cTn>
                              </p:par>
                              <p:par>
                                <p:cTn id="55" presetID="26" presetClass="entr" presetSubtype="0" fill="hold"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80">
                                          <p:stCondLst>
                                            <p:cond delay="0"/>
                                          </p:stCondLst>
                                        </p:cTn>
                                        <p:tgtEl>
                                          <p:spTgt spid="7"/>
                                        </p:tgtEl>
                                      </p:cBhvr>
                                    </p:animEffect>
                                    <p:anim calcmode="lin" valueType="num">
                                      <p:cBhvr>
                                        <p:cTn id="5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3" dur="26">
                                          <p:stCondLst>
                                            <p:cond delay="650"/>
                                          </p:stCondLst>
                                        </p:cTn>
                                        <p:tgtEl>
                                          <p:spTgt spid="7"/>
                                        </p:tgtEl>
                                      </p:cBhvr>
                                      <p:to x="100000" y="60000"/>
                                    </p:animScale>
                                    <p:animScale>
                                      <p:cBhvr>
                                        <p:cTn id="64" dur="166" decel="50000">
                                          <p:stCondLst>
                                            <p:cond delay="676"/>
                                          </p:stCondLst>
                                        </p:cTn>
                                        <p:tgtEl>
                                          <p:spTgt spid="7"/>
                                        </p:tgtEl>
                                      </p:cBhvr>
                                      <p:to x="100000" y="100000"/>
                                    </p:animScale>
                                    <p:animScale>
                                      <p:cBhvr>
                                        <p:cTn id="65" dur="26">
                                          <p:stCondLst>
                                            <p:cond delay="1312"/>
                                          </p:stCondLst>
                                        </p:cTn>
                                        <p:tgtEl>
                                          <p:spTgt spid="7"/>
                                        </p:tgtEl>
                                      </p:cBhvr>
                                      <p:to x="100000" y="80000"/>
                                    </p:animScale>
                                    <p:animScale>
                                      <p:cBhvr>
                                        <p:cTn id="66" dur="166" decel="50000">
                                          <p:stCondLst>
                                            <p:cond delay="1338"/>
                                          </p:stCondLst>
                                        </p:cTn>
                                        <p:tgtEl>
                                          <p:spTgt spid="7"/>
                                        </p:tgtEl>
                                      </p:cBhvr>
                                      <p:to x="100000" y="100000"/>
                                    </p:animScale>
                                    <p:animScale>
                                      <p:cBhvr>
                                        <p:cTn id="67" dur="26">
                                          <p:stCondLst>
                                            <p:cond delay="1642"/>
                                          </p:stCondLst>
                                        </p:cTn>
                                        <p:tgtEl>
                                          <p:spTgt spid="7"/>
                                        </p:tgtEl>
                                      </p:cBhvr>
                                      <p:to x="100000" y="90000"/>
                                    </p:animScale>
                                    <p:animScale>
                                      <p:cBhvr>
                                        <p:cTn id="68" dur="166" decel="50000">
                                          <p:stCondLst>
                                            <p:cond delay="1668"/>
                                          </p:stCondLst>
                                        </p:cTn>
                                        <p:tgtEl>
                                          <p:spTgt spid="7"/>
                                        </p:tgtEl>
                                      </p:cBhvr>
                                      <p:to x="100000" y="100000"/>
                                    </p:animScale>
                                    <p:animScale>
                                      <p:cBhvr>
                                        <p:cTn id="69" dur="26">
                                          <p:stCondLst>
                                            <p:cond delay="1808"/>
                                          </p:stCondLst>
                                        </p:cTn>
                                        <p:tgtEl>
                                          <p:spTgt spid="7"/>
                                        </p:tgtEl>
                                      </p:cBhvr>
                                      <p:to x="100000" y="95000"/>
                                    </p:animScale>
                                    <p:animScale>
                                      <p:cBhvr>
                                        <p:cTn id="7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32597"/>
            <a:ext cx="8229600" cy="4844403"/>
          </a:xfrm>
        </p:spPr>
        <p:txBody>
          <a:bodyPr wrap="square">
            <a:sp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For this reason, several types of gene delivery </a:t>
            </a:r>
            <a:r>
              <a:rPr lang="en-US" sz="2400" b="1" dirty="0" err="1">
                <a:latin typeface="Times New Roman" panose="02020603050405020304" pitchFamily="18" charset="0"/>
                <a:cs typeface="Times New Roman" panose="02020603050405020304" pitchFamily="18" charset="0"/>
              </a:rPr>
              <a:t>nanosystems</a:t>
            </a:r>
            <a:r>
              <a:rPr lang="en-US" sz="2400" b="1" dirty="0">
                <a:latin typeface="Times New Roman" panose="02020603050405020304" pitchFamily="18" charset="0"/>
                <a:cs typeface="Times New Roman" panose="02020603050405020304" pitchFamily="18" charset="0"/>
              </a:rPr>
              <a:t> have been investigated in order to achieve successful and efficient nucleic acid delivery into target cells and consequently the desired therapeutic effect</a:t>
            </a:r>
            <a:r>
              <a:rPr lang="en-US" sz="2400" b="1" dirty="0" smtClean="0">
                <a:latin typeface="Times New Roman" panose="02020603050405020304" pitchFamily="18" charset="0"/>
                <a:cs typeface="Times New Roman" panose="02020603050405020304" pitchFamily="18" charset="0"/>
              </a:rPr>
              <a:t>.</a:t>
            </a: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 Among </a:t>
            </a:r>
            <a:r>
              <a:rPr lang="en-US" sz="2400" b="1" dirty="0">
                <a:latin typeface="Times New Roman" panose="02020603050405020304" pitchFamily="18" charset="0"/>
                <a:cs typeface="Times New Roman" panose="02020603050405020304" pitchFamily="18" charset="0"/>
              </a:rPr>
              <a:t>these, cationic liposome/DNA </a:t>
            </a:r>
            <a:r>
              <a:rPr lang="en-US" sz="2400" b="1" dirty="0" smtClean="0">
                <a:latin typeface="Times New Roman" panose="02020603050405020304" pitchFamily="18" charset="0"/>
                <a:cs typeface="Times New Roman" panose="02020603050405020304" pitchFamily="18" charset="0"/>
              </a:rPr>
              <a:t>complexes</a:t>
            </a:r>
          </a:p>
          <a:p>
            <a:pPr marL="0" indent="0" algn="ctr">
              <a:lnSpc>
                <a:spcPct val="120000"/>
              </a:lnSpc>
              <a:spcBef>
                <a:spcPct val="50000"/>
              </a:spcBef>
              <a:buClr>
                <a:srgbClr val="FF0000"/>
              </a:buClr>
              <a:buNone/>
            </a:pPr>
            <a:r>
              <a:rPr lang="en-US" b="1" dirty="0" err="1" smtClean="0">
                <a:solidFill>
                  <a:srgbClr val="FF0000"/>
                </a:solidFill>
                <a:latin typeface="Times New Roman" panose="02020603050405020304" pitchFamily="18" charset="0"/>
                <a:cs typeface="Times New Roman" panose="02020603050405020304" pitchFamily="18" charset="0"/>
              </a:rPr>
              <a:t>Lipoplexes</a:t>
            </a:r>
            <a:endParaRPr lang="en-US" b="1" dirty="0" smtClean="0">
              <a:solidFill>
                <a:srgbClr val="FF0000"/>
              </a:solidFill>
              <a:latin typeface="Times New Roman" panose="02020603050405020304" pitchFamily="18" charset="0"/>
              <a:cs typeface="Times New Roman" panose="02020603050405020304" pitchFamily="18" charset="0"/>
            </a:endParaRPr>
          </a:p>
          <a:p>
            <a:pPr marL="0" indent="0" algn="just">
              <a:lnSpc>
                <a:spcPct val="120000"/>
              </a:lnSpc>
              <a:spcBef>
                <a:spcPct val="50000"/>
              </a:spcBef>
              <a:buClr>
                <a:srgbClr val="FF0000"/>
              </a:buClr>
              <a:buNone/>
            </a:pPr>
            <a:r>
              <a:rPr lang="en-US" sz="2400" b="1" dirty="0" smtClean="0">
                <a:latin typeface="Times New Roman" panose="02020603050405020304" pitchFamily="18" charset="0"/>
                <a:cs typeface="Times New Roman" panose="02020603050405020304" pitchFamily="18" charset="0"/>
              </a:rPr>
              <a:t>have </a:t>
            </a:r>
            <a:r>
              <a:rPr lang="en-US" sz="2400" b="1" dirty="0">
                <a:latin typeface="Times New Roman" panose="02020603050405020304" pitchFamily="18" charset="0"/>
                <a:cs typeface="Times New Roman" panose="02020603050405020304" pitchFamily="18" charset="0"/>
              </a:rPr>
              <a:t>been the most extensively studied, since they present higher gene delivery efficiency, both in vitro and in vivo, than that observed with other non-viral gene delivery </a:t>
            </a:r>
            <a:r>
              <a:rPr lang="en-US" sz="2400" b="1" dirty="0" smtClean="0">
                <a:latin typeface="Times New Roman" panose="02020603050405020304" pitchFamily="18" charset="0"/>
                <a:cs typeface="Times New Roman" panose="02020603050405020304" pitchFamily="18" charset="0"/>
              </a:rPr>
              <a:t>systems.</a:t>
            </a:r>
          </a:p>
        </p:txBody>
      </p:sp>
      <p:cxnSp>
        <p:nvCxnSpPr>
          <p:cNvPr id="4" name="Straight Connector 3"/>
          <p:cNvCxnSpPr/>
          <p:nvPr/>
        </p:nvCxnSpPr>
        <p:spPr>
          <a:xfrm>
            <a:off x="457199" y="11430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92241" y="304800"/>
            <a:ext cx="4103559"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Gene </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Therapy</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8400" y="178635"/>
            <a:ext cx="2319528" cy="1511335"/>
          </a:xfrm>
          <a:prstGeom prst="rect">
            <a:avLst/>
          </a:prstGeom>
          <a:ln>
            <a:solidFill>
              <a:srgbClr val="002060"/>
            </a:solidFill>
          </a:ln>
        </p:spPr>
      </p:pic>
    </p:spTree>
    <p:extLst>
      <p:ext uri="{BB962C8B-B14F-4D97-AF65-F5344CB8AC3E}">
        <p14:creationId xmlns:p14="http://schemas.microsoft.com/office/powerpoint/2010/main" val="23728812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down)">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80">
                                          <p:stCondLst>
                                            <p:cond delay="0"/>
                                          </p:stCondLst>
                                        </p:cTn>
                                        <p:tgtEl>
                                          <p:spTgt spid="3">
                                            <p:txEl>
                                              <p:pRg st="2" end="2"/>
                                            </p:txEl>
                                          </p:spTgt>
                                        </p:tgtEl>
                                      </p:cBhvr>
                                    </p:animEffect>
                                    <p:anim calcmode="lin" valueType="num">
                                      <p:cBhvr>
                                        <p:cTn id="2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3">
                                            <p:txEl>
                                              <p:pRg st="2" end="2"/>
                                            </p:txEl>
                                          </p:spTgt>
                                        </p:tgtEl>
                                      </p:cBhvr>
                                      <p:to x="100000" y="60000"/>
                                    </p:animScale>
                                    <p:animScale>
                                      <p:cBhvr>
                                        <p:cTn id="26" dur="166" decel="50000">
                                          <p:stCondLst>
                                            <p:cond delay="676"/>
                                          </p:stCondLst>
                                        </p:cTn>
                                        <p:tgtEl>
                                          <p:spTgt spid="3">
                                            <p:txEl>
                                              <p:pRg st="2" end="2"/>
                                            </p:txEl>
                                          </p:spTgt>
                                        </p:tgtEl>
                                      </p:cBhvr>
                                      <p:to x="100000" y="100000"/>
                                    </p:animScale>
                                    <p:animScale>
                                      <p:cBhvr>
                                        <p:cTn id="27" dur="26">
                                          <p:stCondLst>
                                            <p:cond delay="1312"/>
                                          </p:stCondLst>
                                        </p:cTn>
                                        <p:tgtEl>
                                          <p:spTgt spid="3">
                                            <p:txEl>
                                              <p:pRg st="2" end="2"/>
                                            </p:txEl>
                                          </p:spTgt>
                                        </p:tgtEl>
                                      </p:cBhvr>
                                      <p:to x="100000" y="80000"/>
                                    </p:animScale>
                                    <p:animScale>
                                      <p:cBhvr>
                                        <p:cTn id="28" dur="166" decel="50000">
                                          <p:stCondLst>
                                            <p:cond delay="1338"/>
                                          </p:stCondLst>
                                        </p:cTn>
                                        <p:tgtEl>
                                          <p:spTgt spid="3">
                                            <p:txEl>
                                              <p:pRg st="2" end="2"/>
                                            </p:txEl>
                                          </p:spTgt>
                                        </p:tgtEl>
                                      </p:cBhvr>
                                      <p:to x="100000" y="100000"/>
                                    </p:animScale>
                                    <p:animScale>
                                      <p:cBhvr>
                                        <p:cTn id="29" dur="26">
                                          <p:stCondLst>
                                            <p:cond delay="1642"/>
                                          </p:stCondLst>
                                        </p:cTn>
                                        <p:tgtEl>
                                          <p:spTgt spid="3">
                                            <p:txEl>
                                              <p:pRg st="2" end="2"/>
                                            </p:txEl>
                                          </p:spTgt>
                                        </p:tgtEl>
                                      </p:cBhvr>
                                      <p:to x="100000" y="90000"/>
                                    </p:animScale>
                                    <p:animScale>
                                      <p:cBhvr>
                                        <p:cTn id="30" dur="166" decel="50000">
                                          <p:stCondLst>
                                            <p:cond delay="1668"/>
                                          </p:stCondLst>
                                        </p:cTn>
                                        <p:tgtEl>
                                          <p:spTgt spid="3">
                                            <p:txEl>
                                              <p:pRg st="2" end="2"/>
                                            </p:txEl>
                                          </p:spTgt>
                                        </p:tgtEl>
                                      </p:cBhvr>
                                      <p:to x="100000" y="100000"/>
                                    </p:animScale>
                                    <p:animScale>
                                      <p:cBhvr>
                                        <p:cTn id="31" dur="26">
                                          <p:stCondLst>
                                            <p:cond delay="1808"/>
                                          </p:stCondLst>
                                        </p:cTn>
                                        <p:tgtEl>
                                          <p:spTgt spid="3">
                                            <p:txEl>
                                              <p:pRg st="2" end="2"/>
                                            </p:txEl>
                                          </p:spTgt>
                                        </p:tgtEl>
                                      </p:cBhvr>
                                      <p:to x="100000" y="95000"/>
                                    </p:animScale>
                                    <p:animScale>
                                      <p:cBhvr>
                                        <p:cTn id="32" dur="166" decel="50000">
                                          <p:stCondLst>
                                            <p:cond delay="1834"/>
                                          </p:stCondLst>
                                        </p:cTn>
                                        <p:tgtEl>
                                          <p:spTgt spid="3">
                                            <p:txEl>
                                              <p:pRg st="2" end="2"/>
                                            </p:txEl>
                                          </p:spTgt>
                                        </p:tgtEl>
                                      </p:cBhvr>
                                      <p:to x="100000" y="100000"/>
                                    </p:animScale>
                                  </p:childTnLst>
                                </p:cTn>
                              </p:par>
                              <p:par>
                                <p:cTn id="33" presetID="6" presetClass="entr" presetSubtype="16" fill="hold"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circle(in)">
                                      <p:cBhvr>
                                        <p:cTn id="35" dur="2000"/>
                                        <p:tgtEl>
                                          <p:spTgt spid="2"/>
                                        </p:tgtEl>
                                      </p:cBhvr>
                                    </p:animEffect>
                                  </p:childTnLst>
                                </p:cTn>
                              </p:par>
                            </p:childTnLst>
                          </p:cTn>
                        </p:par>
                      </p:childTnLst>
                    </p:cTn>
                  </p:par>
                  <p:par>
                    <p:cTn id="36" fill="hold">
                      <p:stCondLst>
                        <p:cond delay="indefinite"/>
                      </p:stCondLst>
                      <p:childTnLst>
                        <p:par>
                          <p:cTn id="37" fill="hold">
                            <p:stCondLst>
                              <p:cond delay="0"/>
                            </p:stCondLst>
                            <p:childTnLst>
                              <p:par>
                                <p:cTn id="38" presetID="41" presetClass="entr" presetSubtype="0" fill="hold" nodeType="clickEffect">
                                  <p:stCondLst>
                                    <p:cond delay="0"/>
                                  </p:stCondLst>
                                  <p:iterate type="lt">
                                    <p:tmPct val="10000"/>
                                  </p:iterate>
                                  <p:childTnLst>
                                    <p:set>
                                      <p:cBhvr>
                                        <p:cTn id="39" dur="1" fill="hold">
                                          <p:stCondLst>
                                            <p:cond delay="0"/>
                                          </p:stCondLst>
                                        </p:cTn>
                                        <p:tgtEl>
                                          <p:spTgt spid="3">
                                            <p:txEl>
                                              <p:pRg st="3" end="3"/>
                                            </p:txEl>
                                          </p:spTgt>
                                        </p:tgtEl>
                                        <p:attrNameLst>
                                          <p:attrName>style.visibility</p:attrName>
                                        </p:attrNameLst>
                                      </p:cBhvr>
                                      <p:to>
                                        <p:strVal val="visible"/>
                                      </p:to>
                                    </p:set>
                                    <p:anim calcmode="lin" valueType="num">
                                      <p:cBhvr>
                                        <p:cTn id="40"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2"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056351"/>
            <a:ext cx="8579296" cy="5039649"/>
          </a:xfrm>
          <a:prstGeom prst="rect">
            <a:avLst/>
          </a:prstGeom>
        </p:spPr>
        <p:txBody>
          <a:bodyPr vert="horz" wrap="square" lIns="91440" tIns="45720" rIns="91440" bIns="45720" rtlCol="0">
            <a:spAutoFit/>
          </a:bodyPr>
          <a:lstStyle>
            <a:lvl1pPr marL="457200" indent="-457200" algn="just">
              <a:lnSpc>
                <a:spcPct val="120000"/>
              </a:lnSpc>
              <a:spcBef>
                <a:spcPct val="50000"/>
              </a:spcBef>
              <a:buClr>
                <a:srgbClr val="FF0000"/>
              </a:buClr>
              <a:buFont typeface="Wingdings" panose="05000000000000000000" pitchFamily="2" charset="2"/>
              <a:buChar char="Ø"/>
              <a:defRPr sz="2400" b="1">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endParaRPr lang="ar-EG" dirty="0"/>
          </a:p>
          <a:p>
            <a:r>
              <a:rPr lang="en-US" dirty="0"/>
              <a:t> </a:t>
            </a:r>
            <a:r>
              <a:rPr lang="en-US" dirty="0" smtClean="0"/>
              <a:t>A Technology </a:t>
            </a:r>
            <a:r>
              <a:rPr lang="en-US" dirty="0"/>
              <a:t>for curing </a:t>
            </a:r>
            <a:r>
              <a:rPr lang="en-US" dirty="0">
                <a:solidFill>
                  <a:srgbClr val="FF0000"/>
                </a:solidFill>
              </a:rPr>
              <a:t>brain disorders</a:t>
            </a:r>
            <a:r>
              <a:rPr lang="en-US" dirty="0"/>
              <a:t>, such as </a:t>
            </a:r>
            <a:r>
              <a:rPr lang="en-US" dirty="0">
                <a:solidFill>
                  <a:srgbClr val="44C404"/>
                </a:solidFill>
              </a:rPr>
              <a:t>Alzheimer’s</a:t>
            </a:r>
            <a:r>
              <a:rPr lang="en-US" dirty="0"/>
              <a:t> disease and </a:t>
            </a:r>
            <a:r>
              <a:rPr lang="en-US" dirty="0">
                <a:solidFill>
                  <a:srgbClr val="44C404"/>
                </a:solidFill>
              </a:rPr>
              <a:t>Parkinson’s</a:t>
            </a:r>
            <a:r>
              <a:rPr lang="en-US" dirty="0"/>
              <a:t> disease, constitutes an unmet medical need. </a:t>
            </a:r>
            <a:endParaRPr lang="en-US" dirty="0" smtClean="0"/>
          </a:p>
          <a:p>
            <a:r>
              <a:rPr lang="en-US" dirty="0" smtClean="0">
                <a:solidFill>
                  <a:srgbClr val="FF0000"/>
                </a:solidFill>
              </a:rPr>
              <a:t>Gene </a:t>
            </a:r>
            <a:r>
              <a:rPr lang="en-US" dirty="0">
                <a:solidFill>
                  <a:srgbClr val="FF0000"/>
                </a:solidFill>
              </a:rPr>
              <a:t>therapy </a:t>
            </a:r>
            <a:r>
              <a:rPr lang="en-US" dirty="0"/>
              <a:t>or </a:t>
            </a:r>
            <a:r>
              <a:rPr lang="en-US" dirty="0">
                <a:solidFill>
                  <a:srgbClr val="FF0000"/>
                </a:solidFill>
              </a:rPr>
              <a:t>treatment with functional nucleic acid</a:t>
            </a:r>
            <a:r>
              <a:rPr lang="en-US" dirty="0"/>
              <a:t>, </a:t>
            </a:r>
            <a:r>
              <a:rPr lang="en-US" dirty="0" smtClean="0"/>
              <a:t>i.e., </a:t>
            </a:r>
            <a:r>
              <a:rPr lang="en-US" dirty="0"/>
              <a:t>short interference RNA (</a:t>
            </a:r>
            <a:r>
              <a:rPr lang="en-US" dirty="0">
                <a:solidFill>
                  <a:srgbClr val="44C404"/>
                </a:solidFill>
              </a:rPr>
              <a:t>siRNA</a:t>
            </a:r>
            <a:r>
              <a:rPr lang="en-US" dirty="0"/>
              <a:t>), is an attractive method for meeting these needs. </a:t>
            </a:r>
            <a:endParaRPr lang="en-US" dirty="0" smtClean="0"/>
          </a:p>
          <a:p>
            <a:r>
              <a:rPr lang="en-US" dirty="0" smtClean="0"/>
              <a:t>To </a:t>
            </a:r>
            <a:r>
              <a:rPr lang="en-US" dirty="0"/>
              <a:t>realize these therapies, a </a:t>
            </a:r>
            <a:r>
              <a:rPr lang="en-US" dirty="0" err="1" smtClean="0">
                <a:solidFill>
                  <a:srgbClr val="FF0000"/>
                </a:solidFill>
              </a:rPr>
              <a:t>Nanosized</a:t>
            </a:r>
            <a:r>
              <a:rPr lang="en-US" dirty="0" smtClean="0">
                <a:solidFill>
                  <a:srgbClr val="FF0000"/>
                </a:solidFill>
              </a:rPr>
              <a:t> Carrier </a:t>
            </a:r>
            <a:r>
              <a:rPr lang="en-US" dirty="0"/>
              <a:t>that is capable of delivering plasmid DNA and siRNA to brain parenchymal cells is essential. </a:t>
            </a:r>
            <a:endParaRPr lang="ar-EG" dirty="0"/>
          </a:p>
        </p:txBody>
      </p:sp>
      <p:cxnSp>
        <p:nvCxnSpPr>
          <p:cNvPr id="5" name="Straight Connector 4"/>
          <p:cNvCxnSpPr/>
          <p:nvPr/>
        </p:nvCxnSpPr>
        <p:spPr>
          <a:xfrm>
            <a:off x="457199" y="10668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92241" y="304800"/>
            <a:ext cx="4103559"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Gene </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Therapy</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9570" y="218162"/>
            <a:ext cx="2247900" cy="137160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2902578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heel(1)">
                                      <p:cBhvr>
                                        <p:cTn id="7" dur="2000"/>
                                        <p:tgtEl>
                                          <p:spTgt spid="4">
                                            <p:txEl>
                                              <p:pRg st="1" end="1"/>
                                            </p:txEl>
                                          </p:spTgt>
                                        </p:tgtEl>
                                      </p:cBhvr>
                                    </p:animEffect>
                                  </p:childTnLst>
                                </p:cTn>
                              </p:par>
                              <p:par>
                                <p:cTn id="8" presetID="31"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fltVal val="0"/>
                                          </p:val>
                                        </p:tav>
                                        <p:tav tm="100000">
                                          <p:val>
                                            <p:strVal val="#ppt_w"/>
                                          </p:val>
                                        </p:tav>
                                      </p:tavLst>
                                    </p:anim>
                                    <p:anim calcmode="lin" valueType="num">
                                      <p:cBhvr>
                                        <p:cTn id="11" dur="1000" fill="hold"/>
                                        <p:tgtEl>
                                          <p:spTgt spid="2"/>
                                        </p:tgtEl>
                                        <p:attrNameLst>
                                          <p:attrName>ppt_h</p:attrName>
                                        </p:attrNameLst>
                                      </p:cBhvr>
                                      <p:tavLst>
                                        <p:tav tm="0">
                                          <p:val>
                                            <p:fltVal val="0"/>
                                          </p:val>
                                        </p:tav>
                                        <p:tav tm="100000">
                                          <p:val>
                                            <p:strVal val="#ppt_h"/>
                                          </p:val>
                                        </p:tav>
                                      </p:tavLst>
                                    </p:anim>
                                    <p:anim calcmode="lin" valueType="num">
                                      <p:cBhvr>
                                        <p:cTn id="12" dur="1000" fill="hold"/>
                                        <p:tgtEl>
                                          <p:spTgt spid="2"/>
                                        </p:tgtEl>
                                        <p:attrNameLst>
                                          <p:attrName>style.rotation</p:attrName>
                                        </p:attrNameLst>
                                      </p:cBhvr>
                                      <p:tavLst>
                                        <p:tav tm="0">
                                          <p:val>
                                            <p:fltVal val="90"/>
                                          </p:val>
                                        </p:tav>
                                        <p:tav tm="100000">
                                          <p:val>
                                            <p:fltVal val="0"/>
                                          </p:val>
                                        </p:tav>
                                      </p:tavLst>
                                    </p:anim>
                                    <p:animEffect transition="in" filter="fade">
                                      <p:cBhvr>
                                        <p:cTn id="13" dur="1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 calcmode="lin" valueType="num">
                                      <p:cBhvr additive="base">
                                        <p:cTn id="18"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941540"/>
            <a:ext cx="8610600" cy="5521512"/>
          </a:xfrm>
          <a:prstGeom prst="rect">
            <a:avLst/>
          </a:prstGeom>
        </p:spPr>
        <p:txBody>
          <a:bodyPr vert="horz" wrap="square" lIns="91440" tIns="45720" rIns="91440" bIns="45720" rtlCol="0">
            <a:spAutoFit/>
          </a:bodyPr>
          <a:lstStyle>
            <a:defPPr>
              <a:defRPr lang="en-US"/>
            </a:defPPr>
            <a:lvl1pPr marL="457200" indent="-457200" algn="just">
              <a:lnSpc>
                <a:spcPct val="120000"/>
              </a:lnSpc>
              <a:spcBef>
                <a:spcPct val="50000"/>
              </a:spcBef>
              <a:buClr>
                <a:srgbClr val="FF0000"/>
              </a:buClr>
              <a:buFont typeface="Wingdings" panose="05000000000000000000" pitchFamily="2" charset="2"/>
              <a:buChar char="Ø"/>
              <a:defRPr sz="2400" b="1">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dirty="0">
                <a:solidFill>
                  <a:srgbClr val="FF0000"/>
                </a:solidFill>
              </a:rPr>
              <a:t> Hepatocellular carcinoma </a:t>
            </a:r>
            <a:r>
              <a:rPr lang="en-US" dirty="0"/>
              <a:t>(</a:t>
            </a:r>
            <a:r>
              <a:rPr lang="en-US" dirty="0">
                <a:solidFill>
                  <a:srgbClr val="44C404"/>
                </a:solidFill>
              </a:rPr>
              <a:t>HCC</a:t>
            </a:r>
            <a:r>
              <a:rPr lang="en-US" dirty="0"/>
              <a:t>) is the major primary malignant tumor of the liver. </a:t>
            </a:r>
            <a:endParaRPr lang="en-US" dirty="0" smtClean="0"/>
          </a:p>
          <a:p>
            <a:r>
              <a:rPr lang="en-US" dirty="0" smtClean="0">
                <a:solidFill>
                  <a:srgbClr val="44C404"/>
                </a:solidFill>
              </a:rPr>
              <a:t>Currently</a:t>
            </a:r>
            <a:r>
              <a:rPr lang="en-US" dirty="0"/>
              <a:t>, it is the fifth most prevalent malignancy and the third leading cause of cancer-related deaths worldwide</a:t>
            </a:r>
            <a:r>
              <a:rPr lang="en-US" dirty="0" smtClean="0"/>
              <a:t>.</a:t>
            </a:r>
          </a:p>
          <a:p>
            <a:r>
              <a:rPr lang="en-US" dirty="0" smtClean="0">
                <a:solidFill>
                  <a:srgbClr val="FF0000"/>
                </a:solidFill>
              </a:rPr>
              <a:t>Despite</a:t>
            </a:r>
            <a:r>
              <a:rPr lang="en-US" dirty="0" smtClean="0"/>
              <a:t> </a:t>
            </a:r>
            <a:r>
              <a:rPr lang="en-US" dirty="0"/>
              <a:t>advances in therapy against HCC such as recent modifications in chemotherapy and modern surgical innovations, the overall clinical outcome has not been substantially </a:t>
            </a:r>
            <a:r>
              <a:rPr lang="en-US" dirty="0" smtClean="0"/>
              <a:t>improved.</a:t>
            </a:r>
          </a:p>
          <a:p>
            <a:r>
              <a:rPr lang="en-US" dirty="0" smtClean="0"/>
              <a:t>Long-term </a:t>
            </a:r>
            <a:r>
              <a:rPr lang="en-US" dirty="0"/>
              <a:t>survival of patients with HCC is uncommon due to the frequent presence of reoccurrence, metastasis, or the development of new primaries</a:t>
            </a:r>
            <a:r>
              <a:rPr lang="en-US" dirty="0" smtClean="0"/>
              <a:t>.</a:t>
            </a:r>
          </a:p>
        </p:txBody>
      </p:sp>
      <p:cxnSp>
        <p:nvCxnSpPr>
          <p:cNvPr id="4" name="Straight Connector 3"/>
          <p:cNvCxnSpPr/>
          <p:nvPr/>
        </p:nvCxnSpPr>
        <p:spPr>
          <a:xfrm>
            <a:off x="457199" y="91440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92241" y="152400"/>
            <a:ext cx="4103559"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Gene </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Therapy</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spTree>
    <p:extLst>
      <p:ext uri="{BB962C8B-B14F-4D97-AF65-F5344CB8AC3E}">
        <p14:creationId xmlns:p14="http://schemas.microsoft.com/office/powerpoint/2010/main" val="10358715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wipe(down)">
                                      <p:cBhvr>
                                        <p:cTn id="14" dur="580">
                                          <p:stCondLst>
                                            <p:cond delay="0"/>
                                          </p:stCondLst>
                                        </p:cTn>
                                        <p:tgtEl>
                                          <p:spTgt spid="2">
                                            <p:txEl>
                                              <p:pRg st="2" end="2"/>
                                            </p:txEl>
                                          </p:spTgt>
                                        </p:tgtEl>
                                      </p:cBhvr>
                                    </p:animEffect>
                                    <p:anim calcmode="lin" valueType="num">
                                      <p:cBhvr>
                                        <p:cTn id="15" dur="1822" tmFilter="0,0; 0.14,0.36; 0.43,0.73; 0.71,0.91; 1.0,1.0">
                                          <p:stCondLst>
                                            <p:cond delay="0"/>
                                          </p:stCondLst>
                                        </p:cTn>
                                        <p:tgtEl>
                                          <p:spTgt spid="2">
                                            <p:txEl>
                                              <p:pRg st="2" end="2"/>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xEl>
                                              <p:pRg st="2" end="2"/>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xEl>
                                              <p:pRg st="2" end="2"/>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xEl>
                                              <p:pRg st="2" end="2"/>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xEl>
                                              <p:pRg st="2" end="2"/>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xEl>
                                              <p:pRg st="2" end="2"/>
                                            </p:txEl>
                                          </p:spTgt>
                                        </p:tgtEl>
                                      </p:cBhvr>
                                      <p:to x="100000" y="60000"/>
                                    </p:animScale>
                                    <p:animScale>
                                      <p:cBhvr>
                                        <p:cTn id="21" dur="166" decel="50000">
                                          <p:stCondLst>
                                            <p:cond delay="676"/>
                                          </p:stCondLst>
                                        </p:cTn>
                                        <p:tgtEl>
                                          <p:spTgt spid="2">
                                            <p:txEl>
                                              <p:pRg st="2" end="2"/>
                                            </p:txEl>
                                          </p:spTgt>
                                        </p:tgtEl>
                                      </p:cBhvr>
                                      <p:to x="100000" y="100000"/>
                                    </p:animScale>
                                    <p:animScale>
                                      <p:cBhvr>
                                        <p:cTn id="22" dur="26">
                                          <p:stCondLst>
                                            <p:cond delay="1312"/>
                                          </p:stCondLst>
                                        </p:cTn>
                                        <p:tgtEl>
                                          <p:spTgt spid="2">
                                            <p:txEl>
                                              <p:pRg st="2" end="2"/>
                                            </p:txEl>
                                          </p:spTgt>
                                        </p:tgtEl>
                                      </p:cBhvr>
                                      <p:to x="100000" y="80000"/>
                                    </p:animScale>
                                    <p:animScale>
                                      <p:cBhvr>
                                        <p:cTn id="23" dur="166" decel="50000">
                                          <p:stCondLst>
                                            <p:cond delay="1338"/>
                                          </p:stCondLst>
                                        </p:cTn>
                                        <p:tgtEl>
                                          <p:spTgt spid="2">
                                            <p:txEl>
                                              <p:pRg st="2" end="2"/>
                                            </p:txEl>
                                          </p:spTgt>
                                        </p:tgtEl>
                                      </p:cBhvr>
                                      <p:to x="100000" y="100000"/>
                                    </p:animScale>
                                    <p:animScale>
                                      <p:cBhvr>
                                        <p:cTn id="24" dur="26">
                                          <p:stCondLst>
                                            <p:cond delay="1642"/>
                                          </p:stCondLst>
                                        </p:cTn>
                                        <p:tgtEl>
                                          <p:spTgt spid="2">
                                            <p:txEl>
                                              <p:pRg st="2" end="2"/>
                                            </p:txEl>
                                          </p:spTgt>
                                        </p:tgtEl>
                                      </p:cBhvr>
                                      <p:to x="100000" y="90000"/>
                                    </p:animScale>
                                    <p:animScale>
                                      <p:cBhvr>
                                        <p:cTn id="25" dur="166" decel="50000">
                                          <p:stCondLst>
                                            <p:cond delay="1668"/>
                                          </p:stCondLst>
                                        </p:cTn>
                                        <p:tgtEl>
                                          <p:spTgt spid="2">
                                            <p:txEl>
                                              <p:pRg st="2" end="2"/>
                                            </p:txEl>
                                          </p:spTgt>
                                        </p:tgtEl>
                                      </p:cBhvr>
                                      <p:to x="100000" y="100000"/>
                                    </p:animScale>
                                    <p:animScale>
                                      <p:cBhvr>
                                        <p:cTn id="26" dur="26">
                                          <p:stCondLst>
                                            <p:cond delay="1808"/>
                                          </p:stCondLst>
                                        </p:cTn>
                                        <p:tgtEl>
                                          <p:spTgt spid="2">
                                            <p:txEl>
                                              <p:pRg st="2" end="2"/>
                                            </p:txEl>
                                          </p:spTgt>
                                        </p:tgtEl>
                                      </p:cBhvr>
                                      <p:to x="100000" y="95000"/>
                                    </p:animScale>
                                    <p:animScale>
                                      <p:cBhvr>
                                        <p:cTn id="27" dur="166" decel="50000">
                                          <p:stCondLst>
                                            <p:cond delay="1834"/>
                                          </p:stCondLst>
                                        </p:cTn>
                                        <p:tgtEl>
                                          <p:spTgt spid="2">
                                            <p:txEl>
                                              <p:pRg st="2" end="2"/>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p:cTn id="32" dur="1000" fill="hold"/>
                                        <p:tgtEl>
                                          <p:spTgt spid="2">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34" dur="1000" fill="hold"/>
                                        <p:tgtEl>
                                          <p:spTgt spid="2">
                                            <p:txEl>
                                              <p:pRg st="3" end="3"/>
                                            </p:txEl>
                                          </p:spTgt>
                                        </p:tgtEl>
                                        <p:attrNameLst>
                                          <p:attrName>style.rotation</p:attrName>
                                        </p:attrNameLst>
                                      </p:cBhvr>
                                      <p:tavLst>
                                        <p:tav tm="0">
                                          <p:val>
                                            <p:fltVal val="90"/>
                                          </p:val>
                                        </p:tav>
                                        <p:tav tm="100000">
                                          <p:val>
                                            <p:fltVal val="0"/>
                                          </p:val>
                                        </p:tav>
                                      </p:tavLst>
                                    </p:anim>
                                    <p:animEffect transition="in" filter="fade">
                                      <p:cBhvr>
                                        <p:cTn id="35"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57199" y="110229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04592" y="1446883"/>
            <a:ext cx="8686800" cy="4191917"/>
          </a:xfrm>
          <a:prstGeom prst="rect">
            <a:avLst/>
          </a:prstGeo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000" b="1" dirty="0">
                <a:solidFill>
                  <a:srgbClr val="FF0000"/>
                </a:solidFill>
                <a:latin typeface="Times New Roman" panose="02020603050405020304" pitchFamily="18" charset="0"/>
                <a:cs typeface="Times New Roman" panose="02020603050405020304" pitchFamily="18" charset="0"/>
              </a:rPr>
              <a:t>Curative treatment</a:t>
            </a:r>
            <a:r>
              <a:rPr lang="en-US" sz="2000" b="1" dirty="0">
                <a:latin typeface="Times New Roman" panose="02020603050405020304" pitchFamily="18" charset="0"/>
                <a:cs typeface="Times New Roman" panose="02020603050405020304" pitchFamily="18" charset="0"/>
              </a:rPr>
              <a:t> such as hepatic resection and liver transplantation can be utilized when HCC is diagnosed at an early stage.</a:t>
            </a:r>
          </a:p>
          <a:p>
            <a:pPr marL="457200" indent="-457200" algn="just">
              <a:lnSpc>
                <a:spcPct val="120000"/>
              </a:lnSpc>
              <a:spcBef>
                <a:spcPct val="50000"/>
              </a:spcBef>
              <a:buClr>
                <a:srgbClr val="FF0000"/>
              </a:buClr>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Unfortunately, when diagnosed the vast majority of liver cancers are inoperable</a:t>
            </a:r>
            <a:r>
              <a:rPr lang="en-US" sz="2000" b="1" dirty="0" smtClean="0">
                <a:latin typeface="Times New Roman" panose="02020603050405020304" pitchFamily="18" charset="0"/>
                <a:cs typeface="Times New Roman" panose="02020603050405020304" pitchFamily="18" charset="0"/>
              </a:rPr>
              <a:t>, and </a:t>
            </a:r>
            <a:r>
              <a:rPr lang="en-US" sz="2000" b="1" dirty="0">
                <a:latin typeface="Times New Roman" panose="02020603050405020304" pitchFamily="18" charset="0"/>
                <a:cs typeface="Times New Roman" panose="02020603050405020304" pitchFamily="18" charset="0"/>
              </a:rPr>
              <a:t>thus the patients have to receive chemotherapy, which has limited success due to the fact that HCC is intrinsically resistant to standard chemotherapeutic agents. </a:t>
            </a:r>
            <a:endParaRPr lang="en-US" sz="2000" b="1" dirty="0" smtClean="0">
              <a:latin typeface="Times New Roman" panose="02020603050405020304" pitchFamily="18" charset="0"/>
              <a:cs typeface="Times New Roman" panose="02020603050405020304" pitchFamily="18" charset="0"/>
            </a:endParaRPr>
          </a:p>
          <a:p>
            <a:pPr algn="ctr">
              <a:lnSpc>
                <a:spcPct val="120000"/>
              </a:lnSpc>
              <a:spcBef>
                <a:spcPct val="50000"/>
              </a:spcBef>
              <a:buClr>
                <a:srgbClr val="FF0000"/>
              </a:buClr>
            </a:pPr>
            <a:r>
              <a:rPr lang="en-US" sz="3200" b="1" dirty="0" smtClean="0">
                <a:solidFill>
                  <a:srgbClr val="FF0000"/>
                </a:solidFill>
                <a:latin typeface="Times New Roman" panose="02020603050405020304" pitchFamily="18" charset="0"/>
                <a:cs typeface="Times New Roman" panose="02020603050405020304" pitchFamily="18" charset="0"/>
              </a:rPr>
              <a:t>Therefore,</a:t>
            </a:r>
          </a:p>
          <a:p>
            <a:pPr algn="just">
              <a:lnSpc>
                <a:spcPct val="120000"/>
              </a:lnSpc>
              <a:spcBef>
                <a:spcPct val="50000"/>
              </a:spcBef>
              <a:buClr>
                <a:srgbClr val="FF0000"/>
              </a:buClr>
            </a:pPr>
            <a:r>
              <a:rPr lang="en-US" sz="2000" b="1" dirty="0" smtClean="0">
                <a:latin typeface="Times New Roman" panose="02020603050405020304" pitchFamily="18" charset="0"/>
                <a:cs typeface="Times New Roman" panose="02020603050405020304" pitchFamily="18" charset="0"/>
              </a:rPr>
              <a:t>it </a:t>
            </a:r>
            <a:r>
              <a:rPr lang="en-US" sz="2000" b="1" dirty="0">
                <a:latin typeface="Times New Roman" panose="02020603050405020304" pitchFamily="18" charset="0"/>
                <a:cs typeface="Times New Roman" panose="02020603050405020304" pitchFamily="18" charset="0"/>
              </a:rPr>
              <a:t>is urgently needed to develop more effective cures for HCC patients, of which </a:t>
            </a:r>
            <a:r>
              <a:rPr lang="en-US" sz="2000" b="1" dirty="0">
                <a:solidFill>
                  <a:srgbClr val="44C404"/>
                </a:solidFill>
                <a:latin typeface="Times New Roman" panose="02020603050405020304" pitchFamily="18" charset="0"/>
                <a:cs typeface="Times New Roman" panose="02020603050405020304" pitchFamily="18" charset="0"/>
              </a:rPr>
              <a:t>gene therapy </a:t>
            </a:r>
            <a:r>
              <a:rPr lang="en-US" sz="2000" b="1" dirty="0">
                <a:latin typeface="Times New Roman" panose="02020603050405020304" pitchFamily="18" charset="0"/>
                <a:cs typeface="Times New Roman" panose="02020603050405020304" pitchFamily="18" charset="0"/>
              </a:rPr>
              <a:t>is among those with the most potential.</a:t>
            </a:r>
            <a:endParaRPr lang="ar-EG" sz="2000" b="1" dirty="0">
              <a:latin typeface="Times New Roman" panose="02020603050405020304" pitchFamily="18" charset="0"/>
              <a:cs typeface="Times New Roman" panose="02020603050405020304" pitchFamily="18" charset="0"/>
            </a:endParaRPr>
          </a:p>
        </p:txBody>
      </p:sp>
      <p:sp>
        <p:nvSpPr>
          <p:cNvPr id="6" name="Rectangle 5"/>
          <p:cNvSpPr/>
          <p:nvPr/>
        </p:nvSpPr>
        <p:spPr>
          <a:xfrm>
            <a:off x="392241" y="304800"/>
            <a:ext cx="4103559"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Gene </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Therapy</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spTree>
    <p:extLst>
      <p:ext uri="{BB962C8B-B14F-4D97-AF65-F5344CB8AC3E}">
        <p14:creationId xmlns:p14="http://schemas.microsoft.com/office/powerpoint/2010/main" val="255588357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p:cTn id="7"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7">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7">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wipe(down)">
                                      <p:cBhvr>
                                        <p:cTn id="15" dur="580">
                                          <p:stCondLst>
                                            <p:cond delay="0"/>
                                          </p:stCondLst>
                                        </p:cTn>
                                        <p:tgtEl>
                                          <p:spTgt spid="7">
                                            <p:txEl>
                                              <p:pRg st="2" end="2"/>
                                            </p:txEl>
                                          </p:spTgt>
                                        </p:tgtEl>
                                      </p:cBhvr>
                                    </p:animEffect>
                                    <p:anim calcmode="lin" valueType="num">
                                      <p:cBhvr>
                                        <p:cTn id="16" dur="1822" tmFilter="0,0; 0.14,0.36; 0.43,0.73; 0.71,0.91; 1.0,1.0">
                                          <p:stCondLst>
                                            <p:cond delay="0"/>
                                          </p:stCondLst>
                                        </p:cTn>
                                        <p:tgtEl>
                                          <p:spTgt spid="7">
                                            <p:txEl>
                                              <p:pRg st="2" end="2"/>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7">
                                            <p:txEl>
                                              <p:pRg st="2" end="2"/>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7">
                                            <p:txEl>
                                              <p:pRg st="2" end="2"/>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7">
                                            <p:txEl>
                                              <p:pRg st="2" end="2"/>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7">
                                            <p:txEl>
                                              <p:pRg st="2" end="2"/>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7">
                                            <p:txEl>
                                              <p:pRg st="2" end="2"/>
                                            </p:txEl>
                                          </p:spTgt>
                                        </p:tgtEl>
                                      </p:cBhvr>
                                      <p:to x="100000" y="60000"/>
                                    </p:animScale>
                                    <p:animScale>
                                      <p:cBhvr>
                                        <p:cTn id="22" dur="166" decel="50000">
                                          <p:stCondLst>
                                            <p:cond delay="676"/>
                                          </p:stCondLst>
                                        </p:cTn>
                                        <p:tgtEl>
                                          <p:spTgt spid="7">
                                            <p:txEl>
                                              <p:pRg st="2" end="2"/>
                                            </p:txEl>
                                          </p:spTgt>
                                        </p:tgtEl>
                                      </p:cBhvr>
                                      <p:to x="100000" y="100000"/>
                                    </p:animScale>
                                    <p:animScale>
                                      <p:cBhvr>
                                        <p:cTn id="23" dur="26">
                                          <p:stCondLst>
                                            <p:cond delay="1312"/>
                                          </p:stCondLst>
                                        </p:cTn>
                                        <p:tgtEl>
                                          <p:spTgt spid="7">
                                            <p:txEl>
                                              <p:pRg st="2" end="2"/>
                                            </p:txEl>
                                          </p:spTgt>
                                        </p:tgtEl>
                                      </p:cBhvr>
                                      <p:to x="100000" y="80000"/>
                                    </p:animScale>
                                    <p:animScale>
                                      <p:cBhvr>
                                        <p:cTn id="24" dur="166" decel="50000">
                                          <p:stCondLst>
                                            <p:cond delay="1338"/>
                                          </p:stCondLst>
                                        </p:cTn>
                                        <p:tgtEl>
                                          <p:spTgt spid="7">
                                            <p:txEl>
                                              <p:pRg st="2" end="2"/>
                                            </p:txEl>
                                          </p:spTgt>
                                        </p:tgtEl>
                                      </p:cBhvr>
                                      <p:to x="100000" y="100000"/>
                                    </p:animScale>
                                    <p:animScale>
                                      <p:cBhvr>
                                        <p:cTn id="25" dur="26">
                                          <p:stCondLst>
                                            <p:cond delay="1642"/>
                                          </p:stCondLst>
                                        </p:cTn>
                                        <p:tgtEl>
                                          <p:spTgt spid="7">
                                            <p:txEl>
                                              <p:pRg st="2" end="2"/>
                                            </p:txEl>
                                          </p:spTgt>
                                        </p:tgtEl>
                                      </p:cBhvr>
                                      <p:to x="100000" y="90000"/>
                                    </p:animScale>
                                    <p:animScale>
                                      <p:cBhvr>
                                        <p:cTn id="26" dur="166" decel="50000">
                                          <p:stCondLst>
                                            <p:cond delay="1668"/>
                                          </p:stCondLst>
                                        </p:cTn>
                                        <p:tgtEl>
                                          <p:spTgt spid="7">
                                            <p:txEl>
                                              <p:pRg st="2" end="2"/>
                                            </p:txEl>
                                          </p:spTgt>
                                        </p:tgtEl>
                                      </p:cBhvr>
                                      <p:to x="100000" y="100000"/>
                                    </p:animScale>
                                    <p:animScale>
                                      <p:cBhvr>
                                        <p:cTn id="27" dur="26">
                                          <p:stCondLst>
                                            <p:cond delay="1808"/>
                                          </p:stCondLst>
                                        </p:cTn>
                                        <p:tgtEl>
                                          <p:spTgt spid="7">
                                            <p:txEl>
                                              <p:pRg st="2" end="2"/>
                                            </p:txEl>
                                          </p:spTgt>
                                        </p:tgtEl>
                                      </p:cBhvr>
                                      <p:to x="100000" y="95000"/>
                                    </p:animScale>
                                    <p:animScale>
                                      <p:cBhvr>
                                        <p:cTn id="28" dur="166" decel="50000">
                                          <p:stCondLst>
                                            <p:cond delay="1834"/>
                                          </p:stCondLst>
                                        </p:cTn>
                                        <p:tgtEl>
                                          <p:spTgt spid="7">
                                            <p:txEl>
                                              <p:pRg st="2" end="2"/>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Effect transition="in" filter="fade">
                                      <p:cBhvr>
                                        <p:cTn id="33" dur="1000"/>
                                        <p:tgtEl>
                                          <p:spTgt spid="7">
                                            <p:txEl>
                                              <p:pRg st="3" end="3"/>
                                            </p:txEl>
                                          </p:spTgt>
                                        </p:tgtEl>
                                      </p:cBhvr>
                                    </p:animEffect>
                                    <p:anim calcmode="lin" valueType="num">
                                      <p:cBhvr>
                                        <p:cTn id="34"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27154"/>
            <a:ext cx="8229600" cy="5926046"/>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endParaRPr lang="ar-EG" sz="2400" b="1" dirty="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The </a:t>
            </a:r>
            <a:r>
              <a:rPr lang="en-US" sz="2400" b="1" dirty="0">
                <a:latin typeface="Times New Roman" panose="02020603050405020304" pitchFamily="18" charset="0"/>
                <a:cs typeface="Times New Roman" panose="02020603050405020304" pitchFamily="18" charset="0"/>
              </a:rPr>
              <a:t>difficulty of employing </a:t>
            </a:r>
            <a:r>
              <a:rPr lang="en-US" sz="2400" b="1" dirty="0">
                <a:solidFill>
                  <a:srgbClr val="FF0000"/>
                </a:solidFill>
                <a:latin typeface="Times New Roman" panose="02020603050405020304" pitchFamily="18" charset="0"/>
                <a:cs typeface="Times New Roman" panose="02020603050405020304" pitchFamily="18" charset="0"/>
              </a:rPr>
              <a:t>gene therapy </a:t>
            </a:r>
            <a:r>
              <a:rPr lang="en-US" sz="2400" b="1" dirty="0">
                <a:latin typeface="Times New Roman" panose="02020603050405020304" pitchFamily="18" charset="0"/>
                <a:cs typeface="Times New Roman" panose="02020603050405020304" pitchFamily="18" charset="0"/>
              </a:rPr>
              <a:t>as a cure for HCC is the ability to design an </a:t>
            </a:r>
            <a:r>
              <a:rPr lang="en-US" sz="2400" b="1" dirty="0">
                <a:solidFill>
                  <a:srgbClr val="44C404"/>
                </a:solidFill>
                <a:latin typeface="Times New Roman" panose="02020603050405020304" pitchFamily="18" charset="0"/>
                <a:cs typeface="Times New Roman" panose="02020603050405020304" pitchFamily="18" charset="0"/>
              </a:rPr>
              <a:t>efficient vector </a:t>
            </a:r>
            <a:r>
              <a:rPr lang="en-US" sz="2400" b="1" dirty="0">
                <a:latin typeface="Times New Roman" panose="02020603050405020304" pitchFamily="18" charset="0"/>
                <a:cs typeface="Times New Roman" panose="02020603050405020304" pitchFamily="18" charset="0"/>
              </a:rPr>
              <a:t>that is able to deliver therapeutic genes specifically into the cancer cells but not the surrounding benign cells. </a:t>
            </a:r>
            <a:endParaRPr lang="en-US" sz="2400" b="1" dirty="0" smtClean="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solidFill>
                  <a:srgbClr val="FF0000"/>
                </a:solidFill>
                <a:latin typeface="Times New Roman" panose="02020603050405020304" pitchFamily="18" charset="0"/>
                <a:cs typeface="Times New Roman" panose="02020603050405020304" pitchFamily="18" charset="0"/>
              </a:rPr>
              <a:t>Cancer </a:t>
            </a:r>
            <a:r>
              <a:rPr lang="en-US" sz="2400" b="1" dirty="0">
                <a:solidFill>
                  <a:srgbClr val="FF0000"/>
                </a:solidFill>
                <a:latin typeface="Times New Roman" panose="02020603050405020304" pitchFamily="18" charset="0"/>
                <a:cs typeface="Times New Roman" panose="02020603050405020304" pitchFamily="18" charset="0"/>
              </a:rPr>
              <a:t>targeting </a:t>
            </a:r>
            <a:r>
              <a:rPr lang="en-US" sz="2400" b="1" dirty="0">
                <a:latin typeface="Times New Roman" panose="02020603050405020304" pitchFamily="18" charset="0"/>
                <a:cs typeface="Times New Roman" panose="02020603050405020304" pitchFamily="18" charset="0"/>
              </a:rPr>
              <a:t>is usually achieved by adding to the gene carriers a ligand moiety specifically directed to certain types of binding sites on cancer cells. </a:t>
            </a:r>
            <a:endParaRPr lang="en-US" sz="2400" b="1" dirty="0" smtClean="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solidFill>
                  <a:srgbClr val="44C404"/>
                </a:solidFill>
                <a:latin typeface="Times New Roman" panose="02020603050405020304" pitchFamily="18" charset="0"/>
                <a:cs typeface="Times New Roman" panose="02020603050405020304" pitchFamily="18" charset="0"/>
              </a:rPr>
              <a:t>Antibodies</a:t>
            </a:r>
            <a:r>
              <a:rPr lang="en-US" sz="2400" b="1" dirty="0">
                <a:latin typeface="Times New Roman" panose="02020603050405020304" pitchFamily="18" charset="0"/>
                <a:cs typeface="Times New Roman" panose="02020603050405020304" pitchFamily="18" charset="0"/>
              </a:rPr>
              <a:t>, </a:t>
            </a:r>
            <a:r>
              <a:rPr lang="en-US" sz="2400" b="1" dirty="0">
                <a:solidFill>
                  <a:srgbClr val="44C404"/>
                </a:solidFill>
                <a:latin typeface="Times New Roman" panose="02020603050405020304" pitchFamily="18" charset="0"/>
                <a:cs typeface="Times New Roman" panose="02020603050405020304" pitchFamily="18" charset="0"/>
              </a:rPr>
              <a:t>epidermal growth factor</a:t>
            </a:r>
            <a:r>
              <a:rPr lang="en-US" sz="2400" b="1" dirty="0">
                <a:latin typeface="Times New Roman" panose="02020603050405020304" pitchFamily="18" charset="0"/>
                <a:cs typeface="Times New Roman" panose="02020603050405020304" pitchFamily="18" charset="0"/>
              </a:rPr>
              <a:t>, </a:t>
            </a:r>
            <a:r>
              <a:rPr lang="en-US" sz="2400" b="1" dirty="0" err="1">
                <a:solidFill>
                  <a:srgbClr val="44C404"/>
                </a:solidFill>
                <a:latin typeface="Times New Roman" panose="02020603050405020304" pitchFamily="18" charset="0"/>
                <a:cs typeface="Times New Roman" panose="02020603050405020304" pitchFamily="18" charset="0"/>
              </a:rPr>
              <a:t>aptamers</a:t>
            </a:r>
            <a:r>
              <a:rPr lang="en-US" sz="2400" b="1" dirty="0">
                <a:latin typeface="Times New Roman" panose="02020603050405020304" pitchFamily="18" charset="0"/>
                <a:cs typeface="Times New Roman" panose="02020603050405020304" pitchFamily="18" charset="0"/>
              </a:rPr>
              <a:t>, and small molecules such as </a:t>
            </a:r>
            <a:r>
              <a:rPr lang="en-US" sz="2400" b="1" dirty="0">
                <a:solidFill>
                  <a:srgbClr val="44C404"/>
                </a:solidFill>
                <a:latin typeface="Times New Roman" panose="02020603050405020304" pitchFamily="18" charset="0"/>
                <a:cs typeface="Times New Roman" panose="02020603050405020304" pitchFamily="18" charset="0"/>
              </a:rPr>
              <a:t>galactose</a:t>
            </a:r>
            <a:r>
              <a:rPr lang="en-US" sz="2400" b="1" dirty="0">
                <a:latin typeface="Times New Roman" panose="02020603050405020304" pitchFamily="18" charset="0"/>
                <a:cs typeface="Times New Roman" panose="02020603050405020304" pitchFamily="18" charset="0"/>
              </a:rPr>
              <a:t> have been reported as potential targeting moieties for specific delivery of genes and drugs to HCC cells.</a:t>
            </a:r>
            <a:endParaRPr lang="ar-EG" sz="2400" b="1" dirty="0">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457199" y="110229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92241" y="304800"/>
            <a:ext cx="4103559"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Gene </a:t>
            </a:r>
            <a:r>
              <a:rPr lang="en-US" sz="4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Therapy</a:t>
            </a:r>
            <a:endPar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spTree>
    <p:extLst>
      <p:ext uri="{BB962C8B-B14F-4D97-AF65-F5344CB8AC3E}">
        <p14:creationId xmlns:p14="http://schemas.microsoft.com/office/powerpoint/2010/main" val="391229810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lgn="l" rtl="0">
              <a:buNone/>
            </a:pPr>
            <a:endParaRPr lang="en-US" dirty="0" smtClean="0"/>
          </a:p>
          <a:p>
            <a:pPr marL="0" indent="0" algn="l" rtl="0">
              <a:buNone/>
            </a:pPr>
            <a:endParaRPr lang="ar-EG" dirty="0"/>
          </a:p>
        </p:txBody>
      </p:sp>
      <p:sp>
        <p:nvSpPr>
          <p:cNvPr id="2" name="TextBox 1"/>
          <p:cNvSpPr txBox="1"/>
          <p:nvPr/>
        </p:nvSpPr>
        <p:spPr>
          <a:xfrm>
            <a:off x="304800" y="1524000"/>
            <a:ext cx="5410200" cy="4081117"/>
          </a:xfrm>
          <a:prstGeom prst="rect">
            <a:avLst/>
          </a:prstGeom>
        </p:spPr>
        <p:txBody>
          <a:bodyPr vert="horz" wrap="square" lIns="91440" tIns="45720" rIns="91440" bIns="45720" rtlCol="0">
            <a:spAutoFit/>
          </a:bodyPr>
          <a:lstStyle>
            <a:lvl1pPr marL="457200" indent="-457200" algn="just">
              <a:lnSpc>
                <a:spcPct val="120000"/>
              </a:lnSpc>
              <a:spcBef>
                <a:spcPct val="50000"/>
              </a:spcBef>
              <a:buClr>
                <a:srgbClr val="FF0000"/>
              </a:buClr>
              <a:buFont typeface="Wingdings" panose="05000000000000000000" pitchFamily="2" charset="2"/>
              <a:buChar char="Ø"/>
              <a:defRPr sz="2400" b="1">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dirty="0"/>
              <a:t>Previous reports demonstrated that </a:t>
            </a:r>
            <a:r>
              <a:rPr lang="en-US" dirty="0" err="1">
                <a:solidFill>
                  <a:srgbClr val="FF0000"/>
                </a:solidFill>
              </a:rPr>
              <a:t>L</a:t>
            </a:r>
            <a:r>
              <a:rPr lang="en-US" dirty="0" err="1"/>
              <a:t>untinizing</a:t>
            </a:r>
            <a:r>
              <a:rPr lang="en-US" dirty="0"/>
              <a:t> </a:t>
            </a:r>
            <a:r>
              <a:rPr lang="en-US" dirty="0">
                <a:solidFill>
                  <a:srgbClr val="FF0000"/>
                </a:solidFill>
              </a:rPr>
              <a:t>H</a:t>
            </a:r>
            <a:r>
              <a:rPr lang="en-US" dirty="0"/>
              <a:t>ormone –</a:t>
            </a:r>
            <a:r>
              <a:rPr lang="en-US" dirty="0">
                <a:solidFill>
                  <a:srgbClr val="FF0000"/>
                </a:solidFill>
              </a:rPr>
              <a:t>R</a:t>
            </a:r>
            <a:r>
              <a:rPr lang="en-US" dirty="0"/>
              <a:t>eleasing </a:t>
            </a:r>
            <a:r>
              <a:rPr lang="en-US" dirty="0">
                <a:solidFill>
                  <a:srgbClr val="FF0000"/>
                </a:solidFill>
              </a:rPr>
              <a:t>H</a:t>
            </a:r>
            <a:r>
              <a:rPr lang="en-US" dirty="0"/>
              <a:t>ormone (</a:t>
            </a:r>
            <a:r>
              <a:rPr lang="en-US" dirty="0">
                <a:solidFill>
                  <a:srgbClr val="44C404"/>
                </a:solidFill>
              </a:rPr>
              <a:t>LHRH</a:t>
            </a:r>
            <a:r>
              <a:rPr lang="en-US" dirty="0"/>
              <a:t>) peptide could be used as a targeting moiety on drug-delivery systems to enhance drug uptake by breast, ovarian, and prostate cancer cells, and reduce the relative availability of the toxic drug to normal cells. </a:t>
            </a:r>
            <a:endParaRPr lang="en-US" dirty="0" smtClean="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685800"/>
            <a:ext cx="2598636" cy="5047829"/>
          </a:xfrm>
          <a:prstGeom prst="round2DiagRect">
            <a:avLst>
              <a:gd name="adj1" fmla="val 16667"/>
              <a:gd name="adj2" fmla="val 0"/>
            </a:avLst>
          </a:prstGeom>
          <a:ln w="12700" cap="sq">
            <a:solidFill>
              <a:srgbClr val="0070C0"/>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27690083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lgn="l" rtl="0">
              <a:buNone/>
            </a:pPr>
            <a:endParaRPr lang="en-US" dirty="0" smtClean="0"/>
          </a:p>
          <a:p>
            <a:pPr marL="0" indent="0" algn="l" rtl="0">
              <a:buNone/>
            </a:pPr>
            <a:endParaRPr lang="ar-EG" dirty="0"/>
          </a:p>
        </p:txBody>
      </p:sp>
      <p:sp>
        <p:nvSpPr>
          <p:cNvPr id="2" name="TextBox 1"/>
          <p:cNvSpPr txBox="1"/>
          <p:nvPr/>
        </p:nvSpPr>
        <p:spPr>
          <a:xfrm>
            <a:off x="228600" y="1524000"/>
            <a:ext cx="5562600" cy="4081117"/>
          </a:xfrm>
          <a:prstGeom prst="rect">
            <a:avLst/>
          </a:prstGeom>
        </p:spPr>
        <p:txBody>
          <a:bodyPr vert="horz" wrap="square" lIns="91440" tIns="45720" rIns="91440" bIns="45720" rtlCol="0">
            <a:spAutoFit/>
          </a:bodyPr>
          <a:lstStyle>
            <a:lvl1pPr marL="457200" indent="-457200" algn="just">
              <a:lnSpc>
                <a:spcPct val="120000"/>
              </a:lnSpc>
              <a:spcBef>
                <a:spcPct val="50000"/>
              </a:spcBef>
              <a:buClr>
                <a:srgbClr val="FF0000"/>
              </a:buClr>
              <a:buFont typeface="Wingdings" panose="05000000000000000000" pitchFamily="2" charset="2"/>
              <a:buChar char="Ø"/>
              <a:defRPr sz="2400" b="1">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dirty="0" smtClean="0"/>
              <a:t>These </a:t>
            </a:r>
            <a:r>
              <a:rPr lang="en-US" dirty="0"/>
              <a:t>studies confirmed the high anticancer activity of </a:t>
            </a:r>
            <a:r>
              <a:rPr lang="en-US" dirty="0">
                <a:solidFill>
                  <a:srgbClr val="44C404"/>
                </a:solidFill>
              </a:rPr>
              <a:t>LHRH-targeted carrier–drug </a:t>
            </a:r>
            <a:r>
              <a:rPr lang="en-US" dirty="0"/>
              <a:t>conjugates against the aforementioned cancer cells, and that the cytotoxicity of the LHRH-targeted conjugates against the human cancer cells could be competitively inhibited by free LHRH peptide. </a:t>
            </a:r>
            <a:endParaRPr lang="ar-EG" dirty="0"/>
          </a:p>
        </p:txBody>
      </p:sp>
      <p:cxnSp>
        <p:nvCxnSpPr>
          <p:cNvPr id="7" name="Straight Connector 6"/>
          <p:cNvCxnSpPr/>
          <p:nvPr/>
        </p:nvCxnSpPr>
        <p:spPr>
          <a:xfrm>
            <a:off x="457199" y="110229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57200" y="282714"/>
            <a:ext cx="1781258" cy="707886"/>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4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LHRH</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8400" y="971971"/>
            <a:ext cx="2545882" cy="5047829"/>
          </a:xfrm>
          <a:prstGeom prst="round2DiagRect">
            <a:avLst>
              <a:gd name="adj1" fmla="val 16667"/>
              <a:gd name="adj2" fmla="val 0"/>
            </a:avLst>
          </a:prstGeom>
          <a:ln w="12700" cap="sq">
            <a:solidFill>
              <a:srgbClr val="0070C0"/>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52572966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lgn="l" rtl="0">
              <a:buNone/>
            </a:pPr>
            <a:endParaRPr lang="en-US" dirty="0" smtClean="0"/>
          </a:p>
          <a:p>
            <a:pPr marL="0" indent="0" algn="l" rtl="0">
              <a:buNone/>
            </a:pPr>
            <a:endParaRPr lang="ar-EG" dirty="0"/>
          </a:p>
        </p:txBody>
      </p:sp>
      <p:sp>
        <p:nvSpPr>
          <p:cNvPr id="2" name="TextBox 1"/>
          <p:cNvSpPr txBox="1"/>
          <p:nvPr/>
        </p:nvSpPr>
        <p:spPr>
          <a:xfrm>
            <a:off x="324744" y="304800"/>
            <a:ext cx="8362056" cy="4153253"/>
          </a:xfrm>
          <a:prstGeom prst="rect">
            <a:avLst/>
          </a:prstGeom>
        </p:spPr>
        <p:txBody>
          <a:bodyPr vert="horz" wrap="square" lIns="91440" tIns="45720" rIns="91440" bIns="45720" rtlCol="0">
            <a:spAutoFit/>
          </a:bodyPr>
          <a:lstStyle>
            <a:defPPr>
              <a:defRPr lang="en-US"/>
            </a:defPPr>
            <a:lvl1pPr marL="457200" indent="-457200" algn="just">
              <a:lnSpc>
                <a:spcPct val="120000"/>
              </a:lnSpc>
              <a:spcBef>
                <a:spcPct val="50000"/>
              </a:spcBef>
              <a:buClr>
                <a:srgbClr val="FF0000"/>
              </a:buClr>
              <a:buFont typeface="Wingdings" panose="05000000000000000000" pitchFamily="2" charset="2"/>
              <a:buChar char="Ø"/>
              <a:defRPr sz="2400" b="1">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endParaRPr lang="en-US" dirty="0"/>
          </a:p>
          <a:p>
            <a:r>
              <a:rPr lang="en-US" dirty="0">
                <a:solidFill>
                  <a:srgbClr val="FF0000"/>
                </a:solidFill>
              </a:rPr>
              <a:t>U</a:t>
            </a:r>
            <a:r>
              <a:rPr lang="en-US" dirty="0"/>
              <a:t>ltrasound-</a:t>
            </a:r>
            <a:r>
              <a:rPr lang="en-US" dirty="0">
                <a:solidFill>
                  <a:srgbClr val="FF0000"/>
                </a:solidFill>
              </a:rPr>
              <a:t>M</a:t>
            </a:r>
            <a:r>
              <a:rPr lang="en-US" dirty="0"/>
              <a:t>ediated </a:t>
            </a:r>
            <a:r>
              <a:rPr lang="en-US" dirty="0">
                <a:solidFill>
                  <a:srgbClr val="FF0000"/>
                </a:solidFill>
              </a:rPr>
              <a:t>D</a:t>
            </a:r>
            <a:r>
              <a:rPr lang="en-US" dirty="0"/>
              <a:t>rug </a:t>
            </a:r>
            <a:r>
              <a:rPr lang="en-US" dirty="0" smtClean="0">
                <a:solidFill>
                  <a:srgbClr val="FF0000"/>
                </a:solidFill>
              </a:rPr>
              <a:t>D</a:t>
            </a:r>
            <a:r>
              <a:rPr lang="en-US" dirty="0" smtClean="0"/>
              <a:t>elivery </a:t>
            </a:r>
            <a:r>
              <a:rPr lang="en-US" dirty="0" smtClean="0">
                <a:solidFill>
                  <a:srgbClr val="44C404"/>
                </a:solidFill>
              </a:rPr>
              <a:t>(</a:t>
            </a:r>
            <a:r>
              <a:rPr lang="en-US" dirty="0" smtClean="0">
                <a:solidFill>
                  <a:srgbClr val="FF0000"/>
                </a:solidFill>
              </a:rPr>
              <a:t>UMDD</a:t>
            </a:r>
            <a:r>
              <a:rPr lang="en-US" dirty="0" smtClean="0">
                <a:solidFill>
                  <a:srgbClr val="44C404"/>
                </a:solidFill>
              </a:rPr>
              <a:t>) </a:t>
            </a:r>
            <a:r>
              <a:rPr lang="en-US" dirty="0" smtClean="0"/>
              <a:t>is </a:t>
            </a:r>
            <a:r>
              <a:rPr lang="en-US" dirty="0"/>
              <a:t>a novel technique for enhancing the penetration of drugs into diseased tissue beds noninvasively. </a:t>
            </a:r>
            <a:endParaRPr lang="en-US" dirty="0" smtClean="0"/>
          </a:p>
          <a:p>
            <a:r>
              <a:rPr lang="en-US" dirty="0"/>
              <a:t> This technique is broadly appealing, given the potential of ultrasound to control drug delivery spatially and temporally in a noninvasive manner. </a:t>
            </a:r>
          </a:p>
          <a:p>
            <a:endParaRPr lang="ar-EG"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9392" y="4267200"/>
            <a:ext cx="3792408" cy="2080260"/>
          </a:xfrm>
          <a:prstGeom prst="rect">
            <a:avLst/>
          </a:prstGeom>
          <a:ln>
            <a:solidFill>
              <a:srgbClr val="0070C0"/>
            </a:solidFill>
          </a:ln>
        </p:spPr>
      </p:pic>
    </p:spTree>
    <p:extLst>
      <p:ext uri="{BB962C8B-B14F-4D97-AF65-F5344CB8AC3E}">
        <p14:creationId xmlns:p14="http://schemas.microsoft.com/office/powerpoint/2010/main" val="264244533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00"/>
                                        <p:tgtEl>
                                          <p:spTgt spid="2">
                                            <p:txEl>
                                              <p:pRg st="2" end="2"/>
                                            </p:txEl>
                                          </p:spTgt>
                                        </p:tgtEl>
                                      </p:cBhvr>
                                    </p:animEffect>
                                    <p:anim calcmode="lin" valueType="num">
                                      <p:cBhvr>
                                        <p:cTn id="13"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38200"/>
            <a:ext cx="8534400" cy="4635115"/>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endParaRPr lang="ar-EG" sz="2400" b="1" dirty="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solidFill>
                  <a:srgbClr val="44C404"/>
                </a:solidFill>
                <a:latin typeface="Times New Roman" panose="02020603050405020304" pitchFamily="18" charset="0"/>
                <a:cs typeface="Times New Roman" panose="02020603050405020304" pitchFamily="18" charset="0"/>
              </a:rPr>
              <a:t>UMDD</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has been demonstrated in a number of tissue beds, including the blood–brain barrier, cardiac tissue, prostate, and large arteries</a:t>
            </a:r>
            <a:r>
              <a:rPr lang="en-US" sz="2400" b="1" dirty="0" smtClean="0">
                <a:latin typeface="Times New Roman" panose="02020603050405020304" pitchFamily="18" charset="0"/>
                <a:cs typeface="Times New Roman" panose="02020603050405020304" pitchFamily="18" charset="0"/>
              </a:rPr>
              <a:t>.</a:t>
            </a:r>
          </a:p>
          <a:p>
            <a:pPr marL="457200" indent="-457200" algn="just">
              <a:lnSpc>
                <a:spcPct val="120000"/>
              </a:lnSpc>
              <a:spcBef>
                <a:spcPct val="50000"/>
              </a:spcBef>
              <a:buClr>
                <a:srgbClr val="FF0000"/>
              </a:buCl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 By encapsulating drugs into </a:t>
            </a:r>
            <a:r>
              <a:rPr lang="en-US" sz="2400" b="1" dirty="0" err="1">
                <a:solidFill>
                  <a:srgbClr val="44C404"/>
                </a:solidFill>
                <a:latin typeface="Times New Roman" panose="02020603050405020304" pitchFamily="18" charset="0"/>
                <a:cs typeface="Times New Roman" panose="02020603050405020304" pitchFamily="18" charset="0"/>
              </a:rPr>
              <a:t>microsized</a:t>
            </a:r>
            <a:r>
              <a:rPr lang="en-US" sz="2400" b="1" dirty="0">
                <a:latin typeface="Times New Roman" panose="02020603050405020304" pitchFamily="18" charset="0"/>
                <a:cs typeface="Times New Roman" panose="02020603050405020304" pitchFamily="18" charset="0"/>
              </a:rPr>
              <a:t> and </a:t>
            </a:r>
            <a:r>
              <a:rPr lang="en-US" sz="2400" b="1" dirty="0" err="1">
                <a:solidFill>
                  <a:srgbClr val="44C404"/>
                </a:solidFill>
                <a:latin typeface="Times New Roman" panose="02020603050405020304" pitchFamily="18" charset="0"/>
                <a:cs typeface="Times New Roman" panose="02020603050405020304" pitchFamily="18" charset="0"/>
              </a:rPr>
              <a:t>nanosized</a:t>
            </a:r>
            <a:r>
              <a:rPr lang="en-US" sz="2400" b="1" dirty="0">
                <a:solidFill>
                  <a:srgbClr val="44C404"/>
                </a:solidFill>
                <a:latin typeface="Times New Roman" panose="02020603050405020304" pitchFamily="18" charset="0"/>
                <a:cs typeface="Times New Roman" panose="02020603050405020304" pitchFamily="18" charset="0"/>
              </a:rPr>
              <a:t> liposomes</a:t>
            </a:r>
            <a:r>
              <a:rPr lang="en-US" sz="2400" b="1" dirty="0">
                <a:latin typeface="Times New Roman" panose="02020603050405020304" pitchFamily="18" charset="0"/>
                <a:cs typeface="Times New Roman" panose="02020603050405020304" pitchFamily="18" charset="0"/>
              </a:rPr>
              <a:t>, the therapeutic can be shielded from degradation within the vasculature until delivery to a target site by ultrasound exposure. </a:t>
            </a:r>
          </a:p>
          <a:p>
            <a:pPr marL="457200" indent="-457200" algn="just">
              <a:lnSpc>
                <a:spcPct val="120000"/>
              </a:lnSpc>
              <a:spcBef>
                <a:spcPct val="50000"/>
              </a:spcBef>
              <a:buClr>
                <a:srgbClr val="FF0000"/>
              </a:buClr>
              <a:buFont typeface="Wingdings" panose="05000000000000000000" pitchFamily="2" charset="2"/>
              <a:buChar char="Ø"/>
            </a:pPr>
            <a:endParaRPr lang="ar-EG" sz="2400" b="1" dirty="0">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533399" y="110229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82817" y="405452"/>
            <a:ext cx="8284255" cy="584775"/>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Ultrasound-mediated </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Drug Delivery </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4876800"/>
            <a:ext cx="3150870" cy="1676400"/>
          </a:xfrm>
          <a:prstGeom prst="round2DiagRect">
            <a:avLst>
              <a:gd name="adj1" fmla="val 16667"/>
              <a:gd name="adj2" fmla="val 0"/>
            </a:avLst>
          </a:prstGeom>
          <a:ln w="12700" cap="sq">
            <a:solidFill>
              <a:srgbClr val="0070C0"/>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7440187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par>
                                <p:cTn id="10" presetID="21"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3968587"/>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solidFill>
                  <a:srgbClr val="FF0000"/>
                </a:solidFill>
                <a:latin typeface="Times New Roman" panose="02020603050405020304" pitchFamily="18" charset="0"/>
                <a:cs typeface="Times New Roman" panose="02020603050405020304" pitchFamily="18" charset="0"/>
              </a:rPr>
              <a:t>Acoustic </a:t>
            </a:r>
            <a:r>
              <a:rPr lang="en-US" sz="2400" b="1" dirty="0">
                <a:solidFill>
                  <a:srgbClr val="FF0000"/>
                </a:solidFill>
                <a:latin typeface="Times New Roman" panose="02020603050405020304" pitchFamily="18" charset="0"/>
                <a:cs typeface="Times New Roman" panose="02020603050405020304" pitchFamily="18" charset="0"/>
              </a:rPr>
              <a:t>cavitation </a:t>
            </a:r>
            <a:r>
              <a:rPr lang="en-US" sz="2400" b="1" dirty="0">
                <a:latin typeface="Times New Roman" panose="02020603050405020304" pitchFamily="18" charset="0"/>
                <a:cs typeface="Times New Roman" panose="02020603050405020304" pitchFamily="18" charset="0"/>
              </a:rPr>
              <a:t>is a physical mechanism that is hypothesized to mediate </a:t>
            </a:r>
            <a:r>
              <a:rPr lang="en-US" sz="2400" b="1" dirty="0">
                <a:solidFill>
                  <a:srgbClr val="00B050"/>
                </a:solidFill>
                <a:latin typeface="Times New Roman" panose="02020603050405020304" pitchFamily="18" charset="0"/>
                <a:cs typeface="Times New Roman" panose="02020603050405020304" pitchFamily="18" charset="0"/>
              </a:rPr>
              <a:t>UMDD</a:t>
            </a:r>
            <a:r>
              <a:rPr lang="en-US" sz="2400" b="1" dirty="0" smtClean="0">
                <a:latin typeface="Times New Roman" panose="02020603050405020304" pitchFamily="18" charset="0"/>
                <a:cs typeface="Times New Roman" panose="02020603050405020304" pitchFamily="18" charset="0"/>
              </a:rPr>
              <a:t>. </a:t>
            </a: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solidFill>
                  <a:srgbClr val="00B050"/>
                </a:solidFill>
                <a:latin typeface="Times New Roman" panose="02020603050405020304" pitchFamily="18" charset="0"/>
                <a:cs typeface="Times New Roman" panose="02020603050405020304" pitchFamily="18" charset="0"/>
              </a:rPr>
              <a:t>Cavitation</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refers to nonlinear bubble activity that occurs within the vasculature upon ultrasound exposure and can exert mechanical stress on nearby cells and junctions. </a:t>
            </a:r>
            <a:endParaRPr lang="en-US" sz="2400" b="1" dirty="0" smtClean="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solidFill>
                  <a:srgbClr val="00B050"/>
                </a:solidFill>
                <a:latin typeface="Times New Roman" panose="02020603050405020304" pitchFamily="18" charset="0"/>
                <a:cs typeface="Times New Roman" panose="02020603050405020304" pitchFamily="18" charset="0"/>
              </a:rPr>
              <a:t>Mechanical </a:t>
            </a:r>
            <a:r>
              <a:rPr lang="en-US" sz="2400" b="1" dirty="0">
                <a:solidFill>
                  <a:srgbClr val="00B050"/>
                </a:solidFill>
                <a:latin typeface="Times New Roman" panose="02020603050405020304" pitchFamily="18" charset="0"/>
                <a:cs typeface="Times New Roman" panose="02020603050405020304" pitchFamily="18" charset="0"/>
              </a:rPr>
              <a:t>stress </a:t>
            </a:r>
            <a:r>
              <a:rPr lang="en-US" sz="2400" b="1" dirty="0">
                <a:latin typeface="Times New Roman" panose="02020603050405020304" pitchFamily="18" charset="0"/>
                <a:cs typeface="Times New Roman" panose="02020603050405020304" pitchFamily="18" charset="0"/>
              </a:rPr>
              <a:t>can trigger the reduction of barriers to drug delivery, such as endothelial tight junctions or phospholipid membranes, via transient </a:t>
            </a:r>
            <a:r>
              <a:rPr lang="en-US" sz="2400" b="1" dirty="0" err="1">
                <a:latin typeface="Times New Roman" panose="02020603050405020304" pitchFamily="18" charset="0"/>
                <a:cs typeface="Times New Roman" panose="02020603050405020304" pitchFamily="18" charset="0"/>
              </a:rPr>
              <a:t>permeabilization</a:t>
            </a:r>
            <a:r>
              <a:rPr lang="en-US" sz="2400" b="1" dirty="0">
                <a:latin typeface="Times New Roman" panose="02020603050405020304" pitchFamily="18" charset="0"/>
                <a:cs typeface="Times New Roman" panose="02020603050405020304" pitchFamily="18" charset="0"/>
              </a:rPr>
              <a:t>. </a:t>
            </a:r>
            <a:endParaRPr lang="ar-EG" sz="2400" b="1" dirty="0">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533399" y="110229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26345" y="381000"/>
            <a:ext cx="8284255" cy="584775"/>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Ultrasound-mediated </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Drug Delivery </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spTree>
    <p:extLst>
      <p:ext uri="{BB962C8B-B14F-4D97-AF65-F5344CB8AC3E}">
        <p14:creationId xmlns:p14="http://schemas.microsoft.com/office/powerpoint/2010/main" val="397976254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29083"/>
            <a:ext cx="8229600" cy="4854983"/>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r>
              <a:rPr lang="en-US" sz="2400" b="1" dirty="0">
                <a:solidFill>
                  <a:srgbClr val="FF0000"/>
                </a:solidFill>
                <a:latin typeface="Times New Roman" panose="02020603050405020304" pitchFamily="18" charset="0"/>
                <a:cs typeface="Times New Roman" panose="02020603050405020304" pitchFamily="18" charset="0"/>
              </a:rPr>
              <a:t>Nitric oxide </a:t>
            </a:r>
            <a:r>
              <a:rPr lang="en-US" sz="2400" b="1" dirty="0">
                <a:latin typeface="Times New Roman" panose="02020603050405020304" pitchFamily="18" charset="0"/>
                <a:cs typeface="Times New Roman" panose="02020603050405020304" pitchFamily="18" charset="0"/>
              </a:rPr>
              <a:t>(</a:t>
            </a:r>
            <a:r>
              <a:rPr lang="en-US" sz="2400" b="1" dirty="0">
                <a:solidFill>
                  <a:srgbClr val="44C404"/>
                </a:solidFill>
                <a:latin typeface="Times New Roman" panose="02020603050405020304" pitchFamily="18" charset="0"/>
                <a:cs typeface="Times New Roman" panose="02020603050405020304" pitchFamily="18" charset="0"/>
              </a:rPr>
              <a:t>NO</a:t>
            </a:r>
            <a:r>
              <a:rPr lang="en-US" sz="2400" b="1" dirty="0">
                <a:latin typeface="Times New Roman" panose="02020603050405020304" pitchFamily="18" charset="0"/>
                <a:cs typeface="Times New Roman" panose="02020603050405020304" pitchFamily="18" charset="0"/>
              </a:rPr>
              <a:t>) is a molecule that plays a mechanistic role in </a:t>
            </a:r>
            <a:r>
              <a:rPr lang="en-US" sz="2400" b="1" dirty="0">
                <a:solidFill>
                  <a:srgbClr val="44C404"/>
                </a:solidFill>
                <a:latin typeface="Times New Roman" panose="02020603050405020304" pitchFamily="18" charset="0"/>
                <a:cs typeface="Times New Roman" panose="02020603050405020304" pitchFamily="18" charset="0"/>
              </a:rPr>
              <a:t>UMDD</a:t>
            </a:r>
            <a:r>
              <a:rPr lang="en-US" sz="2400" b="1" dirty="0">
                <a:latin typeface="Times New Roman" panose="02020603050405020304" pitchFamily="18" charset="0"/>
                <a:cs typeface="Times New Roman" panose="02020603050405020304" pitchFamily="18" charset="0"/>
              </a:rPr>
              <a:t>. </a:t>
            </a:r>
            <a:endParaRPr lang="en-US" sz="2400" b="1" dirty="0" smtClean="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The </a:t>
            </a:r>
            <a:r>
              <a:rPr lang="en-US" sz="2400" b="1" dirty="0">
                <a:latin typeface="Times New Roman" panose="02020603050405020304" pitchFamily="18" charset="0"/>
                <a:cs typeface="Times New Roman" panose="02020603050405020304" pitchFamily="18" charset="0"/>
              </a:rPr>
              <a:t>potent </a:t>
            </a:r>
            <a:r>
              <a:rPr lang="en-US" sz="2400" b="1" dirty="0" err="1">
                <a:latin typeface="Times New Roman" panose="02020603050405020304" pitchFamily="18" charset="0"/>
                <a:cs typeface="Times New Roman" panose="02020603050405020304" pitchFamily="18" charset="0"/>
              </a:rPr>
              <a:t>vasodilating</a:t>
            </a:r>
            <a:r>
              <a:rPr lang="en-US" sz="2400" b="1" dirty="0">
                <a:latin typeface="Times New Roman" panose="02020603050405020304" pitchFamily="18" charset="0"/>
                <a:cs typeface="Times New Roman" panose="02020603050405020304" pitchFamily="18" charset="0"/>
              </a:rPr>
              <a:t> gas, NO is involved in the regulation of </a:t>
            </a:r>
            <a:r>
              <a:rPr lang="en-US" sz="2400" b="1" dirty="0" err="1">
                <a:latin typeface="Times New Roman" panose="02020603050405020304" pitchFamily="18" charset="0"/>
                <a:cs typeface="Times New Roman" panose="02020603050405020304" pitchFamily="18" charset="0"/>
              </a:rPr>
              <a:t>paracellular</a:t>
            </a:r>
            <a:r>
              <a:rPr lang="en-US" sz="2400" b="1" dirty="0">
                <a:latin typeface="Times New Roman" panose="02020603050405020304" pitchFamily="18" charset="0"/>
                <a:cs typeface="Times New Roman" panose="02020603050405020304" pitchFamily="18" charset="0"/>
              </a:rPr>
              <a:t> and </a:t>
            </a:r>
            <a:r>
              <a:rPr lang="en-US" sz="2400" b="1" dirty="0" err="1">
                <a:latin typeface="Times New Roman" panose="02020603050405020304" pitchFamily="18" charset="0"/>
                <a:cs typeface="Times New Roman" panose="02020603050405020304" pitchFamily="18" charset="0"/>
              </a:rPr>
              <a:t>transcellular</a:t>
            </a:r>
            <a:r>
              <a:rPr lang="en-US" sz="2400" b="1" dirty="0">
                <a:latin typeface="Times New Roman" panose="02020603050405020304" pitchFamily="18" charset="0"/>
                <a:cs typeface="Times New Roman" panose="02020603050405020304" pitchFamily="18" charset="0"/>
              </a:rPr>
              <a:t> transport pathways</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and is implicated as a </a:t>
            </a:r>
            <a:r>
              <a:rPr lang="en-US" sz="2400" b="1" dirty="0">
                <a:solidFill>
                  <a:srgbClr val="44C404"/>
                </a:solidFill>
                <a:latin typeface="Times New Roman" panose="02020603050405020304" pitchFamily="18" charset="0"/>
                <a:cs typeface="Times New Roman" panose="02020603050405020304" pitchFamily="18" charset="0"/>
              </a:rPr>
              <a:t>regulatory promoter </a:t>
            </a:r>
            <a:r>
              <a:rPr lang="en-US" sz="2400" b="1" dirty="0">
                <a:latin typeface="Times New Roman" panose="02020603050405020304" pitchFamily="18" charset="0"/>
                <a:cs typeface="Times New Roman" panose="02020603050405020304" pitchFamily="18" charset="0"/>
              </a:rPr>
              <a:t>of </a:t>
            </a:r>
            <a:r>
              <a:rPr lang="en-US" sz="2400" b="1" dirty="0" err="1">
                <a:latin typeface="Times New Roman" panose="02020603050405020304" pitchFamily="18" charset="0"/>
                <a:cs typeface="Times New Roman" panose="02020603050405020304" pitchFamily="18" charset="0"/>
              </a:rPr>
              <a:t>hyperpermeability</a:t>
            </a:r>
            <a:r>
              <a:rPr lang="en-US" sz="2400" b="1" dirty="0" smtClean="0">
                <a:latin typeface="Times New Roman" panose="02020603050405020304" pitchFamily="18" charset="0"/>
                <a:cs typeface="Times New Roman" panose="02020603050405020304" pitchFamily="18" charset="0"/>
              </a:rPr>
              <a:t>. </a:t>
            </a:r>
          </a:p>
          <a:p>
            <a:pPr marL="457200" indent="-457200" algn="just">
              <a:lnSpc>
                <a:spcPct val="120000"/>
              </a:lnSpc>
              <a:spcBef>
                <a:spcPct val="50000"/>
              </a:spcBef>
              <a:buClr>
                <a:srgbClr val="FF0000"/>
              </a:buClr>
              <a:buFont typeface="Wingdings" panose="05000000000000000000" pitchFamily="2" charset="2"/>
              <a:buChar char="Ø"/>
            </a:pPr>
            <a:r>
              <a:rPr lang="en-US" sz="2400" b="1" dirty="0" smtClean="0">
                <a:latin typeface="Times New Roman" panose="02020603050405020304" pitchFamily="18" charset="0"/>
                <a:cs typeface="Times New Roman" panose="02020603050405020304" pitchFamily="18" charset="0"/>
              </a:rPr>
              <a:t>Attenuation </a:t>
            </a:r>
            <a:r>
              <a:rPr lang="en-US" sz="2400" b="1" dirty="0">
                <a:latin typeface="Times New Roman" panose="02020603050405020304" pitchFamily="18" charset="0"/>
                <a:cs typeface="Times New Roman" panose="02020603050405020304" pitchFamily="18" charset="0"/>
              </a:rPr>
              <a:t>of </a:t>
            </a:r>
            <a:r>
              <a:rPr lang="en-US" sz="2400" b="1" dirty="0">
                <a:solidFill>
                  <a:srgbClr val="44C404"/>
                </a:solidFill>
                <a:latin typeface="Times New Roman" panose="02020603050405020304" pitchFamily="18" charset="0"/>
                <a:cs typeface="Times New Roman" panose="02020603050405020304" pitchFamily="18" charset="0"/>
              </a:rPr>
              <a:t>NO </a:t>
            </a:r>
            <a:r>
              <a:rPr lang="en-US" sz="2400" b="1" dirty="0">
                <a:latin typeface="Times New Roman" panose="02020603050405020304" pitchFamily="18" charset="0"/>
                <a:cs typeface="Times New Roman" panose="02020603050405020304" pitchFamily="18" charset="0"/>
              </a:rPr>
              <a:t>production in the etiology of </a:t>
            </a:r>
            <a:r>
              <a:rPr lang="en-US" sz="2400" b="1" dirty="0" smtClean="0">
                <a:latin typeface="Times New Roman" panose="02020603050405020304" pitchFamily="18" charset="0"/>
                <a:cs typeface="Times New Roman" panose="02020603050405020304" pitchFamily="18" charset="0"/>
              </a:rPr>
              <a:t>progression of </a:t>
            </a:r>
            <a:r>
              <a:rPr lang="en-US" sz="2400" b="1" dirty="0">
                <a:latin typeface="Times New Roman" panose="02020603050405020304" pitchFamily="18" charset="0"/>
                <a:cs typeface="Times New Roman" panose="02020603050405020304" pitchFamily="18" charset="0"/>
              </a:rPr>
              <a:t>atherosclerosis and diabetic vascular </a:t>
            </a:r>
            <a:r>
              <a:rPr lang="en-US" sz="2400" b="1" dirty="0" smtClean="0">
                <a:latin typeface="Times New Roman" panose="02020603050405020304" pitchFamily="18" charset="0"/>
                <a:cs typeface="Times New Roman" panose="02020603050405020304" pitchFamily="18" charset="0"/>
              </a:rPr>
              <a:t>disease further </a:t>
            </a:r>
            <a:r>
              <a:rPr lang="en-US" sz="2400" b="1" dirty="0">
                <a:latin typeface="Times New Roman" panose="02020603050405020304" pitchFamily="18" charset="0"/>
                <a:cs typeface="Times New Roman" panose="02020603050405020304" pitchFamily="18" charset="0"/>
              </a:rPr>
              <a:t>highlights the need for novel therapeutic NO modulation and delivery strategies. </a:t>
            </a:r>
            <a:endParaRPr lang="ar-EG" sz="2400" b="1" dirty="0">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533399" y="110229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20395" y="367874"/>
            <a:ext cx="8284255" cy="584775"/>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Ultrasound-mediated </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Drug Delivery </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spTree>
    <p:extLst>
      <p:ext uri="{BB962C8B-B14F-4D97-AF65-F5344CB8AC3E}">
        <p14:creationId xmlns:p14="http://schemas.microsoft.com/office/powerpoint/2010/main" val="12958237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3600" y="1066800"/>
            <a:ext cx="5133970" cy="2123658"/>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6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Future </a:t>
            </a:r>
            <a:endPar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a:p>
            <a:pPr algn="ctr"/>
            <a:r>
              <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Prospects </a:t>
            </a:r>
            <a:endParaRPr lang="en-US" sz="6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1" y="3571458"/>
            <a:ext cx="4921658" cy="2872740"/>
          </a:xfrm>
          <a:prstGeom prst="rect">
            <a:avLst/>
          </a:prstGeom>
        </p:spPr>
      </p:pic>
    </p:spTree>
    <p:extLst>
      <p:ext uri="{BB962C8B-B14F-4D97-AF65-F5344CB8AC3E}">
        <p14:creationId xmlns:p14="http://schemas.microsoft.com/office/powerpoint/2010/main" val="218044825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165790"/>
          </a:xfrm>
        </p:spPr>
        <p:txBody>
          <a:bodyPr vert="horz" wrap="square" lIns="91440" tIns="45720" rIns="91440" bIns="45720" rtlCol="0">
            <a:spAutoFit/>
          </a:bodyPr>
          <a:lstStyle/>
          <a:p>
            <a:pPr marL="457200" indent="-457200" algn="just">
              <a:lnSpc>
                <a:spcPct val="120000"/>
              </a:lnSpc>
              <a:spcBef>
                <a:spcPct val="50000"/>
              </a:spcBef>
              <a:buClr>
                <a:srgbClr val="FF0000"/>
              </a:buClr>
              <a:buFont typeface="Wingdings" panose="05000000000000000000" pitchFamily="2" charset="2"/>
              <a:buChar char="Ø"/>
            </a:pPr>
            <a:endParaRPr lang="en-US" sz="2800" b="1" dirty="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800" b="1" dirty="0">
                <a:solidFill>
                  <a:srgbClr val="FF0000"/>
                </a:solidFill>
                <a:latin typeface="Times New Roman" panose="02020603050405020304" pitchFamily="18" charset="0"/>
                <a:cs typeface="Times New Roman" panose="02020603050405020304" pitchFamily="18" charset="0"/>
              </a:rPr>
              <a:t>In the near future</a:t>
            </a:r>
            <a:r>
              <a:rPr lang="en-US" sz="2800" b="1" dirty="0">
                <a:latin typeface="Times New Roman" panose="02020603050405020304" pitchFamily="18" charset="0"/>
                <a:cs typeface="Times New Roman" panose="02020603050405020304" pitchFamily="18" charset="0"/>
              </a:rPr>
              <a:t>, oncologists and patients will benefit from suitable </a:t>
            </a:r>
            <a:r>
              <a:rPr lang="en-US" sz="2800" b="1" dirty="0">
                <a:solidFill>
                  <a:srgbClr val="44C404"/>
                </a:solidFill>
                <a:latin typeface="Times New Roman" panose="02020603050405020304" pitchFamily="18" charset="0"/>
                <a:cs typeface="Times New Roman" panose="02020603050405020304" pitchFamily="18" charset="0"/>
              </a:rPr>
              <a:t>nanotechnology-based</a:t>
            </a:r>
            <a:r>
              <a:rPr lang="en-US" sz="2800" b="1" dirty="0">
                <a:latin typeface="Times New Roman" panose="02020603050405020304" pitchFamily="18" charset="0"/>
                <a:cs typeface="Times New Roman" panose="02020603050405020304" pitchFamily="18" charset="0"/>
              </a:rPr>
              <a:t> drug delivery systems that could lead to improved therapeutic outcomes with reduced costs. </a:t>
            </a:r>
            <a:endParaRPr lang="en-US" sz="2800" b="1" dirty="0" smtClean="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800" b="1" dirty="0" smtClean="0">
                <a:latin typeface="Times New Roman" panose="02020603050405020304" pitchFamily="18" charset="0"/>
                <a:cs typeface="Times New Roman" panose="02020603050405020304" pitchFamily="18" charset="0"/>
              </a:rPr>
              <a:t>There </a:t>
            </a:r>
            <a:r>
              <a:rPr lang="en-US" sz="2800" b="1" dirty="0">
                <a:latin typeface="Times New Roman" panose="02020603050405020304" pitchFamily="18" charset="0"/>
                <a:cs typeface="Times New Roman" panose="02020603050405020304" pitchFamily="18" charset="0"/>
              </a:rPr>
              <a:t>are few clinical studies on </a:t>
            </a:r>
            <a:r>
              <a:rPr lang="en-US" sz="2800" b="1" dirty="0">
                <a:solidFill>
                  <a:srgbClr val="FF0000"/>
                </a:solidFill>
                <a:latin typeface="Times New Roman" panose="02020603050405020304" pitchFamily="18" charset="0"/>
                <a:cs typeface="Times New Roman" panose="02020603050405020304" pitchFamily="18" charset="0"/>
              </a:rPr>
              <a:t>oral cancer </a:t>
            </a:r>
            <a:r>
              <a:rPr lang="en-US" sz="2800" b="1" dirty="0">
                <a:latin typeface="Times New Roman" panose="02020603050405020304" pitchFamily="18" charset="0"/>
                <a:cs typeface="Times New Roman" panose="02020603050405020304" pitchFamily="18" charset="0"/>
              </a:rPr>
              <a:t>in the field of nanotechnology, but nanotechnology is also predicted to alter health care in </a:t>
            </a:r>
            <a:r>
              <a:rPr lang="en-US" sz="2800" b="1" dirty="0">
                <a:solidFill>
                  <a:srgbClr val="FF0000"/>
                </a:solidFill>
                <a:latin typeface="Times New Roman" panose="02020603050405020304" pitchFamily="18" charset="0"/>
                <a:cs typeface="Times New Roman" panose="02020603050405020304" pitchFamily="18" charset="0"/>
              </a:rPr>
              <a:t>dentistry</a:t>
            </a:r>
            <a:r>
              <a:rPr lang="en-US" sz="2800" b="1" dirty="0">
                <a:latin typeface="Times New Roman" panose="02020603050405020304" pitchFamily="18" charset="0"/>
                <a:cs typeface="Times New Roman" panose="02020603050405020304" pitchFamily="18" charset="0"/>
              </a:rPr>
              <a:t>, with novel methods of identifying the cancer as well as customization of a patient’s therapeutic profile</a:t>
            </a:r>
            <a:r>
              <a:rPr lang="en-US" sz="2800" b="1" dirty="0" smtClean="0">
                <a:latin typeface="Times New Roman" panose="02020603050405020304" pitchFamily="18" charset="0"/>
                <a:cs typeface="Times New Roman" panose="02020603050405020304" pitchFamily="18" charset="0"/>
              </a:rPr>
              <a:t>.</a:t>
            </a:r>
            <a:endParaRPr lang="en-US" sz="2800" b="1" dirty="0">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533399" y="900386"/>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18056" y="228600"/>
            <a:ext cx="4190955" cy="584775"/>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Future </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Prospects</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spTree>
    <p:extLst>
      <p:ext uri="{BB962C8B-B14F-4D97-AF65-F5344CB8AC3E}">
        <p14:creationId xmlns:p14="http://schemas.microsoft.com/office/powerpoint/2010/main" val="35085483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533399" y="1102290"/>
            <a:ext cx="7239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518056" y="430504"/>
            <a:ext cx="4190955" cy="584775"/>
          </a:xfrm>
          <a:prstGeom prst="rect">
            <a:avLst/>
          </a:prstGeom>
          <a:noFill/>
          <a:ln>
            <a:noFill/>
          </a:ln>
          <a:effectLst>
            <a:glow rad="1397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91440" tIns="45720" rIns="91440" bIns="45720">
            <a:spAutoFit/>
          </a:bodyPr>
          <a:lstStyle/>
          <a:p>
            <a:pPr algn="ctr"/>
            <a:r>
              <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 Future </a:t>
            </a: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rPr>
              <a:t>Prospects</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Black" panose="020B0A040201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219200"/>
            <a:ext cx="3415430" cy="5029200"/>
          </a:xfrm>
          <a:prstGeom prst="rect">
            <a:avLst/>
          </a:prstGeom>
        </p:spPr>
      </p:pic>
      <p:sp>
        <p:nvSpPr>
          <p:cNvPr id="3" name="Content Placeholder 2"/>
          <p:cNvSpPr>
            <a:spLocks noGrp="1"/>
          </p:cNvSpPr>
          <p:nvPr>
            <p:ph idx="1"/>
          </p:nvPr>
        </p:nvSpPr>
        <p:spPr>
          <a:xfrm>
            <a:off x="2514600" y="1600200"/>
            <a:ext cx="6172200" cy="5447645"/>
          </a:xfrm>
        </p:spPr>
        <p:txBody>
          <a:bodyPr vert="horz" wrap="square" lIns="91440" tIns="45720" rIns="91440" bIns="45720" rtlCol="0">
            <a:spAutoFit/>
          </a:bodyPr>
          <a:lstStyle/>
          <a:p>
            <a:pPr marL="0" indent="0" algn="ctr">
              <a:lnSpc>
                <a:spcPct val="120000"/>
              </a:lnSpc>
              <a:spcBef>
                <a:spcPct val="50000"/>
              </a:spcBef>
              <a:buClr>
                <a:srgbClr val="FF0000"/>
              </a:buClr>
              <a:buNone/>
            </a:pPr>
            <a:r>
              <a:rPr lang="en-US" sz="4400" b="1" dirty="0">
                <a:solidFill>
                  <a:srgbClr val="FF0000"/>
                </a:solidFill>
                <a:latin typeface="Times New Roman" panose="02020603050405020304" pitchFamily="18" charset="0"/>
                <a:cs typeface="Times New Roman" panose="02020603050405020304" pitchFamily="18" charset="0"/>
              </a:rPr>
              <a:t>However, </a:t>
            </a:r>
          </a:p>
          <a:p>
            <a:pPr marL="457200" indent="-457200" algn="just">
              <a:lnSpc>
                <a:spcPct val="120000"/>
              </a:lnSpc>
              <a:spcBef>
                <a:spcPct val="50000"/>
              </a:spcBef>
              <a:buClr>
                <a:srgbClr val="FF0000"/>
              </a:buClr>
              <a:buFont typeface="Wingdings" panose="05000000000000000000" pitchFamily="2" charset="2"/>
              <a:buChar char="Ø"/>
            </a:pPr>
            <a:endParaRPr lang="en-US" sz="2400" b="1" dirty="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r>
              <a:rPr lang="en-US" sz="2400" b="1" dirty="0">
                <a:latin typeface="Times New Roman" panose="02020603050405020304" pitchFamily="18" charset="0"/>
                <a:cs typeface="Times New Roman" panose="02020603050405020304" pitchFamily="18" charset="0"/>
              </a:rPr>
              <a:t>Further studies are needed to turn concepts of nanotechnology into practical applications and to elucidate correct drug doses and ideal release from these systems for the treatment of several cancers with different molecular and cellular mechanisms.</a:t>
            </a:r>
            <a:endParaRPr lang="ar-EG" sz="2400" b="1" dirty="0">
              <a:latin typeface="Times New Roman" panose="02020603050405020304" pitchFamily="18" charset="0"/>
              <a:cs typeface="Times New Roman" panose="02020603050405020304" pitchFamily="18" charset="0"/>
            </a:endParaRPr>
          </a:p>
          <a:p>
            <a:pPr marL="457200" indent="-457200" algn="just">
              <a:lnSpc>
                <a:spcPct val="120000"/>
              </a:lnSpc>
              <a:spcBef>
                <a:spcPct val="50000"/>
              </a:spcBef>
              <a:buClr>
                <a:srgbClr val="FF0000"/>
              </a:buClr>
              <a:buFont typeface="Wingdings" panose="05000000000000000000" pitchFamily="2" charset="2"/>
              <a:buChar char="Ø"/>
            </a:pPr>
            <a:endParaRPr lang="ar-EG"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878480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7877549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30174</TotalTime>
  <Words>2199</Words>
  <Application>Microsoft Office PowerPoint</Application>
  <PresentationFormat>On-screen Show (4:3)</PresentationFormat>
  <Paragraphs>194</Paragraphs>
  <Slides>47</Slides>
  <Notes>16</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nada</dc:creator>
  <cp:lastModifiedBy>husseinammar</cp:lastModifiedBy>
  <cp:revision>261</cp:revision>
  <cp:lastPrinted>2014-03-30T12:57:25Z</cp:lastPrinted>
  <dcterms:created xsi:type="dcterms:W3CDTF">2014-03-21T15:21:54Z</dcterms:created>
  <dcterms:modified xsi:type="dcterms:W3CDTF">2015-01-24T10:20:59Z</dcterms:modified>
</cp:coreProperties>
</file>