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handoutMasterIdLst>
    <p:handoutMasterId r:id="rId79"/>
  </p:handoutMasterIdLst>
  <p:sldIdLst>
    <p:sldId id="257" r:id="rId2"/>
    <p:sldId id="261" r:id="rId3"/>
    <p:sldId id="262" r:id="rId4"/>
    <p:sldId id="263" r:id="rId5"/>
    <p:sldId id="266" r:id="rId6"/>
    <p:sldId id="268" r:id="rId7"/>
    <p:sldId id="270" r:id="rId8"/>
    <p:sldId id="267" r:id="rId9"/>
    <p:sldId id="271" r:id="rId10"/>
    <p:sldId id="272" r:id="rId11"/>
    <p:sldId id="274" r:id="rId12"/>
    <p:sldId id="275" r:id="rId13"/>
    <p:sldId id="276" r:id="rId14"/>
    <p:sldId id="277" r:id="rId15"/>
    <p:sldId id="278" r:id="rId16"/>
    <p:sldId id="279" r:id="rId17"/>
    <p:sldId id="280" r:id="rId18"/>
    <p:sldId id="281" r:id="rId19"/>
    <p:sldId id="282" r:id="rId20"/>
    <p:sldId id="289" r:id="rId21"/>
    <p:sldId id="290" r:id="rId22"/>
    <p:sldId id="291" r:id="rId23"/>
    <p:sldId id="292" r:id="rId24"/>
    <p:sldId id="293" r:id="rId25"/>
    <p:sldId id="294" r:id="rId26"/>
    <p:sldId id="295" r:id="rId27"/>
    <p:sldId id="296" r:id="rId28"/>
    <p:sldId id="297" r:id="rId29"/>
    <p:sldId id="298" r:id="rId30"/>
    <p:sldId id="299" r:id="rId31"/>
    <p:sldId id="302" r:id="rId32"/>
    <p:sldId id="301" r:id="rId33"/>
    <p:sldId id="303" r:id="rId34"/>
    <p:sldId id="304" r:id="rId35"/>
    <p:sldId id="305" r:id="rId36"/>
    <p:sldId id="306" r:id="rId37"/>
    <p:sldId id="307" r:id="rId38"/>
    <p:sldId id="308" r:id="rId39"/>
    <p:sldId id="309" r:id="rId40"/>
    <p:sldId id="310" r:id="rId41"/>
    <p:sldId id="283" r:id="rId42"/>
    <p:sldId id="284" r:id="rId43"/>
    <p:sldId id="285" r:id="rId44"/>
    <p:sldId id="286" r:id="rId45"/>
    <p:sldId id="287" r:id="rId46"/>
    <p:sldId id="311" r:id="rId47"/>
    <p:sldId id="312" r:id="rId48"/>
    <p:sldId id="346" r:id="rId49"/>
    <p:sldId id="314" r:id="rId50"/>
    <p:sldId id="315" r:id="rId51"/>
    <p:sldId id="316" r:id="rId52"/>
    <p:sldId id="317" r:id="rId53"/>
    <p:sldId id="318" r:id="rId54"/>
    <p:sldId id="319" r:id="rId55"/>
    <p:sldId id="320" r:id="rId56"/>
    <p:sldId id="321" r:id="rId57"/>
    <p:sldId id="322" r:id="rId58"/>
    <p:sldId id="323" r:id="rId59"/>
    <p:sldId id="324" r:id="rId60"/>
    <p:sldId id="325" r:id="rId61"/>
    <p:sldId id="326" r:id="rId62"/>
    <p:sldId id="327" r:id="rId63"/>
    <p:sldId id="328" r:id="rId64"/>
    <p:sldId id="333" r:id="rId65"/>
    <p:sldId id="334" r:id="rId66"/>
    <p:sldId id="335" r:id="rId67"/>
    <p:sldId id="336" r:id="rId68"/>
    <p:sldId id="337" r:id="rId69"/>
    <p:sldId id="338" r:id="rId70"/>
    <p:sldId id="339" r:id="rId71"/>
    <p:sldId id="340" r:id="rId72"/>
    <p:sldId id="341" r:id="rId73"/>
    <p:sldId id="342" r:id="rId74"/>
    <p:sldId id="343" r:id="rId75"/>
    <p:sldId id="344" r:id="rId76"/>
    <p:sldId id="345" r:id="rId77"/>
  </p:sldIdLst>
  <p:sldSz cx="9144000" cy="6858000" type="screen4x3"/>
  <p:notesSz cx="6858000" cy="9947275"/>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560" y="-90"/>
      </p:cViewPr>
      <p:guideLst>
        <p:guide orient="horz" pos="2160"/>
        <p:guide pos="2880"/>
      </p:guideLst>
    </p:cSldViewPr>
  </p:slideViewPr>
  <p:notesTextViewPr>
    <p:cViewPr>
      <p:scale>
        <a:sx n="1" d="1"/>
        <a:sy n="1" d="1"/>
      </p:scale>
      <p:origin x="0" y="0"/>
    </p:cViewPr>
  </p:notesTextViewPr>
  <p:notesViewPr>
    <p:cSldViewPr>
      <p:cViewPr varScale="1">
        <p:scale>
          <a:sx n="67" d="100"/>
          <a:sy n="67" d="100"/>
        </p:scale>
        <p:origin x="-3276" y="-96"/>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97364"/>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sz="quarter" idx="1"/>
          </p:nvPr>
        </p:nvSpPr>
        <p:spPr>
          <a:xfrm>
            <a:off x="1588" y="0"/>
            <a:ext cx="2971800" cy="497364"/>
          </a:xfrm>
          <a:prstGeom prst="rect">
            <a:avLst/>
          </a:prstGeom>
        </p:spPr>
        <p:txBody>
          <a:bodyPr vert="horz" lIns="91440" tIns="45720" rIns="91440" bIns="45720" rtlCol="1"/>
          <a:lstStyle>
            <a:lvl1pPr algn="l">
              <a:defRPr sz="1200"/>
            </a:lvl1pPr>
          </a:lstStyle>
          <a:p>
            <a:fld id="{7F94A966-B85D-44FC-81C8-CC45FC7119EC}" type="datetimeFigureOut">
              <a:rPr lang="ar-EG" smtClean="0"/>
              <a:t>11/01/1439</a:t>
            </a:fld>
            <a:endParaRPr lang="ar-EG"/>
          </a:p>
        </p:txBody>
      </p:sp>
      <p:sp>
        <p:nvSpPr>
          <p:cNvPr id="4" name="Footer Placeholder 3"/>
          <p:cNvSpPr>
            <a:spLocks noGrp="1"/>
          </p:cNvSpPr>
          <p:nvPr>
            <p:ph type="ftr" sz="quarter" idx="2"/>
          </p:nvPr>
        </p:nvSpPr>
        <p:spPr>
          <a:xfrm>
            <a:off x="3886200" y="9448185"/>
            <a:ext cx="2971800" cy="497364"/>
          </a:xfrm>
          <a:prstGeom prst="rect">
            <a:avLst/>
          </a:prstGeom>
        </p:spPr>
        <p:txBody>
          <a:bodyPr vert="horz" lIns="91440" tIns="45720" rIns="91440" bIns="45720" rtlCol="1" anchor="b"/>
          <a:lstStyle>
            <a:lvl1pPr algn="r">
              <a:defRPr sz="1200"/>
            </a:lvl1pPr>
          </a:lstStyle>
          <a:p>
            <a:endParaRPr lang="ar-EG"/>
          </a:p>
        </p:txBody>
      </p:sp>
      <p:sp>
        <p:nvSpPr>
          <p:cNvPr id="5" name="Slide Number Placeholder 4"/>
          <p:cNvSpPr>
            <a:spLocks noGrp="1"/>
          </p:cNvSpPr>
          <p:nvPr>
            <p:ph type="sldNum" sz="quarter" idx="3"/>
          </p:nvPr>
        </p:nvSpPr>
        <p:spPr>
          <a:xfrm>
            <a:off x="1588" y="9448185"/>
            <a:ext cx="2971800" cy="497364"/>
          </a:xfrm>
          <a:prstGeom prst="rect">
            <a:avLst/>
          </a:prstGeom>
        </p:spPr>
        <p:txBody>
          <a:bodyPr vert="horz" lIns="91440" tIns="45720" rIns="91440" bIns="45720" rtlCol="1" anchor="b"/>
          <a:lstStyle>
            <a:lvl1pPr algn="l">
              <a:defRPr sz="1200"/>
            </a:lvl1pPr>
          </a:lstStyle>
          <a:p>
            <a:fld id="{35F70EEC-6450-46EF-B3C7-DF66D46E8CD1}" type="slidenum">
              <a:rPr lang="ar-EG" smtClean="0"/>
              <a:t>‹#›</a:t>
            </a:fld>
            <a:endParaRPr lang="ar-EG"/>
          </a:p>
        </p:txBody>
      </p:sp>
    </p:spTree>
    <p:extLst>
      <p:ext uri="{BB962C8B-B14F-4D97-AF65-F5344CB8AC3E}">
        <p14:creationId xmlns:p14="http://schemas.microsoft.com/office/powerpoint/2010/main" val="20993010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97364"/>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97364"/>
          </a:xfrm>
          <a:prstGeom prst="rect">
            <a:avLst/>
          </a:prstGeom>
        </p:spPr>
        <p:txBody>
          <a:bodyPr vert="horz" lIns="91440" tIns="45720" rIns="91440" bIns="45720" rtlCol="1"/>
          <a:lstStyle>
            <a:lvl1pPr algn="l">
              <a:defRPr sz="1200"/>
            </a:lvl1pPr>
          </a:lstStyle>
          <a:p>
            <a:fld id="{5B44974D-FBD2-44DF-8F1A-6FA313FAD304}" type="datetimeFigureOut">
              <a:rPr lang="ar-EG" smtClean="0"/>
              <a:t>11/01/1439</a:t>
            </a:fld>
            <a:endParaRPr lang="ar-EG"/>
          </a:p>
        </p:txBody>
      </p:sp>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724956"/>
            <a:ext cx="5486400" cy="4476274"/>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9448185"/>
            <a:ext cx="2971800" cy="497364"/>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9448185"/>
            <a:ext cx="2971800" cy="497364"/>
          </a:xfrm>
          <a:prstGeom prst="rect">
            <a:avLst/>
          </a:prstGeom>
        </p:spPr>
        <p:txBody>
          <a:bodyPr vert="horz" lIns="91440" tIns="45720" rIns="91440" bIns="45720" rtlCol="1" anchor="b"/>
          <a:lstStyle>
            <a:lvl1pPr algn="l">
              <a:defRPr sz="1200"/>
            </a:lvl1pPr>
          </a:lstStyle>
          <a:p>
            <a:fld id="{FD90169E-0D3A-4289-8E99-023850EFB6C0}" type="slidenum">
              <a:rPr lang="ar-EG" smtClean="0"/>
              <a:t>‹#›</a:t>
            </a:fld>
            <a:endParaRPr lang="ar-EG"/>
          </a:p>
        </p:txBody>
      </p:sp>
    </p:spTree>
    <p:extLst>
      <p:ext uri="{BB962C8B-B14F-4D97-AF65-F5344CB8AC3E}">
        <p14:creationId xmlns:p14="http://schemas.microsoft.com/office/powerpoint/2010/main" val="103532062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1</a:t>
            </a:fld>
            <a:endParaRPr lang="en-US"/>
          </a:p>
        </p:txBody>
      </p:sp>
    </p:spTree>
    <p:extLst>
      <p:ext uri="{BB962C8B-B14F-4D97-AF65-F5344CB8AC3E}">
        <p14:creationId xmlns:p14="http://schemas.microsoft.com/office/powerpoint/2010/main" val="3591470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2</a:t>
            </a:fld>
            <a:endParaRPr lang="en-US"/>
          </a:p>
        </p:txBody>
      </p:sp>
    </p:spTree>
    <p:extLst>
      <p:ext uri="{BB962C8B-B14F-4D97-AF65-F5344CB8AC3E}">
        <p14:creationId xmlns:p14="http://schemas.microsoft.com/office/powerpoint/2010/main" val="1977810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3</a:t>
            </a:fld>
            <a:endParaRPr lang="en-US"/>
          </a:p>
        </p:txBody>
      </p:sp>
    </p:spTree>
    <p:extLst>
      <p:ext uri="{BB962C8B-B14F-4D97-AF65-F5344CB8AC3E}">
        <p14:creationId xmlns:p14="http://schemas.microsoft.com/office/powerpoint/2010/main" val="2409033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4</a:t>
            </a:fld>
            <a:endParaRPr lang="en-US"/>
          </a:p>
        </p:txBody>
      </p:sp>
    </p:spTree>
    <p:extLst>
      <p:ext uri="{BB962C8B-B14F-4D97-AF65-F5344CB8AC3E}">
        <p14:creationId xmlns:p14="http://schemas.microsoft.com/office/powerpoint/2010/main" val="3841503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58F85A8D-98E1-4ABA-99EB-C82B60F2682A}" type="slidenum">
              <a:rPr lang="en-US" smtClean="0"/>
              <a:t>5</a:t>
            </a:fld>
            <a:endParaRPr lang="en-US"/>
          </a:p>
        </p:txBody>
      </p:sp>
    </p:spTree>
    <p:extLst>
      <p:ext uri="{BB962C8B-B14F-4D97-AF65-F5344CB8AC3E}">
        <p14:creationId xmlns:p14="http://schemas.microsoft.com/office/powerpoint/2010/main" val="3603753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6</a:t>
            </a:fld>
            <a:endParaRPr lang="en-US"/>
          </a:p>
        </p:txBody>
      </p:sp>
    </p:spTree>
    <p:extLst>
      <p:ext uri="{BB962C8B-B14F-4D97-AF65-F5344CB8AC3E}">
        <p14:creationId xmlns:p14="http://schemas.microsoft.com/office/powerpoint/2010/main" val="1789782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7</a:t>
            </a:fld>
            <a:endParaRPr lang="en-US"/>
          </a:p>
        </p:txBody>
      </p:sp>
    </p:spTree>
    <p:extLst>
      <p:ext uri="{BB962C8B-B14F-4D97-AF65-F5344CB8AC3E}">
        <p14:creationId xmlns:p14="http://schemas.microsoft.com/office/powerpoint/2010/main" val="40032209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EG"/>
          </a:p>
        </p:txBody>
      </p:sp>
      <p:sp>
        <p:nvSpPr>
          <p:cNvPr id="4" name="Date Placeholder 3"/>
          <p:cNvSpPr>
            <a:spLocks noGrp="1"/>
          </p:cNvSpPr>
          <p:nvPr>
            <p:ph type="dt" sz="half" idx="10"/>
          </p:nvPr>
        </p:nvSpPr>
        <p:spPr/>
        <p:txBody>
          <a:bodyPr/>
          <a:lstStyle/>
          <a:p>
            <a:fld id="{47B2599D-B4F7-4570-B484-4416B2D8126E}" type="datetimeFigureOut">
              <a:rPr lang="ar-EG" smtClean="0"/>
              <a:t>11/01/1439</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0C1F83-5ACC-477D-9E40-DE4C47652D48}" type="slidenum">
              <a:rPr lang="ar-EG" smtClean="0"/>
              <a:t>‹#›</a:t>
            </a:fld>
            <a:endParaRPr lang="ar-EG"/>
          </a:p>
        </p:txBody>
      </p:sp>
      <p:pic>
        <p:nvPicPr>
          <p:cNvPr id="8"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2735" y="211455"/>
            <a:ext cx="1971675" cy="80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589788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fld id="{47B2599D-B4F7-4570-B484-4416B2D8126E}" type="datetimeFigureOut">
              <a:rPr lang="ar-EG" smtClean="0"/>
              <a:t>11/01/1439</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0C1F83-5ACC-477D-9E40-DE4C47652D48}" type="slidenum">
              <a:rPr lang="ar-EG" smtClean="0"/>
              <a:t>‹#›</a:t>
            </a:fld>
            <a:endParaRPr lang="ar-EG"/>
          </a:p>
        </p:txBody>
      </p:sp>
      <p:pic>
        <p:nvPicPr>
          <p:cNvPr id="8"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2735" y="211455"/>
            <a:ext cx="1971675" cy="80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69520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B2599D-B4F7-4570-B484-4416B2D8126E}" type="datetimeFigureOut">
              <a:rPr lang="ar-EG" smtClean="0"/>
              <a:t>11/01/1439</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0C1F83-5ACC-477D-9E40-DE4C47652D48}" type="slidenum">
              <a:rPr lang="ar-EG" smtClean="0"/>
              <a:t>‹#›</a:t>
            </a:fld>
            <a:endParaRPr lang="ar-EG"/>
          </a:p>
        </p:txBody>
      </p:sp>
      <p:pic>
        <p:nvPicPr>
          <p:cNvPr id="8"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2735" y="211455"/>
            <a:ext cx="1971675" cy="80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65424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4"/>
          <p:cNvSpPr>
            <a:spLocks noGrp="1"/>
          </p:cNvSpPr>
          <p:nvPr>
            <p:ph type="dt" sz="half" idx="10"/>
          </p:nvPr>
        </p:nvSpPr>
        <p:spPr/>
        <p:txBody>
          <a:bodyPr/>
          <a:lstStyle/>
          <a:p>
            <a:fld id="{47B2599D-B4F7-4570-B484-4416B2D8126E}" type="datetimeFigureOut">
              <a:rPr lang="ar-EG" smtClean="0"/>
              <a:t>11/01/1439</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D0C1F83-5ACC-477D-9E40-DE4C47652D48}" type="slidenum">
              <a:rPr lang="ar-EG" smtClean="0"/>
              <a:t>‹#›</a:t>
            </a:fld>
            <a:endParaRPr lang="ar-EG"/>
          </a:p>
        </p:txBody>
      </p:sp>
    </p:spTree>
    <p:extLst>
      <p:ext uri="{BB962C8B-B14F-4D97-AF65-F5344CB8AC3E}">
        <p14:creationId xmlns:p14="http://schemas.microsoft.com/office/powerpoint/2010/main" val="350802591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Date Placeholder 6"/>
          <p:cNvSpPr>
            <a:spLocks noGrp="1"/>
          </p:cNvSpPr>
          <p:nvPr>
            <p:ph type="dt" sz="half" idx="10"/>
          </p:nvPr>
        </p:nvSpPr>
        <p:spPr/>
        <p:txBody>
          <a:bodyPr/>
          <a:lstStyle/>
          <a:p>
            <a:fld id="{47B2599D-B4F7-4570-B484-4416B2D8126E}" type="datetimeFigureOut">
              <a:rPr lang="ar-EG" smtClean="0"/>
              <a:t>11/01/1439</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0D0C1F83-5ACC-477D-9E40-DE4C47652D48}" type="slidenum">
              <a:rPr lang="ar-EG" smtClean="0"/>
              <a:t>‹#›</a:t>
            </a:fld>
            <a:endParaRPr lang="ar-EG"/>
          </a:p>
        </p:txBody>
      </p:sp>
    </p:spTree>
    <p:extLst>
      <p:ext uri="{BB962C8B-B14F-4D97-AF65-F5344CB8AC3E}">
        <p14:creationId xmlns:p14="http://schemas.microsoft.com/office/powerpoint/2010/main" val="943033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Date Placeholder 2"/>
          <p:cNvSpPr>
            <a:spLocks noGrp="1"/>
          </p:cNvSpPr>
          <p:nvPr>
            <p:ph type="dt" sz="half" idx="10"/>
          </p:nvPr>
        </p:nvSpPr>
        <p:spPr/>
        <p:txBody>
          <a:bodyPr/>
          <a:lstStyle/>
          <a:p>
            <a:fld id="{47B2599D-B4F7-4570-B484-4416B2D8126E}" type="datetimeFigureOut">
              <a:rPr lang="ar-EG" smtClean="0"/>
              <a:t>11/01/1439</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0D0C1F83-5ACC-477D-9E40-DE4C47652D48}" type="slidenum">
              <a:rPr lang="ar-EG" smtClean="0"/>
              <a:t>‹#›</a:t>
            </a:fld>
            <a:endParaRPr lang="ar-EG"/>
          </a:p>
        </p:txBody>
      </p:sp>
    </p:spTree>
    <p:extLst>
      <p:ext uri="{BB962C8B-B14F-4D97-AF65-F5344CB8AC3E}">
        <p14:creationId xmlns:p14="http://schemas.microsoft.com/office/powerpoint/2010/main" val="1015936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B2599D-B4F7-4570-B484-4416B2D8126E}" type="datetimeFigureOut">
              <a:rPr lang="ar-EG" smtClean="0"/>
              <a:t>11/01/1439</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0D0C1F83-5ACC-477D-9E40-DE4C47652D48}" type="slidenum">
              <a:rPr lang="ar-EG" smtClean="0"/>
              <a:t>‹#›</a:t>
            </a:fld>
            <a:endParaRPr lang="ar-EG"/>
          </a:p>
        </p:txBody>
      </p:sp>
    </p:spTree>
    <p:extLst>
      <p:ext uri="{BB962C8B-B14F-4D97-AF65-F5344CB8AC3E}">
        <p14:creationId xmlns:p14="http://schemas.microsoft.com/office/powerpoint/2010/main" val="264321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B2599D-B4F7-4570-B484-4416B2D8126E}" type="datetimeFigureOut">
              <a:rPr lang="ar-EG" smtClean="0"/>
              <a:t>11/01/1439</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D0C1F83-5ACC-477D-9E40-DE4C47652D48}" type="slidenum">
              <a:rPr lang="ar-EG" smtClean="0"/>
              <a:t>‹#›</a:t>
            </a:fld>
            <a:endParaRPr lang="ar-EG"/>
          </a:p>
        </p:txBody>
      </p:sp>
    </p:spTree>
    <p:extLst>
      <p:ext uri="{BB962C8B-B14F-4D97-AF65-F5344CB8AC3E}">
        <p14:creationId xmlns:p14="http://schemas.microsoft.com/office/powerpoint/2010/main" val="1755424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B2599D-B4F7-4570-B484-4416B2D8126E}" type="datetimeFigureOut">
              <a:rPr lang="ar-EG" smtClean="0"/>
              <a:t>11/01/1439</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D0C1F83-5ACC-477D-9E40-DE4C47652D48}" type="slidenum">
              <a:rPr lang="ar-EG" smtClean="0"/>
              <a:t>‹#›</a:t>
            </a:fld>
            <a:endParaRPr lang="ar-EG"/>
          </a:p>
        </p:txBody>
      </p:sp>
    </p:spTree>
    <p:extLst>
      <p:ext uri="{BB962C8B-B14F-4D97-AF65-F5344CB8AC3E}">
        <p14:creationId xmlns:p14="http://schemas.microsoft.com/office/powerpoint/2010/main" val="1402194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fld id="{47B2599D-B4F7-4570-B484-4416B2D8126E}" type="datetimeFigureOut">
              <a:rPr lang="ar-EG" smtClean="0"/>
              <a:t>11/01/1439</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0C1F83-5ACC-477D-9E40-DE4C47652D48}" type="slidenum">
              <a:rPr lang="ar-EG" smtClean="0"/>
              <a:t>‹#›</a:t>
            </a:fld>
            <a:endParaRPr lang="ar-EG"/>
          </a:p>
        </p:txBody>
      </p:sp>
    </p:spTree>
    <p:extLst>
      <p:ext uri="{BB962C8B-B14F-4D97-AF65-F5344CB8AC3E}">
        <p14:creationId xmlns:p14="http://schemas.microsoft.com/office/powerpoint/2010/main" val="3097934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fld id="{47B2599D-B4F7-4570-B484-4416B2D8126E}" type="datetimeFigureOut">
              <a:rPr lang="ar-EG" smtClean="0"/>
              <a:t>11/01/1439</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D0C1F83-5ACC-477D-9E40-DE4C47652D48}" type="slidenum">
              <a:rPr lang="ar-EG" smtClean="0"/>
              <a:t>‹#›</a:t>
            </a:fld>
            <a:endParaRPr lang="ar-EG"/>
          </a:p>
        </p:txBody>
      </p:sp>
    </p:spTree>
    <p:extLst>
      <p:ext uri="{BB962C8B-B14F-4D97-AF65-F5344CB8AC3E}">
        <p14:creationId xmlns:p14="http://schemas.microsoft.com/office/powerpoint/2010/main" val="3415895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E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7B2599D-B4F7-4570-B484-4416B2D8126E}" type="datetimeFigureOut">
              <a:rPr lang="ar-EG" smtClean="0"/>
              <a:t>11/01/1439</a:t>
            </a:fld>
            <a:endParaRPr lang="ar-E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D0C1F83-5ACC-477D-9E40-DE4C47652D48}" type="slidenum">
              <a:rPr lang="ar-EG" smtClean="0"/>
              <a:t>‹#›</a:t>
            </a:fld>
            <a:endParaRPr lang="ar-EG"/>
          </a:p>
        </p:txBody>
      </p:sp>
      <p:pic>
        <p:nvPicPr>
          <p:cNvPr id="7"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92735" y="211455"/>
            <a:ext cx="1971675" cy="80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4446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19200" y="4038600"/>
            <a:ext cx="6629400" cy="2057400"/>
          </a:xfrm>
        </p:spPr>
        <p:txBody>
          <a:bodyPr>
            <a:normAutofit fontScale="55000" lnSpcReduction="20000"/>
          </a:bodyPr>
          <a:lstStyle/>
          <a:p>
            <a:endParaRPr lang="en-US" sz="4500" b="1" dirty="0" smtClean="0">
              <a:solidFill>
                <a:srgbClr val="FF0000"/>
              </a:solidFill>
              <a:latin typeface="Algerian" panose="04020705040A02060702" pitchFamily="82" charset="0"/>
            </a:endParaRPr>
          </a:p>
          <a:p>
            <a:r>
              <a:rPr lang="en-US" sz="6700" b="1" dirty="0" smtClean="0">
                <a:solidFill>
                  <a:srgbClr val="FF0000"/>
                </a:solidFill>
                <a:latin typeface="Aharoni" panose="02010803020104030203" pitchFamily="2" charset="-79"/>
                <a:cs typeface="Aharoni" panose="02010803020104030203" pitchFamily="2" charset="-79"/>
              </a:rPr>
              <a:t>Prof. Dr. Hussein O. </a:t>
            </a:r>
            <a:r>
              <a:rPr lang="en-US" sz="6700" b="1" dirty="0" err="1" smtClean="0">
                <a:solidFill>
                  <a:srgbClr val="FF0000"/>
                </a:solidFill>
                <a:latin typeface="Aharoni" panose="02010803020104030203" pitchFamily="2" charset="-79"/>
                <a:cs typeface="Aharoni" panose="02010803020104030203" pitchFamily="2" charset="-79"/>
              </a:rPr>
              <a:t>Ammar</a:t>
            </a:r>
            <a:endParaRPr lang="en-US" sz="6700" b="1" dirty="0" smtClean="0">
              <a:solidFill>
                <a:srgbClr val="FF0000"/>
              </a:solidFill>
              <a:latin typeface="Aharoni" panose="02010803020104030203" pitchFamily="2" charset="-79"/>
              <a:cs typeface="Aharoni" panose="02010803020104030203" pitchFamily="2" charset="-79"/>
            </a:endParaRPr>
          </a:p>
          <a:p>
            <a:endParaRPr lang="en-US" dirty="0" smtClean="0">
              <a:solidFill>
                <a:schemeClr val="tx2">
                  <a:lumMod val="75000"/>
                </a:schemeClr>
              </a:solidFill>
              <a:latin typeface="Times New Roman" panose="02020603050405020304" pitchFamily="18" charset="0"/>
              <a:cs typeface="Times New Roman" panose="02020603050405020304" pitchFamily="18" charset="0"/>
            </a:endParaRPr>
          </a:p>
          <a:p>
            <a:r>
              <a:rPr lang="en-US" sz="3600" i="1" dirty="0" smtClean="0">
                <a:solidFill>
                  <a:schemeClr val="tx2">
                    <a:lumMod val="75000"/>
                  </a:schemeClr>
                </a:solidFill>
                <a:latin typeface="Times New Roman" panose="02020603050405020304" pitchFamily="18" charset="0"/>
                <a:cs typeface="Times New Roman" panose="02020603050405020304" pitchFamily="18" charset="0"/>
              </a:rPr>
              <a:t>Chairman, Department of Pharmaceutics and  Pharmaceutical Technology, Future University in Egypt</a:t>
            </a:r>
          </a:p>
        </p:txBody>
      </p:sp>
      <p:sp>
        <p:nvSpPr>
          <p:cNvPr id="4" name="Rectangle 3"/>
          <p:cNvSpPr/>
          <p:nvPr/>
        </p:nvSpPr>
        <p:spPr>
          <a:xfrm>
            <a:off x="533400" y="1066800"/>
            <a:ext cx="7772400" cy="3046988"/>
          </a:xfrm>
          <a:prstGeom prst="rect">
            <a:avLst/>
          </a:prstGeom>
          <a:noFill/>
        </p:spPr>
        <p:txBody>
          <a:bodyPr wrap="square" lIns="91440" tIns="45720" rIns="91440" bIns="45720">
            <a:spAutoFit/>
          </a:bodyPr>
          <a:lstStyle/>
          <a:p>
            <a:pPr algn="ctr"/>
            <a:r>
              <a:rPr lang="en-US" sz="4800" b="1" dirty="0" smtClean="0">
                <a:ln w="10541" cmpd="sng">
                  <a:solidFill>
                    <a:schemeClr val="tx2">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outerShdw blurRad="50800" dist="38100" dir="16200000" rotWithShape="0">
                    <a:prstClr val="black">
                      <a:alpha val="40000"/>
                    </a:prstClr>
                  </a:outerShdw>
                </a:effectLst>
              </a:rPr>
              <a:t>New Trends in Nanotechnology-Based Targeted Drug Delivery Systems </a:t>
            </a:r>
            <a:endParaRPr lang="en-US" sz="4800" b="1" dirty="0">
              <a:ln w="10541" cmpd="sng">
                <a:solidFill>
                  <a:schemeClr val="tx2">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outerShdw blurRad="50800" dist="38100" dir="16200000" rotWithShape="0">
                  <a:prstClr val="black">
                    <a:alpha val="40000"/>
                  </a:prstClr>
                </a:outerShdw>
              </a:effectLst>
            </a:endParaRPr>
          </a:p>
        </p:txBody>
      </p:sp>
      <p:sp>
        <p:nvSpPr>
          <p:cNvPr id="5" name="AutoShape 2" descr="data:image/jpeg;base64,/9j/4AAQSkZJRgABAQAAAQABAAD/2wCEAAkGBhQSERMUExQWFRUVGRkZGBgWFRgYFxcgGRgXGRoZGRYYHCYeFxwlGhoYHzIgJCcpLDEuGB4xNzAqNSYrLCkBCQoKDgwOGg8PGjAkHiQ0LTIqNDIsLSwsMC8pLS80LCwsMSosLCosMi8sKSksKS8tLC8sMiosLSwsLy8sKSwsLP/AABEIAOEA4QMBIgACEQEDEQH/xAAbAAEAAgMBAQAAAAAAAAAAAAAABAUCAwYBB//EADwQAAIBBAEDAwIFAgQFAwUBAAECEQADEiExBAUiE0FRMmEGI3GBkUJSFGKh8BVyscHRM0PhY4KSosIk/8QAGQEBAAMBAQAAAAAAAAAAAAAAAAIDBAEF/8QALxEAAgIBAwEGBgMAAwEAAAAAAAECEQMSITFBIlFhcYHwBBORobHRMsHhFELxBf/aAAwDAQACEQMRAD8A+40pSgFKUoBSlKAUpSgFKUoBSlKAUpSgFKUoBSlKAUpSgFKUoBSlKAUpSgFKUoBSlKAUpSgFKUoBSlKAUpSgFY5iYkTzE7/itHX9wSymbmBxoSSfYVyv4h6+2j9N1VtnW5cxGPsymIyB0OQJ/wDGrIY3IrnkUTrup6lbaM7GFUSTSx1KuJUgj7f9/ioXWd5thY0+UiIkccMOYPHEVwvd+4LYuJ/hxgzAyquYggECCZBA2QNQwpjipvT1OzcorVWx9MpXGD8ROAB6oaEymQCeACQQCP6jv4ifeo9v8UM9yATKxM7I3BmODzHz8VWW6Tt7PUK4JVgwBI0Z2ORWyvnnT96KcH0hyMbmaExIz4MwD/HJ4qwX8Vskhn2DHlsNAg46mZ9vt70u+Dssbit2dhcvKsBiBkYEmJPwPk1E6/vNuyYcmYy0Cdf7n+K5I/iA3rtlngBWEaIgBgXYje/HX7D3qL3LuqdX1YQNgjBUygmRDE6HMkkRxoVphhV9p9LZjnmlT0rrS8e8+g9P1C3FDKZU8GtlR+i6dbdtUU+KiJ/6k/f3qk6f8QHK5dZptBvTRVAJY8zP/Lv96qUHK9Ja8ijWo6OleA17VZYKUpQClKUApSlAKUpQClKUApSlAKVrv31QSxCj5JgVo7p1ZtWXdQCVE74+/wDpXUmzjaSswsd0DXntFSrKJE/1D5H+/n4qXeuhRJIH3rlu5Jc11VkjJ7eRVjBUBQWCk6P6GP1qrfu9y5MvJ0II2ctgDcEgg6/yVbPGq1R9SqE25aZeniiT1t25dR7Fxg6AsVuT5NA0CPuT7jUH7Vz/AHDqEf0yPDAAIx0GgA8L9PPxo/andO4YsVIOUIQWB5DIsq/uYJkjfE+0VL93CyxEyd+QhigDhShB5AYgiCOZPsU5clnyotUXPV90uG022DoAJB03kviGBjE+LcGDG9wa3uN3zf4tqHBJ4kwwBiT/ADwv2NReo6/80GBiocQdEqS2UZGCpcRPt8wNbOu6g2oYrkMdXIxM6GBn6pDHfxP6V1OOl9GS0S1Lqt1+Dax2WJPsoOO4MlgSDqCf0kgVtfqJuM8AZH0wCQBipcuwHtCEg62bnJiq3uWNxDh4OqZQPoIk+aj6VBzAIEbnkarc7KFFwkhUDIysPF8iDJgGco0NEETMbFV2XvHpSJuJARw2kVVZYkmHJkg/JZRJ+dTXqN6iZSARc8jOUnEgjiDACEsPcsBuAK4NcNi2MsQzAkkE+Kh8o+4BELz5H7TWP3BrjKoBVAoKAjUSYuY8cAf6DdcFWW73CoUMYUZN+Z4kjxliZhRkW1s+JgEgVI7P3DG02JDMxLBlSREsNFt8SZPGtDYqo730oN91uXc882URslQcYbIgTBUTO5BEip3a+2m3CZHJwwBxELIaAVkmZxO49oBkGpa9XJF4lCq67/U6Pq+qLJ6RchUYZHIgEYwxPJPB1uNGs+7NAsAKFW2WWF3GRU72ZJOiflo9xVK/W2y5CHQBLMVHxsDKMjszv7eKyDJsd2LBis5ahdGBJhQffxUk8c+067jzOLVdCGb4RuLclydmPxEbrdPbssS5Km7C8ADyB1A/b4iumrhfw/3T05JxBxBIA5kAj/X9asE7uT3BAWOJQD0wfpJLSWHO9H9I+Kk46npqqszp6Vqu7o6qlYXLoUSxAHGzHPA3WdUlwpSlAKUpQClKUApSlAKUpQETunReraZOCRo/BGwf5rn073dtr6F+zvHHLIMGEe4B3rnc7mOY6LuHVenbZhz7T81xHce7F2hnRm3kCwgCNYgbBkD/APKfapqe2kg4Jy1FP3e5cUototz9ORXIE8K6eatJ1EgwOffV1KFrRIVrdzxIVyAzMkgsrELLQTyAZUEDc1r6/rkt7NwFJYSd71kGK6BIghiDBImeagdsukMpYKU9QNKsrFYMSQCDtGg+xgfAnlb6rNLyJwUKWxs63r8xNwXcieFURClyNMR7ORo8H7GqjrFU28gQ1twTkQqMCGIxbfKkP7kR7D3ndz7c2CP0/wCYoDZTK6mZLqFGQLFfIKfH961mwrWrXTuGW9d9RjmxJTFoCkgQZwO/sv3njfQnjgtpM03uoWLLBpJx0AJUMzMImR5ZMJ94+Ky6u/i7FHV1zCfYgZwlxDIJBmGkgx9XAr3pLdkXWLHC5bZlGZDW8hwcljQbewOZ3xUi9aDMAwwa8rEoQSTjIZiTJUSrEFsgcNsQZFd6nsbNPyk4zXTu7/bN4S3ctXAq4gqpZFJymVwRQfrDKrNjkOAYmDUJ+tcWLip9TTiQSfpE7J+QWEfca+IPVXyvpC5B5ZlU7BkhdwQPBREgkR/mqU2mtXGb/wBRWBBXRyztq29Mctk69/cSTe4jC47u/wB0/rx9K7yP/j3xSX0nqK0GSC5yHPuVIj28T8Vt7fbF9xeVSLgLW2RASjYBTbiYxOKgmJHidCa12boNsophwFNpjcTMspGSwPo8hKhuZYT5CZXbs8mvBTbtMDrQVWEsW5AAAIMcn1IE1ZFqVajNOLg5OHTjx9OTYt9HIcgj0yQREMSJORkSuiSRH1HUTWSdWTYNwflgXAyKhhCCwxN3+ptb5+IG6hqMgnqvJulhcPuYwAHj/TJJmOcRwBWvrO4C4bdkxZQN5kRCNJTNyYB2VAH+b7COQlFXfoXZ8UpKLjwufDfyXPkuTb0+30JCJ9TbKgnGVQCFhm3Mk4t8Vc9ayJjbUEST7yXgckaHzs/B+K57t14q721twyqxwc7/ACv7gBojQAJ5xA5mrS91jGA1soSHKs5IyKrMgGAVMRIHHHNWw0406W7MfxEsmeSTbSSrnxL611JhtDbc++o+DqAAf1I/Uy+zdYqPmhLmdM+PA5MwDBM7GiTE6Nc10g8F81f8tiVRCZLZKCZ8jLRC++II9qtO2mEZnzyflWhYVOBxqZ+4AH2ijm3e/PJT8uKrbjg6u2/U9VeQOqekj5cgAgc6ks2tfGzXY1xPYu5YFJIkzpTpo5451v8Aiuzs3clDDggH+ajKbdLuIqCi2+8zpSlQJClKUApSlAKUpQCua7r+KLloPlZZADAcyQT7R4wT+8V0tVv4huoOnf1FDq2sTx+v7ROt61urISjF9pWV5Iykuy6OJ753C8g8nN1SPKJKBtHHZII9g0QSD7VU377PaDoousgBx9IK4PAYBRBBXIRGoSea2O9tLP5Ri2xgt6hYIx/uHBE64EQpg5EVVjt2Nm8jKsEEzbuANAM7ABnEiZkkAn2FSlLVv/hyEdO3+mVjqMrV3NGC5E79O39IglQ58tDcqRob+K29etWVW5aCMw8XPpITJJYDAzizLIBAEwRyDUjo+1Oyo4e4jorFS9yRcABh7bTmI0pK6gng6Ov0usQsbm0MZ+pcIaCDpHAyYamY1PsYNRLke27mdhybjAqMjiSpUZNN0ATIA2V/tI9pgvWBvRuXIb0Q9m6AxUn6gQB9JkORyNkbNedR2s21a9ZYsvg5BIJEWw0FiuLqbbqCRM5R8VDi35EWxcLrbYo3UemVL218QdG54yIMzBJAjdcn3GrBGLa1cG3qe2+AuZ+oqlQ4wZboPt6kyFZkA9iDzOoHncT5hrRzFgAIvFy3gdmRtlLS0+5aIGqm2u5Pce1jaf6Lc4wwZAtvwcY7g/1fb9Ig9f2rC/bvKi4MpLp9QQkHJSkEGRsfv7ioUkaVOUmoy37jZ1V+1dPTm4WDXVyhCBEqSQCeWClG2YJX7k1G6i4VQ2GHqRk4x8dQSXtyD7A5D45AI1G6u6TdtymLJdUgDIECFVSJ2pAj9YBr3tPcrwys3LLlcGuIzhmJ9UrLKUjlWaSNxI9opqvg6sOim+vBja7yrKZgqo/tVPUJOibsZK3sd7HvzU/pOve96guKDlYPpILYxP5qlmRY5Iz2J39xVZ3Do1Lr+UxhEDRoZkAsQQsM0kgmBJH3qevSNaaMwjBFON0exRZtFgSBIAEHHfvOqoTblXdyejKEIYnNpdr+O/FeXpye3EYwrvYGirqCivayWPJwZJOgF8j4ngxWpOzrctOAT6gcQUEjEFBiqMFMnMRMRFUF97TOTldgeSoqqhkbhnaRMBQCFaftNdT/AI0m4mC6uW4BL8EL6Y2YBMqkajkmNVc0nuYoSlC4JtRfP53M7ndLVrqL/plMy5LXSdMQ2k9SCAxIBMAKNe9edT3TqDeBN0ENJ/LuhoEH6ip+I5PueKprnbwlxXFy29m2VzKliPFkzXG2rFeQskDleOK3WLrWgUS5cZ/FcyzADLXipJkwfqPydSJpFtxtrcjkhFZNMXcV1qr9GdDd68Wemt5kvnigDs4YnxZdCDESSTPsPHcO1uzSECQsbLwDOWo17Bjz7H71RdU4F0r5XXQbDbIIAnZECBIqw6S4xRQGS0oMtJxBPjAJJ2QFA5nftU4XW5m+IUdXY3XQ6O11ii74k4xAxkk/3Yz7Ej9TAk10/aPxQloqrMSHkgKJ+BvZA/n7briLfVShFkqbyicmQ+AIgxCQuvdv0rT2/r7oFssQLiGAQsY7WDrWgkiPtVuNa8ii0Z88FDA8iau6S6+dd231PtwvKTEieYnf8c1nXHdF3jo+k9M3Xi86ZNyxWd+QEwf5NdR0HXpeQOhlTxIik4ad1x3mWE9Wz57iTSlKrLBSlKAUpSgKrut++p/L9IJG2dog/f8A09q5buH4lN6EOEpOfjmh2BOj9iOY2DuYqN3bpFudTeLm3b8tZm7yNScRCjQ5P+lVIsMFafQWMhcFxAUkMQMLiiQQI1LA81tlCEILVz9P/TFCc5zenj6/boaOr6W56rlHzR1abTXDuBoZMh0ToSB7bjdV/bu+G3dxuhhaYBfJ/JNGMAACGXfG9Vs6jqDdT07RAJOInYaBwrEwfeA0H4moNy2qXS9xLikkKQ9n1Jkibnp6Cj3kMWG6okorg043J/yRG7rZ6i3dkEEqQVye0paDyoLBkM84iNGK9udfeT8/BcT44sCCCytkrcK6MFMn3/iN/ULauH81LoVmwytuqqrAGJBzIyAU6MEE/VGtHQ3bdpcAHFlnIuA/mKwYKpV1xUp9IIbcESKgzVFd6M+391W4BbUqiv4spJcIwGOPI9RCjBdGYCf27r+5dudgotgLoqVMsGHMBwrZj6ucSPgGpg/C3pMcm82OVpcQQ/pxBynxkExzMRI1PvYOz32uu6BmWWVWB1LKQCMiMhG5E7IPxVLk7po348WNY3kjLjp5kK1ldb1HIFxAB6loGGyhVzSI1o5KQDGwTs7un670zkFLn1AQScbZxbZZSkvECIg696z6/C2oFt40GZirkTgIOljEEtAPu3vFabF5mS71L/mXAVQHyFtiXyOS+JTwVl8fZ1iKzOe+57EPh18u4q9WyT53pKlt+fQsu5MHuZW7i5IC63Lg8bqgg5uqq0uI4gk++wa1dP16v6areLtnjmqxpyxcAngLiWkjk7gE1rXqkX0rgTHIsfGGSIKuCLjNo8EAj7cSN3fnDhGUgo6CyYZZkl94mGJykn5EGTlVykq1fU87JilqWF2+ie3C+v58DT1JVXtlWdwQ3mXxMnIqAwEhDsCZ+mYEFa87rZNw2lQKq28ci05KbhH9SiDl4iIn8vXvUTqDaxLJdkIAjJ6eJMABnK5QqmASQScmmBzUx7DWlW76iytxXgF5aLYe2CSsEBDMz/UdSa5C23ZL4hwhCLhz18/t07tuCHa/D4JhmBcGAq/TrRNxhxoaA/eKld3e1Zco1vJfTFsXLb5AG5mrkKZ0pOhozAk152jqAVd7VwEi4D8MikPIJxy+rHZ+Bxwc7nS21QKSlxmZcVyO2Ykhp8hEQTO+dV3TGKoj8zJmm8j+23T9fbk19B2n0gz+q0XFK/Sxym3rhguwZyJU7WOTW7s/QBGZsT5AEv6ijCFxX5PIByI9h9xWHV9al8eN042wJBjABcUlv6gYg6U78ZFS+jtq9si2bbwWCbaIJsg5vAbKCxJ2BI9hU0kUTlKrar30NVjqkM+mb5gksUtqMz+rBpE6AAETJ3ut3bOuAPrXbYEEi2uChyw1lJBKgGSTAkqfje3/AIe6xhcR1JiYZmGyIhiRxJn7cbArDq2vXHLBZZSAuSq1xABrxdQQfctvZJkVJKiqc9fv2iRbU3bmLC4pnVsXUFtYEQBGm9trP3rf0vRXLZPjpSclBLAxBiQSwbg7E7Mx7Re0dPdUtcMk8L9KAsZGRMDxUSSSYmP2vOh6fWaljuFZTIKrxiCBgC0cb03xVkZuD2M+XFGcaY7L2S7cYsmR4BxIJ2Z85IaP1r6b2hXFpRcEMNcg8cHRI/1rnOwdctpx6kLkIycgSeeSZ9v0q4tfiiyXx2ATAYiA36e/8j+KunOeZfx4POjCGF/y5LelKVmNIpSlAKUqF3fq3t2ma2hdhwACf3gbNdSt0cbpWZ9w7al5GV1BkRMCR9wftXyjuVqFCWiGuSwBMliBwVRssdDYA1Hxx0T9y7p6TXUUxPDoJj+4JGUD/YNV/c77XMLROTsv1qFxB1JDEABTwTv21qKtnFw7N2Vwkp9qqKO92+/FwqEtFsfESJ9mJcAZxJMTIyg7qk6/t3V2No3j/wAxCH9PU4P2I/muiu3iMlLWi0/TZYIZIk8kEsI9kk8R7Vrws3LZ85TSEhmxfUnITkHn9Cf9BZBQkq4ZGUskHfK8vf4KDou9iAiW3vEgG8wGSgiPb6EUEamT9/6Tnd6a76qu114QHZBdHxmVayCIk61K/wATW49nUFRbDsgZXgtFuQPEvb27HiBGRn4rHreuujzRGtn6Wd7Ztu+va43ko19IxX4ArNk7J6fw0fmcbee3v6Hrdbcky7sZyP5ZYMJJLKOIAYwVmMRsQZ0daDe6kP5gZKbdxXxIk/SAxOLCTr3qz6jpLxtJ6irbKgZZ21vljiZPqN6jgzBgjXGxVYvchbPqBLbOmJJVcNklQZxUFgTxh+1UTbi6laPV+HxxyR14qfTv56d3Jn3ewr3Cf7pIOyfcssiFUZTvjbe0R701xEslIZc8pOKXGAtgMFAuGNks3zpfgVlZfEFbu7P9CmQ6MzQCsfQDG/YwTHBqqufm+dpAhQqAqyW3JykzJB1+kfFUOel3XJvj8P8ANhpUto075Xh6t+hN6ple2iwpZdhvpYAqDpAcZ3kUIJiYOtwLNvKBlkEXJ9hFGzJLkyZkAACdandW17rrSoxVRbJuAeoUD5N9TFCxIXWvESBH2FVfWdM7X7VtzHq2w7P6ehILToguuKqS3Mkj2irmk9jzYznj332tfvfjr9+/nI9AMkCXlW4wDBWUw4IiDcxGMwQMhz8e2HfbfpC2r5M0BQSfFiqr9pMhiuzGuKz7latOxe8WuEMqpAUREAnXFsKo8Y/qBgQaWbwCugDXVuSVa44m2UQkBdSv9IMkiIH3q5KkYZylKV3fJVdsV04sBrTKTiQGkA8idmNErtuPapp8Gtv4ImSlbaElcCWLXZdiyAyvj9joBRUvsdy9izqAoOJBdEUZH6XUswlgAYYAH+IqdbDiCbeTIQxa2bbAqOWZVY4nxHmscQR71CUUmXYssnG00mvR1+K/z0pXUqFt3EdbTpmT9NxySVVsZIPMKh4G58pM0dMyrkASEIUsn0YzkECnynUk88GeCZJ7cpdLgLXAMRIIuOzy0SpYGYxMQJxJBPtH6zrDbuljc2nGNwkyZ+sAnzgbWT/SCdQJKOlUimeV5ZXLd+/e9okXbTuUDqMbkGCwLnhVJScmGIXyn5I9696TpzbwhmaBo8IsksMWH1AAcLycj7VrtXrzXghAuO5VZNwsxlch5OSSCpB/Qt8GpfSvbT1HLPjwyuFbLmBDKZHBDBiDIjEgirVG2ZnJ1W/py722JfUdVevHABSGUAlrcN/+0cc8/wAnnNOoPTqtqc4XZxxZt5BV/qKAn+oDZ4OqwslAE9PZuZA5S0LxCEaE+QP6QY9p3S2VOhFoSF+07Im5BJaMuf2+K48W+tb+JZH4jsfJk9Nu6fN8eZf9CqXmt5BjBHiR/diIKq3j8e064Ar6AvSIFChVxXYECBHuB7Gvn3QdSUUEDJVGvNTl7iCpJ37yda1XUp+M+nhZJkjYA4/1rsYzkuzuZMuiD3L6lYWLwdQymQwkGs6gBSlKAUpSgNfUKSjARJBieOPea+W959QiVfFZ2cpBiRHth9jP7V9B7l+IbdqROTbELBg/ckgT9pr5p3W69xmZSQQcmSBPlkAxWfb5449jFWaJJW1sQWSLelPcp3vX3YqbCXVZvqiQuteUhhAHJbgSajdQguMXdrcAmASsOQAWYAg+kOAWYDiQCdB/wprjBrqIEJE3DI0DuSP40ftW3ufXg3IXBLo+o3JVEMziEAaXxMy0xsaIrjdF0IObUV1M/wDiHUXDdYBjatIAEtlwjnS4mAWKBSzZPMhQBAIiDaZbadPckDEtdbGYZyzKqsjCQotop2RBY8arC12V7n5iuF8oLQcJJ1jeuKmyYHvs8msuu7PdxbNVdn5Ja21xVJAHnaLMdjgyIGzuK4t90WO4Nwl5Ml9N3hfTu3b73ArNykbyhQFC3IiQdg+x0YJrRe6SzkB6rsodA+QEoGCyCRsjZE8CD9pse5dDat2lVwrJaWAiK05wFEhZkiOSDz7CZqOptt09u2Nm405TAxjTTGiRKoAdAq+p4jnxOu27+/uzX/8AP+McZP5O19yS3/xeitdDeO5WLlsqFdLhhmyJYMwy+hwMQRkSFxHAG9CsXB/wuNlSI8rsMjXCYxHiY8QZgQY/mo/TNba2pu3EKutwtcLL6lthlgFVWLHYEgrHkINTyEt2rU47KtLeM45soEZAgG62UTGMbqhQumzZL4nS3DHur772V+Hjt3c1wc89m9fugNcnBBAbfpga4HiDMD2JY+9WK94Jb1LoVsSSCm8SVwYoFZQAdSAR9Rrf1vdx1N9RbWArghCTleKDg62Y8QD/AHR7xUM2Lb9Jcexbj0ntswzZnMZIoggEYyNDKZPwAJrTqai7RRmU/lqWSOlu3V3Vvz/Hl02kI3TC4lu2ZsG4GYuWyaD91EJMEQJiCx3Andz6O2t25NtVKh3tMhED8sMzOv0xBAkwQSORXLdP0WQAQobslQjOAY/sDTjmTPgCCQfkRV0vQX0sW1ZEsrkwY3Th4t6brJJIKsVM6Yyn7VepVHSzzJxblri/B79/X3fmRU6p0uIrqcXJL5HL1pGJbMa8QdEHx5+a1lc+nYIwFy0ykkkAlXlYJPGLFQDPDN9hXR9tAHT3VVbbgEltqgUFSo2PEggNDrieJHzyRsIjjIFi6kyVhYYMhJG5IEsJjYU/aq+tGlJ6XP8Ar1LLoFH5oWZChrhttNwqgtK0ATEjLev25qPfxZkLsNgD1McWcTIyI0zD6TMGV5mZ9sesVZEEKYJJIt5nKScpkkE6G4A+eZvcLDWmOSO9vKS4EiwxEx4wWUiPeYxgSIPZQk1aO4MuOM38zqunP049O7xFx/SuFMHFxxGYgAgDQUzJBEb1KkCQCan9MVa2FIRWEkIJLPJHlonH9OeYDUbqMmFxxbcGWsj1C6DEEjJgAcYgBYBJjQrcete62OBJA9rmDICq6xUB1Xjw4ExUuhn6noyQnQAEBhOLqTHKgEEHx8lj9qtOi6dHyzGSyNOUZVI1oKuoHzPvritF+znaOVu4Tb8fUhS4IM5FQMWXY/zAn773dEpRfK4zj/Nn/BJAx/YVzlUXXpuS56/uzo+xW8CCpmCsFdBtf2kAfKkfP+nepbHwJPMDn/zXz7peu9JQ23JbgOugBsiBkCCQCNkSOKu+i/FbyDcVTbJCys5JPGWzMx+/66qcMUpK0Ys2eKlT5OpApSlVnRSlKAUpSgIX/BLGWXpIWmZInf2niuH710LW7t1lGJk7EAb4wBPhyJjn7mvotcp+LLJFxXnRAAAJnmTGtbx+eOKlqb5ZFRS4RwvcAFR2uqc0wNzEguXOwNjxC/HsR9gaqr/Z1utndR7WJyBfyRwSPpZWBLmTMMQfkVK661bdvT9O5BJxxSTPyVBUH29tfeoXR9Ai3lNwqSbkW1IkFtTkTchSF1kXgFxzurG046a8xDVGetN308PfeTbPebT3BYVHdkLFdpEhQgDEaAABAAUgS31ZGof+K6g3oW3aUgDzuIygAKAFtgj1H2fqWWMyMdxMvtasBxYsJZdpBJLCRzKkKyLJ/wAw/wClVvV92ulMSTaORk2riIrAHYDkM7AQQcDjrj3pKMUkk7ORnKTbkq/JtsvbNwYIb72ZbPP8u04+jIuzBVUy3lcxDKv3FVlnoxfuorXhiuUkG7cVVAZ2Y3LgwkbaQSK2Hqh/hjdd8rZYgIbhAuNAKKSIkAFmJO41/UKw7Z23qHD3TkSxZYHiotqsuqCAIYsiaERn96rZog6VkS61y3cy6dUe2p1iWZeIVnLhc3JhvLWuCNVI7ugdouMWdbam4WYkriIIBg5LloDWyD96tei6S47o5tqyBltKqthaswqO2IBMsSwtiSSwyJmZFV1qXHK20tsjXCGuA/mG4qqoVcYDEKqsTMDfyJrmlFnzX75MB1V700l5AIIGmW2hkIIK7dsTH8+8jT+GEzuMQqm22iHaWJ24nULpGn2ieand9vNauqfSBC+K20QtbEjENkSTPphIjjXHBiX+jdQmBZFJcFmZBZBdCjEsPoOJIbIEj2JPBdncOsnZ4RbfiHobNlgbaqxuXVS2iRGQgkqOCcmACj4+4iiPdCQloIcyxDMSSTkJxUnjyyn51/buV3Lt9rytrdYt0oVcZI3ALsisIBlty4bx48a0LeYMyIbjXWHmzwFQE6xCySxyC5HcsYB5HZS1t9CvHBYkm969/wCki3DJ6jMxtD6QxMFsioUSQZIEn7D/ADVO6PrrbEp1FtFD29ZLMSJEiSF8Vnx4ETEioV3q7bLbsIsLaa5JZpn1MGzJX2yUxvS4e/O7p+2+DMpFkupVGcZAA6yh5ITxCZCR8aBFRi9EtS9S+S+djcJNpLjfi6ql9/H0smXup6YD/wDzMGZYmLbMpBGzbLAgkRBBkxwQRrf1ylunbIkAENAyBRlnxcDexMMRH6GuWvdBfsF/UDtgcSSg1/ysDLex5GpNXnRdQ1nqLV9X8XALkzBBEljPLQV0f++urJJtpbIjk+GhGKk3cvfVbfQ12AGydFzKxIZB4r7YtospMCZO4mJE673eZVH9EIplHUg3Adhh5fUvvPtqpXU9uyUm0ArrIZUJyABbxXeBGWtjyj299TXL7AKwl04BUeWR06hx4uNgrEke0g1OUWuSnHNN3HoTu3dWFGQTFHOMhibZkEFRIMan4/YiBYdPfUkrB3zIgRGtRMTvYql6C7dD43SHyH03GIDAgaViAqkGI4EgV0drtiMC2DDGRshSBEFSSDi6/HvzuanhyfK8iHxUf+Q7b37zrfwz21LhGSqYM/RI1EAg6UwN8z7GCK6y1262tw3FUBmEEj3j7cTrnnVcX27tXVIPyi2JAGQK5EEfPH/cR95rpfw3ba2htNaZMd5Hhp/0/ialOOzmpX+TLCW6hKNV9PQuaUpWY0ilKUApSlAKpfxP2oXbRYl5QEgBiAeNkDZiParqvGMA0B8m6t/TkhrizrFQNg6AKEEOPHgzEiNndL1XUOW9S464WVyg2ipmVCqzBDvIrrUwPaK6Hq74vPccALk0w2BPPvMgKIbld8ieap+8BAhUFNSx58mJERjvgHfud1ohhk02+hRLNFNJdfwQPStW7zC3bLKMVwQvldyQXAtyT4qduwKzqIHIp+q6lSL7MAHCKoBKkyzKCmVtREKCImBEfauj6K8zWSpUlmMv6Z+nbNndxGT5cDM8z8TVKnaFtp6l6LYdpwcLcMAaMNipkknnUKfaqbNiiluyu7j1DLZs+kBqf/b36pK8MwlgBh9pB+RNn2bpDLnqLxNwjO6MPUcLal5uXGgW2kwIJbyAImpLWzjaexYYKMiGaWwH1+KiFXIk6WDsyw3Wq5eurZu2bhS011lGIxARFnWFtcsixJOIMlRMRXdLXJF5Izb0lU3XlXRkW62DB0y9NRk0MGAwbKNQCTFTfwv26ybq5Ylm9Rd7gKAWmI2xMD7Ix9xWrr7JULYsqzFFxNx5lZAbFLctwsTzAmAOK09sW3bmGV388vTDFGytEA5OoiGkkQZCrxukZKMk2dnFzxuMdvfL3J69vgsHaOn81tsl1fVVkOdtECkvlkzLiR/WT7itt261h70FPArcKZtcRpJVbrS3meTOpkagiq8dAqWtZteZW9O3gZQEA3HG4JKq33hjE46l9nt20tWmvgqpW4mwZcPcK4EgQohlYTwVBAMCONW7Jxkox0vw+xR9alwvcaEyZmOioAHuSWJJ8pEzyDvirZLtr079zMes2BhZYn0rDZMN8Fyj8RMAE8jQtwfm27loHHaIZCsIjBIWVIJ02fAAgk1t7dftnK4loA6zBfIov07UoQ6wcDGJBK+xmlHJTtVRI6fsmQexbwyC+dyYZ2FtkwWOVUsRJ14A8mapes6S5atrKsuzmfa22zojYMAmOIY7M1Z9McBbV8Uh2LMCYg4omP8AamJDCPia6brOrR3dPyrawTcZ18mVTgWVG1BKxudQY2J048UJx7n+TFlz5Mc65X4/Zzfbeo/KDXGYhFcSG22SFViD7NidzGXGhW/t/XW/RKXsiVIi4F9sv6oMEjLEiDkpSDoxs/xCC71FgqFQKWX8tA4xCmfAAn6QT7gJ9q0dC1tSLeDnNrasCTioczkBG9lYI14nj3zvZ0a12lZPszb1u2zTbz1g4kFWzJ1kuj7jTe5qe1sXGxum3cILBg7lTkDjKOAShkTA0GY6ggCL2/qc7tyRaGv/AKgIxADbWQQJB3OjwPbF+uuZEsunWICoYa2d+Mb1IJ5g++IpuzlU7RY2LRkq9hMWJPkwfMDfiwYLlwfqB95PNWtm7jcALBbcgR76JWCYyYj/AMACdVT3r1xCZOagyNnggECRse2pjYjmu4/DVm3eInEwAxWQ0z8+8e/vNHF1ZHWrpFv2bu9liLVvRiZjxY+8E7P6ke1XNRx2+3KkIoKTjAAieYipFclp/wCpCOr/ALClKVEkKUpQClKUAqr/ABD0965a9OzAzOLsTGK+8fPx/uRaUrsXTs5JWqOZ7r+ELXpLgikoNlo8oB8jIgnn45NcN1+AXzFyDvQXehkZJ8dyAI9hX1+qLvXZE9JiiooUEwEEk8/WfpH/AE3UnOT2bIxhGLtI+XuHyi1btqhK+o95QyqqKAbaxt9xOO2OuOYOfpXfUXycZMzPBYwTbiAcUBJI1P2NW3XqC5dHBOUIygsVCGBizGBGJ8pMe0zNV9+/KBQoiBmSF0FEBcviZ37wePcrTtFjpqnwT7vbi4OV0wTA9ItG/YAewAgT8knkAQ0xDvc9MBLFoQWVXcKPpCpMBjySw91H91Rev6M3kRlxAxxC5cD1GBJUAD6RJJj3NS+5X1Fr8i2mFwM5gEm76blYJIBKyizrYMcA1pjlTXa/t2zHPC4vs/0qX9lLevLai/8AnN1Tj1B67eFoAfVE+bSp+wMzrxOH4f7jcyNwKptowDOUlgR/TbiAGZSQAoy9xETWfWdY7sjMuWAvG43KsnqsPJQOCXfXv4/NYXlPTXDbtSFYgIoaDdVobN3B0hSD+4+9ZJJtnpYpxgnfX37+5N/E91RF57SrdcsE/qIUFYuy0FQDIChV2OPY5dV25b11LWTBQEcIsep5vg3qjKFORSG8oWOd1l3XwQWsVZntEhygLjFBiJ/qMWzo68QSCTrT03agb9pcx/6CvcCmDp8jPsZIXR+CfirdEtWnqZlOOnX0NPWd1u2Oqe2TlbWUa230lSNjQkMA3PzAiNDT0pNxCJNq4clD+JYiDAdtZeSgSASWURGqz7vaVfzLQfK+BhkZZQdM+5+wAmYyI4FRr/WkXC9hJRVCKjDRQHRbEgqSR6hI4YyDqqUtLq7Ns0ssdajppL9Nvxss+69uZbRZGW76CYvAkBoDFfp0oMwDvTaHFaei6rP031bdQqh1BdAC2gwB4yYpImJAjdS+mvk2SjELnv1iSIZMXtF2/thj5H2BPAIquU+m+Do3Tm5OakwiurgAjQwXNZjcETOhVhlR0nRObvrOQC0eMkEFm8dGPpnQ+xiqvOeo9NMwTIAuRoqDhr4MQQZEwfkC37Z4nyAtl1JKswVFKXEBIaCIPqWz8ED7mtNvoUDn6xctGSuMktkIdA25JgjmZG+KlKWpLwIY1p1eP6IlhHm3dVACcPGAJKkiIED3QRHuanA23UKikYkFcmggiBix1/SFgkySv3JqdZRcSjsq4mdZDcq6OobeWz4yZGtEVL7f2MDJrhD6BBBETJDAkGR7RBjUfcQsndnidNJANkmViFkqWK5FNngkELvWQ1pZ6b8H9IbTFf8ABvZkGWa5nv7aHOv/AJq87X2pbQ+T8+X/APRJqwop0miEo20xSlKgSFKUoBSlKAUpSgFKUoBXMXvwOpZ2TqL6tcJL+ZIcH2I1qNbmunpUoyceCMoKXJ8z7zY6e1dKIrNbt2mUlWaA+5a5HOyOPfXuarr3Q2LiorkKsgsPcJKyDlssFDNkR7xHx1/4t6Z1tutu0q2ZDuQBLsSOR+v/AEFcr3P8KNbJb02JUAlhbYjYB0APmQP0/ataxRmrujI80oPTV+/wUyWFt5paAZpLrkCAotwRo/VyxnQ+0EGjXHwto0g3LjoEjBVTAK2KDnG2VMtqW9430ncfw3dtdMysh2EJxjHkjFz7/wBOt1zfT3CV9QklmdhsSRJ8icpgz/rVMcbkm+iL5ZVFpPlkC3eLi2q2iwUvBLAZGSwIGPAJMEkleQUJ3nadQ6+tD3EcZQ0wlwjwA/ylT78O3AmJty4qZOcpIZVQE+MgEEu0liTP7D20Kw6DtiomRLEuAcUIlohix1lAyH8e/tbjhFxsqyZJKVdHx4mPer6C8jBluPcIW0wiLQVsVX0/YlmYFif0Ag1puOrMq27bKVceq0kBmQW+BGUSQAp0CSfLWOPdO1E9QWHiMZWDuPTyzH6Fm2YMg6qX3JHT81QcluknHxHkoBPO1nGf+f8ASa8nabmuLL8NRSg+aIHcrxuPf2D/AIdxjiAAQvhGuBItkAnQJ+9Z2uha2pYWg+SqDIMkBpdfDa+KgE8wzRwa9sqFe0VUi2wyggS5YElfjGMbcfdzyatTnb6e/H1pcUTolWyBuPPvsuP/ALeKhignd+Zf8RnfZS42Xv13+pAXqDhcZiVzH0kJLMBb/wDbaVwLPcXDjGRqBWrunQlwwKkraYWj/dq2pJX7Bs55BipXbrAutY9YqQFV8SIgyCMCIxOQ42sfHNTlX6kUkvbJ06H8wrJDQdfWch/zQZC7itiMpWyutdK3pvbgtKempy0SpmCNgGVPxMbBHkJFntrY5oJGJkYySNaA9wDkD8Y/oasek7feLrkfJYU5ctEypblvpJEzEnfzYWbPo+m5tn0hPMqQCBtSdSB8HeXGgKtjHUuzyUSyaZdrg2dq7UxENLnKVDeR5ZioaZOxO5j9GNdv0XaVGLFQGEzAHluQT8+3+xUnounCooBygaY8kHY3Uis5cKUpQClKUApSlAKUpQClKUApSlAKUpQClKUBA791fpdPdfHKFPj8zrf23XCfhztY6i+gfHD02JVQB7FZ++2H7ivpFy2GBBAIOiDwaj9F2u1Zj00VYEaG4Jk755q/HlUYSj3mfJic5xl3HC99/Dvp3VRZY3DCcEwFWeRAJY+/3PtVV0/b3L4QLZtAhQ0ZDiQpYGT9o4M+1fVX6dWZWKgleCRsT8VC63sy3Ltq7MG2Z0Pq+JP++TSOSOjR7sShLXr9119T5c3azaeHyXxC8L/ZiJIB0RrUn3+41XPK9bYOHTBiV2MS0o0mJINsYkHcZe411f477H+YLqR+ZClRtiwkyBH2H+zVH2n8LPft3mLBfSZQciRwCWJjiMj7Gd/pVqheK7K3krL/AB3MOj6RE9O2kSMWt5QWQuRB+JxaPtkh5IqL3DofTXPLAgtkHWS6sHARh7sqeO5kEcHddb+Heks3etuMF0JuIpmF+hQSPY++PtI4gVcfivtds9OcUUEEbAAIyaDEczPH3mq3jqag+tfctWW4Oa6X9j5/Y6AC0pe2VRQBkfpABeJ1oeQGjyvI2alXujBZlOSsFtsrSSCtwg4sDwQhH7j23N/+G+3HO7092TbuoLmJYmCSpDD2H/lR8VO7X+D8GvLcJZDiLbFpeAZA3MRpY4gaq3TDHNtvj8e+SnVkyQSS5/Pvgy/CXT23tsSMmViDMfeDr9f5H71a997Wb9k2lYKCVnXsCDA+OBW7t/a0sl8J82yMmd7/AO5P81MrNKSU9UTTGLcNMjXYshFVRwoAH7CK2UpVZYKUpQClKUApSlAKUpQClKUApSlAKUpQClKUApSlAKUpQGjquiS4AHUNBBE+xFbFsKJhQMtnQ3PM/NZ0rts5SNdrplX6VUajQA0OBqnUdOrqVYAg+x+262Upb5FKqPFQDgfb/wCK9pSuHRSlKAUpSgFKUoBSlKAUpSgFKUoBSlKAUpSgFKUoBSlKAUpSgFKUoBSlKAUpSgFKUoBSlKAUpSgFKUoBSlKAUpSgFKUoD//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735" y="211455"/>
            <a:ext cx="1971675" cy="80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7695061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064505" y="297359"/>
            <a:ext cx="184731"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sp>
        <p:nvSpPr>
          <p:cNvPr id="9" name="Rectangle 8"/>
          <p:cNvSpPr/>
          <p:nvPr/>
        </p:nvSpPr>
        <p:spPr>
          <a:xfrm>
            <a:off x="499110" y="1981200"/>
            <a:ext cx="8077200" cy="3354765"/>
          </a:xfrm>
          <a:prstGeom prst="rect">
            <a:avLst/>
          </a:prstGeom>
        </p:spPr>
        <p:txBody>
          <a:bodyPr wrap="square">
            <a:spAutoFit/>
          </a:bodyPr>
          <a:lstStyle/>
          <a:p>
            <a:pPr algn="just" rtl="0">
              <a:spcBef>
                <a:spcPct val="50000"/>
              </a:spcBef>
            </a:pPr>
            <a:r>
              <a:rPr lang="en-US" sz="3200" b="1" i="1" dirty="0" smtClean="0">
                <a:solidFill>
                  <a:srgbClr val="FF0000"/>
                </a:solidFill>
                <a:latin typeface="Times New Roman" panose="02020603050405020304" pitchFamily="18" charset="0"/>
                <a:cs typeface="Times New Roman" panose="02020603050405020304" pitchFamily="18" charset="0"/>
              </a:rPr>
              <a:t>In recent years</a:t>
            </a:r>
            <a:r>
              <a:rPr lang="en-US" sz="3200" b="1" dirty="0" smtClean="0">
                <a:latin typeface="Times New Roman" panose="02020603050405020304" pitchFamily="18" charset="0"/>
                <a:cs typeface="Times New Roman" panose="02020603050405020304" pitchFamily="18" charset="0"/>
              </a:rPr>
              <a:t>, it has become more and more evident that the development of new drugs alone was </a:t>
            </a:r>
            <a:r>
              <a:rPr lang="en-US" sz="3200" b="1" dirty="0" smtClean="0">
                <a:solidFill>
                  <a:srgbClr val="FF0000"/>
                </a:solidFill>
                <a:latin typeface="Times New Roman" panose="02020603050405020304" pitchFamily="18" charset="0"/>
                <a:cs typeface="Times New Roman" panose="02020603050405020304" pitchFamily="18" charset="0"/>
              </a:rPr>
              <a:t>NOT</a:t>
            </a:r>
            <a:r>
              <a:rPr lang="en-US" sz="3200" b="1" dirty="0" smtClean="0">
                <a:latin typeface="Times New Roman" panose="02020603050405020304" pitchFamily="18" charset="0"/>
                <a:cs typeface="Times New Roman" panose="02020603050405020304" pitchFamily="18" charset="0"/>
              </a:rPr>
              <a:t> sufficient to ensure progress in drug therapy. </a:t>
            </a:r>
          </a:p>
          <a:p>
            <a:pPr marL="457200" indent="-457200" algn="just" rtl="0">
              <a:spcBef>
                <a:spcPct val="50000"/>
              </a:spcBef>
              <a:buFont typeface="Wingdings" panose="05000000000000000000" pitchFamily="2" charset="2"/>
              <a:buChar char="Ø"/>
            </a:pPr>
            <a:endParaRPr lang="en-US" sz="2800" b="1" dirty="0">
              <a:latin typeface="Times New Roman" panose="02020603050405020304" pitchFamily="18" charset="0"/>
              <a:cs typeface="Times New Roman" panose="02020603050405020304" pitchFamily="18" charset="0"/>
            </a:endParaRPr>
          </a:p>
          <a:p>
            <a:pPr marL="457200" indent="-457200" algn="just" rtl="0">
              <a:spcBef>
                <a:spcPct val="50000"/>
              </a:spcBef>
              <a:buFont typeface="Wingdings" panose="05000000000000000000" pitchFamily="2" charset="2"/>
              <a:buChar char="Ø"/>
            </a:pP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551404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down)">
                                      <p:cBhvr>
                                        <p:cTn id="7" dur="580">
                                          <p:stCondLst>
                                            <p:cond delay="0"/>
                                          </p:stCondLst>
                                        </p:cTn>
                                        <p:tgtEl>
                                          <p:spTgt spid="9">
                                            <p:txEl>
                                              <p:pRg st="0" end="0"/>
                                            </p:txEl>
                                          </p:spTgt>
                                        </p:tgtEl>
                                      </p:cBhvr>
                                    </p:animEffect>
                                    <p:anim calcmode="lin" valueType="num">
                                      <p:cBhvr>
                                        <p:cTn id="8" dur="1822" tmFilter="0,0; 0.14,0.36; 0.43,0.73; 0.71,0.91; 1.0,1.0">
                                          <p:stCondLst>
                                            <p:cond delay="0"/>
                                          </p:stCondLst>
                                        </p:cTn>
                                        <p:tgtEl>
                                          <p:spTgt spid="9">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xEl>
                                              <p:pRg st="0" end="0"/>
                                            </p:txEl>
                                          </p:spTgt>
                                        </p:tgtEl>
                                      </p:cBhvr>
                                      <p:to x="100000" y="60000"/>
                                    </p:animScale>
                                    <p:animScale>
                                      <p:cBhvr>
                                        <p:cTn id="14" dur="166" decel="50000">
                                          <p:stCondLst>
                                            <p:cond delay="676"/>
                                          </p:stCondLst>
                                        </p:cTn>
                                        <p:tgtEl>
                                          <p:spTgt spid="9">
                                            <p:txEl>
                                              <p:pRg st="0" end="0"/>
                                            </p:txEl>
                                          </p:spTgt>
                                        </p:tgtEl>
                                      </p:cBhvr>
                                      <p:to x="100000" y="100000"/>
                                    </p:animScale>
                                    <p:animScale>
                                      <p:cBhvr>
                                        <p:cTn id="15" dur="26">
                                          <p:stCondLst>
                                            <p:cond delay="1312"/>
                                          </p:stCondLst>
                                        </p:cTn>
                                        <p:tgtEl>
                                          <p:spTgt spid="9">
                                            <p:txEl>
                                              <p:pRg st="0" end="0"/>
                                            </p:txEl>
                                          </p:spTgt>
                                        </p:tgtEl>
                                      </p:cBhvr>
                                      <p:to x="100000" y="80000"/>
                                    </p:animScale>
                                    <p:animScale>
                                      <p:cBhvr>
                                        <p:cTn id="16" dur="166" decel="50000">
                                          <p:stCondLst>
                                            <p:cond delay="1338"/>
                                          </p:stCondLst>
                                        </p:cTn>
                                        <p:tgtEl>
                                          <p:spTgt spid="9">
                                            <p:txEl>
                                              <p:pRg st="0" end="0"/>
                                            </p:txEl>
                                          </p:spTgt>
                                        </p:tgtEl>
                                      </p:cBhvr>
                                      <p:to x="100000" y="100000"/>
                                    </p:animScale>
                                    <p:animScale>
                                      <p:cBhvr>
                                        <p:cTn id="17" dur="26">
                                          <p:stCondLst>
                                            <p:cond delay="1642"/>
                                          </p:stCondLst>
                                        </p:cTn>
                                        <p:tgtEl>
                                          <p:spTgt spid="9">
                                            <p:txEl>
                                              <p:pRg st="0" end="0"/>
                                            </p:txEl>
                                          </p:spTgt>
                                        </p:tgtEl>
                                      </p:cBhvr>
                                      <p:to x="100000" y="90000"/>
                                    </p:animScale>
                                    <p:animScale>
                                      <p:cBhvr>
                                        <p:cTn id="18" dur="166" decel="50000">
                                          <p:stCondLst>
                                            <p:cond delay="1668"/>
                                          </p:stCondLst>
                                        </p:cTn>
                                        <p:tgtEl>
                                          <p:spTgt spid="9">
                                            <p:txEl>
                                              <p:pRg st="0" end="0"/>
                                            </p:txEl>
                                          </p:spTgt>
                                        </p:tgtEl>
                                      </p:cBhvr>
                                      <p:to x="100000" y="100000"/>
                                    </p:animScale>
                                    <p:animScale>
                                      <p:cBhvr>
                                        <p:cTn id="19" dur="26">
                                          <p:stCondLst>
                                            <p:cond delay="1808"/>
                                          </p:stCondLst>
                                        </p:cTn>
                                        <p:tgtEl>
                                          <p:spTgt spid="9">
                                            <p:txEl>
                                              <p:pRg st="0" end="0"/>
                                            </p:txEl>
                                          </p:spTgt>
                                        </p:tgtEl>
                                      </p:cBhvr>
                                      <p:to x="100000" y="95000"/>
                                    </p:animScale>
                                    <p:animScale>
                                      <p:cBhvr>
                                        <p:cTn id="20" dur="166" decel="50000">
                                          <p:stCondLst>
                                            <p:cond delay="1834"/>
                                          </p:stCondLst>
                                        </p:cTn>
                                        <p:tgtEl>
                                          <p:spTgt spid="9">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988306" y="297359"/>
            <a:ext cx="184730"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sp>
        <p:nvSpPr>
          <p:cNvPr id="8" name="Rectangle 7"/>
          <p:cNvSpPr/>
          <p:nvPr/>
        </p:nvSpPr>
        <p:spPr>
          <a:xfrm>
            <a:off x="460375" y="1005245"/>
            <a:ext cx="8077200" cy="5324535"/>
          </a:xfrm>
          <a:prstGeom prst="rect">
            <a:avLst/>
          </a:prstGeom>
        </p:spPr>
        <p:txBody>
          <a:bodyPr wrap="square">
            <a:spAutoFit/>
          </a:bodyPr>
          <a:lstStyle/>
          <a:p>
            <a:pPr algn="l">
              <a:spcBef>
                <a:spcPct val="50000"/>
              </a:spcBef>
              <a:buClr>
                <a:srgbClr val="FF0000"/>
              </a:buClr>
            </a:pPr>
            <a:r>
              <a:rPr lang="en-US" sz="2800" b="1" i="1" dirty="0" smtClean="0">
                <a:solidFill>
                  <a:srgbClr val="FF0000"/>
                </a:solidFill>
                <a:latin typeface="Times New Roman" panose="02020603050405020304" pitchFamily="18" charset="0"/>
                <a:cs typeface="Times New Roman" panose="02020603050405020304" pitchFamily="18" charset="0"/>
              </a:rPr>
              <a:t>    Exciting</a:t>
            </a:r>
            <a:r>
              <a:rPr lang="en-US" sz="2800" b="1" dirty="0" smtClean="0">
                <a:latin typeface="Times New Roman" panose="02020603050405020304" pitchFamily="18" charset="0"/>
                <a:cs typeface="Times New Roman" panose="02020603050405020304" pitchFamily="18" charset="0"/>
              </a:rPr>
              <a:t> experimental data obtained </a:t>
            </a:r>
            <a:r>
              <a:rPr lang="en-US" sz="2800" b="1" i="1" dirty="0" smtClean="0">
                <a:solidFill>
                  <a:srgbClr val="FF0000"/>
                </a:solidFill>
                <a:latin typeface="Times New Roman" panose="02020603050405020304" pitchFamily="18" charset="0"/>
                <a:cs typeface="Times New Roman" panose="02020603050405020304" pitchFamily="18" charset="0"/>
              </a:rPr>
              <a:t>in-vitro </a:t>
            </a:r>
            <a:r>
              <a:rPr lang="en-US" sz="2800" b="1" dirty="0" smtClean="0">
                <a:latin typeface="Times New Roman" panose="02020603050405020304" pitchFamily="18" charset="0"/>
                <a:cs typeface="Times New Roman" panose="02020603050405020304" pitchFamily="18" charset="0"/>
              </a:rPr>
              <a:t>were very often followed by </a:t>
            </a:r>
            <a:r>
              <a:rPr lang="en-US" sz="2800" b="1" i="1" dirty="0" smtClean="0">
                <a:solidFill>
                  <a:srgbClr val="FF0000"/>
                </a:solidFill>
                <a:latin typeface="Times New Roman" panose="02020603050405020304" pitchFamily="18" charset="0"/>
                <a:cs typeface="Times New Roman" panose="02020603050405020304" pitchFamily="18" charset="0"/>
              </a:rPr>
              <a:t>Disappointing</a:t>
            </a:r>
            <a:r>
              <a:rPr lang="en-US" sz="2800" b="1" dirty="0" smtClean="0">
                <a:solidFill>
                  <a:srgbClr val="00B050"/>
                </a:solidFill>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results </a:t>
            </a:r>
            <a:r>
              <a:rPr lang="en-US" sz="2800" b="1" i="1" dirty="0" smtClean="0">
                <a:solidFill>
                  <a:srgbClr val="FF0000"/>
                </a:solidFill>
                <a:latin typeface="Times New Roman" panose="02020603050405020304" pitchFamily="18" charset="0"/>
                <a:cs typeface="Times New Roman" panose="02020603050405020304" pitchFamily="18" charset="0"/>
              </a:rPr>
              <a:t>in-vivo</a:t>
            </a:r>
            <a:r>
              <a:rPr lang="en-US" sz="2800" b="1" dirty="0" smtClean="0">
                <a:latin typeface="Times New Roman" panose="02020603050405020304" pitchFamily="18" charset="0"/>
                <a:cs typeface="Times New Roman" panose="02020603050405020304" pitchFamily="18" charset="0"/>
              </a:rPr>
              <a:t>, due to several factors leading to lack of drug delivery </a:t>
            </a:r>
          </a:p>
          <a:p>
            <a:pPr algn="ctr">
              <a:spcBef>
                <a:spcPct val="50000"/>
              </a:spcBef>
              <a:buClr>
                <a:srgbClr val="FF0000"/>
              </a:buClr>
            </a:pPr>
            <a:r>
              <a:rPr lang="en-US" sz="2800" b="1" dirty="0" smtClean="0">
                <a:latin typeface="Times New Roman" panose="02020603050405020304" pitchFamily="18" charset="0"/>
                <a:cs typeface="Times New Roman" panose="02020603050405020304" pitchFamily="18" charset="0"/>
              </a:rPr>
              <a:t>in sufficient amount </a:t>
            </a:r>
          </a:p>
          <a:p>
            <a:pPr algn="ctr">
              <a:spcBef>
                <a:spcPct val="50000"/>
              </a:spcBef>
              <a:buClr>
                <a:srgbClr val="FF0000"/>
              </a:buClr>
            </a:pPr>
            <a:r>
              <a:rPr lang="en-US" sz="2800" b="1" dirty="0" smtClean="0">
                <a:latin typeface="Times New Roman" panose="02020603050405020304" pitchFamily="18" charset="0"/>
                <a:cs typeface="Times New Roman" panose="02020603050405020304" pitchFamily="18" charset="0"/>
              </a:rPr>
              <a:t>at the right place </a:t>
            </a:r>
          </a:p>
          <a:p>
            <a:pPr algn="ctr">
              <a:spcBef>
                <a:spcPct val="50000"/>
              </a:spcBef>
              <a:buClr>
                <a:srgbClr val="FF0000"/>
              </a:buClr>
            </a:pPr>
            <a:r>
              <a:rPr lang="en-US" sz="2800" b="1" dirty="0" smtClean="0">
                <a:solidFill>
                  <a:srgbClr val="FF0000"/>
                </a:solidFill>
                <a:latin typeface="Times New Roman" panose="02020603050405020304" pitchFamily="18" charset="0"/>
                <a:cs typeface="Times New Roman" panose="02020603050405020304" pitchFamily="18" charset="0"/>
              </a:rPr>
              <a:t>and </a:t>
            </a:r>
          </a:p>
          <a:p>
            <a:pPr algn="ctr">
              <a:spcBef>
                <a:spcPct val="50000"/>
              </a:spcBef>
              <a:buClr>
                <a:srgbClr val="FF0000"/>
              </a:buClr>
            </a:pPr>
            <a:r>
              <a:rPr lang="en-US" sz="2800" b="1" dirty="0" smtClean="0">
                <a:latin typeface="Times New Roman" panose="02020603050405020304" pitchFamily="18" charset="0"/>
                <a:cs typeface="Times New Roman" panose="02020603050405020304" pitchFamily="18" charset="0"/>
              </a:rPr>
              <a:t>at appropriate time</a:t>
            </a:r>
            <a:r>
              <a:rPr lang="en-US" sz="2000" b="1" dirty="0" smtClean="0">
                <a:latin typeface="Times New Roman" panose="02020603050405020304" pitchFamily="18" charset="0"/>
                <a:cs typeface="Times New Roman" panose="02020603050405020304" pitchFamily="18" charset="0"/>
              </a:rPr>
              <a:t>.</a:t>
            </a:r>
          </a:p>
          <a:p>
            <a:pPr marL="457200" indent="-457200" algn="just" rtl="0">
              <a:spcBef>
                <a:spcPct val="50000"/>
              </a:spcBef>
              <a:buFont typeface="Wingdings" panose="05000000000000000000" pitchFamily="2" charset="2"/>
              <a:buChar char="Ø"/>
            </a:pPr>
            <a:endParaRPr lang="en-US" sz="2000" b="1" dirty="0">
              <a:latin typeface="Times New Roman" panose="02020603050405020304" pitchFamily="18" charset="0"/>
              <a:cs typeface="Times New Roman" panose="02020603050405020304" pitchFamily="18" charset="0"/>
            </a:endParaRPr>
          </a:p>
          <a:p>
            <a:pPr marL="457200" indent="-457200" algn="just" rtl="0">
              <a:spcBef>
                <a:spcPct val="50000"/>
              </a:spcBef>
              <a:buFont typeface="Wingdings" panose="05000000000000000000" pitchFamily="2" charset="2"/>
              <a:buChar char="Ø"/>
            </a:pPr>
            <a:endParaRPr lang="en-US" sz="2000" b="1" dirty="0">
              <a:latin typeface="Times New Roman" panose="02020603050405020304" pitchFamily="18" charset="0"/>
              <a:cs typeface="Times New Roman" panose="02020603050405020304" pitchFamily="18" charset="0"/>
            </a:endParaRPr>
          </a:p>
        </p:txBody>
      </p:sp>
      <p:sp>
        <p:nvSpPr>
          <p:cNvPr id="9" name="AutoShape 2" descr="data:image/jpeg;base64,/9j/4AAQSkZJRgABAQAAAQABAAD/2wCEAAkGBxQTEhUUExQVFhUUGRgaGBcYFRkXGRoZGBgXGBcYGRgYHCggHxwlHRcYITIhJSkrLi4uGB8zOjMsNygtLisBCgoKDg0OGxAQGyslICQyLCwsLyw0LCwyLS00LDQsLCwsLDcsNy42LDQ3LywrNDcsNC0sLCwsNCwsLDQuKy4tLP/AABEIALIBGgMBIgACEQEDEQH/xAAbAAEAAwEBAQEAAAAAAAAAAAAAAwQFAgEGB//EAEIQAAIBAgQCBwUGBQIFBQEAAAECEQADBBIhMUFRBRMiMmFxgQZykaGxFDNCUrLBI2JzgpLR8KKzwtLhFUNTY/EW/8QAGQEBAAMBAQAAAAAAAAAAAAAAAAECAwQF/8QALhEAAgIBAwMCBAYDAQAAAAAAAAECEQMhMUESMlFhcRMikfCBobHB0eEjJPEE/9oADAMBAAIRAxEAPwD9Vse0ALhSrEuViAIVXZ1tliSCSwtu5AHZA14E6XRuJ6xM381wDxC3GUH1Cg+tH6NtEgm2hI2bKMw1Y6NuILNEbSasW0CgAAAAQABAAGwAoDqsf2i6ZOH6sgAy03JB7NlSouvptlzKddN62KodK4yzaUm8U1UiDBLLpmUA7jUCPEc6Ajt9JPkxDtbnqWcKqNLOEUMImAGMxE+tUrftITmY2wFVF3Zg/WNdNtbeRkDAk5YEZjmACkkA2r3SOGRXLdWMyszp2SzhQ4Mgd7s23EcQh5GPWOEC6iwFgrEJEFjmWPeUyOanlQFG17StcIFuzsyK5dsoBa9cssFEZiQbTHUDdfEC9j+mRbudXkLQLRYzEdfce1aA01l0M8hrrS3cwsBIsgMYCwkMVaVgDTvNI8W5mr9zCozK7IpZZysVBYTvBOooCv0HiXu4e1cuBQ9xFchZgZhmgSTwNXq5toFAAAAAgACAANgByrqgFKUoBSlKAUpSgFKUoBSlKAUpSgFY3tB0m9pWFoAuLZZZ43GYW7FvX8ztvwA8ZGzUV3Do3eUNpGokRIO3mAaAz+j+lutdFUGCt7NIEq1m6tqDlJHaOeNdcnnWrUVnDKndUCQBoOC90DkBrA21POpaAwMd08yX3thVKraeCcwm8iC7kzREG2Z59lqsY3pk2rVpmtsz3fwJmaD1bXDqFJiFI23jYajTNhT+Fd82w3IgnzgkTyNRvgbTILZtoUGyFFKjhosRQGUntIpdR1bZbjMqtImUvW7L5l3EPcHOQDtpUDe0hILKBlgnUSYFtXGzQdT4fvWtc6IsM5drSFmUqxKjtAlD2hs2ttYmYjSplwNoCBbQDaMgiIiIjkAKAx8L7RMWW21rt3LjKkMIKq94FjO0CyTGsz5geWfacG0HKFm7IgQsk4dL+gLGBDganfjWzbwVtTmW2gYmSQoBntCZA37Ta/zHnXP/AKdZkN1VvMAFByLIUbKDG3hQFXorpfrmKm2UIz/iDSbd1rT7cMy6cweG1alRpYUGQqg66gAd45m+JJJ8akoBSlKAUpUN3FKpiZPIAsfMgbDxNATVm9K9EC+QS7oQjocuXVHKMw7QPG2uo8fSdcSzd1I95v8AtkfMV5F08QPIAH4ksPlQGZi/ZW3c3uXIhhHY0zdbJEqY+9O2+VeRn0ezoPXFmg3bgcQA2VVWAozLpLNcuSIIa62sb6f2d+Nxvgv1Cg12cKOb/wCb/wDdQGYPZxAbZFy7Ntg2aVztDKxBfLmhsgDCYYE+Y26qfZG4OR6sfqxFOouf/IT/AID/AKKAt0qo7XR+Vh7pHzzE/Ki4w/iRh4jtfLR/+GgLdK4tXlYSpB8vofGu6AUpSgFKUoBSlKAUpSgFKUoBSlKAUrxmAEkwBxNVmxo/CC3joB6M0Aj3ZoC1SqhuXSNAo+LfEHLHzrzqrp3ePLLHwKn60BcpVZMMfxOzeRy/pijYTkzDzZz/ANVAWaVU+zONrhHhv82zUW3cH4594A/pCxQFulU/tFwd5QfiP9R8WFSLjF/FKH+bQeWYSs+E0BYpSlAUrlwvtIWYEGGc+9+Fd9RqYnzls4UAQQPICF+HHzNV8NdgW/5P4bj8rdmPTQRzzqdq0KAClKUApSlAKUpQCvGUHcTXtKAp4jDfi104jvjyPEccpkfSpLF0zlaCYkMNmHPwIkT5g+AlvXQoJPD4nkAOJO0VUtatbX8SDM0cJUqF9SSf7PKgL1KUoBSlKAUpSgFKUoBSlKAVFiLuUCBJJhRtJ8+AgEk8hUtVsUwVkc93VT4Fogn1Ef3UBEtgsZYyR+KNAeSKdNPzGTw8raWgNhrz3PxOtRYRt1O6kz5EkqfUfMHlVigFKUoBSlKAUpSgFRvaBnhPEfvz9akpQFFbbIYXzybKw45Z7p8NtfGRMuNtx3gPAmCPAg7GvL10ZxqAElnPADKQAT6z5CsK90XcdmcKsOSwkwYJkSOBoDUFkNduA7OGBjSezZj1EmOUmrmGuygLRI0blK6N6SDVR7RLuyzo0aEA6paMidJlRodIJr3B2AxJYEwxkOQSG37ijKOYO8HxoCyMYnBgfLX5isjG9OtD9UgJQn8U6LM7DQkCdZ3GlbXULxE+evwnb0qj0jhNmBOUQGQmVykjtQdAV1PKJ8IAycX0w8SHugAsrZbKwDIynt7QJkEnU7Vc6A6Xa6xVtZllIIMKMoymAJMkmQP/AD5Zsr1THQPquiqvabLElQNJcA+dW8Pg1LFlkAdkNmaTHe1naYEc1PhQGlXhNVxgxxZz4Z2/1rkdHW/yg/2qPmBNASHGJwYE8l7R+CyaibFk91fVv2VZPocvnVhbI5T5kn612BQFS3h2JzMdeBMac8qjQeep1rvCoA1yOYH/AAg/UmrNV8P3rnvD9C0BYpSlAKUqO/eVFZ2MKoJJ5ACSfhQElKqYXpK3c7pM7EFGUjSdQwBAI1BO9SW8WjNlDAkANoeDFgDO34G+FAT0qI4hZiRMgQNYJEiY29a7RwRIII5gzQHVKUoBVfpATbaeVWKr4/7tvKgILHZKHgcyHyBJSfKCP7qt3b6r3mAnaTE+VZ9+yRoc+UuDKlcurypMjMNYBjlPOrlrCqBtBO5BMnzbc+tAQ43pNba5t9RxyjzJNZdzpu5m1UohjKQpY7qrCTpmlhHnEaVu/Z14ADxGh+I1rFuYbIwVyHhlhmVWJVjpmLA6gI4njofCgKDdN3FYKXfNp30RAZ1JAjMRqB+Hfyn6fBYjrLavEZhMTO9Z1ywgMDWEAVQSoYsSIhYgdkTGkQeFXLWACqFDMIAGjMB6DNoPCgLlcXbyr3mA8yB9agOBU7yfe7X65+VdW8Ei7CPLs/pigPGxq8JblA0PkxhfnUZuXH2GUeG/qxEDxgN51bW2BwrqgM/E4YC088FYwNpg6knVj4nzrQqv0h91c9xvoasUBXw3eue+P+WleXOy4bg/ZPn+A/UeMrXuG71z3x/y0qW7dCiSYoDuuL6AqwbYgg8NCNapXOkh+ET56VXOKa4yoYys0EAbgAsRrwOWD4E1XrV0X+HKrM5RdYKSCqsys8W2J7RBcjlwPHujSvprOXKMsZYERqI4RXdYvSE23MMQrAsNYAIPb8gZU+Zapk6VlYq3RtUr5wY/k7H3czfMTXa9IXeAb+4rH7n5VT4iNPhM+gpWInSN3jkHoW+cj6VZtYlW7zuPUAfFQDUqaZV45I0qo2MUma5DA9od3tHuLwWanXDIdcobxPa+ZmvMP3rnvD9C1coddeeCMfgP1EH5V5/EP5F+L/Ls1PSgIOpY7ufIAAfQn51Djejw9q5bkg3EdMxJaMykTBPjV2vnekVxee6bbOAC/VqBbggWLbJ3hOt3Oup2nwNAdX/Z97mdnvJ1jIUlbMIFyXFXsNcaYNxiZOug03qpd9lWAIDyzumoUjIue8bpl3YktbvXLfOWnThJb+2szBmZQbjA5Ut9lZu5MhIMggW5kHcbGRVa5bx2dGm4SLdwCBbym464RlVxEZM63hMSADrrqBpf/wA7/GNwOoUsWyBDueZLmOPdygzJExVjobobqbZRnzDMCMoZMoCIsTmLHuz2mO4GwFZ158avVx1jEsC2lvLlN4AqRl0C2tZmTPE7QE9IBEGZiSoLNktk9abduEyiB1efrJ1B2GaNaA+n6phs58mAYfKD86Z3G6g+62vwaAPianpQEH2pR3pX3gQPidPnXONYG2xGoIqzVLpDDLkYxBO5HZJ8yNaAtugIIIkEQRzB3qLBuYykyyaHmeRPmIPrQ2mHdc+TAMPlB+dV7vSGTQgN7h1+DQB8TUN0Sk3sX6yenVPZCiSwYGAScuhJ0+E/z+NRXungImEkwM+knkCYBPgCat9FXC+dyZk5Qf5VA0/yLa1Ckm6RZwaVsq9Doc7td0YnsDKVEZVBInc8PLz12qhxdjOpEwfwtxVuBH+9dqxbeIYgGWB4jMdDxHoaSl0iMOo+gpWCmKbcOfjNSrjnHGfMVX4iLfCZs0rNt9Jn8S/D/Q1cs4lW2OvLjVlJMo4NbnPSH3Vz3G+hqxVfpD7q57jfQ1YqxUpG7l60/wA4/RbrMdyTJMmr2K2u++v6EqhFY5Hqb4lpZ5Xtq4FuWydgx+aMP3ryqnSqubRFtgryuViJAJZQDHHes06NqvQ326TXgD8qpdJ4lXCGNVfiOasNPUivgugfblsTntWrBuXraBhLBBchlV2j8B7UxWy/Ss3ghuWSl3J1SpLMWR160Mw7Omvw8DWmVzxvpmqZGLAskXPG7Sv8t9N/XWtE/Bu0pSsyRSlKAnwmIKHwO4/etPD9657w/QtYwrZw/eue8P0LWuNnPlSssUpStTIUpSgFKUoBSlKAUpSgFV8f923lViq+P+7byoCr0liTOUaDjWVhcSlxc1tldTsVII00Ooq90h94fT6VRw2GS2uS2qoo/Coga6nQVzSb6jsxqKh6/d/sR4vA27pQuuY22Dpvow2OlaXRmLVFdeTnQeIVvqTWX0dfuOrG5a6sh2AGYNKjZtNp5eFc4jpC3ZztduJbXOBLsFElF0140hd6E5U+2T29bX8H0I6TXkflWRdCsbg3UsfDvgMfmxr1boK5gQVIkEagiJmdoqp0bjUvS9tsyMFYGCNe0h0Ov4KSk3oyscdfMtvv+CXAYJLNtbdsQizAkncknU67k1O5MGBJjQbSeAmq1no9FuveAOe4FDGTELoIGwqwHEkSJG4nUTtIqqNZu5XbfLvzz+f1IOjrtxratdQW7hnMgbNGpjUeEH1rzFYi4r2wlvOrEh2zAZABoY41ZdoBOpjgN/Sq/RuL662tzI6Zp7LjKwgkaj0nyIp6E+Z9Krxwruub/wCamuMQWs3Adwja+EGtSsWz3LvuN9DW1XTB6HDNVIzMXtd/qL+hKoVfxe13+ov6EqhWWTc1xdp7NVukZ6s5SA0rlkSJzLExwmrFQY0dgzsIJ8lIY/IVQ1PmBktr1nZsxku3sRh7cpdOcg25A1EnXfjIoimyLJc27QbrALNm2WUl+1bYsRmTYT5cNY8wtsZBcs/Z2ZLlxcKiXCiMrHtBg3eeJOn+lYuF6IyY25ilvNdW7cuWittWJD3FIK3CYHVrI1E7DlSCjO3OVNLTd36Ho5urGlDFC0272Vb8U/P1tRqrf6URSK5RpAPPX417Q849pNeUoQK2sP3rnvD9C1i1tYfvXPeH6FrXFyY5uCxSlK1MRSlKAUrGwftJZuKW1VQYE5WJPaJXIhZgwCFirAEDcaGLVnpi0xYZgMpA1iDmyhSpG4JYCaAv0rN/9ew+n8QazGjbDISx00WLiHMdIYGYqz0fjlvJnTNGZ17SlTKOUbQ8JU0BZpSlAKr4/wC7byqxVfHfdt5UBh9NXbovoEthkYnrGLAFAFGUgcZP0rhsWgcWyy52BIQnUgbkCpPaJ7ozmyqtc7MKxgHadfKaj6hSwcqucCA0AkA7gHeK5ZdzO+PT0Jvw1pvfl/WuNvJNXzntP7MJjlKNca2UuBgQJ3RQQRNa6i91r5inUlRkiesDfinhH/isnG4G/bw161h7jveFtcjuwzEl3J7R0nLoCdtKvilKM04uvUplxx6Hbv0/CzY6LwC2LNuypJW2oUE7mOJ0rqzbCuQIAyrAAgaF5286+U9ncPiRYtLj8Q9u6b4NsdYM7qAItsRMgmdJO48q+sb7weKt8iv+tMiqbV36iK/xxeqvg46ON0qevFsPmMZCxGX8O/GvbWAtrde6Fi5cADNrqF0HGKiwd+71Je8gDjMSls5pAmI5kiiEYixqLlsXVIIPZdZ09DWRvJSTb2V062/taWXq5W4DMEGDBg7HkY2NR4WwERUBJCgAFjJMCNTxNR4TA27RcooU3GLuddW4nU6elSZ1HXX2NCz3Lv8ATb6GtusSx3Lv9Nvoa266MfaceTuMzF7Xf6i/oSqFX8Xtd/qL+hKoVnk3NcXaKixgm24/lb6Gpa8cSCOYqhqfB+0/S1uzad/4dwdaUw/UgI1hipNwl40bY6azr5WMP0l1iWXUXSiJavBbTjr7rEhG622N1kGTx566T4rV7lhbOGuhrdu6LLW8ssWAe47EZSfWdvXjH2xcbEZEDCz1KBbANq8sEEqXKxkEHbkNoqspQ+Gkl816s9TFHI8tyfyUqXi6V8b37N3yfV4L7tPAAfDT9qmqHCHsn3n+bE/vU1WPLFCKUoCL7On5V+Araw+GTNc7K94cB+Rayq2sP3rnvD9C1ri5MM3B19lT8q/AU+yp+VfgKmpWpiQ/ZU/KvwFd27KjYAeQrulAYh9m0LB+tvZ1jI5KFkADrlkp2+zcYTczHWZnWpLfs5YBQhTCZgq5jGVkW2VI4iEWORE1r0oDFs+zNlREsexctz2F7NzqpHYUCR1KwYnfea0cJgltqygllZ3eGgwXYuwEDaWO81ZpQEP2VPyr8BT7Kn5V+AqalAQ/ZU/KvwFQY7DJ1bdlduQq7VfH/dt5UBk9IYZOsPZXhwHIVRuX7Vt0UlVe7IQbFogkD5VpdIn+I3p9BVRrasVYhSV1UwDEjcHhpyrmluduOqXV96EeOuOttjaUO4HZUnKCeU1zaY5kLCGNs5gDMEFJE8YJNeYw3s1vqghXN/EzEyF/ljjTGWyxyqxUtbuAMBJUkpBE8qqXpdKWmvPPjX9TvGWQRmyK7JLICB3gNIJ2PCa+R9ienMXiLj/arWQKYU9WbepDFk7W8ZRWnc9prGGu2sJeuu94hAXyaZmgLnIOhOnPfWtKxiLjoGu2+qZbgAXMGkFgoMjmG28K27IVKPdszJx6ncZaR0+1uTYC/cbP1lvq8rkL2g2ZRs+m08qYfHq9y5bAbNay5iVhTmEjKeNMT0giXLdpic93Nk0JByiTJ4VarBG0vLjVrT67+uzXuVbvR6NeS8c2e2GUdogQ28jj/vkKkxuFW6jW3Eq4giY08xUWAv3Gz9Zb6vK5C9oNmUbPptPKvTim67q+qbJkzdbIyzMZI58aaEv4nVvrHbVac6P+C7gbISzcRe6togazoFIGprfrEs9y7/Tb6GtuunH2nDldybZmYva7/UX9CVQq/i9rv9Rf0JVCs8m5pi7RSlKoan5v7Y9GM9lh1l1FBtXS93MbJLLlyJkBIIJmIOx20qdrjW7JsZ7r3HyYbLdBFs5YDXQAZCEaB5n9tfpKyyXLjorBjZdesVgxBRiyqlgntEiD68OON7QdMHDtav3ZBurbCMqDrXtoAbyXVZgqyzDQfMVKeTIlhir1dHpY1gxf7M3TpW78VWlPle9cLn67oTE2ur/hH+GCApElYVEHe1GhB41qI4IkEEeBmsb2SSLE51dXIdCtsWwEdEZRlHnWu9lTqVBPONfjvUa8nBkrrfS7V7+TulRdTyZh65v1TSHHFW85X5ifpQoS1tYfvXPeH6FrA608VPmII+Wvyraw2JTO4LAEsIB7J7i8DrWuLkwy8F2lKVqYilKUApSlAKUpQClKUAqvj/u28qsVXx/3beVAZPTNhXLowlXGUjmCsHas27gStjqsO3VFVCo0Z8sRwO+n1rW6RMO3p9BVHCYpLqB7bBlOzDYwYPzFcsqtnfjlNQTWyr2v22JEBAAJkxqYiTziqOAW6Bb68obnbBKSFg6iJ8AK0KhxOmU8mH/FKfVhUEdWjRn432aw12+uIuWwbqRBkgdnukqDBI8eQqbph7wCG0qsoYG4WJBCrDSvM6VLhbFxbl1nu50YrkTKBkAGokbz+1fI2vZzFpjr2Ja+DZZbpjM0srKwRCuwCkjX+XxraP8AkT6pVS0v9EUk1ikulKV7/iudtv1PuagTG2zca0GBuKAxXiAdj9PjU9cC0uYtAzEQTAkgbAneKxLqtbPMS7BGKLmYKSqzGYgaLJ2k6TXODuM1tWdcjkAsszlPESN6jGPXrjZhswQPOXswTEZufhTpPEOlstat9a4iEDBZkgHU8hrUXyaKD0hWrqm9P3qvuzRs9y7/AE2+hrbrEsdy7/TP0NbddOPtOHJ3GZi9rv8AUX9CVQq9jmhbp/8AsX9CVm5Ce98Bt6nj9KzybmmLtOusExOvLf40zHXQ/LWvVWNBpXtUNTD6YwbF7dxVtZ1cFWctlWey+0asoUCdJUcSKxLuBS7ZWz9nsonWXYL3RcKSOxcUTJkyCv8AL419nfeFJieAHMnQD1JAr5yxgWyBg0lXGWAvABlOgk6wADvIolT6k6Zsv/Q1DoaTXrfrxdct68+7NjomxcS0oYqWgT2cg0UKNBtoo0irqk8QPQz+1R4S9nWePHlsDp4EEH1qahi3epyreBHw/Y0RwdiDXVcvbB3Hrx9DQHVbVgdq55j9C1gyV31HPiPPw8f/ANrew/eue8P0LWuLkwzcHv2ROAy+6Sv6Yp1TDZz/AHAEfKD86npWpiYfTiPmt5utNrLdzdQXD9YcnVH+Gc2WOt4wCVnmK17E4vOVXPuo1tqQqE2RnDgQz9q5ImBGwiW+lqDG4jq7bvlZsilsqDMzQJhQNyeVAfP/AGzGDOArF1F0W1NoZLmTrQju4jKzMtvQcG7sGUYfEYw5TLZQR/7erA3LanNntoRCtcOiL3V3g5pr3tQuRmVCcqmTIIVz1oVSAc2ptGdARmEga5esX7SBcirbLO5IgkKsJew9l9dTviFI04GYoCnhL+LWwsm6zJZshptjO11nZbpJyGcgUHsq0gyA2xjtYrGhXY9ZmPViCmiqLl1GdctokuVCEjKe9OUDQaS+0ajNKscjlWIAETiLuHt6ZiTLWzt56bC70P0mL6k5GQjLKtlJ7aJcHdJGzgHxB33oDKwV/Etes9bnEMCwVCLZQ4Zu0WjfrWIyE6ZV0ESfpaUoBVfH/dt5VYqvj/u28qAzekfvG9PoKp2bSW1CqFRRsAAoHoNKs9JMetYDwk8BoPn/AL86OKwmdGXMyswIDg9pZ4ryPlFc0t2dmPZK9NDu8xKNkPaIIUxIBjQwYkA1Dh7Vzqglwhnyw7DsyTxAANWMNaKoqlixUAZm3MCJPiah6TxnU2y4tvciOzbGZjJjQVX1NEnL5I62/vU6TFqAA7KrbEExr4TwMSKo4OyArW0utdL3CzFmz5VMErI/DAgDmx5GPOmu0UA3BiYBMvsuoI4An+3nXOBU2XYbqx7XgQB2tNNAVnwP8pqa5KKbSceGXukMM1221vMUzCM6MVYazpoY5VOoKgDVoAEyJ04mY1qPpDF9Vba4Vd8v4UGZjqBoPWprb5lBgiQDB0InmOdRyX+boXi39dP6BuAb6eeleswAkkAcztVbozBdTbCZ3uQSc1xszamdTXmO6OS7ba2w7LbjgdZ1A8QNRB8acEVFSq9PPp7GlY7l3+m30NbdfP4EAW7qxGW2RHCIIEeGlfQV0Y+05MvcZXSCmWHMhx4woVgPEQGj4VSBrfu2gwgj9iDzBGoPiKzsVgX4Q3joG9Rop8+z61E4Xqicc60ZRpXlyV7wK+eg+J39JoG/3tWTTRspJ7EeJtllMGDup8eG9U7Q7JXI430yiQRlCEN3ZhZ33rRpUEkGDs5FgxJktAgZjqY8OHkBU9KTQkUrxjBg6eeg+J0qVMO7d0T4wY+JgEeIJ8qlRbKuSRH1ZbQCSf8AevhWzgjOZuDHsnmAqrPqQY8INQYbo2O+ZndeB948fKANdjWhW0I0c859TFKUq5QVxetK6lWAZWEEESCORBrulAUx0TY0/hW9AQOwNmzZhtxzN/keZrx+ibBZmNm2WcQxyCSOzoTG3YX/ABHKrtKAqno60SGNtJBYg5RILEsx9SSfMmprVhVnKoWYmBGwCj4AAelSUoBSlKAVFi0LIwG5Bjz4fOpaUB850naFzOJYC6DqDlYaZW14MpERw0qLB4cW0VAWYIAJYyxjiTzrfxGEDSQYJ30lT7y8fMQdN6zL+EdTOWR4S307XpHrWMseto6IZvl6XsU7+KRCoZlUuYUExmPIczUfSWLNq2XW290gjsJ3jJifSu7tpGZc6gshlZAJU8+MGpwayaZvGUNHv5KGLsnMHAYglSQADBzW+1G/dUjSfLehs9YykggCC0iJymVgHUHUgmNQSOUWsVnyN1eXPlOXNOXNHZmNYmvMHnyL1uXrIGbLOXNxieFLI6dLJqixOJS2JdlUEgSxgSdhrUtRX8MlwQ6q6ggwQGAI2NBHpv5tiWquEwrI1xmus4dpVSBCCO6vhVpDO2/LUn/EAt6xVizgHbcQPH/QGSPVTVlBsp8VRTXk5s2zDafeKUXxnc+SjX/zW5UNjDhddSdpO8cAI0A8BU1dEVSo5pO3YpSlSVFUsdh1CkhVBg6wJ250pQHyPQl5nCl2LEzqxJO8ca+uGFT8i/4ilKhoWVukLChCQqjyAFfPYG4TirakkqVYlZ0JEwSNpr2lSLPsbNhV7qqPIAfSpaUoBSlKAUpSgFKUoBSlKAUpSgFKUoBSlKAUpSgOblsNoQCPETXyvtQxtvZCEoGchgvZBEDQgbilKAt9C2wwOYA+Yn61qfZU/Iv+IpSoom2YfTIyt2dPLT6VN7JKLlhWuAOZbVu0dDpqaUqSD6JVA20r2lKAUpSg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data:image/jpeg;base64,/9j/4AAQSkZJRgABAQAAAQABAAD/2wCEAAkGBxQTEhUUExQVFhUUGRgaGBcYFRkXGRoZGBgXGBcYGRgYHCggHxwlHRcYITIhJSkrLi4uGB8zOjMsNygtLisBCgoKDg0OGxAQGyslICQyLCwsLyw0LCwyLS00LDQsLCwsLDcsNy42LDQ3LywrNDcsNC0sLCwsNCwsLDQuKy4tLP/AABEIALIBGgMBIgACEQEDEQH/xAAbAAEAAwEBAQEAAAAAAAAAAAAAAwQFAgEGB//EAEIQAAIBAgQCBwUGBQIFBQEAAAECEQADBBIhMUFRBRMiMmFxgQZykaGxFDNCUrLBI2JzgpLR8KKzwtLhFUNTY/EW/8QAGQEBAAMBAQAAAAAAAAAAAAAAAAECAwQF/8QALhEAAgIBAwMCBAYDAQAAAAAAAAECEQMhMUESMlFhcRMikfCBobHB0eEjJPEE/9oADAMBAAIRAxEAPwD9Vse0ALhSrEuViAIVXZ1tliSCSwtu5AHZA14E6XRuJ6xM381wDxC3GUH1Cg+tH6NtEgm2hI2bKMw1Y6NuILNEbSasW0CgAAAAQABAAGwAoDqsf2i6ZOH6sgAy03JB7NlSouvptlzKddN62KodK4yzaUm8U1UiDBLLpmUA7jUCPEc6Ajt9JPkxDtbnqWcKqNLOEUMImAGMxE+tUrftITmY2wFVF3Zg/WNdNtbeRkDAk5YEZjmACkkA2r3SOGRXLdWMyszp2SzhQ4Mgd7s23EcQh5GPWOEC6iwFgrEJEFjmWPeUyOanlQFG17StcIFuzsyK5dsoBa9cssFEZiQbTHUDdfEC9j+mRbudXkLQLRYzEdfce1aA01l0M8hrrS3cwsBIsgMYCwkMVaVgDTvNI8W5mr9zCozK7IpZZysVBYTvBOooCv0HiXu4e1cuBQ9xFchZgZhmgSTwNXq5toFAAAAAgACAANgByrqgFKUoBSlKAUpSgFKUoBSlKAUpSgFY3tB0m9pWFoAuLZZZ43GYW7FvX8ztvwA8ZGzUV3Do3eUNpGokRIO3mAaAz+j+lutdFUGCt7NIEq1m6tqDlJHaOeNdcnnWrUVnDKndUCQBoOC90DkBrA21POpaAwMd08yX3thVKraeCcwm8iC7kzREG2Z59lqsY3pk2rVpmtsz3fwJmaD1bXDqFJiFI23jYajTNhT+Fd82w3IgnzgkTyNRvgbTILZtoUGyFFKjhosRQGUntIpdR1bZbjMqtImUvW7L5l3EPcHOQDtpUDe0hILKBlgnUSYFtXGzQdT4fvWtc6IsM5drSFmUqxKjtAlD2hs2ttYmYjSplwNoCBbQDaMgiIiIjkAKAx8L7RMWW21rt3LjKkMIKq94FjO0CyTGsz5geWfacG0HKFm7IgQsk4dL+gLGBDganfjWzbwVtTmW2gYmSQoBntCZA37Ta/zHnXP/AKdZkN1VvMAFByLIUbKDG3hQFXorpfrmKm2UIz/iDSbd1rT7cMy6cweG1alRpYUGQqg66gAd45m+JJJ8akoBSlKAUpUN3FKpiZPIAsfMgbDxNATVm9K9EC+QS7oQjocuXVHKMw7QPG2uo8fSdcSzd1I95v8AtkfMV5F08QPIAH4ksPlQGZi/ZW3c3uXIhhHY0zdbJEqY+9O2+VeRn0ezoPXFmg3bgcQA2VVWAozLpLNcuSIIa62sb6f2d+Nxvgv1Cg12cKOb/wCb/wDdQGYPZxAbZFy7Ntg2aVztDKxBfLmhsgDCYYE+Y26qfZG4OR6sfqxFOouf/IT/AID/AKKAt0qo7XR+Vh7pHzzE/Ki4w/iRh4jtfLR/+GgLdK4tXlYSpB8vofGu6AUpSgFKUoBSlKAUpSgFKUoBSlKAUrxmAEkwBxNVmxo/CC3joB6M0Aj3ZoC1SqhuXSNAo+LfEHLHzrzqrp3ePLLHwKn60BcpVZMMfxOzeRy/pijYTkzDzZz/ANVAWaVU+zONrhHhv82zUW3cH4594A/pCxQFulU/tFwd5QfiP9R8WFSLjF/FKH+bQeWYSs+E0BYpSlAUrlwvtIWYEGGc+9+Fd9RqYnzls4UAQQPICF+HHzNV8NdgW/5P4bj8rdmPTQRzzqdq0KAClKUApSlAKUpQCvGUHcTXtKAp4jDfi104jvjyPEccpkfSpLF0zlaCYkMNmHPwIkT5g+AlvXQoJPD4nkAOJO0VUtatbX8SDM0cJUqF9SSf7PKgL1KUoBSlKAUpSgFKUoBSlKAVFiLuUCBJJhRtJ8+AgEk8hUtVsUwVkc93VT4Fogn1Ef3UBEtgsZYyR+KNAeSKdNPzGTw8raWgNhrz3PxOtRYRt1O6kz5EkqfUfMHlVigFKUoBSlKAUpSgFRvaBnhPEfvz9akpQFFbbIYXzybKw45Z7p8NtfGRMuNtx3gPAmCPAg7GvL10ZxqAElnPADKQAT6z5CsK90XcdmcKsOSwkwYJkSOBoDUFkNduA7OGBjSezZj1EmOUmrmGuygLRI0blK6N6SDVR7RLuyzo0aEA6paMidJlRodIJr3B2AxJYEwxkOQSG37ijKOYO8HxoCyMYnBgfLX5isjG9OtD9UgJQn8U6LM7DQkCdZ3GlbXULxE+evwnb0qj0jhNmBOUQGQmVykjtQdAV1PKJ8IAycX0w8SHugAsrZbKwDIynt7QJkEnU7Vc6A6Xa6xVtZllIIMKMoymAJMkmQP/AD5Zsr1THQPquiqvabLElQNJcA+dW8Pg1LFlkAdkNmaTHe1naYEc1PhQGlXhNVxgxxZz4Z2/1rkdHW/yg/2qPmBNASHGJwYE8l7R+CyaibFk91fVv2VZPocvnVhbI5T5kn612BQFS3h2JzMdeBMac8qjQeep1rvCoA1yOYH/AAg/UmrNV8P3rnvD9C0BYpSlAKUqO/eVFZ2MKoJJ5ACSfhQElKqYXpK3c7pM7EFGUjSdQwBAI1BO9SW8WjNlDAkANoeDFgDO34G+FAT0qI4hZiRMgQNYJEiY29a7RwRIII5gzQHVKUoBVfpATbaeVWKr4/7tvKgILHZKHgcyHyBJSfKCP7qt3b6r3mAnaTE+VZ9+yRoc+UuDKlcurypMjMNYBjlPOrlrCqBtBO5BMnzbc+tAQ43pNba5t9RxyjzJNZdzpu5m1UohjKQpY7qrCTpmlhHnEaVu/Z14ADxGh+I1rFuYbIwVyHhlhmVWJVjpmLA6gI4njofCgKDdN3FYKXfNp30RAZ1JAjMRqB+Hfyn6fBYjrLavEZhMTO9Z1ywgMDWEAVQSoYsSIhYgdkTGkQeFXLWACqFDMIAGjMB6DNoPCgLlcXbyr3mA8yB9agOBU7yfe7X65+VdW8Ei7CPLs/pigPGxq8JblA0PkxhfnUZuXH2GUeG/qxEDxgN51bW2BwrqgM/E4YC088FYwNpg6knVj4nzrQqv0h91c9xvoasUBXw3eue+P+WleXOy4bg/ZPn+A/UeMrXuG71z3x/y0qW7dCiSYoDuuL6AqwbYgg8NCNapXOkh+ET56VXOKa4yoYys0EAbgAsRrwOWD4E1XrV0X+HKrM5RdYKSCqsys8W2J7RBcjlwPHujSvprOXKMsZYERqI4RXdYvSE23MMQrAsNYAIPb8gZU+Zapk6VlYq3RtUr5wY/k7H3czfMTXa9IXeAb+4rH7n5VT4iNPhM+gpWInSN3jkHoW+cj6VZtYlW7zuPUAfFQDUqaZV45I0qo2MUma5DA9od3tHuLwWanXDIdcobxPa+ZmvMP3rnvD9C1coddeeCMfgP1EH5V5/EP5F+L/Ls1PSgIOpY7ufIAAfQn51Djejw9q5bkg3EdMxJaMykTBPjV2vnekVxee6bbOAC/VqBbggWLbJ3hOt3Oup2nwNAdX/Z97mdnvJ1jIUlbMIFyXFXsNcaYNxiZOug03qpd9lWAIDyzumoUjIue8bpl3YktbvXLfOWnThJb+2szBmZQbjA5Ut9lZu5MhIMggW5kHcbGRVa5bx2dGm4SLdwCBbym464RlVxEZM63hMSADrrqBpf/wA7/GNwOoUsWyBDueZLmOPdygzJExVjobobqbZRnzDMCMoZMoCIsTmLHuz2mO4GwFZ158avVx1jEsC2lvLlN4AqRl0C2tZmTPE7QE9IBEGZiSoLNktk9abduEyiB1efrJ1B2GaNaA+n6phs58mAYfKD86Z3G6g+62vwaAPianpQEH2pR3pX3gQPidPnXONYG2xGoIqzVLpDDLkYxBO5HZJ8yNaAtugIIIkEQRzB3qLBuYykyyaHmeRPmIPrQ2mHdc+TAMPlB+dV7vSGTQgN7h1+DQB8TUN0Sk3sX6yenVPZCiSwYGAScuhJ0+E/z+NRXungImEkwM+knkCYBPgCat9FXC+dyZk5Qf5VA0/yLa1Ckm6RZwaVsq9Doc7td0YnsDKVEZVBInc8PLz12qhxdjOpEwfwtxVuBH+9dqxbeIYgGWB4jMdDxHoaSl0iMOo+gpWCmKbcOfjNSrjnHGfMVX4iLfCZs0rNt9Jn8S/D/Q1cs4lW2OvLjVlJMo4NbnPSH3Vz3G+hqxVfpD7q57jfQ1YqxUpG7l60/wA4/RbrMdyTJMmr2K2u++v6EqhFY5Hqb4lpZ5Xtq4FuWydgx+aMP3ryqnSqubRFtgryuViJAJZQDHHes06NqvQ326TXgD8qpdJ4lXCGNVfiOasNPUivgugfblsTntWrBuXraBhLBBchlV2j8B7UxWy/Ss3ghuWSl3J1SpLMWR160Mw7Omvw8DWmVzxvpmqZGLAskXPG7Sv8t9N/XWtE/Bu0pSsyRSlKAnwmIKHwO4/etPD9657w/QtYwrZw/eue8P0LWuNnPlSssUpStTIUpSgFKUoBSlKAUpSgFV8f923lViq+P+7byoCr0liTOUaDjWVhcSlxc1tldTsVII00Ooq90h94fT6VRw2GS2uS2qoo/Coga6nQVzSb6jsxqKh6/d/sR4vA27pQuuY22Dpvow2OlaXRmLVFdeTnQeIVvqTWX0dfuOrG5a6sh2AGYNKjZtNp5eFc4jpC3ZztduJbXOBLsFElF0140hd6E5U+2T29bX8H0I6TXkflWRdCsbg3UsfDvgMfmxr1boK5gQVIkEagiJmdoqp0bjUvS9tsyMFYGCNe0h0Ov4KSk3oyscdfMtvv+CXAYJLNtbdsQizAkncknU67k1O5MGBJjQbSeAmq1no9FuveAOe4FDGTELoIGwqwHEkSJG4nUTtIqqNZu5XbfLvzz+f1IOjrtxratdQW7hnMgbNGpjUeEH1rzFYi4r2wlvOrEh2zAZABoY41ZdoBOpjgN/Sq/RuL662tzI6Zp7LjKwgkaj0nyIp6E+Z9Krxwruub/wCamuMQWs3Adwja+EGtSsWz3LvuN9DW1XTB6HDNVIzMXtd/qL+hKoVfxe13+ov6EqhWWTc1xdp7NVukZ6s5SA0rlkSJzLExwmrFQY0dgzsIJ8lIY/IVQ1PmBktr1nZsxku3sRh7cpdOcg25A1EnXfjIoimyLJc27QbrALNm2WUl+1bYsRmTYT5cNY8wtsZBcs/Z2ZLlxcKiXCiMrHtBg3eeJOn+lYuF6IyY25ilvNdW7cuWittWJD3FIK3CYHVrI1E7DlSCjO3OVNLTd36Ho5urGlDFC0272Vb8U/P1tRqrf6URSK5RpAPPX417Q849pNeUoQK2sP3rnvD9C1i1tYfvXPeH6FrXFyY5uCxSlK1MRSlKAUrGwftJZuKW1VQYE5WJPaJXIhZgwCFirAEDcaGLVnpi0xYZgMpA1iDmyhSpG4JYCaAv0rN/9ew+n8QazGjbDISx00WLiHMdIYGYqz0fjlvJnTNGZ17SlTKOUbQ8JU0BZpSlAKr4/wC7byqxVfHfdt5UBh9NXbovoEthkYnrGLAFAFGUgcZP0rhsWgcWyy52BIQnUgbkCpPaJ7ozmyqtc7MKxgHadfKaj6hSwcqucCA0AkA7gHeK5ZdzO+PT0Jvw1pvfl/WuNvJNXzntP7MJjlKNca2UuBgQJ3RQQRNa6i91r5inUlRkiesDfinhH/isnG4G/bw161h7jveFtcjuwzEl3J7R0nLoCdtKvilKM04uvUplxx6Hbv0/CzY6LwC2LNuypJW2oUE7mOJ0rqzbCuQIAyrAAgaF5286+U9ncPiRYtLj8Q9u6b4NsdYM7qAItsRMgmdJO48q+sb7weKt8iv+tMiqbV36iK/xxeqvg46ON0qevFsPmMZCxGX8O/GvbWAtrde6Fi5cADNrqF0HGKiwd+71Je8gDjMSls5pAmI5kiiEYixqLlsXVIIPZdZ09DWRvJSTb2V062/taWXq5W4DMEGDBg7HkY2NR4WwERUBJCgAFjJMCNTxNR4TA27RcooU3GLuddW4nU6elSZ1HXX2NCz3Lv8ATb6GtusSx3Lv9Nvoa266MfaceTuMzF7Xf6i/oSqFX8Xtd/qL+hKoVnk3NcXaKixgm24/lb6Gpa8cSCOYqhqfB+0/S1uzad/4dwdaUw/UgI1hipNwl40bY6azr5WMP0l1iWXUXSiJavBbTjr7rEhG622N1kGTx566T4rV7lhbOGuhrdu6LLW8ssWAe47EZSfWdvXjH2xcbEZEDCz1KBbANq8sEEqXKxkEHbkNoqspQ+Gkl816s9TFHI8tyfyUqXi6V8b37N3yfV4L7tPAAfDT9qmqHCHsn3n+bE/vU1WPLFCKUoCL7On5V+Araw+GTNc7K94cB+Rayq2sP3rnvD9C1ri5MM3B19lT8q/AU+yp+VfgKmpWpiQ/ZU/KvwFd27KjYAeQrulAYh9m0LB+tvZ1jI5KFkADrlkp2+zcYTczHWZnWpLfs5YBQhTCZgq5jGVkW2VI4iEWORE1r0oDFs+zNlREsexctz2F7NzqpHYUCR1KwYnfea0cJgltqygllZ3eGgwXYuwEDaWO81ZpQEP2VPyr8BT7Kn5V+AqalAQ/ZU/KvwFQY7DJ1bdlduQq7VfH/dt5UBk9IYZOsPZXhwHIVRuX7Vt0UlVe7IQbFogkD5VpdIn+I3p9BVRrasVYhSV1UwDEjcHhpyrmluduOqXV96EeOuOttjaUO4HZUnKCeU1zaY5kLCGNs5gDMEFJE8YJNeYw3s1vqghXN/EzEyF/ljjTGWyxyqxUtbuAMBJUkpBE8qqXpdKWmvPPjX9TvGWQRmyK7JLICB3gNIJ2PCa+R9ienMXiLj/arWQKYU9WbepDFk7W8ZRWnc9prGGu2sJeuu94hAXyaZmgLnIOhOnPfWtKxiLjoGu2+qZbgAXMGkFgoMjmG28K27IVKPdszJx6ncZaR0+1uTYC/cbP1lvq8rkL2g2ZRs+m08qYfHq9y5bAbNay5iVhTmEjKeNMT0giXLdpic93Nk0JByiTJ4VarBG0vLjVrT67+uzXuVbvR6NeS8c2e2GUdogQ28jj/vkKkxuFW6jW3Eq4giY08xUWAv3Gz9Zb6vK5C9oNmUbPptPKvTim67q+qbJkzdbIyzMZI58aaEv4nVvrHbVac6P+C7gbISzcRe6togazoFIGprfrEs9y7/Tb6GtuunH2nDldybZmYva7/UX9CVQq/i9rv9Rf0JVCs8m5pi7RSlKoan5v7Y9GM9lh1l1FBtXS93MbJLLlyJkBIIJmIOx20qdrjW7JsZ7r3HyYbLdBFs5YDXQAZCEaB5n9tfpKyyXLjorBjZdesVgxBRiyqlgntEiD68OON7QdMHDtav3ZBurbCMqDrXtoAbyXVZgqyzDQfMVKeTIlhir1dHpY1gxf7M3TpW78VWlPle9cLn67oTE2ur/hH+GCApElYVEHe1GhB41qI4IkEEeBmsb2SSLE51dXIdCtsWwEdEZRlHnWu9lTqVBPONfjvUa8nBkrrfS7V7+TulRdTyZh65v1TSHHFW85X5ifpQoS1tYfvXPeH6FrA608VPmII+Wvyraw2JTO4LAEsIB7J7i8DrWuLkwy8F2lKVqYilKUApSlAKUpQClKUAqvj/u28qsVXx/3beVAZPTNhXLowlXGUjmCsHas27gStjqsO3VFVCo0Z8sRwO+n1rW6RMO3p9BVHCYpLqB7bBlOzDYwYPzFcsqtnfjlNQTWyr2v22JEBAAJkxqYiTziqOAW6Bb68obnbBKSFg6iJ8AK0KhxOmU8mH/FKfVhUEdWjRn432aw12+uIuWwbqRBkgdnukqDBI8eQqbph7wCG0qsoYG4WJBCrDSvM6VLhbFxbl1nu50YrkTKBkAGokbz+1fI2vZzFpjr2Ja+DZZbpjM0srKwRCuwCkjX+XxraP8AkT6pVS0v9EUk1ikulKV7/iudtv1PuagTG2zca0GBuKAxXiAdj9PjU9cC0uYtAzEQTAkgbAneKxLqtbPMS7BGKLmYKSqzGYgaLJ2k6TXODuM1tWdcjkAsszlPESN6jGPXrjZhswQPOXswTEZufhTpPEOlstat9a4iEDBZkgHU8hrUXyaKD0hWrqm9P3qvuzRs9y7/AE2+hrbrEsdy7/TP0NbddOPtOHJ3GZi9rv8AUX9CVQq9jmhbp/8AsX9CVm5Ce98Bt6nj9KzybmmLtOusExOvLf40zHXQ/LWvVWNBpXtUNTD6YwbF7dxVtZ1cFWctlWey+0asoUCdJUcSKxLuBS7ZWz9nsonWXYL3RcKSOxcUTJkyCv8AL419nfeFJieAHMnQD1JAr5yxgWyBg0lXGWAvABlOgk6wADvIolT6k6Zsv/Q1DoaTXrfrxdct68+7NjomxcS0oYqWgT2cg0UKNBtoo0irqk8QPQz+1R4S9nWePHlsDp4EEH1qahi3epyreBHw/Y0RwdiDXVcvbB3Hrx9DQHVbVgdq55j9C1gyV31HPiPPw8f/ANrew/eue8P0LWuLkwzcHv2ROAy+6Sv6Yp1TDZz/AHAEfKD86npWpiYfTiPmt5utNrLdzdQXD9YcnVH+Gc2WOt4wCVnmK17E4vOVXPuo1tqQqE2RnDgQz9q5ImBGwiW+lqDG4jq7bvlZsilsqDMzQJhQNyeVAfP/AGzGDOArF1F0W1NoZLmTrQju4jKzMtvQcG7sGUYfEYw5TLZQR/7erA3LanNntoRCtcOiL3V3g5pr3tQuRmVCcqmTIIVz1oVSAc2ptGdARmEga5esX7SBcirbLO5IgkKsJew9l9dTviFI04GYoCnhL+LWwsm6zJZshptjO11nZbpJyGcgUHsq0gyA2xjtYrGhXY9ZmPViCmiqLl1GdctokuVCEjKe9OUDQaS+0ajNKscjlWIAETiLuHt6ZiTLWzt56bC70P0mL6k5GQjLKtlJ7aJcHdJGzgHxB33oDKwV/Etes9bnEMCwVCLZQ4Zu0WjfrWIyE6ZV0ESfpaUoBVfH/dt5VYqvj/u28qAzekfvG9PoKp2bSW1CqFRRsAAoHoNKs9JMetYDwk8BoPn/AL86OKwmdGXMyswIDg9pZ4ryPlFc0t2dmPZK9NDu8xKNkPaIIUxIBjQwYkA1Dh7Vzqglwhnyw7DsyTxAANWMNaKoqlixUAZm3MCJPiah6TxnU2y4tvciOzbGZjJjQVX1NEnL5I62/vU6TFqAA7KrbEExr4TwMSKo4OyArW0utdL3CzFmz5VMErI/DAgDmx5GPOmu0UA3BiYBMvsuoI4An+3nXOBU2XYbqx7XgQB2tNNAVnwP8pqa5KKbSceGXukMM1221vMUzCM6MVYazpoY5VOoKgDVoAEyJ04mY1qPpDF9Vba4Vd8v4UGZjqBoPWprb5lBgiQDB0InmOdRyX+boXi39dP6BuAb6eeleswAkkAcztVbozBdTbCZ3uQSc1xszamdTXmO6OS7ba2w7LbjgdZ1A8QNRB8acEVFSq9PPp7GlY7l3+m30NbdfP4EAW7qxGW2RHCIIEeGlfQV0Y+05MvcZXSCmWHMhx4woVgPEQGj4VSBrfu2gwgj9iDzBGoPiKzsVgX4Q3joG9Rop8+z61E4Xqicc60ZRpXlyV7wK+eg+J39JoG/3tWTTRspJ7EeJtllMGDup8eG9U7Q7JXI430yiQRlCEN3ZhZ33rRpUEkGDs5FgxJktAgZjqY8OHkBU9KTQkUrxjBg6eeg+J0qVMO7d0T4wY+JgEeIJ8qlRbKuSRH1ZbQCSf8AevhWzgjOZuDHsnmAqrPqQY8INQYbo2O+ZndeB948fKANdjWhW0I0c859TFKUq5QVxetK6lWAZWEEESCORBrulAUx0TY0/hW9AQOwNmzZhtxzN/keZrx+ibBZmNm2WcQxyCSOzoTG3YX/ABHKrtKAqno60SGNtJBYg5RILEsx9SSfMmprVhVnKoWYmBGwCj4AAelSUoBSlKAVFi0LIwG5Bjz4fOpaUB850naFzOJYC6DqDlYaZW14MpERw0qLB4cW0VAWYIAJYyxjiTzrfxGEDSQYJ30lT7y8fMQdN6zL+EdTOWR4S307XpHrWMseto6IZvl6XsU7+KRCoZlUuYUExmPIczUfSWLNq2XW290gjsJ3jJifSu7tpGZc6gshlZAJU8+MGpwayaZvGUNHv5KGLsnMHAYglSQADBzW+1G/dUjSfLehs9YykggCC0iJymVgHUHUgmNQSOUWsVnyN1eXPlOXNOXNHZmNYmvMHnyL1uXrIGbLOXNxieFLI6dLJqixOJS2JdlUEgSxgSdhrUtRX8MlwQ6q6ggwQGAI2NBHpv5tiWquEwrI1xmus4dpVSBCCO6vhVpDO2/LUn/EAt6xVizgHbcQPH/QGSPVTVlBsp8VRTXk5s2zDafeKUXxnc+SjX/zW5UNjDhddSdpO8cAI0A8BU1dEVSo5pO3YpSlSVFUsdh1CkhVBg6wJ250pQHyPQl5nCl2LEzqxJO8ca+uGFT8i/4ilKhoWVukLChCQqjyAFfPYG4TirakkqVYlZ0JEwSNpr2lSLPsbNhV7qqPIAfSpaUoBSlKAUpSgFKUoBSlKAUpSgFKUoBSlKAUpSgOblsNoQCPETXyvtQxtvZCEoGchgvZBEDQgbilKAt9C2wwOYA+Yn61qfZU/Iv+IpSoom2YfTIyt2dPLT6VN7JKLlhWuAOZbVu0dDpqaUqSD6JVA20r2lKAUpSg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64880961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1000"/>
                                        <p:tgtEl>
                                          <p:spTgt spid="8">
                                            <p:txEl>
                                              <p:pRg st="3" end="3"/>
                                            </p:txEl>
                                          </p:spTgt>
                                        </p:tgtEl>
                                      </p:cBhvr>
                                    </p:animEffect>
                                    <p:anim calcmode="lin" valueType="num">
                                      <p:cBhvr>
                                        <p:cTn id="2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Effect transition="in" filter="fade">
                                      <p:cBhvr>
                                        <p:cTn id="35" dur="1000"/>
                                        <p:tgtEl>
                                          <p:spTgt spid="8">
                                            <p:txEl>
                                              <p:pRg st="4" end="4"/>
                                            </p:txEl>
                                          </p:spTgt>
                                        </p:tgtEl>
                                      </p:cBhvr>
                                    </p:animEffect>
                                    <p:anim calcmode="lin" valueType="num">
                                      <p:cBhvr>
                                        <p:cTn id="3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64506" y="373559"/>
            <a:ext cx="184730"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sp>
        <p:nvSpPr>
          <p:cNvPr id="10" name="Rectangle 9"/>
          <p:cNvSpPr/>
          <p:nvPr/>
        </p:nvSpPr>
        <p:spPr>
          <a:xfrm>
            <a:off x="487680" y="1676400"/>
            <a:ext cx="8077200" cy="3360920"/>
          </a:xfrm>
          <a:prstGeom prst="rect">
            <a:avLst/>
          </a:prstGeom>
        </p:spPr>
        <p:txBody>
          <a:bodyPr wrap="square">
            <a:spAutoFit/>
          </a:bodyPr>
          <a:lstStyle/>
          <a:p>
            <a:pPr algn="l">
              <a:lnSpc>
                <a:spcPct val="120000"/>
              </a:lnSpc>
              <a:spcBef>
                <a:spcPct val="50000"/>
              </a:spcBef>
              <a:buClr>
                <a:srgbClr val="FF0000"/>
              </a:buClr>
            </a:pPr>
            <a:r>
              <a:rPr lang="en-US" sz="2800" b="1" dirty="0" smtClean="0">
                <a:latin typeface="Times New Roman" panose="02020603050405020304" pitchFamily="18" charset="0"/>
                <a:cs typeface="Times New Roman" panose="02020603050405020304" pitchFamily="18" charset="0"/>
              </a:rPr>
              <a:t>  A </a:t>
            </a:r>
            <a:r>
              <a:rPr lang="en-US" sz="2800" b="1" i="1" dirty="0">
                <a:solidFill>
                  <a:srgbClr val="FF0000"/>
                </a:solidFill>
                <a:latin typeface="Times New Roman" panose="02020603050405020304" pitchFamily="18" charset="0"/>
                <a:cs typeface="Times New Roman" panose="02020603050405020304" pitchFamily="18" charset="0"/>
              </a:rPr>
              <a:t>promising strategy </a:t>
            </a:r>
            <a:r>
              <a:rPr lang="en-US" sz="2800" b="1" dirty="0">
                <a:latin typeface="Times New Roman" panose="02020603050405020304" pitchFamily="18" charset="0"/>
                <a:cs typeface="Times New Roman" panose="02020603050405020304" pitchFamily="18" charset="0"/>
              </a:rPr>
              <a:t>to overcome these problems involves the development of </a:t>
            </a:r>
          </a:p>
          <a:p>
            <a:pPr algn="ctr">
              <a:lnSpc>
                <a:spcPct val="120000"/>
              </a:lnSpc>
              <a:spcBef>
                <a:spcPct val="50000"/>
              </a:spcBef>
              <a:buClr>
                <a:srgbClr val="FF0000"/>
              </a:buClr>
            </a:pPr>
            <a:r>
              <a:rPr lang="en-US" sz="3600" b="1" i="1" dirty="0" smtClean="0">
                <a:solidFill>
                  <a:srgbClr val="FF0000"/>
                </a:solidFill>
                <a:latin typeface="Times New Roman" panose="02020603050405020304" pitchFamily="18" charset="0"/>
                <a:cs typeface="Times New Roman" panose="02020603050405020304" pitchFamily="18" charset="0"/>
              </a:rPr>
              <a:t>suitable </a:t>
            </a:r>
            <a:r>
              <a:rPr lang="en-US" sz="3600" b="1" i="1" dirty="0">
                <a:solidFill>
                  <a:srgbClr val="FF0000"/>
                </a:solidFill>
                <a:latin typeface="Times New Roman" panose="02020603050405020304" pitchFamily="18" charset="0"/>
                <a:cs typeface="Times New Roman" panose="02020603050405020304" pitchFamily="18" charset="0"/>
              </a:rPr>
              <a:t>drug delivery systems</a:t>
            </a:r>
          </a:p>
          <a:p>
            <a:pPr marL="457200" indent="-457200" algn="ctr" rtl="0">
              <a:spcBef>
                <a:spcPct val="50000"/>
              </a:spcBef>
              <a:buFont typeface="Wingdings" panose="05000000000000000000" pitchFamily="2" charset="2"/>
              <a:buChar char="Ø"/>
            </a:pPr>
            <a:endParaRPr lang="en-US" sz="2800" b="1" dirty="0">
              <a:latin typeface="Times New Roman" panose="02020603050405020304" pitchFamily="18" charset="0"/>
              <a:cs typeface="Times New Roman" panose="02020603050405020304" pitchFamily="18" charset="0"/>
            </a:endParaRPr>
          </a:p>
          <a:p>
            <a:pPr marL="457200" indent="-457200" algn="ctr" rtl="0">
              <a:spcBef>
                <a:spcPct val="50000"/>
              </a:spcBef>
              <a:buFont typeface="Wingdings" panose="05000000000000000000" pitchFamily="2" charset="2"/>
              <a:buChar char="Ø"/>
            </a:pP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6914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85800" y="990600"/>
            <a:ext cx="7551738" cy="5109091"/>
          </a:xfrm>
          <a:prstGeom prst="rect">
            <a:avLst/>
          </a:prstGeom>
        </p:spPr>
        <p:txBody>
          <a:bodyPr wrap="square">
            <a:spAutoFit/>
          </a:bodyPr>
          <a:lstStyle/>
          <a:p>
            <a:pPr algn="l">
              <a:spcBef>
                <a:spcPct val="50000"/>
              </a:spcBef>
              <a:buClr>
                <a:srgbClr val="FF0000"/>
              </a:buClr>
            </a:pPr>
            <a:r>
              <a:rPr lang="en-US" sz="2800" b="1" dirty="0" smtClean="0">
                <a:latin typeface="Times New Roman" panose="02020603050405020304" pitchFamily="18" charset="0"/>
                <a:cs typeface="Times New Roman" panose="02020603050405020304" pitchFamily="18" charset="0"/>
              </a:rPr>
              <a:t>Compared with traditional drug preparations, DDSs can </a:t>
            </a:r>
          </a:p>
          <a:p>
            <a:pPr marL="457200" indent="-457200" algn="ctr">
              <a:spcBef>
                <a:spcPct val="50000"/>
              </a:spcBef>
              <a:buClr>
                <a:srgbClr val="FF0000"/>
              </a:buClr>
              <a:buFont typeface="Wingdings" panose="05000000000000000000" pitchFamily="2" charset="2"/>
              <a:buChar char="Ø"/>
            </a:pPr>
            <a:r>
              <a:rPr lang="en-US" sz="3200" b="1" dirty="0" smtClean="0">
                <a:solidFill>
                  <a:srgbClr val="FF0000"/>
                </a:solidFill>
                <a:latin typeface="Times New Roman" panose="02020603050405020304" pitchFamily="18" charset="0"/>
                <a:cs typeface="Times New Roman" panose="02020603050405020304" pitchFamily="18" charset="0"/>
              </a:rPr>
              <a:t>Directly</a:t>
            </a:r>
            <a:r>
              <a:rPr lang="en-US" sz="3200" b="1" dirty="0" smtClean="0">
                <a:latin typeface="Times New Roman" panose="02020603050405020304" pitchFamily="18" charset="0"/>
                <a:cs typeface="Times New Roman" panose="02020603050405020304" pitchFamily="18" charset="0"/>
              </a:rPr>
              <a:t> </a:t>
            </a:r>
          </a:p>
          <a:p>
            <a:pPr algn="l">
              <a:spcBef>
                <a:spcPct val="50000"/>
              </a:spcBef>
              <a:buClr>
                <a:srgbClr val="FF0000"/>
              </a:buClr>
            </a:pPr>
            <a:r>
              <a:rPr lang="en-US" sz="2800" b="1" i="1" dirty="0" smtClean="0">
                <a:latin typeface="Times New Roman" panose="02020603050405020304" pitchFamily="18" charset="0"/>
                <a:cs typeface="Times New Roman" panose="02020603050405020304" pitchFamily="18" charset="0"/>
              </a:rPr>
              <a:t>Deliver the drug to its designated location</a:t>
            </a:r>
          </a:p>
          <a:p>
            <a:pPr marL="457200" indent="-457200" algn="ctr">
              <a:spcBef>
                <a:spcPct val="50000"/>
              </a:spcBef>
              <a:buClr>
                <a:srgbClr val="FF0000"/>
              </a:buClr>
              <a:buFont typeface="Wingdings" panose="05000000000000000000" pitchFamily="2" charset="2"/>
              <a:buChar char="Ø"/>
            </a:pPr>
            <a:r>
              <a:rPr lang="en-US" sz="3200" b="1" dirty="0">
                <a:solidFill>
                  <a:srgbClr val="FF0000"/>
                </a:solidFill>
                <a:latin typeface="Times New Roman" panose="02020603050405020304" pitchFamily="18" charset="0"/>
                <a:cs typeface="Times New Roman" panose="02020603050405020304" pitchFamily="18" charset="0"/>
              </a:rPr>
              <a:t>Improve </a:t>
            </a:r>
          </a:p>
          <a:p>
            <a:pPr algn="l">
              <a:spcBef>
                <a:spcPct val="50000"/>
              </a:spcBef>
              <a:buClr>
                <a:srgbClr val="FF0000"/>
              </a:buClr>
            </a:pPr>
            <a:r>
              <a:rPr lang="en-US" sz="2800" b="1" i="1" dirty="0" smtClean="0">
                <a:latin typeface="Times New Roman" panose="02020603050405020304" pitchFamily="18" charset="0"/>
                <a:cs typeface="Times New Roman" panose="02020603050405020304" pitchFamily="18" charset="0"/>
              </a:rPr>
              <a:t>Therapeutic efficacy</a:t>
            </a:r>
            <a:r>
              <a:rPr lang="en-US" sz="2800" b="1" dirty="0" smtClean="0">
                <a:latin typeface="Times New Roman" panose="02020603050405020304" pitchFamily="18" charset="0"/>
                <a:cs typeface="Times New Roman" panose="02020603050405020304" pitchFamily="18" charset="0"/>
              </a:rPr>
              <a:t> </a:t>
            </a:r>
          </a:p>
          <a:p>
            <a:pPr marL="457200" indent="-457200" algn="ctr">
              <a:spcBef>
                <a:spcPct val="50000"/>
              </a:spcBef>
              <a:buClr>
                <a:srgbClr val="FF0000"/>
              </a:buClr>
              <a:buFont typeface="Wingdings" panose="05000000000000000000" pitchFamily="2" charset="2"/>
              <a:buChar char="Ø"/>
            </a:pPr>
            <a:r>
              <a:rPr lang="en-US" sz="3200" b="1" dirty="0">
                <a:solidFill>
                  <a:srgbClr val="FF0000"/>
                </a:solidFill>
                <a:latin typeface="Times New Roman" panose="02020603050405020304" pitchFamily="18" charset="0"/>
                <a:cs typeface="Times New Roman" panose="02020603050405020304" pitchFamily="18" charset="0"/>
              </a:rPr>
              <a:t>Reduce </a:t>
            </a:r>
          </a:p>
          <a:p>
            <a:pPr algn="l">
              <a:spcBef>
                <a:spcPct val="50000"/>
              </a:spcBef>
              <a:buClr>
                <a:srgbClr val="FF0000"/>
              </a:buClr>
            </a:pPr>
            <a:r>
              <a:rPr lang="en-US" sz="2800" b="1" dirty="0" smtClean="0">
                <a:latin typeface="Times New Roman" panose="02020603050405020304" pitchFamily="18" charset="0"/>
                <a:cs typeface="Times New Roman" panose="02020603050405020304" pitchFamily="18" charset="0"/>
              </a:rPr>
              <a:t>Side effects</a:t>
            </a:r>
          </a:p>
        </p:txBody>
      </p:sp>
    </p:spTree>
    <p:extLst>
      <p:ext uri="{BB962C8B-B14F-4D97-AF65-F5344CB8AC3E}">
        <p14:creationId xmlns:p14="http://schemas.microsoft.com/office/powerpoint/2010/main" val="47468951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fade">
                                      <p:cBhvr>
                                        <p:cTn id="28" dur="1000"/>
                                        <p:tgtEl>
                                          <p:spTgt spid="10">
                                            <p:txEl>
                                              <p:pRg st="3" end="3"/>
                                            </p:txEl>
                                          </p:spTgt>
                                        </p:tgtEl>
                                      </p:cBhvr>
                                    </p:animEffect>
                                    <p:anim calcmode="lin" valueType="num">
                                      <p:cBhvr>
                                        <p:cTn id="2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fade">
                                      <p:cBhvr>
                                        <p:cTn id="35" dur="1000"/>
                                        <p:tgtEl>
                                          <p:spTgt spid="10">
                                            <p:txEl>
                                              <p:pRg st="4" end="4"/>
                                            </p:txEl>
                                          </p:spTgt>
                                        </p:tgtEl>
                                      </p:cBhvr>
                                    </p:animEffect>
                                    <p:anim calcmode="lin" valueType="num">
                                      <p:cBhvr>
                                        <p:cTn id="3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Effect transition="in" filter="fade">
                                      <p:cBhvr>
                                        <p:cTn id="42" dur="1000"/>
                                        <p:tgtEl>
                                          <p:spTgt spid="10">
                                            <p:txEl>
                                              <p:pRg st="5" end="5"/>
                                            </p:txEl>
                                          </p:spTgt>
                                        </p:tgtEl>
                                      </p:cBhvr>
                                    </p:animEffect>
                                    <p:anim calcmode="lin" valueType="num">
                                      <p:cBhvr>
                                        <p:cTn id="4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0">
                                            <p:txEl>
                                              <p:pRg st="6" end="6"/>
                                            </p:txEl>
                                          </p:spTgt>
                                        </p:tgtEl>
                                        <p:attrNameLst>
                                          <p:attrName>style.visibility</p:attrName>
                                        </p:attrNameLst>
                                      </p:cBhvr>
                                      <p:to>
                                        <p:strVal val="visible"/>
                                      </p:to>
                                    </p:set>
                                    <p:animEffect transition="in" filter="fade">
                                      <p:cBhvr>
                                        <p:cTn id="49" dur="1000"/>
                                        <p:tgtEl>
                                          <p:spTgt spid="10">
                                            <p:txEl>
                                              <p:pRg st="6" end="6"/>
                                            </p:txEl>
                                          </p:spTgt>
                                        </p:tgtEl>
                                      </p:cBhvr>
                                    </p:animEffect>
                                    <p:anim calcmode="lin" valueType="num">
                                      <p:cBhvr>
                                        <p:cTn id="50"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33400" y="1219200"/>
            <a:ext cx="7932738" cy="2800767"/>
          </a:xfrm>
          <a:prstGeom prst="rect">
            <a:avLst/>
          </a:prstGeom>
        </p:spPr>
        <p:txBody>
          <a:bodyPr wrap="square">
            <a:spAutoFit/>
          </a:bodyPr>
          <a:lstStyle/>
          <a:p>
            <a:pPr algn="l">
              <a:lnSpc>
                <a:spcPct val="120000"/>
              </a:lnSpc>
              <a:spcBef>
                <a:spcPct val="50000"/>
              </a:spcBef>
              <a:buClr>
                <a:srgbClr val="FF0000"/>
              </a:buClr>
            </a:pPr>
            <a:r>
              <a:rPr lang="en-US" sz="2800" b="1" dirty="0" smtClean="0">
                <a:latin typeface="Times New Roman" panose="02020603050405020304" pitchFamily="18" charset="0"/>
                <a:cs typeface="Times New Roman" panose="02020603050405020304" pitchFamily="18" charset="0"/>
              </a:rPr>
              <a:t>Application of </a:t>
            </a:r>
            <a:r>
              <a:rPr lang="en-US" sz="2800" b="1" i="1" dirty="0" smtClean="0">
                <a:solidFill>
                  <a:srgbClr val="FF0000"/>
                </a:solidFill>
                <a:latin typeface="Times New Roman" panose="02020603050405020304" pitchFamily="18" charset="0"/>
                <a:cs typeface="Times New Roman" panose="02020603050405020304" pitchFamily="18" charset="0"/>
              </a:rPr>
              <a:t>nanotechnology</a:t>
            </a:r>
            <a:r>
              <a:rPr lang="en-US" sz="2800" b="1" dirty="0" smtClean="0">
                <a:latin typeface="Times New Roman" panose="02020603050405020304" pitchFamily="18" charset="0"/>
                <a:cs typeface="Times New Roman" panose="02020603050405020304" pitchFamily="18" charset="0"/>
              </a:rPr>
              <a:t> in areas of drug delivery and therapy has the potential to </a:t>
            </a:r>
          </a:p>
          <a:p>
            <a:pPr algn="ctr">
              <a:lnSpc>
                <a:spcPct val="120000"/>
              </a:lnSpc>
              <a:spcBef>
                <a:spcPct val="50000"/>
              </a:spcBef>
              <a:buClr>
                <a:srgbClr val="FF0000"/>
              </a:buClr>
            </a:pPr>
            <a:r>
              <a:rPr lang="en-US" sz="3600" b="1" i="1" dirty="0" smtClean="0">
                <a:solidFill>
                  <a:srgbClr val="FF0000"/>
                </a:solidFill>
                <a:latin typeface="Times New Roman" panose="02020603050405020304" pitchFamily="18" charset="0"/>
                <a:cs typeface="Times New Roman" panose="02020603050405020304" pitchFamily="18" charset="0"/>
              </a:rPr>
              <a:t>revolutionize</a:t>
            </a:r>
            <a:r>
              <a:rPr lang="en-US" sz="2800" b="1" dirty="0" smtClean="0">
                <a:latin typeface="Times New Roman" panose="02020603050405020304" pitchFamily="18" charset="0"/>
                <a:cs typeface="Times New Roman" panose="02020603050405020304" pitchFamily="18" charset="0"/>
              </a:rPr>
              <a:t> </a:t>
            </a:r>
          </a:p>
          <a:p>
            <a:pPr algn="ctr">
              <a:lnSpc>
                <a:spcPct val="120000"/>
              </a:lnSpc>
              <a:spcBef>
                <a:spcPct val="50000"/>
              </a:spcBef>
              <a:buClr>
                <a:srgbClr val="FF0000"/>
              </a:buClr>
            </a:pPr>
            <a:r>
              <a:rPr lang="en-US" sz="2800" b="1" dirty="0" smtClean="0">
                <a:latin typeface="Times New Roman" panose="02020603050405020304" pitchFamily="18" charset="0"/>
                <a:cs typeface="Times New Roman" panose="02020603050405020304" pitchFamily="18" charset="0"/>
              </a:rPr>
              <a:t>the treatment of many diseases</a:t>
            </a:r>
          </a:p>
        </p:txBody>
      </p:sp>
      <p:sp>
        <p:nvSpPr>
          <p:cNvPr id="2" name="AutoShape 6" descr="https://encrypted-tbn3.gstatic.com/images?q=tbn:ANd9GcRVyoghwK7H8O4sW8JPwS4iiQZEmLvf7EA12Tm5b4syrf-d3LIo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94225429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25605" t="1486" r="25401" b="51722"/>
          <a:stretch/>
        </p:blipFill>
        <p:spPr bwMode="auto">
          <a:xfrm>
            <a:off x="2727960" y="2093221"/>
            <a:ext cx="2926080" cy="2353270"/>
          </a:xfrm>
          <a:prstGeom prst="flowChartMerg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814253" y="151094"/>
            <a:ext cx="7007150" cy="1815882"/>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1440" tIns="45720" rIns="91440" bIns="45720">
            <a:spAutoFit/>
          </a:bodyPr>
          <a:lstStyle/>
          <a:p>
            <a:pPr algn="ctr"/>
            <a:endPar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a:p>
            <a:pPr algn="ctr"/>
            <a:endPar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a:p>
            <a:pPr algn="ct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Biomedical Applications of </a:t>
            </a:r>
            <a:r>
              <a:rPr lang="en-US"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Nanotherapeutics</a:t>
            </a:r>
            <a:endPar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pic>
        <p:nvPicPr>
          <p:cNvPr id="7" name="Picture 6"/>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l="50000" t="50000"/>
          <a:stretch/>
        </p:blipFill>
        <p:spPr bwMode="auto">
          <a:xfrm>
            <a:off x="4390987" y="4280164"/>
            <a:ext cx="2986088" cy="2514600"/>
          </a:xfrm>
          <a:prstGeom prst="flowChartMerg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l="52006" t="1517" b="49999"/>
          <a:stretch/>
        </p:blipFill>
        <p:spPr bwMode="auto">
          <a:xfrm>
            <a:off x="4510783" y="1951025"/>
            <a:ext cx="2866292" cy="2438400"/>
          </a:xfrm>
          <a:prstGeom prst="flowChartExtra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l="24609" t="50731" r="24864" b="4724"/>
          <a:stretch/>
        </p:blipFill>
        <p:spPr bwMode="auto">
          <a:xfrm>
            <a:off x="2809068" y="4563794"/>
            <a:ext cx="3017520" cy="2240280"/>
          </a:xfrm>
          <a:prstGeom prst="flowChartExtra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9"/>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t="50000" r="52077"/>
          <a:stretch/>
        </p:blipFill>
        <p:spPr bwMode="auto">
          <a:xfrm>
            <a:off x="1231655" y="4448905"/>
            <a:ext cx="2862043" cy="2514600"/>
          </a:xfrm>
          <a:prstGeom prst="flowChartMerg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r="51822" b="51693"/>
          <a:stretch/>
        </p:blipFill>
        <p:spPr bwMode="auto">
          <a:xfrm>
            <a:off x="1211624" y="1991202"/>
            <a:ext cx="2877283" cy="2429470"/>
          </a:xfrm>
          <a:prstGeom prst="flowChartExtra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85808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Scale>
                                      <p:cBhvr>
                                        <p:cTn id="19"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7"/>
                                        </p:tgtEl>
                                        <p:attrNameLst>
                                          <p:attrName>ppt_x</p:attrName>
                                          <p:attrName>ppt_y</p:attrName>
                                        </p:attrNameLst>
                                      </p:cBhvr>
                                    </p:animMotion>
                                    <p:animEffect transition="in" filter="fade">
                                      <p:cBhvr>
                                        <p:cTn id="21" dur="1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35"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2000"/>
                                        <p:tgtEl>
                                          <p:spTgt spid="9"/>
                                        </p:tgtEl>
                                      </p:cBhvr>
                                    </p:animEffect>
                                    <p:anim calcmode="lin" valueType="num">
                                      <p:cBhvr>
                                        <p:cTn id="27" dur="2000" fill="hold"/>
                                        <p:tgtEl>
                                          <p:spTgt spid="9"/>
                                        </p:tgtEl>
                                        <p:attrNameLst>
                                          <p:attrName>style.rotation</p:attrName>
                                        </p:attrNameLst>
                                      </p:cBhvr>
                                      <p:tavLst>
                                        <p:tav tm="0">
                                          <p:val>
                                            <p:fltVal val="720"/>
                                          </p:val>
                                        </p:tav>
                                        <p:tav tm="100000">
                                          <p:val>
                                            <p:fltVal val="0"/>
                                          </p:val>
                                        </p:tav>
                                      </p:tavLst>
                                    </p:anim>
                                    <p:anim calcmode="lin" valueType="num">
                                      <p:cBhvr>
                                        <p:cTn id="28" dur="2000" fill="hold"/>
                                        <p:tgtEl>
                                          <p:spTgt spid="9"/>
                                        </p:tgtEl>
                                        <p:attrNameLst>
                                          <p:attrName>ppt_h</p:attrName>
                                        </p:attrNameLst>
                                      </p:cBhvr>
                                      <p:tavLst>
                                        <p:tav tm="0">
                                          <p:val>
                                            <p:fltVal val="0"/>
                                          </p:val>
                                        </p:tav>
                                        <p:tav tm="100000">
                                          <p:val>
                                            <p:strVal val="#ppt_h"/>
                                          </p:val>
                                        </p:tav>
                                      </p:tavLst>
                                    </p:anim>
                                    <p:anim calcmode="lin" valueType="num">
                                      <p:cBhvr>
                                        <p:cTn id="29" dur="2000" fill="hold"/>
                                        <p:tgtEl>
                                          <p:spTgt spid="9"/>
                                        </p:tgtEl>
                                        <p:attrNameLst>
                                          <p:attrName>ppt_w</p:attrName>
                                        </p:attrNameLst>
                                      </p:cBhvr>
                                      <p:tavLst>
                                        <p:tav tm="0">
                                          <p:val>
                                            <p:fltVal val="0"/>
                                          </p:val>
                                        </p:tav>
                                        <p:tav tm="100000">
                                          <p:val>
                                            <p:strVal val="#ppt_w"/>
                                          </p:val>
                                        </p:tav>
                                      </p:tavLst>
                                    </p:anim>
                                  </p:childTnLst>
                                </p:cTn>
                              </p:par>
                            </p:childTnLst>
                          </p:cTn>
                        </p:par>
                      </p:childTnLst>
                    </p:cTn>
                  </p:par>
                  <p:par>
                    <p:cTn id="30" fill="hold">
                      <p:stCondLst>
                        <p:cond delay="indefinite"/>
                      </p:stCondLst>
                      <p:childTnLst>
                        <p:par>
                          <p:cTn id="31" fill="hold">
                            <p:stCondLst>
                              <p:cond delay="0"/>
                            </p:stCondLst>
                            <p:childTnLst>
                              <p:par>
                                <p:cTn id="32" presetID="15"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fltVal val="0"/>
                                          </p:val>
                                        </p:tav>
                                        <p:tav tm="100000">
                                          <p:val>
                                            <p:strVal val="#ppt_w"/>
                                          </p:val>
                                        </p:tav>
                                      </p:tavLst>
                                    </p:anim>
                                    <p:anim calcmode="lin" valueType="num">
                                      <p:cBhvr>
                                        <p:cTn id="35" dur="1000" fill="hold"/>
                                        <p:tgtEl>
                                          <p:spTgt spid="10"/>
                                        </p:tgtEl>
                                        <p:attrNameLst>
                                          <p:attrName>ppt_h</p:attrName>
                                        </p:attrNameLst>
                                      </p:cBhvr>
                                      <p:tavLst>
                                        <p:tav tm="0">
                                          <p:val>
                                            <p:fltVal val="0"/>
                                          </p:val>
                                        </p:tav>
                                        <p:tav tm="100000">
                                          <p:val>
                                            <p:strVal val="#ppt_h"/>
                                          </p:val>
                                        </p:tav>
                                      </p:tavLst>
                                    </p:anim>
                                    <p:anim calcmode="lin" valueType="num">
                                      <p:cBhvr>
                                        <p:cTn id="36"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80">
                                          <p:stCondLst>
                                            <p:cond delay="0"/>
                                          </p:stCondLst>
                                        </p:cTn>
                                        <p:tgtEl>
                                          <p:spTgt spid="11"/>
                                        </p:tgtEl>
                                      </p:cBhvr>
                                    </p:animEffect>
                                    <p:anim calcmode="lin" valueType="num">
                                      <p:cBhvr>
                                        <p:cTn id="4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8" dur="26">
                                          <p:stCondLst>
                                            <p:cond delay="650"/>
                                          </p:stCondLst>
                                        </p:cTn>
                                        <p:tgtEl>
                                          <p:spTgt spid="11"/>
                                        </p:tgtEl>
                                      </p:cBhvr>
                                      <p:to x="100000" y="60000"/>
                                    </p:animScale>
                                    <p:animScale>
                                      <p:cBhvr>
                                        <p:cTn id="49" dur="166" decel="50000">
                                          <p:stCondLst>
                                            <p:cond delay="676"/>
                                          </p:stCondLst>
                                        </p:cTn>
                                        <p:tgtEl>
                                          <p:spTgt spid="11"/>
                                        </p:tgtEl>
                                      </p:cBhvr>
                                      <p:to x="100000" y="100000"/>
                                    </p:animScale>
                                    <p:animScale>
                                      <p:cBhvr>
                                        <p:cTn id="50" dur="26">
                                          <p:stCondLst>
                                            <p:cond delay="1312"/>
                                          </p:stCondLst>
                                        </p:cTn>
                                        <p:tgtEl>
                                          <p:spTgt spid="11"/>
                                        </p:tgtEl>
                                      </p:cBhvr>
                                      <p:to x="100000" y="80000"/>
                                    </p:animScale>
                                    <p:animScale>
                                      <p:cBhvr>
                                        <p:cTn id="51" dur="166" decel="50000">
                                          <p:stCondLst>
                                            <p:cond delay="1338"/>
                                          </p:stCondLst>
                                        </p:cTn>
                                        <p:tgtEl>
                                          <p:spTgt spid="11"/>
                                        </p:tgtEl>
                                      </p:cBhvr>
                                      <p:to x="100000" y="100000"/>
                                    </p:animScale>
                                    <p:animScale>
                                      <p:cBhvr>
                                        <p:cTn id="52" dur="26">
                                          <p:stCondLst>
                                            <p:cond delay="1642"/>
                                          </p:stCondLst>
                                        </p:cTn>
                                        <p:tgtEl>
                                          <p:spTgt spid="11"/>
                                        </p:tgtEl>
                                      </p:cBhvr>
                                      <p:to x="100000" y="90000"/>
                                    </p:animScale>
                                    <p:animScale>
                                      <p:cBhvr>
                                        <p:cTn id="53" dur="166" decel="50000">
                                          <p:stCondLst>
                                            <p:cond delay="1668"/>
                                          </p:stCondLst>
                                        </p:cTn>
                                        <p:tgtEl>
                                          <p:spTgt spid="11"/>
                                        </p:tgtEl>
                                      </p:cBhvr>
                                      <p:to x="100000" y="100000"/>
                                    </p:animScale>
                                    <p:animScale>
                                      <p:cBhvr>
                                        <p:cTn id="54" dur="26">
                                          <p:stCondLst>
                                            <p:cond delay="1808"/>
                                          </p:stCondLst>
                                        </p:cTn>
                                        <p:tgtEl>
                                          <p:spTgt spid="11"/>
                                        </p:tgtEl>
                                      </p:cBhvr>
                                      <p:to x="100000" y="95000"/>
                                    </p:animScale>
                                    <p:animScale>
                                      <p:cBhvr>
                                        <p:cTn id="55" dur="166" decel="50000">
                                          <p:stCondLst>
                                            <p:cond delay="1834"/>
                                          </p:stCondLst>
                                        </p:cTn>
                                        <p:tgtEl>
                                          <p:spTgt spid="11"/>
                                        </p:tgtEl>
                                      </p:cBhvr>
                                      <p:to x="100000" y="100000"/>
                                    </p:animScale>
                                  </p:childTnLst>
                                </p:cTn>
                              </p:par>
                            </p:childTnLst>
                          </p:cTn>
                        </p:par>
                      </p:childTnLst>
                    </p:cTn>
                  </p:par>
                  <p:par>
                    <p:cTn id="56" fill="hold">
                      <p:stCondLst>
                        <p:cond delay="indefinite"/>
                      </p:stCondLst>
                      <p:childTnLst>
                        <p:par>
                          <p:cTn id="57" fill="hold">
                            <p:stCondLst>
                              <p:cond delay="0"/>
                            </p:stCondLst>
                            <p:childTnLst>
                              <p:par>
                                <p:cTn id="58" presetID="23" presetClass="entr" presetSubtype="16" fill="hold" nodeType="clickEffect">
                                  <p:stCondLst>
                                    <p:cond delay="0"/>
                                  </p:stCondLst>
                                  <p:childTnLst>
                                    <p:set>
                                      <p:cBhvr>
                                        <p:cTn id="59" dur="1" fill="hold">
                                          <p:stCondLst>
                                            <p:cond delay="0"/>
                                          </p:stCondLst>
                                        </p:cTn>
                                        <p:tgtEl>
                                          <p:spTgt spid="4"/>
                                        </p:tgtEl>
                                        <p:attrNameLst>
                                          <p:attrName>style.visibility</p:attrName>
                                        </p:attrNameLst>
                                      </p:cBhvr>
                                      <p:to>
                                        <p:strVal val="visible"/>
                                      </p:to>
                                    </p:set>
                                    <p:anim calcmode="lin" valueType="num">
                                      <p:cBhvr>
                                        <p:cTn id="60" dur="500" fill="hold"/>
                                        <p:tgtEl>
                                          <p:spTgt spid="4"/>
                                        </p:tgtEl>
                                        <p:attrNameLst>
                                          <p:attrName>ppt_w</p:attrName>
                                        </p:attrNameLst>
                                      </p:cBhvr>
                                      <p:tavLst>
                                        <p:tav tm="0">
                                          <p:val>
                                            <p:fltVal val="0"/>
                                          </p:val>
                                        </p:tav>
                                        <p:tav tm="100000">
                                          <p:val>
                                            <p:strVal val="#ppt_w"/>
                                          </p:val>
                                        </p:tav>
                                      </p:tavLst>
                                    </p:anim>
                                    <p:anim calcmode="lin" valueType="num">
                                      <p:cBhvr>
                                        <p:cTn id="61"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dirty="0"/>
          </a:p>
        </p:txBody>
      </p:sp>
      <p:sp>
        <p:nvSpPr>
          <p:cNvPr id="3" name="Content Placeholder 2"/>
          <p:cNvSpPr>
            <a:spLocks noGrp="1"/>
          </p:cNvSpPr>
          <p:nvPr>
            <p:ph idx="1"/>
          </p:nvPr>
        </p:nvSpPr>
        <p:spPr/>
        <p:txBody>
          <a:bodyPr>
            <a:normAutofit/>
          </a:bodyPr>
          <a:lstStyle/>
          <a:p>
            <a:pPr marL="0" indent="0" algn="l">
              <a:buNone/>
            </a:pPr>
            <a:r>
              <a:rPr lang="en-US" sz="2800" b="1" dirty="0" smtClean="0">
                <a:latin typeface="Times New Roman" panose="02020603050405020304" pitchFamily="18" charset="0"/>
                <a:cs typeface="Times New Roman" panose="02020603050405020304" pitchFamily="18" charset="0"/>
              </a:rPr>
              <a:t>  Conventional free-drug-treatment methods mainly involve oral, subcutaneous, and intravenous administrations. A drug spreads all over the body via blood circulation, and accumulates</a:t>
            </a:r>
          </a:p>
          <a:p>
            <a:pPr marL="0" indent="0" algn="ctr">
              <a:buNone/>
            </a:pPr>
            <a:r>
              <a:rPr lang="en-US" sz="2800" b="1" dirty="0" smtClean="0">
                <a:solidFill>
                  <a:srgbClr val="FF0000"/>
                </a:solidFill>
                <a:latin typeface="Times New Roman" panose="02020603050405020304" pitchFamily="18" charset="0"/>
                <a:cs typeface="Times New Roman" panose="02020603050405020304" pitchFamily="18" charset="0"/>
              </a:rPr>
              <a:t> to a certain concentration</a:t>
            </a:r>
            <a:r>
              <a:rPr lang="en-US" sz="2800" b="1" dirty="0" smtClean="0">
                <a:latin typeface="Times New Roman" panose="02020603050405020304" pitchFamily="18" charset="0"/>
                <a:cs typeface="Times New Roman" panose="02020603050405020304" pitchFamily="18" charset="0"/>
              </a:rPr>
              <a:t> </a:t>
            </a:r>
          </a:p>
          <a:p>
            <a:pPr marL="0" indent="0" algn="l">
              <a:buNone/>
            </a:pPr>
            <a:r>
              <a:rPr lang="en-US" sz="2800" b="1" dirty="0" smtClean="0">
                <a:latin typeface="Times New Roman" panose="02020603050405020304" pitchFamily="18" charset="0"/>
                <a:cs typeface="Times New Roman" panose="02020603050405020304" pitchFamily="18" charset="0"/>
              </a:rPr>
              <a:t>in the target location to achieve a therapeutic effect.</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3169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000"/>
                                        <p:tgtEl>
                                          <p:spTgt spid="3">
                                            <p:txEl>
                                              <p:pRg st="2" end="2"/>
                                            </p:txEl>
                                          </p:spTgt>
                                        </p:tgtEl>
                                      </p:cBhvr>
                                    </p:animEffect>
                                    <p:anim calcmode="lin" valueType="num">
                                      <p:cBhvr>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a:xfrm>
            <a:off x="467544" y="1556792"/>
            <a:ext cx="8229600" cy="4525963"/>
          </a:xfrm>
        </p:spPr>
        <p:txBody>
          <a:bodyPr>
            <a:normAutofit/>
          </a:bodyPr>
          <a:lstStyle/>
          <a:p>
            <a:pPr marL="0" indent="0" algn="l">
              <a:buNone/>
            </a:pPr>
            <a:r>
              <a:rPr lang="en-US" sz="2800" b="1" dirty="0" smtClean="0">
                <a:latin typeface="Times New Roman" panose="02020603050405020304" pitchFamily="18" charset="0"/>
                <a:cs typeface="Times New Roman" panose="02020603050405020304" pitchFamily="18" charset="0"/>
              </a:rPr>
              <a:t>   However, the desirable effects of drug treatment often decrease, due to the disadvantages of free drugs, such as: </a:t>
            </a:r>
          </a:p>
          <a:p>
            <a:pPr algn="l" rtl="0">
              <a:buFont typeface="Wingdings" panose="05000000000000000000" pitchFamily="2" charset="2"/>
              <a:buChar char="Ø"/>
            </a:pPr>
            <a:r>
              <a:rPr lang="en-US" sz="2800" b="1" dirty="0" smtClean="0">
                <a:solidFill>
                  <a:srgbClr val="FF0000"/>
                </a:solidFill>
                <a:latin typeface="Times New Roman" panose="02020603050405020304" pitchFamily="18" charset="0"/>
                <a:cs typeface="Times New Roman" panose="02020603050405020304" pitchFamily="18" charset="0"/>
              </a:rPr>
              <a:t>The short half-life in the body </a:t>
            </a:r>
          </a:p>
          <a:p>
            <a:pPr algn="l" rtl="0">
              <a:buFont typeface="Wingdings" panose="05000000000000000000" pitchFamily="2" charset="2"/>
              <a:buChar char="Ø"/>
            </a:pPr>
            <a:r>
              <a:rPr lang="en-US" sz="2800" b="1" dirty="0" smtClean="0">
                <a:solidFill>
                  <a:srgbClr val="FF0000"/>
                </a:solidFill>
                <a:latin typeface="Times New Roman" panose="02020603050405020304" pitchFamily="18" charset="0"/>
                <a:cs typeface="Times New Roman" panose="02020603050405020304" pitchFamily="18" charset="0"/>
              </a:rPr>
              <a:t>High dosage </a:t>
            </a:r>
          </a:p>
          <a:p>
            <a:pPr algn="l" rtl="0">
              <a:buFont typeface="Wingdings" panose="05000000000000000000" pitchFamily="2" charset="2"/>
              <a:buChar char="Ø"/>
            </a:pPr>
            <a:r>
              <a:rPr lang="en-US" sz="2800" b="1" dirty="0" smtClean="0">
                <a:solidFill>
                  <a:srgbClr val="FF0000"/>
                </a:solidFill>
                <a:latin typeface="Times New Roman" panose="02020603050405020304" pitchFamily="18" charset="0"/>
                <a:cs typeface="Times New Roman" panose="02020603050405020304" pitchFamily="18" charset="0"/>
              </a:rPr>
              <a:t>Poor selectivity </a:t>
            </a:r>
          </a:p>
          <a:p>
            <a:pPr algn="l" rtl="0">
              <a:buFont typeface="Wingdings" panose="05000000000000000000" pitchFamily="2" charset="2"/>
              <a:buChar char="Ø"/>
            </a:pPr>
            <a:r>
              <a:rPr lang="en-US" sz="2800" b="1" dirty="0" smtClean="0">
                <a:solidFill>
                  <a:srgbClr val="FF0000"/>
                </a:solidFill>
                <a:latin typeface="Times New Roman" panose="02020603050405020304" pitchFamily="18" charset="0"/>
                <a:cs typeface="Times New Roman" panose="02020603050405020304" pitchFamily="18" charset="0"/>
              </a:rPr>
              <a:t>Side effects on normal tissues</a:t>
            </a:r>
          </a:p>
          <a:p>
            <a:pPr algn="l" rtl="0">
              <a:buFont typeface="Wingdings" panose="05000000000000000000" pitchFamily="2" charset="2"/>
              <a:buChar char="Ø"/>
            </a:pPr>
            <a:r>
              <a:rPr lang="en-US" sz="2800" b="1" dirty="0" smtClean="0">
                <a:solidFill>
                  <a:srgbClr val="FF0000"/>
                </a:solidFill>
                <a:latin typeface="Times New Roman" panose="02020603050405020304" pitchFamily="18" charset="0"/>
                <a:cs typeface="Times New Roman" panose="02020603050405020304" pitchFamily="18" charset="0"/>
              </a:rPr>
              <a:t>Multidrug resistance</a:t>
            </a:r>
            <a:endParaRPr lang="ar-EG" sz="2800" b="1" dirty="0"/>
          </a:p>
        </p:txBody>
      </p:sp>
    </p:spTree>
    <p:extLst>
      <p:ext uri="{BB962C8B-B14F-4D97-AF65-F5344CB8AC3E}">
        <p14:creationId xmlns:p14="http://schemas.microsoft.com/office/powerpoint/2010/main" val="534633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pPr marL="0" indent="0" algn="l">
              <a:buNone/>
            </a:pPr>
            <a:r>
              <a:rPr lang="en-US" dirty="0" smtClean="0"/>
              <a:t>   </a:t>
            </a:r>
          </a:p>
          <a:p>
            <a:pPr marL="0" indent="0" algn="l">
              <a:buNone/>
            </a:pPr>
            <a:r>
              <a:rPr lang="en-US" sz="2800" b="1" dirty="0" smtClean="0">
                <a:latin typeface="Times New Roman" panose="02020603050405020304" pitchFamily="18" charset="0"/>
                <a:cs typeface="Times New Roman" panose="02020603050405020304" pitchFamily="18" charset="0"/>
              </a:rPr>
              <a:t>Additionally, considerable amounts of marketed drugs and many new chemical drug candidates (as much as 70%) are </a:t>
            </a:r>
          </a:p>
          <a:p>
            <a:pPr marL="0" indent="0" algn="l">
              <a:buNone/>
            </a:pPr>
            <a:r>
              <a:rPr lang="en-US" sz="2800" b="1" dirty="0" smtClean="0">
                <a:latin typeface="Times New Roman" panose="02020603050405020304" pitchFamily="18" charset="0"/>
                <a:cs typeface="Times New Roman" panose="02020603050405020304" pitchFamily="18" charset="0"/>
              </a:rPr>
              <a:t>neither absorbed through the intestines </a:t>
            </a:r>
          </a:p>
          <a:p>
            <a:pPr marL="0" indent="0" algn="l">
              <a:buNone/>
            </a:pPr>
            <a:r>
              <a:rPr lang="en-US" sz="2800" b="1" dirty="0" smtClean="0">
                <a:latin typeface="Times New Roman" panose="02020603050405020304" pitchFamily="18" charset="0"/>
                <a:cs typeface="Times New Roman" panose="02020603050405020304" pitchFamily="18" charset="0"/>
              </a:rPr>
              <a:t>nor circulated by intravenous injection </a:t>
            </a:r>
          </a:p>
          <a:p>
            <a:pPr marL="0" indent="0" algn="l">
              <a:buNone/>
            </a:pPr>
            <a:r>
              <a:rPr lang="en-US" sz="2800" b="1" dirty="0" smtClean="0">
                <a:solidFill>
                  <a:srgbClr val="FF0000"/>
                </a:solidFill>
                <a:latin typeface="Times New Roman" panose="02020603050405020304" pitchFamily="18" charset="0"/>
                <a:cs typeface="Times New Roman" panose="02020603050405020304" pitchFamily="18" charset="0"/>
              </a:rPr>
              <a:t>because of low water solubility.</a:t>
            </a:r>
            <a:endParaRPr lang="ar-EG" sz="28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199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heel(1)">
                                      <p:cBhvr>
                                        <p:cTn id="21" dur="2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wheel(1)">
                                      <p:cBhvr>
                                        <p:cTn id="26" dur="2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pPr marL="0" indent="0" algn="ctr">
              <a:buNone/>
            </a:pPr>
            <a:r>
              <a:rPr lang="en-US" sz="4000" b="1" dirty="0" smtClean="0">
                <a:solidFill>
                  <a:srgbClr val="FF0000"/>
                </a:solidFill>
                <a:latin typeface="Times New Roman" panose="02020603050405020304" pitchFamily="18" charset="0"/>
                <a:cs typeface="Times New Roman" panose="02020603050405020304" pitchFamily="18" charset="0"/>
              </a:rPr>
              <a:t>Therefore  </a:t>
            </a:r>
          </a:p>
          <a:p>
            <a:pPr marL="0" indent="0" algn="ctr">
              <a:buNone/>
            </a:pPr>
            <a:endParaRPr lang="en-US" sz="2800" b="1" dirty="0" smtClean="0">
              <a:solidFill>
                <a:srgbClr val="FF0000"/>
              </a:solidFill>
              <a:latin typeface="Times New Roman" panose="02020603050405020304" pitchFamily="18" charset="0"/>
              <a:cs typeface="Times New Roman" panose="02020603050405020304" pitchFamily="18" charset="0"/>
            </a:endParaRPr>
          </a:p>
          <a:p>
            <a:pPr marL="0" indent="0" algn="l">
              <a:buNone/>
            </a:pPr>
            <a:r>
              <a:rPr lang="en-US" sz="2800" b="1" dirty="0" smtClean="0">
                <a:latin typeface="Times New Roman" panose="02020603050405020304" pitchFamily="18" charset="0"/>
                <a:cs typeface="Times New Roman" panose="02020603050405020304" pitchFamily="18" charset="0"/>
              </a:rPr>
              <a:t>solubilizing agents, such as dimethyl sulfoxide or surfactants, are typically added for systemic administration.  </a:t>
            </a:r>
            <a:endParaRPr lang="ar-EG" sz="2800" b="1" dirty="0" smtClean="0">
              <a:latin typeface="Times New Roman" panose="02020603050405020304" pitchFamily="18" charset="0"/>
              <a:cs typeface="Times New Roman" panose="02020603050405020304" pitchFamily="18" charset="0"/>
            </a:endParaRPr>
          </a:p>
          <a:p>
            <a:pPr marL="0" indent="0" algn="ctr">
              <a:buNone/>
            </a:pPr>
            <a:endParaRPr lang="ar-EG"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5535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anim calcmode="lin" valueType="num">
                                      <p:cBhvr>
                                        <p:cTn id="1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pPr marL="0" indent="0" algn="ctr">
              <a:buNone/>
            </a:pPr>
            <a:endParaRPr lang="ar-EG" b="1" dirty="0" smtClean="0">
              <a:latin typeface="Times New Roman" panose="02020603050405020304" pitchFamily="18" charset="0"/>
              <a:cs typeface="Times New Roman" panose="02020603050405020304" pitchFamily="18" charset="0"/>
            </a:endParaRPr>
          </a:p>
          <a:p>
            <a:pPr marL="0" indent="0" algn="ctr">
              <a:buNone/>
            </a:pPr>
            <a:endParaRPr lang="ar-EG" b="1" dirty="0">
              <a:latin typeface="Times New Roman" panose="02020603050405020304" pitchFamily="18" charset="0"/>
              <a:cs typeface="Times New Roman" panose="02020603050405020304" pitchFamily="18" charset="0"/>
            </a:endParaRPr>
          </a:p>
          <a:p>
            <a:pPr marL="0" indent="0" algn="ctr">
              <a:buNone/>
            </a:pPr>
            <a:r>
              <a:rPr lang="en-US" sz="4400" b="1" dirty="0" smtClean="0">
                <a:solidFill>
                  <a:srgbClr val="FF0000"/>
                </a:solidFill>
                <a:latin typeface="Times New Roman" panose="02020603050405020304" pitchFamily="18" charset="0"/>
                <a:cs typeface="Times New Roman" panose="02020603050405020304" pitchFamily="18" charset="0"/>
              </a:rPr>
              <a:t>However</a:t>
            </a:r>
          </a:p>
          <a:p>
            <a:pPr marL="0" indent="0" algn="ctr">
              <a:buNone/>
            </a:pPr>
            <a:endParaRPr lang="en-US" b="1" dirty="0" smtClean="0">
              <a:latin typeface="Times New Roman" panose="02020603050405020304" pitchFamily="18" charset="0"/>
              <a:cs typeface="Times New Roman" panose="02020603050405020304" pitchFamily="18" charset="0"/>
            </a:endParaRPr>
          </a:p>
          <a:p>
            <a:pPr marL="0" indent="0" algn="ctr">
              <a:buNone/>
            </a:pPr>
            <a:endParaRPr lang="ar-EG"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666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txEl>
                                              <p:pRg st="2" end="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pPr marL="0" indent="0" algn="l">
              <a:buNone/>
            </a:pPr>
            <a:r>
              <a:rPr lang="en-US" sz="2800" b="1" dirty="0" smtClean="0">
                <a:latin typeface="Times New Roman" panose="02020603050405020304" pitchFamily="18" charset="0"/>
                <a:cs typeface="Times New Roman" panose="02020603050405020304" pitchFamily="18" charset="0"/>
              </a:rPr>
              <a:t>  </a:t>
            </a:r>
          </a:p>
          <a:p>
            <a:pPr marL="0" indent="0" algn="l">
              <a:buNone/>
            </a:pPr>
            <a:endParaRPr lang="en-US" sz="2800" b="1" dirty="0">
              <a:latin typeface="Times New Roman" panose="02020603050405020304" pitchFamily="18" charset="0"/>
              <a:cs typeface="Times New Roman" panose="02020603050405020304" pitchFamily="18" charset="0"/>
            </a:endParaRPr>
          </a:p>
          <a:p>
            <a:pPr marL="0" indent="0" algn="l">
              <a:buNone/>
            </a:pPr>
            <a:r>
              <a:rPr lang="en-US" sz="2800" b="1" dirty="0" smtClean="0">
                <a:latin typeface="Times New Roman" panose="02020603050405020304" pitchFamily="18" charset="0"/>
                <a:cs typeface="Times New Roman" panose="02020603050405020304" pitchFamily="18" charset="0"/>
              </a:rPr>
              <a:t>Such </a:t>
            </a:r>
            <a:r>
              <a:rPr lang="en-US" sz="2800" b="1" dirty="0" smtClean="0">
                <a:latin typeface="Times New Roman" panose="02020603050405020304" pitchFamily="18" charset="0"/>
                <a:cs typeface="Times New Roman" panose="02020603050405020304" pitchFamily="18" charset="0"/>
              </a:rPr>
              <a:t>agents can still lead to </a:t>
            </a:r>
            <a:r>
              <a:rPr lang="en-US" sz="2800" b="1" dirty="0" smtClean="0">
                <a:solidFill>
                  <a:srgbClr val="FF0000"/>
                </a:solidFill>
                <a:latin typeface="Times New Roman" panose="02020603050405020304" pitchFamily="18" charset="0"/>
                <a:cs typeface="Times New Roman" panose="02020603050405020304" pitchFamily="18" charset="0"/>
              </a:rPr>
              <a:t>neurotoxicity</a:t>
            </a:r>
            <a:r>
              <a:rPr lang="en-US" sz="2800" b="1" dirty="0" smtClean="0">
                <a:latin typeface="Times New Roman" panose="02020603050405020304" pitchFamily="18" charset="0"/>
                <a:cs typeface="Times New Roman" panose="02020603050405020304" pitchFamily="18" charset="0"/>
              </a:rPr>
              <a:t> or other toxicities, even at very low dosages, thereby restricting the applications of free drugs</a:t>
            </a:r>
            <a:r>
              <a:rPr lang="en-US" dirty="0" smtClean="0"/>
              <a:t>.</a:t>
            </a:r>
            <a:endParaRPr lang="ar-EG" dirty="0"/>
          </a:p>
        </p:txBody>
      </p:sp>
    </p:spTree>
    <p:extLst>
      <p:ext uri="{BB962C8B-B14F-4D97-AF65-F5344CB8AC3E}">
        <p14:creationId xmlns:p14="http://schemas.microsoft.com/office/powerpoint/2010/main" val="307263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normAutofit/>
          </a:bodyPr>
          <a:lstStyle/>
          <a:p>
            <a:pPr marL="0" indent="0" algn="l">
              <a:buNone/>
            </a:pPr>
            <a:endParaRPr lang="en-US" sz="2800" b="1" dirty="0" smtClean="0">
              <a:latin typeface="Times New Roman" panose="02020603050405020304" pitchFamily="18" charset="0"/>
              <a:cs typeface="Times New Roman" panose="02020603050405020304" pitchFamily="18" charset="0"/>
            </a:endParaRPr>
          </a:p>
          <a:p>
            <a:pPr marL="0" indent="0" algn="l">
              <a:buNone/>
            </a:pPr>
            <a:endParaRPr lang="en-US" sz="2800" b="1" dirty="0">
              <a:latin typeface="Times New Roman" panose="02020603050405020304" pitchFamily="18" charset="0"/>
              <a:cs typeface="Times New Roman" panose="02020603050405020304" pitchFamily="18" charset="0"/>
            </a:endParaRPr>
          </a:p>
          <a:p>
            <a:pPr marL="0" indent="0" algn="l">
              <a:buNone/>
            </a:pPr>
            <a:r>
              <a:rPr lang="en-US" sz="2800" b="1" dirty="0" smtClean="0">
                <a:latin typeface="Times New Roman" panose="02020603050405020304" pitchFamily="18" charset="0"/>
                <a:cs typeface="Times New Roman" panose="02020603050405020304" pitchFamily="18" charset="0"/>
              </a:rPr>
              <a:t>The application of nanomedicines, such as inert carrier-based nanomedicines, polymer–drug conjugates, coordination polymer nanoparticles and carrier-free nanomedicines, can partly overcome the potential problems of free drugs in therapy.</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622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normAutofit/>
          </a:bodyPr>
          <a:lstStyle/>
          <a:p>
            <a:pPr marL="0" indent="0" algn="l">
              <a:buNone/>
            </a:pPr>
            <a:endParaRPr lang="en-US" sz="2800" b="1" dirty="0" smtClean="0">
              <a:latin typeface="Times New Roman" panose="02020603050405020304" pitchFamily="18" charset="0"/>
              <a:cs typeface="Times New Roman" panose="02020603050405020304" pitchFamily="18" charset="0"/>
            </a:endParaRPr>
          </a:p>
          <a:p>
            <a:pPr marL="0" indent="0" algn="l">
              <a:buNone/>
            </a:pPr>
            <a:endParaRPr lang="en-US" sz="2800" b="1" dirty="0">
              <a:latin typeface="Times New Roman" panose="02020603050405020304" pitchFamily="18" charset="0"/>
              <a:cs typeface="Times New Roman" panose="02020603050405020304" pitchFamily="18" charset="0"/>
            </a:endParaRPr>
          </a:p>
          <a:p>
            <a:pPr marL="0" indent="0" algn="l">
              <a:buNone/>
            </a:pPr>
            <a:r>
              <a:rPr lang="en-US" sz="2800" b="1" dirty="0" smtClean="0">
                <a:latin typeface="Times New Roman" panose="02020603050405020304" pitchFamily="18" charset="0"/>
                <a:cs typeface="Times New Roman" panose="02020603050405020304" pitchFamily="18" charset="0"/>
              </a:rPr>
              <a:t>Excellent properties of nanomedicines are       simultaneously or sequentially obtainable.</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683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a:xfrm>
            <a:off x="457200" y="1600200"/>
            <a:ext cx="8229600" cy="4997152"/>
          </a:xfrm>
        </p:spPr>
        <p:txBody>
          <a:bodyPr>
            <a:normAutofit/>
          </a:bodyPr>
          <a:lstStyle/>
          <a:p>
            <a:pPr marL="0" indent="0" algn="l">
              <a:buNone/>
            </a:pPr>
            <a:r>
              <a:rPr lang="en-US" sz="2200" b="1" dirty="0" smtClean="0">
                <a:solidFill>
                  <a:srgbClr val="FF0000"/>
                </a:solidFill>
                <a:latin typeface="Times New Roman" panose="02020603050405020304" pitchFamily="18" charset="0"/>
                <a:cs typeface="Times New Roman" panose="02020603050405020304" pitchFamily="18" charset="0"/>
              </a:rPr>
              <a:t>1)</a:t>
            </a:r>
            <a:r>
              <a:rPr lang="en-US" sz="2200" b="1" dirty="0" smtClean="0">
                <a:latin typeface="Times New Roman" panose="02020603050405020304" pitchFamily="18" charset="0"/>
                <a:cs typeface="Times New Roman" panose="02020603050405020304" pitchFamily="18" charset="0"/>
              </a:rPr>
              <a:t> Expanded application ranges of hydrophobic drugs as a result of enhanced water solubility. </a:t>
            </a:r>
          </a:p>
          <a:p>
            <a:pPr marL="0" indent="0" algn="l">
              <a:buNone/>
            </a:pPr>
            <a:r>
              <a:rPr lang="en-US" sz="2200" b="1" dirty="0" smtClean="0">
                <a:solidFill>
                  <a:srgbClr val="FF0000"/>
                </a:solidFill>
                <a:latin typeface="Times New Roman" panose="02020603050405020304" pitchFamily="18" charset="0"/>
                <a:cs typeface="Times New Roman" panose="02020603050405020304" pitchFamily="18" charset="0"/>
              </a:rPr>
              <a:t>2)</a:t>
            </a:r>
            <a:r>
              <a:rPr lang="en-US" sz="2200" b="1" dirty="0" smtClean="0">
                <a:latin typeface="Times New Roman" panose="02020603050405020304" pitchFamily="18" charset="0"/>
                <a:cs typeface="Times New Roman" panose="02020603050405020304" pitchFamily="18" charset="0"/>
              </a:rPr>
              <a:t> Long circulation times of drugs when dosed into the circulatory system. </a:t>
            </a:r>
          </a:p>
          <a:p>
            <a:pPr marL="0" indent="0" algn="l">
              <a:buNone/>
            </a:pPr>
            <a:r>
              <a:rPr lang="en-US" sz="2200" b="1" dirty="0" smtClean="0">
                <a:solidFill>
                  <a:srgbClr val="FF0000"/>
                </a:solidFill>
                <a:latin typeface="Times New Roman" panose="02020603050405020304" pitchFamily="18" charset="0"/>
                <a:cs typeface="Times New Roman" panose="02020603050405020304" pitchFamily="18" charset="0"/>
              </a:rPr>
              <a:t>3)</a:t>
            </a:r>
            <a:r>
              <a:rPr lang="en-US" sz="2200" b="1" dirty="0" smtClean="0">
                <a:latin typeface="Times New Roman" panose="02020603050405020304" pitchFamily="18" charset="0"/>
                <a:cs typeface="Times New Roman" panose="02020603050405020304" pitchFamily="18" charset="0"/>
              </a:rPr>
              <a:t> Targeted delivery of drugs at the sites of the diseases through nonspecific targeting, such as the enhanced permeability and retention effect or specific NP–cell surface interactions. </a:t>
            </a:r>
          </a:p>
          <a:p>
            <a:pPr marL="0" indent="0" algn="l">
              <a:buNone/>
            </a:pPr>
            <a:r>
              <a:rPr lang="en-US" sz="2200" b="1" dirty="0" smtClean="0">
                <a:solidFill>
                  <a:srgbClr val="FF0000"/>
                </a:solidFill>
                <a:latin typeface="Times New Roman" panose="02020603050405020304" pitchFamily="18" charset="0"/>
                <a:cs typeface="Times New Roman" panose="02020603050405020304" pitchFamily="18" charset="0"/>
              </a:rPr>
              <a:t>4)</a:t>
            </a:r>
            <a:r>
              <a:rPr lang="en-US" sz="2200" b="1" dirty="0" smtClean="0">
                <a:latin typeface="Times New Roman" panose="02020603050405020304" pitchFamily="18" charset="0"/>
                <a:cs typeface="Times New Roman" panose="02020603050405020304" pitchFamily="18" charset="0"/>
              </a:rPr>
              <a:t> Responses to local stimulation of the target location, such as abnormal pH, temperature, and ionic strength.</a:t>
            </a:r>
          </a:p>
          <a:p>
            <a:pPr marL="0" indent="0" algn="l">
              <a:buNone/>
            </a:pPr>
            <a:r>
              <a:rPr lang="en-US" sz="2200" b="1" dirty="0" smtClean="0">
                <a:solidFill>
                  <a:srgbClr val="FF0000"/>
                </a:solidFill>
                <a:latin typeface="Times New Roman" panose="02020603050405020304" pitchFamily="18" charset="0"/>
                <a:cs typeface="Times New Roman" panose="02020603050405020304" pitchFamily="18" charset="0"/>
              </a:rPr>
              <a:t>5)</a:t>
            </a:r>
            <a:r>
              <a:rPr lang="en-US" sz="2200" b="1" dirty="0" smtClean="0">
                <a:latin typeface="Times New Roman" panose="02020603050405020304" pitchFamily="18" charset="0"/>
                <a:cs typeface="Times New Roman" panose="02020603050405020304" pitchFamily="18" charset="0"/>
              </a:rPr>
              <a:t> Synergistic therapy via co-delivery of multiple drugs at the same time and location.</a:t>
            </a:r>
          </a:p>
          <a:p>
            <a:pPr marL="0" indent="0" algn="l">
              <a:buNone/>
            </a:pPr>
            <a:r>
              <a:rPr lang="en-US" sz="2200" b="1" dirty="0" smtClean="0">
                <a:solidFill>
                  <a:srgbClr val="FF0000"/>
                </a:solidFill>
                <a:latin typeface="Times New Roman" panose="02020603050405020304" pitchFamily="18" charset="0"/>
                <a:cs typeface="Times New Roman" panose="02020603050405020304" pitchFamily="18" charset="0"/>
              </a:rPr>
              <a:t>6)</a:t>
            </a:r>
            <a:r>
              <a:rPr lang="en-US" sz="2200" b="1" dirty="0" smtClean="0">
                <a:latin typeface="Times New Roman" panose="02020603050405020304" pitchFamily="18" charset="0"/>
                <a:cs typeface="Times New Roman" panose="02020603050405020304" pitchFamily="18" charset="0"/>
              </a:rPr>
              <a:t> Real-time monitoring of carrier (and drug) </a:t>
            </a:r>
            <a:r>
              <a:rPr lang="en-US" sz="2200" b="1" dirty="0" err="1" smtClean="0">
                <a:latin typeface="Times New Roman" panose="02020603050405020304" pitchFamily="18" charset="0"/>
                <a:cs typeface="Times New Roman" panose="02020603050405020304" pitchFamily="18" charset="0"/>
              </a:rPr>
              <a:t>biodistribution</a:t>
            </a:r>
            <a:r>
              <a:rPr lang="en-US" sz="2200" b="1" dirty="0" smtClean="0">
                <a:latin typeface="Times New Roman" panose="02020603050405020304" pitchFamily="18" charset="0"/>
                <a:cs typeface="Times New Roman" panose="02020603050405020304" pitchFamily="18" charset="0"/>
              </a:rPr>
              <a:t> and targeted accumulation. </a:t>
            </a:r>
            <a:endParaRPr lang="ar-EG" sz="2200" b="1" dirty="0" smtClean="0">
              <a:latin typeface="Times New Roman" panose="02020603050405020304" pitchFamily="18" charset="0"/>
              <a:cs typeface="Times New Roman" panose="02020603050405020304" pitchFamily="18" charset="0"/>
            </a:endParaRPr>
          </a:p>
          <a:p>
            <a:endParaRPr lang="ar-EG" sz="2200" dirty="0"/>
          </a:p>
        </p:txBody>
      </p:sp>
    </p:spTree>
    <p:extLst>
      <p:ext uri="{BB962C8B-B14F-4D97-AF65-F5344CB8AC3E}">
        <p14:creationId xmlns:p14="http://schemas.microsoft.com/office/powerpoint/2010/main" val="146922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normAutofit lnSpcReduction="10000"/>
          </a:bodyPr>
          <a:lstStyle/>
          <a:p>
            <a:pPr marL="0" indent="0" algn="l">
              <a:buNone/>
            </a:pPr>
            <a:r>
              <a:rPr lang="en-US" sz="2800" b="1" dirty="0" smtClean="0">
                <a:latin typeface="Times New Roman" panose="02020603050405020304" pitchFamily="18" charset="0"/>
                <a:cs typeface="Times New Roman" panose="02020603050405020304" pitchFamily="18" charset="0"/>
              </a:rPr>
              <a:t>   Since the first FDA approval of nanomedicine (liposomal amphotericin B in 1990), more than 24 nanomedicines have been approved for clinical use, with total sales exceeding US$5.4 billion.</a:t>
            </a:r>
          </a:p>
          <a:p>
            <a:pPr marL="0" indent="0" algn="l">
              <a:buNone/>
            </a:pPr>
            <a:endParaRPr lang="en-US" sz="2800" b="1" dirty="0" smtClean="0">
              <a:latin typeface="Times New Roman" panose="02020603050405020304" pitchFamily="18" charset="0"/>
              <a:cs typeface="Times New Roman" panose="02020603050405020304" pitchFamily="18" charset="0"/>
            </a:endParaRPr>
          </a:p>
          <a:p>
            <a:pPr marL="0" indent="0" algn="l">
              <a:buNone/>
            </a:pPr>
            <a:r>
              <a:rPr lang="en-US" sz="2800" b="1" dirty="0" smtClean="0">
                <a:latin typeface="Times New Roman" panose="02020603050405020304" pitchFamily="18" charset="0"/>
                <a:cs typeface="Times New Roman" panose="02020603050405020304" pitchFamily="18" charset="0"/>
              </a:rPr>
              <a:t>   The average cost and time required to develop a new nanomedicine (approximately $20–$50 million and 3–4 years) are significantly lower than for a new chemical drug (approximately $500 million and over 10 years).</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6126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normAutofit/>
          </a:bodyPr>
          <a:lstStyle/>
          <a:p>
            <a:pPr marL="0" indent="0" algn="ctr">
              <a:buNone/>
            </a:pPr>
            <a:endParaRPr lang="en-US" b="1" dirty="0" smtClean="0">
              <a:latin typeface="Times New Roman" panose="02020603050405020304" pitchFamily="18" charset="0"/>
              <a:cs typeface="Times New Roman" panose="02020603050405020304" pitchFamily="18" charset="0"/>
            </a:endParaRPr>
          </a:p>
          <a:p>
            <a:pPr marL="0" indent="0" algn="ctr">
              <a:buNone/>
            </a:pPr>
            <a:endParaRPr lang="en-US" b="1" dirty="0">
              <a:latin typeface="Times New Roman" panose="02020603050405020304" pitchFamily="18" charset="0"/>
              <a:cs typeface="Times New Roman" panose="02020603050405020304" pitchFamily="18" charset="0"/>
            </a:endParaRPr>
          </a:p>
          <a:p>
            <a:pPr marL="0" indent="0" algn="ctr">
              <a:buNone/>
            </a:pPr>
            <a:r>
              <a:rPr lang="en-US" sz="4400" b="1" dirty="0" smtClean="0">
                <a:solidFill>
                  <a:srgbClr val="FF0000"/>
                </a:solidFill>
                <a:latin typeface="Times New Roman" panose="02020603050405020304" pitchFamily="18" charset="0"/>
                <a:cs typeface="Times New Roman" panose="02020603050405020304" pitchFamily="18" charset="0"/>
              </a:rPr>
              <a:t>Therefore</a:t>
            </a:r>
            <a:endParaRPr lang="ar-EG" sz="4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29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txEl>
                                              <p:pRg st="2" end="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pPr marL="0" indent="0" algn="l">
              <a:buNone/>
            </a:pPr>
            <a:r>
              <a:rPr lang="en-US" sz="2800" b="1" dirty="0" smtClean="0">
                <a:latin typeface="Times New Roman" panose="02020603050405020304" pitchFamily="18" charset="0"/>
                <a:cs typeface="Times New Roman" panose="02020603050405020304" pitchFamily="18" charset="0"/>
              </a:rPr>
              <a:t>   </a:t>
            </a:r>
          </a:p>
          <a:p>
            <a:pPr marL="0" indent="0" algn="l">
              <a:buNone/>
            </a:pPr>
            <a:endParaRPr lang="en-US" sz="2800" b="1" dirty="0">
              <a:latin typeface="Times New Roman" panose="02020603050405020304" pitchFamily="18" charset="0"/>
              <a:cs typeface="Times New Roman" panose="02020603050405020304" pitchFamily="18" charset="0"/>
            </a:endParaRPr>
          </a:p>
          <a:p>
            <a:pPr marL="0" indent="0" algn="l">
              <a:buNone/>
            </a:pPr>
            <a:r>
              <a:rPr lang="en-US" sz="2800" b="1" dirty="0" smtClean="0">
                <a:latin typeface="Times New Roman" panose="02020603050405020304" pitchFamily="18" charset="0"/>
                <a:cs typeface="Times New Roman" panose="02020603050405020304" pitchFamily="18" charset="0"/>
              </a:rPr>
              <a:t>The </a:t>
            </a:r>
            <a:r>
              <a:rPr lang="en-US" sz="2800" b="1" dirty="0" smtClean="0">
                <a:latin typeface="Times New Roman" panose="02020603050405020304" pitchFamily="18" charset="0"/>
                <a:cs typeface="Times New Roman" panose="02020603050405020304" pitchFamily="18" charset="0"/>
              </a:rPr>
              <a:t>design and development of novel nanomedicines have higher market value and application prospects than that for conventional chemical drugs.</a:t>
            </a:r>
            <a:endParaRPr lang="ar-EG" sz="2800" b="1" dirty="0" smtClean="0">
              <a:latin typeface="Times New Roman" panose="02020603050405020304" pitchFamily="18" charset="0"/>
              <a:cs typeface="Times New Roman" panose="02020603050405020304" pitchFamily="18" charset="0"/>
            </a:endParaRPr>
          </a:p>
          <a:p>
            <a:endParaRPr lang="ar-EG" dirty="0"/>
          </a:p>
        </p:txBody>
      </p:sp>
    </p:spTree>
    <p:extLst>
      <p:ext uri="{BB962C8B-B14F-4D97-AF65-F5344CB8AC3E}">
        <p14:creationId xmlns:p14="http://schemas.microsoft.com/office/powerpoint/2010/main" val="2473141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lstStyle/>
          <a:p>
            <a:pPr marL="0" indent="0" algn="l" rtl="0">
              <a:buNone/>
            </a:pPr>
            <a:endParaRPr lang="en-US" dirty="0" smtClean="0"/>
          </a:p>
          <a:p>
            <a:pPr marL="0" indent="0" algn="l" rtl="0">
              <a:buNone/>
            </a:pPr>
            <a:endParaRPr lang="ar-EG" dirty="0"/>
          </a:p>
        </p:txBody>
      </p:sp>
      <p:sp>
        <p:nvSpPr>
          <p:cNvPr id="2" name="TextBox 1"/>
          <p:cNvSpPr txBox="1"/>
          <p:nvPr/>
        </p:nvSpPr>
        <p:spPr>
          <a:xfrm>
            <a:off x="391343" y="685800"/>
            <a:ext cx="8219257" cy="3710055"/>
          </a:xfrm>
          <a:prstGeom prst="rect">
            <a:avLst/>
          </a:prstGeom>
          <a:noFill/>
        </p:spPr>
        <p:txBody>
          <a:bodyPr wrap="square" rtlCol="1">
            <a:spAutoFit/>
          </a:bodyPr>
          <a:lstStyle/>
          <a:p>
            <a:pPr algn="l">
              <a:lnSpc>
                <a:spcPct val="120000"/>
              </a:lnSpc>
              <a:spcBef>
                <a:spcPct val="50000"/>
              </a:spcBef>
              <a:buClr>
                <a:srgbClr val="FF0000"/>
              </a:buClr>
            </a:pPr>
            <a:endParaRPr lang="en-US" sz="2400" b="1" dirty="0" smtClean="0">
              <a:solidFill>
                <a:srgbClr val="FF0000"/>
              </a:solidFill>
              <a:latin typeface="Times New Roman" panose="02020603050405020304" pitchFamily="18" charset="0"/>
              <a:cs typeface="Times New Roman" panose="02020603050405020304" pitchFamily="18" charset="0"/>
            </a:endParaRPr>
          </a:p>
          <a:p>
            <a:pPr algn="l">
              <a:lnSpc>
                <a:spcPct val="120000"/>
              </a:lnSpc>
              <a:spcBef>
                <a:spcPct val="50000"/>
              </a:spcBef>
              <a:buClr>
                <a:srgbClr val="FF0000"/>
              </a:buClr>
            </a:pPr>
            <a:r>
              <a:rPr lang="en-US" sz="2400" b="1" dirty="0" smtClean="0">
                <a:solidFill>
                  <a:srgbClr val="FF0000"/>
                </a:solidFill>
                <a:latin typeface="Times New Roman" panose="02020603050405020304" pitchFamily="18" charset="0"/>
                <a:cs typeface="Times New Roman" panose="02020603050405020304" pitchFamily="18" charset="0"/>
              </a:rPr>
              <a:t>Directed Enzyme Prodrug Therapy</a:t>
            </a:r>
            <a:r>
              <a:rPr lang="en-US" sz="2400" b="1" dirty="0" smtClean="0">
                <a:latin typeface="Times New Roman" panose="02020603050405020304" pitchFamily="18" charset="0"/>
                <a:cs typeface="Times New Roman" panose="02020603050405020304" pitchFamily="18" charset="0"/>
              </a:rPr>
              <a:t> has </a:t>
            </a:r>
            <a:r>
              <a:rPr lang="en-US" sz="2400" b="1" dirty="0">
                <a:latin typeface="Times New Roman" panose="02020603050405020304" pitchFamily="18" charset="0"/>
                <a:cs typeface="Times New Roman" panose="02020603050405020304" pitchFamily="18" charset="0"/>
              </a:rPr>
              <a:t>been investigated as a means to improve the tumor selectivity of </a:t>
            </a:r>
            <a:r>
              <a:rPr lang="en-US" sz="2400" b="1" dirty="0" smtClean="0">
                <a:latin typeface="Times New Roman" panose="02020603050405020304" pitchFamily="18" charset="0"/>
                <a:cs typeface="Times New Roman" panose="02020603050405020304" pitchFamily="18" charset="0"/>
              </a:rPr>
              <a:t>therapeutics.</a:t>
            </a:r>
          </a:p>
          <a:p>
            <a:pPr algn="l">
              <a:lnSpc>
                <a:spcPct val="120000"/>
              </a:lnSpc>
              <a:spcBef>
                <a:spcPct val="50000"/>
              </a:spcBef>
              <a:buClr>
                <a:srgbClr val="FF0000"/>
              </a:buClr>
            </a:pPr>
            <a:endParaRPr lang="en-US" sz="2400" b="1" dirty="0" smtClean="0">
              <a:latin typeface="Times New Roman" panose="02020603050405020304" pitchFamily="18" charset="0"/>
              <a:cs typeface="Times New Roman" panose="02020603050405020304" pitchFamily="18" charset="0"/>
            </a:endParaRPr>
          </a:p>
          <a:p>
            <a:pPr algn="l">
              <a:lnSpc>
                <a:spcPct val="120000"/>
              </a:lnSpc>
              <a:spcBef>
                <a:spcPct val="50000"/>
              </a:spcBef>
              <a:buClr>
                <a:srgbClr val="FF0000"/>
              </a:buClr>
            </a:pPr>
            <a:r>
              <a:rPr lang="en-US" sz="2400" b="1" dirty="0" smtClean="0">
                <a:latin typeface="Times New Roman" panose="02020603050405020304" pitchFamily="18" charset="0"/>
                <a:cs typeface="Times New Roman" panose="02020603050405020304" pitchFamily="18" charset="0"/>
              </a:rPr>
              <a:t>This </a:t>
            </a:r>
            <a:r>
              <a:rPr lang="en-US" sz="2400" b="1" dirty="0">
                <a:latin typeface="Times New Roman" panose="02020603050405020304" pitchFamily="18" charset="0"/>
                <a:cs typeface="Times New Roman" panose="02020603050405020304" pitchFamily="18" charset="0"/>
              </a:rPr>
              <a:t>strategy comprises the </a:t>
            </a:r>
            <a:r>
              <a:rPr lang="en-US" sz="2400" b="1" dirty="0">
                <a:solidFill>
                  <a:srgbClr val="FF0000"/>
                </a:solidFill>
                <a:latin typeface="Times New Roman" panose="02020603050405020304" pitchFamily="18" charset="0"/>
                <a:cs typeface="Times New Roman" panose="02020603050405020304" pitchFamily="18" charset="0"/>
              </a:rPr>
              <a:t>targeted delivery </a:t>
            </a:r>
            <a:r>
              <a:rPr lang="en-US" sz="2400" b="1" dirty="0">
                <a:latin typeface="Times New Roman" panose="02020603050405020304" pitchFamily="18" charset="0"/>
                <a:cs typeface="Times New Roman" panose="02020603050405020304" pitchFamily="18" charset="0"/>
              </a:rPr>
              <a:t>of a </a:t>
            </a:r>
            <a:r>
              <a:rPr lang="en-US" sz="2400" b="1" dirty="0">
                <a:solidFill>
                  <a:srgbClr val="FF0000"/>
                </a:solidFill>
                <a:latin typeface="Times New Roman" panose="02020603050405020304" pitchFamily="18" charset="0"/>
                <a:cs typeface="Times New Roman" panose="02020603050405020304" pitchFamily="18" charset="0"/>
              </a:rPr>
              <a:t>prodrug-activating enzyme</a:t>
            </a:r>
            <a:r>
              <a:rPr lang="en-US" sz="2400" b="1" dirty="0">
                <a:latin typeface="Times New Roman" panose="02020603050405020304" pitchFamily="18" charset="0"/>
                <a:cs typeface="Times New Roman" panose="02020603050405020304" pitchFamily="18" charset="0"/>
              </a:rPr>
              <a:t> or its encoding </a:t>
            </a:r>
            <a:r>
              <a:rPr lang="en-US" sz="2400" b="1" dirty="0">
                <a:solidFill>
                  <a:srgbClr val="FF0000"/>
                </a:solidFill>
                <a:latin typeface="Times New Roman" panose="02020603050405020304" pitchFamily="18" charset="0"/>
                <a:cs typeface="Times New Roman" panose="02020603050405020304" pitchFamily="18" charset="0"/>
              </a:rPr>
              <a:t>gene </a:t>
            </a:r>
            <a:r>
              <a:rPr lang="en-US" sz="2400" b="1" dirty="0">
                <a:latin typeface="Times New Roman" panose="02020603050405020304" pitchFamily="18" charset="0"/>
                <a:cs typeface="Times New Roman" panose="02020603050405020304" pitchFamily="18" charset="0"/>
              </a:rPr>
              <a:t>to the tumor before administering a prodrug. </a:t>
            </a:r>
            <a:endParaRPr lang="en-US" sz="24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592888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38009" y="1052736"/>
            <a:ext cx="8305800" cy="4494885"/>
          </a:xfrm>
          <a:prstGeom prst="rect">
            <a:avLst/>
          </a:prstGeom>
        </p:spPr>
        <p:txBody>
          <a:bodyPr wrap="square">
            <a:spAutoFit/>
          </a:bodyPr>
          <a:lstStyle/>
          <a:p>
            <a:pPr algn="l">
              <a:lnSpc>
                <a:spcPct val="120000"/>
              </a:lnSpc>
              <a:spcBef>
                <a:spcPct val="50000"/>
              </a:spcBef>
              <a:buClr>
                <a:srgbClr val="FF0000"/>
              </a:buClr>
            </a:pPr>
            <a:r>
              <a:rPr lang="en-US" sz="2400" b="1" dirty="0">
                <a:latin typeface="Times New Roman" panose="02020603050405020304" pitchFamily="18" charset="0"/>
                <a:cs typeface="Times New Roman" panose="02020603050405020304" pitchFamily="18" charset="0"/>
              </a:rPr>
              <a:t>After targeting and clearance of the enzyme from the circulation, the prodrug is  administered and then converted to an active anticancer drug </a:t>
            </a:r>
            <a:endParaRPr lang="en-US" sz="2400" b="1" dirty="0" smtClean="0">
              <a:latin typeface="Times New Roman" panose="02020603050405020304" pitchFamily="18" charset="0"/>
              <a:cs typeface="Times New Roman" panose="02020603050405020304" pitchFamily="18" charset="0"/>
            </a:endParaRPr>
          </a:p>
          <a:p>
            <a:pPr algn="ctr">
              <a:lnSpc>
                <a:spcPct val="120000"/>
              </a:lnSpc>
              <a:spcBef>
                <a:spcPct val="50000"/>
              </a:spcBef>
              <a:buClr>
                <a:srgbClr val="FF0000"/>
              </a:buClr>
            </a:pPr>
            <a:r>
              <a:rPr lang="en-US" sz="4400" b="1" dirty="0" smtClean="0">
                <a:solidFill>
                  <a:srgbClr val="FF0000"/>
                </a:solidFill>
                <a:latin typeface="Times New Roman" panose="02020603050405020304" pitchFamily="18" charset="0"/>
                <a:cs typeface="Times New Roman" panose="02020603050405020304" pitchFamily="18" charset="0"/>
              </a:rPr>
              <a:t>ONLY</a:t>
            </a:r>
            <a:r>
              <a:rPr lang="en-US" sz="5400" b="1" dirty="0" smtClean="0">
                <a:latin typeface="Times New Roman" panose="02020603050405020304" pitchFamily="18" charset="0"/>
                <a:cs typeface="Times New Roman" panose="02020603050405020304" pitchFamily="18" charset="0"/>
              </a:rPr>
              <a:t> </a:t>
            </a:r>
          </a:p>
          <a:p>
            <a:pPr algn="l">
              <a:lnSpc>
                <a:spcPct val="120000"/>
              </a:lnSpc>
              <a:spcBef>
                <a:spcPct val="50000"/>
              </a:spcBef>
              <a:buClr>
                <a:srgbClr val="FF0000"/>
              </a:buClr>
            </a:pPr>
            <a:r>
              <a:rPr lang="en-US" sz="2400" b="1" dirty="0" smtClean="0">
                <a:latin typeface="Times New Roman" panose="02020603050405020304" pitchFamily="18" charset="0"/>
                <a:cs typeface="Times New Roman" panose="02020603050405020304" pitchFamily="18" charset="0"/>
              </a:rPr>
              <a:t>in </a:t>
            </a:r>
            <a:r>
              <a:rPr lang="en-US" sz="2400" b="1" dirty="0">
                <a:latin typeface="Times New Roman" panose="02020603050405020304" pitchFamily="18" charset="0"/>
                <a:cs typeface="Times New Roman" panose="02020603050405020304" pitchFamily="18" charset="0"/>
              </a:rPr>
              <a:t>the tumor lesion, achieving enhanced </a:t>
            </a:r>
            <a:r>
              <a:rPr lang="en-US" sz="2400" b="1" dirty="0">
                <a:solidFill>
                  <a:srgbClr val="FF0000"/>
                </a:solidFill>
                <a:latin typeface="Times New Roman" panose="02020603050405020304" pitchFamily="18" charset="0"/>
                <a:cs typeface="Times New Roman" panose="02020603050405020304" pitchFamily="18" charset="0"/>
              </a:rPr>
              <a:t>anticancer efficacy </a:t>
            </a:r>
            <a:r>
              <a:rPr lang="en-US" sz="2400" b="1" dirty="0">
                <a:latin typeface="Times New Roman" panose="02020603050405020304" pitchFamily="18" charset="0"/>
                <a:cs typeface="Times New Roman" panose="02020603050405020304" pitchFamily="18" charset="0"/>
              </a:rPr>
              <a:t>and </a:t>
            </a:r>
            <a:r>
              <a:rPr lang="en-US" sz="2400" b="1" dirty="0">
                <a:solidFill>
                  <a:srgbClr val="FF0000"/>
                </a:solidFill>
                <a:latin typeface="Times New Roman" panose="02020603050405020304" pitchFamily="18" charset="0"/>
                <a:cs typeface="Times New Roman" panose="02020603050405020304" pitchFamily="18" charset="0"/>
              </a:rPr>
              <a:t>decreased systemic toxicity. </a:t>
            </a:r>
            <a:endParaRPr lang="ar-EG" sz="2400" b="1" dirty="0">
              <a:solidFill>
                <a:srgbClr val="FF0000"/>
              </a:solidFill>
              <a:latin typeface="Times New Roman" panose="02020603050405020304" pitchFamily="18" charset="0"/>
              <a:cs typeface="Times New Roman" panose="02020603050405020304" pitchFamily="18" charset="0"/>
            </a:endParaRPr>
          </a:p>
          <a:p>
            <a:pPr lvl="0" algn="just">
              <a:lnSpc>
                <a:spcPct val="120000"/>
              </a:lnSpc>
              <a:spcBef>
                <a:spcPct val="50000"/>
              </a:spcBef>
              <a:buClr>
                <a:srgbClr val="FF0000"/>
              </a:buClr>
            </a:pPr>
            <a:endParaRPr lang="ar-EG" sz="24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201732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down)">
                                      <p:cBhvr>
                                        <p:cTn id="7" dur="580">
                                          <p:stCondLst>
                                            <p:cond delay="0"/>
                                          </p:stCondLst>
                                        </p:cTn>
                                        <p:tgtEl>
                                          <p:spTgt spid="7">
                                            <p:txEl>
                                              <p:pRg st="1" end="1"/>
                                            </p:txEl>
                                          </p:spTgt>
                                        </p:tgtEl>
                                      </p:cBhvr>
                                    </p:animEffect>
                                    <p:anim calcmode="lin" valueType="num">
                                      <p:cBhvr>
                                        <p:cTn id="8" dur="1822" tmFilter="0,0; 0.14,0.36; 0.43,0.73; 0.71,0.91; 1.0,1.0">
                                          <p:stCondLst>
                                            <p:cond delay="0"/>
                                          </p:stCondLst>
                                        </p:cTn>
                                        <p:tgtEl>
                                          <p:spTgt spid="7">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xEl>
                                              <p:pRg st="1" end="1"/>
                                            </p:txEl>
                                          </p:spTgt>
                                        </p:tgtEl>
                                      </p:cBhvr>
                                      <p:to x="100000" y="60000"/>
                                    </p:animScale>
                                    <p:animScale>
                                      <p:cBhvr>
                                        <p:cTn id="14" dur="166" decel="50000">
                                          <p:stCondLst>
                                            <p:cond delay="676"/>
                                          </p:stCondLst>
                                        </p:cTn>
                                        <p:tgtEl>
                                          <p:spTgt spid="7">
                                            <p:txEl>
                                              <p:pRg st="1" end="1"/>
                                            </p:txEl>
                                          </p:spTgt>
                                        </p:tgtEl>
                                      </p:cBhvr>
                                      <p:to x="100000" y="100000"/>
                                    </p:animScale>
                                    <p:animScale>
                                      <p:cBhvr>
                                        <p:cTn id="15" dur="26">
                                          <p:stCondLst>
                                            <p:cond delay="1312"/>
                                          </p:stCondLst>
                                        </p:cTn>
                                        <p:tgtEl>
                                          <p:spTgt spid="7">
                                            <p:txEl>
                                              <p:pRg st="1" end="1"/>
                                            </p:txEl>
                                          </p:spTgt>
                                        </p:tgtEl>
                                      </p:cBhvr>
                                      <p:to x="100000" y="80000"/>
                                    </p:animScale>
                                    <p:animScale>
                                      <p:cBhvr>
                                        <p:cTn id="16" dur="166" decel="50000">
                                          <p:stCondLst>
                                            <p:cond delay="1338"/>
                                          </p:stCondLst>
                                        </p:cTn>
                                        <p:tgtEl>
                                          <p:spTgt spid="7">
                                            <p:txEl>
                                              <p:pRg st="1" end="1"/>
                                            </p:txEl>
                                          </p:spTgt>
                                        </p:tgtEl>
                                      </p:cBhvr>
                                      <p:to x="100000" y="100000"/>
                                    </p:animScale>
                                    <p:animScale>
                                      <p:cBhvr>
                                        <p:cTn id="17" dur="26">
                                          <p:stCondLst>
                                            <p:cond delay="1642"/>
                                          </p:stCondLst>
                                        </p:cTn>
                                        <p:tgtEl>
                                          <p:spTgt spid="7">
                                            <p:txEl>
                                              <p:pRg st="1" end="1"/>
                                            </p:txEl>
                                          </p:spTgt>
                                        </p:tgtEl>
                                      </p:cBhvr>
                                      <p:to x="100000" y="90000"/>
                                    </p:animScale>
                                    <p:animScale>
                                      <p:cBhvr>
                                        <p:cTn id="18" dur="166" decel="50000">
                                          <p:stCondLst>
                                            <p:cond delay="1668"/>
                                          </p:stCondLst>
                                        </p:cTn>
                                        <p:tgtEl>
                                          <p:spTgt spid="7">
                                            <p:txEl>
                                              <p:pRg st="1" end="1"/>
                                            </p:txEl>
                                          </p:spTgt>
                                        </p:tgtEl>
                                      </p:cBhvr>
                                      <p:to x="100000" y="100000"/>
                                    </p:animScale>
                                    <p:animScale>
                                      <p:cBhvr>
                                        <p:cTn id="19" dur="26">
                                          <p:stCondLst>
                                            <p:cond delay="1808"/>
                                          </p:stCondLst>
                                        </p:cTn>
                                        <p:tgtEl>
                                          <p:spTgt spid="7">
                                            <p:txEl>
                                              <p:pRg st="1" end="1"/>
                                            </p:txEl>
                                          </p:spTgt>
                                        </p:tgtEl>
                                      </p:cBhvr>
                                      <p:to x="100000" y="95000"/>
                                    </p:animScale>
                                    <p:animScale>
                                      <p:cBhvr>
                                        <p:cTn id="20" dur="166" decel="50000">
                                          <p:stCondLst>
                                            <p:cond delay="1834"/>
                                          </p:stCondLst>
                                        </p:cTn>
                                        <p:tgtEl>
                                          <p:spTgt spid="7">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fade">
                                      <p:cBhvr>
                                        <p:cTn id="25" dur="1000"/>
                                        <p:tgtEl>
                                          <p:spTgt spid="7">
                                            <p:txEl>
                                              <p:pRg st="2" end="2"/>
                                            </p:txEl>
                                          </p:spTgt>
                                        </p:tgtEl>
                                      </p:cBhvr>
                                    </p:animEffect>
                                    <p:anim calcmode="lin" valueType="num">
                                      <p:cBhvr>
                                        <p:cTn id="26"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199" y="914400"/>
            <a:ext cx="8077201" cy="3082190"/>
          </a:xfrm>
          <a:prstGeom prst="rect">
            <a:avLst/>
          </a:prstGeom>
        </p:spPr>
        <p:txBody>
          <a:bodyPr wrap="square">
            <a:spAutoFit/>
          </a:bodyPr>
          <a:lstStyle/>
          <a:p>
            <a:pPr algn="l">
              <a:lnSpc>
                <a:spcPct val="120000"/>
              </a:lnSpc>
              <a:spcBef>
                <a:spcPct val="50000"/>
              </a:spcBef>
              <a:buClr>
                <a:srgbClr val="FF0000"/>
              </a:buClr>
            </a:pPr>
            <a:endParaRPr lang="en-US" sz="2400" b="1" dirty="0" smtClean="0">
              <a:solidFill>
                <a:srgbClr val="FF0000"/>
              </a:solidFill>
              <a:latin typeface="Times New Roman" panose="02020603050405020304" pitchFamily="18" charset="0"/>
              <a:cs typeface="Times New Roman" panose="02020603050405020304" pitchFamily="18" charset="0"/>
            </a:endParaRPr>
          </a:p>
          <a:p>
            <a:pPr algn="l">
              <a:lnSpc>
                <a:spcPct val="120000"/>
              </a:lnSpc>
              <a:spcBef>
                <a:spcPct val="50000"/>
              </a:spcBef>
              <a:buClr>
                <a:srgbClr val="FF0000"/>
              </a:buClr>
            </a:pPr>
            <a:endParaRPr lang="en-US" sz="2400" b="1" dirty="0">
              <a:solidFill>
                <a:srgbClr val="FF0000"/>
              </a:solidFill>
              <a:latin typeface="Times New Roman" panose="02020603050405020304" pitchFamily="18" charset="0"/>
              <a:cs typeface="Times New Roman" panose="02020603050405020304" pitchFamily="18" charset="0"/>
            </a:endParaRPr>
          </a:p>
          <a:p>
            <a:pPr algn="l">
              <a:lnSpc>
                <a:spcPct val="120000"/>
              </a:lnSpc>
              <a:spcBef>
                <a:spcPct val="50000"/>
              </a:spcBef>
              <a:buClr>
                <a:srgbClr val="FF0000"/>
              </a:buClr>
            </a:pPr>
            <a:r>
              <a:rPr lang="en-US" sz="2400" b="1" dirty="0" smtClean="0">
                <a:solidFill>
                  <a:srgbClr val="FF0000"/>
                </a:solidFill>
                <a:latin typeface="Times New Roman" panose="02020603050405020304" pitchFamily="18" charset="0"/>
                <a:cs typeface="Times New Roman" panose="02020603050405020304" pitchFamily="18" charset="0"/>
              </a:rPr>
              <a:t>Magnetic </a:t>
            </a:r>
            <a:r>
              <a:rPr lang="en-US" sz="2400" b="1" dirty="0">
                <a:solidFill>
                  <a:srgbClr val="FF0000"/>
                </a:solidFill>
                <a:latin typeface="Times New Roman" panose="02020603050405020304" pitchFamily="18" charset="0"/>
                <a:cs typeface="Times New Roman" panose="02020603050405020304" pitchFamily="18" charset="0"/>
              </a:rPr>
              <a:t>DEPT</a:t>
            </a:r>
            <a:r>
              <a:rPr lang="en-US" sz="2400" b="1" dirty="0">
                <a:latin typeface="Times New Roman" panose="02020603050405020304" pitchFamily="18" charset="0"/>
                <a:cs typeface="Times New Roman" panose="02020603050405020304" pitchFamily="18" charset="0"/>
              </a:rPr>
              <a:t>, which is attracting increasing attention, involves coupling the </a:t>
            </a:r>
            <a:r>
              <a:rPr lang="en-US" sz="2400" b="1" dirty="0">
                <a:solidFill>
                  <a:srgbClr val="FF0000"/>
                </a:solidFill>
                <a:latin typeface="Times New Roman" panose="02020603050405020304" pitchFamily="18" charset="0"/>
                <a:cs typeface="Times New Roman" panose="02020603050405020304" pitchFamily="18" charset="0"/>
              </a:rPr>
              <a:t>bioactive prodrug-activating enzyme to magnetic nanoparticles </a:t>
            </a:r>
            <a:r>
              <a:rPr lang="en-US" sz="2400" b="1" dirty="0" smtClean="0">
                <a:latin typeface="Times New Roman" panose="02020603050405020304" pitchFamily="18" charset="0"/>
                <a:cs typeface="Times New Roman" panose="02020603050405020304" pitchFamily="18" charset="0"/>
              </a:rPr>
              <a:t>that </a:t>
            </a:r>
            <a:r>
              <a:rPr lang="en-US" sz="2400" b="1" dirty="0">
                <a:latin typeface="Times New Roman" panose="02020603050405020304" pitchFamily="18" charset="0"/>
                <a:cs typeface="Times New Roman" panose="02020603050405020304" pitchFamily="18" charset="0"/>
              </a:rPr>
              <a:t>are then selectively delivered to the tumor by applying an </a:t>
            </a:r>
            <a:r>
              <a:rPr lang="en-US" sz="2400" b="1" dirty="0">
                <a:solidFill>
                  <a:srgbClr val="FF0000"/>
                </a:solidFill>
                <a:latin typeface="Times New Roman" panose="02020603050405020304" pitchFamily="18" charset="0"/>
                <a:cs typeface="Times New Roman" panose="02020603050405020304" pitchFamily="18" charset="0"/>
              </a:rPr>
              <a:t>external magnetic field. </a:t>
            </a:r>
            <a:endParaRPr lang="en-US" sz="2400" b="1" dirty="0" smtClean="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2052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lstStyle/>
          <a:p>
            <a:pPr marL="0" indent="0" algn="l" rtl="0">
              <a:buNone/>
            </a:pPr>
            <a:endParaRPr lang="en-US" dirty="0" smtClean="0"/>
          </a:p>
          <a:p>
            <a:pPr marL="0" indent="0" algn="l" rtl="0">
              <a:buNone/>
            </a:pPr>
            <a:endParaRPr lang="ar-EG" dirty="0"/>
          </a:p>
        </p:txBody>
      </p:sp>
      <p:sp>
        <p:nvSpPr>
          <p:cNvPr id="2" name="TextBox 1"/>
          <p:cNvSpPr txBox="1"/>
          <p:nvPr/>
        </p:nvSpPr>
        <p:spPr>
          <a:xfrm>
            <a:off x="469504" y="609600"/>
            <a:ext cx="8064896" cy="5956824"/>
          </a:xfrm>
          <a:prstGeom prst="rect">
            <a:avLst/>
          </a:prstGeom>
        </p:spPr>
        <p:txBody>
          <a:bodyPr wrap="square">
            <a:spAutoFit/>
          </a:bodyPr>
          <a:lstStyle>
            <a:defPPr>
              <a:defRPr lang="en-US"/>
            </a:defPPr>
            <a:lvl1pPr marL="457200" indent="-457200" algn="just">
              <a:lnSpc>
                <a:spcPct val="120000"/>
              </a:lnSpc>
              <a:spcBef>
                <a:spcPct val="50000"/>
              </a:spcBef>
              <a:buClr>
                <a:srgbClr val="FF0000"/>
              </a:buClr>
              <a:buFont typeface="Wingdings" panose="05000000000000000000" pitchFamily="2" charset="2"/>
              <a:buChar char="Ø"/>
              <a:defRPr sz="2000" b="1">
                <a:solidFill>
                  <a:srgbClr val="FF0000"/>
                </a:solidFill>
                <a:latin typeface="Times New Roman" panose="02020603050405020304" pitchFamily="18" charset="0"/>
                <a:cs typeface="Times New Roman" panose="02020603050405020304" pitchFamily="18" charset="0"/>
              </a:defRPr>
            </a:lvl1pPr>
          </a:lstStyle>
          <a:p>
            <a:pPr marL="0" lvl="0" indent="0" algn="l">
              <a:buNone/>
            </a:pPr>
            <a:endParaRPr lang="en-US" dirty="0" smtClean="0">
              <a:solidFill>
                <a:prstClr val="black"/>
              </a:solidFill>
            </a:endParaRPr>
          </a:p>
          <a:p>
            <a:pPr marL="0" lvl="0" indent="0" algn="l">
              <a:buNone/>
            </a:pPr>
            <a:r>
              <a:rPr lang="en-US" dirty="0" smtClean="0">
                <a:solidFill>
                  <a:prstClr val="black"/>
                </a:solidFill>
              </a:rPr>
              <a:t>Of </a:t>
            </a:r>
            <a:r>
              <a:rPr lang="en-US" dirty="0">
                <a:solidFill>
                  <a:prstClr val="black"/>
                </a:solidFill>
              </a:rPr>
              <a:t>all the </a:t>
            </a:r>
            <a:r>
              <a:rPr lang="en-US" dirty="0"/>
              <a:t>DEPT strategies</a:t>
            </a:r>
            <a:r>
              <a:rPr lang="en-US" dirty="0">
                <a:solidFill>
                  <a:prstClr val="black"/>
                </a:solidFill>
              </a:rPr>
              <a:t>, </a:t>
            </a:r>
            <a:r>
              <a:rPr lang="en-US" dirty="0" smtClean="0">
                <a:solidFill>
                  <a:prstClr val="black"/>
                </a:solidFill>
              </a:rPr>
              <a:t>the</a:t>
            </a:r>
          </a:p>
          <a:p>
            <a:pPr marL="0" lvl="0" indent="0" algn="ctr">
              <a:buNone/>
            </a:pPr>
            <a:r>
              <a:rPr lang="en-US" dirty="0" smtClean="0">
                <a:solidFill>
                  <a:prstClr val="black"/>
                </a:solidFill>
              </a:rPr>
              <a:t> </a:t>
            </a:r>
            <a:r>
              <a:rPr lang="en-US" sz="3200" dirty="0" smtClean="0"/>
              <a:t>β-glucosidase/amygdalin system</a:t>
            </a:r>
            <a:endParaRPr lang="en-US" sz="3200" dirty="0"/>
          </a:p>
          <a:p>
            <a:pPr marL="0" lvl="0" indent="0" algn="l">
              <a:buNone/>
            </a:pPr>
            <a:r>
              <a:rPr lang="en-US" sz="2400" dirty="0" smtClean="0">
                <a:solidFill>
                  <a:prstClr val="black"/>
                </a:solidFill>
              </a:rPr>
              <a:t>In </a:t>
            </a:r>
            <a:r>
              <a:rPr lang="en-US" sz="2400" dirty="0">
                <a:solidFill>
                  <a:prstClr val="black"/>
                </a:solidFill>
              </a:rPr>
              <a:t>which amygdalin is converted to hydrogen cyanide to kill tumor cells, is the most widely used. The nonspecific toxicity of </a:t>
            </a:r>
            <a:r>
              <a:rPr lang="en-US" sz="2400" dirty="0"/>
              <a:t>hydrogen cyanide </a:t>
            </a:r>
            <a:r>
              <a:rPr lang="en-US" sz="2400" dirty="0">
                <a:solidFill>
                  <a:prstClr val="black"/>
                </a:solidFill>
              </a:rPr>
              <a:t>in normal cells/tissues can be greatly minimized by administering amygdalin with the maximum concentration ratio of β-</a:t>
            </a:r>
            <a:r>
              <a:rPr lang="en-US" sz="2400" dirty="0" err="1">
                <a:solidFill>
                  <a:prstClr val="black"/>
                </a:solidFill>
              </a:rPr>
              <a:t>glucosidase</a:t>
            </a:r>
            <a:r>
              <a:rPr lang="en-US" sz="2400" dirty="0">
                <a:solidFill>
                  <a:prstClr val="black"/>
                </a:solidFill>
              </a:rPr>
              <a:t>-conjugated MNP in tumor tissue and the blood circulation. Increasing accumulation of β-glucosidase in tumor tissue is extremely important for this targeted enzyme/prodrug </a:t>
            </a:r>
            <a:r>
              <a:rPr lang="en-US" sz="2400" dirty="0" smtClean="0">
                <a:solidFill>
                  <a:prstClr val="black"/>
                </a:solidFill>
              </a:rPr>
              <a:t>strategy </a:t>
            </a:r>
            <a:r>
              <a:rPr lang="en-US" sz="2400" dirty="0">
                <a:solidFill>
                  <a:prstClr val="black"/>
                </a:solidFill>
              </a:rPr>
              <a:t>to be successful</a:t>
            </a:r>
            <a:r>
              <a:rPr lang="en-US" sz="2400" dirty="0" smtClean="0">
                <a:solidFill>
                  <a:prstClr val="black"/>
                </a:solidFill>
              </a:rPr>
              <a:t>.</a:t>
            </a:r>
          </a:p>
        </p:txBody>
      </p:sp>
    </p:spTree>
    <p:extLst>
      <p:ext uri="{BB962C8B-B14F-4D97-AF65-F5344CB8AC3E}">
        <p14:creationId xmlns:p14="http://schemas.microsoft.com/office/powerpoint/2010/main" val="236486775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484" y="260648"/>
            <a:ext cx="8229600" cy="5865515"/>
          </a:xfrm>
        </p:spPr>
        <p:txBody>
          <a:bodyPr/>
          <a:lstStyle/>
          <a:p>
            <a:pPr marL="0" indent="0" algn="l" rtl="0">
              <a:buNone/>
            </a:pPr>
            <a:endParaRPr lang="en-US" dirty="0" smtClean="0"/>
          </a:p>
          <a:p>
            <a:pPr marL="0" indent="0" algn="l" rtl="0">
              <a:buNone/>
            </a:pPr>
            <a:endParaRPr lang="ar-EG" dirty="0"/>
          </a:p>
        </p:txBody>
      </p:sp>
      <p:sp>
        <p:nvSpPr>
          <p:cNvPr id="4" name="TextBox 3"/>
          <p:cNvSpPr txBox="1"/>
          <p:nvPr/>
        </p:nvSpPr>
        <p:spPr>
          <a:xfrm>
            <a:off x="313484" y="609600"/>
            <a:ext cx="8424936" cy="4045210"/>
          </a:xfrm>
          <a:prstGeom prst="rect">
            <a:avLst/>
          </a:prstGeom>
        </p:spPr>
        <p:txBody>
          <a:bodyPr vert="horz" wrap="square" lIns="91440" tIns="45720" rIns="91440" bIns="45720" rtlCol="0">
            <a:spAutoFit/>
          </a:bodyPr>
          <a:lstStyle>
            <a:lvl1pPr marL="457200" indent="-457200" algn="just">
              <a:lnSpc>
                <a:spcPct val="120000"/>
              </a:lnSpc>
              <a:spcBef>
                <a:spcPct val="50000"/>
              </a:spcBef>
              <a:buClr>
                <a:srgbClr val="FF0000"/>
              </a:buClr>
              <a:buFont typeface="Wingdings" panose="05000000000000000000" pitchFamily="2" charset="2"/>
              <a:buChar char="Ø"/>
              <a:defRPr sz="2400" b="1">
                <a:solidFill>
                  <a:srgbClr val="00B050"/>
                </a:solidFill>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indent="0">
              <a:buNone/>
            </a:pPr>
            <a:endParaRPr lang="ar-EG" sz="2200" dirty="0">
              <a:solidFill>
                <a:schemeClr val="tx1"/>
              </a:solidFill>
            </a:endParaRPr>
          </a:p>
          <a:p>
            <a:pPr marL="0" indent="0" algn="l">
              <a:buNone/>
            </a:pPr>
            <a:endParaRPr lang="en-US" sz="2200" dirty="0" smtClean="0">
              <a:solidFill>
                <a:srgbClr val="FF0000"/>
              </a:solidFill>
            </a:endParaRPr>
          </a:p>
          <a:p>
            <a:pPr marL="0" indent="0" algn="l">
              <a:buNone/>
            </a:pPr>
            <a:r>
              <a:rPr lang="en-US" sz="2800" dirty="0" smtClean="0">
                <a:solidFill>
                  <a:srgbClr val="FF0000"/>
                </a:solidFill>
              </a:rPr>
              <a:t>Gene </a:t>
            </a:r>
            <a:r>
              <a:rPr lang="en-US" sz="2800" dirty="0">
                <a:solidFill>
                  <a:srgbClr val="FF0000"/>
                </a:solidFill>
              </a:rPr>
              <a:t>therapy</a:t>
            </a:r>
            <a:r>
              <a:rPr lang="en-US" sz="2800" dirty="0"/>
              <a:t> </a:t>
            </a:r>
            <a:r>
              <a:rPr lang="en-US" sz="2800" dirty="0">
                <a:solidFill>
                  <a:schemeClr val="tx1"/>
                </a:solidFill>
              </a:rPr>
              <a:t>has been developed over the past years and is intended to use </a:t>
            </a:r>
            <a:r>
              <a:rPr lang="en-US" sz="2800" dirty="0">
                <a:solidFill>
                  <a:srgbClr val="FF0000"/>
                </a:solidFill>
              </a:rPr>
              <a:t>genetic material </a:t>
            </a:r>
            <a:r>
              <a:rPr lang="en-US" sz="2800" dirty="0">
                <a:solidFill>
                  <a:schemeClr val="tx1"/>
                </a:solidFill>
              </a:rPr>
              <a:t>to prevent or treat monogenic diseases and acquired genetic pathologies, like cancer. </a:t>
            </a:r>
            <a:endParaRPr lang="en-US" sz="2800" dirty="0" smtClean="0">
              <a:solidFill>
                <a:schemeClr val="tx1"/>
              </a:solidFill>
            </a:endParaRPr>
          </a:p>
          <a:p>
            <a:pPr marL="0" indent="0" algn="l">
              <a:buNone/>
            </a:pPr>
            <a:endParaRPr lang="ar-EG" sz="2800" dirty="0">
              <a:solidFill>
                <a:schemeClr val="tx1"/>
              </a:solidFill>
            </a:endParaRPr>
          </a:p>
        </p:txBody>
      </p:sp>
    </p:spTree>
    <p:extLst>
      <p:ext uri="{BB962C8B-B14F-4D97-AF65-F5344CB8AC3E}">
        <p14:creationId xmlns:p14="http://schemas.microsoft.com/office/powerpoint/2010/main" val="350434450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heel(1)">
                                      <p:cBhvr>
                                        <p:cTn id="7"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pPr marL="0" indent="0" algn="ctr">
              <a:buNone/>
            </a:pPr>
            <a:r>
              <a:rPr lang="en-US" sz="4000" b="1" dirty="0" smtClean="0">
                <a:solidFill>
                  <a:srgbClr val="FF0000"/>
                </a:solidFill>
                <a:latin typeface="Times New Roman" panose="02020603050405020304" pitchFamily="18" charset="0"/>
                <a:cs typeface="Times New Roman" panose="02020603050405020304" pitchFamily="18" charset="0"/>
              </a:rPr>
              <a:t>However</a:t>
            </a:r>
            <a:r>
              <a:rPr lang="en-US" sz="4000" dirty="0" smtClean="0">
                <a:solidFill>
                  <a:srgbClr val="FF0000"/>
                </a:solidFill>
              </a:rPr>
              <a:t> </a:t>
            </a:r>
          </a:p>
          <a:p>
            <a:pPr marL="0" indent="0" algn="l">
              <a:buNone/>
            </a:pPr>
            <a:endParaRPr lang="en-US" sz="2800" b="1" dirty="0" smtClean="0">
              <a:solidFill>
                <a:schemeClr val="tx1"/>
              </a:solidFill>
              <a:latin typeface="Times New Roman" panose="02020603050405020304" pitchFamily="18" charset="0"/>
              <a:cs typeface="Times New Roman" panose="02020603050405020304" pitchFamily="18" charset="0"/>
            </a:endParaRPr>
          </a:p>
          <a:p>
            <a:pPr marL="0" indent="0" algn="l">
              <a:buNone/>
            </a:pPr>
            <a:r>
              <a:rPr lang="en-US" sz="2800" b="1" dirty="0" smtClean="0">
                <a:solidFill>
                  <a:schemeClr val="tx1"/>
                </a:solidFill>
                <a:latin typeface="Times New Roman" panose="02020603050405020304" pitchFamily="18" charset="0"/>
                <a:cs typeface="Times New Roman" panose="02020603050405020304" pitchFamily="18" charset="0"/>
              </a:rPr>
              <a:t>It still has a </a:t>
            </a:r>
            <a:r>
              <a:rPr lang="en-US" sz="2800" b="1" dirty="0" smtClean="0">
                <a:latin typeface="Times New Roman" panose="02020603050405020304" pitchFamily="18" charset="0"/>
                <a:cs typeface="Times New Roman" panose="02020603050405020304" pitchFamily="18" charset="0"/>
              </a:rPr>
              <a:t>limited</a:t>
            </a:r>
            <a:r>
              <a:rPr lang="en-US" sz="2800" b="1" dirty="0" smtClean="0">
                <a:solidFill>
                  <a:schemeClr val="tx1"/>
                </a:solidFill>
                <a:latin typeface="Times New Roman" panose="02020603050405020304" pitchFamily="18" charset="0"/>
                <a:cs typeface="Times New Roman" panose="02020603050405020304" pitchFamily="18" charset="0"/>
              </a:rPr>
              <a:t> clinical application, mainly </a:t>
            </a:r>
            <a:r>
              <a:rPr lang="en-US" sz="2800" b="1" i="1" dirty="0" smtClean="0">
                <a:latin typeface="Times New Roman" panose="02020603050405020304" pitchFamily="18" charset="0"/>
                <a:cs typeface="Times New Roman" panose="02020603050405020304" pitchFamily="18" charset="0"/>
              </a:rPr>
              <a:t>due </a:t>
            </a:r>
            <a:r>
              <a:rPr lang="en-US" sz="2800" b="1" dirty="0" smtClean="0">
                <a:latin typeface="Times New Roman" panose="02020603050405020304" pitchFamily="18" charset="0"/>
                <a:cs typeface="Times New Roman" panose="02020603050405020304" pitchFamily="18" charset="0"/>
              </a:rPr>
              <a:t>to</a:t>
            </a:r>
            <a:r>
              <a:rPr lang="en-US" b="1" dirty="0" smtClean="0">
                <a:latin typeface="Times New Roman" panose="02020603050405020304" pitchFamily="18" charset="0"/>
                <a:cs typeface="Times New Roman" panose="02020603050405020304" pitchFamily="18" charset="0"/>
              </a:rPr>
              <a:t> </a:t>
            </a:r>
            <a:r>
              <a:rPr lang="en-US" sz="2800" b="1" dirty="0" smtClean="0">
                <a:solidFill>
                  <a:schemeClr val="tx1"/>
                </a:solidFill>
                <a:latin typeface="Times New Roman" panose="02020603050405020304" pitchFamily="18" charset="0"/>
                <a:cs typeface="Times New Roman" panose="02020603050405020304" pitchFamily="18" charset="0"/>
              </a:rPr>
              <a:t>the reduced gene delivery efficiency and specificity into target cells.</a:t>
            </a:r>
            <a:endParaRPr lang="ar-EG" sz="2800" b="1" dirty="0" smtClean="0">
              <a:solidFill>
                <a:schemeClr val="tx1"/>
              </a:solidFill>
              <a:latin typeface="Times New Roman" panose="02020603050405020304" pitchFamily="18" charset="0"/>
              <a:cs typeface="Times New Roman" panose="02020603050405020304" pitchFamily="18" charset="0"/>
            </a:endParaRPr>
          </a:p>
          <a:p>
            <a:endParaRPr lang="ar-EG" dirty="0"/>
          </a:p>
        </p:txBody>
      </p:sp>
    </p:spTree>
    <p:extLst>
      <p:ext uri="{BB962C8B-B14F-4D97-AF65-F5344CB8AC3E}">
        <p14:creationId xmlns:p14="http://schemas.microsoft.com/office/powerpoint/2010/main" val="3484395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anim calcmode="lin" valueType="num">
                                      <p:cBhvr>
                                        <p:cTn id="1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32597"/>
            <a:ext cx="8229600" cy="3266856"/>
          </a:xfrm>
        </p:spPr>
        <p:txBody>
          <a:bodyPr wrap="square">
            <a:spAutoFit/>
          </a:bodyPr>
          <a:lstStyle/>
          <a:p>
            <a:pPr marL="0" indent="0" algn="l">
              <a:lnSpc>
                <a:spcPct val="120000"/>
              </a:lnSpc>
              <a:spcBef>
                <a:spcPct val="50000"/>
              </a:spcBef>
              <a:buClr>
                <a:srgbClr val="FF0000"/>
              </a:buClr>
              <a:buNone/>
            </a:pPr>
            <a:r>
              <a:rPr lang="en-US" sz="2800" b="1" dirty="0">
                <a:latin typeface="Times New Roman" panose="02020603050405020304" pitchFamily="18" charset="0"/>
                <a:cs typeface="Times New Roman" panose="02020603050405020304" pitchFamily="18" charset="0"/>
              </a:rPr>
              <a:t>For this reason, several types of </a:t>
            </a:r>
            <a:r>
              <a:rPr lang="en-US" sz="2800" b="1" dirty="0">
                <a:solidFill>
                  <a:srgbClr val="FF0000"/>
                </a:solidFill>
                <a:latin typeface="Times New Roman" panose="02020603050405020304" pitchFamily="18" charset="0"/>
                <a:cs typeface="Times New Roman" panose="02020603050405020304" pitchFamily="18" charset="0"/>
              </a:rPr>
              <a:t>gene delivery </a:t>
            </a:r>
            <a:r>
              <a:rPr lang="en-US" sz="2800" b="1" dirty="0" err="1">
                <a:solidFill>
                  <a:srgbClr val="FF0000"/>
                </a:solidFill>
                <a:latin typeface="Times New Roman" panose="02020603050405020304" pitchFamily="18" charset="0"/>
                <a:cs typeface="Times New Roman" panose="02020603050405020304" pitchFamily="18" charset="0"/>
              </a:rPr>
              <a:t>nanosystems</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have been investigated in order to achieve successful and efficient nucleic acid delivery into target cells and consequently the desired therapeutic effect</a:t>
            </a:r>
            <a:r>
              <a:rPr lang="en-US" sz="2800" b="1" dirty="0" smtClean="0">
                <a:latin typeface="Times New Roman" panose="02020603050405020304" pitchFamily="18" charset="0"/>
                <a:cs typeface="Times New Roman" panose="02020603050405020304" pitchFamily="18" charset="0"/>
              </a:rPr>
              <a:t>.</a:t>
            </a:r>
          </a:p>
          <a:p>
            <a:pPr marL="0" indent="0" algn="l">
              <a:lnSpc>
                <a:spcPct val="120000"/>
              </a:lnSpc>
              <a:spcBef>
                <a:spcPct val="50000"/>
              </a:spcBef>
              <a:buClr>
                <a:srgbClr val="FF0000"/>
              </a:buClr>
              <a:buNone/>
            </a:pPr>
            <a:r>
              <a:rPr lang="en-US" sz="2400" b="1" dirty="0" smtClean="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39351191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normAutofit/>
          </a:bodyPr>
          <a:lstStyle/>
          <a:p>
            <a:pPr marL="0" indent="0" algn="l">
              <a:lnSpc>
                <a:spcPct val="120000"/>
              </a:lnSpc>
              <a:spcBef>
                <a:spcPct val="50000"/>
              </a:spcBef>
              <a:buClr>
                <a:srgbClr val="FF0000"/>
              </a:buClr>
              <a:buNone/>
            </a:pPr>
            <a:r>
              <a:rPr lang="en-US" sz="2800" b="1" dirty="0" smtClean="0">
                <a:latin typeface="Times New Roman" panose="02020603050405020304" pitchFamily="18" charset="0"/>
                <a:cs typeface="Times New Roman" panose="02020603050405020304" pitchFamily="18" charset="0"/>
              </a:rPr>
              <a:t>Among these, cationic liposome/DNA complexes</a:t>
            </a:r>
          </a:p>
          <a:p>
            <a:pPr marL="0" indent="0" algn="ctr">
              <a:lnSpc>
                <a:spcPct val="120000"/>
              </a:lnSpc>
              <a:spcBef>
                <a:spcPct val="50000"/>
              </a:spcBef>
              <a:buClr>
                <a:srgbClr val="FF0000"/>
              </a:buClr>
              <a:buNone/>
            </a:pPr>
            <a:r>
              <a:rPr lang="en-US" sz="3600" b="1" dirty="0" err="1" smtClean="0">
                <a:solidFill>
                  <a:srgbClr val="FF0000"/>
                </a:solidFill>
                <a:latin typeface="Times New Roman" panose="02020603050405020304" pitchFamily="18" charset="0"/>
                <a:cs typeface="Times New Roman" panose="02020603050405020304" pitchFamily="18" charset="0"/>
              </a:rPr>
              <a:t>Lipoplexes</a:t>
            </a:r>
            <a:endParaRPr lang="en-US" sz="3600" b="1" dirty="0" smtClean="0">
              <a:solidFill>
                <a:srgbClr val="FF0000"/>
              </a:solidFill>
              <a:latin typeface="Times New Roman" panose="02020603050405020304" pitchFamily="18" charset="0"/>
              <a:cs typeface="Times New Roman" panose="02020603050405020304" pitchFamily="18" charset="0"/>
            </a:endParaRPr>
          </a:p>
          <a:p>
            <a:pPr marL="0" indent="0" algn="l">
              <a:lnSpc>
                <a:spcPct val="120000"/>
              </a:lnSpc>
              <a:spcBef>
                <a:spcPct val="50000"/>
              </a:spcBef>
              <a:buClr>
                <a:srgbClr val="FF0000"/>
              </a:buClr>
              <a:buNone/>
            </a:pPr>
            <a:r>
              <a:rPr lang="en-US" sz="2800" b="1" dirty="0" smtClean="0">
                <a:latin typeface="Times New Roman" panose="02020603050405020304" pitchFamily="18" charset="0"/>
                <a:cs typeface="Times New Roman" panose="02020603050405020304" pitchFamily="18" charset="0"/>
              </a:rPr>
              <a:t>have been the most extensively studied, since they present higher gene delivery efficiency, both in vitro and in vivo, than that observed with other non-viral gene delivery systems.</a:t>
            </a:r>
          </a:p>
          <a:p>
            <a:endParaRPr lang="ar-EG" dirty="0"/>
          </a:p>
        </p:txBody>
      </p:sp>
    </p:spTree>
    <p:extLst>
      <p:ext uri="{BB962C8B-B14F-4D97-AF65-F5344CB8AC3E}">
        <p14:creationId xmlns:p14="http://schemas.microsoft.com/office/powerpoint/2010/main" val="4280426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000"/>
                                        <p:tgtEl>
                                          <p:spTgt spid="3">
                                            <p:txEl>
                                              <p:pRg st="2" end="2"/>
                                            </p:txEl>
                                          </p:spTgt>
                                        </p:tgtEl>
                                      </p:cBhvr>
                                    </p:animEffect>
                                    <p:anim calcmode="lin" valueType="num">
                                      <p:cBhvr>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056351"/>
            <a:ext cx="8579296" cy="3519233"/>
          </a:xfrm>
          <a:prstGeom prst="rect">
            <a:avLst/>
          </a:prstGeom>
        </p:spPr>
        <p:txBody>
          <a:bodyPr vert="horz" wrap="square" lIns="91440" tIns="45720" rIns="91440" bIns="45720" rtlCol="0">
            <a:spAutoFit/>
          </a:bodyPr>
          <a:lstStyle>
            <a:lvl1pPr marL="457200" indent="-457200" algn="just">
              <a:lnSpc>
                <a:spcPct val="120000"/>
              </a:lnSpc>
              <a:spcBef>
                <a:spcPct val="50000"/>
              </a:spcBef>
              <a:buClr>
                <a:srgbClr val="FF0000"/>
              </a:buClr>
              <a:buFont typeface="Wingdings" panose="05000000000000000000" pitchFamily="2" charset="2"/>
              <a:buChar char="Ø"/>
              <a:defRPr sz="2400" b="1">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endParaRPr lang="ar-EG" dirty="0"/>
          </a:p>
          <a:p>
            <a:pPr marL="0" indent="0" algn="l">
              <a:buNone/>
            </a:pPr>
            <a:r>
              <a:rPr lang="en-US" dirty="0"/>
              <a:t> </a:t>
            </a:r>
            <a:endParaRPr lang="en-US" dirty="0" smtClean="0"/>
          </a:p>
          <a:p>
            <a:pPr marL="0" indent="0" algn="l">
              <a:buNone/>
            </a:pPr>
            <a:r>
              <a:rPr lang="en-US" sz="2800" dirty="0" smtClean="0"/>
              <a:t>A Technology </a:t>
            </a:r>
            <a:r>
              <a:rPr lang="en-US" sz="2800" dirty="0"/>
              <a:t>for curing </a:t>
            </a:r>
            <a:r>
              <a:rPr lang="en-US" sz="2800" dirty="0">
                <a:solidFill>
                  <a:srgbClr val="FF0000"/>
                </a:solidFill>
              </a:rPr>
              <a:t>brain disorders</a:t>
            </a:r>
            <a:r>
              <a:rPr lang="en-US" sz="2800" dirty="0"/>
              <a:t>, such as </a:t>
            </a:r>
            <a:r>
              <a:rPr lang="en-US" sz="2800" dirty="0">
                <a:solidFill>
                  <a:srgbClr val="FF0000"/>
                </a:solidFill>
              </a:rPr>
              <a:t>Alzheimer’s</a:t>
            </a:r>
            <a:r>
              <a:rPr lang="en-US" sz="2800" dirty="0"/>
              <a:t> disease and </a:t>
            </a:r>
            <a:r>
              <a:rPr lang="en-US" sz="2800" dirty="0">
                <a:solidFill>
                  <a:srgbClr val="FF0000"/>
                </a:solidFill>
              </a:rPr>
              <a:t>Parkinson’s</a:t>
            </a:r>
            <a:r>
              <a:rPr lang="en-US" sz="2800" dirty="0"/>
              <a:t> disease, constitutes an unmet medical need. </a:t>
            </a:r>
            <a:endParaRPr lang="en-US" sz="2800" dirty="0" smtClean="0"/>
          </a:p>
          <a:p>
            <a:pPr marL="0" indent="0" algn="l">
              <a:buNone/>
            </a:pPr>
            <a:r>
              <a:rPr lang="en-US" dirty="0" smtClean="0"/>
              <a:t> </a:t>
            </a:r>
            <a:endParaRPr lang="ar-EG" dirty="0"/>
          </a:p>
        </p:txBody>
      </p:sp>
    </p:spTree>
    <p:extLst>
      <p:ext uri="{BB962C8B-B14F-4D97-AF65-F5344CB8AC3E}">
        <p14:creationId xmlns:p14="http://schemas.microsoft.com/office/powerpoint/2010/main" val="8713709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pPr marL="0" indent="0" algn="l">
              <a:buNone/>
            </a:pPr>
            <a:endParaRPr lang="en-US" sz="2800" b="1" dirty="0" smtClean="0">
              <a:solidFill>
                <a:srgbClr val="FF0000"/>
              </a:solidFill>
              <a:latin typeface="Times New Roman" panose="02020603050405020304" pitchFamily="18" charset="0"/>
              <a:cs typeface="Times New Roman" panose="02020603050405020304" pitchFamily="18" charset="0"/>
            </a:endParaRPr>
          </a:p>
          <a:p>
            <a:pPr marL="0" indent="0" algn="l">
              <a:buNone/>
            </a:pPr>
            <a:endParaRPr lang="en-US" sz="2800" b="1" dirty="0" smtClean="0">
              <a:solidFill>
                <a:srgbClr val="FF0000"/>
              </a:solidFill>
              <a:latin typeface="Times New Roman" panose="02020603050405020304" pitchFamily="18" charset="0"/>
              <a:cs typeface="Times New Roman" panose="02020603050405020304" pitchFamily="18" charset="0"/>
            </a:endParaRPr>
          </a:p>
          <a:p>
            <a:pPr marL="0" indent="0" algn="l">
              <a:buNone/>
            </a:pPr>
            <a:r>
              <a:rPr lang="en-US" sz="2800" b="1" dirty="0" smtClean="0">
                <a:solidFill>
                  <a:srgbClr val="FF0000"/>
                </a:solidFill>
                <a:latin typeface="Times New Roman" panose="02020603050405020304" pitchFamily="18" charset="0"/>
                <a:cs typeface="Times New Roman" panose="02020603050405020304" pitchFamily="18" charset="0"/>
              </a:rPr>
              <a:t>Gene therapy </a:t>
            </a:r>
            <a:r>
              <a:rPr lang="en-US" sz="2800" b="1" dirty="0" smtClean="0">
                <a:latin typeface="Times New Roman" panose="02020603050405020304" pitchFamily="18" charset="0"/>
                <a:cs typeface="Times New Roman" panose="02020603050405020304" pitchFamily="18" charset="0"/>
              </a:rPr>
              <a:t>or </a:t>
            </a:r>
            <a:r>
              <a:rPr lang="en-US" sz="2800" b="1" dirty="0" smtClean="0">
                <a:solidFill>
                  <a:srgbClr val="FF0000"/>
                </a:solidFill>
                <a:latin typeface="Times New Roman" panose="02020603050405020304" pitchFamily="18" charset="0"/>
                <a:cs typeface="Times New Roman" panose="02020603050405020304" pitchFamily="18" charset="0"/>
              </a:rPr>
              <a:t>treatment with functional nucleic acid</a:t>
            </a:r>
            <a:r>
              <a:rPr lang="en-US" sz="2800" b="1" dirty="0" smtClean="0">
                <a:latin typeface="Times New Roman" panose="02020603050405020304" pitchFamily="18" charset="0"/>
                <a:cs typeface="Times New Roman" panose="02020603050405020304" pitchFamily="18" charset="0"/>
              </a:rPr>
              <a:t>, i.e., short interference RNA is an attractive method for meeting these needs. </a:t>
            </a:r>
          </a:p>
          <a:p>
            <a:pPr marL="0" indent="0" algn="l">
              <a:buNone/>
            </a:pPr>
            <a:endParaRPr lang="en-US" sz="28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5751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normAutofit/>
          </a:bodyPr>
          <a:lstStyle/>
          <a:p>
            <a:pPr marL="0" indent="0" algn="l">
              <a:buNone/>
            </a:pPr>
            <a:endParaRPr lang="en-US" sz="2800" b="1" dirty="0" smtClean="0">
              <a:latin typeface="Times New Roman" panose="02020603050405020304" pitchFamily="18" charset="0"/>
              <a:cs typeface="Times New Roman" panose="02020603050405020304" pitchFamily="18" charset="0"/>
            </a:endParaRPr>
          </a:p>
          <a:p>
            <a:pPr marL="0" indent="0" algn="l">
              <a:buNone/>
            </a:pPr>
            <a:endParaRPr lang="en-US" sz="2800" b="1" dirty="0" smtClean="0">
              <a:latin typeface="Times New Roman" panose="02020603050405020304" pitchFamily="18" charset="0"/>
              <a:cs typeface="Times New Roman" panose="02020603050405020304" pitchFamily="18" charset="0"/>
            </a:endParaRPr>
          </a:p>
          <a:p>
            <a:pPr marL="0" indent="0" algn="l">
              <a:buNone/>
            </a:pPr>
            <a:r>
              <a:rPr lang="en-US" sz="2800" b="1" dirty="0" smtClean="0">
                <a:latin typeface="Times New Roman" panose="02020603050405020304" pitchFamily="18" charset="0"/>
                <a:cs typeface="Times New Roman" panose="02020603050405020304" pitchFamily="18" charset="0"/>
              </a:rPr>
              <a:t>To realize these therapies, a </a:t>
            </a:r>
            <a:r>
              <a:rPr lang="en-US" sz="2800" b="1" dirty="0" err="1" smtClean="0">
                <a:solidFill>
                  <a:srgbClr val="FF0000"/>
                </a:solidFill>
                <a:latin typeface="Times New Roman" panose="02020603050405020304" pitchFamily="18" charset="0"/>
                <a:cs typeface="Times New Roman" panose="02020603050405020304" pitchFamily="18" charset="0"/>
              </a:rPr>
              <a:t>Nanosized</a:t>
            </a:r>
            <a:r>
              <a:rPr lang="en-US" sz="2800" b="1" dirty="0" smtClean="0">
                <a:solidFill>
                  <a:srgbClr val="FF0000"/>
                </a:solidFill>
                <a:latin typeface="Times New Roman" panose="02020603050405020304" pitchFamily="18" charset="0"/>
                <a:cs typeface="Times New Roman" panose="02020603050405020304" pitchFamily="18" charset="0"/>
              </a:rPr>
              <a:t> Carrier </a:t>
            </a:r>
            <a:r>
              <a:rPr lang="en-US" sz="2800" b="1" dirty="0" smtClean="0">
                <a:latin typeface="Times New Roman" panose="02020603050405020304" pitchFamily="18" charset="0"/>
                <a:cs typeface="Times New Roman" panose="02020603050405020304" pitchFamily="18" charset="0"/>
              </a:rPr>
              <a:t>that is capable of delivering plasmid DNA and siRNA to brain parenchymal cells is essential</a:t>
            </a:r>
            <a:r>
              <a:rPr lang="en-US" sz="2800" dirty="0" smtClean="0">
                <a:latin typeface="Times New Roman" panose="02020603050405020304" pitchFamily="18" charset="0"/>
                <a:cs typeface="Times New Roman" panose="02020603050405020304" pitchFamily="18" charset="0"/>
              </a:rPr>
              <a:t>.</a:t>
            </a:r>
            <a:endParaRPr lang="ar-EG" sz="2800" dirty="0" smtClean="0">
              <a:latin typeface="Times New Roman" panose="02020603050405020304" pitchFamily="18" charset="0"/>
              <a:cs typeface="Times New Roman" panose="02020603050405020304" pitchFamily="18" charset="0"/>
            </a:endParaRPr>
          </a:p>
          <a:p>
            <a:pPr marL="0" indent="0" algn="l">
              <a:buNone/>
            </a:pPr>
            <a:endParaRPr lang="ar-EG"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2052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pPr marL="0" indent="0" algn="l">
              <a:buNone/>
            </a:pPr>
            <a:r>
              <a:rPr lang="en-US" sz="2800" b="1" dirty="0" smtClean="0">
                <a:solidFill>
                  <a:srgbClr val="FF0000"/>
                </a:solidFill>
                <a:latin typeface="Times New Roman" panose="02020603050405020304" pitchFamily="18" charset="0"/>
                <a:cs typeface="Times New Roman" panose="02020603050405020304" pitchFamily="18" charset="0"/>
              </a:rPr>
              <a:t>Hepatocellular carcinoma </a:t>
            </a:r>
            <a:r>
              <a:rPr lang="en-US" sz="2800" b="1" dirty="0" smtClean="0">
                <a:latin typeface="Times New Roman" panose="02020603050405020304" pitchFamily="18" charset="0"/>
                <a:cs typeface="Times New Roman" panose="02020603050405020304" pitchFamily="18" charset="0"/>
              </a:rPr>
              <a:t>is the major primary malignant tumor of the liver.</a:t>
            </a:r>
          </a:p>
          <a:p>
            <a:pPr marL="0" indent="0" algn="l">
              <a:buNone/>
            </a:pPr>
            <a:endParaRPr lang="en-US" sz="2800" b="1" dirty="0">
              <a:latin typeface="Times New Roman" panose="02020603050405020304" pitchFamily="18" charset="0"/>
              <a:cs typeface="Times New Roman" panose="02020603050405020304" pitchFamily="18" charset="0"/>
            </a:endParaRPr>
          </a:p>
          <a:p>
            <a:pPr marL="0" indent="0" algn="l">
              <a:buNone/>
            </a:pPr>
            <a:endParaRPr lang="en-US" sz="2800" b="1" dirty="0" smtClean="0">
              <a:latin typeface="Times New Roman" panose="02020603050405020304" pitchFamily="18" charset="0"/>
              <a:cs typeface="Times New Roman" panose="02020603050405020304" pitchFamily="18" charset="0"/>
            </a:endParaRPr>
          </a:p>
          <a:p>
            <a:pPr marL="0" indent="0" algn="l">
              <a:buNone/>
            </a:pPr>
            <a:r>
              <a:rPr lang="en-US" sz="2800" b="1" dirty="0" smtClean="0">
                <a:latin typeface="Times New Roman" panose="02020603050405020304" pitchFamily="18" charset="0"/>
                <a:cs typeface="Times New Roman" panose="02020603050405020304" pitchFamily="18" charset="0"/>
              </a:rPr>
              <a:t>Currently, it is the </a:t>
            </a:r>
            <a:r>
              <a:rPr lang="en-US" sz="2800" b="1" dirty="0" smtClean="0">
                <a:solidFill>
                  <a:srgbClr val="FF0000"/>
                </a:solidFill>
                <a:latin typeface="Times New Roman" panose="02020603050405020304" pitchFamily="18" charset="0"/>
                <a:cs typeface="Times New Roman" panose="02020603050405020304" pitchFamily="18" charset="0"/>
              </a:rPr>
              <a:t>fifth</a:t>
            </a:r>
            <a:r>
              <a:rPr lang="en-US" sz="2800" b="1" dirty="0" smtClean="0">
                <a:latin typeface="Times New Roman" panose="02020603050405020304" pitchFamily="18" charset="0"/>
                <a:cs typeface="Times New Roman" panose="02020603050405020304" pitchFamily="18" charset="0"/>
              </a:rPr>
              <a:t> most prevalent malignancy and the third leading cause of cancer-related deaths worldwide.</a:t>
            </a:r>
          </a:p>
          <a:p>
            <a:pPr marL="0" indent="0" algn="l">
              <a:buNone/>
            </a:pPr>
            <a:endParaRPr lang="en-US" sz="2800" b="1" dirty="0">
              <a:latin typeface="Times New Roman" panose="02020603050405020304" pitchFamily="18" charset="0"/>
              <a:cs typeface="Times New Roman" panose="02020603050405020304" pitchFamily="18" charset="0"/>
            </a:endParaRPr>
          </a:p>
          <a:p>
            <a:pPr marL="0" indent="0" algn="l">
              <a:buNone/>
            </a:pPr>
            <a:r>
              <a:rPr lang="en-US" sz="2800" b="1" dirty="0" smtClean="0">
                <a:latin typeface="Times New Roman" panose="02020603050405020304" pitchFamily="18" charset="0"/>
                <a:cs typeface="Times New Roman" panose="02020603050405020304" pitchFamily="18" charset="0"/>
              </a:rPr>
              <a:t> </a:t>
            </a:r>
          </a:p>
          <a:p>
            <a:endParaRPr lang="ar-EG" dirty="0"/>
          </a:p>
        </p:txBody>
      </p:sp>
    </p:spTree>
    <p:extLst>
      <p:ext uri="{BB962C8B-B14F-4D97-AF65-F5344CB8AC3E}">
        <p14:creationId xmlns:p14="http://schemas.microsoft.com/office/powerpoint/2010/main" val="428477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normAutofit/>
          </a:bodyPr>
          <a:lstStyle/>
          <a:p>
            <a:pPr marL="0" indent="0" algn="l">
              <a:buNone/>
            </a:pPr>
            <a:r>
              <a:rPr lang="en-US" sz="2800" b="1" dirty="0" smtClean="0">
                <a:solidFill>
                  <a:srgbClr val="FF0000"/>
                </a:solidFill>
                <a:latin typeface="Times New Roman" panose="02020603050405020304" pitchFamily="18" charset="0"/>
                <a:cs typeface="Times New Roman" panose="02020603050405020304" pitchFamily="18" charset="0"/>
              </a:rPr>
              <a:t>Despite</a:t>
            </a:r>
            <a:r>
              <a:rPr lang="en-US" sz="2800" b="1" dirty="0" smtClean="0">
                <a:latin typeface="Times New Roman" panose="02020603050405020304" pitchFamily="18" charset="0"/>
                <a:cs typeface="Times New Roman" panose="02020603050405020304" pitchFamily="18" charset="0"/>
              </a:rPr>
              <a:t> advances in therapy against HCC such as recent modifications in chemotherapy and modern surgical innovations, the overall clinical outcome has not been substantially improved.</a:t>
            </a:r>
          </a:p>
          <a:p>
            <a:pPr marL="0" indent="0" algn="l">
              <a:buNone/>
            </a:pPr>
            <a:endParaRPr lang="en-US" sz="2800" b="1" dirty="0" smtClean="0">
              <a:latin typeface="Times New Roman" panose="02020603050405020304" pitchFamily="18" charset="0"/>
              <a:cs typeface="Times New Roman" panose="02020603050405020304" pitchFamily="18" charset="0"/>
            </a:endParaRPr>
          </a:p>
          <a:p>
            <a:pPr marL="0" indent="0" algn="l">
              <a:buNone/>
            </a:pPr>
            <a:r>
              <a:rPr lang="en-US" sz="2800" b="1" dirty="0" smtClean="0">
                <a:latin typeface="Times New Roman" panose="02020603050405020304" pitchFamily="18" charset="0"/>
                <a:cs typeface="Times New Roman" panose="02020603050405020304" pitchFamily="18" charset="0"/>
              </a:rPr>
              <a:t>Long-term survival of patients with HCC is uncommon due to the frequent presence of reoccurrence, metastasis, or the development of new primaries.</a:t>
            </a:r>
          </a:p>
          <a:p>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8951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95918" y="1124744"/>
            <a:ext cx="8686800" cy="5131661"/>
          </a:xfrm>
          <a:prstGeom prst="rect">
            <a:avLst/>
          </a:prstGeom>
        </p:spPr>
        <p:txBody>
          <a:bodyPr vert="horz" wrap="square" lIns="91440" tIns="45720" rIns="91440" bIns="45720" rtlCol="0">
            <a:spAutoFit/>
          </a:bodyPr>
          <a:lstStyle/>
          <a:p>
            <a:pPr algn="l">
              <a:lnSpc>
                <a:spcPct val="120000"/>
              </a:lnSpc>
              <a:spcBef>
                <a:spcPct val="50000"/>
              </a:spcBef>
              <a:buClr>
                <a:srgbClr val="FF0000"/>
              </a:buClr>
            </a:pPr>
            <a:r>
              <a:rPr lang="en-US" sz="2800" b="1" dirty="0">
                <a:solidFill>
                  <a:srgbClr val="FF0000"/>
                </a:solidFill>
                <a:latin typeface="Times New Roman" panose="02020603050405020304" pitchFamily="18" charset="0"/>
                <a:cs typeface="Times New Roman" panose="02020603050405020304" pitchFamily="18" charset="0"/>
              </a:rPr>
              <a:t>Curative treatment</a:t>
            </a:r>
            <a:r>
              <a:rPr lang="en-US" sz="2800" b="1" dirty="0">
                <a:latin typeface="Times New Roman" panose="02020603050405020304" pitchFamily="18" charset="0"/>
                <a:cs typeface="Times New Roman" panose="02020603050405020304" pitchFamily="18" charset="0"/>
              </a:rPr>
              <a:t> such as hepatic resection and liver transplantation can be utilized when HCC is diagnosed at an early stage.</a:t>
            </a:r>
          </a:p>
          <a:p>
            <a:pPr algn="l">
              <a:lnSpc>
                <a:spcPct val="120000"/>
              </a:lnSpc>
              <a:spcBef>
                <a:spcPct val="50000"/>
              </a:spcBef>
              <a:buClr>
                <a:srgbClr val="FF0000"/>
              </a:buClr>
            </a:pPr>
            <a:endParaRPr lang="en-US" sz="2800" b="1" dirty="0" smtClean="0">
              <a:latin typeface="Times New Roman" panose="02020603050405020304" pitchFamily="18" charset="0"/>
              <a:cs typeface="Times New Roman" panose="02020603050405020304" pitchFamily="18" charset="0"/>
            </a:endParaRPr>
          </a:p>
          <a:p>
            <a:pPr algn="l">
              <a:lnSpc>
                <a:spcPct val="120000"/>
              </a:lnSpc>
              <a:spcBef>
                <a:spcPct val="50000"/>
              </a:spcBef>
              <a:buClr>
                <a:srgbClr val="FF0000"/>
              </a:buClr>
            </a:pPr>
            <a:r>
              <a:rPr lang="en-US" sz="2800" b="1" dirty="0" smtClean="0">
                <a:latin typeface="Times New Roman" panose="02020603050405020304" pitchFamily="18" charset="0"/>
                <a:cs typeface="Times New Roman" panose="02020603050405020304" pitchFamily="18" charset="0"/>
              </a:rPr>
              <a:t>Unfortunately</a:t>
            </a:r>
            <a:r>
              <a:rPr lang="en-US" sz="2800" b="1" dirty="0">
                <a:latin typeface="Times New Roman" panose="02020603050405020304" pitchFamily="18" charset="0"/>
                <a:cs typeface="Times New Roman" panose="02020603050405020304" pitchFamily="18" charset="0"/>
              </a:rPr>
              <a:t>, when diagnosed the vast majority of liver cancers are inoperable</a:t>
            </a:r>
            <a:r>
              <a:rPr lang="en-US" sz="2800" b="1" dirty="0" smtClean="0">
                <a:latin typeface="Times New Roman" panose="02020603050405020304" pitchFamily="18" charset="0"/>
                <a:cs typeface="Times New Roman" panose="02020603050405020304" pitchFamily="18" charset="0"/>
              </a:rPr>
              <a:t>, and </a:t>
            </a:r>
            <a:r>
              <a:rPr lang="en-US" sz="2800" b="1" dirty="0">
                <a:latin typeface="Times New Roman" panose="02020603050405020304" pitchFamily="18" charset="0"/>
                <a:cs typeface="Times New Roman" panose="02020603050405020304" pitchFamily="18" charset="0"/>
              </a:rPr>
              <a:t>thus the patients have to receive chemotherapy, which has limited success due to the fact that HCC is intrinsically resistant to standard chemotherapeutic agents</a:t>
            </a:r>
            <a:r>
              <a:rPr lang="en-US" sz="2000" b="1" dirty="0">
                <a:latin typeface="Times New Roman" panose="02020603050405020304" pitchFamily="18" charset="0"/>
                <a:cs typeface="Times New Roman" panose="02020603050405020304" pitchFamily="18" charset="0"/>
              </a:rPr>
              <a:t>. </a:t>
            </a:r>
            <a:endParaRPr lang="en-US" sz="20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162336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p:cTn id="7"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7">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7">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a:xfrm>
            <a:off x="539552" y="1628800"/>
            <a:ext cx="8229600" cy="4525963"/>
          </a:xfrm>
        </p:spPr>
        <p:txBody>
          <a:bodyPr>
            <a:normAutofit/>
          </a:bodyPr>
          <a:lstStyle/>
          <a:p>
            <a:pPr marL="0" indent="0" algn="ctr">
              <a:lnSpc>
                <a:spcPct val="120000"/>
              </a:lnSpc>
              <a:spcBef>
                <a:spcPct val="50000"/>
              </a:spcBef>
              <a:buClr>
                <a:srgbClr val="FF0000"/>
              </a:buClr>
              <a:buNone/>
            </a:pPr>
            <a:r>
              <a:rPr lang="en-US" sz="4000" b="1" dirty="0" smtClean="0">
                <a:solidFill>
                  <a:srgbClr val="FF0000"/>
                </a:solidFill>
                <a:latin typeface="Times New Roman" panose="02020603050405020304" pitchFamily="18" charset="0"/>
                <a:cs typeface="Times New Roman" panose="02020603050405020304" pitchFamily="18" charset="0"/>
              </a:rPr>
              <a:t>Therefore</a:t>
            </a:r>
          </a:p>
          <a:p>
            <a:pPr marL="0" indent="0" algn="l">
              <a:lnSpc>
                <a:spcPct val="120000"/>
              </a:lnSpc>
              <a:spcBef>
                <a:spcPct val="50000"/>
              </a:spcBef>
              <a:buClr>
                <a:srgbClr val="FF0000"/>
              </a:buClr>
              <a:buNone/>
            </a:pPr>
            <a:r>
              <a:rPr lang="en-US" sz="2800" b="1" dirty="0" smtClean="0">
                <a:latin typeface="Times New Roman" panose="02020603050405020304" pitchFamily="18" charset="0"/>
                <a:cs typeface="Times New Roman" panose="02020603050405020304" pitchFamily="18" charset="0"/>
              </a:rPr>
              <a:t>It is urgently needed to develop more effective cures for HCC patients, of which </a:t>
            </a:r>
            <a:r>
              <a:rPr lang="en-US" sz="2800" b="1" dirty="0" smtClean="0">
                <a:solidFill>
                  <a:srgbClr val="FF0000"/>
                </a:solidFill>
                <a:latin typeface="Times New Roman" panose="02020603050405020304" pitchFamily="18" charset="0"/>
                <a:cs typeface="Times New Roman" panose="02020603050405020304" pitchFamily="18" charset="0"/>
              </a:rPr>
              <a:t>gene therapy </a:t>
            </a:r>
            <a:r>
              <a:rPr lang="en-US" sz="2800" b="1" dirty="0" smtClean="0">
                <a:latin typeface="Times New Roman" panose="02020603050405020304" pitchFamily="18" charset="0"/>
                <a:cs typeface="Times New Roman" panose="02020603050405020304" pitchFamily="18" charset="0"/>
              </a:rPr>
              <a:t>is among those with the most potential.</a:t>
            </a:r>
            <a:endParaRPr lang="ar-EG" sz="2800" b="1" dirty="0" smtClean="0">
              <a:latin typeface="Times New Roman" panose="02020603050405020304" pitchFamily="18" charset="0"/>
              <a:cs typeface="Times New Roman" panose="02020603050405020304" pitchFamily="18" charset="0"/>
            </a:endParaRPr>
          </a:p>
          <a:p>
            <a:pPr marL="0" indent="0">
              <a:buNone/>
            </a:pPr>
            <a:endParaRPr lang="ar-EG" sz="2800" dirty="0"/>
          </a:p>
        </p:txBody>
      </p:sp>
    </p:spTree>
    <p:extLst>
      <p:ext uri="{BB962C8B-B14F-4D97-AF65-F5344CB8AC3E}">
        <p14:creationId xmlns:p14="http://schemas.microsoft.com/office/powerpoint/2010/main" val="2851736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0" end="0"/>
                                            </p:txEl>
                                          </p:spTgt>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anim calcmode="lin" valueType="num">
                                      <p:cBhvr>
                                        <p:cTn id="1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27154"/>
            <a:ext cx="8229600" cy="4023666"/>
          </a:xfrm>
        </p:spPr>
        <p:txBody>
          <a:bodyPr vert="horz" wrap="square" lIns="91440" tIns="45720" rIns="91440" bIns="45720" rtlCol="0">
            <a:spAutoFit/>
          </a:bodyPr>
          <a:lstStyle/>
          <a:p>
            <a:pPr marL="457200" indent="-457200" algn="just">
              <a:lnSpc>
                <a:spcPct val="120000"/>
              </a:lnSpc>
              <a:spcBef>
                <a:spcPct val="50000"/>
              </a:spcBef>
              <a:buClr>
                <a:srgbClr val="FF0000"/>
              </a:buClr>
              <a:buFont typeface="Wingdings" panose="05000000000000000000" pitchFamily="2" charset="2"/>
              <a:buChar char="Ø"/>
            </a:pPr>
            <a:endParaRPr lang="ar-EG" sz="2400" b="1" dirty="0">
              <a:latin typeface="Times New Roman" panose="02020603050405020304" pitchFamily="18" charset="0"/>
              <a:cs typeface="Times New Roman" panose="02020603050405020304" pitchFamily="18" charset="0"/>
            </a:endParaRPr>
          </a:p>
          <a:p>
            <a:pPr marL="0" indent="0" algn="l">
              <a:lnSpc>
                <a:spcPct val="120000"/>
              </a:lnSpc>
              <a:spcBef>
                <a:spcPct val="50000"/>
              </a:spcBef>
              <a:buClr>
                <a:srgbClr val="FF0000"/>
              </a:buClr>
              <a:buNone/>
            </a:pPr>
            <a:endParaRPr lang="en-US" sz="2800" b="1" dirty="0" smtClean="0">
              <a:latin typeface="Times New Roman" panose="02020603050405020304" pitchFamily="18" charset="0"/>
              <a:cs typeface="Times New Roman" panose="02020603050405020304" pitchFamily="18" charset="0"/>
            </a:endParaRPr>
          </a:p>
          <a:p>
            <a:pPr marL="0" indent="0" algn="l">
              <a:lnSpc>
                <a:spcPct val="120000"/>
              </a:lnSpc>
              <a:spcBef>
                <a:spcPct val="50000"/>
              </a:spcBef>
              <a:buClr>
                <a:srgbClr val="FF0000"/>
              </a:buClr>
              <a:buNone/>
            </a:pPr>
            <a:r>
              <a:rPr lang="en-US" sz="2800" b="1" dirty="0" smtClean="0">
                <a:latin typeface="Times New Roman" panose="02020603050405020304" pitchFamily="18" charset="0"/>
                <a:cs typeface="Times New Roman" panose="02020603050405020304" pitchFamily="18" charset="0"/>
              </a:rPr>
              <a:t>The </a:t>
            </a:r>
            <a:r>
              <a:rPr lang="en-US" sz="2800" b="1" dirty="0">
                <a:latin typeface="Times New Roman" panose="02020603050405020304" pitchFamily="18" charset="0"/>
                <a:cs typeface="Times New Roman" panose="02020603050405020304" pitchFamily="18" charset="0"/>
              </a:rPr>
              <a:t>difficulty of employing </a:t>
            </a:r>
            <a:r>
              <a:rPr lang="en-US" sz="2800" b="1" dirty="0">
                <a:solidFill>
                  <a:srgbClr val="FF0000"/>
                </a:solidFill>
                <a:latin typeface="Times New Roman" panose="02020603050405020304" pitchFamily="18" charset="0"/>
                <a:cs typeface="Times New Roman" panose="02020603050405020304" pitchFamily="18" charset="0"/>
              </a:rPr>
              <a:t>gene therapy </a:t>
            </a:r>
            <a:r>
              <a:rPr lang="en-US" sz="2800" b="1" dirty="0">
                <a:latin typeface="Times New Roman" panose="02020603050405020304" pitchFamily="18" charset="0"/>
                <a:cs typeface="Times New Roman" panose="02020603050405020304" pitchFamily="18" charset="0"/>
              </a:rPr>
              <a:t>as a cure for HCC is the ability to design an </a:t>
            </a:r>
            <a:r>
              <a:rPr lang="en-US" sz="2800" b="1" dirty="0">
                <a:solidFill>
                  <a:srgbClr val="FF0000"/>
                </a:solidFill>
                <a:latin typeface="Times New Roman" panose="02020603050405020304" pitchFamily="18" charset="0"/>
                <a:cs typeface="Times New Roman" panose="02020603050405020304" pitchFamily="18" charset="0"/>
              </a:rPr>
              <a:t>efficient vector </a:t>
            </a:r>
            <a:r>
              <a:rPr lang="en-US" sz="2800" b="1" dirty="0">
                <a:latin typeface="Times New Roman" panose="02020603050405020304" pitchFamily="18" charset="0"/>
                <a:cs typeface="Times New Roman" panose="02020603050405020304" pitchFamily="18" charset="0"/>
              </a:rPr>
              <a:t>that is able to deliver therapeutic genes specifically into the cancer cells but not the surrounding benign cells. </a:t>
            </a:r>
            <a:endParaRPr lang="en-US" sz="28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348130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normAutofit lnSpcReduction="10000"/>
          </a:bodyPr>
          <a:lstStyle/>
          <a:p>
            <a:pPr marL="0" indent="0" algn="l">
              <a:lnSpc>
                <a:spcPct val="120000"/>
              </a:lnSpc>
              <a:spcBef>
                <a:spcPct val="50000"/>
              </a:spcBef>
              <a:buClr>
                <a:srgbClr val="FF0000"/>
              </a:buClr>
              <a:buNone/>
            </a:pPr>
            <a:r>
              <a:rPr lang="en-US" sz="3000" b="1" dirty="0" smtClean="0">
                <a:solidFill>
                  <a:srgbClr val="FF0000"/>
                </a:solidFill>
                <a:latin typeface="Times New Roman" panose="02020603050405020304" pitchFamily="18" charset="0"/>
                <a:cs typeface="Times New Roman" panose="02020603050405020304" pitchFamily="18" charset="0"/>
              </a:rPr>
              <a:t>Cancer targeting </a:t>
            </a:r>
            <a:r>
              <a:rPr lang="en-US" sz="3000" b="1" dirty="0" smtClean="0">
                <a:latin typeface="Times New Roman" panose="02020603050405020304" pitchFamily="18" charset="0"/>
                <a:cs typeface="Times New Roman" panose="02020603050405020304" pitchFamily="18" charset="0"/>
              </a:rPr>
              <a:t>is usually achieved by adding to the gene carriers a ligand moiety specifically directed to certain types of binding sites on cancer cells. </a:t>
            </a:r>
          </a:p>
          <a:p>
            <a:pPr marL="0" indent="0" algn="l">
              <a:lnSpc>
                <a:spcPct val="120000"/>
              </a:lnSpc>
              <a:spcBef>
                <a:spcPct val="50000"/>
              </a:spcBef>
              <a:buClr>
                <a:srgbClr val="FF0000"/>
              </a:buClr>
              <a:buNone/>
            </a:pPr>
            <a:r>
              <a:rPr lang="en-US" sz="3000" b="1" dirty="0" smtClean="0">
                <a:latin typeface="Times New Roman" panose="02020603050405020304" pitchFamily="18" charset="0"/>
                <a:cs typeface="Times New Roman" panose="02020603050405020304" pitchFamily="18" charset="0"/>
              </a:rPr>
              <a:t>Antibodies, epidermal growth factor, aptamers, and small molecules such as galactose have been reported as potential targeting moieties for specific delivery of genes and drugs to HCC cells.</a:t>
            </a:r>
            <a:endParaRPr lang="ar-EG" sz="3000" b="1" dirty="0" smtClean="0">
              <a:latin typeface="Times New Roman" panose="02020603050405020304" pitchFamily="18" charset="0"/>
              <a:cs typeface="Times New Roman" panose="02020603050405020304" pitchFamily="18" charset="0"/>
            </a:endParaRPr>
          </a:p>
          <a:p>
            <a:endParaRPr lang="ar-EG" dirty="0"/>
          </a:p>
        </p:txBody>
      </p:sp>
    </p:spTree>
    <p:extLst>
      <p:ext uri="{BB962C8B-B14F-4D97-AF65-F5344CB8AC3E}">
        <p14:creationId xmlns:p14="http://schemas.microsoft.com/office/powerpoint/2010/main" val="504578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lstStyle/>
          <a:p>
            <a:pPr marL="0" indent="0" algn="l" rtl="0">
              <a:buNone/>
            </a:pPr>
            <a:endParaRPr lang="en-US" dirty="0" smtClean="0"/>
          </a:p>
          <a:p>
            <a:pPr marL="0" indent="0" algn="l" rtl="0">
              <a:buNone/>
            </a:pPr>
            <a:endParaRPr lang="ar-EG" dirty="0"/>
          </a:p>
        </p:txBody>
      </p:sp>
      <p:sp>
        <p:nvSpPr>
          <p:cNvPr id="2" name="TextBox 1"/>
          <p:cNvSpPr txBox="1"/>
          <p:nvPr/>
        </p:nvSpPr>
        <p:spPr>
          <a:xfrm>
            <a:off x="251520" y="836712"/>
            <a:ext cx="7920880" cy="4444294"/>
          </a:xfrm>
          <a:prstGeom prst="rect">
            <a:avLst/>
          </a:prstGeom>
        </p:spPr>
        <p:txBody>
          <a:bodyPr vert="horz" wrap="square" lIns="91440" tIns="45720" rIns="91440" bIns="45720" rtlCol="0">
            <a:spAutoFit/>
          </a:bodyPr>
          <a:lstStyle>
            <a:lvl1pPr marL="457200" indent="-457200" algn="just">
              <a:lnSpc>
                <a:spcPct val="120000"/>
              </a:lnSpc>
              <a:spcBef>
                <a:spcPct val="50000"/>
              </a:spcBef>
              <a:buClr>
                <a:srgbClr val="FF0000"/>
              </a:buClr>
              <a:buFont typeface="Wingdings" panose="05000000000000000000" pitchFamily="2" charset="2"/>
              <a:buChar char="Ø"/>
              <a:defRPr sz="2400" b="1">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indent="0" algn="l">
              <a:buNone/>
            </a:pPr>
            <a:r>
              <a:rPr lang="en-US" sz="2800" dirty="0" smtClean="0"/>
              <a:t>  </a:t>
            </a:r>
          </a:p>
          <a:p>
            <a:pPr marL="0" indent="0" algn="l">
              <a:buNone/>
            </a:pPr>
            <a:r>
              <a:rPr lang="en-US" sz="2800" dirty="0" smtClean="0"/>
              <a:t>Previous </a:t>
            </a:r>
            <a:r>
              <a:rPr lang="en-US" sz="2800" dirty="0"/>
              <a:t>reports demonstrated that </a:t>
            </a:r>
            <a:r>
              <a:rPr lang="en-US" sz="2800" dirty="0" smtClean="0">
                <a:solidFill>
                  <a:srgbClr val="FF0000"/>
                </a:solidFill>
              </a:rPr>
              <a:t>Luteinizing</a:t>
            </a:r>
            <a:r>
              <a:rPr lang="en-US" sz="2800" dirty="0" smtClean="0"/>
              <a:t> </a:t>
            </a:r>
            <a:r>
              <a:rPr lang="en-US" sz="2800" dirty="0">
                <a:solidFill>
                  <a:srgbClr val="FF0000"/>
                </a:solidFill>
              </a:rPr>
              <a:t>H</a:t>
            </a:r>
            <a:r>
              <a:rPr lang="en-US" sz="2800" dirty="0"/>
              <a:t>ormone –</a:t>
            </a:r>
            <a:r>
              <a:rPr lang="en-US" sz="2800" dirty="0">
                <a:solidFill>
                  <a:srgbClr val="FF0000"/>
                </a:solidFill>
              </a:rPr>
              <a:t>R</a:t>
            </a:r>
            <a:r>
              <a:rPr lang="en-US" sz="2800" dirty="0"/>
              <a:t>eleasing </a:t>
            </a:r>
            <a:r>
              <a:rPr lang="en-US" sz="2800" dirty="0">
                <a:solidFill>
                  <a:srgbClr val="FF0000"/>
                </a:solidFill>
              </a:rPr>
              <a:t>H</a:t>
            </a:r>
            <a:r>
              <a:rPr lang="en-US" sz="2800" dirty="0"/>
              <a:t>ormone </a:t>
            </a:r>
            <a:r>
              <a:rPr lang="en-US" sz="2800" dirty="0" smtClean="0"/>
              <a:t>peptide </a:t>
            </a:r>
            <a:r>
              <a:rPr lang="en-US" sz="2800" dirty="0"/>
              <a:t>could be used as a targeting moiety on drug-delivery systems to enhance drug uptake by breast, ovarian, and prostate cancer cells, and reduce the relative availability of the toxic drug to normal cells.</a:t>
            </a:r>
            <a:r>
              <a:rPr lang="en-US" dirty="0"/>
              <a:t> </a:t>
            </a:r>
            <a:endParaRPr lang="en-US" dirty="0" smtClean="0"/>
          </a:p>
        </p:txBody>
      </p:sp>
    </p:spTree>
    <p:extLst>
      <p:ext uri="{BB962C8B-B14F-4D97-AF65-F5344CB8AC3E}">
        <p14:creationId xmlns:p14="http://schemas.microsoft.com/office/powerpoint/2010/main" val="111543131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lstStyle/>
          <a:p>
            <a:pPr marL="0" indent="0" algn="l" rtl="0">
              <a:buNone/>
            </a:pPr>
            <a:endParaRPr lang="en-US" dirty="0" smtClean="0"/>
          </a:p>
          <a:p>
            <a:pPr marL="0" indent="0" algn="l" rtl="0">
              <a:buNone/>
            </a:pPr>
            <a:endParaRPr lang="ar-EG" dirty="0"/>
          </a:p>
        </p:txBody>
      </p:sp>
      <p:sp>
        <p:nvSpPr>
          <p:cNvPr id="2" name="TextBox 1"/>
          <p:cNvSpPr txBox="1"/>
          <p:nvPr/>
        </p:nvSpPr>
        <p:spPr>
          <a:xfrm>
            <a:off x="228600" y="980728"/>
            <a:ext cx="8591872" cy="3808222"/>
          </a:xfrm>
          <a:prstGeom prst="rect">
            <a:avLst/>
          </a:prstGeom>
        </p:spPr>
        <p:txBody>
          <a:bodyPr vert="horz" wrap="square" lIns="91440" tIns="45720" rIns="91440" bIns="45720" rtlCol="0">
            <a:spAutoFit/>
          </a:bodyPr>
          <a:lstStyle>
            <a:lvl1pPr marL="457200" indent="-457200" algn="just">
              <a:lnSpc>
                <a:spcPct val="120000"/>
              </a:lnSpc>
              <a:spcBef>
                <a:spcPct val="50000"/>
              </a:spcBef>
              <a:buClr>
                <a:srgbClr val="FF0000"/>
              </a:buClr>
              <a:buFont typeface="Wingdings" panose="05000000000000000000" pitchFamily="2" charset="2"/>
              <a:buChar char="Ø"/>
              <a:defRPr sz="2400" b="1">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indent="0" algn="l">
              <a:buNone/>
            </a:pPr>
            <a:endParaRPr lang="en-US" dirty="0" smtClean="0"/>
          </a:p>
          <a:p>
            <a:pPr marL="0" indent="0" algn="l">
              <a:buNone/>
            </a:pPr>
            <a:r>
              <a:rPr lang="en-US" sz="2800" dirty="0" smtClean="0"/>
              <a:t>These </a:t>
            </a:r>
            <a:r>
              <a:rPr lang="en-US" sz="2800" dirty="0"/>
              <a:t>studies confirmed the high anticancer activity of </a:t>
            </a:r>
            <a:r>
              <a:rPr lang="en-US" sz="2800" dirty="0">
                <a:solidFill>
                  <a:srgbClr val="FF0000"/>
                </a:solidFill>
              </a:rPr>
              <a:t>LHRH-targeted carrier–drug</a:t>
            </a:r>
            <a:r>
              <a:rPr lang="en-US" sz="2800" dirty="0">
                <a:solidFill>
                  <a:srgbClr val="44C404"/>
                </a:solidFill>
              </a:rPr>
              <a:t> </a:t>
            </a:r>
            <a:r>
              <a:rPr lang="en-US" sz="2800" dirty="0"/>
              <a:t>conjugates against </a:t>
            </a:r>
            <a:r>
              <a:rPr lang="en-US" sz="2800" dirty="0" smtClean="0"/>
              <a:t>cancer </a:t>
            </a:r>
            <a:r>
              <a:rPr lang="en-US" sz="2800" dirty="0"/>
              <a:t>cells, and that the cytotoxicity of the LHRH-targeted conjugates against the human cancer cells could be competitively inhibited by free LHRH peptide. </a:t>
            </a:r>
            <a:endParaRPr lang="ar-EG" sz="2800" dirty="0"/>
          </a:p>
        </p:txBody>
      </p:sp>
    </p:spTree>
    <p:extLst>
      <p:ext uri="{BB962C8B-B14F-4D97-AF65-F5344CB8AC3E}">
        <p14:creationId xmlns:p14="http://schemas.microsoft.com/office/powerpoint/2010/main" val="184077937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lstStyle/>
          <a:p>
            <a:pPr marL="0" indent="0" algn="l" rtl="0">
              <a:buNone/>
            </a:pPr>
            <a:endParaRPr lang="en-US" dirty="0" smtClean="0"/>
          </a:p>
          <a:p>
            <a:pPr marL="0" indent="0" algn="l" rtl="0">
              <a:buNone/>
            </a:pPr>
            <a:endParaRPr lang="ar-EG" dirty="0"/>
          </a:p>
        </p:txBody>
      </p:sp>
      <p:sp>
        <p:nvSpPr>
          <p:cNvPr id="2" name="TextBox 1"/>
          <p:cNvSpPr txBox="1"/>
          <p:nvPr/>
        </p:nvSpPr>
        <p:spPr>
          <a:xfrm>
            <a:off x="324744" y="304800"/>
            <a:ext cx="8362056" cy="5390515"/>
          </a:xfrm>
          <a:prstGeom prst="rect">
            <a:avLst/>
          </a:prstGeom>
        </p:spPr>
        <p:txBody>
          <a:bodyPr vert="horz" wrap="square" lIns="91440" tIns="45720" rIns="91440" bIns="45720" rtlCol="0">
            <a:spAutoFit/>
          </a:bodyPr>
          <a:lstStyle>
            <a:defPPr>
              <a:defRPr lang="en-US"/>
            </a:defPPr>
            <a:lvl1pPr marL="457200" indent="-457200" algn="just">
              <a:lnSpc>
                <a:spcPct val="120000"/>
              </a:lnSpc>
              <a:spcBef>
                <a:spcPct val="50000"/>
              </a:spcBef>
              <a:buClr>
                <a:srgbClr val="FF0000"/>
              </a:buClr>
              <a:buFont typeface="Wingdings" panose="05000000000000000000" pitchFamily="2" charset="2"/>
              <a:buChar char="Ø"/>
              <a:defRPr sz="2400" b="1">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endParaRPr lang="en-US" dirty="0"/>
          </a:p>
          <a:p>
            <a:pPr marL="0" indent="0" algn="l">
              <a:buNone/>
            </a:pPr>
            <a:r>
              <a:rPr lang="en-US" sz="2800" dirty="0">
                <a:solidFill>
                  <a:srgbClr val="FF0000"/>
                </a:solidFill>
              </a:rPr>
              <a:t>U</a:t>
            </a:r>
            <a:r>
              <a:rPr lang="en-US" sz="2800" dirty="0"/>
              <a:t>ltrasound-</a:t>
            </a:r>
            <a:r>
              <a:rPr lang="en-US" sz="2800" dirty="0">
                <a:solidFill>
                  <a:srgbClr val="FF0000"/>
                </a:solidFill>
              </a:rPr>
              <a:t>M</a:t>
            </a:r>
            <a:r>
              <a:rPr lang="en-US" sz="2800" dirty="0"/>
              <a:t>ediated </a:t>
            </a:r>
            <a:r>
              <a:rPr lang="en-US" sz="2800" dirty="0">
                <a:solidFill>
                  <a:srgbClr val="FF0000"/>
                </a:solidFill>
              </a:rPr>
              <a:t>D</a:t>
            </a:r>
            <a:r>
              <a:rPr lang="en-US" sz="2800" dirty="0"/>
              <a:t>rug </a:t>
            </a:r>
            <a:r>
              <a:rPr lang="en-US" sz="2800" dirty="0" smtClean="0">
                <a:solidFill>
                  <a:srgbClr val="FF0000"/>
                </a:solidFill>
              </a:rPr>
              <a:t>D</a:t>
            </a:r>
            <a:r>
              <a:rPr lang="en-US" sz="2800" dirty="0" smtClean="0"/>
              <a:t>elivery is </a:t>
            </a:r>
            <a:r>
              <a:rPr lang="en-US" sz="2800" dirty="0"/>
              <a:t>a novel technique for enhancing the penetration of drugs into diseased tissue beds noninvasively. </a:t>
            </a:r>
            <a:endParaRPr lang="en-US" sz="2800" dirty="0" smtClean="0"/>
          </a:p>
          <a:p>
            <a:pPr marL="0" indent="0" algn="l">
              <a:buNone/>
            </a:pPr>
            <a:r>
              <a:rPr lang="en-US" sz="2800" dirty="0"/>
              <a:t> </a:t>
            </a:r>
            <a:endParaRPr lang="en-US" sz="2800" dirty="0" smtClean="0"/>
          </a:p>
          <a:p>
            <a:pPr marL="0" indent="0" algn="l">
              <a:buNone/>
            </a:pPr>
            <a:r>
              <a:rPr lang="en-US" sz="2800" dirty="0" smtClean="0"/>
              <a:t>This </a:t>
            </a:r>
            <a:r>
              <a:rPr lang="en-US" sz="2800" dirty="0"/>
              <a:t>technique is broadly appealing, given the potential of ultrasound to control drug delivery spatially and temporally in a noninvasive manner. </a:t>
            </a:r>
          </a:p>
          <a:p>
            <a:endParaRPr lang="ar-EG" dirty="0"/>
          </a:p>
        </p:txBody>
      </p:sp>
    </p:spTree>
    <p:extLst>
      <p:ext uri="{BB962C8B-B14F-4D97-AF65-F5344CB8AC3E}">
        <p14:creationId xmlns:p14="http://schemas.microsoft.com/office/powerpoint/2010/main" val="262469534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1000"/>
                                        <p:tgtEl>
                                          <p:spTgt spid="2">
                                            <p:txEl>
                                              <p:pRg st="3" end="3"/>
                                            </p:txEl>
                                          </p:spTgt>
                                        </p:tgtEl>
                                      </p:cBhvr>
                                    </p:animEffect>
                                    <p:anim calcmode="lin" valueType="num">
                                      <p:cBhvr>
                                        <p:cTn id="1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838200"/>
            <a:ext cx="8534400" cy="6005747"/>
          </a:xfrm>
        </p:spPr>
        <p:txBody>
          <a:bodyPr vert="horz" wrap="square" lIns="91440" tIns="45720" rIns="91440" bIns="45720" rtlCol="0">
            <a:spAutoFit/>
          </a:bodyPr>
          <a:lstStyle/>
          <a:p>
            <a:pPr marL="457200" indent="-457200" algn="just">
              <a:lnSpc>
                <a:spcPct val="120000"/>
              </a:lnSpc>
              <a:spcBef>
                <a:spcPct val="50000"/>
              </a:spcBef>
              <a:buClr>
                <a:srgbClr val="FF0000"/>
              </a:buClr>
              <a:buFont typeface="Wingdings" panose="05000000000000000000" pitchFamily="2" charset="2"/>
              <a:buChar char="Ø"/>
            </a:pPr>
            <a:endParaRPr lang="ar-EG" sz="2400" b="1" dirty="0">
              <a:latin typeface="Times New Roman" panose="02020603050405020304" pitchFamily="18" charset="0"/>
              <a:cs typeface="Times New Roman" panose="02020603050405020304" pitchFamily="18" charset="0"/>
            </a:endParaRPr>
          </a:p>
          <a:p>
            <a:pPr marL="0" indent="0" algn="l">
              <a:lnSpc>
                <a:spcPct val="120000"/>
              </a:lnSpc>
              <a:spcBef>
                <a:spcPct val="50000"/>
              </a:spcBef>
              <a:buClr>
                <a:srgbClr val="FF0000"/>
              </a:buClr>
              <a:buNone/>
            </a:pPr>
            <a:r>
              <a:rPr lang="en-US" sz="2800" b="1" dirty="0" smtClean="0">
                <a:solidFill>
                  <a:srgbClr val="FF0000"/>
                </a:solidFill>
                <a:latin typeface="Times New Roman" panose="02020603050405020304" pitchFamily="18" charset="0"/>
                <a:cs typeface="Times New Roman" panose="02020603050405020304" pitchFamily="18" charset="0"/>
              </a:rPr>
              <a:t>UMDD</a:t>
            </a:r>
            <a:r>
              <a:rPr lang="en-US" sz="2800" b="1" dirty="0" smtClean="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has been demonstrated in a number of tissue beds, including the blood–brain barrier, cardiac tissue, prostate, and large arteries</a:t>
            </a:r>
            <a:r>
              <a:rPr lang="en-US" sz="2800" b="1" dirty="0" smtClean="0">
                <a:latin typeface="Times New Roman" panose="02020603050405020304" pitchFamily="18" charset="0"/>
                <a:cs typeface="Times New Roman" panose="02020603050405020304" pitchFamily="18" charset="0"/>
              </a:rPr>
              <a:t>.</a:t>
            </a:r>
          </a:p>
          <a:p>
            <a:pPr marL="0" indent="0" algn="l">
              <a:lnSpc>
                <a:spcPct val="120000"/>
              </a:lnSpc>
              <a:spcBef>
                <a:spcPct val="50000"/>
              </a:spcBef>
              <a:buClr>
                <a:srgbClr val="FF0000"/>
              </a:buClr>
              <a:buNone/>
            </a:pPr>
            <a:r>
              <a:rPr lang="en-US" sz="2800" b="1" dirty="0">
                <a:latin typeface="Times New Roman" panose="02020603050405020304" pitchFamily="18" charset="0"/>
                <a:cs typeface="Times New Roman" panose="02020603050405020304" pitchFamily="18" charset="0"/>
              </a:rPr>
              <a:t> </a:t>
            </a:r>
            <a:endParaRPr lang="en-US" sz="2800" b="1" dirty="0" smtClean="0">
              <a:latin typeface="Times New Roman" panose="02020603050405020304" pitchFamily="18" charset="0"/>
              <a:cs typeface="Times New Roman" panose="02020603050405020304" pitchFamily="18" charset="0"/>
            </a:endParaRPr>
          </a:p>
          <a:p>
            <a:pPr marL="0" indent="0" algn="l">
              <a:lnSpc>
                <a:spcPct val="120000"/>
              </a:lnSpc>
              <a:spcBef>
                <a:spcPct val="50000"/>
              </a:spcBef>
              <a:buClr>
                <a:srgbClr val="FF0000"/>
              </a:buClr>
              <a:buNone/>
            </a:pPr>
            <a:r>
              <a:rPr lang="en-US" sz="2800" b="1" dirty="0" smtClean="0">
                <a:latin typeface="Times New Roman" panose="02020603050405020304" pitchFamily="18" charset="0"/>
                <a:cs typeface="Times New Roman" panose="02020603050405020304" pitchFamily="18" charset="0"/>
              </a:rPr>
              <a:t>By </a:t>
            </a:r>
            <a:r>
              <a:rPr lang="en-US" sz="2800" b="1" dirty="0">
                <a:latin typeface="Times New Roman" panose="02020603050405020304" pitchFamily="18" charset="0"/>
                <a:cs typeface="Times New Roman" panose="02020603050405020304" pitchFamily="18" charset="0"/>
              </a:rPr>
              <a:t>encapsulating drugs into </a:t>
            </a:r>
            <a:r>
              <a:rPr lang="en-US" sz="2800" b="1" dirty="0" err="1">
                <a:solidFill>
                  <a:srgbClr val="FF0000"/>
                </a:solidFill>
                <a:latin typeface="Times New Roman" panose="02020603050405020304" pitchFamily="18" charset="0"/>
                <a:cs typeface="Times New Roman" panose="02020603050405020304" pitchFamily="18" charset="0"/>
              </a:rPr>
              <a:t>microsized</a:t>
            </a:r>
            <a:r>
              <a:rPr lang="en-US" sz="2800" b="1" dirty="0">
                <a:latin typeface="Times New Roman" panose="02020603050405020304" pitchFamily="18" charset="0"/>
                <a:cs typeface="Times New Roman" panose="02020603050405020304" pitchFamily="18" charset="0"/>
              </a:rPr>
              <a:t> and </a:t>
            </a:r>
            <a:r>
              <a:rPr lang="en-US" sz="2800" b="1" dirty="0" err="1">
                <a:solidFill>
                  <a:srgbClr val="FF0000"/>
                </a:solidFill>
                <a:latin typeface="Times New Roman" panose="02020603050405020304" pitchFamily="18" charset="0"/>
                <a:cs typeface="Times New Roman" panose="02020603050405020304" pitchFamily="18" charset="0"/>
              </a:rPr>
              <a:t>nanosized</a:t>
            </a:r>
            <a:r>
              <a:rPr lang="en-US" sz="2800" b="1" dirty="0">
                <a:solidFill>
                  <a:srgbClr val="FF0000"/>
                </a:solidFill>
                <a:latin typeface="Times New Roman" panose="02020603050405020304" pitchFamily="18" charset="0"/>
                <a:cs typeface="Times New Roman" panose="02020603050405020304" pitchFamily="18" charset="0"/>
              </a:rPr>
              <a:t> liposomes</a:t>
            </a:r>
            <a:r>
              <a:rPr lang="en-US" sz="2800" b="1" dirty="0">
                <a:latin typeface="Times New Roman" panose="02020603050405020304" pitchFamily="18" charset="0"/>
                <a:cs typeface="Times New Roman" panose="02020603050405020304" pitchFamily="18" charset="0"/>
              </a:rPr>
              <a:t>, the therapeutic can be shielded from degradation within the vasculature until delivery to a target site by ultrasound exposure. </a:t>
            </a:r>
          </a:p>
          <a:p>
            <a:pPr marL="0" indent="0" algn="l">
              <a:lnSpc>
                <a:spcPct val="120000"/>
              </a:lnSpc>
              <a:spcBef>
                <a:spcPct val="50000"/>
              </a:spcBef>
              <a:buClr>
                <a:srgbClr val="FF0000"/>
              </a:buClr>
              <a:buNone/>
            </a:pPr>
            <a:endParaRPr lang="ar-EG" sz="2800" b="1" dirty="0">
              <a:latin typeface="Times New Roman" panose="02020603050405020304" pitchFamily="18" charset="0"/>
              <a:cs typeface="Times New Roman" panose="02020603050405020304" pitchFamily="18" charset="0"/>
            </a:endParaRPr>
          </a:p>
        </p:txBody>
      </p:sp>
      <p:sp>
        <p:nvSpPr>
          <p:cNvPr id="5" name="Rectangle 4"/>
          <p:cNvSpPr/>
          <p:nvPr/>
        </p:nvSpPr>
        <p:spPr>
          <a:xfrm>
            <a:off x="4164483" y="405452"/>
            <a:ext cx="320922" cy="584775"/>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 </a:t>
            </a:r>
          </a:p>
        </p:txBody>
      </p:sp>
    </p:spTree>
    <p:extLst>
      <p:ext uri="{BB962C8B-B14F-4D97-AF65-F5344CB8AC3E}">
        <p14:creationId xmlns:p14="http://schemas.microsoft.com/office/powerpoint/2010/main" val="8770094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normAutofit/>
          </a:bodyPr>
          <a:lstStyle/>
          <a:p>
            <a:pPr marL="0" indent="0" algn="l">
              <a:buNone/>
            </a:pPr>
            <a:endParaRPr lang="en-US" sz="2800" b="1" dirty="0" smtClean="0">
              <a:latin typeface="Times New Roman" panose="02020603050405020304" pitchFamily="18" charset="0"/>
              <a:cs typeface="Times New Roman" panose="02020603050405020304" pitchFamily="18" charset="0"/>
            </a:endParaRPr>
          </a:p>
          <a:p>
            <a:pPr marL="0" indent="0" algn="l">
              <a:buNone/>
            </a:pPr>
            <a:r>
              <a:rPr lang="en-US" sz="2800" b="1" dirty="0" smtClean="0">
                <a:latin typeface="Times New Roman" panose="02020603050405020304" pitchFamily="18" charset="0"/>
                <a:cs typeface="Times New Roman" panose="02020603050405020304" pitchFamily="18" charset="0"/>
              </a:rPr>
              <a:t>In the past 30 years, the development of </a:t>
            </a:r>
            <a:r>
              <a:rPr lang="en-US" sz="2800" b="1" dirty="0" err="1" smtClean="0">
                <a:latin typeface="Times New Roman" panose="02020603050405020304" pitchFamily="18" charset="0"/>
                <a:cs typeface="Times New Roman" panose="02020603050405020304" pitchFamily="18" charset="0"/>
              </a:rPr>
              <a:t>nanocarrier</a:t>
            </a:r>
            <a:r>
              <a:rPr lang="en-US" sz="2800" b="1" dirty="0" smtClean="0">
                <a:latin typeface="Times New Roman" panose="02020603050405020304" pitchFamily="18" charset="0"/>
                <a:cs typeface="Times New Roman" panose="02020603050405020304" pitchFamily="18" charset="0"/>
              </a:rPr>
              <a:t>-based platform technologies has led to significant progress in nanomedicine fabrication and applications.</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0421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dirty="0"/>
          </a:p>
        </p:txBody>
      </p:sp>
      <p:sp>
        <p:nvSpPr>
          <p:cNvPr id="3" name="Content Placeholder 2"/>
          <p:cNvSpPr>
            <a:spLocks noGrp="1"/>
          </p:cNvSpPr>
          <p:nvPr>
            <p:ph idx="1"/>
          </p:nvPr>
        </p:nvSpPr>
        <p:spPr/>
        <p:txBody>
          <a:bodyPr>
            <a:normAutofit/>
          </a:bodyPr>
          <a:lstStyle/>
          <a:p>
            <a:pPr marL="0" indent="0" algn="ctr">
              <a:buNone/>
            </a:pPr>
            <a:endParaRPr lang="en-US" sz="4400" b="1" dirty="0" smtClean="0">
              <a:solidFill>
                <a:srgbClr val="FF0000"/>
              </a:solidFill>
              <a:latin typeface="Times New Roman" panose="02020603050405020304" pitchFamily="18" charset="0"/>
              <a:cs typeface="Times New Roman" panose="02020603050405020304" pitchFamily="18" charset="0"/>
            </a:endParaRPr>
          </a:p>
          <a:p>
            <a:pPr marL="0" indent="0" algn="ctr">
              <a:buNone/>
            </a:pPr>
            <a:r>
              <a:rPr lang="en-US" sz="4400" b="1" dirty="0" smtClean="0">
                <a:solidFill>
                  <a:srgbClr val="FF0000"/>
                </a:solidFill>
                <a:latin typeface="Times New Roman" panose="02020603050405020304" pitchFamily="18" charset="0"/>
                <a:cs typeface="Times New Roman" panose="02020603050405020304" pitchFamily="18" charset="0"/>
              </a:rPr>
              <a:t>However</a:t>
            </a:r>
            <a:endParaRPr lang="ar-EG" sz="4400" b="1" dirty="0" smtClean="0">
              <a:solidFill>
                <a:srgbClr val="FF0000"/>
              </a:solidFill>
              <a:latin typeface="Times New Roman" panose="02020603050405020304" pitchFamily="18" charset="0"/>
              <a:cs typeface="Times New Roman" panose="02020603050405020304" pitchFamily="18" charset="0"/>
            </a:endParaRPr>
          </a:p>
          <a:p>
            <a:pPr marL="0" indent="0" algn="ctr">
              <a:buNone/>
            </a:pPr>
            <a:endParaRPr lang="ar-EG" sz="4400" b="1" dirty="0">
              <a:solidFill>
                <a:srgbClr val="FF0000"/>
              </a:solidFill>
              <a:latin typeface="Times New Roman" panose="02020603050405020304" pitchFamily="18" charset="0"/>
              <a:cs typeface="Times New Roman" panose="02020603050405020304" pitchFamily="18" charset="0"/>
            </a:endParaRPr>
          </a:p>
          <a:p>
            <a:pPr marL="0" indent="0" algn="ctr">
              <a:buNone/>
            </a:pPr>
            <a:endParaRPr lang="ar-EG" sz="4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84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1" end="1"/>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normAutofit/>
          </a:bodyPr>
          <a:lstStyle/>
          <a:p>
            <a:pPr marL="0" indent="0" algn="l">
              <a:buNone/>
            </a:pPr>
            <a:endParaRPr lang="en-US" sz="2800" b="1" dirty="0" smtClean="0">
              <a:latin typeface="Times New Roman" panose="02020603050405020304" pitchFamily="18" charset="0"/>
              <a:cs typeface="Times New Roman" panose="02020603050405020304" pitchFamily="18" charset="0"/>
            </a:endParaRPr>
          </a:p>
          <a:p>
            <a:pPr marL="0" indent="0" algn="l">
              <a:buNone/>
            </a:pPr>
            <a:endParaRPr lang="en-US" sz="2800" b="1" dirty="0">
              <a:latin typeface="Times New Roman" panose="02020603050405020304" pitchFamily="18" charset="0"/>
              <a:cs typeface="Times New Roman" panose="02020603050405020304" pitchFamily="18" charset="0"/>
            </a:endParaRPr>
          </a:p>
          <a:p>
            <a:pPr marL="0" indent="0" algn="l">
              <a:buNone/>
            </a:pPr>
            <a:r>
              <a:rPr lang="en-US" sz="2800" b="1" dirty="0" smtClean="0">
                <a:latin typeface="Times New Roman" panose="02020603050405020304" pitchFamily="18" charset="0"/>
                <a:cs typeface="Times New Roman" panose="02020603050405020304" pitchFamily="18" charset="0"/>
              </a:rPr>
              <a:t>Most </a:t>
            </a:r>
            <a:r>
              <a:rPr lang="en-US" sz="2800" b="1" dirty="0" smtClean="0">
                <a:latin typeface="Times New Roman" panose="02020603050405020304" pitchFamily="18" charset="0"/>
                <a:cs typeface="Times New Roman" panose="02020603050405020304" pitchFamily="18" charset="0"/>
              </a:rPr>
              <a:t>of the existing nanomedicines have low drug-loading content (generally lower than 10%), causing </a:t>
            </a:r>
            <a:r>
              <a:rPr lang="en-US" sz="2800" b="1" dirty="0" smtClean="0">
                <a:solidFill>
                  <a:srgbClr val="FF0000"/>
                </a:solidFill>
                <a:latin typeface="Times New Roman" panose="02020603050405020304" pitchFamily="18" charset="0"/>
                <a:cs typeface="Times New Roman" panose="02020603050405020304" pitchFamily="18" charset="0"/>
              </a:rPr>
              <a:t>extra system toxicity </a:t>
            </a:r>
            <a:r>
              <a:rPr lang="en-US" sz="2800" b="1" dirty="0" smtClean="0">
                <a:latin typeface="Times New Roman" panose="02020603050405020304" pitchFamily="18" charset="0"/>
                <a:cs typeface="Times New Roman" panose="02020603050405020304" pitchFamily="18" charset="0"/>
              </a:rPr>
              <a:t>and burden on patients to excrete carrier materials.</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5813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normAutofit/>
          </a:bodyPr>
          <a:lstStyle/>
          <a:p>
            <a:pPr marL="0" indent="0" algn="ctr">
              <a:buNone/>
            </a:pPr>
            <a:endParaRPr lang="en-US" sz="4400" b="1" dirty="0" smtClean="0">
              <a:solidFill>
                <a:srgbClr val="FF0000"/>
              </a:solidFill>
              <a:latin typeface="Times New Roman" panose="02020603050405020304" pitchFamily="18" charset="0"/>
              <a:cs typeface="Times New Roman" panose="02020603050405020304" pitchFamily="18" charset="0"/>
            </a:endParaRPr>
          </a:p>
          <a:p>
            <a:pPr marL="0" indent="0" algn="ctr">
              <a:buNone/>
            </a:pPr>
            <a:endParaRPr lang="en-US" sz="4400" b="1" dirty="0">
              <a:solidFill>
                <a:srgbClr val="FF0000"/>
              </a:solidFill>
              <a:latin typeface="Times New Roman" panose="02020603050405020304" pitchFamily="18" charset="0"/>
              <a:cs typeface="Times New Roman" panose="02020603050405020304" pitchFamily="18" charset="0"/>
            </a:endParaRPr>
          </a:p>
          <a:p>
            <a:pPr marL="0" indent="0" algn="ctr">
              <a:buNone/>
            </a:pPr>
            <a:r>
              <a:rPr lang="en-US" sz="4400" b="1" dirty="0" smtClean="0">
                <a:solidFill>
                  <a:srgbClr val="FF0000"/>
                </a:solidFill>
                <a:latin typeface="Times New Roman" panose="02020603050405020304" pitchFamily="18" charset="0"/>
                <a:cs typeface="Times New Roman" panose="02020603050405020304" pitchFamily="18" charset="0"/>
              </a:rPr>
              <a:t>Therefore</a:t>
            </a:r>
          </a:p>
          <a:p>
            <a:pPr marL="0" indent="0" algn="ctr">
              <a:buNone/>
            </a:pPr>
            <a:endParaRPr lang="ar-EG" sz="4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6303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xEl>
                                              <p:pRg st="2" end="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normAutofit/>
          </a:bodyPr>
          <a:lstStyle/>
          <a:p>
            <a:pPr marL="0" indent="0" algn="l">
              <a:buNone/>
            </a:pPr>
            <a:endParaRPr lang="en-US" sz="2800" b="1" dirty="0" smtClean="0">
              <a:latin typeface="Times New Roman" panose="02020603050405020304" pitchFamily="18" charset="0"/>
              <a:cs typeface="Times New Roman" panose="02020603050405020304" pitchFamily="18" charset="0"/>
            </a:endParaRPr>
          </a:p>
          <a:p>
            <a:pPr marL="0" indent="0" algn="l">
              <a:buNone/>
            </a:pPr>
            <a:endParaRPr lang="en-US" sz="2800" b="1" dirty="0">
              <a:latin typeface="Times New Roman" panose="02020603050405020304" pitchFamily="18" charset="0"/>
              <a:cs typeface="Times New Roman" panose="02020603050405020304" pitchFamily="18" charset="0"/>
            </a:endParaRPr>
          </a:p>
          <a:p>
            <a:pPr marL="0" indent="0" algn="l">
              <a:buNone/>
            </a:pPr>
            <a:r>
              <a:rPr lang="en-US" sz="2800" b="1" dirty="0" smtClean="0">
                <a:latin typeface="Times New Roman" panose="02020603050405020304" pitchFamily="18" charset="0"/>
                <a:cs typeface="Times New Roman" panose="02020603050405020304" pitchFamily="18" charset="0"/>
              </a:rPr>
              <a:t>It is difficult for most of the carrier-based nanomedicines to get FDA approval, which </a:t>
            </a:r>
            <a:r>
              <a:rPr lang="en-US" sz="2800" b="1" dirty="0" smtClean="0">
                <a:solidFill>
                  <a:srgbClr val="FF0000"/>
                </a:solidFill>
                <a:latin typeface="Times New Roman" panose="02020603050405020304" pitchFamily="18" charset="0"/>
                <a:cs typeface="Times New Roman" panose="02020603050405020304" pitchFamily="18" charset="0"/>
              </a:rPr>
              <a:t>limits</a:t>
            </a:r>
            <a:r>
              <a:rPr lang="en-US" sz="2800" b="1" dirty="0" smtClean="0">
                <a:latin typeface="Times New Roman" panose="02020603050405020304" pitchFamily="18" charset="0"/>
                <a:cs typeface="Times New Roman" panose="02020603050405020304" pitchFamily="18" charset="0"/>
              </a:rPr>
              <a:t> their applications in the clinic.</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736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pPr marL="0" indent="0" algn="l">
              <a:buNone/>
            </a:pPr>
            <a:endParaRPr lang="en-US" sz="2800" b="1" dirty="0" smtClean="0">
              <a:latin typeface="Times New Roman" panose="02020603050405020304" pitchFamily="18" charset="0"/>
              <a:cs typeface="Times New Roman" panose="02020603050405020304" pitchFamily="18" charset="0"/>
            </a:endParaRPr>
          </a:p>
          <a:p>
            <a:pPr marL="0" indent="0" algn="ctr">
              <a:buNone/>
            </a:pPr>
            <a:r>
              <a:rPr lang="en-US" b="1" dirty="0" smtClean="0">
                <a:solidFill>
                  <a:srgbClr val="FF0000"/>
                </a:solidFill>
                <a:latin typeface="Times New Roman" panose="02020603050405020304" pitchFamily="18" charset="0"/>
                <a:cs typeface="Times New Roman" panose="02020603050405020304" pitchFamily="18" charset="0"/>
              </a:rPr>
              <a:t>With this in </a:t>
            </a:r>
            <a:r>
              <a:rPr lang="en-US" b="1" dirty="0" smtClean="0">
                <a:solidFill>
                  <a:srgbClr val="FF0000"/>
                </a:solidFill>
                <a:latin typeface="Times New Roman" panose="02020603050405020304" pitchFamily="18" charset="0"/>
                <a:cs typeface="Times New Roman" panose="02020603050405020304" pitchFamily="18" charset="0"/>
              </a:rPr>
              <a:t>mind, </a:t>
            </a:r>
            <a:endParaRPr lang="en-US" b="1" dirty="0" smtClean="0">
              <a:solidFill>
                <a:srgbClr val="FF0000"/>
              </a:solidFill>
              <a:latin typeface="Times New Roman" panose="02020603050405020304" pitchFamily="18" charset="0"/>
              <a:cs typeface="Times New Roman" panose="02020603050405020304" pitchFamily="18" charset="0"/>
            </a:endParaRPr>
          </a:p>
          <a:p>
            <a:pPr marL="0" indent="0" algn="l">
              <a:buNone/>
            </a:pPr>
            <a:endParaRPr lang="en-US" sz="2800" b="1" dirty="0" smtClean="0">
              <a:latin typeface="Times New Roman" panose="02020603050405020304" pitchFamily="18" charset="0"/>
              <a:cs typeface="Times New Roman" panose="02020603050405020304" pitchFamily="18" charset="0"/>
            </a:endParaRPr>
          </a:p>
          <a:p>
            <a:pPr marL="0" indent="0" algn="l">
              <a:buNone/>
            </a:pPr>
            <a:r>
              <a:rPr lang="en-US" sz="2800" b="1" dirty="0" smtClean="0">
                <a:latin typeface="Times New Roman" panose="02020603050405020304" pitchFamily="18" charset="0"/>
                <a:cs typeface="Times New Roman" panose="02020603050405020304" pitchFamily="18" charset="0"/>
              </a:rPr>
              <a:t>emergence and fabrication of </a:t>
            </a:r>
            <a:r>
              <a:rPr lang="en-US" sz="2800" b="1" dirty="0" smtClean="0">
                <a:solidFill>
                  <a:srgbClr val="FF0000"/>
                </a:solidFill>
                <a:latin typeface="Times New Roman" panose="02020603050405020304" pitchFamily="18" charset="0"/>
                <a:cs typeface="Times New Roman" panose="02020603050405020304" pitchFamily="18" charset="0"/>
              </a:rPr>
              <a:t>high drug-loading nanomedicines </a:t>
            </a:r>
            <a:r>
              <a:rPr lang="en-US" sz="2800" b="1" dirty="0" smtClean="0">
                <a:latin typeface="Times New Roman" panose="02020603050405020304" pitchFamily="18" charset="0"/>
                <a:cs typeface="Times New Roman" panose="02020603050405020304" pitchFamily="18" charset="0"/>
              </a:rPr>
              <a:t>may not provide the final answer, but present a promising alternative approach to solve this problem, because of the reduced or avoided use of carrier </a:t>
            </a:r>
            <a:r>
              <a:rPr lang="en-US" sz="2800" b="1" dirty="0" smtClean="0">
                <a:latin typeface="Times New Roman" panose="02020603050405020304" pitchFamily="18" charset="0"/>
                <a:cs typeface="Times New Roman" panose="02020603050405020304" pitchFamily="18" charset="0"/>
              </a:rPr>
              <a:t>materials.</a:t>
            </a:r>
            <a:endParaRPr lang="ar-EG" sz="2800" b="1" dirty="0" smtClean="0">
              <a:latin typeface="Times New Roman" panose="02020603050405020304" pitchFamily="18" charset="0"/>
              <a:cs typeface="Times New Roman" panose="02020603050405020304" pitchFamily="18" charset="0"/>
            </a:endParaRPr>
          </a:p>
          <a:p>
            <a:endParaRPr lang="ar-EG" dirty="0"/>
          </a:p>
        </p:txBody>
      </p:sp>
    </p:spTree>
    <p:extLst>
      <p:ext uri="{BB962C8B-B14F-4D97-AF65-F5344CB8AC3E}">
        <p14:creationId xmlns:p14="http://schemas.microsoft.com/office/powerpoint/2010/main" val="42029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lstStyle/>
          <a:p>
            <a:pPr marL="0" indent="0" algn="l">
              <a:buNone/>
            </a:pPr>
            <a:endParaRPr lang="en-US" sz="2800" b="1" dirty="0" smtClean="0">
              <a:latin typeface="Times New Roman" panose="02020603050405020304" pitchFamily="18" charset="0"/>
              <a:cs typeface="Times New Roman" panose="02020603050405020304" pitchFamily="18" charset="0"/>
            </a:endParaRPr>
          </a:p>
          <a:p>
            <a:pPr marL="0" indent="0" algn="l">
              <a:buNone/>
            </a:pPr>
            <a:endParaRPr lang="en-US" sz="2800" b="1" dirty="0">
              <a:latin typeface="Times New Roman" panose="02020603050405020304" pitchFamily="18" charset="0"/>
              <a:cs typeface="Times New Roman" panose="02020603050405020304" pitchFamily="18" charset="0"/>
            </a:endParaRPr>
          </a:p>
          <a:p>
            <a:pPr marL="0" indent="0" algn="l">
              <a:buNone/>
            </a:pPr>
            <a:r>
              <a:rPr lang="en-US" sz="2800" b="1" dirty="0" smtClean="0">
                <a:latin typeface="Times New Roman" panose="02020603050405020304" pitchFamily="18" charset="0"/>
                <a:cs typeface="Times New Roman" panose="02020603050405020304" pitchFamily="18" charset="0"/>
              </a:rPr>
              <a:t>According to the fabrication strategies of nanomedicines, </a:t>
            </a:r>
            <a:r>
              <a:rPr lang="en-US" sz="2800" b="1" dirty="0" smtClean="0">
                <a:solidFill>
                  <a:srgbClr val="FF0000"/>
                </a:solidFill>
                <a:latin typeface="Times New Roman" panose="02020603050405020304" pitchFamily="18" charset="0"/>
                <a:cs typeface="Times New Roman" panose="02020603050405020304" pitchFamily="18" charset="0"/>
              </a:rPr>
              <a:t>high drug-loading nanomedicines </a:t>
            </a:r>
            <a:r>
              <a:rPr lang="en-US" sz="2800" b="1" dirty="0" smtClean="0">
                <a:latin typeface="Times New Roman" panose="02020603050405020304" pitchFamily="18" charset="0"/>
                <a:cs typeface="Times New Roman" panose="02020603050405020304" pitchFamily="18" charset="0"/>
              </a:rPr>
              <a:t>can be divided into four main </a:t>
            </a:r>
            <a:r>
              <a:rPr lang="en-US" sz="2800" b="1" dirty="0" smtClean="0">
                <a:latin typeface="Times New Roman" panose="02020603050405020304" pitchFamily="18" charset="0"/>
                <a:cs typeface="Times New Roman" panose="02020603050405020304" pitchFamily="18" charset="0"/>
              </a:rPr>
              <a:t>classes: </a:t>
            </a:r>
            <a:endParaRPr lang="ar-EG" sz="2800" b="1" dirty="0" smtClean="0">
              <a:latin typeface="Times New Roman" panose="02020603050405020304" pitchFamily="18" charset="0"/>
              <a:cs typeface="Times New Roman" panose="02020603050405020304" pitchFamily="18" charset="0"/>
            </a:endParaRPr>
          </a:p>
          <a:p>
            <a:endParaRPr lang="ar-EG" dirty="0"/>
          </a:p>
        </p:txBody>
      </p:sp>
    </p:spTree>
    <p:extLst>
      <p:ext uri="{BB962C8B-B14F-4D97-AF65-F5344CB8AC3E}">
        <p14:creationId xmlns:p14="http://schemas.microsoft.com/office/powerpoint/2010/main" val="1938983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332656"/>
            <a:ext cx="8784976" cy="6192687"/>
          </a:xfrm>
          <a:prstGeom prst="rect">
            <a:avLst/>
          </a:prstGeom>
        </p:spPr>
      </p:pic>
    </p:spTree>
    <p:extLst>
      <p:ext uri="{BB962C8B-B14F-4D97-AF65-F5344CB8AC3E}">
        <p14:creationId xmlns:p14="http://schemas.microsoft.com/office/powerpoint/2010/main" val="301005460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196752"/>
            <a:ext cx="7848872" cy="1815882"/>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endParaRPr lang="en-US" sz="2800" b="1" dirty="0">
              <a:latin typeface="Times New Roman" panose="02020603050405020304" pitchFamily="18" charset="0"/>
              <a:cs typeface="Times New Roman" panose="02020603050405020304" pitchFamily="18" charset="0"/>
            </a:endParaRPr>
          </a:p>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 Meanwhile, the following issues are </a:t>
            </a:r>
            <a:r>
              <a:rPr lang="en-US" sz="2800" b="1" dirty="0" smtClean="0">
                <a:solidFill>
                  <a:srgbClr val="FF0000"/>
                </a:solidFill>
                <a:latin typeface="Times New Roman" panose="02020603050405020304" pitchFamily="18" charset="0"/>
                <a:cs typeface="Times New Roman" panose="02020603050405020304" pitchFamily="18" charset="0"/>
              </a:rPr>
              <a:t>worth</a:t>
            </a:r>
            <a:r>
              <a:rPr lang="en-US" sz="2800" b="1" dirty="0" smtClean="0">
                <a:latin typeface="Times New Roman" panose="02020603050405020304" pitchFamily="18" charset="0"/>
                <a:cs typeface="Times New Roman" panose="02020603050405020304" pitchFamily="18" charset="0"/>
              </a:rPr>
              <a:t> noting. </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7303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980728"/>
            <a:ext cx="8136904" cy="3539430"/>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endParaRPr lang="en-US" sz="2800" b="1" dirty="0">
              <a:latin typeface="Times New Roman" panose="02020603050405020304" pitchFamily="18" charset="0"/>
              <a:cs typeface="Times New Roman" panose="02020603050405020304" pitchFamily="18" charset="0"/>
            </a:endParaRPr>
          </a:p>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For some specific drugs, such as gene drugs that are unstable in the circulatory system and brain-targeting drugs that need to cross the blood–brain barrier, carrier materials are essential for the realization of their </a:t>
            </a:r>
            <a:r>
              <a:rPr lang="en-US" sz="2800" b="1" dirty="0" smtClean="0">
                <a:latin typeface="Times New Roman" panose="02020603050405020304" pitchFamily="18" charset="0"/>
                <a:cs typeface="Times New Roman" panose="02020603050405020304" pitchFamily="18" charset="0"/>
              </a:rPr>
              <a:t>function.</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8793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412776"/>
            <a:ext cx="8280920" cy="3108543"/>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For some carrier materials with function, such as </a:t>
            </a:r>
            <a:r>
              <a:rPr lang="en-US" sz="2800" b="1" dirty="0" err="1" smtClean="0">
                <a:latin typeface="Times New Roman" panose="02020603050405020304" pitchFamily="18" charset="0"/>
                <a:cs typeface="Times New Roman" panose="02020603050405020304" pitchFamily="18" charset="0"/>
              </a:rPr>
              <a:t>Pluronic</a:t>
            </a:r>
            <a:r>
              <a:rPr lang="en-US" sz="2800" b="1" dirty="0" smtClean="0">
                <a:latin typeface="Times New Roman" panose="02020603050405020304" pitchFamily="18" charset="0"/>
                <a:cs typeface="Times New Roman" panose="02020603050405020304" pitchFamily="18" charset="0"/>
              </a:rPr>
              <a:t> block copolymers, biological response modifiers affecting cell-membrane </a:t>
            </a:r>
            <a:r>
              <a:rPr lang="en-US" sz="2800" b="1" dirty="0" err="1" smtClean="0">
                <a:latin typeface="Times New Roman" panose="02020603050405020304" pitchFamily="18" charset="0"/>
                <a:cs typeface="Times New Roman" panose="02020603050405020304" pitchFamily="18" charset="0"/>
              </a:rPr>
              <a:t>microviscosity</a:t>
            </a:r>
            <a:r>
              <a:rPr lang="en-US" sz="2800" b="1" dirty="0" smtClean="0">
                <a:latin typeface="Times New Roman" panose="02020603050405020304" pitchFamily="18" charset="0"/>
                <a:cs typeface="Times New Roman" panose="02020603050405020304" pitchFamily="18" charset="0"/>
              </a:rPr>
              <a:t> and ATPase activity of drug-efflux transporters, the use of carrier materials will </a:t>
            </a:r>
            <a:r>
              <a:rPr lang="en-US" sz="2800" b="1" dirty="0" smtClean="0">
                <a:solidFill>
                  <a:srgbClr val="FF0000"/>
                </a:solidFill>
                <a:latin typeface="Times New Roman" panose="02020603050405020304" pitchFamily="18" charset="0"/>
                <a:cs typeface="Times New Roman" panose="02020603050405020304" pitchFamily="18" charset="0"/>
              </a:rPr>
              <a:t>enhance</a:t>
            </a:r>
            <a:r>
              <a:rPr lang="en-US" sz="2800" b="1" dirty="0" smtClean="0">
                <a:latin typeface="Times New Roman" panose="02020603050405020304" pitchFamily="18" charset="0"/>
                <a:cs typeface="Times New Roman" panose="02020603050405020304" pitchFamily="18" charset="0"/>
              </a:rPr>
              <a:t> the therapeutic effect</a:t>
            </a:r>
            <a:r>
              <a:rPr lang="en-US" dirty="0" smtClean="0"/>
              <a:t>.</a:t>
            </a:r>
            <a:endParaRPr lang="ar-EG" dirty="0"/>
          </a:p>
        </p:txBody>
      </p:sp>
    </p:spTree>
    <p:extLst>
      <p:ext uri="{BB962C8B-B14F-4D97-AF65-F5344CB8AC3E}">
        <p14:creationId xmlns:p14="http://schemas.microsoft.com/office/powerpoint/2010/main" val="18707079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700808"/>
            <a:ext cx="8208912" cy="2246769"/>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For most of the high drug-loading nanomedicines, it is hard to realize in vivo controlled release, such as ultrasound-controlled release, magnetism-controlled release, and microwave-controlled release.</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2395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268760"/>
            <a:ext cx="8568952" cy="2677656"/>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For nanomedicines with drug-loading content higher than </a:t>
            </a:r>
            <a:r>
              <a:rPr lang="en-US" sz="2800" b="1" dirty="0" smtClean="0">
                <a:solidFill>
                  <a:srgbClr val="FF0000"/>
                </a:solidFill>
                <a:latin typeface="Times New Roman" panose="02020603050405020304" pitchFamily="18" charset="0"/>
                <a:cs typeface="Times New Roman" panose="02020603050405020304" pitchFamily="18" charset="0"/>
              </a:rPr>
              <a:t>50%</a:t>
            </a:r>
            <a:r>
              <a:rPr lang="en-US" sz="2800" b="1" dirty="0" smtClean="0">
                <a:latin typeface="Times New Roman" panose="02020603050405020304" pitchFamily="18" charset="0"/>
                <a:cs typeface="Times New Roman" panose="02020603050405020304" pitchFamily="18" charset="0"/>
              </a:rPr>
              <a:t>, sustained-release effects are far below expected, and there are fewer pharmacokinetic studies in this category of articles.</a:t>
            </a:r>
            <a:r>
              <a:rPr lang="en-US" dirty="0" smtClean="0"/>
              <a:t> </a:t>
            </a:r>
            <a:endParaRPr lang="ar-EG" dirty="0"/>
          </a:p>
        </p:txBody>
      </p:sp>
    </p:spTree>
    <p:extLst>
      <p:ext uri="{BB962C8B-B14F-4D97-AF65-F5344CB8AC3E}">
        <p14:creationId xmlns:p14="http://schemas.microsoft.com/office/powerpoint/2010/main" val="1177670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268760"/>
            <a:ext cx="8784976" cy="3539430"/>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For nanomedicines with drug-loading content higher than </a:t>
            </a:r>
            <a:r>
              <a:rPr lang="en-US" sz="2800" b="1" dirty="0" smtClean="0">
                <a:solidFill>
                  <a:srgbClr val="FF0000"/>
                </a:solidFill>
                <a:latin typeface="Times New Roman" panose="02020603050405020304" pitchFamily="18" charset="0"/>
                <a:cs typeface="Times New Roman" panose="02020603050405020304" pitchFamily="18" charset="0"/>
              </a:rPr>
              <a:t>90%</a:t>
            </a:r>
            <a:r>
              <a:rPr lang="en-US" sz="2800" b="1" dirty="0" smtClean="0">
                <a:latin typeface="Times New Roman" panose="02020603050405020304" pitchFamily="18" charset="0"/>
                <a:cs typeface="Times New Roman" panose="02020603050405020304" pitchFamily="18" charset="0"/>
              </a:rPr>
              <a:t>, it is usually hard to achieve surface modification, so further study is needed on the action of those high drug-loading nanomedicines in the complicated physiological environment and highly dynamic and heterogeneous tumor sites. </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424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44824"/>
            <a:ext cx="8712968" cy="1815882"/>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Clearly, the high drug-loading property serves </a:t>
            </a:r>
            <a:r>
              <a:rPr lang="en-US" sz="2800" b="1" dirty="0" smtClean="0">
                <a:latin typeface="Times New Roman" panose="02020603050405020304" pitchFamily="18" charset="0"/>
                <a:cs typeface="Times New Roman" panose="02020603050405020304" pitchFamily="18" charset="0"/>
              </a:rPr>
              <a:t>therapeutic </a:t>
            </a:r>
            <a:r>
              <a:rPr lang="en-US" sz="2800" b="1" dirty="0" smtClean="0">
                <a:latin typeface="Times New Roman" panose="02020603050405020304" pitchFamily="18" charset="0"/>
                <a:cs typeface="Times New Roman" panose="02020603050405020304" pitchFamily="18" charset="0"/>
              </a:rPr>
              <a:t>effect and function </a:t>
            </a:r>
            <a:r>
              <a:rPr lang="en-US" sz="2800" b="1" dirty="0" smtClean="0">
                <a:latin typeface="Times New Roman" panose="02020603050405020304" pitchFamily="18" charset="0"/>
                <a:cs typeface="Times New Roman" panose="02020603050405020304" pitchFamily="18" charset="0"/>
              </a:rPr>
              <a:t>purposes.</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2940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556792"/>
            <a:ext cx="8568952" cy="2246769"/>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Over the past few years, the number of FDA-approved drugs, including protein drugs, oligonucleotide drugs, and small-molecule inhibitors, has increased.</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901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340768"/>
            <a:ext cx="8640960" cy="3539430"/>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Although these drugs show excellent performance against certain diseases, it cannot be ignored that their inherent </a:t>
            </a:r>
            <a:r>
              <a:rPr lang="en-US" sz="2800" b="1" dirty="0" smtClean="0">
                <a:solidFill>
                  <a:srgbClr val="FF0000"/>
                </a:solidFill>
                <a:latin typeface="Times New Roman" panose="02020603050405020304" pitchFamily="18" charset="0"/>
                <a:cs typeface="Times New Roman" panose="02020603050405020304" pitchFamily="18" charset="0"/>
              </a:rPr>
              <a:t>drawbacks</a:t>
            </a:r>
            <a:r>
              <a:rPr lang="en-US" sz="2800" b="1" dirty="0" smtClean="0">
                <a:latin typeface="Times New Roman" panose="02020603050405020304" pitchFamily="18" charset="0"/>
                <a:cs typeface="Times New Roman" panose="02020603050405020304" pitchFamily="18" charset="0"/>
              </a:rPr>
              <a:t>, such as poor water solubility and unstable properties in the circulatory system, lead to </a:t>
            </a:r>
            <a:r>
              <a:rPr lang="en-US" sz="2800" b="1" dirty="0" smtClean="0">
                <a:solidFill>
                  <a:srgbClr val="FF0000"/>
                </a:solidFill>
                <a:latin typeface="Times New Roman" panose="02020603050405020304" pitchFamily="18" charset="0"/>
                <a:cs typeface="Times New Roman" panose="02020603050405020304" pitchFamily="18" charset="0"/>
              </a:rPr>
              <a:t>unsatisfactory</a:t>
            </a:r>
            <a:r>
              <a:rPr lang="en-US" sz="2800" b="1" dirty="0" smtClean="0">
                <a:latin typeface="Times New Roman" panose="02020603050405020304" pitchFamily="18" charset="0"/>
                <a:cs typeface="Times New Roman" panose="02020603050405020304" pitchFamily="18" charset="0"/>
              </a:rPr>
              <a:t> absorption and frequent injection for patients. </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4997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484784"/>
            <a:ext cx="8784976" cy="1815882"/>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A promising approach to overcome these drawbacks is loading them into </a:t>
            </a:r>
            <a:r>
              <a:rPr lang="en-US" sz="2800" b="1" dirty="0" smtClean="0">
                <a:solidFill>
                  <a:srgbClr val="FF0000"/>
                </a:solidFill>
                <a:latin typeface="Times New Roman" panose="02020603050405020304" pitchFamily="18" charset="0"/>
                <a:cs typeface="Times New Roman" panose="02020603050405020304" pitchFamily="18" charset="0"/>
              </a:rPr>
              <a:t>nanomedicine</a:t>
            </a:r>
            <a:r>
              <a:rPr lang="en-US" sz="2800" b="1" dirty="0" smtClean="0">
                <a:latin typeface="Times New Roman" panose="02020603050405020304" pitchFamily="18" charset="0"/>
                <a:cs typeface="Times New Roman" panose="02020603050405020304" pitchFamily="18" charset="0"/>
              </a:rPr>
              <a:t>. </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7654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124744"/>
            <a:ext cx="8640960" cy="2677656"/>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endParaRPr lang="en-US" sz="2800" b="1" dirty="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Even though much time and high costs are required to develop a new nanomedicine, I still believe that there will be </a:t>
            </a:r>
            <a:r>
              <a:rPr lang="en-US" sz="2800" b="1" dirty="0" smtClean="0">
                <a:solidFill>
                  <a:srgbClr val="FF0000"/>
                </a:solidFill>
                <a:latin typeface="Times New Roman" panose="02020603050405020304" pitchFamily="18" charset="0"/>
                <a:cs typeface="Times New Roman" panose="02020603050405020304" pitchFamily="18" charset="0"/>
              </a:rPr>
              <a:t>more</a:t>
            </a:r>
            <a:r>
              <a:rPr lang="en-US" sz="2800" b="1" dirty="0" smtClean="0">
                <a:latin typeface="Times New Roman" panose="02020603050405020304" pitchFamily="18" charset="0"/>
                <a:cs typeface="Times New Roman" panose="02020603050405020304" pitchFamily="18" charset="0"/>
              </a:rPr>
              <a:t> nanomedicines approved by the FDA in the future. </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785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268760"/>
            <a:ext cx="8784976" cy="3108543"/>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In order to overcome the disadvantages of conventional chemotherapeutic agents,</a:t>
            </a:r>
            <a:r>
              <a:rPr lang="en-US" sz="2800" b="1" dirty="0" smtClean="0">
                <a:solidFill>
                  <a:srgbClr val="FF0000"/>
                </a:solidFill>
                <a:latin typeface="Times New Roman" panose="02020603050405020304" pitchFamily="18" charset="0"/>
                <a:cs typeface="Times New Roman" panose="02020603050405020304" pitchFamily="18" charset="0"/>
              </a:rPr>
              <a:t> molecularly targeted therapies </a:t>
            </a:r>
            <a:r>
              <a:rPr lang="en-US" sz="2800" b="1" dirty="0" smtClean="0">
                <a:latin typeface="Times New Roman" panose="02020603050405020304" pitchFamily="18" charset="0"/>
                <a:cs typeface="Times New Roman" panose="02020603050405020304" pitchFamily="18" charset="0"/>
              </a:rPr>
              <a:t>need to be developed, along with their potential for augmenting drug efficiency and concentrations in cancerous cells, while preventing toxicity in healthy cells.</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251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484784"/>
            <a:ext cx="8496944" cy="1815882"/>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Still, cancer cells can also acquire </a:t>
            </a:r>
            <a:r>
              <a:rPr lang="en-US" sz="2800" b="1" dirty="0" smtClean="0">
                <a:solidFill>
                  <a:srgbClr val="FF0000"/>
                </a:solidFill>
                <a:latin typeface="Times New Roman" panose="02020603050405020304" pitchFamily="18" charset="0"/>
                <a:cs typeface="Times New Roman" panose="02020603050405020304" pitchFamily="18" charset="0"/>
              </a:rPr>
              <a:t>resistance</a:t>
            </a:r>
            <a:r>
              <a:rPr lang="en-US" sz="2800" b="1" dirty="0" smtClean="0">
                <a:latin typeface="Times New Roman" panose="02020603050405020304" pitchFamily="18" charset="0"/>
                <a:cs typeface="Times New Roman" panose="02020603050405020304" pitchFamily="18" charset="0"/>
              </a:rPr>
              <a:t> toward these newly developed targeted therapeutic agents. </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8961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7544" y="2132857"/>
            <a:ext cx="8496944" cy="1384995"/>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err="1" smtClean="0">
                <a:latin typeface="Times New Roman" panose="02020603050405020304" pitchFamily="18" charset="0"/>
                <a:cs typeface="Times New Roman" panose="02020603050405020304" pitchFamily="18" charset="0"/>
              </a:rPr>
              <a:t>Nanodelivery</a:t>
            </a:r>
            <a:r>
              <a:rPr lang="en-US" sz="2800" b="1" dirty="0" smtClean="0">
                <a:latin typeface="Times New Roman" panose="02020603050405020304" pitchFamily="18" charset="0"/>
                <a:cs typeface="Times New Roman" panose="02020603050405020304" pitchFamily="18" charset="0"/>
              </a:rPr>
              <a:t> systems are developed in order to also </a:t>
            </a:r>
            <a:r>
              <a:rPr lang="en-US" sz="2800" b="1" dirty="0" smtClean="0">
                <a:solidFill>
                  <a:srgbClr val="FF0000"/>
                </a:solidFill>
                <a:latin typeface="Times New Roman" panose="02020603050405020304" pitchFamily="18" charset="0"/>
                <a:cs typeface="Times New Roman" panose="02020603050405020304" pitchFamily="18" charset="0"/>
              </a:rPr>
              <a:t>target</a:t>
            </a:r>
            <a:r>
              <a:rPr lang="en-US" sz="2800" b="1" dirty="0" smtClean="0">
                <a:latin typeface="Times New Roman" panose="02020603050405020304" pitchFamily="18" charset="0"/>
                <a:cs typeface="Times New Roman" panose="02020603050405020304" pitchFamily="18" charset="0"/>
              </a:rPr>
              <a:t> this resistance. </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5060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628800"/>
            <a:ext cx="8892480" cy="2246769"/>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The loaded particles can have </a:t>
            </a:r>
            <a:r>
              <a:rPr lang="en-US" sz="2800" b="1" dirty="0" smtClean="0">
                <a:solidFill>
                  <a:srgbClr val="FF0000"/>
                </a:solidFill>
                <a:latin typeface="Times New Roman" panose="02020603050405020304" pitchFamily="18" charset="0"/>
                <a:cs typeface="Times New Roman" panose="02020603050405020304" pitchFamily="18" charset="0"/>
              </a:rPr>
              <a:t>optimal dimensions </a:t>
            </a:r>
            <a:r>
              <a:rPr lang="en-US" sz="2800" b="1" dirty="0" smtClean="0">
                <a:latin typeface="Times New Roman" panose="02020603050405020304" pitchFamily="18" charset="0"/>
                <a:cs typeface="Times New Roman" panose="02020603050405020304" pitchFamily="18" charset="0"/>
              </a:rPr>
              <a:t>and can pass through the highly permeable tumor blood vessels and remain in that microenvironment for a </a:t>
            </a:r>
            <a:r>
              <a:rPr lang="en-US" sz="2800" b="1" dirty="0" smtClean="0">
                <a:solidFill>
                  <a:srgbClr val="FF0000"/>
                </a:solidFill>
                <a:latin typeface="Times New Roman" panose="02020603050405020304" pitchFamily="18" charset="0"/>
                <a:cs typeface="Times New Roman" panose="02020603050405020304" pitchFamily="18" charset="0"/>
              </a:rPr>
              <a:t>longer period</a:t>
            </a:r>
            <a:r>
              <a:rPr lang="en-US" sz="2800" b="1" dirty="0" smtClean="0">
                <a:latin typeface="Times New Roman" panose="02020603050405020304" pitchFamily="18" charset="0"/>
                <a:cs typeface="Times New Roman" panose="02020603050405020304" pitchFamily="18" charset="0"/>
              </a:rPr>
              <a:t>, due to the deficient lymphatic drainage.</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6864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908720"/>
            <a:ext cx="8856984" cy="3539430"/>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endParaRPr lang="en-US" sz="2800" b="1" dirty="0">
              <a:latin typeface="Times New Roman" panose="02020603050405020304" pitchFamily="18" charset="0"/>
              <a:cs typeface="Times New Roman" panose="02020603050405020304" pitchFamily="18" charset="0"/>
            </a:endParaRPr>
          </a:p>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Nanotechnology-based drug delivery system acts as an effective strategy to circumvent multidrug resistance by bypassing P-glycoprotein efflux, </a:t>
            </a:r>
            <a:r>
              <a:rPr lang="en-US" sz="2800" b="1" dirty="0" smtClean="0">
                <a:solidFill>
                  <a:srgbClr val="FF0000"/>
                </a:solidFill>
                <a:latin typeface="Times New Roman" panose="02020603050405020304" pitchFamily="18" charset="0"/>
                <a:cs typeface="Times New Roman" panose="02020603050405020304" pitchFamily="18" charset="0"/>
              </a:rPr>
              <a:t>improving</a:t>
            </a:r>
            <a:r>
              <a:rPr lang="en-US" sz="2800" b="1" dirty="0" smtClean="0">
                <a:latin typeface="Times New Roman" panose="02020603050405020304" pitchFamily="18" charset="0"/>
                <a:cs typeface="Times New Roman" panose="02020603050405020304" pitchFamily="18" charset="0"/>
              </a:rPr>
              <a:t> anticancer efficacy, and </a:t>
            </a:r>
            <a:r>
              <a:rPr lang="en-US" sz="2800" b="1" dirty="0" smtClean="0">
                <a:solidFill>
                  <a:srgbClr val="FF0000"/>
                </a:solidFill>
                <a:latin typeface="Times New Roman" panose="02020603050405020304" pitchFamily="18" charset="0"/>
                <a:cs typeface="Times New Roman" panose="02020603050405020304" pitchFamily="18" charset="0"/>
              </a:rPr>
              <a:t>reducing</a:t>
            </a:r>
            <a:r>
              <a:rPr lang="en-US" sz="2800" b="1" dirty="0" smtClean="0">
                <a:latin typeface="Times New Roman" panose="02020603050405020304" pitchFamily="18" charset="0"/>
                <a:cs typeface="Times New Roman" panose="02020603050405020304" pitchFamily="18" charset="0"/>
              </a:rPr>
              <a:t> the side effects of chemotherapeutic drugs.</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90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124744"/>
            <a:ext cx="8568952" cy="2677656"/>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endParaRPr lang="en-US" sz="2800" b="1" dirty="0" smtClean="0">
              <a:latin typeface="Times New Roman" panose="02020603050405020304" pitchFamily="18" charset="0"/>
              <a:cs typeface="Times New Roman" panose="02020603050405020304" pitchFamily="18" charset="0"/>
            </a:endParaRPr>
          </a:p>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In particular, self-assembled polymeric micelles have emerged as </a:t>
            </a:r>
            <a:r>
              <a:rPr lang="en-US" sz="2800" b="1" dirty="0" smtClean="0">
                <a:solidFill>
                  <a:srgbClr val="FF0000"/>
                </a:solidFill>
                <a:latin typeface="Times New Roman" panose="02020603050405020304" pitchFamily="18" charset="0"/>
                <a:cs typeface="Times New Roman" panose="02020603050405020304" pitchFamily="18" charset="0"/>
              </a:rPr>
              <a:t>promising</a:t>
            </a:r>
            <a:r>
              <a:rPr lang="en-US" sz="2800" b="1" dirty="0" smtClean="0">
                <a:latin typeface="Times New Roman" panose="02020603050405020304" pitchFamily="18" charset="0"/>
                <a:cs typeface="Times New Roman" panose="02020603050405020304" pitchFamily="18" charset="0"/>
              </a:rPr>
              <a:t> vehicles for drug delivery in cancer therapy.</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4816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124744"/>
            <a:ext cx="8712968" cy="3539430"/>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PMs have a typical core–shell structure, where hydrophobic drugs can be solubilized and stabilized in the hydrophobic inner core of the micelles, and the hydrophilic outer shell can </a:t>
            </a:r>
            <a:r>
              <a:rPr lang="en-US" sz="2800" b="1" dirty="0" smtClean="0">
                <a:solidFill>
                  <a:srgbClr val="FF0000"/>
                </a:solidFill>
                <a:latin typeface="Times New Roman" panose="02020603050405020304" pitchFamily="18" charset="0"/>
                <a:cs typeface="Times New Roman" panose="02020603050405020304" pitchFamily="18" charset="0"/>
              </a:rPr>
              <a:t>extend</a:t>
            </a:r>
            <a:r>
              <a:rPr lang="en-US" sz="2800" b="1" dirty="0" smtClean="0">
                <a:latin typeface="Times New Roman" panose="02020603050405020304" pitchFamily="18" charset="0"/>
                <a:cs typeface="Times New Roman" panose="02020603050405020304" pitchFamily="18" charset="0"/>
              </a:rPr>
              <a:t> the circulation time and </a:t>
            </a:r>
            <a:r>
              <a:rPr lang="en-US" sz="2800" b="1" dirty="0" smtClean="0">
                <a:solidFill>
                  <a:srgbClr val="FF0000"/>
                </a:solidFill>
                <a:latin typeface="Times New Roman" panose="02020603050405020304" pitchFamily="18" charset="0"/>
                <a:cs typeface="Times New Roman" panose="02020603050405020304" pitchFamily="18" charset="0"/>
              </a:rPr>
              <a:t>improve</a:t>
            </a:r>
            <a:r>
              <a:rPr lang="en-US" sz="2800" b="1" dirty="0" smtClean="0">
                <a:latin typeface="Times New Roman" panose="02020603050405020304" pitchFamily="18" charset="0"/>
                <a:cs typeface="Times New Roman" panose="02020603050405020304" pitchFamily="18" charset="0"/>
              </a:rPr>
              <a:t> the steric stabilization by </a:t>
            </a:r>
            <a:r>
              <a:rPr lang="en-US" sz="2800" b="1" dirty="0" smtClean="0">
                <a:solidFill>
                  <a:srgbClr val="FF0000"/>
                </a:solidFill>
                <a:latin typeface="Times New Roman" panose="02020603050405020304" pitchFamily="18" charset="0"/>
                <a:cs typeface="Times New Roman" panose="02020603050405020304" pitchFamily="18" charset="0"/>
              </a:rPr>
              <a:t>reducing </a:t>
            </a:r>
            <a:r>
              <a:rPr lang="en-US" sz="2800" b="1" dirty="0" err="1" smtClean="0">
                <a:solidFill>
                  <a:srgbClr val="FF0000"/>
                </a:solidFill>
                <a:latin typeface="Times New Roman" panose="02020603050405020304" pitchFamily="18" charset="0"/>
                <a:cs typeface="Times New Roman" panose="02020603050405020304" pitchFamily="18" charset="0"/>
              </a:rPr>
              <a:t>opsonization</a:t>
            </a:r>
            <a:r>
              <a:rPr lang="en-US" sz="2800" b="1" dirty="0" smtClean="0">
                <a:solidFill>
                  <a:srgbClr val="FF0000"/>
                </a:solidFill>
                <a:latin typeface="Times New Roman" panose="02020603050405020304" pitchFamily="18" charset="0"/>
                <a:cs typeface="Times New Roman" panose="02020603050405020304" pitchFamily="18" charset="0"/>
              </a:rPr>
              <a:t> in blood circulation.</a:t>
            </a:r>
            <a:endParaRPr lang="ar-EG" sz="28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351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908720"/>
            <a:ext cx="8784976" cy="4401205"/>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In general, PMs could selectively and effectively accumulate in tumor through enhanced permeability and retention effect, thereby </a:t>
            </a:r>
            <a:r>
              <a:rPr lang="en-US" sz="2800" b="1" dirty="0" smtClean="0">
                <a:solidFill>
                  <a:srgbClr val="FF0000"/>
                </a:solidFill>
                <a:latin typeface="Times New Roman" panose="02020603050405020304" pitchFamily="18" charset="0"/>
                <a:cs typeface="Times New Roman" panose="02020603050405020304" pitchFamily="18" charset="0"/>
              </a:rPr>
              <a:t>enhancing</a:t>
            </a:r>
            <a:r>
              <a:rPr lang="en-US" sz="2800" b="1" dirty="0" smtClean="0">
                <a:latin typeface="Times New Roman" panose="02020603050405020304" pitchFamily="18" charset="0"/>
                <a:cs typeface="Times New Roman" panose="02020603050405020304" pitchFamily="18" charset="0"/>
              </a:rPr>
              <a:t> the therapeutic effects of chemotherapeutic drugs. Nonetheless, passive targeting through EPR effect is still </a:t>
            </a:r>
            <a:r>
              <a:rPr lang="en-US" sz="2800" b="1" dirty="0" smtClean="0">
                <a:solidFill>
                  <a:srgbClr val="FF0000"/>
                </a:solidFill>
                <a:latin typeface="Times New Roman" panose="02020603050405020304" pitchFamily="18" charset="0"/>
                <a:cs typeface="Times New Roman" panose="02020603050405020304" pitchFamily="18" charset="0"/>
              </a:rPr>
              <a:t>limited</a:t>
            </a:r>
            <a:r>
              <a:rPr lang="en-US" sz="2800" b="1" dirty="0" smtClean="0">
                <a:latin typeface="Times New Roman" panose="02020603050405020304" pitchFamily="18" charset="0"/>
                <a:cs typeface="Times New Roman" panose="02020603050405020304" pitchFamily="18" charset="0"/>
              </a:rPr>
              <a:t> in tumor therapy, due to the recognition and clearance by reticuloendothelial system ,systemic toxicity, and low delivery efficiency.</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9050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052736"/>
            <a:ext cx="8640960" cy="3539430"/>
          </a:xfrm>
          <a:prstGeom prst="rect">
            <a:avLst/>
          </a:prstGeom>
        </p:spPr>
        <p:txBody>
          <a:bodyPr wrap="square">
            <a:spAutoFit/>
          </a:bodyPr>
          <a:lstStyle/>
          <a:p>
            <a:pPr algn="ctr"/>
            <a:r>
              <a:rPr lang="en-US" sz="2800" b="1" dirty="0" smtClean="0">
                <a:solidFill>
                  <a:srgbClr val="FF0000"/>
                </a:solidFill>
                <a:latin typeface="Times New Roman" panose="02020603050405020304" pitchFamily="18" charset="0"/>
                <a:cs typeface="Times New Roman" panose="02020603050405020304" pitchFamily="18" charset="0"/>
              </a:rPr>
              <a:t>Therefore</a:t>
            </a:r>
          </a:p>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Active tumor-targeted PMs, which could be </a:t>
            </a:r>
            <a:r>
              <a:rPr lang="en-US" sz="2800" b="1" dirty="0" smtClean="0">
                <a:solidFill>
                  <a:srgbClr val="FF0000"/>
                </a:solidFill>
                <a:latin typeface="Times New Roman" panose="02020603050405020304" pitchFamily="18" charset="0"/>
                <a:cs typeface="Times New Roman" panose="02020603050405020304" pitchFamily="18" charset="0"/>
              </a:rPr>
              <a:t>internalized</a:t>
            </a:r>
            <a:r>
              <a:rPr lang="en-US" sz="2800" b="1" dirty="0" smtClean="0">
                <a:latin typeface="Times New Roman" panose="02020603050405020304" pitchFamily="18" charset="0"/>
                <a:cs typeface="Times New Roman" panose="02020603050405020304" pitchFamily="18" charset="0"/>
              </a:rPr>
              <a:t> by specific receptor-mediated endocytosis in tumor cells, and achieve a </a:t>
            </a:r>
            <a:r>
              <a:rPr lang="en-US" sz="2800" b="1" dirty="0" smtClean="0">
                <a:solidFill>
                  <a:srgbClr val="FF0000"/>
                </a:solidFill>
                <a:latin typeface="Times New Roman" panose="02020603050405020304" pitchFamily="18" charset="0"/>
                <a:cs typeface="Times New Roman" panose="02020603050405020304" pitchFamily="18" charset="0"/>
              </a:rPr>
              <a:t>higher</a:t>
            </a:r>
            <a:r>
              <a:rPr lang="en-US" sz="2800" b="1" dirty="0" smtClean="0">
                <a:latin typeface="Times New Roman" panose="02020603050405020304" pitchFamily="18" charset="0"/>
                <a:cs typeface="Times New Roman" panose="02020603050405020304" pitchFamily="18" charset="0"/>
              </a:rPr>
              <a:t> chemotherapy efficacy and are beneficial in </a:t>
            </a:r>
            <a:r>
              <a:rPr lang="en-US" sz="2800" b="1" dirty="0" smtClean="0">
                <a:solidFill>
                  <a:srgbClr val="FF0000"/>
                </a:solidFill>
                <a:latin typeface="Times New Roman" panose="02020603050405020304" pitchFamily="18" charset="0"/>
                <a:cs typeface="Times New Roman" panose="02020603050405020304" pitchFamily="18" charset="0"/>
              </a:rPr>
              <a:t>reducing</a:t>
            </a:r>
            <a:r>
              <a:rPr lang="en-US" sz="2800" b="1" dirty="0" smtClean="0">
                <a:latin typeface="Times New Roman" panose="02020603050405020304" pitchFamily="18" charset="0"/>
                <a:cs typeface="Times New Roman" panose="02020603050405020304" pitchFamily="18" charset="0"/>
              </a:rPr>
              <a:t> the side effects in normal tissues, have been extensively focused toward cancer treatment.</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3793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1000"/>
                                        <p:tgtEl>
                                          <p:spTgt spid="2">
                                            <p:txEl>
                                              <p:pRg st="2" end="2"/>
                                            </p:txEl>
                                          </p:spTgt>
                                        </p:tgtEl>
                                      </p:cBhvr>
                                    </p:animEffect>
                                    <p:anim calcmode="lin" valueType="num">
                                      <p:cBhvr>
                                        <p:cTn id="24"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052736"/>
            <a:ext cx="8784976" cy="3108543"/>
          </a:xfrm>
          <a:prstGeom prst="rect">
            <a:avLst/>
          </a:prstGeom>
        </p:spPr>
        <p:txBody>
          <a:bodyPr wrap="square">
            <a:spAutoFit/>
          </a:bodyPr>
          <a:lstStyle/>
          <a:p>
            <a:pPr algn="l"/>
            <a:endParaRPr lang="en-US" sz="2800" b="1" dirty="0" smtClean="0">
              <a:latin typeface="Times New Roman" panose="02020603050405020304" pitchFamily="18" charset="0"/>
              <a:cs typeface="Times New Roman" panose="02020603050405020304" pitchFamily="18" charset="0"/>
            </a:endParaRPr>
          </a:p>
          <a:p>
            <a:pPr algn="l"/>
            <a:endParaRPr lang="en-US" sz="2800" b="1" dirty="0" smtClean="0">
              <a:latin typeface="Times New Roman" panose="02020603050405020304" pitchFamily="18" charset="0"/>
              <a:cs typeface="Times New Roman" panose="02020603050405020304" pitchFamily="18" charset="0"/>
            </a:endParaRPr>
          </a:p>
          <a:p>
            <a:pPr algn="l"/>
            <a:r>
              <a:rPr lang="en-US" sz="2800" b="1" dirty="0" smtClean="0">
                <a:latin typeface="Times New Roman" panose="02020603050405020304" pitchFamily="18" charset="0"/>
                <a:cs typeface="Times New Roman" panose="02020603050405020304" pitchFamily="18" charset="0"/>
              </a:rPr>
              <a:t>To achieve active targeting, various </a:t>
            </a:r>
            <a:r>
              <a:rPr lang="en-US" sz="2800" b="1" dirty="0" smtClean="0">
                <a:solidFill>
                  <a:srgbClr val="FF0000"/>
                </a:solidFill>
                <a:latin typeface="Times New Roman" panose="02020603050405020304" pitchFamily="18" charset="0"/>
                <a:cs typeface="Times New Roman" panose="02020603050405020304" pitchFamily="18" charset="0"/>
              </a:rPr>
              <a:t>specific</a:t>
            </a:r>
            <a:r>
              <a:rPr lang="en-US" sz="2800" b="1" dirty="0" smtClean="0">
                <a:latin typeface="Times New Roman" panose="02020603050405020304" pitchFamily="18" charset="0"/>
                <a:cs typeface="Times New Roman" panose="02020603050405020304" pitchFamily="18" charset="0"/>
              </a:rPr>
              <a:t> targeting ligands, such as folic acid, peptide, hyaluronic acid, and other ligands, have been grafted onto the surface of PMs, and then the PMs </a:t>
            </a:r>
            <a:r>
              <a:rPr lang="en-US" sz="2800" b="1" dirty="0" smtClean="0">
                <a:solidFill>
                  <a:srgbClr val="FF0000"/>
                </a:solidFill>
                <a:latin typeface="Times New Roman" panose="02020603050405020304" pitchFamily="18" charset="0"/>
                <a:cs typeface="Times New Roman" panose="02020603050405020304" pitchFamily="18" charset="0"/>
              </a:rPr>
              <a:t>specifically</a:t>
            </a:r>
            <a:r>
              <a:rPr lang="en-US" sz="2800" b="1" dirty="0" smtClean="0">
                <a:latin typeface="Times New Roman" panose="02020603050405020304" pitchFamily="18" charset="0"/>
                <a:cs typeface="Times New Roman" panose="02020603050405020304" pitchFamily="18" charset="0"/>
              </a:rPr>
              <a:t> interact with the receptor expressed on target cancer cells.</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1876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79712" y="1700808"/>
            <a:ext cx="5133970" cy="2123658"/>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6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 </a:t>
            </a:r>
            <a:r>
              <a:rPr lang="en-US" sz="6600" b="1" dirty="0">
                <a:ln w="10541" cmpd="sng">
                  <a:solidFill>
                    <a:schemeClr val="accent1">
                      <a:shade val="88000"/>
                      <a:satMod val="110000"/>
                    </a:schemeClr>
                  </a:solidFill>
                  <a:prstDash val="solid"/>
                </a:ln>
                <a:solidFill>
                  <a:srgbClr val="FF0000"/>
                </a:solidFill>
                <a:latin typeface="Arial Black" panose="020B0A04020102020204" pitchFamily="34" charset="0"/>
              </a:rPr>
              <a:t>Future </a:t>
            </a:r>
            <a:endParaRPr lang="en-US" sz="6600" b="1" dirty="0" smtClean="0">
              <a:ln w="10541" cmpd="sng">
                <a:solidFill>
                  <a:schemeClr val="accent1">
                    <a:shade val="88000"/>
                    <a:satMod val="110000"/>
                  </a:schemeClr>
                </a:solidFill>
                <a:prstDash val="solid"/>
              </a:ln>
              <a:solidFill>
                <a:srgbClr val="FF0000"/>
              </a:solidFill>
              <a:latin typeface="Arial Black" panose="020B0A04020102020204" pitchFamily="34" charset="0"/>
            </a:endParaRPr>
          </a:p>
          <a:p>
            <a:pPr algn="ctr"/>
            <a:r>
              <a:rPr lang="en-US" sz="6600" b="1" dirty="0" smtClean="0">
                <a:ln w="10541" cmpd="sng">
                  <a:solidFill>
                    <a:schemeClr val="accent1">
                      <a:shade val="88000"/>
                      <a:satMod val="110000"/>
                    </a:schemeClr>
                  </a:solidFill>
                  <a:prstDash val="solid"/>
                </a:ln>
                <a:solidFill>
                  <a:srgbClr val="FF0000"/>
                </a:solidFill>
                <a:latin typeface="Arial Black" panose="020B0A04020102020204" pitchFamily="34" charset="0"/>
              </a:rPr>
              <a:t>Prospects </a:t>
            </a:r>
            <a:endParaRPr lang="en-US" sz="6600" b="1" dirty="0">
              <a:ln w="10541" cmpd="sng">
                <a:solidFill>
                  <a:schemeClr val="accent1">
                    <a:shade val="88000"/>
                    <a:satMod val="110000"/>
                  </a:schemeClr>
                </a:solidFill>
                <a:prstDash val="solid"/>
              </a:ln>
              <a:solidFill>
                <a:srgbClr val="FF0000"/>
              </a:solidFill>
              <a:latin typeface="Arial Black" panose="020B0A04020102020204" pitchFamily="34" charset="0"/>
            </a:endParaRPr>
          </a:p>
        </p:txBody>
      </p:sp>
    </p:spTree>
    <p:extLst>
      <p:ext uri="{BB962C8B-B14F-4D97-AF65-F5344CB8AC3E}">
        <p14:creationId xmlns:p14="http://schemas.microsoft.com/office/powerpoint/2010/main" val="133008386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228600"/>
            <a:ext cx="8784976" cy="5045484"/>
          </a:xfrm>
        </p:spPr>
        <p:txBody>
          <a:bodyPr vert="horz" wrap="square" lIns="91440" tIns="45720" rIns="91440" bIns="45720" rtlCol="0">
            <a:spAutoFit/>
          </a:bodyPr>
          <a:lstStyle/>
          <a:p>
            <a:pPr marL="0" indent="0" algn="l">
              <a:lnSpc>
                <a:spcPct val="120000"/>
              </a:lnSpc>
              <a:spcBef>
                <a:spcPct val="50000"/>
              </a:spcBef>
              <a:buClr>
                <a:srgbClr val="FF0000"/>
              </a:buClr>
              <a:buNone/>
            </a:pPr>
            <a:endParaRPr lang="en-US" sz="2800" b="1" dirty="0" smtClean="0">
              <a:solidFill>
                <a:srgbClr val="FF0000"/>
              </a:solidFill>
              <a:latin typeface="Times New Roman" panose="02020603050405020304" pitchFamily="18" charset="0"/>
              <a:cs typeface="Times New Roman" panose="02020603050405020304" pitchFamily="18" charset="0"/>
            </a:endParaRPr>
          </a:p>
          <a:p>
            <a:pPr marL="0" indent="0" algn="l">
              <a:lnSpc>
                <a:spcPct val="120000"/>
              </a:lnSpc>
              <a:spcBef>
                <a:spcPct val="50000"/>
              </a:spcBef>
              <a:buClr>
                <a:srgbClr val="FF0000"/>
              </a:buClr>
              <a:buNone/>
            </a:pPr>
            <a:endParaRPr lang="en-US" sz="2800" b="1" dirty="0">
              <a:solidFill>
                <a:srgbClr val="FF0000"/>
              </a:solidFill>
              <a:latin typeface="Times New Roman" panose="02020603050405020304" pitchFamily="18" charset="0"/>
              <a:cs typeface="Times New Roman" panose="02020603050405020304" pitchFamily="18" charset="0"/>
            </a:endParaRPr>
          </a:p>
          <a:p>
            <a:pPr marL="0" indent="0" algn="l">
              <a:lnSpc>
                <a:spcPct val="120000"/>
              </a:lnSpc>
              <a:spcBef>
                <a:spcPct val="50000"/>
              </a:spcBef>
              <a:buClr>
                <a:srgbClr val="FF0000"/>
              </a:buClr>
              <a:buNone/>
            </a:pPr>
            <a:endParaRPr lang="en-US" sz="2800" b="1" dirty="0" smtClean="0">
              <a:solidFill>
                <a:srgbClr val="FF0000"/>
              </a:solidFill>
              <a:latin typeface="Times New Roman" panose="02020603050405020304" pitchFamily="18" charset="0"/>
              <a:cs typeface="Times New Roman" panose="02020603050405020304" pitchFamily="18" charset="0"/>
            </a:endParaRPr>
          </a:p>
          <a:p>
            <a:pPr marL="0" indent="0" algn="l">
              <a:lnSpc>
                <a:spcPct val="120000"/>
              </a:lnSpc>
              <a:spcBef>
                <a:spcPct val="50000"/>
              </a:spcBef>
              <a:buClr>
                <a:srgbClr val="FF0000"/>
              </a:buClr>
              <a:buNone/>
            </a:pPr>
            <a:r>
              <a:rPr lang="en-US" sz="2800" b="1" dirty="0" smtClean="0">
                <a:solidFill>
                  <a:srgbClr val="FF0000"/>
                </a:solidFill>
                <a:latin typeface="Times New Roman" panose="02020603050405020304" pitchFamily="18" charset="0"/>
                <a:cs typeface="Times New Roman" panose="02020603050405020304" pitchFamily="18" charset="0"/>
              </a:rPr>
              <a:t>In </a:t>
            </a:r>
            <a:r>
              <a:rPr lang="en-US" sz="2800" b="1" dirty="0">
                <a:solidFill>
                  <a:srgbClr val="FF0000"/>
                </a:solidFill>
                <a:latin typeface="Times New Roman" panose="02020603050405020304" pitchFamily="18" charset="0"/>
                <a:cs typeface="Times New Roman" panose="02020603050405020304" pitchFamily="18" charset="0"/>
              </a:rPr>
              <a:t>the near future</a:t>
            </a:r>
            <a:r>
              <a:rPr lang="en-US" sz="2800" b="1" dirty="0">
                <a:latin typeface="Times New Roman" panose="02020603050405020304" pitchFamily="18" charset="0"/>
                <a:cs typeface="Times New Roman" panose="02020603050405020304" pitchFamily="18" charset="0"/>
              </a:rPr>
              <a:t>, oncologists and patients will benefit from suitable </a:t>
            </a:r>
            <a:r>
              <a:rPr lang="en-US" sz="2800" b="1" dirty="0">
                <a:solidFill>
                  <a:srgbClr val="FF0000"/>
                </a:solidFill>
                <a:latin typeface="Times New Roman" panose="02020603050405020304" pitchFamily="18" charset="0"/>
                <a:cs typeface="Times New Roman" panose="02020603050405020304" pitchFamily="18" charset="0"/>
              </a:rPr>
              <a:t>nanotechnology-based</a:t>
            </a:r>
            <a:r>
              <a:rPr lang="en-US" sz="2800" b="1" dirty="0">
                <a:latin typeface="Times New Roman" panose="02020603050405020304" pitchFamily="18" charset="0"/>
                <a:cs typeface="Times New Roman" panose="02020603050405020304" pitchFamily="18" charset="0"/>
              </a:rPr>
              <a:t> drug delivery systems that could lead to improved therapeutic outcomes with reduced costs. </a:t>
            </a:r>
            <a:endParaRPr lang="en-US" sz="2800" b="1" dirty="0" smtClean="0">
              <a:latin typeface="Times New Roman" panose="02020603050405020304" pitchFamily="18" charset="0"/>
              <a:cs typeface="Times New Roman" panose="02020603050405020304" pitchFamily="18" charset="0"/>
            </a:endParaRPr>
          </a:p>
          <a:p>
            <a:pPr marL="0" indent="0" algn="l">
              <a:lnSpc>
                <a:spcPct val="120000"/>
              </a:lnSpc>
              <a:spcBef>
                <a:spcPct val="50000"/>
              </a:spcBef>
              <a:buClr>
                <a:srgbClr val="FF0000"/>
              </a:buClr>
              <a:buNone/>
            </a:pPr>
            <a:endParaRPr lang="en-US" sz="2800" b="1" dirty="0" smtClean="0">
              <a:latin typeface="Times New Roman" panose="02020603050405020304" pitchFamily="18" charset="0"/>
              <a:cs typeface="Times New Roman" panose="02020603050405020304" pitchFamily="18" charset="0"/>
            </a:endParaRPr>
          </a:p>
        </p:txBody>
      </p:sp>
      <p:sp>
        <p:nvSpPr>
          <p:cNvPr id="5" name="Rectangle 4"/>
          <p:cNvSpPr/>
          <p:nvPr/>
        </p:nvSpPr>
        <p:spPr>
          <a:xfrm>
            <a:off x="2546576" y="228599"/>
            <a:ext cx="320922" cy="584775"/>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 </a:t>
            </a:r>
          </a:p>
        </p:txBody>
      </p:sp>
    </p:spTree>
    <p:extLst>
      <p:ext uri="{BB962C8B-B14F-4D97-AF65-F5344CB8AC3E}">
        <p14:creationId xmlns:p14="http://schemas.microsoft.com/office/powerpoint/2010/main" val="44553444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a:xfrm>
            <a:off x="323528" y="1600200"/>
            <a:ext cx="8496944" cy="4925144"/>
          </a:xfrm>
        </p:spPr>
        <p:txBody>
          <a:bodyPr/>
          <a:lstStyle/>
          <a:p>
            <a:pPr algn="l"/>
            <a:endParaRPr lang="en-US" sz="2800" b="1" dirty="0" smtClean="0">
              <a:latin typeface="Times New Roman" panose="02020603050405020304" pitchFamily="18" charset="0"/>
              <a:cs typeface="Times New Roman" panose="02020603050405020304" pitchFamily="18" charset="0"/>
            </a:endParaRPr>
          </a:p>
          <a:p>
            <a:pPr marL="0" indent="0" algn="l">
              <a:buNone/>
            </a:pPr>
            <a:r>
              <a:rPr lang="en-US" sz="2800" b="1" dirty="0" smtClean="0">
                <a:latin typeface="Times New Roman" panose="02020603050405020304" pitchFamily="18" charset="0"/>
                <a:cs typeface="Times New Roman" panose="02020603050405020304" pitchFamily="18" charset="0"/>
              </a:rPr>
              <a:t>There are few clinical studies on </a:t>
            </a:r>
            <a:r>
              <a:rPr lang="en-US" sz="2800" b="1" dirty="0" smtClean="0">
                <a:solidFill>
                  <a:srgbClr val="FF0000"/>
                </a:solidFill>
                <a:latin typeface="Times New Roman" panose="02020603050405020304" pitchFamily="18" charset="0"/>
                <a:cs typeface="Times New Roman" panose="02020603050405020304" pitchFamily="18" charset="0"/>
              </a:rPr>
              <a:t>oral cancer </a:t>
            </a:r>
            <a:r>
              <a:rPr lang="en-US" sz="2800" b="1" dirty="0" smtClean="0">
                <a:latin typeface="Times New Roman" panose="02020603050405020304" pitchFamily="18" charset="0"/>
                <a:cs typeface="Times New Roman" panose="02020603050405020304" pitchFamily="18" charset="0"/>
              </a:rPr>
              <a:t>in the field of nanotechnology, but nanotechnology is also predicted to alter health care in </a:t>
            </a:r>
            <a:r>
              <a:rPr lang="en-US" sz="2800" b="1" dirty="0" smtClean="0">
                <a:solidFill>
                  <a:srgbClr val="FF0000"/>
                </a:solidFill>
                <a:latin typeface="Times New Roman" panose="02020603050405020304" pitchFamily="18" charset="0"/>
                <a:cs typeface="Times New Roman" panose="02020603050405020304" pitchFamily="18" charset="0"/>
              </a:rPr>
              <a:t>dentistry</a:t>
            </a:r>
            <a:r>
              <a:rPr lang="en-US" sz="2800" b="1" dirty="0" smtClean="0">
                <a:latin typeface="Times New Roman" panose="02020603050405020304" pitchFamily="18" charset="0"/>
                <a:cs typeface="Times New Roman" panose="02020603050405020304" pitchFamily="18" charset="0"/>
              </a:rPr>
              <a:t>, with novel methods of identifying the cancer as well as customization of a patient’s therapeutic profile.</a:t>
            </a:r>
          </a:p>
          <a:p>
            <a:endParaRPr lang="ar-EG" dirty="0"/>
          </a:p>
        </p:txBody>
      </p:sp>
    </p:spTree>
    <p:extLst>
      <p:ext uri="{BB962C8B-B14F-4D97-AF65-F5344CB8AC3E}">
        <p14:creationId xmlns:p14="http://schemas.microsoft.com/office/powerpoint/2010/main" val="277341949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53072" y="430504"/>
            <a:ext cx="320922" cy="584775"/>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 </a:t>
            </a:r>
          </a:p>
        </p:txBody>
      </p:sp>
      <p:sp>
        <p:nvSpPr>
          <p:cNvPr id="3" name="Content Placeholder 2"/>
          <p:cNvSpPr>
            <a:spLocks noGrp="1"/>
          </p:cNvSpPr>
          <p:nvPr>
            <p:ph idx="1"/>
          </p:nvPr>
        </p:nvSpPr>
        <p:spPr>
          <a:xfrm>
            <a:off x="251520" y="836712"/>
            <a:ext cx="8640960" cy="5112568"/>
          </a:xfrm>
        </p:spPr>
        <p:txBody>
          <a:bodyPr vert="horz" wrap="square" lIns="91440" tIns="45720" rIns="91440" bIns="45720" rtlCol="0">
            <a:spAutoFit/>
          </a:bodyPr>
          <a:lstStyle/>
          <a:p>
            <a:pPr marL="0" indent="0" algn="ctr">
              <a:lnSpc>
                <a:spcPct val="120000"/>
              </a:lnSpc>
              <a:spcBef>
                <a:spcPct val="50000"/>
              </a:spcBef>
              <a:buClr>
                <a:srgbClr val="FF0000"/>
              </a:buClr>
              <a:buNone/>
            </a:pPr>
            <a:r>
              <a:rPr lang="en-US" sz="4400" b="1" dirty="0" smtClean="0">
                <a:solidFill>
                  <a:srgbClr val="FF0000"/>
                </a:solidFill>
                <a:latin typeface="Times New Roman" panose="02020603050405020304" pitchFamily="18" charset="0"/>
                <a:cs typeface="Times New Roman" panose="02020603050405020304" pitchFamily="18" charset="0"/>
              </a:rPr>
              <a:t>However </a:t>
            </a:r>
            <a:endParaRPr lang="en-US" sz="4400" b="1" dirty="0">
              <a:solidFill>
                <a:srgbClr val="FF0000"/>
              </a:solidFill>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endParaRPr lang="en-US" sz="2400" b="1" dirty="0">
              <a:latin typeface="Times New Roman" panose="02020603050405020304" pitchFamily="18" charset="0"/>
              <a:cs typeface="Times New Roman" panose="02020603050405020304" pitchFamily="18" charset="0"/>
            </a:endParaRPr>
          </a:p>
          <a:p>
            <a:pPr marL="0" indent="0" algn="l">
              <a:lnSpc>
                <a:spcPct val="120000"/>
              </a:lnSpc>
              <a:spcBef>
                <a:spcPct val="50000"/>
              </a:spcBef>
              <a:buClr>
                <a:srgbClr val="FF0000"/>
              </a:buClr>
              <a:buNone/>
            </a:pPr>
            <a:r>
              <a:rPr lang="en-US" sz="2800" b="1" dirty="0">
                <a:latin typeface="Times New Roman" panose="02020603050405020304" pitchFamily="18" charset="0"/>
                <a:cs typeface="Times New Roman" panose="02020603050405020304" pitchFamily="18" charset="0"/>
              </a:rPr>
              <a:t>Further studies are needed to turn concepts of nanotechnology into practical applications and to elucidate correct drug doses and ideal release from these systems for the treatment of several cancers with different molecular and cellular mechanisms.</a:t>
            </a:r>
            <a:endParaRPr lang="ar-EG" sz="2800" b="1" dirty="0">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endParaRPr lang="ar-EG"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095178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normAutofit/>
          </a:bodyPr>
          <a:lstStyle/>
          <a:p>
            <a:pPr marL="0" indent="0" algn="l">
              <a:buNone/>
            </a:pPr>
            <a:r>
              <a:rPr lang="en-US" sz="2800" b="1" dirty="0" smtClean="0">
                <a:latin typeface="Times New Roman" panose="02020603050405020304" pitchFamily="18" charset="0"/>
                <a:cs typeface="Times New Roman" panose="02020603050405020304" pitchFamily="18" charset="0"/>
              </a:rPr>
              <a:t>I expect that </a:t>
            </a:r>
            <a:r>
              <a:rPr lang="en-US" sz="2800" b="1" dirty="0" smtClean="0">
                <a:solidFill>
                  <a:srgbClr val="FF0000"/>
                </a:solidFill>
                <a:latin typeface="Times New Roman" panose="02020603050405020304" pitchFamily="18" charset="0"/>
                <a:cs typeface="Times New Roman" panose="02020603050405020304" pitchFamily="18" charset="0"/>
              </a:rPr>
              <a:t>high drug-loading nanomedicines </a:t>
            </a:r>
            <a:r>
              <a:rPr lang="en-US" sz="2800" b="1" dirty="0" smtClean="0">
                <a:latin typeface="Times New Roman" panose="02020603050405020304" pitchFamily="18" charset="0"/>
                <a:cs typeface="Times New Roman" panose="02020603050405020304" pitchFamily="18" charset="0"/>
              </a:rPr>
              <a:t>with still-better properties will be prepared by:</a:t>
            </a:r>
          </a:p>
          <a:p>
            <a:pPr algn="l" rtl="0">
              <a:buFont typeface="Wingdings" panose="05000000000000000000" pitchFamily="2" charset="2"/>
              <a:buChar char="Ø"/>
            </a:pPr>
            <a:r>
              <a:rPr lang="en-US" sz="2800" b="1" dirty="0" smtClean="0">
                <a:latin typeface="Times New Roman" panose="02020603050405020304" pitchFamily="18" charset="0"/>
                <a:cs typeface="Times New Roman" panose="02020603050405020304" pitchFamily="18" charset="0"/>
              </a:rPr>
              <a:t>Developing </a:t>
            </a:r>
            <a:r>
              <a:rPr lang="en-US" sz="2800" b="1" dirty="0" smtClean="0">
                <a:solidFill>
                  <a:srgbClr val="FF0000"/>
                </a:solidFill>
                <a:latin typeface="Times New Roman" panose="02020603050405020304" pitchFamily="18" charset="0"/>
                <a:cs typeface="Times New Roman" panose="02020603050405020304" pitchFamily="18" charset="0"/>
              </a:rPr>
              <a:t>novel</a:t>
            </a:r>
            <a:r>
              <a:rPr lang="en-US" sz="2800" b="1" dirty="0" smtClean="0">
                <a:latin typeface="Times New Roman" panose="02020603050405020304" pitchFamily="18" charset="0"/>
                <a:cs typeface="Times New Roman" panose="02020603050405020304" pitchFamily="18" charset="0"/>
              </a:rPr>
              <a:t> carrier </a:t>
            </a:r>
            <a:r>
              <a:rPr lang="en-US" sz="2800" b="1" dirty="0" smtClean="0">
                <a:latin typeface="Times New Roman" panose="02020603050405020304" pitchFamily="18" charset="0"/>
                <a:cs typeface="Times New Roman" panose="02020603050405020304" pitchFamily="18" charset="0"/>
              </a:rPr>
              <a:t>materials.</a:t>
            </a:r>
            <a:endParaRPr lang="en-US" sz="2800" b="1" dirty="0" smtClean="0">
              <a:latin typeface="Times New Roman" panose="02020603050405020304" pitchFamily="18" charset="0"/>
              <a:cs typeface="Times New Roman" panose="02020603050405020304" pitchFamily="18" charset="0"/>
            </a:endParaRPr>
          </a:p>
          <a:p>
            <a:pPr algn="l" rtl="0">
              <a:buFont typeface="Wingdings" panose="05000000000000000000" pitchFamily="2" charset="2"/>
              <a:buChar char="Ø"/>
            </a:pPr>
            <a:r>
              <a:rPr lang="en-US" sz="2800" b="1" dirty="0" smtClean="0">
                <a:latin typeface="Times New Roman" panose="02020603050405020304" pitchFamily="18" charset="0"/>
                <a:cs typeface="Times New Roman" panose="02020603050405020304" pitchFamily="18" charset="0"/>
              </a:rPr>
              <a:t>Exploring </a:t>
            </a:r>
            <a:r>
              <a:rPr lang="en-US" sz="2800" b="1" dirty="0" smtClean="0">
                <a:solidFill>
                  <a:srgbClr val="FF0000"/>
                </a:solidFill>
                <a:latin typeface="Times New Roman" panose="02020603050405020304" pitchFamily="18" charset="0"/>
                <a:cs typeface="Times New Roman" panose="02020603050405020304" pitchFamily="18" charset="0"/>
              </a:rPr>
              <a:t>new</a:t>
            </a:r>
            <a:r>
              <a:rPr lang="en-US" sz="2800" b="1" dirty="0" smtClean="0">
                <a:latin typeface="Times New Roman" panose="02020603050405020304" pitchFamily="18" charset="0"/>
                <a:cs typeface="Times New Roman" panose="02020603050405020304" pitchFamily="18" charset="0"/>
              </a:rPr>
              <a:t> fabrication strategies and modification </a:t>
            </a:r>
            <a:r>
              <a:rPr lang="en-US" sz="2800" b="1" dirty="0" smtClean="0">
                <a:latin typeface="Times New Roman" panose="02020603050405020304" pitchFamily="18" charset="0"/>
                <a:cs typeface="Times New Roman" panose="02020603050405020304" pitchFamily="18" charset="0"/>
              </a:rPr>
              <a:t>methods. </a:t>
            </a:r>
            <a:endParaRPr lang="en-US" sz="2800" b="1" dirty="0" smtClean="0">
              <a:latin typeface="Times New Roman" panose="02020603050405020304" pitchFamily="18" charset="0"/>
              <a:cs typeface="Times New Roman" panose="02020603050405020304" pitchFamily="18" charset="0"/>
            </a:endParaRPr>
          </a:p>
          <a:p>
            <a:pPr algn="l" rtl="0">
              <a:buFont typeface="Wingdings" panose="05000000000000000000" pitchFamily="2" charset="2"/>
              <a:buChar char="Ø"/>
            </a:pPr>
            <a:r>
              <a:rPr lang="en-US" sz="2800" b="1" dirty="0" smtClean="0">
                <a:solidFill>
                  <a:srgbClr val="FF0000"/>
                </a:solidFill>
                <a:latin typeface="Times New Roman" panose="02020603050405020304" pitchFamily="18" charset="0"/>
                <a:cs typeface="Times New Roman" panose="02020603050405020304" pitchFamily="18" charset="0"/>
              </a:rPr>
              <a:t>Perfecting</a:t>
            </a:r>
            <a:r>
              <a:rPr lang="en-US" sz="2800" b="1" dirty="0" smtClean="0">
                <a:latin typeface="Times New Roman" panose="02020603050405020304" pitchFamily="18" charset="0"/>
                <a:cs typeface="Times New Roman" panose="02020603050405020304" pitchFamily="18" charset="0"/>
              </a:rPr>
              <a:t> theoretical research at the cell and animal level.</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5129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p:cTn id="22"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3"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4"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5" dur="10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p:cTn id="30"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1"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2"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3"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a:xfrm>
            <a:off x="251520" y="1600200"/>
            <a:ext cx="8640960" cy="4637112"/>
          </a:xfrm>
        </p:spPr>
        <p:txBody>
          <a:bodyPr>
            <a:normAutofit/>
          </a:bodyPr>
          <a:lstStyle/>
          <a:p>
            <a:pPr marL="0" indent="0" algn="l">
              <a:buNone/>
            </a:pPr>
            <a:endParaRPr lang="en-US" sz="2800" b="1" dirty="0" smtClean="0">
              <a:latin typeface="Times New Roman" panose="02020603050405020304" pitchFamily="18" charset="0"/>
              <a:cs typeface="Times New Roman" panose="02020603050405020304" pitchFamily="18" charset="0"/>
            </a:endParaRPr>
          </a:p>
          <a:p>
            <a:pPr marL="0" indent="0" algn="l">
              <a:buNone/>
            </a:pPr>
            <a:r>
              <a:rPr lang="en-US" sz="2800" b="1" dirty="0" smtClean="0">
                <a:latin typeface="Times New Roman" panose="02020603050405020304" pitchFamily="18" charset="0"/>
                <a:cs typeface="Times New Roman" panose="02020603050405020304" pitchFamily="18" charset="0"/>
              </a:rPr>
              <a:t>I also believe that high drug-loading nanomedicine-delivery systems will be gradually </a:t>
            </a:r>
            <a:r>
              <a:rPr lang="en-US" sz="2800" b="1" dirty="0" smtClean="0">
                <a:solidFill>
                  <a:srgbClr val="FF0000"/>
                </a:solidFill>
                <a:latin typeface="Times New Roman" panose="02020603050405020304" pitchFamily="18" charset="0"/>
                <a:cs typeface="Times New Roman" panose="02020603050405020304" pitchFamily="18" charset="0"/>
              </a:rPr>
              <a:t>improved</a:t>
            </a:r>
            <a:r>
              <a:rPr lang="en-US" sz="2800" b="1" dirty="0" smtClean="0">
                <a:latin typeface="Times New Roman" panose="02020603050405020304" pitchFamily="18" charset="0"/>
                <a:cs typeface="Times New Roman" panose="02020603050405020304" pitchFamily="18" charset="0"/>
              </a:rPr>
              <a:t> through the joint efforts of chemists, biologists, material specialists, and cancer and pharmaceutical researchers, and will occupy an </a:t>
            </a:r>
            <a:r>
              <a:rPr lang="en-US" sz="2800" b="1" dirty="0" smtClean="0">
                <a:solidFill>
                  <a:srgbClr val="FF0000"/>
                </a:solidFill>
                <a:latin typeface="Times New Roman" panose="02020603050405020304" pitchFamily="18" charset="0"/>
                <a:cs typeface="Times New Roman" panose="02020603050405020304" pitchFamily="18" charset="0"/>
              </a:rPr>
              <a:t>important</a:t>
            </a:r>
            <a:r>
              <a:rPr lang="en-US" sz="2800" b="1" dirty="0" smtClean="0">
                <a:latin typeface="Times New Roman" panose="02020603050405020304" pitchFamily="18" charset="0"/>
                <a:cs typeface="Times New Roman" panose="02020603050405020304" pitchFamily="18" charset="0"/>
              </a:rPr>
              <a:t> position in the field of drug-delivery systems in the future.</a:t>
            </a:r>
            <a:endParaRPr lang="ar-EG"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1737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sp>
        <p:nvSpPr>
          <p:cNvPr id="3" name="Content Placeholder 2"/>
          <p:cNvSpPr>
            <a:spLocks noGrp="1"/>
          </p:cNvSpPr>
          <p:nvPr>
            <p:ph idx="1"/>
          </p:nvPr>
        </p:nvSpPr>
        <p:spPr/>
        <p:txBody>
          <a:bodyPr>
            <a:normAutofit/>
          </a:bodyPr>
          <a:lstStyle/>
          <a:p>
            <a:pPr marL="0" indent="0" algn="ctr">
              <a:buNone/>
            </a:pPr>
            <a:r>
              <a:rPr lang="en-US" sz="10000" b="1" dirty="0" smtClean="0">
                <a:latin typeface="Blackadder ITC" panose="04020505051007020D02" pitchFamily="82" charset="0"/>
                <a:ea typeface="Arial Unicode MS" panose="020B0604020202020204" pitchFamily="34" charset="-128"/>
                <a:cs typeface="Arial Unicode MS" panose="020B0604020202020204" pitchFamily="34" charset="-128"/>
              </a:rPr>
              <a:t>Thank you</a:t>
            </a:r>
          </a:p>
          <a:p>
            <a:pPr marL="0" indent="0" algn="ctr">
              <a:buNone/>
            </a:pPr>
            <a:endParaRPr lang="ar-EG" sz="9600" b="1" dirty="0">
              <a:latin typeface="Blackadder ITC" panose="04020505051007020D02" pitchFamily="82"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3369060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297</TotalTime>
  <Words>2412</Words>
  <Application>Microsoft Office PowerPoint</Application>
  <PresentationFormat>On-screen Show (4:3)</PresentationFormat>
  <Paragraphs>246</Paragraphs>
  <Slides>76</Slides>
  <Notes>7</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husseinammar</dc:creator>
  <cp:lastModifiedBy>husseinammar</cp:lastModifiedBy>
  <cp:revision>61</cp:revision>
  <cp:lastPrinted>2017-08-20T12:28:35Z</cp:lastPrinted>
  <dcterms:created xsi:type="dcterms:W3CDTF">2017-08-20T09:03:51Z</dcterms:created>
  <dcterms:modified xsi:type="dcterms:W3CDTF">2017-10-01T11:23:06Z</dcterms:modified>
</cp:coreProperties>
</file>