
<file path=[Content_Types].xml><?xml version="1.0" encoding="utf-8"?>
<Types xmlns="http://schemas.openxmlformats.org/package/2006/content-types">
  <Default Extension="xml" ContentType="application/xml"/>
  <Default Extension="wmf" ContentType="image/x-wmf"/>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handoutMasterIdLst>
    <p:handoutMasterId r:id="rId50"/>
  </p:handoutMasterIdLst>
  <p:sldIdLst>
    <p:sldId id="257" r:id="rId2"/>
    <p:sldId id="260" r:id="rId3"/>
    <p:sldId id="285" r:id="rId4"/>
    <p:sldId id="287" r:id="rId5"/>
    <p:sldId id="290" r:id="rId6"/>
    <p:sldId id="293" r:id="rId7"/>
    <p:sldId id="299" r:id="rId8"/>
    <p:sldId id="294" r:id="rId9"/>
    <p:sldId id="261" r:id="rId10"/>
    <p:sldId id="302" r:id="rId11"/>
    <p:sldId id="409" r:id="rId12"/>
    <p:sldId id="304" r:id="rId13"/>
    <p:sldId id="309" r:id="rId14"/>
    <p:sldId id="372" r:id="rId15"/>
    <p:sldId id="265" r:id="rId16"/>
    <p:sldId id="396" r:id="rId17"/>
    <p:sldId id="416" r:id="rId18"/>
    <p:sldId id="268" r:id="rId19"/>
    <p:sldId id="373" r:id="rId20"/>
    <p:sldId id="398" r:id="rId21"/>
    <p:sldId id="424" r:id="rId22"/>
    <p:sldId id="423" r:id="rId23"/>
    <p:sldId id="313" r:id="rId24"/>
    <p:sldId id="317" r:id="rId25"/>
    <p:sldId id="322" r:id="rId26"/>
    <p:sldId id="399" r:id="rId27"/>
    <p:sldId id="400" r:id="rId28"/>
    <p:sldId id="326" r:id="rId29"/>
    <p:sldId id="328" r:id="rId30"/>
    <p:sldId id="331" r:id="rId31"/>
    <p:sldId id="332" r:id="rId32"/>
    <p:sldId id="401" r:id="rId33"/>
    <p:sldId id="336" r:id="rId34"/>
    <p:sldId id="339" r:id="rId35"/>
    <p:sldId id="342" r:id="rId36"/>
    <p:sldId id="364" r:id="rId37"/>
    <p:sldId id="346" r:id="rId38"/>
    <p:sldId id="347" r:id="rId39"/>
    <p:sldId id="402" r:id="rId40"/>
    <p:sldId id="350" r:id="rId41"/>
    <p:sldId id="351" r:id="rId42"/>
    <p:sldId id="352" r:id="rId43"/>
    <p:sldId id="415" r:id="rId44"/>
    <p:sldId id="417" r:id="rId45"/>
    <p:sldId id="419" r:id="rId46"/>
    <p:sldId id="354" r:id="rId47"/>
    <p:sldId id="421" r:id="rId4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ahoma" charset="0"/>
        <a:ea typeface="+mn-ea"/>
        <a:cs typeface="+mn-cs"/>
      </a:defRPr>
    </a:lvl1pPr>
    <a:lvl2pPr marL="457200" algn="l" rtl="0" eaLnBrk="0" fontAlgn="base" hangingPunct="0">
      <a:spcBef>
        <a:spcPct val="0"/>
      </a:spcBef>
      <a:spcAft>
        <a:spcPct val="0"/>
      </a:spcAft>
      <a:defRPr kern="1200">
        <a:solidFill>
          <a:schemeClr val="tx1"/>
        </a:solidFill>
        <a:latin typeface="Tahoma" charset="0"/>
        <a:ea typeface="+mn-ea"/>
        <a:cs typeface="+mn-cs"/>
      </a:defRPr>
    </a:lvl2pPr>
    <a:lvl3pPr marL="914400" algn="l" rtl="0" eaLnBrk="0" fontAlgn="base" hangingPunct="0">
      <a:spcBef>
        <a:spcPct val="0"/>
      </a:spcBef>
      <a:spcAft>
        <a:spcPct val="0"/>
      </a:spcAft>
      <a:defRPr kern="1200">
        <a:solidFill>
          <a:schemeClr val="tx1"/>
        </a:solidFill>
        <a:latin typeface="Tahoma" charset="0"/>
        <a:ea typeface="+mn-ea"/>
        <a:cs typeface="+mn-cs"/>
      </a:defRPr>
    </a:lvl3pPr>
    <a:lvl4pPr marL="1371600" algn="l" rtl="0" eaLnBrk="0" fontAlgn="base" hangingPunct="0">
      <a:spcBef>
        <a:spcPct val="0"/>
      </a:spcBef>
      <a:spcAft>
        <a:spcPct val="0"/>
      </a:spcAft>
      <a:defRPr kern="1200">
        <a:solidFill>
          <a:schemeClr val="tx1"/>
        </a:solidFill>
        <a:latin typeface="Tahoma" charset="0"/>
        <a:ea typeface="+mn-ea"/>
        <a:cs typeface="+mn-cs"/>
      </a:defRPr>
    </a:lvl4pPr>
    <a:lvl5pPr marL="1828800" algn="l" rtl="0" eaLnBrk="0" fontAlgn="base" hangingPunct="0">
      <a:spcBef>
        <a:spcPct val="0"/>
      </a:spcBef>
      <a:spcAft>
        <a:spcPct val="0"/>
      </a:spcAft>
      <a:defRPr kern="1200">
        <a:solidFill>
          <a:schemeClr val="tx1"/>
        </a:solidFill>
        <a:latin typeface="Tahoma" charset="0"/>
        <a:ea typeface="+mn-ea"/>
        <a:cs typeface="+mn-cs"/>
      </a:defRPr>
    </a:lvl5pPr>
    <a:lvl6pPr marL="2286000" algn="l" defTabSz="457200" rtl="0" eaLnBrk="1" latinLnBrk="0" hangingPunct="1">
      <a:defRPr kern="1200">
        <a:solidFill>
          <a:schemeClr val="tx1"/>
        </a:solidFill>
        <a:latin typeface="Tahoma" charset="0"/>
        <a:ea typeface="+mn-ea"/>
        <a:cs typeface="+mn-cs"/>
      </a:defRPr>
    </a:lvl6pPr>
    <a:lvl7pPr marL="2743200" algn="l" defTabSz="457200" rtl="0" eaLnBrk="1" latinLnBrk="0" hangingPunct="1">
      <a:defRPr kern="1200">
        <a:solidFill>
          <a:schemeClr val="tx1"/>
        </a:solidFill>
        <a:latin typeface="Tahoma" charset="0"/>
        <a:ea typeface="+mn-ea"/>
        <a:cs typeface="+mn-cs"/>
      </a:defRPr>
    </a:lvl7pPr>
    <a:lvl8pPr marL="3200400" algn="l" defTabSz="457200" rtl="0" eaLnBrk="1" latinLnBrk="0" hangingPunct="1">
      <a:defRPr kern="1200">
        <a:solidFill>
          <a:schemeClr val="tx1"/>
        </a:solidFill>
        <a:latin typeface="Tahoma" charset="0"/>
        <a:ea typeface="+mn-ea"/>
        <a:cs typeface="+mn-cs"/>
      </a:defRPr>
    </a:lvl8pPr>
    <a:lvl9pPr marL="3657600" algn="l" defTabSz="457200" rtl="0" eaLnBrk="1" latinLnBrk="0" hangingPunct="1">
      <a:defRPr kern="1200">
        <a:solidFill>
          <a:schemeClr val="tx1"/>
        </a:solidFill>
        <a:latin typeface="Tahoma"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0000"/>
    <a:srgbClr val="CC3300"/>
    <a:srgbClr val="EECF12"/>
    <a:srgbClr val="CC6600"/>
    <a:srgbClr val="010000"/>
    <a:srgbClr val="1C1C1C"/>
    <a:srgbClr val="FFCC00"/>
    <a:srgbClr val="990033"/>
    <a:srgbClr val="24486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2" autoAdjust="0"/>
    <p:restoredTop sz="94660" autoAdjust="0"/>
  </p:normalViewPr>
  <p:slideViewPr>
    <p:cSldViewPr>
      <p:cViewPr varScale="1">
        <p:scale>
          <a:sx n="112" d="100"/>
          <a:sy n="112" d="100"/>
        </p:scale>
        <p:origin x="-1000"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handoutMaster" Target="handoutMasters/handoutMaster1.xml"/><Relationship Id="rId51" Type="http://schemas.openxmlformats.org/officeDocument/2006/relationships/printerSettings" Target="printerSettings/printerSettings1.bin"/><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99683"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99684"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99685"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D1B157CB-7E84-9541-B3AF-DCBC2AB1879D}" type="slidenum">
              <a:rPr lang="en-US"/>
              <a:pPr>
                <a:defRPr/>
              </a:pPr>
              <a:t>‹#›</a:t>
            </a:fld>
            <a:endParaRPr lang="en-US"/>
          </a:p>
        </p:txBody>
      </p:sp>
    </p:spTree>
    <p:extLst>
      <p:ext uri="{BB962C8B-B14F-4D97-AF65-F5344CB8AC3E}">
        <p14:creationId xmlns:p14="http://schemas.microsoft.com/office/powerpoint/2010/main" val="3952064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1433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1433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1433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022E22AB-C0CF-3847-9763-70E23F54A0DE}" type="slidenum">
              <a:rPr lang="en-US"/>
              <a:pPr>
                <a:defRPr/>
              </a:pPr>
              <a:t>‹#›</a:t>
            </a:fld>
            <a:endParaRPr lang="en-US"/>
          </a:p>
        </p:txBody>
      </p:sp>
    </p:spTree>
    <p:extLst>
      <p:ext uri="{BB962C8B-B14F-4D97-AF65-F5344CB8AC3E}">
        <p14:creationId xmlns:p14="http://schemas.microsoft.com/office/powerpoint/2010/main" val="411197930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052746B-3BF6-4657-BE76-766250A8A0BA}" type="slidenum">
              <a:rPr lang="en-US" altLang="tr-TR" sz="1200"/>
              <a:pPr eaLnBrk="1" hangingPunct="1"/>
              <a:t>11</a:t>
            </a:fld>
            <a:endParaRPr lang="en-US" altLang="tr-TR" sz="1200"/>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buFontTx/>
              <a:buChar char="•"/>
            </a:pPr>
            <a:r>
              <a:rPr lang="en-US" altLang="tr-TR" dirty="0" smtClean="0">
                <a:latin typeface="Times New Roman" panose="02020603050405020304" pitchFamily="18" charset="0"/>
              </a:rPr>
              <a:t>By now we all know that this is the reaction we are dealing with.  Although it has been suggested that other pathways are theoretically possible, no data to support this.</a:t>
            </a:r>
          </a:p>
          <a:p>
            <a:pPr eaLnBrk="1" hangingPunct="1">
              <a:buFontTx/>
              <a:buChar char="•"/>
            </a:pPr>
            <a:r>
              <a:rPr lang="en-US" altLang="tr-TR" dirty="0" smtClean="0">
                <a:latin typeface="Times New Roman" panose="02020603050405020304" pitchFamily="18" charset="0"/>
              </a:rPr>
              <a:t>It seems likely that this reaction is a part of, or off-shoot of the </a:t>
            </a:r>
            <a:r>
              <a:rPr lang="en-US" altLang="tr-TR" dirty="0" err="1" smtClean="0">
                <a:latin typeface="Times New Roman" panose="02020603050405020304" pitchFamily="18" charset="0"/>
              </a:rPr>
              <a:t>Maillard</a:t>
            </a:r>
            <a:r>
              <a:rPr lang="en-US" altLang="tr-TR" dirty="0" smtClean="0">
                <a:latin typeface="Times New Roman" panose="02020603050405020304" pitchFamily="18" charset="0"/>
              </a:rPr>
              <a:t> reaction.</a:t>
            </a:r>
          </a:p>
          <a:p>
            <a:pPr eaLnBrk="1" hangingPunct="1">
              <a:buFontTx/>
              <a:buChar char="•"/>
            </a:pPr>
            <a:r>
              <a:rPr lang="en-US" altLang="tr-TR" dirty="0" smtClean="0">
                <a:latin typeface="Times New Roman" panose="02020603050405020304" pitchFamily="18" charset="0"/>
              </a:rPr>
              <a:t>This is a proposed reaction pathway from Mottram.</a:t>
            </a:r>
          </a:p>
        </p:txBody>
      </p:sp>
    </p:spTree>
    <p:extLst>
      <p:ext uri="{BB962C8B-B14F-4D97-AF65-F5344CB8AC3E}">
        <p14:creationId xmlns:p14="http://schemas.microsoft.com/office/powerpoint/2010/main" val="33928825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ctrTitle"/>
          </p:nvPr>
        </p:nvSpPr>
        <p:spPr>
          <a:xfrm>
            <a:off x="0" y="2590800"/>
            <a:ext cx="8915400" cy="914400"/>
          </a:xfrm>
        </p:spPr>
        <p:txBody>
          <a:bodyPr/>
          <a:lstStyle>
            <a:lvl1pPr>
              <a:defRPr sz="6000"/>
            </a:lvl1pPr>
          </a:lstStyle>
          <a:p>
            <a:r>
              <a:rPr lang="en-US"/>
              <a:t>Click to edit Master title style</a:t>
            </a:r>
          </a:p>
        </p:txBody>
      </p:sp>
      <p:sp>
        <p:nvSpPr>
          <p:cNvPr id="11267" name="Rectangle 3"/>
          <p:cNvSpPr>
            <a:spLocks noGrp="1" noChangeArrowheads="1"/>
          </p:cNvSpPr>
          <p:nvPr>
            <p:ph type="subTitle" idx="1"/>
          </p:nvPr>
        </p:nvSpPr>
        <p:spPr>
          <a:xfrm>
            <a:off x="0" y="3505200"/>
            <a:ext cx="4572000" cy="838200"/>
          </a:xfrm>
        </p:spPr>
        <p:txBody>
          <a:bodyPr/>
          <a:lstStyle>
            <a:lvl1pPr marL="0" indent="0">
              <a:buFontTx/>
              <a:buNone/>
              <a:defRPr sz="2800"/>
            </a:lvl1pPr>
          </a:lstStyle>
          <a:p>
            <a:r>
              <a:rPr lang="en-US"/>
              <a:t>Click to edit Master subtitle style</a:t>
            </a:r>
          </a:p>
        </p:txBody>
      </p:sp>
      <p:sp>
        <p:nvSpPr>
          <p:cNvPr id="4" name="Rectangle 4"/>
          <p:cNvSpPr>
            <a:spLocks noGrp="1" noChangeArrowheads="1"/>
          </p:cNvSpPr>
          <p:nvPr>
            <p:ph type="dt" sz="half" idx="10"/>
          </p:nvPr>
        </p:nvSpPr>
        <p:spPr>
          <a:xfrm>
            <a:off x="0" y="6689725"/>
            <a:ext cx="2133600" cy="168275"/>
          </a:xfrm>
        </p:spPr>
        <p:txBody>
          <a:bodyPr/>
          <a:lstStyle>
            <a:lvl1pPr>
              <a:defRPr/>
            </a:lvl1pPr>
          </a:lstStyle>
          <a:p>
            <a:pPr>
              <a:defRPr/>
            </a:pPr>
            <a:endParaRPr lang="en-US"/>
          </a:p>
        </p:txBody>
      </p:sp>
      <p:sp>
        <p:nvSpPr>
          <p:cNvPr id="5" name="Rectangle 5"/>
          <p:cNvSpPr>
            <a:spLocks noGrp="1" noChangeArrowheads="1"/>
          </p:cNvSpPr>
          <p:nvPr>
            <p:ph type="ftr" sz="quarter" idx="11"/>
          </p:nvPr>
        </p:nvSpPr>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7010400" y="6689725"/>
            <a:ext cx="2133600" cy="168275"/>
          </a:xfrm>
        </p:spPr>
        <p:txBody>
          <a:bodyPr/>
          <a:lstStyle>
            <a:lvl1pPr>
              <a:defRPr/>
            </a:lvl1pPr>
          </a:lstStyle>
          <a:p>
            <a:pPr>
              <a:defRPr/>
            </a:pPr>
            <a:fld id="{07039DAE-409C-0D4E-A582-57C518F13D51}"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7662A2E-E3B1-DA48-9A7C-985A10E22BF7}"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A00315D-3606-AB4F-8C30-39E3E6F473FF}"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838200"/>
            <a:ext cx="4305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838200"/>
            <a:ext cx="4305300" cy="5715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AF14C74-E306-334A-9C44-51DA06691795}"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7DA2EB5-6AF1-8647-BD27-73F9604FFCD3}"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1CA1495-4036-0E47-866E-F5FD7E1BE496}"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654E763-9B32-5349-997F-994034C06441}"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26FC142-F648-E840-A90C-92E9349A54A8}"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EB70220-3C46-294D-86F5-DA990B9C468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25B5B37-92DC-8741-8841-B06296BF7A23}"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76200"/>
            <a:ext cx="2286000" cy="6629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76200"/>
            <a:ext cx="6705600" cy="6629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E72EF2-B9E1-DE4E-B07B-0BFBADA11454}" type="slidenum">
              <a:rPr lang="en-US"/>
              <a:pPr>
                <a:defRPr/>
              </a:pPr>
              <a:t>‹#›</a:t>
            </a:fld>
            <a:endParaRPr lang="en-US"/>
          </a:p>
        </p:txBody>
      </p:sp>
    </p:spTree>
  </p:cSld>
  <p:clrMapOvr>
    <a:masterClrMapping/>
  </p:clrMapOvr>
  <p:transition xmlns:p14="http://schemas.microsoft.com/office/powerpoint/2010/main" spd="med">
    <p:fade thruBlk="1"/>
  </p:transitio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76200"/>
            <a:ext cx="91440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228600" y="838200"/>
            <a:ext cx="8763000" cy="5715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0" y="6661150"/>
            <a:ext cx="2133600" cy="1968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000">
                <a:latin typeface="+mn-lt"/>
              </a:defRPr>
            </a:lvl1pPr>
          </a:lstStyle>
          <a:p>
            <a:pPr>
              <a:defRPr/>
            </a:pPr>
            <a:endParaRPr lang="en-US"/>
          </a:p>
        </p:txBody>
      </p:sp>
      <p:sp>
        <p:nvSpPr>
          <p:cNvPr id="1029" name="Rectangle 5"/>
          <p:cNvSpPr>
            <a:spLocks noGrp="1" noChangeArrowheads="1"/>
          </p:cNvSpPr>
          <p:nvPr>
            <p:ph type="ftr" sz="quarter" idx="3"/>
          </p:nvPr>
        </p:nvSpPr>
        <p:spPr bwMode="auto">
          <a:xfrm>
            <a:off x="3124200" y="6689725"/>
            <a:ext cx="2895600" cy="1682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000">
                <a:latin typeface="+mn-lt"/>
              </a:defRPr>
            </a:lvl1pPr>
          </a:lstStyle>
          <a:p>
            <a:pPr>
              <a:defRPr/>
            </a:pPr>
            <a:endParaRPr lang="en-US"/>
          </a:p>
        </p:txBody>
      </p:sp>
      <p:sp>
        <p:nvSpPr>
          <p:cNvPr id="1030" name="Rectangle 6"/>
          <p:cNvSpPr>
            <a:spLocks noGrp="1" noChangeArrowheads="1"/>
          </p:cNvSpPr>
          <p:nvPr>
            <p:ph type="sldNum" sz="quarter" idx="4"/>
          </p:nvPr>
        </p:nvSpPr>
        <p:spPr bwMode="auto">
          <a:xfrm>
            <a:off x="7010400" y="6689725"/>
            <a:ext cx="2133600" cy="1365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000">
                <a:latin typeface="+mn-lt"/>
              </a:defRPr>
            </a:lvl1pPr>
          </a:lstStyle>
          <a:p>
            <a:pPr>
              <a:defRPr/>
            </a:pPr>
            <a:fld id="{8C117BD0-C682-8242-8AB4-25E42666945A}"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xmlns:p14="http://schemas.microsoft.com/office/powerpoint/2010/main" spd="med">
    <p:fade thruBlk="1"/>
  </p:transition>
  <p:txStyles>
    <p:titleStyle>
      <a:lvl1pPr algn="ctr" rtl="0" eaLnBrk="0" fontAlgn="base" hangingPunct="0">
        <a:spcBef>
          <a:spcPct val="0"/>
        </a:spcBef>
        <a:spcAft>
          <a:spcPct val="0"/>
        </a:spcAft>
        <a:defRPr sz="4400">
          <a:solidFill>
            <a:srgbClr val="000066"/>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rgbClr val="000066"/>
          </a:solidFill>
          <a:latin typeface="Impact" charset="0"/>
          <a:ea typeface="ＭＳ Ｐゴシック" charset="-128"/>
          <a:cs typeface="ＭＳ Ｐゴシック" charset="-128"/>
        </a:defRPr>
      </a:lvl2pPr>
      <a:lvl3pPr algn="ctr" rtl="0" eaLnBrk="0" fontAlgn="base" hangingPunct="0">
        <a:spcBef>
          <a:spcPct val="0"/>
        </a:spcBef>
        <a:spcAft>
          <a:spcPct val="0"/>
        </a:spcAft>
        <a:defRPr sz="4400">
          <a:solidFill>
            <a:srgbClr val="000066"/>
          </a:solidFill>
          <a:latin typeface="Impact" charset="0"/>
          <a:ea typeface="ＭＳ Ｐゴシック" charset="-128"/>
          <a:cs typeface="ＭＳ Ｐゴシック" charset="-128"/>
        </a:defRPr>
      </a:lvl3pPr>
      <a:lvl4pPr algn="ctr" rtl="0" eaLnBrk="0" fontAlgn="base" hangingPunct="0">
        <a:spcBef>
          <a:spcPct val="0"/>
        </a:spcBef>
        <a:spcAft>
          <a:spcPct val="0"/>
        </a:spcAft>
        <a:defRPr sz="4400">
          <a:solidFill>
            <a:srgbClr val="000066"/>
          </a:solidFill>
          <a:latin typeface="Impact" charset="0"/>
          <a:ea typeface="ＭＳ Ｐゴシック" charset="-128"/>
          <a:cs typeface="ＭＳ Ｐゴシック" charset="-128"/>
        </a:defRPr>
      </a:lvl4pPr>
      <a:lvl5pPr algn="ctr" rtl="0" eaLnBrk="0" fontAlgn="base" hangingPunct="0">
        <a:spcBef>
          <a:spcPct val="0"/>
        </a:spcBef>
        <a:spcAft>
          <a:spcPct val="0"/>
        </a:spcAft>
        <a:defRPr sz="4400">
          <a:solidFill>
            <a:srgbClr val="000066"/>
          </a:solidFill>
          <a:latin typeface="Impact" charset="0"/>
          <a:ea typeface="ＭＳ Ｐゴシック" charset="-128"/>
          <a:cs typeface="ＭＳ Ｐゴシック" charset="-128"/>
        </a:defRPr>
      </a:lvl5pPr>
      <a:lvl6pPr marL="457200" algn="ctr" rtl="0" fontAlgn="base">
        <a:spcBef>
          <a:spcPct val="0"/>
        </a:spcBef>
        <a:spcAft>
          <a:spcPct val="0"/>
        </a:spcAft>
        <a:defRPr sz="4400">
          <a:solidFill>
            <a:srgbClr val="000066"/>
          </a:solidFill>
          <a:latin typeface="Impact" charset="0"/>
        </a:defRPr>
      </a:lvl6pPr>
      <a:lvl7pPr marL="914400" algn="ctr" rtl="0" fontAlgn="base">
        <a:spcBef>
          <a:spcPct val="0"/>
        </a:spcBef>
        <a:spcAft>
          <a:spcPct val="0"/>
        </a:spcAft>
        <a:defRPr sz="4400">
          <a:solidFill>
            <a:srgbClr val="000066"/>
          </a:solidFill>
          <a:latin typeface="Impact" charset="0"/>
        </a:defRPr>
      </a:lvl7pPr>
      <a:lvl8pPr marL="1371600" algn="ctr" rtl="0" fontAlgn="base">
        <a:spcBef>
          <a:spcPct val="0"/>
        </a:spcBef>
        <a:spcAft>
          <a:spcPct val="0"/>
        </a:spcAft>
        <a:defRPr sz="4400">
          <a:solidFill>
            <a:srgbClr val="000066"/>
          </a:solidFill>
          <a:latin typeface="Impact" charset="0"/>
        </a:defRPr>
      </a:lvl8pPr>
      <a:lvl9pPr marL="1828800" algn="ctr" rtl="0" fontAlgn="base">
        <a:spcBef>
          <a:spcPct val="0"/>
        </a:spcBef>
        <a:spcAft>
          <a:spcPct val="0"/>
        </a:spcAft>
        <a:defRPr sz="4400">
          <a:solidFill>
            <a:srgbClr val="000066"/>
          </a:solidFill>
          <a:latin typeface="Impact"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jpeg"/><Relationship Id="rId5" Type="http://schemas.openxmlformats.org/officeDocument/2006/relationships/image" Target="../media/image11.jpeg"/><Relationship Id="rId6" Type="http://schemas.openxmlformats.org/officeDocument/2006/relationships/image" Target="../media/image12.jpeg"/><Relationship Id="rId7" Type="http://schemas.openxmlformats.org/officeDocument/2006/relationships/image" Target="../media/image13.jpeg"/><Relationship Id="rId1" Type="http://schemas.openxmlformats.org/officeDocument/2006/relationships/slideLayout" Target="../slideLayouts/slideLayout2.xml"/><Relationship Id="rId2"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4" Type="http://schemas.openxmlformats.org/officeDocument/2006/relationships/image" Target="../media/image16.jpeg"/><Relationship Id="rId5" Type="http://schemas.openxmlformats.org/officeDocument/2006/relationships/image" Target="../media/image17.jpeg"/><Relationship Id="rId6" Type="http://schemas.openxmlformats.org/officeDocument/2006/relationships/image" Target="../media/image18.jpeg"/><Relationship Id="rId7" Type="http://schemas.openxmlformats.org/officeDocument/2006/relationships/image" Target="../media/image19.jpeg"/><Relationship Id="rId8" Type="http://schemas.openxmlformats.org/officeDocument/2006/relationships/image" Target="../media/image20.jpeg"/><Relationship Id="rId9" Type="http://schemas.openxmlformats.org/officeDocument/2006/relationships/image" Target="../media/image21.png"/><Relationship Id="rId10" Type="http://schemas.openxmlformats.org/officeDocument/2006/relationships/image" Target="../media/image22.jpeg"/><Relationship Id="rId1" Type="http://schemas.openxmlformats.org/officeDocument/2006/relationships/slideLayout" Target="../slideLayouts/slideLayout2.xml"/><Relationship Id="rId2"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3.png"/><Relationship Id="rId3" Type="http://schemas.openxmlformats.org/officeDocument/2006/relationships/image" Target="../media/image2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 Id="rId3" Type="http://schemas.openxmlformats.org/officeDocument/2006/relationships/image" Target="../media/image26.wm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29.jpeg"/><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9.png"/><Relationship Id="rId3" Type="http://schemas.openxmlformats.org/officeDocument/2006/relationships/image" Target="../media/image4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eg"/><Relationship Id="rId3" Type="http://schemas.openxmlformats.org/officeDocument/2006/relationships/image" Target="../media/image42.png"/></Relationships>
</file>

<file path=ppt/slides/_rels/slide19.xml.rels><?xml version="1.0" encoding="UTF-8" standalone="yes"?>
<Relationships xmlns="http://schemas.openxmlformats.org/package/2006/relationships"><Relationship Id="rId11" Type="http://schemas.openxmlformats.org/officeDocument/2006/relationships/image" Target="../media/image47.gif"/><Relationship Id="rId12" Type="http://schemas.openxmlformats.org/officeDocument/2006/relationships/hyperlink" Target="http://en.wikipedia.org/wiki/Image:Rocking.gif" TargetMode="External"/><Relationship Id="rId13" Type="http://schemas.openxmlformats.org/officeDocument/2006/relationships/image" Target="../media/image48.gif"/><Relationship Id="rId1" Type="http://schemas.openxmlformats.org/officeDocument/2006/relationships/slideLayout" Target="../slideLayouts/slideLayout6.xml"/><Relationship Id="rId2" Type="http://schemas.openxmlformats.org/officeDocument/2006/relationships/hyperlink" Target="http://en.wikipedia.org/wiki/Image:Symmetrical_stretching.gif" TargetMode="External"/><Relationship Id="rId3" Type="http://schemas.openxmlformats.org/officeDocument/2006/relationships/image" Target="../media/image43.gif"/><Relationship Id="rId4" Type="http://schemas.openxmlformats.org/officeDocument/2006/relationships/hyperlink" Target="http://en.wikipedia.org/wiki/Image:Asymmetrical_stretching.gif" TargetMode="External"/><Relationship Id="rId5" Type="http://schemas.openxmlformats.org/officeDocument/2006/relationships/image" Target="../media/image44.gif"/><Relationship Id="rId6" Type="http://schemas.openxmlformats.org/officeDocument/2006/relationships/hyperlink" Target="http://en.wikipedia.org/wiki/Image:Scissoring.gif" TargetMode="External"/><Relationship Id="rId7" Type="http://schemas.openxmlformats.org/officeDocument/2006/relationships/image" Target="../media/image45.gif"/><Relationship Id="rId8" Type="http://schemas.openxmlformats.org/officeDocument/2006/relationships/hyperlink" Target="http://en.wikipedia.org/wiki/Image:Twisting.gif" TargetMode="External"/><Relationship Id="rId9" Type="http://schemas.openxmlformats.org/officeDocument/2006/relationships/image" Target="../media/image46.gif"/><Relationship Id="rId10" Type="http://schemas.openxmlformats.org/officeDocument/2006/relationships/hyperlink" Target="http://en.wikipedia.org/wiki/Image:Wagging.gif"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3.jpeg"/><Relationship Id="rId6"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image" Target="../media/image4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2.png"/><Relationship Id="rId3" Type="http://schemas.openxmlformats.org/officeDocument/2006/relationships/image" Target="../media/image5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6.gif"/></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7.em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30.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63.png"/><Relationship Id="rId1" Type="http://schemas.openxmlformats.org/officeDocument/2006/relationships/slideLayout" Target="../slideLayouts/slideLayout2.xml"/><Relationship Id="rId2" Type="http://schemas.openxmlformats.org/officeDocument/2006/relationships/image" Target="../media/image6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png"/><Relationship Id="rId3" Type="http://schemas.openxmlformats.org/officeDocument/2006/relationships/image" Target="../media/image6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png"/></Relationships>
</file>

<file path=ppt/slides/_rels/slide36.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69.png"/><Relationship Id="rId5" Type="http://schemas.openxmlformats.org/officeDocument/2006/relationships/image" Target="../media/image70.jpeg"/><Relationship Id="rId6" Type="http://schemas.openxmlformats.org/officeDocument/2006/relationships/image" Target="../media/image71.png"/><Relationship Id="rId1" Type="http://schemas.openxmlformats.org/officeDocument/2006/relationships/slideLayout" Target="../slideLayouts/slideLayout2.xml"/><Relationship Id="rId2" Type="http://schemas.openxmlformats.org/officeDocument/2006/relationships/image" Target="../media/image68.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4" Type="http://schemas.openxmlformats.org/officeDocument/2006/relationships/image" Target="../media/image73.png"/><Relationship Id="rId1" Type="http://schemas.openxmlformats.org/officeDocument/2006/relationships/slideLayout" Target="../slideLayouts/slideLayout2.xml"/><Relationship Id="rId2" Type="http://schemas.openxmlformats.org/officeDocument/2006/relationships/image" Target="../media/image72.png"/></Relationships>
</file>

<file path=ppt/slides/_rels/slide38.xml.rels><?xml version="1.0" encoding="UTF-8" standalone="yes"?>
<Relationships xmlns="http://schemas.openxmlformats.org/package/2006/relationships"><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png"/><Relationship Id="rId1" Type="http://schemas.openxmlformats.org/officeDocument/2006/relationships/slideLayout" Target="../slideLayouts/slideLayout2.xml"/><Relationship Id="rId2" Type="http://schemas.openxmlformats.org/officeDocument/2006/relationships/image" Target="../media/image74.emf"/></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4" Type="http://schemas.openxmlformats.org/officeDocument/2006/relationships/image" Target="../media/image70.jpeg"/><Relationship Id="rId1" Type="http://schemas.openxmlformats.org/officeDocument/2006/relationships/slideLayout" Target="../slideLayouts/slideLayout2.xml"/><Relationship Id="rId2" Type="http://schemas.openxmlformats.org/officeDocument/2006/relationships/image" Target="../media/image7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8.png"/><Relationship Id="rId3" Type="http://schemas.openxmlformats.org/officeDocument/2006/relationships/image" Target="../media/image79.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0.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2.png"/><Relationship Id="rId3" Type="http://schemas.openxmlformats.org/officeDocument/2006/relationships/image" Target="../media/image83.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4.png"/><Relationship Id="rId3" Type="http://schemas.openxmlformats.org/officeDocument/2006/relationships/image" Target="../media/image8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ww.oehha.org/prop65/prop65_list/acrylamide022511.html" TargetMode="External"/><Relationship Id="rId3" Type="http://schemas.openxmlformats.org/officeDocument/2006/relationships/hyperlink" Target="http://echa.europa.eu/en/view-article/-/journal_content/title/acrylamide-included-in-the-reach-candidate-list-of-substances-of-very-high-concern-for-authorisation"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371600"/>
            <a:ext cx="8534400" cy="1905000"/>
          </a:xfrm>
        </p:spPr>
        <p:txBody>
          <a:bodyPr anchor="t">
            <a:noAutofit/>
          </a:bodyPr>
          <a:lstStyle/>
          <a:p>
            <a:r>
              <a:rPr lang="en-US" sz="2800" dirty="0">
                <a:latin typeface="+mn-lt"/>
              </a:rPr>
              <a:t>Acrylamide in foods: A review and recent updates</a:t>
            </a:r>
            <a:endParaRPr lang="tr-TR" sz="2800" dirty="0">
              <a:latin typeface="+mn-lt"/>
            </a:endParaRPr>
          </a:p>
        </p:txBody>
      </p:sp>
      <p:sp>
        <p:nvSpPr>
          <p:cNvPr id="3" name="Subtitle 2"/>
          <p:cNvSpPr>
            <a:spLocks noGrp="1"/>
          </p:cNvSpPr>
          <p:nvPr>
            <p:ph type="subTitle" idx="1"/>
          </p:nvPr>
        </p:nvSpPr>
        <p:spPr>
          <a:xfrm>
            <a:off x="304800" y="3505200"/>
            <a:ext cx="8610600" cy="2286000"/>
          </a:xfrm>
        </p:spPr>
        <p:txBody>
          <a:bodyPr>
            <a:noAutofit/>
          </a:bodyPr>
          <a:lstStyle/>
          <a:p>
            <a:pPr algn="ctr"/>
            <a:r>
              <a:rPr lang="en-US" sz="2400" dirty="0" smtClean="0"/>
              <a:t>Huseyin Ayvaz</a:t>
            </a:r>
          </a:p>
          <a:p>
            <a:pPr algn="ctr"/>
            <a:endParaRPr lang="en-US" sz="2000" dirty="0" smtClean="0"/>
          </a:p>
          <a:p>
            <a:pPr algn="ctr">
              <a:spcBef>
                <a:spcPts val="0"/>
              </a:spcBef>
            </a:pPr>
            <a:r>
              <a:rPr lang="en-NZ" sz="2000" dirty="0" smtClean="0"/>
              <a:t>Canakkale </a:t>
            </a:r>
            <a:r>
              <a:rPr lang="en-NZ" sz="2000" dirty="0"/>
              <a:t>Onsekiz Mart University, Department of </a:t>
            </a:r>
            <a:r>
              <a:rPr lang="en-NZ" sz="2000" dirty="0" smtClean="0"/>
              <a:t>Food </a:t>
            </a:r>
            <a:r>
              <a:rPr lang="en-NZ" sz="2000" dirty="0"/>
              <a:t>Engineering, Canakkale 17100, </a:t>
            </a:r>
            <a:r>
              <a:rPr lang="en-NZ" sz="2000" b="1" dirty="0"/>
              <a:t>Turkey</a:t>
            </a:r>
          </a:p>
          <a:p>
            <a:pPr algn="ctr">
              <a:spcBef>
                <a:spcPts val="0"/>
              </a:spcBef>
            </a:pPr>
            <a:endParaRPr lang="en-US" sz="2000" dirty="0" smtClean="0">
              <a:solidFill>
                <a:srgbClr val="000000"/>
              </a:solidFill>
            </a:endParaRPr>
          </a:p>
          <a:p>
            <a:pPr algn="ctr"/>
            <a:endParaRPr lang="en-US" sz="2000" dirty="0" smtClean="0"/>
          </a:p>
        </p:txBody>
      </p:sp>
      <p:pic>
        <p:nvPicPr>
          <p:cNvPr id="9" name="Picture 2" descr="http://www.nakayama-co.jp/wp-content/uploads/2011/09/cary630FTIR.jpg"/>
          <p:cNvPicPr preferRelativeResize="0">
            <a:picLocks noChangeArrowheads="1"/>
          </p:cNvPicPr>
          <p:nvPr/>
        </p:nvPicPr>
        <p:blipFill>
          <a:blip r:embed="rId2" cstate="print"/>
          <a:srcRect/>
          <a:stretch>
            <a:fillRect/>
          </a:stretch>
        </p:blipFill>
        <p:spPr bwMode="auto">
          <a:xfrm>
            <a:off x="7315200" y="5029200"/>
            <a:ext cx="1828800" cy="1828800"/>
          </a:xfrm>
          <a:prstGeom prst="rect">
            <a:avLst/>
          </a:prstGeom>
          <a:solidFill>
            <a:schemeClr val="accent1">
              <a:lumMod val="95000"/>
            </a:schemeClr>
          </a:solidFill>
        </p:spPr>
      </p:pic>
      <p:pic>
        <p:nvPicPr>
          <p:cNvPr id="8" name="Picture 2"/>
          <p:cNvPicPr preferRelativeResize="0">
            <a:picLocks noChangeArrowheads="1"/>
          </p:cNvPicPr>
          <p:nvPr/>
        </p:nvPicPr>
        <p:blipFill>
          <a:blip r:embed="rId3" cstate="print"/>
          <a:srcRect/>
          <a:stretch>
            <a:fillRect/>
          </a:stretch>
        </p:blipFill>
        <p:spPr bwMode="auto">
          <a:xfrm>
            <a:off x="0" y="5029200"/>
            <a:ext cx="1828800" cy="1828800"/>
          </a:xfrm>
          <a:prstGeom prst="rect">
            <a:avLst/>
          </a:prstGeom>
          <a:solidFill>
            <a:schemeClr val="accent1"/>
          </a:solidFill>
          <a:ln w="9525">
            <a:noFill/>
            <a:miter lim="800000"/>
            <a:headEnd/>
            <a:tailEnd/>
          </a:ln>
        </p:spPr>
      </p:pic>
    </p:spTree>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What is acrylamide?</a:t>
            </a:r>
            <a:endParaRPr lang="en-US" sz="2800" b="1" dirty="0">
              <a:latin typeface="+mn-lt"/>
            </a:endParaRPr>
          </a:p>
        </p:txBody>
      </p:sp>
      <p:sp>
        <p:nvSpPr>
          <p:cNvPr id="3" name="Content Placeholder 2"/>
          <p:cNvSpPr>
            <a:spLocks noGrp="1"/>
          </p:cNvSpPr>
          <p:nvPr>
            <p:ph idx="1"/>
          </p:nvPr>
        </p:nvSpPr>
        <p:spPr>
          <a:xfrm>
            <a:off x="152400" y="685800"/>
            <a:ext cx="8839200" cy="6172200"/>
          </a:xfrm>
        </p:spPr>
        <p:txBody>
          <a:bodyPr>
            <a:normAutofit/>
          </a:bodyPr>
          <a:lstStyle/>
          <a:p>
            <a:pPr>
              <a:buFont typeface="Wingdings" panose="05000000000000000000" pitchFamily="2" charset="2"/>
              <a:buChar char="Ø"/>
            </a:pPr>
            <a:endParaRPr lang="en-US" sz="2000" dirty="0" smtClean="0"/>
          </a:p>
          <a:p>
            <a:pPr>
              <a:buFont typeface="Wingdings" panose="05000000000000000000" pitchFamily="2" charset="2"/>
              <a:buChar char="Ø"/>
            </a:pPr>
            <a:r>
              <a:rPr lang="tr-TR" sz="2000" dirty="0" smtClean="0"/>
              <a:t>CH</a:t>
            </a:r>
            <a:r>
              <a:rPr lang="tr-TR" sz="2000" baseline="-25000" dirty="0" smtClean="0"/>
              <a:t>2</a:t>
            </a:r>
            <a:r>
              <a:rPr lang="tr-TR" sz="2000" dirty="0" smtClean="0"/>
              <a:t>=CH-CO-NH</a:t>
            </a:r>
            <a:r>
              <a:rPr lang="tr-TR" sz="2000" baseline="-25000" dirty="0" smtClean="0"/>
              <a:t>2</a:t>
            </a:r>
            <a:r>
              <a:rPr lang="tr-TR" sz="2000" dirty="0" smtClean="0"/>
              <a:t> </a:t>
            </a:r>
            <a:r>
              <a:rPr lang="en-US" sz="2000" dirty="0" smtClean="0"/>
              <a:t>(</a:t>
            </a:r>
            <a:r>
              <a:rPr lang="tr-TR" sz="2000" dirty="0" smtClean="0"/>
              <a:t>2-propenamide</a:t>
            </a:r>
            <a:r>
              <a:rPr lang="en-US" sz="2000" dirty="0" smtClean="0"/>
              <a:t>)</a:t>
            </a:r>
          </a:p>
          <a:p>
            <a:endParaRPr lang="en-US" sz="2000" dirty="0" smtClean="0"/>
          </a:p>
          <a:p>
            <a:pPr>
              <a:buFont typeface="Wingdings" panose="05000000000000000000" pitchFamily="2" charset="2"/>
              <a:buChar char="Ø"/>
            </a:pPr>
            <a:r>
              <a:rPr lang="en-US" sz="2000" dirty="0" smtClean="0"/>
              <a:t>White and odorless flake-like crystalline substance</a:t>
            </a:r>
          </a:p>
          <a:p>
            <a:endParaRPr lang="en-US" sz="2000" dirty="0" smtClean="0"/>
          </a:p>
          <a:p>
            <a:pPr>
              <a:buFont typeface="Wingdings" panose="05000000000000000000" pitchFamily="2" charset="2"/>
              <a:buChar char="Ø"/>
            </a:pPr>
            <a:r>
              <a:rPr lang="en-US" sz="2000" dirty="0" smtClean="0"/>
              <a:t>Highly soluble in water (</a:t>
            </a:r>
            <a:r>
              <a:rPr lang="en-US" sz="2000" dirty="0"/>
              <a:t>2155 g/l in water at 30 </a:t>
            </a:r>
            <a:r>
              <a:rPr lang="en-US" sz="2000" dirty="0">
                <a:sym typeface="Symbol"/>
              </a:rPr>
              <a:t></a:t>
            </a:r>
            <a:r>
              <a:rPr lang="en-US" sz="2000" dirty="0"/>
              <a:t>C) </a:t>
            </a:r>
            <a:endParaRPr lang="en-US" sz="2000" dirty="0" smtClean="0"/>
          </a:p>
          <a:p>
            <a:endParaRPr lang="en-US" sz="2000" dirty="0" smtClean="0"/>
          </a:p>
          <a:p>
            <a:pPr>
              <a:buFont typeface="Wingdings" panose="05000000000000000000" pitchFamily="2" charset="2"/>
              <a:buChar char="Ø"/>
            </a:pPr>
            <a:r>
              <a:rPr lang="en-US" sz="2000" dirty="0" smtClean="0"/>
              <a:t>L</a:t>
            </a:r>
            <a:r>
              <a:rPr lang="tr-TR" sz="2000" dirty="0" smtClean="0"/>
              <a:t>ow </a:t>
            </a:r>
            <a:r>
              <a:rPr lang="tr-TR" sz="2000" dirty="0"/>
              <a:t>molecular weight (71.08 g/mol</a:t>
            </a:r>
            <a:r>
              <a:rPr lang="tr-TR" sz="2000" dirty="0" smtClean="0"/>
              <a:t>)</a:t>
            </a:r>
            <a:r>
              <a:rPr lang="en-US" sz="2000" dirty="0" smtClean="0"/>
              <a:t> and low volatility</a:t>
            </a:r>
          </a:p>
          <a:p>
            <a:endParaRPr lang="en-US" sz="2000" dirty="0" smtClean="0"/>
          </a:p>
          <a:p>
            <a:pPr>
              <a:buFont typeface="Wingdings" panose="05000000000000000000" pitchFamily="2" charset="2"/>
              <a:buChar char="Ø"/>
            </a:pPr>
            <a:r>
              <a:rPr lang="en-US" sz="2000" dirty="0"/>
              <a:t>C</a:t>
            </a:r>
            <a:r>
              <a:rPr lang="tr-TR" sz="2000" dirty="0" smtClean="0"/>
              <a:t>ommercially </a:t>
            </a:r>
            <a:r>
              <a:rPr lang="tr-TR" sz="2000" dirty="0"/>
              <a:t>produced from the </a:t>
            </a:r>
            <a:r>
              <a:rPr lang="tr-TR" sz="2000" dirty="0" smtClean="0"/>
              <a:t>acrylonitrile</a:t>
            </a:r>
            <a:endParaRPr lang="en-US" sz="2000" dirty="0" smtClean="0"/>
          </a:p>
          <a:p>
            <a:pPr>
              <a:buFont typeface="Wingdings" panose="05000000000000000000" pitchFamily="2" charset="2"/>
              <a:buChar char="Ø"/>
            </a:pPr>
            <a:endParaRPr lang="en-US" sz="2000" dirty="0"/>
          </a:p>
          <a:p>
            <a:pPr>
              <a:buFont typeface="Wingdings" panose="05000000000000000000" pitchFamily="2" charset="2"/>
              <a:buChar char="Ø"/>
            </a:pPr>
            <a:r>
              <a:rPr lang="en-US" sz="2000" dirty="0" smtClean="0"/>
              <a:t>A </a:t>
            </a:r>
            <a:r>
              <a:rPr lang="en-US" sz="2000" dirty="0"/>
              <a:t>monomer used for the </a:t>
            </a:r>
            <a:r>
              <a:rPr lang="en-US" sz="2000" dirty="0" smtClean="0"/>
              <a:t>production of polyacrylamide</a:t>
            </a:r>
          </a:p>
          <a:p>
            <a:pPr marL="0" indent="0">
              <a:buNone/>
            </a:pPr>
            <a:r>
              <a:rPr lang="en-US" sz="2000" dirty="0"/>
              <a:t> </a:t>
            </a:r>
            <a:r>
              <a:rPr lang="en-US" sz="2000" dirty="0" smtClean="0"/>
              <a:t>    for several industries since 1950`s</a:t>
            </a:r>
          </a:p>
          <a:p>
            <a:pPr>
              <a:buFont typeface="Wingdings" panose="05000000000000000000" pitchFamily="2" charset="2"/>
              <a:buChar char="Ø"/>
            </a:pPr>
            <a:endParaRPr lang="en-US" sz="2000" dirty="0" smtClean="0"/>
          </a:p>
          <a:p>
            <a:endParaRPr lang="en-US" sz="2000" dirty="0"/>
          </a:p>
        </p:txBody>
      </p:sp>
      <p:pic>
        <p:nvPicPr>
          <p:cNvPr id="1027" name="Picture 3" descr="C:\Users\ayvaz.2\Desktop\acrylamide powder cut.JPG"/>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667000"/>
            <a:ext cx="18288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p:cNvPicPr>
          <p:nvPr/>
        </p:nvPicPr>
        <p:blipFill>
          <a:blip r:embed="rId3"/>
          <a:stretch>
            <a:fillRect/>
          </a:stretch>
        </p:blipFill>
        <p:spPr>
          <a:xfrm>
            <a:off x="7010400" y="914400"/>
            <a:ext cx="1828800" cy="1371600"/>
          </a:xfrm>
          <a:prstGeom prst="rect">
            <a:avLst/>
          </a:prstGeom>
        </p:spPr>
      </p:pic>
      <p:pic>
        <p:nvPicPr>
          <p:cNvPr id="33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495800"/>
            <a:ext cx="1295400" cy="1619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177565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09600"/>
            <a:ext cx="8839200" cy="6248400"/>
          </a:xfrm>
        </p:spPr>
        <p:txBody>
          <a:bodyPr>
            <a:noAutofit/>
          </a:bodyPr>
          <a:lstStyle/>
          <a:p>
            <a:pPr>
              <a:lnSpc>
                <a:spcPct val="150000"/>
              </a:lnSpc>
              <a:buFont typeface="Wingdings" panose="05000000000000000000" pitchFamily="2" charset="2"/>
              <a:buChar char="Ø"/>
            </a:pPr>
            <a:r>
              <a:rPr lang="en-US" sz="2000" dirty="0"/>
              <a:t>P</a:t>
            </a:r>
            <a:r>
              <a:rPr lang="tr-TR" sz="2000" dirty="0" smtClean="0"/>
              <a:t>roduction </a:t>
            </a:r>
            <a:r>
              <a:rPr lang="tr-TR" sz="2000" dirty="0"/>
              <a:t>of polyacrylamide </a:t>
            </a:r>
            <a:r>
              <a:rPr lang="tr-TR" sz="2000" dirty="0" smtClean="0"/>
              <a:t>gels</a:t>
            </a:r>
            <a:endParaRPr lang="en-US" sz="2000" dirty="0" smtClean="0"/>
          </a:p>
          <a:p>
            <a:pPr>
              <a:lnSpc>
                <a:spcPct val="150000"/>
              </a:lnSpc>
              <a:buFont typeface="Wingdings" panose="05000000000000000000" pitchFamily="2" charset="2"/>
              <a:buChar char="Ø"/>
            </a:pPr>
            <a:r>
              <a:rPr lang="en-US" sz="2000" dirty="0"/>
              <a:t>T</a:t>
            </a:r>
            <a:r>
              <a:rPr lang="tr-TR" sz="2000" dirty="0" smtClean="0"/>
              <a:t>reatment </a:t>
            </a:r>
            <a:r>
              <a:rPr lang="tr-TR" sz="2000" dirty="0"/>
              <a:t>of waste </a:t>
            </a:r>
            <a:r>
              <a:rPr lang="tr-TR" sz="2000" dirty="0" smtClean="0"/>
              <a:t>water</a:t>
            </a:r>
            <a:endParaRPr lang="en-US" sz="2000" dirty="0" smtClean="0"/>
          </a:p>
          <a:p>
            <a:pPr>
              <a:lnSpc>
                <a:spcPct val="150000"/>
              </a:lnSpc>
              <a:buFont typeface="Wingdings" panose="05000000000000000000" pitchFamily="2" charset="2"/>
              <a:buChar char="Ø"/>
            </a:pPr>
            <a:r>
              <a:rPr lang="en-US" sz="2000" dirty="0"/>
              <a:t>P</a:t>
            </a:r>
            <a:r>
              <a:rPr lang="tr-TR" sz="2000" dirty="0" smtClean="0"/>
              <a:t>apermaking</a:t>
            </a:r>
            <a:endParaRPr lang="en-US" sz="2000" dirty="0" smtClean="0"/>
          </a:p>
          <a:p>
            <a:pPr>
              <a:lnSpc>
                <a:spcPct val="150000"/>
              </a:lnSpc>
              <a:buFont typeface="Wingdings" panose="05000000000000000000" pitchFamily="2" charset="2"/>
              <a:buChar char="Ø"/>
            </a:pPr>
            <a:r>
              <a:rPr lang="en-US" sz="2000" dirty="0"/>
              <a:t>S</a:t>
            </a:r>
            <a:r>
              <a:rPr lang="tr-TR" sz="2000" dirty="0" smtClean="0"/>
              <a:t>oil conditioning</a:t>
            </a:r>
            <a:endParaRPr lang="en-US" sz="2000" dirty="0" smtClean="0"/>
          </a:p>
          <a:p>
            <a:pPr>
              <a:lnSpc>
                <a:spcPct val="150000"/>
              </a:lnSpc>
              <a:buFont typeface="Wingdings" panose="05000000000000000000" pitchFamily="2" charset="2"/>
              <a:buChar char="Ø"/>
            </a:pPr>
            <a:r>
              <a:rPr lang="en-US" sz="2000" dirty="0" smtClean="0"/>
              <a:t>Fi</a:t>
            </a:r>
            <a:r>
              <a:rPr lang="tr-TR" sz="2000" dirty="0" smtClean="0"/>
              <a:t>ller in cosmetics</a:t>
            </a:r>
            <a:endParaRPr lang="en-US" sz="2000" dirty="0" smtClean="0"/>
          </a:p>
          <a:p>
            <a:pPr>
              <a:lnSpc>
                <a:spcPct val="150000"/>
              </a:lnSpc>
              <a:buFont typeface="Wingdings" panose="05000000000000000000" pitchFamily="2" charset="2"/>
              <a:buChar char="Ø"/>
            </a:pPr>
            <a:r>
              <a:rPr lang="en-US" sz="2000" dirty="0"/>
              <a:t>S</a:t>
            </a:r>
            <a:r>
              <a:rPr lang="tr-TR" sz="2000" dirty="0" smtClean="0"/>
              <a:t>uperabsorbent in disposable diapers</a:t>
            </a:r>
            <a:endParaRPr lang="en-US" sz="2000" dirty="0" smtClean="0"/>
          </a:p>
          <a:p>
            <a:pPr>
              <a:lnSpc>
                <a:spcPct val="150000"/>
              </a:lnSpc>
              <a:buFont typeface="Wingdings" panose="05000000000000000000" pitchFamily="2" charset="2"/>
              <a:buChar char="Ø"/>
            </a:pPr>
            <a:r>
              <a:rPr lang="en-US" sz="2000" dirty="0">
                <a:solidFill>
                  <a:srgbClr val="FF0000"/>
                </a:solidFill>
              </a:rPr>
              <a:t>G</a:t>
            </a:r>
            <a:r>
              <a:rPr lang="tr-TR" sz="2000" dirty="0" smtClean="0">
                <a:solidFill>
                  <a:srgbClr val="FF0000"/>
                </a:solidFill>
              </a:rPr>
              <a:t>routing </a:t>
            </a:r>
            <a:r>
              <a:rPr lang="tr-TR" sz="2000" dirty="0">
                <a:solidFill>
                  <a:srgbClr val="FF0000"/>
                </a:solidFill>
              </a:rPr>
              <a:t>agent in constructions</a:t>
            </a:r>
            <a:endParaRPr lang="en-US" sz="2000" dirty="0">
              <a:solidFill>
                <a:srgbClr val="FF0000"/>
              </a:solidFill>
            </a:endParaRPr>
          </a:p>
          <a:p>
            <a:pPr marL="0" indent="0">
              <a:lnSpc>
                <a:spcPct val="150000"/>
              </a:lnSpc>
              <a:buNone/>
            </a:pPr>
            <a:endParaRPr lang="en-US" sz="2000" dirty="0"/>
          </a:p>
        </p:txBody>
      </p:sp>
      <p:pic>
        <p:nvPicPr>
          <p:cNvPr id="2051" name="Picture 3" descr="C:\Users\ayvaz.2\Desktop\water treatmen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18986" y="762000"/>
            <a:ext cx="1982114" cy="15240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0574" y="4800600"/>
            <a:ext cx="2562225"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descr="C:\Users\ayvaz.2\Desktop\cosmeticstoda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94100" y="4851400"/>
            <a:ext cx="2190750" cy="162560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Users\ayvaz.2\Desktop\polyacrylamide gel.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84850" y="762000"/>
            <a:ext cx="816432" cy="16002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paperonweb.com/Images/Winder.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84850" y="2648949"/>
            <a:ext cx="3016250" cy="1556021"/>
          </a:xfrm>
          <a:prstGeom prst="rect">
            <a:avLst/>
          </a:prstGeom>
          <a:noFill/>
          <a:extLst>
            <a:ext uri="{909E8E84-426E-40dd-AFC4-6F175D3DCCD1}">
              <a14:hiddenFill xmlns:a14="http://schemas.microsoft.com/office/drawing/2010/main">
                <a:solidFill>
                  <a:srgbClr val="FFFFFF"/>
                </a:solidFill>
              </a14:hiddenFill>
            </a:ext>
          </a:extLst>
        </p:spPr>
      </p:pic>
      <p:pic>
        <p:nvPicPr>
          <p:cNvPr id="2057" name="Picture 9" descr="C:\Users\ayvaz.2\Desktop\diaper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19800" y="4851400"/>
            <a:ext cx="2286000" cy="1625600"/>
          </a:xfrm>
          <a:prstGeom prst="rect">
            <a:avLst/>
          </a:prstGeom>
          <a:noFill/>
          <a:extLst>
            <a:ext uri="{909E8E84-426E-40dd-AFC4-6F175D3DCCD1}">
              <a14:hiddenFill xmlns:a14="http://schemas.microsoft.com/office/drawing/2010/main">
                <a:solidFill>
                  <a:srgbClr val="FFFFFF"/>
                </a:solidFill>
              </a14:hiddenFill>
            </a:ext>
          </a:extLst>
        </p:spPr>
      </p:pic>
      <p:sp>
        <p:nvSpPr>
          <p:cNvPr id="11" name="Title 1"/>
          <p:cNvSpPr>
            <a:spLocks noGrp="1"/>
          </p:cNvSpPr>
          <p:nvPr>
            <p:ph type="title"/>
          </p:nvPr>
        </p:nvSpPr>
        <p:spPr/>
        <p:txBody>
          <a:bodyPr/>
          <a:lstStyle/>
          <a:p>
            <a:r>
              <a:rPr lang="en-US" sz="2800" b="1" dirty="0" smtClean="0">
                <a:latin typeface="+mn-lt"/>
              </a:rPr>
              <a:t>Applications?</a:t>
            </a:r>
            <a:endParaRPr lang="en-US" sz="2800" b="1" dirty="0">
              <a:latin typeface="+mn-lt"/>
            </a:endParaRPr>
          </a:p>
        </p:txBody>
      </p:sp>
    </p:spTree>
    <p:extLst>
      <p:ext uri="{BB962C8B-B14F-4D97-AF65-F5344CB8AC3E}">
        <p14:creationId xmlns:p14="http://schemas.microsoft.com/office/powerpoint/2010/main" val="363649613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How did acrylamide become a concern in foods?</a:t>
            </a:r>
            <a:endParaRPr lang="tr-TR" sz="2800" b="1" dirty="0">
              <a:latin typeface="+mn-lt"/>
            </a:endParaRPr>
          </a:p>
        </p:txBody>
      </p:sp>
      <p:sp>
        <p:nvSpPr>
          <p:cNvPr id="3" name="Content Placeholder 2"/>
          <p:cNvSpPr>
            <a:spLocks noGrp="1"/>
          </p:cNvSpPr>
          <p:nvPr>
            <p:ph idx="1"/>
          </p:nvPr>
        </p:nvSpPr>
        <p:spPr>
          <a:xfrm>
            <a:off x="76200" y="609600"/>
            <a:ext cx="8936654" cy="6248400"/>
          </a:xfrm>
        </p:spPr>
        <p:txBody>
          <a:bodyPr/>
          <a:lstStyle/>
          <a:p>
            <a:pPr marL="0" indent="0" algn="just">
              <a:buNone/>
            </a:pPr>
            <a:endParaRPr lang="en-US" sz="2000" dirty="0" smtClean="0"/>
          </a:p>
          <a:p>
            <a:pPr marL="0" indent="0" algn="just">
              <a:buNone/>
            </a:pPr>
            <a:endParaRPr lang="en-US" sz="2000" dirty="0"/>
          </a:p>
          <a:p>
            <a:pPr marL="0" indent="0" algn="just">
              <a:buNone/>
            </a:pPr>
            <a:endParaRPr lang="en-US" sz="2000" dirty="0" smtClean="0"/>
          </a:p>
          <a:p>
            <a:pPr algn="just">
              <a:buFont typeface="Wingdings" panose="05000000000000000000" pitchFamily="2" charset="2"/>
              <a:buChar char="Ø"/>
            </a:pPr>
            <a:endParaRPr lang="en-US" sz="20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r>
              <a:rPr lang="tr-TR" sz="1900" dirty="0" smtClean="0"/>
              <a:t>Then</a:t>
            </a:r>
            <a:r>
              <a:rPr lang="tr-TR" sz="1900" dirty="0"/>
              <a:t>, a large leak of this sealant into the streams and ground water </a:t>
            </a:r>
            <a:r>
              <a:rPr lang="tr-TR" sz="1900" dirty="0" smtClean="0"/>
              <a:t>occurred</a:t>
            </a:r>
            <a:endParaRPr lang="en-US" sz="19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en-US" sz="20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en-US" sz="2000" dirty="0" smtClean="0"/>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1900" dirty="0" smtClean="0"/>
              <a:t>A</a:t>
            </a:r>
            <a:r>
              <a:rPr lang="tr-TR" sz="1900" dirty="0" smtClean="0"/>
              <a:t>crylamide was also detected in </a:t>
            </a:r>
            <a:r>
              <a:rPr lang="tr-TR" sz="1900" dirty="0"/>
              <a:t>the blood of a subject group of non-smokers, who did not get exposed to the </a:t>
            </a:r>
            <a:r>
              <a:rPr lang="tr-TR" sz="1900" dirty="0" smtClean="0"/>
              <a:t>leakage</a:t>
            </a:r>
            <a:endParaRPr lang="en-US" sz="19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en-US" sz="2000" dirty="0" smtClean="0"/>
          </a:p>
          <a:p>
            <a:pPr algn="just">
              <a:buFont typeface="Wingdings" panose="05000000000000000000" pitchFamily="2" charset="2"/>
              <a:buChar char="Ø"/>
            </a:pPr>
            <a:endParaRPr lang="en-US" sz="2000" dirty="0"/>
          </a:p>
        </p:txBody>
      </p:sp>
      <p:grpSp>
        <p:nvGrpSpPr>
          <p:cNvPr id="4" name="Group 3"/>
          <p:cNvGrpSpPr/>
          <p:nvPr/>
        </p:nvGrpSpPr>
        <p:grpSpPr>
          <a:xfrm>
            <a:off x="2960292" y="808863"/>
            <a:ext cx="5793564" cy="1646301"/>
            <a:chOff x="2960292" y="808863"/>
            <a:chExt cx="5793564" cy="1646301"/>
          </a:xfrm>
        </p:grpSpPr>
        <p:pic>
          <p:nvPicPr>
            <p:cNvPr id="34818" name="Picture 2" descr="C:\Users\ayvaz.2\Desktop\tunnel.jpg"/>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0292" y="808863"/>
              <a:ext cx="2678507" cy="1629538"/>
            </a:xfrm>
            <a:prstGeom prst="rect">
              <a:avLst/>
            </a:prstGeom>
            <a:noFill/>
            <a:extLst>
              <a:ext uri="{909E8E84-426E-40dd-AFC4-6F175D3DCCD1}">
                <a14:hiddenFill xmlns:a14="http://schemas.microsoft.com/office/drawing/2010/main">
                  <a:solidFill>
                    <a:srgbClr val="FFFFFF"/>
                  </a:solidFill>
                </a14:hiddenFill>
              </a:ext>
            </a:extLst>
          </p:spPr>
        </p:pic>
        <p:pic>
          <p:nvPicPr>
            <p:cNvPr id="34819" name="Picture 3"/>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74664" y="827532"/>
              <a:ext cx="2679192" cy="1627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7" name="Picture 3" descr="C:\Users\ayvaz.2\Desktop\fish.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 y="2905950"/>
            <a:ext cx="2377440" cy="158985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ayvaz.2\Desktop\cow.jpg"/>
          <p:cNvPicPr preferRelativeResize="0">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37560" y="2904744"/>
            <a:ext cx="2377440" cy="1591056"/>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p:cNvGrpSpPr/>
          <p:nvPr/>
        </p:nvGrpSpPr>
        <p:grpSpPr>
          <a:xfrm>
            <a:off x="594358" y="5236464"/>
            <a:ext cx="5120642" cy="1562268"/>
            <a:chOff x="533398" y="5236464"/>
            <a:chExt cx="5120642" cy="1562268"/>
          </a:xfrm>
        </p:grpSpPr>
        <p:pic>
          <p:nvPicPr>
            <p:cNvPr id="9" name="Picture 6" descr="C:\Users\ayvaz.2\Desktop\cigarett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398" y="5257800"/>
              <a:ext cx="2377440" cy="154093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descr="C:\Users\ayvaz.2\Desktop\hookah2.jpg"/>
            <p:cNvPicPr preferRelativeResize="0">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76600" y="5236464"/>
              <a:ext cx="2377440" cy="1545336"/>
            </a:xfrm>
            <a:prstGeom prst="rect">
              <a:avLst/>
            </a:prstGeom>
            <a:noFill/>
            <a:extLst>
              <a:ext uri="{909E8E84-426E-40dd-AFC4-6F175D3DCCD1}">
                <a14:hiddenFill xmlns:a14="http://schemas.microsoft.com/office/drawing/2010/main">
                  <a:solidFill>
                    <a:srgbClr val="FFFFFF"/>
                  </a:solidFill>
                </a14:hiddenFill>
              </a:ext>
            </a:extLst>
          </p:spPr>
        </p:pic>
      </p:grpSp>
      <p:pic>
        <p:nvPicPr>
          <p:cNvPr id="7170" name="Picture 2" descr="C:\Users\ayvaz.2\Desktop\tunnel workers.jpg"/>
          <p:cNvPicPr preferRelativeResize="0">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0760" y="2881630"/>
            <a:ext cx="2377440" cy="1591056"/>
          </a:xfrm>
          <a:prstGeom prst="rect">
            <a:avLst/>
          </a:prstGeom>
          <a:noFill/>
          <a:extLst>
            <a:ext uri="{909E8E84-426E-40dd-AFC4-6F175D3DCCD1}">
              <a14:hiddenFill xmlns:a14="http://schemas.microsoft.com/office/drawing/2010/main">
                <a:solidFill>
                  <a:srgbClr val="FFFFFF"/>
                </a:solidFill>
              </a14:hiddenFill>
            </a:ext>
          </a:extLst>
        </p:spPr>
      </p:pic>
      <p:pic>
        <p:nvPicPr>
          <p:cNvPr id="7172" name="Picture 4"/>
          <p:cNvPicPr preferRelativeResize="0">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3398" y="808863"/>
            <a:ext cx="1914525" cy="16295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3" name="Picture 5" descr="C:\Users\ayvaz.2\Desktop\wild animals diet.jpg"/>
          <p:cNvPicPr preferRelativeResize="0">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156960" y="5236464"/>
            <a:ext cx="2377440" cy="1545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0106873"/>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838200"/>
            <a:ext cx="8763000" cy="6019800"/>
          </a:xfrm>
        </p:spPr>
        <p:txBody>
          <a:bodyPr/>
          <a:lstStyle/>
          <a:p>
            <a:pPr algn="just">
              <a:buFont typeface="Wingdings" panose="05000000000000000000" pitchFamily="2" charset="2"/>
              <a:buChar char="Ø"/>
            </a:pPr>
            <a:r>
              <a:rPr lang="en-US" sz="2000" dirty="0" smtClean="0"/>
              <a:t>M</a:t>
            </a:r>
            <a:r>
              <a:rPr lang="tr-TR" sz="2000" dirty="0" smtClean="0"/>
              <a:t>oderate</a:t>
            </a:r>
            <a:r>
              <a:rPr lang="en-US" sz="2000" dirty="0" smtClean="0"/>
              <a:t> </a:t>
            </a:r>
            <a:r>
              <a:rPr lang="tr-TR" sz="2000" dirty="0" smtClean="0"/>
              <a:t>levels </a:t>
            </a:r>
            <a:r>
              <a:rPr lang="tr-TR" sz="2000" dirty="0"/>
              <a:t>(5-50 µg/kg</a:t>
            </a:r>
            <a:r>
              <a:rPr lang="tr-TR" sz="2000" dirty="0" smtClean="0"/>
              <a:t>)</a:t>
            </a:r>
            <a:r>
              <a:rPr lang="en-US" sz="2000" dirty="0" smtClean="0"/>
              <a:t> in </a:t>
            </a:r>
            <a:r>
              <a:rPr lang="tr-TR" sz="2000" dirty="0" smtClean="0"/>
              <a:t>heated</a:t>
            </a:r>
            <a:r>
              <a:rPr lang="en-US" sz="2000" dirty="0" smtClean="0"/>
              <a:t> </a:t>
            </a:r>
            <a:r>
              <a:rPr lang="tr-TR" sz="2000" dirty="0" smtClean="0"/>
              <a:t>carbohydrate </a:t>
            </a:r>
            <a:r>
              <a:rPr lang="tr-TR" sz="2000" dirty="0"/>
              <a:t>and high levels (150-4000 µg/kg) </a:t>
            </a:r>
            <a:r>
              <a:rPr lang="tr-TR" sz="2000" dirty="0" smtClean="0"/>
              <a:t>in protein </a:t>
            </a:r>
            <a:r>
              <a:rPr lang="tr-TR" sz="2000" dirty="0"/>
              <a:t>rich </a:t>
            </a:r>
            <a:r>
              <a:rPr lang="tr-TR" sz="2000" dirty="0" smtClean="0"/>
              <a:t>foods</a:t>
            </a:r>
            <a:r>
              <a:rPr lang="en-US" sz="2000" dirty="0"/>
              <a:t> (Tareke and others, 2002)</a:t>
            </a:r>
          </a:p>
          <a:p>
            <a:pPr algn="just">
              <a:buFont typeface="Wingdings" panose="05000000000000000000" pitchFamily="2" charset="2"/>
              <a:buChar char="Ø"/>
            </a:pPr>
            <a:endParaRPr lang="en-US" sz="2000" dirty="0"/>
          </a:p>
          <a:p>
            <a:pPr algn="just">
              <a:buFont typeface="Wingdings" panose="05000000000000000000" pitchFamily="2" charset="2"/>
              <a:buChar char="Ø"/>
            </a:pPr>
            <a:r>
              <a:rPr lang="en-US" sz="2000" dirty="0"/>
              <a:t>Shown </a:t>
            </a:r>
            <a:r>
              <a:rPr lang="tr-TR" sz="2000" dirty="0"/>
              <a:t>to cause cancer in laboratory animals (LD</a:t>
            </a:r>
            <a:r>
              <a:rPr lang="tr-TR" sz="2000" baseline="-25000" dirty="0"/>
              <a:t>50</a:t>
            </a:r>
            <a:r>
              <a:rPr lang="tr-TR" sz="2000" dirty="0"/>
              <a:t> values are in the range of 107-203 mg/kg bw in rats</a:t>
            </a:r>
            <a:r>
              <a:rPr lang="tr-TR" sz="2000" dirty="0" smtClean="0"/>
              <a:t>)</a:t>
            </a:r>
            <a:r>
              <a:rPr lang="en-US" sz="2000" dirty="0" smtClean="0"/>
              <a:t> (</a:t>
            </a:r>
            <a:r>
              <a:rPr lang="en-US" sz="2000" dirty="0"/>
              <a:t>Animal </a:t>
            </a:r>
            <a:r>
              <a:rPr lang="en-US" sz="2000" dirty="0" smtClean="0"/>
              <a:t>carcinogen)</a:t>
            </a:r>
            <a:endParaRPr lang="en-US" sz="2000" dirty="0"/>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2000" dirty="0" smtClean="0"/>
              <a:t>Human neurotoxin</a:t>
            </a:r>
            <a:r>
              <a:rPr lang="en-US" sz="2000" dirty="0"/>
              <a:t>;</a:t>
            </a:r>
            <a:r>
              <a:rPr lang="en-US" sz="2000" dirty="0" smtClean="0"/>
              <a:t> Classified </a:t>
            </a:r>
            <a:r>
              <a:rPr lang="en-US" sz="2000" dirty="0"/>
              <a:t>as “probably carcinogenic to human” (IARC, 1994</a:t>
            </a:r>
            <a:r>
              <a:rPr lang="en-US" sz="2000" dirty="0" smtClean="0"/>
              <a:t>)</a:t>
            </a:r>
          </a:p>
          <a:p>
            <a:pPr algn="just">
              <a:buFont typeface="Wingdings" panose="05000000000000000000" pitchFamily="2" charset="2"/>
              <a:buChar char="Ø"/>
            </a:pPr>
            <a:endParaRPr lang="en-US" sz="2000" dirty="0"/>
          </a:p>
          <a:p>
            <a:pPr algn="just">
              <a:buFont typeface="Wingdings" panose="05000000000000000000" pitchFamily="2" charset="2"/>
              <a:buChar char="Ø"/>
            </a:pPr>
            <a:r>
              <a:rPr lang="en-US" sz="2000" dirty="0"/>
              <a:t>It has the ability to be absorbed by the skin, inhaled by mucosa or by ingestion through the oral </a:t>
            </a:r>
            <a:r>
              <a:rPr lang="en-US" sz="2000" dirty="0" smtClean="0"/>
              <a:t>route</a:t>
            </a:r>
          </a:p>
          <a:p>
            <a:pPr algn="just">
              <a:buFont typeface="Wingdings" panose="05000000000000000000" pitchFamily="2" charset="2"/>
              <a:buChar char="Ø"/>
            </a:pPr>
            <a:endParaRPr lang="en-US" sz="2000" dirty="0"/>
          </a:p>
          <a:p>
            <a:pPr algn="just">
              <a:buFont typeface="Wingdings" panose="05000000000000000000" pitchFamily="2" charset="2"/>
              <a:buChar char="Ø"/>
            </a:pPr>
            <a:r>
              <a:rPr lang="en-US" sz="2000" dirty="0"/>
              <a:t>Acrylamide is metabolized to glycidamide in the liver </a:t>
            </a:r>
            <a:endParaRPr lang="en-US" sz="2000" dirty="0" smtClean="0"/>
          </a:p>
          <a:p>
            <a:pPr marL="0" indent="0" algn="just">
              <a:buNone/>
            </a:pPr>
            <a:r>
              <a:rPr lang="en-US" sz="2000" dirty="0"/>
              <a:t> </a:t>
            </a:r>
            <a:r>
              <a:rPr lang="en-US" sz="2000" dirty="0" smtClean="0"/>
              <a:t>    and </a:t>
            </a:r>
            <a:r>
              <a:rPr lang="en-US" sz="2000" dirty="0"/>
              <a:t>becomes more reactive towards DNA and proteins</a:t>
            </a:r>
          </a:p>
          <a:p>
            <a:pPr algn="just">
              <a:buFont typeface="Wingdings" panose="05000000000000000000" pitchFamily="2" charset="2"/>
              <a:buChar char="Ø"/>
            </a:pPr>
            <a:endParaRPr lang="en-US" sz="2000" dirty="0" smtClean="0"/>
          </a:p>
          <a:p>
            <a:pPr algn="just">
              <a:buFont typeface="Wingdings" panose="05000000000000000000" pitchFamily="2" charset="2"/>
              <a:buChar char="Ø"/>
            </a:pPr>
            <a:endParaRPr lang="en-US" sz="2000" dirty="0"/>
          </a:p>
          <a:p>
            <a:pPr algn="just"/>
            <a:endParaRPr lang="en-US" sz="2000" dirty="0"/>
          </a:p>
          <a:p>
            <a:pPr algn="just">
              <a:buFont typeface="Wingdings" panose="05000000000000000000" pitchFamily="2" charset="2"/>
              <a:buChar char="Ø"/>
            </a:pPr>
            <a:endParaRPr lang="en-US" sz="2000" dirty="0" smtClean="0"/>
          </a:p>
          <a:p>
            <a:pPr algn="just"/>
            <a:endParaRPr lang="en-US" sz="2000" dirty="0"/>
          </a:p>
          <a:p>
            <a:pPr algn="just"/>
            <a:endParaRPr lang="tr-TR" sz="2000" dirty="0"/>
          </a:p>
        </p:txBody>
      </p:sp>
      <p:pic>
        <p:nvPicPr>
          <p:cNvPr id="4" name="Picture 3"/>
          <p:cNvPicPr>
            <a:picLocks noChangeAspect="1"/>
          </p:cNvPicPr>
          <p:nvPr/>
        </p:nvPicPr>
        <p:blipFill>
          <a:blip r:embed="rId2"/>
          <a:stretch>
            <a:fillRect/>
          </a:stretch>
        </p:blipFill>
        <p:spPr>
          <a:xfrm>
            <a:off x="6858000" y="4770120"/>
            <a:ext cx="2057400" cy="2057400"/>
          </a:xfrm>
          <a:prstGeom prst="rect">
            <a:avLst/>
          </a:prstGeom>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5737860"/>
            <a:ext cx="6400800" cy="1043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itle 5"/>
          <p:cNvSpPr>
            <a:spLocks noGrp="1"/>
          </p:cNvSpPr>
          <p:nvPr>
            <p:ph type="title"/>
          </p:nvPr>
        </p:nvSpPr>
        <p:spPr/>
        <p:txBody>
          <a:bodyPr/>
          <a:lstStyle/>
          <a:p>
            <a:r>
              <a:rPr lang="en-US" sz="2800" b="1" dirty="0" smtClean="0">
                <a:latin typeface="+mn-lt"/>
              </a:rPr>
              <a:t>Why is acrylamide a concern?</a:t>
            </a:r>
            <a:endParaRPr lang="tr-TR" sz="2800" b="1" dirty="0">
              <a:latin typeface="+mn-lt"/>
            </a:endParaRPr>
          </a:p>
        </p:txBody>
      </p:sp>
    </p:spTree>
    <p:extLst>
      <p:ext uri="{BB962C8B-B14F-4D97-AF65-F5344CB8AC3E}">
        <p14:creationId xmlns:p14="http://schemas.microsoft.com/office/powerpoint/2010/main" val="179074551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endParaRPr lang="tr-TR" sz="2800" dirty="0"/>
          </a:p>
          <a:p>
            <a:pPr algn="just"/>
            <a:endParaRPr lang="tr-TR" sz="2800" dirty="0"/>
          </a:p>
        </p:txBody>
      </p:sp>
      <p:sp>
        <p:nvSpPr>
          <p:cNvPr id="7" name="Content Placeholder 2"/>
          <p:cNvSpPr txBox="1">
            <a:spLocks/>
          </p:cNvSpPr>
          <p:nvPr/>
        </p:nvSpPr>
        <p:spPr bwMode="auto">
          <a:xfrm>
            <a:off x="152400" y="609600"/>
            <a:ext cx="8791680" cy="6248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r>
              <a:rPr lang="en-US" sz="2000" dirty="0" smtClean="0"/>
              <a:t>U</a:t>
            </a:r>
            <a:r>
              <a:rPr lang="tr-TR" sz="2000" dirty="0"/>
              <a:t>p to 50 % of the acrylamide </a:t>
            </a:r>
            <a:r>
              <a:rPr lang="en-US" sz="2000" dirty="0" smtClean="0"/>
              <a:t>can be transferred to fetus</a:t>
            </a:r>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r>
              <a:rPr lang="en-US" sz="2000" kern="0" dirty="0"/>
              <a:t>Immediate reaction from </a:t>
            </a:r>
            <a:r>
              <a:rPr lang="en-US" sz="2000" kern="0" dirty="0" smtClean="0"/>
              <a:t>governments worldwide, as </a:t>
            </a:r>
            <a:r>
              <a:rPr lang="en-US" sz="2000" kern="0" dirty="0"/>
              <a:t>well as intense media </a:t>
            </a:r>
            <a:r>
              <a:rPr lang="en-US" sz="2000" kern="0" dirty="0" smtClean="0"/>
              <a:t>coverage</a:t>
            </a:r>
          </a:p>
          <a:p>
            <a:pPr algn="just">
              <a:buFont typeface="Wingdings" panose="05000000000000000000" pitchFamily="2" charset="2"/>
              <a:buChar char="Ø"/>
            </a:pPr>
            <a:endParaRPr lang="en-US" sz="2000" kern="0" dirty="0"/>
          </a:p>
          <a:p>
            <a:pPr algn="just">
              <a:buFont typeface="Wingdings" panose="05000000000000000000" pitchFamily="2" charset="2"/>
              <a:buChar char="Ø"/>
            </a:pPr>
            <a:r>
              <a:rPr lang="en-US" sz="2000" dirty="0"/>
              <a:t>T</a:t>
            </a:r>
            <a:r>
              <a:rPr lang="tr-TR" sz="2000" dirty="0"/>
              <a:t>he Joint FAO/WHO Expert Committee on Food Additives (JECFA) in 2005 concluded that the levels of acrylamide in food were of concern, given the carcinogenicity rates seen in rodents (FAO/WHO, 2005</a:t>
            </a:r>
            <a:r>
              <a:rPr lang="tr-TR" sz="2000" dirty="0" smtClean="0"/>
              <a:t>)</a:t>
            </a:r>
          </a:p>
          <a:p>
            <a:pPr algn="just">
              <a:buFont typeface="Wingdings" panose="05000000000000000000" pitchFamily="2" charset="2"/>
              <a:buChar char="Ø"/>
            </a:pPr>
            <a:endParaRPr lang="tr-TR" sz="2000" dirty="0" smtClean="0"/>
          </a:p>
          <a:p>
            <a:pPr algn="just">
              <a:buFont typeface="Wingdings" panose="05000000000000000000" pitchFamily="2" charset="2"/>
              <a:buChar char="Ø"/>
            </a:pPr>
            <a:r>
              <a:rPr lang="en-US" sz="2000" dirty="0"/>
              <a:t>Found in industrially processed food, home-prepared food, and in foods prepared in food-service/restaurant operations </a:t>
            </a:r>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p:txBody>
      </p:sp>
      <p:pic>
        <p:nvPicPr>
          <p:cNvPr id="8" name="Picture 7"/>
          <p:cNvPicPr preferRelativeResize="0">
            <a:picLocks/>
          </p:cNvPicPr>
          <p:nvPr/>
        </p:nvPicPr>
        <p:blipFill>
          <a:blip r:embed="rId2"/>
          <a:stretch>
            <a:fillRect/>
          </a:stretch>
        </p:blipFill>
        <p:spPr>
          <a:xfrm>
            <a:off x="4876800" y="4953000"/>
            <a:ext cx="3657600" cy="1828800"/>
          </a:xfrm>
          <a:prstGeom prst="rect">
            <a:avLst/>
          </a:prstGeom>
        </p:spPr>
      </p:pic>
      <p:pic>
        <p:nvPicPr>
          <p:cNvPr id="9" name="Picture 2"/>
          <p:cNvPicPr>
            <a:picLocks noChangeArrowheads="1"/>
          </p:cNvPicPr>
          <p:nvPr/>
        </p:nvPicPr>
        <p:blipFill>
          <a:blip r:embed="rId3"/>
          <a:srcRect r="16667" b="16905"/>
          <a:stretch>
            <a:fillRect/>
          </a:stretch>
        </p:blipFill>
        <p:spPr bwMode="auto">
          <a:xfrm>
            <a:off x="457200" y="4876800"/>
            <a:ext cx="3657600" cy="1828800"/>
          </a:xfrm>
          <a:prstGeom prst="rect">
            <a:avLst/>
          </a:prstGeom>
          <a:noFill/>
          <a:ln w="9525">
            <a:noFill/>
            <a:miter lim="800000"/>
            <a:headEnd/>
            <a:tailEnd/>
          </a:ln>
        </p:spPr>
      </p:pic>
    </p:spTree>
    <p:extLst>
      <p:ext uri="{BB962C8B-B14F-4D97-AF65-F5344CB8AC3E}">
        <p14:creationId xmlns:p14="http://schemas.microsoft.com/office/powerpoint/2010/main" val="70191942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endParaRPr lang="tr-TR" sz="2800" dirty="0"/>
          </a:p>
          <a:p>
            <a:pPr algn="just"/>
            <a:endParaRPr lang="tr-TR" sz="2800" dirty="0"/>
          </a:p>
        </p:txBody>
      </p:sp>
      <p:sp>
        <p:nvSpPr>
          <p:cNvPr id="7" name="Content Placeholder 2"/>
          <p:cNvSpPr txBox="1">
            <a:spLocks/>
          </p:cNvSpPr>
          <p:nvPr/>
        </p:nvSpPr>
        <p:spPr bwMode="auto">
          <a:xfrm>
            <a:off x="152400" y="670718"/>
            <a:ext cx="8839200" cy="61872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algn="just">
              <a:buFont typeface="Wingdings" panose="05000000000000000000" pitchFamily="2" charset="2"/>
              <a:buChar char="Ø"/>
            </a:pPr>
            <a:endParaRPr lang="en-US" sz="2000" dirty="0" smtClean="0"/>
          </a:p>
          <a:p>
            <a:pPr algn="just"/>
            <a:r>
              <a:rPr lang="en-US" sz="2000" kern="0" dirty="0" smtClean="0"/>
              <a:t>Appeared on </a:t>
            </a:r>
            <a:r>
              <a:rPr lang="en-US" sz="2000" kern="0" dirty="0"/>
              <a:t>the FDA Center for Food Safety and Applied Nutrition (CFSAN) Program Priority </a:t>
            </a:r>
            <a:r>
              <a:rPr lang="en-US" sz="2000" kern="0" dirty="0" smtClean="0"/>
              <a:t>list</a:t>
            </a:r>
          </a:p>
          <a:p>
            <a:pPr algn="just"/>
            <a:endParaRPr lang="en-US" sz="2000" kern="0" dirty="0"/>
          </a:p>
          <a:p>
            <a:pPr algn="just"/>
            <a:r>
              <a:rPr lang="en-US" sz="2000" kern="0" dirty="0"/>
              <a:t>Added to the list of substances of very high concern by The European Chemical Agency (ECHA) in March, 2010 (ECHA, 2010</a:t>
            </a:r>
            <a:r>
              <a:rPr lang="en-US" sz="2000" kern="0" dirty="0" smtClean="0"/>
              <a:t>)</a:t>
            </a:r>
          </a:p>
          <a:p>
            <a:pPr algn="just"/>
            <a:endParaRPr lang="en-US" sz="2000" kern="0" dirty="0"/>
          </a:p>
          <a:p>
            <a:pPr algn="just">
              <a:buFont typeface="Wingdings" panose="05000000000000000000" pitchFamily="2" charset="2"/>
              <a:buChar char="Ø"/>
            </a:pPr>
            <a:r>
              <a:rPr lang="en-US" sz="2000" dirty="0" smtClean="0"/>
              <a:t>It </a:t>
            </a:r>
            <a:r>
              <a:rPr lang="tr-TR" sz="2000" dirty="0" smtClean="0"/>
              <a:t>has </a:t>
            </a:r>
            <a:r>
              <a:rPr lang="tr-TR" sz="2000" dirty="0"/>
              <a:t>been included in California’s Proposition 65 list of </a:t>
            </a:r>
            <a:r>
              <a:rPr lang="tr-TR" sz="2000" dirty="0" smtClean="0"/>
              <a:t>chemicals</a:t>
            </a:r>
            <a:r>
              <a:rPr lang="en-US" sz="2000" dirty="0" smtClean="0"/>
              <a:t> </a:t>
            </a:r>
            <a:r>
              <a:rPr lang="tr-TR" sz="2000" dirty="0" smtClean="0"/>
              <a:t>(</a:t>
            </a:r>
            <a:r>
              <a:rPr lang="tr-TR" sz="2000" dirty="0"/>
              <a:t>California OEHHA, 2011</a:t>
            </a:r>
            <a:r>
              <a:rPr lang="tr-TR" sz="2000" dirty="0" smtClean="0"/>
              <a:t>)</a:t>
            </a:r>
            <a:r>
              <a:rPr lang="en-US" sz="2000" dirty="0" smtClean="0"/>
              <a:t> (275 ppb)</a:t>
            </a:r>
            <a:endParaRPr lang="en-US" sz="2000" kern="0" dirty="0" smtClean="0"/>
          </a:p>
          <a:p>
            <a:pPr algn="just">
              <a:buFont typeface="Wingdings" panose="05000000000000000000" pitchFamily="2" charset="2"/>
              <a:buChar char="Ø"/>
            </a:pPr>
            <a:endParaRPr lang="en-US" sz="2000" kern="0" dirty="0" smtClean="0"/>
          </a:p>
          <a:p>
            <a:pPr algn="just">
              <a:buFont typeface="Wingdings" panose="05000000000000000000" pitchFamily="2" charset="2"/>
              <a:buChar char="Ø"/>
            </a:pPr>
            <a:endParaRPr lang="en-US" sz="2000" kern="0" dirty="0" smtClean="0"/>
          </a:p>
        </p:txBody>
      </p:sp>
      <p:grpSp>
        <p:nvGrpSpPr>
          <p:cNvPr id="2" name="Group 1"/>
          <p:cNvGrpSpPr/>
          <p:nvPr/>
        </p:nvGrpSpPr>
        <p:grpSpPr>
          <a:xfrm>
            <a:off x="533400" y="4114800"/>
            <a:ext cx="8151768" cy="2667001"/>
            <a:chOff x="533400" y="4114800"/>
            <a:chExt cx="8151768" cy="2667001"/>
          </a:xfrm>
        </p:grpSpPr>
        <p:pic>
          <p:nvPicPr>
            <p:cNvPr id="5" name="Picture 4"/>
            <p:cNvPicPr preferRelativeResize="0">
              <a:picLocks/>
            </p:cNvPicPr>
            <p:nvPr/>
          </p:nvPicPr>
          <p:blipFill>
            <a:blip r:embed="rId2"/>
            <a:stretch>
              <a:fillRect/>
            </a:stretch>
          </p:blipFill>
          <p:spPr>
            <a:xfrm>
              <a:off x="533400" y="4114800"/>
              <a:ext cx="3657600" cy="1371600"/>
            </a:xfrm>
            <a:prstGeom prst="rect">
              <a:avLst/>
            </a:prstGeom>
          </p:spPr>
        </p:pic>
        <p:pic>
          <p:nvPicPr>
            <p:cNvPr id="6" name="Picture 5"/>
            <p:cNvPicPr>
              <a:picLocks noChangeAspect="1"/>
            </p:cNvPicPr>
            <p:nvPr/>
          </p:nvPicPr>
          <p:blipFill>
            <a:blip r:embed="rId3"/>
            <a:stretch>
              <a:fillRect/>
            </a:stretch>
          </p:blipFill>
          <p:spPr>
            <a:xfrm>
              <a:off x="2743200" y="5791200"/>
              <a:ext cx="4157831" cy="990601"/>
            </a:xfrm>
            <a:prstGeom prst="rect">
              <a:avLst/>
            </a:prstGeom>
          </p:spPr>
        </p:pic>
        <p:pic>
          <p:nvPicPr>
            <p:cNvPr id="6146" name="Picture 2" descr="C:\Users\ayvaz.2\Desktop\coffe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29200" y="4114800"/>
              <a:ext cx="3655968" cy="1371600"/>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itle 7"/>
          <p:cNvSpPr>
            <a:spLocks noGrp="1"/>
          </p:cNvSpPr>
          <p:nvPr>
            <p:ph type="title"/>
          </p:nvPr>
        </p:nvSpPr>
        <p:spPr/>
        <p:txBody>
          <a:bodyPr/>
          <a:lstStyle/>
          <a:p>
            <a:endParaRPr lang="tr-TR"/>
          </a:p>
        </p:txBody>
      </p:sp>
    </p:spTree>
    <p:extLst>
      <p:ext uri="{BB962C8B-B14F-4D97-AF65-F5344CB8AC3E}">
        <p14:creationId xmlns:p14="http://schemas.microsoft.com/office/powerpoint/2010/main" val="1343181861"/>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838200"/>
            <a:ext cx="8839200" cy="6019800"/>
          </a:xfrm>
        </p:spPr>
        <p:txBody>
          <a:bodyPr/>
          <a:lstStyle/>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endParaRPr lang="en-US" sz="2400" dirty="0" smtClean="0"/>
          </a:p>
          <a:p>
            <a:pPr marL="0" indent="0" algn="just">
              <a:buNone/>
            </a:pPr>
            <a:endParaRPr lang="en-US" sz="2400" dirty="0"/>
          </a:p>
          <a:p>
            <a:pPr marL="0" indent="0" algn="just">
              <a:buNone/>
            </a:pPr>
            <a:r>
              <a:rPr lang="en-US" sz="2000" dirty="0" smtClean="0"/>
              <a:t>					                                                                                    	                                                                 </a:t>
            </a:r>
          </a:p>
          <a:p>
            <a:pPr marL="0" indent="0" algn="just">
              <a:buNone/>
            </a:pPr>
            <a:r>
              <a:rPr lang="en-US" sz="2000" dirty="0"/>
              <a:t>	</a:t>
            </a:r>
            <a:r>
              <a:rPr lang="en-US" sz="2000" dirty="0" smtClean="0"/>
              <a:t>					(</a:t>
            </a:r>
            <a:r>
              <a:rPr lang="en-US" sz="2000" dirty="0"/>
              <a:t>Modified from Robin, 2007)</a:t>
            </a:r>
            <a:endParaRPr lang="tr-TR" sz="2000" dirty="0" smtClean="0"/>
          </a:p>
          <a:p>
            <a:pPr algn="just"/>
            <a:endParaRPr lang="tr-TR" sz="2800" dirty="0"/>
          </a:p>
        </p:txBody>
      </p:sp>
      <p:graphicFrame>
        <p:nvGraphicFramePr>
          <p:cNvPr id="4" name="Table 3"/>
          <p:cNvGraphicFramePr>
            <a:graphicFrameLocks noGrp="1"/>
          </p:cNvGraphicFramePr>
          <p:nvPr>
            <p:extLst>
              <p:ext uri="{D42A27DB-BD31-4B8C-83A1-F6EECF244321}">
                <p14:modId xmlns:p14="http://schemas.microsoft.com/office/powerpoint/2010/main" val="2638312491"/>
              </p:ext>
            </p:extLst>
          </p:nvPr>
        </p:nvGraphicFramePr>
        <p:xfrm>
          <a:off x="838199" y="914400"/>
          <a:ext cx="7239001" cy="5181601"/>
        </p:xfrm>
        <a:graphic>
          <a:graphicData uri="http://schemas.openxmlformats.org/drawingml/2006/table">
            <a:tbl>
              <a:tblPr>
                <a:tableStyleId>{5C22544A-7EE6-4342-B048-85BDC9FD1C3A}</a:tableStyleId>
              </a:tblPr>
              <a:tblGrid>
                <a:gridCol w="1589826"/>
                <a:gridCol w="4338236"/>
                <a:gridCol w="1310939"/>
              </a:tblGrid>
              <a:tr h="572838">
                <a:tc>
                  <a:txBody>
                    <a:bodyPr/>
                    <a:lstStyle/>
                    <a:p>
                      <a:pPr marL="0" marR="0" algn="ctr">
                        <a:lnSpc>
                          <a:spcPct val="115000"/>
                        </a:lnSpc>
                        <a:spcBef>
                          <a:spcPts val="0"/>
                        </a:spcBef>
                        <a:spcAft>
                          <a:spcPts val="1000"/>
                        </a:spcAft>
                      </a:pPr>
                      <a:r>
                        <a:rPr lang="tr-TR" sz="1400" dirty="0">
                          <a:effectLst/>
                        </a:rPr>
                        <a:t>Contaminant</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dirty="0">
                          <a:effectLst/>
                        </a:rPr>
                        <a:t>Source of foods</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Mean intake (µg/day)</a:t>
                      </a:r>
                      <a:endParaRPr lang="tr-TR" sz="1400">
                        <a:effectLst/>
                        <a:latin typeface="Calibri"/>
                        <a:ea typeface="Times New Roman"/>
                        <a:cs typeface="Times New Roman"/>
                      </a:endParaRPr>
                    </a:p>
                  </a:txBody>
                  <a:tcPr marL="68580" marR="68580" marT="0" marB="0" anchor="ctr"/>
                </a:tc>
              </a:tr>
              <a:tr h="868772">
                <a:tc>
                  <a:txBody>
                    <a:bodyPr/>
                    <a:lstStyle/>
                    <a:p>
                      <a:pPr marL="0" marR="0" algn="ctr">
                        <a:lnSpc>
                          <a:spcPct val="115000"/>
                        </a:lnSpc>
                        <a:spcBef>
                          <a:spcPts val="0"/>
                        </a:spcBef>
                        <a:spcAft>
                          <a:spcPts val="1000"/>
                        </a:spcAft>
                      </a:pPr>
                      <a:r>
                        <a:rPr lang="tr-TR" sz="1400" dirty="0">
                          <a:effectLst/>
                        </a:rPr>
                        <a:t>Acrylamide</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dirty="0">
                          <a:effectLst/>
                        </a:rPr>
                        <a:t>Heated potato and cereal products (e.g., French fries, potato chips, cookies, crackers), coffee</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21-60</a:t>
                      </a:r>
                      <a:endParaRPr lang="tr-TR" sz="1400">
                        <a:effectLst/>
                        <a:latin typeface="Calibri"/>
                        <a:ea typeface="Times New Roman"/>
                        <a:cs typeface="Times New Roman"/>
                      </a:endParaRPr>
                    </a:p>
                  </a:txBody>
                  <a:tcPr marL="68580" marR="68580" marT="0" marB="0" anchor="ctr"/>
                </a:tc>
              </a:tr>
              <a:tr h="572838">
                <a:tc>
                  <a:txBody>
                    <a:bodyPr/>
                    <a:lstStyle/>
                    <a:p>
                      <a:pPr marL="0" marR="0" algn="ctr">
                        <a:lnSpc>
                          <a:spcPct val="115000"/>
                        </a:lnSpc>
                        <a:spcBef>
                          <a:spcPts val="0"/>
                        </a:spcBef>
                        <a:spcAft>
                          <a:spcPts val="1000"/>
                        </a:spcAft>
                      </a:pPr>
                      <a:r>
                        <a:rPr lang="tr-TR" sz="1400">
                          <a:effectLst/>
                        </a:rPr>
                        <a:t>Furan</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Canned soups, stews, and sauces; jarred baby foods; coffee</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dirty="0">
                          <a:effectLst/>
                        </a:rPr>
                        <a:t>15</a:t>
                      </a:r>
                      <a:endParaRPr lang="tr-TR" sz="1400" dirty="0">
                        <a:effectLst/>
                        <a:latin typeface="Calibri"/>
                        <a:ea typeface="Times New Roman"/>
                        <a:cs typeface="Times New Roman"/>
                      </a:endParaRPr>
                    </a:p>
                  </a:txBody>
                  <a:tcPr marL="68580" marR="68580" marT="0" marB="0" anchor="ctr"/>
                </a:tc>
              </a:tr>
              <a:tr h="572838">
                <a:tc>
                  <a:txBody>
                    <a:bodyPr/>
                    <a:lstStyle/>
                    <a:p>
                      <a:pPr marL="0" marR="0" algn="ctr">
                        <a:lnSpc>
                          <a:spcPct val="115000"/>
                        </a:lnSpc>
                        <a:spcBef>
                          <a:spcPts val="0"/>
                        </a:spcBef>
                        <a:spcAft>
                          <a:spcPts val="1000"/>
                        </a:spcAft>
                      </a:pPr>
                      <a:r>
                        <a:rPr lang="tr-TR" sz="1400">
                          <a:effectLst/>
                        </a:rPr>
                        <a:t>Heterocyclic amines </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Cooked meat or fish</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 1</a:t>
                      </a:r>
                      <a:endParaRPr lang="tr-TR" sz="1400">
                        <a:effectLst/>
                        <a:latin typeface="Calibri"/>
                        <a:ea typeface="Times New Roman"/>
                        <a:cs typeface="Times New Roman"/>
                      </a:endParaRPr>
                    </a:p>
                  </a:txBody>
                  <a:tcPr marL="68580" marR="68580" marT="0" marB="0" anchor="ctr"/>
                </a:tc>
              </a:tr>
              <a:tr h="868772">
                <a:tc>
                  <a:txBody>
                    <a:bodyPr/>
                    <a:lstStyle/>
                    <a:p>
                      <a:pPr marL="0" marR="0" algn="ctr">
                        <a:lnSpc>
                          <a:spcPct val="115000"/>
                        </a:lnSpc>
                        <a:spcBef>
                          <a:spcPts val="0"/>
                        </a:spcBef>
                        <a:spcAft>
                          <a:spcPts val="1000"/>
                        </a:spcAft>
                      </a:pPr>
                      <a:r>
                        <a:rPr lang="tr-TR" sz="1400">
                          <a:effectLst/>
                        </a:rPr>
                        <a:t>3-monochloro-propane-1,2-diol     </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Acid-hydrolyzed vegetable protein, soy sauce and related sauces, heated cereal products              (e.g., cookies, crackers)</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3.5-25</a:t>
                      </a:r>
                      <a:endParaRPr lang="tr-TR" sz="1400">
                        <a:effectLst/>
                        <a:latin typeface="Calibri"/>
                        <a:ea typeface="Times New Roman"/>
                        <a:cs typeface="Times New Roman"/>
                      </a:endParaRPr>
                    </a:p>
                  </a:txBody>
                  <a:tcPr marL="68580" marR="68580" marT="0" marB="0" anchor="ctr"/>
                </a:tc>
              </a:tr>
              <a:tr h="572838">
                <a:tc>
                  <a:txBody>
                    <a:bodyPr/>
                    <a:lstStyle/>
                    <a:p>
                      <a:pPr marL="0" marR="0" algn="ctr">
                        <a:lnSpc>
                          <a:spcPct val="115000"/>
                        </a:lnSpc>
                        <a:spcBef>
                          <a:spcPts val="0"/>
                        </a:spcBef>
                        <a:spcAft>
                          <a:spcPts val="1000"/>
                        </a:spcAft>
                      </a:pPr>
                      <a:r>
                        <a:rPr lang="tr-TR" sz="1400">
                          <a:effectLst/>
                        </a:rPr>
                        <a:t>N-nitroso compounds</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Meats cured with sodium nitrite or nitrate</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 1</a:t>
                      </a:r>
                      <a:endParaRPr lang="tr-TR" sz="1400">
                        <a:effectLst/>
                        <a:latin typeface="Calibri"/>
                        <a:ea typeface="Times New Roman"/>
                        <a:cs typeface="Times New Roman"/>
                      </a:endParaRPr>
                    </a:p>
                  </a:txBody>
                  <a:tcPr marL="68580" marR="68580" marT="0" marB="0" anchor="ctr"/>
                </a:tc>
              </a:tr>
              <a:tr h="868772">
                <a:tc>
                  <a:txBody>
                    <a:bodyPr/>
                    <a:lstStyle/>
                    <a:p>
                      <a:pPr marL="0" marR="0" algn="ctr">
                        <a:lnSpc>
                          <a:spcPct val="115000"/>
                        </a:lnSpc>
                        <a:spcBef>
                          <a:spcPts val="0"/>
                        </a:spcBef>
                        <a:spcAft>
                          <a:spcPts val="1000"/>
                        </a:spcAft>
                      </a:pPr>
                      <a:r>
                        <a:rPr lang="tr-TR" sz="1400">
                          <a:effectLst/>
                        </a:rPr>
                        <a:t>Polycyclic aromatic hydrocarbons</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Grilled and smoked foods, vegetable oils and also fruits, vegetables, and mollusks, through environmental deposition</a:t>
                      </a:r>
                      <a:endParaRPr lang="tr-TR" sz="140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a:effectLst/>
                        </a:rPr>
                        <a:t>2-3</a:t>
                      </a:r>
                      <a:endParaRPr lang="tr-TR" sz="1400">
                        <a:effectLst/>
                        <a:latin typeface="Calibri"/>
                        <a:ea typeface="Times New Roman"/>
                        <a:cs typeface="Times New Roman"/>
                      </a:endParaRPr>
                    </a:p>
                  </a:txBody>
                  <a:tcPr marL="68580" marR="68580" marT="0" marB="0" anchor="ctr"/>
                </a:tc>
              </a:tr>
              <a:tr h="283933">
                <a:tc>
                  <a:txBody>
                    <a:bodyPr/>
                    <a:lstStyle/>
                    <a:p>
                      <a:pPr marL="0" marR="0" algn="ctr">
                        <a:lnSpc>
                          <a:spcPct val="115000"/>
                        </a:lnSpc>
                        <a:spcBef>
                          <a:spcPts val="0"/>
                        </a:spcBef>
                        <a:spcAft>
                          <a:spcPts val="1000"/>
                        </a:spcAft>
                      </a:pPr>
                      <a:r>
                        <a:rPr lang="tr-TR" sz="1400" dirty="0">
                          <a:effectLst/>
                        </a:rPr>
                        <a:t>Urethane              </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dirty="0">
                          <a:effectLst/>
                        </a:rPr>
                        <a:t>Fermented foods and beverages</a:t>
                      </a:r>
                      <a:endParaRPr lang="tr-TR" sz="1400" dirty="0">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1000"/>
                        </a:spcAft>
                      </a:pPr>
                      <a:r>
                        <a:rPr lang="tr-TR" sz="1400" dirty="0">
                          <a:effectLst/>
                        </a:rPr>
                        <a:t>1-4</a:t>
                      </a:r>
                      <a:endParaRPr lang="tr-TR" sz="1400" dirty="0">
                        <a:effectLst/>
                        <a:latin typeface="Calibri"/>
                        <a:ea typeface="Times New Roman"/>
                        <a:cs typeface="Times New Roman"/>
                      </a:endParaRPr>
                    </a:p>
                  </a:txBody>
                  <a:tcPr marL="68580" marR="68580" marT="0" marB="0" anchor="ctr"/>
                </a:tc>
              </a:tr>
            </a:tbl>
          </a:graphicData>
        </a:graphic>
      </p:graphicFrame>
      <p:sp>
        <p:nvSpPr>
          <p:cNvPr id="5" name="Rectangle 4"/>
          <p:cNvSpPr/>
          <p:nvPr/>
        </p:nvSpPr>
        <p:spPr>
          <a:xfrm>
            <a:off x="838200" y="1447800"/>
            <a:ext cx="7239000" cy="914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5"/>
          <p:cNvSpPr>
            <a:spLocks noGrp="1"/>
          </p:cNvSpPr>
          <p:nvPr>
            <p:ph type="title"/>
          </p:nvPr>
        </p:nvSpPr>
        <p:spPr>
          <a:xfrm>
            <a:off x="0" y="76200"/>
            <a:ext cx="9144000" cy="914400"/>
          </a:xfrm>
        </p:spPr>
        <p:txBody>
          <a:bodyPr/>
          <a:lstStyle/>
          <a:p>
            <a:r>
              <a:rPr lang="tr-TR" sz="2800" b="1" dirty="0">
                <a:latin typeface="+mn-lt"/>
              </a:rPr>
              <a:t>Some chemicals formed in </a:t>
            </a:r>
            <a:r>
              <a:rPr lang="en-US" sz="2800" b="1" dirty="0">
                <a:latin typeface="+mn-lt"/>
              </a:rPr>
              <a:t>heated foods</a:t>
            </a:r>
            <a:br>
              <a:rPr lang="en-US" sz="2800" b="1" dirty="0">
                <a:latin typeface="+mn-lt"/>
              </a:rPr>
            </a:br>
            <a:endParaRPr lang="tr-TR" sz="2800" b="1" dirty="0">
              <a:latin typeface="+mn-lt"/>
            </a:endParaRPr>
          </a:p>
        </p:txBody>
      </p:sp>
    </p:spTree>
    <p:extLst>
      <p:ext uri="{BB962C8B-B14F-4D97-AF65-F5344CB8AC3E}">
        <p14:creationId xmlns:p14="http://schemas.microsoft.com/office/powerpoint/2010/main" val="542277243"/>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14300"/>
            <a:ext cx="7086600" cy="800100"/>
          </a:xfrm>
        </p:spPr>
        <p:txBody>
          <a:bodyPr>
            <a:normAutofit/>
          </a:bodyPr>
          <a:lstStyle/>
          <a:p>
            <a:r>
              <a:rPr lang="en-US" sz="2800" b="1" dirty="0" smtClean="0">
                <a:latin typeface="+mn-lt"/>
              </a:rPr>
              <a:t>What foods contain acrylamide?</a:t>
            </a:r>
            <a:endParaRPr lang="en-US" sz="2800" b="1" dirty="0">
              <a:latin typeface="+mn-lt"/>
            </a:endParaRPr>
          </a:p>
        </p:txBody>
      </p:sp>
      <p:pic>
        <p:nvPicPr>
          <p:cNvPr id="8" name="Picture 7"/>
          <p:cNvPicPr>
            <a:picLocks noChangeAspect="1"/>
          </p:cNvPicPr>
          <p:nvPr/>
        </p:nvPicPr>
        <p:blipFill>
          <a:blip r:embed="rId2"/>
          <a:srcRect t="1146"/>
          <a:stretch>
            <a:fillRect/>
          </a:stretch>
        </p:blipFill>
        <p:spPr>
          <a:xfrm>
            <a:off x="1905000" y="685800"/>
            <a:ext cx="4876800" cy="6019800"/>
          </a:xfrm>
          <a:prstGeom prst="rect">
            <a:avLst/>
          </a:prstGeom>
        </p:spPr>
      </p:pic>
      <p:sp>
        <p:nvSpPr>
          <p:cNvPr id="7" name="Rectangle 6"/>
          <p:cNvSpPr/>
          <p:nvPr/>
        </p:nvSpPr>
        <p:spPr>
          <a:xfrm>
            <a:off x="2057400" y="3962400"/>
            <a:ext cx="48768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6096000" y="6488668"/>
            <a:ext cx="3124200" cy="369332"/>
          </a:xfrm>
          <a:prstGeom prst="rect">
            <a:avLst/>
          </a:prstGeom>
          <a:noFill/>
        </p:spPr>
        <p:txBody>
          <a:bodyPr wrap="square" rtlCol="0">
            <a:spAutoFit/>
          </a:bodyPr>
          <a:lstStyle/>
          <a:p>
            <a:r>
              <a:rPr lang="en-US" dirty="0" smtClean="0"/>
              <a:t>(Mendel and others, 2003)</a:t>
            </a:r>
            <a:endParaRPr lang="en-US" dirty="0"/>
          </a:p>
        </p:txBody>
      </p:sp>
    </p:spTree>
    <p:extLst>
      <p:ext uri="{BB962C8B-B14F-4D97-AF65-F5344CB8AC3E}">
        <p14:creationId xmlns:p14="http://schemas.microsoft.com/office/powerpoint/2010/main" val="3948529792"/>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14400"/>
          </a:xfrm>
        </p:spPr>
        <p:txBody>
          <a:bodyPr/>
          <a:lstStyle/>
          <a:p>
            <a:r>
              <a:rPr lang="en-US" sz="2800" b="1" dirty="0">
                <a:latin typeface="+mn-lt"/>
              </a:rPr>
              <a:t>How is acrylamide formed in foods?</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1" y="1093788"/>
            <a:ext cx="6629400" cy="530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298820" y="6519446"/>
            <a:ext cx="3768980" cy="338554"/>
          </a:xfrm>
          <a:prstGeom prst="rect">
            <a:avLst/>
          </a:prstGeom>
        </p:spPr>
        <p:txBody>
          <a:bodyPr wrap="none">
            <a:spAutoFit/>
          </a:bodyPr>
          <a:lstStyle/>
          <a:p>
            <a:r>
              <a:rPr lang="en-US" sz="1600" dirty="0">
                <a:latin typeface="+mn-lt"/>
              </a:rPr>
              <a:t>(modified from </a:t>
            </a:r>
            <a:r>
              <a:rPr lang="en-US" sz="1600" dirty="0" err="1">
                <a:latin typeface="+mn-lt"/>
              </a:rPr>
              <a:t>Zyzak</a:t>
            </a:r>
            <a:r>
              <a:rPr lang="en-US" sz="1600" dirty="0">
                <a:latin typeface="+mn-lt"/>
              </a:rPr>
              <a:t> </a:t>
            </a:r>
            <a:r>
              <a:rPr lang="en-US" sz="1600" dirty="0" smtClean="0">
                <a:latin typeface="+mn-lt"/>
              </a:rPr>
              <a:t>and others, 2003</a:t>
            </a:r>
            <a:r>
              <a:rPr lang="en-US" sz="1600" dirty="0">
                <a:latin typeface="+mn-lt"/>
              </a:rPr>
              <a:t>)</a:t>
            </a:r>
            <a:endParaRPr lang="tr-TR" sz="1600" dirty="0">
              <a:latin typeface="+mn-lt"/>
            </a:endParaRPr>
          </a:p>
        </p:txBody>
      </p:sp>
      <p:sp>
        <p:nvSpPr>
          <p:cNvPr id="3" name="Oval 2"/>
          <p:cNvSpPr/>
          <p:nvPr/>
        </p:nvSpPr>
        <p:spPr bwMode="auto">
          <a:xfrm>
            <a:off x="3657600" y="5562600"/>
            <a:ext cx="1219200" cy="1219200"/>
          </a:xfrm>
          <a:prstGeom prst="ellipse">
            <a:avLst/>
          </a:prstGeom>
          <a:noFill/>
          <a:ln w="254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794401562"/>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Line 4"/>
          <p:cNvSpPr>
            <a:spLocks noChangeShapeType="1"/>
          </p:cNvSpPr>
          <p:nvPr/>
        </p:nvSpPr>
        <p:spPr bwMode="auto">
          <a:xfrm>
            <a:off x="914400" y="1143000"/>
            <a:ext cx="7696200" cy="0"/>
          </a:xfrm>
          <a:prstGeom prst="line">
            <a:avLst/>
          </a:prstGeom>
          <a:noFill/>
          <a:ln w="57150" cmpd="thickThin">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88069" name="Text Box 5"/>
          <p:cNvSpPr txBox="1">
            <a:spLocks noChangeArrowheads="1"/>
          </p:cNvSpPr>
          <p:nvPr/>
        </p:nvSpPr>
        <p:spPr bwMode="auto">
          <a:xfrm>
            <a:off x="6400800" y="2057400"/>
            <a:ext cx="2374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Maillard Products</a:t>
            </a:r>
          </a:p>
        </p:txBody>
      </p:sp>
      <p:sp>
        <p:nvSpPr>
          <p:cNvPr id="4101" name="Line 6"/>
          <p:cNvSpPr>
            <a:spLocks noChangeShapeType="1"/>
          </p:cNvSpPr>
          <p:nvPr/>
        </p:nvSpPr>
        <p:spPr bwMode="auto">
          <a:xfrm>
            <a:off x="5562600" y="22860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02" name="Line 7"/>
          <p:cNvSpPr>
            <a:spLocks noChangeShapeType="1"/>
          </p:cNvSpPr>
          <p:nvPr/>
        </p:nvSpPr>
        <p:spPr bwMode="auto">
          <a:xfrm>
            <a:off x="3048000" y="3124200"/>
            <a:ext cx="0"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nvGrpSpPr>
          <p:cNvPr id="4103" name="Group 8"/>
          <p:cNvGrpSpPr>
            <a:grpSpLocks/>
          </p:cNvGrpSpPr>
          <p:nvPr/>
        </p:nvGrpSpPr>
        <p:grpSpPr bwMode="auto">
          <a:xfrm>
            <a:off x="1079500" y="1447800"/>
            <a:ext cx="4178300" cy="1603375"/>
            <a:chOff x="680" y="1200"/>
            <a:chExt cx="2632" cy="1010"/>
          </a:xfrm>
        </p:grpSpPr>
        <p:sp>
          <p:nvSpPr>
            <p:cNvPr id="4131" name="Text Box 9"/>
            <p:cNvSpPr txBox="1">
              <a:spLocks noChangeArrowheads="1"/>
            </p:cNvSpPr>
            <p:nvPr/>
          </p:nvSpPr>
          <p:spPr bwMode="auto">
            <a:xfrm>
              <a:off x="1064" y="1558"/>
              <a:ext cx="17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C – CH</a:t>
              </a:r>
              <a:r>
                <a:rPr lang="en-US" altLang="tr-TR" baseline="-25000"/>
                <a:t>2</a:t>
              </a:r>
              <a:r>
                <a:rPr lang="en-US" altLang="tr-TR"/>
                <a:t> – CH </a:t>
              </a:r>
            </a:p>
          </p:txBody>
        </p:sp>
        <p:sp>
          <p:nvSpPr>
            <p:cNvPr id="4132" name="Text Box 10"/>
            <p:cNvSpPr txBox="1">
              <a:spLocks noChangeArrowheads="1"/>
            </p:cNvSpPr>
            <p:nvPr/>
          </p:nvSpPr>
          <p:spPr bwMode="auto">
            <a:xfrm>
              <a:off x="2392" y="1222"/>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solidFill>
                    <a:schemeClr val="accent2"/>
                  </a:solidFill>
                </a:rPr>
                <a:t>N</a:t>
              </a:r>
              <a:endParaRPr lang="en-US" altLang="tr-TR" baseline="-25000">
                <a:solidFill>
                  <a:schemeClr val="accent2"/>
                </a:solidFill>
              </a:endParaRPr>
            </a:p>
          </p:txBody>
        </p:sp>
        <p:sp>
          <p:nvSpPr>
            <p:cNvPr id="4133" name="Text Box 11"/>
            <p:cNvSpPr txBox="1">
              <a:spLocks noChangeArrowheads="1"/>
            </p:cNvSpPr>
            <p:nvPr/>
          </p:nvSpPr>
          <p:spPr bwMode="auto">
            <a:xfrm>
              <a:off x="2370" y="1922"/>
              <a:ext cx="66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solidFill>
                    <a:schemeClr val="accent2"/>
                  </a:solidFill>
                </a:rPr>
                <a:t>COOH</a:t>
              </a:r>
            </a:p>
          </p:txBody>
        </p:sp>
        <p:sp>
          <p:nvSpPr>
            <p:cNvPr id="4134" name="Text Box 12"/>
            <p:cNvSpPr txBox="1">
              <a:spLocks noChangeArrowheads="1"/>
            </p:cNvSpPr>
            <p:nvPr/>
          </p:nvSpPr>
          <p:spPr bwMode="auto">
            <a:xfrm>
              <a:off x="761" y="1826"/>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O</a:t>
              </a:r>
            </a:p>
          </p:txBody>
        </p:sp>
        <p:sp>
          <p:nvSpPr>
            <p:cNvPr id="4135" name="Text Box 13"/>
            <p:cNvSpPr txBox="1">
              <a:spLocks noChangeArrowheads="1"/>
            </p:cNvSpPr>
            <p:nvPr/>
          </p:nvSpPr>
          <p:spPr bwMode="auto">
            <a:xfrm>
              <a:off x="680" y="1200"/>
              <a:ext cx="45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H</a:t>
              </a:r>
              <a:r>
                <a:rPr lang="en-US" altLang="tr-TR" baseline="-25000"/>
                <a:t>2</a:t>
              </a:r>
              <a:r>
                <a:rPr lang="en-US" altLang="tr-TR"/>
                <a:t>N</a:t>
              </a:r>
            </a:p>
          </p:txBody>
        </p:sp>
        <p:sp>
          <p:nvSpPr>
            <p:cNvPr id="4136" name="Line 14"/>
            <p:cNvSpPr>
              <a:spLocks noChangeShapeType="1"/>
            </p:cNvSpPr>
            <p:nvPr/>
          </p:nvSpPr>
          <p:spPr bwMode="auto">
            <a:xfrm>
              <a:off x="2274" y="1798"/>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37" name="Line 15"/>
            <p:cNvSpPr>
              <a:spLocks noChangeShapeType="1"/>
            </p:cNvSpPr>
            <p:nvPr/>
          </p:nvSpPr>
          <p:spPr bwMode="auto">
            <a:xfrm rot="-5543459">
              <a:off x="2274" y="146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38" name="Line 16"/>
            <p:cNvSpPr>
              <a:spLocks noChangeShapeType="1"/>
            </p:cNvSpPr>
            <p:nvPr/>
          </p:nvSpPr>
          <p:spPr bwMode="auto">
            <a:xfrm rot="-5543459">
              <a:off x="978" y="1798"/>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39" name="Line 17"/>
            <p:cNvSpPr>
              <a:spLocks noChangeShapeType="1"/>
            </p:cNvSpPr>
            <p:nvPr/>
          </p:nvSpPr>
          <p:spPr bwMode="auto">
            <a:xfrm>
              <a:off x="978" y="146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0" name="Line 18"/>
            <p:cNvSpPr>
              <a:spLocks noChangeShapeType="1"/>
            </p:cNvSpPr>
            <p:nvPr/>
          </p:nvSpPr>
          <p:spPr bwMode="auto">
            <a:xfrm rot="-5543459">
              <a:off x="940" y="1758"/>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1" name="Line 19"/>
            <p:cNvSpPr>
              <a:spLocks noChangeShapeType="1"/>
            </p:cNvSpPr>
            <p:nvPr/>
          </p:nvSpPr>
          <p:spPr bwMode="auto">
            <a:xfrm>
              <a:off x="2610" y="144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2" name="Line 20"/>
            <p:cNvSpPr>
              <a:spLocks noChangeShapeType="1"/>
            </p:cNvSpPr>
            <p:nvPr/>
          </p:nvSpPr>
          <p:spPr bwMode="auto">
            <a:xfrm rot="-5543459">
              <a:off x="2754" y="142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3" name="Line 21"/>
            <p:cNvSpPr>
              <a:spLocks noChangeShapeType="1"/>
            </p:cNvSpPr>
            <p:nvPr/>
          </p:nvSpPr>
          <p:spPr bwMode="auto">
            <a:xfrm>
              <a:off x="2890" y="143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4" name="Line 22"/>
            <p:cNvSpPr>
              <a:spLocks noChangeShapeType="1"/>
            </p:cNvSpPr>
            <p:nvPr/>
          </p:nvSpPr>
          <p:spPr bwMode="auto">
            <a:xfrm rot="-5543459">
              <a:off x="3032" y="144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5" name="Line 23"/>
            <p:cNvSpPr>
              <a:spLocks noChangeShapeType="1"/>
            </p:cNvSpPr>
            <p:nvPr/>
          </p:nvSpPr>
          <p:spPr bwMode="auto">
            <a:xfrm>
              <a:off x="3168" y="144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46" name="Line 24"/>
            <p:cNvSpPr>
              <a:spLocks noChangeShapeType="1"/>
            </p:cNvSpPr>
            <p:nvPr/>
          </p:nvSpPr>
          <p:spPr bwMode="auto">
            <a:xfrm>
              <a:off x="2640" y="139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88089" name="Group 25"/>
          <p:cNvGrpSpPr>
            <a:grpSpLocks/>
          </p:cNvGrpSpPr>
          <p:nvPr/>
        </p:nvGrpSpPr>
        <p:grpSpPr bwMode="auto">
          <a:xfrm>
            <a:off x="6337300" y="3276600"/>
            <a:ext cx="3416300" cy="1450975"/>
            <a:chOff x="2408" y="3166"/>
            <a:chExt cx="2152" cy="914"/>
          </a:xfrm>
        </p:grpSpPr>
        <p:sp>
          <p:nvSpPr>
            <p:cNvPr id="4125" name="Text Box 26"/>
            <p:cNvSpPr txBox="1">
              <a:spLocks noChangeArrowheads="1"/>
            </p:cNvSpPr>
            <p:nvPr/>
          </p:nvSpPr>
          <p:spPr bwMode="auto">
            <a:xfrm>
              <a:off x="2822" y="3524"/>
              <a:ext cx="17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C – CH = CH</a:t>
              </a:r>
              <a:r>
                <a:rPr lang="en-US" altLang="tr-TR" baseline="-25000"/>
                <a:t>2</a:t>
              </a:r>
              <a:r>
                <a:rPr lang="en-US" altLang="tr-TR"/>
                <a:t> </a:t>
              </a:r>
            </a:p>
          </p:txBody>
        </p:sp>
        <p:sp>
          <p:nvSpPr>
            <p:cNvPr id="4126" name="Text Box 27"/>
            <p:cNvSpPr txBox="1">
              <a:spLocks noChangeArrowheads="1"/>
            </p:cNvSpPr>
            <p:nvPr/>
          </p:nvSpPr>
          <p:spPr bwMode="auto">
            <a:xfrm>
              <a:off x="2489" y="3792"/>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O</a:t>
              </a:r>
            </a:p>
          </p:txBody>
        </p:sp>
        <p:sp>
          <p:nvSpPr>
            <p:cNvPr id="4127" name="Text Box 28"/>
            <p:cNvSpPr txBox="1">
              <a:spLocks noChangeArrowheads="1"/>
            </p:cNvSpPr>
            <p:nvPr/>
          </p:nvSpPr>
          <p:spPr bwMode="auto">
            <a:xfrm>
              <a:off x="2408" y="3166"/>
              <a:ext cx="45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H</a:t>
              </a:r>
              <a:r>
                <a:rPr lang="en-US" altLang="tr-TR" baseline="-25000"/>
                <a:t>2</a:t>
              </a:r>
              <a:r>
                <a:rPr lang="en-US" altLang="tr-TR"/>
                <a:t>N</a:t>
              </a:r>
            </a:p>
          </p:txBody>
        </p:sp>
        <p:sp>
          <p:nvSpPr>
            <p:cNvPr id="4128" name="Line 29"/>
            <p:cNvSpPr>
              <a:spLocks noChangeShapeType="1"/>
            </p:cNvSpPr>
            <p:nvPr/>
          </p:nvSpPr>
          <p:spPr bwMode="auto">
            <a:xfrm rot="-5543459">
              <a:off x="2706" y="3764"/>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9" name="Line 30"/>
            <p:cNvSpPr>
              <a:spLocks noChangeShapeType="1"/>
            </p:cNvSpPr>
            <p:nvPr/>
          </p:nvSpPr>
          <p:spPr bwMode="auto">
            <a:xfrm>
              <a:off x="2706" y="3428"/>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30" name="Line 31"/>
            <p:cNvSpPr>
              <a:spLocks noChangeShapeType="1"/>
            </p:cNvSpPr>
            <p:nvPr/>
          </p:nvSpPr>
          <p:spPr bwMode="auto">
            <a:xfrm rot="-5543459">
              <a:off x="2668" y="3724"/>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grpSp>
        <p:nvGrpSpPr>
          <p:cNvPr id="88096" name="Group 32"/>
          <p:cNvGrpSpPr>
            <a:grpSpLocks/>
          </p:cNvGrpSpPr>
          <p:nvPr/>
        </p:nvGrpSpPr>
        <p:grpSpPr bwMode="auto">
          <a:xfrm>
            <a:off x="1003300" y="3505200"/>
            <a:ext cx="4194175" cy="1450975"/>
            <a:chOff x="632" y="2398"/>
            <a:chExt cx="2642" cy="914"/>
          </a:xfrm>
        </p:grpSpPr>
        <p:sp>
          <p:nvSpPr>
            <p:cNvPr id="4111" name="Text Box 33"/>
            <p:cNvSpPr txBox="1">
              <a:spLocks noChangeArrowheads="1"/>
            </p:cNvSpPr>
            <p:nvPr/>
          </p:nvSpPr>
          <p:spPr bwMode="auto">
            <a:xfrm>
              <a:off x="1016" y="2756"/>
              <a:ext cx="173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C – CH</a:t>
              </a:r>
              <a:r>
                <a:rPr lang="en-US" altLang="tr-TR" baseline="-25000"/>
                <a:t>2</a:t>
              </a:r>
              <a:r>
                <a:rPr lang="en-US" altLang="tr-TR"/>
                <a:t> – CH</a:t>
              </a:r>
              <a:r>
                <a:rPr lang="en-US" altLang="tr-TR" baseline="-25000"/>
                <a:t>2</a:t>
              </a:r>
              <a:r>
                <a:rPr lang="en-US" altLang="tr-TR"/>
                <a:t> </a:t>
              </a:r>
            </a:p>
          </p:txBody>
        </p:sp>
        <p:sp>
          <p:nvSpPr>
            <p:cNvPr id="4112" name="Text Box 34"/>
            <p:cNvSpPr txBox="1">
              <a:spLocks noChangeArrowheads="1"/>
            </p:cNvSpPr>
            <p:nvPr/>
          </p:nvSpPr>
          <p:spPr bwMode="auto">
            <a:xfrm>
              <a:off x="2344" y="2420"/>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solidFill>
                    <a:schemeClr val="accent2"/>
                  </a:solidFill>
                </a:rPr>
                <a:t>N</a:t>
              </a:r>
              <a:endParaRPr lang="en-US" altLang="tr-TR" baseline="-25000">
                <a:solidFill>
                  <a:schemeClr val="accent2"/>
                </a:solidFill>
              </a:endParaRPr>
            </a:p>
          </p:txBody>
        </p:sp>
        <p:sp>
          <p:nvSpPr>
            <p:cNvPr id="4113" name="Text Box 35"/>
            <p:cNvSpPr txBox="1">
              <a:spLocks noChangeArrowheads="1"/>
            </p:cNvSpPr>
            <p:nvPr/>
          </p:nvSpPr>
          <p:spPr bwMode="auto">
            <a:xfrm>
              <a:off x="713" y="3024"/>
              <a:ext cx="25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O</a:t>
              </a:r>
            </a:p>
          </p:txBody>
        </p:sp>
        <p:sp>
          <p:nvSpPr>
            <p:cNvPr id="4114" name="Text Box 36"/>
            <p:cNvSpPr txBox="1">
              <a:spLocks noChangeArrowheads="1"/>
            </p:cNvSpPr>
            <p:nvPr/>
          </p:nvSpPr>
          <p:spPr bwMode="auto">
            <a:xfrm>
              <a:off x="632" y="2398"/>
              <a:ext cx="45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H</a:t>
              </a:r>
              <a:r>
                <a:rPr lang="en-US" altLang="tr-TR" baseline="-25000"/>
                <a:t>2</a:t>
              </a:r>
              <a:r>
                <a:rPr lang="en-US" altLang="tr-TR"/>
                <a:t>N</a:t>
              </a:r>
            </a:p>
          </p:txBody>
        </p:sp>
        <p:sp>
          <p:nvSpPr>
            <p:cNvPr id="4115" name="Line 37"/>
            <p:cNvSpPr>
              <a:spLocks noChangeShapeType="1"/>
            </p:cNvSpPr>
            <p:nvPr/>
          </p:nvSpPr>
          <p:spPr bwMode="auto">
            <a:xfrm rot="-5543459">
              <a:off x="2226" y="266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16" name="Line 38"/>
            <p:cNvSpPr>
              <a:spLocks noChangeShapeType="1"/>
            </p:cNvSpPr>
            <p:nvPr/>
          </p:nvSpPr>
          <p:spPr bwMode="auto">
            <a:xfrm rot="-5543459">
              <a:off x="930" y="2996"/>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17" name="Line 39"/>
            <p:cNvSpPr>
              <a:spLocks noChangeShapeType="1"/>
            </p:cNvSpPr>
            <p:nvPr/>
          </p:nvSpPr>
          <p:spPr bwMode="auto">
            <a:xfrm>
              <a:off x="930" y="266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18" name="Line 40"/>
            <p:cNvSpPr>
              <a:spLocks noChangeShapeType="1"/>
            </p:cNvSpPr>
            <p:nvPr/>
          </p:nvSpPr>
          <p:spPr bwMode="auto">
            <a:xfrm rot="-5543459">
              <a:off x="892" y="2956"/>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19" name="Line 41"/>
            <p:cNvSpPr>
              <a:spLocks noChangeShapeType="1"/>
            </p:cNvSpPr>
            <p:nvPr/>
          </p:nvSpPr>
          <p:spPr bwMode="auto">
            <a:xfrm>
              <a:off x="2562" y="264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0" name="Line 42"/>
            <p:cNvSpPr>
              <a:spLocks noChangeShapeType="1"/>
            </p:cNvSpPr>
            <p:nvPr/>
          </p:nvSpPr>
          <p:spPr bwMode="auto">
            <a:xfrm rot="-5543459">
              <a:off x="2706" y="262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1" name="Line 43"/>
            <p:cNvSpPr>
              <a:spLocks noChangeShapeType="1"/>
            </p:cNvSpPr>
            <p:nvPr/>
          </p:nvSpPr>
          <p:spPr bwMode="auto">
            <a:xfrm>
              <a:off x="2842" y="261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2" name="Line 44"/>
            <p:cNvSpPr>
              <a:spLocks noChangeShapeType="1"/>
            </p:cNvSpPr>
            <p:nvPr/>
          </p:nvSpPr>
          <p:spPr bwMode="auto">
            <a:xfrm rot="-5543459">
              <a:off x="2984" y="262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3" name="Line 45"/>
            <p:cNvSpPr>
              <a:spLocks noChangeShapeType="1"/>
            </p:cNvSpPr>
            <p:nvPr/>
          </p:nvSpPr>
          <p:spPr bwMode="auto">
            <a:xfrm>
              <a:off x="3130" y="2630"/>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4124" name="Line 46"/>
            <p:cNvSpPr>
              <a:spLocks noChangeShapeType="1"/>
            </p:cNvSpPr>
            <p:nvPr/>
          </p:nvSpPr>
          <p:spPr bwMode="auto">
            <a:xfrm>
              <a:off x="2592" y="2592"/>
              <a:ext cx="144" cy="144"/>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grpSp>
      <p:sp>
        <p:nvSpPr>
          <p:cNvPr id="88111" name="Text Box 47"/>
          <p:cNvSpPr txBox="1">
            <a:spLocks noChangeArrowheads="1"/>
          </p:cNvSpPr>
          <p:nvPr/>
        </p:nvSpPr>
        <p:spPr bwMode="auto">
          <a:xfrm>
            <a:off x="2133600" y="3200400"/>
            <a:ext cx="887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 </a:t>
            </a:r>
            <a:r>
              <a:rPr lang="en-US" altLang="tr-TR">
                <a:solidFill>
                  <a:schemeClr val="accent2"/>
                </a:solidFill>
              </a:rPr>
              <a:t>CO</a:t>
            </a:r>
            <a:r>
              <a:rPr lang="en-US" altLang="tr-TR" baseline="-25000">
                <a:solidFill>
                  <a:schemeClr val="accent2"/>
                </a:solidFill>
              </a:rPr>
              <a:t>2</a:t>
            </a:r>
          </a:p>
        </p:txBody>
      </p:sp>
      <p:sp>
        <p:nvSpPr>
          <p:cNvPr id="88112" name="Text Box 48"/>
          <p:cNvSpPr txBox="1">
            <a:spLocks noChangeArrowheads="1"/>
          </p:cNvSpPr>
          <p:nvPr/>
        </p:nvSpPr>
        <p:spPr bwMode="auto">
          <a:xfrm>
            <a:off x="4191000" y="4267200"/>
            <a:ext cx="22272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t>Beta-elimination</a:t>
            </a:r>
          </a:p>
        </p:txBody>
      </p:sp>
      <p:sp>
        <p:nvSpPr>
          <p:cNvPr id="4108" name="Line 49"/>
          <p:cNvSpPr>
            <a:spLocks noChangeShapeType="1"/>
          </p:cNvSpPr>
          <p:nvPr/>
        </p:nvSpPr>
        <p:spPr bwMode="auto">
          <a:xfrm>
            <a:off x="5562600" y="4038600"/>
            <a:ext cx="6858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tr-TR"/>
          </a:p>
        </p:txBody>
      </p:sp>
      <p:sp>
        <p:nvSpPr>
          <p:cNvPr id="88114" name="Text Box 50"/>
          <p:cNvSpPr txBox="1">
            <a:spLocks noChangeArrowheads="1"/>
          </p:cNvSpPr>
          <p:nvPr/>
        </p:nvSpPr>
        <p:spPr bwMode="auto">
          <a:xfrm>
            <a:off x="6400800" y="4724400"/>
            <a:ext cx="2336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solidFill>
                  <a:srgbClr val="FF0000"/>
                </a:solidFill>
              </a:rPr>
              <a:t>E</a:t>
            </a:r>
            <a:r>
              <a:rPr lang="en-US" altLang="tr-TR" baseline="-25000">
                <a:solidFill>
                  <a:srgbClr val="FF0000"/>
                </a:solidFill>
              </a:rPr>
              <a:t>A</a:t>
            </a:r>
            <a:r>
              <a:rPr lang="en-US" altLang="tr-TR">
                <a:solidFill>
                  <a:srgbClr val="FF0000"/>
                </a:solidFill>
              </a:rPr>
              <a:t> ~70 kcal/mole</a:t>
            </a:r>
          </a:p>
        </p:txBody>
      </p:sp>
      <p:sp>
        <p:nvSpPr>
          <p:cNvPr id="88115" name="Text Box 51"/>
          <p:cNvSpPr txBox="1">
            <a:spLocks noChangeArrowheads="1"/>
          </p:cNvSpPr>
          <p:nvPr/>
        </p:nvSpPr>
        <p:spPr bwMode="auto">
          <a:xfrm>
            <a:off x="5943600" y="2438400"/>
            <a:ext cx="2819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tr-TR">
                <a:solidFill>
                  <a:srgbClr val="FF0000"/>
                </a:solidFill>
              </a:rPr>
              <a:t>E</a:t>
            </a:r>
            <a:r>
              <a:rPr lang="en-US" altLang="tr-TR" baseline="-25000">
                <a:solidFill>
                  <a:srgbClr val="FF0000"/>
                </a:solidFill>
              </a:rPr>
              <a:t>A</a:t>
            </a:r>
            <a:r>
              <a:rPr lang="en-US" altLang="tr-TR">
                <a:solidFill>
                  <a:srgbClr val="FF0000"/>
                </a:solidFill>
              </a:rPr>
              <a:t>~25 - 50 kcal/mole</a:t>
            </a:r>
          </a:p>
        </p:txBody>
      </p:sp>
      <p:sp>
        <p:nvSpPr>
          <p:cNvPr id="2" name="Title 1"/>
          <p:cNvSpPr>
            <a:spLocks noGrp="1"/>
          </p:cNvSpPr>
          <p:nvPr>
            <p:ph type="title"/>
          </p:nvPr>
        </p:nvSpPr>
        <p:spPr/>
        <p:txBody>
          <a:bodyPr/>
          <a:lstStyle/>
          <a:p>
            <a:endParaRPr lang="tr-TR"/>
          </a:p>
        </p:txBody>
      </p:sp>
    </p:spTree>
    <p:extLst>
      <p:ext uri="{BB962C8B-B14F-4D97-AF65-F5344CB8AC3E}">
        <p14:creationId xmlns:p14="http://schemas.microsoft.com/office/powerpoint/2010/main" val="59837128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685800"/>
            <a:ext cx="8915400" cy="6172200"/>
          </a:xfrm>
        </p:spPr>
        <p:txBody>
          <a:bodyPr/>
          <a:lstStyle/>
          <a:p>
            <a:pPr algn="just">
              <a:spcBef>
                <a:spcPts val="0"/>
              </a:spcBef>
              <a:buFont typeface="Wingdings" panose="05000000000000000000" pitchFamily="2" charset="2"/>
              <a:buChar char="Ø"/>
            </a:pPr>
            <a:r>
              <a:rPr lang="en-US" sz="2000" dirty="0" smtClean="0"/>
              <a:t>Asparagine is found at higher levels than reducing </a:t>
            </a:r>
          </a:p>
          <a:p>
            <a:pPr marL="0" indent="0" algn="just">
              <a:spcBef>
                <a:spcPts val="0"/>
              </a:spcBef>
              <a:buNone/>
            </a:pPr>
            <a:r>
              <a:rPr lang="en-US" sz="2000" dirty="0"/>
              <a:t> </a:t>
            </a:r>
            <a:r>
              <a:rPr lang="en-US" sz="2000" dirty="0" smtClean="0"/>
              <a:t>    sugars in regular potatoes (as opposed to sweet  </a:t>
            </a:r>
          </a:p>
          <a:p>
            <a:pPr marL="0" indent="0" algn="just">
              <a:spcBef>
                <a:spcPts val="0"/>
              </a:spcBef>
              <a:buNone/>
            </a:pPr>
            <a:r>
              <a:rPr lang="en-US" sz="2000" dirty="0"/>
              <a:t> </a:t>
            </a:r>
            <a:r>
              <a:rPr lang="en-US" sz="2000" dirty="0" smtClean="0"/>
              <a:t>    potatoes, cereals and coffee)</a:t>
            </a:r>
          </a:p>
          <a:p>
            <a:pPr marL="0" indent="0" algn="just">
              <a:spcBef>
                <a:spcPts val="0"/>
              </a:spcBef>
              <a:buNone/>
            </a:pPr>
            <a:endParaRPr lang="en-US" sz="2000" dirty="0"/>
          </a:p>
          <a:p>
            <a:pPr algn="just">
              <a:spcBef>
                <a:spcPts val="0"/>
              </a:spcBef>
              <a:buFont typeface="Wingdings" panose="05000000000000000000" pitchFamily="2" charset="2"/>
              <a:buChar char="Ø"/>
            </a:pPr>
            <a:r>
              <a:rPr lang="en-US" sz="2000" dirty="0"/>
              <a:t>S</a:t>
            </a:r>
            <a:r>
              <a:rPr lang="tr-TR" sz="2000" dirty="0"/>
              <a:t>ucrose</a:t>
            </a:r>
            <a:r>
              <a:rPr lang="en-US" sz="2000" dirty="0"/>
              <a:t> </a:t>
            </a:r>
            <a:r>
              <a:rPr lang="tr-TR" sz="2000" dirty="0"/>
              <a:t>can go through decomposition under </a:t>
            </a:r>
            <a:endParaRPr lang="en-US" sz="2000" dirty="0" smtClean="0"/>
          </a:p>
          <a:p>
            <a:pPr marL="0" indent="0" algn="just">
              <a:spcBef>
                <a:spcPts val="0"/>
              </a:spcBef>
              <a:buNone/>
            </a:pPr>
            <a:r>
              <a:rPr lang="en-US" sz="2000" dirty="0"/>
              <a:t> </a:t>
            </a:r>
            <a:r>
              <a:rPr lang="en-US" sz="2000" dirty="0" smtClean="0"/>
              <a:t>    </a:t>
            </a:r>
            <a:r>
              <a:rPr lang="tr-TR" sz="2000" dirty="0" smtClean="0"/>
              <a:t>the </a:t>
            </a:r>
            <a:r>
              <a:rPr lang="tr-TR" sz="2000" dirty="0"/>
              <a:t>frying and baking conditions</a:t>
            </a:r>
            <a:endParaRPr lang="en-US" sz="2000" dirty="0"/>
          </a:p>
          <a:p>
            <a:pPr algn="just">
              <a:spcBef>
                <a:spcPts val="1800"/>
              </a:spcBef>
              <a:buFont typeface="Wingdings" panose="05000000000000000000" pitchFamily="2" charset="2"/>
              <a:buChar char="Ø"/>
            </a:pPr>
            <a:r>
              <a:rPr lang="en-US" sz="2000" dirty="0" smtClean="0"/>
              <a:t>Several </a:t>
            </a:r>
            <a:r>
              <a:rPr lang="en-US" sz="2000" dirty="0"/>
              <a:t>factors includes the level of precursors and therefore the concentration of acrylamide upon </a:t>
            </a:r>
            <a:r>
              <a:rPr lang="en-US" sz="2000" dirty="0" smtClean="0"/>
              <a:t>heating;</a:t>
            </a:r>
          </a:p>
          <a:p>
            <a:pPr lvl="2" algn="just">
              <a:spcBef>
                <a:spcPts val="1800"/>
              </a:spcBef>
              <a:buFont typeface="Arial" panose="020B0604020202020204" pitchFamily="34" charset="0"/>
              <a:buChar char="•"/>
            </a:pPr>
            <a:r>
              <a:rPr lang="en-US" sz="1600" dirty="0" smtClean="0"/>
              <a:t>variety </a:t>
            </a:r>
            <a:endParaRPr lang="en-US" sz="1600" dirty="0"/>
          </a:p>
          <a:p>
            <a:pPr lvl="2" algn="just">
              <a:spcBef>
                <a:spcPts val="1800"/>
              </a:spcBef>
              <a:buFont typeface="Arial" panose="020B0604020202020204" pitchFamily="34" charset="0"/>
              <a:buChar char="•"/>
            </a:pPr>
            <a:r>
              <a:rPr lang="en-US" sz="1600" dirty="0" smtClean="0"/>
              <a:t> storage temperature and time </a:t>
            </a:r>
          </a:p>
          <a:p>
            <a:pPr lvl="2" algn="just">
              <a:spcBef>
                <a:spcPts val="1800"/>
              </a:spcBef>
              <a:buFont typeface="Arial" panose="020B0604020202020204" pitchFamily="34" charset="0"/>
              <a:buChar char="•"/>
            </a:pPr>
            <a:r>
              <a:rPr lang="en-US" sz="1600" dirty="0" smtClean="0"/>
              <a:t> the </a:t>
            </a:r>
            <a:r>
              <a:rPr lang="en-US" sz="1600" dirty="0"/>
              <a:t>conditions of the soil </a:t>
            </a:r>
            <a:endParaRPr lang="en-US" sz="1600" dirty="0" smtClean="0"/>
          </a:p>
          <a:p>
            <a:pPr marL="0" indent="0" algn="just">
              <a:spcBef>
                <a:spcPts val="0"/>
              </a:spcBef>
              <a:spcAft>
                <a:spcPts val="600"/>
              </a:spcAft>
              <a:buNone/>
            </a:pPr>
            <a:r>
              <a:rPr lang="en-US" sz="2000" dirty="0" smtClean="0"/>
              <a:t>	</a:t>
            </a:r>
          </a:p>
          <a:p>
            <a:pPr algn="just">
              <a:spcBef>
                <a:spcPts val="0"/>
              </a:spcBef>
              <a:spcAft>
                <a:spcPts val="600"/>
              </a:spcAft>
              <a:buFont typeface="Wingdings" panose="05000000000000000000" pitchFamily="2" charset="2"/>
              <a:buChar char="Ø"/>
            </a:pPr>
            <a:r>
              <a:rPr lang="en-US" sz="2000" dirty="0"/>
              <a:t>The level of reducing sugars changes </a:t>
            </a:r>
            <a:r>
              <a:rPr lang="en-US" sz="2000" dirty="0" smtClean="0"/>
              <a:t>more </a:t>
            </a:r>
          </a:p>
          <a:p>
            <a:pPr marL="0" indent="0" algn="just">
              <a:spcBef>
                <a:spcPts val="0"/>
              </a:spcBef>
              <a:buNone/>
            </a:pPr>
            <a:r>
              <a:rPr lang="en-US" sz="2000" dirty="0"/>
              <a:t> </a:t>
            </a:r>
            <a:r>
              <a:rPr lang="en-US" sz="2000" dirty="0" smtClean="0"/>
              <a:t>    among </a:t>
            </a:r>
            <a:r>
              <a:rPr lang="en-US" sz="2000" dirty="0"/>
              <a:t>different varieties and during the storage </a:t>
            </a:r>
          </a:p>
          <a:p>
            <a:pPr algn="just">
              <a:spcBef>
                <a:spcPts val="0"/>
              </a:spcBef>
              <a:buFont typeface="Wingdings" panose="05000000000000000000" pitchFamily="2" charset="2"/>
              <a:buChar char="Ø"/>
            </a:pPr>
            <a:endParaRPr lang="en-US" sz="2000" dirty="0"/>
          </a:p>
          <a:p>
            <a:pPr algn="just">
              <a:spcBef>
                <a:spcPts val="1800"/>
              </a:spcBef>
              <a:buFont typeface="Wingdings" panose="05000000000000000000" pitchFamily="2" charset="2"/>
              <a:buChar char="Ø"/>
            </a:pPr>
            <a:endParaRPr lang="en-US" sz="2000" dirty="0"/>
          </a:p>
        </p:txBody>
      </p:sp>
      <p:pic>
        <p:nvPicPr>
          <p:cNvPr id="5" name="Picture 4"/>
          <p:cNvPicPr>
            <a:picLocks noChangeAspect="1"/>
          </p:cNvPicPr>
          <p:nvPr/>
        </p:nvPicPr>
        <p:blipFill>
          <a:blip r:embed="rId2"/>
          <a:stretch>
            <a:fillRect/>
          </a:stretch>
        </p:blipFill>
        <p:spPr>
          <a:xfrm>
            <a:off x="6842608" y="609600"/>
            <a:ext cx="2179337" cy="1917970"/>
          </a:xfrm>
          <a:prstGeom prst="rect">
            <a:avLst/>
          </a:prstGeom>
        </p:spPr>
      </p:pic>
      <p:pic>
        <p:nvPicPr>
          <p:cNvPr id="6" name="Picture 5"/>
          <p:cNvPicPr>
            <a:picLocks noChangeAspect="1"/>
          </p:cNvPicPr>
          <p:nvPr/>
        </p:nvPicPr>
        <p:blipFill>
          <a:blip r:embed="rId3"/>
          <a:stretch>
            <a:fillRect/>
          </a:stretch>
        </p:blipFill>
        <p:spPr>
          <a:xfrm>
            <a:off x="6842608" y="4953000"/>
            <a:ext cx="2225192" cy="1905000"/>
          </a:xfrm>
          <a:prstGeom prst="rect">
            <a:avLst/>
          </a:prstGeom>
        </p:spPr>
      </p:pic>
    </p:spTree>
    <p:extLst>
      <p:ext uri="{BB962C8B-B14F-4D97-AF65-F5344CB8AC3E}">
        <p14:creationId xmlns:p14="http://schemas.microsoft.com/office/powerpoint/2010/main" val="296685089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991600" cy="914400"/>
          </a:xfrm>
        </p:spPr>
        <p:txBody>
          <a:bodyPr/>
          <a:lstStyle/>
          <a:p>
            <a:r>
              <a:rPr lang="en-US" sz="2800" dirty="0" smtClean="0"/>
              <a:t>Some mitigating strategies</a:t>
            </a:r>
            <a:endParaRPr lang="en-US" sz="2800" b="1" dirty="0">
              <a:latin typeface="+mn-lt"/>
            </a:endParaRPr>
          </a:p>
        </p:txBody>
      </p:sp>
      <p:sp>
        <p:nvSpPr>
          <p:cNvPr id="3" name="Content Placeholder 2"/>
          <p:cNvSpPr>
            <a:spLocks noGrp="1"/>
          </p:cNvSpPr>
          <p:nvPr>
            <p:ph idx="1"/>
          </p:nvPr>
        </p:nvSpPr>
        <p:spPr>
          <a:xfrm>
            <a:off x="152400" y="3124200"/>
            <a:ext cx="4724400" cy="3581400"/>
          </a:xfrm>
        </p:spPr>
        <p:txBody>
          <a:bodyPr/>
          <a:lstStyle/>
          <a:p>
            <a:pPr>
              <a:spcBef>
                <a:spcPts val="1800"/>
              </a:spcBef>
              <a:buFont typeface="Wingdings" panose="05000000000000000000" pitchFamily="2" charset="2"/>
              <a:buChar char="Ø"/>
            </a:pPr>
            <a:r>
              <a:rPr lang="tr-TR" sz="2000" dirty="0"/>
              <a:t>Variety </a:t>
            </a:r>
            <a:r>
              <a:rPr lang="en-US" sz="2000" dirty="0" smtClean="0"/>
              <a:t>s</a:t>
            </a:r>
            <a:r>
              <a:rPr lang="tr-TR" sz="2000" dirty="0" smtClean="0"/>
              <a:t>election </a:t>
            </a:r>
            <a:endParaRPr lang="en-US" sz="2000" dirty="0" smtClean="0"/>
          </a:p>
          <a:p>
            <a:pPr>
              <a:spcBef>
                <a:spcPts val="1800"/>
              </a:spcBef>
              <a:buFont typeface="Wingdings" panose="05000000000000000000" pitchFamily="2" charset="2"/>
              <a:buChar char="Ø"/>
            </a:pPr>
            <a:r>
              <a:rPr lang="en-US" sz="2000" dirty="0" smtClean="0"/>
              <a:t>Maturity</a:t>
            </a:r>
          </a:p>
          <a:p>
            <a:pPr>
              <a:spcBef>
                <a:spcPts val="1800"/>
              </a:spcBef>
              <a:buFont typeface="Wingdings" panose="05000000000000000000" pitchFamily="2" charset="2"/>
              <a:buChar char="Ø"/>
            </a:pPr>
            <a:r>
              <a:rPr lang="en-US" sz="2000" dirty="0"/>
              <a:t>Asparaginase </a:t>
            </a:r>
            <a:r>
              <a:rPr lang="en-US" sz="2000" dirty="0" smtClean="0"/>
              <a:t>treatment</a:t>
            </a:r>
          </a:p>
          <a:p>
            <a:pPr>
              <a:spcBef>
                <a:spcPts val="1800"/>
              </a:spcBef>
              <a:buFont typeface="Wingdings" panose="05000000000000000000" pitchFamily="2" charset="2"/>
              <a:buChar char="Ø"/>
            </a:pPr>
            <a:r>
              <a:rPr lang="en-US" sz="2000" dirty="0"/>
              <a:t>Blanching / </a:t>
            </a:r>
            <a:r>
              <a:rPr lang="en-US" sz="2000" dirty="0" smtClean="0"/>
              <a:t>Soaking</a:t>
            </a:r>
          </a:p>
          <a:p>
            <a:pPr>
              <a:spcBef>
                <a:spcPts val="1800"/>
              </a:spcBef>
              <a:buFont typeface="Wingdings" panose="05000000000000000000" pitchFamily="2" charset="2"/>
              <a:buChar char="Ø"/>
            </a:pPr>
            <a:r>
              <a:rPr lang="en-US" sz="2000" dirty="0" smtClean="0"/>
              <a:t>Storage</a:t>
            </a:r>
          </a:p>
          <a:p>
            <a:pPr>
              <a:spcBef>
                <a:spcPts val="1800"/>
              </a:spcBef>
              <a:buFont typeface="Wingdings" panose="05000000000000000000" pitchFamily="2" charset="2"/>
              <a:buChar char="Ø"/>
            </a:pPr>
            <a:r>
              <a:rPr lang="en-US" sz="2000" dirty="0" smtClean="0"/>
              <a:t>Irradiation</a:t>
            </a:r>
          </a:p>
          <a:p>
            <a:pPr>
              <a:spcBef>
                <a:spcPts val="1800"/>
              </a:spcBef>
              <a:buFont typeface="Wingdings" panose="05000000000000000000" pitchFamily="2" charset="2"/>
              <a:buChar char="Ø"/>
            </a:pPr>
            <a:r>
              <a:rPr lang="en-US" sz="2000" dirty="0"/>
              <a:t>Lowering the pH</a:t>
            </a:r>
          </a:p>
          <a:p>
            <a:pPr>
              <a:spcBef>
                <a:spcPts val="1800"/>
              </a:spcBef>
              <a:buFont typeface="Arial" panose="020B0604020202020204" pitchFamily="34" charset="0"/>
              <a:buChar char="•"/>
            </a:pPr>
            <a:endParaRPr lang="en-US" sz="2000" dirty="0" smtClean="0"/>
          </a:p>
        </p:txBody>
      </p:sp>
      <p:sp>
        <p:nvSpPr>
          <p:cNvPr id="7" name="Content Placeholder 2"/>
          <p:cNvSpPr txBox="1">
            <a:spLocks/>
          </p:cNvSpPr>
          <p:nvPr/>
        </p:nvSpPr>
        <p:spPr bwMode="auto">
          <a:xfrm>
            <a:off x="3657600" y="3154680"/>
            <a:ext cx="5257800" cy="3657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a:spcBef>
                <a:spcPts val="1800"/>
              </a:spcBef>
              <a:buFont typeface="Wingdings" panose="05000000000000000000" pitchFamily="2" charset="2"/>
              <a:buChar char="Ø"/>
            </a:pPr>
            <a:r>
              <a:rPr lang="en-US" sz="2000" kern="0" dirty="0" smtClean="0"/>
              <a:t>Treatment with cations</a:t>
            </a:r>
          </a:p>
          <a:p>
            <a:pPr>
              <a:spcBef>
                <a:spcPts val="1800"/>
              </a:spcBef>
              <a:buFont typeface="Wingdings" panose="05000000000000000000" pitchFamily="2" charset="2"/>
              <a:buChar char="Ø"/>
            </a:pPr>
            <a:r>
              <a:rPr lang="tr-TR" sz="2000" kern="0" dirty="0" smtClean="0"/>
              <a:t>Antioxidant addition</a:t>
            </a:r>
            <a:endParaRPr lang="en-US" sz="2000" kern="0" dirty="0" smtClean="0"/>
          </a:p>
          <a:p>
            <a:pPr>
              <a:spcBef>
                <a:spcPts val="1800"/>
              </a:spcBef>
              <a:buFont typeface="Wingdings" panose="05000000000000000000" pitchFamily="2" charset="2"/>
              <a:buChar char="Ø"/>
            </a:pPr>
            <a:r>
              <a:rPr lang="tr-TR" sz="2000" kern="0" dirty="0" smtClean="0"/>
              <a:t>Addition of amino acids and vitamins</a:t>
            </a:r>
            <a:endParaRPr lang="en-US" sz="2000" kern="0" dirty="0" smtClean="0"/>
          </a:p>
          <a:p>
            <a:pPr>
              <a:spcBef>
                <a:spcPts val="1800"/>
              </a:spcBef>
              <a:buFont typeface="Wingdings" panose="05000000000000000000" pitchFamily="2" charset="2"/>
              <a:buChar char="Ø"/>
            </a:pPr>
            <a:r>
              <a:rPr lang="tr-TR" sz="2000" kern="0" dirty="0" smtClean="0"/>
              <a:t>Thermal </a:t>
            </a:r>
            <a:r>
              <a:rPr lang="en-US" sz="2000" kern="0" dirty="0" err="1" smtClean="0"/>
              <a:t>i</a:t>
            </a:r>
            <a:r>
              <a:rPr lang="tr-TR" sz="2000" kern="0" dirty="0" smtClean="0"/>
              <a:t>nput</a:t>
            </a:r>
            <a:endParaRPr lang="en-US" sz="2000" kern="0" dirty="0" smtClean="0"/>
          </a:p>
          <a:p>
            <a:pPr>
              <a:spcBef>
                <a:spcPts val="1800"/>
              </a:spcBef>
              <a:buFont typeface="Wingdings" panose="05000000000000000000" pitchFamily="2" charset="2"/>
              <a:buChar char="Ø"/>
            </a:pPr>
            <a:r>
              <a:rPr lang="tr-TR" sz="2000" kern="0" dirty="0" smtClean="0"/>
              <a:t>Slicing</a:t>
            </a:r>
            <a:endParaRPr lang="en-US" sz="2000" kern="0" dirty="0" smtClean="0"/>
          </a:p>
          <a:p>
            <a:pPr>
              <a:spcBef>
                <a:spcPts val="1800"/>
              </a:spcBef>
              <a:buFont typeface="Wingdings" panose="05000000000000000000" pitchFamily="2" charset="2"/>
              <a:buChar char="Ø"/>
            </a:pPr>
            <a:r>
              <a:rPr lang="tr-TR" sz="2000" kern="0" dirty="0" smtClean="0"/>
              <a:t>Removing already formed acrylamide from the foods</a:t>
            </a:r>
            <a:endParaRPr lang="en-US" sz="2000" kern="0" dirty="0" smtClean="0"/>
          </a:p>
          <a:p>
            <a:pPr>
              <a:spcBef>
                <a:spcPts val="1800"/>
              </a:spcBef>
              <a:buFont typeface="Wingdings" panose="05000000000000000000" pitchFamily="2" charset="2"/>
              <a:buChar char="Ø"/>
            </a:pPr>
            <a:endParaRPr lang="en-US" sz="2000" kern="0" dirty="0"/>
          </a:p>
        </p:txBody>
      </p:sp>
      <p:sp>
        <p:nvSpPr>
          <p:cNvPr id="5" name="Rectangle 4"/>
          <p:cNvSpPr/>
          <p:nvPr/>
        </p:nvSpPr>
        <p:spPr>
          <a:xfrm>
            <a:off x="4038600" y="883920"/>
            <a:ext cx="4876800" cy="830997"/>
          </a:xfrm>
          <a:prstGeom prst="rect">
            <a:avLst/>
          </a:prstGeom>
        </p:spPr>
        <p:txBody>
          <a:bodyPr wrap="square">
            <a:spAutoFit/>
          </a:bodyPr>
          <a:lstStyle/>
          <a:p>
            <a:pPr marL="285750" indent="-285750" algn="just">
              <a:spcBef>
                <a:spcPts val="1800"/>
              </a:spcBef>
              <a:buFont typeface="Wingdings" panose="05000000000000000000" pitchFamily="2" charset="2"/>
              <a:buChar char="q"/>
            </a:pPr>
            <a:r>
              <a:rPr lang="en-US" sz="1700" dirty="0">
                <a:latin typeface="+mn-lt"/>
              </a:rPr>
              <a:t>“ALARA” As Low As Reasonably Achievable</a:t>
            </a:r>
            <a:r>
              <a:rPr lang="en-US" sz="1700" dirty="0" smtClean="0">
                <a:latin typeface="+mn-lt"/>
              </a:rPr>
              <a:t>”</a:t>
            </a:r>
          </a:p>
          <a:p>
            <a:pPr algn="just">
              <a:spcBef>
                <a:spcPts val="1800"/>
              </a:spcBef>
              <a:buFont typeface="Wingdings" panose="05000000000000000000" pitchFamily="2" charset="2"/>
              <a:buChar char="Ø"/>
            </a:pPr>
            <a:endParaRPr lang="en-US" sz="1600" dirty="0">
              <a:latin typeface="+mn-lt"/>
            </a:endParaRPr>
          </a:p>
        </p:txBody>
      </p:sp>
      <p:pic>
        <p:nvPicPr>
          <p:cNvPr id="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838200"/>
            <a:ext cx="3733800" cy="213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4671633"/>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Recent news</a:t>
            </a:r>
            <a:endParaRPr lang="tr-TR" sz="2800" b="1" dirty="0">
              <a:latin typeface="+mn-lt"/>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727075"/>
            <a:ext cx="4876799" cy="216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727075"/>
            <a:ext cx="3667220" cy="2168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 y="3200400"/>
            <a:ext cx="4953000" cy="17573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bwMode="auto">
          <a:xfrm>
            <a:off x="2971800" y="3505200"/>
            <a:ext cx="1600200" cy="304800"/>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Tahoma" charset="0"/>
            </a:endParaRPr>
          </a:p>
        </p:txBody>
      </p:sp>
      <p:sp>
        <p:nvSpPr>
          <p:cNvPr id="12" name="Rectangle 11"/>
          <p:cNvSpPr/>
          <p:nvPr/>
        </p:nvSpPr>
        <p:spPr bwMode="auto">
          <a:xfrm>
            <a:off x="1219200" y="3810000"/>
            <a:ext cx="3505200" cy="304800"/>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Tahoma" charset="0"/>
            </a:endParaRPr>
          </a:p>
        </p:txBody>
      </p:sp>
      <p:sp>
        <p:nvSpPr>
          <p:cNvPr id="13" name="Rectangle 12"/>
          <p:cNvSpPr/>
          <p:nvPr/>
        </p:nvSpPr>
        <p:spPr bwMode="auto">
          <a:xfrm>
            <a:off x="228600" y="4114800"/>
            <a:ext cx="4876798" cy="762000"/>
          </a:xfrm>
          <a:prstGeom prst="rect">
            <a:avLst/>
          </a:prstGeom>
          <a:noFill/>
          <a:ln w="1905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tr-TR" sz="1800" b="0" i="0" u="none" strike="noStrike" cap="none" normalizeH="0" baseline="0">
              <a:ln>
                <a:noFill/>
              </a:ln>
              <a:solidFill>
                <a:schemeClr val="tx1"/>
              </a:solidFill>
              <a:effectLst/>
              <a:latin typeface="Tahoma" charset="0"/>
            </a:endParaRPr>
          </a:p>
        </p:txBody>
      </p:sp>
      <p:pic>
        <p:nvPicPr>
          <p:cNvPr id="614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00" y="5105400"/>
            <a:ext cx="7591425"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8378369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The most common analytical methods</a:t>
            </a:r>
            <a:endParaRPr lang="en-US" sz="2800" b="1" dirty="0">
              <a:latin typeface="+mn-lt"/>
            </a:endParaRPr>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sz="2000" dirty="0" smtClean="0"/>
              <a:t>Current assays to identify and quantitate  acrylamide in foods rely on</a:t>
            </a:r>
          </a:p>
          <a:p>
            <a:pPr>
              <a:buNone/>
            </a:pPr>
            <a:r>
              <a:rPr lang="en-US" sz="2000" dirty="0" smtClean="0"/>
              <a:t>	- LC-MS/MS</a:t>
            </a:r>
          </a:p>
          <a:p>
            <a:pPr>
              <a:buNone/>
            </a:pPr>
            <a:r>
              <a:rPr lang="en-US" sz="2000" dirty="0" smtClean="0"/>
              <a:t>	- GC-MS</a:t>
            </a:r>
          </a:p>
          <a:p>
            <a:pPr>
              <a:buNone/>
            </a:pPr>
            <a:endParaRPr lang="en-US" sz="2000" dirty="0" smtClean="0"/>
          </a:p>
          <a:p>
            <a:endParaRPr lang="en-US" sz="2000" dirty="0" smtClean="0"/>
          </a:p>
          <a:p>
            <a:pPr>
              <a:buNone/>
            </a:pPr>
            <a:r>
              <a:rPr lang="en-US" sz="2000" dirty="0" smtClean="0"/>
              <a:t>	</a:t>
            </a:r>
          </a:p>
        </p:txBody>
      </p:sp>
      <p:graphicFrame>
        <p:nvGraphicFramePr>
          <p:cNvPr id="4" name="Table 3"/>
          <p:cNvGraphicFramePr>
            <a:graphicFrameLocks noGrp="1"/>
          </p:cNvGraphicFramePr>
          <p:nvPr>
            <p:extLst>
              <p:ext uri="{D42A27DB-BD31-4B8C-83A1-F6EECF244321}">
                <p14:modId xmlns:p14="http://schemas.microsoft.com/office/powerpoint/2010/main" val="2761226079"/>
              </p:ext>
            </p:extLst>
          </p:nvPr>
        </p:nvGraphicFramePr>
        <p:xfrm>
          <a:off x="609600" y="3581400"/>
          <a:ext cx="8305800" cy="3048000"/>
        </p:xfrm>
        <a:graphic>
          <a:graphicData uri="http://schemas.openxmlformats.org/drawingml/2006/table">
            <a:tbl>
              <a:tblPr firstRow="1" bandRow="1">
                <a:tableStyleId>{5C22544A-7EE6-4342-B048-85BDC9FD1C3A}</a:tableStyleId>
              </a:tblPr>
              <a:tblGrid>
                <a:gridCol w="4152900"/>
                <a:gridCol w="4152900"/>
              </a:tblGrid>
              <a:tr h="372703">
                <a:tc>
                  <a:txBody>
                    <a:bodyPr/>
                    <a:lstStyle/>
                    <a:p>
                      <a:r>
                        <a:rPr lang="en-US" dirty="0" smtClean="0">
                          <a:solidFill>
                            <a:srgbClr val="800000"/>
                          </a:solidFill>
                        </a:rPr>
                        <a:t>ADVANTAGES</a:t>
                      </a:r>
                      <a:endParaRPr lang="en-US" dirty="0">
                        <a:solidFill>
                          <a:srgbClr val="800000"/>
                        </a:solidFill>
                      </a:endParaRPr>
                    </a:p>
                  </a:txBody>
                  <a:tcPr/>
                </a:tc>
                <a:tc>
                  <a:txBody>
                    <a:bodyPr/>
                    <a:lstStyle/>
                    <a:p>
                      <a:r>
                        <a:rPr lang="en-US" dirty="0" smtClean="0">
                          <a:solidFill>
                            <a:srgbClr val="800000"/>
                          </a:solidFill>
                        </a:rPr>
                        <a:t>DISADVANTAGES</a:t>
                      </a:r>
                      <a:endParaRPr lang="en-US" dirty="0">
                        <a:solidFill>
                          <a:srgbClr val="800000"/>
                        </a:solidFill>
                      </a:endParaRPr>
                    </a:p>
                  </a:txBody>
                  <a:tcPr/>
                </a:tc>
              </a:tr>
              <a:tr h="643297">
                <a:tc>
                  <a:txBody>
                    <a:bodyPr/>
                    <a:lstStyle/>
                    <a:p>
                      <a:r>
                        <a:rPr lang="en-US" dirty="0" smtClean="0"/>
                        <a:t>Excellent analytical performance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Extraction and SPE cleanup steps required</a:t>
                      </a:r>
                      <a:endParaRPr lang="en-US" dirty="0"/>
                    </a:p>
                  </a:txBody>
                  <a:tcPr/>
                </a:tc>
              </a:tr>
              <a:tr h="643297">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Very low detection limits (10-20 ppb)</a:t>
                      </a:r>
                    </a:p>
                    <a:p>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Derivitization required for GC-MS</a:t>
                      </a:r>
                      <a:endParaRPr lang="en-US" dirty="0"/>
                    </a:p>
                  </a:txBody>
                  <a:tcPr/>
                </a:tc>
              </a:tr>
              <a:tr h="643297">
                <a:tc>
                  <a:txBody>
                    <a:bodyPr/>
                    <a:lstStyle/>
                    <a:p>
                      <a:endParaRPr lang="en-US" dirty="0"/>
                    </a:p>
                  </a:txBody>
                  <a:tcPr/>
                </a:tc>
                <a:tc>
                  <a:txBody>
                    <a:bodyPr/>
                    <a:lstStyle/>
                    <a:p>
                      <a:r>
                        <a:rPr lang="en-US" dirty="0" smtClean="0"/>
                        <a:t>Highly</a:t>
                      </a:r>
                      <a:r>
                        <a:rPr lang="en-US" baseline="0" dirty="0" smtClean="0"/>
                        <a:t> specialized instrumentation needed</a:t>
                      </a:r>
                      <a:endParaRPr lang="en-US" dirty="0"/>
                    </a:p>
                  </a:txBody>
                  <a:tcPr/>
                </a:tc>
              </a:tr>
              <a:tr h="372703">
                <a:tc>
                  <a:txBody>
                    <a:bodyPr/>
                    <a:lstStyle/>
                    <a:p>
                      <a:endParaRPr lang="en-US" dirty="0"/>
                    </a:p>
                  </a:txBody>
                  <a:tcPr/>
                </a:tc>
                <a:tc>
                  <a:txBody>
                    <a:bodyPr/>
                    <a:lstStyle/>
                    <a:p>
                      <a:r>
                        <a:rPr lang="en-US" dirty="0" smtClean="0"/>
                        <a:t>Expensive and time consuming</a:t>
                      </a:r>
                      <a:endParaRPr lang="en-US" dirty="0"/>
                    </a:p>
                  </a:txBody>
                  <a:tcPr/>
                </a:tc>
              </a:tr>
              <a:tr h="372703">
                <a:tc>
                  <a:txBody>
                    <a:bodyPr/>
                    <a:lstStyle/>
                    <a:p>
                      <a:endParaRPr lang="en-US" dirty="0"/>
                    </a:p>
                  </a:txBody>
                  <a:tcPr/>
                </a:tc>
                <a:tc>
                  <a:txBody>
                    <a:bodyPr/>
                    <a:lstStyle/>
                    <a:p>
                      <a:r>
                        <a:rPr lang="en-US" dirty="0" smtClean="0"/>
                        <a:t>Well-trained</a:t>
                      </a:r>
                      <a:r>
                        <a:rPr lang="en-US" baseline="0" dirty="0" smtClean="0"/>
                        <a:t> technician to operate</a:t>
                      </a:r>
                      <a:endParaRPr lang="en-US" dirty="0"/>
                    </a:p>
                  </a:txBody>
                  <a:tcPr/>
                </a:tc>
              </a:tr>
            </a:tbl>
          </a:graphicData>
        </a:graphic>
      </p:graphicFrame>
      <p:pic>
        <p:nvPicPr>
          <p:cNvPr id="5" name="Picture 4"/>
          <p:cNvPicPr>
            <a:picLocks noChangeAspect="1"/>
          </p:cNvPicPr>
          <p:nvPr/>
        </p:nvPicPr>
        <p:blipFill>
          <a:blip r:embed="rId2"/>
          <a:stretch>
            <a:fillRect/>
          </a:stretch>
        </p:blipFill>
        <p:spPr>
          <a:xfrm>
            <a:off x="2362200" y="1676400"/>
            <a:ext cx="2971800" cy="1651882"/>
          </a:xfrm>
          <a:prstGeom prst="rect">
            <a:avLst/>
          </a:prstGeom>
        </p:spPr>
      </p:pic>
      <p:pic>
        <p:nvPicPr>
          <p:cNvPr id="37890" name="Picture 2" descr="C:\Users\ayvaz.2\Desktop\gc ms.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8800" y="1694621"/>
            <a:ext cx="2971800" cy="16550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36327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2800" b="1" dirty="0">
                <a:latin typeface="+mn-lt"/>
              </a:rPr>
              <a:t>Scheme for Acrylamide Analysis</a:t>
            </a:r>
          </a:p>
        </p:txBody>
      </p:sp>
      <p:sp>
        <p:nvSpPr>
          <p:cNvPr id="4" name="TextBox 3"/>
          <p:cNvSpPr txBox="1"/>
          <p:nvPr/>
        </p:nvSpPr>
        <p:spPr>
          <a:xfrm>
            <a:off x="1295400" y="849868"/>
            <a:ext cx="3832058" cy="613630"/>
          </a:xfrm>
          <a:prstGeom prst="rect">
            <a:avLst/>
          </a:prstGeom>
          <a:noFill/>
        </p:spPr>
        <p:txBody>
          <a:bodyPr wrap="square" rtlCol="0">
            <a:spAutoFit/>
          </a:bodyPr>
          <a:lstStyle/>
          <a:p>
            <a:pPr algn="ctr"/>
            <a:r>
              <a:rPr lang="en-US" sz="2000" dirty="0" smtClean="0">
                <a:latin typeface="+mn-lt"/>
              </a:rPr>
              <a:t>Representative sampling</a:t>
            </a:r>
            <a:endParaRPr lang="tr-TR" sz="2000" dirty="0">
              <a:latin typeface="+mn-lt"/>
            </a:endParaRPr>
          </a:p>
        </p:txBody>
      </p:sp>
      <p:cxnSp>
        <p:nvCxnSpPr>
          <p:cNvPr id="6" name="Straight Arrow Connector 5"/>
          <p:cNvCxnSpPr>
            <a:stCxn id="4" idx="2"/>
            <a:endCxn id="8" idx="0"/>
          </p:cNvCxnSpPr>
          <p:nvPr/>
        </p:nvCxnSpPr>
        <p:spPr bwMode="auto">
          <a:xfrm>
            <a:off x="3211429" y="1463498"/>
            <a:ext cx="0" cy="555014"/>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8" name="TextBox 7"/>
          <p:cNvSpPr txBox="1"/>
          <p:nvPr/>
        </p:nvSpPr>
        <p:spPr>
          <a:xfrm>
            <a:off x="1295400" y="2018512"/>
            <a:ext cx="3832058" cy="613630"/>
          </a:xfrm>
          <a:prstGeom prst="rect">
            <a:avLst/>
          </a:prstGeom>
          <a:noFill/>
        </p:spPr>
        <p:txBody>
          <a:bodyPr wrap="square" rtlCol="0">
            <a:spAutoFit/>
          </a:bodyPr>
          <a:lstStyle/>
          <a:p>
            <a:pPr algn="ctr"/>
            <a:r>
              <a:rPr lang="en-US" sz="2000" dirty="0" smtClean="0">
                <a:latin typeface="+mn-lt"/>
              </a:rPr>
              <a:t>Homogenization</a:t>
            </a:r>
            <a:endParaRPr lang="tr-TR" sz="2000" dirty="0">
              <a:latin typeface="+mn-lt"/>
            </a:endParaRPr>
          </a:p>
        </p:txBody>
      </p:sp>
      <p:sp>
        <p:nvSpPr>
          <p:cNvPr id="9" name="TextBox 8"/>
          <p:cNvSpPr txBox="1"/>
          <p:nvPr/>
        </p:nvSpPr>
        <p:spPr>
          <a:xfrm>
            <a:off x="1477879" y="3286126"/>
            <a:ext cx="3832058" cy="613630"/>
          </a:xfrm>
          <a:prstGeom prst="rect">
            <a:avLst/>
          </a:prstGeom>
          <a:noFill/>
        </p:spPr>
        <p:txBody>
          <a:bodyPr wrap="square" rtlCol="0">
            <a:spAutoFit/>
          </a:bodyPr>
          <a:lstStyle/>
          <a:p>
            <a:pPr algn="ctr"/>
            <a:r>
              <a:rPr lang="en-US" sz="2000" dirty="0" smtClean="0">
                <a:latin typeface="+mn-lt"/>
              </a:rPr>
              <a:t>Extraction</a:t>
            </a:r>
            <a:endParaRPr lang="tr-TR" sz="2000" dirty="0">
              <a:latin typeface="+mn-lt"/>
            </a:endParaRPr>
          </a:p>
        </p:txBody>
      </p:sp>
      <p:cxnSp>
        <p:nvCxnSpPr>
          <p:cNvPr id="10" name="Straight Arrow Connector 9"/>
          <p:cNvCxnSpPr/>
          <p:nvPr/>
        </p:nvCxnSpPr>
        <p:spPr bwMode="auto">
          <a:xfrm>
            <a:off x="3211429" y="2701804"/>
            <a:ext cx="0" cy="58432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1" name="Straight Arrow Connector 10"/>
          <p:cNvCxnSpPr/>
          <p:nvPr/>
        </p:nvCxnSpPr>
        <p:spPr bwMode="auto">
          <a:xfrm>
            <a:off x="3211429" y="3852553"/>
            <a:ext cx="0" cy="58432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12" name="TextBox 11"/>
          <p:cNvSpPr txBox="1"/>
          <p:nvPr/>
        </p:nvSpPr>
        <p:spPr>
          <a:xfrm>
            <a:off x="1425742" y="4528906"/>
            <a:ext cx="3832058" cy="400110"/>
          </a:xfrm>
          <a:prstGeom prst="rect">
            <a:avLst/>
          </a:prstGeom>
          <a:noFill/>
        </p:spPr>
        <p:txBody>
          <a:bodyPr wrap="square" rtlCol="0">
            <a:spAutoFit/>
          </a:bodyPr>
          <a:lstStyle/>
          <a:p>
            <a:pPr algn="ctr"/>
            <a:r>
              <a:rPr lang="en-US" sz="2000" dirty="0" smtClean="0">
                <a:latin typeface="+mn-lt"/>
              </a:rPr>
              <a:t>Extract cleanup</a:t>
            </a:r>
            <a:endParaRPr lang="tr-TR" sz="2000" dirty="0">
              <a:latin typeface="+mn-lt"/>
            </a:endParaRPr>
          </a:p>
        </p:txBody>
      </p:sp>
      <p:sp>
        <p:nvSpPr>
          <p:cNvPr id="13" name="TextBox 12"/>
          <p:cNvSpPr txBox="1"/>
          <p:nvPr/>
        </p:nvSpPr>
        <p:spPr>
          <a:xfrm>
            <a:off x="1386639" y="5710970"/>
            <a:ext cx="3832058" cy="613630"/>
          </a:xfrm>
          <a:prstGeom prst="rect">
            <a:avLst/>
          </a:prstGeom>
          <a:noFill/>
        </p:spPr>
        <p:txBody>
          <a:bodyPr wrap="square" rtlCol="0">
            <a:spAutoFit/>
          </a:bodyPr>
          <a:lstStyle/>
          <a:p>
            <a:pPr algn="ctr"/>
            <a:r>
              <a:rPr lang="en-US" sz="2000" dirty="0" smtClean="0">
                <a:latin typeface="+mn-lt"/>
              </a:rPr>
              <a:t>Detection</a:t>
            </a:r>
            <a:endParaRPr lang="tr-TR" sz="2000" dirty="0">
              <a:latin typeface="+mn-lt"/>
            </a:endParaRPr>
          </a:p>
        </p:txBody>
      </p:sp>
      <p:cxnSp>
        <p:nvCxnSpPr>
          <p:cNvPr id="17" name="Straight Arrow Connector 16"/>
          <p:cNvCxnSpPr/>
          <p:nvPr/>
        </p:nvCxnSpPr>
        <p:spPr bwMode="auto">
          <a:xfrm>
            <a:off x="3211429" y="5155956"/>
            <a:ext cx="0" cy="584322"/>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18" name="Straight Arrow Connector 17"/>
          <p:cNvCxnSpPr/>
          <p:nvPr/>
        </p:nvCxnSpPr>
        <p:spPr bwMode="auto">
          <a:xfrm flipH="1">
            <a:off x="4032584" y="2935532"/>
            <a:ext cx="821155"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0" name="TextBox 19"/>
          <p:cNvSpPr txBox="1"/>
          <p:nvPr/>
        </p:nvSpPr>
        <p:spPr>
          <a:xfrm>
            <a:off x="4443162" y="2739170"/>
            <a:ext cx="3603959" cy="613630"/>
          </a:xfrm>
          <a:prstGeom prst="rect">
            <a:avLst/>
          </a:prstGeom>
          <a:noFill/>
        </p:spPr>
        <p:txBody>
          <a:bodyPr wrap="square" rtlCol="0">
            <a:spAutoFit/>
          </a:bodyPr>
          <a:lstStyle/>
          <a:p>
            <a:pPr algn="ctr"/>
            <a:r>
              <a:rPr lang="en-US" sz="2000" dirty="0" smtClean="0">
                <a:latin typeface="+mn-lt"/>
              </a:rPr>
              <a:t>Internal standard</a:t>
            </a:r>
            <a:endParaRPr lang="tr-TR" sz="2000" dirty="0">
              <a:latin typeface="+mn-lt"/>
            </a:endParaRPr>
          </a:p>
        </p:txBody>
      </p:sp>
      <p:sp>
        <p:nvSpPr>
          <p:cNvPr id="21" name="TextBox 20"/>
          <p:cNvSpPr txBox="1"/>
          <p:nvPr/>
        </p:nvSpPr>
        <p:spPr>
          <a:xfrm>
            <a:off x="4397542" y="3867348"/>
            <a:ext cx="3832058" cy="1085652"/>
          </a:xfrm>
          <a:prstGeom prst="rect">
            <a:avLst/>
          </a:prstGeom>
          <a:noFill/>
        </p:spPr>
        <p:txBody>
          <a:bodyPr wrap="square" rtlCol="0">
            <a:spAutoFit/>
          </a:bodyPr>
          <a:lstStyle/>
          <a:p>
            <a:pPr algn="ctr"/>
            <a:r>
              <a:rPr lang="en-US" sz="2000" dirty="0" smtClean="0">
                <a:latin typeface="+mn-lt"/>
              </a:rPr>
              <a:t>Fat removal by cold centrifugation</a:t>
            </a:r>
            <a:endParaRPr lang="tr-TR" sz="2000" dirty="0">
              <a:latin typeface="+mn-lt"/>
            </a:endParaRPr>
          </a:p>
        </p:txBody>
      </p:sp>
      <p:cxnSp>
        <p:nvCxnSpPr>
          <p:cNvPr id="22" name="Straight Arrow Connector 21"/>
          <p:cNvCxnSpPr/>
          <p:nvPr/>
        </p:nvCxnSpPr>
        <p:spPr bwMode="auto">
          <a:xfrm flipH="1">
            <a:off x="4032584" y="4221041"/>
            <a:ext cx="821155"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3" name="Straight Arrow Connector 22"/>
          <p:cNvCxnSpPr/>
          <p:nvPr/>
        </p:nvCxnSpPr>
        <p:spPr bwMode="auto">
          <a:xfrm flipH="1">
            <a:off x="4032584" y="5389685"/>
            <a:ext cx="821155" cy="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4" name="TextBox 23"/>
          <p:cNvSpPr txBox="1"/>
          <p:nvPr/>
        </p:nvSpPr>
        <p:spPr>
          <a:xfrm>
            <a:off x="4442661" y="5177570"/>
            <a:ext cx="3558339" cy="613630"/>
          </a:xfrm>
          <a:prstGeom prst="rect">
            <a:avLst/>
          </a:prstGeom>
          <a:noFill/>
        </p:spPr>
        <p:txBody>
          <a:bodyPr wrap="square" rtlCol="0">
            <a:spAutoFit/>
          </a:bodyPr>
          <a:lstStyle/>
          <a:p>
            <a:pPr algn="ctr"/>
            <a:r>
              <a:rPr lang="en-US" sz="2000" dirty="0" smtClean="0">
                <a:latin typeface="+mn-lt"/>
              </a:rPr>
              <a:t>Derivitization</a:t>
            </a:r>
            <a:endParaRPr lang="tr-TR" sz="2000" dirty="0">
              <a:latin typeface="+mn-lt"/>
            </a:endParaRPr>
          </a:p>
        </p:txBody>
      </p:sp>
    </p:spTree>
    <p:extLst>
      <p:ext uri="{BB962C8B-B14F-4D97-AF65-F5344CB8AC3E}">
        <p14:creationId xmlns:p14="http://schemas.microsoft.com/office/powerpoint/2010/main" val="60482245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err="1" smtClean="0"/>
              <a:t>Rapid</a:t>
            </a:r>
            <a:r>
              <a:rPr lang="tr-TR" dirty="0" smtClean="0"/>
              <a:t> </a:t>
            </a:r>
            <a:r>
              <a:rPr lang="tr-TR" dirty="0" err="1" smtClean="0"/>
              <a:t>methods</a:t>
            </a:r>
            <a:r>
              <a:rPr lang="tr-TR" dirty="0" smtClean="0"/>
              <a:t>	</a:t>
            </a:r>
            <a:endParaRPr lang="tr-TR" dirty="0"/>
          </a:p>
        </p:txBody>
      </p:sp>
      <p:sp>
        <p:nvSpPr>
          <p:cNvPr id="3" name="Content Placeholder 2"/>
          <p:cNvSpPr>
            <a:spLocks noGrp="1"/>
          </p:cNvSpPr>
          <p:nvPr>
            <p:ph idx="1"/>
          </p:nvPr>
        </p:nvSpPr>
        <p:spPr/>
        <p:txBody>
          <a:bodyPr/>
          <a:lstStyle/>
          <a:p>
            <a:pPr>
              <a:lnSpc>
                <a:spcPct val="200000"/>
              </a:lnSpc>
            </a:pPr>
            <a:r>
              <a:rPr lang="tr-TR" sz="2400" dirty="0" err="1" smtClean="0"/>
              <a:t>Color</a:t>
            </a:r>
            <a:r>
              <a:rPr lang="tr-TR" sz="2400" dirty="0" smtClean="0"/>
              <a:t> </a:t>
            </a:r>
            <a:r>
              <a:rPr lang="tr-TR" sz="2400" dirty="0" err="1" smtClean="0"/>
              <a:t>analysis</a:t>
            </a:r>
            <a:endParaRPr lang="tr-TR" sz="2400" dirty="0" smtClean="0"/>
          </a:p>
          <a:p>
            <a:pPr>
              <a:lnSpc>
                <a:spcPct val="200000"/>
              </a:lnSpc>
            </a:pPr>
            <a:r>
              <a:rPr lang="tr-TR" sz="2400" dirty="0" err="1" smtClean="0"/>
              <a:t>Computer</a:t>
            </a:r>
            <a:r>
              <a:rPr lang="tr-TR" sz="2400" dirty="0" smtClean="0"/>
              <a:t> </a:t>
            </a:r>
            <a:r>
              <a:rPr lang="tr-TR" sz="2400" dirty="0" err="1" smtClean="0"/>
              <a:t>vision</a:t>
            </a:r>
            <a:endParaRPr lang="tr-TR" sz="2400" dirty="0" smtClean="0"/>
          </a:p>
          <a:p>
            <a:pPr>
              <a:lnSpc>
                <a:spcPct val="200000"/>
              </a:lnSpc>
            </a:pPr>
            <a:r>
              <a:rPr lang="tr-TR" sz="2400" dirty="0" err="1" smtClean="0"/>
              <a:t>Capillary</a:t>
            </a:r>
            <a:r>
              <a:rPr lang="tr-TR" sz="2400" dirty="0" smtClean="0"/>
              <a:t> </a:t>
            </a:r>
            <a:r>
              <a:rPr lang="tr-TR" sz="2400" dirty="0" err="1" smtClean="0"/>
              <a:t>electrophoresis</a:t>
            </a:r>
            <a:endParaRPr lang="tr-TR" sz="2400" dirty="0" smtClean="0"/>
          </a:p>
          <a:p>
            <a:pPr>
              <a:lnSpc>
                <a:spcPct val="200000"/>
              </a:lnSpc>
            </a:pPr>
            <a:r>
              <a:rPr lang="tr-TR" sz="2400" dirty="0" err="1" smtClean="0"/>
              <a:t>Enzyme-linked</a:t>
            </a:r>
            <a:r>
              <a:rPr lang="tr-TR" sz="2400" dirty="0" smtClean="0"/>
              <a:t> </a:t>
            </a:r>
            <a:r>
              <a:rPr lang="tr-TR" sz="2400" dirty="0" err="1" smtClean="0"/>
              <a:t>immunosorbent</a:t>
            </a:r>
            <a:r>
              <a:rPr lang="tr-TR" sz="2400" dirty="0" smtClean="0"/>
              <a:t> </a:t>
            </a:r>
            <a:r>
              <a:rPr lang="tr-TR" sz="2400" dirty="0" err="1" smtClean="0"/>
              <a:t>assay</a:t>
            </a:r>
            <a:endParaRPr lang="tr-TR" sz="2400" dirty="0" smtClean="0"/>
          </a:p>
          <a:p>
            <a:pPr>
              <a:lnSpc>
                <a:spcPct val="200000"/>
              </a:lnSpc>
            </a:pPr>
            <a:r>
              <a:rPr lang="tr-TR" sz="2400" dirty="0" err="1" smtClean="0"/>
              <a:t>Fluorescent</a:t>
            </a:r>
            <a:r>
              <a:rPr lang="tr-TR" sz="2400" dirty="0" smtClean="0"/>
              <a:t> </a:t>
            </a:r>
            <a:r>
              <a:rPr lang="tr-TR" sz="2400" dirty="0" err="1" smtClean="0"/>
              <a:t>sensing</a:t>
            </a:r>
            <a:r>
              <a:rPr lang="tr-TR" sz="2400" dirty="0" smtClean="0"/>
              <a:t> </a:t>
            </a:r>
            <a:r>
              <a:rPr lang="tr-TR" sz="2400" dirty="0" err="1" smtClean="0"/>
              <a:t>methods</a:t>
            </a:r>
            <a:endParaRPr lang="tr-TR" sz="2400" dirty="0" smtClean="0"/>
          </a:p>
          <a:p>
            <a:pPr>
              <a:lnSpc>
                <a:spcPct val="200000"/>
              </a:lnSpc>
            </a:pPr>
            <a:r>
              <a:rPr lang="tr-TR" sz="2400" dirty="0" err="1" smtClean="0"/>
              <a:t>Electrochemical</a:t>
            </a:r>
            <a:r>
              <a:rPr lang="tr-TR" sz="2400" dirty="0" smtClean="0"/>
              <a:t> </a:t>
            </a:r>
            <a:r>
              <a:rPr lang="tr-TR" sz="2400" dirty="0" err="1" smtClean="0"/>
              <a:t>biosensor</a:t>
            </a:r>
            <a:endParaRPr lang="tr-TR" sz="2400" dirty="0" smtClean="0"/>
          </a:p>
          <a:p>
            <a:pPr>
              <a:lnSpc>
                <a:spcPct val="200000"/>
              </a:lnSpc>
            </a:pPr>
            <a:r>
              <a:rPr lang="tr-TR" sz="2400" dirty="0" err="1" smtClean="0"/>
              <a:t>Infrared</a:t>
            </a:r>
            <a:r>
              <a:rPr lang="tr-TR" sz="2400" dirty="0" smtClean="0"/>
              <a:t> </a:t>
            </a:r>
            <a:r>
              <a:rPr lang="tr-TR" sz="2400" dirty="0" err="1" smtClean="0"/>
              <a:t>spectroscopy</a:t>
            </a:r>
            <a:endParaRPr lang="tr-TR" sz="2400" dirty="0" smtClean="0"/>
          </a:p>
          <a:p>
            <a:pPr>
              <a:lnSpc>
                <a:spcPct val="200000"/>
              </a:lnSpc>
            </a:pPr>
            <a:endParaRPr lang="tr-TR" sz="2400" dirty="0" smtClean="0"/>
          </a:p>
          <a:p>
            <a:pPr>
              <a:lnSpc>
                <a:spcPct val="200000"/>
              </a:lnSpc>
            </a:pPr>
            <a:endParaRPr lang="tr-TR" sz="2400" dirty="0"/>
          </a:p>
        </p:txBody>
      </p:sp>
    </p:spTree>
    <p:extLst>
      <p:ext uri="{BB962C8B-B14F-4D97-AF65-F5344CB8AC3E}">
        <p14:creationId xmlns:p14="http://schemas.microsoft.com/office/powerpoint/2010/main" val="2636805432"/>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Infrared Spectroscopy</a:t>
            </a:r>
            <a:endParaRPr lang="en-US" sz="2800" b="1" dirty="0">
              <a:latin typeface="+mn-lt"/>
            </a:endParaRPr>
          </a:p>
        </p:txBody>
      </p:sp>
      <p:pic>
        <p:nvPicPr>
          <p:cNvPr id="4" name="Picture 3" descr="Strahlung_E"/>
          <p:cNvPicPr>
            <a:picLocks noChangeAspect="1" noChangeArrowheads="1"/>
          </p:cNvPicPr>
          <p:nvPr/>
        </p:nvPicPr>
        <p:blipFill>
          <a:blip r:embed="rId2">
            <a:extLst>
              <a:ext uri="{28A0092B-C50C-407E-A947-70E740481C1C}">
                <a14:useLocalDpi xmlns:a14="http://schemas.microsoft.com/office/drawing/2010/main" val="0"/>
              </a:ext>
            </a:extLst>
          </a:blip>
          <a:srcRect t="24138" r="9184"/>
          <a:stretch>
            <a:fillRect/>
          </a:stretch>
        </p:blipFill>
        <p:spPr bwMode="auto">
          <a:xfrm>
            <a:off x="304800" y="2868792"/>
            <a:ext cx="4114800" cy="3760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57200" y="914400"/>
            <a:ext cx="7772400" cy="1477328"/>
          </a:xfrm>
          <a:prstGeom prst="rect">
            <a:avLst/>
          </a:prstGeom>
        </p:spPr>
        <p:txBody>
          <a:bodyPr wrap="square">
            <a:spAutoFit/>
          </a:bodyPr>
          <a:lstStyle/>
          <a:p>
            <a:pPr algn="just">
              <a:lnSpc>
                <a:spcPct val="90000"/>
              </a:lnSpc>
              <a:buClr>
                <a:schemeClr val="tx1"/>
              </a:buClr>
            </a:pPr>
            <a:endParaRPr lang="en-US" altLang="zh-CN" sz="2000" dirty="0" smtClean="0">
              <a:latin typeface="+mn-lt"/>
              <a:ea typeface="华文中宋" pitchFamily="2" charset="-122"/>
              <a:cs typeface="Arial" charset="0"/>
            </a:endParaRPr>
          </a:p>
          <a:p>
            <a:pPr marL="342900" indent="-342900" algn="just">
              <a:lnSpc>
                <a:spcPct val="90000"/>
              </a:lnSpc>
              <a:buClr>
                <a:schemeClr val="tx1"/>
              </a:buClr>
              <a:buFont typeface="Wingdings" panose="05000000000000000000" pitchFamily="2" charset="2"/>
              <a:buChar char="Ø"/>
            </a:pPr>
            <a:r>
              <a:rPr lang="en-US" altLang="zh-CN" sz="2000" dirty="0" smtClean="0">
                <a:latin typeface="+mn-lt"/>
                <a:ea typeface="华文中宋" pitchFamily="2" charset="-122"/>
                <a:cs typeface="Arial" charset="0"/>
              </a:rPr>
              <a:t>Monitors </a:t>
            </a:r>
            <a:r>
              <a:rPr lang="en-US" altLang="zh-CN" sz="2000" dirty="0">
                <a:latin typeface="+mn-lt"/>
                <a:ea typeface="华文中宋" pitchFamily="2" charset="-122"/>
                <a:cs typeface="Arial" charset="0"/>
              </a:rPr>
              <a:t>the absorbance of infrared light by functional groups in the sample </a:t>
            </a:r>
          </a:p>
          <a:p>
            <a:pPr marL="342900" indent="-342900" algn="just">
              <a:lnSpc>
                <a:spcPct val="90000"/>
              </a:lnSpc>
              <a:buClr>
                <a:schemeClr val="tx1"/>
              </a:buClr>
              <a:buFont typeface="Wingdings" panose="05000000000000000000" pitchFamily="2" charset="2"/>
              <a:buChar char="Ø"/>
            </a:pPr>
            <a:endParaRPr lang="en-US" altLang="zh-CN" sz="2000" dirty="0">
              <a:latin typeface="+mn-lt"/>
              <a:ea typeface="华文中宋" pitchFamily="2" charset="-122"/>
              <a:cs typeface="Arial" charset="0"/>
            </a:endParaRPr>
          </a:p>
          <a:p>
            <a:pPr marL="342900" indent="-342900" algn="just">
              <a:lnSpc>
                <a:spcPct val="90000"/>
              </a:lnSpc>
              <a:buClr>
                <a:schemeClr val="tx1"/>
              </a:buClr>
              <a:buFont typeface="Wingdings" panose="05000000000000000000" pitchFamily="2" charset="2"/>
              <a:buChar char="Ø"/>
            </a:pPr>
            <a:r>
              <a:rPr lang="en-US" altLang="zh-CN" sz="2000" dirty="0" smtClean="0">
                <a:latin typeface="+mn-lt"/>
                <a:ea typeface="华文中宋" pitchFamily="2" charset="-122"/>
                <a:cs typeface="Arial" charset="0"/>
              </a:rPr>
              <a:t>Provide </a:t>
            </a:r>
            <a:r>
              <a:rPr lang="en-US" altLang="zh-CN" sz="2000" dirty="0">
                <a:latin typeface="+mn-lt"/>
                <a:ea typeface="华文中宋" pitchFamily="2" charset="-122"/>
                <a:cs typeface="Arial" charset="0"/>
              </a:rPr>
              <a:t>a chemical fingerprint (spectrum) of the sample</a:t>
            </a:r>
          </a:p>
        </p:txBody>
      </p:sp>
      <p:pic>
        <p:nvPicPr>
          <p:cNvPr id="5122" name="Picture 2"/>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871216"/>
            <a:ext cx="4114800" cy="37581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6137189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651" name="Group 5"/>
          <p:cNvGrpSpPr>
            <a:grpSpLocks/>
          </p:cNvGrpSpPr>
          <p:nvPr/>
        </p:nvGrpSpPr>
        <p:grpSpPr bwMode="auto">
          <a:xfrm>
            <a:off x="270783" y="2362200"/>
            <a:ext cx="8132763" cy="3020918"/>
            <a:chOff x="101" y="782"/>
            <a:chExt cx="5550" cy="2312"/>
          </a:xfrm>
        </p:grpSpPr>
        <p:sp>
          <p:nvSpPr>
            <p:cNvPr id="27653" name="Text Box 6"/>
            <p:cNvSpPr txBox="1">
              <a:spLocks noChangeArrowheads="1"/>
            </p:cNvSpPr>
            <p:nvPr/>
          </p:nvSpPr>
          <p:spPr bwMode="auto">
            <a:xfrm>
              <a:off x="832" y="1584"/>
              <a:ext cx="451" cy="212"/>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kumimoji="1" lang="en-GB" altLang="ja-JP" sz="1600" b="1">
                  <a:solidFill>
                    <a:srgbClr val="003399"/>
                  </a:solidFill>
                  <a:latin typeface="Times" charset="0"/>
                  <a:ea typeface="Osaka" charset="-128"/>
                  <a:cs typeface="Osaka" charset="-128"/>
                </a:rPr>
                <a:t>h</a:t>
              </a:r>
              <a:r>
                <a:rPr kumimoji="1" lang="en-GB" altLang="ja-JP" sz="1600" b="1">
                  <a:solidFill>
                    <a:srgbClr val="003399"/>
                  </a:solidFill>
                  <a:latin typeface="Symbol" charset="2"/>
                  <a:ea typeface="Osaka" charset="-128"/>
                  <a:cs typeface="Osaka" charset="-128"/>
                </a:rPr>
                <a:t>n</a:t>
              </a:r>
              <a:endParaRPr kumimoji="1" lang="en-GB" altLang="ja-JP" sz="1600" b="1" baseline="-25000">
                <a:solidFill>
                  <a:srgbClr val="003399"/>
                </a:solidFill>
                <a:latin typeface="Times" charset="0"/>
                <a:ea typeface="Osaka" charset="-128"/>
                <a:cs typeface="Osaka" charset="-128"/>
              </a:endParaRPr>
            </a:p>
          </p:txBody>
        </p:sp>
        <p:grpSp>
          <p:nvGrpSpPr>
            <p:cNvPr id="27654" name="Group 7"/>
            <p:cNvGrpSpPr>
              <a:grpSpLocks/>
            </p:cNvGrpSpPr>
            <p:nvPr/>
          </p:nvGrpSpPr>
          <p:grpSpPr bwMode="auto">
            <a:xfrm>
              <a:off x="101" y="782"/>
              <a:ext cx="5550" cy="2312"/>
              <a:chOff x="101" y="782"/>
              <a:chExt cx="5550" cy="2312"/>
            </a:xfrm>
          </p:grpSpPr>
          <p:grpSp>
            <p:nvGrpSpPr>
              <p:cNvPr id="27655" name="Group 8"/>
              <p:cNvGrpSpPr>
                <a:grpSpLocks/>
              </p:cNvGrpSpPr>
              <p:nvPr/>
            </p:nvGrpSpPr>
            <p:grpSpPr bwMode="auto">
              <a:xfrm>
                <a:off x="1516" y="782"/>
                <a:ext cx="3083" cy="811"/>
                <a:chOff x="910" y="1161"/>
                <a:chExt cx="2847" cy="384"/>
              </a:xfrm>
            </p:grpSpPr>
            <p:sp>
              <p:nvSpPr>
                <p:cNvPr id="27693" name="Line 9"/>
                <p:cNvSpPr>
                  <a:spLocks noChangeShapeType="1"/>
                </p:cNvSpPr>
                <p:nvPr/>
              </p:nvSpPr>
              <p:spPr bwMode="auto">
                <a:xfrm>
                  <a:off x="910" y="1161"/>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94" name="Line 10"/>
                <p:cNvSpPr>
                  <a:spLocks noChangeShapeType="1"/>
                </p:cNvSpPr>
                <p:nvPr/>
              </p:nvSpPr>
              <p:spPr bwMode="auto">
                <a:xfrm>
                  <a:off x="910" y="1257"/>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95" name="Line 11"/>
                <p:cNvSpPr>
                  <a:spLocks noChangeShapeType="1"/>
                </p:cNvSpPr>
                <p:nvPr/>
              </p:nvSpPr>
              <p:spPr bwMode="auto">
                <a:xfrm>
                  <a:off x="910" y="1353"/>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96" name="Line 12"/>
                <p:cNvSpPr>
                  <a:spLocks noChangeShapeType="1"/>
                </p:cNvSpPr>
                <p:nvPr/>
              </p:nvSpPr>
              <p:spPr bwMode="auto">
                <a:xfrm>
                  <a:off x="910" y="1449"/>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97" name="Line 13"/>
                <p:cNvSpPr>
                  <a:spLocks noChangeShapeType="1"/>
                </p:cNvSpPr>
                <p:nvPr/>
              </p:nvSpPr>
              <p:spPr bwMode="auto">
                <a:xfrm>
                  <a:off x="910" y="1545"/>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grpSp>
          <p:sp>
            <p:nvSpPr>
              <p:cNvPr id="27656" name="Text Box 14"/>
              <p:cNvSpPr txBox="1">
                <a:spLocks noChangeArrowheads="1"/>
              </p:cNvSpPr>
              <p:nvPr/>
            </p:nvSpPr>
            <p:spPr bwMode="auto">
              <a:xfrm>
                <a:off x="4750" y="1048"/>
                <a:ext cx="901" cy="368"/>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kumimoji="1" lang="en-GB" altLang="ja-JP" sz="1600" b="1" dirty="0">
                    <a:solidFill>
                      <a:srgbClr val="003399"/>
                    </a:solidFill>
                    <a:latin typeface="Times" charset="0"/>
                    <a:ea typeface="Osaka" charset="-128"/>
                    <a:cs typeface="Osaka" charset="-128"/>
                  </a:rPr>
                  <a:t>Excited states</a:t>
                </a:r>
              </a:p>
            </p:txBody>
          </p:sp>
          <p:sp>
            <p:nvSpPr>
              <p:cNvPr id="27657" name="Text Box 15"/>
              <p:cNvSpPr txBox="1">
                <a:spLocks noChangeArrowheads="1"/>
              </p:cNvSpPr>
              <p:nvPr/>
            </p:nvSpPr>
            <p:spPr bwMode="auto">
              <a:xfrm>
                <a:off x="4750" y="2464"/>
                <a:ext cx="901" cy="523"/>
              </a:xfrm>
              <a:prstGeom prst="rect">
                <a:avLst/>
              </a:prstGeom>
              <a:noFill/>
              <a:ln w="9525">
                <a:noFill/>
                <a:miter lim="800000"/>
                <a:headEnd/>
                <a:tailEnd/>
              </a:ln>
            </p:spPr>
            <p:txBody>
              <a:bodyPr>
                <a:prstTxWarp prst="textNoShape">
                  <a:avLst/>
                </a:prstTxWarp>
                <a:spAutoFit/>
              </a:bodyPr>
              <a:lstStyle/>
              <a:p>
                <a:pPr algn="ctr" eaLnBrk="1" hangingPunct="1">
                  <a:spcBef>
                    <a:spcPct val="50000"/>
                  </a:spcBef>
                </a:pPr>
                <a:r>
                  <a:rPr kumimoji="1" lang="en-GB" altLang="ja-JP" sz="1600" b="1" dirty="0">
                    <a:solidFill>
                      <a:srgbClr val="003399"/>
                    </a:solidFill>
                    <a:latin typeface="Times" charset="0"/>
                    <a:ea typeface="Osaka" charset="-128"/>
                    <a:cs typeface="Osaka" charset="-128"/>
                  </a:rPr>
                  <a:t>Ground (vibrational) states</a:t>
                </a:r>
              </a:p>
            </p:txBody>
          </p:sp>
          <p:sp>
            <p:nvSpPr>
              <p:cNvPr id="27658" name="Text Box 16"/>
              <p:cNvSpPr txBox="1">
                <a:spLocks noChangeArrowheads="1"/>
              </p:cNvSpPr>
              <p:nvPr/>
            </p:nvSpPr>
            <p:spPr bwMode="auto">
              <a:xfrm>
                <a:off x="1798" y="2452"/>
                <a:ext cx="768" cy="214"/>
              </a:xfrm>
              <a:prstGeom prst="rect">
                <a:avLst/>
              </a:prstGeom>
              <a:noFill/>
              <a:ln w="9525">
                <a:noFill/>
                <a:miter lim="800000"/>
                <a:headEnd/>
                <a:tailEnd/>
              </a:ln>
            </p:spPr>
            <p:txBody>
              <a:bodyPr wrap="square">
                <a:prstTxWarp prst="textNoShape">
                  <a:avLst/>
                </a:prstTxWarp>
                <a:spAutoFit/>
              </a:bodyPr>
              <a:lstStyle/>
              <a:p>
                <a:pPr eaLnBrk="1" hangingPunct="1">
                  <a:spcBef>
                    <a:spcPct val="50000"/>
                  </a:spcBef>
                </a:pPr>
                <a:r>
                  <a:rPr kumimoji="1" lang="en-GB" altLang="ja-JP" sz="1600" b="1" dirty="0">
                    <a:solidFill>
                      <a:srgbClr val="003399"/>
                    </a:solidFill>
                    <a:latin typeface="Times New Roman" charset="0"/>
                    <a:ea typeface="Osaka" charset="-128"/>
                    <a:cs typeface="Osaka" charset="-128"/>
                  </a:rPr>
                  <a:t>h(</a:t>
                </a:r>
                <a:r>
                  <a:rPr kumimoji="1" lang="en-GB" altLang="ja-JP" sz="1600" b="1" dirty="0">
                    <a:solidFill>
                      <a:srgbClr val="003399"/>
                    </a:solidFill>
                    <a:latin typeface="Symbol" charset="2"/>
                    <a:ea typeface="Osaka" charset="-128"/>
                    <a:cs typeface="Osaka" charset="-128"/>
                  </a:rPr>
                  <a:t>n</a:t>
                </a:r>
                <a:r>
                  <a:rPr kumimoji="1" lang="en-GB" altLang="ja-JP" sz="1600" b="1" baseline="-25000" dirty="0">
                    <a:solidFill>
                      <a:srgbClr val="003399"/>
                    </a:solidFill>
                    <a:latin typeface="Times" charset="0"/>
                    <a:ea typeface="Osaka" charset="-128"/>
                    <a:cs typeface="Osaka" charset="-128"/>
                  </a:rPr>
                  <a:t>1</a:t>
                </a:r>
                <a:r>
                  <a:rPr kumimoji="1" lang="en-GB" altLang="ja-JP" sz="1600" b="1" baseline="-25000" dirty="0">
                    <a:solidFill>
                      <a:srgbClr val="FFFF00"/>
                    </a:solidFill>
                    <a:latin typeface="Times" charset="0"/>
                    <a:ea typeface="Osaka" charset="-128"/>
                    <a:cs typeface="Osaka" charset="-128"/>
                  </a:rPr>
                  <a:t>  </a:t>
                </a:r>
                <a:r>
                  <a:rPr kumimoji="1" lang="en-GB" altLang="ja-JP" sz="1600" b="1" dirty="0">
                    <a:solidFill>
                      <a:srgbClr val="FFFF00"/>
                    </a:solidFill>
                    <a:latin typeface="Times" charset="0"/>
                    <a:ea typeface="Osaka" charset="-128"/>
                    <a:cs typeface="Osaka" charset="-128"/>
                  </a:rPr>
                  <a:t>- </a:t>
                </a:r>
                <a:r>
                  <a:rPr kumimoji="1" lang="en-GB" altLang="ja-JP" sz="1600" b="1" dirty="0">
                    <a:solidFill>
                      <a:srgbClr val="003399"/>
                    </a:solidFill>
                    <a:latin typeface="Symbol" charset="2"/>
                    <a:ea typeface="Osaka" charset="-128"/>
                    <a:cs typeface="Osaka" charset="-128"/>
                  </a:rPr>
                  <a:t>n</a:t>
                </a:r>
                <a:r>
                  <a:rPr kumimoji="1" lang="en-GB" altLang="ja-JP" sz="1600" b="1" baseline="-25000" dirty="0">
                    <a:solidFill>
                      <a:srgbClr val="003399"/>
                    </a:solidFill>
                    <a:latin typeface="Times" charset="0"/>
                    <a:ea typeface="Osaka" charset="-128"/>
                    <a:cs typeface="Osaka" charset="-128"/>
                  </a:rPr>
                  <a:t>0 </a:t>
                </a:r>
                <a:r>
                  <a:rPr kumimoji="1" lang="en-GB" altLang="ja-JP" sz="1600" b="1" dirty="0">
                    <a:solidFill>
                      <a:srgbClr val="003399"/>
                    </a:solidFill>
                    <a:latin typeface="Times" charset="0"/>
                    <a:ea typeface="Osaka" charset="-128"/>
                    <a:cs typeface="Osaka" charset="-128"/>
                  </a:rPr>
                  <a:t>)</a:t>
                </a:r>
                <a:endParaRPr kumimoji="1" lang="en-GB" altLang="ja-JP" sz="1600" b="1" baseline="-25000" dirty="0">
                  <a:solidFill>
                    <a:srgbClr val="003399"/>
                  </a:solidFill>
                  <a:latin typeface="Times" charset="0"/>
                  <a:ea typeface="Osaka" charset="-128"/>
                  <a:cs typeface="Osaka" charset="-128"/>
                </a:endParaRPr>
              </a:p>
            </p:txBody>
          </p:sp>
          <p:sp>
            <p:nvSpPr>
              <p:cNvPr id="27659" name="Text Box 17"/>
              <p:cNvSpPr txBox="1">
                <a:spLocks noChangeArrowheads="1"/>
              </p:cNvSpPr>
              <p:nvPr/>
            </p:nvSpPr>
            <p:spPr bwMode="auto">
              <a:xfrm>
                <a:off x="3699" y="2476"/>
                <a:ext cx="661" cy="212"/>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kumimoji="1" lang="en-GB" altLang="ja-JP" sz="1600" b="1">
                    <a:solidFill>
                      <a:srgbClr val="003399"/>
                    </a:solidFill>
                    <a:latin typeface="Times New Roman" charset="0"/>
                    <a:ea typeface="Osaka" charset="-128"/>
                    <a:cs typeface="Osaka" charset="-128"/>
                  </a:rPr>
                  <a:t>h(</a:t>
                </a:r>
                <a:r>
                  <a:rPr kumimoji="1" lang="en-GB" altLang="ja-JP" sz="1600" b="1">
                    <a:solidFill>
                      <a:srgbClr val="003399"/>
                    </a:solidFill>
                    <a:latin typeface="Symbol" charset="2"/>
                    <a:ea typeface="Osaka" charset="-128"/>
                    <a:cs typeface="Osaka" charset="-128"/>
                  </a:rPr>
                  <a:t>n</a:t>
                </a:r>
                <a:r>
                  <a:rPr kumimoji="1" lang="en-GB" altLang="ja-JP" sz="1600" b="1" baseline="-25000">
                    <a:solidFill>
                      <a:srgbClr val="003399"/>
                    </a:solidFill>
                    <a:latin typeface="Times" charset="0"/>
                    <a:ea typeface="Osaka" charset="-128"/>
                    <a:cs typeface="Osaka" charset="-128"/>
                  </a:rPr>
                  <a:t>1</a:t>
                </a:r>
                <a:r>
                  <a:rPr kumimoji="1" lang="en-GB" altLang="ja-JP" sz="1600" b="1">
                    <a:solidFill>
                      <a:srgbClr val="003399"/>
                    </a:solidFill>
                    <a:latin typeface="Times" charset="0"/>
                    <a:ea typeface="Osaka" charset="-128"/>
                    <a:cs typeface="Osaka" charset="-128"/>
                  </a:rPr>
                  <a:t> - </a:t>
                </a:r>
                <a:r>
                  <a:rPr kumimoji="1" lang="en-GB" altLang="ja-JP" sz="1600" b="1">
                    <a:solidFill>
                      <a:srgbClr val="003399"/>
                    </a:solidFill>
                    <a:latin typeface="Symbol" charset="2"/>
                    <a:ea typeface="Osaka" charset="-128"/>
                    <a:cs typeface="Osaka" charset="-128"/>
                  </a:rPr>
                  <a:t>n</a:t>
                </a:r>
                <a:r>
                  <a:rPr kumimoji="1" lang="en-GB" altLang="ja-JP" sz="1600" b="1" baseline="-25000">
                    <a:solidFill>
                      <a:srgbClr val="003399"/>
                    </a:solidFill>
                    <a:latin typeface="Times" charset="0"/>
                    <a:ea typeface="Osaka" charset="-128"/>
                    <a:cs typeface="Osaka" charset="-128"/>
                  </a:rPr>
                  <a:t>0</a:t>
                </a:r>
                <a:r>
                  <a:rPr kumimoji="1" lang="en-GB" altLang="ja-JP" sz="1600" b="1">
                    <a:solidFill>
                      <a:srgbClr val="003399"/>
                    </a:solidFill>
                    <a:latin typeface="Times" charset="0"/>
                    <a:ea typeface="Osaka" charset="-128"/>
                    <a:cs typeface="Osaka" charset="-128"/>
                  </a:rPr>
                  <a:t>)</a:t>
                </a:r>
                <a:endParaRPr kumimoji="1" lang="en-GB" altLang="ja-JP" sz="1600" b="1" baseline="-25000">
                  <a:solidFill>
                    <a:srgbClr val="003399"/>
                  </a:solidFill>
                  <a:latin typeface="Times" charset="0"/>
                  <a:ea typeface="Osaka" charset="-128"/>
                  <a:cs typeface="Osaka" charset="-128"/>
                </a:endParaRPr>
              </a:p>
            </p:txBody>
          </p:sp>
          <p:sp>
            <p:nvSpPr>
              <p:cNvPr id="27660" name="Text Box 18"/>
              <p:cNvSpPr txBox="1">
                <a:spLocks noChangeArrowheads="1"/>
              </p:cNvSpPr>
              <p:nvPr/>
            </p:nvSpPr>
            <p:spPr bwMode="auto">
              <a:xfrm>
                <a:off x="2513" y="2236"/>
                <a:ext cx="1309" cy="367"/>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kumimoji="1" lang="en-GB" altLang="ja-JP" sz="1600" b="1">
                    <a:solidFill>
                      <a:srgbClr val="003399"/>
                    </a:solidFill>
                    <a:latin typeface="Times New Roman" charset="0"/>
                    <a:ea typeface="Osaka" charset="-128"/>
                    <a:cs typeface="Osaka" charset="-128"/>
                  </a:rPr>
                  <a:t>h(</a:t>
                </a:r>
                <a:r>
                  <a:rPr kumimoji="1" lang="en-GB" altLang="ja-JP" sz="1600" b="1">
                    <a:solidFill>
                      <a:srgbClr val="003399"/>
                    </a:solidFill>
                    <a:latin typeface="Symbol" charset="2"/>
                    <a:ea typeface="Osaka" charset="-128"/>
                    <a:cs typeface="Osaka" charset="-128"/>
                  </a:rPr>
                  <a:t>n</a:t>
                </a:r>
                <a:r>
                  <a:rPr kumimoji="1" lang="en-GB" altLang="ja-JP" sz="1600" b="1" baseline="-25000">
                    <a:solidFill>
                      <a:srgbClr val="003399"/>
                    </a:solidFill>
                    <a:latin typeface="Times" charset="0"/>
                    <a:ea typeface="Osaka" charset="-128"/>
                    <a:cs typeface="Osaka" charset="-128"/>
                  </a:rPr>
                  <a:t>2</a:t>
                </a:r>
                <a:r>
                  <a:rPr kumimoji="1" lang="en-GB" altLang="ja-JP" sz="1600" b="1">
                    <a:solidFill>
                      <a:srgbClr val="003399"/>
                    </a:solidFill>
                    <a:latin typeface="Times" charset="0"/>
                    <a:ea typeface="Osaka" charset="-128"/>
                    <a:cs typeface="Osaka" charset="-128"/>
                  </a:rPr>
                  <a:t> - </a:t>
                </a:r>
                <a:r>
                  <a:rPr kumimoji="1" lang="en-GB" altLang="ja-JP" sz="1600" b="1">
                    <a:solidFill>
                      <a:srgbClr val="003399"/>
                    </a:solidFill>
                    <a:latin typeface="Symbol" charset="2"/>
                    <a:ea typeface="Osaka" charset="-128"/>
                    <a:cs typeface="Osaka" charset="-128"/>
                  </a:rPr>
                  <a:t>n</a:t>
                </a:r>
                <a:r>
                  <a:rPr kumimoji="1" lang="en-GB" altLang="ja-JP" sz="1600" b="1" baseline="-25000">
                    <a:solidFill>
                      <a:srgbClr val="003399"/>
                    </a:solidFill>
                    <a:latin typeface="Times" charset="0"/>
                    <a:ea typeface="Osaka" charset="-128"/>
                    <a:cs typeface="Osaka" charset="-128"/>
                  </a:rPr>
                  <a:t>1</a:t>
                </a:r>
                <a:r>
                  <a:rPr kumimoji="1" lang="en-GB" altLang="ja-JP" sz="1600" b="1">
                    <a:solidFill>
                      <a:srgbClr val="003399"/>
                    </a:solidFill>
                    <a:latin typeface="Times" charset="0"/>
                    <a:ea typeface="Osaka" charset="-128"/>
                    <a:cs typeface="Osaka" charset="-128"/>
                  </a:rPr>
                  <a:t>)  (overtone)</a:t>
                </a:r>
                <a:endParaRPr kumimoji="1" lang="en-GB" altLang="ja-JP" sz="2000" b="1" baseline="-25000">
                  <a:solidFill>
                    <a:srgbClr val="003399"/>
                  </a:solidFill>
                  <a:latin typeface="Times" charset="0"/>
                  <a:ea typeface="Osaka" charset="-128"/>
                  <a:cs typeface="Osaka" charset="-128"/>
                </a:endParaRPr>
              </a:p>
            </p:txBody>
          </p:sp>
          <p:sp>
            <p:nvSpPr>
              <p:cNvPr id="27661" name="Text Box 19"/>
              <p:cNvSpPr txBox="1">
                <a:spLocks noChangeArrowheads="1"/>
              </p:cNvSpPr>
              <p:nvPr/>
            </p:nvSpPr>
            <p:spPr bwMode="auto">
              <a:xfrm>
                <a:off x="1827" y="1853"/>
                <a:ext cx="2140" cy="367"/>
              </a:xfrm>
              <a:prstGeom prst="rect">
                <a:avLst/>
              </a:prstGeom>
              <a:noFill/>
              <a:ln w="9525">
                <a:noFill/>
                <a:miter lim="800000"/>
                <a:headEnd/>
                <a:tailEnd/>
              </a:ln>
            </p:spPr>
            <p:txBody>
              <a:bodyPr>
                <a:prstTxWarp prst="textNoShape">
                  <a:avLst/>
                </a:prstTxWarp>
                <a:spAutoFit/>
              </a:bodyPr>
              <a:lstStyle/>
              <a:p>
                <a:pPr eaLnBrk="1" hangingPunct="1">
                  <a:spcBef>
                    <a:spcPct val="50000"/>
                  </a:spcBef>
                </a:pPr>
                <a:r>
                  <a:rPr kumimoji="1" lang="en-GB" altLang="ja-JP" sz="1600" b="1">
                    <a:solidFill>
                      <a:srgbClr val="003399"/>
                    </a:solidFill>
                    <a:latin typeface="Times" charset="0"/>
                    <a:ea typeface="Osaka" charset="-128"/>
                    <a:cs typeface="Osaka" charset="-128"/>
                  </a:rPr>
                  <a:t>Infrared Absorption and</a:t>
                </a:r>
                <a:r>
                  <a:rPr kumimoji="1" lang="en-GB" altLang="ja-JP" sz="1600" b="1">
                    <a:solidFill>
                      <a:srgbClr val="FFFF00"/>
                    </a:solidFill>
                    <a:latin typeface="Times" charset="0"/>
                    <a:ea typeface="Osaka" charset="-128"/>
                    <a:cs typeface="Osaka" charset="-128"/>
                  </a:rPr>
                  <a:t> </a:t>
                </a:r>
                <a:r>
                  <a:rPr kumimoji="1" lang="en-GB" altLang="ja-JP" sz="1600" b="1">
                    <a:solidFill>
                      <a:srgbClr val="003399"/>
                    </a:solidFill>
                    <a:latin typeface="Times" charset="0"/>
                    <a:ea typeface="Osaka" charset="-128"/>
                    <a:cs typeface="Osaka" charset="-128"/>
                  </a:rPr>
                  <a:t>Emission</a:t>
                </a:r>
              </a:p>
            </p:txBody>
          </p:sp>
          <p:sp>
            <p:nvSpPr>
              <p:cNvPr id="27662" name="Freeform 20"/>
              <p:cNvSpPr>
                <a:spLocks/>
              </p:cNvSpPr>
              <p:nvPr/>
            </p:nvSpPr>
            <p:spPr bwMode="auto">
              <a:xfrm>
                <a:off x="101" y="808"/>
                <a:ext cx="1601" cy="2035"/>
              </a:xfrm>
              <a:custGeom>
                <a:avLst/>
                <a:gdLst>
                  <a:gd name="T0" fmla="*/ 54 w 1601"/>
                  <a:gd name="T1" fmla="*/ 0 h 2035"/>
                  <a:gd name="T2" fmla="*/ 85 w 1601"/>
                  <a:gd name="T3" fmla="*/ 510 h 2035"/>
                  <a:gd name="T4" fmla="*/ 564 w 1601"/>
                  <a:gd name="T5" fmla="*/ 555 h 2035"/>
                  <a:gd name="T6" fmla="*/ 599 w 1601"/>
                  <a:gd name="T7" fmla="*/ 1057 h 2035"/>
                  <a:gd name="T8" fmla="*/ 1067 w 1601"/>
                  <a:gd name="T9" fmla="*/ 1097 h 2035"/>
                  <a:gd name="T10" fmla="*/ 1042 w 1601"/>
                  <a:gd name="T11" fmla="*/ 1625 h 2035"/>
                  <a:gd name="T12" fmla="*/ 1526 w 1601"/>
                  <a:gd name="T13" fmla="*/ 1485 h 2035"/>
                  <a:gd name="T14" fmla="*/ 1494 w 1601"/>
                  <a:gd name="T15" fmla="*/ 2035 h 2035"/>
                  <a:gd name="T16" fmla="*/ 0 60000 65536"/>
                  <a:gd name="T17" fmla="*/ 0 60000 65536"/>
                  <a:gd name="T18" fmla="*/ 0 60000 65536"/>
                  <a:gd name="T19" fmla="*/ 0 60000 65536"/>
                  <a:gd name="T20" fmla="*/ 0 60000 65536"/>
                  <a:gd name="T21" fmla="*/ 0 60000 65536"/>
                  <a:gd name="T22" fmla="*/ 0 60000 65536"/>
                  <a:gd name="T23" fmla="*/ 0 60000 65536"/>
                  <a:gd name="T24" fmla="*/ 0 w 1601"/>
                  <a:gd name="T25" fmla="*/ 0 h 2035"/>
                  <a:gd name="T26" fmla="*/ 1601 w 1601"/>
                  <a:gd name="T27" fmla="*/ 2035 h 203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601" h="2035">
                    <a:moveTo>
                      <a:pt x="54" y="0"/>
                    </a:moveTo>
                    <a:cubicBezTo>
                      <a:pt x="28" y="208"/>
                      <a:pt x="0" y="417"/>
                      <a:pt x="85" y="510"/>
                    </a:cubicBezTo>
                    <a:cubicBezTo>
                      <a:pt x="170" y="603"/>
                      <a:pt x="479" y="463"/>
                      <a:pt x="564" y="555"/>
                    </a:cubicBezTo>
                    <a:cubicBezTo>
                      <a:pt x="650" y="646"/>
                      <a:pt x="516" y="967"/>
                      <a:pt x="599" y="1057"/>
                    </a:cubicBezTo>
                    <a:cubicBezTo>
                      <a:pt x="683" y="1147"/>
                      <a:pt x="993" y="1002"/>
                      <a:pt x="1067" y="1097"/>
                    </a:cubicBezTo>
                    <a:cubicBezTo>
                      <a:pt x="1141" y="1192"/>
                      <a:pt x="965" y="1560"/>
                      <a:pt x="1042" y="1625"/>
                    </a:cubicBezTo>
                    <a:cubicBezTo>
                      <a:pt x="1119" y="1690"/>
                      <a:pt x="1451" y="1417"/>
                      <a:pt x="1526" y="1485"/>
                    </a:cubicBezTo>
                    <a:cubicBezTo>
                      <a:pt x="1601" y="1553"/>
                      <a:pt x="1501" y="1921"/>
                      <a:pt x="1494" y="2035"/>
                    </a:cubicBezTo>
                  </a:path>
                </a:pathLst>
              </a:custGeom>
              <a:noFill/>
              <a:ln w="28575">
                <a:solidFill>
                  <a:srgbClr val="66FF33"/>
                </a:solidFill>
                <a:round/>
                <a:headEnd/>
                <a:tailEnd type="triangle" w="med" len="med"/>
              </a:ln>
            </p:spPr>
            <p:txBody>
              <a:bodyPr wrap="none" anchor="ctr">
                <a:prstTxWarp prst="textNoShape">
                  <a:avLst/>
                </a:prstTxWarp>
              </a:bodyPr>
              <a:lstStyle/>
              <a:p>
                <a:endParaRPr lang="en-US"/>
              </a:p>
            </p:txBody>
          </p:sp>
          <p:grpSp>
            <p:nvGrpSpPr>
              <p:cNvPr id="27663" name="Group 21"/>
              <p:cNvGrpSpPr>
                <a:grpSpLocks/>
              </p:cNvGrpSpPr>
              <p:nvPr/>
            </p:nvGrpSpPr>
            <p:grpSpPr bwMode="auto">
              <a:xfrm>
                <a:off x="1281" y="2336"/>
                <a:ext cx="305" cy="569"/>
                <a:chOff x="1281" y="2336"/>
                <a:chExt cx="305" cy="569"/>
              </a:xfrm>
            </p:grpSpPr>
            <p:sp>
              <p:nvSpPr>
                <p:cNvPr id="27689" name="Text Box 22"/>
                <p:cNvSpPr txBox="1">
                  <a:spLocks noChangeArrowheads="1"/>
                </p:cNvSpPr>
                <p:nvPr/>
              </p:nvSpPr>
              <p:spPr bwMode="auto">
                <a:xfrm>
                  <a:off x="1282" y="2691"/>
                  <a:ext cx="291" cy="214"/>
                </a:xfrm>
                <a:prstGeom prst="rect">
                  <a:avLst/>
                </a:prstGeom>
                <a:noFill/>
                <a:ln w="9525">
                  <a:noFill/>
                  <a:miter lim="800000"/>
                  <a:headEnd/>
                  <a:tailEnd/>
                </a:ln>
              </p:spPr>
              <p:txBody>
                <a:bodyPr wrap="square">
                  <a:prstTxWarp prst="textNoShape">
                    <a:avLst/>
                  </a:prstTxWarp>
                  <a:spAutoFit/>
                </a:bodyPr>
                <a:lstStyle/>
                <a:p>
                  <a:pPr>
                    <a:spcBef>
                      <a:spcPct val="50000"/>
                    </a:spcBef>
                  </a:pPr>
                  <a:r>
                    <a:rPr kumimoji="1" lang="en-GB" altLang="ja-JP" sz="1600" b="1" dirty="0">
                      <a:solidFill>
                        <a:srgbClr val="000090"/>
                      </a:solidFill>
                      <a:latin typeface="Symbol" charset="2"/>
                      <a:ea typeface="Osaka" charset="-128"/>
                      <a:cs typeface="Osaka" charset="-128"/>
                    </a:rPr>
                    <a:t>n</a:t>
                  </a:r>
                  <a:r>
                    <a:rPr kumimoji="1" lang="en-GB" altLang="ja-JP" sz="1600" b="1" baseline="-25000" dirty="0">
                      <a:solidFill>
                        <a:srgbClr val="000090"/>
                      </a:solidFill>
                      <a:latin typeface="Times" charset="0"/>
                      <a:ea typeface="Osaka" charset="-128"/>
                      <a:cs typeface="Osaka" charset="-128"/>
                    </a:rPr>
                    <a:t>1</a:t>
                  </a:r>
                  <a:endParaRPr kumimoji="1" lang="en-US" sz="1600" b="1" baseline="-25000" dirty="0">
                    <a:solidFill>
                      <a:srgbClr val="000090"/>
                    </a:solidFill>
                    <a:latin typeface="Times" charset="0"/>
                    <a:ea typeface="Osaka" charset="-128"/>
                    <a:cs typeface="Osaka" charset="-128"/>
                  </a:endParaRPr>
                </a:p>
              </p:txBody>
            </p:sp>
            <p:sp>
              <p:nvSpPr>
                <p:cNvPr id="27690" name="Text Box 23"/>
                <p:cNvSpPr txBox="1">
                  <a:spLocks noChangeArrowheads="1"/>
                </p:cNvSpPr>
                <p:nvPr/>
              </p:nvSpPr>
              <p:spPr bwMode="auto">
                <a:xfrm>
                  <a:off x="1281" y="2507"/>
                  <a:ext cx="264" cy="214"/>
                </a:xfrm>
                <a:prstGeom prst="rect">
                  <a:avLst/>
                </a:prstGeom>
                <a:noFill/>
                <a:ln w="9525">
                  <a:noFill/>
                  <a:miter lim="800000"/>
                  <a:headEnd/>
                  <a:tailEnd/>
                </a:ln>
              </p:spPr>
              <p:txBody>
                <a:bodyPr wrap="square">
                  <a:prstTxWarp prst="textNoShape">
                    <a:avLst/>
                  </a:prstTxWarp>
                  <a:spAutoFit/>
                </a:bodyPr>
                <a:lstStyle/>
                <a:p>
                  <a:pPr>
                    <a:spcBef>
                      <a:spcPct val="50000"/>
                    </a:spcBef>
                  </a:pPr>
                  <a:r>
                    <a:rPr kumimoji="1" lang="en-GB" altLang="ja-JP" sz="1600" b="1" dirty="0">
                      <a:solidFill>
                        <a:srgbClr val="003399"/>
                      </a:solidFill>
                      <a:latin typeface="Symbol" charset="2"/>
                      <a:ea typeface="Osaka" charset="-128"/>
                      <a:cs typeface="Osaka" charset="-128"/>
                    </a:rPr>
                    <a:t>n</a:t>
                  </a:r>
                  <a:r>
                    <a:rPr kumimoji="1" lang="en-GB" altLang="ja-JP" sz="1600" b="1" baseline="-25000" dirty="0">
                      <a:solidFill>
                        <a:srgbClr val="003399"/>
                      </a:solidFill>
                      <a:latin typeface="Times" charset="0"/>
                      <a:ea typeface="Osaka" charset="-128"/>
                      <a:cs typeface="Osaka" charset="-128"/>
                    </a:rPr>
                    <a:t>2</a:t>
                  </a:r>
                  <a:endParaRPr kumimoji="1" lang="en-US" sz="1600" b="1" baseline="-25000" dirty="0">
                    <a:solidFill>
                      <a:srgbClr val="003399"/>
                    </a:solidFill>
                    <a:latin typeface="Times" charset="0"/>
                    <a:ea typeface="Osaka" charset="-128"/>
                    <a:cs typeface="Osaka" charset="-128"/>
                  </a:endParaRPr>
                </a:p>
              </p:txBody>
            </p:sp>
            <p:sp>
              <p:nvSpPr>
                <p:cNvPr id="27692" name="Text Box 25"/>
                <p:cNvSpPr txBox="1">
                  <a:spLocks noChangeArrowheads="1"/>
                </p:cNvSpPr>
                <p:nvPr/>
              </p:nvSpPr>
              <p:spPr bwMode="auto">
                <a:xfrm>
                  <a:off x="1294" y="2336"/>
                  <a:ext cx="292" cy="214"/>
                </a:xfrm>
                <a:prstGeom prst="rect">
                  <a:avLst/>
                </a:prstGeom>
                <a:noFill/>
                <a:ln w="9525">
                  <a:noFill/>
                  <a:miter lim="800000"/>
                  <a:headEnd/>
                  <a:tailEnd/>
                </a:ln>
              </p:spPr>
              <p:txBody>
                <a:bodyPr wrap="square">
                  <a:prstTxWarp prst="textNoShape">
                    <a:avLst/>
                  </a:prstTxWarp>
                  <a:spAutoFit/>
                </a:bodyPr>
                <a:lstStyle/>
                <a:p>
                  <a:pPr>
                    <a:spcBef>
                      <a:spcPct val="50000"/>
                    </a:spcBef>
                  </a:pPr>
                  <a:r>
                    <a:rPr kumimoji="1" lang="en-GB" altLang="ja-JP" sz="1600" b="1" dirty="0">
                      <a:solidFill>
                        <a:srgbClr val="003399"/>
                      </a:solidFill>
                      <a:latin typeface="Symbol" charset="2"/>
                      <a:ea typeface="Osaka" charset="-128"/>
                      <a:cs typeface="Osaka" charset="-128"/>
                    </a:rPr>
                    <a:t>n</a:t>
                  </a:r>
                  <a:r>
                    <a:rPr kumimoji="1" lang="en-GB" altLang="ja-JP" sz="1600" b="1" baseline="-25000" dirty="0">
                      <a:solidFill>
                        <a:srgbClr val="003399"/>
                      </a:solidFill>
                      <a:latin typeface="Times" charset="0"/>
                      <a:ea typeface="Osaka" charset="-128"/>
                      <a:cs typeface="Osaka" charset="-128"/>
                    </a:rPr>
                    <a:t>3</a:t>
                  </a:r>
                  <a:endParaRPr kumimoji="1" lang="en-US" sz="1600" b="1" baseline="-25000" dirty="0">
                    <a:solidFill>
                      <a:srgbClr val="003399"/>
                    </a:solidFill>
                    <a:latin typeface="Times" charset="0"/>
                    <a:ea typeface="Osaka" charset="-128"/>
                    <a:cs typeface="Osaka" charset="-128"/>
                  </a:endParaRPr>
                </a:p>
              </p:txBody>
            </p:sp>
          </p:grpSp>
          <p:grpSp>
            <p:nvGrpSpPr>
              <p:cNvPr id="27664" name="Group 26"/>
              <p:cNvGrpSpPr>
                <a:grpSpLocks/>
              </p:cNvGrpSpPr>
              <p:nvPr/>
            </p:nvGrpSpPr>
            <p:grpSpPr bwMode="auto">
              <a:xfrm>
                <a:off x="1516" y="2287"/>
                <a:ext cx="3083" cy="807"/>
                <a:chOff x="1516" y="2287"/>
                <a:chExt cx="3083" cy="807"/>
              </a:xfrm>
            </p:grpSpPr>
            <p:grpSp>
              <p:nvGrpSpPr>
                <p:cNvPr id="27665" name="Group 27"/>
                <p:cNvGrpSpPr>
                  <a:grpSpLocks/>
                </p:cNvGrpSpPr>
                <p:nvPr/>
              </p:nvGrpSpPr>
              <p:grpSpPr bwMode="auto">
                <a:xfrm>
                  <a:off x="1516" y="2287"/>
                  <a:ext cx="3083" cy="730"/>
                  <a:chOff x="910" y="1161"/>
                  <a:chExt cx="2847" cy="384"/>
                </a:xfrm>
              </p:grpSpPr>
              <p:sp>
                <p:nvSpPr>
                  <p:cNvPr id="27684" name="Line 28"/>
                  <p:cNvSpPr>
                    <a:spLocks noChangeShapeType="1"/>
                  </p:cNvSpPr>
                  <p:nvPr/>
                </p:nvSpPr>
                <p:spPr bwMode="auto">
                  <a:xfrm>
                    <a:off x="910" y="1161"/>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85" name="Line 29"/>
                  <p:cNvSpPr>
                    <a:spLocks noChangeShapeType="1"/>
                  </p:cNvSpPr>
                  <p:nvPr/>
                </p:nvSpPr>
                <p:spPr bwMode="auto">
                  <a:xfrm>
                    <a:off x="910" y="1257"/>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86" name="Line 30"/>
                  <p:cNvSpPr>
                    <a:spLocks noChangeShapeType="1"/>
                  </p:cNvSpPr>
                  <p:nvPr/>
                </p:nvSpPr>
                <p:spPr bwMode="auto">
                  <a:xfrm>
                    <a:off x="910" y="1353"/>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87" name="Line 31"/>
                  <p:cNvSpPr>
                    <a:spLocks noChangeShapeType="1"/>
                  </p:cNvSpPr>
                  <p:nvPr/>
                </p:nvSpPr>
                <p:spPr bwMode="auto">
                  <a:xfrm>
                    <a:off x="910" y="1449"/>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sp>
                <p:nvSpPr>
                  <p:cNvPr id="27688" name="Line 32"/>
                  <p:cNvSpPr>
                    <a:spLocks noChangeShapeType="1"/>
                  </p:cNvSpPr>
                  <p:nvPr/>
                </p:nvSpPr>
                <p:spPr bwMode="auto">
                  <a:xfrm>
                    <a:off x="910" y="1545"/>
                    <a:ext cx="2847" cy="0"/>
                  </a:xfrm>
                  <a:prstGeom prst="line">
                    <a:avLst/>
                  </a:prstGeom>
                  <a:noFill/>
                  <a:ln w="9525">
                    <a:solidFill>
                      <a:srgbClr val="00FF00"/>
                    </a:solidFill>
                    <a:round/>
                    <a:headEnd/>
                    <a:tailEnd/>
                  </a:ln>
                </p:spPr>
                <p:txBody>
                  <a:bodyPr wrap="none" anchor="ctr">
                    <a:prstTxWarp prst="textNoShape">
                      <a:avLst/>
                    </a:prstTxWarp>
                  </a:bodyPr>
                  <a:lstStyle/>
                  <a:p>
                    <a:endParaRPr lang="en-US"/>
                  </a:p>
                </p:txBody>
              </p:sp>
            </p:grpSp>
            <p:sp>
              <p:nvSpPr>
                <p:cNvPr id="27666" name="Oval 33"/>
                <p:cNvSpPr>
                  <a:spLocks noChangeArrowheads="1"/>
                </p:cNvSpPr>
                <p:nvPr/>
              </p:nvSpPr>
              <p:spPr bwMode="auto">
                <a:xfrm>
                  <a:off x="1619" y="2964"/>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67" name="Oval 34"/>
                <p:cNvSpPr>
                  <a:spLocks noChangeArrowheads="1"/>
                </p:cNvSpPr>
                <p:nvPr/>
              </p:nvSpPr>
              <p:spPr bwMode="auto">
                <a:xfrm>
                  <a:off x="2748" y="2963"/>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68" name="Oval 35"/>
                <p:cNvSpPr>
                  <a:spLocks noChangeArrowheads="1"/>
                </p:cNvSpPr>
                <p:nvPr/>
              </p:nvSpPr>
              <p:spPr bwMode="auto">
                <a:xfrm>
                  <a:off x="3690" y="2964"/>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69" name="Oval 36"/>
                <p:cNvSpPr>
                  <a:spLocks noChangeArrowheads="1"/>
                </p:cNvSpPr>
                <p:nvPr/>
              </p:nvSpPr>
              <p:spPr bwMode="auto">
                <a:xfrm>
                  <a:off x="4369" y="2963"/>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70" name="Oval 37"/>
                <p:cNvSpPr>
                  <a:spLocks noChangeArrowheads="1"/>
                </p:cNvSpPr>
                <p:nvPr/>
              </p:nvSpPr>
              <p:spPr bwMode="auto">
                <a:xfrm>
                  <a:off x="3214" y="2969"/>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71" name="Oval 38"/>
                <p:cNvSpPr>
                  <a:spLocks noChangeArrowheads="1"/>
                </p:cNvSpPr>
                <p:nvPr/>
              </p:nvSpPr>
              <p:spPr bwMode="auto">
                <a:xfrm>
                  <a:off x="2192" y="2982"/>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grpSp>
              <p:nvGrpSpPr>
                <p:cNvPr id="27672" name="Group 39"/>
                <p:cNvGrpSpPr>
                  <a:grpSpLocks/>
                </p:cNvGrpSpPr>
                <p:nvPr/>
              </p:nvGrpSpPr>
              <p:grpSpPr bwMode="auto">
                <a:xfrm>
                  <a:off x="1814" y="2771"/>
                  <a:ext cx="237" cy="305"/>
                  <a:chOff x="1814" y="2771"/>
                  <a:chExt cx="237" cy="305"/>
                </a:xfrm>
              </p:grpSpPr>
              <p:sp>
                <p:nvSpPr>
                  <p:cNvPr id="27681" name="Oval 40"/>
                  <p:cNvSpPr>
                    <a:spLocks noChangeArrowheads="1"/>
                  </p:cNvSpPr>
                  <p:nvPr/>
                </p:nvSpPr>
                <p:spPr bwMode="auto">
                  <a:xfrm>
                    <a:off x="1814" y="2964"/>
                    <a:ext cx="112"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82" name="Oval 41"/>
                  <p:cNvSpPr>
                    <a:spLocks noChangeArrowheads="1"/>
                  </p:cNvSpPr>
                  <p:nvPr/>
                </p:nvSpPr>
                <p:spPr bwMode="auto">
                  <a:xfrm>
                    <a:off x="1938" y="2771"/>
                    <a:ext cx="113" cy="112"/>
                  </a:xfrm>
                  <a:prstGeom prst="ellipse">
                    <a:avLst/>
                  </a:prstGeom>
                  <a:solidFill>
                    <a:srgbClr val="FF0000"/>
                  </a:solidFill>
                  <a:ln w="9525">
                    <a:solidFill>
                      <a:schemeClr val="tx1"/>
                    </a:solidFill>
                    <a:round/>
                    <a:headEnd/>
                    <a:tailEnd/>
                  </a:ln>
                </p:spPr>
                <p:txBody>
                  <a:bodyPr wrap="none" anchor="ctr">
                    <a:prstTxWarp prst="textNoShape">
                      <a:avLst/>
                    </a:prstTxWarp>
                  </a:bodyPr>
                  <a:lstStyle/>
                  <a:p>
                    <a:endParaRPr lang="en-US"/>
                  </a:p>
                </p:txBody>
              </p:sp>
              <p:sp>
                <p:nvSpPr>
                  <p:cNvPr id="27683" name="Line 42"/>
                  <p:cNvSpPr>
                    <a:spLocks noChangeShapeType="1"/>
                  </p:cNvSpPr>
                  <p:nvPr/>
                </p:nvSpPr>
                <p:spPr bwMode="auto">
                  <a:xfrm flipV="1">
                    <a:off x="1896" y="2871"/>
                    <a:ext cx="72" cy="93"/>
                  </a:xfrm>
                  <a:prstGeom prst="line">
                    <a:avLst/>
                  </a:prstGeom>
                  <a:noFill/>
                  <a:ln w="25400">
                    <a:solidFill>
                      <a:srgbClr val="00FF00"/>
                    </a:solidFill>
                    <a:round/>
                    <a:headEnd/>
                    <a:tailEnd type="triangle" w="sm" len="sm"/>
                  </a:ln>
                </p:spPr>
                <p:txBody>
                  <a:bodyPr wrap="none" anchor="ctr">
                    <a:prstTxWarp prst="textNoShape">
                      <a:avLst/>
                    </a:prstTxWarp>
                  </a:bodyPr>
                  <a:lstStyle/>
                  <a:p>
                    <a:endParaRPr lang="en-US"/>
                  </a:p>
                </p:txBody>
              </p:sp>
            </p:grpSp>
            <p:grpSp>
              <p:nvGrpSpPr>
                <p:cNvPr id="27673" name="Group 43"/>
                <p:cNvGrpSpPr>
                  <a:grpSpLocks/>
                </p:cNvGrpSpPr>
                <p:nvPr/>
              </p:nvGrpSpPr>
              <p:grpSpPr bwMode="auto">
                <a:xfrm>
                  <a:off x="2563" y="2587"/>
                  <a:ext cx="272" cy="307"/>
                  <a:chOff x="2563" y="2587"/>
                  <a:chExt cx="272" cy="307"/>
                </a:xfrm>
              </p:grpSpPr>
              <p:sp>
                <p:nvSpPr>
                  <p:cNvPr id="27678" name="Oval 44"/>
                  <p:cNvSpPr>
                    <a:spLocks noChangeArrowheads="1"/>
                  </p:cNvSpPr>
                  <p:nvPr/>
                </p:nvSpPr>
                <p:spPr bwMode="auto">
                  <a:xfrm>
                    <a:off x="2563" y="2782"/>
                    <a:ext cx="112" cy="112"/>
                  </a:xfrm>
                  <a:prstGeom prst="ellipse">
                    <a:avLst/>
                  </a:prstGeom>
                  <a:solidFill>
                    <a:srgbClr val="FF0000"/>
                  </a:solidFill>
                  <a:ln w="9525">
                    <a:solidFill>
                      <a:schemeClr val="tx1"/>
                    </a:solidFill>
                    <a:round/>
                    <a:headEnd/>
                    <a:tailEnd/>
                  </a:ln>
                </p:spPr>
                <p:txBody>
                  <a:bodyPr wrap="none" anchor="ctr">
                    <a:prstTxWarp prst="textNoShape">
                      <a:avLst/>
                    </a:prstTxWarp>
                  </a:bodyPr>
                  <a:lstStyle/>
                  <a:p>
                    <a:endParaRPr lang="en-US"/>
                  </a:p>
                </p:txBody>
              </p:sp>
              <p:sp>
                <p:nvSpPr>
                  <p:cNvPr id="27679" name="Oval 45"/>
                  <p:cNvSpPr>
                    <a:spLocks noChangeArrowheads="1"/>
                  </p:cNvSpPr>
                  <p:nvPr/>
                </p:nvSpPr>
                <p:spPr bwMode="auto">
                  <a:xfrm>
                    <a:off x="2722" y="2587"/>
                    <a:ext cx="113" cy="112"/>
                  </a:xfrm>
                  <a:prstGeom prst="ellipse">
                    <a:avLst/>
                  </a:prstGeom>
                  <a:solidFill>
                    <a:srgbClr val="FF9900"/>
                  </a:solidFill>
                  <a:ln w="9525">
                    <a:solidFill>
                      <a:schemeClr val="tx1"/>
                    </a:solidFill>
                    <a:round/>
                    <a:headEnd/>
                    <a:tailEnd/>
                  </a:ln>
                </p:spPr>
                <p:txBody>
                  <a:bodyPr wrap="none" anchor="ctr">
                    <a:prstTxWarp prst="textNoShape">
                      <a:avLst/>
                    </a:prstTxWarp>
                  </a:bodyPr>
                  <a:lstStyle/>
                  <a:p>
                    <a:endParaRPr lang="en-US"/>
                  </a:p>
                </p:txBody>
              </p:sp>
              <p:sp>
                <p:nvSpPr>
                  <p:cNvPr id="27680" name="Line 46"/>
                  <p:cNvSpPr>
                    <a:spLocks noChangeShapeType="1"/>
                  </p:cNvSpPr>
                  <p:nvPr/>
                </p:nvSpPr>
                <p:spPr bwMode="auto">
                  <a:xfrm flipV="1">
                    <a:off x="2661" y="2682"/>
                    <a:ext cx="96" cy="105"/>
                  </a:xfrm>
                  <a:prstGeom prst="line">
                    <a:avLst/>
                  </a:prstGeom>
                  <a:noFill/>
                  <a:ln w="25400">
                    <a:solidFill>
                      <a:srgbClr val="00FF00"/>
                    </a:solidFill>
                    <a:round/>
                    <a:headEnd/>
                    <a:tailEnd type="triangle" w="sm" len="sm"/>
                  </a:ln>
                </p:spPr>
                <p:txBody>
                  <a:bodyPr wrap="none" anchor="ctr">
                    <a:prstTxWarp prst="textNoShape">
                      <a:avLst/>
                    </a:prstTxWarp>
                  </a:bodyPr>
                  <a:lstStyle/>
                  <a:p>
                    <a:endParaRPr lang="en-US"/>
                  </a:p>
                </p:txBody>
              </p:sp>
            </p:grpSp>
            <p:grpSp>
              <p:nvGrpSpPr>
                <p:cNvPr id="27674" name="Group 47"/>
                <p:cNvGrpSpPr>
                  <a:grpSpLocks/>
                </p:cNvGrpSpPr>
                <p:nvPr/>
              </p:nvGrpSpPr>
              <p:grpSpPr bwMode="auto">
                <a:xfrm>
                  <a:off x="3925" y="2766"/>
                  <a:ext cx="310" cy="302"/>
                  <a:chOff x="3925" y="2766"/>
                  <a:chExt cx="310" cy="302"/>
                </a:xfrm>
              </p:grpSpPr>
              <p:sp>
                <p:nvSpPr>
                  <p:cNvPr id="27675" name="Oval 48"/>
                  <p:cNvSpPr>
                    <a:spLocks noChangeArrowheads="1"/>
                  </p:cNvSpPr>
                  <p:nvPr/>
                </p:nvSpPr>
                <p:spPr bwMode="auto">
                  <a:xfrm>
                    <a:off x="3925" y="2766"/>
                    <a:ext cx="113" cy="112"/>
                  </a:xfrm>
                  <a:prstGeom prst="ellipse">
                    <a:avLst/>
                  </a:prstGeom>
                  <a:solidFill>
                    <a:srgbClr val="FF0000"/>
                  </a:solidFill>
                  <a:ln w="9525">
                    <a:solidFill>
                      <a:schemeClr val="tx1"/>
                    </a:solidFill>
                    <a:round/>
                    <a:headEnd/>
                    <a:tailEnd/>
                  </a:ln>
                </p:spPr>
                <p:txBody>
                  <a:bodyPr wrap="none" anchor="ctr">
                    <a:prstTxWarp prst="textNoShape">
                      <a:avLst/>
                    </a:prstTxWarp>
                  </a:bodyPr>
                  <a:lstStyle/>
                  <a:p>
                    <a:endParaRPr lang="en-US"/>
                  </a:p>
                </p:txBody>
              </p:sp>
              <p:sp>
                <p:nvSpPr>
                  <p:cNvPr id="27676" name="Oval 49"/>
                  <p:cNvSpPr>
                    <a:spLocks noChangeArrowheads="1"/>
                  </p:cNvSpPr>
                  <p:nvPr/>
                </p:nvSpPr>
                <p:spPr bwMode="auto">
                  <a:xfrm>
                    <a:off x="4122" y="2956"/>
                    <a:ext cx="113" cy="112"/>
                  </a:xfrm>
                  <a:prstGeom prst="ellipse">
                    <a:avLst/>
                  </a:prstGeom>
                  <a:solidFill>
                    <a:srgbClr val="3333FF"/>
                  </a:solidFill>
                  <a:ln w="9525">
                    <a:solidFill>
                      <a:schemeClr val="tx1"/>
                    </a:solidFill>
                    <a:round/>
                    <a:headEnd/>
                    <a:tailEnd/>
                  </a:ln>
                </p:spPr>
                <p:txBody>
                  <a:bodyPr wrap="none" anchor="ctr">
                    <a:prstTxWarp prst="textNoShape">
                      <a:avLst/>
                    </a:prstTxWarp>
                  </a:bodyPr>
                  <a:lstStyle/>
                  <a:p>
                    <a:endParaRPr lang="en-US"/>
                  </a:p>
                </p:txBody>
              </p:sp>
              <p:sp>
                <p:nvSpPr>
                  <p:cNvPr id="27677" name="Line 50"/>
                  <p:cNvSpPr>
                    <a:spLocks noChangeShapeType="1"/>
                  </p:cNvSpPr>
                  <p:nvPr/>
                </p:nvSpPr>
                <p:spPr bwMode="auto">
                  <a:xfrm>
                    <a:off x="4017" y="2859"/>
                    <a:ext cx="117" cy="105"/>
                  </a:xfrm>
                  <a:prstGeom prst="line">
                    <a:avLst/>
                  </a:prstGeom>
                  <a:noFill/>
                  <a:ln w="25400">
                    <a:solidFill>
                      <a:srgbClr val="00FF00"/>
                    </a:solidFill>
                    <a:round/>
                    <a:headEnd/>
                    <a:tailEnd type="triangle" w="sm" len="sm"/>
                  </a:ln>
                </p:spPr>
                <p:txBody>
                  <a:bodyPr wrap="none" anchor="ctr">
                    <a:prstTxWarp prst="textNoShape">
                      <a:avLst/>
                    </a:prstTxWarp>
                  </a:bodyPr>
                  <a:lstStyle/>
                  <a:p>
                    <a:endParaRPr lang="en-US"/>
                  </a:p>
                </p:txBody>
              </p:sp>
            </p:grpSp>
          </p:grpSp>
        </p:grpSp>
      </p:grpSp>
      <p:grpSp>
        <p:nvGrpSpPr>
          <p:cNvPr id="49" name="Group 4"/>
          <p:cNvGrpSpPr>
            <a:grpSpLocks/>
          </p:cNvGrpSpPr>
          <p:nvPr/>
        </p:nvGrpSpPr>
        <p:grpSpPr bwMode="auto">
          <a:xfrm>
            <a:off x="1773285" y="609600"/>
            <a:ext cx="5480925" cy="1727335"/>
            <a:chOff x="912" y="2400"/>
            <a:chExt cx="4256" cy="1664"/>
          </a:xfrm>
        </p:grpSpPr>
        <p:pic>
          <p:nvPicPr>
            <p:cNvPr id="50" name="Picture 5" descr="symmetrical stretching">
              <a:hlinkClick r:id="rId2" tooltip="symmetrical stretching"/>
            </p:cNvPr>
            <p:cNvPicPr>
              <a:picLocks noChangeAspect="1" noChangeArrowheads="1" noCrop="1"/>
            </p:cNvPicPr>
            <p:nvPr/>
          </p:nvPicPr>
          <p:blipFill>
            <a:blip r:embed="rId3"/>
            <a:srcRect/>
            <a:stretch>
              <a:fillRect/>
            </a:stretch>
          </p:blipFill>
          <p:spPr bwMode="auto">
            <a:xfrm>
              <a:off x="966" y="2400"/>
              <a:ext cx="944" cy="673"/>
            </a:xfrm>
            <a:prstGeom prst="rect">
              <a:avLst/>
            </a:prstGeom>
            <a:noFill/>
            <a:ln w="9525">
              <a:noFill/>
              <a:miter lim="800000"/>
              <a:headEnd/>
              <a:tailEnd/>
            </a:ln>
          </p:spPr>
        </p:pic>
        <p:pic>
          <p:nvPicPr>
            <p:cNvPr id="51" name="Picture 6" descr="asymmetrical stretching">
              <a:hlinkClick r:id="rId4" tooltip="asymmetrical stretching"/>
            </p:cNvPr>
            <p:cNvPicPr>
              <a:picLocks noChangeAspect="1" noChangeArrowheads="1" noCrop="1"/>
            </p:cNvPicPr>
            <p:nvPr/>
          </p:nvPicPr>
          <p:blipFill>
            <a:blip r:embed="rId5"/>
            <a:srcRect/>
            <a:stretch>
              <a:fillRect/>
            </a:stretch>
          </p:blipFill>
          <p:spPr bwMode="auto">
            <a:xfrm>
              <a:off x="2052" y="2400"/>
              <a:ext cx="944" cy="673"/>
            </a:xfrm>
            <a:prstGeom prst="rect">
              <a:avLst/>
            </a:prstGeom>
            <a:noFill/>
            <a:ln w="9525">
              <a:noFill/>
              <a:miter lim="800000"/>
              <a:headEnd/>
              <a:tailEnd/>
            </a:ln>
          </p:spPr>
        </p:pic>
        <p:pic>
          <p:nvPicPr>
            <p:cNvPr id="52" name="Picture 7" descr="scissoring">
              <a:hlinkClick r:id="rId6" tooltip="scissoring"/>
            </p:cNvPr>
            <p:cNvPicPr>
              <a:picLocks noChangeAspect="1" noChangeArrowheads="1" noCrop="1"/>
            </p:cNvPicPr>
            <p:nvPr/>
          </p:nvPicPr>
          <p:blipFill>
            <a:blip r:embed="rId7"/>
            <a:srcRect/>
            <a:stretch>
              <a:fillRect/>
            </a:stretch>
          </p:blipFill>
          <p:spPr bwMode="auto">
            <a:xfrm>
              <a:off x="960" y="3177"/>
              <a:ext cx="944" cy="673"/>
            </a:xfrm>
            <a:prstGeom prst="rect">
              <a:avLst/>
            </a:prstGeom>
            <a:noFill/>
            <a:ln w="9525">
              <a:noFill/>
              <a:miter lim="800000"/>
              <a:headEnd/>
              <a:tailEnd/>
            </a:ln>
          </p:spPr>
        </p:pic>
        <p:pic>
          <p:nvPicPr>
            <p:cNvPr id="53" name="Picture 8" descr="twisting">
              <a:hlinkClick r:id="rId8" tooltip="twisting"/>
            </p:cNvPr>
            <p:cNvPicPr>
              <a:picLocks noChangeAspect="1" noChangeArrowheads="1" noCrop="1"/>
            </p:cNvPicPr>
            <p:nvPr/>
          </p:nvPicPr>
          <p:blipFill>
            <a:blip r:embed="rId9"/>
            <a:srcRect/>
            <a:stretch>
              <a:fillRect/>
            </a:stretch>
          </p:blipFill>
          <p:spPr bwMode="auto">
            <a:xfrm>
              <a:off x="3152" y="3177"/>
              <a:ext cx="944" cy="673"/>
            </a:xfrm>
            <a:prstGeom prst="rect">
              <a:avLst/>
            </a:prstGeom>
            <a:noFill/>
            <a:ln w="9525">
              <a:noFill/>
              <a:miter lim="800000"/>
              <a:headEnd/>
              <a:tailEnd/>
            </a:ln>
          </p:spPr>
        </p:pic>
        <p:pic>
          <p:nvPicPr>
            <p:cNvPr id="54" name="Picture 9" descr="wagging">
              <a:hlinkClick r:id="rId10" tooltip="wagging"/>
            </p:cNvPr>
            <p:cNvPicPr>
              <a:picLocks noChangeAspect="1" noChangeArrowheads="1" noCrop="1"/>
            </p:cNvPicPr>
            <p:nvPr/>
          </p:nvPicPr>
          <p:blipFill>
            <a:blip r:embed="rId11"/>
            <a:srcRect/>
            <a:stretch>
              <a:fillRect/>
            </a:stretch>
          </p:blipFill>
          <p:spPr bwMode="auto">
            <a:xfrm>
              <a:off x="4224" y="3177"/>
              <a:ext cx="944" cy="673"/>
            </a:xfrm>
            <a:prstGeom prst="rect">
              <a:avLst/>
            </a:prstGeom>
            <a:noFill/>
            <a:ln w="9525">
              <a:noFill/>
              <a:miter lim="800000"/>
              <a:headEnd/>
              <a:tailEnd/>
            </a:ln>
          </p:spPr>
        </p:pic>
        <p:pic>
          <p:nvPicPr>
            <p:cNvPr id="55" name="Picture 10" descr="rocking">
              <a:hlinkClick r:id="rId12" tooltip="rocking"/>
            </p:cNvPr>
            <p:cNvPicPr>
              <a:picLocks noChangeAspect="1" noChangeArrowheads="1" noCrop="1"/>
            </p:cNvPicPr>
            <p:nvPr/>
          </p:nvPicPr>
          <p:blipFill>
            <a:blip r:embed="rId13"/>
            <a:srcRect/>
            <a:stretch>
              <a:fillRect/>
            </a:stretch>
          </p:blipFill>
          <p:spPr bwMode="auto">
            <a:xfrm>
              <a:off x="2064" y="3177"/>
              <a:ext cx="944" cy="673"/>
            </a:xfrm>
            <a:prstGeom prst="rect">
              <a:avLst/>
            </a:prstGeom>
            <a:noFill/>
            <a:ln w="9525">
              <a:noFill/>
              <a:miter lim="800000"/>
              <a:headEnd/>
              <a:tailEnd/>
            </a:ln>
          </p:spPr>
        </p:pic>
        <p:sp>
          <p:nvSpPr>
            <p:cNvPr id="56" name="Rectangle 11"/>
            <p:cNvSpPr>
              <a:spLocks noChangeArrowheads="1"/>
            </p:cNvSpPr>
            <p:nvPr/>
          </p:nvSpPr>
          <p:spPr bwMode="auto">
            <a:xfrm>
              <a:off x="912" y="2991"/>
              <a:ext cx="1042"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dirty="0" err="1"/>
                <a:t>sym</a:t>
              </a:r>
              <a:r>
                <a:rPr lang="en-US" sz="1400" dirty="0"/>
                <a:t> stretching </a:t>
              </a:r>
            </a:p>
          </p:txBody>
        </p:sp>
        <p:sp>
          <p:nvSpPr>
            <p:cNvPr id="57" name="Rectangle 12"/>
            <p:cNvSpPr>
              <a:spLocks noChangeArrowheads="1"/>
            </p:cNvSpPr>
            <p:nvPr/>
          </p:nvSpPr>
          <p:spPr bwMode="auto">
            <a:xfrm>
              <a:off x="1956" y="2991"/>
              <a:ext cx="1120"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a:t>asym stretching </a:t>
              </a:r>
            </a:p>
          </p:txBody>
        </p:sp>
        <p:sp>
          <p:nvSpPr>
            <p:cNvPr id="58" name="Rectangle 13"/>
            <p:cNvSpPr>
              <a:spLocks noChangeArrowheads="1"/>
            </p:cNvSpPr>
            <p:nvPr/>
          </p:nvSpPr>
          <p:spPr bwMode="auto">
            <a:xfrm>
              <a:off x="1064" y="3768"/>
              <a:ext cx="763"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a:t>scissoring </a:t>
              </a:r>
            </a:p>
          </p:txBody>
        </p:sp>
        <p:sp>
          <p:nvSpPr>
            <p:cNvPr id="59" name="Rectangle 14"/>
            <p:cNvSpPr>
              <a:spLocks noChangeArrowheads="1"/>
            </p:cNvSpPr>
            <p:nvPr/>
          </p:nvSpPr>
          <p:spPr bwMode="auto">
            <a:xfrm>
              <a:off x="3340" y="3768"/>
              <a:ext cx="608"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a:t>twisting </a:t>
              </a:r>
            </a:p>
          </p:txBody>
        </p:sp>
        <p:sp>
          <p:nvSpPr>
            <p:cNvPr id="60" name="Rectangle 15"/>
            <p:cNvSpPr>
              <a:spLocks noChangeArrowheads="1"/>
            </p:cNvSpPr>
            <p:nvPr/>
          </p:nvSpPr>
          <p:spPr bwMode="auto">
            <a:xfrm>
              <a:off x="4384" y="3768"/>
              <a:ext cx="663"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a:t>wagging </a:t>
              </a:r>
            </a:p>
          </p:txBody>
        </p:sp>
        <p:sp>
          <p:nvSpPr>
            <p:cNvPr id="61" name="Rectangle 16"/>
            <p:cNvSpPr>
              <a:spLocks noChangeArrowheads="1"/>
            </p:cNvSpPr>
            <p:nvPr/>
          </p:nvSpPr>
          <p:spPr bwMode="auto">
            <a:xfrm>
              <a:off x="2264" y="3768"/>
              <a:ext cx="593" cy="296"/>
            </a:xfrm>
            <a:prstGeom prst="rect">
              <a:avLst/>
            </a:prstGeom>
            <a:noFill/>
            <a:ln w="9525">
              <a:noFill/>
              <a:miter lim="800000"/>
              <a:headEnd/>
              <a:tailEnd/>
            </a:ln>
          </p:spPr>
          <p:txBody>
            <a:bodyPr wrap="none" anchor="ctr">
              <a:prstTxWarp prst="textNoShape">
                <a:avLst/>
              </a:prstTxWarp>
              <a:spAutoFit/>
            </a:bodyPr>
            <a:lstStyle/>
            <a:p>
              <a:pPr eaLnBrk="1" hangingPunct="1"/>
              <a:r>
                <a:rPr lang="en-US" sz="1400"/>
                <a:t>rocking </a:t>
              </a:r>
            </a:p>
          </p:txBody>
        </p:sp>
      </p:grpSp>
      <p:sp>
        <p:nvSpPr>
          <p:cNvPr id="27650" name="Rectangle 4"/>
          <p:cNvSpPr>
            <a:spLocks noGrp="1" noChangeArrowheads="1"/>
          </p:cNvSpPr>
          <p:nvPr>
            <p:ph type="title"/>
          </p:nvPr>
        </p:nvSpPr>
        <p:spPr>
          <a:xfrm>
            <a:off x="308897" y="-228600"/>
            <a:ext cx="8502423" cy="1186544"/>
          </a:xfrm>
        </p:spPr>
        <p:txBody>
          <a:bodyPr>
            <a:normAutofit/>
          </a:bodyPr>
          <a:lstStyle/>
          <a:p>
            <a:pPr eaLnBrk="1" hangingPunct="1"/>
            <a:r>
              <a:rPr lang="en-GB" altLang="ja-JP" sz="2800" b="1" dirty="0">
                <a:latin typeface="+mn-lt"/>
                <a:ea typeface="ＭＳ 明朝" charset="-128"/>
                <a:cs typeface="ＭＳ 明朝" charset="-128"/>
              </a:rPr>
              <a:t>Energy levels in Infrared Absorption</a:t>
            </a:r>
            <a:endParaRPr lang="en-US" sz="2800" b="1" dirty="0">
              <a:latin typeface="+mn-lt"/>
            </a:endParaRPr>
          </a:p>
        </p:txBody>
      </p:sp>
      <p:sp>
        <p:nvSpPr>
          <p:cNvPr id="27652" name="Text Box 51"/>
          <p:cNvSpPr txBox="1">
            <a:spLocks noChangeArrowheads="1"/>
          </p:cNvSpPr>
          <p:nvPr/>
        </p:nvSpPr>
        <p:spPr bwMode="auto">
          <a:xfrm>
            <a:off x="457200" y="5715000"/>
            <a:ext cx="8203080" cy="646331"/>
          </a:xfrm>
          <a:prstGeom prst="rect">
            <a:avLst/>
          </a:prstGeom>
          <a:solidFill>
            <a:schemeClr val="bg1"/>
          </a:solidFill>
          <a:ln w="9525">
            <a:noFill/>
            <a:miter lim="800000"/>
            <a:headEnd/>
            <a:tailEnd/>
          </a:ln>
        </p:spPr>
        <p:txBody>
          <a:bodyPr wrap="square">
            <a:prstTxWarp prst="textNoShape">
              <a:avLst/>
            </a:prstTxWarp>
            <a:spAutoFit/>
          </a:bodyPr>
          <a:lstStyle/>
          <a:p>
            <a:pPr marL="342900" indent="-342900" eaLnBrk="1" hangingPunct="1">
              <a:spcBef>
                <a:spcPct val="50000"/>
              </a:spcBef>
              <a:buFont typeface="Wingdings" panose="05000000000000000000" pitchFamily="2" charset="2"/>
              <a:buChar char="Ø"/>
            </a:pPr>
            <a:r>
              <a:rPr lang="en-US" altLang="tr-TR" dirty="0" smtClean="0">
                <a:latin typeface="Times New Roman" pitchFamily="18" charset="0"/>
              </a:rPr>
              <a:t>If </a:t>
            </a:r>
            <a:r>
              <a:rPr lang="en-US" altLang="tr-TR" dirty="0">
                <a:latin typeface="Times New Roman" pitchFamily="18" charset="0"/>
              </a:rPr>
              <a:t>the frequency of the radiation matches the natural frequency of the vibration (or rotation), the IR photon is </a:t>
            </a:r>
            <a:r>
              <a:rPr lang="en-US" altLang="tr-TR" dirty="0" smtClean="0">
                <a:latin typeface="Times New Roman" pitchFamily="18" charset="0"/>
              </a:rPr>
              <a:t>absorbed</a:t>
            </a:r>
            <a:endParaRPr kumimoji="1" lang="en-GB" altLang="ja-JP" dirty="0">
              <a:solidFill>
                <a:srgbClr val="003399"/>
              </a:solidFill>
              <a:latin typeface="+mn-lt"/>
              <a:ea typeface="Osaka" charset="-128"/>
              <a:cs typeface="Osaka" charset="-128"/>
            </a:endParaRPr>
          </a:p>
        </p:txBody>
      </p:sp>
    </p:spTree>
    <p:extLst>
      <p:ext uri="{BB962C8B-B14F-4D97-AF65-F5344CB8AC3E}">
        <p14:creationId xmlns:p14="http://schemas.microsoft.com/office/powerpoint/2010/main" val="159988499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Handheld and Portable Systems</a:t>
            </a:r>
            <a:endParaRPr lang="tr-TR" sz="2800" b="1" dirty="0">
              <a:latin typeface="+mn-lt"/>
            </a:endParaRPr>
          </a:p>
        </p:txBody>
      </p:sp>
      <p:pic>
        <p:nvPicPr>
          <p:cNvPr id="4" name="Picture 4" descr="trudefenderft_features_bene"/>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762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743200"/>
            <a:ext cx="3657600" cy="1928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7"/>
          <p:cNvPicPr preferRelativeResize="0">
            <a:picLocks/>
          </p:cNvPicPr>
          <p:nvPr/>
        </p:nvPicPr>
        <p:blipFill>
          <a:blip r:embed="rId4">
            <a:extLst>
              <a:ext uri="{28A0092B-C50C-407E-A947-70E740481C1C}">
                <a14:useLocalDpi xmlns:a14="http://schemas.microsoft.com/office/drawing/2010/main" val="0"/>
              </a:ext>
            </a:extLst>
          </a:blip>
          <a:srcRect b="36075"/>
          <a:stretch>
            <a:fillRect/>
          </a:stretch>
        </p:blipFill>
        <p:spPr bwMode="auto">
          <a:xfrm>
            <a:off x="304800" y="762000"/>
            <a:ext cx="2286000"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descr="http://www.nakayama-co.jp/wp-content/uploads/2011/09/cary630FTIR.jpg"/>
          <p:cNvPicPr preferRelativeResize="0">
            <a:picLocks noChangeArrowheads="1"/>
          </p:cNvPicPr>
          <p:nvPr/>
        </p:nvPicPr>
        <p:blipFill>
          <a:blip r:embed="rId5" cstate="print"/>
          <a:srcRect/>
          <a:stretch>
            <a:fillRect/>
          </a:stretch>
        </p:blipFill>
        <p:spPr bwMode="auto">
          <a:xfrm>
            <a:off x="6553200" y="4419600"/>
            <a:ext cx="2286000" cy="2286000"/>
          </a:xfrm>
          <a:prstGeom prst="rect">
            <a:avLst/>
          </a:prstGeom>
          <a:solidFill>
            <a:schemeClr val="accent1">
              <a:lumMod val="95000"/>
            </a:schemeClr>
          </a:solidFill>
        </p:spPr>
      </p:pic>
      <p:pic>
        <p:nvPicPr>
          <p:cNvPr id="9" name="Picture 2"/>
          <p:cNvPicPr preferRelativeResize="0">
            <a:picLocks noChangeArrowheads="1"/>
          </p:cNvPicPr>
          <p:nvPr/>
        </p:nvPicPr>
        <p:blipFill>
          <a:blip r:embed="rId6" cstate="print"/>
          <a:srcRect/>
          <a:stretch>
            <a:fillRect/>
          </a:stretch>
        </p:blipFill>
        <p:spPr bwMode="auto">
          <a:xfrm>
            <a:off x="304800" y="4419600"/>
            <a:ext cx="2286000" cy="2286000"/>
          </a:xfrm>
          <a:prstGeom prst="rect">
            <a:avLst/>
          </a:prstGeom>
          <a:solidFill>
            <a:schemeClr val="accent1"/>
          </a:solidFill>
          <a:ln w="9525">
            <a:noFill/>
            <a:miter lim="800000"/>
            <a:headEnd/>
            <a:tailEnd/>
          </a:ln>
        </p:spPr>
      </p:pic>
    </p:spTree>
    <p:extLst>
      <p:ext uri="{BB962C8B-B14F-4D97-AF65-F5344CB8AC3E}">
        <p14:creationId xmlns:p14="http://schemas.microsoft.com/office/powerpoint/2010/main" val="187827948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0"/>
          <p:cNvPicPr>
            <a:picLocks noChangeAspect="1"/>
          </p:cNvPicPr>
          <p:nvPr/>
        </p:nvPicPr>
        <p:blipFill>
          <a:blip r:embed="rId2"/>
          <a:srcRect/>
          <a:stretch>
            <a:fillRect/>
          </a:stretch>
        </p:blipFill>
        <p:spPr bwMode="auto">
          <a:xfrm>
            <a:off x="304800" y="1981200"/>
            <a:ext cx="4184650" cy="4419600"/>
          </a:xfrm>
          <a:prstGeom prst="rect">
            <a:avLst/>
          </a:prstGeom>
          <a:noFill/>
          <a:ln w="9525">
            <a:noFill/>
            <a:miter lim="800000"/>
            <a:headEnd/>
            <a:tailEnd/>
          </a:ln>
        </p:spPr>
      </p:pic>
      <p:pic>
        <p:nvPicPr>
          <p:cNvPr id="4" name="Picture 3" descr="IMG_1014.jpg"/>
          <p:cNvPicPr>
            <a:picLocks noChangeAspect="1"/>
          </p:cNvPicPr>
          <p:nvPr/>
        </p:nvPicPr>
        <p:blipFill rotWithShape="1">
          <a:blip r:embed="rId3">
            <a:extLst>
              <a:ext uri="{28A0092B-C50C-407E-A947-70E740481C1C}">
                <a14:useLocalDpi xmlns:a14="http://schemas.microsoft.com/office/drawing/2010/main" val="0"/>
              </a:ext>
            </a:extLst>
          </a:blip>
          <a:srcRect l="10709" t="4012" r="14317" b="30657"/>
          <a:stretch/>
        </p:blipFill>
        <p:spPr>
          <a:xfrm>
            <a:off x="4876800" y="1981200"/>
            <a:ext cx="3579059" cy="4419600"/>
          </a:xfrm>
          <a:prstGeom prst="rect">
            <a:avLst/>
          </a:prstGeom>
        </p:spPr>
      </p:pic>
      <p:sp>
        <p:nvSpPr>
          <p:cNvPr id="2" name="Title 1"/>
          <p:cNvSpPr>
            <a:spLocks noGrp="1"/>
          </p:cNvSpPr>
          <p:nvPr>
            <p:ph type="title"/>
          </p:nvPr>
        </p:nvSpPr>
        <p:spPr>
          <a:xfrm>
            <a:off x="381000" y="685800"/>
            <a:ext cx="8646763" cy="1655923"/>
          </a:xfrm>
        </p:spPr>
        <p:txBody>
          <a:bodyPr>
            <a:noAutofit/>
          </a:bodyPr>
          <a:lstStyle/>
          <a:p>
            <a:r>
              <a:rPr lang="en-US" sz="2400" dirty="0">
                <a:solidFill>
                  <a:schemeClr val="tx1"/>
                </a:solidFill>
              </a:rPr>
              <a:t>Is the Star Trek famous handheld “</a:t>
            </a:r>
            <a:r>
              <a:rPr lang="en-US" sz="2400" dirty="0" err="1">
                <a:solidFill>
                  <a:schemeClr val="tx1"/>
                </a:solidFill>
              </a:rPr>
              <a:t>Tricorder</a:t>
            </a:r>
            <a:r>
              <a:rPr lang="en-US" sz="2400" dirty="0">
                <a:solidFill>
                  <a:schemeClr val="tx1"/>
                </a:solidFill>
              </a:rPr>
              <a:t>,” capable of instantaneous, accurate, and sensitive materials analysis a reality?????</a:t>
            </a:r>
            <a:br>
              <a:rPr lang="en-US" sz="2400" dirty="0">
                <a:solidFill>
                  <a:schemeClr val="tx1"/>
                </a:solidFill>
              </a:rPr>
            </a:br>
            <a:endParaRPr lang="en-US" sz="2400" dirty="0">
              <a:solidFill>
                <a:schemeClr val="tx1"/>
              </a:solidFill>
            </a:endParaRPr>
          </a:p>
        </p:txBody>
      </p:sp>
    </p:spTree>
    <p:extLst>
      <p:ext uri="{BB962C8B-B14F-4D97-AF65-F5344CB8AC3E}">
        <p14:creationId xmlns:p14="http://schemas.microsoft.com/office/powerpoint/2010/main" val="40511651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Pure acrylamide (&gt;99 %)</a:t>
            </a:r>
            <a:endParaRPr lang="tr-TR" sz="2800" b="1" dirty="0">
              <a:latin typeface="+mn-lt"/>
            </a:endParaRPr>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990600"/>
            <a:ext cx="8001000" cy="287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5" name="Table 4"/>
          <p:cNvGraphicFramePr>
            <a:graphicFrameLocks noGrp="1"/>
          </p:cNvGraphicFramePr>
          <p:nvPr>
            <p:extLst/>
          </p:nvPr>
        </p:nvGraphicFramePr>
        <p:xfrm>
          <a:off x="762000" y="4038598"/>
          <a:ext cx="2300894" cy="2826960"/>
        </p:xfrm>
        <a:graphic>
          <a:graphicData uri="http://schemas.openxmlformats.org/drawingml/2006/table">
            <a:tbl>
              <a:tblPr firstRow="1" firstCol="1" bandRow="1"/>
              <a:tblGrid>
                <a:gridCol w="970280"/>
                <a:gridCol w="416214"/>
                <a:gridCol w="914400"/>
              </a:tblGrid>
              <a:tr h="320743">
                <a:tc gridSpan="2">
                  <a:txBody>
                    <a:bodyPr/>
                    <a:lstStyle/>
                    <a:p>
                      <a:pPr marL="0" marR="0" algn="ctr">
                        <a:lnSpc>
                          <a:spcPct val="115000"/>
                        </a:lnSpc>
                        <a:spcBef>
                          <a:spcPts val="0"/>
                        </a:spcBef>
                        <a:spcAft>
                          <a:spcPts val="0"/>
                        </a:spcAft>
                      </a:pPr>
                      <a:r>
                        <a:rPr lang="tr-TR" sz="1100" b="1" dirty="0">
                          <a:solidFill>
                            <a:srgbClr val="000000"/>
                          </a:solidFill>
                          <a:effectLst/>
                          <a:latin typeface="Times New Roman"/>
                          <a:ea typeface="MS Mincho"/>
                          <a:cs typeface="Times New Roman"/>
                        </a:rPr>
                        <a:t>Band Position (cm</a:t>
                      </a:r>
                      <a:r>
                        <a:rPr lang="tr-TR" sz="1100" b="1" baseline="30000" dirty="0">
                          <a:solidFill>
                            <a:srgbClr val="000000"/>
                          </a:solidFill>
                          <a:effectLst/>
                          <a:latin typeface="Times New Roman"/>
                          <a:ea typeface="MS Mincho"/>
                          <a:cs typeface="Times New Roman"/>
                        </a:rPr>
                        <a:t>-1</a:t>
                      </a:r>
                      <a:r>
                        <a:rPr lang="tr-TR" sz="1100" b="1" dirty="0">
                          <a:solidFill>
                            <a:srgbClr val="000000"/>
                          </a:solidFill>
                          <a:effectLst/>
                          <a:latin typeface="Times New Roman"/>
                          <a:ea typeface="MS Mincho"/>
                          <a:cs typeface="Times New Roman"/>
                        </a:rPr>
                        <a:t>)</a:t>
                      </a:r>
                      <a:endParaRPr lang="tr-TR" sz="11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c>
                  <a:txBody>
                    <a:bodyPr/>
                    <a:lstStyle/>
                    <a:p>
                      <a:pPr marL="0" marR="0" algn="ctr">
                        <a:lnSpc>
                          <a:spcPct val="115000"/>
                        </a:lnSpc>
                        <a:spcBef>
                          <a:spcPts val="0"/>
                        </a:spcBef>
                        <a:spcAft>
                          <a:spcPts val="0"/>
                        </a:spcAft>
                      </a:pPr>
                      <a:r>
                        <a:rPr lang="tr-TR" sz="1100" b="1" dirty="0">
                          <a:solidFill>
                            <a:srgbClr val="000000"/>
                          </a:solidFill>
                          <a:effectLst/>
                          <a:latin typeface="Times New Roman"/>
                          <a:ea typeface="MS Mincho"/>
                          <a:cs typeface="Times New Roman"/>
                        </a:rPr>
                        <a:t>Assignments </a:t>
                      </a:r>
                      <a:endParaRPr lang="tr-TR" sz="11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3345</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v</a:t>
                      </a:r>
                      <a:r>
                        <a:rPr lang="tr-TR" sz="1100" i="1" baseline="-25000">
                          <a:solidFill>
                            <a:srgbClr val="000000"/>
                          </a:solidFill>
                          <a:effectLst/>
                          <a:latin typeface="Times New Roman"/>
                          <a:ea typeface="MS Mincho"/>
                          <a:cs typeface="Times New Roman"/>
                        </a:rPr>
                        <a:t>a</a:t>
                      </a:r>
                      <a:r>
                        <a:rPr lang="tr-TR" sz="1100">
                          <a:solidFill>
                            <a:srgbClr val="000000"/>
                          </a:solidFill>
                          <a:effectLst/>
                          <a:latin typeface="Times New Roman"/>
                          <a:ea typeface="MS Mincho"/>
                          <a:cs typeface="Times New Roman"/>
                        </a:rPr>
                        <a:t> (NH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3165</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v</a:t>
                      </a:r>
                      <a:r>
                        <a:rPr lang="tr-TR" sz="1100" i="1" baseline="-25000">
                          <a:solidFill>
                            <a:srgbClr val="000000"/>
                          </a:solidFill>
                          <a:effectLst/>
                          <a:latin typeface="Times New Roman"/>
                          <a:ea typeface="MS Mincho"/>
                          <a:cs typeface="Times New Roman"/>
                        </a:rPr>
                        <a:t>s</a:t>
                      </a:r>
                      <a:r>
                        <a:rPr lang="tr-TR" sz="1100">
                          <a:solidFill>
                            <a:srgbClr val="000000"/>
                          </a:solidFill>
                          <a:effectLst/>
                          <a:latin typeface="Times New Roman"/>
                          <a:ea typeface="MS Mincho"/>
                          <a:cs typeface="Times New Roman"/>
                        </a:rPr>
                        <a:t>(NH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1668</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dirty="0">
                          <a:solidFill>
                            <a:srgbClr val="000000"/>
                          </a:solidFill>
                          <a:effectLst/>
                          <a:latin typeface="Times New Roman"/>
                          <a:ea typeface="MS Mincho"/>
                          <a:cs typeface="Times New Roman"/>
                        </a:rPr>
                        <a:t>v </a:t>
                      </a:r>
                      <a:r>
                        <a:rPr lang="tr-TR" sz="1100" dirty="0">
                          <a:solidFill>
                            <a:srgbClr val="000000"/>
                          </a:solidFill>
                          <a:effectLst/>
                          <a:latin typeface="Times New Roman"/>
                          <a:ea typeface="MS Mincho"/>
                          <a:cs typeface="Times New Roman"/>
                        </a:rPr>
                        <a:t>(C=C)</a:t>
                      </a:r>
                      <a:endParaRPr lang="tr-TR" sz="11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1613</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δ (NH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1429</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δ (CH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1351</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δ (CH)</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1280</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v </a:t>
                      </a:r>
                      <a:r>
                        <a:rPr lang="tr-TR" sz="1100">
                          <a:solidFill>
                            <a:srgbClr val="000000"/>
                          </a:solidFill>
                          <a:effectLst/>
                          <a:latin typeface="Times New Roman"/>
                          <a:ea typeface="MS Mincho"/>
                          <a:cs typeface="Times New Roman"/>
                        </a:rPr>
                        <a:t>(C-N)</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1137</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γ </a:t>
                      </a:r>
                      <a:r>
                        <a:rPr lang="tr-TR" sz="1100">
                          <a:solidFill>
                            <a:srgbClr val="000000"/>
                          </a:solidFill>
                          <a:effectLst/>
                          <a:latin typeface="Times New Roman"/>
                          <a:ea typeface="MS Mincho"/>
                          <a:cs typeface="Times New Roman"/>
                        </a:rPr>
                        <a:t>(NH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1052</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γ (CH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998</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v </a:t>
                      </a:r>
                      <a:r>
                        <a:rPr lang="tr-TR" sz="1100">
                          <a:solidFill>
                            <a:srgbClr val="000000"/>
                          </a:solidFill>
                          <a:effectLst/>
                          <a:latin typeface="Times New Roman"/>
                          <a:ea typeface="MS Mincho"/>
                          <a:cs typeface="Times New Roman"/>
                        </a:rPr>
                        <a:t>(C-C)</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960</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w</a:t>
                      </a:r>
                      <a:r>
                        <a:rPr lang="tr-TR" sz="1100">
                          <a:solidFill>
                            <a:srgbClr val="000000"/>
                          </a:solidFill>
                          <a:effectLst/>
                          <a:latin typeface="Times New Roman"/>
                          <a:ea typeface="MS Mincho"/>
                          <a:cs typeface="Times New Roman"/>
                        </a:rPr>
                        <a:t> (CH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=C)</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842</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a:solidFill>
                            <a:srgbClr val="000000"/>
                          </a:solidFill>
                          <a:effectLst/>
                          <a:latin typeface="Times New Roman"/>
                          <a:ea typeface="MS Mincho"/>
                          <a:cs typeface="Times New Roman"/>
                        </a:rPr>
                        <a:t>w</a:t>
                      </a:r>
                      <a:r>
                        <a:rPr lang="tr-TR" sz="1100">
                          <a:solidFill>
                            <a:srgbClr val="000000"/>
                          </a:solidFill>
                          <a:effectLst/>
                          <a:latin typeface="Times New Roman"/>
                          <a:ea typeface="MS Mincho"/>
                          <a:cs typeface="Times New Roman"/>
                        </a:rPr>
                        <a:t> (NH</a:t>
                      </a:r>
                      <a:r>
                        <a:rPr lang="tr-TR" sz="1100" baseline="-25000">
                          <a:solidFill>
                            <a:srgbClr val="000000"/>
                          </a:solidFill>
                          <a:effectLst/>
                          <a:latin typeface="Times New Roman"/>
                          <a:ea typeface="MS Mincho"/>
                          <a:cs typeface="Times New Roman"/>
                        </a:rPr>
                        <a:t>2</a:t>
                      </a:r>
                      <a:r>
                        <a:rPr lang="tr-TR" sz="1100">
                          <a:solidFill>
                            <a:srgbClr val="000000"/>
                          </a:solidFill>
                          <a:effectLst/>
                          <a:latin typeface="Times New Roman"/>
                          <a:ea typeface="MS Mincho"/>
                          <a:cs typeface="Times New Roman"/>
                        </a:rPr>
                        <a:t>)</a:t>
                      </a:r>
                      <a:endParaRPr lang="tr-TR" sz="110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r h="182014">
                <a:tc>
                  <a:txBody>
                    <a:bodyPr/>
                    <a:lstStyle/>
                    <a:p>
                      <a:pPr marL="0" marR="0" algn="ctr">
                        <a:lnSpc>
                          <a:spcPct val="115000"/>
                        </a:lnSpc>
                        <a:spcBef>
                          <a:spcPts val="0"/>
                        </a:spcBef>
                        <a:spcAft>
                          <a:spcPts val="0"/>
                        </a:spcAft>
                      </a:pPr>
                      <a:r>
                        <a:rPr lang="tr-TR" sz="1100">
                          <a:solidFill>
                            <a:srgbClr val="000000"/>
                          </a:solidFill>
                          <a:effectLst/>
                          <a:latin typeface="Times New Roman"/>
                          <a:ea typeface="MS Mincho"/>
                          <a:cs typeface="Times New Roman"/>
                        </a:rPr>
                        <a:t>816</a:t>
                      </a:r>
                      <a:endParaRPr lang="tr-TR"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tr-TR" sz="1100" i="1" dirty="0">
                          <a:solidFill>
                            <a:srgbClr val="000000"/>
                          </a:solidFill>
                          <a:effectLst/>
                          <a:latin typeface="Times New Roman"/>
                          <a:ea typeface="MS Mincho"/>
                          <a:cs typeface="Times New Roman"/>
                        </a:rPr>
                        <a:t>w</a:t>
                      </a:r>
                      <a:r>
                        <a:rPr lang="tr-TR" sz="1100" dirty="0">
                          <a:solidFill>
                            <a:srgbClr val="000000"/>
                          </a:solidFill>
                          <a:effectLst/>
                          <a:latin typeface="Times New Roman"/>
                          <a:ea typeface="MS Mincho"/>
                          <a:cs typeface="Times New Roman"/>
                        </a:rPr>
                        <a:t> (HRC=C)</a:t>
                      </a:r>
                      <a:endParaRPr lang="tr-TR" sz="1100" dirty="0">
                        <a:effectLst/>
                        <a:latin typeface="Calibri"/>
                        <a:ea typeface="Times New Roman"/>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tr-TR"/>
                    </a:p>
                  </a:txBody>
                  <a:tcPr/>
                </a:tc>
              </a:tr>
            </a:tbl>
          </a:graphicData>
        </a:graphic>
      </p:graphicFrame>
      <p:sp>
        <p:nvSpPr>
          <p:cNvPr id="8" name="Text Box 9"/>
          <p:cNvSpPr txBox="1">
            <a:spLocks noChangeArrowheads="1"/>
          </p:cNvSpPr>
          <p:nvPr/>
        </p:nvSpPr>
        <p:spPr bwMode="auto">
          <a:xfrm>
            <a:off x="3200400" y="3899217"/>
            <a:ext cx="2438400" cy="23491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rot="0" vert="horz" wrap="square" lIns="91440" tIns="45720" rIns="91440" bIns="45720" anchor="t" anchorCtr="0" upright="1">
            <a:noAutofit/>
          </a:bodyPr>
          <a:lstStyle/>
          <a:p>
            <a:pPr marL="0" marR="0">
              <a:lnSpc>
                <a:spcPct val="115000"/>
              </a:lnSpc>
              <a:spcBef>
                <a:spcPts val="0"/>
              </a:spcBef>
              <a:spcAft>
                <a:spcPts val="0"/>
              </a:spcAft>
            </a:pPr>
            <a:r>
              <a:rPr lang="tr-TR" sz="1600" i="1" dirty="0">
                <a:effectLst/>
                <a:latin typeface="Times New Roman"/>
                <a:ea typeface="Times New Roman"/>
                <a:cs typeface="Times New Roman"/>
              </a:rPr>
              <a:t>* v</a:t>
            </a:r>
            <a:r>
              <a:rPr lang="tr-TR" sz="1600" dirty="0">
                <a:effectLst/>
                <a:latin typeface="Times New Roman"/>
                <a:ea typeface="Times New Roman"/>
                <a:cs typeface="Times New Roman"/>
              </a:rPr>
              <a:t>: stretching, </a:t>
            </a:r>
            <a:r>
              <a:rPr lang="en-US" sz="1600" dirty="0" smtClean="0">
                <a:effectLst/>
                <a:latin typeface="Times New Roman"/>
                <a:ea typeface="Times New Roman"/>
                <a:cs typeface="Times New Roman"/>
              </a:rPr>
              <a:t>                  </a:t>
            </a:r>
            <a:r>
              <a:rPr lang="tr-TR" sz="1600" i="1" dirty="0" smtClean="0">
                <a:effectLst/>
                <a:latin typeface="Times New Roman"/>
                <a:ea typeface="Times New Roman"/>
                <a:cs typeface="Times New Roman"/>
              </a:rPr>
              <a:t>v</a:t>
            </a:r>
            <a:r>
              <a:rPr lang="tr-TR" sz="1600" i="1" baseline="-25000" dirty="0" smtClean="0">
                <a:effectLst/>
                <a:latin typeface="Times New Roman"/>
                <a:ea typeface="Times New Roman"/>
                <a:cs typeface="Times New Roman"/>
              </a:rPr>
              <a:t>a</a:t>
            </a:r>
            <a:r>
              <a:rPr lang="tr-TR" sz="1600" i="1" dirty="0" smtClean="0">
                <a:effectLst/>
                <a:latin typeface="Times New Roman"/>
                <a:ea typeface="Times New Roman"/>
                <a:cs typeface="Times New Roman"/>
              </a:rPr>
              <a:t> </a:t>
            </a:r>
            <a:r>
              <a:rPr lang="tr-TR" sz="1600" i="1" dirty="0">
                <a:effectLst/>
                <a:latin typeface="Times New Roman"/>
                <a:ea typeface="Times New Roman"/>
                <a:cs typeface="Times New Roman"/>
              </a:rPr>
              <a:t>and v</a:t>
            </a:r>
            <a:r>
              <a:rPr lang="tr-TR" sz="1600" i="1" baseline="-25000" dirty="0">
                <a:effectLst/>
                <a:latin typeface="Times New Roman"/>
                <a:ea typeface="Times New Roman"/>
                <a:cs typeface="Times New Roman"/>
              </a:rPr>
              <a:t>s</a:t>
            </a:r>
            <a:r>
              <a:rPr lang="tr-TR" sz="1600" i="1" dirty="0">
                <a:effectLst/>
                <a:latin typeface="Times New Roman"/>
                <a:ea typeface="Times New Roman"/>
                <a:cs typeface="Times New Roman"/>
              </a:rPr>
              <a:t>: </a:t>
            </a:r>
            <a:r>
              <a:rPr lang="tr-TR" sz="1600" dirty="0">
                <a:effectLst/>
                <a:latin typeface="Times New Roman"/>
                <a:ea typeface="Times New Roman"/>
                <a:cs typeface="Times New Roman"/>
              </a:rPr>
              <a:t>asymmetric     and symmetric stretching,</a:t>
            </a:r>
            <a:r>
              <a:rPr lang="tr-TR" sz="1600" i="1" dirty="0">
                <a:effectLst/>
                <a:latin typeface="Times New Roman"/>
                <a:ea typeface="Times New Roman"/>
                <a:cs typeface="Times New Roman"/>
              </a:rPr>
              <a:t> </a:t>
            </a:r>
            <a:r>
              <a:rPr lang="tr-TR" sz="1600" dirty="0">
                <a:effectLst/>
                <a:latin typeface="Times New Roman"/>
                <a:ea typeface="Times New Roman"/>
                <a:cs typeface="Times New Roman"/>
              </a:rPr>
              <a:t>δ: in plane bending, </a:t>
            </a:r>
            <a:r>
              <a:rPr lang="en-US" sz="1600" dirty="0" smtClean="0">
                <a:effectLst/>
                <a:latin typeface="Times New Roman"/>
                <a:ea typeface="Times New Roman"/>
                <a:cs typeface="Times New Roman"/>
              </a:rPr>
              <a:t>          </a:t>
            </a:r>
            <a:r>
              <a:rPr lang="tr-TR" sz="1600" dirty="0" smtClean="0">
                <a:effectLst/>
                <a:latin typeface="Times New Roman"/>
                <a:ea typeface="Times New Roman"/>
                <a:cs typeface="Times New Roman"/>
              </a:rPr>
              <a:t>γ</a:t>
            </a:r>
            <a:r>
              <a:rPr lang="tr-TR" sz="1600" dirty="0">
                <a:effectLst/>
                <a:latin typeface="Times New Roman"/>
                <a:ea typeface="Times New Roman"/>
                <a:cs typeface="Times New Roman"/>
              </a:rPr>
              <a:t>: rocking, </a:t>
            </a:r>
            <a:r>
              <a:rPr lang="tr-TR" sz="1600" i="1" dirty="0">
                <a:effectLst/>
                <a:latin typeface="Times New Roman"/>
                <a:ea typeface="Times New Roman"/>
                <a:cs typeface="Times New Roman"/>
              </a:rPr>
              <a:t>w</a:t>
            </a:r>
            <a:r>
              <a:rPr lang="tr-TR" sz="1600" dirty="0">
                <a:effectLst/>
                <a:latin typeface="Times New Roman"/>
                <a:ea typeface="Times New Roman"/>
                <a:cs typeface="Times New Roman"/>
              </a:rPr>
              <a:t>: wagging </a:t>
            </a:r>
            <a:endParaRPr lang="tr-TR" sz="1600" dirty="0">
              <a:effectLst/>
              <a:latin typeface="Calibri"/>
              <a:ea typeface="Times New Roman"/>
              <a:cs typeface="Times New Roman"/>
            </a:endParaRPr>
          </a:p>
          <a:p>
            <a:pPr marL="0" marR="0">
              <a:lnSpc>
                <a:spcPct val="115000"/>
              </a:lnSpc>
              <a:spcBef>
                <a:spcPts val="0"/>
              </a:spcBef>
              <a:spcAft>
                <a:spcPts val="0"/>
              </a:spcAft>
            </a:pPr>
            <a:r>
              <a:rPr lang="tr-TR" sz="1000" dirty="0">
                <a:effectLst/>
                <a:latin typeface="Times New Roman"/>
                <a:ea typeface="Times New Roman"/>
                <a:cs typeface="Times New Roman"/>
              </a:rPr>
              <a:t> </a:t>
            </a:r>
            <a:endParaRPr lang="tr-TR" sz="1100" dirty="0">
              <a:effectLst/>
              <a:latin typeface="Calibri"/>
              <a:ea typeface="Times New Roman"/>
              <a:cs typeface="Times New Roman"/>
            </a:endParaRPr>
          </a:p>
          <a:p>
            <a:pPr marL="0" marR="0">
              <a:lnSpc>
                <a:spcPct val="115000"/>
              </a:lnSpc>
              <a:spcBef>
                <a:spcPts val="0"/>
              </a:spcBef>
              <a:spcAft>
                <a:spcPts val="0"/>
              </a:spcAft>
            </a:pPr>
            <a:r>
              <a:rPr lang="tr-TR" sz="1000" b="1" dirty="0">
                <a:effectLst/>
                <a:latin typeface="Times New Roman"/>
                <a:ea typeface="Times New Roman"/>
                <a:cs typeface="Times New Roman"/>
              </a:rPr>
              <a:t>*</a:t>
            </a:r>
            <a:r>
              <a:rPr lang="tr-TR" sz="1000" dirty="0">
                <a:effectLst/>
                <a:latin typeface="Times New Roman"/>
                <a:ea typeface="Times New Roman"/>
                <a:cs typeface="Times New Roman"/>
              </a:rPr>
              <a:t>Band assignments were done    according to Jonathan, 1961</a:t>
            </a:r>
            <a:endParaRPr lang="tr-TR" sz="1100" dirty="0">
              <a:effectLst/>
              <a:latin typeface="Calibri"/>
              <a:ea typeface="Times New Roman"/>
              <a:cs typeface="Times New Roman"/>
            </a:endParaRPr>
          </a:p>
        </p:txBody>
      </p:sp>
      <p:sp>
        <p:nvSpPr>
          <p:cNvPr id="3" name="TextBox 2"/>
          <p:cNvSpPr txBox="1"/>
          <p:nvPr/>
        </p:nvSpPr>
        <p:spPr>
          <a:xfrm>
            <a:off x="762000" y="1070372"/>
            <a:ext cx="838200" cy="369332"/>
          </a:xfrm>
          <a:prstGeom prst="rect">
            <a:avLst/>
          </a:prstGeom>
          <a:solidFill>
            <a:schemeClr val="accent1"/>
          </a:solidFill>
        </p:spPr>
        <p:txBody>
          <a:bodyPr wrap="square" rtlCol="0">
            <a:spAutoFit/>
          </a:bodyPr>
          <a:lstStyle/>
          <a:p>
            <a:endParaRPr lang="tr-TR" dirty="0"/>
          </a:p>
        </p:txBody>
      </p:sp>
    </p:spTree>
    <p:extLst>
      <p:ext uri="{BB962C8B-B14F-4D97-AF65-F5344CB8AC3E}">
        <p14:creationId xmlns:p14="http://schemas.microsoft.com/office/powerpoint/2010/main" val="177927559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lIns="91440" tIns="45720" rIns="91440" bIns="45720" anchorCtr="1"/>
          <a:lstStyle/>
          <a:p>
            <a:pPr eaLnBrk="1" hangingPunct="1">
              <a:defRPr/>
            </a:pPr>
            <a:r>
              <a:rPr lang="en-US" sz="2800" b="1" dirty="0" smtClean="0">
                <a:latin typeface="+mn-lt"/>
              </a:rPr>
              <a:t>Project 1</a:t>
            </a:r>
            <a:endParaRPr lang="en-US" sz="2800" b="1" dirty="0">
              <a:latin typeface="+mn-lt"/>
            </a:endParaRPr>
          </a:p>
        </p:txBody>
      </p:sp>
      <p:sp>
        <p:nvSpPr>
          <p:cNvPr id="2" name="Content Placeholder 1"/>
          <p:cNvSpPr>
            <a:spLocks noGrp="1"/>
          </p:cNvSpPr>
          <p:nvPr>
            <p:ph idx="1"/>
          </p:nvPr>
        </p:nvSpPr>
        <p:spPr/>
        <p:txBody>
          <a:bodyPr/>
          <a:lstStyle/>
          <a:p>
            <a:pPr marL="0" indent="0" algn="ctr">
              <a:buNone/>
            </a:pPr>
            <a:endParaRPr lang="en-US" sz="2800" dirty="0" smtClean="0"/>
          </a:p>
          <a:p>
            <a:pPr marL="0" indent="0" algn="ctr">
              <a:buNone/>
            </a:pPr>
            <a:endParaRPr lang="en-US" sz="2800" dirty="0"/>
          </a:p>
          <a:p>
            <a:pPr marL="0" indent="0" algn="ctr">
              <a:buNone/>
            </a:pPr>
            <a:endParaRPr lang="en-US" sz="2800" dirty="0" smtClean="0"/>
          </a:p>
          <a:p>
            <a:pPr marL="0" indent="0" algn="ctr">
              <a:buNone/>
            </a:pPr>
            <a:endParaRPr lang="en-US" sz="2000" dirty="0"/>
          </a:p>
          <a:p>
            <a:pPr marL="0" indent="0" algn="ctr">
              <a:buNone/>
            </a:pPr>
            <a:endParaRPr lang="en-US" sz="2000" dirty="0" smtClean="0"/>
          </a:p>
          <a:p>
            <a:pPr marL="0" indent="0" algn="ctr">
              <a:buNone/>
            </a:pPr>
            <a:endParaRPr lang="en-US" sz="2000" dirty="0"/>
          </a:p>
          <a:p>
            <a:pPr marL="0" indent="0" algn="ctr">
              <a:buNone/>
            </a:pPr>
            <a:r>
              <a:rPr lang="en-US" sz="2000" dirty="0" smtClean="0"/>
              <a:t>			</a:t>
            </a:r>
          </a:p>
          <a:p>
            <a:pPr marL="0" indent="0" algn="ctr">
              <a:buNone/>
            </a:pPr>
            <a:endParaRPr lang="en-US" sz="2000" dirty="0"/>
          </a:p>
          <a:p>
            <a:pPr marL="0" indent="0" algn="ctr">
              <a:buNone/>
            </a:pPr>
            <a:endParaRPr lang="en-US" sz="2000" dirty="0" smtClean="0"/>
          </a:p>
        </p:txBody>
      </p:sp>
      <p:pic>
        <p:nvPicPr>
          <p:cNvPr id="3" name="Picture 2"/>
          <p:cNvPicPr>
            <a:picLocks noChangeAspect="1"/>
          </p:cNvPicPr>
          <p:nvPr/>
        </p:nvPicPr>
        <p:blipFill>
          <a:blip r:embed="rId2"/>
          <a:stretch>
            <a:fillRect/>
          </a:stretch>
        </p:blipFill>
        <p:spPr>
          <a:xfrm>
            <a:off x="533400" y="1066801"/>
            <a:ext cx="7200000" cy="2851485"/>
          </a:xfrm>
          <a:prstGeom prst="rect">
            <a:avLst/>
          </a:prstGeom>
        </p:spPr>
      </p:pic>
      <p:sp>
        <p:nvSpPr>
          <p:cNvPr id="4" name="Rectangle 3"/>
          <p:cNvSpPr/>
          <p:nvPr/>
        </p:nvSpPr>
        <p:spPr>
          <a:xfrm>
            <a:off x="618740" y="4267200"/>
            <a:ext cx="7102303" cy="1754326"/>
          </a:xfrm>
          <a:prstGeom prst="rect">
            <a:avLst/>
          </a:prstGeom>
        </p:spPr>
        <p:txBody>
          <a:bodyPr wrap="square">
            <a:spAutoFit/>
          </a:bodyPr>
          <a:lstStyle/>
          <a:p>
            <a:pPr marL="0" indent="0" algn="just">
              <a:lnSpc>
                <a:spcPct val="150000"/>
              </a:lnSpc>
              <a:buNone/>
            </a:pPr>
            <a:r>
              <a:rPr lang="en-US" dirty="0"/>
              <a:t>To develop simple and robust methods for simultaneous quantification of sugars (glucose, fructose and sucrose), free asparagine and glutamine levels in raw potatoes using a portable FTIR system equipped with dial path and ATR accessories</a:t>
            </a:r>
          </a:p>
        </p:txBody>
      </p:sp>
    </p:spTree>
    <p:extLst>
      <p:ext uri="{BB962C8B-B14F-4D97-AF65-F5344CB8AC3E}">
        <p14:creationId xmlns:p14="http://schemas.microsoft.com/office/powerpoint/2010/main" val="378132874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mn-lt"/>
              </a:rPr>
              <a:t>Materials and methods</a:t>
            </a:r>
            <a:endParaRPr lang="tr-TR" sz="2800" b="1" dirty="0">
              <a:latin typeface="+mn-lt"/>
            </a:endParaRPr>
          </a:p>
        </p:txBody>
      </p:sp>
      <p:pic>
        <p:nvPicPr>
          <p:cNvPr id="4" name="Picture 1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8229600" cy="5791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6200" y="2004536"/>
            <a:ext cx="1981200" cy="307777"/>
          </a:xfrm>
          <a:prstGeom prst="rect">
            <a:avLst/>
          </a:prstGeom>
          <a:noFill/>
        </p:spPr>
        <p:txBody>
          <a:bodyPr wrap="square" rtlCol="0">
            <a:spAutoFit/>
          </a:bodyPr>
          <a:lstStyle/>
          <a:p>
            <a:pPr algn="ctr"/>
            <a:r>
              <a:rPr lang="en-US" sz="1400" dirty="0" smtClean="0">
                <a:solidFill>
                  <a:srgbClr val="FF0000"/>
                </a:solidFill>
                <a:latin typeface="+mn-lt"/>
              </a:rPr>
              <a:t>84 varieties</a:t>
            </a:r>
            <a:endParaRPr lang="tr-TR" sz="1400" dirty="0">
              <a:solidFill>
                <a:srgbClr val="FF0000"/>
              </a:solidFill>
              <a:latin typeface="+mn-lt"/>
            </a:endParaRPr>
          </a:p>
        </p:txBody>
      </p:sp>
    </p:spTree>
    <p:extLst>
      <p:ext uri="{BB962C8B-B14F-4D97-AF65-F5344CB8AC3E}">
        <p14:creationId xmlns:p14="http://schemas.microsoft.com/office/powerpoint/2010/main" val="17666702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5" name="Picture 4"/>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1143000"/>
            <a:ext cx="8001000" cy="4267200"/>
          </a:xfrm>
          <a:prstGeom prst="rect">
            <a:avLst/>
          </a:prstGeom>
          <a:noFill/>
          <a:ln>
            <a:noFill/>
          </a:ln>
        </p:spPr>
      </p:pic>
      <p:sp>
        <p:nvSpPr>
          <p:cNvPr id="6" name="Rectangle 5"/>
          <p:cNvSpPr/>
          <p:nvPr/>
        </p:nvSpPr>
        <p:spPr>
          <a:xfrm>
            <a:off x="533400" y="5181600"/>
            <a:ext cx="8153400" cy="707886"/>
          </a:xfrm>
          <a:prstGeom prst="rect">
            <a:avLst/>
          </a:prstGeom>
        </p:spPr>
        <p:txBody>
          <a:bodyPr wrap="square">
            <a:spAutoFit/>
          </a:bodyPr>
          <a:lstStyle/>
          <a:p>
            <a:r>
              <a:rPr lang="en-US" sz="2000" dirty="0">
                <a:latin typeface="+mn-lt"/>
              </a:rPr>
              <a:t>Average of all spectra collected using </a:t>
            </a:r>
            <a:r>
              <a:rPr lang="en-US" sz="2000" b="1" dirty="0">
                <a:latin typeface="+mn-lt"/>
              </a:rPr>
              <a:t>dial path (black line) </a:t>
            </a:r>
            <a:r>
              <a:rPr lang="en-US" sz="2000" dirty="0">
                <a:latin typeface="+mn-lt"/>
              </a:rPr>
              <a:t>and </a:t>
            </a:r>
            <a:r>
              <a:rPr lang="en-US" sz="2000" dirty="0" smtClean="0">
                <a:latin typeface="+mn-lt"/>
              </a:rPr>
              <a:t>ATR (gray </a:t>
            </a:r>
            <a:r>
              <a:rPr lang="en-US" sz="2000" dirty="0">
                <a:latin typeface="+mn-lt"/>
              </a:rPr>
              <a:t>line) accessories of the portable Cary 630 IR </a:t>
            </a:r>
            <a:r>
              <a:rPr lang="en-US" sz="2000" dirty="0" smtClean="0">
                <a:latin typeface="+mn-lt"/>
              </a:rPr>
              <a:t>system</a:t>
            </a:r>
            <a:endParaRPr lang="tr-TR" sz="2000" dirty="0">
              <a:latin typeface="+mn-lt"/>
            </a:endParaRPr>
          </a:p>
        </p:txBody>
      </p:sp>
    </p:spTree>
    <p:extLst>
      <p:ext uri="{BB962C8B-B14F-4D97-AF65-F5344CB8AC3E}">
        <p14:creationId xmlns:p14="http://schemas.microsoft.com/office/powerpoint/2010/main" val="311906421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sz="2200" b="1" dirty="0">
                <a:latin typeface="+mn-lt"/>
              </a:rPr>
              <a:t>PLSR models </a:t>
            </a:r>
            <a:r>
              <a:rPr lang="en-US" sz="2200" b="1" dirty="0" smtClean="0">
                <a:latin typeface="+mn-lt"/>
              </a:rPr>
              <a:t>for aminoacids using </a:t>
            </a:r>
            <a:r>
              <a:rPr lang="en-US" sz="2200" b="1" dirty="0">
                <a:latin typeface="+mn-lt"/>
              </a:rPr>
              <a:t>Cary </a:t>
            </a:r>
            <a:r>
              <a:rPr lang="en-US" sz="2200" b="1" dirty="0" smtClean="0">
                <a:latin typeface="+mn-lt"/>
              </a:rPr>
              <a:t>630 with validation </a:t>
            </a:r>
            <a:r>
              <a:rPr lang="en-US" sz="2200" b="1" dirty="0">
                <a:latin typeface="+mn-lt"/>
              </a:rPr>
              <a:t>group</a:t>
            </a:r>
            <a:endParaRPr lang="tr-TR" sz="2200" b="1" dirty="0">
              <a:latin typeface="+mn-lt"/>
            </a:endParaRPr>
          </a:p>
        </p:txBody>
      </p:sp>
      <p:graphicFrame>
        <p:nvGraphicFramePr>
          <p:cNvPr id="8" name="Table 7"/>
          <p:cNvGraphicFramePr>
            <a:graphicFrameLocks noGrp="1"/>
          </p:cNvGraphicFramePr>
          <p:nvPr>
            <p:extLst>
              <p:ext uri="{D42A27DB-BD31-4B8C-83A1-F6EECF244321}">
                <p14:modId xmlns:p14="http://schemas.microsoft.com/office/powerpoint/2010/main" val="3534621568"/>
              </p:ext>
            </p:extLst>
          </p:nvPr>
        </p:nvGraphicFramePr>
        <p:xfrm>
          <a:off x="152400" y="762000"/>
          <a:ext cx="8763000" cy="1770888"/>
        </p:xfrm>
        <a:graphic>
          <a:graphicData uri="http://schemas.openxmlformats.org/drawingml/2006/table">
            <a:tbl>
              <a:tblPr firstRow="1" firstCol="1" bandRow="1">
                <a:tableStyleId>{5940675A-B579-460E-94D1-54222C63F5DA}</a:tableStyleId>
              </a:tblPr>
              <a:tblGrid>
                <a:gridCol w="990600"/>
                <a:gridCol w="762000"/>
                <a:gridCol w="914400"/>
                <a:gridCol w="1143000"/>
                <a:gridCol w="571500"/>
                <a:gridCol w="876300"/>
                <a:gridCol w="876300"/>
                <a:gridCol w="876300"/>
                <a:gridCol w="876300"/>
                <a:gridCol w="876300"/>
              </a:tblGrid>
              <a:tr h="0">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Analyte</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Conc. range</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Accessory</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1000"/>
                        </a:spcAft>
                      </a:pPr>
                      <a:r>
                        <a:rPr lang="en-US" sz="1200" dirty="0">
                          <a:effectLst/>
                        </a:rPr>
                        <a:t>Region </a:t>
                      </a:r>
                      <a:r>
                        <a:rPr lang="tr-TR" sz="1200" dirty="0" smtClean="0">
                          <a:effectLst/>
                          <a:latin typeface="Calibri"/>
                          <a:ea typeface="Times New Roman"/>
                          <a:cs typeface="Times New Roman"/>
                        </a:rPr>
                        <a:t>(cm</a:t>
                      </a:r>
                      <a:r>
                        <a:rPr lang="tr-TR" sz="1200" baseline="30000" dirty="0" smtClean="0">
                          <a:effectLst/>
                          <a:latin typeface="Calibri"/>
                          <a:ea typeface="Times New Roman"/>
                          <a:cs typeface="Times New Roman"/>
                        </a:rPr>
                        <a:t>-1</a:t>
                      </a:r>
                      <a:r>
                        <a:rPr lang="tr-TR" sz="1200" dirty="0" smtClean="0">
                          <a:effectLst/>
                          <a:latin typeface="Calibri"/>
                          <a:ea typeface="Times New Roman"/>
                          <a:cs typeface="Times New Roman"/>
                        </a:rPr>
                        <a:t>)</a:t>
                      </a:r>
                      <a:endParaRPr lang="tr-TR" sz="1200" dirty="0">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Factor</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SECV</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SEP</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rCV</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rPred</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smtClean="0">
                          <a:effectLst/>
                        </a:rPr>
                        <a:t>RPD</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pPr marL="0" marR="0" algn="ctr">
                        <a:lnSpc>
                          <a:spcPct val="115000"/>
                        </a:lnSpc>
                        <a:spcBef>
                          <a:spcPts val="0"/>
                        </a:spcBef>
                        <a:spcAft>
                          <a:spcPts val="0"/>
                        </a:spcAft>
                      </a:pPr>
                      <a:r>
                        <a:rPr lang="en-US" sz="1200" dirty="0">
                          <a:effectLst/>
                        </a:rPr>
                        <a:t>Asparagine</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0.7-2.9</a:t>
                      </a:r>
                      <a:endParaRPr lang="tr-TR" sz="1200" dirty="0">
                        <a:effectLst/>
                      </a:endParaRPr>
                    </a:p>
                    <a:p>
                      <a:pPr marL="0" marR="0" algn="ctr">
                        <a:lnSpc>
                          <a:spcPct val="115000"/>
                        </a:lnSpc>
                        <a:spcBef>
                          <a:spcPts val="0"/>
                        </a:spcBef>
                        <a:spcAft>
                          <a:spcPts val="0"/>
                        </a:spcAft>
                      </a:pPr>
                      <a:r>
                        <a:rPr lang="en-US" sz="1200" dirty="0">
                          <a:effectLst/>
                        </a:rPr>
                        <a:t> </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ATR</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1299 - 1800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0.17</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0.15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3.4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0">
                <a:tc vMerge="1">
                  <a:txBody>
                    <a:bodyPr/>
                    <a:lstStyle/>
                    <a:p>
                      <a:endParaRPr lang="tr-TR"/>
                    </a:p>
                  </a:txBody>
                  <a:tcPr/>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effectLst/>
                        </a:rPr>
                        <a:t>Dial Path</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1166 - 1500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0.15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0.16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3.4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pPr marL="0" marR="0" algn="ctr">
                        <a:lnSpc>
                          <a:spcPct val="115000"/>
                        </a:lnSpc>
                        <a:spcBef>
                          <a:spcPts val="0"/>
                        </a:spcBef>
                        <a:spcAft>
                          <a:spcPts val="0"/>
                        </a:spcAft>
                      </a:pPr>
                      <a:r>
                        <a:rPr lang="en-US" sz="1200" dirty="0">
                          <a:effectLst/>
                        </a:rPr>
                        <a:t>Glutamine</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0.3-1.7</a:t>
                      </a:r>
                      <a:endParaRPr lang="tr-TR" sz="1200" dirty="0">
                        <a:effectLst/>
                      </a:endParaRPr>
                    </a:p>
                    <a:p>
                      <a:pPr marL="0" marR="0" algn="ctr">
                        <a:lnSpc>
                          <a:spcPct val="115000"/>
                        </a:lnSpc>
                        <a:spcBef>
                          <a:spcPts val="0"/>
                        </a:spcBef>
                        <a:spcAft>
                          <a:spcPts val="0"/>
                        </a:spcAft>
                      </a:pPr>
                      <a:r>
                        <a:rPr lang="en-US" sz="1200" dirty="0">
                          <a:effectLst/>
                        </a:rPr>
                        <a:t> </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ATR</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1299 - 1800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0.12</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0.09</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0.88</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3.1</a:t>
                      </a:r>
                      <a:endParaRPr lang="tr-TR" sz="120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509016">
                <a:tc vMerge="1">
                  <a:txBody>
                    <a:bodyPr/>
                    <a:lstStyle/>
                    <a:p>
                      <a:endParaRPr lang="tr-TR"/>
                    </a:p>
                  </a:txBody>
                  <a:tcPr/>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en-US" sz="1200">
                          <a:effectLst/>
                        </a:rPr>
                        <a:t>Dial Path</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1166 - 1500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0.11</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0.08</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0.86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3.4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9" name="Rectangle 8"/>
          <p:cNvSpPr/>
          <p:nvPr/>
        </p:nvSpPr>
        <p:spPr>
          <a:xfrm rot="5400000">
            <a:off x="7600950" y="1200150"/>
            <a:ext cx="1752600" cy="8763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oup 2"/>
          <p:cNvGrpSpPr/>
          <p:nvPr/>
        </p:nvGrpSpPr>
        <p:grpSpPr>
          <a:xfrm>
            <a:off x="228600" y="2895600"/>
            <a:ext cx="8686800" cy="3810001"/>
            <a:chOff x="228600" y="2895600"/>
            <a:chExt cx="8382000" cy="3810001"/>
          </a:xfrm>
        </p:grpSpPr>
        <p:pic>
          <p:nvPicPr>
            <p:cNvPr id="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2895600"/>
              <a:ext cx="8382000" cy="381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990600" y="2971802"/>
              <a:ext cx="1600200" cy="276999"/>
            </a:xfrm>
            <a:prstGeom prst="rect">
              <a:avLst/>
            </a:prstGeom>
            <a:solidFill>
              <a:schemeClr val="accent1"/>
            </a:solidFill>
          </p:spPr>
          <p:txBody>
            <a:bodyPr wrap="square" rtlCol="0">
              <a:spAutoFit/>
            </a:bodyPr>
            <a:lstStyle/>
            <a:p>
              <a:pPr algn="ctr"/>
              <a:r>
                <a:rPr lang="en-US" sz="1200" dirty="0" smtClean="0"/>
                <a:t>Asparagine ATR</a:t>
              </a:r>
              <a:endParaRPr lang="tr-TR" sz="1200" dirty="0"/>
            </a:p>
          </p:txBody>
        </p:sp>
        <p:sp>
          <p:nvSpPr>
            <p:cNvPr id="12" name="TextBox 11"/>
            <p:cNvSpPr txBox="1"/>
            <p:nvPr/>
          </p:nvSpPr>
          <p:spPr>
            <a:xfrm>
              <a:off x="5181600" y="2971800"/>
              <a:ext cx="1905000" cy="276999"/>
            </a:xfrm>
            <a:prstGeom prst="rect">
              <a:avLst/>
            </a:prstGeom>
            <a:solidFill>
              <a:schemeClr val="accent1"/>
            </a:solidFill>
          </p:spPr>
          <p:txBody>
            <a:bodyPr wrap="square" rtlCol="0">
              <a:spAutoFit/>
            </a:bodyPr>
            <a:lstStyle/>
            <a:p>
              <a:pPr algn="ctr"/>
              <a:r>
                <a:rPr lang="en-US" sz="1200" dirty="0" smtClean="0"/>
                <a:t>Asparagine Dial path</a:t>
              </a:r>
              <a:endParaRPr lang="tr-TR" sz="1200" dirty="0"/>
            </a:p>
          </p:txBody>
        </p:sp>
        <p:sp>
          <p:nvSpPr>
            <p:cNvPr id="13" name="TextBox 12"/>
            <p:cNvSpPr txBox="1"/>
            <p:nvPr/>
          </p:nvSpPr>
          <p:spPr>
            <a:xfrm>
              <a:off x="990600" y="4912741"/>
              <a:ext cx="1371600" cy="276999"/>
            </a:xfrm>
            <a:prstGeom prst="rect">
              <a:avLst/>
            </a:prstGeom>
            <a:solidFill>
              <a:schemeClr val="accent1"/>
            </a:solidFill>
          </p:spPr>
          <p:txBody>
            <a:bodyPr wrap="square" rtlCol="0">
              <a:spAutoFit/>
            </a:bodyPr>
            <a:lstStyle/>
            <a:p>
              <a:pPr algn="ctr"/>
              <a:r>
                <a:rPr lang="en-US" sz="1200" dirty="0" smtClean="0"/>
                <a:t>Glutamine ATR</a:t>
              </a:r>
              <a:endParaRPr lang="tr-TR" sz="1200" dirty="0"/>
            </a:p>
          </p:txBody>
        </p:sp>
        <p:sp>
          <p:nvSpPr>
            <p:cNvPr id="14" name="TextBox 13"/>
            <p:cNvSpPr txBox="1"/>
            <p:nvPr/>
          </p:nvSpPr>
          <p:spPr>
            <a:xfrm>
              <a:off x="5181600" y="4919401"/>
              <a:ext cx="1752600" cy="276999"/>
            </a:xfrm>
            <a:prstGeom prst="rect">
              <a:avLst/>
            </a:prstGeom>
            <a:solidFill>
              <a:schemeClr val="accent1"/>
            </a:solidFill>
          </p:spPr>
          <p:txBody>
            <a:bodyPr wrap="square" rtlCol="0">
              <a:spAutoFit/>
            </a:bodyPr>
            <a:lstStyle/>
            <a:p>
              <a:pPr algn="ctr"/>
              <a:r>
                <a:rPr lang="en-US" sz="1200" dirty="0" smtClean="0"/>
                <a:t>Glutamine Dial path</a:t>
              </a:r>
              <a:endParaRPr lang="tr-TR" sz="1200" dirty="0"/>
            </a:p>
          </p:txBody>
        </p:sp>
      </p:grpSp>
    </p:spTree>
    <p:extLst>
      <p:ext uri="{BB962C8B-B14F-4D97-AF65-F5344CB8AC3E}">
        <p14:creationId xmlns:p14="http://schemas.microsoft.com/office/powerpoint/2010/main" val="304729526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en-US" sz="2200" b="1" dirty="0">
                <a:latin typeface="+mn-lt"/>
              </a:rPr>
              <a:t>PLSR models </a:t>
            </a:r>
            <a:r>
              <a:rPr lang="en-US" sz="2200" b="1" dirty="0" smtClean="0">
                <a:latin typeface="+mn-lt"/>
              </a:rPr>
              <a:t>for sugars using </a:t>
            </a:r>
            <a:r>
              <a:rPr lang="en-US" sz="2200" b="1" dirty="0">
                <a:latin typeface="+mn-lt"/>
              </a:rPr>
              <a:t>Cary </a:t>
            </a:r>
            <a:r>
              <a:rPr lang="en-US" sz="2200" b="1" dirty="0" smtClean="0">
                <a:latin typeface="+mn-lt"/>
              </a:rPr>
              <a:t>630 with validation </a:t>
            </a:r>
            <a:r>
              <a:rPr lang="en-US" sz="2200" b="1" dirty="0">
                <a:latin typeface="+mn-lt"/>
              </a:rPr>
              <a:t>group</a:t>
            </a:r>
            <a:endParaRPr lang="tr-TR" sz="2200" b="1" dirty="0">
              <a:latin typeface="+mn-lt"/>
            </a:endParaRPr>
          </a:p>
        </p:txBody>
      </p:sp>
      <p:graphicFrame>
        <p:nvGraphicFramePr>
          <p:cNvPr id="6" name="Table 5"/>
          <p:cNvGraphicFramePr>
            <a:graphicFrameLocks noGrp="1"/>
          </p:cNvGraphicFramePr>
          <p:nvPr>
            <p:extLst>
              <p:ext uri="{D42A27DB-BD31-4B8C-83A1-F6EECF244321}">
                <p14:modId xmlns:p14="http://schemas.microsoft.com/office/powerpoint/2010/main" val="1998101676"/>
              </p:ext>
            </p:extLst>
          </p:nvPr>
        </p:nvGraphicFramePr>
        <p:xfrm>
          <a:off x="228600" y="685800"/>
          <a:ext cx="8686800" cy="2103120"/>
        </p:xfrm>
        <a:graphic>
          <a:graphicData uri="http://schemas.openxmlformats.org/drawingml/2006/table">
            <a:tbl>
              <a:tblPr firstRow="1" firstCol="1" bandRow="1">
                <a:tableStyleId>{5940675A-B579-460E-94D1-54222C63F5DA}</a:tableStyleId>
              </a:tblPr>
              <a:tblGrid>
                <a:gridCol w="1696198"/>
                <a:gridCol w="908677"/>
                <a:gridCol w="1029058"/>
                <a:gridCol w="997992"/>
                <a:gridCol w="786744"/>
                <a:gridCol w="698983"/>
                <a:gridCol w="559185"/>
                <a:gridCol w="698983"/>
                <a:gridCol w="698983"/>
                <a:gridCol w="416283"/>
                <a:gridCol w="195714"/>
              </a:tblGrid>
              <a:tr h="0">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Analyte</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200" dirty="0">
                          <a:effectLst/>
                        </a:rPr>
                        <a:t>Conc. range</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Accessory</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1000"/>
                        </a:spcAft>
                      </a:pPr>
                      <a:r>
                        <a:rPr lang="en-US" sz="1200" dirty="0" smtClean="0">
                          <a:effectLst/>
                        </a:rPr>
                        <a:t>Region</a:t>
                      </a:r>
                      <a:r>
                        <a:rPr lang="tr-TR" sz="1200" dirty="0" smtClean="0">
                          <a:effectLst/>
                          <a:latin typeface="Calibri"/>
                          <a:ea typeface="Times New Roman"/>
                          <a:cs typeface="Times New Roman"/>
                        </a:rPr>
                        <a:t>(cm</a:t>
                      </a:r>
                      <a:r>
                        <a:rPr lang="tr-TR" sz="1200" baseline="30000" dirty="0" smtClean="0">
                          <a:effectLst/>
                          <a:latin typeface="Calibri"/>
                          <a:ea typeface="Times New Roman"/>
                          <a:cs typeface="Times New Roman"/>
                        </a:rPr>
                        <a:t>-1</a:t>
                      </a:r>
                      <a:r>
                        <a:rPr lang="tr-TR" sz="1200" dirty="0" smtClean="0">
                          <a:effectLst/>
                          <a:latin typeface="Calibri"/>
                          <a:ea typeface="Times New Roman"/>
                          <a:cs typeface="Times New Roman"/>
                        </a:rPr>
                        <a:t>)</a:t>
                      </a:r>
                      <a:endParaRPr lang="tr-TR" sz="1200" dirty="0">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Factors</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SECV</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SEP</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rCV</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rPred</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algn="ctr">
                        <a:lnSpc>
                          <a:spcPct val="115000"/>
                        </a:lnSpc>
                        <a:spcBef>
                          <a:spcPts val="0"/>
                        </a:spcBef>
                        <a:spcAft>
                          <a:spcPts val="0"/>
                        </a:spcAft>
                      </a:pPr>
                      <a:r>
                        <a:rPr lang="en-US" sz="1200" dirty="0">
                          <a:effectLst/>
                        </a:rPr>
                        <a:t> </a:t>
                      </a:r>
                      <a:endParaRPr lang="tr-TR" sz="1200" dirty="0">
                        <a:effectLst/>
                      </a:endParaRPr>
                    </a:p>
                    <a:p>
                      <a:pPr marL="0" marR="0" algn="ctr">
                        <a:lnSpc>
                          <a:spcPct val="115000"/>
                        </a:lnSpc>
                        <a:spcBef>
                          <a:spcPts val="0"/>
                        </a:spcBef>
                        <a:spcAft>
                          <a:spcPts val="0"/>
                        </a:spcAft>
                      </a:pPr>
                      <a:r>
                        <a:rPr lang="en-US" sz="1200" dirty="0">
                          <a:effectLst/>
                        </a:rPr>
                        <a:t>RPD</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tr-TR"/>
                    </a:p>
                  </a:txBody>
                  <a:tcPr/>
                </a:tc>
              </a:tr>
              <a:tr h="0">
                <a:tc rowSpan="2">
                  <a:txBody>
                    <a:bodyPr/>
                    <a:lstStyle/>
                    <a:p>
                      <a:pPr marL="0" marR="0" algn="ctr">
                        <a:lnSpc>
                          <a:spcPct val="115000"/>
                        </a:lnSpc>
                        <a:spcBef>
                          <a:spcPts val="0"/>
                        </a:spcBef>
                        <a:spcAft>
                          <a:spcPts val="0"/>
                        </a:spcAft>
                      </a:pPr>
                      <a:r>
                        <a:rPr lang="en-US" sz="1200" dirty="0">
                          <a:effectLst/>
                        </a:rPr>
                        <a:t>Glucose</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ND-6.9</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ATR</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900 - 1500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0.44</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0.46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0.98</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4.6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dirty="0">
                          <a:effectLst/>
                        </a:rPr>
                        <a:t> </a:t>
                      </a:r>
                      <a:endParaRPr lang="tr-TR" sz="1200" dirty="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0">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en-US" sz="1200">
                          <a:effectLst/>
                        </a:rPr>
                        <a:t>Dial Path</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900 - 1500</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0.43</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0.38</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0.98</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5.5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dirty="0">
                          <a:effectLst/>
                        </a:rPr>
                        <a:t> </a:t>
                      </a:r>
                      <a:endParaRPr lang="tr-TR" sz="1200" dirty="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pPr marL="0" marR="0" algn="ctr">
                        <a:lnSpc>
                          <a:spcPct val="115000"/>
                        </a:lnSpc>
                        <a:spcBef>
                          <a:spcPts val="0"/>
                        </a:spcBef>
                        <a:spcAft>
                          <a:spcPts val="0"/>
                        </a:spcAft>
                      </a:pPr>
                      <a:r>
                        <a:rPr lang="en-US" sz="1200" dirty="0">
                          <a:effectLst/>
                        </a:rPr>
                        <a:t>Fructose</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ND-9.3</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ATR</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900 - 1500</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0.81</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0.73</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3.9</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a:effectLst/>
                        </a:rPr>
                        <a:t> </a:t>
                      </a:r>
                      <a:endParaRPr lang="tr-TR" sz="120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0">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en-US" sz="1200" dirty="0">
                          <a:effectLst/>
                        </a:rPr>
                        <a:t>Dial Path</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900 - 1414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0.70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4.1</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dirty="0">
                          <a:effectLst/>
                        </a:rPr>
                        <a:t> </a:t>
                      </a:r>
                      <a:endParaRPr lang="tr-TR" sz="1200" dirty="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pPr marL="0" marR="0" algn="ctr">
                        <a:lnSpc>
                          <a:spcPct val="115000"/>
                        </a:lnSpc>
                        <a:spcBef>
                          <a:spcPts val="0"/>
                        </a:spcBef>
                        <a:spcAft>
                          <a:spcPts val="0"/>
                        </a:spcAft>
                      </a:pPr>
                      <a:r>
                        <a:rPr lang="en-US" sz="1200" dirty="0">
                          <a:effectLst/>
                        </a:rPr>
                        <a:t>Reducing Sugar</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ND-15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ATR</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900 - 1500</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1.06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1.15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0.97</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3.9</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a:effectLst/>
                        </a:rPr>
                        <a:t> </a:t>
                      </a:r>
                      <a:endParaRPr lang="tr-TR" sz="120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0">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en-US" sz="1200" dirty="0">
                          <a:effectLst/>
                        </a:rPr>
                        <a:t>Dial Path</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900 - 1500</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6</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1.09</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1.15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0.97</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4.2</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dirty="0">
                          <a:effectLst/>
                        </a:rPr>
                        <a:t> </a:t>
                      </a:r>
                      <a:endParaRPr lang="tr-TR" sz="1200" dirty="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0">
                <a:tc rowSpan="2">
                  <a:txBody>
                    <a:bodyPr/>
                    <a:lstStyle/>
                    <a:p>
                      <a:pPr marL="0" marR="0" algn="ctr">
                        <a:lnSpc>
                          <a:spcPct val="115000"/>
                        </a:lnSpc>
                        <a:spcBef>
                          <a:spcPts val="0"/>
                        </a:spcBef>
                        <a:spcAft>
                          <a:spcPts val="0"/>
                        </a:spcAft>
                      </a:pPr>
                      <a:r>
                        <a:rPr lang="en-US" sz="1200" dirty="0">
                          <a:effectLst/>
                        </a:rPr>
                        <a:t>Sucrose</a:t>
                      </a:r>
                      <a:endParaRPr lang="tr-TR" sz="1200" dirty="0">
                        <a:effectLst/>
                      </a:endParaRPr>
                    </a:p>
                    <a:p>
                      <a:pPr marL="0" marR="0" algn="ctr">
                        <a:lnSpc>
                          <a:spcPct val="115000"/>
                        </a:lnSpc>
                        <a:spcBef>
                          <a:spcPts val="0"/>
                        </a:spcBef>
                        <a:spcAft>
                          <a:spcPts val="0"/>
                        </a:spcAft>
                      </a:pPr>
                      <a:r>
                        <a:rPr lang="en-US" sz="1200" dirty="0">
                          <a:effectLst/>
                        </a:rPr>
                        <a:t>(mg/g fresh weight)</a:t>
                      </a:r>
                      <a:endParaRPr lang="tr-TR" sz="1200" dirty="0">
                        <a:solidFill>
                          <a:schemeClr val="tx1"/>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en-US" sz="1200" dirty="0">
                          <a:effectLst/>
                        </a:rPr>
                        <a:t>0.4-5.4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ATR</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900 - 1500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0.34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0.32</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0.96</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a:effectLst/>
                        </a:rPr>
                        <a:t>3.5</a:t>
                      </a:r>
                      <a:endParaRPr lang="tr-TR" sz="120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a:effectLst/>
                        </a:rPr>
                        <a:t> </a:t>
                      </a:r>
                      <a:endParaRPr lang="tr-TR" sz="120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0">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en-US" sz="1200" dirty="0">
                          <a:effectLst/>
                        </a:rPr>
                        <a:t>Dial Path</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900 - 1500</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0.31</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0.34</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0.97</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0.95</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en-US" sz="1200" dirty="0">
                          <a:effectLst/>
                        </a:rPr>
                        <a:t>3.2</a:t>
                      </a:r>
                      <a:endParaRPr lang="tr-TR" sz="12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200" dirty="0">
                          <a:effectLst/>
                        </a:rPr>
                        <a:t> </a:t>
                      </a:r>
                      <a:endParaRPr lang="tr-TR" sz="1200" dirty="0">
                        <a:solidFill>
                          <a:schemeClr val="tx1"/>
                        </a:solidFill>
                        <a:effectLst/>
                        <a:latin typeface="Calibri"/>
                        <a:ea typeface="Times New Roman"/>
                        <a:cs typeface="Times New Roman"/>
                      </a:endParaRPr>
                    </a:p>
                  </a:txBody>
                  <a:tcPr marL="0" marR="0"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grpSp>
        <p:nvGrpSpPr>
          <p:cNvPr id="2" name="Group 1"/>
          <p:cNvGrpSpPr/>
          <p:nvPr/>
        </p:nvGrpSpPr>
        <p:grpSpPr>
          <a:xfrm>
            <a:off x="228600" y="2867083"/>
            <a:ext cx="8610600" cy="3838517"/>
            <a:chOff x="228600" y="3095682"/>
            <a:chExt cx="8610600" cy="3686117"/>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095682"/>
              <a:ext cx="8610600" cy="368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925271" y="3168045"/>
              <a:ext cx="1789354" cy="276999"/>
            </a:xfrm>
            <a:prstGeom prst="rect">
              <a:avLst/>
            </a:prstGeom>
            <a:solidFill>
              <a:schemeClr val="accent1"/>
            </a:solidFill>
          </p:spPr>
          <p:txBody>
            <a:bodyPr wrap="square" rtlCol="0">
              <a:spAutoFit/>
            </a:bodyP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Reducing sugar-ATR</a:t>
              </a:r>
              <a:endParaRPr lang="tr-TR" sz="1200"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5267325" y="3168044"/>
              <a:ext cx="2124075" cy="276999"/>
            </a:xfrm>
            <a:prstGeom prst="rect">
              <a:avLst/>
            </a:prstGeom>
            <a:solidFill>
              <a:schemeClr val="accent1"/>
            </a:solidFill>
          </p:spPr>
          <p:txBody>
            <a:bodyPr wrap="square" rtlCol="0">
              <a:spAutoFit/>
            </a:bodyP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Reducing sugar-Dial path</a:t>
              </a:r>
              <a:endParaRPr lang="tr-TR" sz="12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877646" y="5051227"/>
              <a:ext cx="1560754" cy="276999"/>
            </a:xfrm>
            <a:prstGeom prst="rect">
              <a:avLst/>
            </a:prstGeom>
            <a:solidFill>
              <a:schemeClr val="accent1"/>
            </a:solidFill>
          </p:spPr>
          <p:txBody>
            <a:bodyPr wrap="square" rtlCol="0">
              <a:spAutoFit/>
            </a:bodyP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Sucrose -ATR</a:t>
              </a:r>
              <a:endParaRPr lang="tr-TR" sz="1200" dirty="0">
                <a:latin typeface="Tahoma" panose="020B0604030504040204" pitchFamily="34" charset="0"/>
                <a:ea typeface="Tahoma" panose="020B0604030504040204" pitchFamily="34" charset="0"/>
                <a:cs typeface="Tahoma" panose="020B0604030504040204" pitchFamily="34" charset="0"/>
              </a:endParaRPr>
            </a:p>
          </p:txBody>
        </p:sp>
        <p:sp>
          <p:nvSpPr>
            <p:cNvPr id="11" name="TextBox 10"/>
            <p:cNvSpPr txBox="1"/>
            <p:nvPr/>
          </p:nvSpPr>
          <p:spPr>
            <a:xfrm>
              <a:off x="5181600" y="5029200"/>
              <a:ext cx="1752600" cy="276999"/>
            </a:xfrm>
            <a:prstGeom prst="rect">
              <a:avLst/>
            </a:prstGeom>
            <a:solidFill>
              <a:schemeClr val="accent1"/>
            </a:solidFill>
          </p:spPr>
          <p:txBody>
            <a:bodyPr wrap="square" rtlCol="0">
              <a:spAutoFit/>
            </a:bodyPr>
            <a:lstStyle/>
            <a:p>
              <a:pPr algn="ctr"/>
              <a:r>
                <a:rPr lang="en-US" sz="1200" dirty="0" smtClean="0">
                  <a:latin typeface="Tahoma" panose="020B0604030504040204" pitchFamily="34" charset="0"/>
                  <a:ea typeface="Tahoma" panose="020B0604030504040204" pitchFamily="34" charset="0"/>
                  <a:cs typeface="Tahoma" panose="020B0604030504040204" pitchFamily="34" charset="0"/>
                </a:rPr>
                <a:t>Sucrose-Dial path</a:t>
              </a:r>
              <a:endParaRPr lang="tr-TR" sz="1200" dirty="0">
                <a:latin typeface="Tahoma" panose="020B0604030504040204" pitchFamily="34" charset="0"/>
                <a:ea typeface="Tahoma" panose="020B0604030504040204" pitchFamily="34" charset="0"/>
                <a:cs typeface="Tahoma" panose="020B0604030504040204" pitchFamily="34" charset="0"/>
              </a:endParaRPr>
            </a:p>
          </p:txBody>
        </p:sp>
      </p:grpSp>
      <p:sp>
        <p:nvSpPr>
          <p:cNvPr id="12" name="Rectangle 11"/>
          <p:cNvSpPr/>
          <p:nvPr/>
        </p:nvSpPr>
        <p:spPr>
          <a:xfrm rot="5400000">
            <a:off x="7581900" y="1409700"/>
            <a:ext cx="20574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65014459"/>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Conclusions</a:t>
            </a:r>
            <a:endParaRPr lang="tr-TR" sz="2800" b="1" dirty="0">
              <a:latin typeface="+mn-lt"/>
            </a:endParaRPr>
          </a:p>
        </p:txBody>
      </p:sp>
      <p:sp>
        <p:nvSpPr>
          <p:cNvPr id="3" name="Content Placeholder 2"/>
          <p:cNvSpPr>
            <a:spLocks noGrp="1"/>
          </p:cNvSpPr>
          <p:nvPr>
            <p:ph idx="1"/>
          </p:nvPr>
        </p:nvSpPr>
        <p:spPr/>
        <p:txBody>
          <a:bodyPr/>
          <a:lstStyle/>
          <a:p>
            <a:pPr algn="just">
              <a:buFont typeface="Wingdings" panose="05000000000000000000" pitchFamily="2" charset="2"/>
              <a:buChar char="Ø"/>
            </a:pPr>
            <a:r>
              <a:rPr lang="en-US" sz="2000" b="1" dirty="0" smtClean="0"/>
              <a:t>Using the same spectra</a:t>
            </a:r>
            <a:r>
              <a:rPr lang="en-US" sz="2000" dirty="0" smtClean="0"/>
              <a:t>, separate sucrose, glucose, fructose, reducing sugars (sum of glucose and fructose)  and asparagine and glutamine PLSR models were successfully developed (rPed &gt; 0.95) (both 3,000 g and 12,000 g)</a:t>
            </a:r>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2000" dirty="0"/>
              <a:t>Multivariate models accurately predicted sugar, asparagine and glutamine levels in independent sample sets with RPD value being higher than 2.5 (ranging between 3.1 and 5.5) </a:t>
            </a:r>
            <a:endParaRPr lang="en-US" sz="20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r>
              <a:rPr lang="en-US" sz="2000" dirty="0" smtClean="0"/>
              <a:t>The models can help potato breeders, industrial manufacturers and research facilities by providing fast and simple ways of measuring these </a:t>
            </a:r>
            <a:r>
              <a:rPr lang="en-US" sz="2000" dirty="0" err="1" smtClean="0"/>
              <a:t>campounds</a:t>
            </a:r>
            <a:endParaRPr lang="en-US" sz="2000" dirty="0" smtClean="0"/>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2000" dirty="0" smtClean="0"/>
              <a:t>Using </a:t>
            </a:r>
            <a:r>
              <a:rPr lang="en-US" sz="2000" dirty="0"/>
              <a:t>the  portable systems is simple, cost-effective and requires low sample </a:t>
            </a:r>
            <a:r>
              <a:rPr lang="en-US" sz="2000" dirty="0" smtClean="0"/>
              <a:t>volume. </a:t>
            </a:r>
            <a:r>
              <a:rPr lang="en-US" sz="2000" dirty="0"/>
              <a:t>Additionally, portable systems provide increased flexibility and great potential for in-field applications compared to bench-top IR systems or </a:t>
            </a:r>
            <a:r>
              <a:rPr lang="en-US" sz="2000" dirty="0" smtClean="0"/>
              <a:t>chromatographic </a:t>
            </a:r>
            <a:r>
              <a:rPr lang="en-US" sz="2000" dirty="0"/>
              <a:t>systems such as HPLC and GC, which can only be used in a laboratory setting. </a:t>
            </a:r>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tr-TR" sz="2000" dirty="0" smtClean="0"/>
          </a:p>
          <a:p>
            <a:pPr algn="just">
              <a:buFont typeface="Wingdings" panose="05000000000000000000" pitchFamily="2" charset="2"/>
              <a:buChar char="Ø"/>
            </a:pPr>
            <a:endParaRPr lang="tr-TR" dirty="0"/>
          </a:p>
        </p:txBody>
      </p:sp>
    </p:spTree>
    <p:extLst>
      <p:ext uri="{BB962C8B-B14F-4D97-AF65-F5344CB8AC3E}">
        <p14:creationId xmlns:p14="http://schemas.microsoft.com/office/powerpoint/2010/main" val="322132015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lIns="91440" tIns="45720" rIns="91440" bIns="45720" anchorCtr="1"/>
          <a:lstStyle/>
          <a:p>
            <a:pPr eaLnBrk="1" hangingPunct="1">
              <a:defRPr/>
            </a:pPr>
            <a:r>
              <a:rPr lang="en-US" sz="2800" b="1" dirty="0" smtClean="0">
                <a:latin typeface="+mn-lt"/>
              </a:rPr>
              <a:t>Project 2</a:t>
            </a:r>
            <a:endParaRPr lang="en-US" sz="2800" b="1" dirty="0">
              <a:latin typeface="+mn-lt"/>
            </a:endParaRPr>
          </a:p>
        </p:txBody>
      </p:sp>
      <p:sp>
        <p:nvSpPr>
          <p:cNvPr id="2" name="Content Placeholder 1"/>
          <p:cNvSpPr>
            <a:spLocks noGrp="1"/>
          </p:cNvSpPr>
          <p:nvPr>
            <p:ph idx="1"/>
          </p:nvPr>
        </p:nvSpPr>
        <p:spPr/>
        <p:txBody>
          <a:bodyPr/>
          <a:lstStyle/>
          <a:p>
            <a:pPr marL="0" indent="0" algn="ctr">
              <a:buNone/>
            </a:pPr>
            <a:endParaRPr lang="en-US" sz="2800" dirty="0" smtClean="0"/>
          </a:p>
          <a:p>
            <a:pPr marL="0" indent="0" algn="ctr">
              <a:buNone/>
            </a:pPr>
            <a:endParaRPr lang="en-US" sz="2800" dirty="0"/>
          </a:p>
          <a:p>
            <a:pPr marL="0" indent="0" algn="ctr">
              <a:buNone/>
            </a:pPr>
            <a:endParaRPr lang="en-US" sz="2800" dirty="0"/>
          </a:p>
        </p:txBody>
      </p:sp>
      <p:pic>
        <p:nvPicPr>
          <p:cNvPr id="6146" name="Picture 2"/>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1063711"/>
            <a:ext cx="72000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Content Placeholder 2"/>
          <p:cNvSpPr txBox="1">
            <a:spLocks/>
          </p:cNvSpPr>
          <p:nvPr/>
        </p:nvSpPr>
        <p:spPr bwMode="auto">
          <a:xfrm>
            <a:off x="419100" y="4205416"/>
            <a:ext cx="8382000" cy="24765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algn="just">
              <a:lnSpc>
                <a:spcPct val="150000"/>
              </a:lnSpc>
              <a:buFontTx/>
              <a:buNone/>
            </a:pPr>
            <a:r>
              <a:rPr lang="en-US" sz="2000" kern="0" dirty="0" smtClean="0"/>
              <a:t>To evaluate the feasibility of Infrared </a:t>
            </a:r>
            <a:r>
              <a:rPr lang="en-US" sz="2000" kern="0" dirty="0" err="1" smtClean="0"/>
              <a:t>Microspectroscopy</a:t>
            </a:r>
            <a:r>
              <a:rPr lang="en-US" sz="2000" kern="0" dirty="0" smtClean="0"/>
              <a:t> (IRMS) for rapid, sensitive and high-throughput screening of acrylamide content in a variety of commercial potato chips</a:t>
            </a:r>
            <a:endParaRPr lang="en-US" sz="2000" kern="0" dirty="0"/>
          </a:p>
        </p:txBody>
      </p:sp>
    </p:spTree>
    <p:extLst>
      <p:ext uri="{BB962C8B-B14F-4D97-AF65-F5344CB8AC3E}">
        <p14:creationId xmlns:p14="http://schemas.microsoft.com/office/powerpoint/2010/main" val="52751095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mn-lt"/>
              </a:rPr>
              <a:t>Materials and methods</a:t>
            </a:r>
            <a:endParaRPr lang="tr-TR" sz="2800" b="1" dirty="0">
              <a:latin typeface="+mn-lt"/>
            </a:endParaRPr>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1" y="1219200"/>
            <a:ext cx="89154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stretch>
            <a:fillRect/>
          </a:stretch>
        </p:blipFill>
        <p:spPr>
          <a:xfrm>
            <a:off x="198121" y="762000"/>
            <a:ext cx="2468879" cy="1295400"/>
          </a:xfrm>
          <a:prstGeom prst="rect">
            <a:avLst/>
          </a:prstGeom>
        </p:spPr>
      </p:pic>
      <p:sp>
        <p:nvSpPr>
          <p:cNvPr id="5" name="TextBox 4"/>
          <p:cNvSpPr txBox="1"/>
          <p:nvPr/>
        </p:nvSpPr>
        <p:spPr>
          <a:xfrm>
            <a:off x="76200" y="2130623"/>
            <a:ext cx="2590800" cy="307777"/>
          </a:xfrm>
          <a:prstGeom prst="rect">
            <a:avLst/>
          </a:prstGeom>
          <a:noFill/>
        </p:spPr>
        <p:txBody>
          <a:bodyPr wrap="square" rtlCol="0">
            <a:spAutoFit/>
          </a:bodyPr>
          <a:lstStyle/>
          <a:p>
            <a:pPr algn="ctr"/>
            <a:r>
              <a:rPr lang="en-US" sz="1400" dirty="0" smtClean="0">
                <a:solidFill>
                  <a:srgbClr val="FF0000"/>
                </a:solidFill>
                <a:latin typeface="+mn-lt"/>
              </a:rPr>
              <a:t>58 commercial potato chips</a:t>
            </a:r>
            <a:endParaRPr lang="tr-TR" sz="1400" dirty="0">
              <a:solidFill>
                <a:srgbClr val="FF0000"/>
              </a:solidFill>
              <a:latin typeface="+mn-lt"/>
            </a:endParaRPr>
          </a:p>
        </p:txBody>
      </p:sp>
      <p:pic>
        <p:nvPicPr>
          <p:cNvPr id="6" name="Picture 5"/>
          <p:cNvPicPr>
            <a:picLocks noChangeAspect="1"/>
          </p:cNvPicPr>
          <p:nvPr/>
        </p:nvPicPr>
        <p:blipFill>
          <a:blip r:embed="rId4"/>
          <a:stretch>
            <a:fillRect/>
          </a:stretch>
        </p:blipFill>
        <p:spPr>
          <a:xfrm>
            <a:off x="152400" y="5867400"/>
            <a:ext cx="5003800" cy="990600"/>
          </a:xfrm>
          <a:prstGeom prst="rect">
            <a:avLst/>
          </a:prstGeom>
        </p:spPr>
      </p:pic>
    </p:spTree>
    <p:extLst>
      <p:ext uri="{BB962C8B-B14F-4D97-AF65-F5344CB8AC3E}">
        <p14:creationId xmlns:p14="http://schemas.microsoft.com/office/powerpoint/2010/main" val="173227907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3805237" cy="2133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8" name="Group 7"/>
          <p:cNvGrpSpPr/>
          <p:nvPr/>
        </p:nvGrpSpPr>
        <p:grpSpPr>
          <a:xfrm>
            <a:off x="488348" y="3276600"/>
            <a:ext cx="7360252" cy="3102222"/>
            <a:chOff x="115365" y="1447800"/>
            <a:chExt cx="7352235" cy="3913329"/>
          </a:xfrm>
        </p:grpSpPr>
        <p:grpSp>
          <p:nvGrpSpPr>
            <p:cNvPr id="9" name="Group 8"/>
            <p:cNvGrpSpPr/>
            <p:nvPr/>
          </p:nvGrpSpPr>
          <p:grpSpPr>
            <a:xfrm>
              <a:off x="115365" y="1447800"/>
              <a:ext cx="7352235" cy="3913329"/>
              <a:chOff x="296909" y="914400"/>
              <a:chExt cx="7211966" cy="2098684"/>
            </a:xfrm>
          </p:grpSpPr>
          <p:sp>
            <p:nvSpPr>
              <p:cNvPr id="12" name="Rectangle 6"/>
              <p:cNvSpPr>
                <a:spLocks noChangeArrowheads="1"/>
              </p:cNvSpPr>
              <p:nvPr/>
            </p:nvSpPr>
            <p:spPr bwMode="auto">
              <a:xfrm>
                <a:off x="1184275" y="914400"/>
                <a:ext cx="6324600" cy="1709738"/>
              </a:xfrm>
              <a:prstGeom prst="rect">
                <a:avLst/>
              </a:prstGeom>
              <a:no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US" sz="1400"/>
              </a:p>
            </p:txBody>
          </p:sp>
          <p:sp>
            <p:nvSpPr>
              <p:cNvPr id="13" name="Freeform 7"/>
              <p:cNvSpPr>
                <a:spLocks/>
              </p:cNvSpPr>
              <p:nvPr/>
            </p:nvSpPr>
            <p:spPr bwMode="auto">
              <a:xfrm>
                <a:off x="1184275" y="995363"/>
                <a:ext cx="6324600" cy="1541463"/>
              </a:xfrm>
              <a:custGeom>
                <a:avLst/>
                <a:gdLst/>
                <a:ahLst/>
                <a:cxnLst>
                  <a:cxn ang="0">
                    <a:pos x="59" y="967"/>
                  </a:cxn>
                  <a:cxn ang="0">
                    <a:pos x="123" y="967"/>
                  </a:cxn>
                  <a:cxn ang="0">
                    <a:pos x="187" y="971"/>
                  </a:cxn>
                  <a:cxn ang="0">
                    <a:pos x="250" y="967"/>
                  </a:cxn>
                  <a:cxn ang="0">
                    <a:pos x="314" y="967"/>
                  </a:cxn>
                  <a:cxn ang="0">
                    <a:pos x="378" y="971"/>
                  </a:cxn>
                  <a:cxn ang="0">
                    <a:pos x="441" y="958"/>
                  </a:cxn>
                  <a:cxn ang="0">
                    <a:pos x="505" y="937"/>
                  </a:cxn>
                  <a:cxn ang="0">
                    <a:pos x="569" y="899"/>
                  </a:cxn>
                  <a:cxn ang="0">
                    <a:pos x="632" y="857"/>
                  </a:cxn>
                  <a:cxn ang="0">
                    <a:pos x="696" y="818"/>
                  </a:cxn>
                  <a:cxn ang="0">
                    <a:pos x="760" y="785"/>
                  </a:cxn>
                  <a:cxn ang="0">
                    <a:pos x="823" y="763"/>
                  </a:cxn>
                  <a:cxn ang="0">
                    <a:pos x="887" y="763"/>
                  </a:cxn>
                  <a:cxn ang="0">
                    <a:pos x="950" y="785"/>
                  </a:cxn>
                  <a:cxn ang="0">
                    <a:pos x="1014" y="814"/>
                  </a:cxn>
                  <a:cxn ang="0">
                    <a:pos x="1078" y="844"/>
                  </a:cxn>
                  <a:cxn ang="0">
                    <a:pos x="1141" y="865"/>
                  </a:cxn>
                  <a:cxn ang="0">
                    <a:pos x="1205" y="878"/>
                  </a:cxn>
                  <a:cxn ang="0">
                    <a:pos x="1269" y="861"/>
                  </a:cxn>
                  <a:cxn ang="0">
                    <a:pos x="1332" y="865"/>
                  </a:cxn>
                  <a:cxn ang="0">
                    <a:pos x="1396" y="886"/>
                  </a:cxn>
                  <a:cxn ang="0">
                    <a:pos x="1460" y="899"/>
                  </a:cxn>
                  <a:cxn ang="0">
                    <a:pos x="1523" y="903"/>
                  </a:cxn>
                  <a:cxn ang="0">
                    <a:pos x="1587" y="908"/>
                  </a:cxn>
                  <a:cxn ang="0">
                    <a:pos x="1651" y="916"/>
                  </a:cxn>
                  <a:cxn ang="0">
                    <a:pos x="1714" y="920"/>
                  </a:cxn>
                  <a:cxn ang="0">
                    <a:pos x="1778" y="925"/>
                  </a:cxn>
                  <a:cxn ang="0">
                    <a:pos x="1842" y="933"/>
                  </a:cxn>
                  <a:cxn ang="0">
                    <a:pos x="1905" y="937"/>
                  </a:cxn>
                  <a:cxn ang="0">
                    <a:pos x="1969" y="920"/>
                  </a:cxn>
                  <a:cxn ang="0">
                    <a:pos x="2032" y="937"/>
                  </a:cxn>
                  <a:cxn ang="0">
                    <a:pos x="2096" y="946"/>
                  </a:cxn>
                  <a:cxn ang="0">
                    <a:pos x="2160" y="950"/>
                  </a:cxn>
                  <a:cxn ang="0">
                    <a:pos x="2223" y="950"/>
                  </a:cxn>
                  <a:cxn ang="0">
                    <a:pos x="2287" y="950"/>
                  </a:cxn>
                  <a:cxn ang="0">
                    <a:pos x="2351" y="950"/>
                  </a:cxn>
                  <a:cxn ang="0">
                    <a:pos x="2414" y="954"/>
                  </a:cxn>
                  <a:cxn ang="0">
                    <a:pos x="2478" y="954"/>
                  </a:cxn>
                  <a:cxn ang="0">
                    <a:pos x="2542" y="954"/>
                  </a:cxn>
                  <a:cxn ang="0">
                    <a:pos x="2605" y="958"/>
                  </a:cxn>
                  <a:cxn ang="0">
                    <a:pos x="2669" y="958"/>
                  </a:cxn>
                  <a:cxn ang="0">
                    <a:pos x="2733" y="925"/>
                  </a:cxn>
                  <a:cxn ang="0">
                    <a:pos x="2796" y="861"/>
                  </a:cxn>
                  <a:cxn ang="0">
                    <a:pos x="2860" y="755"/>
                  </a:cxn>
                  <a:cxn ang="0">
                    <a:pos x="2924" y="708"/>
                  </a:cxn>
                  <a:cxn ang="0">
                    <a:pos x="2987" y="865"/>
                  </a:cxn>
                  <a:cxn ang="0">
                    <a:pos x="3051" y="852"/>
                  </a:cxn>
                  <a:cxn ang="0">
                    <a:pos x="3114" y="712"/>
                  </a:cxn>
                  <a:cxn ang="0">
                    <a:pos x="3178" y="721"/>
                  </a:cxn>
                  <a:cxn ang="0">
                    <a:pos x="3242" y="780"/>
                  </a:cxn>
                  <a:cxn ang="0">
                    <a:pos x="3305" y="785"/>
                  </a:cxn>
                  <a:cxn ang="0">
                    <a:pos x="3369" y="827"/>
                  </a:cxn>
                  <a:cxn ang="0">
                    <a:pos x="3433" y="619"/>
                  </a:cxn>
                  <a:cxn ang="0">
                    <a:pos x="3496" y="606"/>
                  </a:cxn>
                  <a:cxn ang="0">
                    <a:pos x="3560" y="360"/>
                  </a:cxn>
                  <a:cxn ang="0">
                    <a:pos x="3624" y="199"/>
                  </a:cxn>
                  <a:cxn ang="0">
                    <a:pos x="3687" y="751"/>
                  </a:cxn>
                  <a:cxn ang="0">
                    <a:pos x="3751" y="789"/>
                  </a:cxn>
                  <a:cxn ang="0">
                    <a:pos x="3815" y="780"/>
                  </a:cxn>
                  <a:cxn ang="0">
                    <a:pos x="3878" y="785"/>
                  </a:cxn>
                  <a:cxn ang="0">
                    <a:pos x="3942" y="751"/>
                  </a:cxn>
                </a:cxnLst>
                <a:rect l="0" t="0" r="r" b="b"/>
                <a:pathLst>
                  <a:path w="3984" h="971">
                    <a:moveTo>
                      <a:pt x="0" y="967"/>
                    </a:moveTo>
                    <a:lnTo>
                      <a:pt x="4" y="971"/>
                    </a:lnTo>
                    <a:lnTo>
                      <a:pt x="8" y="967"/>
                    </a:lnTo>
                    <a:lnTo>
                      <a:pt x="13" y="967"/>
                    </a:lnTo>
                    <a:lnTo>
                      <a:pt x="17" y="967"/>
                    </a:lnTo>
                    <a:lnTo>
                      <a:pt x="21" y="967"/>
                    </a:lnTo>
                    <a:lnTo>
                      <a:pt x="25" y="967"/>
                    </a:lnTo>
                    <a:lnTo>
                      <a:pt x="30" y="971"/>
                    </a:lnTo>
                    <a:lnTo>
                      <a:pt x="34" y="971"/>
                    </a:lnTo>
                    <a:lnTo>
                      <a:pt x="38" y="967"/>
                    </a:lnTo>
                    <a:lnTo>
                      <a:pt x="42" y="967"/>
                    </a:lnTo>
                    <a:lnTo>
                      <a:pt x="47" y="967"/>
                    </a:lnTo>
                    <a:lnTo>
                      <a:pt x="51" y="971"/>
                    </a:lnTo>
                    <a:lnTo>
                      <a:pt x="55" y="967"/>
                    </a:lnTo>
                    <a:lnTo>
                      <a:pt x="59" y="967"/>
                    </a:lnTo>
                    <a:lnTo>
                      <a:pt x="64" y="967"/>
                    </a:lnTo>
                    <a:lnTo>
                      <a:pt x="68" y="971"/>
                    </a:lnTo>
                    <a:lnTo>
                      <a:pt x="72" y="971"/>
                    </a:lnTo>
                    <a:lnTo>
                      <a:pt x="76" y="967"/>
                    </a:lnTo>
                    <a:lnTo>
                      <a:pt x="81" y="971"/>
                    </a:lnTo>
                    <a:lnTo>
                      <a:pt x="85" y="971"/>
                    </a:lnTo>
                    <a:lnTo>
                      <a:pt x="89" y="967"/>
                    </a:lnTo>
                    <a:lnTo>
                      <a:pt x="93" y="967"/>
                    </a:lnTo>
                    <a:lnTo>
                      <a:pt x="98" y="967"/>
                    </a:lnTo>
                    <a:lnTo>
                      <a:pt x="102" y="971"/>
                    </a:lnTo>
                    <a:lnTo>
                      <a:pt x="106" y="967"/>
                    </a:lnTo>
                    <a:lnTo>
                      <a:pt x="110" y="967"/>
                    </a:lnTo>
                    <a:lnTo>
                      <a:pt x="115" y="967"/>
                    </a:lnTo>
                    <a:lnTo>
                      <a:pt x="119" y="967"/>
                    </a:lnTo>
                    <a:lnTo>
                      <a:pt x="123" y="967"/>
                    </a:lnTo>
                    <a:lnTo>
                      <a:pt x="127" y="967"/>
                    </a:lnTo>
                    <a:lnTo>
                      <a:pt x="132" y="967"/>
                    </a:lnTo>
                    <a:lnTo>
                      <a:pt x="136" y="967"/>
                    </a:lnTo>
                    <a:lnTo>
                      <a:pt x="140" y="967"/>
                    </a:lnTo>
                    <a:lnTo>
                      <a:pt x="144" y="971"/>
                    </a:lnTo>
                    <a:lnTo>
                      <a:pt x="149" y="967"/>
                    </a:lnTo>
                    <a:lnTo>
                      <a:pt x="153" y="967"/>
                    </a:lnTo>
                    <a:lnTo>
                      <a:pt x="157" y="967"/>
                    </a:lnTo>
                    <a:lnTo>
                      <a:pt x="161" y="967"/>
                    </a:lnTo>
                    <a:lnTo>
                      <a:pt x="165" y="971"/>
                    </a:lnTo>
                    <a:lnTo>
                      <a:pt x="170" y="971"/>
                    </a:lnTo>
                    <a:lnTo>
                      <a:pt x="174" y="967"/>
                    </a:lnTo>
                    <a:lnTo>
                      <a:pt x="178" y="967"/>
                    </a:lnTo>
                    <a:lnTo>
                      <a:pt x="182" y="971"/>
                    </a:lnTo>
                    <a:lnTo>
                      <a:pt x="187" y="971"/>
                    </a:lnTo>
                    <a:lnTo>
                      <a:pt x="191" y="967"/>
                    </a:lnTo>
                    <a:lnTo>
                      <a:pt x="195" y="967"/>
                    </a:lnTo>
                    <a:lnTo>
                      <a:pt x="199" y="967"/>
                    </a:lnTo>
                    <a:lnTo>
                      <a:pt x="204" y="967"/>
                    </a:lnTo>
                    <a:lnTo>
                      <a:pt x="208" y="971"/>
                    </a:lnTo>
                    <a:lnTo>
                      <a:pt x="212" y="967"/>
                    </a:lnTo>
                    <a:lnTo>
                      <a:pt x="216" y="967"/>
                    </a:lnTo>
                    <a:lnTo>
                      <a:pt x="221" y="967"/>
                    </a:lnTo>
                    <a:lnTo>
                      <a:pt x="225" y="971"/>
                    </a:lnTo>
                    <a:lnTo>
                      <a:pt x="229" y="967"/>
                    </a:lnTo>
                    <a:lnTo>
                      <a:pt x="233" y="967"/>
                    </a:lnTo>
                    <a:lnTo>
                      <a:pt x="238" y="967"/>
                    </a:lnTo>
                    <a:lnTo>
                      <a:pt x="242" y="971"/>
                    </a:lnTo>
                    <a:lnTo>
                      <a:pt x="246" y="967"/>
                    </a:lnTo>
                    <a:lnTo>
                      <a:pt x="250" y="967"/>
                    </a:lnTo>
                    <a:lnTo>
                      <a:pt x="255" y="971"/>
                    </a:lnTo>
                    <a:lnTo>
                      <a:pt x="259" y="967"/>
                    </a:lnTo>
                    <a:lnTo>
                      <a:pt x="263" y="967"/>
                    </a:lnTo>
                    <a:lnTo>
                      <a:pt x="267" y="967"/>
                    </a:lnTo>
                    <a:lnTo>
                      <a:pt x="272" y="967"/>
                    </a:lnTo>
                    <a:lnTo>
                      <a:pt x="276" y="971"/>
                    </a:lnTo>
                    <a:lnTo>
                      <a:pt x="280" y="971"/>
                    </a:lnTo>
                    <a:lnTo>
                      <a:pt x="284" y="967"/>
                    </a:lnTo>
                    <a:lnTo>
                      <a:pt x="289" y="967"/>
                    </a:lnTo>
                    <a:lnTo>
                      <a:pt x="293" y="967"/>
                    </a:lnTo>
                    <a:lnTo>
                      <a:pt x="297" y="967"/>
                    </a:lnTo>
                    <a:lnTo>
                      <a:pt x="301" y="967"/>
                    </a:lnTo>
                    <a:lnTo>
                      <a:pt x="306" y="967"/>
                    </a:lnTo>
                    <a:lnTo>
                      <a:pt x="310" y="971"/>
                    </a:lnTo>
                    <a:lnTo>
                      <a:pt x="314" y="967"/>
                    </a:lnTo>
                    <a:lnTo>
                      <a:pt x="318" y="967"/>
                    </a:lnTo>
                    <a:lnTo>
                      <a:pt x="322" y="967"/>
                    </a:lnTo>
                    <a:lnTo>
                      <a:pt x="327" y="967"/>
                    </a:lnTo>
                    <a:lnTo>
                      <a:pt x="331" y="967"/>
                    </a:lnTo>
                    <a:lnTo>
                      <a:pt x="335" y="971"/>
                    </a:lnTo>
                    <a:lnTo>
                      <a:pt x="339" y="971"/>
                    </a:lnTo>
                    <a:lnTo>
                      <a:pt x="344" y="967"/>
                    </a:lnTo>
                    <a:lnTo>
                      <a:pt x="348" y="967"/>
                    </a:lnTo>
                    <a:lnTo>
                      <a:pt x="352" y="967"/>
                    </a:lnTo>
                    <a:lnTo>
                      <a:pt x="356" y="967"/>
                    </a:lnTo>
                    <a:lnTo>
                      <a:pt x="361" y="971"/>
                    </a:lnTo>
                    <a:lnTo>
                      <a:pt x="365" y="971"/>
                    </a:lnTo>
                    <a:lnTo>
                      <a:pt x="369" y="967"/>
                    </a:lnTo>
                    <a:lnTo>
                      <a:pt x="373" y="967"/>
                    </a:lnTo>
                    <a:lnTo>
                      <a:pt x="378" y="971"/>
                    </a:lnTo>
                    <a:lnTo>
                      <a:pt x="382" y="967"/>
                    </a:lnTo>
                    <a:lnTo>
                      <a:pt x="386" y="967"/>
                    </a:lnTo>
                    <a:lnTo>
                      <a:pt x="390" y="967"/>
                    </a:lnTo>
                    <a:lnTo>
                      <a:pt x="395" y="967"/>
                    </a:lnTo>
                    <a:lnTo>
                      <a:pt x="399" y="967"/>
                    </a:lnTo>
                    <a:lnTo>
                      <a:pt x="403" y="967"/>
                    </a:lnTo>
                    <a:lnTo>
                      <a:pt x="407" y="967"/>
                    </a:lnTo>
                    <a:lnTo>
                      <a:pt x="412" y="967"/>
                    </a:lnTo>
                    <a:lnTo>
                      <a:pt x="416" y="967"/>
                    </a:lnTo>
                    <a:lnTo>
                      <a:pt x="420" y="963"/>
                    </a:lnTo>
                    <a:lnTo>
                      <a:pt x="424" y="963"/>
                    </a:lnTo>
                    <a:lnTo>
                      <a:pt x="429" y="963"/>
                    </a:lnTo>
                    <a:lnTo>
                      <a:pt x="433" y="963"/>
                    </a:lnTo>
                    <a:lnTo>
                      <a:pt x="437" y="958"/>
                    </a:lnTo>
                    <a:lnTo>
                      <a:pt x="441" y="958"/>
                    </a:lnTo>
                    <a:lnTo>
                      <a:pt x="446" y="954"/>
                    </a:lnTo>
                    <a:lnTo>
                      <a:pt x="450" y="958"/>
                    </a:lnTo>
                    <a:lnTo>
                      <a:pt x="454" y="954"/>
                    </a:lnTo>
                    <a:lnTo>
                      <a:pt x="458" y="954"/>
                    </a:lnTo>
                    <a:lnTo>
                      <a:pt x="463" y="950"/>
                    </a:lnTo>
                    <a:lnTo>
                      <a:pt x="467" y="950"/>
                    </a:lnTo>
                    <a:lnTo>
                      <a:pt x="471" y="950"/>
                    </a:lnTo>
                    <a:lnTo>
                      <a:pt x="475" y="950"/>
                    </a:lnTo>
                    <a:lnTo>
                      <a:pt x="479" y="946"/>
                    </a:lnTo>
                    <a:lnTo>
                      <a:pt x="484" y="946"/>
                    </a:lnTo>
                    <a:lnTo>
                      <a:pt x="488" y="941"/>
                    </a:lnTo>
                    <a:lnTo>
                      <a:pt x="492" y="941"/>
                    </a:lnTo>
                    <a:lnTo>
                      <a:pt x="496" y="937"/>
                    </a:lnTo>
                    <a:lnTo>
                      <a:pt x="501" y="937"/>
                    </a:lnTo>
                    <a:lnTo>
                      <a:pt x="505" y="937"/>
                    </a:lnTo>
                    <a:lnTo>
                      <a:pt x="509" y="933"/>
                    </a:lnTo>
                    <a:lnTo>
                      <a:pt x="513" y="929"/>
                    </a:lnTo>
                    <a:lnTo>
                      <a:pt x="518" y="929"/>
                    </a:lnTo>
                    <a:lnTo>
                      <a:pt x="522" y="925"/>
                    </a:lnTo>
                    <a:lnTo>
                      <a:pt x="526" y="925"/>
                    </a:lnTo>
                    <a:lnTo>
                      <a:pt x="530" y="920"/>
                    </a:lnTo>
                    <a:lnTo>
                      <a:pt x="535" y="920"/>
                    </a:lnTo>
                    <a:lnTo>
                      <a:pt x="539" y="916"/>
                    </a:lnTo>
                    <a:lnTo>
                      <a:pt x="543" y="916"/>
                    </a:lnTo>
                    <a:lnTo>
                      <a:pt x="547" y="912"/>
                    </a:lnTo>
                    <a:lnTo>
                      <a:pt x="552" y="912"/>
                    </a:lnTo>
                    <a:lnTo>
                      <a:pt x="556" y="908"/>
                    </a:lnTo>
                    <a:lnTo>
                      <a:pt x="560" y="903"/>
                    </a:lnTo>
                    <a:lnTo>
                      <a:pt x="564" y="899"/>
                    </a:lnTo>
                    <a:lnTo>
                      <a:pt x="569" y="899"/>
                    </a:lnTo>
                    <a:lnTo>
                      <a:pt x="573" y="895"/>
                    </a:lnTo>
                    <a:lnTo>
                      <a:pt x="577" y="895"/>
                    </a:lnTo>
                    <a:lnTo>
                      <a:pt x="581" y="891"/>
                    </a:lnTo>
                    <a:lnTo>
                      <a:pt x="586" y="886"/>
                    </a:lnTo>
                    <a:lnTo>
                      <a:pt x="590" y="886"/>
                    </a:lnTo>
                    <a:lnTo>
                      <a:pt x="594" y="886"/>
                    </a:lnTo>
                    <a:lnTo>
                      <a:pt x="598" y="882"/>
                    </a:lnTo>
                    <a:lnTo>
                      <a:pt x="603" y="878"/>
                    </a:lnTo>
                    <a:lnTo>
                      <a:pt x="607" y="874"/>
                    </a:lnTo>
                    <a:lnTo>
                      <a:pt x="611" y="874"/>
                    </a:lnTo>
                    <a:lnTo>
                      <a:pt x="615" y="869"/>
                    </a:lnTo>
                    <a:lnTo>
                      <a:pt x="619" y="869"/>
                    </a:lnTo>
                    <a:lnTo>
                      <a:pt x="624" y="865"/>
                    </a:lnTo>
                    <a:lnTo>
                      <a:pt x="628" y="861"/>
                    </a:lnTo>
                    <a:lnTo>
                      <a:pt x="632" y="857"/>
                    </a:lnTo>
                    <a:lnTo>
                      <a:pt x="636" y="857"/>
                    </a:lnTo>
                    <a:lnTo>
                      <a:pt x="641" y="852"/>
                    </a:lnTo>
                    <a:lnTo>
                      <a:pt x="645" y="852"/>
                    </a:lnTo>
                    <a:lnTo>
                      <a:pt x="649" y="848"/>
                    </a:lnTo>
                    <a:lnTo>
                      <a:pt x="653" y="848"/>
                    </a:lnTo>
                    <a:lnTo>
                      <a:pt x="658" y="840"/>
                    </a:lnTo>
                    <a:lnTo>
                      <a:pt x="662" y="840"/>
                    </a:lnTo>
                    <a:lnTo>
                      <a:pt x="666" y="835"/>
                    </a:lnTo>
                    <a:lnTo>
                      <a:pt x="670" y="835"/>
                    </a:lnTo>
                    <a:lnTo>
                      <a:pt x="675" y="831"/>
                    </a:lnTo>
                    <a:lnTo>
                      <a:pt x="679" y="827"/>
                    </a:lnTo>
                    <a:lnTo>
                      <a:pt x="683" y="823"/>
                    </a:lnTo>
                    <a:lnTo>
                      <a:pt x="687" y="823"/>
                    </a:lnTo>
                    <a:lnTo>
                      <a:pt x="692" y="818"/>
                    </a:lnTo>
                    <a:lnTo>
                      <a:pt x="696" y="818"/>
                    </a:lnTo>
                    <a:lnTo>
                      <a:pt x="700" y="814"/>
                    </a:lnTo>
                    <a:lnTo>
                      <a:pt x="704" y="810"/>
                    </a:lnTo>
                    <a:lnTo>
                      <a:pt x="709" y="810"/>
                    </a:lnTo>
                    <a:lnTo>
                      <a:pt x="713" y="806"/>
                    </a:lnTo>
                    <a:lnTo>
                      <a:pt x="717" y="802"/>
                    </a:lnTo>
                    <a:lnTo>
                      <a:pt x="721" y="802"/>
                    </a:lnTo>
                    <a:lnTo>
                      <a:pt x="726" y="797"/>
                    </a:lnTo>
                    <a:lnTo>
                      <a:pt x="730" y="797"/>
                    </a:lnTo>
                    <a:lnTo>
                      <a:pt x="734" y="793"/>
                    </a:lnTo>
                    <a:lnTo>
                      <a:pt x="738" y="793"/>
                    </a:lnTo>
                    <a:lnTo>
                      <a:pt x="743" y="789"/>
                    </a:lnTo>
                    <a:lnTo>
                      <a:pt x="747" y="789"/>
                    </a:lnTo>
                    <a:lnTo>
                      <a:pt x="751" y="785"/>
                    </a:lnTo>
                    <a:lnTo>
                      <a:pt x="755" y="785"/>
                    </a:lnTo>
                    <a:lnTo>
                      <a:pt x="760" y="785"/>
                    </a:lnTo>
                    <a:lnTo>
                      <a:pt x="764" y="780"/>
                    </a:lnTo>
                    <a:lnTo>
                      <a:pt x="768" y="780"/>
                    </a:lnTo>
                    <a:lnTo>
                      <a:pt x="772" y="776"/>
                    </a:lnTo>
                    <a:lnTo>
                      <a:pt x="776" y="776"/>
                    </a:lnTo>
                    <a:lnTo>
                      <a:pt x="781" y="772"/>
                    </a:lnTo>
                    <a:lnTo>
                      <a:pt x="785" y="772"/>
                    </a:lnTo>
                    <a:lnTo>
                      <a:pt x="789" y="772"/>
                    </a:lnTo>
                    <a:lnTo>
                      <a:pt x="793" y="768"/>
                    </a:lnTo>
                    <a:lnTo>
                      <a:pt x="798" y="768"/>
                    </a:lnTo>
                    <a:lnTo>
                      <a:pt x="802" y="768"/>
                    </a:lnTo>
                    <a:lnTo>
                      <a:pt x="806" y="768"/>
                    </a:lnTo>
                    <a:lnTo>
                      <a:pt x="810" y="763"/>
                    </a:lnTo>
                    <a:lnTo>
                      <a:pt x="815" y="763"/>
                    </a:lnTo>
                    <a:lnTo>
                      <a:pt x="819" y="763"/>
                    </a:lnTo>
                    <a:lnTo>
                      <a:pt x="823" y="763"/>
                    </a:lnTo>
                    <a:lnTo>
                      <a:pt x="827" y="763"/>
                    </a:lnTo>
                    <a:lnTo>
                      <a:pt x="832" y="763"/>
                    </a:lnTo>
                    <a:lnTo>
                      <a:pt x="836" y="763"/>
                    </a:lnTo>
                    <a:lnTo>
                      <a:pt x="840" y="763"/>
                    </a:lnTo>
                    <a:lnTo>
                      <a:pt x="844" y="763"/>
                    </a:lnTo>
                    <a:lnTo>
                      <a:pt x="849" y="763"/>
                    </a:lnTo>
                    <a:lnTo>
                      <a:pt x="853" y="763"/>
                    </a:lnTo>
                    <a:lnTo>
                      <a:pt x="857" y="763"/>
                    </a:lnTo>
                    <a:lnTo>
                      <a:pt x="861" y="759"/>
                    </a:lnTo>
                    <a:lnTo>
                      <a:pt x="866" y="763"/>
                    </a:lnTo>
                    <a:lnTo>
                      <a:pt x="870" y="763"/>
                    </a:lnTo>
                    <a:lnTo>
                      <a:pt x="874" y="763"/>
                    </a:lnTo>
                    <a:lnTo>
                      <a:pt x="878" y="763"/>
                    </a:lnTo>
                    <a:lnTo>
                      <a:pt x="883" y="763"/>
                    </a:lnTo>
                    <a:lnTo>
                      <a:pt x="887" y="763"/>
                    </a:lnTo>
                    <a:lnTo>
                      <a:pt x="891" y="763"/>
                    </a:lnTo>
                    <a:lnTo>
                      <a:pt x="895" y="768"/>
                    </a:lnTo>
                    <a:lnTo>
                      <a:pt x="900" y="768"/>
                    </a:lnTo>
                    <a:lnTo>
                      <a:pt x="904" y="768"/>
                    </a:lnTo>
                    <a:lnTo>
                      <a:pt x="908" y="768"/>
                    </a:lnTo>
                    <a:lnTo>
                      <a:pt x="912" y="772"/>
                    </a:lnTo>
                    <a:lnTo>
                      <a:pt x="917" y="772"/>
                    </a:lnTo>
                    <a:lnTo>
                      <a:pt x="921" y="772"/>
                    </a:lnTo>
                    <a:lnTo>
                      <a:pt x="925" y="776"/>
                    </a:lnTo>
                    <a:lnTo>
                      <a:pt x="929" y="776"/>
                    </a:lnTo>
                    <a:lnTo>
                      <a:pt x="933" y="776"/>
                    </a:lnTo>
                    <a:lnTo>
                      <a:pt x="938" y="780"/>
                    </a:lnTo>
                    <a:lnTo>
                      <a:pt x="942" y="780"/>
                    </a:lnTo>
                    <a:lnTo>
                      <a:pt x="946" y="780"/>
                    </a:lnTo>
                    <a:lnTo>
                      <a:pt x="950" y="785"/>
                    </a:lnTo>
                    <a:lnTo>
                      <a:pt x="955" y="785"/>
                    </a:lnTo>
                    <a:lnTo>
                      <a:pt x="959" y="785"/>
                    </a:lnTo>
                    <a:lnTo>
                      <a:pt x="963" y="789"/>
                    </a:lnTo>
                    <a:lnTo>
                      <a:pt x="967" y="789"/>
                    </a:lnTo>
                    <a:lnTo>
                      <a:pt x="972" y="793"/>
                    </a:lnTo>
                    <a:lnTo>
                      <a:pt x="976" y="793"/>
                    </a:lnTo>
                    <a:lnTo>
                      <a:pt x="980" y="793"/>
                    </a:lnTo>
                    <a:lnTo>
                      <a:pt x="984" y="797"/>
                    </a:lnTo>
                    <a:lnTo>
                      <a:pt x="989" y="797"/>
                    </a:lnTo>
                    <a:lnTo>
                      <a:pt x="993" y="802"/>
                    </a:lnTo>
                    <a:lnTo>
                      <a:pt x="997" y="806"/>
                    </a:lnTo>
                    <a:lnTo>
                      <a:pt x="1001" y="806"/>
                    </a:lnTo>
                    <a:lnTo>
                      <a:pt x="1006" y="806"/>
                    </a:lnTo>
                    <a:lnTo>
                      <a:pt x="1010" y="810"/>
                    </a:lnTo>
                    <a:lnTo>
                      <a:pt x="1014" y="814"/>
                    </a:lnTo>
                    <a:lnTo>
                      <a:pt x="1018" y="814"/>
                    </a:lnTo>
                    <a:lnTo>
                      <a:pt x="1023" y="814"/>
                    </a:lnTo>
                    <a:lnTo>
                      <a:pt x="1027" y="818"/>
                    </a:lnTo>
                    <a:lnTo>
                      <a:pt x="1031" y="823"/>
                    </a:lnTo>
                    <a:lnTo>
                      <a:pt x="1035" y="823"/>
                    </a:lnTo>
                    <a:lnTo>
                      <a:pt x="1040" y="827"/>
                    </a:lnTo>
                    <a:lnTo>
                      <a:pt x="1044" y="827"/>
                    </a:lnTo>
                    <a:lnTo>
                      <a:pt x="1048" y="831"/>
                    </a:lnTo>
                    <a:lnTo>
                      <a:pt x="1052" y="831"/>
                    </a:lnTo>
                    <a:lnTo>
                      <a:pt x="1057" y="831"/>
                    </a:lnTo>
                    <a:lnTo>
                      <a:pt x="1061" y="835"/>
                    </a:lnTo>
                    <a:lnTo>
                      <a:pt x="1065" y="835"/>
                    </a:lnTo>
                    <a:lnTo>
                      <a:pt x="1069" y="835"/>
                    </a:lnTo>
                    <a:lnTo>
                      <a:pt x="1074" y="840"/>
                    </a:lnTo>
                    <a:lnTo>
                      <a:pt x="1078" y="844"/>
                    </a:lnTo>
                    <a:lnTo>
                      <a:pt x="1082" y="844"/>
                    </a:lnTo>
                    <a:lnTo>
                      <a:pt x="1086" y="844"/>
                    </a:lnTo>
                    <a:lnTo>
                      <a:pt x="1090" y="848"/>
                    </a:lnTo>
                    <a:lnTo>
                      <a:pt x="1095" y="848"/>
                    </a:lnTo>
                    <a:lnTo>
                      <a:pt x="1099" y="852"/>
                    </a:lnTo>
                    <a:lnTo>
                      <a:pt x="1103" y="852"/>
                    </a:lnTo>
                    <a:lnTo>
                      <a:pt x="1107" y="857"/>
                    </a:lnTo>
                    <a:lnTo>
                      <a:pt x="1112" y="857"/>
                    </a:lnTo>
                    <a:lnTo>
                      <a:pt x="1116" y="857"/>
                    </a:lnTo>
                    <a:lnTo>
                      <a:pt x="1120" y="857"/>
                    </a:lnTo>
                    <a:lnTo>
                      <a:pt x="1124" y="861"/>
                    </a:lnTo>
                    <a:lnTo>
                      <a:pt x="1129" y="861"/>
                    </a:lnTo>
                    <a:lnTo>
                      <a:pt x="1133" y="861"/>
                    </a:lnTo>
                    <a:lnTo>
                      <a:pt x="1137" y="861"/>
                    </a:lnTo>
                    <a:lnTo>
                      <a:pt x="1141" y="865"/>
                    </a:lnTo>
                    <a:lnTo>
                      <a:pt x="1146" y="865"/>
                    </a:lnTo>
                    <a:lnTo>
                      <a:pt x="1150" y="865"/>
                    </a:lnTo>
                    <a:lnTo>
                      <a:pt x="1154" y="869"/>
                    </a:lnTo>
                    <a:lnTo>
                      <a:pt x="1158" y="869"/>
                    </a:lnTo>
                    <a:lnTo>
                      <a:pt x="1163" y="869"/>
                    </a:lnTo>
                    <a:lnTo>
                      <a:pt x="1167" y="869"/>
                    </a:lnTo>
                    <a:lnTo>
                      <a:pt x="1171" y="874"/>
                    </a:lnTo>
                    <a:lnTo>
                      <a:pt x="1175" y="874"/>
                    </a:lnTo>
                    <a:lnTo>
                      <a:pt x="1180" y="874"/>
                    </a:lnTo>
                    <a:lnTo>
                      <a:pt x="1184" y="878"/>
                    </a:lnTo>
                    <a:lnTo>
                      <a:pt x="1188" y="878"/>
                    </a:lnTo>
                    <a:lnTo>
                      <a:pt x="1192" y="878"/>
                    </a:lnTo>
                    <a:lnTo>
                      <a:pt x="1197" y="878"/>
                    </a:lnTo>
                    <a:lnTo>
                      <a:pt x="1201" y="878"/>
                    </a:lnTo>
                    <a:lnTo>
                      <a:pt x="1205" y="878"/>
                    </a:lnTo>
                    <a:lnTo>
                      <a:pt x="1209" y="882"/>
                    </a:lnTo>
                    <a:lnTo>
                      <a:pt x="1214" y="882"/>
                    </a:lnTo>
                    <a:lnTo>
                      <a:pt x="1218" y="878"/>
                    </a:lnTo>
                    <a:lnTo>
                      <a:pt x="1222" y="878"/>
                    </a:lnTo>
                    <a:lnTo>
                      <a:pt x="1226" y="878"/>
                    </a:lnTo>
                    <a:lnTo>
                      <a:pt x="1231" y="878"/>
                    </a:lnTo>
                    <a:lnTo>
                      <a:pt x="1235" y="878"/>
                    </a:lnTo>
                    <a:lnTo>
                      <a:pt x="1239" y="878"/>
                    </a:lnTo>
                    <a:lnTo>
                      <a:pt x="1243" y="874"/>
                    </a:lnTo>
                    <a:lnTo>
                      <a:pt x="1247" y="874"/>
                    </a:lnTo>
                    <a:lnTo>
                      <a:pt x="1252" y="869"/>
                    </a:lnTo>
                    <a:lnTo>
                      <a:pt x="1256" y="869"/>
                    </a:lnTo>
                    <a:lnTo>
                      <a:pt x="1260" y="869"/>
                    </a:lnTo>
                    <a:lnTo>
                      <a:pt x="1264" y="865"/>
                    </a:lnTo>
                    <a:lnTo>
                      <a:pt x="1269" y="861"/>
                    </a:lnTo>
                    <a:lnTo>
                      <a:pt x="1273" y="861"/>
                    </a:lnTo>
                    <a:lnTo>
                      <a:pt x="1277" y="857"/>
                    </a:lnTo>
                    <a:lnTo>
                      <a:pt x="1281" y="857"/>
                    </a:lnTo>
                    <a:lnTo>
                      <a:pt x="1286" y="852"/>
                    </a:lnTo>
                    <a:lnTo>
                      <a:pt x="1290" y="852"/>
                    </a:lnTo>
                    <a:lnTo>
                      <a:pt x="1294" y="852"/>
                    </a:lnTo>
                    <a:lnTo>
                      <a:pt x="1298" y="852"/>
                    </a:lnTo>
                    <a:lnTo>
                      <a:pt x="1303" y="857"/>
                    </a:lnTo>
                    <a:lnTo>
                      <a:pt x="1307" y="857"/>
                    </a:lnTo>
                    <a:lnTo>
                      <a:pt x="1311" y="857"/>
                    </a:lnTo>
                    <a:lnTo>
                      <a:pt x="1315" y="861"/>
                    </a:lnTo>
                    <a:lnTo>
                      <a:pt x="1320" y="861"/>
                    </a:lnTo>
                    <a:lnTo>
                      <a:pt x="1324" y="861"/>
                    </a:lnTo>
                    <a:lnTo>
                      <a:pt x="1328" y="865"/>
                    </a:lnTo>
                    <a:lnTo>
                      <a:pt x="1332" y="865"/>
                    </a:lnTo>
                    <a:lnTo>
                      <a:pt x="1337" y="865"/>
                    </a:lnTo>
                    <a:lnTo>
                      <a:pt x="1341" y="865"/>
                    </a:lnTo>
                    <a:lnTo>
                      <a:pt x="1345" y="865"/>
                    </a:lnTo>
                    <a:lnTo>
                      <a:pt x="1349" y="869"/>
                    </a:lnTo>
                    <a:lnTo>
                      <a:pt x="1354" y="869"/>
                    </a:lnTo>
                    <a:lnTo>
                      <a:pt x="1358" y="869"/>
                    </a:lnTo>
                    <a:lnTo>
                      <a:pt x="1362" y="874"/>
                    </a:lnTo>
                    <a:lnTo>
                      <a:pt x="1366" y="874"/>
                    </a:lnTo>
                    <a:lnTo>
                      <a:pt x="1371" y="878"/>
                    </a:lnTo>
                    <a:lnTo>
                      <a:pt x="1375" y="878"/>
                    </a:lnTo>
                    <a:lnTo>
                      <a:pt x="1379" y="878"/>
                    </a:lnTo>
                    <a:lnTo>
                      <a:pt x="1383" y="882"/>
                    </a:lnTo>
                    <a:lnTo>
                      <a:pt x="1388" y="882"/>
                    </a:lnTo>
                    <a:lnTo>
                      <a:pt x="1392" y="882"/>
                    </a:lnTo>
                    <a:lnTo>
                      <a:pt x="1396" y="886"/>
                    </a:lnTo>
                    <a:lnTo>
                      <a:pt x="1400" y="886"/>
                    </a:lnTo>
                    <a:lnTo>
                      <a:pt x="1404" y="886"/>
                    </a:lnTo>
                    <a:lnTo>
                      <a:pt x="1409" y="886"/>
                    </a:lnTo>
                    <a:lnTo>
                      <a:pt x="1413" y="891"/>
                    </a:lnTo>
                    <a:lnTo>
                      <a:pt x="1417" y="891"/>
                    </a:lnTo>
                    <a:lnTo>
                      <a:pt x="1421" y="891"/>
                    </a:lnTo>
                    <a:lnTo>
                      <a:pt x="1426" y="891"/>
                    </a:lnTo>
                    <a:lnTo>
                      <a:pt x="1430" y="891"/>
                    </a:lnTo>
                    <a:lnTo>
                      <a:pt x="1434" y="895"/>
                    </a:lnTo>
                    <a:lnTo>
                      <a:pt x="1438" y="895"/>
                    </a:lnTo>
                    <a:lnTo>
                      <a:pt x="1443" y="895"/>
                    </a:lnTo>
                    <a:lnTo>
                      <a:pt x="1447" y="895"/>
                    </a:lnTo>
                    <a:lnTo>
                      <a:pt x="1451" y="895"/>
                    </a:lnTo>
                    <a:lnTo>
                      <a:pt x="1455" y="895"/>
                    </a:lnTo>
                    <a:lnTo>
                      <a:pt x="1460" y="899"/>
                    </a:lnTo>
                    <a:lnTo>
                      <a:pt x="1464" y="899"/>
                    </a:lnTo>
                    <a:lnTo>
                      <a:pt x="1468" y="899"/>
                    </a:lnTo>
                    <a:lnTo>
                      <a:pt x="1472" y="899"/>
                    </a:lnTo>
                    <a:lnTo>
                      <a:pt x="1477" y="899"/>
                    </a:lnTo>
                    <a:lnTo>
                      <a:pt x="1481" y="899"/>
                    </a:lnTo>
                    <a:lnTo>
                      <a:pt x="1485" y="899"/>
                    </a:lnTo>
                    <a:lnTo>
                      <a:pt x="1489" y="899"/>
                    </a:lnTo>
                    <a:lnTo>
                      <a:pt x="1494" y="899"/>
                    </a:lnTo>
                    <a:lnTo>
                      <a:pt x="1498" y="903"/>
                    </a:lnTo>
                    <a:lnTo>
                      <a:pt x="1502" y="903"/>
                    </a:lnTo>
                    <a:lnTo>
                      <a:pt x="1506" y="899"/>
                    </a:lnTo>
                    <a:lnTo>
                      <a:pt x="1511" y="899"/>
                    </a:lnTo>
                    <a:lnTo>
                      <a:pt x="1515" y="903"/>
                    </a:lnTo>
                    <a:lnTo>
                      <a:pt x="1519" y="903"/>
                    </a:lnTo>
                    <a:lnTo>
                      <a:pt x="1523" y="903"/>
                    </a:lnTo>
                    <a:lnTo>
                      <a:pt x="1528" y="903"/>
                    </a:lnTo>
                    <a:lnTo>
                      <a:pt x="1532" y="903"/>
                    </a:lnTo>
                    <a:lnTo>
                      <a:pt x="1536" y="903"/>
                    </a:lnTo>
                    <a:lnTo>
                      <a:pt x="1540" y="903"/>
                    </a:lnTo>
                    <a:lnTo>
                      <a:pt x="1545" y="903"/>
                    </a:lnTo>
                    <a:lnTo>
                      <a:pt x="1549" y="903"/>
                    </a:lnTo>
                    <a:lnTo>
                      <a:pt x="1553" y="908"/>
                    </a:lnTo>
                    <a:lnTo>
                      <a:pt x="1557" y="908"/>
                    </a:lnTo>
                    <a:lnTo>
                      <a:pt x="1561" y="908"/>
                    </a:lnTo>
                    <a:lnTo>
                      <a:pt x="1566" y="908"/>
                    </a:lnTo>
                    <a:lnTo>
                      <a:pt x="1570" y="908"/>
                    </a:lnTo>
                    <a:lnTo>
                      <a:pt x="1574" y="908"/>
                    </a:lnTo>
                    <a:lnTo>
                      <a:pt x="1578" y="908"/>
                    </a:lnTo>
                    <a:lnTo>
                      <a:pt x="1583" y="908"/>
                    </a:lnTo>
                    <a:lnTo>
                      <a:pt x="1587" y="908"/>
                    </a:lnTo>
                    <a:lnTo>
                      <a:pt x="1591" y="908"/>
                    </a:lnTo>
                    <a:lnTo>
                      <a:pt x="1595" y="908"/>
                    </a:lnTo>
                    <a:lnTo>
                      <a:pt x="1600" y="912"/>
                    </a:lnTo>
                    <a:lnTo>
                      <a:pt x="1604" y="912"/>
                    </a:lnTo>
                    <a:lnTo>
                      <a:pt x="1608" y="912"/>
                    </a:lnTo>
                    <a:lnTo>
                      <a:pt x="1612" y="912"/>
                    </a:lnTo>
                    <a:lnTo>
                      <a:pt x="1617" y="912"/>
                    </a:lnTo>
                    <a:lnTo>
                      <a:pt x="1621" y="912"/>
                    </a:lnTo>
                    <a:lnTo>
                      <a:pt x="1625" y="912"/>
                    </a:lnTo>
                    <a:lnTo>
                      <a:pt x="1629" y="912"/>
                    </a:lnTo>
                    <a:lnTo>
                      <a:pt x="1634" y="912"/>
                    </a:lnTo>
                    <a:lnTo>
                      <a:pt x="1638" y="916"/>
                    </a:lnTo>
                    <a:lnTo>
                      <a:pt x="1642" y="912"/>
                    </a:lnTo>
                    <a:lnTo>
                      <a:pt x="1646" y="916"/>
                    </a:lnTo>
                    <a:lnTo>
                      <a:pt x="1651" y="916"/>
                    </a:lnTo>
                    <a:lnTo>
                      <a:pt x="1655" y="916"/>
                    </a:lnTo>
                    <a:lnTo>
                      <a:pt x="1659" y="916"/>
                    </a:lnTo>
                    <a:lnTo>
                      <a:pt x="1663" y="916"/>
                    </a:lnTo>
                    <a:lnTo>
                      <a:pt x="1668" y="916"/>
                    </a:lnTo>
                    <a:lnTo>
                      <a:pt x="1672" y="916"/>
                    </a:lnTo>
                    <a:lnTo>
                      <a:pt x="1676" y="916"/>
                    </a:lnTo>
                    <a:lnTo>
                      <a:pt x="1680" y="920"/>
                    </a:lnTo>
                    <a:lnTo>
                      <a:pt x="1685" y="920"/>
                    </a:lnTo>
                    <a:lnTo>
                      <a:pt x="1689" y="920"/>
                    </a:lnTo>
                    <a:lnTo>
                      <a:pt x="1693" y="920"/>
                    </a:lnTo>
                    <a:lnTo>
                      <a:pt x="1697" y="920"/>
                    </a:lnTo>
                    <a:lnTo>
                      <a:pt x="1701" y="920"/>
                    </a:lnTo>
                    <a:lnTo>
                      <a:pt x="1706" y="920"/>
                    </a:lnTo>
                    <a:lnTo>
                      <a:pt x="1710" y="920"/>
                    </a:lnTo>
                    <a:lnTo>
                      <a:pt x="1714" y="920"/>
                    </a:lnTo>
                    <a:lnTo>
                      <a:pt x="1718" y="920"/>
                    </a:lnTo>
                    <a:lnTo>
                      <a:pt x="1723" y="920"/>
                    </a:lnTo>
                    <a:lnTo>
                      <a:pt x="1727" y="925"/>
                    </a:lnTo>
                    <a:lnTo>
                      <a:pt x="1731" y="925"/>
                    </a:lnTo>
                    <a:lnTo>
                      <a:pt x="1735" y="925"/>
                    </a:lnTo>
                    <a:lnTo>
                      <a:pt x="1740" y="925"/>
                    </a:lnTo>
                    <a:lnTo>
                      <a:pt x="1744" y="925"/>
                    </a:lnTo>
                    <a:lnTo>
                      <a:pt x="1748" y="925"/>
                    </a:lnTo>
                    <a:lnTo>
                      <a:pt x="1752" y="925"/>
                    </a:lnTo>
                    <a:lnTo>
                      <a:pt x="1757" y="925"/>
                    </a:lnTo>
                    <a:lnTo>
                      <a:pt x="1761" y="925"/>
                    </a:lnTo>
                    <a:lnTo>
                      <a:pt x="1765" y="925"/>
                    </a:lnTo>
                    <a:lnTo>
                      <a:pt x="1769" y="925"/>
                    </a:lnTo>
                    <a:lnTo>
                      <a:pt x="1774" y="925"/>
                    </a:lnTo>
                    <a:lnTo>
                      <a:pt x="1778" y="925"/>
                    </a:lnTo>
                    <a:lnTo>
                      <a:pt x="1782" y="929"/>
                    </a:lnTo>
                    <a:lnTo>
                      <a:pt x="1786" y="929"/>
                    </a:lnTo>
                    <a:lnTo>
                      <a:pt x="1791" y="929"/>
                    </a:lnTo>
                    <a:lnTo>
                      <a:pt x="1795" y="929"/>
                    </a:lnTo>
                    <a:lnTo>
                      <a:pt x="1799" y="929"/>
                    </a:lnTo>
                    <a:lnTo>
                      <a:pt x="1803" y="929"/>
                    </a:lnTo>
                    <a:lnTo>
                      <a:pt x="1808" y="929"/>
                    </a:lnTo>
                    <a:lnTo>
                      <a:pt x="1812" y="929"/>
                    </a:lnTo>
                    <a:lnTo>
                      <a:pt x="1816" y="929"/>
                    </a:lnTo>
                    <a:lnTo>
                      <a:pt x="1820" y="929"/>
                    </a:lnTo>
                    <a:lnTo>
                      <a:pt x="1825" y="929"/>
                    </a:lnTo>
                    <a:lnTo>
                      <a:pt x="1829" y="933"/>
                    </a:lnTo>
                    <a:lnTo>
                      <a:pt x="1833" y="933"/>
                    </a:lnTo>
                    <a:lnTo>
                      <a:pt x="1837" y="933"/>
                    </a:lnTo>
                    <a:lnTo>
                      <a:pt x="1842" y="933"/>
                    </a:lnTo>
                    <a:lnTo>
                      <a:pt x="1846" y="933"/>
                    </a:lnTo>
                    <a:lnTo>
                      <a:pt x="1850" y="933"/>
                    </a:lnTo>
                    <a:lnTo>
                      <a:pt x="1854" y="933"/>
                    </a:lnTo>
                    <a:lnTo>
                      <a:pt x="1858" y="933"/>
                    </a:lnTo>
                    <a:lnTo>
                      <a:pt x="1863" y="933"/>
                    </a:lnTo>
                    <a:lnTo>
                      <a:pt x="1867" y="933"/>
                    </a:lnTo>
                    <a:lnTo>
                      <a:pt x="1871" y="933"/>
                    </a:lnTo>
                    <a:lnTo>
                      <a:pt x="1875" y="933"/>
                    </a:lnTo>
                    <a:lnTo>
                      <a:pt x="1880" y="937"/>
                    </a:lnTo>
                    <a:lnTo>
                      <a:pt x="1884" y="937"/>
                    </a:lnTo>
                    <a:lnTo>
                      <a:pt x="1888" y="937"/>
                    </a:lnTo>
                    <a:lnTo>
                      <a:pt x="1892" y="937"/>
                    </a:lnTo>
                    <a:lnTo>
                      <a:pt x="1897" y="937"/>
                    </a:lnTo>
                    <a:lnTo>
                      <a:pt x="1901" y="937"/>
                    </a:lnTo>
                    <a:lnTo>
                      <a:pt x="1905" y="937"/>
                    </a:lnTo>
                    <a:lnTo>
                      <a:pt x="1909" y="937"/>
                    </a:lnTo>
                    <a:lnTo>
                      <a:pt x="1914" y="937"/>
                    </a:lnTo>
                    <a:lnTo>
                      <a:pt x="1918" y="937"/>
                    </a:lnTo>
                    <a:lnTo>
                      <a:pt x="1922" y="937"/>
                    </a:lnTo>
                    <a:lnTo>
                      <a:pt x="1926" y="937"/>
                    </a:lnTo>
                    <a:lnTo>
                      <a:pt x="1931" y="941"/>
                    </a:lnTo>
                    <a:lnTo>
                      <a:pt x="1935" y="941"/>
                    </a:lnTo>
                    <a:lnTo>
                      <a:pt x="1939" y="941"/>
                    </a:lnTo>
                    <a:lnTo>
                      <a:pt x="1943" y="941"/>
                    </a:lnTo>
                    <a:lnTo>
                      <a:pt x="1948" y="941"/>
                    </a:lnTo>
                    <a:lnTo>
                      <a:pt x="1952" y="941"/>
                    </a:lnTo>
                    <a:lnTo>
                      <a:pt x="1956" y="937"/>
                    </a:lnTo>
                    <a:lnTo>
                      <a:pt x="1960" y="933"/>
                    </a:lnTo>
                    <a:lnTo>
                      <a:pt x="1965" y="925"/>
                    </a:lnTo>
                    <a:lnTo>
                      <a:pt x="1969" y="920"/>
                    </a:lnTo>
                    <a:lnTo>
                      <a:pt x="1973" y="912"/>
                    </a:lnTo>
                    <a:lnTo>
                      <a:pt x="1977" y="903"/>
                    </a:lnTo>
                    <a:lnTo>
                      <a:pt x="1982" y="912"/>
                    </a:lnTo>
                    <a:lnTo>
                      <a:pt x="1986" y="920"/>
                    </a:lnTo>
                    <a:lnTo>
                      <a:pt x="1990" y="929"/>
                    </a:lnTo>
                    <a:lnTo>
                      <a:pt x="1994" y="929"/>
                    </a:lnTo>
                    <a:lnTo>
                      <a:pt x="1999" y="920"/>
                    </a:lnTo>
                    <a:lnTo>
                      <a:pt x="2003" y="920"/>
                    </a:lnTo>
                    <a:lnTo>
                      <a:pt x="2007" y="925"/>
                    </a:lnTo>
                    <a:lnTo>
                      <a:pt x="2011" y="925"/>
                    </a:lnTo>
                    <a:lnTo>
                      <a:pt x="2015" y="929"/>
                    </a:lnTo>
                    <a:lnTo>
                      <a:pt x="2020" y="929"/>
                    </a:lnTo>
                    <a:lnTo>
                      <a:pt x="2024" y="933"/>
                    </a:lnTo>
                    <a:lnTo>
                      <a:pt x="2028" y="937"/>
                    </a:lnTo>
                    <a:lnTo>
                      <a:pt x="2032" y="937"/>
                    </a:lnTo>
                    <a:lnTo>
                      <a:pt x="2037" y="941"/>
                    </a:lnTo>
                    <a:lnTo>
                      <a:pt x="2041" y="941"/>
                    </a:lnTo>
                    <a:lnTo>
                      <a:pt x="2045" y="941"/>
                    </a:lnTo>
                    <a:lnTo>
                      <a:pt x="2049" y="946"/>
                    </a:lnTo>
                    <a:lnTo>
                      <a:pt x="2054" y="946"/>
                    </a:lnTo>
                    <a:lnTo>
                      <a:pt x="2058" y="946"/>
                    </a:lnTo>
                    <a:lnTo>
                      <a:pt x="2062" y="946"/>
                    </a:lnTo>
                    <a:lnTo>
                      <a:pt x="2066" y="946"/>
                    </a:lnTo>
                    <a:lnTo>
                      <a:pt x="2071" y="946"/>
                    </a:lnTo>
                    <a:lnTo>
                      <a:pt x="2075" y="946"/>
                    </a:lnTo>
                    <a:lnTo>
                      <a:pt x="2079" y="946"/>
                    </a:lnTo>
                    <a:lnTo>
                      <a:pt x="2083" y="946"/>
                    </a:lnTo>
                    <a:lnTo>
                      <a:pt x="2088" y="946"/>
                    </a:lnTo>
                    <a:lnTo>
                      <a:pt x="2092" y="946"/>
                    </a:lnTo>
                    <a:lnTo>
                      <a:pt x="2096" y="946"/>
                    </a:lnTo>
                    <a:lnTo>
                      <a:pt x="2100" y="946"/>
                    </a:lnTo>
                    <a:lnTo>
                      <a:pt x="2105" y="946"/>
                    </a:lnTo>
                    <a:lnTo>
                      <a:pt x="2109" y="946"/>
                    </a:lnTo>
                    <a:lnTo>
                      <a:pt x="2113" y="946"/>
                    </a:lnTo>
                    <a:lnTo>
                      <a:pt x="2117" y="950"/>
                    </a:lnTo>
                    <a:lnTo>
                      <a:pt x="2122" y="950"/>
                    </a:lnTo>
                    <a:lnTo>
                      <a:pt x="2126" y="950"/>
                    </a:lnTo>
                    <a:lnTo>
                      <a:pt x="2130" y="950"/>
                    </a:lnTo>
                    <a:lnTo>
                      <a:pt x="2134" y="950"/>
                    </a:lnTo>
                    <a:lnTo>
                      <a:pt x="2139" y="950"/>
                    </a:lnTo>
                    <a:lnTo>
                      <a:pt x="2143" y="950"/>
                    </a:lnTo>
                    <a:lnTo>
                      <a:pt x="2147" y="950"/>
                    </a:lnTo>
                    <a:lnTo>
                      <a:pt x="2151" y="950"/>
                    </a:lnTo>
                    <a:lnTo>
                      <a:pt x="2156" y="950"/>
                    </a:lnTo>
                    <a:lnTo>
                      <a:pt x="2160" y="950"/>
                    </a:lnTo>
                    <a:lnTo>
                      <a:pt x="2164" y="950"/>
                    </a:lnTo>
                    <a:lnTo>
                      <a:pt x="2168" y="950"/>
                    </a:lnTo>
                    <a:lnTo>
                      <a:pt x="2172" y="950"/>
                    </a:lnTo>
                    <a:lnTo>
                      <a:pt x="2177" y="950"/>
                    </a:lnTo>
                    <a:lnTo>
                      <a:pt x="2181" y="950"/>
                    </a:lnTo>
                    <a:lnTo>
                      <a:pt x="2185" y="950"/>
                    </a:lnTo>
                    <a:lnTo>
                      <a:pt x="2189" y="950"/>
                    </a:lnTo>
                    <a:lnTo>
                      <a:pt x="2194" y="950"/>
                    </a:lnTo>
                    <a:lnTo>
                      <a:pt x="2198" y="950"/>
                    </a:lnTo>
                    <a:lnTo>
                      <a:pt x="2202" y="950"/>
                    </a:lnTo>
                    <a:lnTo>
                      <a:pt x="2206" y="950"/>
                    </a:lnTo>
                    <a:lnTo>
                      <a:pt x="2211" y="950"/>
                    </a:lnTo>
                    <a:lnTo>
                      <a:pt x="2215" y="950"/>
                    </a:lnTo>
                    <a:lnTo>
                      <a:pt x="2219" y="950"/>
                    </a:lnTo>
                    <a:lnTo>
                      <a:pt x="2223" y="950"/>
                    </a:lnTo>
                    <a:lnTo>
                      <a:pt x="2228" y="950"/>
                    </a:lnTo>
                    <a:lnTo>
                      <a:pt x="2232" y="950"/>
                    </a:lnTo>
                    <a:lnTo>
                      <a:pt x="2236" y="950"/>
                    </a:lnTo>
                    <a:lnTo>
                      <a:pt x="2240" y="950"/>
                    </a:lnTo>
                    <a:lnTo>
                      <a:pt x="2245" y="950"/>
                    </a:lnTo>
                    <a:lnTo>
                      <a:pt x="2249" y="950"/>
                    </a:lnTo>
                    <a:lnTo>
                      <a:pt x="2253" y="950"/>
                    </a:lnTo>
                    <a:lnTo>
                      <a:pt x="2257" y="950"/>
                    </a:lnTo>
                    <a:lnTo>
                      <a:pt x="2262" y="950"/>
                    </a:lnTo>
                    <a:lnTo>
                      <a:pt x="2266" y="950"/>
                    </a:lnTo>
                    <a:lnTo>
                      <a:pt x="2270" y="950"/>
                    </a:lnTo>
                    <a:lnTo>
                      <a:pt x="2274" y="950"/>
                    </a:lnTo>
                    <a:lnTo>
                      <a:pt x="2279" y="950"/>
                    </a:lnTo>
                    <a:lnTo>
                      <a:pt x="2283" y="950"/>
                    </a:lnTo>
                    <a:lnTo>
                      <a:pt x="2287" y="950"/>
                    </a:lnTo>
                    <a:lnTo>
                      <a:pt x="2291" y="950"/>
                    </a:lnTo>
                    <a:lnTo>
                      <a:pt x="2296" y="950"/>
                    </a:lnTo>
                    <a:lnTo>
                      <a:pt x="2300" y="950"/>
                    </a:lnTo>
                    <a:lnTo>
                      <a:pt x="2304" y="950"/>
                    </a:lnTo>
                    <a:lnTo>
                      <a:pt x="2308" y="950"/>
                    </a:lnTo>
                    <a:lnTo>
                      <a:pt x="2313" y="950"/>
                    </a:lnTo>
                    <a:lnTo>
                      <a:pt x="2317" y="950"/>
                    </a:lnTo>
                    <a:lnTo>
                      <a:pt x="2321" y="950"/>
                    </a:lnTo>
                    <a:lnTo>
                      <a:pt x="2325" y="950"/>
                    </a:lnTo>
                    <a:lnTo>
                      <a:pt x="2329" y="950"/>
                    </a:lnTo>
                    <a:lnTo>
                      <a:pt x="2334" y="950"/>
                    </a:lnTo>
                    <a:lnTo>
                      <a:pt x="2338" y="950"/>
                    </a:lnTo>
                    <a:lnTo>
                      <a:pt x="2342" y="950"/>
                    </a:lnTo>
                    <a:lnTo>
                      <a:pt x="2346" y="950"/>
                    </a:lnTo>
                    <a:lnTo>
                      <a:pt x="2351" y="950"/>
                    </a:lnTo>
                    <a:lnTo>
                      <a:pt x="2355" y="950"/>
                    </a:lnTo>
                    <a:lnTo>
                      <a:pt x="2359" y="950"/>
                    </a:lnTo>
                    <a:lnTo>
                      <a:pt x="2363" y="950"/>
                    </a:lnTo>
                    <a:lnTo>
                      <a:pt x="2368" y="950"/>
                    </a:lnTo>
                    <a:lnTo>
                      <a:pt x="2372" y="950"/>
                    </a:lnTo>
                    <a:lnTo>
                      <a:pt x="2376" y="950"/>
                    </a:lnTo>
                    <a:lnTo>
                      <a:pt x="2380" y="950"/>
                    </a:lnTo>
                    <a:lnTo>
                      <a:pt x="2385" y="950"/>
                    </a:lnTo>
                    <a:lnTo>
                      <a:pt x="2389" y="950"/>
                    </a:lnTo>
                    <a:lnTo>
                      <a:pt x="2393" y="954"/>
                    </a:lnTo>
                    <a:lnTo>
                      <a:pt x="2397" y="950"/>
                    </a:lnTo>
                    <a:lnTo>
                      <a:pt x="2402" y="950"/>
                    </a:lnTo>
                    <a:lnTo>
                      <a:pt x="2406" y="954"/>
                    </a:lnTo>
                    <a:lnTo>
                      <a:pt x="2410" y="954"/>
                    </a:lnTo>
                    <a:lnTo>
                      <a:pt x="2414" y="954"/>
                    </a:lnTo>
                    <a:lnTo>
                      <a:pt x="2419" y="954"/>
                    </a:lnTo>
                    <a:lnTo>
                      <a:pt x="2423" y="954"/>
                    </a:lnTo>
                    <a:lnTo>
                      <a:pt x="2427" y="954"/>
                    </a:lnTo>
                    <a:lnTo>
                      <a:pt x="2431" y="954"/>
                    </a:lnTo>
                    <a:lnTo>
                      <a:pt x="2436" y="954"/>
                    </a:lnTo>
                    <a:lnTo>
                      <a:pt x="2440" y="954"/>
                    </a:lnTo>
                    <a:lnTo>
                      <a:pt x="2444" y="954"/>
                    </a:lnTo>
                    <a:lnTo>
                      <a:pt x="2448" y="954"/>
                    </a:lnTo>
                    <a:lnTo>
                      <a:pt x="2453" y="954"/>
                    </a:lnTo>
                    <a:lnTo>
                      <a:pt x="2457" y="954"/>
                    </a:lnTo>
                    <a:lnTo>
                      <a:pt x="2461" y="954"/>
                    </a:lnTo>
                    <a:lnTo>
                      <a:pt x="2465" y="954"/>
                    </a:lnTo>
                    <a:lnTo>
                      <a:pt x="2470" y="954"/>
                    </a:lnTo>
                    <a:lnTo>
                      <a:pt x="2474" y="954"/>
                    </a:lnTo>
                    <a:lnTo>
                      <a:pt x="2478" y="954"/>
                    </a:lnTo>
                    <a:lnTo>
                      <a:pt x="2482" y="954"/>
                    </a:lnTo>
                    <a:lnTo>
                      <a:pt x="2486" y="954"/>
                    </a:lnTo>
                    <a:lnTo>
                      <a:pt x="2491" y="954"/>
                    </a:lnTo>
                    <a:lnTo>
                      <a:pt x="2495" y="954"/>
                    </a:lnTo>
                    <a:lnTo>
                      <a:pt x="2499" y="954"/>
                    </a:lnTo>
                    <a:lnTo>
                      <a:pt x="2503" y="954"/>
                    </a:lnTo>
                    <a:lnTo>
                      <a:pt x="2508" y="954"/>
                    </a:lnTo>
                    <a:lnTo>
                      <a:pt x="2512" y="954"/>
                    </a:lnTo>
                    <a:lnTo>
                      <a:pt x="2516" y="954"/>
                    </a:lnTo>
                    <a:lnTo>
                      <a:pt x="2520" y="954"/>
                    </a:lnTo>
                    <a:lnTo>
                      <a:pt x="2525" y="954"/>
                    </a:lnTo>
                    <a:lnTo>
                      <a:pt x="2529" y="954"/>
                    </a:lnTo>
                    <a:lnTo>
                      <a:pt x="2533" y="954"/>
                    </a:lnTo>
                    <a:lnTo>
                      <a:pt x="2537" y="954"/>
                    </a:lnTo>
                    <a:lnTo>
                      <a:pt x="2542" y="954"/>
                    </a:lnTo>
                    <a:lnTo>
                      <a:pt x="2546" y="954"/>
                    </a:lnTo>
                    <a:lnTo>
                      <a:pt x="2550" y="954"/>
                    </a:lnTo>
                    <a:lnTo>
                      <a:pt x="2554" y="954"/>
                    </a:lnTo>
                    <a:lnTo>
                      <a:pt x="2559" y="958"/>
                    </a:lnTo>
                    <a:lnTo>
                      <a:pt x="2563" y="958"/>
                    </a:lnTo>
                    <a:lnTo>
                      <a:pt x="2567" y="954"/>
                    </a:lnTo>
                    <a:lnTo>
                      <a:pt x="2571" y="958"/>
                    </a:lnTo>
                    <a:lnTo>
                      <a:pt x="2576" y="958"/>
                    </a:lnTo>
                    <a:lnTo>
                      <a:pt x="2580" y="958"/>
                    </a:lnTo>
                    <a:lnTo>
                      <a:pt x="2584" y="954"/>
                    </a:lnTo>
                    <a:lnTo>
                      <a:pt x="2588" y="954"/>
                    </a:lnTo>
                    <a:lnTo>
                      <a:pt x="2593" y="958"/>
                    </a:lnTo>
                    <a:lnTo>
                      <a:pt x="2597" y="958"/>
                    </a:lnTo>
                    <a:lnTo>
                      <a:pt x="2601" y="958"/>
                    </a:lnTo>
                    <a:lnTo>
                      <a:pt x="2605" y="958"/>
                    </a:lnTo>
                    <a:lnTo>
                      <a:pt x="2610" y="958"/>
                    </a:lnTo>
                    <a:lnTo>
                      <a:pt x="2614" y="958"/>
                    </a:lnTo>
                    <a:lnTo>
                      <a:pt x="2618" y="958"/>
                    </a:lnTo>
                    <a:lnTo>
                      <a:pt x="2622" y="958"/>
                    </a:lnTo>
                    <a:lnTo>
                      <a:pt x="2627" y="958"/>
                    </a:lnTo>
                    <a:lnTo>
                      <a:pt x="2631" y="958"/>
                    </a:lnTo>
                    <a:lnTo>
                      <a:pt x="2635" y="958"/>
                    </a:lnTo>
                    <a:lnTo>
                      <a:pt x="2639" y="958"/>
                    </a:lnTo>
                    <a:lnTo>
                      <a:pt x="2643" y="958"/>
                    </a:lnTo>
                    <a:lnTo>
                      <a:pt x="2648" y="958"/>
                    </a:lnTo>
                    <a:lnTo>
                      <a:pt x="2652" y="958"/>
                    </a:lnTo>
                    <a:lnTo>
                      <a:pt x="2656" y="958"/>
                    </a:lnTo>
                    <a:lnTo>
                      <a:pt x="2660" y="958"/>
                    </a:lnTo>
                    <a:lnTo>
                      <a:pt x="2665" y="958"/>
                    </a:lnTo>
                    <a:lnTo>
                      <a:pt x="2669" y="958"/>
                    </a:lnTo>
                    <a:lnTo>
                      <a:pt x="2673" y="958"/>
                    </a:lnTo>
                    <a:lnTo>
                      <a:pt x="2677" y="954"/>
                    </a:lnTo>
                    <a:lnTo>
                      <a:pt x="2682" y="954"/>
                    </a:lnTo>
                    <a:lnTo>
                      <a:pt x="2686" y="954"/>
                    </a:lnTo>
                    <a:lnTo>
                      <a:pt x="2690" y="954"/>
                    </a:lnTo>
                    <a:lnTo>
                      <a:pt x="2694" y="954"/>
                    </a:lnTo>
                    <a:lnTo>
                      <a:pt x="2699" y="954"/>
                    </a:lnTo>
                    <a:lnTo>
                      <a:pt x="2703" y="950"/>
                    </a:lnTo>
                    <a:lnTo>
                      <a:pt x="2707" y="950"/>
                    </a:lnTo>
                    <a:lnTo>
                      <a:pt x="2711" y="946"/>
                    </a:lnTo>
                    <a:lnTo>
                      <a:pt x="2716" y="941"/>
                    </a:lnTo>
                    <a:lnTo>
                      <a:pt x="2720" y="937"/>
                    </a:lnTo>
                    <a:lnTo>
                      <a:pt x="2724" y="933"/>
                    </a:lnTo>
                    <a:lnTo>
                      <a:pt x="2728" y="929"/>
                    </a:lnTo>
                    <a:lnTo>
                      <a:pt x="2733" y="925"/>
                    </a:lnTo>
                    <a:lnTo>
                      <a:pt x="2737" y="916"/>
                    </a:lnTo>
                    <a:lnTo>
                      <a:pt x="2741" y="916"/>
                    </a:lnTo>
                    <a:lnTo>
                      <a:pt x="2745" y="912"/>
                    </a:lnTo>
                    <a:lnTo>
                      <a:pt x="2750" y="908"/>
                    </a:lnTo>
                    <a:lnTo>
                      <a:pt x="2754" y="908"/>
                    </a:lnTo>
                    <a:lnTo>
                      <a:pt x="2758" y="908"/>
                    </a:lnTo>
                    <a:lnTo>
                      <a:pt x="2762" y="903"/>
                    </a:lnTo>
                    <a:lnTo>
                      <a:pt x="2767" y="903"/>
                    </a:lnTo>
                    <a:lnTo>
                      <a:pt x="2771" y="903"/>
                    </a:lnTo>
                    <a:lnTo>
                      <a:pt x="2775" y="903"/>
                    </a:lnTo>
                    <a:lnTo>
                      <a:pt x="2779" y="899"/>
                    </a:lnTo>
                    <a:lnTo>
                      <a:pt x="2783" y="899"/>
                    </a:lnTo>
                    <a:lnTo>
                      <a:pt x="2788" y="882"/>
                    </a:lnTo>
                    <a:lnTo>
                      <a:pt x="2792" y="878"/>
                    </a:lnTo>
                    <a:lnTo>
                      <a:pt x="2796" y="861"/>
                    </a:lnTo>
                    <a:lnTo>
                      <a:pt x="2800" y="857"/>
                    </a:lnTo>
                    <a:lnTo>
                      <a:pt x="2805" y="844"/>
                    </a:lnTo>
                    <a:lnTo>
                      <a:pt x="2809" y="840"/>
                    </a:lnTo>
                    <a:lnTo>
                      <a:pt x="2813" y="835"/>
                    </a:lnTo>
                    <a:lnTo>
                      <a:pt x="2817" y="835"/>
                    </a:lnTo>
                    <a:lnTo>
                      <a:pt x="2822" y="831"/>
                    </a:lnTo>
                    <a:lnTo>
                      <a:pt x="2826" y="831"/>
                    </a:lnTo>
                    <a:lnTo>
                      <a:pt x="2830" y="823"/>
                    </a:lnTo>
                    <a:lnTo>
                      <a:pt x="2834" y="818"/>
                    </a:lnTo>
                    <a:lnTo>
                      <a:pt x="2839" y="806"/>
                    </a:lnTo>
                    <a:lnTo>
                      <a:pt x="2843" y="797"/>
                    </a:lnTo>
                    <a:lnTo>
                      <a:pt x="2847" y="785"/>
                    </a:lnTo>
                    <a:lnTo>
                      <a:pt x="2851" y="780"/>
                    </a:lnTo>
                    <a:lnTo>
                      <a:pt x="2856" y="763"/>
                    </a:lnTo>
                    <a:lnTo>
                      <a:pt x="2860" y="755"/>
                    </a:lnTo>
                    <a:lnTo>
                      <a:pt x="2864" y="738"/>
                    </a:lnTo>
                    <a:lnTo>
                      <a:pt x="2868" y="734"/>
                    </a:lnTo>
                    <a:lnTo>
                      <a:pt x="2873" y="725"/>
                    </a:lnTo>
                    <a:lnTo>
                      <a:pt x="2877" y="721"/>
                    </a:lnTo>
                    <a:lnTo>
                      <a:pt x="2881" y="708"/>
                    </a:lnTo>
                    <a:lnTo>
                      <a:pt x="2885" y="704"/>
                    </a:lnTo>
                    <a:lnTo>
                      <a:pt x="2890" y="695"/>
                    </a:lnTo>
                    <a:lnTo>
                      <a:pt x="2894" y="691"/>
                    </a:lnTo>
                    <a:lnTo>
                      <a:pt x="2898" y="687"/>
                    </a:lnTo>
                    <a:lnTo>
                      <a:pt x="2902" y="687"/>
                    </a:lnTo>
                    <a:lnTo>
                      <a:pt x="2907" y="687"/>
                    </a:lnTo>
                    <a:lnTo>
                      <a:pt x="2911" y="687"/>
                    </a:lnTo>
                    <a:lnTo>
                      <a:pt x="2915" y="695"/>
                    </a:lnTo>
                    <a:lnTo>
                      <a:pt x="2919" y="700"/>
                    </a:lnTo>
                    <a:lnTo>
                      <a:pt x="2924" y="708"/>
                    </a:lnTo>
                    <a:lnTo>
                      <a:pt x="2928" y="717"/>
                    </a:lnTo>
                    <a:lnTo>
                      <a:pt x="2932" y="738"/>
                    </a:lnTo>
                    <a:lnTo>
                      <a:pt x="2936" y="746"/>
                    </a:lnTo>
                    <a:lnTo>
                      <a:pt x="2940" y="768"/>
                    </a:lnTo>
                    <a:lnTo>
                      <a:pt x="2945" y="772"/>
                    </a:lnTo>
                    <a:lnTo>
                      <a:pt x="2949" y="802"/>
                    </a:lnTo>
                    <a:lnTo>
                      <a:pt x="2953" y="810"/>
                    </a:lnTo>
                    <a:lnTo>
                      <a:pt x="2957" y="827"/>
                    </a:lnTo>
                    <a:lnTo>
                      <a:pt x="2962" y="831"/>
                    </a:lnTo>
                    <a:lnTo>
                      <a:pt x="2966" y="844"/>
                    </a:lnTo>
                    <a:lnTo>
                      <a:pt x="2970" y="848"/>
                    </a:lnTo>
                    <a:lnTo>
                      <a:pt x="2974" y="857"/>
                    </a:lnTo>
                    <a:lnTo>
                      <a:pt x="2979" y="861"/>
                    </a:lnTo>
                    <a:lnTo>
                      <a:pt x="2983" y="865"/>
                    </a:lnTo>
                    <a:lnTo>
                      <a:pt x="2987" y="865"/>
                    </a:lnTo>
                    <a:lnTo>
                      <a:pt x="2991" y="865"/>
                    </a:lnTo>
                    <a:lnTo>
                      <a:pt x="2996" y="869"/>
                    </a:lnTo>
                    <a:lnTo>
                      <a:pt x="3000" y="869"/>
                    </a:lnTo>
                    <a:lnTo>
                      <a:pt x="3004" y="869"/>
                    </a:lnTo>
                    <a:lnTo>
                      <a:pt x="3008" y="874"/>
                    </a:lnTo>
                    <a:lnTo>
                      <a:pt x="3013" y="874"/>
                    </a:lnTo>
                    <a:lnTo>
                      <a:pt x="3017" y="874"/>
                    </a:lnTo>
                    <a:lnTo>
                      <a:pt x="3021" y="874"/>
                    </a:lnTo>
                    <a:lnTo>
                      <a:pt x="3025" y="874"/>
                    </a:lnTo>
                    <a:lnTo>
                      <a:pt x="3030" y="874"/>
                    </a:lnTo>
                    <a:lnTo>
                      <a:pt x="3034" y="874"/>
                    </a:lnTo>
                    <a:lnTo>
                      <a:pt x="3038" y="869"/>
                    </a:lnTo>
                    <a:lnTo>
                      <a:pt x="3042" y="865"/>
                    </a:lnTo>
                    <a:lnTo>
                      <a:pt x="3047" y="865"/>
                    </a:lnTo>
                    <a:lnTo>
                      <a:pt x="3051" y="852"/>
                    </a:lnTo>
                    <a:lnTo>
                      <a:pt x="3055" y="848"/>
                    </a:lnTo>
                    <a:lnTo>
                      <a:pt x="3059" y="840"/>
                    </a:lnTo>
                    <a:lnTo>
                      <a:pt x="3064" y="835"/>
                    </a:lnTo>
                    <a:lnTo>
                      <a:pt x="3068" y="823"/>
                    </a:lnTo>
                    <a:lnTo>
                      <a:pt x="3072" y="818"/>
                    </a:lnTo>
                    <a:lnTo>
                      <a:pt x="3076" y="806"/>
                    </a:lnTo>
                    <a:lnTo>
                      <a:pt x="3081" y="802"/>
                    </a:lnTo>
                    <a:lnTo>
                      <a:pt x="3085" y="797"/>
                    </a:lnTo>
                    <a:lnTo>
                      <a:pt x="3089" y="789"/>
                    </a:lnTo>
                    <a:lnTo>
                      <a:pt x="3093" y="776"/>
                    </a:lnTo>
                    <a:lnTo>
                      <a:pt x="3097" y="768"/>
                    </a:lnTo>
                    <a:lnTo>
                      <a:pt x="3102" y="746"/>
                    </a:lnTo>
                    <a:lnTo>
                      <a:pt x="3106" y="738"/>
                    </a:lnTo>
                    <a:lnTo>
                      <a:pt x="3110" y="721"/>
                    </a:lnTo>
                    <a:lnTo>
                      <a:pt x="3114" y="712"/>
                    </a:lnTo>
                    <a:lnTo>
                      <a:pt x="3119" y="691"/>
                    </a:lnTo>
                    <a:lnTo>
                      <a:pt x="3123" y="687"/>
                    </a:lnTo>
                    <a:lnTo>
                      <a:pt x="3127" y="679"/>
                    </a:lnTo>
                    <a:lnTo>
                      <a:pt x="3131" y="679"/>
                    </a:lnTo>
                    <a:lnTo>
                      <a:pt x="3136" y="683"/>
                    </a:lnTo>
                    <a:lnTo>
                      <a:pt x="3140" y="683"/>
                    </a:lnTo>
                    <a:lnTo>
                      <a:pt x="3144" y="687"/>
                    </a:lnTo>
                    <a:lnTo>
                      <a:pt x="3148" y="691"/>
                    </a:lnTo>
                    <a:lnTo>
                      <a:pt x="3153" y="695"/>
                    </a:lnTo>
                    <a:lnTo>
                      <a:pt x="3157" y="700"/>
                    </a:lnTo>
                    <a:lnTo>
                      <a:pt x="3161" y="708"/>
                    </a:lnTo>
                    <a:lnTo>
                      <a:pt x="3165" y="708"/>
                    </a:lnTo>
                    <a:lnTo>
                      <a:pt x="3170" y="717"/>
                    </a:lnTo>
                    <a:lnTo>
                      <a:pt x="3174" y="717"/>
                    </a:lnTo>
                    <a:lnTo>
                      <a:pt x="3178" y="721"/>
                    </a:lnTo>
                    <a:lnTo>
                      <a:pt x="3182" y="721"/>
                    </a:lnTo>
                    <a:lnTo>
                      <a:pt x="3187" y="729"/>
                    </a:lnTo>
                    <a:lnTo>
                      <a:pt x="3191" y="729"/>
                    </a:lnTo>
                    <a:lnTo>
                      <a:pt x="3195" y="738"/>
                    </a:lnTo>
                    <a:lnTo>
                      <a:pt x="3199" y="738"/>
                    </a:lnTo>
                    <a:lnTo>
                      <a:pt x="3204" y="742"/>
                    </a:lnTo>
                    <a:lnTo>
                      <a:pt x="3208" y="746"/>
                    </a:lnTo>
                    <a:lnTo>
                      <a:pt x="3212" y="751"/>
                    </a:lnTo>
                    <a:lnTo>
                      <a:pt x="3216" y="755"/>
                    </a:lnTo>
                    <a:lnTo>
                      <a:pt x="3221" y="759"/>
                    </a:lnTo>
                    <a:lnTo>
                      <a:pt x="3225" y="763"/>
                    </a:lnTo>
                    <a:lnTo>
                      <a:pt x="3229" y="768"/>
                    </a:lnTo>
                    <a:lnTo>
                      <a:pt x="3233" y="772"/>
                    </a:lnTo>
                    <a:lnTo>
                      <a:pt x="3238" y="780"/>
                    </a:lnTo>
                    <a:lnTo>
                      <a:pt x="3242" y="780"/>
                    </a:lnTo>
                    <a:lnTo>
                      <a:pt x="3246" y="780"/>
                    </a:lnTo>
                    <a:lnTo>
                      <a:pt x="3250" y="780"/>
                    </a:lnTo>
                    <a:lnTo>
                      <a:pt x="3254" y="780"/>
                    </a:lnTo>
                    <a:lnTo>
                      <a:pt x="3259" y="780"/>
                    </a:lnTo>
                    <a:lnTo>
                      <a:pt x="3263" y="780"/>
                    </a:lnTo>
                    <a:lnTo>
                      <a:pt x="3267" y="785"/>
                    </a:lnTo>
                    <a:lnTo>
                      <a:pt x="3271" y="789"/>
                    </a:lnTo>
                    <a:lnTo>
                      <a:pt x="3276" y="789"/>
                    </a:lnTo>
                    <a:lnTo>
                      <a:pt x="3280" y="789"/>
                    </a:lnTo>
                    <a:lnTo>
                      <a:pt x="3284" y="789"/>
                    </a:lnTo>
                    <a:lnTo>
                      <a:pt x="3288" y="789"/>
                    </a:lnTo>
                    <a:lnTo>
                      <a:pt x="3293" y="789"/>
                    </a:lnTo>
                    <a:lnTo>
                      <a:pt x="3297" y="789"/>
                    </a:lnTo>
                    <a:lnTo>
                      <a:pt x="3301" y="785"/>
                    </a:lnTo>
                    <a:lnTo>
                      <a:pt x="3305" y="785"/>
                    </a:lnTo>
                    <a:lnTo>
                      <a:pt x="3310" y="785"/>
                    </a:lnTo>
                    <a:lnTo>
                      <a:pt x="3314" y="785"/>
                    </a:lnTo>
                    <a:lnTo>
                      <a:pt x="3318" y="785"/>
                    </a:lnTo>
                    <a:lnTo>
                      <a:pt x="3322" y="789"/>
                    </a:lnTo>
                    <a:lnTo>
                      <a:pt x="3327" y="789"/>
                    </a:lnTo>
                    <a:lnTo>
                      <a:pt x="3331" y="789"/>
                    </a:lnTo>
                    <a:lnTo>
                      <a:pt x="3335" y="789"/>
                    </a:lnTo>
                    <a:lnTo>
                      <a:pt x="3339" y="797"/>
                    </a:lnTo>
                    <a:lnTo>
                      <a:pt x="3344" y="802"/>
                    </a:lnTo>
                    <a:lnTo>
                      <a:pt x="3348" y="806"/>
                    </a:lnTo>
                    <a:lnTo>
                      <a:pt x="3352" y="810"/>
                    </a:lnTo>
                    <a:lnTo>
                      <a:pt x="3356" y="823"/>
                    </a:lnTo>
                    <a:lnTo>
                      <a:pt x="3361" y="823"/>
                    </a:lnTo>
                    <a:lnTo>
                      <a:pt x="3365" y="827"/>
                    </a:lnTo>
                    <a:lnTo>
                      <a:pt x="3369" y="827"/>
                    </a:lnTo>
                    <a:lnTo>
                      <a:pt x="3373" y="823"/>
                    </a:lnTo>
                    <a:lnTo>
                      <a:pt x="3378" y="827"/>
                    </a:lnTo>
                    <a:lnTo>
                      <a:pt x="3382" y="835"/>
                    </a:lnTo>
                    <a:lnTo>
                      <a:pt x="3386" y="840"/>
                    </a:lnTo>
                    <a:lnTo>
                      <a:pt x="3390" y="852"/>
                    </a:lnTo>
                    <a:lnTo>
                      <a:pt x="3395" y="857"/>
                    </a:lnTo>
                    <a:lnTo>
                      <a:pt x="3399" y="861"/>
                    </a:lnTo>
                    <a:lnTo>
                      <a:pt x="3403" y="861"/>
                    </a:lnTo>
                    <a:lnTo>
                      <a:pt x="3407" y="857"/>
                    </a:lnTo>
                    <a:lnTo>
                      <a:pt x="3411" y="852"/>
                    </a:lnTo>
                    <a:lnTo>
                      <a:pt x="3416" y="831"/>
                    </a:lnTo>
                    <a:lnTo>
                      <a:pt x="3420" y="814"/>
                    </a:lnTo>
                    <a:lnTo>
                      <a:pt x="3424" y="734"/>
                    </a:lnTo>
                    <a:lnTo>
                      <a:pt x="3428" y="700"/>
                    </a:lnTo>
                    <a:lnTo>
                      <a:pt x="3433" y="619"/>
                    </a:lnTo>
                    <a:lnTo>
                      <a:pt x="3437" y="602"/>
                    </a:lnTo>
                    <a:lnTo>
                      <a:pt x="3441" y="589"/>
                    </a:lnTo>
                    <a:lnTo>
                      <a:pt x="3445" y="594"/>
                    </a:lnTo>
                    <a:lnTo>
                      <a:pt x="3450" y="623"/>
                    </a:lnTo>
                    <a:lnTo>
                      <a:pt x="3454" y="636"/>
                    </a:lnTo>
                    <a:lnTo>
                      <a:pt x="3458" y="670"/>
                    </a:lnTo>
                    <a:lnTo>
                      <a:pt x="3462" y="674"/>
                    </a:lnTo>
                    <a:lnTo>
                      <a:pt x="3467" y="679"/>
                    </a:lnTo>
                    <a:lnTo>
                      <a:pt x="3471" y="674"/>
                    </a:lnTo>
                    <a:lnTo>
                      <a:pt x="3475" y="662"/>
                    </a:lnTo>
                    <a:lnTo>
                      <a:pt x="3479" y="653"/>
                    </a:lnTo>
                    <a:lnTo>
                      <a:pt x="3484" y="632"/>
                    </a:lnTo>
                    <a:lnTo>
                      <a:pt x="3488" y="623"/>
                    </a:lnTo>
                    <a:lnTo>
                      <a:pt x="3492" y="611"/>
                    </a:lnTo>
                    <a:lnTo>
                      <a:pt x="3496" y="606"/>
                    </a:lnTo>
                    <a:lnTo>
                      <a:pt x="3501" y="611"/>
                    </a:lnTo>
                    <a:lnTo>
                      <a:pt x="3505" y="619"/>
                    </a:lnTo>
                    <a:lnTo>
                      <a:pt x="3509" y="628"/>
                    </a:lnTo>
                    <a:lnTo>
                      <a:pt x="3513" y="606"/>
                    </a:lnTo>
                    <a:lnTo>
                      <a:pt x="3518" y="556"/>
                    </a:lnTo>
                    <a:lnTo>
                      <a:pt x="3522" y="526"/>
                    </a:lnTo>
                    <a:lnTo>
                      <a:pt x="3526" y="445"/>
                    </a:lnTo>
                    <a:lnTo>
                      <a:pt x="3530" y="441"/>
                    </a:lnTo>
                    <a:lnTo>
                      <a:pt x="3535" y="475"/>
                    </a:lnTo>
                    <a:lnTo>
                      <a:pt x="3539" y="496"/>
                    </a:lnTo>
                    <a:lnTo>
                      <a:pt x="3543" y="522"/>
                    </a:lnTo>
                    <a:lnTo>
                      <a:pt x="3547" y="505"/>
                    </a:lnTo>
                    <a:lnTo>
                      <a:pt x="3552" y="433"/>
                    </a:lnTo>
                    <a:lnTo>
                      <a:pt x="3556" y="403"/>
                    </a:lnTo>
                    <a:lnTo>
                      <a:pt x="3560" y="360"/>
                    </a:lnTo>
                    <a:lnTo>
                      <a:pt x="3564" y="343"/>
                    </a:lnTo>
                    <a:lnTo>
                      <a:pt x="3568" y="280"/>
                    </a:lnTo>
                    <a:lnTo>
                      <a:pt x="3573" y="259"/>
                    </a:lnTo>
                    <a:lnTo>
                      <a:pt x="3577" y="199"/>
                    </a:lnTo>
                    <a:lnTo>
                      <a:pt x="3581" y="174"/>
                    </a:lnTo>
                    <a:lnTo>
                      <a:pt x="3585" y="114"/>
                    </a:lnTo>
                    <a:lnTo>
                      <a:pt x="3590" y="80"/>
                    </a:lnTo>
                    <a:lnTo>
                      <a:pt x="3594" y="8"/>
                    </a:lnTo>
                    <a:lnTo>
                      <a:pt x="3598" y="0"/>
                    </a:lnTo>
                    <a:lnTo>
                      <a:pt x="3602" y="47"/>
                    </a:lnTo>
                    <a:lnTo>
                      <a:pt x="3607" y="76"/>
                    </a:lnTo>
                    <a:lnTo>
                      <a:pt x="3611" y="136"/>
                    </a:lnTo>
                    <a:lnTo>
                      <a:pt x="3615" y="157"/>
                    </a:lnTo>
                    <a:lnTo>
                      <a:pt x="3619" y="191"/>
                    </a:lnTo>
                    <a:lnTo>
                      <a:pt x="3624" y="199"/>
                    </a:lnTo>
                    <a:lnTo>
                      <a:pt x="3628" y="271"/>
                    </a:lnTo>
                    <a:lnTo>
                      <a:pt x="3632" y="310"/>
                    </a:lnTo>
                    <a:lnTo>
                      <a:pt x="3636" y="399"/>
                    </a:lnTo>
                    <a:lnTo>
                      <a:pt x="3641" y="449"/>
                    </a:lnTo>
                    <a:lnTo>
                      <a:pt x="3645" y="581"/>
                    </a:lnTo>
                    <a:lnTo>
                      <a:pt x="3649" y="619"/>
                    </a:lnTo>
                    <a:lnTo>
                      <a:pt x="3653" y="674"/>
                    </a:lnTo>
                    <a:lnTo>
                      <a:pt x="3658" y="691"/>
                    </a:lnTo>
                    <a:lnTo>
                      <a:pt x="3662" y="734"/>
                    </a:lnTo>
                    <a:lnTo>
                      <a:pt x="3666" y="746"/>
                    </a:lnTo>
                    <a:lnTo>
                      <a:pt x="3670" y="763"/>
                    </a:lnTo>
                    <a:lnTo>
                      <a:pt x="3675" y="768"/>
                    </a:lnTo>
                    <a:lnTo>
                      <a:pt x="3679" y="772"/>
                    </a:lnTo>
                    <a:lnTo>
                      <a:pt x="3683" y="768"/>
                    </a:lnTo>
                    <a:lnTo>
                      <a:pt x="3687" y="751"/>
                    </a:lnTo>
                    <a:lnTo>
                      <a:pt x="3692" y="742"/>
                    </a:lnTo>
                    <a:lnTo>
                      <a:pt x="3696" y="729"/>
                    </a:lnTo>
                    <a:lnTo>
                      <a:pt x="3700" y="729"/>
                    </a:lnTo>
                    <a:lnTo>
                      <a:pt x="3704" y="729"/>
                    </a:lnTo>
                    <a:lnTo>
                      <a:pt x="3708" y="729"/>
                    </a:lnTo>
                    <a:lnTo>
                      <a:pt x="3713" y="738"/>
                    </a:lnTo>
                    <a:lnTo>
                      <a:pt x="3717" y="738"/>
                    </a:lnTo>
                    <a:lnTo>
                      <a:pt x="3721" y="751"/>
                    </a:lnTo>
                    <a:lnTo>
                      <a:pt x="3725" y="759"/>
                    </a:lnTo>
                    <a:lnTo>
                      <a:pt x="3730" y="768"/>
                    </a:lnTo>
                    <a:lnTo>
                      <a:pt x="3734" y="772"/>
                    </a:lnTo>
                    <a:lnTo>
                      <a:pt x="3738" y="785"/>
                    </a:lnTo>
                    <a:lnTo>
                      <a:pt x="3742" y="785"/>
                    </a:lnTo>
                    <a:lnTo>
                      <a:pt x="3747" y="789"/>
                    </a:lnTo>
                    <a:lnTo>
                      <a:pt x="3751" y="789"/>
                    </a:lnTo>
                    <a:lnTo>
                      <a:pt x="3755" y="797"/>
                    </a:lnTo>
                    <a:lnTo>
                      <a:pt x="3759" y="802"/>
                    </a:lnTo>
                    <a:lnTo>
                      <a:pt x="3764" y="806"/>
                    </a:lnTo>
                    <a:lnTo>
                      <a:pt x="3768" y="806"/>
                    </a:lnTo>
                    <a:lnTo>
                      <a:pt x="3772" y="806"/>
                    </a:lnTo>
                    <a:lnTo>
                      <a:pt x="3776" y="802"/>
                    </a:lnTo>
                    <a:lnTo>
                      <a:pt x="3781" y="793"/>
                    </a:lnTo>
                    <a:lnTo>
                      <a:pt x="3785" y="789"/>
                    </a:lnTo>
                    <a:lnTo>
                      <a:pt x="3789" y="785"/>
                    </a:lnTo>
                    <a:lnTo>
                      <a:pt x="3793" y="785"/>
                    </a:lnTo>
                    <a:lnTo>
                      <a:pt x="3798" y="780"/>
                    </a:lnTo>
                    <a:lnTo>
                      <a:pt x="3802" y="780"/>
                    </a:lnTo>
                    <a:lnTo>
                      <a:pt x="3806" y="772"/>
                    </a:lnTo>
                    <a:lnTo>
                      <a:pt x="3810" y="772"/>
                    </a:lnTo>
                    <a:lnTo>
                      <a:pt x="3815" y="780"/>
                    </a:lnTo>
                    <a:lnTo>
                      <a:pt x="3819" y="785"/>
                    </a:lnTo>
                    <a:lnTo>
                      <a:pt x="3823" y="789"/>
                    </a:lnTo>
                    <a:lnTo>
                      <a:pt x="3827" y="793"/>
                    </a:lnTo>
                    <a:lnTo>
                      <a:pt x="3832" y="806"/>
                    </a:lnTo>
                    <a:lnTo>
                      <a:pt x="3836" y="806"/>
                    </a:lnTo>
                    <a:lnTo>
                      <a:pt x="3840" y="810"/>
                    </a:lnTo>
                    <a:lnTo>
                      <a:pt x="3844" y="810"/>
                    </a:lnTo>
                    <a:lnTo>
                      <a:pt x="3849" y="810"/>
                    </a:lnTo>
                    <a:lnTo>
                      <a:pt x="3853" y="810"/>
                    </a:lnTo>
                    <a:lnTo>
                      <a:pt x="3857" y="806"/>
                    </a:lnTo>
                    <a:lnTo>
                      <a:pt x="3861" y="802"/>
                    </a:lnTo>
                    <a:lnTo>
                      <a:pt x="3865" y="793"/>
                    </a:lnTo>
                    <a:lnTo>
                      <a:pt x="3870" y="793"/>
                    </a:lnTo>
                    <a:lnTo>
                      <a:pt x="3874" y="785"/>
                    </a:lnTo>
                    <a:lnTo>
                      <a:pt x="3878" y="785"/>
                    </a:lnTo>
                    <a:lnTo>
                      <a:pt x="3882" y="776"/>
                    </a:lnTo>
                    <a:lnTo>
                      <a:pt x="3887" y="772"/>
                    </a:lnTo>
                    <a:lnTo>
                      <a:pt x="3891" y="772"/>
                    </a:lnTo>
                    <a:lnTo>
                      <a:pt x="3895" y="763"/>
                    </a:lnTo>
                    <a:lnTo>
                      <a:pt x="3899" y="742"/>
                    </a:lnTo>
                    <a:lnTo>
                      <a:pt x="3904" y="734"/>
                    </a:lnTo>
                    <a:lnTo>
                      <a:pt x="3908" y="721"/>
                    </a:lnTo>
                    <a:lnTo>
                      <a:pt x="3912" y="721"/>
                    </a:lnTo>
                    <a:lnTo>
                      <a:pt x="3916" y="729"/>
                    </a:lnTo>
                    <a:lnTo>
                      <a:pt x="3921" y="734"/>
                    </a:lnTo>
                    <a:lnTo>
                      <a:pt x="3925" y="746"/>
                    </a:lnTo>
                    <a:lnTo>
                      <a:pt x="3929" y="751"/>
                    </a:lnTo>
                    <a:lnTo>
                      <a:pt x="3933" y="755"/>
                    </a:lnTo>
                    <a:lnTo>
                      <a:pt x="3938" y="751"/>
                    </a:lnTo>
                    <a:lnTo>
                      <a:pt x="3942" y="751"/>
                    </a:lnTo>
                    <a:lnTo>
                      <a:pt x="3946" y="746"/>
                    </a:lnTo>
                    <a:lnTo>
                      <a:pt x="3950" y="742"/>
                    </a:lnTo>
                    <a:lnTo>
                      <a:pt x="3955" y="738"/>
                    </a:lnTo>
                    <a:lnTo>
                      <a:pt x="3959" y="721"/>
                    </a:lnTo>
                    <a:lnTo>
                      <a:pt x="3963" y="717"/>
                    </a:lnTo>
                    <a:lnTo>
                      <a:pt x="3967" y="708"/>
                    </a:lnTo>
                    <a:lnTo>
                      <a:pt x="3972" y="708"/>
                    </a:lnTo>
                    <a:lnTo>
                      <a:pt x="3976" y="712"/>
                    </a:lnTo>
                    <a:lnTo>
                      <a:pt x="3980" y="717"/>
                    </a:lnTo>
                    <a:lnTo>
                      <a:pt x="3984" y="738"/>
                    </a:lnTo>
                  </a:path>
                </a:pathLst>
              </a:custGeom>
              <a:noFill/>
              <a:ln w="635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4" name="Freeform 14"/>
              <p:cNvSpPr>
                <a:spLocks/>
              </p:cNvSpPr>
              <p:nvPr/>
            </p:nvSpPr>
            <p:spPr bwMode="auto">
              <a:xfrm>
                <a:off x="1184275" y="995363"/>
                <a:ext cx="6324600" cy="1541463"/>
              </a:xfrm>
              <a:custGeom>
                <a:avLst/>
                <a:gdLst/>
                <a:ahLst/>
                <a:cxnLst>
                  <a:cxn ang="0">
                    <a:pos x="59" y="971"/>
                  </a:cxn>
                  <a:cxn ang="0">
                    <a:pos x="123" y="971"/>
                  </a:cxn>
                  <a:cxn ang="0">
                    <a:pos x="187" y="967"/>
                  </a:cxn>
                  <a:cxn ang="0">
                    <a:pos x="250" y="971"/>
                  </a:cxn>
                  <a:cxn ang="0">
                    <a:pos x="314" y="967"/>
                  </a:cxn>
                  <a:cxn ang="0">
                    <a:pos x="378" y="967"/>
                  </a:cxn>
                  <a:cxn ang="0">
                    <a:pos x="441" y="963"/>
                  </a:cxn>
                  <a:cxn ang="0">
                    <a:pos x="505" y="941"/>
                  </a:cxn>
                  <a:cxn ang="0">
                    <a:pos x="569" y="903"/>
                  </a:cxn>
                  <a:cxn ang="0">
                    <a:pos x="632" y="861"/>
                  </a:cxn>
                  <a:cxn ang="0">
                    <a:pos x="696" y="823"/>
                  </a:cxn>
                  <a:cxn ang="0">
                    <a:pos x="760" y="789"/>
                  </a:cxn>
                  <a:cxn ang="0">
                    <a:pos x="823" y="776"/>
                  </a:cxn>
                  <a:cxn ang="0">
                    <a:pos x="887" y="780"/>
                  </a:cxn>
                  <a:cxn ang="0">
                    <a:pos x="950" y="797"/>
                  </a:cxn>
                  <a:cxn ang="0">
                    <a:pos x="1014" y="827"/>
                  </a:cxn>
                  <a:cxn ang="0">
                    <a:pos x="1078" y="852"/>
                  </a:cxn>
                  <a:cxn ang="0">
                    <a:pos x="1141" y="874"/>
                  </a:cxn>
                  <a:cxn ang="0">
                    <a:pos x="1205" y="882"/>
                  </a:cxn>
                  <a:cxn ang="0">
                    <a:pos x="1269" y="861"/>
                  </a:cxn>
                  <a:cxn ang="0">
                    <a:pos x="1332" y="861"/>
                  </a:cxn>
                  <a:cxn ang="0">
                    <a:pos x="1396" y="882"/>
                  </a:cxn>
                  <a:cxn ang="0">
                    <a:pos x="1460" y="895"/>
                  </a:cxn>
                  <a:cxn ang="0">
                    <a:pos x="1523" y="899"/>
                  </a:cxn>
                  <a:cxn ang="0">
                    <a:pos x="1587" y="903"/>
                  </a:cxn>
                  <a:cxn ang="0">
                    <a:pos x="1651" y="908"/>
                  </a:cxn>
                  <a:cxn ang="0">
                    <a:pos x="1714" y="912"/>
                  </a:cxn>
                  <a:cxn ang="0">
                    <a:pos x="1778" y="916"/>
                  </a:cxn>
                  <a:cxn ang="0">
                    <a:pos x="1842" y="920"/>
                  </a:cxn>
                  <a:cxn ang="0">
                    <a:pos x="1905" y="925"/>
                  </a:cxn>
                  <a:cxn ang="0">
                    <a:pos x="1969" y="912"/>
                  </a:cxn>
                  <a:cxn ang="0">
                    <a:pos x="2032" y="925"/>
                  </a:cxn>
                  <a:cxn ang="0">
                    <a:pos x="2096" y="929"/>
                  </a:cxn>
                  <a:cxn ang="0">
                    <a:pos x="2160" y="929"/>
                  </a:cxn>
                  <a:cxn ang="0">
                    <a:pos x="2223" y="929"/>
                  </a:cxn>
                  <a:cxn ang="0">
                    <a:pos x="2287" y="929"/>
                  </a:cxn>
                  <a:cxn ang="0">
                    <a:pos x="2351" y="925"/>
                  </a:cxn>
                  <a:cxn ang="0">
                    <a:pos x="2414" y="925"/>
                  </a:cxn>
                  <a:cxn ang="0">
                    <a:pos x="2478" y="925"/>
                  </a:cxn>
                  <a:cxn ang="0">
                    <a:pos x="2542" y="920"/>
                  </a:cxn>
                  <a:cxn ang="0">
                    <a:pos x="2605" y="912"/>
                  </a:cxn>
                  <a:cxn ang="0">
                    <a:pos x="2669" y="903"/>
                  </a:cxn>
                  <a:cxn ang="0">
                    <a:pos x="2733" y="802"/>
                  </a:cxn>
                  <a:cxn ang="0">
                    <a:pos x="2796" y="840"/>
                  </a:cxn>
                  <a:cxn ang="0">
                    <a:pos x="2860" y="869"/>
                  </a:cxn>
                  <a:cxn ang="0">
                    <a:pos x="2924" y="895"/>
                  </a:cxn>
                  <a:cxn ang="0">
                    <a:pos x="2987" y="891"/>
                  </a:cxn>
                  <a:cxn ang="0">
                    <a:pos x="3051" y="861"/>
                  </a:cxn>
                  <a:cxn ang="0">
                    <a:pos x="3114" y="797"/>
                  </a:cxn>
                  <a:cxn ang="0">
                    <a:pos x="3178" y="776"/>
                  </a:cxn>
                  <a:cxn ang="0">
                    <a:pos x="3242" y="793"/>
                  </a:cxn>
                  <a:cxn ang="0">
                    <a:pos x="3305" y="780"/>
                  </a:cxn>
                  <a:cxn ang="0">
                    <a:pos x="3369" y="763"/>
                  </a:cxn>
                  <a:cxn ang="0">
                    <a:pos x="3433" y="619"/>
                  </a:cxn>
                  <a:cxn ang="0">
                    <a:pos x="3496" y="606"/>
                  </a:cxn>
                  <a:cxn ang="0">
                    <a:pos x="3560" y="369"/>
                  </a:cxn>
                  <a:cxn ang="0">
                    <a:pos x="3624" y="157"/>
                  </a:cxn>
                  <a:cxn ang="0">
                    <a:pos x="3687" y="691"/>
                  </a:cxn>
                  <a:cxn ang="0">
                    <a:pos x="3751" y="738"/>
                  </a:cxn>
                  <a:cxn ang="0">
                    <a:pos x="3815" y="755"/>
                  </a:cxn>
                  <a:cxn ang="0">
                    <a:pos x="3878" y="755"/>
                  </a:cxn>
                  <a:cxn ang="0">
                    <a:pos x="3942" y="755"/>
                  </a:cxn>
                </a:cxnLst>
                <a:rect l="0" t="0" r="r" b="b"/>
                <a:pathLst>
                  <a:path w="3984" h="971">
                    <a:moveTo>
                      <a:pt x="0" y="971"/>
                    </a:moveTo>
                    <a:lnTo>
                      <a:pt x="4" y="971"/>
                    </a:lnTo>
                    <a:lnTo>
                      <a:pt x="8" y="971"/>
                    </a:lnTo>
                    <a:lnTo>
                      <a:pt x="13" y="971"/>
                    </a:lnTo>
                    <a:lnTo>
                      <a:pt x="17" y="971"/>
                    </a:lnTo>
                    <a:lnTo>
                      <a:pt x="21" y="971"/>
                    </a:lnTo>
                    <a:lnTo>
                      <a:pt x="25" y="971"/>
                    </a:lnTo>
                    <a:lnTo>
                      <a:pt x="30" y="971"/>
                    </a:lnTo>
                    <a:lnTo>
                      <a:pt x="34" y="971"/>
                    </a:lnTo>
                    <a:lnTo>
                      <a:pt x="38" y="971"/>
                    </a:lnTo>
                    <a:lnTo>
                      <a:pt x="42" y="971"/>
                    </a:lnTo>
                    <a:lnTo>
                      <a:pt x="47" y="971"/>
                    </a:lnTo>
                    <a:lnTo>
                      <a:pt x="51" y="971"/>
                    </a:lnTo>
                    <a:lnTo>
                      <a:pt x="55" y="971"/>
                    </a:lnTo>
                    <a:lnTo>
                      <a:pt x="59" y="971"/>
                    </a:lnTo>
                    <a:lnTo>
                      <a:pt x="64" y="971"/>
                    </a:lnTo>
                    <a:lnTo>
                      <a:pt x="68" y="971"/>
                    </a:lnTo>
                    <a:lnTo>
                      <a:pt x="72" y="971"/>
                    </a:lnTo>
                    <a:lnTo>
                      <a:pt x="76" y="971"/>
                    </a:lnTo>
                    <a:lnTo>
                      <a:pt x="81" y="967"/>
                    </a:lnTo>
                    <a:lnTo>
                      <a:pt x="85" y="971"/>
                    </a:lnTo>
                    <a:lnTo>
                      <a:pt x="89" y="971"/>
                    </a:lnTo>
                    <a:lnTo>
                      <a:pt x="93" y="971"/>
                    </a:lnTo>
                    <a:lnTo>
                      <a:pt x="98" y="967"/>
                    </a:lnTo>
                    <a:lnTo>
                      <a:pt x="102" y="971"/>
                    </a:lnTo>
                    <a:lnTo>
                      <a:pt x="106" y="971"/>
                    </a:lnTo>
                    <a:lnTo>
                      <a:pt x="110" y="971"/>
                    </a:lnTo>
                    <a:lnTo>
                      <a:pt x="115" y="967"/>
                    </a:lnTo>
                    <a:lnTo>
                      <a:pt x="119" y="967"/>
                    </a:lnTo>
                    <a:lnTo>
                      <a:pt x="123" y="971"/>
                    </a:lnTo>
                    <a:lnTo>
                      <a:pt x="127" y="971"/>
                    </a:lnTo>
                    <a:lnTo>
                      <a:pt x="132" y="967"/>
                    </a:lnTo>
                    <a:lnTo>
                      <a:pt x="136" y="967"/>
                    </a:lnTo>
                    <a:lnTo>
                      <a:pt x="140" y="967"/>
                    </a:lnTo>
                    <a:lnTo>
                      <a:pt x="144" y="971"/>
                    </a:lnTo>
                    <a:lnTo>
                      <a:pt x="149" y="967"/>
                    </a:lnTo>
                    <a:lnTo>
                      <a:pt x="153" y="967"/>
                    </a:lnTo>
                    <a:lnTo>
                      <a:pt x="157" y="967"/>
                    </a:lnTo>
                    <a:lnTo>
                      <a:pt x="161" y="967"/>
                    </a:lnTo>
                    <a:lnTo>
                      <a:pt x="165" y="971"/>
                    </a:lnTo>
                    <a:lnTo>
                      <a:pt x="170" y="971"/>
                    </a:lnTo>
                    <a:lnTo>
                      <a:pt x="174" y="963"/>
                    </a:lnTo>
                    <a:lnTo>
                      <a:pt x="178" y="967"/>
                    </a:lnTo>
                    <a:lnTo>
                      <a:pt x="182" y="971"/>
                    </a:lnTo>
                    <a:lnTo>
                      <a:pt x="187" y="967"/>
                    </a:lnTo>
                    <a:lnTo>
                      <a:pt x="191" y="967"/>
                    </a:lnTo>
                    <a:lnTo>
                      <a:pt x="195" y="967"/>
                    </a:lnTo>
                    <a:lnTo>
                      <a:pt x="199" y="967"/>
                    </a:lnTo>
                    <a:lnTo>
                      <a:pt x="204" y="971"/>
                    </a:lnTo>
                    <a:lnTo>
                      <a:pt x="208" y="971"/>
                    </a:lnTo>
                    <a:lnTo>
                      <a:pt x="212" y="967"/>
                    </a:lnTo>
                    <a:lnTo>
                      <a:pt x="216" y="967"/>
                    </a:lnTo>
                    <a:lnTo>
                      <a:pt x="221" y="967"/>
                    </a:lnTo>
                    <a:lnTo>
                      <a:pt x="225" y="971"/>
                    </a:lnTo>
                    <a:lnTo>
                      <a:pt x="229" y="967"/>
                    </a:lnTo>
                    <a:lnTo>
                      <a:pt x="233" y="967"/>
                    </a:lnTo>
                    <a:lnTo>
                      <a:pt x="238" y="967"/>
                    </a:lnTo>
                    <a:lnTo>
                      <a:pt x="242" y="967"/>
                    </a:lnTo>
                    <a:lnTo>
                      <a:pt x="246" y="971"/>
                    </a:lnTo>
                    <a:lnTo>
                      <a:pt x="250" y="971"/>
                    </a:lnTo>
                    <a:lnTo>
                      <a:pt x="255" y="971"/>
                    </a:lnTo>
                    <a:lnTo>
                      <a:pt x="259" y="971"/>
                    </a:lnTo>
                    <a:lnTo>
                      <a:pt x="263" y="971"/>
                    </a:lnTo>
                    <a:lnTo>
                      <a:pt x="267" y="971"/>
                    </a:lnTo>
                    <a:lnTo>
                      <a:pt x="272" y="971"/>
                    </a:lnTo>
                    <a:lnTo>
                      <a:pt x="276" y="971"/>
                    </a:lnTo>
                    <a:lnTo>
                      <a:pt x="280" y="971"/>
                    </a:lnTo>
                    <a:lnTo>
                      <a:pt x="284" y="971"/>
                    </a:lnTo>
                    <a:lnTo>
                      <a:pt x="289" y="971"/>
                    </a:lnTo>
                    <a:lnTo>
                      <a:pt x="293" y="971"/>
                    </a:lnTo>
                    <a:lnTo>
                      <a:pt x="297" y="967"/>
                    </a:lnTo>
                    <a:lnTo>
                      <a:pt x="301" y="967"/>
                    </a:lnTo>
                    <a:lnTo>
                      <a:pt x="306" y="967"/>
                    </a:lnTo>
                    <a:lnTo>
                      <a:pt x="310" y="967"/>
                    </a:lnTo>
                    <a:lnTo>
                      <a:pt x="314" y="967"/>
                    </a:lnTo>
                    <a:lnTo>
                      <a:pt x="318" y="967"/>
                    </a:lnTo>
                    <a:lnTo>
                      <a:pt x="322" y="967"/>
                    </a:lnTo>
                    <a:lnTo>
                      <a:pt x="327" y="967"/>
                    </a:lnTo>
                    <a:lnTo>
                      <a:pt x="331" y="967"/>
                    </a:lnTo>
                    <a:lnTo>
                      <a:pt x="335" y="967"/>
                    </a:lnTo>
                    <a:lnTo>
                      <a:pt x="339" y="971"/>
                    </a:lnTo>
                    <a:lnTo>
                      <a:pt x="344" y="967"/>
                    </a:lnTo>
                    <a:lnTo>
                      <a:pt x="348" y="967"/>
                    </a:lnTo>
                    <a:lnTo>
                      <a:pt x="352" y="967"/>
                    </a:lnTo>
                    <a:lnTo>
                      <a:pt x="356" y="967"/>
                    </a:lnTo>
                    <a:lnTo>
                      <a:pt x="361" y="971"/>
                    </a:lnTo>
                    <a:lnTo>
                      <a:pt x="365" y="971"/>
                    </a:lnTo>
                    <a:lnTo>
                      <a:pt x="369" y="967"/>
                    </a:lnTo>
                    <a:lnTo>
                      <a:pt x="373" y="967"/>
                    </a:lnTo>
                    <a:lnTo>
                      <a:pt x="378" y="967"/>
                    </a:lnTo>
                    <a:lnTo>
                      <a:pt x="382" y="967"/>
                    </a:lnTo>
                    <a:lnTo>
                      <a:pt x="386" y="967"/>
                    </a:lnTo>
                    <a:lnTo>
                      <a:pt x="390" y="967"/>
                    </a:lnTo>
                    <a:lnTo>
                      <a:pt x="395" y="967"/>
                    </a:lnTo>
                    <a:lnTo>
                      <a:pt x="399" y="967"/>
                    </a:lnTo>
                    <a:lnTo>
                      <a:pt x="403" y="967"/>
                    </a:lnTo>
                    <a:lnTo>
                      <a:pt x="407" y="967"/>
                    </a:lnTo>
                    <a:lnTo>
                      <a:pt x="412" y="967"/>
                    </a:lnTo>
                    <a:lnTo>
                      <a:pt x="416" y="967"/>
                    </a:lnTo>
                    <a:lnTo>
                      <a:pt x="420" y="963"/>
                    </a:lnTo>
                    <a:lnTo>
                      <a:pt x="424" y="963"/>
                    </a:lnTo>
                    <a:lnTo>
                      <a:pt x="429" y="963"/>
                    </a:lnTo>
                    <a:lnTo>
                      <a:pt x="433" y="963"/>
                    </a:lnTo>
                    <a:lnTo>
                      <a:pt x="437" y="963"/>
                    </a:lnTo>
                    <a:lnTo>
                      <a:pt x="441" y="963"/>
                    </a:lnTo>
                    <a:lnTo>
                      <a:pt x="446" y="958"/>
                    </a:lnTo>
                    <a:lnTo>
                      <a:pt x="450" y="958"/>
                    </a:lnTo>
                    <a:lnTo>
                      <a:pt x="454" y="958"/>
                    </a:lnTo>
                    <a:lnTo>
                      <a:pt x="458" y="958"/>
                    </a:lnTo>
                    <a:lnTo>
                      <a:pt x="463" y="954"/>
                    </a:lnTo>
                    <a:lnTo>
                      <a:pt x="467" y="954"/>
                    </a:lnTo>
                    <a:lnTo>
                      <a:pt x="471" y="954"/>
                    </a:lnTo>
                    <a:lnTo>
                      <a:pt x="475" y="954"/>
                    </a:lnTo>
                    <a:lnTo>
                      <a:pt x="479" y="950"/>
                    </a:lnTo>
                    <a:lnTo>
                      <a:pt x="484" y="950"/>
                    </a:lnTo>
                    <a:lnTo>
                      <a:pt x="488" y="950"/>
                    </a:lnTo>
                    <a:lnTo>
                      <a:pt x="492" y="946"/>
                    </a:lnTo>
                    <a:lnTo>
                      <a:pt x="496" y="946"/>
                    </a:lnTo>
                    <a:lnTo>
                      <a:pt x="501" y="946"/>
                    </a:lnTo>
                    <a:lnTo>
                      <a:pt x="505" y="941"/>
                    </a:lnTo>
                    <a:lnTo>
                      <a:pt x="509" y="941"/>
                    </a:lnTo>
                    <a:lnTo>
                      <a:pt x="513" y="937"/>
                    </a:lnTo>
                    <a:lnTo>
                      <a:pt x="518" y="937"/>
                    </a:lnTo>
                    <a:lnTo>
                      <a:pt x="522" y="933"/>
                    </a:lnTo>
                    <a:lnTo>
                      <a:pt x="526" y="933"/>
                    </a:lnTo>
                    <a:lnTo>
                      <a:pt x="530" y="929"/>
                    </a:lnTo>
                    <a:lnTo>
                      <a:pt x="535" y="929"/>
                    </a:lnTo>
                    <a:lnTo>
                      <a:pt x="539" y="925"/>
                    </a:lnTo>
                    <a:lnTo>
                      <a:pt x="543" y="920"/>
                    </a:lnTo>
                    <a:lnTo>
                      <a:pt x="547" y="916"/>
                    </a:lnTo>
                    <a:lnTo>
                      <a:pt x="552" y="916"/>
                    </a:lnTo>
                    <a:lnTo>
                      <a:pt x="556" y="912"/>
                    </a:lnTo>
                    <a:lnTo>
                      <a:pt x="560" y="912"/>
                    </a:lnTo>
                    <a:lnTo>
                      <a:pt x="564" y="908"/>
                    </a:lnTo>
                    <a:lnTo>
                      <a:pt x="569" y="903"/>
                    </a:lnTo>
                    <a:lnTo>
                      <a:pt x="573" y="899"/>
                    </a:lnTo>
                    <a:lnTo>
                      <a:pt x="577" y="899"/>
                    </a:lnTo>
                    <a:lnTo>
                      <a:pt x="581" y="895"/>
                    </a:lnTo>
                    <a:lnTo>
                      <a:pt x="586" y="895"/>
                    </a:lnTo>
                    <a:lnTo>
                      <a:pt x="590" y="891"/>
                    </a:lnTo>
                    <a:lnTo>
                      <a:pt x="594" y="891"/>
                    </a:lnTo>
                    <a:lnTo>
                      <a:pt x="598" y="882"/>
                    </a:lnTo>
                    <a:lnTo>
                      <a:pt x="603" y="882"/>
                    </a:lnTo>
                    <a:lnTo>
                      <a:pt x="607" y="878"/>
                    </a:lnTo>
                    <a:lnTo>
                      <a:pt x="611" y="878"/>
                    </a:lnTo>
                    <a:lnTo>
                      <a:pt x="615" y="874"/>
                    </a:lnTo>
                    <a:lnTo>
                      <a:pt x="619" y="869"/>
                    </a:lnTo>
                    <a:lnTo>
                      <a:pt x="624" y="865"/>
                    </a:lnTo>
                    <a:lnTo>
                      <a:pt x="628" y="865"/>
                    </a:lnTo>
                    <a:lnTo>
                      <a:pt x="632" y="861"/>
                    </a:lnTo>
                    <a:lnTo>
                      <a:pt x="636" y="857"/>
                    </a:lnTo>
                    <a:lnTo>
                      <a:pt x="641" y="857"/>
                    </a:lnTo>
                    <a:lnTo>
                      <a:pt x="645" y="852"/>
                    </a:lnTo>
                    <a:lnTo>
                      <a:pt x="649" y="848"/>
                    </a:lnTo>
                    <a:lnTo>
                      <a:pt x="653" y="848"/>
                    </a:lnTo>
                    <a:lnTo>
                      <a:pt x="658" y="844"/>
                    </a:lnTo>
                    <a:lnTo>
                      <a:pt x="662" y="840"/>
                    </a:lnTo>
                    <a:lnTo>
                      <a:pt x="666" y="840"/>
                    </a:lnTo>
                    <a:lnTo>
                      <a:pt x="670" y="840"/>
                    </a:lnTo>
                    <a:lnTo>
                      <a:pt x="675" y="831"/>
                    </a:lnTo>
                    <a:lnTo>
                      <a:pt x="679" y="831"/>
                    </a:lnTo>
                    <a:lnTo>
                      <a:pt x="683" y="827"/>
                    </a:lnTo>
                    <a:lnTo>
                      <a:pt x="687" y="827"/>
                    </a:lnTo>
                    <a:lnTo>
                      <a:pt x="692" y="823"/>
                    </a:lnTo>
                    <a:lnTo>
                      <a:pt x="696" y="823"/>
                    </a:lnTo>
                    <a:lnTo>
                      <a:pt x="700" y="818"/>
                    </a:lnTo>
                    <a:lnTo>
                      <a:pt x="704" y="818"/>
                    </a:lnTo>
                    <a:lnTo>
                      <a:pt x="709" y="814"/>
                    </a:lnTo>
                    <a:lnTo>
                      <a:pt x="713" y="814"/>
                    </a:lnTo>
                    <a:lnTo>
                      <a:pt x="717" y="810"/>
                    </a:lnTo>
                    <a:lnTo>
                      <a:pt x="721" y="810"/>
                    </a:lnTo>
                    <a:lnTo>
                      <a:pt x="726" y="806"/>
                    </a:lnTo>
                    <a:lnTo>
                      <a:pt x="730" y="802"/>
                    </a:lnTo>
                    <a:lnTo>
                      <a:pt x="734" y="802"/>
                    </a:lnTo>
                    <a:lnTo>
                      <a:pt x="738" y="802"/>
                    </a:lnTo>
                    <a:lnTo>
                      <a:pt x="743" y="797"/>
                    </a:lnTo>
                    <a:lnTo>
                      <a:pt x="747" y="797"/>
                    </a:lnTo>
                    <a:lnTo>
                      <a:pt x="751" y="793"/>
                    </a:lnTo>
                    <a:lnTo>
                      <a:pt x="755" y="793"/>
                    </a:lnTo>
                    <a:lnTo>
                      <a:pt x="760" y="789"/>
                    </a:lnTo>
                    <a:lnTo>
                      <a:pt x="764" y="789"/>
                    </a:lnTo>
                    <a:lnTo>
                      <a:pt x="768" y="789"/>
                    </a:lnTo>
                    <a:lnTo>
                      <a:pt x="772" y="785"/>
                    </a:lnTo>
                    <a:lnTo>
                      <a:pt x="776" y="785"/>
                    </a:lnTo>
                    <a:lnTo>
                      <a:pt x="781" y="785"/>
                    </a:lnTo>
                    <a:lnTo>
                      <a:pt x="785" y="780"/>
                    </a:lnTo>
                    <a:lnTo>
                      <a:pt x="789" y="780"/>
                    </a:lnTo>
                    <a:lnTo>
                      <a:pt x="793" y="780"/>
                    </a:lnTo>
                    <a:lnTo>
                      <a:pt x="798" y="780"/>
                    </a:lnTo>
                    <a:lnTo>
                      <a:pt x="802" y="780"/>
                    </a:lnTo>
                    <a:lnTo>
                      <a:pt x="806" y="776"/>
                    </a:lnTo>
                    <a:lnTo>
                      <a:pt x="810" y="776"/>
                    </a:lnTo>
                    <a:lnTo>
                      <a:pt x="815" y="776"/>
                    </a:lnTo>
                    <a:lnTo>
                      <a:pt x="819" y="776"/>
                    </a:lnTo>
                    <a:lnTo>
                      <a:pt x="823" y="776"/>
                    </a:lnTo>
                    <a:lnTo>
                      <a:pt x="827" y="776"/>
                    </a:lnTo>
                    <a:lnTo>
                      <a:pt x="832" y="776"/>
                    </a:lnTo>
                    <a:lnTo>
                      <a:pt x="836" y="776"/>
                    </a:lnTo>
                    <a:lnTo>
                      <a:pt x="840" y="776"/>
                    </a:lnTo>
                    <a:lnTo>
                      <a:pt x="844" y="776"/>
                    </a:lnTo>
                    <a:lnTo>
                      <a:pt x="849" y="776"/>
                    </a:lnTo>
                    <a:lnTo>
                      <a:pt x="853" y="776"/>
                    </a:lnTo>
                    <a:lnTo>
                      <a:pt x="857" y="776"/>
                    </a:lnTo>
                    <a:lnTo>
                      <a:pt x="861" y="776"/>
                    </a:lnTo>
                    <a:lnTo>
                      <a:pt x="866" y="776"/>
                    </a:lnTo>
                    <a:lnTo>
                      <a:pt x="870" y="776"/>
                    </a:lnTo>
                    <a:lnTo>
                      <a:pt x="874" y="776"/>
                    </a:lnTo>
                    <a:lnTo>
                      <a:pt x="878" y="776"/>
                    </a:lnTo>
                    <a:lnTo>
                      <a:pt x="883" y="776"/>
                    </a:lnTo>
                    <a:lnTo>
                      <a:pt x="887" y="780"/>
                    </a:lnTo>
                    <a:lnTo>
                      <a:pt x="891" y="780"/>
                    </a:lnTo>
                    <a:lnTo>
                      <a:pt x="895" y="780"/>
                    </a:lnTo>
                    <a:lnTo>
                      <a:pt x="900" y="780"/>
                    </a:lnTo>
                    <a:lnTo>
                      <a:pt x="904" y="785"/>
                    </a:lnTo>
                    <a:lnTo>
                      <a:pt x="908" y="785"/>
                    </a:lnTo>
                    <a:lnTo>
                      <a:pt x="912" y="785"/>
                    </a:lnTo>
                    <a:lnTo>
                      <a:pt x="917" y="785"/>
                    </a:lnTo>
                    <a:lnTo>
                      <a:pt x="921" y="789"/>
                    </a:lnTo>
                    <a:lnTo>
                      <a:pt x="925" y="789"/>
                    </a:lnTo>
                    <a:lnTo>
                      <a:pt x="929" y="789"/>
                    </a:lnTo>
                    <a:lnTo>
                      <a:pt x="933" y="789"/>
                    </a:lnTo>
                    <a:lnTo>
                      <a:pt x="938" y="793"/>
                    </a:lnTo>
                    <a:lnTo>
                      <a:pt x="942" y="793"/>
                    </a:lnTo>
                    <a:lnTo>
                      <a:pt x="946" y="797"/>
                    </a:lnTo>
                    <a:lnTo>
                      <a:pt x="950" y="797"/>
                    </a:lnTo>
                    <a:lnTo>
                      <a:pt x="955" y="797"/>
                    </a:lnTo>
                    <a:lnTo>
                      <a:pt x="959" y="802"/>
                    </a:lnTo>
                    <a:lnTo>
                      <a:pt x="963" y="802"/>
                    </a:lnTo>
                    <a:lnTo>
                      <a:pt x="967" y="806"/>
                    </a:lnTo>
                    <a:lnTo>
                      <a:pt x="972" y="806"/>
                    </a:lnTo>
                    <a:lnTo>
                      <a:pt x="976" y="806"/>
                    </a:lnTo>
                    <a:lnTo>
                      <a:pt x="980" y="810"/>
                    </a:lnTo>
                    <a:lnTo>
                      <a:pt x="984" y="810"/>
                    </a:lnTo>
                    <a:lnTo>
                      <a:pt x="989" y="814"/>
                    </a:lnTo>
                    <a:lnTo>
                      <a:pt x="993" y="814"/>
                    </a:lnTo>
                    <a:lnTo>
                      <a:pt x="997" y="818"/>
                    </a:lnTo>
                    <a:lnTo>
                      <a:pt x="1001" y="818"/>
                    </a:lnTo>
                    <a:lnTo>
                      <a:pt x="1006" y="823"/>
                    </a:lnTo>
                    <a:lnTo>
                      <a:pt x="1010" y="823"/>
                    </a:lnTo>
                    <a:lnTo>
                      <a:pt x="1014" y="827"/>
                    </a:lnTo>
                    <a:lnTo>
                      <a:pt x="1018" y="827"/>
                    </a:lnTo>
                    <a:lnTo>
                      <a:pt x="1023" y="831"/>
                    </a:lnTo>
                    <a:lnTo>
                      <a:pt x="1027" y="831"/>
                    </a:lnTo>
                    <a:lnTo>
                      <a:pt x="1031" y="835"/>
                    </a:lnTo>
                    <a:lnTo>
                      <a:pt x="1035" y="835"/>
                    </a:lnTo>
                    <a:lnTo>
                      <a:pt x="1040" y="840"/>
                    </a:lnTo>
                    <a:lnTo>
                      <a:pt x="1044" y="840"/>
                    </a:lnTo>
                    <a:lnTo>
                      <a:pt x="1048" y="844"/>
                    </a:lnTo>
                    <a:lnTo>
                      <a:pt x="1052" y="844"/>
                    </a:lnTo>
                    <a:lnTo>
                      <a:pt x="1057" y="848"/>
                    </a:lnTo>
                    <a:lnTo>
                      <a:pt x="1061" y="848"/>
                    </a:lnTo>
                    <a:lnTo>
                      <a:pt x="1065" y="848"/>
                    </a:lnTo>
                    <a:lnTo>
                      <a:pt x="1069" y="848"/>
                    </a:lnTo>
                    <a:lnTo>
                      <a:pt x="1074" y="852"/>
                    </a:lnTo>
                    <a:lnTo>
                      <a:pt x="1078" y="852"/>
                    </a:lnTo>
                    <a:lnTo>
                      <a:pt x="1082" y="857"/>
                    </a:lnTo>
                    <a:lnTo>
                      <a:pt x="1086" y="857"/>
                    </a:lnTo>
                    <a:lnTo>
                      <a:pt x="1090" y="857"/>
                    </a:lnTo>
                    <a:lnTo>
                      <a:pt x="1095" y="861"/>
                    </a:lnTo>
                    <a:lnTo>
                      <a:pt x="1099" y="861"/>
                    </a:lnTo>
                    <a:lnTo>
                      <a:pt x="1103" y="861"/>
                    </a:lnTo>
                    <a:lnTo>
                      <a:pt x="1107" y="865"/>
                    </a:lnTo>
                    <a:lnTo>
                      <a:pt x="1112" y="865"/>
                    </a:lnTo>
                    <a:lnTo>
                      <a:pt x="1116" y="865"/>
                    </a:lnTo>
                    <a:lnTo>
                      <a:pt x="1120" y="869"/>
                    </a:lnTo>
                    <a:lnTo>
                      <a:pt x="1124" y="869"/>
                    </a:lnTo>
                    <a:lnTo>
                      <a:pt x="1129" y="869"/>
                    </a:lnTo>
                    <a:lnTo>
                      <a:pt x="1133" y="874"/>
                    </a:lnTo>
                    <a:lnTo>
                      <a:pt x="1137" y="874"/>
                    </a:lnTo>
                    <a:lnTo>
                      <a:pt x="1141" y="874"/>
                    </a:lnTo>
                    <a:lnTo>
                      <a:pt x="1146" y="874"/>
                    </a:lnTo>
                    <a:lnTo>
                      <a:pt x="1150" y="878"/>
                    </a:lnTo>
                    <a:lnTo>
                      <a:pt x="1154" y="878"/>
                    </a:lnTo>
                    <a:lnTo>
                      <a:pt x="1158" y="878"/>
                    </a:lnTo>
                    <a:lnTo>
                      <a:pt x="1163" y="878"/>
                    </a:lnTo>
                    <a:lnTo>
                      <a:pt x="1167" y="878"/>
                    </a:lnTo>
                    <a:lnTo>
                      <a:pt x="1171" y="878"/>
                    </a:lnTo>
                    <a:lnTo>
                      <a:pt x="1175" y="882"/>
                    </a:lnTo>
                    <a:lnTo>
                      <a:pt x="1180" y="882"/>
                    </a:lnTo>
                    <a:lnTo>
                      <a:pt x="1184" y="882"/>
                    </a:lnTo>
                    <a:lnTo>
                      <a:pt x="1188" y="882"/>
                    </a:lnTo>
                    <a:lnTo>
                      <a:pt x="1192" y="882"/>
                    </a:lnTo>
                    <a:lnTo>
                      <a:pt x="1197" y="882"/>
                    </a:lnTo>
                    <a:lnTo>
                      <a:pt x="1201" y="882"/>
                    </a:lnTo>
                    <a:lnTo>
                      <a:pt x="1205" y="882"/>
                    </a:lnTo>
                    <a:lnTo>
                      <a:pt x="1209" y="882"/>
                    </a:lnTo>
                    <a:lnTo>
                      <a:pt x="1214" y="882"/>
                    </a:lnTo>
                    <a:lnTo>
                      <a:pt x="1218" y="882"/>
                    </a:lnTo>
                    <a:lnTo>
                      <a:pt x="1222" y="882"/>
                    </a:lnTo>
                    <a:lnTo>
                      <a:pt x="1226" y="882"/>
                    </a:lnTo>
                    <a:lnTo>
                      <a:pt x="1231" y="878"/>
                    </a:lnTo>
                    <a:lnTo>
                      <a:pt x="1235" y="878"/>
                    </a:lnTo>
                    <a:lnTo>
                      <a:pt x="1239" y="878"/>
                    </a:lnTo>
                    <a:lnTo>
                      <a:pt x="1243" y="878"/>
                    </a:lnTo>
                    <a:lnTo>
                      <a:pt x="1247" y="874"/>
                    </a:lnTo>
                    <a:lnTo>
                      <a:pt x="1252" y="869"/>
                    </a:lnTo>
                    <a:lnTo>
                      <a:pt x="1256" y="869"/>
                    </a:lnTo>
                    <a:lnTo>
                      <a:pt x="1260" y="865"/>
                    </a:lnTo>
                    <a:lnTo>
                      <a:pt x="1264" y="865"/>
                    </a:lnTo>
                    <a:lnTo>
                      <a:pt x="1269" y="861"/>
                    </a:lnTo>
                    <a:lnTo>
                      <a:pt x="1273" y="857"/>
                    </a:lnTo>
                    <a:lnTo>
                      <a:pt x="1277" y="852"/>
                    </a:lnTo>
                    <a:lnTo>
                      <a:pt x="1281" y="852"/>
                    </a:lnTo>
                    <a:lnTo>
                      <a:pt x="1286" y="848"/>
                    </a:lnTo>
                    <a:lnTo>
                      <a:pt x="1290" y="848"/>
                    </a:lnTo>
                    <a:lnTo>
                      <a:pt x="1294" y="848"/>
                    </a:lnTo>
                    <a:lnTo>
                      <a:pt x="1298" y="848"/>
                    </a:lnTo>
                    <a:lnTo>
                      <a:pt x="1303" y="852"/>
                    </a:lnTo>
                    <a:lnTo>
                      <a:pt x="1307" y="852"/>
                    </a:lnTo>
                    <a:lnTo>
                      <a:pt x="1311" y="857"/>
                    </a:lnTo>
                    <a:lnTo>
                      <a:pt x="1315" y="857"/>
                    </a:lnTo>
                    <a:lnTo>
                      <a:pt x="1320" y="857"/>
                    </a:lnTo>
                    <a:lnTo>
                      <a:pt x="1324" y="857"/>
                    </a:lnTo>
                    <a:lnTo>
                      <a:pt x="1328" y="861"/>
                    </a:lnTo>
                    <a:lnTo>
                      <a:pt x="1332" y="861"/>
                    </a:lnTo>
                    <a:lnTo>
                      <a:pt x="1337" y="861"/>
                    </a:lnTo>
                    <a:lnTo>
                      <a:pt x="1341" y="861"/>
                    </a:lnTo>
                    <a:lnTo>
                      <a:pt x="1345" y="865"/>
                    </a:lnTo>
                    <a:lnTo>
                      <a:pt x="1349" y="865"/>
                    </a:lnTo>
                    <a:lnTo>
                      <a:pt x="1354" y="869"/>
                    </a:lnTo>
                    <a:lnTo>
                      <a:pt x="1358" y="869"/>
                    </a:lnTo>
                    <a:lnTo>
                      <a:pt x="1362" y="874"/>
                    </a:lnTo>
                    <a:lnTo>
                      <a:pt x="1366" y="874"/>
                    </a:lnTo>
                    <a:lnTo>
                      <a:pt x="1371" y="878"/>
                    </a:lnTo>
                    <a:lnTo>
                      <a:pt x="1375" y="878"/>
                    </a:lnTo>
                    <a:lnTo>
                      <a:pt x="1379" y="878"/>
                    </a:lnTo>
                    <a:lnTo>
                      <a:pt x="1383" y="878"/>
                    </a:lnTo>
                    <a:lnTo>
                      <a:pt x="1388" y="882"/>
                    </a:lnTo>
                    <a:lnTo>
                      <a:pt x="1392" y="882"/>
                    </a:lnTo>
                    <a:lnTo>
                      <a:pt x="1396" y="882"/>
                    </a:lnTo>
                    <a:lnTo>
                      <a:pt x="1400" y="882"/>
                    </a:lnTo>
                    <a:lnTo>
                      <a:pt x="1404" y="886"/>
                    </a:lnTo>
                    <a:lnTo>
                      <a:pt x="1409" y="886"/>
                    </a:lnTo>
                    <a:lnTo>
                      <a:pt x="1413" y="886"/>
                    </a:lnTo>
                    <a:lnTo>
                      <a:pt x="1417" y="886"/>
                    </a:lnTo>
                    <a:lnTo>
                      <a:pt x="1421" y="886"/>
                    </a:lnTo>
                    <a:lnTo>
                      <a:pt x="1426" y="886"/>
                    </a:lnTo>
                    <a:lnTo>
                      <a:pt x="1430" y="891"/>
                    </a:lnTo>
                    <a:lnTo>
                      <a:pt x="1434" y="891"/>
                    </a:lnTo>
                    <a:lnTo>
                      <a:pt x="1438" y="891"/>
                    </a:lnTo>
                    <a:lnTo>
                      <a:pt x="1443" y="891"/>
                    </a:lnTo>
                    <a:lnTo>
                      <a:pt x="1447" y="891"/>
                    </a:lnTo>
                    <a:lnTo>
                      <a:pt x="1451" y="891"/>
                    </a:lnTo>
                    <a:lnTo>
                      <a:pt x="1455" y="895"/>
                    </a:lnTo>
                    <a:lnTo>
                      <a:pt x="1460" y="895"/>
                    </a:lnTo>
                    <a:lnTo>
                      <a:pt x="1464" y="895"/>
                    </a:lnTo>
                    <a:lnTo>
                      <a:pt x="1468" y="895"/>
                    </a:lnTo>
                    <a:lnTo>
                      <a:pt x="1472" y="895"/>
                    </a:lnTo>
                    <a:lnTo>
                      <a:pt x="1477" y="895"/>
                    </a:lnTo>
                    <a:lnTo>
                      <a:pt x="1481" y="895"/>
                    </a:lnTo>
                    <a:lnTo>
                      <a:pt x="1485" y="895"/>
                    </a:lnTo>
                    <a:lnTo>
                      <a:pt x="1489" y="895"/>
                    </a:lnTo>
                    <a:lnTo>
                      <a:pt x="1494" y="895"/>
                    </a:lnTo>
                    <a:lnTo>
                      <a:pt x="1498" y="895"/>
                    </a:lnTo>
                    <a:lnTo>
                      <a:pt x="1502" y="899"/>
                    </a:lnTo>
                    <a:lnTo>
                      <a:pt x="1506" y="899"/>
                    </a:lnTo>
                    <a:lnTo>
                      <a:pt x="1511" y="899"/>
                    </a:lnTo>
                    <a:lnTo>
                      <a:pt x="1515" y="899"/>
                    </a:lnTo>
                    <a:lnTo>
                      <a:pt x="1519" y="899"/>
                    </a:lnTo>
                    <a:lnTo>
                      <a:pt x="1523" y="899"/>
                    </a:lnTo>
                    <a:lnTo>
                      <a:pt x="1528" y="899"/>
                    </a:lnTo>
                    <a:lnTo>
                      <a:pt x="1532" y="899"/>
                    </a:lnTo>
                    <a:lnTo>
                      <a:pt x="1536" y="899"/>
                    </a:lnTo>
                    <a:lnTo>
                      <a:pt x="1540" y="899"/>
                    </a:lnTo>
                    <a:lnTo>
                      <a:pt x="1545" y="899"/>
                    </a:lnTo>
                    <a:lnTo>
                      <a:pt x="1549" y="899"/>
                    </a:lnTo>
                    <a:lnTo>
                      <a:pt x="1553" y="899"/>
                    </a:lnTo>
                    <a:lnTo>
                      <a:pt x="1557" y="903"/>
                    </a:lnTo>
                    <a:lnTo>
                      <a:pt x="1561" y="903"/>
                    </a:lnTo>
                    <a:lnTo>
                      <a:pt x="1566" y="903"/>
                    </a:lnTo>
                    <a:lnTo>
                      <a:pt x="1570" y="903"/>
                    </a:lnTo>
                    <a:lnTo>
                      <a:pt x="1574" y="903"/>
                    </a:lnTo>
                    <a:lnTo>
                      <a:pt x="1578" y="903"/>
                    </a:lnTo>
                    <a:lnTo>
                      <a:pt x="1583" y="903"/>
                    </a:lnTo>
                    <a:lnTo>
                      <a:pt x="1587" y="903"/>
                    </a:lnTo>
                    <a:lnTo>
                      <a:pt x="1591" y="903"/>
                    </a:lnTo>
                    <a:lnTo>
                      <a:pt x="1595" y="903"/>
                    </a:lnTo>
                    <a:lnTo>
                      <a:pt x="1600" y="903"/>
                    </a:lnTo>
                    <a:lnTo>
                      <a:pt x="1604" y="903"/>
                    </a:lnTo>
                    <a:lnTo>
                      <a:pt x="1608" y="903"/>
                    </a:lnTo>
                    <a:lnTo>
                      <a:pt x="1612" y="903"/>
                    </a:lnTo>
                    <a:lnTo>
                      <a:pt x="1617" y="903"/>
                    </a:lnTo>
                    <a:lnTo>
                      <a:pt x="1621" y="903"/>
                    </a:lnTo>
                    <a:lnTo>
                      <a:pt x="1625" y="908"/>
                    </a:lnTo>
                    <a:lnTo>
                      <a:pt x="1629" y="908"/>
                    </a:lnTo>
                    <a:lnTo>
                      <a:pt x="1634" y="908"/>
                    </a:lnTo>
                    <a:lnTo>
                      <a:pt x="1638" y="908"/>
                    </a:lnTo>
                    <a:lnTo>
                      <a:pt x="1642" y="908"/>
                    </a:lnTo>
                    <a:lnTo>
                      <a:pt x="1646" y="908"/>
                    </a:lnTo>
                    <a:lnTo>
                      <a:pt x="1651" y="908"/>
                    </a:lnTo>
                    <a:lnTo>
                      <a:pt x="1655" y="908"/>
                    </a:lnTo>
                    <a:lnTo>
                      <a:pt x="1659" y="908"/>
                    </a:lnTo>
                    <a:lnTo>
                      <a:pt x="1663" y="908"/>
                    </a:lnTo>
                    <a:lnTo>
                      <a:pt x="1668" y="908"/>
                    </a:lnTo>
                    <a:lnTo>
                      <a:pt x="1672" y="908"/>
                    </a:lnTo>
                    <a:lnTo>
                      <a:pt x="1676" y="908"/>
                    </a:lnTo>
                    <a:lnTo>
                      <a:pt x="1680" y="908"/>
                    </a:lnTo>
                    <a:lnTo>
                      <a:pt x="1685" y="908"/>
                    </a:lnTo>
                    <a:lnTo>
                      <a:pt x="1689" y="912"/>
                    </a:lnTo>
                    <a:lnTo>
                      <a:pt x="1693" y="912"/>
                    </a:lnTo>
                    <a:lnTo>
                      <a:pt x="1697" y="912"/>
                    </a:lnTo>
                    <a:lnTo>
                      <a:pt x="1701" y="912"/>
                    </a:lnTo>
                    <a:lnTo>
                      <a:pt x="1706" y="912"/>
                    </a:lnTo>
                    <a:lnTo>
                      <a:pt x="1710" y="912"/>
                    </a:lnTo>
                    <a:lnTo>
                      <a:pt x="1714" y="912"/>
                    </a:lnTo>
                    <a:lnTo>
                      <a:pt x="1718" y="912"/>
                    </a:lnTo>
                    <a:lnTo>
                      <a:pt x="1723" y="912"/>
                    </a:lnTo>
                    <a:lnTo>
                      <a:pt x="1727" y="912"/>
                    </a:lnTo>
                    <a:lnTo>
                      <a:pt x="1731" y="912"/>
                    </a:lnTo>
                    <a:lnTo>
                      <a:pt x="1735" y="912"/>
                    </a:lnTo>
                    <a:lnTo>
                      <a:pt x="1740" y="912"/>
                    </a:lnTo>
                    <a:lnTo>
                      <a:pt x="1744" y="912"/>
                    </a:lnTo>
                    <a:lnTo>
                      <a:pt x="1748" y="912"/>
                    </a:lnTo>
                    <a:lnTo>
                      <a:pt x="1752" y="912"/>
                    </a:lnTo>
                    <a:lnTo>
                      <a:pt x="1757" y="912"/>
                    </a:lnTo>
                    <a:lnTo>
                      <a:pt x="1761" y="916"/>
                    </a:lnTo>
                    <a:lnTo>
                      <a:pt x="1765" y="916"/>
                    </a:lnTo>
                    <a:lnTo>
                      <a:pt x="1769" y="916"/>
                    </a:lnTo>
                    <a:lnTo>
                      <a:pt x="1774" y="916"/>
                    </a:lnTo>
                    <a:lnTo>
                      <a:pt x="1778" y="916"/>
                    </a:lnTo>
                    <a:lnTo>
                      <a:pt x="1782" y="916"/>
                    </a:lnTo>
                    <a:lnTo>
                      <a:pt x="1786" y="916"/>
                    </a:lnTo>
                    <a:lnTo>
                      <a:pt x="1791" y="916"/>
                    </a:lnTo>
                    <a:lnTo>
                      <a:pt x="1795" y="916"/>
                    </a:lnTo>
                    <a:lnTo>
                      <a:pt x="1799" y="916"/>
                    </a:lnTo>
                    <a:lnTo>
                      <a:pt x="1803" y="916"/>
                    </a:lnTo>
                    <a:lnTo>
                      <a:pt x="1808" y="916"/>
                    </a:lnTo>
                    <a:lnTo>
                      <a:pt x="1812" y="916"/>
                    </a:lnTo>
                    <a:lnTo>
                      <a:pt x="1816" y="916"/>
                    </a:lnTo>
                    <a:lnTo>
                      <a:pt x="1820" y="916"/>
                    </a:lnTo>
                    <a:lnTo>
                      <a:pt x="1825" y="916"/>
                    </a:lnTo>
                    <a:lnTo>
                      <a:pt x="1829" y="916"/>
                    </a:lnTo>
                    <a:lnTo>
                      <a:pt x="1833" y="920"/>
                    </a:lnTo>
                    <a:lnTo>
                      <a:pt x="1837" y="920"/>
                    </a:lnTo>
                    <a:lnTo>
                      <a:pt x="1842" y="920"/>
                    </a:lnTo>
                    <a:lnTo>
                      <a:pt x="1846" y="920"/>
                    </a:lnTo>
                    <a:lnTo>
                      <a:pt x="1850" y="920"/>
                    </a:lnTo>
                    <a:lnTo>
                      <a:pt x="1854" y="920"/>
                    </a:lnTo>
                    <a:lnTo>
                      <a:pt x="1858" y="920"/>
                    </a:lnTo>
                    <a:lnTo>
                      <a:pt x="1863" y="920"/>
                    </a:lnTo>
                    <a:lnTo>
                      <a:pt x="1867" y="920"/>
                    </a:lnTo>
                    <a:lnTo>
                      <a:pt x="1871" y="920"/>
                    </a:lnTo>
                    <a:lnTo>
                      <a:pt x="1875" y="920"/>
                    </a:lnTo>
                    <a:lnTo>
                      <a:pt x="1880" y="920"/>
                    </a:lnTo>
                    <a:lnTo>
                      <a:pt x="1884" y="920"/>
                    </a:lnTo>
                    <a:lnTo>
                      <a:pt x="1888" y="920"/>
                    </a:lnTo>
                    <a:lnTo>
                      <a:pt x="1892" y="925"/>
                    </a:lnTo>
                    <a:lnTo>
                      <a:pt x="1897" y="925"/>
                    </a:lnTo>
                    <a:lnTo>
                      <a:pt x="1901" y="925"/>
                    </a:lnTo>
                    <a:lnTo>
                      <a:pt x="1905" y="925"/>
                    </a:lnTo>
                    <a:lnTo>
                      <a:pt x="1909" y="925"/>
                    </a:lnTo>
                    <a:lnTo>
                      <a:pt x="1914" y="925"/>
                    </a:lnTo>
                    <a:lnTo>
                      <a:pt x="1918" y="925"/>
                    </a:lnTo>
                    <a:lnTo>
                      <a:pt x="1922" y="925"/>
                    </a:lnTo>
                    <a:lnTo>
                      <a:pt x="1926" y="925"/>
                    </a:lnTo>
                    <a:lnTo>
                      <a:pt x="1931" y="925"/>
                    </a:lnTo>
                    <a:lnTo>
                      <a:pt x="1935" y="925"/>
                    </a:lnTo>
                    <a:lnTo>
                      <a:pt x="1939" y="925"/>
                    </a:lnTo>
                    <a:lnTo>
                      <a:pt x="1943" y="925"/>
                    </a:lnTo>
                    <a:lnTo>
                      <a:pt x="1948" y="925"/>
                    </a:lnTo>
                    <a:lnTo>
                      <a:pt x="1952" y="929"/>
                    </a:lnTo>
                    <a:lnTo>
                      <a:pt x="1956" y="925"/>
                    </a:lnTo>
                    <a:lnTo>
                      <a:pt x="1960" y="925"/>
                    </a:lnTo>
                    <a:lnTo>
                      <a:pt x="1965" y="916"/>
                    </a:lnTo>
                    <a:lnTo>
                      <a:pt x="1969" y="912"/>
                    </a:lnTo>
                    <a:lnTo>
                      <a:pt x="1973" y="903"/>
                    </a:lnTo>
                    <a:lnTo>
                      <a:pt x="1977" y="899"/>
                    </a:lnTo>
                    <a:lnTo>
                      <a:pt x="1982" y="903"/>
                    </a:lnTo>
                    <a:lnTo>
                      <a:pt x="1986" y="908"/>
                    </a:lnTo>
                    <a:lnTo>
                      <a:pt x="1990" y="925"/>
                    </a:lnTo>
                    <a:lnTo>
                      <a:pt x="1994" y="920"/>
                    </a:lnTo>
                    <a:lnTo>
                      <a:pt x="1999" y="916"/>
                    </a:lnTo>
                    <a:lnTo>
                      <a:pt x="2003" y="916"/>
                    </a:lnTo>
                    <a:lnTo>
                      <a:pt x="2007" y="916"/>
                    </a:lnTo>
                    <a:lnTo>
                      <a:pt x="2011" y="916"/>
                    </a:lnTo>
                    <a:lnTo>
                      <a:pt x="2015" y="916"/>
                    </a:lnTo>
                    <a:lnTo>
                      <a:pt x="2020" y="920"/>
                    </a:lnTo>
                    <a:lnTo>
                      <a:pt x="2024" y="925"/>
                    </a:lnTo>
                    <a:lnTo>
                      <a:pt x="2028" y="925"/>
                    </a:lnTo>
                    <a:lnTo>
                      <a:pt x="2032" y="925"/>
                    </a:lnTo>
                    <a:lnTo>
                      <a:pt x="2037" y="925"/>
                    </a:lnTo>
                    <a:lnTo>
                      <a:pt x="2041" y="929"/>
                    </a:lnTo>
                    <a:lnTo>
                      <a:pt x="2045" y="929"/>
                    </a:lnTo>
                    <a:lnTo>
                      <a:pt x="2049" y="929"/>
                    </a:lnTo>
                    <a:lnTo>
                      <a:pt x="2054" y="929"/>
                    </a:lnTo>
                    <a:lnTo>
                      <a:pt x="2058" y="929"/>
                    </a:lnTo>
                    <a:lnTo>
                      <a:pt x="2062" y="929"/>
                    </a:lnTo>
                    <a:lnTo>
                      <a:pt x="2066" y="929"/>
                    </a:lnTo>
                    <a:lnTo>
                      <a:pt x="2071" y="929"/>
                    </a:lnTo>
                    <a:lnTo>
                      <a:pt x="2075" y="929"/>
                    </a:lnTo>
                    <a:lnTo>
                      <a:pt x="2079" y="929"/>
                    </a:lnTo>
                    <a:lnTo>
                      <a:pt x="2083" y="929"/>
                    </a:lnTo>
                    <a:lnTo>
                      <a:pt x="2088" y="929"/>
                    </a:lnTo>
                    <a:lnTo>
                      <a:pt x="2092" y="929"/>
                    </a:lnTo>
                    <a:lnTo>
                      <a:pt x="2096" y="929"/>
                    </a:lnTo>
                    <a:lnTo>
                      <a:pt x="2100" y="929"/>
                    </a:lnTo>
                    <a:lnTo>
                      <a:pt x="2105" y="929"/>
                    </a:lnTo>
                    <a:lnTo>
                      <a:pt x="2109" y="929"/>
                    </a:lnTo>
                    <a:lnTo>
                      <a:pt x="2113" y="929"/>
                    </a:lnTo>
                    <a:lnTo>
                      <a:pt x="2117" y="929"/>
                    </a:lnTo>
                    <a:lnTo>
                      <a:pt x="2122" y="929"/>
                    </a:lnTo>
                    <a:lnTo>
                      <a:pt x="2126" y="929"/>
                    </a:lnTo>
                    <a:lnTo>
                      <a:pt x="2130" y="929"/>
                    </a:lnTo>
                    <a:lnTo>
                      <a:pt x="2134" y="929"/>
                    </a:lnTo>
                    <a:lnTo>
                      <a:pt x="2139" y="929"/>
                    </a:lnTo>
                    <a:lnTo>
                      <a:pt x="2143" y="929"/>
                    </a:lnTo>
                    <a:lnTo>
                      <a:pt x="2147" y="929"/>
                    </a:lnTo>
                    <a:lnTo>
                      <a:pt x="2151" y="929"/>
                    </a:lnTo>
                    <a:lnTo>
                      <a:pt x="2156" y="929"/>
                    </a:lnTo>
                    <a:lnTo>
                      <a:pt x="2160" y="929"/>
                    </a:lnTo>
                    <a:lnTo>
                      <a:pt x="2164" y="929"/>
                    </a:lnTo>
                    <a:lnTo>
                      <a:pt x="2168" y="929"/>
                    </a:lnTo>
                    <a:lnTo>
                      <a:pt x="2172" y="929"/>
                    </a:lnTo>
                    <a:lnTo>
                      <a:pt x="2177" y="929"/>
                    </a:lnTo>
                    <a:lnTo>
                      <a:pt x="2181" y="929"/>
                    </a:lnTo>
                    <a:lnTo>
                      <a:pt x="2185" y="929"/>
                    </a:lnTo>
                    <a:lnTo>
                      <a:pt x="2189" y="929"/>
                    </a:lnTo>
                    <a:lnTo>
                      <a:pt x="2194" y="929"/>
                    </a:lnTo>
                    <a:lnTo>
                      <a:pt x="2198" y="929"/>
                    </a:lnTo>
                    <a:lnTo>
                      <a:pt x="2202" y="929"/>
                    </a:lnTo>
                    <a:lnTo>
                      <a:pt x="2206" y="929"/>
                    </a:lnTo>
                    <a:lnTo>
                      <a:pt x="2211" y="929"/>
                    </a:lnTo>
                    <a:lnTo>
                      <a:pt x="2215" y="929"/>
                    </a:lnTo>
                    <a:lnTo>
                      <a:pt x="2219" y="925"/>
                    </a:lnTo>
                    <a:lnTo>
                      <a:pt x="2223" y="929"/>
                    </a:lnTo>
                    <a:lnTo>
                      <a:pt x="2228" y="929"/>
                    </a:lnTo>
                    <a:lnTo>
                      <a:pt x="2232" y="929"/>
                    </a:lnTo>
                    <a:lnTo>
                      <a:pt x="2236" y="929"/>
                    </a:lnTo>
                    <a:lnTo>
                      <a:pt x="2240" y="929"/>
                    </a:lnTo>
                    <a:lnTo>
                      <a:pt x="2245" y="929"/>
                    </a:lnTo>
                    <a:lnTo>
                      <a:pt x="2249" y="929"/>
                    </a:lnTo>
                    <a:lnTo>
                      <a:pt x="2253" y="929"/>
                    </a:lnTo>
                    <a:lnTo>
                      <a:pt x="2257" y="929"/>
                    </a:lnTo>
                    <a:lnTo>
                      <a:pt x="2262" y="929"/>
                    </a:lnTo>
                    <a:lnTo>
                      <a:pt x="2266" y="929"/>
                    </a:lnTo>
                    <a:lnTo>
                      <a:pt x="2270" y="929"/>
                    </a:lnTo>
                    <a:lnTo>
                      <a:pt x="2274" y="929"/>
                    </a:lnTo>
                    <a:lnTo>
                      <a:pt x="2279" y="929"/>
                    </a:lnTo>
                    <a:lnTo>
                      <a:pt x="2283" y="929"/>
                    </a:lnTo>
                    <a:lnTo>
                      <a:pt x="2287" y="929"/>
                    </a:lnTo>
                    <a:lnTo>
                      <a:pt x="2291" y="929"/>
                    </a:lnTo>
                    <a:lnTo>
                      <a:pt x="2296" y="925"/>
                    </a:lnTo>
                    <a:lnTo>
                      <a:pt x="2300" y="929"/>
                    </a:lnTo>
                    <a:lnTo>
                      <a:pt x="2304" y="929"/>
                    </a:lnTo>
                    <a:lnTo>
                      <a:pt x="2308" y="925"/>
                    </a:lnTo>
                    <a:lnTo>
                      <a:pt x="2313" y="925"/>
                    </a:lnTo>
                    <a:lnTo>
                      <a:pt x="2317" y="925"/>
                    </a:lnTo>
                    <a:lnTo>
                      <a:pt x="2321" y="929"/>
                    </a:lnTo>
                    <a:lnTo>
                      <a:pt x="2325" y="925"/>
                    </a:lnTo>
                    <a:lnTo>
                      <a:pt x="2329" y="925"/>
                    </a:lnTo>
                    <a:lnTo>
                      <a:pt x="2334" y="925"/>
                    </a:lnTo>
                    <a:lnTo>
                      <a:pt x="2338" y="925"/>
                    </a:lnTo>
                    <a:lnTo>
                      <a:pt x="2342" y="925"/>
                    </a:lnTo>
                    <a:lnTo>
                      <a:pt x="2346" y="925"/>
                    </a:lnTo>
                    <a:lnTo>
                      <a:pt x="2351" y="925"/>
                    </a:lnTo>
                    <a:lnTo>
                      <a:pt x="2355" y="925"/>
                    </a:lnTo>
                    <a:lnTo>
                      <a:pt x="2359" y="925"/>
                    </a:lnTo>
                    <a:lnTo>
                      <a:pt x="2363" y="925"/>
                    </a:lnTo>
                    <a:lnTo>
                      <a:pt x="2368" y="925"/>
                    </a:lnTo>
                    <a:lnTo>
                      <a:pt x="2372" y="925"/>
                    </a:lnTo>
                    <a:lnTo>
                      <a:pt x="2376" y="925"/>
                    </a:lnTo>
                    <a:lnTo>
                      <a:pt x="2380" y="925"/>
                    </a:lnTo>
                    <a:lnTo>
                      <a:pt x="2385" y="925"/>
                    </a:lnTo>
                    <a:lnTo>
                      <a:pt x="2389" y="925"/>
                    </a:lnTo>
                    <a:lnTo>
                      <a:pt x="2393" y="925"/>
                    </a:lnTo>
                    <a:lnTo>
                      <a:pt x="2397" y="925"/>
                    </a:lnTo>
                    <a:lnTo>
                      <a:pt x="2402" y="925"/>
                    </a:lnTo>
                    <a:lnTo>
                      <a:pt x="2406" y="925"/>
                    </a:lnTo>
                    <a:lnTo>
                      <a:pt x="2410" y="925"/>
                    </a:lnTo>
                    <a:lnTo>
                      <a:pt x="2414" y="925"/>
                    </a:lnTo>
                    <a:lnTo>
                      <a:pt x="2419" y="925"/>
                    </a:lnTo>
                    <a:lnTo>
                      <a:pt x="2423" y="925"/>
                    </a:lnTo>
                    <a:lnTo>
                      <a:pt x="2427" y="925"/>
                    </a:lnTo>
                    <a:lnTo>
                      <a:pt x="2431" y="925"/>
                    </a:lnTo>
                    <a:lnTo>
                      <a:pt x="2436" y="925"/>
                    </a:lnTo>
                    <a:lnTo>
                      <a:pt x="2440" y="925"/>
                    </a:lnTo>
                    <a:lnTo>
                      <a:pt x="2444" y="925"/>
                    </a:lnTo>
                    <a:lnTo>
                      <a:pt x="2448" y="925"/>
                    </a:lnTo>
                    <a:lnTo>
                      <a:pt x="2453" y="925"/>
                    </a:lnTo>
                    <a:lnTo>
                      <a:pt x="2457" y="925"/>
                    </a:lnTo>
                    <a:lnTo>
                      <a:pt x="2461" y="925"/>
                    </a:lnTo>
                    <a:lnTo>
                      <a:pt x="2465" y="925"/>
                    </a:lnTo>
                    <a:lnTo>
                      <a:pt x="2470" y="925"/>
                    </a:lnTo>
                    <a:lnTo>
                      <a:pt x="2474" y="925"/>
                    </a:lnTo>
                    <a:lnTo>
                      <a:pt x="2478" y="925"/>
                    </a:lnTo>
                    <a:lnTo>
                      <a:pt x="2482" y="925"/>
                    </a:lnTo>
                    <a:lnTo>
                      <a:pt x="2486" y="925"/>
                    </a:lnTo>
                    <a:lnTo>
                      <a:pt x="2491" y="920"/>
                    </a:lnTo>
                    <a:lnTo>
                      <a:pt x="2495" y="920"/>
                    </a:lnTo>
                    <a:lnTo>
                      <a:pt x="2499" y="920"/>
                    </a:lnTo>
                    <a:lnTo>
                      <a:pt x="2503" y="920"/>
                    </a:lnTo>
                    <a:lnTo>
                      <a:pt x="2508" y="920"/>
                    </a:lnTo>
                    <a:lnTo>
                      <a:pt x="2512" y="920"/>
                    </a:lnTo>
                    <a:lnTo>
                      <a:pt x="2516" y="920"/>
                    </a:lnTo>
                    <a:lnTo>
                      <a:pt x="2520" y="920"/>
                    </a:lnTo>
                    <a:lnTo>
                      <a:pt x="2525" y="920"/>
                    </a:lnTo>
                    <a:lnTo>
                      <a:pt x="2529" y="920"/>
                    </a:lnTo>
                    <a:lnTo>
                      <a:pt x="2533" y="920"/>
                    </a:lnTo>
                    <a:lnTo>
                      <a:pt x="2537" y="920"/>
                    </a:lnTo>
                    <a:lnTo>
                      <a:pt x="2542" y="920"/>
                    </a:lnTo>
                    <a:lnTo>
                      <a:pt x="2546" y="920"/>
                    </a:lnTo>
                    <a:lnTo>
                      <a:pt x="2550" y="920"/>
                    </a:lnTo>
                    <a:lnTo>
                      <a:pt x="2554" y="920"/>
                    </a:lnTo>
                    <a:lnTo>
                      <a:pt x="2559" y="920"/>
                    </a:lnTo>
                    <a:lnTo>
                      <a:pt x="2563" y="916"/>
                    </a:lnTo>
                    <a:lnTo>
                      <a:pt x="2567" y="916"/>
                    </a:lnTo>
                    <a:lnTo>
                      <a:pt x="2571" y="916"/>
                    </a:lnTo>
                    <a:lnTo>
                      <a:pt x="2576" y="916"/>
                    </a:lnTo>
                    <a:lnTo>
                      <a:pt x="2580" y="916"/>
                    </a:lnTo>
                    <a:lnTo>
                      <a:pt x="2584" y="916"/>
                    </a:lnTo>
                    <a:lnTo>
                      <a:pt x="2588" y="916"/>
                    </a:lnTo>
                    <a:lnTo>
                      <a:pt x="2593" y="916"/>
                    </a:lnTo>
                    <a:lnTo>
                      <a:pt x="2597" y="916"/>
                    </a:lnTo>
                    <a:lnTo>
                      <a:pt x="2601" y="912"/>
                    </a:lnTo>
                    <a:lnTo>
                      <a:pt x="2605" y="912"/>
                    </a:lnTo>
                    <a:lnTo>
                      <a:pt x="2610" y="912"/>
                    </a:lnTo>
                    <a:lnTo>
                      <a:pt x="2614" y="912"/>
                    </a:lnTo>
                    <a:lnTo>
                      <a:pt x="2618" y="912"/>
                    </a:lnTo>
                    <a:lnTo>
                      <a:pt x="2622" y="912"/>
                    </a:lnTo>
                    <a:lnTo>
                      <a:pt x="2627" y="912"/>
                    </a:lnTo>
                    <a:lnTo>
                      <a:pt x="2631" y="912"/>
                    </a:lnTo>
                    <a:lnTo>
                      <a:pt x="2635" y="912"/>
                    </a:lnTo>
                    <a:lnTo>
                      <a:pt x="2639" y="912"/>
                    </a:lnTo>
                    <a:lnTo>
                      <a:pt x="2643" y="908"/>
                    </a:lnTo>
                    <a:lnTo>
                      <a:pt x="2648" y="908"/>
                    </a:lnTo>
                    <a:lnTo>
                      <a:pt x="2652" y="908"/>
                    </a:lnTo>
                    <a:lnTo>
                      <a:pt x="2656" y="908"/>
                    </a:lnTo>
                    <a:lnTo>
                      <a:pt x="2660" y="908"/>
                    </a:lnTo>
                    <a:lnTo>
                      <a:pt x="2665" y="903"/>
                    </a:lnTo>
                    <a:lnTo>
                      <a:pt x="2669" y="903"/>
                    </a:lnTo>
                    <a:lnTo>
                      <a:pt x="2673" y="903"/>
                    </a:lnTo>
                    <a:lnTo>
                      <a:pt x="2677" y="899"/>
                    </a:lnTo>
                    <a:lnTo>
                      <a:pt x="2682" y="899"/>
                    </a:lnTo>
                    <a:lnTo>
                      <a:pt x="2686" y="895"/>
                    </a:lnTo>
                    <a:lnTo>
                      <a:pt x="2690" y="895"/>
                    </a:lnTo>
                    <a:lnTo>
                      <a:pt x="2694" y="886"/>
                    </a:lnTo>
                    <a:lnTo>
                      <a:pt x="2699" y="882"/>
                    </a:lnTo>
                    <a:lnTo>
                      <a:pt x="2703" y="874"/>
                    </a:lnTo>
                    <a:lnTo>
                      <a:pt x="2707" y="869"/>
                    </a:lnTo>
                    <a:lnTo>
                      <a:pt x="2711" y="848"/>
                    </a:lnTo>
                    <a:lnTo>
                      <a:pt x="2716" y="844"/>
                    </a:lnTo>
                    <a:lnTo>
                      <a:pt x="2720" y="823"/>
                    </a:lnTo>
                    <a:lnTo>
                      <a:pt x="2724" y="818"/>
                    </a:lnTo>
                    <a:lnTo>
                      <a:pt x="2728" y="806"/>
                    </a:lnTo>
                    <a:lnTo>
                      <a:pt x="2733" y="802"/>
                    </a:lnTo>
                    <a:lnTo>
                      <a:pt x="2737" y="793"/>
                    </a:lnTo>
                    <a:lnTo>
                      <a:pt x="2741" y="793"/>
                    </a:lnTo>
                    <a:lnTo>
                      <a:pt x="2745" y="793"/>
                    </a:lnTo>
                    <a:lnTo>
                      <a:pt x="2750" y="793"/>
                    </a:lnTo>
                    <a:lnTo>
                      <a:pt x="2754" y="793"/>
                    </a:lnTo>
                    <a:lnTo>
                      <a:pt x="2758" y="797"/>
                    </a:lnTo>
                    <a:lnTo>
                      <a:pt x="2762" y="806"/>
                    </a:lnTo>
                    <a:lnTo>
                      <a:pt x="2767" y="810"/>
                    </a:lnTo>
                    <a:lnTo>
                      <a:pt x="2771" y="818"/>
                    </a:lnTo>
                    <a:lnTo>
                      <a:pt x="2775" y="823"/>
                    </a:lnTo>
                    <a:lnTo>
                      <a:pt x="2779" y="827"/>
                    </a:lnTo>
                    <a:lnTo>
                      <a:pt x="2783" y="831"/>
                    </a:lnTo>
                    <a:lnTo>
                      <a:pt x="2788" y="840"/>
                    </a:lnTo>
                    <a:lnTo>
                      <a:pt x="2792" y="840"/>
                    </a:lnTo>
                    <a:lnTo>
                      <a:pt x="2796" y="840"/>
                    </a:lnTo>
                    <a:lnTo>
                      <a:pt x="2800" y="840"/>
                    </a:lnTo>
                    <a:lnTo>
                      <a:pt x="2805" y="840"/>
                    </a:lnTo>
                    <a:lnTo>
                      <a:pt x="2809" y="840"/>
                    </a:lnTo>
                    <a:lnTo>
                      <a:pt x="2813" y="844"/>
                    </a:lnTo>
                    <a:lnTo>
                      <a:pt x="2817" y="844"/>
                    </a:lnTo>
                    <a:lnTo>
                      <a:pt x="2822" y="848"/>
                    </a:lnTo>
                    <a:lnTo>
                      <a:pt x="2826" y="848"/>
                    </a:lnTo>
                    <a:lnTo>
                      <a:pt x="2830" y="852"/>
                    </a:lnTo>
                    <a:lnTo>
                      <a:pt x="2834" y="852"/>
                    </a:lnTo>
                    <a:lnTo>
                      <a:pt x="2839" y="857"/>
                    </a:lnTo>
                    <a:lnTo>
                      <a:pt x="2843" y="861"/>
                    </a:lnTo>
                    <a:lnTo>
                      <a:pt x="2847" y="861"/>
                    </a:lnTo>
                    <a:lnTo>
                      <a:pt x="2851" y="865"/>
                    </a:lnTo>
                    <a:lnTo>
                      <a:pt x="2856" y="865"/>
                    </a:lnTo>
                    <a:lnTo>
                      <a:pt x="2860" y="869"/>
                    </a:lnTo>
                    <a:lnTo>
                      <a:pt x="2864" y="874"/>
                    </a:lnTo>
                    <a:lnTo>
                      <a:pt x="2868" y="874"/>
                    </a:lnTo>
                    <a:lnTo>
                      <a:pt x="2873" y="874"/>
                    </a:lnTo>
                    <a:lnTo>
                      <a:pt x="2877" y="878"/>
                    </a:lnTo>
                    <a:lnTo>
                      <a:pt x="2881" y="882"/>
                    </a:lnTo>
                    <a:lnTo>
                      <a:pt x="2885" y="882"/>
                    </a:lnTo>
                    <a:lnTo>
                      <a:pt x="2890" y="886"/>
                    </a:lnTo>
                    <a:lnTo>
                      <a:pt x="2894" y="886"/>
                    </a:lnTo>
                    <a:lnTo>
                      <a:pt x="2898" y="886"/>
                    </a:lnTo>
                    <a:lnTo>
                      <a:pt x="2902" y="886"/>
                    </a:lnTo>
                    <a:lnTo>
                      <a:pt x="2907" y="891"/>
                    </a:lnTo>
                    <a:lnTo>
                      <a:pt x="2911" y="891"/>
                    </a:lnTo>
                    <a:lnTo>
                      <a:pt x="2915" y="895"/>
                    </a:lnTo>
                    <a:lnTo>
                      <a:pt x="2919" y="895"/>
                    </a:lnTo>
                    <a:lnTo>
                      <a:pt x="2924" y="895"/>
                    </a:lnTo>
                    <a:lnTo>
                      <a:pt x="2928" y="895"/>
                    </a:lnTo>
                    <a:lnTo>
                      <a:pt x="2932" y="895"/>
                    </a:lnTo>
                    <a:lnTo>
                      <a:pt x="2936" y="895"/>
                    </a:lnTo>
                    <a:lnTo>
                      <a:pt x="2940" y="895"/>
                    </a:lnTo>
                    <a:lnTo>
                      <a:pt x="2945" y="895"/>
                    </a:lnTo>
                    <a:lnTo>
                      <a:pt x="2949" y="895"/>
                    </a:lnTo>
                    <a:lnTo>
                      <a:pt x="2953" y="895"/>
                    </a:lnTo>
                    <a:lnTo>
                      <a:pt x="2957" y="895"/>
                    </a:lnTo>
                    <a:lnTo>
                      <a:pt x="2962" y="895"/>
                    </a:lnTo>
                    <a:lnTo>
                      <a:pt x="2966" y="895"/>
                    </a:lnTo>
                    <a:lnTo>
                      <a:pt x="2970" y="895"/>
                    </a:lnTo>
                    <a:lnTo>
                      <a:pt x="2974" y="895"/>
                    </a:lnTo>
                    <a:lnTo>
                      <a:pt x="2979" y="895"/>
                    </a:lnTo>
                    <a:lnTo>
                      <a:pt x="2983" y="895"/>
                    </a:lnTo>
                    <a:lnTo>
                      <a:pt x="2987" y="891"/>
                    </a:lnTo>
                    <a:lnTo>
                      <a:pt x="2991" y="891"/>
                    </a:lnTo>
                    <a:lnTo>
                      <a:pt x="2996" y="891"/>
                    </a:lnTo>
                    <a:lnTo>
                      <a:pt x="3000" y="891"/>
                    </a:lnTo>
                    <a:lnTo>
                      <a:pt x="3004" y="891"/>
                    </a:lnTo>
                    <a:lnTo>
                      <a:pt x="3008" y="891"/>
                    </a:lnTo>
                    <a:lnTo>
                      <a:pt x="3013" y="891"/>
                    </a:lnTo>
                    <a:lnTo>
                      <a:pt x="3017" y="891"/>
                    </a:lnTo>
                    <a:lnTo>
                      <a:pt x="3021" y="891"/>
                    </a:lnTo>
                    <a:lnTo>
                      <a:pt x="3025" y="891"/>
                    </a:lnTo>
                    <a:lnTo>
                      <a:pt x="3030" y="886"/>
                    </a:lnTo>
                    <a:lnTo>
                      <a:pt x="3034" y="882"/>
                    </a:lnTo>
                    <a:lnTo>
                      <a:pt x="3038" y="882"/>
                    </a:lnTo>
                    <a:lnTo>
                      <a:pt x="3042" y="878"/>
                    </a:lnTo>
                    <a:lnTo>
                      <a:pt x="3047" y="874"/>
                    </a:lnTo>
                    <a:lnTo>
                      <a:pt x="3051" y="861"/>
                    </a:lnTo>
                    <a:lnTo>
                      <a:pt x="3055" y="857"/>
                    </a:lnTo>
                    <a:lnTo>
                      <a:pt x="3059" y="848"/>
                    </a:lnTo>
                    <a:lnTo>
                      <a:pt x="3064" y="844"/>
                    </a:lnTo>
                    <a:lnTo>
                      <a:pt x="3068" y="835"/>
                    </a:lnTo>
                    <a:lnTo>
                      <a:pt x="3072" y="831"/>
                    </a:lnTo>
                    <a:lnTo>
                      <a:pt x="3076" y="827"/>
                    </a:lnTo>
                    <a:lnTo>
                      <a:pt x="3081" y="827"/>
                    </a:lnTo>
                    <a:lnTo>
                      <a:pt x="3085" y="823"/>
                    </a:lnTo>
                    <a:lnTo>
                      <a:pt x="3089" y="823"/>
                    </a:lnTo>
                    <a:lnTo>
                      <a:pt x="3093" y="814"/>
                    </a:lnTo>
                    <a:lnTo>
                      <a:pt x="3097" y="814"/>
                    </a:lnTo>
                    <a:lnTo>
                      <a:pt x="3102" y="806"/>
                    </a:lnTo>
                    <a:lnTo>
                      <a:pt x="3106" y="806"/>
                    </a:lnTo>
                    <a:lnTo>
                      <a:pt x="3110" y="797"/>
                    </a:lnTo>
                    <a:lnTo>
                      <a:pt x="3114" y="797"/>
                    </a:lnTo>
                    <a:lnTo>
                      <a:pt x="3119" y="793"/>
                    </a:lnTo>
                    <a:lnTo>
                      <a:pt x="3123" y="789"/>
                    </a:lnTo>
                    <a:lnTo>
                      <a:pt x="3127" y="789"/>
                    </a:lnTo>
                    <a:lnTo>
                      <a:pt x="3131" y="789"/>
                    </a:lnTo>
                    <a:lnTo>
                      <a:pt x="3136" y="789"/>
                    </a:lnTo>
                    <a:lnTo>
                      <a:pt x="3140" y="793"/>
                    </a:lnTo>
                    <a:lnTo>
                      <a:pt x="3144" y="793"/>
                    </a:lnTo>
                    <a:lnTo>
                      <a:pt x="3148" y="797"/>
                    </a:lnTo>
                    <a:lnTo>
                      <a:pt x="3153" y="793"/>
                    </a:lnTo>
                    <a:lnTo>
                      <a:pt x="3157" y="793"/>
                    </a:lnTo>
                    <a:lnTo>
                      <a:pt x="3161" y="789"/>
                    </a:lnTo>
                    <a:lnTo>
                      <a:pt x="3165" y="789"/>
                    </a:lnTo>
                    <a:lnTo>
                      <a:pt x="3170" y="785"/>
                    </a:lnTo>
                    <a:lnTo>
                      <a:pt x="3174" y="780"/>
                    </a:lnTo>
                    <a:lnTo>
                      <a:pt x="3178" y="776"/>
                    </a:lnTo>
                    <a:lnTo>
                      <a:pt x="3182" y="776"/>
                    </a:lnTo>
                    <a:lnTo>
                      <a:pt x="3187" y="776"/>
                    </a:lnTo>
                    <a:lnTo>
                      <a:pt x="3191" y="776"/>
                    </a:lnTo>
                    <a:lnTo>
                      <a:pt x="3195" y="776"/>
                    </a:lnTo>
                    <a:lnTo>
                      <a:pt x="3199" y="780"/>
                    </a:lnTo>
                    <a:lnTo>
                      <a:pt x="3204" y="776"/>
                    </a:lnTo>
                    <a:lnTo>
                      <a:pt x="3208" y="776"/>
                    </a:lnTo>
                    <a:lnTo>
                      <a:pt x="3212" y="776"/>
                    </a:lnTo>
                    <a:lnTo>
                      <a:pt x="3216" y="776"/>
                    </a:lnTo>
                    <a:lnTo>
                      <a:pt x="3221" y="776"/>
                    </a:lnTo>
                    <a:lnTo>
                      <a:pt x="3225" y="776"/>
                    </a:lnTo>
                    <a:lnTo>
                      <a:pt x="3229" y="780"/>
                    </a:lnTo>
                    <a:lnTo>
                      <a:pt x="3233" y="785"/>
                    </a:lnTo>
                    <a:lnTo>
                      <a:pt x="3238" y="789"/>
                    </a:lnTo>
                    <a:lnTo>
                      <a:pt x="3242" y="793"/>
                    </a:lnTo>
                    <a:lnTo>
                      <a:pt x="3246" y="793"/>
                    </a:lnTo>
                    <a:lnTo>
                      <a:pt x="3250" y="793"/>
                    </a:lnTo>
                    <a:lnTo>
                      <a:pt x="3254" y="793"/>
                    </a:lnTo>
                    <a:lnTo>
                      <a:pt x="3259" y="793"/>
                    </a:lnTo>
                    <a:lnTo>
                      <a:pt x="3263" y="793"/>
                    </a:lnTo>
                    <a:lnTo>
                      <a:pt x="3267" y="793"/>
                    </a:lnTo>
                    <a:lnTo>
                      <a:pt x="3271" y="793"/>
                    </a:lnTo>
                    <a:lnTo>
                      <a:pt x="3276" y="793"/>
                    </a:lnTo>
                    <a:lnTo>
                      <a:pt x="3280" y="793"/>
                    </a:lnTo>
                    <a:lnTo>
                      <a:pt x="3284" y="793"/>
                    </a:lnTo>
                    <a:lnTo>
                      <a:pt x="3288" y="793"/>
                    </a:lnTo>
                    <a:lnTo>
                      <a:pt x="3293" y="789"/>
                    </a:lnTo>
                    <a:lnTo>
                      <a:pt x="3297" y="789"/>
                    </a:lnTo>
                    <a:lnTo>
                      <a:pt x="3301" y="785"/>
                    </a:lnTo>
                    <a:lnTo>
                      <a:pt x="3305" y="780"/>
                    </a:lnTo>
                    <a:lnTo>
                      <a:pt x="3310" y="780"/>
                    </a:lnTo>
                    <a:lnTo>
                      <a:pt x="3314" y="780"/>
                    </a:lnTo>
                    <a:lnTo>
                      <a:pt x="3318" y="780"/>
                    </a:lnTo>
                    <a:lnTo>
                      <a:pt x="3322" y="776"/>
                    </a:lnTo>
                    <a:lnTo>
                      <a:pt x="3327" y="776"/>
                    </a:lnTo>
                    <a:lnTo>
                      <a:pt x="3331" y="768"/>
                    </a:lnTo>
                    <a:lnTo>
                      <a:pt x="3335" y="768"/>
                    </a:lnTo>
                    <a:lnTo>
                      <a:pt x="3339" y="763"/>
                    </a:lnTo>
                    <a:lnTo>
                      <a:pt x="3344" y="763"/>
                    </a:lnTo>
                    <a:lnTo>
                      <a:pt x="3348" y="763"/>
                    </a:lnTo>
                    <a:lnTo>
                      <a:pt x="3352" y="763"/>
                    </a:lnTo>
                    <a:lnTo>
                      <a:pt x="3356" y="768"/>
                    </a:lnTo>
                    <a:lnTo>
                      <a:pt x="3361" y="763"/>
                    </a:lnTo>
                    <a:lnTo>
                      <a:pt x="3365" y="763"/>
                    </a:lnTo>
                    <a:lnTo>
                      <a:pt x="3369" y="763"/>
                    </a:lnTo>
                    <a:lnTo>
                      <a:pt x="3373" y="759"/>
                    </a:lnTo>
                    <a:lnTo>
                      <a:pt x="3378" y="759"/>
                    </a:lnTo>
                    <a:lnTo>
                      <a:pt x="3382" y="768"/>
                    </a:lnTo>
                    <a:lnTo>
                      <a:pt x="3386" y="768"/>
                    </a:lnTo>
                    <a:lnTo>
                      <a:pt x="3390" y="780"/>
                    </a:lnTo>
                    <a:lnTo>
                      <a:pt x="3395" y="785"/>
                    </a:lnTo>
                    <a:lnTo>
                      <a:pt x="3399" y="789"/>
                    </a:lnTo>
                    <a:lnTo>
                      <a:pt x="3403" y="793"/>
                    </a:lnTo>
                    <a:lnTo>
                      <a:pt x="3407" y="793"/>
                    </a:lnTo>
                    <a:lnTo>
                      <a:pt x="3411" y="789"/>
                    </a:lnTo>
                    <a:lnTo>
                      <a:pt x="3416" y="776"/>
                    </a:lnTo>
                    <a:lnTo>
                      <a:pt x="3420" y="768"/>
                    </a:lnTo>
                    <a:lnTo>
                      <a:pt x="3424" y="712"/>
                    </a:lnTo>
                    <a:lnTo>
                      <a:pt x="3428" y="691"/>
                    </a:lnTo>
                    <a:lnTo>
                      <a:pt x="3433" y="619"/>
                    </a:lnTo>
                    <a:lnTo>
                      <a:pt x="3437" y="602"/>
                    </a:lnTo>
                    <a:lnTo>
                      <a:pt x="3441" y="585"/>
                    </a:lnTo>
                    <a:lnTo>
                      <a:pt x="3445" y="585"/>
                    </a:lnTo>
                    <a:lnTo>
                      <a:pt x="3450" y="611"/>
                    </a:lnTo>
                    <a:lnTo>
                      <a:pt x="3454" y="623"/>
                    </a:lnTo>
                    <a:lnTo>
                      <a:pt x="3458" y="653"/>
                    </a:lnTo>
                    <a:lnTo>
                      <a:pt x="3462" y="657"/>
                    </a:lnTo>
                    <a:lnTo>
                      <a:pt x="3467" y="657"/>
                    </a:lnTo>
                    <a:lnTo>
                      <a:pt x="3471" y="657"/>
                    </a:lnTo>
                    <a:lnTo>
                      <a:pt x="3475" y="649"/>
                    </a:lnTo>
                    <a:lnTo>
                      <a:pt x="3479" y="649"/>
                    </a:lnTo>
                    <a:lnTo>
                      <a:pt x="3484" y="632"/>
                    </a:lnTo>
                    <a:lnTo>
                      <a:pt x="3488" y="628"/>
                    </a:lnTo>
                    <a:lnTo>
                      <a:pt x="3492" y="611"/>
                    </a:lnTo>
                    <a:lnTo>
                      <a:pt x="3496" y="606"/>
                    </a:lnTo>
                    <a:lnTo>
                      <a:pt x="3501" y="598"/>
                    </a:lnTo>
                    <a:lnTo>
                      <a:pt x="3505" y="602"/>
                    </a:lnTo>
                    <a:lnTo>
                      <a:pt x="3509" y="598"/>
                    </a:lnTo>
                    <a:lnTo>
                      <a:pt x="3513" y="589"/>
                    </a:lnTo>
                    <a:lnTo>
                      <a:pt x="3518" y="551"/>
                    </a:lnTo>
                    <a:lnTo>
                      <a:pt x="3522" y="526"/>
                    </a:lnTo>
                    <a:lnTo>
                      <a:pt x="3526" y="454"/>
                    </a:lnTo>
                    <a:lnTo>
                      <a:pt x="3530" y="441"/>
                    </a:lnTo>
                    <a:lnTo>
                      <a:pt x="3535" y="454"/>
                    </a:lnTo>
                    <a:lnTo>
                      <a:pt x="3539" y="475"/>
                    </a:lnTo>
                    <a:lnTo>
                      <a:pt x="3543" y="505"/>
                    </a:lnTo>
                    <a:lnTo>
                      <a:pt x="3547" y="496"/>
                    </a:lnTo>
                    <a:lnTo>
                      <a:pt x="3552" y="433"/>
                    </a:lnTo>
                    <a:lnTo>
                      <a:pt x="3556" y="411"/>
                    </a:lnTo>
                    <a:lnTo>
                      <a:pt x="3560" y="369"/>
                    </a:lnTo>
                    <a:lnTo>
                      <a:pt x="3564" y="352"/>
                    </a:lnTo>
                    <a:lnTo>
                      <a:pt x="3568" y="297"/>
                    </a:lnTo>
                    <a:lnTo>
                      <a:pt x="3573" y="280"/>
                    </a:lnTo>
                    <a:lnTo>
                      <a:pt x="3577" y="220"/>
                    </a:lnTo>
                    <a:lnTo>
                      <a:pt x="3581" y="195"/>
                    </a:lnTo>
                    <a:lnTo>
                      <a:pt x="3585" y="136"/>
                    </a:lnTo>
                    <a:lnTo>
                      <a:pt x="3590" y="102"/>
                    </a:lnTo>
                    <a:lnTo>
                      <a:pt x="3594" y="21"/>
                    </a:lnTo>
                    <a:lnTo>
                      <a:pt x="3598" y="0"/>
                    </a:lnTo>
                    <a:lnTo>
                      <a:pt x="3602" y="17"/>
                    </a:lnTo>
                    <a:lnTo>
                      <a:pt x="3607" y="38"/>
                    </a:lnTo>
                    <a:lnTo>
                      <a:pt x="3611" y="76"/>
                    </a:lnTo>
                    <a:lnTo>
                      <a:pt x="3615" y="93"/>
                    </a:lnTo>
                    <a:lnTo>
                      <a:pt x="3619" y="140"/>
                    </a:lnTo>
                    <a:lnTo>
                      <a:pt x="3624" y="157"/>
                    </a:lnTo>
                    <a:lnTo>
                      <a:pt x="3628" y="229"/>
                    </a:lnTo>
                    <a:lnTo>
                      <a:pt x="3632" y="263"/>
                    </a:lnTo>
                    <a:lnTo>
                      <a:pt x="3636" y="335"/>
                    </a:lnTo>
                    <a:lnTo>
                      <a:pt x="3641" y="373"/>
                    </a:lnTo>
                    <a:lnTo>
                      <a:pt x="3645" y="479"/>
                    </a:lnTo>
                    <a:lnTo>
                      <a:pt x="3649" y="509"/>
                    </a:lnTo>
                    <a:lnTo>
                      <a:pt x="3653" y="560"/>
                    </a:lnTo>
                    <a:lnTo>
                      <a:pt x="3658" y="581"/>
                    </a:lnTo>
                    <a:lnTo>
                      <a:pt x="3662" y="632"/>
                    </a:lnTo>
                    <a:lnTo>
                      <a:pt x="3666" y="645"/>
                    </a:lnTo>
                    <a:lnTo>
                      <a:pt x="3670" y="674"/>
                    </a:lnTo>
                    <a:lnTo>
                      <a:pt x="3675" y="683"/>
                    </a:lnTo>
                    <a:lnTo>
                      <a:pt x="3679" y="695"/>
                    </a:lnTo>
                    <a:lnTo>
                      <a:pt x="3683" y="695"/>
                    </a:lnTo>
                    <a:lnTo>
                      <a:pt x="3687" y="691"/>
                    </a:lnTo>
                    <a:lnTo>
                      <a:pt x="3692" y="687"/>
                    </a:lnTo>
                    <a:lnTo>
                      <a:pt x="3696" y="683"/>
                    </a:lnTo>
                    <a:lnTo>
                      <a:pt x="3700" y="683"/>
                    </a:lnTo>
                    <a:lnTo>
                      <a:pt x="3704" y="683"/>
                    </a:lnTo>
                    <a:lnTo>
                      <a:pt x="3708" y="683"/>
                    </a:lnTo>
                    <a:lnTo>
                      <a:pt x="3713" y="687"/>
                    </a:lnTo>
                    <a:lnTo>
                      <a:pt x="3717" y="691"/>
                    </a:lnTo>
                    <a:lnTo>
                      <a:pt x="3721" y="700"/>
                    </a:lnTo>
                    <a:lnTo>
                      <a:pt x="3725" y="708"/>
                    </a:lnTo>
                    <a:lnTo>
                      <a:pt x="3730" y="712"/>
                    </a:lnTo>
                    <a:lnTo>
                      <a:pt x="3734" y="717"/>
                    </a:lnTo>
                    <a:lnTo>
                      <a:pt x="3738" y="725"/>
                    </a:lnTo>
                    <a:lnTo>
                      <a:pt x="3742" y="729"/>
                    </a:lnTo>
                    <a:lnTo>
                      <a:pt x="3747" y="734"/>
                    </a:lnTo>
                    <a:lnTo>
                      <a:pt x="3751" y="738"/>
                    </a:lnTo>
                    <a:lnTo>
                      <a:pt x="3755" y="746"/>
                    </a:lnTo>
                    <a:lnTo>
                      <a:pt x="3759" y="751"/>
                    </a:lnTo>
                    <a:lnTo>
                      <a:pt x="3764" y="759"/>
                    </a:lnTo>
                    <a:lnTo>
                      <a:pt x="3768" y="759"/>
                    </a:lnTo>
                    <a:lnTo>
                      <a:pt x="3772" y="759"/>
                    </a:lnTo>
                    <a:lnTo>
                      <a:pt x="3776" y="755"/>
                    </a:lnTo>
                    <a:lnTo>
                      <a:pt x="3781" y="746"/>
                    </a:lnTo>
                    <a:lnTo>
                      <a:pt x="3785" y="746"/>
                    </a:lnTo>
                    <a:lnTo>
                      <a:pt x="3789" y="742"/>
                    </a:lnTo>
                    <a:lnTo>
                      <a:pt x="3793" y="742"/>
                    </a:lnTo>
                    <a:lnTo>
                      <a:pt x="3798" y="742"/>
                    </a:lnTo>
                    <a:lnTo>
                      <a:pt x="3802" y="742"/>
                    </a:lnTo>
                    <a:lnTo>
                      <a:pt x="3806" y="746"/>
                    </a:lnTo>
                    <a:lnTo>
                      <a:pt x="3810" y="751"/>
                    </a:lnTo>
                    <a:lnTo>
                      <a:pt x="3815" y="755"/>
                    </a:lnTo>
                    <a:lnTo>
                      <a:pt x="3819" y="759"/>
                    </a:lnTo>
                    <a:lnTo>
                      <a:pt x="3823" y="763"/>
                    </a:lnTo>
                    <a:lnTo>
                      <a:pt x="3827" y="768"/>
                    </a:lnTo>
                    <a:lnTo>
                      <a:pt x="3832" y="776"/>
                    </a:lnTo>
                    <a:lnTo>
                      <a:pt x="3836" y="776"/>
                    </a:lnTo>
                    <a:lnTo>
                      <a:pt x="3840" y="776"/>
                    </a:lnTo>
                    <a:lnTo>
                      <a:pt x="3844" y="776"/>
                    </a:lnTo>
                    <a:lnTo>
                      <a:pt x="3849" y="776"/>
                    </a:lnTo>
                    <a:lnTo>
                      <a:pt x="3853" y="776"/>
                    </a:lnTo>
                    <a:lnTo>
                      <a:pt x="3857" y="772"/>
                    </a:lnTo>
                    <a:lnTo>
                      <a:pt x="3861" y="772"/>
                    </a:lnTo>
                    <a:lnTo>
                      <a:pt x="3865" y="763"/>
                    </a:lnTo>
                    <a:lnTo>
                      <a:pt x="3870" y="763"/>
                    </a:lnTo>
                    <a:lnTo>
                      <a:pt x="3874" y="759"/>
                    </a:lnTo>
                    <a:lnTo>
                      <a:pt x="3878" y="755"/>
                    </a:lnTo>
                    <a:lnTo>
                      <a:pt x="3882" y="751"/>
                    </a:lnTo>
                    <a:lnTo>
                      <a:pt x="3887" y="746"/>
                    </a:lnTo>
                    <a:lnTo>
                      <a:pt x="3891" y="742"/>
                    </a:lnTo>
                    <a:lnTo>
                      <a:pt x="3895" y="738"/>
                    </a:lnTo>
                    <a:lnTo>
                      <a:pt x="3899" y="729"/>
                    </a:lnTo>
                    <a:lnTo>
                      <a:pt x="3904" y="725"/>
                    </a:lnTo>
                    <a:lnTo>
                      <a:pt x="3908" y="717"/>
                    </a:lnTo>
                    <a:lnTo>
                      <a:pt x="3912" y="717"/>
                    </a:lnTo>
                    <a:lnTo>
                      <a:pt x="3916" y="725"/>
                    </a:lnTo>
                    <a:lnTo>
                      <a:pt x="3921" y="729"/>
                    </a:lnTo>
                    <a:lnTo>
                      <a:pt x="3925" y="746"/>
                    </a:lnTo>
                    <a:lnTo>
                      <a:pt x="3929" y="751"/>
                    </a:lnTo>
                    <a:lnTo>
                      <a:pt x="3933" y="755"/>
                    </a:lnTo>
                    <a:lnTo>
                      <a:pt x="3938" y="755"/>
                    </a:lnTo>
                    <a:lnTo>
                      <a:pt x="3942" y="755"/>
                    </a:lnTo>
                    <a:lnTo>
                      <a:pt x="3946" y="755"/>
                    </a:lnTo>
                    <a:lnTo>
                      <a:pt x="3950" y="755"/>
                    </a:lnTo>
                    <a:lnTo>
                      <a:pt x="3955" y="751"/>
                    </a:lnTo>
                    <a:lnTo>
                      <a:pt x="3959" y="746"/>
                    </a:lnTo>
                    <a:lnTo>
                      <a:pt x="3963" y="742"/>
                    </a:lnTo>
                    <a:lnTo>
                      <a:pt x="3967" y="738"/>
                    </a:lnTo>
                    <a:lnTo>
                      <a:pt x="3972" y="738"/>
                    </a:lnTo>
                    <a:lnTo>
                      <a:pt x="3976" y="738"/>
                    </a:lnTo>
                    <a:lnTo>
                      <a:pt x="3980" y="742"/>
                    </a:lnTo>
                    <a:lnTo>
                      <a:pt x="3984" y="759"/>
                    </a:lnTo>
                  </a:path>
                </a:pathLst>
              </a:custGeom>
              <a:noFill/>
              <a:ln w="6350">
                <a:solidFill>
                  <a:srgbClr val="003C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5" name="Rectangle 19"/>
              <p:cNvSpPr>
                <a:spLocks noChangeArrowheads="1"/>
              </p:cNvSpPr>
              <p:nvPr/>
            </p:nvSpPr>
            <p:spPr bwMode="auto">
              <a:xfrm>
                <a:off x="1454151"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000000"/>
                    </a:solidFill>
                    <a:effectLst/>
                    <a:latin typeface="Arial" pitchFamily="34" charset="0"/>
                  </a:rPr>
                  <a:t> 3800</a:t>
                </a:r>
                <a:endParaRPr kumimoji="0" lang="en-US" sz="800" b="0" i="0" u="none" strike="noStrike" cap="none" normalizeH="0" baseline="0" dirty="0" smtClean="0">
                  <a:ln>
                    <a:noFill/>
                  </a:ln>
                  <a:solidFill>
                    <a:schemeClr val="tx1"/>
                  </a:solidFill>
                  <a:effectLst/>
                  <a:latin typeface="Arial" pitchFamily="34" charset="0"/>
                </a:endParaRPr>
              </a:p>
            </p:txBody>
          </p:sp>
          <p:sp>
            <p:nvSpPr>
              <p:cNvPr id="16" name="Rectangle 21"/>
              <p:cNvSpPr>
                <a:spLocks noChangeArrowheads="1"/>
              </p:cNvSpPr>
              <p:nvPr/>
            </p:nvSpPr>
            <p:spPr bwMode="auto">
              <a:xfrm>
                <a:off x="2220914"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3400</a:t>
                </a:r>
                <a:endParaRPr kumimoji="0" lang="en-US" sz="800" b="0" i="0" u="none" strike="noStrike" cap="none" normalizeH="0" baseline="0" smtClean="0">
                  <a:ln>
                    <a:noFill/>
                  </a:ln>
                  <a:solidFill>
                    <a:schemeClr val="tx1"/>
                  </a:solidFill>
                  <a:effectLst/>
                  <a:latin typeface="Arial" pitchFamily="34" charset="0"/>
                </a:endParaRPr>
              </a:p>
            </p:txBody>
          </p:sp>
          <p:sp>
            <p:nvSpPr>
              <p:cNvPr id="17" name="Rectangle 23"/>
              <p:cNvSpPr>
                <a:spLocks noChangeArrowheads="1"/>
              </p:cNvSpPr>
              <p:nvPr/>
            </p:nvSpPr>
            <p:spPr bwMode="auto">
              <a:xfrm>
                <a:off x="2989262"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3000</a:t>
                </a:r>
                <a:endParaRPr kumimoji="0" lang="en-US" sz="800" b="0" i="0" u="none" strike="noStrike" cap="none" normalizeH="0" baseline="0" smtClean="0">
                  <a:ln>
                    <a:noFill/>
                  </a:ln>
                  <a:solidFill>
                    <a:schemeClr val="tx1"/>
                  </a:solidFill>
                  <a:effectLst/>
                  <a:latin typeface="Arial" pitchFamily="34" charset="0"/>
                </a:endParaRPr>
              </a:p>
            </p:txBody>
          </p:sp>
          <p:sp>
            <p:nvSpPr>
              <p:cNvPr id="18" name="Rectangle 25"/>
              <p:cNvSpPr>
                <a:spLocks noChangeArrowheads="1"/>
              </p:cNvSpPr>
              <p:nvPr/>
            </p:nvSpPr>
            <p:spPr bwMode="auto">
              <a:xfrm>
                <a:off x="3757615"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2600</a:t>
                </a:r>
                <a:endParaRPr kumimoji="0" lang="en-US" sz="800" b="0" i="0" u="none" strike="noStrike" cap="none" normalizeH="0" baseline="0" smtClean="0">
                  <a:ln>
                    <a:noFill/>
                  </a:ln>
                  <a:solidFill>
                    <a:schemeClr val="tx1"/>
                  </a:solidFill>
                  <a:effectLst/>
                  <a:latin typeface="Arial" pitchFamily="34" charset="0"/>
                </a:endParaRPr>
              </a:p>
            </p:txBody>
          </p:sp>
          <p:sp>
            <p:nvSpPr>
              <p:cNvPr id="19" name="Rectangle 27"/>
              <p:cNvSpPr>
                <a:spLocks noChangeArrowheads="1"/>
              </p:cNvSpPr>
              <p:nvPr/>
            </p:nvSpPr>
            <p:spPr bwMode="auto">
              <a:xfrm>
                <a:off x="4518026" y="2698751"/>
                <a:ext cx="586860"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000000"/>
                    </a:solidFill>
                    <a:effectLst/>
                    <a:latin typeface="Arial" pitchFamily="34" charset="0"/>
                  </a:rPr>
                  <a:t> 2200</a:t>
                </a:r>
                <a:endParaRPr kumimoji="0" lang="en-US" sz="800" b="0" i="0" u="none" strike="noStrike" cap="none" normalizeH="0" baseline="0" dirty="0" smtClean="0">
                  <a:ln>
                    <a:noFill/>
                  </a:ln>
                  <a:solidFill>
                    <a:schemeClr val="tx1"/>
                  </a:solidFill>
                  <a:effectLst/>
                  <a:latin typeface="Arial" pitchFamily="34" charset="0"/>
                </a:endParaRPr>
              </a:p>
            </p:txBody>
          </p:sp>
          <p:sp>
            <p:nvSpPr>
              <p:cNvPr id="20" name="Rectangle 29"/>
              <p:cNvSpPr>
                <a:spLocks noChangeArrowheads="1"/>
              </p:cNvSpPr>
              <p:nvPr/>
            </p:nvSpPr>
            <p:spPr bwMode="auto">
              <a:xfrm>
                <a:off x="5286375"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1800</a:t>
                </a:r>
                <a:endParaRPr kumimoji="0" lang="en-US" sz="800" b="0" i="0" u="none" strike="noStrike" cap="none" normalizeH="0" baseline="0" smtClean="0">
                  <a:ln>
                    <a:noFill/>
                  </a:ln>
                  <a:solidFill>
                    <a:schemeClr val="tx1"/>
                  </a:solidFill>
                  <a:effectLst/>
                  <a:latin typeface="Arial" pitchFamily="34" charset="0"/>
                </a:endParaRPr>
              </a:p>
            </p:txBody>
          </p:sp>
          <p:sp>
            <p:nvSpPr>
              <p:cNvPr id="21" name="Rectangle 31"/>
              <p:cNvSpPr>
                <a:spLocks noChangeArrowheads="1"/>
              </p:cNvSpPr>
              <p:nvPr/>
            </p:nvSpPr>
            <p:spPr bwMode="auto">
              <a:xfrm>
                <a:off x="6054725"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1400</a:t>
                </a:r>
                <a:endParaRPr kumimoji="0" lang="en-US" sz="800" b="0" i="0" u="none" strike="noStrike" cap="none" normalizeH="0" baseline="0" smtClean="0">
                  <a:ln>
                    <a:noFill/>
                  </a:ln>
                  <a:solidFill>
                    <a:schemeClr val="tx1"/>
                  </a:solidFill>
                  <a:effectLst/>
                  <a:latin typeface="Arial" pitchFamily="34" charset="0"/>
                </a:endParaRPr>
              </a:p>
            </p:txBody>
          </p:sp>
          <p:sp>
            <p:nvSpPr>
              <p:cNvPr id="22" name="Rectangle 33"/>
              <p:cNvSpPr>
                <a:spLocks noChangeArrowheads="1"/>
              </p:cNvSpPr>
              <p:nvPr/>
            </p:nvSpPr>
            <p:spPr bwMode="auto">
              <a:xfrm>
                <a:off x="6823076" y="2698751"/>
                <a:ext cx="55224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1000</a:t>
                </a:r>
                <a:endParaRPr kumimoji="0" lang="en-US" sz="800" b="0" i="0" u="none" strike="noStrike" cap="none" normalizeH="0" baseline="0" smtClean="0">
                  <a:ln>
                    <a:noFill/>
                  </a:ln>
                  <a:solidFill>
                    <a:schemeClr val="tx1"/>
                  </a:solidFill>
                  <a:effectLst/>
                  <a:latin typeface="Arial" pitchFamily="34" charset="0"/>
                </a:endParaRPr>
              </a:p>
            </p:txBody>
          </p:sp>
          <p:sp>
            <p:nvSpPr>
              <p:cNvPr id="23" name="Line 36"/>
              <p:cNvSpPr>
                <a:spLocks noChangeShapeType="1"/>
              </p:cNvSpPr>
              <p:nvPr/>
            </p:nvSpPr>
            <p:spPr bwMode="auto">
              <a:xfrm>
                <a:off x="1184275"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4" name="Line 37"/>
              <p:cNvSpPr>
                <a:spLocks noChangeShapeType="1"/>
              </p:cNvSpPr>
              <p:nvPr/>
            </p:nvSpPr>
            <p:spPr bwMode="auto">
              <a:xfrm>
                <a:off x="1562100"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5" name="Line 38"/>
              <p:cNvSpPr>
                <a:spLocks noChangeShapeType="1"/>
              </p:cNvSpPr>
              <p:nvPr/>
            </p:nvSpPr>
            <p:spPr bwMode="auto">
              <a:xfrm>
                <a:off x="1944688"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6" name="Line 39"/>
              <p:cNvSpPr>
                <a:spLocks noChangeShapeType="1"/>
              </p:cNvSpPr>
              <p:nvPr/>
            </p:nvSpPr>
            <p:spPr bwMode="auto">
              <a:xfrm>
                <a:off x="2328863"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7" name="Line 40"/>
              <p:cNvSpPr>
                <a:spLocks noChangeShapeType="1"/>
              </p:cNvSpPr>
              <p:nvPr/>
            </p:nvSpPr>
            <p:spPr bwMode="auto">
              <a:xfrm>
                <a:off x="2713038"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8" name="Line 41"/>
              <p:cNvSpPr>
                <a:spLocks noChangeShapeType="1"/>
              </p:cNvSpPr>
              <p:nvPr/>
            </p:nvSpPr>
            <p:spPr bwMode="auto">
              <a:xfrm>
                <a:off x="3097213"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29" name="Line 42"/>
              <p:cNvSpPr>
                <a:spLocks noChangeShapeType="1"/>
              </p:cNvSpPr>
              <p:nvPr/>
            </p:nvSpPr>
            <p:spPr bwMode="auto">
              <a:xfrm>
                <a:off x="3481388"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0" name="Line 43"/>
              <p:cNvSpPr>
                <a:spLocks noChangeShapeType="1"/>
              </p:cNvSpPr>
              <p:nvPr/>
            </p:nvSpPr>
            <p:spPr bwMode="auto">
              <a:xfrm>
                <a:off x="3865563"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1" name="Line 44"/>
              <p:cNvSpPr>
                <a:spLocks noChangeShapeType="1"/>
              </p:cNvSpPr>
              <p:nvPr/>
            </p:nvSpPr>
            <p:spPr bwMode="auto">
              <a:xfrm>
                <a:off x="4249738"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2" name="Line 45"/>
              <p:cNvSpPr>
                <a:spLocks noChangeShapeType="1"/>
              </p:cNvSpPr>
              <p:nvPr/>
            </p:nvSpPr>
            <p:spPr bwMode="auto">
              <a:xfrm>
                <a:off x="4625975"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3" name="Line 46"/>
              <p:cNvSpPr>
                <a:spLocks noChangeShapeType="1"/>
              </p:cNvSpPr>
              <p:nvPr/>
            </p:nvSpPr>
            <p:spPr bwMode="auto">
              <a:xfrm>
                <a:off x="5010150"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4" name="Line 47"/>
              <p:cNvSpPr>
                <a:spLocks noChangeShapeType="1"/>
              </p:cNvSpPr>
              <p:nvPr/>
            </p:nvSpPr>
            <p:spPr bwMode="auto">
              <a:xfrm>
                <a:off x="5394325"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5" name="Line 48"/>
              <p:cNvSpPr>
                <a:spLocks noChangeShapeType="1"/>
              </p:cNvSpPr>
              <p:nvPr/>
            </p:nvSpPr>
            <p:spPr bwMode="auto">
              <a:xfrm>
                <a:off x="5778500"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6" name="Line 49"/>
              <p:cNvSpPr>
                <a:spLocks noChangeShapeType="1"/>
              </p:cNvSpPr>
              <p:nvPr/>
            </p:nvSpPr>
            <p:spPr bwMode="auto">
              <a:xfrm>
                <a:off x="6162675"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7" name="Line 50"/>
              <p:cNvSpPr>
                <a:spLocks noChangeShapeType="1"/>
              </p:cNvSpPr>
              <p:nvPr/>
            </p:nvSpPr>
            <p:spPr bwMode="auto">
              <a:xfrm>
                <a:off x="6546850"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8" name="Line 51"/>
              <p:cNvSpPr>
                <a:spLocks noChangeShapeType="1"/>
              </p:cNvSpPr>
              <p:nvPr/>
            </p:nvSpPr>
            <p:spPr bwMode="auto">
              <a:xfrm>
                <a:off x="6929438"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39" name="Line 52"/>
              <p:cNvSpPr>
                <a:spLocks noChangeShapeType="1"/>
              </p:cNvSpPr>
              <p:nvPr/>
            </p:nvSpPr>
            <p:spPr bwMode="auto">
              <a:xfrm>
                <a:off x="7313613" y="2590800"/>
                <a:ext cx="1587"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0" name="Line 53"/>
              <p:cNvSpPr>
                <a:spLocks noChangeShapeType="1"/>
              </p:cNvSpPr>
              <p:nvPr/>
            </p:nvSpPr>
            <p:spPr bwMode="auto">
              <a:xfrm>
                <a:off x="12588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1" name="Line 54"/>
              <p:cNvSpPr>
                <a:spLocks noChangeShapeType="1"/>
              </p:cNvSpPr>
              <p:nvPr/>
            </p:nvSpPr>
            <p:spPr bwMode="auto">
              <a:xfrm>
                <a:off x="13319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2" name="Line 55"/>
              <p:cNvSpPr>
                <a:spLocks noChangeShapeType="1"/>
              </p:cNvSpPr>
              <p:nvPr/>
            </p:nvSpPr>
            <p:spPr bwMode="auto">
              <a:xfrm>
                <a:off x="14128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3" name="Line 56"/>
              <p:cNvSpPr>
                <a:spLocks noChangeShapeType="1"/>
              </p:cNvSpPr>
              <p:nvPr/>
            </p:nvSpPr>
            <p:spPr bwMode="auto">
              <a:xfrm>
                <a:off x="14874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4" name="Line 57"/>
              <p:cNvSpPr>
                <a:spLocks noChangeShapeType="1"/>
              </p:cNvSpPr>
              <p:nvPr/>
            </p:nvSpPr>
            <p:spPr bwMode="auto">
              <a:xfrm>
                <a:off x="16430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5" name="Line 58"/>
              <p:cNvSpPr>
                <a:spLocks noChangeShapeType="1"/>
              </p:cNvSpPr>
              <p:nvPr/>
            </p:nvSpPr>
            <p:spPr bwMode="auto">
              <a:xfrm>
                <a:off x="17160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6" name="Line 59"/>
              <p:cNvSpPr>
                <a:spLocks noChangeShapeType="1"/>
              </p:cNvSpPr>
              <p:nvPr/>
            </p:nvSpPr>
            <p:spPr bwMode="auto">
              <a:xfrm>
                <a:off x="17970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7" name="Line 60"/>
              <p:cNvSpPr>
                <a:spLocks noChangeShapeType="1"/>
              </p:cNvSpPr>
              <p:nvPr/>
            </p:nvSpPr>
            <p:spPr bwMode="auto">
              <a:xfrm>
                <a:off x="18716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8" name="Line 61"/>
              <p:cNvSpPr>
                <a:spLocks noChangeShapeType="1"/>
              </p:cNvSpPr>
              <p:nvPr/>
            </p:nvSpPr>
            <p:spPr bwMode="auto">
              <a:xfrm>
                <a:off x="20256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49" name="Line 62"/>
              <p:cNvSpPr>
                <a:spLocks noChangeShapeType="1"/>
              </p:cNvSpPr>
              <p:nvPr/>
            </p:nvSpPr>
            <p:spPr bwMode="auto">
              <a:xfrm>
                <a:off x="21002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0" name="Line 63"/>
              <p:cNvSpPr>
                <a:spLocks noChangeShapeType="1"/>
              </p:cNvSpPr>
              <p:nvPr/>
            </p:nvSpPr>
            <p:spPr bwMode="auto">
              <a:xfrm>
                <a:off x="21748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1" name="Line 64"/>
              <p:cNvSpPr>
                <a:spLocks noChangeShapeType="1"/>
              </p:cNvSpPr>
              <p:nvPr/>
            </p:nvSpPr>
            <p:spPr bwMode="auto">
              <a:xfrm>
                <a:off x="22558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2" name="Line 65"/>
              <p:cNvSpPr>
                <a:spLocks noChangeShapeType="1"/>
              </p:cNvSpPr>
              <p:nvPr/>
            </p:nvSpPr>
            <p:spPr bwMode="auto">
              <a:xfrm>
                <a:off x="24098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3" name="Line 66"/>
              <p:cNvSpPr>
                <a:spLocks noChangeShapeType="1"/>
              </p:cNvSpPr>
              <p:nvPr/>
            </p:nvSpPr>
            <p:spPr bwMode="auto">
              <a:xfrm>
                <a:off x="24844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4" name="Line 67"/>
              <p:cNvSpPr>
                <a:spLocks noChangeShapeType="1"/>
              </p:cNvSpPr>
              <p:nvPr/>
            </p:nvSpPr>
            <p:spPr bwMode="auto">
              <a:xfrm>
                <a:off x="25590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5" name="Line 68"/>
              <p:cNvSpPr>
                <a:spLocks noChangeShapeType="1"/>
              </p:cNvSpPr>
              <p:nvPr/>
            </p:nvSpPr>
            <p:spPr bwMode="auto">
              <a:xfrm>
                <a:off x="26400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6" name="Line 69"/>
              <p:cNvSpPr>
                <a:spLocks noChangeShapeType="1"/>
              </p:cNvSpPr>
              <p:nvPr/>
            </p:nvSpPr>
            <p:spPr bwMode="auto">
              <a:xfrm>
                <a:off x="27876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7" name="Line 70"/>
              <p:cNvSpPr>
                <a:spLocks noChangeShapeType="1"/>
              </p:cNvSpPr>
              <p:nvPr/>
            </p:nvSpPr>
            <p:spPr bwMode="auto">
              <a:xfrm>
                <a:off x="28686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8" name="Line 71"/>
              <p:cNvSpPr>
                <a:spLocks noChangeShapeType="1"/>
              </p:cNvSpPr>
              <p:nvPr/>
            </p:nvSpPr>
            <p:spPr bwMode="auto">
              <a:xfrm>
                <a:off x="29416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59" name="Line 72"/>
              <p:cNvSpPr>
                <a:spLocks noChangeShapeType="1"/>
              </p:cNvSpPr>
              <p:nvPr/>
            </p:nvSpPr>
            <p:spPr bwMode="auto">
              <a:xfrm>
                <a:off x="30226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0" name="Line 73"/>
              <p:cNvSpPr>
                <a:spLocks noChangeShapeType="1"/>
              </p:cNvSpPr>
              <p:nvPr/>
            </p:nvSpPr>
            <p:spPr bwMode="auto">
              <a:xfrm>
                <a:off x="31718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1" name="Line 74"/>
              <p:cNvSpPr>
                <a:spLocks noChangeShapeType="1"/>
              </p:cNvSpPr>
              <p:nvPr/>
            </p:nvSpPr>
            <p:spPr bwMode="auto">
              <a:xfrm>
                <a:off x="32527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2" name="Line 75"/>
              <p:cNvSpPr>
                <a:spLocks noChangeShapeType="1"/>
              </p:cNvSpPr>
              <p:nvPr/>
            </p:nvSpPr>
            <p:spPr bwMode="auto">
              <a:xfrm>
                <a:off x="33258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3" name="Line 76"/>
              <p:cNvSpPr>
                <a:spLocks noChangeShapeType="1"/>
              </p:cNvSpPr>
              <p:nvPr/>
            </p:nvSpPr>
            <p:spPr bwMode="auto">
              <a:xfrm>
                <a:off x="34004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4" name="Line 77"/>
              <p:cNvSpPr>
                <a:spLocks noChangeShapeType="1"/>
              </p:cNvSpPr>
              <p:nvPr/>
            </p:nvSpPr>
            <p:spPr bwMode="auto">
              <a:xfrm>
                <a:off x="35560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5" name="Line 78"/>
              <p:cNvSpPr>
                <a:spLocks noChangeShapeType="1"/>
              </p:cNvSpPr>
              <p:nvPr/>
            </p:nvSpPr>
            <p:spPr bwMode="auto">
              <a:xfrm>
                <a:off x="36369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6" name="Line 79"/>
              <p:cNvSpPr>
                <a:spLocks noChangeShapeType="1"/>
              </p:cNvSpPr>
              <p:nvPr/>
            </p:nvSpPr>
            <p:spPr bwMode="auto">
              <a:xfrm>
                <a:off x="37099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7" name="Line 80"/>
              <p:cNvSpPr>
                <a:spLocks noChangeShapeType="1"/>
              </p:cNvSpPr>
              <p:nvPr/>
            </p:nvSpPr>
            <p:spPr bwMode="auto">
              <a:xfrm>
                <a:off x="37846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8" name="Line 81"/>
              <p:cNvSpPr>
                <a:spLocks noChangeShapeType="1"/>
              </p:cNvSpPr>
              <p:nvPr/>
            </p:nvSpPr>
            <p:spPr bwMode="auto">
              <a:xfrm>
                <a:off x="39385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69" name="Line 82"/>
              <p:cNvSpPr>
                <a:spLocks noChangeShapeType="1"/>
              </p:cNvSpPr>
              <p:nvPr/>
            </p:nvSpPr>
            <p:spPr bwMode="auto">
              <a:xfrm>
                <a:off x="40132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0" name="Line 83"/>
              <p:cNvSpPr>
                <a:spLocks noChangeShapeType="1"/>
              </p:cNvSpPr>
              <p:nvPr/>
            </p:nvSpPr>
            <p:spPr bwMode="auto">
              <a:xfrm>
                <a:off x="40941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1" name="Line 84"/>
              <p:cNvSpPr>
                <a:spLocks noChangeShapeType="1"/>
              </p:cNvSpPr>
              <p:nvPr/>
            </p:nvSpPr>
            <p:spPr bwMode="auto">
              <a:xfrm>
                <a:off x="41687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2" name="Line 85"/>
              <p:cNvSpPr>
                <a:spLocks noChangeShapeType="1"/>
              </p:cNvSpPr>
              <p:nvPr/>
            </p:nvSpPr>
            <p:spPr bwMode="auto">
              <a:xfrm>
                <a:off x="43227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3" name="Line 86"/>
              <p:cNvSpPr>
                <a:spLocks noChangeShapeType="1"/>
              </p:cNvSpPr>
              <p:nvPr/>
            </p:nvSpPr>
            <p:spPr bwMode="auto">
              <a:xfrm>
                <a:off x="43973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4" name="Line 87"/>
              <p:cNvSpPr>
                <a:spLocks noChangeShapeType="1"/>
              </p:cNvSpPr>
              <p:nvPr/>
            </p:nvSpPr>
            <p:spPr bwMode="auto">
              <a:xfrm>
                <a:off x="44783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5" name="Line 88"/>
              <p:cNvSpPr>
                <a:spLocks noChangeShapeType="1"/>
              </p:cNvSpPr>
              <p:nvPr/>
            </p:nvSpPr>
            <p:spPr bwMode="auto">
              <a:xfrm>
                <a:off x="45529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6" name="Line 89"/>
              <p:cNvSpPr>
                <a:spLocks noChangeShapeType="1"/>
              </p:cNvSpPr>
              <p:nvPr/>
            </p:nvSpPr>
            <p:spPr bwMode="auto">
              <a:xfrm>
                <a:off x="47069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7" name="Line 90"/>
              <p:cNvSpPr>
                <a:spLocks noChangeShapeType="1"/>
              </p:cNvSpPr>
              <p:nvPr/>
            </p:nvSpPr>
            <p:spPr bwMode="auto">
              <a:xfrm>
                <a:off x="47815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8" name="Line 91"/>
              <p:cNvSpPr>
                <a:spLocks noChangeShapeType="1"/>
              </p:cNvSpPr>
              <p:nvPr/>
            </p:nvSpPr>
            <p:spPr bwMode="auto">
              <a:xfrm>
                <a:off x="48625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79" name="Line 92"/>
              <p:cNvSpPr>
                <a:spLocks noChangeShapeType="1"/>
              </p:cNvSpPr>
              <p:nvPr/>
            </p:nvSpPr>
            <p:spPr bwMode="auto">
              <a:xfrm>
                <a:off x="49355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0" name="Line 93"/>
              <p:cNvSpPr>
                <a:spLocks noChangeShapeType="1"/>
              </p:cNvSpPr>
              <p:nvPr/>
            </p:nvSpPr>
            <p:spPr bwMode="auto">
              <a:xfrm>
                <a:off x="50911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1" name="Line 94"/>
              <p:cNvSpPr>
                <a:spLocks noChangeShapeType="1"/>
              </p:cNvSpPr>
              <p:nvPr/>
            </p:nvSpPr>
            <p:spPr bwMode="auto">
              <a:xfrm>
                <a:off x="51657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2" name="Line 95"/>
              <p:cNvSpPr>
                <a:spLocks noChangeShapeType="1"/>
              </p:cNvSpPr>
              <p:nvPr/>
            </p:nvSpPr>
            <p:spPr bwMode="auto">
              <a:xfrm>
                <a:off x="52387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3" name="Line 96"/>
              <p:cNvSpPr>
                <a:spLocks noChangeShapeType="1"/>
              </p:cNvSpPr>
              <p:nvPr/>
            </p:nvSpPr>
            <p:spPr bwMode="auto">
              <a:xfrm>
                <a:off x="531971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4" name="Line 97"/>
              <p:cNvSpPr>
                <a:spLocks noChangeShapeType="1"/>
              </p:cNvSpPr>
              <p:nvPr/>
            </p:nvSpPr>
            <p:spPr bwMode="auto">
              <a:xfrm>
                <a:off x="54752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5" name="Line 98"/>
              <p:cNvSpPr>
                <a:spLocks noChangeShapeType="1"/>
              </p:cNvSpPr>
              <p:nvPr/>
            </p:nvSpPr>
            <p:spPr bwMode="auto">
              <a:xfrm>
                <a:off x="55499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6" name="Line 99"/>
              <p:cNvSpPr>
                <a:spLocks noChangeShapeType="1"/>
              </p:cNvSpPr>
              <p:nvPr/>
            </p:nvSpPr>
            <p:spPr bwMode="auto">
              <a:xfrm>
                <a:off x="56229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7" name="Line 100"/>
              <p:cNvSpPr>
                <a:spLocks noChangeShapeType="1"/>
              </p:cNvSpPr>
              <p:nvPr/>
            </p:nvSpPr>
            <p:spPr bwMode="auto">
              <a:xfrm>
                <a:off x="57038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8" name="Line 101"/>
              <p:cNvSpPr>
                <a:spLocks noChangeShapeType="1"/>
              </p:cNvSpPr>
              <p:nvPr/>
            </p:nvSpPr>
            <p:spPr bwMode="auto">
              <a:xfrm>
                <a:off x="58515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89" name="Line 102"/>
              <p:cNvSpPr>
                <a:spLocks noChangeShapeType="1"/>
              </p:cNvSpPr>
              <p:nvPr/>
            </p:nvSpPr>
            <p:spPr bwMode="auto">
              <a:xfrm>
                <a:off x="59324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0" name="Line 103"/>
              <p:cNvSpPr>
                <a:spLocks noChangeShapeType="1"/>
              </p:cNvSpPr>
              <p:nvPr/>
            </p:nvSpPr>
            <p:spPr bwMode="auto">
              <a:xfrm>
                <a:off x="60071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1" name="Line 104"/>
              <p:cNvSpPr>
                <a:spLocks noChangeShapeType="1"/>
              </p:cNvSpPr>
              <p:nvPr/>
            </p:nvSpPr>
            <p:spPr bwMode="auto">
              <a:xfrm>
                <a:off x="60880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2" name="Line 105"/>
              <p:cNvSpPr>
                <a:spLocks noChangeShapeType="1"/>
              </p:cNvSpPr>
              <p:nvPr/>
            </p:nvSpPr>
            <p:spPr bwMode="auto">
              <a:xfrm>
                <a:off x="623570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3" name="Line 106"/>
              <p:cNvSpPr>
                <a:spLocks noChangeShapeType="1"/>
              </p:cNvSpPr>
              <p:nvPr/>
            </p:nvSpPr>
            <p:spPr bwMode="auto">
              <a:xfrm>
                <a:off x="63166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4" name="Line 107"/>
              <p:cNvSpPr>
                <a:spLocks noChangeShapeType="1"/>
              </p:cNvSpPr>
              <p:nvPr/>
            </p:nvSpPr>
            <p:spPr bwMode="auto">
              <a:xfrm>
                <a:off x="63912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5" name="Line 108"/>
              <p:cNvSpPr>
                <a:spLocks noChangeShapeType="1"/>
              </p:cNvSpPr>
              <p:nvPr/>
            </p:nvSpPr>
            <p:spPr bwMode="auto">
              <a:xfrm>
                <a:off x="646588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6" name="Line 109"/>
              <p:cNvSpPr>
                <a:spLocks noChangeShapeType="1"/>
              </p:cNvSpPr>
              <p:nvPr/>
            </p:nvSpPr>
            <p:spPr bwMode="auto">
              <a:xfrm>
                <a:off x="66198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7" name="Line 110"/>
              <p:cNvSpPr>
                <a:spLocks noChangeShapeType="1"/>
              </p:cNvSpPr>
              <p:nvPr/>
            </p:nvSpPr>
            <p:spPr bwMode="auto">
              <a:xfrm>
                <a:off x="67008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8" name="Line 111"/>
              <p:cNvSpPr>
                <a:spLocks noChangeShapeType="1"/>
              </p:cNvSpPr>
              <p:nvPr/>
            </p:nvSpPr>
            <p:spPr bwMode="auto">
              <a:xfrm>
                <a:off x="67754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99" name="Line 112"/>
              <p:cNvSpPr>
                <a:spLocks noChangeShapeType="1"/>
              </p:cNvSpPr>
              <p:nvPr/>
            </p:nvSpPr>
            <p:spPr bwMode="auto">
              <a:xfrm>
                <a:off x="684847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0" name="Line 113"/>
              <p:cNvSpPr>
                <a:spLocks noChangeShapeType="1"/>
              </p:cNvSpPr>
              <p:nvPr/>
            </p:nvSpPr>
            <p:spPr bwMode="auto">
              <a:xfrm>
                <a:off x="70040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1" name="Line 114"/>
              <p:cNvSpPr>
                <a:spLocks noChangeShapeType="1"/>
              </p:cNvSpPr>
              <p:nvPr/>
            </p:nvSpPr>
            <p:spPr bwMode="auto">
              <a:xfrm>
                <a:off x="7078663"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2" name="Line 115"/>
              <p:cNvSpPr>
                <a:spLocks noChangeShapeType="1"/>
              </p:cNvSpPr>
              <p:nvPr/>
            </p:nvSpPr>
            <p:spPr bwMode="auto">
              <a:xfrm>
                <a:off x="71596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3" name="Line 116"/>
              <p:cNvSpPr>
                <a:spLocks noChangeShapeType="1"/>
              </p:cNvSpPr>
              <p:nvPr/>
            </p:nvSpPr>
            <p:spPr bwMode="auto">
              <a:xfrm>
                <a:off x="7232650"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4" name="Line 117"/>
              <p:cNvSpPr>
                <a:spLocks noChangeShapeType="1"/>
              </p:cNvSpPr>
              <p:nvPr/>
            </p:nvSpPr>
            <p:spPr bwMode="auto">
              <a:xfrm>
                <a:off x="7388225"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5" name="Line 118"/>
              <p:cNvSpPr>
                <a:spLocks noChangeShapeType="1"/>
              </p:cNvSpPr>
              <p:nvPr/>
            </p:nvSpPr>
            <p:spPr bwMode="auto">
              <a:xfrm>
                <a:off x="7462838" y="2611438"/>
                <a:ext cx="1587"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06" name="Rectangle 120"/>
              <p:cNvSpPr>
                <a:spLocks noChangeArrowheads="1"/>
              </p:cNvSpPr>
              <p:nvPr/>
            </p:nvSpPr>
            <p:spPr bwMode="auto">
              <a:xfrm>
                <a:off x="609771" y="1123950"/>
                <a:ext cx="46962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dirty="0" smtClean="0">
                    <a:ln>
                      <a:noFill/>
                    </a:ln>
                    <a:solidFill>
                      <a:srgbClr val="000000"/>
                    </a:solidFill>
                    <a:effectLst/>
                    <a:latin typeface="Arial" pitchFamily="34" charset="0"/>
                  </a:rPr>
                  <a:t>  0.15</a:t>
                </a:r>
                <a:endParaRPr kumimoji="0" lang="en-US" sz="800" b="0" i="0" u="none" strike="noStrike" cap="none" normalizeH="0" baseline="0" dirty="0" smtClean="0">
                  <a:ln>
                    <a:noFill/>
                  </a:ln>
                  <a:solidFill>
                    <a:schemeClr val="tx1"/>
                  </a:solidFill>
                  <a:effectLst/>
                  <a:latin typeface="Arial" pitchFamily="34" charset="0"/>
                </a:endParaRPr>
              </a:p>
            </p:txBody>
          </p:sp>
          <p:sp>
            <p:nvSpPr>
              <p:cNvPr id="107" name="Rectangle 121"/>
              <p:cNvSpPr>
                <a:spLocks noChangeArrowheads="1"/>
              </p:cNvSpPr>
              <p:nvPr/>
            </p:nvSpPr>
            <p:spPr bwMode="auto">
              <a:xfrm>
                <a:off x="609771" y="1514475"/>
                <a:ext cx="46962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0.10</a:t>
                </a:r>
                <a:endParaRPr kumimoji="0" lang="en-US" sz="800" b="0" i="0" u="none" strike="noStrike" cap="none" normalizeH="0" baseline="0" smtClean="0">
                  <a:ln>
                    <a:noFill/>
                  </a:ln>
                  <a:solidFill>
                    <a:schemeClr val="tx1"/>
                  </a:solidFill>
                  <a:effectLst/>
                  <a:latin typeface="Arial" pitchFamily="34" charset="0"/>
                </a:endParaRPr>
              </a:p>
            </p:txBody>
          </p:sp>
          <p:sp>
            <p:nvSpPr>
              <p:cNvPr id="108" name="Rectangle 122"/>
              <p:cNvSpPr>
                <a:spLocks noChangeArrowheads="1"/>
              </p:cNvSpPr>
              <p:nvPr/>
            </p:nvSpPr>
            <p:spPr bwMode="auto">
              <a:xfrm>
                <a:off x="609771" y="1905000"/>
                <a:ext cx="46962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  0.05</a:t>
                </a:r>
                <a:endParaRPr kumimoji="0" lang="en-US" sz="800" b="0" i="0" u="none" strike="noStrike" cap="none" normalizeH="0" baseline="0" smtClean="0">
                  <a:ln>
                    <a:noFill/>
                  </a:ln>
                  <a:solidFill>
                    <a:schemeClr val="tx1"/>
                  </a:solidFill>
                  <a:effectLst/>
                  <a:latin typeface="Arial" pitchFamily="34" charset="0"/>
                </a:endParaRPr>
              </a:p>
            </p:txBody>
          </p:sp>
          <p:sp>
            <p:nvSpPr>
              <p:cNvPr id="109" name="Rectangle 123"/>
              <p:cNvSpPr>
                <a:spLocks noChangeArrowheads="1"/>
              </p:cNvSpPr>
              <p:nvPr/>
            </p:nvSpPr>
            <p:spPr bwMode="auto">
              <a:xfrm>
                <a:off x="697572" y="2295526"/>
                <a:ext cx="365264" cy="127555"/>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800" b="0" i="0" u="none" strike="noStrike" cap="none" normalizeH="0" baseline="0" smtClean="0">
                    <a:ln>
                      <a:noFill/>
                    </a:ln>
                    <a:solidFill>
                      <a:srgbClr val="000000"/>
                    </a:solidFill>
                    <a:effectLst/>
                    <a:latin typeface="Arial" pitchFamily="34" charset="0"/>
                  </a:rPr>
                  <a:t>0.00</a:t>
                </a:r>
                <a:endParaRPr kumimoji="0" lang="en-US" sz="800" b="0" i="0" u="none" strike="noStrike" cap="none" normalizeH="0" baseline="0" smtClean="0">
                  <a:ln>
                    <a:noFill/>
                  </a:ln>
                  <a:solidFill>
                    <a:schemeClr val="tx1"/>
                  </a:solidFill>
                  <a:effectLst/>
                  <a:latin typeface="Arial" pitchFamily="34" charset="0"/>
                </a:endParaRPr>
              </a:p>
            </p:txBody>
          </p:sp>
          <p:sp>
            <p:nvSpPr>
              <p:cNvPr id="110" name="Line 125"/>
              <p:cNvSpPr>
                <a:spLocks noChangeShapeType="1"/>
              </p:cNvSpPr>
              <p:nvPr/>
            </p:nvSpPr>
            <p:spPr bwMode="auto">
              <a:xfrm>
                <a:off x="1109663" y="1211263"/>
                <a:ext cx="47625"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1" name="Line 126"/>
              <p:cNvSpPr>
                <a:spLocks noChangeShapeType="1"/>
              </p:cNvSpPr>
              <p:nvPr/>
            </p:nvSpPr>
            <p:spPr bwMode="auto">
              <a:xfrm>
                <a:off x="1109663" y="1601788"/>
                <a:ext cx="47625"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2" name="Line 127"/>
              <p:cNvSpPr>
                <a:spLocks noChangeShapeType="1"/>
              </p:cNvSpPr>
              <p:nvPr/>
            </p:nvSpPr>
            <p:spPr bwMode="auto">
              <a:xfrm>
                <a:off x="1109663" y="1992313"/>
                <a:ext cx="47625"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3" name="Line 128"/>
              <p:cNvSpPr>
                <a:spLocks noChangeShapeType="1"/>
              </p:cNvSpPr>
              <p:nvPr/>
            </p:nvSpPr>
            <p:spPr bwMode="auto">
              <a:xfrm>
                <a:off x="1109663" y="2382838"/>
                <a:ext cx="47625"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400"/>
              </a:p>
            </p:txBody>
          </p:sp>
          <p:sp>
            <p:nvSpPr>
              <p:cNvPr id="114" name="Rectangle 133"/>
              <p:cNvSpPr>
                <a:spLocks noChangeArrowheads="1"/>
              </p:cNvSpPr>
              <p:nvPr/>
            </p:nvSpPr>
            <p:spPr bwMode="auto">
              <a:xfrm>
                <a:off x="3368672" y="2821752"/>
                <a:ext cx="2136879" cy="19133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err="1" smtClean="0">
                    <a:ln>
                      <a:noFill/>
                    </a:ln>
                    <a:solidFill>
                      <a:srgbClr val="000000"/>
                    </a:solidFill>
                    <a:effectLst/>
                    <a:latin typeface="Arial" pitchFamily="34" charset="0"/>
                  </a:rPr>
                  <a:t>Wavenumber</a:t>
                </a:r>
                <a:endParaRPr kumimoji="0" lang="en-US" sz="1200" b="0" i="0" u="none" strike="noStrike" cap="none" normalizeH="0" baseline="0" dirty="0" smtClean="0">
                  <a:ln>
                    <a:noFill/>
                  </a:ln>
                  <a:solidFill>
                    <a:schemeClr val="tx1"/>
                  </a:solidFill>
                  <a:effectLst/>
                  <a:latin typeface="Arial" pitchFamily="34" charset="0"/>
                </a:endParaRPr>
              </a:p>
            </p:txBody>
          </p:sp>
          <p:sp>
            <p:nvSpPr>
              <p:cNvPr id="115" name="Rectangle 135"/>
              <p:cNvSpPr>
                <a:spLocks noChangeArrowheads="1"/>
              </p:cNvSpPr>
              <p:nvPr/>
            </p:nvSpPr>
            <p:spPr bwMode="auto">
              <a:xfrm rot="16200000">
                <a:off x="34201" y="1729763"/>
                <a:ext cx="849077" cy="32366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cap="none" normalizeH="0" baseline="0" dirty="0" smtClean="0">
                    <a:ln>
                      <a:noFill/>
                    </a:ln>
                    <a:solidFill>
                      <a:srgbClr val="000000"/>
                    </a:solidFill>
                    <a:effectLst/>
                    <a:latin typeface="Arial" pitchFamily="34" charset="0"/>
                  </a:rPr>
                  <a:t>Absorbance</a:t>
                </a:r>
                <a:endParaRPr kumimoji="0" lang="en-US" sz="1200" b="0" i="0" u="none" strike="noStrike" cap="none" normalizeH="0" baseline="0" dirty="0" smtClean="0">
                  <a:ln>
                    <a:noFill/>
                  </a:ln>
                  <a:solidFill>
                    <a:schemeClr val="tx1"/>
                  </a:solidFill>
                  <a:effectLst/>
                  <a:latin typeface="Arial" pitchFamily="34" charset="0"/>
                </a:endParaRPr>
              </a:p>
            </p:txBody>
          </p:sp>
        </p:grpSp>
        <p:sp>
          <p:nvSpPr>
            <p:cNvPr id="10" name="TextBox 9"/>
            <p:cNvSpPr txBox="1"/>
            <p:nvPr/>
          </p:nvSpPr>
          <p:spPr>
            <a:xfrm>
              <a:off x="5425312" y="3214395"/>
              <a:ext cx="1300437" cy="445961"/>
            </a:xfrm>
            <a:prstGeom prst="rect">
              <a:avLst/>
            </a:prstGeom>
            <a:noFill/>
          </p:spPr>
          <p:txBody>
            <a:bodyPr wrap="square" rtlCol="0">
              <a:spAutoFit/>
            </a:bodyPr>
            <a:lstStyle/>
            <a:p>
              <a:r>
                <a:rPr lang="en-US" sz="900" dirty="0" smtClean="0">
                  <a:solidFill>
                    <a:srgbClr val="000090"/>
                  </a:solidFill>
                </a:rPr>
                <a:t>NO SPE</a:t>
              </a:r>
              <a:endParaRPr lang="en-US" sz="900" dirty="0">
                <a:solidFill>
                  <a:srgbClr val="000090"/>
                </a:solidFill>
              </a:endParaRPr>
            </a:p>
          </p:txBody>
        </p:sp>
        <p:sp>
          <p:nvSpPr>
            <p:cNvPr id="11" name="TextBox 10"/>
            <p:cNvSpPr txBox="1"/>
            <p:nvPr/>
          </p:nvSpPr>
          <p:spPr>
            <a:xfrm>
              <a:off x="4063787" y="3803260"/>
              <a:ext cx="1497678" cy="445961"/>
            </a:xfrm>
            <a:prstGeom prst="rect">
              <a:avLst/>
            </a:prstGeom>
            <a:noFill/>
          </p:spPr>
          <p:txBody>
            <a:bodyPr wrap="square" rtlCol="0">
              <a:spAutoFit/>
            </a:bodyPr>
            <a:lstStyle/>
            <a:p>
              <a:r>
                <a:rPr lang="en-US" sz="900" dirty="0" smtClean="0">
                  <a:solidFill>
                    <a:schemeClr val="bg1">
                      <a:lumMod val="10000"/>
                    </a:schemeClr>
                  </a:solidFill>
                </a:rPr>
                <a:t>WITH SPE</a:t>
              </a:r>
              <a:endParaRPr lang="en-US" sz="900" dirty="0">
                <a:solidFill>
                  <a:schemeClr val="bg1">
                    <a:lumMod val="10000"/>
                  </a:schemeClr>
                </a:solidFill>
              </a:endParaRPr>
            </a:p>
          </p:txBody>
        </p:sp>
      </p:grpSp>
      <p:pic>
        <p:nvPicPr>
          <p:cNvPr id="116" name="Picture 115"/>
          <p:cNvPicPr>
            <a:picLocks noChangeAspect="1"/>
          </p:cNvPicPr>
          <p:nvPr/>
        </p:nvPicPr>
        <p:blipFill>
          <a:blip r:embed="rId3"/>
          <a:stretch>
            <a:fillRect/>
          </a:stretch>
        </p:blipFill>
        <p:spPr>
          <a:xfrm>
            <a:off x="4603147" y="838200"/>
            <a:ext cx="3778853" cy="1828800"/>
          </a:xfrm>
          <a:prstGeom prst="rect">
            <a:avLst/>
          </a:prstGeom>
        </p:spPr>
      </p:pic>
      <p:sp>
        <p:nvSpPr>
          <p:cNvPr id="7" name="Title 6"/>
          <p:cNvSpPr>
            <a:spLocks noGrp="1"/>
          </p:cNvSpPr>
          <p:nvPr>
            <p:ph type="title"/>
          </p:nvPr>
        </p:nvSpPr>
        <p:spPr/>
        <p:txBody>
          <a:bodyPr/>
          <a:lstStyle/>
          <a:p>
            <a:endParaRPr lang="tr-TR"/>
          </a:p>
        </p:txBody>
      </p:sp>
    </p:spTree>
    <p:extLst>
      <p:ext uri="{BB962C8B-B14F-4D97-AF65-F5344CB8AC3E}">
        <p14:creationId xmlns:p14="http://schemas.microsoft.com/office/powerpoint/2010/main" val="2506844793"/>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709417600"/>
              </p:ext>
            </p:extLst>
          </p:nvPr>
        </p:nvGraphicFramePr>
        <p:xfrm>
          <a:off x="457200" y="915225"/>
          <a:ext cx="8038828" cy="5290376"/>
        </p:xfrm>
        <a:graphic>
          <a:graphicData uri="http://schemas.openxmlformats.org/drawingml/2006/table">
            <a:tbl>
              <a:tblPr firstRow="1" firstCol="1" bandRow="1">
                <a:tableStyleId>{5940675A-B579-460E-94D1-54222C63F5DA}</a:tableStyleId>
              </a:tblPr>
              <a:tblGrid>
                <a:gridCol w="1251857"/>
                <a:gridCol w="1251857"/>
                <a:gridCol w="1382486"/>
                <a:gridCol w="1121228"/>
                <a:gridCol w="680085"/>
                <a:gridCol w="1251857"/>
                <a:gridCol w="1099458"/>
              </a:tblGrid>
              <a:tr h="766307">
                <a:tc>
                  <a:txBody>
                    <a:bodyPr/>
                    <a:lstStyle/>
                    <a:p>
                      <a:pPr marL="0" marR="0" algn="ctr">
                        <a:lnSpc>
                          <a:spcPct val="115000"/>
                        </a:lnSpc>
                        <a:spcBef>
                          <a:spcPts val="0"/>
                        </a:spcBef>
                        <a:spcAft>
                          <a:spcPts val="0"/>
                        </a:spcAft>
                      </a:pPr>
                      <a:r>
                        <a:rPr lang="tr-TR" sz="1500" b="1" dirty="0">
                          <a:solidFill>
                            <a:srgbClr val="FF0000"/>
                          </a:solidFill>
                          <a:effectLst/>
                        </a:rPr>
                        <a:t>SPE</a:t>
                      </a:r>
                      <a:endParaRPr lang="tr-TR" sz="1500" b="1" dirty="0">
                        <a:solidFill>
                          <a:srgbClr val="FF0000"/>
                        </a:solidFill>
                        <a:effectLst/>
                        <a:latin typeface="Calibri"/>
                        <a:ea typeface="Times New Roman"/>
                        <a:cs typeface="Times New Roman"/>
                      </a:endParaRPr>
                    </a:p>
                  </a:txBody>
                  <a:tcPr marL="68580" marR="68580"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b="1" dirty="0">
                          <a:effectLst/>
                        </a:rPr>
                        <a:t>Type of Potato Chips</a:t>
                      </a:r>
                      <a:endParaRPr lang="tr-TR" sz="1500" b="1"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Concentration range</a:t>
                      </a:r>
                    </a:p>
                    <a:p>
                      <a:pPr marL="0" marR="0" algn="ctr">
                        <a:lnSpc>
                          <a:spcPct val="115000"/>
                        </a:lnSpc>
                        <a:spcBef>
                          <a:spcPts val="0"/>
                        </a:spcBef>
                        <a:spcAft>
                          <a:spcPts val="0"/>
                        </a:spcAft>
                      </a:pPr>
                      <a:r>
                        <a:rPr lang="tr-TR" sz="1500" dirty="0">
                          <a:effectLst/>
                        </a:rPr>
                        <a:t>(µg/L)</a:t>
                      </a:r>
                      <a:endParaRPr lang="tr-TR" sz="1500" dirty="0">
                        <a:solidFill>
                          <a:schemeClr val="tx1"/>
                        </a:solidFill>
                        <a:effectLst/>
                        <a:latin typeface="Calibri"/>
                        <a:ea typeface="Times New Roman"/>
                        <a:cs typeface="Times New Roman"/>
                      </a:endParaRPr>
                    </a:p>
                  </a:txBody>
                  <a:tcPr marL="68580" marR="68580" marT="0" marB="0">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 </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Factors</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SE (µg/L)</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r</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49373">
                <a:tc rowSpan="8">
                  <a:txBody>
                    <a:bodyPr/>
                    <a:lstStyle/>
                    <a:p>
                      <a:pPr marL="0" marR="0" algn="ctr">
                        <a:lnSpc>
                          <a:spcPct val="115000"/>
                        </a:lnSpc>
                        <a:spcBef>
                          <a:spcPts val="0"/>
                        </a:spcBef>
                        <a:spcAft>
                          <a:spcPts val="1000"/>
                        </a:spcAft>
                      </a:pPr>
                      <a:r>
                        <a:rPr lang="tr-TR" sz="1500" b="1" dirty="0">
                          <a:solidFill>
                            <a:srgbClr val="FF0000"/>
                          </a:solidFill>
                          <a:effectLst/>
                        </a:rPr>
                        <a:t>No</a:t>
                      </a:r>
                      <a:endParaRPr lang="tr-TR" sz="1500" b="1" dirty="0">
                        <a:solidFill>
                          <a:srgbClr val="FF0000"/>
                        </a:solidFill>
                        <a:effectLst/>
                        <a:latin typeface="Calibri"/>
                        <a:ea typeface="Times New Roman"/>
                        <a:cs typeface="Times New Roman"/>
                      </a:endParaRPr>
                    </a:p>
                  </a:txBody>
                  <a:tcPr marL="68580" marR="68580" marT="0" marB="0" anchor="ctr">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tcPr>
                </a:tc>
                <a:tc rowSpan="3">
                  <a:txBody>
                    <a:bodyPr/>
                    <a:lstStyle/>
                    <a:p>
                      <a:pPr marL="0" marR="0" algn="ctr">
                        <a:lnSpc>
                          <a:spcPct val="115000"/>
                        </a:lnSpc>
                        <a:spcBef>
                          <a:spcPts val="0"/>
                        </a:spcBef>
                        <a:spcAft>
                          <a:spcPts val="0"/>
                        </a:spcAft>
                      </a:pPr>
                      <a:r>
                        <a:rPr lang="tr-TR" sz="1500" b="1" dirty="0">
                          <a:effectLst/>
                        </a:rPr>
                        <a:t> </a:t>
                      </a:r>
                    </a:p>
                    <a:p>
                      <a:pPr marL="0" marR="0" algn="ctr">
                        <a:lnSpc>
                          <a:spcPct val="115000"/>
                        </a:lnSpc>
                        <a:spcBef>
                          <a:spcPts val="0"/>
                        </a:spcBef>
                        <a:spcAft>
                          <a:spcPts val="0"/>
                        </a:spcAft>
                      </a:pPr>
                      <a:r>
                        <a:rPr lang="tr-TR" sz="1500" b="1" dirty="0">
                          <a:effectLst/>
                        </a:rPr>
                        <a:t>Regular </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gn="ctr">
                        <a:lnSpc>
                          <a:spcPct val="115000"/>
                        </a:lnSpc>
                        <a:spcBef>
                          <a:spcPts val="0"/>
                        </a:spcBef>
                        <a:spcAft>
                          <a:spcPts val="0"/>
                        </a:spcAft>
                      </a:pPr>
                      <a:r>
                        <a:rPr lang="tr-TR" sz="1500" dirty="0">
                          <a:effectLst/>
                        </a:rPr>
                        <a:t>206-510</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20.2</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0.95</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23900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tr-TR" sz="1500" dirty="0" smtClean="0">
                          <a:effectLst/>
                        </a:rPr>
                        <a:t>Cross</a:t>
                      </a:r>
                      <a:r>
                        <a:rPr lang="en-US" sz="1500" dirty="0" smtClean="0">
                          <a:effectLst/>
                        </a:rPr>
                        <a:t> 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21.8</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0.94</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264536">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tr-TR" sz="1500">
                          <a:effectLst/>
                        </a:rPr>
                        <a:t>Prediction</a:t>
                      </a:r>
                      <a:endParaRPr lang="tr-TR" sz="150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a:effectLst/>
                        </a:rPr>
                        <a:t>6</a:t>
                      </a:r>
                      <a:endParaRPr lang="tr-TR" sz="150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28.5</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0.92</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009">
                <a:tc vMerge="1">
                  <a:txBody>
                    <a:bodyPr/>
                    <a:lstStyle/>
                    <a:p>
                      <a:endParaRPr lang="tr-TR"/>
                    </a:p>
                  </a:txBody>
                  <a:tcPr/>
                </a:tc>
                <a:tc rowSpan="2">
                  <a:txBody>
                    <a:bodyPr/>
                    <a:lstStyle/>
                    <a:p>
                      <a:pPr marL="0" marR="0" algn="ctr">
                        <a:lnSpc>
                          <a:spcPct val="115000"/>
                        </a:lnSpc>
                        <a:spcBef>
                          <a:spcPts val="0"/>
                        </a:spcBef>
                        <a:spcAft>
                          <a:spcPts val="0"/>
                        </a:spcAft>
                      </a:pPr>
                      <a:r>
                        <a:rPr lang="tr-TR" sz="1500" b="1" dirty="0" smtClean="0">
                          <a:effectLst/>
                        </a:rPr>
                        <a:t>Seasoned </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15000"/>
                        </a:lnSpc>
                        <a:spcBef>
                          <a:spcPts val="0"/>
                        </a:spcBef>
                        <a:spcAft>
                          <a:spcPts val="0"/>
                        </a:spcAft>
                      </a:pPr>
                      <a:r>
                        <a:rPr lang="tr-TR" sz="1500" dirty="0">
                          <a:effectLst/>
                        </a:rPr>
                        <a:t>262-381</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9.3</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a:effectLst/>
                        </a:rPr>
                        <a:t>0.97</a:t>
                      </a:r>
                      <a:endParaRPr lang="tr-TR" sz="150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23900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tr-TR" sz="1500" dirty="0" smtClean="0">
                          <a:effectLst/>
                        </a:rPr>
                        <a:t>Cross</a:t>
                      </a:r>
                      <a:r>
                        <a:rPr lang="en-US" sz="1500" dirty="0" smtClean="0">
                          <a:effectLst/>
                        </a:rPr>
                        <a:t> 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11.1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0.95</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009">
                <a:tc vMerge="1">
                  <a:txBody>
                    <a:bodyPr/>
                    <a:lstStyle/>
                    <a:p>
                      <a:endParaRPr lang="tr-TR"/>
                    </a:p>
                  </a:txBody>
                  <a:tcPr/>
                </a:tc>
                <a:tc rowSpan="3">
                  <a:txBody>
                    <a:bodyPr/>
                    <a:lstStyle/>
                    <a:p>
                      <a:pPr marL="0" marR="0" algn="ctr">
                        <a:lnSpc>
                          <a:spcPct val="115000"/>
                        </a:lnSpc>
                        <a:spcBef>
                          <a:spcPts val="0"/>
                        </a:spcBef>
                        <a:spcAft>
                          <a:spcPts val="0"/>
                        </a:spcAft>
                      </a:pPr>
                      <a:r>
                        <a:rPr lang="tr-TR" sz="1500" b="1" dirty="0">
                          <a:effectLst/>
                        </a:rPr>
                        <a:t> </a:t>
                      </a:r>
                    </a:p>
                    <a:p>
                      <a:pPr marL="0" marR="0" algn="ctr">
                        <a:lnSpc>
                          <a:spcPct val="115000"/>
                        </a:lnSpc>
                        <a:spcBef>
                          <a:spcPts val="0"/>
                        </a:spcBef>
                        <a:spcAft>
                          <a:spcPts val="0"/>
                        </a:spcAft>
                      </a:pPr>
                      <a:r>
                        <a:rPr lang="tr-TR" sz="1500" b="1" dirty="0">
                          <a:effectLst/>
                        </a:rPr>
                        <a:t>All samples</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gn="ctr">
                        <a:lnSpc>
                          <a:spcPct val="115000"/>
                        </a:lnSpc>
                        <a:spcBef>
                          <a:spcPts val="0"/>
                        </a:spcBef>
                        <a:spcAft>
                          <a:spcPts val="0"/>
                        </a:spcAft>
                      </a:pPr>
                      <a:r>
                        <a:rPr lang="tr-TR" sz="1500" dirty="0">
                          <a:effectLst/>
                        </a:rPr>
                        <a:t>219-510</a:t>
                      </a:r>
                      <a:endParaRPr lang="tr-TR" sz="1500" dirty="0">
                        <a:solidFill>
                          <a:schemeClr val="tx1"/>
                        </a:solidFill>
                        <a:effectLst/>
                        <a:latin typeface="Calibri"/>
                        <a:ea typeface="Times New Roman"/>
                        <a:cs typeface="Times New Roman"/>
                      </a:endParaRPr>
                    </a:p>
                  </a:txBody>
                  <a:tcPr marL="68580" marR="68580" marT="0" marB="0"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24.2</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0.89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23900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tr-TR" sz="1500" dirty="0">
                          <a:effectLst/>
                        </a:rPr>
                        <a:t>Cross </a:t>
                      </a:r>
                      <a:r>
                        <a:rPr lang="en-US" sz="1500" dirty="0" smtClean="0">
                          <a:effectLst/>
                        </a:rPr>
                        <a:t>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25.1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0.88</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239009">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15000"/>
                        </a:lnSpc>
                        <a:spcBef>
                          <a:spcPts val="0"/>
                        </a:spcBef>
                        <a:spcAft>
                          <a:spcPts val="0"/>
                        </a:spcAft>
                      </a:pPr>
                      <a:r>
                        <a:rPr lang="tr-TR" sz="1500">
                          <a:effectLst/>
                        </a:rPr>
                        <a:t>Prediction</a:t>
                      </a:r>
                      <a:endParaRPr lang="tr-TR" sz="150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24.9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009">
                <a:tc rowSpan="8">
                  <a:txBody>
                    <a:bodyPr/>
                    <a:lstStyle/>
                    <a:p>
                      <a:pPr marL="0" marR="0" algn="ctr">
                        <a:lnSpc>
                          <a:spcPct val="115000"/>
                        </a:lnSpc>
                        <a:spcBef>
                          <a:spcPts val="0"/>
                        </a:spcBef>
                        <a:spcAft>
                          <a:spcPts val="1000"/>
                        </a:spcAft>
                      </a:pPr>
                      <a:r>
                        <a:rPr lang="tr-TR" sz="1500" b="1" dirty="0">
                          <a:solidFill>
                            <a:srgbClr val="FF0000"/>
                          </a:solidFill>
                          <a:effectLst/>
                        </a:rPr>
                        <a:t>Yes</a:t>
                      </a:r>
                    </a:p>
                    <a:p>
                      <a:pPr marL="0" marR="0" algn="ctr">
                        <a:lnSpc>
                          <a:spcPct val="115000"/>
                        </a:lnSpc>
                        <a:spcBef>
                          <a:spcPts val="0"/>
                        </a:spcBef>
                        <a:spcAft>
                          <a:spcPts val="0"/>
                        </a:spcAft>
                      </a:pPr>
                      <a:r>
                        <a:rPr lang="tr-TR" sz="1500" b="1" dirty="0">
                          <a:solidFill>
                            <a:srgbClr val="FF0000"/>
                          </a:solidFill>
                          <a:effectLst/>
                        </a:rPr>
                        <a:t> </a:t>
                      </a:r>
                      <a:endParaRPr lang="tr-TR" sz="1500" b="1" dirty="0">
                        <a:solidFill>
                          <a:srgbClr val="FF0000"/>
                        </a:solidFill>
                        <a:effectLst/>
                        <a:latin typeface="Calibri"/>
                        <a:ea typeface="Times New Roman"/>
                        <a:cs typeface="Times New Roman"/>
                      </a:endParaRPr>
                    </a:p>
                  </a:txBody>
                  <a:tcPr marL="68580" marR="68580" marT="0" marB="0" anchor="ctr">
                    <a:lnR w="28575" cap="flat" cmpd="sng" algn="ctr">
                      <a:noFill/>
                      <a:prstDash val="solid"/>
                      <a:round/>
                      <a:headEnd type="none" w="med" len="med"/>
                      <a:tailEnd type="none" w="med" len="med"/>
                    </a:lnR>
                  </a:tcPr>
                </a:tc>
                <a:tc rowSpan="3">
                  <a:txBody>
                    <a:bodyPr/>
                    <a:lstStyle/>
                    <a:p>
                      <a:pPr marL="0" marR="0" algn="ctr">
                        <a:lnSpc>
                          <a:spcPct val="115000"/>
                        </a:lnSpc>
                        <a:spcBef>
                          <a:spcPts val="0"/>
                        </a:spcBef>
                        <a:spcAft>
                          <a:spcPts val="0"/>
                        </a:spcAft>
                      </a:pPr>
                      <a:r>
                        <a:rPr lang="tr-TR" sz="1500" b="1" dirty="0">
                          <a:effectLst/>
                        </a:rPr>
                        <a:t> </a:t>
                      </a:r>
                    </a:p>
                    <a:p>
                      <a:pPr marL="0" marR="0" algn="ctr">
                        <a:lnSpc>
                          <a:spcPct val="115000"/>
                        </a:lnSpc>
                        <a:spcBef>
                          <a:spcPts val="0"/>
                        </a:spcBef>
                        <a:spcAft>
                          <a:spcPts val="0"/>
                        </a:spcAft>
                      </a:pPr>
                      <a:r>
                        <a:rPr lang="tr-TR" sz="1500" b="1" dirty="0">
                          <a:effectLst/>
                        </a:rPr>
                        <a:t>Regular </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nSpc>
                          <a:spcPct val="115000"/>
                        </a:lnSpc>
                        <a:spcBef>
                          <a:spcPts val="0"/>
                        </a:spcBef>
                        <a:spcAft>
                          <a:spcPts val="0"/>
                        </a:spcAft>
                      </a:pPr>
                      <a:r>
                        <a:rPr lang="tr-TR" sz="1500" dirty="0">
                          <a:effectLst/>
                        </a:rPr>
                        <a:t> </a:t>
                      </a:r>
                    </a:p>
                    <a:p>
                      <a:pPr marL="0" marR="0" algn="ctr">
                        <a:lnSpc>
                          <a:spcPct val="115000"/>
                        </a:lnSpc>
                        <a:spcBef>
                          <a:spcPts val="0"/>
                        </a:spcBef>
                        <a:spcAft>
                          <a:spcPts val="0"/>
                        </a:spcAft>
                      </a:pPr>
                      <a:r>
                        <a:rPr lang="tr-TR" sz="1500" dirty="0">
                          <a:effectLst/>
                        </a:rPr>
                        <a:t>206-510</a:t>
                      </a:r>
                    </a:p>
                    <a:p>
                      <a:pPr marL="0" marR="0">
                        <a:lnSpc>
                          <a:spcPct val="115000"/>
                        </a:lnSpc>
                        <a:spcBef>
                          <a:spcPts val="0"/>
                        </a:spcBef>
                        <a:spcAft>
                          <a:spcPts val="0"/>
                        </a:spcAft>
                      </a:pPr>
                      <a:r>
                        <a:rPr lang="tr-TR" sz="1500" dirty="0">
                          <a:effectLst/>
                        </a:rPr>
                        <a:t> </a:t>
                      </a:r>
                      <a:endParaRPr lang="tr-TR" sz="1500" dirty="0">
                        <a:solidFill>
                          <a:schemeClr val="tx1"/>
                        </a:solidFill>
                        <a:effectLst/>
                        <a:latin typeface="Calibri"/>
                        <a:ea typeface="Times New Roman"/>
                        <a:cs typeface="Times New Roman"/>
                      </a:endParaRPr>
                    </a:p>
                  </a:txBody>
                  <a:tcPr marL="68580" marR="68580" marT="0" marB="0">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7</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20.6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a:effectLst/>
                        </a:rPr>
                        <a:t>0.96</a:t>
                      </a:r>
                      <a:endParaRPr lang="tr-TR" sz="150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239009">
                <a:tc vMerge="1">
                  <a:txBody>
                    <a:bodyPr/>
                    <a:lstStyle/>
                    <a:p>
                      <a:endParaRPr lang="tr-TR"/>
                    </a:p>
                  </a:txBody>
                  <a:tcPr/>
                </a:tc>
                <a:tc vMerge="1">
                  <a:txBody>
                    <a:bodyPr/>
                    <a:lstStyle/>
                    <a:p>
                      <a:endParaRPr lang="tr-TR"/>
                    </a:p>
                  </a:txBody>
                  <a:tcPr/>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tr-TR" sz="1500" dirty="0">
                          <a:effectLst/>
                        </a:rPr>
                        <a:t>Cross </a:t>
                      </a:r>
                      <a:r>
                        <a:rPr lang="en-US" sz="1500" dirty="0" smtClean="0">
                          <a:effectLst/>
                        </a:rPr>
                        <a:t>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7</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22.1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0.95</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288289">
                <a:tc vMerge="1">
                  <a:txBody>
                    <a:bodyPr/>
                    <a:lstStyle/>
                    <a:p>
                      <a:endParaRPr lang="tr-TR"/>
                    </a:p>
                  </a:txBody>
                  <a:tcPr/>
                </a:tc>
                <a:tc vMerge="1">
                  <a:txBody>
                    <a:bodyPr/>
                    <a:lstStyle/>
                    <a:p>
                      <a:endParaRPr lang="tr-TR"/>
                    </a:p>
                  </a:txBody>
                  <a:tcPr/>
                </a:tc>
                <a:tc vMerge="1">
                  <a:txBody>
                    <a:bodyPr/>
                    <a:lstStyle/>
                    <a:p>
                      <a:pPr marL="0" marR="0">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tr-TR" sz="1500" dirty="0">
                          <a:effectLst/>
                        </a:rPr>
                        <a:t>Prediction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7</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28.9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009">
                <a:tc vMerge="1">
                  <a:txBody>
                    <a:bodyPr/>
                    <a:lstStyle/>
                    <a:p>
                      <a:endParaRPr lang="tr-TR"/>
                    </a:p>
                  </a:txBody>
                  <a:tcPr/>
                </a:tc>
                <a:tc rowSpan="2">
                  <a:txBody>
                    <a:bodyPr/>
                    <a:lstStyle/>
                    <a:p>
                      <a:pPr marL="0" marR="0" algn="ctr">
                        <a:lnSpc>
                          <a:spcPct val="115000"/>
                        </a:lnSpc>
                        <a:spcBef>
                          <a:spcPts val="0"/>
                        </a:spcBef>
                        <a:spcAft>
                          <a:spcPts val="0"/>
                        </a:spcAft>
                      </a:pPr>
                      <a:r>
                        <a:rPr lang="tr-TR" sz="1500" b="1" dirty="0">
                          <a:effectLst/>
                        </a:rPr>
                        <a:t>Seasoned </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nSpc>
                          <a:spcPct val="115000"/>
                        </a:lnSpc>
                        <a:spcBef>
                          <a:spcPts val="0"/>
                        </a:spcBef>
                        <a:spcAft>
                          <a:spcPts val="0"/>
                        </a:spcAft>
                      </a:pPr>
                      <a:r>
                        <a:rPr lang="tr-TR" sz="1500" dirty="0">
                          <a:effectLst/>
                        </a:rPr>
                        <a:t> </a:t>
                      </a:r>
                    </a:p>
                    <a:p>
                      <a:pPr marL="0" marR="0" algn="ctr">
                        <a:lnSpc>
                          <a:spcPct val="115000"/>
                        </a:lnSpc>
                        <a:spcBef>
                          <a:spcPts val="0"/>
                        </a:spcBef>
                        <a:spcAft>
                          <a:spcPts val="0"/>
                        </a:spcAft>
                      </a:pPr>
                      <a:r>
                        <a:rPr lang="tr-TR" sz="1500" dirty="0">
                          <a:effectLst/>
                        </a:rPr>
                        <a:t>262-381</a:t>
                      </a:r>
                      <a:endParaRPr lang="tr-TR" sz="1500" dirty="0">
                        <a:solidFill>
                          <a:schemeClr val="tx1"/>
                        </a:solidFill>
                        <a:effectLst/>
                        <a:latin typeface="Calibri"/>
                        <a:ea typeface="Times New Roman"/>
                        <a:cs typeface="Times New Roman"/>
                      </a:endParaRPr>
                    </a:p>
                  </a:txBody>
                  <a:tcPr marL="68580" marR="68580" marT="0" marB="0">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8</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8.6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0.98</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271862">
                <a:tc vMerge="1">
                  <a:txBody>
                    <a:bodyPr/>
                    <a:lstStyle/>
                    <a:p>
                      <a:endParaRPr lang="tr-TR"/>
                    </a:p>
                  </a:txBody>
                  <a:tcPr/>
                </a:tc>
                <a:tc vMerge="1">
                  <a:txBody>
                    <a:bodyPr/>
                    <a:lstStyle/>
                    <a:p>
                      <a:endParaRPr lang="tr-TR"/>
                    </a:p>
                  </a:txBody>
                  <a:tcPr/>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tr-TR" sz="1500" dirty="0" smtClean="0">
                          <a:effectLst/>
                        </a:rPr>
                        <a:t>Cross</a:t>
                      </a:r>
                      <a:r>
                        <a:rPr lang="en-US" sz="1500" dirty="0" smtClean="0">
                          <a:effectLst/>
                        </a:rPr>
                        <a:t> 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8</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10.6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0.96</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39009">
                <a:tc vMerge="1">
                  <a:txBody>
                    <a:bodyPr/>
                    <a:lstStyle/>
                    <a:p>
                      <a:endParaRPr lang="tr-TR"/>
                    </a:p>
                  </a:txBody>
                  <a:tcPr/>
                </a:tc>
                <a:tc rowSpan="3">
                  <a:txBody>
                    <a:bodyPr/>
                    <a:lstStyle/>
                    <a:p>
                      <a:pPr marL="0" marR="0" algn="ctr">
                        <a:lnSpc>
                          <a:spcPct val="115000"/>
                        </a:lnSpc>
                        <a:spcBef>
                          <a:spcPts val="0"/>
                        </a:spcBef>
                        <a:spcAft>
                          <a:spcPts val="0"/>
                        </a:spcAft>
                      </a:pPr>
                      <a:r>
                        <a:rPr lang="tr-TR" sz="1500" b="1" dirty="0">
                          <a:effectLst/>
                        </a:rPr>
                        <a:t> </a:t>
                      </a:r>
                    </a:p>
                    <a:p>
                      <a:pPr marL="0" marR="0" algn="ctr">
                        <a:lnSpc>
                          <a:spcPct val="115000"/>
                        </a:lnSpc>
                        <a:spcBef>
                          <a:spcPts val="0"/>
                        </a:spcBef>
                        <a:spcAft>
                          <a:spcPts val="0"/>
                        </a:spcAft>
                      </a:pPr>
                      <a:r>
                        <a:rPr lang="tr-TR" sz="1500" b="1" dirty="0">
                          <a:effectLst/>
                        </a:rPr>
                        <a:t>All samples</a:t>
                      </a:r>
                    </a:p>
                    <a:p>
                      <a:pPr marL="0" marR="0" algn="ctr">
                        <a:lnSpc>
                          <a:spcPct val="115000"/>
                        </a:lnSpc>
                        <a:spcBef>
                          <a:spcPts val="0"/>
                        </a:spcBef>
                        <a:spcAft>
                          <a:spcPts val="0"/>
                        </a:spcAft>
                      </a:pPr>
                      <a:r>
                        <a:rPr lang="tr-TR" sz="1500" b="1" dirty="0">
                          <a:effectLst/>
                        </a:rPr>
                        <a:t> </a:t>
                      </a:r>
                      <a:endParaRPr lang="tr-TR" sz="1500" b="1"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nSpc>
                          <a:spcPct val="115000"/>
                        </a:lnSpc>
                        <a:spcBef>
                          <a:spcPts val="0"/>
                        </a:spcBef>
                        <a:spcAft>
                          <a:spcPts val="0"/>
                        </a:spcAft>
                      </a:pPr>
                      <a:r>
                        <a:rPr lang="tr-TR" sz="1500" dirty="0">
                          <a:effectLst/>
                        </a:rPr>
                        <a:t> </a:t>
                      </a:r>
                    </a:p>
                    <a:p>
                      <a:pPr marL="0" marR="0" algn="ctr">
                        <a:lnSpc>
                          <a:spcPct val="115000"/>
                        </a:lnSpc>
                        <a:spcBef>
                          <a:spcPts val="0"/>
                        </a:spcBef>
                        <a:spcAft>
                          <a:spcPts val="0"/>
                        </a:spcAft>
                      </a:pPr>
                      <a:r>
                        <a:rPr lang="tr-TR" sz="1500" dirty="0">
                          <a:effectLst/>
                        </a:rPr>
                        <a:t>219-510</a:t>
                      </a:r>
                    </a:p>
                    <a:p>
                      <a:pPr marL="0" marR="0">
                        <a:lnSpc>
                          <a:spcPct val="115000"/>
                        </a:lnSpc>
                        <a:spcBef>
                          <a:spcPts val="0"/>
                        </a:spcBef>
                        <a:spcAft>
                          <a:spcPts val="0"/>
                        </a:spcAft>
                      </a:pPr>
                      <a:r>
                        <a:rPr lang="tr-TR" sz="1500" dirty="0">
                          <a:effectLst/>
                        </a:rPr>
                        <a:t> </a:t>
                      </a:r>
                      <a:endParaRPr lang="tr-TR" sz="1500" dirty="0">
                        <a:solidFill>
                          <a:schemeClr val="tx1"/>
                        </a:solidFill>
                        <a:effectLst/>
                        <a:latin typeface="Calibri"/>
                        <a:ea typeface="Times New Roman"/>
                        <a:cs typeface="Times New Roman"/>
                      </a:endParaRPr>
                    </a:p>
                  </a:txBody>
                  <a:tcPr marL="68580" marR="68580" marT="0" marB="0">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0"/>
                        </a:spcAft>
                      </a:pPr>
                      <a:r>
                        <a:rPr lang="tr-TR" sz="1500" dirty="0">
                          <a:effectLst/>
                        </a:rPr>
                        <a:t>Calibration</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23.5</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0.92</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49373">
                <a:tc vMerge="1">
                  <a:txBody>
                    <a:bodyPr/>
                    <a:lstStyle/>
                    <a:p>
                      <a:endParaRPr lang="tr-TR"/>
                    </a:p>
                  </a:txBody>
                  <a:tcPr/>
                </a:tc>
                <a:tc vMerge="1">
                  <a:txBody>
                    <a:bodyPr/>
                    <a:lstStyle/>
                    <a:p>
                      <a:endParaRPr lang="tr-TR"/>
                    </a:p>
                  </a:txBody>
                  <a:tcPr/>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nchor="ctr"/>
                </a:tc>
                <a:tc>
                  <a:txBody>
                    <a:bodyPr/>
                    <a:lstStyle/>
                    <a:p>
                      <a:pPr marL="0" marR="0" algn="ctr">
                        <a:lnSpc>
                          <a:spcPct val="115000"/>
                        </a:lnSpc>
                        <a:spcBef>
                          <a:spcPts val="0"/>
                        </a:spcBef>
                        <a:spcAft>
                          <a:spcPts val="0"/>
                        </a:spcAft>
                      </a:pPr>
                      <a:r>
                        <a:rPr lang="tr-TR" sz="1500" dirty="0" smtClean="0">
                          <a:effectLst/>
                        </a:rPr>
                        <a:t>Cross</a:t>
                      </a:r>
                      <a:r>
                        <a:rPr lang="en-US" sz="1500" dirty="0" smtClean="0">
                          <a:effectLst/>
                        </a:rPr>
                        <a:t> Val.</a:t>
                      </a:r>
                      <a:endParaRPr lang="tr-TR" sz="1500" dirty="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25.1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0.90</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49373">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tc>
                <a:tc vMerge="1">
                  <a:txBody>
                    <a:bodyPr/>
                    <a:lstStyle/>
                    <a:p>
                      <a:pPr marL="0" marR="0" algn="ctr">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tc>
                <a:tc vMerge="1">
                  <a:txBody>
                    <a:bodyPr/>
                    <a:lstStyle/>
                    <a:p>
                      <a:pPr marL="0" marR="0">
                        <a:lnSpc>
                          <a:spcPct val="115000"/>
                        </a:lnSpc>
                        <a:spcBef>
                          <a:spcPts val="0"/>
                        </a:spcBef>
                        <a:spcAft>
                          <a:spcPts val="0"/>
                        </a:spcAft>
                      </a:pPr>
                      <a:endParaRPr lang="tr-TR" sz="1200" dirty="0">
                        <a:solidFill>
                          <a:schemeClr val="tx1"/>
                        </a:solidFill>
                        <a:effectLst/>
                        <a:latin typeface="Calibri"/>
                        <a:ea typeface="Times New Roman"/>
                        <a:cs typeface="Times New Roman"/>
                      </a:endParaRPr>
                    </a:p>
                  </a:txBody>
                  <a:tcPr marL="68580" marR="68580" marT="0" marB="0"/>
                </a:tc>
                <a:tc>
                  <a:txBody>
                    <a:bodyPr/>
                    <a:lstStyle/>
                    <a:p>
                      <a:pPr marL="0" marR="0" algn="ctr">
                        <a:lnSpc>
                          <a:spcPct val="115000"/>
                        </a:lnSpc>
                        <a:spcBef>
                          <a:spcPts val="0"/>
                        </a:spcBef>
                        <a:spcAft>
                          <a:spcPts val="0"/>
                        </a:spcAft>
                      </a:pPr>
                      <a:r>
                        <a:rPr lang="tr-TR" sz="1500">
                          <a:effectLst/>
                        </a:rPr>
                        <a:t>Prediction</a:t>
                      </a:r>
                      <a:endParaRPr lang="tr-TR" sz="1500">
                        <a:solidFill>
                          <a:schemeClr val="tx1"/>
                        </a:solidFill>
                        <a:effectLst/>
                        <a:latin typeface="Calibri"/>
                        <a:ea typeface="Times New Roman"/>
                        <a:cs typeface="Times New Roman"/>
                      </a:endParaRPr>
                    </a:p>
                  </a:txBody>
                  <a:tcPr marL="68580" marR="68580"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9</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22.1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15000"/>
                        </a:lnSpc>
                        <a:spcBef>
                          <a:spcPts val="0"/>
                        </a:spcBef>
                        <a:spcAft>
                          <a:spcPts val="1000"/>
                        </a:spcAft>
                      </a:pPr>
                      <a:r>
                        <a:rPr lang="tr-TR" sz="1500" dirty="0">
                          <a:effectLst/>
                        </a:rPr>
                        <a:t>0.91</a:t>
                      </a:r>
                      <a:endParaRPr lang="tr-TR" sz="1500" dirty="0">
                        <a:solidFill>
                          <a:schemeClr val="tx1"/>
                        </a:solidFill>
                        <a:effectLst/>
                        <a:latin typeface="Calibri"/>
                        <a:ea typeface="Times New Roman"/>
                        <a:cs typeface="Times New Roman"/>
                      </a:endParaRPr>
                    </a:p>
                  </a:txBody>
                  <a:tcPr marL="68580" marR="68580" marT="0" marB="0" anchor="b">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Title 1"/>
          <p:cNvSpPr>
            <a:spLocks noGrp="1"/>
          </p:cNvSpPr>
          <p:nvPr>
            <p:ph type="title"/>
          </p:nvPr>
        </p:nvSpPr>
        <p:spPr/>
        <p:txBody>
          <a:bodyPr/>
          <a:lstStyle/>
          <a:p>
            <a:r>
              <a:rPr lang="en-US" sz="2800" b="1" dirty="0">
                <a:latin typeface="+mn-lt"/>
              </a:rPr>
              <a:t>Statistical Performance of PLSR models</a:t>
            </a:r>
            <a:endParaRPr lang="tr-TR" sz="2800" b="1" dirty="0">
              <a:latin typeface="+mn-lt"/>
            </a:endParaRPr>
          </a:p>
        </p:txBody>
      </p:sp>
    </p:spTree>
    <p:extLst>
      <p:ext uri="{BB962C8B-B14F-4D97-AF65-F5344CB8AC3E}">
        <p14:creationId xmlns:p14="http://schemas.microsoft.com/office/powerpoint/2010/main" val="519869272"/>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152400"/>
            <a:ext cx="9144000" cy="914400"/>
          </a:xfrm>
        </p:spPr>
        <p:txBody>
          <a:bodyPr/>
          <a:lstStyle/>
          <a:p>
            <a:r>
              <a:rPr lang="en-US" sz="2800" b="1" dirty="0" smtClean="0">
                <a:latin typeface="+mn-lt"/>
              </a:rPr>
              <a:t>PLSR plots</a:t>
            </a:r>
            <a:endParaRPr lang="tr-TR" sz="2800" b="1" dirty="0">
              <a:latin typeface="+mn-lt"/>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762000"/>
            <a:ext cx="7620000" cy="609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219200" y="1106717"/>
            <a:ext cx="990600" cy="307777"/>
          </a:xfrm>
          <a:prstGeom prst="rect">
            <a:avLst/>
          </a:prstGeom>
          <a:solidFill>
            <a:schemeClr val="accent1"/>
          </a:solidFill>
        </p:spPr>
        <p:txBody>
          <a:bodyPr wrap="square" rtlCol="0">
            <a:spAutoFit/>
          </a:bodyPr>
          <a:lstStyle/>
          <a:p>
            <a:pPr algn="ctr"/>
            <a:r>
              <a:rPr lang="en-US" sz="1400" dirty="0" smtClean="0"/>
              <a:t>Regular</a:t>
            </a:r>
            <a:endParaRPr lang="tr-TR" sz="1400" dirty="0"/>
          </a:p>
        </p:txBody>
      </p:sp>
      <p:sp>
        <p:nvSpPr>
          <p:cNvPr id="6" name="TextBox 5"/>
          <p:cNvSpPr txBox="1"/>
          <p:nvPr/>
        </p:nvSpPr>
        <p:spPr>
          <a:xfrm>
            <a:off x="4991100" y="1106715"/>
            <a:ext cx="1117600" cy="307777"/>
          </a:xfrm>
          <a:prstGeom prst="rect">
            <a:avLst/>
          </a:prstGeom>
          <a:solidFill>
            <a:schemeClr val="accent1"/>
          </a:solidFill>
        </p:spPr>
        <p:txBody>
          <a:bodyPr wrap="square" rtlCol="0">
            <a:spAutoFit/>
          </a:bodyPr>
          <a:lstStyle/>
          <a:p>
            <a:pPr algn="ctr"/>
            <a:r>
              <a:rPr lang="en-US" sz="1400" dirty="0" smtClean="0"/>
              <a:t>Regular</a:t>
            </a:r>
            <a:endParaRPr lang="tr-TR" sz="1400" dirty="0"/>
          </a:p>
        </p:txBody>
      </p:sp>
      <p:sp>
        <p:nvSpPr>
          <p:cNvPr id="7" name="TextBox 6"/>
          <p:cNvSpPr txBox="1"/>
          <p:nvPr/>
        </p:nvSpPr>
        <p:spPr>
          <a:xfrm>
            <a:off x="1219200" y="3029344"/>
            <a:ext cx="990600" cy="307777"/>
          </a:xfrm>
          <a:prstGeom prst="rect">
            <a:avLst/>
          </a:prstGeom>
          <a:solidFill>
            <a:schemeClr val="accent1"/>
          </a:solidFill>
        </p:spPr>
        <p:txBody>
          <a:bodyPr wrap="square" rtlCol="0">
            <a:spAutoFit/>
          </a:bodyPr>
          <a:lstStyle/>
          <a:p>
            <a:pPr algn="ctr"/>
            <a:r>
              <a:rPr lang="en-US" sz="1400" dirty="0" smtClean="0"/>
              <a:t>Seasoned</a:t>
            </a:r>
            <a:endParaRPr lang="tr-TR" sz="1400" dirty="0"/>
          </a:p>
        </p:txBody>
      </p:sp>
      <p:sp>
        <p:nvSpPr>
          <p:cNvPr id="8" name="TextBox 7"/>
          <p:cNvSpPr txBox="1"/>
          <p:nvPr/>
        </p:nvSpPr>
        <p:spPr>
          <a:xfrm>
            <a:off x="5029200" y="3012176"/>
            <a:ext cx="990600" cy="307777"/>
          </a:xfrm>
          <a:prstGeom prst="rect">
            <a:avLst/>
          </a:prstGeom>
          <a:solidFill>
            <a:schemeClr val="accent1"/>
          </a:solidFill>
        </p:spPr>
        <p:txBody>
          <a:bodyPr wrap="square" rtlCol="0">
            <a:spAutoFit/>
          </a:bodyPr>
          <a:lstStyle/>
          <a:p>
            <a:pPr algn="ctr"/>
            <a:r>
              <a:rPr lang="en-US" sz="1400" dirty="0" smtClean="0"/>
              <a:t>Seasoned</a:t>
            </a:r>
            <a:endParaRPr lang="tr-TR" sz="1400" dirty="0"/>
          </a:p>
        </p:txBody>
      </p:sp>
      <p:sp>
        <p:nvSpPr>
          <p:cNvPr id="9" name="TextBox 8"/>
          <p:cNvSpPr txBox="1"/>
          <p:nvPr/>
        </p:nvSpPr>
        <p:spPr>
          <a:xfrm>
            <a:off x="1219200" y="4953000"/>
            <a:ext cx="1219200" cy="523220"/>
          </a:xfrm>
          <a:prstGeom prst="rect">
            <a:avLst/>
          </a:prstGeom>
          <a:solidFill>
            <a:schemeClr val="accent1"/>
          </a:solidFill>
        </p:spPr>
        <p:txBody>
          <a:bodyPr wrap="square" rtlCol="0">
            <a:spAutoFit/>
          </a:bodyPr>
          <a:lstStyle/>
          <a:p>
            <a:pPr algn="ctr"/>
            <a:r>
              <a:rPr lang="en-US" sz="1400" dirty="0" smtClean="0"/>
              <a:t>Regular + Seasoned</a:t>
            </a:r>
            <a:endParaRPr lang="tr-TR" sz="1400" dirty="0"/>
          </a:p>
        </p:txBody>
      </p:sp>
      <p:sp>
        <p:nvSpPr>
          <p:cNvPr id="10" name="TextBox 9"/>
          <p:cNvSpPr txBox="1"/>
          <p:nvPr/>
        </p:nvSpPr>
        <p:spPr>
          <a:xfrm>
            <a:off x="5029200" y="4953000"/>
            <a:ext cx="1219200" cy="523220"/>
          </a:xfrm>
          <a:prstGeom prst="rect">
            <a:avLst/>
          </a:prstGeom>
          <a:solidFill>
            <a:schemeClr val="accent1"/>
          </a:solidFill>
        </p:spPr>
        <p:txBody>
          <a:bodyPr wrap="square" rtlCol="0">
            <a:spAutoFit/>
          </a:bodyPr>
          <a:lstStyle/>
          <a:p>
            <a:pPr algn="ctr"/>
            <a:r>
              <a:rPr lang="en-US" sz="1400" dirty="0" smtClean="0"/>
              <a:t>Regular + Seasoned</a:t>
            </a:r>
            <a:endParaRPr lang="tr-TR" sz="1400" dirty="0"/>
          </a:p>
        </p:txBody>
      </p:sp>
    </p:spTree>
    <p:extLst>
      <p:ext uri="{BB962C8B-B14F-4D97-AF65-F5344CB8AC3E}">
        <p14:creationId xmlns:p14="http://schemas.microsoft.com/office/powerpoint/2010/main" val="133254870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2800" b="1" dirty="0" smtClean="0">
                <a:latin typeface="+mn-lt"/>
              </a:rPr>
              <a:t>Conclusions</a:t>
            </a:r>
            <a:endParaRPr lang="tr-TR" sz="2800" b="1" dirty="0">
              <a:latin typeface="+mn-lt"/>
            </a:endParaRPr>
          </a:p>
        </p:txBody>
      </p:sp>
      <p:sp>
        <p:nvSpPr>
          <p:cNvPr id="3" name="Content Placeholder 2"/>
          <p:cNvSpPr>
            <a:spLocks noGrp="1"/>
          </p:cNvSpPr>
          <p:nvPr>
            <p:ph idx="1"/>
          </p:nvPr>
        </p:nvSpPr>
        <p:spPr>
          <a:xfrm>
            <a:off x="228600" y="533400"/>
            <a:ext cx="8763000" cy="5715000"/>
          </a:xfrm>
        </p:spPr>
        <p:txBody>
          <a:bodyPr/>
          <a:lstStyle/>
          <a:p>
            <a:pPr algn="just">
              <a:buFont typeface="Wingdings" panose="05000000000000000000" pitchFamily="2" charset="2"/>
              <a:buChar char="Ø"/>
            </a:pPr>
            <a:endParaRPr lang="tr-TR" sz="2000" dirty="0" smtClean="0"/>
          </a:p>
          <a:p>
            <a:pPr algn="just">
              <a:buFont typeface="Wingdings" panose="05000000000000000000" pitchFamily="2" charset="2"/>
              <a:buChar char="Ø"/>
            </a:pPr>
            <a:endParaRPr lang="tr-TR" sz="2000" dirty="0" smtClean="0"/>
          </a:p>
          <a:p>
            <a:pPr algn="just">
              <a:buFont typeface="Wingdings" panose="05000000000000000000" pitchFamily="2" charset="2"/>
              <a:buChar char="Ø"/>
            </a:pPr>
            <a:r>
              <a:rPr lang="tr-TR" sz="2000" dirty="0" err="1" smtClean="0"/>
              <a:t>Our</a:t>
            </a:r>
            <a:r>
              <a:rPr lang="tr-TR" sz="2000" dirty="0" smtClean="0"/>
              <a:t> </a:t>
            </a:r>
            <a:r>
              <a:rPr lang="tr-TR" sz="2000" dirty="0"/>
              <a:t>data supports the application of mid-infrared microspectroscopy for acrylamide analysis in potato chips, reporting prediction errors (SEP) ranging from 22.1 to 28.9 </a:t>
            </a:r>
            <a:r>
              <a:rPr lang="tr-TR" sz="2000" dirty="0" smtClean="0"/>
              <a:t>µg/L</a:t>
            </a:r>
            <a:endParaRPr lang="en-US" sz="2000" dirty="0" smtClean="0"/>
          </a:p>
          <a:p>
            <a:pPr algn="just">
              <a:buFont typeface="Wingdings" panose="05000000000000000000" pitchFamily="2" charset="2"/>
              <a:buChar char="Ø"/>
            </a:pPr>
            <a:endParaRPr lang="en-US" sz="2000" dirty="0"/>
          </a:p>
          <a:p>
            <a:pPr algn="just">
              <a:buFont typeface="Wingdings" panose="05000000000000000000" pitchFamily="2" charset="2"/>
              <a:buChar char="Ø"/>
            </a:pPr>
            <a:r>
              <a:rPr lang="tr-TR" sz="2000" dirty="0"/>
              <a:t>Our results gave lower SEP as compared to research studies conducted using NIR spectroscopy, predicting acrylamide levels with SECV of ~270 µg/L (Segtnan et al., 2006; Pedreschi et al., </a:t>
            </a:r>
            <a:r>
              <a:rPr lang="tr-TR" sz="2000" dirty="0" smtClean="0"/>
              <a:t>2010)</a:t>
            </a:r>
            <a:endParaRPr lang="en-US" sz="2000" dirty="0"/>
          </a:p>
          <a:p>
            <a:pPr algn="just">
              <a:buFont typeface="Wingdings" panose="05000000000000000000" pitchFamily="2" charset="2"/>
              <a:buChar char="Ø"/>
            </a:pPr>
            <a:endParaRPr lang="en-US" sz="2000" dirty="0"/>
          </a:p>
          <a:p>
            <a:pPr algn="just">
              <a:buFont typeface="Wingdings" panose="05000000000000000000" pitchFamily="2" charset="2"/>
              <a:buChar char="Ø"/>
            </a:pPr>
            <a:r>
              <a:rPr lang="en-US" sz="2000" dirty="0"/>
              <a:t>S</a:t>
            </a:r>
            <a:r>
              <a:rPr lang="tr-TR" sz="2000" dirty="0"/>
              <a:t>imilar results obtained for the non-SPE models compared to SPE models would allow for exclusion of the SPE cleaning step, increasing efficiency and reducing the length of the </a:t>
            </a:r>
            <a:r>
              <a:rPr lang="tr-TR" sz="2000" dirty="0" smtClean="0"/>
              <a:t>analysis</a:t>
            </a:r>
            <a:endParaRPr lang="tr-TR" sz="2000" dirty="0"/>
          </a:p>
          <a:p>
            <a:pPr algn="just">
              <a:buFont typeface="Wingdings" panose="05000000000000000000" pitchFamily="2" charset="2"/>
              <a:buChar char="Ø"/>
            </a:pPr>
            <a:endParaRPr lang="en-US" sz="2000" dirty="0"/>
          </a:p>
          <a:p>
            <a:pPr algn="just">
              <a:buFont typeface="Wingdings" panose="05000000000000000000" pitchFamily="2" charset="2"/>
              <a:buChar char="Ø"/>
            </a:pPr>
            <a:endParaRPr lang="tr-TR" sz="2000" dirty="0"/>
          </a:p>
          <a:p>
            <a:pPr algn="just">
              <a:buFont typeface="Wingdings" panose="05000000000000000000" pitchFamily="2" charset="2"/>
              <a:buChar char="Ø"/>
            </a:pPr>
            <a:endParaRPr lang="tr-TR" sz="2000" dirty="0"/>
          </a:p>
          <a:p>
            <a:pPr algn="just">
              <a:buFont typeface="Wingdings" panose="05000000000000000000" pitchFamily="2" charset="2"/>
              <a:buChar char="Ø"/>
            </a:pPr>
            <a:endParaRPr lang="tr-TR" sz="2000" dirty="0"/>
          </a:p>
        </p:txBody>
      </p:sp>
    </p:spTree>
    <p:extLst>
      <p:ext uri="{BB962C8B-B14F-4D97-AF65-F5344CB8AC3E}">
        <p14:creationId xmlns:p14="http://schemas.microsoft.com/office/powerpoint/2010/main" val="68715404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lIns="91440" tIns="45720" rIns="91440" bIns="45720" anchorCtr="1"/>
          <a:lstStyle/>
          <a:p>
            <a:pPr eaLnBrk="1" hangingPunct="1">
              <a:defRPr/>
            </a:pPr>
            <a:r>
              <a:rPr lang="en-US" sz="2800" b="1" dirty="0" smtClean="0">
                <a:latin typeface="+mn-lt"/>
              </a:rPr>
              <a:t>Project 3</a:t>
            </a:r>
            <a:endParaRPr lang="en-US" sz="2800" b="1" dirty="0">
              <a:latin typeface="+mn-lt"/>
            </a:endParaRPr>
          </a:p>
        </p:txBody>
      </p:sp>
      <p:sp>
        <p:nvSpPr>
          <p:cNvPr id="4" name="Content Placeholder 1"/>
          <p:cNvSpPr txBox="1">
            <a:spLocks/>
          </p:cNvSpPr>
          <p:nvPr/>
        </p:nvSpPr>
        <p:spPr bwMode="auto">
          <a:xfrm>
            <a:off x="381000" y="4267200"/>
            <a:ext cx="8153400" cy="2133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a:lstStyle>
          <a:p>
            <a:pPr marL="0" indent="0" algn="just">
              <a:buFontTx/>
              <a:buNone/>
            </a:pPr>
            <a:r>
              <a:rPr lang="en-US" sz="2000" kern="0" dirty="0"/>
              <a:t>To develop simple, sensitive and robust methods for detection and quantification of acrylamide in potato chips using handheld and portable IR spectrometers based on highly specific MIR/NIR spectroscopic signature profiles in combination with supervised pattern recognition techniques </a:t>
            </a:r>
          </a:p>
        </p:txBody>
      </p:sp>
      <p:pic>
        <p:nvPicPr>
          <p:cNvPr id="2" name="Picture 1"/>
          <p:cNvPicPr>
            <a:picLocks noChangeAspect="1"/>
          </p:cNvPicPr>
          <p:nvPr/>
        </p:nvPicPr>
        <p:blipFill>
          <a:blip r:embed="rId2"/>
          <a:stretch>
            <a:fillRect/>
          </a:stretch>
        </p:blipFill>
        <p:spPr>
          <a:xfrm>
            <a:off x="533400" y="867032"/>
            <a:ext cx="7200000" cy="3027273"/>
          </a:xfrm>
          <a:prstGeom prst="rect">
            <a:avLst/>
          </a:prstGeom>
        </p:spPr>
      </p:pic>
    </p:spTree>
    <p:extLst>
      <p:ext uri="{BB962C8B-B14F-4D97-AF65-F5344CB8AC3E}">
        <p14:creationId xmlns:p14="http://schemas.microsoft.com/office/powerpoint/2010/main" val="214548000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Infrared Instruments used</a:t>
            </a:r>
            <a:endParaRPr lang="en-US" dirty="0"/>
          </a:p>
        </p:txBody>
      </p:sp>
      <p:sp>
        <p:nvSpPr>
          <p:cNvPr id="43009" name="Rectangle 1"/>
          <p:cNvSpPr>
            <a:spLocks noChangeArrowheads="1"/>
          </p:cNvSpPr>
          <p:nvPr/>
        </p:nvSpPr>
        <p:spPr bwMode="auto">
          <a:xfrm>
            <a:off x="228600" y="2309693"/>
            <a:ext cx="8534400"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en-US" sz="2400" b="0" i="1" strike="noStrike" cap="none" normalizeH="0" baseline="0" dirty="0" smtClean="0">
              <a:ln>
                <a:noFill/>
              </a:ln>
              <a:solidFill>
                <a:schemeClr val="tx1"/>
              </a:solidFill>
              <a:effectLst/>
              <a:latin typeface="+mn-lt"/>
              <a:ea typeface="Calibri" pitchFamily="34" charset="0"/>
              <a:cs typeface="Times New Roman" pitchFamily="18" charset="0"/>
            </a:endParaRPr>
          </a:p>
          <a:p>
            <a:pPr lvl="0"/>
            <a:endParaRPr lang="en-US" sz="1600" dirty="0" smtClean="0"/>
          </a:p>
          <a:p>
            <a:pPr lvl="0"/>
            <a:endParaRPr lang="en-US" sz="1600" dirty="0" smtClean="0"/>
          </a:p>
          <a:p>
            <a:pPr lvl="0"/>
            <a:endParaRPr lang="en-US" sz="1600" dirty="0" smtClean="0"/>
          </a:p>
          <a:p>
            <a:pPr lvl="0"/>
            <a:endParaRPr lang="en-US" sz="1600" dirty="0" smtClean="0"/>
          </a:p>
          <a:p>
            <a:pPr lvl="0"/>
            <a:endParaRPr lang="en-US" sz="1600" dirty="0" smtClean="0"/>
          </a:p>
          <a:p>
            <a:pPr marL="0" marR="0" lvl="0" indent="0" algn="just" defTabSz="914400" rtl="0" eaLnBrk="1" fontAlgn="base" latinLnBrk="0" hangingPunct="1">
              <a:lnSpc>
                <a:spcPct val="100000"/>
              </a:lnSpc>
              <a:spcBef>
                <a:spcPct val="0"/>
              </a:spcBef>
              <a:spcAft>
                <a:spcPct val="0"/>
              </a:spcAft>
              <a:buClrTx/>
              <a:buSzTx/>
              <a:buFont typeface="Arial" pitchFamily="34" charset="0"/>
              <a:buChar char="•"/>
              <a:tabLst/>
            </a:pPr>
            <a:endParaRPr kumimoji="0" lang="en-US" sz="2400" b="0" i="0" strike="noStrike" cap="none" normalizeH="0" baseline="0" dirty="0" smtClean="0">
              <a:ln>
                <a:noFill/>
              </a:ln>
              <a:solidFill>
                <a:schemeClr val="tx1"/>
              </a:solidFill>
              <a:effectLst/>
              <a:latin typeface="+mn-lt"/>
              <a:cs typeface="Arial" pitchFamily="34" charset="0"/>
            </a:endParaRPr>
          </a:p>
        </p:txBody>
      </p:sp>
      <p:pic>
        <p:nvPicPr>
          <p:cNvPr id="5" name="Picture 2"/>
          <p:cNvPicPr>
            <a:picLocks noChangeAspect="1" noChangeArrowheads="1"/>
          </p:cNvPicPr>
          <p:nvPr/>
        </p:nvPicPr>
        <p:blipFill>
          <a:blip r:embed="rId2" cstate="print"/>
          <a:srcRect/>
          <a:stretch>
            <a:fillRect/>
          </a:stretch>
        </p:blipFill>
        <p:spPr bwMode="auto">
          <a:xfrm>
            <a:off x="5715000" y="1219200"/>
            <a:ext cx="2209800" cy="1583140"/>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381000" y="4343400"/>
            <a:ext cx="1981200" cy="1676400"/>
          </a:xfrm>
          <a:prstGeom prst="rect">
            <a:avLst/>
          </a:prstGeom>
          <a:noFill/>
          <a:ln w="9525">
            <a:noFill/>
            <a:miter lim="800000"/>
            <a:headEnd/>
            <a:tailEnd/>
          </a:ln>
        </p:spPr>
      </p:pic>
      <p:pic>
        <p:nvPicPr>
          <p:cNvPr id="8" name="Picture 7"/>
          <p:cNvPicPr>
            <a:picLocks noChangeAspect="1"/>
          </p:cNvPicPr>
          <p:nvPr/>
        </p:nvPicPr>
        <p:blipFill>
          <a:blip r:embed="rId4"/>
          <a:stretch>
            <a:fillRect/>
          </a:stretch>
        </p:blipFill>
        <p:spPr>
          <a:xfrm>
            <a:off x="6019800" y="3886200"/>
            <a:ext cx="1905000" cy="1905000"/>
          </a:xfrm>
          <a:prstGeom prst="rect">
            <a:avLst/>
          </a:prstGeom>
        </p:spPr>
      </p:pic>
      <p:pic>
        <p:nvPicPr>
          <p:cNvPr id="11" name="Picture 2" descr="C:\Users\ayvaz.2\Desktop\IFT POSTER 2012 son\PICTURES\IMG_1911.JPG"/>
          <p:cNvPicPr>
            <a:picLocks noChangeAspect="1" noChangeArrowheads="1"/>
          </p:cNvPicPr>
          <p:nvPr/>
        </p:nvPicPr>
        <p:blipFill>
          <a:blip r:embed="rId5" cstate="print"/>
          <a:srcRect l="6579" t="18189" r="6579" b="18150"/>
          <a:stretch>
            <a:fillRect/>
          </a:stretch>
        </p:blipFill>
        <p:spPr bwMode="auto">
          <a:xfrm>
            <a:off x="228600" y="990600"/>
            <a:ext cx="4572000" cy="2286000"/>
          </a:xfrm>
          <a:prstGeom prst="rect">
            <a:avLst/>
          </a:prstGeom>
          <a:noFill/>
        </p:spPr>
      </p:pic>
      <p:sp>
        <p:nvSpPr>
          <p:cNvPr id="12" name="Rectangle 11"/>
          <p:cNvSpPr/>
          <p:nvPr/>
        </p:nvSpPr>
        <p:spPr>
          <a:xfrm>
            <a:off x="4267200" y="2895600"/>
            <a:ext cx="5562600" cy="523220"/>
          </a:xfrm>
          <a:prstGeom prst="rect">
            <a:avLst/>
          </a:prstGeom>
        </p:spPr>
        <p:txBody>
          <a:bodyPr wrap="square">
            <a:spAutoFit/>
          </a:bodyPr>
          <a:lstStyle/>
          <a:p>
            <a:pPr algn="ctr"/>
            <a:r>
              <a:rPr lang="en-US" sz="1400" b="1" dirty="0" smtClean="0"/>
              <a:t>Handheld MIR system</a:t>
            </a:r>
          </a:p>
          <a:p>
            <a:pPr lvl="0" algn="ctr"/>
            <a:r>
              <a:rPr lang="en-US" sz="1400" b="1" dirty="0" smtClean="0"/>
              <a:t>(Cary 630 FT-IR spectrometer, Agilent)</a:t>
            </a:r>
            <a:endParaRPr lang="en-US" sz="1400" b="1" dirty="0"/>
          </a:p>
        </p:txBody>
      </p:sp>
      <p:sp>
        <p:nvSpPr>
          <p:cNvPr id="13" name="Rectangle 12"/>
          <p:cNvSpPr/>
          <p:nvPr/>
        </p:nvSpPr>
        <p:spPr>
          <a:xfrm>
            <a:off x="-76200" y="6106180"/>
            <a:ext cx="4572000" cy="523220"/>
          </a:xfrm>
          <a:prstGeom prst="rect">
            <a:avLst/>
          </a:prstGeom>
        </p:spPr>
        <p:txBody>
          <a:bodyPr>
            <a:spAutoFit/>
          </a:bodyPr>
          <a:lstStyle/>
          <a:p>
            <a:pPr algn="ctr"/>
            <a:r>
              <a:rPr lang="en-US" sz="1400" b="1" dirty="0" smtClean="0"/>
              <a:t>Handheld NIR system </a:t>
            </a:r>
          </a:p>
          <a:p>
            <a:pPr algn="ctr"/>
            <a:r>
              <a:rPr lang="en-US" sz="1400" b="1" dirty="0" smtClean="0"/>
              <a:t>(MicroPHazar, Thermo Fisher Scientific) </a:t>
            </a:r>
            <a:endParaRPr lang="en-US" sz="1400" b="1" dirty="0"/>
          </a:p>
        </p:txBody>
      </p:sp>
      <p:pic>
        <p:nvPicPr>
          <p:cNvPr id="14" name="Picture 13"/>
          <p:cNvPicPr>
            <a:picLocks noChangeAspect="1"/>
          </p:cNvPicPr>
          <p:nvPr/>
        </p:nvPicPr>
        <p:blipFill>
          <a:blip r:embed="rId6"/>
          <a:stretch>
            <a:fillRect/>
          </a:stretch>
        </p:blipFill>
        <p:spPr>
          <a:xfrm>
            <a:off x="2514600" y="4343400"/>
            <a:ext cx="1066800" cy="1676400"/>
          </a:xfrm>
          <a:prstGeom prst="rect">
            <a:avLst/>
          </a:prstGeom>
        </p:spPr>
      </p:pic>
      <p:sp>
        <p:nvSpPr>
          <p:cNvPr id="15" name="Rectangle 14"/>
          <p:cNvSpPr/>
          <p:nvPr/>
        </p:nvSpPr>
        <p:spPr>
          <a:xfrm>
            <a:off x="-76200" y="3429000"/>
            <a:ext cx="4724400" cy="800219"/>
          </a:xfrm>
          <a:prstGeom prst="rect">
            <a:avLst/>
          </a:prstGeom>
        </p:spPr>
        <p:txBody>
          <a:bodyPr wrap="square">
            <a:spAutoFit/>
          </a:bodyPr>
          <a:lstStyle/>
          <a:p>
            <a:pPr lvl="0" algn="ctr"/>
            <a:r>
              <a:rPr lang="en-US" sz="1400" b="1" dirty="0" smtClean="0"/>
              <a:t>Benchtop MIR and NIR </a:t>
            </a:r>
          </a:p>
          <a:p>
            <a:pPr lvl="0" algn="ctr"/>
            <a:r>
              <a:rPr lang="en-US" sz="1400" b="1" dirty="0" smtClean="0"/>
              <a:t>(Excalibur FT-IR spectrometer, Varian)</a:t>
            </a:r>
          </a:p>
          <a:p>
            <a:pPr lvl="0" algn="ctr"/>
            <a:r>
              <a:rPr lang="en-US" b="1" dirty="0" smtClean="0"/>
              <a:t> </a:t>
            </a:r>
          </a:p>
        </p:txBody>
      </p:sp>
      <p:sp>
        <p:nvSpPr>
          <p:cNvPr id="16" name="Rectangle 15"/>
          <p:cNvSpPr/>
          <p:nvPr/>
        </p:nvSpPr>
        <p:spPr>
          <a:xfrm>
            <a:off x="4572000" y="6096000"/>
            <a:ext cx="4343400" cy="523220"/>
          </a:xfrm>
          <a:prstGeom prst="rect">
            <a:avLst/>
          </a:prstGeom>
        </p:spPr>
        <p:txBody>
          <a:bodyPr wrap="square">
            <a:spAutoFit/>
          </a:bodyPr>
          <a:lstStyle/>
          <a:p>
            <a:pPr algn="ctr"/>
            <a:r>
              <a:rPr lang="en-US" sz="1400" b="1" dirty="0" smtClean="0"/>
              <a:t>Fiber Optic Accessory</a:t>
            </a:r>
          </a:p>
          <a:p>
            <a:pPr algn="ctr"/>
            <a:r>
              <a:rPr lang="en-US" sz="1400" b="1" dirty="0" smtClean="0"/>
              <a:t>(Pike Technologies) </a:t>
            </a:r>
            <a:endParaRPr lang="en-US" sz="1400" b="1" dirty="0"/>
          </a:p>
        </p:txBody>
      </p:sp>
    </p:spTree>
    <p:extLst>
      <p:ext uri="{BB962C8B-B14F-4D97-AF65-F5344CB8AC3E}">
        <p14:creationId xmlns:p14="http://schemas.microsoft.com/office/powerpoint/2010/main" val="1004454246"/>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mn-lt"/>
              </a:rPr>
              <a:t>Materials and methods</a:t>
            </a:r>
            <a:endParaRPr lang="tr-TR" sz="2800" b="1" dirty="0">
              <a:latin typeface="+mn-lt"/>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399"/>
            <a:ext cx="9050338" cy="5791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3"/>
          <a:stretch>
            <a:fillRect/>
          </a:stretch>
        </p:blipFill>
        <p:spPr>
          <a:xfrm>
            <a:off x="228600" y="762000"/>
            <a:ext cx="2087879" cy="1295400"/>
          </a:xfrm>
          <a:prstGeom prst="rect">
            <a:avLst/>
          </a:prstGeom>
        </p:spPr>
      </p:pic>
      <p:sp>
        <p:nvSpPr>
          <p:cNvPr id="5" name="TextBox 4"/>
          <p:cNvSpPr txBox="1"/>
          <p:nvPr/>
        </p:nvSpPr>
        <p:spPr>
          <a:xfrm>
            <a:off x="76200" y="2130623"/>
            <a:ext cx="2362200" cy="307777"/>
          </a:xfrm>
          <a:prstGeom prst="rect">
            <a:avLst/>
          </a:prstGeom>
          <a:noFill/>
        </p:spPr>
        <p:txBody>
          <a:bodyPr wrap="square" rtlCol="0">
            <a:spAutoFit/>
          </a:bodyPr>
          <a:lstStyle/>
          <a:p>
            <a:pPr algn="ctr"/>
            <a:r>
              <a:rPr lang="en-US" sz="1400" dirty="0" smtClean="0">
                <a:solidFill>
                  <a:srgbClr val="FF0000"/>
                </a:solidFill>
                <a:latin typeface="+mn-lt"/>
              </a:rPr>
              <a:t>64 commercial potato chips</a:t>
            </a:r>
            <a:endParaRPr lang="tr-TR" sz="1400" dirty="0">
              <a:solidFill>
                <a:srgbClr val="FF0000"/>
              </a:solidFill>
              <a:latin typeface="+mn-lt"/>
            </a:endParaRPr>
          </a:p>
        </p:txBody>
      </p:sp>
      <p:pic>
        <p:nvPicPr>
          <p:cNvPr id="7" name="Picture 6"/>
          <p:cNvPicPr/>
          <p:nvPr/>
        </p:nvPicPr>
        <p:blipFill>
          <a:blip r:embed="rId4"/>
          <a:stretch>
            <a:fillRect/>
          </a:stretch>
        </p:blipFill>
        <p:spPr>
          <a:xfrm>
            <a:off x="5891372" y="2743200"/>
            <a:ext cx="1195228" cy="914400"/>
          </a:xfrm>
          <a:prstGeom prst="rect">
            <a:avLst/>
          </a:prstGeom>
        </p:spPr>
      </p:pic>
    </p:spTree>
    <p:extLst>
      <p:ext uri="{BB962C8B-B14F-4D97-AF65-F5344CB8AC3E}">
        <p14:creationId xmlns:p14="http://schemas.microsoft.com/office/powerpoint/2010/main" val="521470971"/>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100" b="1" dirty="0" smtClean="0">
                <a:latin typeface="+mn-lt"/>
              </a:rPr>
              <a:t>Spectral variation among r</a:t>
            </a:r>
            <a:r>
              <a:rPr lang="tr-TR" sz="2100" b="1" dirty="0" smtClean="0">
                <a:latin typeface="+mn-lt"/>
              </a:rPr>
              <a:t>egular</a:t>
            </a:r>
            <a:r>
              <a:rPr lang="tr-TR" sz="2100" b="1" dirty="0">
                <a:latin typeface="+mn-lt"/>
              </a:rPr>
              <a:t>, seasoned and sweet potato chips</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 y="2710956"/>
            <a:ext cx="8534400" cy="3004044"/>
          </a:xfrm>
          <a:prstGeom prst="rect">
            <a:avLst/>
          </a:prstGeom>
          <a:noFill/>
          <a:ln>
            <a:noFill/>
          </a:ln>
        </p:spPr>
      </p:pic>
      <p:sp>
        <p:nvSpPr>
          <p:cNvPr id="6" name="Rectangle 5"/>
          <p:cNvSpPr/>
          <p:nvPr/>
        </p:nvSpPr>
        <p:spPr>
          <a:xfrm>
            <a:off x="182132" y="5858470"/>
            <a:ext cx="8580867" cy="923330"/>
          </a:xfrm>
          <a:prstGeom prst="rect">
            <a:avLst/>
          </a:prstGeom>
        </p:spPr>
        <p:txBody>
          <a:bodyPr wrap="square">
            <a:spAutoFit/>
          </a:bodyPr>
          <a:lstStyle/>
          <a:p>
            <a:pPr algn="just"/>
            <a:r>
              <a:rPr lang="en-US" dirty="0">
                <a:latin typeface="+mn-lt"/>
              </a:rPr>
              <a:t>I</a:t>
            </a:r>
            <a:r>
              <a:rPr lang="en-US" dirty="0" smtClean="0">
                <a:latin typeface="+mn-lt"/>
              </a:rPr>
              <a:t>nterclass </a:t>
            </a:r>
            <a:r>
              <a:rPr lang="en-US" dirty="0">
                <a:latin typeface="+mn-lt"/>
              </a:rPr>
              <a:t>distances were obtained among the all three groups, with ICD values between regular and sweet potato chips, seasoned and sweet potato chips and regular and seasoned potato chip of 12.7, 10.8 and 3.3, respectively. </a:t>
            </a:r>
            <a:endParaRPr lang="tr-TR" dirty="0">
              <a:latin typeface="+mn-lt"/>
            </a:endParaRPr>
          </a:p>
        </p:txBody>
      </p:sp>
      <p:grpSp>
        <p:nvGrpSpPr>
          <p:cNvPr id="5" name="Group 4"/>
          <p:cNvGrpSpPr/>
          <p:nvPr/>
        </p:nvGrpSpPr>
        <p:grpSpPr>
          <a:xfrm>
            <a:off x="288541" y="870302"/>
            <a:ext cx="8626859" cy="1810174"/>
            <a:chOff x="304800" y="4495800"/>
            <a:chExt cx="8626859" cy="2025299"/>
          </a:xfrm>
        </p:grpSpPr>
        <p:grpSp>
          <p:nvGrpSpPr>
            <p:cNvPr id="7" name="Group 6"/>
            <p:cNvGrpSpPr/>
            <p:nvPr/>
          </p:nvGrpSpPr>
          <p:grpSpPr>
            <a:xfrm>
              <a:off x="4495800" y="4495800"/>
              <a:ext cx="4435859" cy="2025299"/>
              <a:chOff x="359799" y="1433312"/>
              <a:chExt cx="7923415" cy="4863510"/>
            </a:xfrm>
          </p:grpSpPr>
          <p:grpSp>
            <p:nvGrpSpPr>
              <p:cNvPr id="11" name="Group 9"/>
              <p:cNvGrpSpPr/>
              <p:nvPr/>
            </p:nvGrpSpPr>
            <p:grpSpPr>
              <a:xfrm>
                <a:off x="359799" y="1447800"/>
                <a:ext cx="7385616" cy="4849022"/>
                <a:chOff x="636239" y="3429000"/>
                <a:chExt cx="7109175" cy="2153527"/>
              </a:xfrm>
            </p:grpSpPr>
            <p:sp>
              <p:nvSpPr>
                <p:cNvPr id="24" name="Rectangle 118"/>
                <p:cNvSpPr>
                  <a:spLocks noChangeArrowheads="1"/>
                </p:cNvSpPr>
                <p:nvPr/>
              </p:nvSpPr>
              <p:spPr bwMode="auto">
                <a:xfrm>
                  <a:off x="1271588" y="3429000"/>
                  <a:ext cx="6467475" cy="1749425"/>
                </a:xfrm>
                <a:prstGeom prst="rect">
                  <a:avLst/>
                </a:prstGeom>
                <a:solidFill>
                  <a:schemeClr val="bg1"/>
                </a:solidFill>
                <a:ln w="12700">
                  <a:solidFill>
                    <a:schemeClr val="tx1"/>
                  </a:solidFill>
                  <a:miter lim="800000"/>
                  <a:headEnd/>
                  <a:tailEnd/>
                </a:ln>
              </p:spPr>
              <p:txBody>
                <a:bodyPr vert="horz" wrap="square" lIns="91440" tIns="45720" rIns="91440" bIns="45720" numCol="1" anchor="t" anchorCtr="0" compatLnSpc="1">
                  <a:prstTxWarp prst="textNoShape">
                    <a:avLst/>
                  </a:prstTxWarp>
                </a:bodyPr>
                <a:lstStyle/>
                <a:p>
                  <a:endParaRPr lang="en-US" sz="1100"/>
                </a:p>
              </p:txBody>
            </p:sp>
            <p:sp>
              <p:nvSpPr>
                <p:cNvPr id="25" name="Freeform 119"/>
                <p:cNvSpPr>
                  <a:spLocks/>
                </p:cNvSpPr>
                <p:nvPr/>
              </p:nvSpPr>
              <p:spPr bwMode="auto">
                <a:xfrm>
                  <a:off x="1257301" y="3470275"/>
                  <a:ext cx="6488113" cy="1384300"/>
                </a:xfrm>
                <a:custGeom>
                  <a:avLst/>
                  <a:gdLst/>
                  <a:ahLst/>
                  <a:cxnLst>
                    <a:cxn ang="0">
                      <a:pos x="61" y="868"/>
                    </a:cxn>
                    <a:cxn ang="0">
                      <a:pos x="131" y="868"/>
                    </a:cxn>
                    <a:cxn ang="0">
                      <a:pos x="200" y="859"/>
                    </a:cxn>
                    <a:cxn ang="0">
                      <a:pos x="269" y="799"/>
                    </a:cxn>
                    <a:cxn ang="0">
                      <a:pos x="339" y="239"/>
                    </a:cxn>
                    <a:cxn ang="0">
                      <a:pos x="408" y="564"/>
                    </a:cxn>
                    <a:cxn ang="0">
                      <a:pos x="478" y="716"/>
                    </a:cxn>
                    <a:cxn ang="0">
                      <a:pos x="547" y="773"/>
                    </a:cxn>
                    <a:cxn ang="0">
                      <a:pos x="612" y="759"/>
                    </a:cxn>
                    <a:cxn ang="0">
                      <a:pos x="682" y="733"/>
                    </a:cxn>
                    <a:cxn ang="0">
                      <a:pos x="751" y="712"/>
                    </a:cxn>
                    <a:cxn ang="0">
                      <a:pos x="820" y="694"/>
                    </a:cxn>
                    <a:cxn ang="0">
                      <a:pos x="890" y="699"/>
                    </a:cxn>
                    <a:cxn ang="0">
                      <a:pos x="959" y="716"/>
                    </a:cxn>
                    <a:cxn ang="0">
                      <a:pos x="1029" y="738"/>
                    </a:cxn>
                    <a:cxn ang="0">
                      <a:pos x="1098" y="755"/>
                    </a:cxn>
                    <a:cxn ang="0">
                      <a:pos x="1167" y="768"/>
                    </a:cxn>
                    <a:cxn ang="0">
                      <a:pos x="1233" y="768"/>
                    </a:cxn>
                    <a:cxn ang="0">
                      <a:pos x="1302" y="777"/>
                    </a:cxn>
                    <a:cxn ang="0">
                      <a:pos x="1371" y="777"/>
                    </a:cxn>
                    <a:cxn ang="0">
                      <a:pos x="1441" y="629"/>
                    </a:cxn>
                    <a:cxn ang="0">
                      <a:pos x="1510" y="556"/>
                    </a:cxn>
                    <a:cxn ang="0">
                      <a:pos x="1580" y="590"/>
                    </a:cxn>
                    <a:cxn ang="0">
                      <a:pos x="1649" y="590"/>
                    </a:cxn>
                    <a:cxn ang="0">
                      <a:pos x="1718" y="599"/>
                    </a:cxn>
                    <a:cxn ang="0">
                      <a:pos x="1784" y="573"/>
                    </a:cxn>
                    <a:cxn ang="0">
                      <a:pos x="1853" y="551"/>
                    </a:cxn>
                    <a:cxn ang="0">
                      <a:pos x="1922" y="564"/>
                    </a:cxn>
                    <a:cxn ang="0">
                      <a:pos x="1992" y="577"/>
                    </a:cxn>
                    <a:cxn ang="0">
                      <a:pos x="2061" y="573"/>
                    </a:cxn>
                    <a:cxn ang="0">
                      <a:pos x="2131" y="590"/>
                    </a:cxn>
                    <a:cxn ang="0">
                      <a:pos x="2200" y="573"/>
                    </a:cxn>
                    <a:cxn ang="0">
                      <a:pos x="2269" y="560"/>
                    </a:cxn>
                    <a:cxn ang="0">
                      <a:pos x="2334" y="512"/>
                    </a:cxn>
                    <a:cxn ang="0">
                      <a:pos x="2404" y="521"/>
                    </a:cxn>
                    <a:cxn ang="0">
                      <a:pos x="2473" y="560"/>
                    </a:cxn>
                    <a:cxn ang="0">
                      <a:pos x="2543" y="542"/>
                    </a:cxn>
                    <a:cxn ang="0">
                      <a:pos x="2612" y="451"/>
                    </a:cxn>
                    <a:cxn ang="0">
                      <a:pos x="2682" y="265"/>
                    </a:cxn>
                    <a:cxn ang="0">
                      <a:pos x="2751" y="282"/>
                    </a:cxn>
                    <a:cxn ang="0">
                      <a:pos x="2820" y="360"/>
                    </a:cxn>
                    <a:cxn ang="0">
                      <a:pos x="2885" y="312"/>
                    </a:cxn>
                    <a:cxn ang="0">
                      <a:pos x="2955" y="282"/>
                    </a:cxn>
                    <a:cxn ang="0">
                      <a:pos x="3024" y="256"/>
                    </a:cxn>
                    <a:cxn ang="0">
                      <a:pos x="3094" y="191"/>
                    </a:cxn>
                    <a:cxn ang="0">
                      <a:pos x="3163" y="109"/>
                    </a:cxn>
                    <a:cxn ang="0">
                      <a:pos x="3233" y="13"/>
                    </a:cxn>
                    <a:cxn ang="0">
                      <a:pos x="3302" y="17"/>
                    </a:cxn>
                    <a:cxn ang="0">
                      <a:pos x="3371" y="39"/>
                    </a:cxn>
                    <a:cxn ang="0">
                      <a:pos x="3436" y="252"/>
                    </a:cxn>
                    <a:cxn ang="0">
                      <a:pos x="3506" y="369"/>
                    </a:cxn>
                    <a:cxn ang="0">
                      <a:pos x="3575" y="356"/>
                    </a:cxn>
                    <a:cxn ang="0">
                      <a:pos x="3645" y="373"/>
                    </a:cxn>
                    <a:cxn ang="0">
                      <a:pos x="3714" y="447"/>
                    </a:cxn>
                    <a:cxn ang="0">
                      <a:pos x="3784" y="486"/>
                    </a:cxn>
                    <a:cxn ang="0">
                      <a:pos x="3853" y="477"/>
                    </a:cxn>
                    <a:cxn ang="0">
                      <a:pos x="3922" y="477"/>
                    </a:cxn>
                    <a:cxn ang="0">
                      <a:pos x="3987" y="503"/>
                    </a:cxn>
                    <a:cxn ang="0">
                      <a:pos x="4057" y="538"/>
                    </a:cxn>
                  </a:cxnLst>
                  <a:rect l="0" t="0" r="r" b="b"/>
                  <a:pathLst>
                    <a:path w="4087" h="872">
                      <a:moveTo>
                        <a:pt x="0" y="872"/>
                      </a:moveTo>
                      <a:lnTo>
                        <a:pt x="9" y="868"/>
                      </a:lnTo>
                      <a:lnTo>
                        <a:pt x="18" y="868"/>
                      </a:lnTo>
                      <a:lnTo>
                        <a:pt x="26" y="868"/>
                      </a:lnTo>
                      <a:lnTo>
                        <a:pt x="31" y="868"/>
                      </a:lnTo>
                      <a:lnTo>
                        <a:pt x="39" y="868"/>
                      </a:lnTo>
                      <a:lnTo>
                        <a:pt x="48" y="868"/>
                      </a:lnTo>
                      <a:lnTo>
                        <a:pt x="57" y="868"/>
                      </a:lnTo>
                      <a:lnTo>
                        <a:pt x="61" y="868"/>
                      </a:lnTo>
                      <a:lnTo>
                        <a:pt x="70" y="868"/>
                      </a:lnTo>
                      <a:lnTo>
                        <a:pt x="78" y="868"/>
                      </a:lnTo>
                      <a:lnTo>
                        <a:pt x="87" y="868"/>
                      </a:lnTo>
                      <a:lnTo>
                        <a:pt x="96" y="868"/>
                      </a:lnTo>
                      <a:lnTo>
                        <a:pt x="100" y="868"/>
                      </a:lnTo>
                      <a:lnTo>
                        <a:pt x="109" y="868"/>
                      </a:lnTo>
                      <a:lnTo>
                        <a:pt x="118" y="868"/>
                      </a:lnTo>
                      <a:lnTo>
                        <a:pt x="126" y="868"/>
                      </a:lnTo>
                      <a:lnTo>
                        <a:pt x="131" y="868"/>
                      </a:lnTo>
                      <a:lnTo>
                        <a:pt x="139" y="868"/>
                      </a:lnTo>
                      <a:lnTo>
                        <a:pt x="148" y="868"/>
                      </a:lnTo>
                      <a:lnTo>
                        <a:pt x="157" y="868"/>
                      </a:lnTo>
                      <a:lnTo>
                        <a:pt x="161" y="868"/>
                      </a:lnTo>
                      <a:lnTo>
                        <a:pt x="170" y="864"/>
                      </a:lnTo>
                      <a:lnTo>
                        <a:pt x="178" y="864"/>
                      </a:lnTo>
                      <a:lnTo>
                        <a:pt x="187" y="864"/>
                      </a:lnTo>
                      <a:lnTo>
                        <a:pt x="191" y="864"/>
                      </a:lnTo>
                      <a:lnTo>
                        <a:pt x="200" y="859"/>
                      </a:lnTo>
                      <a:lnTo>
                        <a:pt x="209" y="859"/>
                      </a:lnTo>
                      <a:lnTo>
                        <a:pt x="217" y="855"/>
                      </a:lnTo>
                      <a:lnTo>
                        <a:pt x="226" y="855"/>
                      </a:lnTo>
                      <a:lnTo>
                        <a:pt x="230" y="851"/>
                      </a:lnTo>
                      <a:lnTo>
                        <a:pt x="239" y="846"/>
                      </a:lnTo>
                      <a:lnTo>
                        <a:pt x="248" y="838"/>
                      </a:lnTo>
                      <a:lnTo>
                        <a:pt x="256" y="829"/>
                      </a:lnTo>
                      <a:lnTo>
                        <a:pt x="261" y="816"/>
                      </a:lnTo>
                      <a:lnTo>
                        <a:pt x="269" y="799"/>
                      </a:lnTo>
                      <a:lnTo>
                        <a:pt x="278" y="773"/>
                      </a:lnTo>
                      <a:lnTo>
                        <a:pt x="287" y="738"/>
                      </a:lnTo>
                      <a:lnTo>
                        <a:pt x="291" y="686"/>
                      </a:lnTo>
                      <a:lnTo>
                        <a:pt x="300" y="625"/>
                      </a:lnTo>
                      <a:lnTo>
                        <a:pt x="308" y="551"/>
                      </a:lnTo>
                      <a:lnTo>
                        <a:pt x="317" y="469"/>
                      </a:lnTo>
                      <a:lnTo>
                        <a:pt x="321" y="382"/>
                      </a:lnTo>
                      <a:lnTo>
                        <a:pt x="330" y="304"/>
                      </a:lnTo>
                      <a:lnTo>
                        <a:pt x="339" y="239"/>
                      </a:lnTo>
                      <a:lnTo>
                        <a:pt x="347" y="204"/>
                      </a:lnTo>
                      <a:lnTo>
                        <a:pt x="356" y="195"/>
                      </a:lnTo>
                      <a:lnTo>
                        <a:pt x="360" y="217"/>
                      </a:lnTo>
                      <a:lnTo>
                        <a:pt x="369" y="260"/>
                      </a:lnTo>
                      <a:lnTo>
                        <a:pt x="378" y="326"/>
                      </a:lnTo>
                      <a:lnTo>
                        <a:pt x="387" y="391"/>
                      </a:lnTo>
                      <a:lnTo>
                        <a:pt x="391" y="456"/>
                      </a:lnTo>
                      <a:lnTo>
                        <a:pt x="400" y="516"/>
                      </a:lnTo>
                      <a:lnTo>
                        <a:pt x="408" y="564"/>
                      </a:lnTo>
                      <a:lnTo>
                        <a:pt x="417" y="599"/>
                      </a:lnTo>
                      <a:lnTo>
                        <a:pt x="421" y="629"/>
                      </a:lnTo>
                      <a:lnTo>
                        <a:pt x="430" y="651"/>
                      </a:lnTo>
                      <a:lnTo>
                        <a:pt x="439" y="668"/>
                      </a:lnTo>
                      <a:lnTo>
                        <a:pt x="447" y="686"/>
                      </a:lnTo>
                      <a:lnTo>
                        <a:pt x="452" y="694"/>
                      </a:lnTo>
                      <a:lnTo>
                        <a:pt x="460" y="703"/>
                      </a:lnTo>
                      <a:lnTo>
                        <a:pt x="469" y="712"/>
                      </a:lnTo>
                      <a:lnTo>
                        <a:pt x="478" y="716"/>
                      </a:lnTo>
                      <a:lnTo>
                        <a:pt x="486" y="725"/>
                      </a:lnTo>
                      <a:lnTo>
                        <a:pt x="491" y="729"/>
                      </a:lnTo>
                      <a:lnTo>
                        <a:pt x="499" y="738"/>
                      </a:lnTo>
                      <a:lnTo>
                        <a:pt x="508" y="746"/>
                      </a:lnTo>
                      <a:lnTo>
                        <a:pt x="517" y="755"/>
                      </a:lnTo>
                      <a:lnTo>
                        <a:pt x="521" y="759"/>
                      </a:lnTo>
                      <a:lnTo>
                        <a:pt x="530" y="764"/>
                      </a:lnTo>
                      <a:lnTo>
                        <a:pt x="538" y="768"/>
                      </a:lnTo>
                      <a:lnTo>
                        <a:pt x="547" y="773"/>
                      </a:lnTo>
                      <a:lnTo>
                        <a:pt x="551" y="773"/>
                      </a:lnTo>
                      <a:lnTo>
                        <a:pt x="560" y="773"/>
                      </a:lnTo>
                      <a:lnTo>
                        <a:pt x="569" y="773"/>
                      </a:lnTo>
                      <a:lnTo>
                        <a:pt x="577" y="773"/>
                      </a:lnTo>
                      <a:lnTo>
                        <a:pt x="582" y="773"/>
                      </a:lnTo>
                      <a:lnTo>
                        <a:pt x="590" y="768"/>
                      </a:lnTo>
                      <a:lnTo>
                        <a:pt x="599" y="764"/>
                      </a:lnTo>
                      <a:lnTo>
                        <a:pt x="608" y="764"/>
                      </a:lnTo>
                      <a:lnTo>
                        <a:pt x="612" y="759"/>
                      </a:lnTo>
                      <a:lnTo>
                        <a:pt x="621" y="755"/>
                      </a:lnTo>
                      <a:lnTo>
                        <a:pt x="629" y="751"/>
                      </a:lnTo>
                      <a:lnTo>
                        <a:pt x="638" y="751"/>
                      </a:lnTo>
                      <a:lnTo>
                        <a:pt x="647" y="751"/>
                      </a:lnTo>
                      <a:lnTo>
                        <a:pt x="651" y="746"/>
                      </a:lnTo>
                      <a:lnTo>
                        <a:pt x="660" y="746"/>
                      </a:lnTo>
                      <a:lnTo>
                        <a:pt x="669" y="742"/>
                      </a:lnTo>
                      <a:lnTo>
                        <a:pt x="677" y="738"/>
                      </a:lnTo>
                      <a:lnTo>
                        <a:pt x="682" y="733"/>
                      </a:lnTo>
                      <a:lnTo>
                        <a:pt x="690" y="729"/>
                      </a:lnTo>
                      <a:lnTo>
                        <a:pt x="699" y="729"/>
                      </a:lnTo>
                      <a:lnTo>
                        <a:pt x="708" y="725"/>
                      </a:lnTo>
                      <a:lnTo>
                        <a:pt x="712" y="720"/>
                      </a:lnTo>
                      <a:lnTo>
                        <a:pt x="721" y="716"/>
                      </a:lnTo>
                      <a:lnTo>
                        <a:pt x="729" y="716"/>
                      </a:lnTo>
                      <a:lnTo>
                        <a:pt x="738" y="712"/>
                      </a:lnTo>
                      <a:lnTo>
                        <a:pt x="742" y="712"/>
                      </a:lnTo>
                      <a:lnTo>
                        <a:pt x="751" y="712"/>
                      </a:lnTo>
                      <a:lnTo>
                        <a:pt x="760" y="707"/>
                      </a:lnTo>
                      <a:lnTo>
                        <a:pt x="768" y="707"/>
                      </a:lnTo>
                      <a:lnTo>
                        <a:pt x="777" y="703"/>
                      </a:lnTo>
                      <a:lnTo>
                        <a:pt x="781" y="703"/>
                      </a:lnTo>
                      <a:lnTo>
                        <a:pt x="790" y="699"/>
                      </a:lnTo>
                      <a:lnTo>
                        <a:pt x="799" y="699"/>
                      </a:lnTo>
                      <a:lnTo>
                        <a:pt x="807" y="694"/>
                      </a:lnTo>
                      <a:lnTo>
                        <a:pt x="812" y="694"/>
                      </a:lnTo>
                      <a:lnTo>
                        <a:pt x="820" y="694"/>
                      </a:lnTo>
                      <a:lnTo>
                        <a:pt x="829" y="694"/>
                      </a:lnTo>
                      <a:lnTo>
                        <a:pt x="838" y="694"/>
                      </a:lnTo>
                      <a:lnTo>
                        <a:pt x="842" y="694"/>
                      </a:lnTo>
                      <a:lnTo>
                        <a:pt x="851" y="694"/>
                      </a:lnTo>
                      <a:lnTo>
                        <a:pt x="859" y="694"/>
                      </a:lnTo>
                      <a:lnTo>
                        <a:pt x="868" y="699"/>
                      </a:lnTo>
                      <a:lnTo>
                        <a:pt x="872" y="699"/>
                      </a:lnTo>
                      <a:lnTo>
                        <a:pt x="881" y="699"/>
                      </a:lnTo>
                      <a:lnTo>
                        <a:pt x="890" y="699"/>
                      </a:lnTo>
                      <a:lnTo>
                        <a:pt x="898" y="703"/>
                      </a:lnTo>
                      <a:lnTo>
                        <a:pt x="907" y="703"/>
                      </a:lnTo>
                      <a:lnTo>
                        <a:pt x="911" y="703"/>
                      </a:lnTo>
                      <a:lnTo>
                        <a:pt x="920" y="707"/>
                      </a:lnTo>
                      <a:lnTo>
                        <a:pt x="929" y="707"/>
                      </a:lnTo>
                      <a:lnTo>
                        <a:pt x="937" y="712"/>
                      </a:lnTo>
                      <a:lnTo>
                        <a:pt x="942" y="712"/>
                      </a:lnTo>
                      <a:lnTo>
                        <a:pt x="951" y="716"/>
                      </a:lnTo>
                      <a:lnTo>
                        <a:pt x="959" y="716"/>
                      </a:lnTo>
                      <a:lnTo>
                        <a:pt x="968" y="720"/>
                      </a:lnTo>
                      <a:lnTo>
                        <a:pt x="972" y="720"/>
                      </a:lnTo>
                      <a:lnTo>
                        <a:pt x="981" y="725"/>
                      </a:lnTo>
                      <a:lnTo>
                        <a:pt x="990" y="725"/>
                      </a:lnTo>
                      <a:lnTo>
                        <a:pt x="998" y="729"/>
                      </a:lnTo>
                      <a:lnTo>
                        <a:pt x="1003" y="729"/>
                      </a:lnTo>
                      <a:lnTo>
                        <a:pt x="1011" y="733"/>
                      </a:lnTo>
                      <a:lnTo>
                        <a:pt x="1020" y="733"/>
                      </a:lnTo>
                      <a:lnTo>
                        <a:pt x="1029" y="738"/>
                      </a:lnTo>
                      <a:lnTo>
                        <a:pt x="1037" y="742"/>
                      </a:lnTo>
                      <a:lnTo>
                        <a:pt x="1042" y="742"/>
                      </a:lnTo>
                      <a:lnTo>
                        <a:pt x="1050" y="746"/>
                      </a:lnTo>
                      <a:lnTo>
                        <a:pt x="1059" y="746"/>
                      </a:lnTo>
                      <a:lnTo>
                        <a:pt x="1068" y="751"/>
                      </a:lnTo>
                      <a:lnTo>
                        <a:pt x="1072" y="751"/>
                      </a:lnTo>
                      <a:lnTo>
                        <a:pt x="1081" y="755"/>
                      </a:lnTo>
                      <a:lnTo>
                        <a:pt x="1089" y="755"/>
                      </a:lnTo>
                      <a:lnTo>
                        <a:pt x="1098" y="755"/>
                      </a:lnTo>
                      <a:lnTo>
                        <a:pt x="1102" y="759"/>
                      </a:lnTo>
                      <a:lnTo>
                        <a:pt x="1111" y="759"/>
                      </a:lnTo>
                      <a:lnTo>
                        <a:pt x="1120" y="759"/>
                      </a:lnTo>
                      <a:lnTo>
                        <a:pt x="1128" y="764"/>
                      </a:lnTo>
                      <a:lnTo>
                        <a:pt x="1133" y="764"/>
                      </a:lnTo>
                      <a:lnTo>
                        <a:pt x="1141" y="764"/>
                      </a:lnTo>
                      <a:lnTo>
                        <a:pt x="1150" y="764"/>
                      </a:lnTo>
                      <a:lnTo>
                        <a:pt x="1159" y="764"/>
                      </a:lnTo>
                      <a:lnTo>
                        <a:pt x="1167" y="768"/>
                      </a:lnTo>
                      <a:lnTo>
                        <a:pt x="1172" y="768"/>
                      </a:lnTo>
                      <a:lnTo>
                        <a:pt x="1180" y="768"/>
                      </a:lnTo>
                      <a:lnTo>
                        <a:pt x="1189" y="768"/>
                      </a:lnTo>
                      <a:lnTo>
                        <a:pt x="1198" y="768"/>
                      </a:lnTo>
                      <a:lnTo>
                        <a:pt x="1202" y="768"/>
                      </a:lnTo>
                      <a:lnTo>
                        <a:pt x="1211" y="768"/>
                      </a:lnTo>
                      <a:lnTo>
                        <a:pt x="1220" y="768"/>
                      </a:lnTo>
                      <a:lnTo>
                        <a:pt x="1228" y="768"/>
                      </a:lnTo>
                      <a:lnTo>
                        <a:pt x="1233" y="768"/>
                      </a:lnTo>
                      <a:lnTo>
                        <a:pt x="1241" y="768"/>
                      </a:lnTo>
                      <a:lnTo>
                        <a:pt x="1250" y="768"/>
                      </a:lnTo>
                      <a:lnTo>
                        <a:pt x="1259" y="768"/>
                      </a:lnTo>
                      <a:lnTo>
                        <a:pt x="1263" y="773"/>
                      </a:lnTo>
                      <a:lnTo>
                        <a:pt x="1272" y="773"/>
                      </a:lnTo>
                      <a:lnTo>
                        <a:pt x="1280" y="773"/>
                      </a:lnTo>
                      <a:lnTo>
                        <a:pt x="1289" y="777"/>
                      </a:lnTo>
                      <a:lnTo>
                        <a:pt x="1293" y="777"/>
                      </a:lnTo>
                      <a:lnTo>
                        <a:pt x="1302" y="777"/>
                      </a:lnTo>
                      <a:lnTo>
                        <a:pt x="1311" y="777"/>
                      </a:lnTo>
                      <a:lnTo>
                        <a:pt x="1319" y="781"/>
                      </a:lnTo>
                      <a:lnTo>
                        <a:pt x="1328" y="781"/>
                      </a:lnTo>
                      <a:lnTo>
                        <a:pt x="1332" y="781"/>
                      </a:lnTo>
                      <a:lnTo>
                        <a:pt x="1341" y="781"/>
                      </a:lnTo>
                      <a:lnTo>
                        <a:pt x="1350" y="781"/>
                      </a:lnTo>
                      <a:lnTo>
                        <a:pt x="1358" y="781"/>
                      </a:lnTo>
                      <a:lnTo>
                        <a:pt x="1363" y="781"/>
                      </a:lnTo>
                      <a:lnTo>
                        <a:pt x="1371" y="777"/>
                      </a:lnTo>
                      <a:lnTo>
                        <a:pt x="1380" y="777"/>
                      </a:lnTo>
                      <a:lnTo>
                        <a:pt x="1389" y="773"/>
                      </a:lnTo>
                      <a:lnTo>
                        <a:pt x="1393" y="768"/>
                      </a:lnTo>
                      <a:lnTo>
                        <a:pt x="1402" y="764"/>
                      </a:lnTo>
                      <a:lnTo>
                        <a:pt x="1410" y="755"/>
                      </a:lnTo>
                      <a:lnTo>
                        <a:pt x="1419" y="742"/>
                      </a:lnTo>
                      <a:lnTo>
                        <a:pt x="1423" y="716"/>
                      </a:lnTo>
                      <a:lnTo>
                        <a:pt x="1432" y="681"/>
                      </a:lnTo>
                      <a:lnTo>
                        <a:pt x="1441" y="629"/>
                      </a:lnTo>
                      <a:lnTo>
                        <a:pt x="1449" y="577"/>
                      </a:lnTo>
                      <a:lnTo>
                        <a:pt x="1458" y="551"/>
                      </a:lnTo>
                      <a:lnTo>
                        <a:pt x="1462" y="542"/>
                      </a:lnTo>
                      <a:lnTo>
                        <a:pt x="1471" y="538"/>
                      </a:lnTo>
                      <a:lnTo>
                        <a:pt x="1480" y="538"/>
                      </a:lnTo>
                      <a:lnTo>
                        <a:pt x="1488" y="534"/>
                      </a:lnTo>
                      <a:lnTo>
                        <a:pt x="1493" y="534"/>
                      </a:lnTo>
                      <a:lnTo>
                        <a:pt x="1502" y="542"/>
                      </a:lnTo>
                      <a:lnTo>
                        <a:pt x="1510" y="556"/>
                      </a:lnTo>
                      <a:lnTo>
                        <a:pt x="1519" y="564"/>
                      </a:lnTo>
                      <a:lnTo>
                        <a:pt x="1523" y="573"/>
                      </a:lnTo>
                      <a:lnTo>
                        <a:pt x="1532" y="577"/>
                      </a:lnTo>
                      <a:lnTo>
                        <a:pt x="1541" y="577"/>
                      </a:lnTo>
                      <a:lnTo>
                        <a:pt x="1549" y="577"/>
                      </a:lnTo>
                      <a:lnTo>
                        <a:pt x="1554" y="582"/>
                      </a:lnTo>
                      <a:lnTo>
                        <a:pt x="1562" y="582"/>
                      </a:lnTo>
                      <a:lnTo>
                        <a:pt x="1571" y="586"/>
                      </a:lnTo>
                      <a:lnTo>
                        <a:pt x="1580" y="590"/>
                      </a:lnTo>
                      <a:lnTo>
                        <a:pt x="1588" y="595"/>
                      </a:lnTo>
                      <a:lnTo>
                        <a:pt x="1593" y="599"/>
                      </a:lnTo>
                      <a:lnTo>
                        <a:pt x="1601" y="603"/>
                      </a:lnTo>
                      <a:lnTo>
                        <a:pt x="1610" y="608"/>
                      </a:lnTo>
                      <a:lnTo>
                        <a:pt x="1619" y="612"/>
                      </a:lnTo>
                      <a:lnTo>
                        <a:pt x="1623" y="608"/>
                      </a:lnTo>
                      <a:lnTo>
                        <a:pt x="1632" y="599"/>
                      </a:lnTo>
                      <a:lnTo>
                        <a:pt x="1640" y="595"/>
                      </a:lnTo>
                      <a:lnTo>
                        <a:pt x="1649" y="590"/>
                      </a:lnTo>
                      <a:lnTo>
                        <a:pt x="1653" y="586"/>
                      </a:lnTo>
                      <a:lnTo>
                        <a:pt x="1662" y="590"/>
                      </a:lnTo>
                      <a:lnTo>
                        <a:pt x="1671" y="595"/>
                      </a:lnTo>
                      <a:lnTo>
                        <a:pt x="1679" y="599"/>
                      </a:lnTo>
                      <a:lnTo>
                        <a:pt x="1684" y="603"/>
                      </a:lnTo>
                      <a:lnTo>
                        <a:pt x="1692" y="599"/>
                      </a:lnTo>
                      <a:lnTo>
                        <a:pt x="1701" y="599"/>
                      </a:lnTo>
                      <a:lnTo>
                        <a:pt x="1710" y="595"/>
                      </a:lnTo>
                      <a:lnTo>
                        <a:pt x="1718" y="599"/>
                      </a:lnTo>
                      <a:lnTo>
                        <a:pt x="1723" y="599"/>
                      </a:lnTo>
                      <a:lnTo>
                        <a:pt x="1731" y="599"/>
                      </a:lnTo>
                      <a:lnTo>
                        <a:pt x="1740" y="603"/>
                      </a:lnTo>
                      <a:lnTo>
                        <a:pt x="1749" y="603"/>
                      </a:lnTo>
                      <a:lnTo>
                        <a:pt x="1753" y="603"/>
                      </a:lnTo>
                      <a:lnTo>
                        <a:pt x="1762" y="599"/>
                      </a:lnTo>
                      <a:lnTo>
                        <a:pt x="1770" y="590"/>
                      </a:lnTo>
                      <a:lnTo>
                        <a:pt x="1779" y="586"/>
                      </a:lnTo>
                      <a:lnTo>
                        <a:pt x="1784" y="573"/>
                      </a:lnTo>
                      <a:lnTo>
                        <a:pt x="1792" y="564"/>
                      </a:lnTo>
                      <a:lnTo>
                        <a:pt x="1801" y="551"/>
                      </a:lnTo>
                      <a:lnTo>
                        <a:pt x="1810" y="542"/>
                      </a:lnTo>
                      <a:lnTo>
                        <a:pt x="1814" y="547"/>
                      </a:lnTo>
                      <a:lnTo>
                        <a:pt x="1823" y="551"/>
                      </a:lnTo>
                      <a:lnTo>
                        <a:pt x="1831" y="551"/>
                      </a:lnTo>
                      <a:lnTo>
                        <a:pt x="1840" y="551"/>
                      </a:lnTo>
                      <a:lnTo>
                        <a:pt x="1849" y="551"/>
                      </a:lnTo>
                      <a:lnTo>
                        <a:pt x="1853" y="551"/>
                      </a:lnTo>
                      <a:lnTo>
                        <a:pt x="1862" y="556"/>
                      </a:lnTo>
                      <a:lnTo>
                        <a:pt x="1870" y="556"/>
                      </a:lnTo>
                      <a:lnTo>
                        <a:pt x="1879" y="556"/>
                      </a:lnTo>
                      <a:lnTo>
                        <a:pt x="1883" y="560"/>
                      </a:lnTo>
                      <a:lnTo>
                        <a:pt x="1892" y="560"/>
                      </a:lnTo>
                      <a:lnTo>
                        <a:pt x="1901" y="560"/>
                      </a:lnTo>
                      <a:lnTo>
                        <a:pt x="1909" y="560"/>
                      </a:lnTo>
                      <a:lnTo>
                        <a:pt x="1914" y="564"/>
                      </a:lnTo>
                      <a:lnTo>
                        <a:pt x="1922" y="564"/>
                      </a:lnTo>
                      <a:lnTo>
                        <a:pt x="1931" y="569"/>
                      </a:lnTo>
                      <a:lnTo>
                        <a:pt x="1940" y="569"/>
                      </a:lnTo>
                      <a:lnTo>
                        <a:pt x="1944" y="569"/>
                      </a:lnTo>
                      <a:lnTo>
                        <a:pt x="1953" y="573"/>
                      </a:lnTo>
                      <a:lnTo>
                        <a:pt x="1961" y="573"/>
                      </a:lnTo>
                      <a:lnTo>
                        <a:pt x="1970" y="577"/>
                      </a:lnTo>
                      <a:lnTo>
                        <a:pt x="1974" y="577"/>
                      </a:lnTo>
                      <a:lnTo>
                        <a:pt x="1983" y="577"/>
                      </a:lnTo>
                      <a:lnTo>
                        <a:pt x="1992" y="577"/>
                      </a:lnTo>
                      <a:lnTo>
                        <a:pt x="2000" y="577"/>
                      </a:lnTo>
                      <a:lnTo>
                        <a:pt x="2009" y="573"/>
                      </a:lnTo>
                      <a:lnTo>
                        <a:pt x="2013" y="573"/>
                      </a:lnTo>
                      <a:lnTo>
                        <a:pt x="2022" y="573"/>
                      </a:lnTo>
                      <a:lnTo>
                        <a:pt x="2031" y="569"/>
                      </a:lnTo>
                      <a:lnTo>
                        <a:pt x="2039" y="569"/>
                      </a:lnTo>
                      <a:lnTo>
                        <a:pt x="2044" y="569"/>
                      </a:lnTo>
                      <a:lnTo>
                        <a:pt x="2052" y="573"/>
                      </a:lnTo>
                      <a:lnTo>
                        <a:pt x="2061" y="573"/>
                      </a:lnTo>
                      <a:lnTo>
                        <a:pt x="2070" y="577"/>
                      </a:lnTo>
                      <a:lnTo>
                        <a:pt x="2074" y="577"/>
                      </a:lnTo>
                      <a:lnTo>
                        <a:pt x="2083" y="582"/>
                      </a:lnTo>
                      <a:lnTo>
                        <a:pt x="2092" y="582"/>
                      </a:lnTo>
                      <a:lnTo>
                        <a:pt x="2100" y="582"/>
                      </a:lnTo>
                      <a:lnTo>
                        <a:pt x="2105" y="582"/>
                      </a:lnTo>
                      <a:lnTo>
                        <a:pt x="2113" y="586"/>
                      </a:lnTo>
                      <a:lnTo>
                        <a:pt x="2122" y="586"/>
                      </a:lnTo>
                      <a:lnTo>
                        <a:pt x="2131" y="590"/>
                      </a:lnTo>
                      <a:lnTo>
                        <a:pt x="2139" y="590"/>
                      </a:lnTo>
                      <a:lnTo>
                        <a:pt x="2144" y="595"/>
                      </a:lnTo>
                      <a:lnTo>
                        <a:pt x="2152" y="595"/>
                      </a:lnTo>
                      <a:lnTo>
                        <a:pt x="2161" y="595"/>
                      </a:lnTo>
                      <a:lnTo>
                        <a:pt x="2170" y="590"/>
                      </a:lnTo>
                      <a:lnTo>
                        <a:pt x="2174" y="586"/>
                      </a:lnTo>
                      <a:lnTo>
                        <a:pt x="2183" y="582"/>
                      </a:lnTo>
                      <a:lnTo>
                        <a:pt x="2191" y="577"/>
                      </a:lnTo>
                      <a:lnTo>
                        <a:pt x="2200" y="573"/>
                      </a:lnTo>
                      <a:lnTo>
                        <a:pt x="2204" y="573"/>
                      </a:lnTo>
                      <a:lnTo>
                        <a:pt x="2213" y="573"/>
                      </a:lnTo>
                      <a:lnTo>
                        <a:pt x="2222" y="573"/>
                      </a:lnTo>
                      <a:lnTo>
                        <a:pt x="2230" y="569"/>
                      </a:lnTo>
                      <a:lnTo>
                        <a:pt x="2235" y="569"/>
                      </a:lnTo>
                      <a:lnTo>
                        <a:pt x="2243" y="564"/>
                      </a:lnTo>
                      <a:lnTo>
                        <a:pt x="2252" y="564"/>
                      </a:lnTo>
                      <a:lnTo>
                        <a:pt x="2261" y="560"/>
                      </a:lnTo>
                      <a:lnTo>
                        <a:pt x="2269" y="560"/>
                      </a:lnTo>
                      <a:lnTo>
                        <a:pt x="2274" y="556"/>
                      </a:lnTo>
                      <a:lnTo>
                        <a:pt x="2282" y="551"/>
                      </a:lnTo>
                      <a:lnTo>
                        <a:pt x="2291" y="547"/>
                      </a:lnTo>
                      <a:lnTo>
                        <a:pt x="2300" y="547"/>
                      </a:lnTo>
                      <a:lnTo>
                        <a:pt x="2304" y="542"/>
                      </a:lnTo>
                      <a:lnTo>
                        <a:pt x="2313" y="534"/>
                      </a:lnTo>
                      <a:lnTo>
                        <a:pt x="2321" y="525"/>
                      </a:lnTo>
                      <a:lnTo>
                        <a:pt x="2330" y="521"/>
                      </a:lnTo>
                      <a:lnTo>
                        <a:pt x="2334" y="512"/>
                      </a:lnTo>
                      <a:lnTo>
                        <a:pt x="2343" y="508"/>
                      </a:lnTo>
                      <a:lnTo>
                        <a:pt x="2352" y="503"/>
                      </a:lnTo>
                      <a:lnTo>
                        <a:pt x="2361" y="503"/>
                      </a:lnTo>
                      <a:lnTo>
                        <a:pt x="2365" y="503"/>
                      </a:lnTo>
                      <a:lnTo>
                        <a:pt x="2374" y="503"/>
                      </a:lnTo>
                      <a:lnTo>
                        <a:pt x="2382" y="508"/>
                      </a:lnTo>
                      <a:lnTo>
                        <a:pt x="2391" y="512"/>
                      </a:lnTo>
                      <a:lnTo>
                        <a:pt x="2400" y="516"/>
                      </a:lnTo>
                      <a:lnTo>
                        <a:pt x="2404" y="521"/>
                      </a:lnTo>
                      <a:lnTo>
                        <a:pt x="2413" y="529"/>
                      </a:lnTo>
                      <a:lnTo>
                        <a:pt x="2421" y="534"/>
                      </a:lnTo>
                      <a:lnTo>
                        <a:pt x="2430" y="542"/>
                      </a:lnTo>
                      <a:lnTo>
                        <a:pt x="2434" y="551"/>
                      </a:lnTo>
                      <a:lnTo>
                        <a:pt x="2443" y="556"/>
                      </a:lnTo>
                      <a:lnTo>
                        <a:pt x="2452" y="556"/>
                      </a:lnTo>
                      <a:lnTo>
                        <a:pt x="2460" y="560"/>
                      </a:lnTo>
                      <a:lnTo>
                        <a:pt x="2465" y="560"/>
                      </a:lnTo>
                      <a:lnTo>
                        <a:pt x="2473" y="560"/>
                      </a:lnTo>
                      <a:lnTo>
                        <a:pt x="2482" y="560"/>
                      </a:lnTo>
                      <a:lnTo>
                        <a:pt x="2491" y="560"/>
                      </a:lnTo>
                      <a:lnTo>
                        <a:pt x="2495" y="556"/>
                      </a:lnTo>
                      <a:lnTo>
                        <a:pt x="2504" y="556"/>
                      </a:lnTo>
                      <a:lnTo>
                        <a:pt x="2512" y="551"/>
                      </a:lnTo>
                      <a:lnTo>
                        <a:pt x="2521" y="551"/>
                      </a:lnTo>
                      <a:lnTo>
                        <a:pt x="2530" y="547"/>
                      </a:lnTo>
                      <a:lnTo>
                        <a:pt x="2534" y="547"/>
                      </a:lnTo>
                      <a:lnTo>
                        <a:pt x="2543" y="542"/>
                      </a:lnTo>
                      <a:lnTo>
                        <a:pt x="2551" y="538"/>
                      </a:lnTo>
                      <a:lnTo>
                        <a:pt x="2560" y="534"/>
                      </a:lnTo>
                      <a:lnTo>
                        <a:pt x="2564" y="525"/>
                      </a:lnTo>
                      <a:lnTo>
                        <a:pt x="2573" y="516"/>
                      </a:lnTo>
                      <a:lnTo>
                        <a:pt x="2582" y="508"/>
                      </a:lnTo>
                      <a:lnTo>
                        <a:pt x="2590" y="499"/>
                      </a:lnTo>
                      <a:lnTo>
                        <a:pt x="2595" y="486"/>
                      </a:lnTo>
                      <a:lnTo>
                        <a:pt x="2603" y="469"/>
                      </a:lnTo>
                      <a:lnTo>
                        <a:pt x="2612" y="451"/>
                      </a:lnTo>
                      <a:lnTo>
                        <a:pt x="2621" y="434"/>
                      </a:lnTo>
                      <a:lnTo>
                        <a:pt x="2625" y="412"/>
                      </a:lnTo>
                      <a:lnTo>
                        <a:pt x="2634" y="386"/>
                      </a:lnTo>
                      <a:lnTo>
                        <a:pt x="2643" y="360"/>
                      </a:lnTo>
                      <a:lnTo>
                        <a:pt x="2651" y="334"/>
                      </a:lnTo>
                      <a:lnTo>
                        <a:pt x="2656" y="312"/>
                      </a:lnTo>
                      <a:lnTo>
                        <a:pt x="2664" y="295"/>
                      </a:lnTo>
                      <a:lnTo>
                        <a:pt x="2673" y="278"/>
                      </a:lnTo>
                      <a:lnTo>
                        <a:pt x="2682" y="265"/>
                      </a:lnTo>
                      <a:lnTo>
                        <a:pt x="2690" y="256"/>
                      </a:lnTo>
                      <a:lnTo>
                        <a:pt x="2695" y="256"/>
                      </a:lnTo>
                      <a:lnTo>
                        <a:pt x="2703" y="252"/>
                      </a:lnTo>
                      <a:lnTo>
                        <a:pt x="2712" y="252"/>
                      </a:lnTo>
                      <a:lnTo>
                        <a:pt x="2721" y="256"/>
                      </a:lnTo>
                      <a:lnTo>
                        <a:pt x="2725" y="260"/>
                      </a:lnTo>
                      <a:lnTo>
                        <a:pt x="2734" y="265"/>
                      </a:lnTo>
                      <a:lnTo>
                        <a:pt x="2742" y="269"/>
                      </a:lnTo>
                      <a:lnTo>
                        <a:pt x="2751" y="282"/>
                      </a:lnTo>
                      <a:lnTo>
                        <a:pt x="2755" y="299"/>
                      </a:lnTo>
                      <a:lnTo>
                        <a:pt x="2764" y="321"/>
                      </a:lnTo>
                      <a:lnTo>
                        <a:pt x="2773" y="343"/>
                      </a:lnTo>
                      <a:lnTo>
                        <a:pt x="2781" y="360"/>
                      </a:lnTo>
                      <a:lnTo>
                        <a:pt x="2786" y="373"/>
                      </a:lnTo>
                      <a:lnTo>
                        <a:pt x="2794" y="378"/>
                      </a:lnTo>
                      <a:lnTo>
                        <a:pt x="2803" y="378"/>
                      </a:lnTo>
                      <a:lnTo>
                        <a:pt x="2812" y="369"/>
                      </a:lnTo>
                      <a:lnTo>
                        <a:pt x="2820" y="360"/>
                      </a:lnTo>
                      <a:lnTo>
                        <a:pt x="2825" y="347"/>
                      </a:lnTo>
                      <a:lnTo>
                        <a:pt x="2833" y="343"/>
                      </a:lnTo>
                      <a:lnTo>
                        <a:pt x="2842" y="339"/>
                      </a:lnTo>
                      <a:lnTo>
                        <a:pt x="2851" y="334"/>
                      </a:lnTo>
                      <a:lnTo>
                        <a:pt x="2855" y="334"/>
                      </a:lnTo>
                      <a:lnTo>
                        <a:pt x="2864" y="330"/>
                      </a:lnTo>
                      <a:lnTo>
                        <a:pt x="2872" y="326"/>
                      </a:lnTo>
                      <a:lnTo>
                        <a:pt x="2881" y="321"/>
                      </a:lnTo>
                      <a:lnTo>
                        <a:pt x="2885" y="312"/>
                      </a:lnTo>
                      <a:lnTo>
                        <a:pt x="2894" y="304"/>
                      </a:lnTo>
                      <a:lnTo>
                        <a:pt x="2903" y="295"/>
                      </a:lnTo>
                      <a:lnTo>
                        <a:pt x="2912" y="291"/>
                      </a:lnTo>
                      <a:lnTo>
                        <a:pt x="2916" y="291"/>
                      </a:lnTo>
                      <a:lnTo>
                        <a:pt x="2925" y="291"/>
                      </a:lnTo>
                      <a:lnTo>
                        <a:pt x="2933" y="291"/>
                      </a:lnTo>
                      <a:lnTo>
                        <a:pt x="2942" y="291"/>
                      </a:lnTo>
                      <a:lnTo>
                        <a:pt x="2951" y="286"/>
                      </a:lnTo>
                      <a:lnTo>
                        <a:pt x="2955" y="282"/>
                      </a:lnTo>
                      <a:lnTo>
                        <a:pt x="2964" y="269"/>
                      </a:lnTo>
                      <a:lnTo>
                        <a:pt x="2972" y="256"/>
                      </a:lnTo>
                      <a:lnTo>
                        <a:pt x="2981" y="243"/>
                      </a:lnTo>
                      <a:lnTo>
                        <a:pt x="2985" y="234"/>
                      </a:lnTo>
                      <a:lnTo>
                        <a:pt x="2994" y="226"/>
                      </a:lnTo>
                      <a:lnTo>
                        <a:pt x="3003" y="230"/>
                      </a:lnTo>
                      <a:lnTo>
                        <a:pt x="3011" y="234"/>
                      </a:lnTo>
                      <a:lnTo>
                        <a:pt x="3016" y="247"/>
                      </a:lnTo>
                      <a:lnTo>
                        <a:pt x="3024" y="256"/>
                      </a:lnTo>
                      <a:lnTo>
                        <a:pt x="3033" y="265"/>
                      </a:lnTo>
                      <a:lnTo>
                        <a:pt x="3042" y="265"/>
                      </a:lnTo>
                      <a:lnTo>
                        <a:pt x="3046" y="260"/>
                      </a:lnTo>
                      <a:lnTo>
                        <a:pt x="3055" y="252"/>
                      </a:lnTo>
                      <a:lnTo>
                        <a:pt x="3063" y="239"/>
                      </a:lnTo>
                      <a:lnTo>
                        <a:pt x="3072" y="226"/>
                      </a:lnTo>
                      <a:lnTo>
                        <a:pt x="3081" y="213"/>
                      </a:lnTo>
                      <a:lnTo>
                        <a:pt x="3085" y="200"/>
                      </a:lnTo>
                      <a:lnTo>
                        <a:pt x="3094" y="191"/>
                      </a:lnTo>
                      <a:lnTo>
                        <a:pt x="3102" y="178"/>
                      </a:lnTo>
                      <a:lnTo>
                        <a:pt x="3111" y="169"/>
                      </a:lnTo>
                      <a:lnTo>
                        <a:pt x="3115" y="161"/>
                      </a:lnTo>
                      <a:lnTo>
                        <a:pt x="3124" y="152"/>
                      </a:lnTo>
                      <a:lnTo>
                        <a:pt x="3133" y="143"/>
                      </a:lnTo>
                      <a:lnTo>
                        <a:pt x="3141" y="135"/>
                      </a:lnTo>
                      <a:lnTo>
                        <a:pt x="3146" y="126"/>
                      </a:lnTo>
                      <a:lnTo>
                        <a:pt x="3154" y="117"/>
                      </a:lnTo>
                      <a:lnTo>
                        <a:pt x="3163" y="109"/>
                      </a:lnTo>
                      <a:lnTo>
                        <a:pt x="3172" y="100"/>
                      </a:lnTo>
                      <a:lnTo>
                        <a:pt x="3176" y="87"/>
                      </a:lnTo>
                      <a:lnTo>
                        <a:pt x="3185" y="74"/>
                      </a:lnTo>
                      <a:lnTo>
                        <a:pt x="3194" y="65"/>
                      </a:lnTo>
                      <a:lnTo>
                        <a:pt x="3202" y="52"/>
                      </a:lnTo>
                      <a:lnTo>
                        <a:pt x="3211" y="35"/>
                      </a:lnTo>
                      <a:lnTo>
                        <a:pt x="3215" y="26"/>
                      </a:lnTo>
                      <a:lnTo>
                        <a:pt x="3224" y="17"/>
                      </a:lnTo>
                      <a:lnTo>
                        <a:pt x="3233" y="13"/>
                      </a:lnTo>
                      <a:lnTo>
                        <a:pt x="3241" y="9"/>
                      </a:lnTo>
                      <a:lnTo>
                        <a:pt x="3246" y="4"/>
                      </a:lnTo>
                      <a:lnTo>
                        <a:pt x="3254" y="9"/>
                      </a:lnTo>
                      <a:lnTo>
                        <a:pt x="3263" y="13"/>
                      </a:lnTo>
                      <a:lnTo>
                        <a:pt x="3272" y="13"/>
                      </a:lnTo>
                      <a:lnTo>
                        <a:pt x="3276" y="17"/>
                      </a:lnTo>
                      <a:lnTo>
                        <a:pt x="3285" y="22"/>
                      </a:lnTo>
                      <a:lnTo>
                        <a:pt x="3293" y="22"/>
                      </a:lnTo>
                      <a:lnTo>
                        <a:pt x="3302" y="17"/>
                      </a:lnTo>
                      <a:lnTo>
                        <a:pt x="3306" y="13"/>
                      </a:lnTo>
                      <a:lnTo>
                        <a:pt x="3315" y="9"/>
                      </a:lnTo>
                      <a:lnTo>
                        <a:pt x="3324" y="4"/>
                      </a:lnTo>
                      <a:lnTo>
                        <a:pt x="3332" y="0"/>
                      </a:lnTo>
                      <a:lnTo>
                        <a:pt x="3337" y="0"/>
                      </a:lnTo>
                      <a:lnTo>
                        <a:pt x="3345" y="4"/>
                      </a:lnTo>
                      <a:lnTo>
                        <a:pt x="3354" y="13"/>
                      </a:lnTo>
                      <a:lnTo>
                        <a:pt x="3363" y="22"/>
                      </a:lnTo>
                      <a:lnTo>
                        <a:pt x="3371" y="39"/>
                      </a:lnTo>
                      <a:lnTo>
                        <a:pt x="3376" y="61"/>
                      </a:lnTo>
                      <a:lnTo>
                        <a:pt x="3384" y="87"/>
                      </a:lnTo>
                      <a:lnTo>
                        <a:pt x="3393" y="113"/>
                      </a:lnTo>
                      <a:lnTo>
                        <a:pt x="3402" y="139"/>
                      </a:lnTo>
                      <a:lnTo>
                        <a:pt x="3406" y="165"/>
                      </a:lnTo>
                      <a:lnTo>
                        <a:pt x="3415" y="191"/>
                      </a:lnTo>
                      <a:lnTo>
                        <a:pt x="3423" y="213"/>
                      </a:lnTo>
                      <a:lnTo>
                        <a:pt x="3432" y="234"/>
                      </a:lnTo>
                      <a:lnTo>
                        <a:pt x="3436" y="252"/>
                      </a:lnTo>
                      <a:lnTo>
                        <a:pt x="3445" y="273"/>
                      </a:lnTo>
                      <a:lnTo>
                        <a:pt x="3454" y="291"/>
                      </a:lnTo>
                      <a:lnTo>
                        <a:pt x="3462" y="304"/>
                      </a:lnTo>
                      <a:lnTo>
                        <a:pt x="3467" y="321"/>
                      </a:lnTo>
                      <a:lnTo>
                        <a:pt x="3476" y="334"/>
                      </a:lnTo>
                      <a:lnTo>
                        <a:pt x="3484" y="343"/>
                      </a:lnTo>
                      <a:lnTo>
                        <a:pt x="3493" y="356"/>
                      </a:lnTo>
                      <a:lnTo>
                        <a:pt x="3502" y="360"/>
                      </a:lnTo>
                      <a:lnTo>
                        <a:pt x="3506" y="369"/>
                      </a:lnTo>
                      <a:lnTo>
                        <a:pt x="3515" y="373"/>
                      </a:lnTo>
                      <a:lnTo>
                        <a:pt x="3523" y="369"/>
                      </a:lnTo>
                      <a:lnTo>
                        <a:pt x="3532" y="369"/>
                      </a:lnTo>
                      <a:lnTo>
                        <a:pt x="3536" y="365"/>
                      </a:lnTo>
                      <a:lnTo>
                        <a:pt x="3545" y="365"/>
                      </a:lnTo>
                      <a:lnTo>
                        <a:pt x="3554" y="360"/>
                      </a:lnTo>
                      <a:lnTo>
                        <a:pt x="3562" y="360"/>
                      </a:lnTo>
                      <a:lnTo>
                        <a:pt x="3567" y="360"/>
                      </a:lnTo>
                      <a:lnTo>
                        <a:pt x="3575" y="356"/>
                      </a:lnTo>
                      <a:lnTo>
                        <a:pt x="3584" y="352"/>
                      </a:lnTo>
                      <a:lnTo>
                        <a:pt x="3593" y="352"/>
                      </a:lnTo>
                      <a:lnTo>
                        <a:pt x="3597" y="352"/>
                      </a:lnTo>
                      <a:lnTo>
                        <a:pt x="3606" y="352"/>
                      </a:lnTo>
                      <a:lnTo>
                        <a:pt x="3614" y="356"/>
                      </a:lnTo>
                      <a:lnTo>
                        <a:pt x="3623" y="360"/>
                      </a:lnTo>
                      <a:lnTo>
                        <a:pt x="3632" y="360"/>
                      </a:lnTo>
                      <a:lnTo>
                        <a:pt x="3636" y="369"/>
                      </a:lnTo>
                      <a:lnTo>
                        <a:pt x="3645" y="373"/>
                      </a:lnTo>
                      <a:lnTo>
                        <a:pt x="3653" y="386"/>
                      </a:lnTo>
                      <a:lnTo>
                        <a:pt x="3662" y="395"/>
                      </a:lnTo>
                      <a:lnTo>
                        <a:pt x="3666" y="404"/>
                      </a:lnTo>
                      <a:lnTo>
                        <a:pt x="3675" y="412"/>
                      </a:lnTo>
                      <a:lnTo>
                        <a:pt x="3684" y="421"/>
                      </a:lnTo>
                      <a:lnTo>
                        <a:pt x="3692" y="425"/>
                      </a:lnTo>
                      <a:lnTo>
                        <a:pt x="3697" y="434"/>
                      </a:lnTo>
                      <a:lnTo>
                        <a:pt x="3705" y="438"/>
                      </a:lnTo>
                      <a:lnTo>
                        <a:pt x="3714" y="447"/>
                      </a:lnTo>
                      <a:lnTo>
                        <a:pt x="3723" y="451"/>
                      </a:lnTo>
                      <a:lnTo>
                        <a:pt x="3727" y="456"/>
                      </a:lnTo>
                      <a:lnTo>
                        <a:pt x="3736" y="460"/>
                      </a:lnTo>
                      <a:lnTo>
                        <a:pt x="3744" y="464"/>
                      </a:lnTo>
                      <a:lnTo>
                        <a:pt x="3753" y="473"/>
                      </a:lnTo>
                      <a:lnTo>
                        <a:pt x="3762" y="477"/>
                      </a:lnTo>
                      <a:lnTo>
                        <a:pt x="3766" y="482"/>
                      </a:lnTo>
                      <a:lnTo>
                        <a:pt x="3775" y="486"/>
                      </a:lnTo>
                      <a:lnTo>
                        <a:pt x="3784" y="486"/>
                      </a:lnTo>
                      <a:lnTo>
                        <a:pt x="3792" y="490"/>
                      </a:lnTo>
                      <a:lnTo>
                        <a:pt x="3797" y="490"/>
                      </a:lnTo>
                      <a:lnTo>
                        <a:pt x="3805" y="486"/>
                      </a:lnTo>
                      <a:lnTo>
                        <a:pt x="3814" y="486"/>
                      </a:lnTo>
                      <a:lnTo>
                        <a:pt x="3823" y="482"/>
                      </a:lnTo>
                      <a:lnTo>
                        <a:pt x="3827" y="482"/>
                      </a:lnTo>
                      <a:lnTo>
                        <a:pt x="3836" y="482"/>
                      </a:lnTo>
                      <a:lnTo>
                        <a:pt x="3844" y="477"/>
                      </a:lnTo>
                      <a:lnTo>
                        <a:pt x="3853" y="477"/>
                      </a:lnTo>
                      <a:lnTo>
                        <a:pt x="3857" y="477"/>
                      </a:lnTo>
                      <a:lnTo>
                        <a:pt x="3866" y="477"/>
                      </a:lnTo>
                      <a:lnTo>
                        <a:pt x="3875" y="473"/>
                      </a:lnTo>
                      <a:lnTo>
                        <a:pt x="3883" y="473"/>
                      </a:lnTo>
                      <a:lnTo>
                        <a:pt x="3892" y="473"/>
                      </a:lnTo>
                      <a:lnTo>
                        <a:pt x="3896" y="473"/>
                      </a:lnTo>
                      <a:lnTo>
                        <a:pt x="3905" y="473"/>
                      </a:lnTo>
                      <a:lnTo>
                        <a:pt x="3914" y="473"/>
                      </a:lnTo>
                      <a:lnTo>
                        <a:pt x="3922" y="477"/>
                      </a:lnTo>
                      <a:lnTo>
                        <a:pt x="3927" y="482"/>
                      </a:lnTo>
                      <a:lnTo>
                        <a:pt x="3935" y="482"/>
                      </a:lnTo>
                      <a:lnTo>
                        <a:pt x="3944" y="486"/>
                      </a:lnTo>
                      <a:lnTo>
                        <a:pt x="3953" y="486"/>
                      </a:lnTo>
                      <a:lnTo>
                        <a:pt x="3957" y="490"/>
                      </a:lnTo>
                      <a:lnTo>
                        <a:pt x="3966" y="490"/>
                      </a:lnTo>
                      <a:lnTo>
                        <a:pt x="3974" y="495"/>
                      </a:lnTo>
                      <a:lnTo>
                        <a:pt x="3983" y="499"/>
                      </a:lnTo>
                      <a:lnTo>
                        <a:pt x="3987" y="503"/>
                      </a:lnTo>
                      <a:lnTo>
                        <a:pt x="3996" y="512"/>
                      </a:lnTo>
                      <a:lnTo>
                        <a:pt x="4005" y="516"/>
                      </a:lnTo>
                      <a:lnTo>
                        <a:pt x="4013" y="521"/>
                      </a:lnTo>
                      <a:lnTo>
                        <a:pt x="4018" y="525"/>
                      </a:lnTo>
                      <a:lnTo>
                        <a:pt x="4027" y="529"/>
                      </a:lnTo>
                      <a:lnTo>
                        <a:pt x="4035" y="534"/>
                      </a:lnTo>
                      <a:lnTo>
                        <a:pt x="4044" y="534"/>
                      </a:lnTo>
                      <a:lnTo>
                        <a:pt x="4053" y="538"/>
                      </a:lnTo>
                      <a:lnTo>
                        <a:pt x="4057" y="538"/>
                      </a:lnTo>
                      <a:lnTo>
                        <a:pt x="4066" y="542"/>
                      </a:lnTo>
                      <a:lnTo>
                        <a:pt x="4074" y="542"/>
                      </a:lnTo>
                      <a:lnTo>
                        <a:pt x="4083" y="542"/>
                      </a:lnTo>
                      <a:lnTo>
                        <a:pt x="4087" y="538"/>
                      </a:lnTo>
                    </a:path>
                  </a:pathLst>
                </a:custGeom>
                <a:noFill/>
                <a:ln w="6350">
                  <a:solidFill>
                    <a:srgbClr val="0000FF"/>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26" name="Freeform 124"/>
                <p:cNvSpPr>
                  <a:spLocks/>
                </p:cNvSpPr>
                <p:nvPr/>
              </p:nvSpPr>
              <p:spPr bwMode="auto">
                <a:xfrm>
                  <a:off x="1257301" y="3484563"/>
                  <a:ext cx="6488113" cy="1411288"/>
                </a:xfrm>
                <a:custGeom>
                  <a:avLst/>
                  <a:gdLst/>
                  <a:ahLst/>
                  <a:cxnLst>
                    <a:cxn ang="0">
                      <a:pos x="61" y="889"/>
                    </a:cxn>
                    <a:cxn ang="0">
                      <a:pos x="131" y="885"/>
                    </a:cxn>
                    <a:cxn ang="0">
                      <a:pos x="200" y="881"/>
                    </a:cxn>
                    <a:cxn ang="0">
                      <a:pos x="269" y="798"/>
                    </a:cxn>
                    <a:cxn ang="0">
                      <a:pos x="339" y="52"/>
                    </a:cxn>
                    <a:cxn ang="0">
                      <a:pos x="408" y="547"/>
                    </a:cxn>
                    <a:cxn ang="0">
                      <a:pos x="478" y="759"/>
                    </a:cxn>
                    <a:cxn ang="0">
                      <a:pos x="547" y="781"/>
                    </a:cxn>
                    <a:cxn ang="0">
                      <a:pos x="612" y="750"/>
                    </a:cxn>
                    <a:cxn ang="0">
                      <a:pos x="682" y="703"/>
                    </a:cxn>
                    <a:cxn ang="0">
                      <a:pos x="751" y="677"/>
                    </a:cxn>
                    <a:cxn ang="0">
                      <a:pos x="820" y="672"/>
                    </a:cxn>
                    <a:cxn ang="0">
                      <a:pos x="890" y="690"/>
                    </a:cxn>
                    <a:cxn ang="0">
                      <a:pos x="959" y="698"/>
                    </a:cxn>
                    <a:cxn ang="0">
                      <a:pos x="1029" y="716"/>
                    </a:cxn>
                    <a:cxn ang="0">
                      <a:pos x="1098" y="737"/>
                    </a:cxn>
                    <a:cxn ang="0">
                      <a:pos x="1167" y="746"/>
                    </a:cxn>
                    <a:cxn ang="0">
                      <a:pos x="1233" y="759"/>
                    </a:cxn>
                    <a:cxn ang="0">
                      <a:pos x="1302" y="781"/>
                    </a:cxn>
                    <a:cxn ang="0">
                      <a:pos x="1371" y="790"/>
                    </a:cxn>
                    <a:cxn ang="0">
                      <a:pos x="1441" y="616"/>
                    </a:cxn>
                    <a:cxn ang="0">
                      <a:pos x="1510" y="525"/>
                    </a:cxn>
                    <a:cxn ang="0">
                      <a:pos x="1580" y="573"/>
                    </a:cxn>
                    <a:cxn ang="0">
                      <a:pos x="1649" y="577"/>
                    </a:cxn>
                    <a:cxn ang="0">
                      <a:pos x="1718" y="594"/>
                    </a:cxn>
                    <a:cxn ang="0">
                      <a:pos x="1784" y="564"/>
                    </a:cxn>
                    <a:cxn ang="0">
                      <a:pos x="1853" y="538"/>
                    </a:cxn>
                    <a:cxn ang="0">
                      <a:pos x="1922" y="555"/>
                    </a:cxn>
                    <a:cxn ang="0">
                      <a:pos x="1992" y="577"/>
                    </a:cxn>
                    <a:cxn ang="0">
                      <a:pos x="2061" y="577"/>
                    </a:cxn>
                    <a:cxn ang="0">
                      <a:pos x="2131" y="590"/>
                    </a:cxn>
                    <a:cxn ang="0">
                      <a:pos x="2200" y="564"/>
                    </a:cxn>
                    <a:cxn ang="0">
                      <a:pos x="2269" y="542"/>
                    </a:cxn>
                    <a:cxn ang="0">
                      <a:pos x="2334" y="481"/>
                    </a:cxn>
                    <a:cxn ang="0">
                      <a:pos x="2404" y="486"/>
                    </a:cxn>
                    <a:cxn ang="0">
                      <a:pos x="2473" y="520"/>
                    </a:cxn>
                    <a:cxn ang="0">
                      <a:pos x="2543" y="490"/>
                    </a:cxn>
                    <a:cxn ang="0">
                      <a:pos x="2612" y="360"/>
                    </a:cxn>
                    <a:cxn ang="0">
                      <a:pos x="2682" y="152"/>
                    </a:cxn>
                    <a:cxn ang="0">
                      <a:pos x="2751" y="186"/>
                    </a:cxn>
                    <a:cxn ang="0">
                      <a:pos x="2820" y="277"/>
                    </a:cxn>
                    <a:cxn ang="0">
                      <a:pos x="2885" y="234"/>
                    </a:cxn>
                    <a:cxn ang="0">
                      <a:pos x="2955" y="186"/>
                    </a:cxn>
                    <a:cxn ang="0">
                      <a:pos x="3024" y="182"/>
                    </a:cxn>
                    <a:cxn ang="0">
                      <a:pos x="3094" y="178"/>
                    </a:cxn>
                    <a:cxn ang="0">
                      <a:pos x="3163" y="113"/>
                    </a:cxn>
                    <a:cxn ang="0">
                      <a:pos x="3233" y="34"/>
                    </a:cxn>
                    <a:cxn ang="0">
                      <a:pos x="3302" y="56"/>
                    </a:cxn>
                    <a:cxn ang="0">
                      <a:pos x="3371" y="91"/>
                    </a:cxn>
                    <a:cxn ang="0">
                      <a:pos x="3436" y="269"/>
                    </a:cxn>
                    <a:cxn ang="0">
                      <a:pos x="3506" y="386"/>
                    </a:cxn>
                    <a:cxn ang="0">
                      <a:pos x="3575" y="390"/>
                    </a:cxn>
                    <a:cxn ang="0">
                      <a:pos x="3645" y="403"/>
                    </a:cxn>
                    <a:cxn ang="0">
                      <a:pos x="3714" y="455"/>
                    </a:cxn>
                    <a:cxn ang="0">
                      <a:pos x="3784" y="503"/>
                    </a:cxn>
                    <a:cxn ang="0">
                      <a:pos x="3853" y="494"/>
                    </a:cxn>
                    <a:cxn ang="0">
                      <a:pos x="3922" y="499"/>
                    </a:cxn>
                    <a:cxn ang="0">
                      <a:pos x="3987" y="529"/>
                    </a:cxn>
                    <a:cxn ang="0">
                      <a:pos x="4057" y="547"/>
                    </a:cxn>
                  </a:cxnLst>
                  <a:rect l="0" t="0" r="r" b="b"/>
                  <a:pathLst>
                    <a:path w="4087" h="889">
                      <a:moveTo>
                        <a:pt x="0" y="889"/>
                      </a:moveTo>
                      <a:lnTo>
                        <a:pt x="9" y="889"/>
                      </a:lnTo>
                      <a:lnTo>
                        <a:pt x="18" y="889"/>
                      </a:lnTo>
                      <a:lnTo>
                        <a:pt x="26" y="889"/>
                      </a:lnTo>
                      <a:lnTo>
                        <a:pt x="31" y="889"/>
                      </a:lnTo>
                      <a:lnTo>
                        <a:pt x="39" y="889"/>
                      </a:lnTo>
                      <a:lnTo>
                        <a:pt x="48" y="889"/>
                      </a:lnTo>
                      <a:lnTo>
                        <a:pt x="57" y="889"/>
                      </a:lnTo>
                      <a:lnTo>
                        <a:pt x="61" y="889"/>
                      </a:lnTo>
                      <a:lnTo>
                        <a:pt x="70" y="889"/>
                      </a:lnTo>
                      <a:lnTo>
                        <a:pt x="78" y="889"/>
                      </a:lnTo>
                      <a:lnTo>
                        <a:pt x="87" y="889"/>
                      </a:lnTo>
                      <a:lnTo>
                        <a:pt x="96" y="889"/>
                      </a:lnTo>
                      <a:lnTo>
                        <a:pt x="100" y="889"/>
                      </a:lnTo>
                      <a:lnTo>
                        <a:pt x="109" y="889"/>
                      </a:lnTo>
                      <a:lnTo>
                        <a:pt x="118" y="889"/>
                      </a:lnTo>
                      <a:lnTo>
                        <a:pt x="126" y="889"/>
                      </a:lnTo>
                      <a:lnTo>
                        <a:pt x="131" y="885"/>
                      </a:lnTo>
                      <a:lnTo>
                        <a:pt x="139" y="885"/>
                      </a:lnTo>
                      <a:lnTo>
                        <a:pt x="148" y="885"/>
                      </a:lnTo>
                      <a:lnTo>
                        <a:pt x="157" y="885"/>
                      </a:lnTo>
                      <a:lnTo>
                        <a:pt x="161" y="885"/>
                      </a:lnTo>
                      <a:lnTo>
                        <a:pt x="170" y="885"/>
                      </a:lnTo>
                      <a:lnTo>
                        <a:pt x="178" y="885"/>
                      </a:lnTo>
                      <a:lnTo>
                        <a:pt x="187" y="881"/>
                      </a:lnTo>
                      <a:lnTo>
                        <a:pt x="191" y="881"/>
                      </a:lnTo>
                      <a:lnTo>
                        <a:pt x="200" y="881"/>
                      </a:lnTo>
                      <a:lnTo>
                        <a:pt x="209" y="876"/>
                      </a:lnTo>
                      <a:lnTo>
                        <a:pt x="217" y="872"/>
                      </a:lnTo>
                      <a:lnTo>
                        <a:pt x="226" y="868"/>
                      </a:lnTo>
                      <a:lnTo>
                        <a:pt x="230" y="863"/>
                      </a:lnTo>
                      <a:lnTo>
                        <a:pt x="239" y="859"/>
                      </a:lnTo>
                      <a:lnTo>
                        <a:pt x="248" y="850"/>
                      </a:lnTo>
                      <a:lnTo>
                        <a:pt x="256" y="837"/>
                      </a:lnTo>
                      <a:lnTo>
                        <a:pt x="261" y="824"/>
                      </a:lnTo>
                      <a:lnTo>
                        <a:pt x="269" y="798"/>
                      </a:lnTo>
                      <a:lnTo>
                        <a:pt x="278" y="764"/>
                      </a:lnTo>
                      <a:lnTo>
                        <a:pt x="287" y="716"/>
                      </a:lnTo>
                      <a:lnTo>
                        <a:pt x="291" y="651"/>
                      </a:lnTo>
                      <a:lnTo>
                        <a:pt x="300" y="564"/>
                      </a:lnTo>
                      <a:lnTo>
                        <a:pt x="308" y="464"/>
                      </a:lnTo>
                      <a:lnTo>
                        <a:pt x="317" y="351"/>
                      </a:lnTo>
                      <a:lnTo>
                        <a:pt x="321" y="238"/>
                      </a:lnTo>
                      <a:lnTo>
                        <a:pt x="330" y="134"/>
                      </a:lnTo>
                      <a:lnTo>
                        <a:pt x="339" y="52"/>
                      </a:lnTo>
                      <a:lnTo>
                        <a:pt x="347" y="4"/>
                      </a:lnTo>
                      <a:lnTo>
                        <a:pt x="356" y="0"/>
                      </a:lnTo>
                      <a:lnTo>
                        <a:pt x="360" y="34"/>
                      </a:lnTo>
                      <a:lnTo>
                        <a:pt x="369" y="104"/>
                      </a:lnTo>
                      <a:lnTo>
                        <a:pt x="378" y="195"/>
                      </a:lnTo>
                      <a:lnTo>
                        <a:pt x="387" y="295"/>
                      </a:lnTo>
                      <a:lnTo>
                        <a:pt x="391" y="390"/>
                      </a:lnTo>
                      <a:lnTo>
                        <a:pt x="400" y="477"/>
                      </a:lnTo>
                      <a:lnTo>
                        <a:pt x="408" y="547"/>
                      </a:lnTo>
                      <a:lnTo>
                        <a:pt x="417" y="599"/>
                      </a:lnTo>
                      <a:lnTo>
                        <a:pt x="421" y="642"/>
                      </a:lnTo>
                      <a:lnTo>
                        <a:pt x="430" y="672"/>
                      </a:lnTo>
                      <a:lnTo>
                        <a:pt x="439" y="698"/>
                      </a:lnTo>
                      <a:lnTo>
                        <a:pt x="447" y="716"/>
                      </a:lnTo>
                      <a:lnTo>
                        <a:pt x="452" y="733"/>
                      </a:lnTo>
                      <a:lnTo>
                        <a:pt x="460" y="746"/>
                      </a:lnTo>
                      <a:lnTo>
                        <a:pt x="469" y="750"/>
                      </a:lnTo>
                      <a:lnTo>
                        <a:pt x="478" y="759"/>
                      </a:lnTo>
                      <a:lnTo>
                        <a:pt x="486" y="764"/>
                      </a:lnTo>
                      <a:lnTo>
                        <a:pt x="491" y="768"/>
                      </a:lnTo>
                      <a:lnTo>
                        <a:pt x="499" y="772"/>
                      </a:lnTo>
                      <a:lnTo>
                        <a:pt x="508" y="777"/>
                      </a:lnTo>
                      <a:lnTo>
                        <a:pt x="517" y="777"/>
                      </a:lnTo>
                      <a:lnTo>
                        <a:pt x="521" y="781"/>
                      </a:lnTo>
                      <a:lnTo>
                        <a:pt x="530" y="781"/>
                      </a:lnTo>
                      <a:lnTo>
                        <a:pt x="538" y="781"/>
                      </a:lnTo>
                      <a:lnTo>
                        <a:pt x="547" y="781"/>
                      </a:lnTo>
                      <a:lnTo>
                        <a:pt x="551" y="781"/>
                      </a:lnTo>
                      <a:lnTo>
                        <a:pt x="560" y="777"/>
                      </a:lnTo>
                      <a:lnTo>
                        <a:pt x="569" y="777"/>
                      </a:lnTo>
                      <a:lnTo>
                        <a:pt x="577" y="772"/>
                      </a:lnTo>
                      <a:lnTo>
                        <a:pt x="582" y="768"/>
                      </a:lnTo>
                      <a:lnTo>
                        <a:pt x="590" y="764"/>
                      </a:lnTo>
                      <a:lnTo>
                        <a:pt x="599" y="759"/>
                      </a:lnTo>
                      <a:lnTo>
                        <a:pt x="608" y="755"/>
                      </a:lnTo>
                      <a:lnTo>
                        <a:pt x="612" y="750"/>
                      </a:lnTo>
                      <a:lnTo>
                        <a:pt x="621" y="746"/>
                      </a:lnTo>
                      <a:lnTo>
                        <a:pt x="629" y="742"/>
                      </a:lnTo>
                      <a:lnTo>
                        <a:pt x="638" y="737"/>
                      </a:lnTo>
                      <a:lnTo>
                        <a:pt x="647" y="733"/>
                      </a:lnTo>
                      <a:lnTo>
                        <a:pt x="651" y="724"/>
                      </a:lnTo>
                      <a:lnTo>
                        <a:pt x="660" y="720"/>
                      </a:lnTo>
                      <a:lnTo>
                        <a:pt x="669" y="716"/>
                      </a:lnTo>
                      <a:lnTo>
                        <a:pt x="677" y="711"/>
                      </a:lnTo>
                      <a:lnTo>
                        <a:pt x="682" y="703"/>
                      </a:lnTo>
                      <a:lnTo>
                        <a:pt x="690" y="698"/>
                      </a:lnTo>
                      <a:lnTo>
                        <a:pt x="699" y="690"/>
                      </a:lnTo>
                      <a:lnTo>
                        <a:pt x="708" y="685"/>
                      </a:lnTo>
                      <a:lnTo>
                        <a:pt x="712" y="685"/>
                      </a:lnTo>
                      <a:lnTo>
                        <a:pt x="721" y="681"/>
                      </a:lnTo>
                      <a:lnTo>
                        <a:pt x="729" y="681"/>
                      </a:lnTo>
                      <a:lnTo>
                        <a:pt x="738" y="677"/>
                      </a:lnTo>
                      <a:lnTo>
                        <a:pt x="742" y="677"/>
                      </a:lnTo>
                      <a:lnTo>
                        <a:pt x="751" y="677"/>
                      </a:lnTo>
                      <a:lnTo>
                        <a:pt x="760" y="677"/>
                      </a:lnTo>
                      <a:lnTo>
                        <a:pt x="768" y="677"/>
                      </a:lnTo>
                      <a:lnTo>
                        <a:pt x="777" y="677"/>
                      </a:lnTo>
                      <a:lnTo>
                        <a:pt x="781" y="677"/>
                      </a:lnTo>
                      <a:lnTo>
                        <a:pt x="790" y="677"/>
                      </a:lnTo>
                      <a:lnTo>
                        <a:pt x="799" y="677"/>
                      </a:lnTo>
                      <a:lnTo>
                        <a:pt x="807" y="672"/>
                      </a:lnTo>
                      <a:lnTo>
                        <a:pt x="812" y="672"/>
                      </a:lnTo>
                      <a:lnTo>
                        <a:pt x="820" y="672"/>
                      </a:lnTo>
                      <a:lnTo>
                        <a:pt x="829" y="677"/>
                      </a:lnTo>
                      <a:lnTo>
                        <a:pt x="838" y="677"/>
                      </a:lnTo>
                      <a:lnTo>
                        <a:pt x="842" y="681"/>
                      </a:lnTo>
                      <a:lnTo>
                        <a:pt x="851" y="681"/>
                      </a:lnTo>
                      <a:lnTo>
                        <a:pt x="859" y="681"/>
                      </a:lnTo>
                      <a:lnTo>
                        <a:pt x="868" y="685"/>
                      </a:lnTo>
                      <a:lnTo>
                        <a:pt x="872" y="685"/>
                      </a:lnTo>
                      <a:lnTo>
                        <a:pt x="881" y="690"/>
                      </a:lnTo>
                      <a:lnTo>
                        <a:pt x="890" y="690"/>
                      </a:lnTo>
                      <a:lnTo>
                        <a:pt x="898" y="690"/>
                      </a:lnTo>
                      <a:lnTo>
                        <a:pt x="907" y="694"/>
                      </a:lnTo>
                      <a:lnTo>
                        <a:pt x="911" y="694"/>
                      </a:lnTo>
                      <a:lnTo>
                        <a:pt x="920" y="694"/>
                      </a:lnTo>
                      <a:lnTo>
                        <a:pt x="929" y="694"/>
                      </a:lnTo>
                      <a:lnTo>
                        <a:pt x="937" y="698"/>
                      </a:lnTo>
                      <a:lnTo>
                        <a:pt x="942" y="698"/>
                      </a:lnTo>
                      <a:lnTo>
                        <a:pt x="951" y="698"/>
                      </a:lnTo>
                      <a:lnTo>
                        <a:pt x="959" y="698"/>
                      </a:lnTo>
                      <a:lnTo>
                        <a:pt x="968" y="703"/>
                      </a:lnTo>
                      <a:lnTo>
                        <a:pt x="972" y="703"/>
                      </a:lnTo>
                      <a:lnTo>
                        <a:pt x="981" y="703"/>
                      </a:lnTo>
                      <a:lnTo>
                        <a:pt x="990" y="707"/>
                      </a:lnTo>
                      <a:lnTo>
                        <a:pt x="998" y="707"/>
                      </a:lnTo>
                      <a:lnTo>
                        <a:pt x="1003" y="707"/>
                      </a:lnTo>
                      <a:lnTo>
                        <a:pt x="1011" y="711"/>
                      </a:lnTo>
                      <a:lnTo>
                        <a:pt x="1020" y="716"/>
                      </a:lnTo>
                      <a:lnTo>
                        <a:pt x="1029" y="716"/>
                      </a:lnTo>
                      <a:lnTo>
                        <a:pt x="1037" y="716"/>
                      </a:lnTo>
                      <a:lnTo>
                        <a:pt x="1042" y="720"/>
                      </a:lnTo>
                      <a:lnTo>
                        <a:pt x="1050" y="724"/>
                      </a:lnTo>
                      <a:lnTo>
                        <a:pt x="1059" y="724"/>
                      </a:lnTo>
                      <a:lnTo>
                        <a:pt x="1068" y="729"/>
                      </a:lnTo>
                      <a:lnTo>
                        <a:pt x="1072" y="729"/>
                      </a:lnTo>
                      <a:lnTo>
                        <a:pt x="1081" y="733"/>
                      </a:lnTo>
                      <a:lnTo>
                        <a:pt x="1089" y="733"/>
                      </a:lnTo>
                      <a:lnTo>
                        <a:pt x="1098" y="737"/>
                      </a:lnTo>
                      <a:lnTo>
                        <a:pt x="1102" y="737"/>
                      </a:lnTo>
                      <a:lnTo>
                        <a:pt x="1111" y="737"/>
                      </a:lnTo>
                      <a:lnTo>
                        <a:pt x="1120" y="737"/>
                      </a:lnTo>
                      <a:lnTo>
                        <a:pt x="1128" y="742"/>
                      </a:lnTo>
                      <a:lnTo>
                        <a:pt x="1133" y="742"/>
                      </a:lnTo>
                      <a:lnTo>
                        <a:pt x="1141" y="742"/>
                      </a:lnTo>
                      <a:lnTo>
                        <a:pt x="1150" y="742"/>
                      </a:lnTo>
                      <a:lnTo>
                        <a:pt x="1159" y="742"/>
                      </a:lnTo>
                      <a:lnTo>
                        <a:pt x="1167" y="746"/>
                      </a:lnTo>
                      <a:lnTo>
                        <a:pt x="1172" y="746"/>
                      </a:lnTo>
                      <a:lnTo>
                        <a:pt x="1180" y="746"/>
                      </a:lnTo>
                      <a:lnTo>
                        <a:pt x="1189" y="750"/>
                      </a:lnTo>
                      <a:lnTo>
                        <a:pt x="1198" y="750"/>
                      </a:lnTo>
                      <a:lnTo>
                        <a:pt x="1202" y="755"/>
                      </a:lnTo>
                      <a:lnTo>
                        <a:pt x="1211" y="755"/>
                      </a:lnTo>
                      <a:lnTo>
                        <a:pt x="1220" y="755"/>
                      </a:lnTo>
                      <a:lnTo>
                        <a:pt x="1228" y="755"/>
                      </a:lnTo>
                      <a:lnTo>
                        <a:pt x="1233" y="759"/>
                      </a:lnTo>
                      <a:lnTo>
                        <a:pt x="1241" y="759"/>
                      </a:lnTo>
                      <a:lnTo>
                        <a:pt x="1250" y="759"/>
                      </a:lnTo>
                      <a:lnTo>
                        <a:pt x="1259" y="764"/>
                      </a:lnTo>
                      <a:lnTo>
                        <a:pt x="1263" y="764"/>
                      </a:lnTo>
                      <a:lnTo>
                        <a:pt x="1272" y="768"/>
                      </a:lnTo>
                      <a:lnTo>
                        <a:pt x="1280" y="768"/>
                      </a:lnTo>
                      <a:lnTo>
                        <a:pt x="1289" y="772"/>
                      </a:lnTo>
                      <a:lnTo>
                        <a:pt x="1293" y="777"/>
                      </a:lnTo>
                      <a:lnTo>
                        <a:pt x="1302" y="781"/>
                      </a:lnTo>
                      <a:lnTo>
                        <a:pt x="1311" y="781"/>
                      </a:lnTo>
                      <a:lnTo>
                        <a:pt x="1319" y="785"/>
                      </a:lnTo>
                      <a:lnTo>
                        <a:pt x="1328" y="785"/>
                      </a:lnTo>
                      <a:lnTo>
                        <a:pt x="1332" y="785"/>
                      </a:lnTo>
                      <a:lnTo>
                        <a:pt x="1341" y="785"/>
                      </a:lnTo>
                      <a:lnTo>
                        <a:pt x="1350" y="790"/>
                      </a:lnTo>
                      <a:lnTo>
                        <a:pt x="1358" y="790"/>
                      </a:lnTo>
                      <a:lnTo>
                        <a:pt x="1363" y="790"/>
                      </a:lnTo>
                      <a:lnTo>
                        <a:pt x="1371" y="790"/>
                      </a:lnTo>
                      <a:lnTo>
                        <a:pt x="1380" y="785"/>
                      </a:lnTo>
                      <a:lnTo>
                        <a:pt x="1389" y="785"/>
                      </a:lnTo>
                      <a:lnTo>
                        <a:pt x="1393" y="781"/>
                      </a:lnTo>
                      <a:lnTo>
                        <a:pt x="1402" y="772"/>
                      </a:lnTo>
                      <a:lnTo>
                        <a:pt x="1410" y="764"/>
                      </a:lnTo>
                      <a:lnTo>
                        <a:pt x="1419" y="746"/>
                      </a:lnTo>
                      <a:lnTo>
                        <a:pt x="1423" y="720"/>
                      </a:lnTo>
                      <a:lnTo>
                        <a:pt x="1432" y="677"/>
                      </a:lnTo>
                      <a:lnTo>
                        <a:pt x="1441" y="616"/>
                      </a:lnTo>
                      <a:lnTo>
                        <a:pt x="1449" y="555"/>
                      </a:lnTo>
                      <a:lnTo>
                        <a:pt x="1458" y="525"/>
                      </a:lnTo>
                      <a:lnTo>
                        <a:pt x="1462" y="512"/>
                      </a:lnTo>
                      <a:lnTo>
                        <a:pt x="1471" y="507"/>
                      </a:lnTo>
                      <a:lnTo>
                        <a:pt x="1480" y="503"/>
                      </a:lnTo>
                      <a:lnTo>
                        <a:pt x="1488" y="499"/>
                      </a:lnTo>
                      <a:lnTo>
                        <a:pt x="1493" y="499"/>
                      </a:lnTo>
                      <a:lnTo>
                        <a:pt x="1502" y="507"/>
                      </a:lnTo>
                      <a:lnTo>
                        <a:pt x="1510" y="525"/>
                      </a:lnTo>
                      <a:lnTo>
                        <a:pt x="1519" y="542"/>
                      </a:lnTo>
                      <a:lnTo>
                        <a:pt x="1523" y="551"/>
                      </a:lnTo>
                      <a:lnTo>
                        <a:pt x="1532" y="555"/>
                      </a:lnTo>
                      <a:lnTo>
                        <a:pt x="1541" y="555"/>
                      </a:lnTo>
                      <a:lnTo>
                        <a:pt x="1549" y="560"/>
                      </a:lnTo>
                      <a:lnTo>
                        <a:pt x="1554" y="560"/>
                      </a:lnTo>
                      <a:lnTo>
                        <a:pt x="1562" y="564"/>
                      </a:lnTo>
                      <a:lnTo>
                        <a:pt x="1571" y="568"/>
                      </a:lnTo>
                      <a:lnTo>
                        <a:pt x="1580" y="573"/>
                      </a:lnTo>
                      <a:lnTo>
                        <a:pt x="1588" y="577"/>
                      </a:lnTo>
                      <a:lnTo>
                        <a:pt x="1593" y="586"/>
                      </a:lnTo>
                      <a:lnTo>
                        <a:pt x="1601" y="594"/>
                      </a:lnTo>
                      <a:lnTo>
                        <a:pt x="1610" y="599"/>
                      </a:lnTo>
                      <a:lnTo>
                        <a:pt x="1619" y="599"/>
                      </a:lnTo>
                      <a:lnTo>
                        <a:pt x="1623" y="594"/>
                      </a:lnTo>
                      <a:lnTo>
                        <a:pt x="1632" y="590"/>
                      </a:lnTo>
                      <a:lnTo>
                        <a:pt x="1640" y="581"/>
                      </a:lnTo>
                      <a:lnTo>
                        <a:pt x="1649" y="577"/>
                      </a:lnTo>
                      <a:lnTo>
                        <a:pt x="1653" y="577"/>
                      </a:lnTo>
                      <a:lnTo>
                        <a:pt x="1662" y="581"/>
                      </a:lnTo>
                      <a:lnTo>
                        <a:pt x="1671" y="590"/>
                      </a:lnTo>
                      <a:lnTo>
                        <a:pt x="1679" y="594"/>
                      </a:lnTo>
                      <a:lnTo>
                        <a:pt x="1684" y="599"/>
                      </a:lnTo>
                      <a:lnTo>
                        <a:pt x="1692" y="599"/>
                      </a:lnTo>
                      <a:lnTo>
                        <a:pt x="1701" y="594"/>
                      </a:lnTo>
                      <a:lnTo>
                        <a:pt x="1710" y="594"/>
                      </a:lnTo>
                      <a:lnTo>
                        <a:pt x="1718" y="594"/>
                      </a:lnTo>
                      <a:lnTo>
                        <a:pt x="1723" y="594"/>
                      </a:lnTo>
                      <a:lnTo>
                        <a:pt x="1731" y="594"/>
                      </a:lnTo>
                      <a:lnTo>
                        <a:pt x="1740" y="599"/>
                      </a:lnTo>
                      <a:lnTo>
                        <a:pt x="1749" y="599"/>
                      </a:lnTo>
                      <a:lnTo>
                        <a:pt x="1753" y="594"/>
                      </a:lnTo>
                      <a:lnTo>
                        <a:pt x="1762" y="590"/>
                      </a:lnTo>
                      <a:lnTo>
                        <a:pt x="1770" y="586"/>
                      </a:lnTo>
                      <a:lnTo>
                        <a:pt x="1779" y="573"/>
                      </a:lnTo>
                      <a:lnTo>
                        <a:pt x="1784" y="564"/>
                      </a:lnTo>
                      <a:lnTo>
                        <a:pt x="1792" y="547"/>
                      </a:lnTo>
                      <a:lnTo>
                        <a:pt x="1801" y="533"/>
                      </a:lnTo>
                      <a:lnTo>
                        <a:pt x="1810" y="529"/>
                      </a:lnTo>
                      <a:lnTo>
                        <a:pt x="1814" y="529"/>
                      </a:lnTo>
                      <a:lnTo>
                        <a:pt x="1823" y="533"/>
                      </a:lnTo>
                      <a:lnTo>
                        <a:pt x="1831" y="533"/>
                      </a:lnTo>
                      <a:lnTo>
                        <a:pt x="1840" y="533"/>
                      </a:lnTo>
                      <a:lnTo>
                        <a:pt x="1849" y="538"/>
                      </a:lnTo>
                      <a:lnTo>
                        <a:pt x="1853" y="538"/>
                      </a:lnTo>
                      <a:lnTo>
                        <a:pt x="1862" y="542"/>
                      </a:lnTo>
                      <a:lnTo>
                        <a:pt x="1870" y="542"/>
                      </a:lnTo>
                      <a:lnTo>
                        <a:pt x="1879" y="542"/>
                      </a:lnTo>
                      <a:lnTo>
                        <a:pt x="1883" y="547"/>
                      </a:lnTo>
                      <a:lnTo>
                        <a:pt x="1892" y="551"/>
                      </a:lnTo>
                      <a:lnTo>
                        <a:pt x="1901" y="551"/>
                      </a:lnTo>
                      <a:lnTo>
                        <a:pt x="1909" y="551"/>
                      </a:lnTo>
                      <a:lnTo>
                        <a:pt x="1914" y="555"/>
                      </a:lnTo>
                      <a:lnTo>
                        <a:pt x="1922" y="555"/>
                      </a:lnTo>
                      <a:lnTo>
                        <a:pt x="1931" y="555"/>
                      </a:lnTo>
                      <a:lnTo>
                        <a:pt x="1940" y="560"/>
                      </a:lnTo>
                      <a:lnTo>
                        <a:pt x="1944" y="560"/>
                      </a:lnTo>
                      <a:lnTo>
                        <a:pt x="1953" y="564"/>
                      </a:lnTo>
                      <a:lnTo>
                        <a:pt x="1961" y="568"/>
                      </a:lnTo>
                      <a:lnTo>
                        <a:pt x="1970" y="573"/>
                      </a:lnTo>
                      <a:lnTo>
                        <a:pt x="1974" y="573"/>
                      </a:lnTo>
                      <a:lnTo>
                        <a:pt x="1983" y="577"/>
                      </a:lnTo>
                      <a:lnTo>
                        <a:pt x="1992" y="577"/>
                      </a:lnTo>
                      <a:lnTo>
                        <a:pt x="2000" y="577"/>
                      </a:lnTo>
                      <a:lnTo>
                        <a:pt x="2009" y="577"/>
                      </a:lnTo>
                      <a:lnTo>
                        <a:pt x="2013" y="573"/>
                      </a:lnTo>
                      <a:lnTo>
                        <a:pt x="2022" y="573"/>
                      </a:lnTo>
                      <a:lnTo>
                        <a:pt x="2031" y="573"/>
                      </a:lnTo>
                      <a:lnTo>
                        <a:pt x="2039" y="573"/>
                      </a:lnTo>
                      <a:lnTo>
                        <a:pt x="2044" y="573"/>
                      </a:lnTo>
                      <a:lnTo>
                        <a:pt x="2052" y="577"/>
                      </a:lnTo>
                      <a:lnTo>
                        <a:pt x="2061" y="577"/>
                      </a:lnTo>
                      <a:lnTo>
                        <a:pt x="2070" y="581"/>
                      </a:lnTo>
                      <a:lnTo>
                        <a:pt x="2074" y="581"/>
                      </a:lnTo>
                      <a:lnTo>
                        <a:pt x="2083" y="581"/>
                      </a:lnTo>
                      <a:lnTo>
                        <a:pt x="2092" y="581"/>
                      </a:lnTo>
                      <a:lnTo>
                        <a:pt x="2100" y="581"/>
                      </a:lnTo>
                      <a:lnTo>
                        <a:pt x="2105" y="586"/>
                      </a:lnTo>
                      <a:lnTo>
                        <a:pt x="2113" y="586"/>
                      </a:lnTo>
                      <a:lnTo>
                        <a:pt x="2122" y="586"/>
                      </a:lnTo>
                      <a:lnTo>
                        <a:pt x="2131" y="590"/>
                      </a:lnTo>
                      <a:lnTo>
                        <a:pt x="2139" y="590"/>
                      </a:lnTo>
                      <a:lnTo>
                        <a:pt x="2144" y="590"/>
                      </a:lnTo>
                      <a:lnTo>
                        <a:pt x="2152" y="594"/>
                      </a:lnTo>
                      <a:lnTo>
                        <a:pt x="2161" y="590"/>
                      </a:lnTo>
                      <a:lnTo>
                        <a:pt x="2170" y="586"/>
                      </a:lnTo>
                      <a:lnTo>
                        <a:pt x="2174" y="581"/>
                      </a:lnTo>
                      <a:lnTo>
                        <a:pt x="2183" y="573"/>
                      </a:lnTo>
                      <a:lnTo>
                        <a:pt x="2191" y="568"/>
                      </a:lnTo>
                      <a:lnTo>
                        <a:pt x="2200" y="564"/>
                      </a:lnTo>
                      <a:lnTo>
                        <a:pt x="2204" y="564"/>
                      </a:lnTo>
                      <a:lnTo>
                        <a:pt x="2213" y="564"/>
                      </a:lnTo>
                      <a:lnTo>
                        <a:pt x="2222" y="564"/>
                      </a:lnTo>
                      <a:lnTo>
                        <a:pt x="2230" y="560"/>
                      </a:lnTo>
                      <a:lnTo>
                        <a:pt x="2235" y="555"/>
                      </a:lnTo>
                      <a:lnTo>
                        <a:pt x="2243" y="555"/>
                      </a:lnTo>
                      <a:lnTo>
                        <a:pt x="2252" y="551"/>
                      </a:lnTo>
                      <a:lnTo>
                        <a:pt x="2261" y="547"/>
                      </a:lnTo>
                      <a:lnTo>
                        <a:pt x="2269" y="542"/>
                      </a:lnTo>
                      <a:lnTo>
                        <a:pt x="2274" y="538"/>
                      </a:lnTo>
                      <a:lnTo>
                        <a:pt x="2282" y="533"/>
                      </a:lnTo>
                      <a:lnTo>
                        <a:pt x="2291" y="529"/>
                      </a:lnTo>
                      <a:lnTo>
                        <a:pt x="2300" y="525"/>
                      </a:lnTo>
                      <a:lnTo>
                        <a:pt x="2304" y="520"/>
                      </a:lnTo>
                      <a:lnTo>
                        <a:pt x="2313" y="512"/>
                      </a:lnTo>
                      <a:lnTo>
                        <a:pt x="2321" y="503"/>
                      </a:lnTo>
                      <a:lnTo>
                        <a:pt x="2330" y="494"/>
                      </a:lnTo>
                      <a:lnTo>
                        <a:pt x="2334" y="481"/>
                      </a:lnTo>
                      <a:lnTo>
                        <a:pt x="2343" y="473"/>
                      </a:lnTo>
                      <a:lnTo>
                        <a:pt x="2352" y="468"/>
                      </a:lnTo>
                      <a:lnTo>
                        <a:pt x="2361" y="464"/>
                      </a:lnTo>
                      <a:lnTo>
                        <a:pt x="2365" y="464"/>
                      </a:lnTo>
                      <a:lnTo>
                        <a:pt x="2374" y="468"/>
                      </a:lnTo>
                      <a:lnTo>
                        <a:pt x="2382" y="468"/>
                      </a:lnTo>
                      <a:lnTo>
                        <a:pt x="2391" y="473"/>
                      </a:lnTo>
                      <a:lnTo>
                        <a:pt x="2400" y="477"/>
                      </a:lnTo>
                      <a:lnTo>
                        <a:pt x="2404" y="486"/>
                      </a:lnTo>
                      <a:lnTo>
                        <a:pt x="2413" y="494"/>
                      </a:lnTo>
                      <a:lnTo>
                        <a:pt x="2421" y="499"/>
                      </a:lnTo>
                      <a:lnTo>
                        <a:pt x="2430" y="507"/>
                      </a:lnTo>
                      <a:lnTo>
                        <a:pt x="2434" y="512"/>
                      </a:lnTo>
                      <a:lnTo>
                        <a:pt x="2443" y="516"/>
                      </a:lnTo>
                      <a:lnTo>
                        <a:pt x="2452" y="520"/>
                      </a:lnTo>
                      <a:lnTo>
                        <a:pt x="2460" y="520"/>
                      </a:lnTo>
                      <a:lnTo>
                        <a:pt x="2465" y="520"/>
                      </a:lnTo>
                      <a:lnTo>
                        <a:pt x="2473" y="520"/>
                      </a:lnTo>
                      <a:lnTo>
                        <a:pt x="2482" y="520"/>
                      </a:lnTo>
                      <a:lnTo>
                        <a:pt x="2491" y="520"/>
                      </a:lnTo>
                      <a:lnTo>
                        <a:pt x="2495" y="516"/>
                      </a:lnTo>
                      <a:lnTo>
                        <a:pt x="2504" y="516"/>
                      </a:lnTo>
                      <a:lnTo>
                        <a:pt x="2512" y="512"/>
                      </a:lnTo>
                      <a:lnTo>
                        <a:pt x="2521" y="507"/>
                      </a:lnTo>
                      <a:lnTo>
                        <a:pt x="2530" y="503"/>
                      </a:lnTo>
                      <a:lnTo>
                        <a:pt x="2534" y="499"/>
                      </a:lnTo>
                      <a:lnTo>
                        <a:pt x="2543" y="490"/>
                      </a:lnTo>
                      <a:lnTo>
                        <a:pt x="2551" y="481"/>
                      </a:lnTo>
                      <a:lnTo>
                        <a:pt x="2560" y="477"/>
                      </a:lnTo>
                      <a:lnTo>
                        <a:pt x="2564" y="464"/>
                      </a:lnTo>
                      <a:lnTo>
                        <a:pt x="2573" y="455"/>
                      </a:lnTo>
                      <a:lnTo>
                        <a:pt x="2582" y="442"/>
                      </a:lnTo>
                      <a:lnTo>
                        <a:pt x="2590" y="425"/>
                      </a:lnTo>
                      <a:lnTo>
                        <a:pt x="2595" y="403"/>
                      </a:lnTo>
                      <a:lnTo>
                        <a:pt x="2603" y="386"/>
                      </a:lnTo>
                      <a:lnTo>
                        <a:pt x="2612" y="360"/>
                      </a:lnTo>
                      <a:lnTo>
                        <a:pt x="2621" y="334"/>
                      </a:lnTo>
                      <a:lnTo>
                        <a:pt x="2625" y="303"/>
                      </a:lnTo>
                      <a:lnTo>
                        <a:pt x="2634" y="273"/>
                      </a:lnTo>
                      <a:lnTo>
                        <a:pt x="2643" y="247"/>
                      </a:lnTo>
                      <a:lnTo>
                        <a:pt x="2651" y="221"/>
                      </a:lnTo>
                      <a:lnTo>
                        <a:pt x="2656" y="195"/>
                      </a:lnTo>
                      <a:lnTo>
                        <a:pt x="2664" y="178"/>
                      </a:lnTo>
                      <a:lnTo>
                        <a:pt x="2673" y="160"/>
                      </a:lnTo>
                      <a:lnTo>
                        <a:pt x="2682" y="152"/>
                      </a:lnTo>
                      <a:lnTo>
                        <a:pt x="2690" y="152"/>
                      </a:lnTo>
                      <a:lnTo>
                        <a:pt x="2695" y="147"/>
                      </a:lnTo>
                      <a:lnTo>
                        <a:pt x="2703" y="152"/>
                      </a:lnTo>
                      <a:lnTo>
                        <a:pt x="2712" y="156"/>
                      </a:lnTo>
                      <a:lnTo>
                        <a:pt x="2721" y="156"/>
                      </a:lnTo>
                      <a:lnTo>
                        <a:pt x="2725" y="160"/>
                      </a:lnTo>
                      <a:lnTo>
                        <a:pt x="2734" y="165"/>
                      </a:lnTo>
                      <a:lnTo>
                        <a:pt x="2742" y="173"/>
                      </a:lnTo>
                      <a:lnTo>
                        <a:pt x="2751" y="186"/>
                      </a:lnTo>
                      <a:lnTo>
                        <a:pt x="2755" y="204"/>
                      </a:lnTo>
                      <a:lnTo>
                        <a:pt x="2764" y="225"/>
                      </a:lnTo>
                      <a:lnTo>
                        <a:pt x="2773" y="251"/>
                      </a:lnTo>
                      <a:lnTo>
                        <a:pt x="2781" y="273"/>
                      </a:lnTo>
                      <a:lnTo>
                        <a:pt x="2786" y="290"/>
                      </a:lnTo>
                      <a:lnTo>
                        <a:pt x="2794" y="299"/>
                      </a:lnTo>
                      <a:lnTo>
                        <a:pt x="2803" y="299"/>
                      </a:lnTo>
                      <a:lnTo>
                        <a:pt x="2812" y="290"/>
                      </a:lnTo>
                      <a:lnTo>
                        <a:pt x="2820" y="277"/>
                      </a:lnTo>
                      <a:lnTo>
                        <a:pt x="2825" y="264"/>
                      </a:lnTo>
                      <a:lnTo>
                        <a:pt x="2833" y="251"/>
                      </a:lnTo>
                      <a:lnTo>
                        <a:pt x="2842" y="247"/>
                      </a:lnTo>
                      <a:lnTo>
                        <a:pt x="2851" y="247"/>
                      </a:lnTo>
                      <a:lnTo>
                        <a:pt x="2855" y="251"/>
                      </a:lnTo>
                      <a:lnTo>
                        <a:pt x="2864" y="251"/>
                      </a:lnTo>
                      <a:lnTo>
                        <a:pt x="2872" y="251"/>
                      </a:lnTo>
                      <a:lnTo>
                        <a:pt x="2881" y="243"/>
                      </a:lnTo>
                      <a:lnTo>
                        <a:pt x="2885" y="234"/>
                      </a:lnTo>
                      <a:lnTo>
                        <a:pt x="2894" y="221"/>
                      </a:lnTo>
                      <a:lnTo>
                        <a:pt x="2903" y="212"/>
                      </a:lnTo>
                      <a:lnTo>
                        <a:pt x="2912" y="204"/>
                      </a:lnTo>
                      <a:lnTo>
                        <a:pt x="2916" y="195"/>
                      </a:lnTo>
                      <a:lnTo>
                        <a:pt x="2925" y="191"/>
                      </a:lnTo>
                      <a:lnTo>
                        <a:pt x="2933" y="191"/>
                      </a:lnTo>
                      <a:lnTo>
                        <a:pt x="2942" y="186"/>
                      </a:lnTo>
                      <a:lnTo>
                        <a:pt x="2951" y="186"/>
                      </a:lnTo>
                      <a:lnTo>
                        <a:pt x="2955" y="186"/>
                      </a:lnTo>
                      <a:lnTo>
                        <a:pt x="2964" y="178"/>
                      </a:lnTo>
                      <a:lnTo>
                        <a:pt x="2972" y="169"/>
                      </a:lnTo>
                      <a:lnTo>
                        <a:pt x="2981" y="160"/>
                      </a:lnTo>
                      <a:lnTo>
                        <a:pt x="2985" y="156"/>
                      </a:lnTo>
                      <a:lnTo>
                        <a:pt x="2994" y="156"/>
                      </a:lnTo>
                      <a:lnTo>
                        <a:pt x="3003" y="156"/>
                      </a:lnTo>
                      <a:lnTo>
                        <a:pt x="3011" y="160"/>
                      </a:lnTo>
                      <a:lnTo>
                        <a:pt x="3016" y="169"/>
                      </a:lnTo>
                      <a:lnTo>
                        <a:pt x="3024" y="182"/>
                      </a:lnTo>
                      <a:lnTo>
                        <a:pt x="3033" y="191"/>
                      </a:lnTo>
                      <a:lnTo>
                        <a:pt x="3042" y="199"/>
                      </a:lnTo>
                      <a:lnTo>
                        <a:pt x="3046" y="204"/>
                      </a:lnTo>
                      <a:lnTo>
                        <a:pt x="3055" y="208"/>
                      </a:lnTo>
                      <a:lnTo>
                        <a:pt x="3063" y="199"/>
                      </a:lnTo>
                      <a:lnTo>
                        <a:pt x="3072" y="195"/>
                      </a:lnTo>
                      <a:lnTo>
                        <a:pt x="3081" y="191"/>
                      </a:lnTo>
                      <a:lnTo>
                        <a:pt x="3085" y="182"/>
                      </a:lnTo>
                      <a:lnTo>
                        <a:pt x="3094" y="178"/>
                      </a:lnTo>
                      <a:lnTo>
                        <a:pt x="3102" y="178"/>
                      </a:lnTo>
                      <a:lnTo>
                        <a:pt x="3111" y="173"/>
                      </a:lnTo>
                      <a:lnTo>
                        <a:pt x="3115" y="169"/>
                      </a:lnTo>
                      <a:lnTo>
                        <a:pt x="3124" y="160"/>
                      </a:lnTo>
                      <a:lnTo>
                        <a:pt x="3133" y="152"/>
                      </a:lnTo>
                      <a:lnTo>
                        <a:pt x="3141" y="143"/>
                      </a:lnTo>
                      <a:lnTo>
                        <a:pt x="3146" y="134"/>
                      </a:lnTo>
                      <a:lnTo>
                        <a:pt x="3154" y="121"/>
                      </a:lnTo>
                      <a:lnTo>
                        <a:pt x="3163" y="113"/>
                      </a:lnTo>
                      <a:lnTo>
                        <a:pt x="3172" y="104"/>
                      </a:lnTo>
                      <a:lnTo>
                        <a:pt x="3176" y="95"/>
                      </a:lnTo>
                      <a:lnTo>
                        <a:pt x="3185" y="87"/>
                      </a:lnTo>
                      <a:lnTo>
                        <a:pt x="3194" y="78"/>
                      </a:lnTo>
                      <a:lnTo>
                        <a:pt x="3202" y="69"/>
                      </a:lnTo>
                      <a:lnTo>
                        <a:pt x="3211" y="60"/>
                      </a:lnTo>
                      <a:lnTo>
                        <a:pt x="3215" y="56"/>
                      </a:lnTo>
                      <a:lnTo>
                        <a:pt x="3224" y="43"/>
                      </a:lnTo>
                      <a:lnTo>
                        <a:pt x="3233" y="34"/>
                      </a:lnTo>
                      <a:lnTo>
                        <a:pt x="3241" y="34"/>
                      </a:lnTo>
                      <a:lnTo>
                        <a:pt x="3246" y="30"/>
                      </a:lnTo>
                      <a:lnTo>
                        <a:pt x="3254" y="34"/>
                      </a:lnTo>
                      <a:lnTo>
                        <a:pt x="3263" y="39"/>
                      </a:lnTo>
                      <a:lnTo>
                        <a:pt x="3272" y="43"/>
                      </a:lnTo>
                      <a:lnTo>
                        <a:pt x="3276" y="47"/>
                      </a:lnTo>
                      <a:lnTo>
                        <a:pt x="3285" y="52"/>
                      </a:lnTo>
                      <a:lnTo>
                        <a:pt x="3293" y="56"/>
                      </a:lnTo>
                      <a:lnTo>
                        <a:pt x="3302" y="56"/>
                      </a:lnTo>
                      <a:lnTo>
                        <a:pt x="3306" y="60"/>
                      </a:lnTo>
                      <a:lnTo>
                        <a:pt x="3315" y="60"/>
                      </a:lnTo>
                      <a:lnTo>
                        <a:pt x="3324" y="60"/>
                      </a:lnTo>
                      <a:lnTo>
                        <a:pt x="3332" y="56"/>
                      </a:lnTo>
                      <a:lnTo>
                        <a:pt x="3337" y="52"/>
                      </a:lnTo>
                      <a:lnTo>
                        <a:pt x="3345" y="56"/>
                      </a:lnTo>
                      <a:lnTo>
                        <a:pt x="3354" y="60"/>
                      </a:lnTo>
                      <a:lnTo>
                        <a:pt x="3363" y="78"/>
                      </a:lnTo>
                      <a:lnTo>
                        <a:pt x="3371" y="91"/>
                      </a:lnTo>
                      <a:lnTo>
                        <a:pt x="3376" y="113"/>
                      </a:lnTo>
                      <a:lnTo>
                        <a:pt x="3384" y="130"/>
                      </a:lnTo>
                      <a:lnTo>
                        <a:pt x="3393" y="152"/>
                      </a:lnTo>
                      <a:lnTo>
                        <a:pt x="3402" y="173"/>
                      </a:lnTo>
                      <a:lnTo>
                        <a:pt x="3406" y="195"/>
                      </a:lnTo>
                      <a:lnTo>
                        <a:pt x="3415" y="212"/>
                      </a:lnTo>
                      <a:lnTo>
                        <a:pt x="3423" y="234"/>
                      </a:lnTo>
                      <a:lnTo>
                        <a:pt x="3432" y="251"/>
                      </a:lnTo>
                      <a:lnTo>
                        <a:pt x="3436" y="269"/>
                      </a:lnTo>
                      <a:lnTo>
                        <a:pt x="3445" y="286"/>
                      </a:lnTo>
                      <a:lnTo>
                        <a:pt x="3454" y="303"/>
                      </a:lnTo>
                      <a:lnTo>
                        <a:pt x="3462" y="317"/>
                      </a:lnTo>
                      <a:lnTo>
                        <a:pt x="3467" y="330"/>
                      </a:lnTo>
                      <a:lnTo>
                        <a:pt x="3476" y="343"/>
                      </a:lnTo>
                      <a:lnTo>
                        <a:pt x="3484" y="356"/>
                      </a:lnTo>
                      <a:lnTo>
                        <a:pt x="3493" y="369"/>
                      </a:lnTo>
                      <a:lnTo>
                        <a:pt x="3502" y="377"/>
                      </a:lnTo>
                      <a:lnTo>
                        <a:pt x="3506" y="386"/>
                      </a:lnTo>
                      <a:lnTo>
                        <a:pt x="3515" y="390"/>
                      </a:lnTo>
                      <a:lnTo>
                        <a:pt x="3523" y="390"/>
                      </a:lnTo>
                      <a:lnTo>
                        <a:pt x="3532" y="390"/>
                      </a:lnTo>
                      <a:lnTo>
                        <a:pt x="3536" y="386"/>
                      </a:lnTo>
                      <a:lnTo>
                        <a:pt x="3545" y="386"/>
                      </a:lnTo>
                      <a:lnTo>
                        <a:pt x="3554" y="386"/>
                      </a:lnTo>
                      <a:lnTo>
                        <a:pt x="3562" y="386"/>
                      </a:lnTo>
                      <a:lnTo>
                        <a:pt x="3567" y="386"/>
                      </a:lnTo>
                      <a:lnTo>
                        <a:pt x="3575" y="390"/>
                      </a:lnTo>
                      <a:lnTo>
                        <a:pt x="3584" y="390"/>
                      </a:lnTo>
                      <a:lnTo>
                        <a:pt x="3593" y="386"/>
                      </a:lnTo>
                      <a:lnTo>
                        <a:pt x="3597" y="386"/>
                      </a:lnTo>
                      <a:lnTo>
                        <a:pt x="3606" y="386"/>
                      </a:lnTo>
                      <a:lnTo>
                        <a:pt x="3614" y="386"/>
                      </a:lnTo>
                      <a:lnTo>
                        <a:pt x="3623" y="390"/>
                      </a:lnTo>
                      <a:lnTo>
                        <a:pt x="3632" y="395"/>
                      </a:lnTo>
                      <a:lnTo>
                        <a:pt x="3636" y="399"/>
                      </a:lnTo>
                      <a:lnTo>
                        <a:pt x="3645" y="403"/>
                      </a:lnTo>
                      <a:lnTo>
                        <a:pt x="3653" y="412"/>
                      </a:lnTo>
                      <a:lnTo>
                        <a:pt x="3662" y="416"/>
                      </a:lnTo>
                      <a:lnTo>
                        <a:pt x="3666" y="425"/>
                      </a:lnTo>
                      <a:lnTo>
                        <a:pt x="3675" y="434"/>
                      </a:lnTo>
                      <a:lnTo>
                        <a:pt x="3684" y="438"/>
                      </a:lnTo>
                      <a:lnTo>
                        <a:pt x="3692" y="442"/>
                      </a:lnTo>
                      <a:lnTo>
                        <a:pt x="3697" y="447"/>
                      </a:lnTo>
                      <a:lnTo>
                        <a:pt x="3705" y="451"/>
                      </a:lnTo>
                      <a:lnTo>
                        <a:pt x="3714" y="455"/>
                      </a:lnTo>
                      <a:lnTo>
                        <a:pt x="3723" y="460"/>
                      </a:lnTo>
                      <a:lnTo>
                        <a:pt x="3727" y="464"/>
                      </a:lnTo>
                      <a:lnTo>
                        <a:pt x="3736" y="468"/>
                      </a:lnTo>
                      <a:lnTo>
                        <a:pt x="3744" y="473"/>
                      </a:lnTo>
                      <a:lnTo>
                        <a:pt x="3753" y="481"/>
                      </a:lnTo>
                      <a:lnTo>
                        <a:pt x="3762" y="486"/>
                      </a:lnTo>
                      <a:lnTo>
                        <a:pt x="3766" y="490"/>
                      </a:lnTo>
                      <a:lnTo>
                        <a:pt x="3775" y="499"/>
                      </a:lnTo>
                      <a:lnTo>
                        <a:pt x="3784" y="503"/>
                      </a:lnTo>
                      <a:lnTo>
                        <a:pt x="3792" y="503"/>
                      </a:lnTo>
                      <a:lnTo>
                        <a:pt x="3797" y="503"/>
                      </a:lnTo>
                      <a:lnTo>
                        <a:pt x="3805" y="503"/>
                      </a:lnTo>
                      <a:lnTo>
                        <a:pt x="3814" y="503"/>
                      </a:lnTo>
                      <a:lnTo>
                        <a:pt x="3823" y="499"/>
                      </a:lnTo>
                      <a:lnTo>
                        <a:pt x="3827" y="499"/>
                      </a:lnTo>
                      <a:lnTo>
                        <a:pt x="3836" y="499"/>
                      </a:lnTo>
                      <a:lnTo>
                        <a:pt x="3844" y="499"/>
                      </a:lnTo>
                      <a:lnTo>
                        <a:pt x="3853" y="494"/>
                      </a:lnTo>
                      <a:lnTo>
                        <a:pt x="3857" y="494"/>
                      </a:lnTo>
                      <a:lnTo>
                        <a:pt x="3866" y="494"/>
                      </a:lnTo>
                      <a:lnTo>
                        <a:pt x="3875" y="494"/>
                      </a:lnTo>
                      <a:lnTo>
                        <a:pt x="3883" y="494"/>
                      </a:lnTo>
                      <a:lnTo>
                        <a:pt x="3892" y="494"/>
                      </a:lnTo>
                      <a:lnTo>
                        <a:pt x="3896" y="494"/>
                      </a:lnTo>
                      <a:lnTo>
                        <a:pt x="3905" y="494"/>
                      </a:lnTo>
                      <a:lnTo>
                        <a:pt x="3914" y="494"/>
                      </a:lnTo>
                      <a:lnTo>
                        <a:pt x="3922" y="499"/>
                      </a:lnTo>
                      <a:lnTo>
                        <a:pt x="3927" y="499"/>
                      </a:lnTo>
                      <a:lnTo>
                        <a:pt x="3935" y="499"/>
                      </a:lnTo>
                      <a:lnTo>
                        <a:pt x="3944" y="503"/>
                      </a:lnTo>
                      <a:lnTo>
                        <a:pt x="3953" y="507"/>
                      </a:lnTo>
                      <a:lnTo>
                        <a:pt x="3957" y="512"/>
                      </a:lnTo>
                      <a:lnTo>
                        <a:pt x="3966" y="512"/>
                      </a:lnTo>
                      <a:lnTo>
                        <a:pt x="3974" y="516"/>
                      </a:lnTo>
                      <a:lnTo>
                        <a:pt x="3983" y="525"/>
                      </a:lnTo>
                      <a:lnTo>
                        <a:pt x="3987" y="529"/>
                      </a:lnTo>
                      <a:lnTo>
                        <a:pt x="3996" y="533"/>
                      </a:lnTo>
                      <a:lnTo>
                        <a:pt x="4005" y="533"/>
                      </a:lnTo>
                      <a:lnTo>
                        <a:pt x="4013" y="538"/>
                      </a:lnTo>
                      <a:lnTo>
                        <a:pt x="4018" y="538"/>
                      </a:lnTo>
                      <a:lnTo>
                        <a:pt x="4027" y="538"/>
                      </a:lnTo>
                      <a:lnTo>
                        <a:pt x="4035" y="547"/>
                      </a:lnTo>
                      <a:lnTo>
                        <a:pt x="4044" y="547"/>
                      </a:lnTo>
                      <a:lnTo>
                        <a:pt x="4053" y="547"/>
                      </a:lnTo>
                      <a:lnTo>
                        <a:pt x="4057" y="547"/>
                      </a:lnTo>
                      <a:lnTo>
                        <a:pt x="4066" y="547"/>
                      </a:lnTo>
                      <a:lnTo>
                        <a:pt x="4074" y="551"/>
                      </a:lnTo>
                      <a:lnTo>
                        <a:pt x="4083" y="555"/>
                      </a:lnTo>
                      <a:lnTo>
                        <a:pt x="4087" y="551"/>
                      </a:lnTo>
                    </a:path>
                  </a:pathLst>
                </a:custGeom>
                <a:noFill/>
                <a:ln w="6350">
                  <a:solidFill>
                    <a:srgbClr val="003C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27" name="Freeform 125"/>
                <p:cNvSpPr>
                  <a:spLocks/>
                </p:cNvSpPr>
                <p:nvPr/>
              </p:nvSpPr>
              <p:spPr bwMode="auto">
                <a:xfrm>
                  <a:off x="1257301" y="3476625"/>
                  <a:ext cx="6488113" cy="1398588"/>
                </a:xfrm>
                <a:custGeom>
                  <a:avLst/>
                  <a:gdLst/>
                  <a:ahLst/>
                  <a:cxnLst>
                    <a:cxn ang="0">
                      <a:pos x="61" y="881"/>
                    </a:cxn>
                    <a:cxn ang="0">
                      <a:pos x="131" y="877"/>
                    </a:cxn>
                    <a:cxn ang="0">
                      <a:pos x="200" y="868"/>
                    </a:cxn>
                    <a:cxn ang="0">
                      <a:pos x="269" y="799"/>
                    </a:cxn>
                    <a:cxn ang="0">
                      <a:pos x="339" y="92"/>
                    </a:cxn>
                    <a:cxn ang="0">
                      <a:pos x="408" y="552"/>
                    </a:cxn>
                    <a:cxn ang="0">
                      <a:pos x="478" y="760"/>
                    </a:cxn>
                    <a:cxn ang="0">
                      <a:pos x="547" y="769"/>
                    </a:cxn>
                    <a:cxn ang="0">
                      <a:pos x="612" y="729"/>
                    </a:cxn>
                    <a:cxn ang="0">
                      <a:pos x="682" y="690"/>
                    </a:cxn>
                    <a:cxn ang="0">
                      <a:pos x="751" y="677"/>
                    </a:cxn>
                    <a:cxn ang="0">
                      <a:pos x="820" y="673"/>
                    </a:cxn>
                    <a:cxn ang="0">
                      <a:pos x="890" y="695"/>
                    </a:cxn>
                    <a:cxn ang="0">
                      <a:pos x="959" y="703"/>
                    </a:cxn>
                    <a:cxn ang="0">
                      <a:pos x="1029" y="716"/>
                    </a:cxn>
                    <a:cxn ang="0">
                      <a:pos x="1098" y="734"/>
                    </a:cxn>
                    <a:cxn ang="0">
                      <a:pos x="1167" y="738"/>
                    </a:cxn>
                    <a:cxn ang="0">
                      <a:pos x="1233" y="742"/>
                    </a:cxn>
                    <a:cxn ang="0">
                      <a:pos x="1302" y="760"/>
                    </a:cxn>
                    <a:cxn ang="0">
                      <a:pos x="1371" y="773"/>
                    </a:cxn>
                    <a:cxn ang="0">
                      <a:pos x="1441" y="612"/>
                    </a:cxn>
                    <a:cxn ang="0">
                      <a:pos x="1510" y="534"/>
                    </a:cxn>
                    <a:cxn ang="0">
                      <a:pos x="1580" y="578"/>
                    </a:cxn>
                    <a:cxn ang="0">
                      <a:pos x="1649" y="582"/>
                    </a:cxn>
                    <a:cxn ang="0">
                      <a:pos x="1718" y="582"/>
                    </a:cxn>
                    <a:cxn ang="0">
                      <a:pos x="1784" y="560"/>
                    </a:cxn>
                    <a:cxn ang="0">
                      <a:pos x="1853" y="538"/>
                    </a:cxn>
                    <a:cxn ang="0">
                      <a:pos x="1922" y="552"/>
                    </a:cxn>
                    <a:cxn ang="0">
                      <a:pos x="1992" y="578"/>
                    </a:cxn>
                    <a:cxn ang="0">
                      <a:pos x="2061" y="582"/>
                    </a:cxn>
                    <a:cxn ang="0">
                      <a:pos x="2131" y="582"/>
                    </a:cxn>
                    <a:cxn ang="0">
                      <a:pos x="2200" y="569"/>
                    </a:cxn>
                    <a:cxn ang="0">
                      <a:pos x="2269" y="552"/>
                    </a:cxn>
                    <a:cxn ang="0">
                      <a:pos x="2334" y="504"/>
                    </a:cxn>
                    <a:cxn ang="0">
                      <a:pos x="2404" y="508"/>
                    </a:cxn>
                    <a:cxn ang="0">
                      <a:pos x="2473" y="552"/>
                    </a:cxn>
                    <a:cxn ang="0">
                      <a:pos x="2543" y="534"/>
                    </a:cxn>
                    <a:cxn ang="0">
                      <a:pos x="2612" y="413"/>
                    </a:cxn>
                    <a:cxn ang="0">
                      <a:pos x="2682" y="187"/>
                    </a:cxn>
                    <a:cxn ang="0">
                      <a:pos x="2751" y="226"/>
                    </a:cxn>
                    <a:cxn ang="0">
                      <a:pos x="2820" y="343"/>
                    </a:cxn>
                    <a:cxn ang="0">
                      <a:pos x="2885" y="300"/>
                    </a:cxn>
                    <a:cxn ang="0">
                      <a:pos x="2955" y="252"/>
                    </a:cxn>
                    <a:cxn ang="0">
                      <a:pos x="3024" y="252"/>
                    </a:cxn>
                    <a:cxn ang="0">
                      <a:pos x="3094" y="217"/>
                    </a:cxn>
                    <a:cxn ang="0">
                      <a:pos x="3163" y="131"/>
                    </a:cxn>
                    <a:cxn ang="0">
                      <a:pos x="3233" y="18"/>
                    </a:cxn>
                    <a:cxn ang="0">
                      <a:pos x="3302" y="13"/>
                    </a:cxn>
                    <a:cxn ang="0">
                      <a:pos x="3371" y="48"/>
                    </a:cxn>
                    <a:cxn ang="0">
                      <a:pos x="3436" y="235"/>
                    </a:cxn>
                    <a:cxn ang="0">
                      <a:pos x="3506" y="365"/>
                    </a:cxn>
                    <a:cxn ang="0">
                      <a:pos x="3575" y="365"/>
                    </a:cxn>
                    <a:cxn ang="0">
                      <a:pos x="3645" y="378"/>
                    </a:cxn>
                    <a:cxn ang="0">
                      <a:pos x="3714" y="439"/>
                    </a:cxn>
                    <a:cxn ang="0">
                      <a:pos x="3784" y="486"/>
                    </a:cxn>
                    <a:cxn ang="0">
                      <a:pos x="3853" y="491"/>
                    </a:cxn>
                    <a:cxn ang="0">
                      <a:pos x="3922" y="478"/>
                    </a:cxn>
                    <a:cxn ang="0">
                      <a:pos x="3987" y="517"/>
                    </a:cxn>
                    <a:cxn ang="0">
                      <a:pos x="4057" y="547"/>
                    </a:cxn>
                  </a:cxnLst>
                  <a:rect l="0" t="0" r="r" b="b"/>
                  <a:pathLst>
                    <a:path w="4087" h="881">
                      <a:moveTo>
                        <a:pt x="0" y="881"/>
                      </a:moveTo>
                      <a:lnTo>
                        <a:pt x="9" y="881"/>
                      </a:lnTo>
                      <a:lnTo>
                        <a:pt x="18" y="881"/>
                      </a:lnTo>
                      <a:lnTo>
                        <a:pt x="26" y="881"/>
                      </a:lnTo>
                      <a:lnTo>
                        <a:pt x="31" y="881"/>
                      </a:lnTo>
                      <a:lnTo>
                        <a:pt x="39" y="881"/>
                      </a:lnTo>
                      <a:lnTo>
                        <a:pt x="48" y="881"/>
                      </a:lnTo>
                      <a:lnTo>
                        <a:pt x="57" y="881"/>
                      </a:lnTo>
                      <a:lnTo>
                        <a:pt x="61" y="881"/>
                      </a:lnTo>
                      <a:lnTo>
                        <a:pt x="70" y="881"/>
                      </a:lnTo>
                      <a:lnTo>
                        <a:pt x="78" y="881"/>
                      </a:lnTo>
                      <a:lnTo>
                        <a:pt x="87" y="881"/>
                      </a:lnTo>
                      <a:lnTo>
                        <a:pt x="96" y="877"/>
                      </a:lnTo>
                      <a:lnTo>
                        <a:pt x="100" y="877"/>
                      </a:lnTo>
                      <a:lnTo>
                        <a:pt x="109" y="877"/>
                      </a:lnTo>
                      <a:lnTo>
                        <a:pt x="118" y="881"/>
                      </a:lnTo>
                      <a:lnTo>
                        <a:pt x="126" y="877"/>
                      </a:lnTo>
                      <a:lnTo>
                        <a:pt x="131" y="877"/>
                      </a:lnTo>
                      <a:lnTo>
                        <a:pt x="139" y="877"/>
                      </a:lnTo>
                      <a:lnTo>
                        <a:pt x="148" y="877"/>
                      </a:lnTo>
                      <a:lnTo>
                        <a:pt x="157" y="877"/>
                      </a:lnTo>
                      <a:lnTo>
                        <a:pt x="161" y="877"/>
                      </a:lnTo>
                      <a:lnTo>
                        <a:pt x="170" y="877"/>
                      </a:lnTo>
                      <a:lnTo>
                        <a:pt x="178" y="873"/>
                      </a:lnTo>
                      <a:lnTo>
                        <a:pt x="187" y="873"/>
                      </a:lnTo>
                      <a:lnTo>
                        <a:pt x="191" y="873"/>
                      </a:lnTo>
                      <a:lnTo>
                        <a:pt x="200" y="868"/>
                      </a:lnTo>
                      <a:lnTo>
                        <a:pt x="209" y="868"/>
                      </a:lnTo>
                      <a:lnTo>
                        <a:pt x="217" y="864"/>
                      </a:lnTo>
                      <a:lnTo>
                        <a:pt x="226" y="864"/>
                      </a:lnTo>
                      <a:lnTo>
                        <a:pt x="230" y="860"/>
                      </a:lnTo>
                      <a:lnTo>
                        <a:pt x="239" y="855"/>
                      </a:lnTo>
                      <a:lnTo>
                        <a:pt x="248" y="847"/>
                      </a:lnTo>
                      <a:lnTo>
                        <a:pt x="256" y="838"/>
                      </a:lnTo>
                      <a:lnTo>
                        <a:pt x="261" y="825"/>
                      </a:lnTo>
                      <a:lnTo>
                        <a:pt x="269" y="799"/>
                      </a:lnTo>
                      <a:lnTo>
                        <a:pt x="278" y="769"/>
                      </a:lnTo>
                      <a:lnTo>
                        <a:pt x="287" y="725"/>
                      </a:lnTo>
                      <a:lnTo>
                        <a:pt x="291" y="664"/>
                      </a:lnTo>
                      <a:lnTo>
                        <a:pt x="300" y="586"/>
                      </a:lnTo>
                      <a:lnTo>
                        <a:pt x="308" y="491"/>
                      </a:lnTo>
                      <a:lnTo>
                        <a:pt x="317" y="382"/>
                      </a:lnTo>
                      <a:lnTo>
                        <a:pt x="321" y="269"/>
                      </a:lnTo>
                      <a:lnTo>
                        <a:pt x="330" y="170"/>
                      </a:lnTo>
                      <a:lnTo>
                        <a:pt x="339" y="92"/>
                      </a:lnTo>
                      <a:lnTo>
                        <a:pt x="347" y="44"/>
                      </a:lnTo>
                      <a:lnTo>
                        <a:pt x="356" y="35"/>
                      </a:lnTo>
                      <a:lnTo>
                        <a:pt x="360" y="70"/>
                      </a:lnTo>
                      <a:lnTo>
                        <a:pt x="369" y="131"/>
                      </a:lnTo>
                      <a:lnTo>
                        <a:pt x="378" y="217"/>
                      </a:lnTo>
                      <a:lnTo>
                        <a:pt x="387" y="313"/>
                      </a:lnTo>
                      <a:lnTo>
                        <a:pt x="391" y="404"/>
                      </a:lnTo>
                      <a:lnTo>
                        <a:pt x="400" y="486"/>
                      </a:lnTo>
                      <a:lnTo>
                        <a:pt x="408" y="552"/>
                      </a:lnTo>
                      <a:lnTo>
                        <a:pt x="417" y="604"/>
                      </a:lnTo>
                      <a:lnTo>
                        <a:pt x="421" y="643"/>
                      </a:lnTo>
                      <a:lnTo>
                        <a:pt x="430" y="673"/>
                      </a:lnTo>
                      <a:lnTo>
                        <a:pt x="439" y="699"/>
                      </a:lnTo>
                      <a:lnTo>
                        <a:pt x="447" y="716"/>
                      </a:lnTo>
                      <a:lnTo>
                        <a:pt x="452" y="729"/>
                      </a:lnTo>
                      <a:lnTo>
                        <a:pt x="460" y="742"/>
                      </a:lnTo>
                      <a:lnTo>
                        <a:pt x="469" y="751"/>
                      </a:lnTo>
                      <a:lnTo>
                        <a:pt x="478" y="760"/>
                      </a:lnTo>
                      <a:lnTo>
                        <a:pt x="486" y="764"/>
                      </a:lnTo>
                      <a:lnTo>
                        <a:pt x="491" y="769"/>
                      </a:lnTo>
                      <a:lnTo>
                        <a:pt x="499" y="769"/>
                      </a:lnTo>
                      <a:lnTo>
                        <a:pt x="508" y="773"/>
                      </a:lnTo>
                      <a:lnTo>
                        <a:pt x="517" y="773"/>
                      </a:lnTo>
                      <a:lnTo>
                        <a:pt x="521" y="773"/>
                      </a:lnTo>
                      <a:lnTo>
                        <a:pt x="530" y="773"/>
                      </a:lnTo>
                      <a:lnTo>
                        <a:pt x="538" y="769"/>
                      </a:lnTo>
                      <a:lnTo>
                        <a:pt x="547" y="769"/>
                      </a:lnTo>
                      <a:lnTo>
                        <a:pt x="551" y="764"/>
                      </a:lnTo>
                      <a:lnTo>
                        <a:pt x="560" y="764"/>
                      </a:lnTo>
                      <a:lnTo>
                        <a:pt x="569" y="760"/>
                      </a:lnTo>
                      <a:lnTo>
                        <a:pt x="577" y="755"/>
                      </a:lnTo>
                      <a:lnTo>
                        <a:pt x="582" y="751"/>
                      </a:lnTo>
                      <a:lnTo>
                        <a:pt x="590" y="747"/>
                      </a:lnTo>
                      <a:lnTo>
                        <a:pt x="599" y="738"/>
                      </a:lnTo>
                      <a:lnTo>
                        <a:pt x="608" y="734"/>
                      </a:lnTo>
                      <a:lnTo>
                        <a:pt x="612" y="729"/>
                      </a:lnTo>
                      <a:lnTo>
                        <a:pt x="621" y="725"/>
                      </a:lnTo>
                      <a:lnTo>
                        <a:pt x="629" y="721"/>
                      </a:lnTo>
                      <a:lnTo>
                        <a:pt x="638" y="716"/>
                      </a:lnTo>
                      <a:lnTo>
                        <a:pt x="647" y="712"/>
                      </a:lnTo>
                      <a:lnTo>
                        <a:pt x="651" y="708"/>
                      </a:lnTo>
                      <a:lnTo>
                        <a:pt x="660" y="703"/>
                      </a:lnTo>
                      <a:lnTo>
                        <a:pt x="669" y="699"/>
                      </a:lnTo>
                      <a:lnTo>
                        <a:pt x="677" y="695"/>
                      </a:lnTo>
                      <a:lnTo>
                        <a:pt x="682" y="690"/>
                      </a:lnTo>
                      <a:lnTo>
                        <a:pt x="690" y="686"/>
                      </a:lnTo>
                      <a:lnTo>
                        <a:pt x="699" y="686"/>
                      </a:lnTo>
                      <a:lnTo>
                        <a:pt x="708" y="682"/>
                      </a:lnTo>
                      <a:lnTo>
                        <a:pt x="712" y="682"/>
                      </a:lnTo>
                      <a:lnTo>
                        <a:pt x="721" y="677"/>
                      </a:lnTo>
                      <a:lnTo>
                        <a:pt x="729" y="677"/>
                      </a:lnTo>
                      <a:lnTo>
                        <a:pt x="738" y="673"/>
                      </a:lnTo>
                      <a:lnTo>
                        <a:pt x="742" y="673"/>
                      </a:lnTo>
                      <a:lnTo>
                        <a:pt x="751" y="677"/>
                      </a:lnTo>
                      <a:lnTo>
                        <a:pt x="760" y="677"/>
                      </a:lnTo>
                      <a:lnTo>
                        <a:pt x="768" y="677"/>
                      </a:lnTo>
                      <a:lnTo>
                        <a:pt x="777" y="677"/>
                      </a:lnTo>
                      <a:lnTo>
                        <a:pt x="781" y="677"/>
                      </a:lnTo>
                      <a:lnTo>
                        <a:pt x="790" y="677"/>
                      </a:lnTo>
                      <a:lnTo>
                        <a:pt x="799" y="677"/>
                      </a:lnTo>
                      <a:lnTo>
                        <a:pt x="807" y="673"/>
                      </a:lnTo>
                      <a:lnTo>
                        <a:pt x="812" y="673"/>
                      </a:lnTo>
                      <a:lnTo>
                        <a:pt x="820" y="673"/>
                      </a:lnTo>
                      <a:lnTo>
                        <a:pt x="829" y="677"/>
                      </a:lnTo>
                      <a:lnTo>
                        <a:pt x="838" y="677"/>
                      </a:lnTo>
                      <a:lnTo>
                        <a:pt x="842" y="677"/>
                      </a:lnTo>
                      <a:lnTo>
                        <a:pt x="851" y="682"/>
                      </a:lnTo>
                      <a:lnTo>
                        <a:pt x="859" y="686"/>
                      </a:lnTo>
                      <a:lnTo>
                        <a:pt x="868" y="686"/>
                      </a:lnTo>
                      <a:lnTo>
                        <a:pt x="872" y="686"/>
                      </a:lnTo>
                      <a:lnTo>
                        <a:pt x="881" y="690"/>
                      </a:lnTo>
                      <a:lnTo>
                        <a:pt x="890" y="695"/>
                      </a:lnTo>
                      <a:lnTo>
                        <a:pt x="898" y="695"/>
                      </a:lnTo>
                      <a:lnTo>
                        <a:pt x="907" y="695"/>
                      </a:lnTo>
                      <a:lnTo>
                        <a:pt x="911" y="695"/>
                      </a:lnTo>
                      <a:lnTo>
                        <a:pt x="920" y="699"/>
                      </a:lnTo>
                      <a:lnTo>
                        <a:pt x="929" y="699"/>
                      </a:lnTo>
                      <a:lnTo>
                        <a:pt x="937" y="699"/>
                      </a:lnTo>
                      <a:lnTo>
                        <a:pt x="942" y="699"/>
                      </a:lnTo>
                      <a:lnTo>
                        <a:pt x="951" y="703"/>
                      </a:lnTo>
                      <a:lnTo>
                        <a:pt x="959" y="703"/>
                      </a:lnTo>
                      <a:lnTo>
                        <a:pt x="968" y="703"/>
                      </a:lnTo>
                      <a:lnTo>
                        <a:pt x="972" y="703"/>
                      </a:lnTo>
                      <a:lnTo>
                        <a:pt x="981" y="708"/>
                      </a:lnTo>
                      <a:lnTo>
                        <a:pt x="990" y="708"/>
                      </a:lnTo>
                      <a:lnTo>
                        <a:pt x="998" y="708"/>
                      </a:lnTo>
                      <a:lnTo>
                        <a:pt x="1003" y="708"/>
                      </a:lnTo>
                      <a:lnTo>
                        <a:pt x="1011" y="712"/>
                      </a:lnTo>
                      <a:lnTo>
                        <a:pt x="1020" y="716"/>
                      </a:lnTo>
                      <a:lnTo>
                        <a:pt x="1029" y="716"/>
                      </a:lnTo>
                      <a:lnTo>
                        <a:pt x="1037" y="716"/>
                      </a:lnTo>
                      <a:lnTo>
                        <a:pt x="1042" y="721"/>
                      </a:lnTo>
                      <a:lnTo>
                        <a:pt x="1050" y="721"/>
                      </a:lnTo>
                      <a:lnTo>
                        <a:pt x="1059" y="725"/>
                      </a:lnTo>
                      <a:lnTo>
                        <a:pt x="1068" y="725"/>
                      </a:lnTo>
                      <a:lnTo>
                        <a:pt x="1072" y="729"/>
                      </a:lnTo>
                      <a:lnTo>
                        <a:pt x="1081" y="729"/>
                      </a:lnTo>
                      <a:lnTo>
                        <a:pt x="1089" y="729"/>
                      </a:lnTo>
                      <a:lnTo>
                        <a:pt x="1098" y="734"/>
                      </a:lnTo>
                      <a:lnTo>
                        <a:pt x="1102" y="734"/>
                      </a:lnTo>
                      <a:lnTo>
                        <a:pt x="1111" y="734"/>
                      </a:lnTo>
                      <a:lnTo>
                        <a:pt x="1120" y="734"/>
                      </a:lnTo>
                      <a:lnTo>
                        <a:pt x="1128" y="738"/>
                      </a:lnTo>
                      <a:lnTo>
                        <a:pt x="1133" y="738"/>
                      </a:lnTo>
                      <a:lnTo>
                        <a:pt x="1141" y="738"/>
                      </a:lnTo>
                      <a:lnTo>
                        <a:pt x="1150" y="738"/>
                      </a:lnTo>
                      <a:lnTo>
                        <a:pt x="1159" y="738"/>
                      </a:lnTo>
                      <a:lnTo>
                        <a:pt x="1167" y="738"/>
                      </a:lnTo>
                      <a:lnTo>
                        <a:pt x="1172" y="738"/>
                      </a:lnTo>
                      <a:lnTo>
                        <a:pt x="1180" y="738"/>
                      </a:lnTo>
                      <a:lnTo>
                        <a:pt x="1189" y="738"/>
                      </a:lnTo>
                      <a:lnTo>
                        <a:pt x="1198" y="738"/>
                      </a:lnTo>
                      <a:lnTo>
                        <a:pt x="1202" y="738"/>
                      </a:lnTo>
                      <a:lnTo>
                        <a:pt x="1211" y="742"/>
                      </a:lnTo>
                      <a:lnTo>
                        <a:pt x="1220" y="742"/>
                      </a:lnTo>
                      <a:lnTo>
                        <a:pt x="1228" y="742"/>
                      </a:lnTo>
                      <a:lnTo>
                        <a:pt x="1233" y="742"/>
                      </a:lnTo>
                      <a:lnTo>
                        <a:pt x="1241" y="742"/>
                      </a:lnTo>
                      <a:lnTo>
                        <a:pt x="1250" y="742"/>
                      </a:lnTo>
                      <a:lnTo>
                        <a:pt x="1259" y="742"/>
                      </a:lnTo>
                      <a:lnTo>
                        <a:pt x="1263" y="747"/>
                      </a:lnTo>
                      <a:lnTo>
                        <a:pt x="1272" y="747"/>
                      </a:lnTo>
                      <a:lnTo>
                        <a:pt x="1280" y="751"/>
                      </a:lnTo>
                      <a:lnTo>
                        <a:pt x="1289" y="755"/>
                      </a:lnTo>
                      <a:lnTo>
                        <a:pt x="1293" y="755"/>
                      </a:lnTo>
                      <a:lnTo>
                        <a:pt x="1302" y="760"/>
                      </a:lnTo>
                      <a:lnTo>
                        <a:pt x="1311" y="760"/>
                      </a:lnTo>
                      <a:lnTo>
                        <a:pt x="1319" y="764"/>
                      </a:lnTo>
                      <a:lnTo>
                        <a:pt x="1328" y="764"/>
                      </a:lnTo>
                      <a:lnTo>
                        <a:pt x="1332" y="769"/>
                      </a:lnTo>
                      <a:lnTo>
                        <a:pt x="1341" y="769"/>
                      </a:lnTo>
                      <a:lnTo>
                        <a:pt x="1350" y="769"/>
                      </a:lnTo>
                      <a:lnTo>
                        <a:pt x="1358" y="773"/>
                      </a:lnTo>
                      <a:lnTo>
                        <a:pt x="1363" y="773"/>
                      </a:lnTo>
                      <a:lnTo>
                        <a:pt x="1371" y="773"/>
                      </a:lnTo>
                      <a:lnTo>
                        <a:pt x="1380" y="769"/>
                      </a:lnTo>
                      <a:lnTo>
                        <a:pt x="1389" y="769"/>
                      </a:lnTo>
                      <a:lnTo>
                        <a:pt x="1393" y="764"/>
                      </a:lnTo>
                      <a:lnTo>
                        <a:pt x="1402" y="760"/>
                      </a:lnTo>
                      <a:lnTo>
                        <a:pt x="1410" y="751"/>
                      </a:lnTo>
                      <a:lnTo>
                        <a:pt x="1419" y="734"/>
                      </a:lnTo>
                      <a:lnTo>
                        <a:pt x="1423" y="712"/>
                      </a:lnTo>
                      <a:lnTo>
                        <a:pt x="1432" y="673"/>
                      </a:lnTo>
                      <a:lnTo>
                        <a:pt x="1441" y="612"/>
                      </a:lnTo>
                      <a:lnTo>
                        <a:pt x="1449" y="560"/>
                      </a:lnTo>
                      <a:lnTo>
                        <a:pt x="1458" y="530"/>
                      </a:lnTo>
                      <a:lnTo>
                        <a:pt x="1462" y="521"/>
                      </a:lnTo>
                      <a:lnTo>
                        <a:pt x="1471" y="517"/>
                      </a:lnTo>
                      <a:lnTo>
                        <a:pt x="1480" y="512"/>
                      </a:lnTo>
                      <a:lnTo>
                        <a:pt x="1488" y="508"/>
                      </a:lnTo>
                      <a:lnTo>
                        <a:pt x="1493" y="508"/>
                      </a:lnTo>
                      <a:lnTo>
                        <a:pt x="1502" y="521"/>
                      </a:lnTo>
                      <a:lnTo>
                        <a:pt x="1510" y="534"/>
                      </a:lnTo>
                      <a:lnTo>
                        <a:pt x="1519" y="547"/>
                      </a:lnTo>
                      <a:lnTo>
                        <a:pt x="1523" y="556"/>
                      </a:lnTo>
                      <a:lnTo>
                        <a:pt x="1532" y="560"/>
                      </a:lnTo>
                      <a:lnTo>
                        <a:pt x="1541" y="560"/>
                      </a:lnTo>
                      <a:lnTo>
                        <a:pt x="1549" y="565"/>
                      </a:lnTo>
                      <a:lnTo>
                        <a:pt x="1554" y="565"/>
                      </a:lnTo>
                      <a:lnTo>
                        <a:pt x="1562" y="569"/>
                      </a:lnTo>
                      <a:lnTo>
                        <a:pt x="1571" y="573"/>
                      </a:lnTo>
                      <a:lnTo>
                        <a:pt x="1580" y="578"/>
                      </a:lnTo>
                      <a:lnTo>
                        <a:pt x="1588" y="586"/>
                      </a:lnTo>
                      <a:lnTo>
                        <a:pt x="1593" y="591"/>
                      </a:lnTo>
                      <a:lnTo>
                        <a:pt x="1601" y="599"/>
                      </a:lnTo>
                      <a:lnTo>
                        <a:pt x="1610" y="604"/>
                      </a:lnTo>
                      <a:lnTo>
                        <a:pt x="1619" y="604"/>
                      </a:lnTo>
                      <a:lnTo>
                        <a:pt x="1623" y="599"/>
                      </a:lnTo>
                      <a:lnTo>
                        <a:pt x="1632" y="595"/>
                      </a:lnTo>
                      <a:lnTo>
                        <a:pt x="1640" y="586"/>
                      </a:lnTo>
                      <a:lnTo>
                        <a:pt x="1649" y="582"/>
                      </a:lnTo>
                      <a:lnTo>
                        <a:pt x="1653" y="582"/>
                      </a:lnTo>
                      <a:lnTo>
                        <a:pt x="1662" y="586"/>
                      </a:lnTo>
                      <a:lnTo>
                        <a:pt x="1671" y="591"/>
                      </a:lnTo>
                      <a:lnTo>
                        <a:pt x="1679" y="595"/>
                      </a:lnTo>
                      <a:lnTo>
                        <a:pt x="1684" y="599"/>
                      </a:lnTo>
                      <a:lnTo>
                        <a:pt x="1692" y="599"/>
                      </a:lnTo>
                      <a:lnTo>
                        <a:pt x="1701" y="595"/>
                      </a:lnTo>
                      <a:lnTo>
                        <a:pt x="1710" y="586"/>
                      </a:lnTo>
                      <a:lnTo>
                        <a:pt x="1718" y="582"/>
                      </a:lnTo>
                      <a:lnTo>
                        <a:pt x="1723" y="582"/>
                      </a:lnTo>
                      <a:lnTo>
                        <a:pt x="1731" y="582"/>
                      </a:lnTo>
                      <a:lnTo>
                        <a:pt x="1740" y="586"/>
                      </a:lnTo>
                      <a:lnTo>
                        <a:pt x="1749" y="586"/>
                      </a:lnTo>
                      <a:lnTo>
                        <a:pt x="1753" y="586"/>
                      </a:lnTo>
                      <a:lnTo>
                        <a:pt x="1762" y="586"/>
                      </a:lnTo>
                      <a:lnTo>
                        <a:pt x="1770" y="578"/>
                      </a:lnTo>
                      <a:lnTo>
                        <a:pt x="1779" y="573"/>
                      </a:lnTo>
                      <a:lnTo>
                        <a:pt x="1784" y="560"/>
                      </a:lnTo>
                      <a:lnTo>
                        <a:pt x="1792" y="543"/>
                      </a:lnTo>
                      <a:lnTo>
                        <a:pt x="1801" y="530"/>
                      </a:lnTo>
                      <a:lnTo>
                        <a:pt x="1810" y="521"/>
                      </a:lnTo>
                      <a:lnTo>
                        <a:pt x="1814" y="525"/>
                      </a:lnTo>
                      <a:lnTo>
                        <a:pt x="1823" y="534"/>
                      </a:lnTo>
                      <a:lnTo>
                        <a:pt x="1831" y="534"/>
                      </a:lnTo>
                      <a:lnTo>
                        <a:pt x="1840" y="538"/>
                      </a:lnTo>
                      <a:lnTo>
                        <a:pt x="1849" y="538"/>
                      </a:lnTo>
                      <a:lnTo>
                        <a:pt x="1853" y="538"/>
                      </a:lnTo>
                      <a:lnTo>
                        <a:pt x="1862" y="538"/>
                      </a:lnTo>
                      <a:lnTo>
                        <a:pt x="1870" y="543"/>
                      </a:lnTo>
                      <a:lnTo>
                        <a:pt x="1879" y="543"/>
                      </a:lnTo>
                      <a:lnTo>
                        <a:pt x="1883" y="543"/>
                      </a:lnTo>
                      <a:lnTo>
                        <a:pt x="1892" y="547"/>
                      </a:lnTo>
                      <a:lnTo>
                        <a:pt x="1901" y="547"/>
                      </a:lnTo>
                      <a:lnTo>
                        <a:pt x="1909" y="547"/>
                      </a:lnTo>
                      <a:lnTo>
                        <a:pt x="1914" y="552"/>
                      </a:lnTo>
                      <a:lnTo>
                        <a:pt x="1922" y="552"/>
                      </a:lnTo>
                      <a:lnTo>
                        <a:pt x="1931" y="556"/>
                      </a:lnTo>
                      <a:lnTo>
                        <a:pt x="1940" y="560"/>
                      </a:lnTo>
                      <a:lnTo>
                        <a:pt x="1944" y="560"/>
                      </a:lnTo>
                      <a:lnTo>
                        <a:pt x="1953" y="565"/>
                      </a:lnTo>
                      <a:lnTo>
                        <a:pt x="1961" y="569"/>
                      </a:lnTo>
                      <a:lnTo>
                        <a:pt x="1970" y="569"/>
                      </a:lnTo>
                      <a:lnTo>
                        <a:pt x="1974" y="573"/>
                      </a:lnTo>
                      <a:lnTo>
                        <a:pt x="1983" y="578"/>
                      </a:lnTo>
                      <a:lnTo>
                        <a:pt x="1992" y="578"/>
                      </a:lnTo>
                      <a:lnTo>
                        <a:pt x="2000" y="578"/>
                      </a:lnTo>
                      <a:lnTo>
                        <a:pt x="2009" y="578"/>
                      </a:lnTo>
                      <a:lnTo>
                        <a:pt x="2013" y="573"/>
                      </a:lnTo>
                      <a:lnTo>
                        <a:pt x="2022" y="573"/>
                      </a:lnTo>
                      <a:lnTo>
                        <a:pt x="2031" y="573"/>
                      </a:lnTo>
                      <a:lnTo>
                        <a:pt x="2039" y="573"/>
                      </a:lnTo>
                      <a:lnTo>
                        <a:pt x="2044" y="578"/>
                      </a:lnTo>
                      <a:lnTo>
                        <a:pt x="2052" y="578"/>
                      </a:lnTo>
                      <a:lnTo>
                        <a:pt x="2061" y="582"/>
                      </a:lnTo>
                      <a:lnTo>
                        <a:pt x="2070" y="582"/>
                      </a:lnTo>
                      <a:lnTo>
                        <a:pt x="2074" y="582"/>
                      </a:lnTo>
                      <a:lnTo>
                        <a:pt x="2083" y="586"/>
                      </a:lnTo>
                      <a:lnTo>
                        <a:pt x="2092" y="586"/>
                      </a:lnTo>
                      <a:lnTo>
                        <a:pt x="2100" y="582"/>
                      </a:lnTo>
                      <a:lnTo>
                        <a:pt x="2105" y="582"/>
                      </a:lnTo>
                      <a:lnTo>
                        <a:pt x="2113" y="582"/>
                      </a:lnTo>
                      <a:lnTo>
                        <a:pt x="2122" y="582"/>
                      </a:lnTo>
                      <a:lnTo>
                        <a:pt x="2131" y="582"/>
                      </a:lnTo>
                      <a:lnTo>
                        <a:pt x="2139" y="586"/>
                      </a:lnTo>
                      <a:lnTo>
                        <a:pt x="2144" y="586"/>
                      </a:lnTo>
                      <a:lnTo>
                        <a:pt x="2152" y="586"/>
                      </a:lnTo>
                      <a:lnTo>
                        <a:pt x="2161" y="586"/>
                      </a:lnTo>
                      <a:lnTo>
                        <a:pt x="2170" y="582"/>
                      </a:lnTo>
                      <a:lnTo>
                        <a:pt x="2174" y="578"/>
                      </a:lnTo>
                      <a:lnTo>
                        <a:pt x="2183" y="573"/>
                      </a:lnTo>
                      <a:lnTo>
                        <a:pt x="2191" y="569"/>
                      </a:lnTo>
                      <a:lnTo>
                        <a:pt x="2200" y="569"/>
                      </a:lnTo>
                      <a:lnTo>
                        <a:pt x="2204" y="565"/>
                      </a:lnTo>
                      <a:lnTo>
                        <a:pt x="2213" y="565"/>
                      </a:lnTo>
                      <a:lnTo>
                        <a:pt x="2222" y="565"/>
                      </a:lnTo>
                      <a:lnTo>
                        <a:pt x="2230" y="565"/>
                      </a:lnTo>
                      <a:lnTo>
                        <a:pt x="2235" y="560"/>
                      </a:lnTo>
                      <a:lnTo>
                        <a:pt x="2243" y="560"/>
                      </a:lnTo>
                      <a:lnTo>
                        <a:pt x="2252" y="556"/>
                      </a:lnTo>
                      <a:lnTo>
                        <a:pt x="2261" y="552"/>
                      </a:lnTo>
                      <a:lnTo>
                        <a:pt x="2269" y="552"/>
                      </a:lnTo>
                      <a:lnTo>
                        <a:pt x="2274" y="547"/>
                      </a:lnTo>
                      <a:lnTo>
                        <a:pt x="2282" y="543"/>
                      </a:lnTo>
                      <a:lnTo>
                        <a:pt x="2291" y="538"/>
                      </a:lnTo>
                      <a:lnTo>
                        <a:pt x="2300" y="538"/>
                      </a:lnTo>
                      <a:lnTo>
                        <a:pt x="2304" y="534"/>
                      </a:lnTo>
                      <a:lnTo>
                        <a:pt x="2313" y="530"/>
                      </a:lnTo>
                      <a:lnTo>
                        <a:pt x="2321" y="521"/>
                      </a:lnTo>
                      <a:lnTo>
                        <a:pt x="2330" y="512"/>
                      </a:lnTo>
                      <a:lnTo>
                        <a:pt x="2334" y="504"/>
                      </a:lnTo>
                      <a:lnTo>
                        <a:pt x="2343" y="495"/>
                      </a:lnTo>
                      <a:lnTo>
                        <a:pt x="2352" y="491"/>
                      </a:lnTo>
                      <a:lnTo>
                        <a:pt x="2361" y="486"/>
                      </a:lnTo>
                      <a:lnTo>
                        <a:pt x="2365" y="486"/>
                      </a:lnTo>
                      <a:lnTo>
                        <a:pt x="2374" y="486"/>
                      </a:lnTo>
                      <a:lnTo>
                        <a:pt x="2382" y="491"/>
                      </a:lnTo>
                      <a:lnTo>
                        <a:pt x="2391" y="495"/>
                      </a:lnTo>
                      <a:lnTo>
                        <a:pt x="2400" y="499"/>
                      </a:lnTo>
                      <a:lnTo>
                        <a:pt x="2404" y="508"/>
                      </a:lnTo>
                      <a:lnTo>
                        <a:pt x="2413" y="517"/>
                      </a:lnTo>
                      <a:lnTo>
                        <a:pt x="2421" y="525"/>
                      </a:lnTo>
                      <a:lnTo>
                        <a:pt x="2430" y="534"/>
                      </a:lnTo>
                      <a:lnTo>
                        <a:pt x="2434" y="538"/>
                      </a:lnTo>
                      <a:lnTo>
                        <a:pt x="2443" y="547"/>
                      </a:lnTo>
                      <a:lnTo>
                        <a:pt x="2452" y="552"/>
                      </a:lnTo>
                      <a:lnTo>
                        <a:pt x="2460" y="552"/>
                      </a:lnTo>
                      <a:lnTo>
                        <a:pt x="2465" y="552"/>
                      </a:lnTo>
                      <a:lnTo>
                        <a:pt x="2473" y="552"/>
                      </a:lnTo>
                      <a:lnTo>
                        <a:pt x="2482" y="552"/>
                      </a:lnTo>
                      <a:lnTo>
                        <a:pt x="2491" y="552"/>
                      </a:lnTo>
                      <a:lnTo>
                        <a:pt x="2495" y="552"/>
                      </a:lnTo>
                      <a:lnTo>
                        <a:pt x="2504" y="547"/>
                      </a:lnTo>
                      <a:lnTo>
                        <a:pt x="2512" y="543"/>
                      </a:lnTo>
                      <a:lnTo>
                        <a:pt x="2521" y="543"/>
                      </a:lnTo>
                      <a:lnTo>
                        <a:pt x="2530" y="538"/>
                      </a:lnTo>
                      <a:lnTo>
                        <a:pt x="2534" y="538"/>
                      </a:lnTo>
                      <a:lnTo>
                        <a:pt x="2543" y="534"/>
                      </a:lnTo>
                      <a:lnTo>
                        <a:pt x="2551" y="530"/>
                      </a:lnTo>
                      <a:lnTo>
                        <a:pt x="2560" y="521"/>
                      </a:lnTo>
                      <a:lnTo>
                        <a:pt x="2564" y="512"/>
                      </a:lnTo>
                      <a:lnTo>
                        <a:pt x="2573" y="504"/>
                      </a:lnTo>
                      <a:lnTo>
                        <a:pt x="2582" y="486"/>
                      </a:lnTo>
                      <a:lnTo>
                        <a:pt x="2590" y="473"/>
                      </a:lnTo>
                      <a:lnTo>
                        <a:pt x="2595" y="456"/>
                      </a:lnTo>
                      <a:lnTo>
                        <a:pt x="2603" y="434"/>
                      </a:lnTo>
                      <a:lnTo>
                        <a:pt x="2612" y="413"/>
                      </a:lnTo>
                      <a:lnTo>
                        <a:pt x="2621" y="387"/>
                      </a:lnTo>
                      <a:lnTo>
                        <a:pt x="2625" y="356"/>
                      </a:lnTo>
                      <a:lnTo>
                        <a:pt x="2634" y="330"/>
                      </a:lnTo>
                      <a:lnTo>
                        <a:pt x="2643" y="300"/>
                      </a:lnTo>
                      <a:lnTo>
                        <a:pt x="2651" y="269"/>
                      </a:lnTo>
                      <a:lnTo>
                        <a:pt x="2656" y="243"/>
                      </a:lnTo>
                      <a:lnTo>
                        <a:pt x="2664" y="217"/>
                      </a:lnTo>
                      <a:lnTo>
                        <a:pt x="2673" y="200"/>
                      </a:lnTo>
                      <a:lnTo>
                        <a:pt x="2682" y="187"/>
                      </a:lnTo>
                      <a:lnTo>
                        <a:pt x="2690" y="178"/>
                      </a:lnTo>
                      <a:lnTo>
                        <a:pt x="2695" y="174"/>
                      </a:lnTo>
                      <a:lnTo>
                        <a:pt x="2703" y="174"/>
                      </a:lnTo>
                      <a:lnTo>
                        <a:pt x="2712" y="178"/>
                      </a:lnTo>
                      <a:lnTo>
                        <a:pt x="2721" y="187"/>
                      </a:lnTo>
                      <a:lnTo>
                        <a:pt x="2725" y="191"/>
                      </a:lnTo>
                      <a:lnTo>
                        <a:pt x="2734" y="200"/>
                      </a:lnTo>
                      <a:lnTo>
                        <a:pt x="2742" y="209"/>
                      </a:lnTo>
                      <a:lnTo>
                        <a:pt x="2751" y="226"/>
                      </a:lnTo>
                      <a:lnTo>
                        <a:pt x="2755" y="248"/>
                      </a:lnTo>
                      <a:lnTo>
                        <a:pt x="2764" y="274"/>
                      </a:lnTo>
                      <a:lnTo>
                        <a:pt x="2773" y="300"/>
                      </a:lnTo>
                      <a:lnTo>
                        <a:pt x="2781" y="326"/>
                      </a:lnTo>
                      <a:lnTo>
                        <a:pt x="2786" y="343"/>
                      </a:lnTo>
                      <a:lnTo>
                        <a:pt x="2794" y="352"/>
                      </a:lnTo>
                      <a:lnTo>
                        <a:pt x="2803" y="356"/>
                      </a:lnTo>
                      <a:lnTo>
                        <a:pt x="2812" y="352"/>
                      </a:lnTo>
                      <a:lnTo>
                        <a:pt x="2820" y="343"/>
                      </a:lnTo>
                      <a:lnTo>
                        <a:pt x="2825" y="339"/>
                      </a:lnTo>
                      <a:lnTo>
                        <a:pt x="2833" y="335"/>
                      </a:lnTo>
                      <a:lnTo>
                        <a:pt x="2842" y="330"/>
                      </a:lnTo>
                      <a:lnTo>
                        <a:pt x="2851" y="335"/>
                      </a:lnTo>
                      <a:lnTo>
                        <a:pt x="2855" y="335"/>
                      </a:lnTo>
                      <a:lnTo>
                        <a:pt x="2864" y="335"/>
                      </a:lnTo>
                      <a:lnTo>
                        <a:pt x="2872" y="326"/>
                      </a:lnTo>
                      <a:lnTo>
                        <a:pt x="2881" y="313"/>
                      </a:lnTo>
                      <a:lnTo>
                        <a:pt x="2885" y="300"/>
                      </a:lnTo>
                      <a:lnTo>
                        <a:pt x="2894" y="287"/>
                      </a:lnTo>
                      <a:lnTo>
                        <a:pt x="2903" y="278"/>
                      </a:lnTo>
                      <a:lnTo>
                        <a:pt x="2912" y="269"/>
                      </a:lnTo>
                      <a:lnTo>
                        <a:pt x="2916" y="269"/>
                      </a:lnTo>
                      <a:lnTo>
                        <a:pt x="2925" y="269"/>
                      </a:lnTo>
                      <a:lnTo>
                        <a:pt x="2933" y="265"/>
                      </a:lnTo>
                      <a:lnTo>
                        <a:pt x="2942" y="265"/>
                      </a:lnTo>
                      <a:lnTo>
                        <a:pt x="2951" y="261"/>
                      </a:lnTo>
                      <a:lnTo>
                        <a:pt x="2955" y="252"/>
                      </a:lnTo>
                      <a:lnTo>
                        <a:pt x="2964" y="239"/>
                      </a:lnTo>
                      <a:lnTo>
                        <a:pt x="2972" y="226"/>
                      </a:lnTo>
                      <a:lnTo>
                        <a:pt x="2981" y="217"/>
                      </a:lnTo>
                      <a:lnTo>
                        <a:pt x="2985" y="209"/>
                      </a:lnTo>
                      <a:lnTo>
                        <a:pt x="2994" y="204"/>
                      </a:lnTo>
                      <a:lnTo>
                        <a:pt x="3003" y="209"/>
                      </a:lnTo>
                      <a:lnTo>
                        <a:pt x="3011" y="217"/>
                      </a:lnTo>
                      <a:lnTo>
                        <a:pt x="3016" y="230"/>
                      </a:lnTo>
                      <a:lnTo>
                        <a:pt x="3024" y="252"/>
                      </a:lnTo>
                      <a:lnTo>
                        <a:pt x="3033" y="265"/>
                      </a:lnTo>
                      <a:lnTo>
                        <a:pt x="3042" y="274"/>
                      </a:lnTo>
                      <a:lnTo>
                        <a:pt x="3046" y="278"/>
                      </a:lnTo>
                      <a:lnTo>
                        <a:pt x="3055" y="274"/>
                      </a:lnTo>
                      <a:lnTo>
                        <a:pt x="3063" y="265"/>
                      </a:lnTo>
                      <a:lnTo>
                        <a:pt x="3072" y="252"/>
                      </a:lnTo>
                      <a:lnTo>
                        <a:pt x="3081" y="243"/>
                      </a:lnTo>
                      <a:lnTo>
                        <a:pt x="3085" y="230"/>
                      </a:lnTo>
                      <a:lnTo>
                        <a:pt x="3094" y="217"/>
                      </a:lnTo>
                      <a:lnTo>
                        <a:pt x="3102" y="209"/>
                      </a:lnTo>
                      <a:lnTo>
                        <a:pt x="3111" y="200"/>
                      </a:lnTo>
                      <a:lnTo>
                        <a:pt x="3115" y="191"/>
                      </a:lnTo>
                      <a:lnTo>
                        <a:pt x="3124" y="183"/>
                      </a:lnTo>
                      <a:lnTo>
                        <a:pt x="3133" y="170"/>
                      </a:lnTo>
                      <a:lnTo>
                        <a:pt x="3141" y="157"/>
                      </a:lnTo>
                      <a:lnTo>
                        <a:pt x="3146" y="148"/>
                      </a:lnTo>
                      <a:lnTo>
                        <a:pt x="3154" y="139"/>
                      </a:lnTo>
                      <a:lnTo>
                        <a:pt x="3163" y="131"/>
                      </a:lnTo>
                      <a:lnTo>
                        <a:pt x="3172" y="118"/>
                      </a:lnTo>
                      <a:lnTo>
                        <a:pt x="3176" y="109"/>
                      </a:lnTo>
                      <a:lnTo>
                        <a:pt x="3185" y="96"/>
                      </a:lnTo>
                      <a:lnTo>
                        <a:pt x="3194" y="78"/>
                      </a:lnTo>
                      <a:lnTo>
                        <a:pt x="3202" y="65"/>
                      </a:lnTo>
                      <a:lnTo>
                        <a:pt x="3211" y="52"/>
                      </a:lnTo>
                      <a:lnTo>
                        <a:pt x="3215" y="39"/>
                      </a:lnTo>
                      <a:lnTo>
                        <a:pt x="3224" y="26"/>
                      </a:lnTo>
                      <a:lnTo>
                        <a:pt x="3233" y="18"/>
                      </a:lnTo>
                      <a:lnTo>
                        <a:pt x="3241" y="13"/>
                      </a:lnTo>
                      <a:lnTo>
                        <a:pt x="3246" y="5"/>
                      </a:lnTo>
                      <a:lnTo>
                        <a:pt x="3254" y="5"/>
                      </a:lnTo>
                      <a:lnTo>
                        <a:pt x="3263" y="9"/>
                      </a:lnTo>
                      <a:lnTo>
                        <a:pt x="3272" y="9"/>
                      </a:lnTo>
                      <a:lnTo>
                        <a:pt x="3276" y="13"/>
                      </a:lnTo>
                      <a:lnTo>
                        <a:pt x="3285" y="18"/>
                      </a:lnTo>
                      <a:lnTo>
                        <a:pt x="3293" y="18"/>
                      </a:lnTo>
                      <a:lnTo>
                        <a:pt x="3302" y="13"/>
                      </a:lnTo>
                      <a:lnTo>
                        <a:pt x="3306" y="13"/>
                      </a:lnTo>
                      <a:lnTo>
                        <a:pt x="3315" y="9"/>
                      </a:lnTo>
                      <a:lnTo>
                        <a:pt x="3324" y="5"/>
                      </a:lnTo>
                      <a:lnTo>
                        <a:pt x="3332" y="0"/>
                      </a:lnTo>
                      <a:lnTo>
                        <a:pt x="3337" y="5"/>
                      </a:lnTo>
                      <a:lnTo>
                        <a:pt x="3345" y="9"/>
                      </a:lnTo>
                      <a:lnTo>
                        <a:pt x="3354" y="18"/>
                      </a:lnTo>
                      <a:lnTo>
                        <a:pt x="3363" y="31"/>
                      </a:lnTo>
                      <a:lnTo>
                        <a:pt x="3371" y="48"/>
                      </a:lnTo>
                      <a:lnTo>
                        <a:pt x="3376" y="70"/>
                      </a:lnTo>
                      <a:lnTo>
                        <a:pt x="3384" y="92"/>
                      </a:lnTo>
                      <a:lnTo>
                        <a:pt x="3393" y="113"/>
                      </a:lnTo>
                      <a:lnTo>
                        <a:pt x="3402" y="139"/>
                      </a:lnTo>
                      <a:lnTo>
                        <a:pt x="3406" y="157"/>
                      </a:lnTo>
                      <a:lnTo>
                        <a:pt x="3415" y="178"/>
                      </a:lnTo>
                      <a:lnTo>
                        <a:pt x="3423" y="200"/>
                      </a:lnTo>
                      <a:lnTo>
                        <a:pt x="3432" y="217"/>
                      </a:lnTo>
                      <a:lnTo>
                        <a:pt x="3436" y="235"/>
                      </a:lnTo>
                      <a:lnTo>
                        <a:pt x="3445" y="256"/>
                      </a:lnTo>
                      <a:lnTo>
                        <a:pt x="3454" y="269"/>
                      </a:lnTo>
                      <a:lnTo>
                        <a:pt x="3462" y="287"/>
                      </a:lnTo>
                      <a:lnTo>
                        <a:pt x="3467" y="304"/>
                      </a:lnTo>
                      <a:lnTo>
                        <a:pt x="3476" y="317"/>
                      </a:lnTo>
                      <a:lnTo>
                        <a:pt x="3484" y="330"/>
                      </a:lnTo>
                      <a:lnTo>
                        <a:pt x="3493" y="343"/>
                      </a:lnTo>
                      <a:lnTo>
                        <a:pt x="3502" y="356"/>
                      </a:lnTo>
                      <a:lnTo>
                        <a:pt x="3506" y="365"/>
                      </a:lnTo>
                      <a:lnTo>
                        <a:pt x="3515" y="369"/>
                      </a:lnTo>
                      <a:lnTo>
                        <a:pt x="3523" y="369"/>
                      </a:lnTo>
                      <a:lnTo>
                        <a:pt x="3532" y="369"/>
                      </a:lnTo>
                      <a:lnTo>
                        <a:pt x="3536" y="369"/>
                      </a:lnTo>
                      <a:lnTo>
                        <a:pt x="3545" y="369"/>
                      </a:lnTo>
                      <a:lnTo>
                        <a:pt x="3554" y="365"/>
                      </a:lnTo>
                      <a:lnTo>
                        <a:pt x="3562" y="365"/>
                      </a:lnTo>
                      <a:lnTo>
                        <a:pt x="3567" y="369"/>
                      </a:lnTo>
                      <a:lnTo>
                        <a:pt x="3575" y="365"/>
                      </a:lnTo>
                      <a:lnTo>
                        <a:pt x="3584" y="365"/>
                      </a:lnTo>
                      <a:lnTo>
                        <a:pt x="3593" y="365"/>
                      </a:lnTo>
                      <a:lnTo>
                        <a:pt x="3597" y="365"/>
                      </a:lnTo>
                      <a:lnTo>
                        <a:pt x="3606" y="365"/>
                      </a:lnTo>
                      <a:lnTo>
                        <a:pt x="3614" y="369"/>
                      </a:lnTo>
                      <a:lnTo>
                        <a:pt x="3623" y="369"/>
                      </a:lnTo>
                      <a:lnTo>
                        <a:pt x="3632" y="374"/>
                      </a:lnTo>
                      <a:lnTo>
                        <a:pt x="3636" y="378"/>
                      </a:lnTo>
                      <a:lnTo>
                        <a:pt x="3645" y="378"/>
                      </a:lnTo>
                      <a:lnTo>
                        <a:pt x="3653" y="387"/>
                      </a:lnTo>
                      <a:lnTo>
                        <a:pt x="3662" y="395"/>
                      </a:lnTo>
                      <a:lnTo>
                        <a:pt x="3666" y="400"/>
                      </a:lnTo>
                      <a:lnTo>
                        <a:pt x="3675" y="408"/>
                      </a:lnTo>
                      <a:lnTo>
                        <a:pt x="3684" y="417"/>
                      </a:lnTo>
                      <a:lnTo>
                        <a:pt x="3692" y="421"/>
                      </a:lnTo>
                      <a:lnTo>
                        <a:pt x="3697" y="430"/>
                      </a:lnTo>
                      <a:lnTo>
                        <a:pt x="3705" y="434"/>
                      </a:lnTo>
                      <a:lnTo>
                        <a:pt x="3714" y="439"/>
                      </a:lnTo>
                      <a:lnTo>
                        <a:pt x="3723" y="443"/>
                      </a:lnTo>
                      <a:lnTo>
                        <a:pt x="3727" y="447"/>
                      </a:lnTo>
                      <a:lnTo>
                        <a:pt x="3736" y="452"/>
                      </a:lnTo>
                      <a:lnTo>
                        <a:pt x="3744" y="456"/>
                      </a:lnTo>
                      <a:lnTo>
                        <a:pt x="3753" y="460"/>
                      </a:lnTo>
                      <a:lnTo>
                        <a:pt x="3762" y="469"/>
                      </a:lnTo>
                      <a:lnTo>
                        <a:pt x="3766" y="473"/>
                      </a:lnTo>
                      <a:lnTo>
                        <a:pt x="3775" y="482"/>
                      </a:lnTo>
                      <a:lnTo>
                        <a:pt x="3784" y="486"/>
                      </a:lnTo>
                      <a:lnTo>
                        <a:pt x="3792" y="495"/>
                      </a:lnTo>
                      <a:lnTo>
                        <a:pt x="3797" y="495"/>
                      </a:lnTo>
                      <a:lnTo>
                        <a:pt x="3805" y="495"/>
                      </a:lnTo>
                      <a:lnTo>
                        <a:pt x="3814" y="495"/>
                      </a:lnTo>
                      <a:lnTo>
                        <a:pt x="3823" y="491"/>
                      </a:lnTo>
                      <a:lnTo>
                        <a:pt x="3827" y="491"/>
                      </a:lnTo>
                      <a:lnTo>
                        <a:pt x="3836" y="486"/>
                      </a:lnTo>
                      <a:lnTo>
                        <a:pt x="3844" y="486"/>
                      </a:lnTo>
                      <a:lnTo>
                        <a:pt x="3853" y="491"/>
                      </a:lnTo>
                      <a:lnTo>
                        <a:pt x="3857" y="486"/>
                      </a:lnTo>
                      <a:lnTo>
                        <a:pt x="3866" y="482"/>
                      </a:lnTo>
                      <a:lnTo>
                        <a:pt x="3875" y="482"/>
                      </a:lnTo>
                      <a:lnTo>
                        <a:pt x="3883" y="482"/>
                      </a:lnTo>
                      <a:lnTo>
                        <a:pt x="3892" y="478"/>
                      </a:lnTo>
                      <a:lnTo>
                        <a:pt x="3896" y="478"/>
                      </a:lnTo>
                      <a:lnTo>
                        <a:pt x="3905" y="478"/>
                      </a:lnTo>
                      <a:lnTo>
                        <a:pt x="3914" y="478"/>
                      </a:lnTo>
                      <a:lnTo>
                        <a:pt x="3922" y="478"/>
                      </a:lnTo>
                      <a:lnTo>
                        <a:pt x="3927" y="478"/>
                      </a:lnTo>
                      <a:lnTo>
                        <a:pt x="3935" y="482"/>
                      </a:lnTo>
                      <a:lnTo>
                        <a:pt x="3944" y="482"/>
                      </a:lnTo>
                      <a:lnTo>
                        <a:pt x="3953" y="486"/>
                      </a:lnTo>
                      <a:lnTo>
                        <a:pt x="3957" y="495"/>
                      </a:lnTo>
                      <a:lnTo>
                        <a:pt x="3966" y="499"/>
                      </a:lnTo>
                      <a:lnTo>
                        <a:pt x="3974" y="504"/>
                      </a:lnTo>
                      <a:lnTo>
                        <a:pt x="3983" y="512"/>
                      </a:lnTo>
                      <a:lnTo>
                        <a:pt x="3987" y="517"/>
                      </a:lnTo>
                      <a:lnTo>
                        <a:pt x="3996" y="525"/>
                      </a:lnTo>
                      <a:lnTo>
                        <a:pt x="4005" y="530"/>
                      </a:lnTo>
                      <a:lnTo>
                        <a:pt x="4013" y="534"/>
                      </a:lnTo>
                      <a:lnTo>
                        <a:pt x="4018" y="538"/>
                      </a:lnTo>
                      <a:lnTo>
                        <a:pt x="4027" y="538"/>
                      </a:lnTo>
                      <a:lnTo>
                        <a:pt x="4035" y="543"/>
                      </a:lnTo>
                      <a:lnTo>
                        <a:pt x="4044" y="543"/>
                      </a:lnTo>
                      <a:lnTo>
                        <a:pt x="4053" y="543"/>
                      </a:lnTo>
                      <a:lnTo>
                        <a:pt x="4057" y="547"/>
                      </a:lnTo>
                      <a:lnTo>
                        <a:pt x="4066" y="547"/>
                      </a:lnTo>
                      <a:lnTo>
                        <a:pt x="4074" y="547"/>
                      </a:lnTo>
                      <a:lnTo>
                        <a:pt x="4083" y="547"/>
                      </a:lnTo>
                      <a:lnTo>
                        <a:pt x="4087" y="547"/>
                      </a:lnTo>
                    </a:path>
                  </a:pathLst>
                </a:custGeom>
                <a:noFill/>
                <a:ln w="6350">
                  <a:solidFill>
                    <a:srgbClr val="FF008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28" name="Rectangle 130"/>
                <p:cNvSpPr>
                  <a:spLocks noChangeArrowheads="1"/>
                </p:cNvSpPr>
                <p:nvPr/>
              </p:nvSpPr>
              <p:spPr bwMode="auto">
                <a:xfrm>
                  <a:off x="1293812"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1800</a:t>
                  </a:r>
                  <a:endParaRPr kumimoji="0" lang="en-US" sz="600" b="0" i="0" u="none" strike="noStrike" cap="none" normalizeH="0" baseline="0" smtClean="0">
                    <a:ln>
                      <a:noFill/>
                    </a:ln>
                    <a:solidFill>
                      <a:schemeClr val="tx1"/>
                    </a:solidFill>
                    <a:effectLst/>
                    <a:latin typeface="Arial" pitchFamily="34" charset="0"/>
                  </a:endParaRPr>
                </a:p>
              </p:txBody>
            </p:sp>
            <p:sp>
              <p:nvSpPr>
                <p:cNvPr id="29" name="Rectangle 132"/>
                <p:cNvSpPr>
                  <a:spLocks noChangeArrowheads="1"/>
                </p:cNvSpPr>
                <p:nvPr/>
              </p:nvSpPr>
              <p:spPr bwMode="auto">
                <a:xfrm>
                  <a:off x="1927225"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1700</a:t>
                  </a:r>
                  <a:endParaRPr kumimoji="0" lang="en-US" sz="600" b="0" i="0" u="none" strike="noStrike" cap="none" normalizeH="0" baseline="0" smtClean="0">
                    <a:ln>
                      <a:noFill/>
                    </a:ln>
                    <a:solidFill>
                      <a:schemeClr val="tx1"/>
                    </a:solidFill>
                    <a:effectLst/>
                    <a:latin typeface="Arial" pitchFamily="34" charset="0"/>
                  </a:endParaRPr>
                </a:p>
              </p:txBody>
            </p:sp>
            <p:sp>
              <p:nvSpPr>
                <p:cNvPr id="30" name="Rectangle 134"/>
                <p:cNvSpPr>
                  <a:spLocks noChangeArrowheads="1"/>
                </p:cNvSpPr>
                <p:nvPr/>
              </p:nvSpPr>
              <p:spPr bwMode="auto">
                <a:xfrm>
                  <a:off x="2554286"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1600</a:t>
                  </a:r>
                  <a:endParaRPr kumimoji="0" lang="en-US" sz="600" b="0" i="0" u="none" strike="noStrike" cap="none" normalizeH="0" baseline="0" smtClean="0">
                    <a:ln>
                      <a:noFill/>
                    </a:ln>
                    <a:solidFill>
                      <a:schemeClr val="tx1"/>
                    </a:solidFill>
                    <a:effectLst/>
                    <a:latin typeface="Arial" pitchFamily="34" charset="0"/>
                  </a:endParaRPr>
                </a:p>
              </p:txBody>
            </p:sp>
            <p:sp>
              <p:nvSpPr>
                <p:cNvPr id="31" name="Rectangle 136"/>
                <p:cNvSpPr>
                  <a:spLocks noChangeArrowheads="1"/>
                </p:cNvSpPr>
                <p:nvPr/>
              </p:nvSpPr>
              <p:spPr bwMode="auto">
                <a:xfrm>
                  <a:off x="3187700"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1500</a:t>
                  </a:r>
                  <a:endParaRPr kumimoji="0" lang="en-US" sz="600" b="0" i="0" u="none" strike="noStrike" cap="none" normalizeH="0" baseline="0" smtClean="0">
                    <a:ln>
                      <a:noFill/>
                    </a:ln>
                    <a:solidFill>
                      <a:schemeClr val="tx1"/>
                    </a:solidFill>
                    <a:effectLst/>
                    <a:latin typeface="Arial" pitchFamily="34" charset="0"/>
                  </a:endParaRPr>
                </a:p>
              </p:txBody>
            </p:sp>
            <p:sp>
              <p:nvSpPr>
                <p:cNvPr id="32" name="Rectangle 138"/>
                <p:cNvSpPr>
                  <a:spLocks noChangeArrowheads="1"/>
                </p:cNvSpPr>
                <p:nvPr/>
              </p:nvSpPr>
              <p:spPr bwMode="auto">
                <a:xfrm>
                  <a:off x="3814762"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1400</a:t>
                  </a:r>
                  <a:endParaRPr kumimoji="0" lang="en-US" sz="600" b="0" i="0" u="none" strike="noStrike" cap="none" normalizeH="0" baseline="0" smtClean="0">
                    <a:ln>
                      <a:noFill/>
                    </a:ln>
                    <a:solidFill>
                      <a:schemeClr val="tx1"/>
                    </a:solidFill>
                    <a:effectLst/>
                    <a:latin typeface="Arial" pitchFamily="34" charset="0"/>
                  </a:endParaRPr>
                </a:p>
              </p:txBody>
            </p:sp>
            <p:sp>
              <p:nvSpPr>
                <p:cNvPr id="33" name="Rectangle 140"/>
                <p:cNvSpPr>
                  <a:spLocks noChangeArrowheads="1"/>
                </p:cNvSpPr>
                <p:nvPr/>
              </p:nvSpPr>
              <p:spPr bwMode="auto">
                <a:xfrm>
                  <a:off x="4448174" y="5254625"/>
                  <a:ext cx="418505"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rgbClr val="000000"/>
                      </a:solidFill>
                      <a:effectLst/>
                      <a:latin typeface="Arial" pitchFamily="34" charset="0"/>
                    </a:rPr>
                    <a:t> 1300</a:t>
                  </a:r>
                  <a:endParaRPr kumimoji="0" lang="en-US" sz="600" b="0" i="0" u="none" strike="noStrike" cap="none" normalizeH="0" baseline="0" dirty="0" smtClean="0">
                    <a:ln>
                      <a:noFill/>
                    </a:ln>
                    <a:solidFill>
                      <a:schemeClr val="tx1"/>
                    </a:solidFill>
                    <a:effectLst/>
                    <a:latin typeface="Arial" pitchFamily="34" charset="0"/>
                  </a:endParaRPr>
                </a:p>
              </p:txBody>
            </p:sp>
            <p:sp>
              <p:nvSpPr>
                <p:cNvPr id="34" name="Rectangle 142"/>
                <p:cNvSpPr>
                  <a:spLocks noChangeArrowheads="1"/>
                </p:cNvSpPr>
                <p:nvPr/>
              </p:nvSpPr>
              <p:spPr bwMode="auto">
                <a:xfrm>
                  <a:off x="5075238" y="5254625"/>
                  <a:ext cx="436523"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rgbClr val="000000"/>
                      </a:solidFill>
                      <a:effectLst/>
                      <a:latin typeface="Arial" pitchFamily="34" charset="0"/>
                    </a:rPr>
                    <a:t> 1200</a:t>
                  </a:r>
                  <a:endParaRPr kumimoji="0" lang="en-US" sz="600" b="0" i="0" u="none" strike="noStrike" cap="none" normalizeH="0" baseline="0" dirty="0" smtClean="0">
                    <a:ln>
                      <a:noFill/>
                    </a:ln>
                    <a:solidFill>
                      <a:schemeClr val="tx1"/>
                    </a:solidFill>
                    <a:effectLst/>
                    <a:latin typeface="Arial" pitchFamily="34" charset="0"/>
                  </a:endParaRPr>
                </a:p>
              </p:txBody>
            </p:sp>
            <p:sp>
              <p:nvSpPr>
                <p:cNvPr id="35" name="Rectangle 144"/>
                <p:cNvSpPr>
                  <a:spLocks noChangeArrowheads="1"/>
                </p:cNvSpPr>
                <p:nvPr/>
              </p:nvSpPr>
              <p:spPr bwMode="auto">
                <a:xfrm>
                  <a:off x="5708651" y="5254626"/>
                  <a:ext cx="317396"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1100</a:t>
                  </a:r>
                  <a:endParaRPr kumimoji="0" lang="en-US" sz="600" b="0" i="0" u="none" strike="noStrike" cap="none" normalizeH="0" baseline="0" smtClean="0">
                    <a:ln>
                      <a:noFill/>
                    </a:ln>
                    <a:solidFill>
                      <a:schemeClr val="tx1"/>
                    </a:solidFill>
                    <a:effectLst/>
                    <a:latin typeface="Arial" pitchFamily="34" charset="0"/>
                  </a:endParaRPr>
                </a:p>
              </p:txBody>
            </p:sp>
            <p:sp>
              <p:nvSpPr>
                <p:cNvPr id="36" name="Rectangle 146"/>
                <p:cNvSpPr>
                  <a:spLocks noChangeArrowheads="1"/>
                </p:cNvSpPr>
                <p:nvPr/>
              </p:nvSpPr>
              <p:spPr bwMode="auto">
                <a:xfrm>
                  <a:off x="6335712" y="5254625"/>
                  <a:ext cx="486203"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rgbClr val="000000"/>
                      </a:solidFill>
                      <a:effectLst/>
                      <a:latin typeface="Arial" pitchFamily="34" charset="0"/>
                    </a:rPr>
                    <a:t> 1000</a:t>
                  </a:r>
                  <a:endParaRPr kumimoji="0" lang="en-US" sz="600" b="0" i="0" u="none" strike="noStrike" cap="none" normalizeH="0" baseline="0" dirty="0" smtClean="0">
                    <a:ln>
                      <a:noFill/>
                    </a:ln>
                    <a:solidFill>
                      <a:schemeClr val="tx1"/>
                    </a:solidFill>
                    <a:effectLst/>
                    <a:latin typeface="Arial" pitchFamily="34" charset="0"/>
                  </a:endParaRPr>
                </a:p>
              </p:txBody>
            </p:sp>
            <p:sp>
              <p:nvSpPr>
                <p:cNvPr id="37" name="Rectangle 36"/>
                <p:cNvSpPr>
                  <a:spLocks noChangeArrowheads="1"/>
                </p:cNvSpPr>
                <p:nvPr/>
              </p:nvSpPr>
              <p:spPr bwMode="auto">
                <a:xfrm>
                  <a:off x="6975477" y="5254626"/>
                  <a:ext cx="282128"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900</a:t>
                  </a:r>
                  <a:endParaRPr kumimoji="0" lang="en-US" sz="600" b="0" i="0" u="none" strike="noStrike" cap="none" normalizeH="0" baseline="0" smtClean="0">
                    <a:ln>
                      <a:noFill/>
                    </a:ln>
                    <a:solidFill>
                      <a:schemeClr val="tx1"/>
                    </a:solidFill>
                    <a:effectLst/>
                    <a:latin typeface="Arial" pitchFamily="34" charset="0"/>
                  </a:endParaRPr>
                </a:p>
              </p:txBody>
            </p:sp>
            <p:sp>
              <p:nvSpPr>
                <p:cNvPr id="38" name="Line 151"/>
                <p:cNvSpPr>
                  <a:spLocks noChangeShapeType="1"/>
                </p:cNvSpPr>
                <p:nvPr/>
              </p:nvSpPr>
              <p:spPr bwMode="auto">
                <a:xfrm>
                  <a:off x="145732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39" name="Line 152"/>
                <p:cNvSpPr>
                  <a:spLocks noChangeShapeType="1"/>
                </p:cNvSpPr>
                <p:nvPr/>
              </p:nvSpPr>
              <p:spPr bwMode="auto">
                <a:xfrm>
                  <a:off x="177482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0" name="Line 153"/>
                <p:cNvSpPr>
                  <a:spLocks noChangeShapeType="1"/>
                </p:cNvSpPr>
                <p:nvPr/>
              </p:nvSpPr>
              <p:spPr bwMode="auto">
                <a:xfrm>
                  <a:off x="2090738"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1" name="Line 154"/>
                <p:cNvSpPr>
                  <a:spLocks noChangeShapeType="1"/>
                </p:cNvSpPr>
                <p:nvPr/>
              </p:nvSpPr>
              <p:spPr bwMode="auto">
                <a:xfrm>
                  <a:off x="2408238"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2" name="Line 155"/>
                <p:cNvSpPr>
                  <a:spLocks noChangeShapeType="1"/>
                </p:cNvSpPr>
                <p:nvPr/>
              </p:nvSpPr>
              <p:spPr bwMode="auto">
                <a:xfrm>
                  <a:off x="271780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3" name="Line 156"/>
                <p:cNvSpPr>
                  <a:spLocks noChangeShapeType="1"/>
                </p:cNvSpPr>
                <p:nvPr/>
              </p:nvSpPr>
              <p:spPr bwMode="auto">
                <a:xfrm>
                  <a:off x="303530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4" name="Line 157"/>
                <p:cNvSpPr>
                  <a:spLocks noChangeShapeType="1"/>
                </p:cNvSpPr>
                <p:nvPr/>
              </p:nvSpPr>
              <p:spPr bwMode="auto">
                <a:xfrm>
                  <a:off x="3351213"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5" name="Line 158"/>
                <p:cNvSpPr>
                  <a:spLocks noChangeShapeType="1"/>
                </p:cNvSpPr>
                <p:nvPr/>
              </p:nvSpPr>
              <p:spPr bwMode="auto">
                <a:xfrm>
                  <a:off x="3668713"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6" name="Line 159"/>
                <p:cNvSpPr>
                  <a:spLocks noChangeShapeType="1"/>
                </p:cNvSpPr>
                <p:nvPr/>
              </p:nvSpPr>
              <p:spPr bwMode="auto">
                <a:xfrm>
                  <a:off x="397827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7" name="Line 160"/>
                <p:cNvSpPr>
                  <a:spLocks noChangeShapeType="1"/>
                </p:cNvSpPr>
                <p:nvPr/>
              </p:nvSpPr>
              <p:spPr bwMode="auto">
                <a:xfrm>
                  <a:off x="429577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8" name="Line 161"/>
                <p:cNvSpPr>
                  <a:spLocks noChangeShapeType="1"/>
                </p:cNvSpPr>
                <p:nvPr/>
              </p:nvSpPr>
              <p:spPr bwMode="auto">
                <a:xfrm>
                  <a:off x="4611688"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49" name="Line 162"/>
                <p:cNvSpPr>
                  <a:spLocks noChangeShapeType="1"/>
                </p:cNvSpPr>
                <p:nvPr/>
              </p:nvSpPr>
              <p:spPr bwMode="auto">
                <a:xfrm>
                  <a:off x="492125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0" name="Line 163"/>
                <p:cNvSpPr>
                  <a:spLocks noChangeShapeType="1"/>
                </p:cNvSpPr>
                <p:nvPr/>
              </p:nvSpPr>
              <p:spPr bwMode="auto">
                <a:xfrm>
                  <a:off x="523875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1" name="Line 164"/>
                <p:cNvSpPr>
                  <a:spLocks noChangeShapeType="1"/>
                </p:cNvSpPr>
                <p:nvPr/>
              </p:nvSpPr>
              <p:spPr bwMode="auto">
                <a:xfrm>
                  <a:off x="555625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2" name="Line 165"/>
                <p:cNvSpPr>
                  <a:spLocks noChangeShapeType="1"/>
                </p:cNvSpPr>
                <p:nvPr/>
              </p:nvSpPr>
              <p:spPr bwMode="auto">
                <a:xfrm>
                  <a:off x="5872163"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3" name="Line 166"/>
                <p:cNvSpPr>
                  <a:spLocks noChangeShapeType="1"/>
                </p:cNvSpPr>
                <p:nvPr/>
              </p:nvSpPr>
              <p:spPr bwMode="auto">
                <a:xfrm>
                  <a:off x="618172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4" name="Line 167"/>
                <p:cNvSpPr>
                  <a:spLocks noChangeShapeType="1"/>
                </p:cNvSpPr>
                <p:nvPr/>
              </p:nvSpPr>
              <p:spPr bwMode="auto">
                <a:xfrm>
                  <a:off x="649922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5" name="Line 168"/>
                <p:cNvSpPr>
                  <a:spLocks noChangeShapeType="1"/>
                </p:cNvSpPr>
                <p:nvPr/>
              </p:nvSpPr>
              <p:spPr bwMode="auto">
                <a:xfrm>
                  <a:off x="6816726"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6" name="Line 169"/>
                <p:cNvSpPr>
                  <a:spLocks noChangeShapeType="1"/>
                </p:cNvSpPr>
                <p:nvPr/>
              </p:nvSpPr>
              <p:spPr bwMode="auto">
                <a:xfrm>
                  <a:off x="7126288"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7" name="Line 170"/>
                <p:cNvSpPr>
                  <a:spLocks noChangeShapeType="1"/>
                </p:cNvSpPr>
                <p:nvPr/>
              </p:nvSpPr>
              <p:spPr bwMode="auto">
                <a:xfrm>
                  <a:off x="7442201" y="5175250"/>
                  <a:ext cx="1588" cy="41275"/>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8" name="Line 171"/>
                <p:cNvSpPr>
                  <a:spLocks noChangeShapeType="1"/>
                </p:cNvSpPr>
                <p:nvPr/>
              </p:nvSpPr>
              <p:spPr bwMode="auto">
                <a:xfrm>
                  <a:off x="13954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59" name="Line 172"/>
                <p:cNvSpPr>
                  <a:spLocks noChangeShapeType="1"/>
                </p:cNvSpPr>
                <p:nvPr/>
              </p:nvSpPr>
              <p:spPr bwMode="auto">
                <a:xfrm>
                  <a:off x="13335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0" name="Line 173"/>
                <p:cNvSpPr>
                  <a:spLocks noChangeShapeType="1"/>
                </p:cNvSpPr>
                <p:nvPr/>
              </p:nvSpPr>
              <p:spPr bwMode="auto">
                <a:xfrm>
                  <a:off x="1293812"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1" name="Line 174"/>
                <p:cNvSpPr>
                  <a:spLocks noChangeShapeType="1"/>
                </p:cNvSpPr>
                <p:nvPr/>
              </p:nvSpPr>
              <p:spPr bwMode="auto">
                <a:xfrm>
                  <a:off x="15271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2" name="Line 175"/>
                <p:cNvSpPr>
                  <a:spLocks noChangeShapeType="1"/>
                </p:cNvSpPr>
                <p:nvPr/>
              </p:nvSpPr>
              <p:spPr bwMode="auto">
                <a:xfrm>
                  <a:off x="15890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3" name="Line 176"/>
                <p:cNvSpPr>
                  <a:spLocks noChangeShapeType="1"/>
                </p:cNvSpPr>
                <p:nvPr/>
              </p:nvSpPr>
              <p:spPr bwMode="auto">
                <a:xfrm>
                  <a:off x="16510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4" name="Line 177"/>
                <p:cNvSpPr>
                  <a:spLocks noChangeShapeType="1"/>
                </p:cNvSpPr>
                <p:nvPr/>
              </p:nvSpPr>
              <p:spPr bwMode="auto">
                <a:xfrm>
                  <a:off x="17129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5" name="Line 178"/>
                <p:cNvSpPr>
                  <a:spLocks noChangeShapeType="1"/>
                </p:cNvSpPr>
                <p:nvPr/>
              </p:nvSpPr>
              <p:spPr bwMode="auto">
                <a:xfrm>
                  <a:off x="18367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6" name="Line 179"/>
                <p:cNvSpPr>
                  <a:spLocks noChangeShapeType="1"/>
                </p:cNvSpPr>
                <p:nvPr/>
              </p:nvSpPr>
              <p:spPr bwMode="auto">
                <a:xfrm>
                  <a:off x="18986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7" name="Line 180"/>
                <p:cNvSpPr>
                  <a:spLocks noChangeShapeType="1"/>
                </p:cNvSpPr>
                <p:nvPr/>
              </p:nvSpPr>
              <p:spPr bwMode="auto">
                <a:xfrm>
                  <a:off x="19669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8" name="Line 181"/>
                <p:cNvSpPr>
                  <a:spLocks noChangeShapeType="1"/>
                </p:cNvSpPr>
                <p:nvPr/>
              </p:nvSpPr>
              <p:spPr bwMode="auto">
                <a:xfrm>
                  <a:off x="20288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69" name="Line 182"/>
                <p:cNvSpPr>
                  <a:spLocks noChangeShapeType="1"/>
                </p:cNvSpPr>
                <p:nvPr/>
              </p:nvSpPr>
              <p:spPr bwMode="auto">
                <a:xfrm>
                  <a:off x="21526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0" name="Line 183"/>
                <p:cNvSpPr>
                  <a:spLocks noChangeShapeType="1"/>
                </p:cNvSpPr>
                <p:nvPr/>
              </p:nvSpPr>
              <p:spPr bwMode="auto">
                <a:xfrm>
                  <a:off x="22145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1" name="Line 184"/>
                <p:cNvSpPr>
                  <a:spLocks noChangeShapeType="1"/>
                </p:cNvSpPr>
                <p:nvPr/>
              </p:nvSpPr>
              <p:spPr bwMode="auto">
                <a:xfrm>
                  <a:off x="22764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2" name="Line 185"/>
                <p:cNvSpPr>
                  <a:spLocks noChangeShapeType="1"/>
                </p:cNvSpPr>
                <p:nvPr/>
              </p:nvSpPr>
              <p:spPr bwMode="auto">
                <a:xfrm>
                  <a:off x="23399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3" name="Line 186"/>
                <p:cNvSpPr>
                  <a:spLocks noChangeShapeType="1"/>
                </p:cNvSpPr>
                <p:nvPr/>
              </p:nvSpPr>
              <p:spPr bwMode="auto">
                <a:xfrm>
                  <a:off x="24701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4" name="Line 187"/>
                <p:cNvSpPr>
                  <a:spLocks noChangeShapeType="1"/>
                </p:cNvSpPr>
                <p:nvPr/>
              </p:nvSpPr>
              <p:spPr bwMode="auto">
                <a:xfrm>
                  <a:off x="25320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5" name="Line 188"/>
                <p:cNvSpPr>
                  <a:spLocks noChangeShapeType="1"/>
                </p:cNvSpPr>
                <p:nvPr/>
              </p:nvSpPr>
              <p:spPr bwMode="auto">
                <a:xfrm>
                  <a:off x="25939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6" name="Line 189"/>
                <p:cNvSpPr>
                  <a:spLocks noChangeShapeType="1"/>
                </p:cNvSpPr>
                <p:nvPr/>
              </p:nvSpPr>
              <p:spPr bwMode="auto">
                <a:xfrm>
                  <a:off x="26558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7" name="Line 190"/>
                <p:cNvSpPr>
                  <a:spLocks noChangeShapeType="1"/>
                </p:cNvSpPr>
                <p:nvPr/>
              </p:nvSpPr>
              <p:spPr bwMode="auto">
                <a:xfrm>
                  <a:off x="27876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8" name="Line 191"/>
                <p:cNvSpPr>
                  <a:spLocks noChangeShapeType="1"/>
                </p:cNvSpPr>
                <p:nvPr/>
              </p:nvSpPr>
              <p:spPr bwMode="auto">
                <a:xfrm>
                  <a:off x="28495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79" name="Line 192"/>
                <p:cNvSpPr>
                  <a:spLocks noChangeShapeType="1"/>
                </p:cNvSpPr>
                <p:nvPr/>
              </p:nvSpPr>
              <p:spPr bwMode="auto">
                <a:xfrm>
                  <a:off x="29114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0" name="Line 193"/>
                <p:cNvSpPr>
                  <a:spLocks noChangeShapeType="1"/>
                </p:cNvSpPr>
                <p:nvPr/>
              </p:nvSpPr>
              <p:spPr bwMode="auto">
                <a:xfrm>
                  <a:off x="29733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1" name="Line 194"/>
                <p:cNvSpPr>
                  <a:spLocks noChangeShapeType="1"/>
                </p:cNvSpPr>
                <p:nvPr/>
              </p:nvSpPr>
              <p:spPr bwMode="auto">
                <a:xfrm>
                  <a:off x="30972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2" name="Line 195"/>
                <p:cNvSpPr>
                  <a:spLocks noChangeShapeType="1"/>
                </p:cNvSpPr>
                <p:nvPr/>
              </p:nvSpPr>
              <p:spPr bwMode="auto">
                <a:xfrm>
                  <a:off x="31591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3" name="Line 196"/>
                <p:cNvSpPr>
                  <a:spLocks noChangeShapeType="1"/>
                </p:cNvSpPr>
                <p:nvPr/>
              </p:nvSpPr>
              <p:spPr bwMode="auto">
                <a:xfrm>
                  <a:off x="32273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4" name="Line 197"/>
                <p:cNvSpPr>
                  <a:spLocks noChangeShapeType="1"/>
                </p:cNvSpPr>
                <p:nvPr/>
              </p:nvSpPr>
              <p:spPr bwMode="auto">
                <a:xfrm>
                  <a:off x="32893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5" name="Line 198"/>
                <p:cNvSpPr>
                  <a:spLocks noChangeShapeType="1"/>
                </p:cNvSpPr>
                <p:nvPr/>
              </p:nvSpPr>
              <p:spPr bwMode="auto">
                <a:xfrm>
                  <a:off x="34131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6" name="Line 199"/>
                <p:cNvSpPr>
                  <a:spLocks noChangeShapeType="1"/>
                </p:cNvSpPr>
                <p:nvPr/>
              </p:nvSpPr>
              <p:spPr bwMode="auto">
                <a:xfrm>
                  <a:off x="34750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7" name="Line 200"/>
                <p:cNvSpPr>
                  <a:spLocks noChangeShapeType="1"/>
                </p:cNvSpPr>
                <p:nvPr/>
              </p:nvSpPr>
              <p:spPr bwMode="auto">
                <a:xfrm>
                  <a:off x="35369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8" name="Line 201"/>
                <p:cNvSpPr>
                  <a:spLocks noChangeShapeType="1"/>
                </p:cNvSpPr>
                <p:nvPr/>
              </p:nvSpPr>
              <p:spPr bwMode="auto">
                <a:xfrm>
                  <a:off x="35988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89" name="Line 202"/>
                <p:cNvSpPr>
                  <a:spLocks noChangeShapeType="1"/>
                </p:cNvSpPr>
                <p:nvPr/>
              </p:nvSpPr>
              <p:spPr bwMode="auto">
                <a:xfrm>
                  <a:off x="37306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0" name="Line 203"/>
                <p:cNvSpPr>
                  <a:spLocks noChangeShapeType="1"/>
                </p:cNvSpPr>
                <p:nvPr/>
              </p:nvSpPr>
              <p:spPr bwMode="auto">
                <a:xfrm>
                  <a:off x="37925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1" name="Line 204"/>
                <p:cNvSpPr>
                  <a:spLocks noChangeShapeType="1"/>
                </p:cNvSpPr>
                <p:nvPr/>
              </p:nvSpPr>
              <p:spPr bwMode="auto">
                <a:xfrm>
                  <a:off x="38544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2" name="Line 205"/>
                <p:cNvSpPr>
                  <a:spLocks noChangeShapeType="1"/>
                </p:cNvSpPr>
                <p:nvPr/>
              </p:nvSpPr>
              <p:spPr bwMode="auto">
                <a:xfrm>
                  <a:off x="39163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3" name="Line 206"/>
                <p:cNvSpPr>
                  <a:spLocks noChangeShapeType="1"/>
                </p:cNvSpPr>
                <p:nvPr/>
              </p:nvSpPr>
              <p:spPr bwMode="auto">
                <a:xfrm>
                  <a:off x="40401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4" name="Line 207"/>
                <p:cNvSpPr>
                  <a:spLocks noChangeShapeType="1"/>
                </p:cNvSpPr>
                <p:nvPr/>
              </p:nvSpPr>
              <p:spPr bwMode="auto">
                <a:xfrm>
                  <a:off x="41100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5" name="Line 208"/>
                <p:cNvSpPr>
                  <a:spLocks noChangeShapeType="1"/>
                </p:cNvSpPr>
                <p:nvPr/>
              </p:nvSpPr>
              <p:spPr bwMode="auto">
                <a:xfrm>
                  <a:off x="41719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6" name="Line 209"/>
                <p:cNvSpPr>
                  <a:spLocks noChangeShapeType="1"/>
                </p:cNvSpPr>
                <p:nvPr/>
              </p:nvSpPr>
              <p:spPr bwMode="auto">
                <a:xfrm>
                  <a:off x="42338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7" name="Line 210"/>
                <p:cNvSpPr>
                  <a:spLocks noChangeShapeType="1"/>
                </p:cNvSpPr>
                <p:nvPr/>
              </p:nvSpPr>
              <p:spPr bwMode="auto">
                <a:xfrm>
                  <a:off x="43576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8" name="Line 211"/>
                <p:cNvSpPr>
                  <a:spLocks noChangeShapeType="1"/>
                </p:cNvSpPr>
                <p:nvPr/>
              </p:nvSpPr>
              <p:spPr bwMode="auto">
                <a:xfrm>
                  <a:off x="44196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99" name="Line 212"/>
                <p:cNvSpPr>
                  <a:spLocks noChangeShapeType="1"/>
                </p:cNvSpPr>
                <p:nvPr/>
              </p:nvSpPr>
              <p:spPr bwMode="auto">
                <a:xfrm>
                  <a:off x="44815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0" name="Line 213"/>
                <p:cNvSpPr>
                  <a:spLocks noChangeShapeType="1"/>
                </p:cNvSpPr>
                <p:nvPr/>
              </p:nvSpPr>
              <p:spPr bwMode="auto">
                <a:xfrm>
                  <a:off x="45497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1" name="Line 214"/>
                <p:cNvSpPr>
                  <a:spLocks noChangeShapeType="1"/>
                </p:cNvSpPr>
                <p:nvPr/>
              </p:nvSpPr>
              <p:spPr bwMode="auto">
                <a:xfrm>
                  <a:off x="46736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2" name="Line 215"/>
                <p:cNvSpPr>
                  <a:spLocks noChangeShapeType="1"/>
                </p:cNvSpPr>
                <p:nvPr/>
              </p:nvSpPr>
              <p:spPr bwMode="auto">
                <a:xfrm>
                  <a:off x="47355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3" name="Line 216"/>
                <p:cNvSpPr>
                  <a:spLocks noChangeShapeType="1"/>
                </p:cNvSpPr>
                <p:nvPr/>
              </p:nvSpPr>
              <p:spPr bwMode="auto">
                <a:xfrm>
                  <a:off x="47974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4" name="Line 217"/>
                <p:cNvSpPr>
                  <a:spLocks noChangeShapeType="1"/>
                </p:cNvSpPr>
                <p:nvPr/>
              </p:nvSpPr>
              <p:spPr bwMode="auto">
                <a:xfrm>
                  <a:off x="48593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5" name="Line 218"/>
                <p:cNvSpPr>
                  <a:spLocks noChangeShapeType="1"/>
                </p:cNvSpPr>
                <p:nvPr/>
              </p:nvSpPr>
              <p:spPr bwMode="auto">
                <a:xfrm>
                  <a:off x="49911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6" name="Line 219"/>
                <p:cNvSpPr>
                  <a:spLocks noChangeShapeType="1"/>
                </p:cNvSpPr>
                <p:nvPr/>
              </p:nvSpPr>
              <p:spPr bwMode="auto">
                <a:xfrm>
                  <a:off x="50530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7" name="Line 220"/>
                <p:cNvSpPr>
                  <a:spLocks noChangeShapeType="1"/>
                </p:cNvSpPr>
                <p:nvPr/>
              </p:nvSpPr>
              <p:spPr bwMode="auto">
                <a:xfrm>
                  <a:off x="51149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8" name="Line 221"/>
                <p:cNvSpPr>
                  <a:spLocks noChangeShapeType="1"/>
                </p:cNvSpPr>
                <p:nvPr/>
              </p:nvSpPr>
              <p:spPr bwMode="auto">
                <a:xfrm>
                  <a:off x="51768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09" name="Line 222"/>
                <p:cNvSpPr>
                  <a:spLocks noChangeShapeType="1"/>
                </p:cNvSpPr>
                <p:nvPr/>
              </p:nvSpPr>
              <p:spPr bwMode="auto">
                <a:xfrm>
                  <a:off x="53006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0" name="Line 223"/>
                <p:cNvSpPr>
                  <a:spLocks noChangeShapeType="1"/>
                </p:cNvSpPr>
                <p:nvPr/>
              </p:nvSpPr>
              <p:spPr bwMode="auto">
                <a:xfrm>
                  <a:off x="53625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1" name="Line 224"/>
                <p:cNvSpPr>
                  <a:spLocks noChangeShapeType="1"/>
                </p:cNvSpPr>
                <p:nvPr/>
              </p:nvSpPr>
              <p:spPr bwMode="auto">
                <a:xfrm>
                  <a:off x="54324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2" name="Line 225"/>
                <p:cNvSpPr>
                  <a:spLocks noChangeShapeType="1"/>
                </p:cNvSpPr>
                <p:nvPr/>
              </p:nvSpPr>
              <p:spPr bwMode="auto">
                <a:xfrm>
                  <a:off x="54943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3" name="Line 226"/>
                <p:cNvSpPr>
                  <a:spLocks noChangeShapeType="1"/>
                </p:cNvSpPr>
                <p:nvPr/>
              </p:nvSpPr>
              <p:spPr bwMode="auto">
                <a:xfrm>
                  <a:off x="56181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4" name="Line 227"/>
                <p:cNvSpPr>
                  <a:spLocks noChangeShapeType="1"/>
                </p:cNvSpPr>
                <p:nvPr/>
              </p:nvSpPr>
              <p:spPr bwMode="auto">
                <a:xfrm>
                  <a:off x="56800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5" name="Line 228"/>
                <p:cNvSpPr>
                  <a:spLocks noChangeShapeType="1"/>
                </p:cNvSpPr>
                <p:nvPr/>
              </p:nvSpPr>
              <p:spPr bwMode="auto">
                <a:xfrm>
                  <a:off x="57419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6" name="Line 229"/>
                <p:cNvSpPr>
                  <a:spLocks noChangeShapeType="1"/>
                </p:cNvSpPr>
                <p:nvPr/>
              </p:nvSpPr>
              <p:spPr bwMode="auto">
                <a:xfrm>
                  <a:off x="58039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7" name="Line 230"/>
                <p:cNvSpPr>
                  <a:spLocks noChangeShapeType="1"/>
                </p:cNvSpPr>
                <p:nvPr/>
              </p:nvSpPr>
              <p:spPr bwMode="auto">
                <a:xfrm>
                  <a:off x="59340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8" name="Line 231"/>
                <p:cNvSpPr>
                  <a:spLocks noChangeShapeType="1"/>
                </p:cNvSpPr>
                <p:nvPr/>
              </p:nvSpPr>
              <p:spPr bwMode="auto">
                <a:xfrm>
                  <a:off x="59959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19" name="Line 232"/>
                <p:cNvSpPr>
                  <a:spLocks noChangeShapeType="1"/>
                </p:cNvSpPr>
                <p:nvPr/>
              </p:nvSpPr>
              <p:spPr bwMode="auto">
                <a:xfrm>
                  <a:off x="60579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0" name="Line 233"/>
                <p:cNvSpPr>
                  <a:spLocks noChangeShapeType="1"/>
                </p:cNvSpPr>
                <p:nvPr/>
              </p:nvSpPr>
              <p:spPr bwMode="auto">
                <a:xfrm>
                  <a:off x="61198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1" name="Line 234"/>
                <p:cNvSpPr>
                  <a:spLocks noChangeShapeType="1"/>
                </p:cNvSpPr>
                <p:nvPr/>
              </p:nvSpPr>
              <p:spPr bwMode="auto">
                <a:xfrm>
                  <a:off x="62436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2" name="Line 235"/>
                <p:cNvSpPr>
                  <a:spLocks noChangeShapeType="1"/>
                </p:cNvSpPr>
                <p:nvPr/>
              </p:nvSpPr>
              <p:spPr bwMode="auto">
                <a:xfrm>
                  <a:off x="63134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3" name="Line 236"/>
                <p:cNvSpPr>
                  <a:spLocks noChangeShapeType="1"/>
                </p:cNvSpPr>
                <p:nvPr/>
              </p:nvSpPr>
              <p:spPr bwMode="auto">
                <a:xfrm>
                  <a:off x="637540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4" name="Line 237"/>
                <p:cNvSpPr>
                  <a:spLocks noChangeShapeType="1"/>
                </p:cNvSpPr>
                <p:nvPr/>
              </p:nvSpPr>
              <p:spPr bwMode="auto">
                <a:xfrm>
                  <a:off x="64373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5" name="Line 238"/>
                <p:cNvSpPr>
                  <a:spLocks noChangeShapeType="1"/>
                </p:cNvSpPr>
                <p:nvPr/>
              </p:nvSpPr>
              <p:spPr bwMode="auto">
                <a:xfrm>
                  <a:off x="65611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6" name="Line 239"/>
                <p:cNvSpPr>
                  <a:spLocks noChangeShapeType="1"/>
                </p:cNvSpPr>
                <p:nvPr/>
              </p:nvSpPr>
              <p:spPr bwMode="auto">
                <a:xfrm>
                  <a:off x="66230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7" name="Line 240"/>
                <p:cNvSpPr>
                  <a:spLocks noChangeShapeType="1"/>
                </p:cNvSpPr>
                <p:nvPr/>
              </p:nvSpPr>
              <p:spPr bwMode="auto">
                <a:xfrm>
                  <a:off x="66849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8" name="Line 241"/>
                <p:cNvSpPr>
                  <a:spLocks noChangeShapeType="1"/>
                </p:cNvSpPr>
                <p:nvPr/>
              </p:nvSpPr>
              <p:spPr bwMode="auto">
                <a:xfrm>
                  <a:off x="67532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29" name="Line 242"/>
                <p:cNvSpPr>
                  <a:spLocks noChangeShapeType="1"/>
                </p:cNvSpPr>
                <p:nvPr/>
              </p:nvSpPr>
              <p:spPr bwMode="auto">
                <a:xfrm>
                  <a:off x="687863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0" name="Line 243"/>
                <p:cNvSpPr>
                  <a:spLocks noChangeShapeType="1"/>
                </p:cNvSpPr>
                <p:nvPr/>
              </p:nvSpPr>
              <p:spPr bwMode="auto">
                <a:xfrm>
                  <a:off x="69405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1" name="Line 244"/>
                <p:cNvSpPr>
                  <a:spLocks noChangeShapeType="1"/>
                </p:cNvSpPr>
                <p:nvPr/>
              </p:nvSpPr>
              <p:spPr bwMode="auto">
                <a:xfrm>
                  <a:off x="70024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2" name="Line 245"/>
                <p:cNvSpPr>
                  <a:spLocks noChangeShapeType="1"/>
                </p:cNvSpPr>
                <p:nvPr/>
              </p:nvSpPr>
              <p:spPr bwMode="auto">
                <a:xfrm>
                  <a:off x="70643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3" name="Line 246"/>
                <p:cNvSpPr>
                  <a:spLocks noChangeShapeType="1"/>
                </p:cNvSpPr>
                <p:nvPr/>
              </p:nvSpPr>
              <p:spPr bwMode="auto">
                <a:xfrm>
                  <a:off x="7194551"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4" name="Line 247"/>
                <p:cNvSpPr>
                  <a:spLocks noChangeShapeType="1"/>
                </p:cNvSpPr>
                <p:nvPr/>
              </p:nvSpPr>
              <p:spPr bwMode="auto">
                <a:xfrm>
                  <a:off x="725646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5" name="Line 248"/>
                <p:cNvSpPr>
                  <a:spLocks noChangeShapeType="1"/>
                </p:cNvSpPr>
                <p:nvPr/>
              </p:nvSpPr>
              <p:spPr bwMode="auto">
                <a:xfrm>
                  <a:off x="73183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6" name="Line 249"/>
                <p:cNvSpPr>
                  <a:spLocks noChangeShapeType="1"/>
                </p:cNvSpPr>
                <p:nvPr/>
              </p:nvSpPr>
              <p:spPr bwMode="auto">
                <a:xfrm>
                  <a:off x="73802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7" name="Line 250"/>
                <p:cNvSpPr>
                  <a:spLocks noChangeShapeType="1"/>
                </p:cNvSpPr>
                <p:nvPr/>
              </p:nvSpPr>
              <p:spPr bwMode="auto">
                <a:xfrm>
                  <a:off x="7504113"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8" name="Line 251"/>
                <p:cNvSpPr>
                  <a:spLocks noChangeShapeType="1"/>
                </p:cNvSpPr>
                <p:nvPr/>
              </p:nvSpPr>
              <p:spPr bwMode="auto">
                <a:xfrm>
                  <a:off x="756602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39" name="Line 252"/>
                <p:cNvSpPr>
                  <a:spLocks noChangeShapeType="1"/>
                </p:cNvSpPr>
                <p:nvPr/>
              </p:nvSpPr>
              <p:spPr bwMode="auto">
                <a:xfrm>
                  <a:off x="7635876"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0" name="Line 253"/>
                <p:cNvSpPr>
                  <a:spLocks noChangeShapeType="1"/>
                </p:cNvSpPr>
                <p:nvPr/>
              </p:nvSpPr>
              <p:spPr bwMode="auto">
                <a:xfrm>
                  <a:off x="7697788" y="5195888"/>
                  <a:ext cx="1588" cy="2063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1" name="Rectangle 256"/>
                <p:cNvSpPr>
                  <a:spLocks noChangeArrowheads="1"/>
                </p:cNvSpPr>
                <p:nvPr/>
              </p:nvSpPr>
              <p:spPr bwMode="auto">
                <a:xfrm>
                  <a:off x="901807" y="3657600"/>
                  <a:ext cx="317396" cy="1969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dirty="0" smtClean="0">
                      <a:ln>
                        <a:noFill/>
                      </a:ln>
                      <a:solidFill>
                        <a:srgbClr val="000000"/>
                      </a:solidFill>
                      <a:effectLst/>
                      <a:latin typeface="Arial" pitchFamily="34" charset="0"/>
                    </a:rPr>
                    <a:t>  0.30</a:t>
                  </a:r>
                  <a:endParaRPr kumimoji="0" lang="en-US" sz="600" b="0" i="0" u="none" strike="noStrike" cap="none" normalizeH="0" baseline="0" dirty="0" smtClean="0">
                    <a:ln>
                      <a:noFill/>
                    </a:ln>
                    <a:solidFill>
                      <a:schemeClr val="tx1"/>
                    </a:solidFill>
                    <a:effectLst/>
                    <a:latin typeface="Arial" pitchFamily="34" charset="0"/>
                  </a:endParaRPr>
                </a:p>
              </p:txBody>
            </p:sp>
            <p:sp>
              <p:nvSpPr>
                <p:cNvPr id="142" name="Rectangle 258"/>
                <p:cNvSpPr>
                  <a:spLocks noChangeArrowheads="1"/>
                </p:cNvSpPr>
                <p:nvPr/>
              </p:nvSpPr>
              <p:spPr bwMode="auto">
                <a:xfrm>
                  <a:off x="901807" y="4132263"/>
                  <a:ext cx="317396" cy="1969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0.20</a:t>
                  </a:r>
                  <a:endParaRPr kumimoji="0" lang="en-US" sz="600" b="0" i="0" u="none" strike="noStrike" cap="none" normalizeH="0" baseline="0" smtClean="0">
                    <a:ln>
                      <a:noFill/>
                    </a:ln>
                    <a:solidFill>
                      <a:schemeClr val="tx1"/>
                    </a:solidFill>
                    <a:effectLst/>
                    <a:latin typeface="Arial" pitchFamily="34" charset="0"/>
                  </a:endParaRPr>
                </a:p>
              </p:txBody>
            </p:sp>
            <p:sp>
              <p:nvSpPr>
                <p:cNvPr id="143" name="Rectangle 260"/>
                <p:cNvSpPr>
                  <a:spLocks noChangeArrowheads="1"/>
                </p:cNvSpPr>
                <p:nvPr/>
              </p:nvSpPr>
              <p:spPr bwMode="auto">
                <a:xfrm>
                  <a:off x="901807" y="4600575"/>
                  <a:ext cx="317396" cy="196944"/>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  0.10</a:t>
                  </a:r>
                  <a:endParaRPr kumimoji="0" lang="en-US" sz="600" b="0" i="0" u="none" strike="noStrike" cap="none" normalizeH="0" baseline="0" smtClean="0">
                    <a:ln>
                      <a:noFill/>
                    </a:ln>
                    <a:solidFill>
                      <a:schemeClr val="tx1"/>
                    </a:solidFill>
                    <a:effectLst/>
                    <a:latin typeface="Arial" pitchFamily="34" charset="0"/>
                  </a:endParaRPr>
                </a:p>
              </p:txBody>
            </p:sp>
            <p:sp>
              <p:nvSpPr>
                <p:cNvPr id="144" name="Rectangle 262"/>
                <p:cNvSpPr>
                  <a:spLocks noChangeArrowheads="1"/>
                </p:cNvSpPr>
                <p:nvPr/>
              </p:nvSpPr>
              <p:spPr bwMode="auto">
                <a:xfrm>
                  <a:off x="957368" y="5076825"/>
                  <a:ext cx="246861" cy="98472"/>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600" b="0" i="0" u="none" strike="noStrike" cap="none" normalizeH="0" baseline="0" smtClean="0">
                      <a:ln>
                        <a:noFill/>
                      </a:ln>
                      <a:solidFill>
                        <a:srgbClr val="000000"/>
                      </a:solidFill>
                      <a:effectLst/>
                      <a:latin typeface="Arial" pitchFamily="34" charset="0"/>
                    </a:rPr>
                    <a:t>0.00</a:t>
                  </a:r>
                  <a:endParaRPr kumimoji="0" lang="en-US" sz="600" b="0" i="0" u="none" strike="noStrike" cap="none" normalizeH="0" baseline="0" smtClean="0">
                    <a:ln>
                      <a:noFill/>
                    </a:ln>
                    <a:solidFill>
                      <a:schemeClr val="tx1"/>
                    </a:solidFill>
                    <a:effectLst/>
                    <a:latin typeface="Arial" pitchFamily="34" charset="0"/>
                  </a:endParaRPr>
                </a:p>
              </p:txBody>
            </p:sp>
            <p:sp>
              <p:nvSpPr>
                <p:cNvPr id="145" name="Line 264"/>
                <p:cNvSpPr>
                  <a:spLocks noChangeShapeType="1"/>
                </p:cNvSpPr>
                <p:nvPr/>
              </p:nvSpPr>
              <p:spPr bwMode="auto">
                <a:xfrm>
                  <a:off x="1217612" y="3476625"/>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6" name="Line 265"/>
                <p:cNvSpPr>
                  <a:spLocks noChangeShapeType="1"/>
                </p:cNvSpPr>
                <p:nvPr/>
              </p:nvSpPr>
              <p:spPr bwMode="auto">
                <a:xfrm>
                  <a:off x="1217612" y="3717925"/>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7" name="Line 266"/>
                <p:cNvSpPr>
                  <a:spLocks noChangeShapeType="1"/>
                </p:cNvSpPr>
                <p:nvPr/>
              </p:nvSpPr>
              <p:spPr bwMode="auto">
                <a:xfrm>
                  <a:off x="1217612" y="3952875"/>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8" name="Line 267"/>
                <p:cNvSpPr>
                  <a:spLocks noChangeShapeType="1"/>
                </p:cNvSpPr>
                <p:nvPr/>
              </p:nvSpPr>
              <p:spPr bwMode="auto">
                <a:xfrm>
                  <a:off x="1217612" y="4194175"/>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49" name="Line 268"/>
                <p:cNvSpPr>
                  <a:spLocks noChangeShapeType="1"/>
                </p:cNvSpPr>
                <p:nvPr/>
              </p:nvSpPr>
              <p:spPr bwMode="auto">
                <a:xfrm>
                  <a:off x="1217612" y="4427538"/>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50" name="Line 269"/>
                <p:cNvSpPr>
                  <a:spLocks noChangeShapeType="1"/>
                </p:cNvSpPr>
                <p:nvPr/>
              </p:nvSpPr>
              <p:spPr bwMode="auto">
                <a:xfrm>
                  <a:off x="1217612" y="4662488"/>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51" name="Line 270"/>
                <p:cNvSpPr>
                  <a:spLocks noChangeShapeType="1"/>
                </p:cNvSpPr>
                <p:nvPr/>
              </p:nvSpPr>
              <p:spPr bwMode="auto">
                <a:xfrm>
                  <a:off x="1217612" y="4903788"/>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52" name="Line 271"/>
                <p:cNvSpPr>
                  <a:spLocks noChangeShapeType="1"/>
                </p:cNvSpPr>
                <p:nvPr/>
              </p:nvSpPr>
              <p:spPr bwMode="auto">
                <a:xfrm>
                  <a:off x="1217612" y="5105400"/>
                  <a:ext cx="49213" cy="1588"/>
                </a:xfrm>
                <a:prstGeom prst="line">
                  <a:avLst/>
                </a:prstGeom>
                <a:noFill/>
                <a:ln w="6350">
                  <a:solidFill>
                    <a:srgbClr val="FF0000"/>
                  </a:solidFill>
                  <a:prstDash val="solid"/>
                  <a:round/>
                  <a:headEnd/>
                  <a:tailEnd/>
                </a:ln>
              </p:spPr>
              <p:txBody>
                <a:bodyPr vert="horz" wrap="square" lIns="91440" tIns="45720" rIns="91440" bIns="45720" numCol="1" anchor="t" anchorCtr="0" compatLnSpc="1">
                  <a:prstTxWarp prst="textNoShape">
                    <a:avLst/>
                  </a:prstTxWarp>
                </a:bodyPr>
                <a:lstStyle/>
                <a:p>
                  <a:endParaRPr lang="en-US" sz="1100"/>
                </a:p>
              </p:txBody>
            </p:sp>
            <p:sp>
              <p:nvSpPr>
                <p:cNvPr id="153" name="Rectangle 276"/>
                <p:cNvSpPr>
                  <a:spLocks noChangeArrowheads="1"/>
                </p:cNvSpPr>
                <p:nvPr/>
              </p:nvSpPr>
              <p:spPr bwMode="auto">
                <a:xfrm>
                  <a:off x="3810001" y="5410200"/>
                  <a:ext cx="2094806" cy="172327"/>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rgbClr val="000000"/>
                      </a:solidFill>
                      <a:effectLst/>
                      <a:latin typeface="Arial" pitchFamily="34" charset="0"/>
                    </a:rPr>
                    <a:t>Wavenumber</a:t>
                  </a:r>
                  <a:endParaRPr kumimoji="0" lang="en-US" sz="1050" b="0" i="0" u="none" strike="noStrike" cap="none" normalizeH="0" baseline="0" dirty="0" smtClean="0">
                    <a:ln>
                      <a:noFill/>
                    </a:ln>
                    <a:solidFill>
                      <a:schemeClr val="tx1"/>
                    </a:solidFill>
                    <a:effectLst/>
                    <a:latin typeface="Arial" pitchFamily="34" charset="0"/>
                  </a:endParaRPr>
                </a:p>
              </p:txBody>
            </p:sp>
            <p:sp>
              <p:nvSpPr>
                <p:cNvPr id="154" name="Rectangle 278"/>
                <p:cNvSpPr>
                  <a:spLocks noChangeArrowheads="1"/>
                </p:cNvSpPr>
                <p:nvPr/>
              </p:nvSpPr>
              <p:spPr bwMode="auto">
                <a:xfrm rot="16200000">
                  <a:off x="285873" y="4019110"/>
                  <a:ext cx="978551" cy="277820"/>
                </a:xfrm>
                <a:prstGeom prst="rect">
                  <a:avLst/>
                </a:prstGeom>
                <a:noFill/>
                <a:ln w="9525">
                  <a:noFill/>
                  <a:miter lim="800000"/>
                  <a:headEnd/>
                  <a:tailEnd/>
                </a:ln>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050" b="0" i="0" u="none" strike="noStrike" cap="none" normalizeH="0" baseline="0" dirty="0" smtClean="0">
                      <a:ln>
                        <a:noFill/>
                      </a:ln>
                      <a:solidFill>
                        <a:srgbClr val="000000"/>
                      </a:solidFill>
                      <a:effectLst/>
                      <a:latin typeface="Arial" pitchFamily="34" charset="0"/>
                    </a:rPr>
                    <a:t>Absorbance</a:t>
                  </a:r>
                  <a:endParaRPr kumimoji="0" lang="en-US" sz="1050" b="0" i="0" u="none" strike="noStrike" cap="none" normalizeH="0" baseline="0" dirty="0" smtClean="0">
                    <a:ln>
                      <a:noFill/>
                    </a:ln>
                    <a:solidFill>
                      <a:schemeClr val="tx1"/>
                    </a:solidFill>
                    <a:effectLst/>
                    <a:latin typeface="Arial" pitchFamily="34" charset="0"/>
                  </a:endParaRPr>
                </a:p>
              </p:txBody>
            </p:sp>
          </p:grpSp>
          <p:cxnSp>
            <p:nvCxnSpPr>
              <p:cNvPr id="12" name="Straight Arrow Connector 11"/>
              <p:cNvCxnSpPr/>
              <p:nvPr/>
            </p:nvCxnSpPr>
            <p:spPr>
              <a:xfrm>
                <a:off x="1629693" y="1621657"/>
                <a:ext cx="427708" cy="0"/>
              </a:xfrm>
              <a:prstGeom prst="straightConnector1">
                <a:avLst/>
              </a:prstGeom>
              <a:ln w="19050" cap="flat" cmpd="sng" algn="ctr">
                <a:solidFill>
                  <a:srgbClr val="92D050"/>
                </a:solidFill>
                <a:prstDash val="solid"/>
                <a:roun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613830" y="2353597"/>
                <a:ext cx="489006" cy="0"/>
              </a:xfrm>
              <a:prstGeom prst="straightConnector1">
                <a:avLst/>
              </a:prstGeom>
              <a:ln w="19050" cap="flat" cmpd="sng" algn="ctr">
                <a:solidFill>
                  <a:srgbClr val="3366FF"/>
                </a:solidFill>
                <a:prstDash val="solid"/>
                <a:roun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613830" y="1987627"/>
                <a:ext cx="445822" cy="0"/>
              </a:xfrm>
              <a:prstGeom prst="straightConnector1">
                <a:avLst/>
              </a:prstGeom>
              <a:ln w="19050" cap="flat" cmpd="sng" algn="ctr">
                <a:solidFill>
                  <a:srgbClr val="FF0000"/>
                </a:solidFill>
                <a:prstDash val="solid"/>
                <a:roun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2055973" y="2101938"/>
                <a:ext cx="2552275" cy="554315"/>
              </a:xfrm>
              <a:prstGeom prst="rect">
                <a:avLst/>
              </a:prstGeom>
              <a:noFill/>
            </p:spPr>
            <p:txBody>
              <a:bodyPr wrap="square" rtlCol="0">
                <a:spAutoFit/>
              </a:bodyPr>
              <a:lstStyle/>
              <a:p>
                <a:r>
                  <a:rPr lang="en-US" sz="900" dirty="0" smtClean="0">
                    <a:solidFill>
                      <a:srgbClr val="0070C0"/>
                    </a:solidFill>
                  </a:rPr>
                  <a:t>Chips with seasonings</a:t>
                </a:r>
                <a:endParaRPr lang="en-US" sz="900" dirty="0">
                  <a:solidFill>
                    <a:srgbClr val="0070C0"/>
                  </a:solidFill>
                </a:endParaRPr>
              </a:p>
            </p:txBody>
          </p:sp>
          <p:sp>
            <p:nvSpPr>
              <p:cNvPr id="16" name="TextBox 15"/>
              <p:cNvSpPr txBox="1"/>
              <p:nvPr/>
            </p:nvSpPr>
            <p:spPr>
              <a:xfrm>
                <a:off x="2065468" y="1777449"/>
                <a:ext cx="2951109" cy="554315"/>
              </a:xfrm>
              <a:prstGeom prst="rect">
                <a:avLst/>
              </a:prstGeom>
              <a:noFill/>
            </p:spPr>
            <p:txBody>
              <a:bodyPr wrap="square" rtlCol="0">
                <a:spAutoFit/>
              </a:bodyPr>
              <a:lstStyle/>
              <a:p>
                <a:r>
                  <a:rPr lang="en-US" sz="900" dirty="0" smtClean="0">
                    <a:solidFill>
                      <a:srgbClr val="FF0000"/>
                    </a:solidFill>
                  </a:rPr>
                  <a:t>Regular Potato chips</a:t>
                </a:r>
                <a:endParaRPr lang="en-US" sz="900" dirty="0">
                  <a:solidFill>
                    <a:srgbClr val="FF0000"/>
                  </a:solidFill>
                </a:endParaRPr>
              </a:p>
            </p:txBody>
          </p:sp>
          <p:sp>
            <p:nvSpPr>
              <p:cNvPr id="17" name="TextBox 16"/>
              <p:cNvSpPr txBox="1"/>
              <p:nvPr/>
            </p:nvSpPr>
            <p:spPr>
              <a:xfrm>
                <a:off x="2158270" y="1433312"/>
                <a:ext cx="2177758" cy="554315"/>
              </a:xfrm>
              <a:prstGeom prst="rect">
                <a:avLst/>
              </a:prstGeom>
              <a:noFill/>
            </p:spPr>
            <p:txBody>
              <a:bodyPr wrap="square" rtlCol="0" anchor="b">
                <a:spAutoFit/>
              </a:bodyPr>
              <a:lstStyle/>
              <a:p>
                <a:r>
                  <a:rPr lang="en-US" sz="900" dirty="0" smtClean="0">
                    <a:solidFill>
                      <a:srgbClr val="008000"/>
                    </a:solidFill>
                  </a:rPr>
                  <a:t>Sweet potato chips</a:t>
                </a:r>
                <a:endParaRPr lang="en-US" sz="900" dirty="0">
                  <a:solidFill>
                    <a:srgbClr val="008000"/>
                  </a:solidFill>
                </a:endParaRPr>
              </a:p>
            </p:txBody>
          </p:sp>
          <p:sp>
            <p:nvSpPr>
              <p:cNvPr id="18" name="Oval 17"/>
              <p:cNvSpPr/>
              <p:nvPr/>
            </p:nvSpPr>
            <p:spPr>
              <a:xfrm>
                <a:off x="1936826" y="3644374"/>
                <a:ext cx="1180848" cy="1308626"/>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cxnSp>
            <p:nvCxnSpPr>
              <p:cNvPr id="19" name="Straight Arrow Connector 18"/>
              <p:cNvCxnSpPr/>
              <p:nvPr/>
            </p:nvCxnSpPr>
            <p:spPr>
              <a:xfrm>
                <a:off x="2971800" y="4724400"/>
                <a:ext cx="260577" cy="205146"/>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165501" y="4767129"/>
                <a:ext cx="1170527" cy="628225"/>
              </a:xfrm>
              <a:prstGeom prst="rect">
                <a:avLst/>
              </a:prstGeom>
              <a:noFill/>
            </p:spPr>
            <p:txBody>
              <a:bodyPr wrap="square" rtlCol="0">
                <a:spAutoFit/>
              </a:bodyPr>
              <a:lstStyle/>
              <a:p>
                <a:r>
                  <a:rPr lang="en-US" sz="1100" dirty="0" smtClean="0">
                    <a:solidFill>
                      <a:srgbClr val="990033"/>
                    </a:solidFill>
                  </a:rPr>
                  <a:t>Amide</a:t>
                </a:r>
                <a:endParaRPr lang="en-US" sz="1100" dirty="0">
                  <a:solidFill>
                    <a:srgbClr val="990033"/>
                  </a:solidFill>
                </a:endParaRPr>
              </a:p>
            </p:txBody>
          </p:sp>
          <p:sp>
            <p:nvSpPr>
              <p:cNvPr id="21" name="Oval 20"/>
              <p:cNvSpPr/>
              <p:nvPr/>
            </p:nvSpPr>
            <p:spPr>
              <a:xfrm>
                <a:off x="5614587" y="1438672"/>
                <a:ext cx="1330948" cy="1456928"/>
              </a:xfrm>
              <a:prstGeom prst="ellipse">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p>
            </p:txBody>
          </p:sp>
          <p:cxnSp>
            <p:nvCxnSpPr>
              <p:cNvPr id="22" name="Straight Arrow Connector 21"/>
              <p:cNvCxnSpPr/>
              <p:nvPr/>
            </p:nvCxnSpPr>
            <p:spPr>
              <a:xfrm>
                <a:off x="6934200" y="2057400"/>
                <a:ext cx="324997" cy="0"/>
              </a:xfrm>
              <a:prstGeom prst="straightConnector1">
                <a:avLst/>
              </a:prstGeom>
              <a:ln w="25400">
                <a:solidFill>
                  <a:schemeClr val="accent6"/>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188437" y="1866105"/>
                <a:ext cx="1094777" cy="628225"/>
              </a:xfrm>
              <a:prstGeom prst="rect">
                <a:avLst/>
              </a:prstGeom>
              <a:noFill/>
            </p:spPr>
            <p:txBody>
              <a:bodyPr wrap="square" rtlCol="0">
                <a:spAutoFit/>
              </a:bodyPr>
              <a:lstStyle/>
              <a:p>
                <a:r>
                  <a:rPr lang="en-US" sz="1100" dirty="0" smtClean="0">
                    <a:solidFill>
                      <a:srgbClr val="990033"/>
                    </a:solidFill>
                  </a:rPr>
                  <a:t>Starch</a:t>
                </a:r>
                <a:endParaRPr lang="en-US" sz="1100" dirty="0">
                  <a:solidFill>
                    <a:srgbClr val="990033"/>
                  </a:solidFill>
                </a:endParaRPr>
              </a:p>
            </p:txBody>
          </p:sp>
        </p:grpSp>
        <p:pic>
          <p:nvPicPr>
            <p:cNvPr id="8" name="Picture 7"/>
            <p:cNvPicPr>
              <a:picLocks noChangeAspect="1"/>
            </p:cNvPicPr>
            <p:nvPr/>
          </p:nvPicPr>
          <p:blipFill>
            <a:blip r:embed="rId3"/>
            <a:stretch>
              <a:fillRect/>
            </a:stretch>
          </p:blipFill>
          <p:spPr>
            <a:xfrm>
              <a:off x="304800" y="5257800"/>
              <a:ext cx="1326697" cy="990600"/>
            </a:xfrm>
            <a:prstGeom prst="rect">
              <a:avLst/>
            </a:prstGeom>
          </p:spPr>
        </p:pic>
        <p:pic>
          <p:nvPicPr>
            <p:cNvPr id="9" name="Picture 8"/>
            <p:cNvPicPr>
              <a:picLocks noChangeAspect="1"/>
            </p:cNvPicPr>
            <p:nvPr/>
          </p:nvPicPr>
          <p:blipFill>
            <a:blip r:embed="rId4"/>
            <a:stretch>
              <a:fillRect/>
            </a:stretch>
          </p:blipFill>
          <p:spPr>
            <a:xfrm>
              <a:off x="1676400" y="5257800"/>
              <a:ext cx="1371600" cy="1028700"/>
            </a:xfrm>
            <a:prstGeom prst="rect">
              <a:avLst/>
            </a:prstGeom>
          </p:spPr>
        </p:pic>
        <p:pic>
          <p:nvPicPr>
            <p:cNvPr id="10" name="Picture 9"/>
            <p:cNvPicPr>
              <a:picLocks noChangeAspect="1"/>
            </p:cNvPicPr>
            <p:nvPr/>
          </p:nvPicPr>
          <p:blipFill>
            <a:blip r:embed="rId5"/>
            <a:srcRect l="24000" t="40000" r="22000"/>
            <a:stretch>
              <a:fillRect/>
            </a:stretch>
          </p:blipFill>
          <p:spPr>
            <a:xfrm>
              <a:off x="3124200" y="5257799"/>
              <a:ext cx="990600" cy="1100667"/>
            </a:xfrm>
            <a:prstGeom prst="rect">
              <a:avLst/>
            </a:prstGeom>
          </p:spPr>
        </p:pic>
      </p:grpSp>
    </p:spTree>
    <p:extLst>
      <p:ext uri="{BB962C8B-B14F-4D97-AF65-F5344CB8AC3E}">
        <p14:creationId xmlns:p14="http://schemas.microsoft.com/office/powerpoint/2010/main" val="3681563233"/>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mn-lt"/>
              </a:rPr>
              <a:t>Statistical Performance of PLSR </a:t>
            </a:r>
            <a:r>
              <a:rPr lang="en-US" sz="2800" b="1" dirty="0" smtClean="0">
                <a:latin typeface="+mn-lt"/>
              </a:rPr>
              <a:t>models with NIR</a:t>
            </a:r>
            <a:endParaRPr lang="tr-TR" sz="2800" dirty="0">
              <a:latin typeface="+mn-lt"/>
            </a:endParaRPr>
          </a:p>
        </p:txBody>
      </p:sp>
      <p:graphicFrame>
        <p:nvGraphicFramePr>
          <p:cNvPr id="4" name="Table 3"/>
          <p:cNvGraphicFramePr>
            <a:graphicFrameLocks noGrp="1"/>
          </p:cNvGraphicFramePr>
          <p:nvPr>
            <p:extLst>
              <p:ext uri="{D42A27DB-BD31-4B8C-83A1-F6EECF244321}">
                <p14:modId xmlns:p14="http://schemas.microsoft.com/office/powerpoint/2010/main" val="407507338"/>
              </p:ext>
            </p:extLst>
          </p:nvPr>
        </p:nvGraphicFramePr>
        <p:xfrm>
          <a:off x="381003" y="914400"/>
          <a:ext cx="8153398" cy="5760719"/>
        </p:xfrm>
        <a:graphic>
          <a:graphicData uri="http://schemas.openxmlformats.org/drawingml/2006/table">
            <a:tbl>
              <a:tblPr firstRow="1" firstCol="1" bandRow="1">
                <a:tableStyleId>{5940675A-B579-460E-94D1-54222C63F5DA}</a:tableStyleId>
              </a:tblPr>
              <a:tblGrid>
                <a:gridCol w="1332767"/>
                <a:gridCol w="1332767"/>
                <a:gridCol w="1332767"/>
                <a:gridCol w="1254368"/>
                <a:gridCol w="862379"/>
                <a:gridCol w="783980"/>
                <a:gridCol w="627185"/>
                <a:gridCol w="627185"/>
              </a:tblGrid>
              <a:tr h="794657">
                <a:tc>
                  <a:txBody>
                    <a:bodyPr/>
                    <a:lstStyle/>
                    <a:p>
                      <a:pPr marL="0" marR="0" algn="ctr">
                        <a:lnSpc>
                          <a:spcPct val="100000"/>
                        </a:lnSpc>
                        <a:spcBef>
                          <a:spcPts val="0"/>
                        </a:spcBef>
                        <a:spcAft>
                          <a:spcPts val="0"/>
                        </a:spcAft>
                      </a:pPr>
                      <a:r>
                        <a:rPr lang="tr-TR" sz="1400" b="1" dirty="0">
                          <a:effectLst/>
                        </a:rPr>
                        <a:t>Sensor</a:t>
                      </a:r>
                      <a:endParaRPr lang="tr-TR" sz="1400" b="1"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Concentration range</a:t>
                      </a:r>
                    </a:p>
                    <a:p>
                      <a:pPr marL="0" marR="0" algn="ctr">
                        <a:lnSpc>
                          <a:spcPct val="100000"/>
                        </a:lnSpc>
                        <a:spcBef>
                          <a:spcPts val="0"/>
                        </a:spcBef>
                        <a:spcAft>
                          <a:spcPts val="0"/>
                        </a:spcAft>
                      </a:pPr>
                      <a:r>
                        <a:rPr lang="tr-TR" sz="1400" dirty="0">
                          <a:effectLst/>
                        </a:rPr>
                        <a:t>(µg/kg)</a:t>
                      </a:r>
                    </a:p>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Potato Chip Type</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Factors</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SE (µg/kg)</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r</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RPD</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rowSpan="7">
                  <a:txBody>
                    <a:bodyPr/>
                    <a:lstStyle/>
                    <a:p>
                      <a:pPr marL="0" marR="0" algn="ctr">
                        <a:lnSpc>
                          <a:spcPct val="100000"/>
                        </a:lnSpc>
                        <a:spcBef>
                          <a:spcPts val="0"/>
                        </a:spcBef>
                        <a:spcAft>
                          <a:spcPts val="1000"/>
                        </a:spcAft>
                      </a:pPr>
                      <a:endParaRPr lang="tr-TR" sz="1400" b="1"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gn="ctr">
                        <a:lnSpc>
                          <a:spcPct val="100000"/>
                        </a:lnSpc>
                        <a:spcBef>
                          <a:spcPts val="0"/>
                        </a:spcBef>
                        <a:spcAft>
                          <a:spcPts val="0"/>
                        </a:spcAft>
                      </a:pPr>
                      <a:r>
                        <a:rPr lang="tr-TR" sz="1400" dirty="0">
                          <a:effectLst/>
                        </a:rPr>
                        <a:t>178-1084</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Regular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0.96</a:t>
                      </a:r>
                      <a:endParaRPr lang="tr-TR" sz="140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0.92</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Prediction</a:t>
                      </a:r>
                      <a:endParaRPr lang="tr-TR" sz="140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0.91</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2.4</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endParaRPr lang="tr-TR"/>
                    </a:p>
                  </a:txBody>
                  <a:tcPr/>
                </a:tc>
                <a:tc rowSpan="2">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223-850</a:t>
                      </a:r>
                      <a:endParaRPr lang="tr-TR" sz="14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Seasoned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32</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0.99</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47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3.9</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endParaRPr lang="tr-TR"/>
                    </a:p>
                  </a:txBody>
                  <a:tcPr/>
                </a:tc>
                <a:tc rowSpan="2">
                  <a:txBody>
                    <a:bodyPr/>
                    <a:lstStyle/>
                    <a:p>
                      <a:pPr marL="0" marR="0" algn="ctr">
                        <a:lnSpc>
                          <a:spcPct val="100000"/>
                        </a:lnSpc>
                        <a:spcBef>
                          <a:spcPts val="0"/>
                        </a:spcBef>
                        <a:spcAft>
                          <a:spcPts val="0"/>
                        </a:spcAft>
                      </a:pPr>
                      <a:r>
                        <a:rPr lang="tr-TR" sz="1400" dirty="0">
                          <a:effectLst/>
                        </a:rPr>
                        <a:t>921-2453</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Sweet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38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1.00</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Cross Val.</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99</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4.4</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rowSpan="7">
                  <a:txBody>
                    <a:bodyPr/>
                    <a:lstStyle/>
                    <a:p>
                      <a:pPr marL="0" marR="0" algn="ctr">
                        <a:lnSpc>
                          <a:spcPct val="100000"/>
                        </a:lnSpc>
                        <a:spcBef>
                          <a:spcPts val="0"/>
                        </a:spcBef>
                        <a:spcAft>
                          <a:spcPts val="1000"/>
                        </a:spcAft>
                      </a:pPr>
                      <a:endParaRPr lang="tr-TR" sz="1400" b="1"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3">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Regular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70</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0.95</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endParaRPr lang="tr-TR"/>
                    </a:p>
                  </a:txBody>
                  <a:tcPr/>
                </a:tc>
                <a:tc>
                  <a:txBody>
                    <a:bodyPr/>
                    <a:lstStyle/>
                    <a:p>
                      <a:pPr marL="0" marR="0" algn="ctr">
                        <a:lnSpc>
                          <a:spcPct val="100000"/>
                        </a:lnSpc>
                        <a:spcBef>
                          <a:spcPts val="0"/>
                        </a:spcBef>
                        <a:spcAft>
                          <a:spcPts val="0"/>
                        </a:spcAft>
                      </a:pPr>
                      <a:r>
                        <a:rPr lang="tr-TR" sz="1400">
                          <a:effectLst/>
                        </a:rPr>
                        <a:t>178-1084</a:t>
                      </a:r>
                      <a:endParaRPr lang="tr-TR" sz="140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81</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0.93</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2.6</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8664">
                <a:tc vMerge="1">
                  <a:txBody>
                    <a:bodyPr/>
                    <a:lstStyle/>
                    <a:p>
                      <a:endParaRPr lang="tr-TR"/>
                    </a:p>
                  </a:txBody>
                  <a:tcPr/>
                </a:tc>
                <a:tc>
                  <a:txBody>
                    <a:bodyPr/>
                    <a:lstStyle/>
                    <a:p>
                      <a:pPr marL="0" marR="0" algn="ctr">
                        <a:lnSpc>
                          <a:spcPct val="100000"/>
                        </a:lnSpc>
                        <a:spcBef>
                          <a:spcPts val="0"/>
                        </a:spcBef>
                        <a:spcAft>
                          <a:spcPts val="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Prediction</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100</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0.94</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1.9</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Seasoned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55</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0.96</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97329">
                <a:tc vMerge="1">
                  <a:txBody>
                    <a:bodyPr/>
                    <a:lstStyle/>
                    <a:p>
                      <a:endParaRPr lang="tr-TR"/>
                    </a:p>
                  </a:txBody>
                  <a:tcPr/>
                </a:tc>
                <a:tc>
                  <a:txBody>
                    <a:bodyPr/>
                    <a:lstStyle/>
                    <a:p>
                      <a:pPr marL="0" marR="0" algn="ctr">
                        <a:lnSpc>
                          <a:spcPct val="100000"/>
                        </a:lnSpc>
                        <a:spcBef>
                          <a:spcPts val="0"/>
                        </a:spcBef>
                        <a:spcAft>
                          <a:spcPts val="0"/>
                        </a:spcAft>
                      </a:pPr>
                      <a:r>
                        <a:rPr lang="tr-TR" sz="1400">
                          <a:effectLst/>
                        </a:rPr>
                        <a:t> </a:t>
                      </a:r>
                    </a:p>
                    <a:p>
                      <a:pPr marL="0" marR="0" algn="ctr">
                        <a:lnSpc>
                          <a:spcPct val="100000"/>
                        </a:lnSpc>
                        <a:spcBef>
                          <a:spcPts val="0"/>
                        </a:spcBef>
                        <a:spcAft>
                          <a:spcPts val="0"/>
                        </a:spcAft>
                      </a:pPr>
                      <a:r>
                        <a:rPr lang="tr-TR" sz="1400">
                          <a:effectLst/>
                        </a:rPr>
                        <a:t>223-850</a:t>
                      </a:r>
                      <a:endParaRPr lang="tr-TR" sz="140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Cross Val.</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0.92</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Sweet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Calibration</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60</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0.99</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921-2453</a:t>
                      </a:r>
                      <a:endParaRPr lang="tr-TR" sz="1400" dirty="0">
                        <a:solidFill>
                          <a:schemeClr val="tx1"/>
                        </a:solidFill>
                        <a:effectLst/>
                        <a:latin typeface="Calibri"/>
                        <a:ea typeface="Times New Roman"/>
                        <a:cs typeface="Times New Roman"/>
                      </a:endParaRPr>
                    </a:p>
                  </a:txBody>
                  <a:tcPr marL="65746" marR="65746"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96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4.5</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rowSpan="7">
                  <a:txBody>
                    <a:bodyPr/>
                    <a:lstStyle/>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Fiber</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p>
                      <a:pPr marL="0" marR="0" algn="ctr">
                        <a:lnSpc>
                          <a:spcPct val="100000"/>
                        </a:lnSpc>
                        <a:spcBef>
                          <a:spcPts val="0"/>
                        </a:spcBef>
                        <a:spcAft>
                          <a:spcPts val="0"/>
                        </a:spcAft>
                      </a:pPr>
                      <a:r>
                        <a:rPr lang="tr-TR" sz="1400" b="1" dirty="0">
                          <a:effectLst/>
                        </a:rPr>
                        <a:t> </a:t>
                      </a:r>
                      <a:endParaRPr lang="tr-TR" sz="1400" b="1"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Calibration</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40</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98664">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178-1084</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Regular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109</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0.86</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2.0</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198664">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Prediction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8</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97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0.92</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1.9</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Seasoned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6</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32</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0.99</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97329">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 </a:t>
                      </a:r>
                    </a:p>
                    <a:p>
                      <a:pPr marL="0" marR="0" algn="ctr">
                        <a:lnSpc>
                          <a:spcPct val="100000"/>
                        </a:lnSpc>
                        <a:spcBef>
                          <a:spcPts val="0"/>
                        </a:spcBef>
                        <a:spcAft>
                          <a:spcPts val="0"/>
                        </a:spcAft>
                      </a:pPr>
                      <a:r>
                        <a:rPr lang="tr-TR" sz="1400">
                          <a:effectLst/>
                        </a:rPr>
                        <a:t>223-850</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56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0.95</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3.1</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198664">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Sweet </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12</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1.00</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168733">
                <a:tc vMerge="1">
                  <a:txBody>
                    <a:bodyPr/>
                    <a:lstStyle/>
                    <a:p>
                      <a:pPr marL="0" marR="0" algn="ctr">
                        <a:lnSpc>
                          <a:spcPct val="100000"/>
                        </a:lnSpc>
                        <a:spcBef>
                          <a:spcPts val="0"/>
                        </a:spcBef>
                        <a:spcAft>
                          <a:spcPts val="0"/>
                        </a:spcAft>
                      </a:pPr>
                      <a:endParaRPr lang="tr-TR" sz="1200" dirty="0">
                        <a:solidFill>
                          <a:schemeClr val="tx1"/>
                        </a:solidFill>
                        <a:effectLst/>
                        <a:latin typeface="Calibri"/>
                        <a:ea typeface="Times New Roman"/>
                        <a:cs typeface="Times New Roman"/>
                      </a:endParaRPr>
                    </a:p>
                  </a:txBody>
                  <a:tcPr marL="65746" marR="65746" marT="0" marB="0" anchor="ctr">
                    <a:lnL w="28575" cap="flat" cmpd="sng" algn="ctr">
                      <a:solidFill>
                        <a:schemeClr val="tx1"/>
                      </a:solid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921-2453</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Cross Val.</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185</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0.92</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2.6</a:t>
                      </a:r>
                      <a:endParaRPr lang="tr-TR" sz="1400" dirty="0">
                        <a:solidFill>
                          <a:schemeClr val="tx1"/>
                        </a:solidFill>
                        <a:effectLst/>
                        <a:latin typeface="Calibri"/>
                        <a:ea typeface="Times New Roman"/>
                        <a:cs typeface="Times New Roman"/>
                      </a:endParaRPr>
                    </a:p>
                  </a:txBody>
                  <a:tcPr marL="65746" marR="65746"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5" name="Rectangle 4"/>
          <p:cNvSpPr/>
          <p:nvPr/>
        </p:nvSpPr>
        <p:spPr>
          <a:xfrm rot="5400000">
            <a:off x="5334000" y="3505200"/>
            <a:ext cx="57912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p:cNvPicPr>
            <a:picLocks noChangeAspect="1"/>
          </p:cNvPicPr>
          <p:nvPr/>
        </p:nvPicPr>
        <p:blipFill>
          <a:blip r:embed="rId2"/>
          <a:stretch>
            <a:fillRect/>
          </a:stretch>
        </p:blipFill>
        <p:spPr>
          <a:xfrm>
            <a:off x="609600" y="3322320"/>
            <a:ext cx="914400" cy="1580060"/>
          </a:xfrm>
          <a:prstGeom prst="rect">
            <a:avLst/>
          </a:prstGeom>
        </p:spPr>
      </p:pic>
      <p:pic>
        <p:nvPicPr>
          <p:cNvPr id="7" name="Picture 6"/>
          <p:cNvPicPr>
            <a:picLocks noChangeAspect="1"/>
          </p:cNvPicPr>
          <p:nvPr/>
        </p:nvPicPr>
        <p:blipFill>
          <a:blip r:embed="rId3"/>
          <a:stretch>
            <a:fillRect/>
          </a:stretch>
        </p:blipFill>
        <p:spPr>
          <a:xfrm>
            <a:off x="457200" y="5029200"/>
            <a:ext cx="1219200" cy="1600200"/>
          </a:xfrm>
          <a:prstGeom prst="rect">
            <a:avLst/>
          </a:prstGeom>
        </p:spPr>
      </p:pic>
      <p:pic>
        <p:nvPicPr>
          <p:cNvPr id="8" name="Picture 2" descr="C:\Users\ayvaz.2\Desktop\IFT POSTER 2012 son\PICTURES\IMG_1911.JPG"/>
          <p:cNvPicPr>
            <a:picLocks noChangeAspect="1" noChangeArrowheads="1"/>
          </p:cNvPicPr>
          <p:nvPr/>
        </p:nvPicPr>
        <p:blipFill>
          <a:blip r:embed="rId4" cstate="print"/>
          <a:srcRect l="6579" t="18189" r="6579" b="18150"/>
          <a:stretch>
            <a:fillRect/>
          </a:stretch>
        </p:blipFill>
        <p:spPr bwMode="auto">
          <a:xfrm>
            <a:off x="457200" y="1828800"/>
            <a:ext cx="1295400" cy="1447800"/>
          </a:xfrm>
          <a:prstGeom prst="rect">
            <a:avLst/>
          </a:prstGeom>
          <a:noFill/>
        </p:spPr>
      </p:pic>
    </p:spTree>
    <p:extLst>
      <p:ext uri="{BB962C8B-B14F-4D97-AF65-F5344CB8AC3E}">
        <p14:creationId xmlns:p14="http://schemas.microsoft.com/office/powerpoint/2010/main" val="712263277"/>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Statistical performance of MIR models</a:t>
            </a:r>
            <a:endParaRPr lang="tr-TR" sz="2800" b="1" dirty="0">
              <a:latin typeface="+mn-lt"/>
            </a:endParaRPr>
          </a:p>
        </p:txBody>
      </p:sp>
      <p:pic>
        <p:nvPicPr>
          <p:cNvPr id="6" name="Picture 5"/>
          <p:cNvPicPr>
            <a:picLocks noChangeAspect="1"/>
          </p:cNvPicPr>
          <p:nvPr/>
        </p:nvPicPr>
        <p:blipFill>
          <a:blip r:embed="rId2"/>
          <a:stretch>
            <a:fillRect/>
          </a:stretch>
        </p:blipFill>
        <p:spPr>
          <a:xfrm>
            <a:off x="228600" y="1676400"/>
            <a:ext cx="1219199" cy="2209800"/>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4018585163"/>
              </p:ext>
            </p:extLst>
          </p:nvPr>
        </p:nvGraphicFramePr>
        <p:xfrm>
          <a:off x="228598" y="795528"/>
          <a:ext cx="8465858" cy="5478297"/>
        </p:xfrm>
        <a:graphic>
          <a:graphicData uri="http://schemas.openxmlformats.org/drawingml/2006/table">
            <a:tbl>
              <a:tblPr firstRow="1" firstCol="1" bandRow="1">
                <a:tableStyleId>{5940675A-B579-460E-94D1-54222C63F5DA}</a:tableStyleId>
              </a:tblPr>
              <a:tblGrid>
                <a:gridCol w="1284997"/>
                <a:gridCol w="1284997"/>
                <a:gridCol w="1284997"/>
                <a:gridCol w="1284997"/>
                <a:gridCol w="982645"/>
                <a:gridCol w="831467"/>
                <a:gridCol w="755879"/>
                <a:gridCol w="755879"/>
              </a:tblGrid>
              <a:tr h="759798">
                <a:tc>
                  <a:txBody>
                    <a:bodyPr/>
                    <a:lstStyle/>
                    <a:p>
                      <a:pPr marL="0" marR="0" algn="ctr">
                        <a:lnSpc>
                          <a:spcPct val="100000"/>
                        </a:lnSpc>
                        <a:spcBef>
                          <a:spcPts val="0"/>
                        </a:spcBef>
                        <a:spcAft>
                          <a:spcPts val="0"/>
                        </a:spcAft>
                      </a:pPr>
                      <a:r>
                        <a:rPr lang="tr-TR" sz="1400" dirty="0">
                          <a:effectLst/>
                        </a:rPr>
                        <a:t>Sensor</a:t>
                      </a:r>
                      <a:endParaRPr lang="tr-TR" sz="1400" dirty="0">
                        <a:effectLst/>
                        <a:latin typeface="Calibri"/>
                        <a:ea typeface="Times New Roman"/>
                        <a:cs typeface="Times New Roman"/>
                      </a:endParaRPr>
                    </a:p>
                  </a:txBody>
                  <a:tcPr marL="67571" marR="67571" marT="0" marB="0" anchor="ctr">
                    <a:lnL w="28575" cap="flat" cmpd="sng" algn="ctr">
                      <a:solidFill>
                        <a:schemeClr val="tx1"/>
                      </a:solid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Concentration range</a:t>
                      </a:r>
                    </a:p>
                    <a:p>
                      <a:pPr marL="0" marR="0" algn="ctr">
                        <a:lnSpc>
                          <a:spcPct val="100000"/>
                        </a:lnSpc>
                        <a:spcBef>
                          <a:spcPts val="0"/>
                        </a:spcBef>
                        <a:spcAft>
                          <a:spcPts val="0"/>
                        </a:spcAft>
                      </a:pPr>
                      <a:r>
                        <a:rPr lang="tr-TR" sz="1400" dirty="0">
                          <a:effectLst/>
                        </a:rPr>
                        <a:t>(µg/kg)</a:t>
                      </a:r>
                    </a:p>
                    <a:p>
                      <a:pPr marL="0" marR="0" algn="ctr">
                        <a:lnSpc>
                          <a:spcPct val="100000"/>
                        </a:lnSpc>
                        <a:spcBef>
                          <a:spcPts val="0"/>
                        </a:spcBef>
                        <a:spcAft>
                          <a:spcPts val="0"/>
                        </a:spcAft>
                      </a:pPr>
                      <a:r>
                        <a:rPr lang="tr-TR" sz="1400" dirty="0">
                          <a:effectLst/>
                        </a:rPr>
                        <a:t> </a:t>
                      </a:r>
                      <a:endParaRPr lang="tr-TR" sz="1400" dirty="0">
                        <a:effectLst/>
                        <a:latin typeface="Calibri"/>
                        <a:ea typeface="Times New Roman"/>
                        <a:cs typeface="Times New Roman"/>
                      </a:endParaRPr>
                    </a:p>
                  </a:txBody>
                  <a:tcPr marL="67571" marR="67571" marT="0" marB="0">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Potato Chip Type</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 </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Factors</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SE (µg/L)</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r</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RPD</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rowSpan="7">
                  <a:txBody>
                    <a:bodyPr/>
                    <a:lstStyle/>
                    <a:p>
                      <a:pPr marL="0" marR="0" algn="ctr">
                        <a:lnSpc>
                          <a:spcPct val="100000"/>
                        </a:lnSpc>
                        <a:spcBef>
                          <a:spcPts val="0"/>
                        </a:spcBef>
                        <a:spcAft>
                          <a:spcPts val="1000"/>
                        </a:spcAft>
                      </a:pPr>
                      <a:endParaRPr lang="tr-TR" sz="1400" dirty="0">
                        <a:effectLst/>
                        <a:latin typeface="Calibri"/>
                        <a:ea typeface="Times New Roman"/>
                        <a:cs typeface="Times New Roman"/>
                      </a:endParaRPr>
                    </a:p>
                  </a:txBody>
                  <a:tcPr marL="67571" marR="67571" marT="0" marB="0" anchor="ctr">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tcPr>
                </a:tc>
                <a:tc rowSpan="3">
                  <a:txBody>
                    <a:bodyPr/>
                    <a:lstStyle/>
                    <a:p>
                      <a:pPr marL="0" marR="0" algn="ctr">
                        <a:lnSpc>
                          <a:spcPct val="100000"/>
                        </a:lnSpc>
                        <a:spcBef>
                          <a:spcPts val="0"/>
                        </a:spcBef>
                        <a:spcAft>
                          <a:spcPts val="0"/>
                        </a:spcAft>
                      </a:pPr>
                      <a:r>
                        <a:rPr lang="tr-TR" sz="1400" dirty="0">
                          <a:effectLst/>
                        </a:rPr>
                        <a:t>178-1084</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3">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Regular </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96.1</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0.91</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 </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112</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0.87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2.0</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3034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Prediction</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83</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0.90</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2.3</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vMerge="1">
                  <a:txBody>
                    <a:bodyPr/>
                    <a:lstStyle/>
                    <a:p>
                      <a:endParaRPr lang="tr-TR"/>
                    </a:p>
                  </a:txBody>
                  <a:tcPr/>
                </a:tc>
                <a:tc rowSpan="2">
                  <a:txBody>
                    <a:bodyPr/>
                    <a:lstStyle/>
                    <a:p>
                      <a:pPr marL="0" marR="0" algn="ctr">
                        <a:lnSpc>
                          <a:spcPct val="100000"/>
                        </a:lnSpc>
                        <a:spcBef>
                          <a:spcPts val="0"/>
                        </a:spcBef>
                        <a:spcAft>
                          <a:spcPts val="0"/>
                        </a:spcAft>
                      </a:pPr>
                      <a:r>
                        <a:rPr lang="tr-TR" sz="1400" dirty="0">
                          <a:effectLst/>
                        </a:rPr>
                        <a:t>223-850</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Seasoned </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38</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0.98</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45</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3.9</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vMerge="1">
                  <a:txBody>
                    <a:bodyPr/>
                    <a:lstStyle/>
                    <a:p>
                      <a:endParaRPr lang="tr-TR"/>
                    </a:p>
                  </a:txBody>
                  <a:tcPr/>
                </a:tc>
                <a:tc rowSpan="2">
                  <a:txBody>
                    <a:bodyPr/>
                    <a:lstStyle/>
                    <a:p>
                      <a:pPr marL="0" marR="0" algn="ctr">
                        <a:lnSpc>
                          <a:spcPct val="100000"/>
                        </a:lnSpc>
                        <a:spcBef>
                          <a:spcPts val="0"/>
                        </a:spcBef>
                        <a:spcAft>
                          <a:spcPts val="0"/>
                        </a:spcAft>
                      </a:pPr>
                      <a:r>
                        <a:rPr lang="tr-TR" sz="1400" dirty="0">
                          <a:effectLst/>
                        </a:rPr>
                        <a:t>921-2453</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smtClean="0">
                          <a:effectLst/>
                        </a:rPr>
                        <a:t>Sweet</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100</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0.98</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vMerge="1">
                  <a:txBody>
                    <a:bodyPr/>
                    <a:lstStyle/>
                    <a:p>
                      <a:endParaRPr lang="tr-TR"/>
                    </a:p>
                  </a:txBody>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Cross Val.</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159</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0.94</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2.9</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rowSpan="7">
                  <a:txBody>
                    <a:bodyPr/>
                    <a:lstStyle/>
                    <a:p>
                      <a:pPr marL="0" marR="0" algn="ctr">
                        <a:lnSpc>
                          <a:spcPct val="100000"/>
                        </a:lnSpc>
                        <a:spcBef>
                          <a:spcPts val="0"/>
                        </a:spcBef>
                        <a:spcAft>
                          <a:spcPts val="1000"/>
                        </a:spcAft>
                      </a:pPr>
                      <a:endParaRPr lang="tr-TR" sz="1400" dirty="0">
                        <a:effectLst/>
                        <a:latin typeface="Calibri"/>
                        <a:ea typeface="Times New Roman"/>
                        <a:cs typeface="Times New Roman"/>
                      </a:endParaRPr>
                    </a:p>
                  </a:txBody>
                  <a:tcPr marL="67571" marR="67571" marT="0" marB="0" anchor="ctr">
                    <a:lnR w="28575" cap="flat" cmpd="sng" algn="ctr">
                      <a:noFill/>
                      <a:prstDash val="solid"/>
                      <a:round/>
                      <a:headEnd type="none" w="med" len="med"/>
                      <a:tailEnd type="none" w="med" len="med"/>
                    </a:lnR>
                  </a:tcPr>
                </a:tc>
                <a:tc>
                  <a:txBody>
                    <a:bodyPr/>
                    <a:lstStyle/>
                    <a:p>
                      <a:pPr marL="0" marR="0" algn="ctr">
                        <a:lnSpc>
                          <a:spcPct val="100000"/>
                        </a:lnSpc>
                        <a:spcBef>
                          <a:spcPts val="0"/>
                        </a:spcBef>
                        <a:spcAft>
                          <a:spcPts val="0"/>
                        </a:spcAft>
                      </a:pPr>
                      <a:r>
                        <a:rPr lang="tr-TR" sz="1400" dirty="0">
                          <a:effectLst/>
                        </a:rPr>
                        <a:t> </a:t>
                      </a:r>
                      <a:endParaRPr lang="tr-TR" sz="1400" dirty="0">
                        <a:effectLst/>
                        <a:latin typeface="Calibri"/>
                        <a:ea typeface="Times New Roman"/>
                        <a:cs typeface="Times New Roman"/>
                      </a:endParaRPr>
                    </a:p>
                  </a:txBody>
                  <a:tcPr marL="67571" marR="67571" marT="0" marB="0">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3">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a:effectLst/>
                        </a:rPr>
                        <a:t>Regular </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Calibration</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65</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0.95</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a:effectLst/>
                        </a:rPr>
                        <a:t>178-1084</a:t>
                      </a:r>
                      <a:endParaRPr lang="tr-TR" sz="140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74</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0.93</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2.7</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a:effectLst/>
                        </a:rPr>
                        <a:t> </a:t>
                      </a:r>
                      <a:endParaRPr lang="tr-TR" sz="140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Prediction</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75</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0.90</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2.2</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 </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Seasoned </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a:effectLst/>
                        </a:rPr>
                        <a:t>Calibration</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59</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0.96</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223-850</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Cross Val.</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75</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0.92</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2.6</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dirty="0">
                          <a:effectLst/>
                        </a:rPr>
                        <a:t> </a:t>
                      </a:r>
                      <a:endParaRPr lang="tr-TR" sz="1400" dirty="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rowSpan="2">
                  <a:txBody>
                    <a:bodyPr/>
                    <a:lstStyle/>
                    <a:p>
                      <a:pPr marL="0" marR="0" algn="ctr">
                        <a:lnSpc>
                          <a:spcPct val="100000"/>
                        </a:lnSpc>
                        <a:spcBef>
                          <a:spcPts val="0"/>
                        </a:spcBef>
                        <a:spcAft>
                          <a:spcPts val="0"/>
                        </a:spcAft>
                      </a:pPr>
                      <a:r>
                        <a:rPr lang="tr-TR" sz="1400" dirty="0">
                          <a:effectLst/>
                        </a:rPr>
                        <a:t> </a:t>
                      </a:r>
                    </a:p>
                    <a:p>
                      <a:pPr marL="0" marR="0" algn="ctr">
                        <a:lnSpc>
                          <a:spcPct val="100000"/>
                        </a:lnSpc>
                        <a:spcBef>
                          <a:spcPts val="0"/>
                        </a:spcBef>
                        <a:spcAft>
                          <a:spcPts val="0"/>
                        </a:spcAft>
                      </a:pPr>
                      <a:r>
                        <a:rPr lang="tr-TR" sz="1400" dirty="0" smtClean="0">
                          <a:effectLst/>
                        </a:rPr>
                        <a:t>Sweet</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0"/>
                        </a:spcAft>
                      </a:pPr>
                      <a:r>
                        <a:rPr lang="tr-TR" sz="1400" dirty="0">
                          <a:effectLst/>
                        </a:rPr>
                        <a:t>Calibration</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7</a:t>
                      </a:r>
                      <a:endParaRPr lang="tr-TR" sz="1400" dirty="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74</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0.99</a:t>
                      </a:r>
                      <a:endParaRPr lang="tr-TR" sz="1400">
                        <a:effectLst/>
                        <a:latin typeface="Calibri"/>
                        <a:ea typeface="Times New Roman"/>
                        <a:cs typeface="Times New Roman"/>
                      </a:endParaRPr>
                    </a:p>
                  </a:txBody>
                  <a:tcPr marL="67571" marR="67571" marT="0" marB="0" anchor="ctr">
                    <a:lnL w="12700" cmpd="sng">
                      <a:noFill/>
                    </a:lnL>
                    <a:lnR w="12700" cmpd="sng">
                      <a:noFill/>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 </a:t>
                      </a:r>
                      <a:endParaRPr lang="tr-TR" sz="140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tcPr>
                </a:tc>
              </a:tr>
              <a:tr h="330347">
                <a:tc vMerge="1">
                  <a:txBody>
                    <a:bodyPr/>
                    <a:lstStyle/>
                    <a:p>
                      <a:endParaRPr lang="tr-TR"/>
                    </a:p>
                  </a:txBody>
                  <a:tcPr/>
                </a:tc>
                <a:tc>
                  <a:txBody>
                    <a:bodyPr/>
                    <a:lstStyle/>
                    <a:p>
                      <a:pPr marL="0" marR="0" algn="ctr">
                        <a:lnSpc>
                          <a:spcPct val="100000"/>
                        </a:lnSpc>
                        <a:spcBef>
                          <a:spcPts val="0"/>
                        </a:spcBef>
                        <a:spcAft>
                          <a:spcPts val="0"/>
                        </a:spcAft>
                      </a:pPr>
                      <a:r>
                        <a:rPr lang="tr-TR" sz="1400">
                          <a:effectLst/>
                        </a:rPr>
                        <a:t>921-2453</a:t>
                      </a:r>
                      <a:endParaRPr lang="tr-TR" sz="1400">
                        <a:effectLst/>
                        <a:latin typeface="Calibri"/>
                        <a:ea typeface="Times New Roman"/>
                        <a:cs typeface="Times New Roman"/>
                      </a:endParaRPr>
                    </a:p>
                  </a:txBody>
                  <a:tcPr marL="67571" marR="67571" marT="0" marB="0" anchor="ctr">
                    <a:lnL w="28575" cap="flat" cmpd="sng" algn="ctr">
                      <a:noFill/>
                      <a:prstDash val="solid"/>
                      <a:round/>
                      <a:headEnd type="none" w="med" len="med"/>
                      <a:tailEnd type="none" w="med" len="med"/>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TR"/>
                    </a:p>
                  </a:txBody>
                  <a:tcPr/>
                </a:tc>
                <a:tc>
                  <a:txBody>
                    <a:bodyPr/>
                    <a:lstStyle/>
                    <a:p>
                      <a:pPr marL="0" marR="0" algn="ctr">
                        <a:lnSpc>
                          <a:spcPct val="100000"/>
                        </a:lnSpc>
                        <a:spcBef>
                          <a:spcPts val="0"/>
                        </a:spcBef>
                        <a:spcAft>
                          <a:spcPts val="0"/>
                        </a:spcAft>
                      </a:pPr>
                      <a:r>
                        <a:rPr lang="tr-TR" sz="1400">
                          <a:effectLst/>
                        </a:rPr>
                        <a:t>Cross Val.</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a:effectLst/>
                        </a:rPr>
                        <a:t>7</a:t>
                      </a:r>
                      <a:endParaRPr lang="tr-TR" sz="140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98</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0.98</a:t>
                      </a:r>
                      <a:endParaRPr lang="tr-TR" sz="1400" dirty="0">
                        <a:effectLst/>
                        <a:latin typeface="Calibri"/>
                        <a:ea typeface="Times New Roman"/>
                        <a:cs typeface="Times New Roman"/>
                      </a:endParaRPr>
                    </a:p>
                  </a:txBody>
                  <a:tcPr marL="67571" marR="67571" marT="0" marB="0"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algn="ctr">
                        <a:lnSpc>
                          <a:spcPct val="100000"/>
                        </a:lnSpc>
                        <a:spcBef>
                          <a:spcPts val="0"/>
                        </a:spcBef>
                        <a:spcAft>
                          <a:spcPts val="1000"/>
                        </a:spcAft>
                      </a:pPr>
                      <a:r>
                        <a:rPr lang="tr-TR" sz="1400" dirty="0">
                          <a:effectLst/>
                        </a:rPr>
                        <a:t>4.7</a:t>
                      </a:r>
                      <a:endParaRPr lang="tr-TR" sz="1400" dirty="0">
                        <a:effectLst/>
                        <a:latin typeface="Calibri"/>
                        <a:ea typeface="Times New Roman"/>
                        <a:cs typeface="Times New Roman"/>
                      </a:endParaRPr>
                    </a:p>
                  </a:txBody>
                  <a:tcPr marL="67571" marR="67571" marT="0" marB="0" anchor="ctr">
                    <a:lnL w="12700" cmpd="sng">
                      <a:noFill/>
                    </a:lnL>
                    <a:lnR w="28575" cap="flat" cmpd="sng" algn="ctr">
                      <a:solidFill>
                        <a:schemeClr val="tx1"/>
                      </a:solidFill>
                      <a:prstDash val="solid"/>
                      <a:round/>
                      <a:headEnd type="none" w="med" len="med"/>
                      <a:tailEnd type="none" w="med" len="med"/>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8" name="Picture 7" descr="C:\Users\ayvaz.2\Downloads\IMG_0591.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3210" y="4038600"/>
            <a:ext cx="1164589" cy="2144395"/>
          </a:xfrm>
          <a:prstGeom prst="rect">
            <a:avLst/>
          </a:prstGeom>
          <a:noFill/>
          <a:ln>
            <a:noFill/>
          </a:ln>
        </p:spPr>
      </p:pic>
      <p:sp>
        <p:nvSpPr>
          <p:cNvPr id="9" name="Rectangle 8"/>
          <p:cNvSpPr/>
          <p:nvPr/>
        </p:nvSpPr>
        <p:spPr>
          <a:xfrm rot="5400000">
            <a:off x="5595302" y="3156902"/>
            <a:ext cx="5420995" cy="762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2164956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a:latin typeface="+mn-lt"/>
              </a:rPr>
              <a:t>PLSR </a:t>
            </a:r>
            <a:r>
              <a:rPr lang="en-US" sz="2800" b="1" dirty="0" smtClean="0">
                <a:latin typeface="+mn-lt"/>
              </a:rPr>
              <a:t>plots for regular potato chips</a:t>
            </a:r>
            <a:endParaRPr lang="tr-TR" sz="2800" dirty="0">
              <a:latin typeface="+mn-lt"/>
            </a:endParaRPr>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701040"/>
            <a:ext cx="6858000" cy="6080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45770" y="911423"/>
            <a:ext cx="1426030" cy="307777"/>
          </a:xfrm>
          <a:prstGeom prst="rect">
            <a:avLst/>
          </a:prstGeom>
          <a:solidFill>
            <a:schemeClr val="accent1"/>
          </a:solidFill>
        </p:spPr>
        <p:txBody>
          <a:bodyPr wrap="square" rtlCol="0">
            <a:spAutoFit/>
          </a:bodyPr>
          <a:lstStyle/>
          <a:p>
            <a:pPr algn="ctr"/>
            <a:r>
              <a:rPr lang="en-US" sz="1400" dirty="0" smtClean="0"/>
              <a:t>Benchtop MIR</a:t>
            </a:r>
            <a:endParaRPr lang="tr-TR" sz="1400" dirty="0"/>
          </a:p>
        </p:txBody>
      </p:sp>
      <p:sp>
        <p:nvSpPr>
          <p:cNvPr id="6" name="TextBox 5"/>
          <p:cNvSpPr txBox="1"/>
          <p:nvPr/>
        </p:nvSpPr>
        <p:spPr>
          <a:xfrm>
            <a:off x="4876800" y="911423"/>
            <a:ext cx="1426030" cy="307777"/>
          </a:xfrm>
          <a:prstGeom prst="rect">
            <a:avLst/>
          </a:prstGeom>
          <a:solidFill>
            <a:schemeClr val="accent1"/>
          </a:solidFill>
        </p:spPr>
        <p:txBody>
          <a:bodyPr wrap="square" rtlCol="0">
            <a:spAutoFit/>
          </a:bodyPr>
          <a:lstStyle/>
          <a:p>
            <a:pPr algn="ctr"/>
            <a:r>
              <a:rPr lang="en-US" sz="1400" dirty="0" smtClean="0"/>
              <a:t>Portable MIR</a:t>
            </a:r>
            <a:endParaRPr lang="tr-TR" sz="1400" dirty="0"/>
          </a:p>
        </p:txBody>
      </p:sp>
      <p:sp>
        <p:nvSpPr>
          <p:cNvPr id="7" name="TextBox 6"/>
          <p:cNvSpPr txBox="1"/>
          <p:nvPr/>
        </p:nvSpPr>
        <p:spPr>
          <a:xfrm>
            <a:off x="1545770" y="2819400"/>
            <a:ext cx="1426030" cy="307777"/>
          </a:xfrm>
          <a:prstGeom prst="rect">
            <a:avLst/>
          </a:prstGeom>
          <a:solidFill>
            <a:schemeClr val="accent1"/>
          </a:solidFill>
        </p:spPr>
        <p:txBody>
          <a:bodyPr wrap="square" rtlCol="0">
            <a:spAutoFit/>
          </a:bodyPr>
          <a:lstStyle/>
          <a:p>
            <a:pPr algn="ctr"/>
            <a:r>
              <a:rPr lang="en-US" sz="1400" dirty="0" smtClean="0"/>
              <a:t>Benchtop NIR</a:t>
            </a:r>
            <a:endParaRPr lang="tr-TR" sz="1400" dirty="0"/>
          </a:p>
        </p:txBody>
      </p:sp>
      <p:sp>
        <p:nvSpPr>
          <p:cNvPr id="8" name="TextBox 7"/>
          <p:cNvSpPr txBox="1"/>
          <p:nvPr/>
        </p:nvSpPr>
        <p:spPr>
          <a:xfrm>
            <a:off x="4876800" y="2877383"/>
            <a:ext cx="1426030" cy="307777"/>
          </a:xfrm>
          <a:prstGeom prst="rect">
            <a:avLst/>
          </a:prstGeom>
          <a:solidFill>
            <a:schemeClr val="accent1"/>
          </a:solidFill>
        </p:spPr>
        <p:txBody>
          <a:bodyPr wrap="square" rtlCol="0">
            <a:spAutoFit/>
          </a:bodyPr>
          <a:lstStyle/>
          <a:p>
            <a:pPr algn="ctr"/>
            <a:r>
              <a:rPr lang="en-US" sz="1400" dirty="0" smtClean="0"/>
              <a:t>Handheld NIR</a:t>
            </a:r>
            <a:endParaRPr lang="tr-TR" sz="1400" dirty="0"/>
          </a:p>
        </p:txBody>
      </p:sp>
      <p:sp>
        <p:nvSpPr>
          <p:cNvPr id="9" name="TextBox 8"/>
          <p:cNvSpPr txBox="1"/>
          <p:nvPr/>
        </p:nvSpPr>
        <p:spPr>
          <a:xfrm>
            <a:off x="1545770" y="4800600"/>
            <a:ext cx="1426030" cy="307777"/>
          </a:xfrm>
          <a:prstGeom prst="rect">
            <a:avLst/>
          </a:prstGeom>
          <a:solidFill>
            <a:schemeClr val="accent1"/>
          </a:solidFill>
        </p:spPr>
        <p:txBody>
          <a:bodyPr wrap="square" rtlCol="0">
            <a:spAutoFit/>
          </a:bodyPr>
          <a:lstStyle/>
          <a:p>
            <a:pPr algn="ctr"/>
            <a:r>
              <a:rPr lang="en-US" sz="1400" dirty="0" smtClean="0"/>
              <a:t>Fiber optic NIR</a:t>
            </a:r>
            <a:endParaRPr lang="tr-TR" sz="1400" dirty="0"/>
          </a:p>
        </p:txBody>
      </p:sp>
    </p:spTree>
    <p:extLst>
      <p:ext uri="{BB962C8B-B14F-4D97-AF65-F5344CB8AC3E}">
        <p14:creationId xmlns:p14="http://schemas.microsoft.com/office/powerpoint/2010/main" val="428074459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z="2800" b="1" dirty="0" smtClean="0">
                <a:latin typeface="+mn-lt"/>
              </a:rPr>
              <a:t>Conclusions</a:t>
            </a:r>
            <a:endParaRPr lang="tr-TR" sz="2800" b="1" dirty="0">
              <a:latin typeface="+mn-lt"/>
            </a:endParaRPr>
          </a:p>
        </p:txBody>
      </p:sp>
      <p:sp>
        <p:nvSpPr>
          <p:cNvPr id="3" name="Content Placeholder 2"/>
          <p:cNvSpPr>
            <a:spLocks noGrp="1"/>
          </p:cNvSpPr>
          <p:nvPr>
            <p:ph idx="1"/>
          </p:nvPr>
        </p:nvSpPr>
        <p:spPr>
          <a:xfrm>
            <a:off x="228600" y="609600"/>
            <a:ext cx="8763000" cy="5715000"/>
          </a:xfrm>
        </p:spPr>
        <p:txBody>
          <a:bodyPr/>
          <a:lstStyle/>
          <a:p>
            <a:pPr algn="just">
              <a:buFont typeface="Wingdings" panose="05000000000000000000" pitchFamily="2" charset="2"/>
              <a:buChar char="Ø"/>
            </a:pPr>
            <a:r>
              <a:rPr lang="tr-TR" sz="2000" dirty="0"/>
              <a:t>Our data supports the application of both MIR and NIR instruments for acrylamide analysis in commercial potato chips, reporting RPD values between 2.0 to 4.7 for MIR instruments and 1.9 to 4.5 for NIR instruments used in this </a:t>
            </a:r>
            <a:r>
              <a:rPr lang="tr-TR" sz="2000" dirty="0" smtClean="0"/>
              <a:t>research</a:t>
            </a:r>
            <a:endParaRPr lang="en-US" sz="2000" dirty="0" smtClean="0"/>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tr-TR" sz="2000" dirty="0"/>
              <a:t>The portable and handheld systems performed similarly to the benchtop units </a:t>
            </a:r>
            <a:r>
              <a:rPr lang="tr-TR" sz="2000" dirty="0" smtClean="0"/>
              <a:t>tested </a:t>
            </a:r>
            <a:endParaRPr lang="en-US" sz="2000" dirty="0" smtClean="0"/>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2000" dirty="0" smtClean="0"/>
              <a:t>O</a:t>
            </a:r>
            <a:r>
              <a:rPr lang="tr-TR" sz="2000" dirty="0" smtClean="0"/>
              <a:t>nly </a:t>
            </a:r>
            <a:r>
              <a:rPr lang="tr-TR" sz="2000" dirty="0"/>
              <a:t>sample preparation involves blending the potato chips and pressing the oil out using a hydraulic press </a:t>
            </a:r>
            <a:r>
              <a:rPr lang="en-US" sz="2000" dirty="0" smtClean="0"/>
              <a:t>(no solvents, other chemicals, cartridges, </a:t>
            </a:r>
            <a:r>
              <a:rPr lang="tr-TR" sz="2000" dirty="0"/>
              <a:t>LC-MS/MS and </a:t>
            </a:r>
            <a:r>
              <a:rPr lang="tr-TR" sz="2000" dirty="0" smtClean="0"/>
              <a:t>GC-MS</a:t>
            </a:r>
            <a:r>
              <a:rPr lang="en-US" sz="2000" dirty="0" smtClean="0"/>
              <a:t> </a:t>
            </a:r>
            <a:r>
              <a:rPr lang="en-US" sz="2000" dirty="0" err="1" smtClean="0"/>
              <a:t>etc</a:t>
            </a:r>
            <a:r>
              <a:rPr lang="en-US" sz="2000" dirty="0" smtClean="0"/>
              <a:t>)</a:t>
            </a:r>
          </a:p>
          <a:p>
            <a:pPr algn="just">
              <a:buFont typeface="Wingdings" panose="05000000000000000000" pitchFamily="2" charset="2"/>
              <a:buChar char="Ø"/>
            </a:pPr>
            <a:endParaRPr lang="en-US" sz="2000" dirty="0" smtClean="0"/>
          </a:p>
          <a:p>
            <a:pPr algn="just">
              <a:buFont typeface="Wingdings" panose="05000000000000000000" pitchFamily="2" charset="2"/>
              <a:buChar char="Ø"/>
            </a:pPr>
            <a:r>
              <a:rPr lang="en-US" sz="2000" dirty="0" smtClean="0"/>
              <a:t>T</a:t>
            </a:r>
            <a:r>
              <a:rPr lang="tr-TR" sz="2000" dirty="0" smtClean="0"/>
              <a:t>he </a:t>
            </a:r>
            <a:r>
              <a:rPr lang="tr-TR" sz="2000" dirty="0"/>
              <a:t>use of the portable and handheld systems </a:t>
            </a:r>
            <a:r>
              <a:rPr lang="en-US" sz="2000" dirty="0" smtClean="0"/>
              <a:t>can provide</a:t>
            </a:r>
            <a:r>
              <a:rPr lang="tr-TR" sz="2000" dirty="0" smtClean="0"/>
              <a:t> </a:t>
            </a:r>
            <a:r>
              <a:rPr lang="tr-TR" sz="2000" dirty="0"/>
              <a:t>food producers with increased flexibility and great potential for in-field applications compared to bench-top systems which can only be used in a laboratory setting. </a:t>
            </a:r>
          </a:p>
          <a:p>
            <a:endParaRPr lang="tr-TR" sz="2000" dirty="0" smtClean="0"/>
          </a:p>
        </p:txBody>
      </p:sp>
    </p:spTree>
    <p:extLst>
      <p:ext uri="{BB962C8B-B14F-4D97-AF65-F5344CB8AC3E}">
        <p14:creationId xmlns:p14="http://schemas.microsoft.com/office/powerpoint/2010/main" val="3877536215"/>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Picture 3"/>
          <p:cNvPicPr>
            <a:picLocks noChangeAspect="1"/>
          </p:cNvPicPr>
          <p:nvPr/>
        </p:nvPicPr>
        <p:blipFill>
          <a:blip r:embed="rId2"/>
          <a:stretch>
            <a:fillRect/>
          </a:stretch>
        </p:blipFill>
        <p:spPr>
          <a:xfrm>
            <a:off x="533400" y="1447800"/>
            <a:ext cx="7200000" cy="3428224"/>
          </a:xfrm>
          <a:prstGeom prst="rect">
            <a:avLst/>
          </a:prstGeom>
        </p:spPr>
      </p:pic>
    </p:spTree>
    <p:extLst>
      <p:ext uri="{BB962C8B-B14F-4D97-AF65-F5344CB8AC3E}">
        <p14:creationId xmlns:p14="http://schemas.microsoft.com/office/powerpoint/2010/main" val="571631879"/>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Picture 3"/>
          <p:cNvPicPr preferRelativeResize="0">
            <a:picLocks/>
          </p:cNvPicPr>
          <p:nvPr/>
        </p:nvPicPr>
        <p:blipFill rotWithShape="1">
          <a:blip r:embed="rId2"/>
          <a:srcRect b="9036"/>
          <a:stretch/>
        </p:blipFill>
        <p:spPr>
          <a:xfrm>
            <a:off x="685800" y="1006200"/>
            <a:ext cx="7200000" cy="2880000"/>
          </a:xfrm>
          <a:prstGeom prst="rect">
            <a:avLst/>
          </a:prstGeom>
        </p:spPr>
      </p:pic>
      <p:pic>
        <p:nvPicPr>
          <p:cNvPr id="5" name="Picture 4"/>
          <p:cNvPicPr preferRelativeResize="0">
            <a:picLocks/>
          </p:cNvPicPr>
          <p:nvPr/>
        </p:nvPicPr>
        <p:blipFill>
          <a:blip r:embed="rId3"/>
          <a:stretch>
            <a:fillRect/>
          </a:stretch>
        </p:blipFill>
        <p:spPr>
          <a:xfrm>
            <a:off x="685800" y="3978000"/>
            <a:ext cx="7200000" cy="2880000"/>
          </a:xfrm>
          <a:prstGeom prst="rect">
            <a:avLst/>
          </a:prstGeom>
        </p:spPr>
      </p:pic>
    </p:spTree>
    <p:extLst>
      <p:ext uri="{BB962C8B-B14F-4D97-AF65-F5344CB8AC3E}">
        <p14:creationId xmlns:p14="http://schemas.microsoft.com/office/powerpoint/2010/main" val="618558514"/>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a:p>
        </p:txBody>
      </p:sp>
      <p:pic>
        <p:nvPicPr>
          <p:cNvPr id="4" name="Picture 3"/>
          <p:cNvPicPr preferRelativeResize="0">
            <a:picLocks/>
          </p:cNvPicPr>
          <p:nvPr/>
        </p:nvPicPr>
        <p:blipFill>
          <a:blip r:embed="rId2"/>
          <a:stretch>
            <a:fillRect/>
          </a:stretch>
        </p:blipFill>
        <p:spPr>
          <a:xfrm>
            <a:off x="448962" y="838200"/>
            <a:ext cx="7200000" cy="2880000"/>
          </a:xfrm>
          <a:prstGeom prst="rect">
            <a:avLst/>
          </a:prstGeom>
        </p:spPr>
      </p:pic>
      <p:pic>
        <p:nvPicPr>
          <p:cNvPr id="5" name="Picture 4"/>
          <p:cNvPicPr preferRelativeResize="0">
            <a:picLocks/>
          </p:cNvPicPr>
          <p:nvPr/>
        </p:nvPicPr>
        <p:blipFill>
          <a:blip r:embed="rId3"/>
          <a:stretch>
            <a:fillRect/>
          </a:stretch>
        </p:blipFill>
        <p:spPr>
          <a:xfrm>
            <a:off x="448962" y="3886200"/>
            <a:ext cx="7200000" cy="2880000"/>
          </a:xfrm>
          <a:prstGeom prst="rect">
            <a:avLst/>
          </a:prstGeom>
        </p:spPr>
      </p:pic>
    </p:spTree>
    <p:extLst>
      <p:ext uri="{BB962C8B-B14F-4D97-AF65-F5344CB8AC3E}">
        <p14:creationId xmlns:p14="http://schemas.microsoft.com/office/powerpoint/2010/main" val="118459606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b="1" dirty="0" smtClean="0">
                <a:latin typeface="+mn-lt"/>
              </a:rPr>
              <a:t>References</a:t>
            </a:r>
            <a:endParaRPr lang="tr-TR" sz="2800" b="1" dirty="0">
              <a:latin typeface="+mn-lt"/>
            </a:endParaRPr>
          </a:p>
        </p:txBody>
      </p:sp>
      <p:sp>
        <p:nvSpPr>
          <p:cNvPr id="3" name="Content Placeholder 2"/>
          <p:cNvSpPr>
            <a:spLocks noGrp="1"/>
          </p:cNvSpPr>
          <p:nvPr>
            <p:ph idx="1"/>
          </p:nvPr>
        </p:nvSpPr>
        <p:spPr>
          <a:xfrm>
            <a:off x="76200" y="685800"/>
            <a:ext cx="8763000" cy="5715000"/>
          </a:xfrm>
        </p:spPr>
        <p:txBody>
          <a:bodyPr/>
          <a:lstStyle/>
          <a:p>
            <a:pPr algn="just">
              <a:buFont typeface="Wingdings" panose="05000000000000000000" pitchFamily="2" charset="2"/>
              <a:buChar char="§"/>
            </a:pPr>
            <a:r>
              <a:rPr lang="tr-TR" sz="1000" dirty="0"/>
              <a:t>Bermudo, E., Nunez, O., Moyano, E., Puignou, L., &amp; Galceran, M. T. (2007). Field amplified sample injection–capillary electrophoresis–tandem mass spectrometry for the analysis of acrylamide in foodstuffs. </a:t>
            </a:r>
            <a:r>
              <a:rPr lang="tr-TR" sz="1000" i="1" dirty="0"/>
              <a:t>Journal of Chromatography A</a:t>
            </a:r>
            <a:r>
              <a:rPr lang="tr-TR" sz="1000" dirty="0"/>
              <a:t>, 1159, 225-232.</a:t>
            </a:r>
          </a:p>
          <a:p>
            <a:pPr algn="just">
              <a:buFont typeface="Wingdings" panose="05000000000000000000" pitchFamily="2" charset="2"/>
              <a:buChar char="§"/>
            </a:pPr>
            <a:r>
              <a:rPr lang="tr-TR" sz="1000" dirty="0" smtClean="0"/>
              <a:t>California </a:t>
            </a:r>
            <a:r>
              <a:rPr lang="tr-TR" sz="1000" dirty="0"/>
              <a:t>OEHHA (office of environmental health hazard assessment) (2011). </a:t>
            </a:r>
            <a:r>
              <a:rPr lang="tr-TR" sz="1000" i="1" dirty="0"/>
              <a:t>Proposition 65; </a:t>
            </a:r>
            <a:r>
              <a:rPr lang="tr-TR" sz="1000" dirty="0"/>
              <a:t>Available from</a:t>
            </a:r>
            <a:r>
              <a:rPr lang="tr-TR" sz="1000" i="1" dirty="0"/>
              <a:t> </a:t>
            </a:r>
            <a:r>
              <a:rPr lang="tr-TR" sz="1000" u="sng" dirty="0">
                <a:hlinkClick r:id="rId2"/>
              </a:rPr>
              <a:t>http://www.oehha.org/prop65/prop65_list/acrylamide022511.html</a:t>
            </a:r>
            <a:r>
              <a:rPr lang="tr-TR" sz="1000" dirty="0"/>
              <a:t> (Accessed 8 September  2012).</a:t>
            </a:r>
          </a:p>
          <a:p>
            <a:pPr algn="just">
              <a:buFont typeface="Wingdings" panose="05000000000000000000" pitchFamily="2" charset="2"/>
              <a:buChar char="§"/>
            </a:pPr>
            <a:r>
              <a:rPr lang="tr-TR" sz="1000" dirty="0" smtClean="0"/>
              <a:t>ECHA </a:t>
            </a:r>
            <a:r>
              <a:rPr lang="tr-TR" sz="1000" dirty="0"/>
              <a:t>(European Chemicals Agency) (2010). Available from </a:t>
            </a:r>
            <a:r>
              <a:rPr lang="tr-TR" sz="1000" u="sng" dirty="0">
                <a:hlinkClick r:id="rId3"/>
              </a:rPr>
              <a:t>http://echa.europa.eu/en/view-article/-/journal_content/title/acrylamide-included-in-the-reach-candidate-list-of-substances-of-very-high-concern-for-authorisation</a:t>
            </a:r>
            <a:r>
              <a:rPr lang="tr-TR" sz="1000" dirty="0"/>
              <a:t> (Accessed 1st,  March 2014). </a:t>
            </a:r>
          </a:p>
          <a:p>
            <a:pPr algn="just">
              <a:buFont typeface="Wingdings" panose="05000000000000000000" pitchFamily="2" charset="2"/>
              <a:buChar char="§"/>
            </a:pPr>
            <a:r>
              <a:rPr lang="tr-TR" sz="1000" dirty="0"/>
              <a:t>FAO/WHO, (2005). Joint FAO/WHO Expert Committee on Food Additives: Summary and conclusions report from sixty-fourth meeting, Rome, 8–17 February 2005 (Rep. No. JECFA/64/SC).</a:t>
            </a:r>
          </a:p>
          <a:p>
            <a:pPr algn="just">
              <a:buFont typeface="Wingdings" panose="05000000000000000000" pitchFamily="2" charset="2"/>
              <a:buChar char="§"/>
            </a:pPr>
            <a:r>
              <a:rPr lang="tr-TR" sz="1000" dirty="0" smtClean="0"/>
              <a:t>Friedmann</a:t>
            </a:r>
            <a:r>
              <a:rPr lang="tr-TR" sz="1000" dirty="0"/>
              <a:t>, M. (2003). Chemistry, biochemistry, and safety of acrylamide. </a:t>
            </a:r>
            <a:r>
              <a:rPr lang="tr-TR" sz="1000" i="1" dirty="0"/>
              <a:t>J Agric Food Chem</a:t>
            </a:r>
            <a:r>
              <a:rPr lang="tr-TR" sz="1000" dirty="0"/>
              <a:t>, 51, 4504-4526.</a:t>
            </a:r>
          </a:p>
          <a:p>
            <a:pPr algn="just">
              <a:buFont typeface="Wingdings" panose="05000000000000000000" pitchFamily="2" charset="2"/>
              <a:buChar char="§"/>
            </a:pPr>
            <a:r>
              <a:rPr lang="tr-TR" sz="1000" dirty="0"/>
              <a:t>Hogervorst, J. G., Schouten, L. J., Konings, E. J., Goldbohm, R. A., &amp; van den Brandt, P. A. (2007). A prospective study of dietary acrylamide intake and the risk of endometrial, ovarian, and breast cancer. </a:t>
            </a:r>
            <a:r>
              <a:rPr lang="tr-TR" sz="1000" i="1" dirty="0"/>
              <a:t>Cancer Epidemiology Biomarkers &amp; Prevention</a:t>
            </a:r>
            <a:r>
              <a:rPr lang="tr-TR" sz="1000" dirty="0"/>
              <a:t>, 16, 2304-2313.</a:t>
            </a:r>
          </a:p>
          <a:p>
            <a:pPr algn="just">
              <a:buFont typeface="Wingdings" panose="05000000000000000000" pitchFamily="2" charset="2"/>
              <a:buChar char="§"/>
            </a:pPr>
            <a:r>
              <a:rPr lang="tr-TR" sz="1000" dirty="0"/>
              <a:t>Hogervorst, J. G., Schouten, L. J., Konings, E. J., Goldbohm, R. A., &amp; van den Brandt, P. A. (2008). Dietary acrylamide intake and the risk of renal cell, bladder, and prostate cancer. </a:t>
            </a:r>
            <a:r>
              <a:rPr lang="tr-TR" sz="1000" i="1" dirty="0"/>
              <a:t>The American journal of clinical nutrition</a:t>
            </a:r>
            <a:r>
              <a:rPr lang="tr-TR" sz="1000" dirty="0"/>
              <a:t>, 87, 1428-1438</a:t>
            </a:r>
            <a:endParaRPr lang="en-US" sz="1000" dirty="0" smtClean="0"/>
          </a:p>
          <a:p>
            <a:pPr algn="just">
              <a:buFont typeface="Wingdings" panose="05000000000000000000" pitchFamily="2" charset="2"/>
              <a:buChar char="§"/>
            </a:pPr>
            <a:r>
              <a:rPr lang="tr-TR" sz="1000" dirty="0"/>
              <a:t>IARC (1994). Acrylamide. In IARC monographs on the evaluation of carcinogenic risks to humans, 60. (pp. 389–433) Lyon France: International Agency for Research on Cancer</a:t>
            </a:r>
            <a:r>
              <a:rPr lang="tr-TR" sz="1000" dirty="0" smtClean="0"/>
              <a:t>.</a:t>
            </a:r>
            <a:endParaRPr lang="en-US" sz="1000" dirty="0" smtClean="0"/>
          </a:p>
          <a:p>
            <a:pPr algn="just">
              <a:buFont typeface="Wingdings" panose="05000000000000000000" pitchFamily="2" charset="2"/>
              <a:buChar char="§"/>
            </a:pPr>
            <a:r>
              <a:rPr lang="en-US" sz="1000" dirty="0" smtClean="0"/>
              <a:t>Mendel </a:t>
            </a:r>
            <a:r>
              <a:rPr lang="en-US" sz="1000" dirty="0"/>
              <a:t>F. (2003).Chemistry, Biochemistry, and Safety of Acrylamide. A Review. </a:t>
            </a:r>
            <a:r>
              <a:rPr lang="en-US" sz="1000" i="1" dirty="0"/>
              <a:t>Journal of Agricultural and Food Chemistry,51</a:t>
            </a:r>
            <a:r>
              <a:rPr lang="en-US" sz="1000" dirty="0"/>
              <a:t> (16), 4504-4526</a:t>
            </a:r>
          </a:p>
          <a:p>
            <a:pPr algn="just">
              <a:buFont typeface="Wingdings" panose="05000000000000000000" pitchFamily="2" charset="2"/>
              <a:buChar char="§"/>
            </a:pPr>
            <a:r>
              <a:rPr lang="tr-TR" sz="1000" dirty="0" smtClean="0"/>
              <a:t>Pedreschi</a:t>
            </a:r>
            <a:r>
              <a:rPr lang="tr-TR" sz="1000" dirty="0"/>
              <a:t>, F., Segtnan, V. H., &amp; Knutsen, S. H. (2010). On-line monitoring of fat, dry matter and acrylamide contents in potato chips using near infrared interactance and visual reflectance imaging. Food chemistry, 121(2), 616-620.</a:t>
            </a:r>
            <a:endParaRPr lang="en-US" sz="1000" dirty="0"/>
          </a:p>
          <a:p>
            <a:pPr algn="just">
              <a:buFont typeface="Wingdings" panose="05000000000000000000" pitchFamily="2" charset="2"/>
              <a:buChar char="§"/>
            </a:pPr>
            <a:r>
              <a:rPr lang="tr-TR" sz="1000" dirty="0"/>
              <a:t>Pollien, P., Lindinger, C., Yeretzian, C., &amp; Blank, I. (2003). Proton transfer reaction mass spectrometry, a tool for on-line monitoring of acrylamide formation in the headspace of Maillard reaction systems and processed food. </a:t>
            </a:r>
            <a:r>
              <a:rPr lang="tr-TR" sz="1000" i="1" dirty="0"/>
              <a:t>Analytical chemistry</a:t>
            </a:r>
            <a:r>
              <a:rPr lang="tr-TR" sz="1000" dirty="0"/>
              <a:t>, 75, 5488-5494.</a:t>
            </a:r>
          </a:p>
          <a:p>
            <a:pPr algn="just">
              <a:buFont typeface="Wingdings" panose="05000000000000000000" pitchFamily="2" charset="2"/>
              <a:buChar char="§"/>
            </a:pPr>
            <a:r>
              <a:rPr lang="tr-TR" sz="1000" dirty="0"/>
              <a:t>Robin, L. P. (2007). Acrylamide, Furan, and the FDA. </a:t>
            </a:r>
            <a:r>
              <a:rPr lang="tr-TR" sz="1000" i="1" dirty="0"/>
              <a:t>Food Safety Magazine</a:t>
            </a:r>
            <a:r>
              <a:rPr lang="tr-TR" sz="1000" dirty="0"/>
              <a:t>, 13, 17-21.</a:t>
            </a:r>
          </a:p>
          <a:p>
            <a:pPr algn="just">
              <a:buFont typeface="Wingdings" panose="05000000000000000000" pitchFamily="2" charset="2"/>
              <a:buChar char="§"/>
            </a:pPr>
            <a:r>
              <a:rPr lang="tr-TR" sz="1000" dirty="0"/>
              <a:t>Roach, J. A., Andrzejewski, D., Gay, M. L., Nortrup, D., &amp; Musser, S. M. (2003). Rugged LC-MS/MS survey analysis for acrylamide in foods. </a:t>
            </a:r>
            <a:r>
              <a:rPr lang="tr-TR" sz="1000" i="1" dirty="0"/>
              <a:t>Journal of Agricultural and Food Chemistry</a:t>
            </a:r>
            <a:r>
              <a:rPr lang="tr-TR" sz="1000" dirty="0"/>
              <a:t>, 51, 7547-7554.</a:t>
            </a:r>
          </a:p>
          <a:p>
            <a:pPr algn="just">
              <a:buFont typeface="Wingdings" panose="05000000000000000000" pitchFamily="2" charset="2"/>
              <a:buChar char="§"/>
            </a:pPr>
            <a:r>
              <a:rPr lang="tr-TR" sz="1000" dirty="0"/>
              <a:t>Segtnan, V. H., Kita, A., Mielnik, M., Jørgensen, K., &amp; Knutsen, S. H. (2006). Screening of acrylamide contents in potato crisps using process variable settings and near‐infrared spectroscopy. </a:t>
            </a:r>
            <a:r>
              <a:rPr lang="tr-TR" sz="1000" i="1" dirty="0"/>
              <a:t>Molecular nutrition &amp; food research</a:t>
            </a:r>
            <a:r>
              <a:rPr lang="tr-TR" sz="1000" dirty="0"/>
              <a:t>, 50, 811-817.</a:t>
            </a:r>
          </a:p>
          <a:p>
            <a:pPr algn="just">
              <a:buFont typeface="Wingdings" panose="05000000000000000000" pitchFamily="2" charset="2"/>
              <a:buChar char="§"/>
            </a:pPr>
            <a:r>
              <a:rPr lang="tr-TR" sz="1000" dirty="0"/>
              <a:t>Singh, G., Brady, B., Koerner, T., Becalski, A., Zhao, T., Feng, S., ... &amp; Delahaut, P. (2014). Development of a Highly Sensitive Competitive Indirect Enzyme-Linked Immunosorbent Assay for Detection of Acrylamide in Foods and Water. </a:t>
            </a:r>
            <a:r>
              <a:rPr lang="tr-TR" sz="1000" i="1" dirty="0"/>
              <a:t>Food Analytical Methods</a:t>
            </a:r>
            <a:r>
              <a:rPr lang="tr-TR" sz="1000" dirty="0"/>
              <a:t>, 7, 1298-1304.</a:t>
            </a:r>
            <a:endParaRPr lang="en-US" sz="1000" dirty="0"/>
          </a:p>
          <a:p>
            <a:pPr algn="just">
              <a:buFont typeface="Wingdings" panose="05000000000000000000" pitchFamily="2" charset="2"/>
              <a:buChar char="§"/>
            </a:pPr>
            <a:r>
              <a:rPr lang="tr-TR" sz="1000" dirty="0" smtClean="0"/>
              <a:t>Sun</a:t>
            </a:r>
            <a:r>
              <a:rPr lang="tr-TR" sz="1000" dirty="0"/>
              <a:t>, Q., Xu, L., Ma, Y., Qiao, X., &amp; Xu, Z. (2014). Study on a biomimetic enzyme‐linked immunosorbent assay method for rapid determination of trace acrylamide in French fries and cracker samples. Journal of the Science of Food and Agriculture, 94(1), 102-108.</a:t>
            </a:r>
          </a:p>
          <a:p>
            <a:pPr algn="just">
              <a:buFont typeface="Wingdings" panose="05000000000000000000" pitchFamily="2" charset="2"/>
              <a:buChar char="§"/>
            </a:pPr>
            <a:r>
              <a:rPr lang="tr-TR" sz="1000" dirty="0" smtClean="0"/>
              <a:t>Tareke</a:t>
            </a:r>
            <a:r>
              <a:rPr lang="tr-TR" sz="1000" dirty="0"/>
              <a:t>, E., Rydberg, P., Karlsson, P., Eriksson, S., &amp; Törnqvist, M. (2002). Analysis of acrylamide, a carcinogen formed in heated foodstuffs. </a:t>
            </a:r>
            <a:r>
              <a:rPr lang="tr-TR" sz="1000" i="1" dirty="0"/>
              <a:t>Journal of agricultural and food chemistry</a:t>
            </a:r>
            <a:r>
              <a:rPr lang="tr-TR" sz="1000" dirty="0"/>
              <a:t>, </a:t>
            </a:r>
            <a:r>
              <a:rPr lang="tr-TR" sz="1000" i="1" dirty="0"/>
              <a:t>50</a:t>
            </a:r>
            <a:r>
              <a:rPr lang="tr-TR" sz="1000" dirty="0"/>
              <a:t>, 4998-5006</a:t>
            </a:r>
            <a:r>
              <a:rPr lang="tr-TR" sz="1000" dirty="0" smtClean="0"/>
              <a:t>.</a:t>
            </a:r>
            <a:endParaRPr lang="en-US" sz="1000" dirty="0" smtClean="0"/>
          </a:p>
          <a:p>
            <a:pPr algn="just">
              <a:buFont typeface="Wingdings" panose="05000000000000000000" pitchFamily="2" charset="2"/>
              <a:buChar char="§"/>
            </a:pPr>
            <a:r>
              <a:rPr lang="tr-TR" sz="1000" dirty="0"/>
              <a:t>Zargar, B., Sahraie, N. R., &amp; Khoshnam, F. (2009). Catalytic square-wave voltammetric determination of acrylamide in potato chips. Analytical Letters, 42, 1407-1417.</a:t>
            </a:r>
          </a:p>
          <a:p>
            <a:pPr algn="just">
              <a:buFont typeface="Wingdings" panose="05000000000000000000" pitchFamily="2" charset="2"/>
              <a:buChar char="§"/>
            </a:pPr>
            <a:r>
              <a:rPr lang="tr-TR" sz="1000" dirty="0" smtClean="0"/>
              <a:t>Zyzak</a:t>
            </a:r>
            <a:r>
              <a:rPr lang="tr-TR" sz="1000" dirty="0"/>
              <a:t>, D. V., Sanders, R. A., Stojanovic, M., Tallmadge, D. H., Eberhart, B. L., Ewald, D. K., &amp; Villagran, M. D. (2003). Acrylamide formation mechanism in heated foods. Journal of Agricultural and Food Chemistry, 51, 4782-4787.</a:t>
            </a:r>
          </a:p>
          <a:p>
            <a:pPr algn="just">
              <a:buFont typeface="Wingdings" panose="05000000000000000000" pitchFamily="2" charset="2"/>
              <a:buChar char="§"/>
            </a:pPr>
            <a:endParaRPr lang="tr-TR" sz="1000" dirty="0"/>
          </a:p>
          <a:p>
            <a:pPr algn="just">
              <a:buFont typeface="Wingdings" panose="05000000000000000000" pitchFamily="2" charset="2"/>
              <a:buChar char="§"/>
            </a:pPr>
            <a:endParaRPr lang="tr-TR" sz="1000" dirty="0"/>
          </a:p>
          <a:p>
            <a:pPr algn="just">
              <a:buFont typeface="Wingdings" panose="05000000000000000000" pitchFamily="2" charset="2"/>
              <a:buChar char="§"/>
            </a:pPr>
            <a:endParaRPr lang="tr-TR" sz="1000" dirty="0"/>
          </a:p>
          <a:p>
            <a:pPr algn="just">
              <a:buFont typeface="Wingdings" panose="05000000000000000000" pitchFamily="2" charset="2"/>
              <a:buChar char="§"/>
            </a:pPr>
            <a:endParaRPr lang="tr-TR" sz="1000" dirty="0"/>
          </a:p>
          <a:p>
            <a:pPr algn="just">
              <a:buFont typeface="Wingdings" panose="05000000000000000000" pitchFamily="2" charset="2"/>
              <a:buChar char="§"/>
            </a:pPr>
            <a:endParaRPr lang="tr-TR" sz="1000" dirty="0"/>
          </a:p>
        </p:txBody>
      </p:sp>
    </p:spTree>
    <p:extLst>
      <p:ext uri="{BB962C8B-B14F-4D97-AF65-F5344CB8AC3E}">
        <p14:creationId xmlns:p14="http://schemas.microsoft.com/office/powerpoint/2010/main" val="921233938"/>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tr-TR" dirty="0"/>
          </a:p>
        </p:txBody>
      </p:sp>
      <p:sp>
        <p:nvSpPr>
          <p:cNvPr id="3" name="Content Placeholder 2"/>
          <p:cNvSpPr>
            <a:spLocks noGrp="1"/>
          </p:cNvSpPr>
          <p:nvPr>
            <p:ph idx="1"/>
          </p:nvPr>
        </p:nvSpPr>
        <p:spPr/>
        <p:txBody>
          <a:bodyPr/>
          <a:lstStyle/>
          <a:p>
            <a:pPr marL="0" indent="0" algn="ctr">
              <a:buNone/>
            </a:pPr>
            <a:endParaRPr lang="tr-TR" dirty="0" smtClean="0"/>
          </a:p>
          <a:p>
            <a:pPr marL="0" indent="0" algn="ctr">
              <a:buNone/>
            </a:pPr>
            <a:endParaRPr lang="tr-TR" dirty="0"/>
          </a:p>
          <a:p>
            <a:pPr marL="0" indent="0" algn="ctr">
              <a:buNone/>
            </a:pPr>
            <a:endParaRPr lang="tr-TR" dirty="0" smtClean="0"/>
          </a:p>
          <a:p>
            <a:pPr marL="0" indent="0" algn="ctr">
              <a:buNone/>
            </a:pPr>
            <a:endParaRPr lang="tr-TR" dirty="0" smtClean="0"/>
          </a:p>
          <a:p>
            <a:pPr marL="0" indent="0" algn="ctr">
              <a:buNone/>
            </a:pPr>
            <a:r>
              <a:rPr lang="en-US" sz="4800" dirty="0" smtClean="0"/>
              <a:t>Thank</a:t>
            </a:r>
            <a:r>
              <a:rPr lang="tr-TR" sz="4800" dirty="0" smtClean="0"/>
              <a:t> </a:t>
            </a:r>
            <a:r>
              <a:rPr lang="en-US" sz="4800" dirty="0" smtClean="0"/>
              <a:t>you</a:t>
            </a:r>
            <a:endParaRPr lang="en-US" sz="4800" dirty="0"/>
          </a:p>
        </p:txBody>
      </p:sp>
    </p:spTree>
    <p:extLst>
      <p:ext uri="{BB962C8B-B14F-4D97-AF65-F5344CB8AC3E}">
        <p14:creationId xmlns:p14="http://schemas.microsoft.com/office/powerpoint/2010/main" val="1020174430"/>
      </p:ext>
    </p:extLst>
  </p:cSld>
  <p:clrMapOvr>
    <a:masterClrMapping/>
  </p:clrMapOvr>
  <p:transition xmlns:p14="http://schemas.microsoft.com/office/powerpoint/2010/main" spd="med">
    <p:fade thruBlk="1"/>
  </p:transition>
  <p:timing>
    <p:tnLst>
      <p:par>
        <p:cTn xmlns:p14="http://schemas.microsoft.com/office/powerpoint/2010/main" id="1" dur="indefinite" restart="never" nodeType="tmRoot"/>
      </p:par>
    </p:tnLst>
  </p:timing>
</p:sld>
</file>

<file path=ppt/theme/theme1.xml><?xml version="1.0" encoding="utf-8"?>
<a:theme xmlns:a="http://schemas.openxmlformats.org/drawingml/2006/main" name="Pastel stormfront design template">
  <a:themeElements>
    <a:clrScheme name="Pastel stormfront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fontScheme name="Pastel stormfront design template">
      <a:majorFont>
        <a:latin typeface="Impact"/>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ahom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a:ln>
              <a:noFill/>
            </a:ln>
            <a:solidFill>
              <a:schemeClr val="tx1"/>
            </a:solidFill>
            <a:effectLst/>
            <a:latin typeface="Tahoma" charset="0"/>
          </a:defRPr>
        </a:defPPr>
      </a:lstStyle>
    </a:lnDef>
  </a:objectDefaults>
  <a:extraClrSchemeLst>
    <a:extraClrScheme>
      <a:clrScheme name="Pastel stormfront design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astel stormfront design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astel stormfront design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astel stormfront design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astel stormfront design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astel stormfront design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astel stormfront design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astel stormfront design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astel stormfront design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astel stormfront design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astel stormfront design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astel stormfront design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Pastel stormfront design template</Template>
  <TotalTime>17908</TotalTime>
  <Words>3136</Words>
  <Application>Microsoft Macintosh PowerPoint</Application>
  <PresentationFormat>On-screen Show (4:3)</PresentationFormat>
  <Paragraphs>939</Paragraphs>
  <Slides>47</Slides>
  <Notes>1</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Pastel stormfront design template</vt:lpstr>
      <vt:lpstr>Acrylamide in foods: A review and recent updates</vt:lpstr>
      <vt:lpstr>What is acrylamide?</vt:lpstr>
      <vt:lpstr>Applications?</vt:lpstr>
      <vt:lpstr>How did acrylamide become a concern in foods?</vt:lpstr>
      <vt:lpstr>Why is acrylamide a concern?</vt:lpstr>
      <vt:lpstr>PowerPoint Presentation</vt:lpstr>
      <vt:lpstr>PowerPoint Presentation</vt:lpstr>
      <vt:lpstr>Some chemicals formed in heated foods </vt:lpstr>
      <vt:lpstr>What foods contain acrylamide?</vt:lpstr>
      <vt:lpstr>How is acrylamide formed in foods?</vt:lpstr>
      <vt:lpstr>PowerPoint Presentation</vt:lpstr>
      <vt:lpstr>PowerPoint Presentation</vt:lpstr>
      <vt:lpstr>Some mitigating strategies</vt:lpstr>
      <vt:lpstr>Recent news</vt:lpstr>
      <vt:lpstr>The most common analytical methods</vt:lpstr>
      <vt:lpstr>Scheme for Acrylamide Analysis</vt:lpstr>
      <vt:lpstr>Rapid methods </vt:lpstr>
      <vt:lpstr>Infrared Spectroscopy</vt:lpstr>
      <vt:lpstr>Energy levels in Infrared Absorption</vt:lpstr>
      <vt:lpstr>Handheld and Portable Systems</vt:lpstr>
      <vt:lpstr>Is the Star Trek famous handheld “Tricorder,” capable of instantaneous, accurate, and sensitive materials analysis a reality????? </vt:lpstr>
      <vt:lpstr>Pure acrylamide (&gt;99 %)</vt:lpstr>
      <vt:lpstr>Project 1</vt:lpstr>
      <vt:lpstr>Materials and methods</vt:lpstr>
      <vt:lpstr>PowerPoint Presentation</vt:lpstr>
      <vt:lpstr>PLSR models for aminoacids using Cary 630 with validation group</vt:lpstr>
      <vt:lpstr>PLSR models for sugars using Cary 630 with validation group</vt:lpstr>
      <vt:lpstr>Conclusions</vt:lpstr>
      <vt:lpstr>Project 2</vt:lpstr>
      <vt:lpstr>Materials and methods</vt:lpstr>
      <vt:lpstr>PowerPoint Presentation</vt:lpstr>
      <vt:lpstr>Statistical Performance of PLSR models</vt:lpstr>
      <vt:lpstr>PLSR plots</vt:lpstr>
      <vt:lpstr>Conclusions</vt:lpstr>
      <vt:lpstr>Project 3</vt:lpstr>
      <vt:lpstr>Infrared Instruments used</vt:lpstr>
      <vt:lpstr>Materials and methods</vt:lpstr>
      <vt:lpstr>Spectral variation among regular, seasoned and sweet potato chips</vt:lpstr>
      <vt:lpstr>Statistical Performance of PLSR models with NIR</vt:lpstr>
      <vt:lpstr>Statistical performance of MIR models</vt:lpstr>
      <vt:lpstr>PLSR plots for regular potato chips</vt:lpstr>
      <vt:lpstr>Conclusions</vt:lpstr>
      <vt:lpstr>PowerPoint Presentation</vt:lpstr>
      <vt:lpstr>PowerPoint Presentation</vt:lpstr>
      <vt:lpstr>PowerPoint Presentation</vt:lpstr>
      <vt:lpstr>References</vt:lpstr>
      <vt:lpstr>PowerPoint Presentation</vt:lpstr>
    </vt:vector>
  </TitlesOfParts>
  <Manager/>
  <Company>The Ohio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subject/>
  <dc:creator>Luis E. Rodriguez-Saona</dc:creator>
  <cp:keywords/>
  <dc:description/>
  <cp:lastModifiedBy>Huseyin Ayvaz</cp:lastModifiedBy>
  <cp:revision>703</cp:revision>
  <cp:lastPrinted>1601-01-01T00:00:00Z</cp:lastPrinted>
  <dcterms:created xsi:type="dcterms:W3CDTF">2012-05-22T15:24:36Z</dcterms:created>
  <dcterms:modified xsi:type="dcterms:W3CDTF">2016-03-10T11:11:28Z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TC011818881033</vt:lpwstr>
  </property>
</Properties>
</file>