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6" r:id="rId4"/>
    <p:sldId id="258" r:id="rId5"/>
    <p:sldId id="287" r:id="rId6"/>
    <p:sldId id="259" r:id="rId7"/>
    <p:sldId id="290" r:id="rId8"/>
    <p:sldId id="291" r:id="rId9"/>
    <p:sldId id="293" r:id="rId10"/>
    <p:sldId id="265" r:id="rId11"/>
    <p:sldId id="269" r:id="rId12"/>
    <p:sldId id="264" r:id="rId13"/>
    <p:sldId id="266" r:id="rId14"/>
    <p:sldId id="267" r:id="rId15"/>
    <p:sldId id="270" r:id="rId16"/>
    <p:sldId id="272" r:id="rId17"/>
    <p:sldId id="274" r:id="rId18"/>
    <p:sldId id="279" r:id="rId19"/>
    <p:sldId id="281" r:id="rId20"/>
    <p:sldId id="297" r:id="rId21"/>
    <p:sldId id="284" r:id="rId22"/>
    <p:sldId id="296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523" autoAdjust="0"/>
  </p:normalViewPr>
  <p:slideViewPr>
    <p:cSldViewPr snapToGrid="0">
      <p:cViewPr varScale="1">
        <p:scale>
          <a:sx n="76" d="100"/>
          <a:sy n="76" d="100"/>
        </p:scale>
        <p:origin x="47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-285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60BCF4-A55F-48B8-8EA2-0B65877949B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0507DCBC-1DED-4E2B-B901-3B0AC623E7E5}">
      <dgm:prSet phldrT="[文本]"/>
      <dgm:spPr/>
      <dgm:t>
        <a:bodyPr/>
        <a:lstStyle/>
        <a:p>
          <a:r>
            <a:rPr lang="en-US" altLang="zh-CN" dirty="0" smtClean="0">
              <a:solidFill>
                <a:srgbClr val="FF0000"/>
              </a:solidFill>
            </a:rPr>
            <a:t>HLA-B*58:01 and Allopurinol-induced SCARs  </a:t>
          </a:r>
          <a:endParaRPr lang="zh-CN" altLang="en-US" dirty="0">
            <a:solidFill>
              <a:srgbClr val="FF0000"/>
            </a:solidFill>
          </a:endParaRPr>
        </a:p>
      </dgm:t>
    </dgm:pt>
    <dgm:pt modelId="{0E5ED638-353E-4939-B147-C251A2822CD5}" type="parTrans" cxnId="{1BB5D4B4-8034-4394-AE4F-331F2AF5F768}">
      <dgm:prSet/>
      <dgm:spPr/>
      <dgm:t>
        <a:bodyPr/>
        <a:lstStyle/>
        <a:p>
          <a:endParaRPr lang="zh-CN" altLang="en-US"/>
        </a:p>
      </dgm:t>
    </dgm:pt>
    <dgm:pt modelId="{BC4DC47D-09A7-40F2-B907-87F7FD6ADFC7}" type="sibTrans" cxnId="{1BB5D4B4-8034-4394-AE4F-331F2AF5F768}">
      <dgm:prSet/>
      <dgm:spPr/>
      <dgm:t>
        <a:bodyPr/>
        <a:lstStyle/>
        <a:p>
          <a:endParaRPr lang="zh-CN" altLang="en-US"/>
        </a:p>
      </dgm:t>
    </dgm:pt>
    <dgm:pt modelId="{BCAB6C76-0166-4B91-BD0B-1053251B41A5}">
      <dgm:prSet phldrT="[文本]"/>
      <dgm:spPr/>
      <dgm:t>
        <a:bodyPr/>
        <a:lstStyle/>
        <a:p>
          <a:r>
            <a:rPr lang="en-US" altLang="zh-CN" dirty="0" smtClean="0"/>
            <a:t>Detection system for HLA alleles</a:t>
          </a:r>
          <a:endParaRPr lang="zh-CN" altLang="en-US" dirty="0"/>
        </a:p>
      </dgm:t>
    </dgm:pt>
    <dgm:pt modelId="{CC81072E-8846-49A3-9F08-6F541C9B2625}" type="parTrans" cxnId="{6E4F4CDD-A6B8-418D-A8E2-D489DE980F39}">
      <dgm:prSet/>
      <dgm:spPr/>
      <dgm:t>
        <a:bodyPr/>
        <a:lstStyle/>
        <a:p>
          <a:endParaRPr lang="zh-CN" altLang="en-US"/>
        </a:p>
      </dgm:t>
    </dgm:pt>
    <dgm:pt modelId="{27FD562D-A5A0-40F2-B92D-22D27811E3B0}" type="sibTrans" cxnId="{6E4F4CDD-A6B8-418D-A8E2-D489DE980F39}">
      <dgm:prSet/>
      <dgm:spPr/>
      <dgm:t>
        <a:bodyPr/>
        <a:lstStyle/>
        <a:p>
          <a:endParaRPr lang="zh-CN" altLang="en-US"/>
        </a:p>
      </dgm:t>
    </dgm:pt>
    <dgm:pt modelId="{E662FA06-1BBE-4CA8-B573-00510C7F5D8A}">
      <dgm:prSet phldrT="[文本]"/>
      <dgm:spPr/>
      <dgm:t>
        <a:bodyPr/>
        <a:lstStyle/>
        <a:p>
          <a:r>
            <a:rPr lang="en-US" altLang="zh-CN" dirty="0" smtClean="0"/>
            <a:t>Establishment </a:t>
          </a:r>
          <a:r>
            <a:rPr lang="en-US" altLang="zh-CN" dirty="0" smtClean="0"/>
            <a:t>of a novel </a:t>
          </a:r>
          <a:r>
            <a:rPr lang="en-US" altLang="zh-CN" dirty="0" smtClean="0"/>
            <a:t>multiple Real-time </a:t>
          </a:r>
          <a:r>
            <a:rPr lang="en-US" altLang="zh-CN" dirty="0" smtClean="0"/>
            <a:t>PCR assay </a:t>
          </a:r>
          <a:endParaRPr lang="zh-CN" altLang="en-US" dirty="0"/>
        </a:p>
      </dgm:t>
    </dgm:pt>
    <dgm:pt modelId="{8E3EBE8A-9D51-4998-8474-EB95322DB330}" type="parTrans" cxnId="{6EC6F47E-EB51-4906-9B77-D2FD77C0B49A}">
      <dgm:prSet/>
      <dgm:spPr/>
      <dgm:t>
        <a:bodyPr/>
        <a:lstStyle/>
        <a:p>
          <a:endParaRPr lang="zh-CN" altLang="en-US"/>
        </a:p>
      </dgm:t>
    </dgm:pt>
    <dgm:pt modelId="{11427AF2-E038-4DD5-8227-1B878B5D51D9}" type="sibTrans" cxnId="{6EC6F47E-EB51-4906-9B77-D2FD77C0B49A}">
      <dgm:prSet/>
      <dgm:spPr/>
      <dgm:t>
        <a:bodyPr/>
        <a:lstStyle/>
        <a:p>
          <a:endParaRPr lang="zh-CN" altLang="en-US"/>
        </a:p>
      </dgm:t>
    </dgm:pt>
    <dgm:pt modelId="{09F8E661-DD43-418C-A6FB-51115F048C90}" type="pres">
      <dgm:prSet presAssocID="{BF60BCF4-A55F-48B8-8EA2-0B65877949B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4C57DFE-6BD7-4DC8-8906-65BBA26423F9}" type="pres">
      <dgm:prSet presAssocID="{BF60BCF4-A55F-48B8-8EA2-0B65877949B0}" presName="Name1" presStyleCnt="0"/>
      <dgm:spPr/>
    </dgm:pt>
    <dgm:pt modelId="{B61F6738-9E22-4497-9753-2529EE4997A2}" type="pres">
      <dgm:prSet presAssocID="{BF60BCF4-A55F-48B8-8EA2-0B65877949B0}" presName="cycle" presStyleCnt="0"/>
      <dgm:spPr/>
    </dgm:pt>
    <dgm:pt modelId="{E1BAAE91-41EA-4BF6-B0A3-EF2E8304191A}" type="pres">
      <dgm:prSet presAssocID="{BF60BCF4-A55F-48B8-8EA2-0B65877949B0}" presName="srcNode" presStyleLbl="node1" presStyleIdx="0" presStyleCnt="3"/>
      <dgm:spPr/>
    </dgm:pt>
    <dgm:pt modelId="{B585BE5C-E1BB-48E4-BE11-17AFD244951E}" type="pres">
      <dgm:prSet presAssocID="{BF60BCF4-A55F-48B8-8EA2-0B65877949B0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063B87DA-C273-4375-B279-C6346A156FB6}" type="pres">
      <dgm:prSet presAssocID="{BF60BCF4-A55F-48B8-8EA2-0B65877949B0}" presName="extraNode" presStyleLbl="node1" presStyleIdx="0" presStyleCnt="3"/>
      <dgm:spPr/>
    </dgm:pt>
    <dgm:pt modelId="{3424D015-F64D-45D9-91D7-A5306F9653B5}" type="pres">
      <dgm:prSet presAssocID="{BF60BCF4-A55F-48B8-8EA2-0B65877949B0}" presName="dstNode" presStyleLbl="node1" presStyleIdx="0" presStyleCnt="3"/>
      <dgm:spPr/>
    </dgm:pt>
    <dgm:pt modelId="{2B63EF3E-1957-407B-B41A-6A3707982156}" type="pres">
      <dgm:prSet presAssocID="{0507DCBC-1DED-4E2B-B901-3B0AC623E7E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98895B-2E34-4480-B9C5-D6D002234239}" type="pres">
      <dgm:prSet presAssocID="{0507DCBC-1DED-4E2B-B901-3B0AC623E7E5}" presName="accent_1" presStyleCnt="0"/>
      <dgm:spPr/>
    </dgm:pt>
    <dgm:pt modelId="{21F9A5E5-0EC3-4035-A053-5A8EE78F0210}" type="pres">
      <dgm:prSet presAssocID="{0507DCBC-1DED-4E2B-B901-3B0AC623E7E5}" presName="accentRepeatNode" presStyleLbl="solidFgAcc1" presStyleIdx="0" presStyleCnt="3"/>
      <dgm:spPr/>
    </dgm:pt>
    <dgm:pt modelId="{AD3131E9-B788-4BE9-B70E-01DC678AC5BD}" type="pres">
      <dgm:prSet presAssocID="{BCAB6C76-0166-4B91-BD0B-1053251B41A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E5E6B0-CDBC-43F0-91AB-B6AAA3D60B26}" type="pres">
      <dgm:prSet presAssocID="{BCAB6C76-0166-4B91-BD0B-1053251B41A5}" presName="accent_2" presStyleCnt="0"/>
      <dgm:spPr/>
    </dgm:pt>
    <dgm:pt modelId="{A0304A3E-7913-4039-A446-B219C055430B}" type="pres">
      <dgm:prSet presAssocID="{BCAB6C76-0166-4B91-BD0B-1053251B41A5}" presName="accentRepeatNode" presStyleLbl="solidFgAcc1" presStyleIdx="1" presStyleCnt="3"/>
      <dgm:spPr/>
    </dgm:pt>
    <dgm:pt modelId="{23ECE6B8-01F8-4ECF-8490-5968847C5C0F}" type="pres">
      <dgm:prSet presAssocID="{E662FA06-1BBE-4CA8-B573-00510C7F5D8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3D7770-38B5-4435-B94C-C2F328E93387}" type="pres">
      <dgm:prSet presAssocID="{E662FA06-1BBE-4CA8-B573-00510C7F5D8A}" presName="accent_3" presStyleCnt="0"/>
      <dgm:spPr/>
    </dgm:pt>
    <dgm:pt modelId="{E393B017-CCDA-486E-8C04-D18A9F1D4296}" type="pres">
      <dgm:prSet presAssocID="{E662FA06-1BBE-4CA8-B573-00510C7F5D8A}" presName="accentRepeatNode" presStyleLbl="solidFgAcc1" presStyleIdx="2" presStyleCnt="3"/>
      <dgm:spPr/>
    </dgm:pt>
  </dgm:ptLst>
  <dgm:cxnLst>
    <dgm:cxn modelId="{D2EE4B1A-3796-4CD2-B036-F11C17638995}" type="presOf" srcId="{E662FA06-1BBE-4CA8-B573-00510C7F5D8A}" destId="{23ECE6B8-01F8-4ECF-8490-5968847C5C0F}" srcOrd="0" destOrd="0" presId="urn:microsoft.com/office/officeart/2008/layout/VerticalCurvedList"/>
    <dgm:cxn modelId="{AF4CECAF-7561-4431-B677-6F3DB0ADFA87}" type="presOf" srcId="{BC4DC47D-09A7-40F2-B907-87F7FD6ADFC7}" destId="{B585BE5C-E1BB-48E4-BE11-17AFD244951E}" srcOrd="0" destOrd="0" presId="urn:microsoft.com/office/officeart/2008/layout/VerticalCurvedList"/>
    <dgm:cxn modelId="{89D89E81-9EB5-4DA9-9571-161CB7FB08CC}" type="presOf" srcId="{BCAB6C76-0166-4B91-BD0B-1053251B41A5}" destId="{AD3131E9-B788-4BE9-B70E-01DC678AC5BD}" srcOrd="0" destOrd="0" presId="urn:microsoft.com/office/officeart/2008/layout/VerticalCurvedList"/>
    <dgm:cxn modelId="{B679C36E-7010-4B3E-B1B2-4160BAA90A0F}" type="presOf" srcId="{0507DCBC-1DED-4E2B-B901-3B0AC623E7E5}" destId="{2B63EF3E-1957-407B-B41A-6A3707982156}" srcOrd="0" destOrd="0" presId="urn:microsoft.com/office/officeart/2008/layout/VerticalCurvedList"/>
    <dgm:cxn modelId="{6EC6F47E-EB51-4906-9B77-D2FD77C0B49A}" srcId="{BF60BCF4-A55F-48B8-8EA2-0B65877949B0}" destId="{E662FA06-1BBE-4CA8-B573-00510C7F5D8A}" srcOrd="2" destOrd="0" parTransId="{8E3EBE8A-9D51-4998-8474-EB95322DB330}" sibTransId="{11427AF2-E038-4DD5-8227-1B878B5D51D9}"/>
    <dgm:cxn modelId="{1BB5D4B4-8034-4394-AE4F-331F2AF5F768}" srcId="{BF60BCF4-A55F-48B8-8EA2-0B65877949B0}" destId="{0507DCBC-1DED-4E2B-B901-3B0AC623E7E5}" srcOrd="0" destOrd="0" parTransId="{0E5ED638-353E-4939-B147-C251A2822CD5}" sibTransId="{BC4DC47D-09A7-40F2-B907-87F7FD6ADFC7}"/>
    <dgm:cxn modelId="{6E4F4CDD-A6B8-418D-A8E2-D489DE980F39}" srcId="{BF60BCF4-A55F-48B8-8EA2-0B65877949B0}" destId="{BCAB6C76-0166-4B91-BD0B-1053251B41A5}" srcOrd="1" destOrd="0" parTransId="{CC81072E-8846-49A3-9F08-6F541C9B2625}" sibTransId="{27FD562D-A5A0-40F2-B92D-22D27811E3B0}"/>
    <dgm:cxn modelId="{B1164661-7D6C-4712-984C-515EB654CF0F}" type="presOf" srcId="{BF60BCF4-A55F-48B8-8EA2-0B65877949B0}" destId="{09F8E661-DD43-418C-A6FB-51115F048C90}" srcOrd="0" destOrd="0" presId="urn:microsoft.com/office/officeart/2008/layout/VerticalCurvedList"/>
    <dgm:cxn modelId="{8DC082E5-04BC-4C61-A3AD-0D35FB33338C}" type="presParOf" srcId="{09F8E661-DD43-418C-A6FB-51115F048C90}" destId="{84C57DFE-6BD7-4DC8-8906-65BBA26423F9}" srcOrd="0" destOrd="0" presId="urn:microsoft.com/office/officeart/2008/layout/VerticalCurvedList"/>
    <dgm:cxn modelId="{C4354BE6-0B67-4F6D-BAA2-5219D8022DC2}" type="presParOf" srcId="{84C57DFE-6BD7-4DC8-8906-65BBA26423F9}" destId="{B61F6738-9E22-4497-9753-2529EE4997A2}" srcOrd="0" destOrd="0" presId="urn:microsoft.com/office/officeart/2008/layout/VerticalCurvedList"/>
    <dgm:cxn modelId="{282A871E-9BC5-4E9D-90AA-AF62FA11CD57}" type="presParOf" srcId="{B61F6738-9E22-4497-9753-2529EE4997A2}" destId="{E1BAAE91-41EA-4BF6-B0A3-EF2E8304191A}" srcOrd="0" destOrd="0" presId="urn:microsoft.com/office/officeart/2008/layout/VerticalCurvedList"/>
    <dgm:cxn modelId="{4EC378AF-7105-4D9B-9789-742AB9FD6656}" type="presParOf" srcId="{B61F6738-9E22-4497-9753-2529EE4997A2}" destId="{B585BE5C-E1BB-48E4-BE11-17AFD244951E}" srcOrd="1" destOrd="0" presId="urn:microsoft.com/office/officeart/2008/layout/VerticalCurvedList"/>
    <dgm:cxn modelId="{46FD3035-DCE9-4ED3-961A-33830E68E872}" type="presParOf" srcId="{B61F6738-9E22-4497-9753-2529EE4997A2}" destId="{063B87DA-C273-4375-B279-C6346A156FB6}" srcOrd="2" destOrd="0" presId="urn:microsoft.com/office/officeart/2008/layout/VerticalCurvedList"/>
    <dgm:cxn modelId="{4FAC6E78-92C6-493A-B2E5-E3E9EFE1A1B5}" type="presParOf" srcId="{B61F6738-9E22-4497-9753-2529EE4997A2}" destId="{3424D015-F64D-45D9-91D7-A5306F9653B5}" srcOrd="3" destOrd="0" presId="urn:microsoft.com/office/officeart/2008/layout/VerticalCurvedList"/>
    <dgm:cxn modelId="{1626141B-F605-4B1A-9DD6-9939EC3A99F4}" type="presParOf" srcId="{84C57DFE-6BD7-4DC8-8906-65BBA26423F9}" destId="{2B63EF3E-1957-407B-B41A-6A3707982156}" srcOrd="1" destOrd="0" presId="urn:microsoft.com/office/officeart/2008/layout/VerticalCurvedList"/>
    <dgm:cxn modelId="{C37DA9E8-8439-49F7-B10F-04B632BF1A80}" type="presParOf" srcId="{84C57DFE-6BD7-4DC8-8906-65BBA26423F9}" destId="{3198895B-2E34-4480-B9C5-D6D002234239}" srcOrd="2" destOrd="0" presId="urn:microsoft.com/office/officeart/2008/layout/VerticalCurvedList"/>
    <dgm:cxn modelId="{A90D4B06-951E-4D20-8521-FC55969A3E02}" type="presParOf" srcId="{3198895B-2E34-4480-B9C5-D6D002234239}" destId="{21F9A5E5-0EC3-4035-A053-5A8EE78F0210}" srcOrd="0" destOrd="0" presId="urn:microsoft.com/office/officeart/2008/layout/VerticalCurvedList"/>
    <dgm:cxn modelId="{AE7FA024-DF73-4FA0-87AE-7574DA948691}" type="presParOf" srcId="{84C57DFE-6BD7-4DC8-8906-65BBA26423F9}" destId="{AD3131E9-B788-4BE9-B70E-01DC678AC5BD}" srcOrd="3" destOrd="0" presId="urn:microsoft.com/office/officeart/2008/layout/VerticalCurvedList"/>
    <dgm:cxn modelId="{72CDA30B-5701-4BA4-BDC6-14336C432459}" type="presParOf" srcId="{84C57DFE-6BD7-4DC8-8906-65BBA26423F9}" destId="{22E5E6B0-CDBC-43F0-91AB-B6AAA3D60B26}" srcOrd="4" destOrd="0" presId="urn:microsoft.com/office/officeart/2008/layout/VerticalCurvedList"/>
    <dgm:cxn modelId="{2CB03D4F-BC48-44A1-907E-4DDA7562C45A}" type="presParOf" srcId="{22E5E6B0-CDBC-43F0-91AB-B6AAA3D60B26}" destId="{A0304A3E-7913-4039-A446-B219C055430B}" srcOrd="0" destOrd="0" presId="urn:microsoft.com/office/officeart/2008/layout/VerticalCurvedList"/>
    <dgm:cxn modelId="{4430C7A0-644F-407A-846C-B6A9747E59D9}" type="presParOf" srcId="{84C57DFE-6BD7-4DC8-8906-65BBA26423F9}" destId="{23ECE6B8-01F8-4ECF-8490-5968847C5C0F}" srcOrd="5" destOrd="0" presId="urn:microsoft.com/office/officeart/2008/layout/VerticalCurvedList"/>
    <dgm:cxn modelId="{991B0E1C-55AD-4B4A-8957-307E068DE8C5}" type="presParOf" srcId="{84C57DFE-6BD7-4DC8-8906-65BBA26423F9}" destId="{FF3D7770-38B5-4435-B94C-C2F328E93387}" srcOrd="6" destOrd="0" presId="urn:microsoft.com/office/officeart/2008/layout/VerticalCurvedList"/>
    <dgm:cxn modelId="{E2320C79-9813-4ECA-B0CC-148690E324E0}" type="presParOf" srcId="{FF3D7770-38B5-4435-B94C-C2F328E93387}" destId="{E393B017-CCDA-486E-8C04-D18A9F1D42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60BCF4-A55F-48B8-8EA2-0B65877949B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0507DCBC-1DED-4E2B-B901-3B0AC623E7E5}">
      <dgm:prSet phldrT="[文本]"/>
      <dgm:spPr/>
      <dgm:t>
        <a:bodyPr/>
        <a:lstStyle/>
        <a:p>
          <a:r>
            <a:rPr lang="en-US" altLang="zh-CN" dirty="0" smtClean="0"/>
            <a:t>HLA-B polymorphic alleles and SCARs </a:t>
          </a:r>
          <a:endParaRPr lang="zh-CN" altLang="en-US" dirty="0"/>
        </a:p>
      </dgm:t>
    </dgm:pt>
    <dgm:pt modelId="{0E5ED638-353E-4939-B147-C251A2822CD5}" type="parTrans" cxnId="{1BB5D4B4-8034-4394-AE4F-331F2AF5F768}">
      <dgm:prSet/>
      <dgm:spPr/>
      <dgm:t>
        <a:bodyPr/>
        <a:lstStyle/>
        <a:p>
          <a:endParaRPr lang="zh-CN" altLang="en-US"/>
        </a:p>
      </dgm:t>
    </dgm:pt>
    <dgm:pt modelId="{BC4DC47D-09A7-40F2-B907-87F7FD6ADFC7}" type="sibTrans" cxnId="{1BB5D4B4-8034-4394-AE4F-331F2AF5F768}">
      <dgm:prSet/>
      <dgm:spPr/>
      <dgm:t>
        <a:bodyPr/>
        <a:lstStyle/>
        <a:p>
          <a:endParaRPr lang="zh-CN" altLang="en-US"/>
        </a:p>
      </dgm:t>
    </dgm:pt>
    <dgm:pt modelId="{BCAB6C76-0166-4B91-BD0B-1053251B41A5}">
      <dgm:prSet phldrT="[文本]"/>
      <dgm:spPr/>
      <dgm:t>
        <a:bodyPr/>
        <a:lstStyle/>
        <a:p>
          <a:r>
            <a:rPr lang="en-US" altLang="zh-CN" dirty="0" smtClean="0">
              <a:solidFill>
                <a:srgbClr val="FF0000"/>
              </a:solidFill>
            </a:rPr>
            <a:t>Detection </a:t>
          </a:r>
          <a:r>
            <a:rPr lang="en-US" altLang="zh-CN" dirty="0" smtClean="0">
              <a:solidFill>
                <a:srgbClr val="FF0000"/>
              </a:solidFill>
            </a:rPr>
            <a:t>methods </a:t>
          </a:r>
          <a:r>
            <a:rPr lang="en-US" altLang="zh-CN" dirty="0" smtClean="0">
              <a:solidFill>
                <a:srgbClr val="FF0000"/>
              </a:solidFill>
            </a:rPr>
            <a:t>for HLA alleles</a:t>
          </a:r>
          <a:endParaRPr lang="zh-CN" altLang="en-US" dirty="0">
            <a:solidFill>
              <a:srgbClr val="FF0000"/>
            </a:solidFill>
          </a:endParaRPr>
        </a:p>
      </dgm:t>
    </dgm:pt>
    <dgm:pt modelId="{CC81072E-8846-49A3-9F08-6F541C9B2625}" type="parTrans" cxnId="{6E4F4CDD-A6B8-418D-A8E2-D489DE980F39}">
      <dgm:prSet/>
      <dgm:spPr/>
      <dgm:t>
        <a:bodyPr/>
        <a:lstStyle/>
        <a:p>
          <a:endParaRPr lang="zh-CN" altLang="en-US"/>
        </a:p>
      </dgm:t>
    </dgm:pt>
    <dgm:pt modelId="{27FD562D-A5A0-40F2-B92D-22D27811E3B0}" type="sibTrans" cxnId="{6E4F4CDD-A6B8-418D-A8E2-D489DE980F39}">
      <dgm:prSet/>
      <dgm:spPr/>
      <dgm:t>
        <a:bodyPr/>
        <a:lstStyle/>
        <a:p>
          <a:endParaRPr lang="zh-CN" altLang="en-US"/>
        </a:p>
      </dgm:t>
    </dgm:pt>
    <dgm:pt modelId="{E662FA06-1BBE-4CA8-B573-00510C7F5D8A}">
      <dgm:prSet phldrT="[文本]"/>
      <dgm:spPr/>
      <dgm:t>
        <a:bodyPr/>
        <a:lstStyle/>
        <a:p>
          <a:r>
            <a:rPr lang="en-US" altLang="zh-CN" dirty="0" smtClean="0"/>
            <a:t>The establishment of a novel multiples Real-time PCR assay </a:t>
          </a:r>
          <a:endParaRPr lang="zh-CN" altLang="en-US" dirty="0"/>
        </a:p>
      </dgm:t>
    </dgm:pt>
    <dgm:pt modelId="{8E3EBE8A-9D51-4998-8474-EB95322DB330}" type="parTrans" cxnId="{6EC6F47E-EB51-4906-9B77-D2FD77C0B49A}">
      <dgm:prSet/>
      <dgm:spPr/>
      <dgm:t>
        <a:bodyPr/>
        <a:lstStyle/>
        <a:p>
          <a:endParaRPr lang="zh-CN" altLang="en-US"/>
        </a:p>
      </dgm:t>
    </dgm:pt>
    <dgm:pt modelId="{11427AF2-E038-4DD5-8227-1B878B5D51D9}" type="sibTrans" cxnId="{6EC6F47E-EB51-4906-9B77-D2FD77C0B49A}">
      <dgm:prSet/>
      <dgm:spPr/>
      <dgm:t>
        <a:bodyPr/>
        <a:lstStyle/>
        <a:p>
          <a:endParaRPr lang="zh-CN" altLang="en-US"/>
        </a:p>
      </dgm:t>
    </dgm:pt>
    <dgm:pt modelId="{09F8E661-DD43-418C-A6FB-51115F048C90}" type="pres">
      <dgm:prSet presAssocID="{BF60BCF4-A55F-48B8-8EA2-0B65877949B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4C57DFE-6BD7-4DC8-8906-65BBA26423F9}" type="pres">
      <dgm:prSet presAssocID="{BF60BCF4-A55F-48B8-8EA2-0B65877949B0}" presName="Name1" presStyleCnt="0"/>
      <dgm:spPr/>
    </dgm:pt>
    <dgm:pt modelId="{B61F6738-9E22-4497-9753-2529EE4997A2}" type="pres">
      <dgm:prSet presAssocID="{BF60BCF4-A55F-48B8-8EA2-0B65877949B0}" presName="cycle" presStyleCnt="0"/>
      <dgm:spPr/>
    </dgm:pt>
    <dgm:pt modelId="{E1BAAE91-41EA-4BF6-B0A3-EF2E8304191A}" type="pres">
      <dgm:prSet presAssocID="{BF60BCF4-A55F-48B8-8EA2-0B65877949B0}" presName="srcNode" presStyleLbl="node1" presStyleIdx="0" presStyleCnt="3"/>
      <dgm:spPr/>
    </dgm:pt>
    <dgm:pt modelId="{B585BE5C-E1BB-48E4-BE11-17AFD244951E}" type="pres">
      <dgm:prSet presAssocID="{BF60BCF4-A55F-48B8-8EA2-0B65877949B0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063B87DA-C273-4375-B279-C6346A156FB6}" type="pres">
      <dgm:prSet presAssocID="{BF60BCF4-A55F-48B8-8EA2-0B65877949B0}" presName="extraNode" presStyleLbl="node1" presStyleIdx="0" presStyleCnt="3"/>
      <dgm:spPr/>
    </dgm:pt>
    <dgm:pt modelId="{3424D015-F64D-45D9-91D7-A5306F9653B5}" type="pres">
      <dgm:prSet presAssocID="{BF60BCF4-A55F-48B8-8EA2-0B65877949B0}" presName="dstNode" presStyleLbl="node1" presStyleIdx="0" presStyleCnt="3"/>
      <dgm:spPr/>
    </dgm:pt>
    <dgm:pt modelId="{2B63EF3E-1957-407B-B41A-6A3707982156}" type="pres">
      <dgm:prSet presAssocID="{0507DCBC-1DED-4E2B-B901-3B0AC623E7E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98895B-2E34-4480-B9C5-D6D002234239}" type="pres">
      <dgm:prSet presAssocID="{0507DCBC-1DED-4E2B-B901-3B0AC623E7E5}" presName="accent_1" presStyleCnt="0"/>
      <dgm:spPr/>
    </dgm:pt>
    <dgm:pt modelId="{21F9A5E5-0EC3-4035-A053-5A8EE78F0210}" type="pres">
      <dgm:prSet presAssocID="{0507DCBC-1DED-4E2B-B901-3B0AC623E7E5}" presName="accentRepeatNode" presStyleLbl="solidFgAcc1" presStyleIdx="0" presStyleCnt="3"/>
      <dgm:spPr/>
    </dgm:pt>
    <dgm:pt modelId="{AD3131E9-B788-4BE9-B70E-01DC678AC5BD}" type="pres">
      <dgm:prSet presAssocID="{BCAB6C76-0166-4B91-BD0B-1053251B41A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E5E6B0-CDBC-43F0-91AB-B6AAA3D60B26}" type="pres">
      <dgm:prSet presAssocID="{BCAB6C76-0166-4B91-BD0B-1053251B41A5}" presName="accent_2" presStyleCnt="0"/>
      <dgm:spPr/>
    </dgm:pt>
    <dgm:pt modelId="{A0304A3E-7913-4039-A446-B219C055430B}" type="pres">
      <dgm:prSet presAssocID="{BCAB6C76-0166-4B91-BD0B-1053251B41A5}" presName="accentRepeatNode" presStyleLbl="solidFgAcc1" presStyleIdx="1" presStyleCnt="3"/>
      <dgm:spPr/>
    </dgm:pt>
    <dgm:pt modelId="{23ECE6B8-01F8-4ECF-8490-5968847C5C0F}" type="pres">
      <dgm:prSet presAssocID="{E662FA06-1BBE-4CA8-B573-00510C7F5D8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3D7770-38B5-4435-B94C-C2F328E93387}" type="pres">
      <dgm:prSet presAssocID="{E662FA06-1BBE-4CA8-B573-00510C7F5D8A}" presName="accent_3" presStyleCnt="0"/>
      <dgm:spPr/>
    </dgm:pt>
    <dgm:pt modelId="{E393B017-CCDA-486E-8C04-D18A9F1D4296}" type="pres">
      <dgm:prSet presAssocID="{E662FA06-1BBE-4CA8-B573-00510C7F5D8A}" presName="accentRepeatNode" presStyleLbl="solidFgAcc1" presStyleIdx="2" presStyleCnt="3"/>
      <dgm:spPr/>
    </dgm:pt>
  </dgm:ptLst>
  <dgm:cxnLst>
    <dgm:cxn modelId="{29C59943-E168-495F-A314-0517C9308731}" type="presOf" srcId="{E662FA06-1BBE-4CA8-B573-00510C7F5D8A}" destId="{23ECE6B8-01F8-4ECF-8490-5968847C5C0F}" srcOrd="0" destOrd="0" presId="urn:microsoft.com/office/officeart/2008/layout/VerticalCurvedList"/>
    <dgm:cxn modelId="{AF5D76A0-A56E-4B68-BB9A-53E55F2D6F51}" type="presOf" srcId="{0507DCBC-1DED-4E2B-B901-3B0AC623E7E5}" destId="{2B63EF3E-1957-407B-B41A-6A3707982156}" srcOrd="0" destOrd="0" presId="urn:microsoft.com/office/officeart/2008/layout/VerticalCurvedList"/>
    <dgm:cxn modelId="{1BB5D4B4-8034-4394-AE4F-331F2AF5F768}" srcId="{BF60BCF4-A55F-48B8-8EA2-0B65877949B0}" destId="{0507DCBC-1DED-4E2B-B901-3B0AC623E7E5}" srcOrd="0" destOrd="0" parTransId="{0E5ED638-353E-4939-B147-C251A2822CD5}" sibTransId="{BC4DC47D-09A7-40F2-B907-87F7FD6ADFC7}"/>
    <dgm:cxn modelId="{6E4F4CDD-A6B8-418D-A8E2-D489DE980F39}" srcId="{BF60BCF4-A55F-48B8-8EA2-0B65877949B0}" destId="{BCAB6C76-0166-4B91-BD0B-1053251B41A5}" srcOrd="1" destOrd="0" parTransId="{CC81072E-8846-49A3-9F08-6F541C9B2625}" sibTransId="{27FD562D-A5A0-40F2-B92D-22D27811E3B0}"/>
    <dgm:cxn modelId="{9D521833-7D67-44D3-A835-410FA37525CB}" type="presOf" srcId="{BC4DC47D-09A7-40F2-B907-87F7FD6ADFC7}" destId="{B585BE5C-E1BB-48E4-BE11-17AFD244951E}" srcOrd="0" destOrd="0" presId="urn:microsoft.com/office/officeart/2008/layout/VerticalCurvedList"/>
    <dgm:cxn modelId="{806C8A41-E647-4BBF-B194-9254D9E15B34}" type="presOf" srcId="{BCAB6C76-0166-4B91-BD0B-1053251B41A5}" destId="{AD3131E9-B788-4BE9-B70E-01DC678AC5BD}" srcOrd="0" destOrd="0" presId="urn:microsoft.com/office/officeart/2008/layout/VerticalCurvedList"/>
    <dgm:cxn modelId="{6EC6F47E-EB51-4906-9B77-D2FD77C0B49A}" srcId="{BF60BCF4-A55F-48B8-8EA2-0B65877949B0}" destId="{E662FA06-1BBE-4CA8-B573-00510C7F5D8A}" srcOrd="2" destOrd="0" parTransId="{8E3EBE8A-9D51-4998-8474-EB95322DB330}" sibTransId="{11427AF2-E038-4DD5-8227-1B878B5D51D9}"/>
    <dgm:cxn modelId="{79E65F49-2833-430A-BA06-5CB2E57AA93A}" type="presOf" srcId="{BF60BCF4-A55F-48B8-8EA2-0B65877949B0}" destId="{09F8E661-DD43-418C-A6FB-51115F048C90}" srcOrd="0" destOrd="0" presId="urn:microsoft.com/office/officeart/2008/layout/VerticalCurvedList"/>
    <dgm:cxn modelId="{B29EB5A9-33AB-4C19-8950-0030B420A788}" type="presParOf" srcId="{09F8E661-DD43-418C-A6FB-51115F048C90}" destId="{84C57DFE-6BD7-4DC8-8906-65BBA26423F9}" srcOrd="0" destOrd="0" presId="urn:microsoft.com/office/officeart/2008/layout/VerticalCurvedList"/>
    <dgm:cxn modelId="{F1781637-D111-40D3-A2E7-D048543AD669}" type="presParOf" srcId="{84C57DFE-6BD7-4DC8-8906-65BBA26423F9}" destId="{B61F6738-9E22-4497-9753-2529EE4997A2}" srcOrd="0" destOrd="0" presId="urn:microsoft.com/office/officeart/2008/layout/VerticalCurvedList"/>
    <dgm:cxn modelId="{B363692C-32A0-4CA2-89B5-85CDC9C26E38}" type="presParOf" srcId="{B61F6738-9E22-4497-9753-2529EE4997A2}" destId="{E1BAAE91-41EA-4BF6-B0A3-EF2E8304191A}" srcOrd="0" destOrd="0" presId="urn:microsoft.com/office/officeart/2008/layout/VerticalCurvedList"/>
    <dgm:cxn modelId="{9F93EF0A-4A9C-4C57-8244-14CAE9F087C9}" type="presParOf" srcId="{B61F6738-9E22-4497-9753-2529EE4997A2}" destId="{B585BE5C-E1BB-48E4-BE11-17AFD244951E}" srcOrd="1" destOrd="0" presId="urn:microsoft.com/office/officeart/2008/layout/VerticalCurvedList"/>
    <dgm:cxn modelId="{866A24E4-6A4B-405F-88CF-143BE6A261B3}" type="presParOf" srcId="{B61F6738-9E22-4497-9753-2529EE4997A2}" destId="{063B87DA-C273-4375-B279-C6346A156FB6}" srcOrd="2" destOrd="0" presId="urn:microsoft.com/office/officeart/2008/layout/VerticalCurvedList"/>
    <dgm:cxn modelId="{ED94E231-782E-44CB-9D65-D17764B55653}" type="presParOf" srcId="{B61F6738-9E22-4497-9753-2529EE4997A2}" destId="{3424D015-F64D-45D9-91D7-A5306F9653B5}" srcOrd="3" destOrd="0" presId="urn:microsoft.com/office/officeart/2008/layout/VerticalCurvedList"/>
    <dgm:cxn modelId="{4D3325D8-6112-4661-AFD5-BCB3F3C56209}" type="presParOf" srcId="{84C57DFE-6BD7-4DC8-8906-65BBA26423F9}" destId="{2B63EF3E-1957-407B-B41A-6A3707982156}" srcOrd="1" destOrd="0" presId="urn:microsoft.com/office/officeart/2008/layout/VerticalCurvedList"/>
    <dgm:cxn modelId="{1540FD3B-D8BC-4C6A-BA22-A0A2ACBDBE54}" type="presParOf" srcId="{84C57DFE-6BD7-4DC8-8906-65BBA26423F9}" destId="{3198895B-2E34-4480-B9C5-D6D002234239}" srcOrd="2" destOrd="0" presId="urn:microsoft.com/office/officeart/2008/layout/VerticalCurvedList"/>
    <dgm:cxn modelId="{0CD3FBD0-DB06-446C-BBB3-952E133ACC4F}" type="presParOf" srcId="{3198895B-2E34-4480-B9C5-D6D002234239}" destId="{21F9A5E5-0EC3-4035-A053-5A8EE78F0210}" srcOrd="0" destOrd="0" presId="urn:microsoft.com/office/officeart/2008/layout/VerticalCurvedList"/>
    <dgm:cxn modelId="{2B93253F-F7B5-4570-B308-FF77A48EF3A6}" type="presParOf" srcId="{84C57DFE-6BD7-4DC8-8906-65BBA26423F9}" destId="{AD3131E9-B788-4BE9-B70E-01DC678AC5BD}" srcOrd="3" destOrd="0" presId="urn:microsoft.com/office/officeart/2008/layout/VerticalCurvedList"/>
    <dgm:cxn modelId="{4EE8A482-755C-4AC9-B60D-E0788C131F7A}" type="presParOf" srcId="{84C57DFE-6BD7-4DC8-8906-65BBA26423F9}" destId="{22E5E6B0-CDBC-43F0-91AB-B6AAA3D60B26}" srcOrd="4" destOrd="0" presId="urn:microsoft.com/office/officeart/2008/layout/VerticalCurvedList"/>
    <dgm:cxn modelId="{1CA0F742-297F-4E7B-9A0D-8C3E9AE3FD1C}" type="presParOf" srcId="{22E5E6B0-CDBC-43F0-91AB-B6AAA3D60B26}" destId="{A0304A3E-7913-4039-A446-B219C055430B}" srcOrd="0" destOrd="0" presId="urn:microsoft.com/office/officeart/2008/layout/VerticalCurvedList"/>
    <dgm:cxn modelId="{3D883C7C-ECC1-44C8-9BC2-DED240588609}" type="presParOf" srcId="{84C57DFE-6BD7-4DC8-8906-65BBA26423F9}" destId="{23ECE6B8-01F8-4ECF-8490-5968847C5C0F}" srcOrd="5" destOrd="0" presId="urn:microsoft.com/office/officeart/2008/layout/VerticalCurvedList"/>
    <dgm:cxn modelId="{0A570C42-2BFA-43A6-BAA9-C5686C2A73BB}" type="presParOf" srcId="{84C57DFE-6BD7-4DC8-8906-65BBA26423F9}" destId="{FF3D7770-38B5-4435-B94C-C2F328E93387}" srcOrd="6" destOrd="0" presId="urn:microsoft.com/office/officeart/2008/layout/VerticalCurvedList"/>
    <dgm:cxn modelId="{84600181-66FE-4687-9673-B459155000B6}" type="presParOf" srcId="{FF3D7770-38B5-4435-B94C-C2F328E93387}" destId="{E393B017-CCDA-486E-8C04-D18A9F1D42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F60BCF4-A55F-48B8-8EA2-0B65877949B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CN" altLang="en-US"/>
        </a:p>
      </dgm:t>
    </dgm:pt>
    <dgm:pt modelId="{0507DCBC-1DED-4E2B-B901-3B0AC623E7E5}">
      <dgm:prSet phldrT="[文本]"/>
      <dgm:spPr/>
      <dgm:t>
        <a:bodyPr/>
        <a:lstStyle/>
        <a:p>
          <a:r>
            <a:rPr lang="en-US" altLang="zh-CN" dirty="0" smtClean="0"/>
            <a:t>HLA-B polymorphic alleles and SCARs </a:t>
          </a:r>
          <a:endParaRPr lang="zh-CN" altLang="en-US" dirty="0"/>
        </a:p>
      </dgm:t>
    </dgm:pt>
    <dgm:pt modelId="{0E5ED638-353E-4939-B147-C251A2822CD5}" type="parTrans" cxnId="{1BB5D4B4-8034-4394-AE4F-331F2AF5F768}">
      <dgm:prSet/>
      <dgm:spPr/>
      <dgm:t>
        <a:bodyPr/>
        <a:lstStyle/>
        <a:p>
          <a:endParaRPr lang="zh-CN" altLang="en-US"/>
        </a:p>
      </dgm:t>
    </dgm:pt>
    <dgm:pt modelId="{BC4DC47D-09A7-40F2-B907-87F7FD6ADFC7}" type="sibTrans" cxnId="{1BB5D4B4-8034-4394-AE4F-331F2AF5F768}">
      <dgm:prSet/>
      <dgm:spPr/>
      <dgm:t>
        <a:bodyPr/>
        <a:lstStyle/>
        <a:p>
          <a:endParaRPr lang="zh-CN" altLang="en-US"/>
        </a:p>
      </dgm:t>
    </dgm:pt>
    <dgm:pt modelId="{BCAB6C76-0166-4B91-BD0B-1053251B41A5}">
      <dgm:prSet phldrT="[文本]"/>
      <dgm:spPr/>
      <dgm:t>
        <a:bodyPr/>
        <a:lstStyle/>
        <a:p>
          <a:r>
            <a:rPr lang="en-US" altLang="zh-CN" dirty="0" smtClean="0">
              <a:solidFill>
                <a:schemeClr val="bg1"/>
              </a:solidFill>
            </a:rPr>
            <a:t>Detection system for HLA alleles</a:t>
          </a:r>
          <a:endParaRPr lang="zh-CN" altLang="en-US" dirty="0">
            <a:solidFill>
              <a:schemeClr val="bg1"/>
            </a:solidFill>
          </a:endParaRPr>
        </a:p>
      </dgm:t>
    </dgm:pt>
    <dgm:pt modelId="{CC81072E-8846-49A3-9F08-6F541C9B2625}" type="parTrans" cxnId="{6E4F4CDD-A6B8-418D-A8E2-D489DE980F39}">
      <dgm:prSet/>
      <dgm:spPr/>
      <dgm:t>
        <a:bodyPr/>
        <a:lstStyle/>
        <a:p>
          <a:endParaRPr lang="zh-CN" altLang="en-US"/>
        </a:p>
      </dgm:t>
    </dgm:pt>
    <dgm:pt modelId="{27FD562D-A5A0-40F2-B92D-22D27811E3B0}" type="sibTrans" cxnId="{6E4F4CDD-A6B8-418D-A8E2-D489DE980F39}">
      <dgm:prSet/>
      <dgm:spPr/>
      <dgm:t>
        <a:bodyPr/>
        <a:lstStyle/>
        <a:p>
          <a:endParaRPr lang="zh-CN" altLang="en-US"/>
        </a:p>
      </dgm:t>
    </dgm:pt>
    <dgm:pt modelId="{E662FA06-1BBE-4CA8-B573-00510C7F5D8A}">
      <dgm:prSet phldrT="[文本]"/>
      <dgm:spPr/>
      <dgm:t>
        <a:bodyPr/>
        <a:lstStyle/>
        <a:p>
          <a:r>
            <a:rPr lang="en-US" altLang="zh-CN" dirty="0" smtClean="0">
              <a:solidFill>
                <a:srgbClr val="FF0000"/>
              </a:solidFill>
            </a:rPr>
            <a:t>The establishment of a novel </a:t>
          </a:r>
          <a:r>
            <a:rPr lang="en-US" altLang="zh-CN" dirty="0" smtClean="0">
              <a:solidFill>
                <a:srgbClr val="FF0000"/>
              </a:solidFill>
            </a:rPr>
            <a:t>multiple </a:t>
          </a:r>
          <a:r>
            <a:rPr lang="en-US" altLang="zh-CN" dirty="0" smtClean="0">
              <a:solidFill>
                <a:srgbClr val="FF0000"/>
              </a:solidFill>
            </a:rPr>
            <a:t>Real-time PCR assay </a:t>
          </a:r>
          <a:endParaRPr lang="zh-CN" altLang="en-US" dirty="0">
            <a:solidFill>
              <a:srgbClr val="FF0000"/>
            </a:solidFill>
          </a:endParaRPr>
        </a:p>
      </dgm:t>
    </dgm:pt>
    <dgm:pt modelId="{8E3EBE8A-9D51-4998-8474-EB95322DB330}" type="parTrans" cxnId="{6EC6F47E-EB51-4906-9B77-D2FD77C0B49A}">
      <dgm:prSet/>
      <dgm:spPr/>
      <dgm:t>
        <a:bodyPr/>
        <a:lstStyle/>
        <a:p>
          <a:endParaRPr lang="zh-CN" altLang="en-US"/>
        </a:p>
      </dgm:t>
    </dgm:pt>
    <dgm:pt modelId="{11427AF2-E038-4DD5-8227-1B878B5D51D9}" type="sibTrans" cxnId="{6EC6F47E-EB51-4906-9B77-D2FD77C0B49A}">
      <dgm:prSet/>
      <dgm:spPr/>
      <dgm:t>
        <a:bodyPr/>
        <a:lstStyle/>
        <a:p>
          <a:endParaRPr lang="zh-CN" altLang="en-US"/>
        </a:p>
      </dgm:t>
    </dgm:pt>
    <dgm:pt modelId="{09F8E661-DD43-418C-A6FB-51115F048C90}" type="pres">
      <dgm:prSet presAssocID="{BF60BCF4-A55F-48B8-8EA2-0B65877949B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zh-CN" altLang="en-US"/>
        </a:p>
      </dgm:t>
    </dgm:pt>
    <dgm:pt modelId="{84C57DFE-6BD7-4DC8-8906-65BBA26423F9}" type="pres">
      <dgm:prSet presAssocID="{BF60BCF4-A55F-48B8-8EA2-0B65877949B0}" presName="Name1" presStyleCnt="0"/>
      <dgm:spPr/>
    </dgm:pt>
    <dgm:pt modelId="{B61F6738-9E22-4497-9753-2529EE4997A2}" type="pres">
      <dgm:prSet presAssocID="{BF60BCF4-A55F-48B8-8EA2-0B65877949B0}" presName="cycle" presStyleCnt="0"/>
      <dgm:spPr/>
    </dgm:pt>
    <dgm:pt modelId="{E1BAAE91-41EA-4BF6-B0A3-EF2E8304191A}" type="pres">
      <dgm:prSet presAssocID="{BF60BCF4-A55F-48B8-8EA2-0B65877949B0}" presName="srcNode" presStyleLbl="node1" presStyleIdx="0" presStyleCnt="3"/>
      <dgm:spPr/>
    </dgm:pt>
    <dgm:pt modelId="{B585BE5C-E1BB-48E4-BE11-17AFD244951E}" type="pres">
      <dgm:prSet presAssocID="{BF60BCF4-A55F-48B8-8EA2-0B65877949B0}" presName="conn" presStyleLbl="parChTrans1D2" presStyleIdx="0" presStyleCnt="1"/>
      <dgm:spPr/>
      <dgm:t>
        <a:bodyPr/>
        <a:lstStyle/>
        <a:p>
          <a:endParaRPr lang="zh-CN" altLang="en-US"/>
        </a:p>
      </dgm:t>
    </dgm:pt>
    <dgm:pt modelId="{063B87DA-C273-4375-B279-C6346A156FB6}" type="pres">
      <dgm:prSet presAssocID="{BF60BCF4-A55F-48B8-8EA2-0B65877949B0}" presName="extraNode" presStyleLbl="node1" presStyleIdx="0" presStyleCnt="3"/>
      <dgm:spPr/>
    </dgm:pt>
    <dgm:pt modelId="{3424D015-F64D-45D9-91D7-A5306F9653B5}" type="pres">
      <dgm:prSet presAssocID="{BF60BCF4-A55F-48B8-8EA2-0B65877949B0}" presName="dstNode" presStyleLbl="node1" presStyleIdx="0" presStyleCnt="3"/>
      <dgm:spPr/>
    </dgm:pt>
    <dgm:pt modelId="{2B63EF3E-1957-407B-B41A-6A3707982156}" type="pres">
      <dgm:prSet presAssocID="{0507DCBC-1DED-4E2B-B901-3B0AC623E7E5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98895B-2E34-4480-B9C5-D6D002234239}" type="pres">
      <dgm:prSet presAssocID="{0507DCBC-1DED-4E2B-B901-3B0AC623E7E5}" presName="accent_1" presStyleCnt="0"/>
      <dgm:spPr/>
    </dgm:pt>
    <dgm:pt modelId="{21F9A5E5-0EC3-4035-A053-5A8EE78F0210}" type="pres">
      <dgm:prSet presAssocID="{0507DCBC-1DED-4E2B-B901-3B0AC623E7E5}" presName="accentRepeatNode" presStyleLbl="solidFgAcc1" presStyleIdx="0" presStyleCnt="3"/>
      <dgm:spPr/>
    </dgm:pt>
    <dgm:pt modelId="{AD3131E9-B788-4BE9-B70E-01DC678AC5BD}" type="pres">
      <dgm:prSet presAssocID="{BCAB6C76-0166-4B91-BD0B-1053251B41A5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2E5E6B0-CDBC-43F0-91AB-B6AAA3D60B26}" type="pres">
      <dgm:prSet presAssocID="{BCAB6C76-0166-4B91-BD0B-1053251B41A5}" presName="accent_2" presStyleCnt="0"/>
      <dgm:spPr/>
    </dgm:pt>
    <dgm:pt modelId="{A0304A3E-7913-4039-A446-B219C055430B}" type="pres">
      <dgm:prSet presAssocID="{BCAB6C76-0166-4B91-BD0B-1053251B41A5}" presName="accentRepeatNode" presStyleLbl="solidFgAcc1" presStyleIdx="1" presStyleCnt="3"/>
      <dgm:spPr/>
    </dgm:pt>
    <dgm:pt modelId="{23ECE6B8-01F8-4ECF-8490-5968847C5C0F}" type="pres">
      <dgm:prSet presAssocID="{E662FA06-1BBE-4CA8-B573-00510C7F5D8A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3D7770-38B5-4435-B94C-C2F328E93387}" type="pres">
      <dgm:prSet presAssocID="{E662FA06-1BBE-4CA8-B573-00510C7F5D8A}" presName="accent_3" presStyleCnt="0"/>
      <dgm:spPr/>
    </dgm:pt>
    <dgm:pt modelId="{E393B017-CCDA-486E-8C04-D18A9F1D4296}" type="pres">
      <dgm:prSet presAssocID="{E662FA06-1BBE-4CA8-B573-00510C7F5D8A}" presName="accentRepeatNode" presStyleLbl="solidFgAcc1" presStyleIdx="2" presStyleCnt="3"/>
      <dgm:spPr/>
    </dgm:pt>
  </dgm:ptLst>
  <dgm:cxnLst>
    <dgm:cxn modelId="{3AA9B5C6-C30E-46FA-AF30-074E5FF185C4}" type="presOf" srcId="{0507DCBC-1DED-4E2B-B901-3B0AC623E7E5}" destId="{2B63EF3E-1957-407B-B41A-6A3707982156}" srcOrd="0" destOrd="0" presId="urn:microsoft.com/office/officeart/2008/layout/VerticalCurvedList"/>
    <dgm:cxn modelId="{1BB5D4B4-8034-4394-AE4F-331F2AF5F768}" srcId="{BF60BCF4-A55F-48B8-8EA2-0B65877949B0}" destId="{0507DCBC-1DED-4E2B-B901-3B0AC623E7E5}" srcOrd="0" destOrd="0" parTransId="{0E5ED638-353E-4939-B147-C251A2822CD5}" sibTransId="{BC4DC47D-09A7-40F2-B907-87F7FD6ADFC7}"/>
    <dgm:cxn modelId="{6785AE59-5B4D-4BF2-B1AC-5C96BEE81324}" type="presOf" srcId="{BF60BCF4-A55F-48B8-8EA2-0B65877949B0}" destId="{09F8E661-DD43-418C-A6FB-51115F048C90}" srcOrd="0" destOrd="0" presId="urn:microsoft.com/office/officeart/2008/layout/VerticalCurvedList"/>
    <dgm:cxn modelId="{700A0AF0-0DD4-42C5-9D14-9380A47189F3}" type="presOf" srcId="{BCAB6C76-0166-4B91-BD0B-1053251B41A5}" destId="{AD3131E9-B788-4BE9-B70E-01DC678AC5BD}" srcOrd="0" destOrd="0" presId="urn:microsoft.com/office/officeart/2008/layout/VerticalCurvedList"/>
    <dgm:cxn modelId="{6E4F4CDD-A6B8-418D-A8E2-D489DE980F39}" srcId="{BF60BCF4-A55F-48B8-8EA2-0B65877949B0}" destId="{BCAB6C76-0166-4B91-BD0B-1053251B41A5}" srcOrd="1" destOrd="0" parTransId="{CC81072E-8846-49A3-9F08-6F541C9B2625}" sibTransId="{27FD562D-A5A0-40F2-B92D-22D27811E3B0}"/>
    <dgm:cxn modelId="{5AAF0910-05AC-4474-8E5D-77781A943052}" type="presOf" srcId="{BC4DC47D-09A7-40F2-B907-87F7FD6ADFC7}" destId="{B585BE5C-E1BB-48E4-BE11-17AFD244951E}" srcOrd="0" destOrd="0" presId="urn:microsoft.com/office/officeart/2008/layout/VerticalCurvedList"/>
    <dgm:cxn modelId="{6EC6F47E-EB51-4906-9B77-D2FD77C0B49A}" srcId="{BF60BCF4-A55F-48B8-8EA2-0B65877949B0}" destId="{E662FA06-1BBE-4CA8-B573-00510C7F5D8A}" srcOrd="2" destOrd="0" parTransId="{8E3EBE8A-9D51-4998-8474-EB95322DB330}" sibTransId="{11427AF2-E038-4DD5-8227-1B878B5D51D9}"/>
    <dgm:cxn modelId="{6DA1F99D-AAA6-4E95-95D9-11B166FE9C21}" type="presOf" srcId="{E662FA06-1BBE-4CA8-B573-00510C7F5D8A}" destId="{23ECE6B8-01F8-4ECF-8490-5968847C5C0F}" srcOrd="0" destOrd="0" presId="urn:microsoft.com/office/officeart/2008/layout/VerticalCurvedList"/>
    <dgm:cxn modelId="{C1844B59-890D-4DBF-BF2B-B48B93D6DA6E}" type="presParOf" srcId="{09F8E661-DD43-418C-A6FB-51115F048C90}" destId="{84C57DFE-6BD7-4DC8-8906-65BBA26423F9}" srcOrd="0" destOrd="0" presId="urn:microsoft.com/office/officeart/2008/layout/VerticalCurvedList"/>
    <dgm:cxn modelId="{0164B71C-E34E-436A-8AFE-69B7C7972F56}" type="presParOf" srcId="{84C57DFE-6BD7-4DC8-8906-65BBA26423F9}" destId="{B61F6738-9E22-4497-9753-2529EE4997A2}" srcOrd="0" destOrd="0" presId="urn:microsoft.com/office/officeart/2008/layout/VerticalCurvedList"/>
    <dgm:cxn modelId="{B740DA55-B673-48CA-9FDD-9C9394E605CD}" type="presParOf" srcId="{B61F6738-9E22-4497-9753-2529EE4997A2}" destId="{E1BAAE91-41EA-4BF6-B0A3-EF2E8304191A}" srcOrd="0" destOrd="0" presId="urn:microsoft.com/office/officeart/2008/layout/VerticalCurvedList"/>
    <dgm:cxn modelId="{66E48DFE-C446-43A8-8F79-036F634FD400}" type="presParOf" srcId="{B61F6738-9E22-4497-9753-2529EE4997A2}" destId="{B585BE5C-E1BB-48E4-BE11-17AFD244951E}" srcOrd="1" destOrd="0" presId="urn:microsoft.com/office/officeart/2008/layout/VerticalCurvedList"/>
    <dgm:cxn modelId="{54D1A87D-5C15-466D-ADA4-525B1F270371}" type="presParOf" srcId="{B61F6738-9E22-4497-9753-2529EE4997A2}" destId="{063B87DA-C273-4375-B279-C6346A156FB6}" srcOrd="2" destOrd="0" presId="urn:microsoft.com/office/officeart/2008/layout/VerticalCurvedList"/>
    <dgm:cxn modelId="{E66FF6DC-4626-4A5E-8AC3-896C0A5C058B}" type="presParOf" srcId="{B61F6738-9E22-4497-9753-2529EE4997A2}" destId="{3424D015-F64D-45D9-91D7-A5306F9653B5}" srcOrd="3" destOrd="0" presId="urn:microsoft.com/office/officeart/2008/layout/VerticalCurvedList"/>
    <dgm:cxn modelId="{F3834B59-5D58-4CA1-B3E1-0693775A2906}" type="presParOf" srcId="{84C57DFE-6BD7-4DC8-8906-65BBA26423F9}" destId="{2B63EF3E-1957-407B-B41A-6A3707982156}" srcOrd="1" destOrd="0" presId="urn:microsoft.com/office/officeart/2008/layout/VerticalCurvedList"/>
    <dgm:cxn modelId="{57775080-6E46-4298-B804-AD4DC90C8963}" type="presParOf" srcId="{84C57DFE-6BD7-4DC8-8906-65BBA26423F9}" destId="{3198895B-2E34-4480-B9C5-D6D002234239}" srcOrd="2" destOrd="0" presId="urn:microsoft.com/office/officeart/2008/layout/VerticalCurvedList"/>
    <dgm:cxn modelId="{D962C0A9-EC3D-466E-A184-68BADED76504}" type="presParOf" srcId="{3198895B-2E34-4480-B9C5-D6D002234239}" destId="{21F9A5E5-0EC3-4035-A053-5A8EE78F0210}" srcOrd="0" destOrd="0" presId="urn:microsoft.com/office/officeart/2008/layout/VerticalCurvedList"/>
    <dgm:cxn modelId="{54954F02-B2BE-413D-A468-41B67C28BAAA}" type="presParOf" srcId="{84C57DFE-6BD7-4DC8-8906-65BBA26423F9}" destId="{AD3131E9-B788-4BE9-B70E-01DC678AC5BD}" srcOrd="3" destOrd="0" presId="urn:microsoft.com/office/officeart/2008/layout/VerticalCurvedList"/>
    <dgm:cxn modelId="{2C09EF6C-2123-4659-8A8C-9DD2DB9ACEA2}" type="presParOf" srcId="{84C57DFE-6BD7-4DC8-8906-65BBA26423F9}" destId="{22E5E6B0-CDBC-43F0-91AB-B6AAA3D60B26}" srcOrd="4" destOrd="0" presId="urn:microsoft.com/office/officeart/2008/layout/VerticalCurvedList"/>
    <dgm:cxn modelId="{A7852298-6F85-479F-B326-5BED57D7A584}" type="presParOf" srcId="{22E5E6B0-CDBC-43F0-91AB-B6AAA3D60B26}" destId="{A0304A3E-7913-4039-A446-B219C055430B}" srcOrd="0" destOrd="0" presId="urn:microsoft.com/office/officeart/2008/layout/VerticalCurvedList"/>
    <dgm:cxn modelId="{A2AB17A7-4382-4A62-9F95-2D0BD7E5DF62}" type="presParOf" srcId="{84C57DFE-6BD7-4DC8-8906-65BBA26423F9}" destId="{23ECE6B8-01F8-4ECF-8490-5968847C5C0F}" srcOrd="5" destOrd="0" presId="urn:microsoft.com/office/officeart/2008/layout/VerticalCurvedList"/>
    <dgm:cxn modelId="{27E25E0F-94A8-434C-9958-53C89023E814}" type="presParOf" srcId="{84C57DFE-6BD7-4DC8-8906-65BBA26423F9}" destId="{FF3D7770-38B5-4435-B94C-C2F328E93387}" srcOrd="6" destOrd="0" presId="urn:microsoft.com/office/officeart/2008/layout/VerticalCurvedList"/>
    <dgm:cxn modelId="{2AAE62B3-3421-459C-B99F-A31A5E0EBAED}" type="presParOf" srcId="{FF3D7770-38B5-4435-B94C-C2F328E93387}" destId="{E393B017-CCDA-486E-8C04-D18A9F1D429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5BE5C-E1BB-48E4-BE11-17AFD244951E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63EF3E-1957-407B-B41A-6A3707982156}">
      <dsp:nvSpPr>
        <dsp:cNvPr id="0" name=""/>
        <dsp:cNvSpPr/>
      </dsp:nvSpPr>
      <dsp:spPr>
        <a:xfrm>
          <a:off x="604289" y="435133"/>
          <a:ext cx="9851585" cy="8702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>
              <a:solidFill>
                <a:srgbClr val="FF0000"/>
              </a:solidFill>
            </a:rPr>
            <a:t>HLA-B*58:01 and Allopurinol-induced SCARs  </a:t>
          </a:r>
          <a:endParaRPr lang="zh-CN" altLang="en-US" sz="3200" kern="1200" dirty="0">
            <a:solidFill>
              <a:srgbClr val="FF0000"/>
            </a:solidFill>
          </a:endParaRPr>
        </a:p>
      </dsp:txBody>
      <dsp:txXfrm>
        <a:off x="604289" y="435133"/>
        <a:ext cx="9851585" cy="870267"/>
      </dsp:txXfrm>
    </dsp:sp>
    <dsp:sp modelId="{21F9A5E5-0EC3-4035-A053-5A8EE78F0210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131E9-B788-4BE9-B70E-01DC678AC5BD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/>
            <a:t>Detection system for HLA alleles</a:t>
          </a:r>
          <a:endParaRPr lang="zh-CN" altLang="en-US" sz="3200" kern="1200" dirty="0"/>
        </a:p>
      </dsp:txBody>
      <dsp:txXfrm>
        <a:off x="920631" y="1740535"/>
        <a:ext cx="9535243" cy="870267"/>
      </dsp:txXfrm>
    </dsp:sp>
    <dsp:sp modelId="{A0304A3E-7913-4039-A446-B219C055430B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CE6B8-01F8-4ECF-8490-5968847C5C0F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200" kern="1200" dirty="0" smtClean="0"/>
            <a:t>Establishment </a:t>
          </a:r>
          <a:r>
            <a:rPr lang="en-US" altLang="zh-CN" sz="3200" kern="1200" dirty="0" smtClean="0"/>
            <a:t>of a novel </a:t>
          </a:r>
          <a:r>
            <a:rPr lang="en-US" altLang="zh-CN" sz="3200" kern="1200" dirty="0" smtClean="0"/>
            <a:t>multiple Real-time </a:t>
          </a:r>
          <a:r>
            <a:rPr lang="en-US" altLang="zh-CN" sz="3200" kern="1200" dirty="0" smtClean="0"/>
            <a:t>PCR assay </a:t>
          </a:r>
          <a:endParaRPr lang="zh-CN" altLang="en-US" sz="3200" kern="1200" dirty="0"/>
        </a:p>
      </dsp:txBody>
      <dsp:txXfrm>
        <a:off x="604289" y="3045936"/>
        <a:ext cx="9851585" cy="870267"/>
      </dsp:txXfrm>
    </dsp:sp>
    <dsp:sp modelId="{E393B017-CCDA-486E-8C04-D18A9F1D4296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5BE5C-E1BB-48E4-BE11-17AFD244951E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63EF3E-1957-407B-B41A-6A3707982156}">
      <dsp:nvSpPr>
        <dsp:cNvPr id="0" name=""/>
        <dsp:cNvSpPr/>
      </dsp:nvSpPr>
      <dsp:spPr>
        <a:xfrm>
          <a:off x="604289" y="435133"/>
          <a:ext cx="9851585" cy="8702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900" kern="1200" dirty="0" smtClean="0"/>
            <a:t>HLA-B polymorphic alleles and SCARs </a:t>
          </a:r>
          <a:endParaRPr lang="zh-CN" altLang="en-US" sz="2900" kern="1200" dirty="0"/>
        </a:p>
      </dsp:txBody>
      <dsp:txXfrm>
        <a:off x="604289" y="435133"/>
        <a:ext cx="9851585" cy="870267"/>
      </dsp:txXfrm>
    </dsp:sp>
    <dsp:sp modelId="{21F9A5E5-0EC3-4035-A053-5A8EE78F0210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131E9-B788-4BE9-B70E-01DC678AC5BD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900" kern="1200" dirty="0" smtClean="0">
              <a:solidFill>
                <a:srgbClr val="FF0000"/>
              </a:solidFill>
            </a:rPr>
            <a:t>Detection </a:t>
          </a:r>
          <a:r>
            <a:rPr lang="en-US" altLang="zh-CN" sz="2900" kern="1200" dirty="0" smtClean="0">
              <a:solidFill>
                <a:srgbClr val="FF0000"/>
              </a:solidFill>
            </a:rPr>
            <a:t>methods </a:t>
          </a:r>
          <a:r>
            <a:rPr lang="en-US" altLang="zh-CN" sz="2900" kern="1200" dirty="0" smtClean="0">
              <a:solidFill>
                <a:srgbClr val="FF0000"/>
              </a:solidFill>
            </a:rPr>
            <a:t>for HLA alleles</a:t>
          </a:r>
          <a:endParaRPr lang="zh-CN" altLang="en-US" sz="2900" kern="1200" dirty="0">
            <a:solidFill>
              <a:srgbClr val="FF0000"/>
            </a:solidFill>
          </a:endParaRPr>
        </a:p>
      </dsp:txBody>
      <dsp:txXfrm>
        <a:off x="920631" y="1740535"/>
        <a:ext cx="9535243" cy="870267"/>
      </dsp:txXfrm>
    </dsp:sp>
    <dsp:sp modelId="{A0304A3E-7913-4039-A446-B219C055430B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CE6B8-01F8-4ECF-8490-5968847C5C0F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73660" rIns="73660" bIns="7366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900" kern="1200" dirty="0" smtClean="0"/>
            <a:t>The establishment of a novel multiples Real-time PCR assay </a:t>
          </a:r>
          <a:endParaRPr lang="zh-CN" altLang="en-US" sz="2900" kern="1200" dirty="0"/>
        </a:p>
      </dsp:txBody>
      <dsp:txXfrm>
        <a:off x="604289" y="3045936"/>
        <a:ext cx="9851585" cy="870267"/>
      </dsp:txXfrm>
    </dsp:sp>
    <dsp:sp modelId="{E393B017-CCDA-486E-8C04-D18A9F1D4296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85BE5C-E1BB-48E4-BE11-17AFD244951E}">
      <dsp:nvSpPr>
        <dsp:cNvPr id="0" name=""/>
        <dsp:cNvSpPr/>
      </dsp:nvSpPr>
      <dsp:spPr>
        <a:xfrm>
          <a:off x="-4919424" y="-753830"/>
          <a:ext cx="5858998" cy="5858998"/>
        </a:xfrm>
        <a:prstGeom prst="blockArc">
          <a:avLst>
            <a:gd name="adj1" fmla="val 18900000"/>
            <a:gd name="adj2" fmla="val 2700000"/>
            <a:gd name="adj3" fmla="val 369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B63EF3E-1957-407B-B41A-6A3707982156}">
      <dsp:nvSpPr>
        <dsp:cNvPr id="0" name=""/>
        <dsp:cNvSpPr/>
      </dsp:nvSpPr>
      <dsp:spPr>
        <a:xfrm>
          <a:off x="604289" y="435133"/>
          <a:ext cx="9851585" cy="8702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000" kern="1200" dirty="0" smtClean="0"/>
            <a:t>HLA-B polymorphic alleles and SCARs </a:t>
          </a:r>
          <a:endParaRPr lang="zh-CN" altLang="en-US" sz="3000" kern="1200" dirty="0"/>
        </a:p>
      </dsp:txBody>
      <dsp:txXfrm>
        <a:off x="604289" y="435133"/>
        <a:ext cx="9851585" cy="870267"/>
      </dsp:txXfrm>
    </dsp:sp>
    <dsp:sp modelId="{21F9A5E5-0EC3-4035-A053-5A8EE78F0210}">
      <dsp:nvSpPr>
        <dsp:cNvPr id="0" name=""/>
        <dsp:cNvSpPr/>
      </dsp:nvSpPr>
      <dsp:spPr>
        <a:xfrm>
          <a:off x="60372" y="326350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3131E9-B788-4BE9-B70E-01DC678AC5BD}">
      <dsp:nvSpPr>
        <dsp:cNvPr id="0" name=""/>
        <dsp:cNvSpPr/>
      </dsp:nvSpPr>
      <dsp:spPr>
        <a:xfrm>
          <a:off x="920631" y="1740535"/>
          <a:ext cx="9535243" cy="870267"/>
        </a:xfrm>
        <a:prstGeom prst="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000" kern="1200" dirty="0" smtClean="0">
              <a:solidFill>
                <a:schemeClr val="bg1"/>
              </a:solidFill>
            </a:rPr>
            <a:t>Detection system for HLA alleles</a:t>
          </a:r>
          <a:endParaRPr lang="zh-CN" altLang="en-US" sz="3000" kern="1200" dirty="0">
            <a:solidFill>
              <a:schemeClr val="bg1"/>
            </a:solidFill>
          </a:endParaRPr>
        </a:p>
      </dsp:txBody>
      <dsp:txXfrm>
        <a:off x="920631" y="1740535"/>
        <a:ext cx="9535243" cy="870267"/>
      </dsp:txXfrm>
    </dsp:sp>
    <dsp:sp modelId="{A0304A3E-7913-4039-A446-B219C055430B}">
      <dsp:nvSpPr>
        <dsp:cNvPr id="0" name=""/>
        <dsp:cNvSpPr/>
      </dsp:nvSpPr>
      <dsp:spPr>
        <a:xfrm>
          <a:off x="376714" y="1631751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727682"/>
              <a:satOff val="-41964"/>
              <a:lumOff val="4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CE6B8-01F8-4ECF-8490-5968847C5C0F}">
      <dsp:nvSpPr>
        <dsp:cNvPr id="0" name=""/>
        <dsp:cNvSpPr/>
      </dsp:nvSpPr>
      <dsp:spPr>
        <a:xfrm>
          <a:off x="604289" y="3045936"/>
          <a:ext cx="9851585" cy="870267"/>
        </a:xfrm>
        <a:prstGeom prst="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0775" tIns="76200" rIns="76200" bIns="76200" numCol="1" spcCol="1270" anchor="ctr" anchorCtr="0">
          <a:noAutofit/>
        </a:bodyPr>
        <a:lstStyle/>
        <a:p>
          <a:pPr lvl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3000" kern="1200" dirty="0" smtClean="0">
              <a:solidFill>
                <a:srgbClr val="FF0000"/>
              </a:solidFill>
            </a:rPr>
            <a:t>The establishment of a novel </a:t>
          </a:r>
          <a:r>
            <a:rPr lang="en-US" altLang="zh-CN" sz="3000" kern="1200" dirty="0" smtClean="0">
              <a:solidFill>
                <a:srgbClr val="FF0000"/>
              </a:solidFill>
            </a:rPr>
            <a:t>multiple </a:t>
          </a:r>
          <a:r>
            <a:rPr lang="en-US" altLang="zh-CN" sz="3000" kern="1200" dirty="0" smtClean="0">
              <a:solidFill>
                <a:srgbClr val="FF0000"/>
              </a:solidFill>
            </a:rPr>
            <a:t>Real-time PCR assay </a:t>
          </a:r>
          <a:endParaRPr lang="zh-CN" altLang="en-US" sz="3000" kern="1200" dirty="0">
            <a:solidFill>
              <a:srgbClr val="FF0000"/>
            </a:solidFill>
          </a:endParaRPr>
        </a:p>
      </dsp:txBody>
      <dsp:txXfrm>
        <a:off x="604289" y="3045936"/>
        <a:ext cx="9851585" cy="870267"/>
      </dsp:txXfrm>
    </dsp:sp>
    <dsp:sp modelId="{E393B017-CCDA-486E-8C04-D18A9F1D4296}">
      <dsp:nvSpPr>
        <dsp:cNvPr id="0" name=""/>
        <dsp:cNvSpPr/>
      </dsp:nvSpPr>
      <dsp:spPr>
        <a:xfrm>
          <a:off x="60372" y="2937153"/>
          <a:ext cx="1087834" cy="108783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28B50-C624-4092-86F7-77AA4C14B9D4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94FD98-182F-46A0-A1DE-718FEA8EEA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501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Good</a:t>
            </a:r>
            <a:r>
              <a:rPr lang="en-US" altLang="zh-CN" baseline="0" dirty="0" smtClean="0"/>
              <a:t> afternoon, thank you for your </a:t>
            </a:r>
            <a:r>
              <a:rPr lang="en-US" altLang="zh-CN" baseline="0" dirty="0" smtClean="0"/>
              <a:t>patience and thank you all </a:t>
            </a:r>
            <a:r>
              <a:rPr lang="en-US" altLang="zh-CN" baseline="0" dirty="0" smtClean="0"/>
              <a:t>in attendance. </a:t>
            </a:r>
            <a:r>
              <a:rPr lang="en-US" altLang="zh-CN" baseline="0" dirty="0" smtClean="0"/>
              <a:t>I </a:t>
            </a:r>
            <a:r>
              <a:rPr lang="en-US" altLang="zh-CN" baseline="0" dirty="0" smtClean="0"/>
              <a:t>come from northwest university of China. Now I am a lecture, my study field is pharmacogenomics and </a:t>
            </a:r>
            <a:r>
              <a:rPr lang="en-US" altLang="zh-CN" baseline="0" dirty="0" smtClean="0"/>
              <a:t>functional </a:t>
            </a:r>
            <a:r>
              <a:rPr lang="en-US" altLang="zh-CN" baseline="0" dirty="0" smtClean="0"/>
              <a:t>genomics. Today I will give a presentation of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245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My report</a:t>
            </a:r>
            <a:r>
              <a:rPr lang="en-US" altLang="zh-CN" baseline="0" dirty="0" smtClean="0"/>
              <a:t> consists of three parts. The first part is a brief introduction of the relationship between HLA-B poly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5548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000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The</a:t>
            </a:r>
            <a:r>
              <a:rPr lang="en-US" altLang="zh-CN" sz="1000" baseline="0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 situation of ADRs  is serious. In China, ,</a:t>
            </a:r>
            <a:endParaRPr lang="en-US" altLang="zh-CN" sz="1000" baseline="0" dirty="0" smtClean="0">
              <a:solidFill>
                <a:srgbClr val="80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en-US" altLang="zh-CN" sz="1000" baseline="0" dirty="0" smtClean="0">
                <a:solidFill>
                  <a:srgbClr val="800000"/>
                </a:solidFill>
                <a:latin typeface="微软雅黑" pitchFamily="34" charset="-122"/>
                <a:ea typeface="微软雅黑" pitchFamily="34" charset="-122"/>
              </a:rPr>
              <a:t>In China,</a:t>
            </a:r>
            <a:endParaRPr lang="zh-CN" altLang="en-US" sz="1000" dirty="0" smtClean="0">
              <a:solidFill>
                <a:srgbClr val="8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8710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is the skin allergic </a:t>
            </a:r>
            <a:r>
              <a:rPr lang="en-US" altLang="zh-CN" dirty="0" smtClean="0"/>
              <a:t>reaction.</a:t>
            </a:r>
            <a:r>
              <a:rPr lang="en-US" altLang="zh-CN" baseline="0" dirty="0" smtClean="0"/>
              <a:t> According to the studies on </a:t>
            </a:r>
            <a:r>
              <a:rPr lang="en-US" altLang="zh-CN" sz="1200" b="1" u="sng" dirty="0" smtClean="0"/>
              <a:t>hospital-based inpatient populations,</a:t>
            </a:r>
            <a:r>
              <a:rPr lang="en-US" altLang="zh-CN" baseline="0" dirty="0" smtClean="0"/>
              <a:t> </a:t>
            </a:r>
            <a:r>
              <a:rPr lang="en-US" altLang="zh-CN" baseline="0" dirty="0" smtClean="0"/>
              <a:t>we can see the prevalence of </a:t>
            </a:r>
            <a:r>
              <a:rPr lang="en-US" altLang="zh-CN" baseline="0" dirty="0" err="1" smtClean="0"/>
              <a:t>cADRS</a:t>
            </a:r>
            <a:r>
              <a:rPr lang="en-US" altLang="zh-CN" baseline="0" dirty="0" smtClean="0"/>
              <a:t>  </a:t>
            </a:r>
            <a:r>
              <a:rPr lang="en-US" altLang="zh-CN" baseline="0" dirty="0" smtClean="0"/>
              <a:t>is </a:t>
            </a:r>
            <a:r>
              <a:rPr lang="en-US" altLang="zh-CN" baseline="0" dirty="0" smtClean="0"/>
              <a:t>about 1.8-7 in one thousand. And studies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dirty="0" smtClean="0"/>
              <a:t>Cutaneous: </a:t>
            </a:r>
            <a:r>
              <a:rPr lang="en-US" altLang="zh-CN" dirty="0" err="1" smtClean="0"/>
              <a:t>kju’tenies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638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SJS and TEN are very serious and even fatal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Based on the investigation, certain 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Exanthema, 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疹子。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[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英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][ˌ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eksæn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'</a:t>
            </a:r>
            <a:r>
              <a:rPr lang="el-GR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θ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i:mə][</a:t>
            </a:r>
            <a:r>
              <a:rPr lang="zh-CN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美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][ˌ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eksæn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'</a:t>
            </a:r>
            <a:r>
              <a:rPr lang="el-GR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θ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i:mə</a:t>
            </a:r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altLang="zh-CN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reported incidence of SCAR in the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Haidian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district was not less than 1.8 per million person-years. The</a:t>
            </a:r>
          </a:p>
          <a:p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reported incidence of erythema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multiforme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SJS, TEN and DRESS in the </a:t>
            </a:r>
            <a:r>
              <a:rPr lang="en-US" altLang="zh-CN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Haidian</a:t>
            </a:r>
            <a:r>
              <a:rPr lang="en-US" altLang="zh-CN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district was not less than 0.6, 0.8, 0.05 and 0.4 per million person-years, respectively. The most common underlying disorders were infection, pain-related diseases and epilepsy.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796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/>
              <a:t>It</a:t>
            </a:r>
            <a:r>
              <a:rPr lang="en-US" altLang="zh-CN" sz="1200" baseline="0" dirty="0" smtClean="0"/>
              <a:t> acted as </a:t>
            </a:r>
            <a:r>
              <a:rPr lang="en-US" altLang="zh-CN" sz="1200" dirty="0" smtClean="0"/>
              <a:t>a </a:t>
            </a:r>
            <a:r>
              <a:rPr lang="en-US" altLang="zh-CN" sz="1200" dirty="0" smtClean="0"/>
              <a:t>xanthine oxidase inhibitor that prevents the production of uric acid to reduce plasma uric acid levels to a normal </a:t>
            </a:r>
            <a:r>
              <a:rPr lang="en-US" altLang="zh-CN" sz="1200" dirty="0" smtClean="0"/>
              <a:t>range</a:t>
            </a:r>
          </a:p>
          <a:p>
            <a:r>
              <a:rPr lang="en-US" altLang="zh-CN" sz="1200" dirty="0" smtClean="0"/>
              <a:t>xanthine[</a:t>
            </a:r>
            <a:r>
              <a:rPr lang="zh-CN" altLang="en-US" sz="1200" dirty="0" smtClean="0"/>
              <a:t>英</a:t>
            </a:r>
            <a:r>
              <a:rPr lang="en-US" altLang="zh-CN" sz="1200" dirty="0" smtClean="0"/>
              <a:t>]['</a:t>
            </a:r>
            <a:r>
              <a:rPr lang="en-US" altLang="zh-CN" sz="1200" dirty="0" err="1" smtClean="0"/>
              <a:t>zæn</a:t>
            </a:r>
            <a:r>
              <a:rPr lang="el-GR" altLang="zh-CN" sz="1200" dirty="0" smtClean="0"/>
              <a:t>θ</a:t>
            </a:r>
            <a:r>
              <a:rPr lang="en-US" altLang="zh-CN" sz="1200" dirty="0" err="1" smtClean="0"/>
              <a:t>ɪn</a:t>
            </a:r>
            <a:r>
              <a:rPr lang="en-US" altLang="zh-CN" sz="1200" dirty="0" smtClean="0"/>
              <a:t>][</a:t>
            </a:r>
            <a:r>
              <a:rPr lang="zh-CN" altLang="en-US" sz="1200" dirty="0" smtClean="0"/>
              <a:t>美</a:t>
            </a:r>
            <a:r>
              <a:rPr lang="en-US" altLang="zh-CN" sz="1200" dirty="0" smtClean="0"/>
              <a:t>]['</a:t>
            </a:r>
            <a:r>
              <a:rPr lang="en-US" altLang="zh-CN" sz="1200" dirty="0" err="1" smtClean="0"/>
              <a:t>zæn</a:t>
            </a:r>
            <a:r>
              <a:rPr lang="el-GR" altLang="zh-CN" sz="1200" dirty="0" smtClean="0"/>
              <a:t>θ</a:t>
            </a:r>
            <a:r>
              <a:rPr lang="en-US" altLang="zh-CN" sz="1200" dirty="0" err="1" smtClean="0"/>
              <a:t>ɪn</a:t>
            </a:r>
            <a:r>
              <a:rPr lang="en-US" altLang="zh-CN" sz="1200" dirty="0" smtClean="0"/>
              <a:t>]</a:t>
            </a:r>
          </a:p>
          <a:p>
            <a:r>
              <a:rPr lang="en-US" altLang="zh-CN" sz="1200" dirty="0" smtClean="0"/>
              <a:t>It is also one</a:t>
            </a:r>
            <a:r>
              <a:rPr lang="en-US" altLang="zh-CN" sz="1200" baseline="0" dirty="0" smtClean="0"/>
              <a:t> of </a:t>
            </a:r>
            <a:r>
              <a:rPr lang="en-US" altLang="zh-CN" sz="1200" dirty="0" smtClean="0"/>
              <a:t>the most common cause of SJS–TEN </a:t>
            </a:r>
            <a:endParaRPr lang="en-US" altLang="zh-CN" sz="120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 smtClean="0"/>
              <a:t>allopurinol is also one of the most frequent causes of a variety of delayed SCARs , including SJS and TEN</a:t>
            </a:r>
            <a:endParaRPr lang="zh-CN" altLang="en-US" sz="1200" dirty="0" smtClean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933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 study reported</a:t>
            </a:r>
            <a:r>
              <a:rPr lang="en-US" altLang="zh-CN" baseline="0" dirty="0" smtClean="0"/>
              <a:t> in 2005 firstly demonstrated the strong association between 5801 and </a:t>
            </a:r>
            <a:r>
              <a:rPr lang="en-US" altLang="zh-CN" baseline="0" dirty="0" err="1" smtClean="0"/>
              <a:t>allo</a:t>
            </a:r>
            <a:r>
              <a:rPr lang="en-US" altLang="zh-CN" baseline="0" dirty="0" smtClean="0"/>
              <a:t> induced Scars, The study was performed in Taiwan Han </a:t>
            </a:r>
          </a:p>
          <a:p>
            <a:r>
              <a:rPr lang="en-US" altLang="zh-CN" baseline="0" dirty="0" smtClean="0"/>
              <a:t>Chinese, they found that the prevalence of 5801 in </a:t>
            </a:r>
            <a:r>
              <a:rPr lang="en-US" altLang="zh-CN" baseline="0" dirty="0" err="1" smtClean="0"/>
              <a:t>allo</a:t>
            </a:r>
            <a:r>
              <a:rPr lang="en-US" altLang="zh-CN" baseline="0" dirty="0" smtClean="0"/>
              <a:t>-scar patients is 100%......., for the 5801 carriers, if they take </a:t>
            </a:r>
            <a:r>
              <a:rPr lang="en-US" altLang="zh-CN" baseline="0" dirty="0" err="1" smtClean="0"/>
              <a:t>allo</a:t>
            </a:r>
            <a:r>
              <a:rPr lang="en-US" altLang="zh-CN" baseline="0" dirty="0" smtClean="0"/>
              <a:t>, the scar risk increased several hundred times. Therefore, the confirmed that 5801 could be used as a  genetic …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091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And the strong association</a:t>
            </a:r>
            <a:r>
              <a:rPr lang="en-US" altLang="zh-CN" baseline="0" dirty="0" smtClean="0"/>
              <a:t> were replicated in other populations, but association degree varies in different ethnicities,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5832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Based</a:t>
            </a:r>
            <a:r>
              <a:rPr lang="en-US" altLang="zh-CN" baseline="0" dirty="0" smtClean="0"/>
              <a:t> on the studies, in the </a:t>
            </a:r>
            <a:r>
              <a:rPr lang="en-US" altLang="zh-CN" sz="1200" dirty="0" smtClean="0"/>
              <a:t>guidelines for the management of gout published by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5282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Therefore,  in order</a:t>
            </a:r>
            <a:r>
              <a:rPr lang="en-US" altLang="zh-CN" baseline="0" dirty="0" smtClean="0"/>
              <a:t> </a:t>
            </a:r>
            <a:r>
              <a:rPr lang="en-US" altLang="zh-CN" dirty="0" smtClean="0"/>
              <a:t>to guide the medication</a:t>
            </a:r>
            <a:r>
              <a:rPr lang="en-US" altLang="zh-CN" baseline="0" dirty="0" smtClean="0"/>
              <a:t> use of allopurinol, it is essential of establish a fast and reliable techniques for hla-b5801 detection . Now let us to go over the genotyping methods for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073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system constitutes the most complex and highly polymorphic genetic system in the human genome that has ever been discovered. The 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system is rich in highly homologous genes, and multiple polymorphic loci are involved in the generation of certain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alleles [101,102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], in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perspective of HLA-B gene, there are 3977 polymorphic alleles included the IMGT/HLA database</a:t>
            </a:r>
            <a:endParaRPr lang="en-US" altLang="zh-CN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Therefore,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 homology among the alleles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raises more challenge and difficulties for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genotyping, and usually multiple amplified primers would be used to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determine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certain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allele.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5737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Conventional</a:t>
            </a:r>
            <a:r>
              <a:rPr lang="en-US" altLang="zh-CN" baseline="0" dirty="0" smtClean="0"/>
              <a:t> ……mainly included ……Of these, PCR-SBT now is recognized as the golden-standard method for HLA typing. These methods are commonly used, but they are not appropriate for detection </a:t>
            </a:r>
            <a:r>
              <a:rPr lang="en-US" altLang="zh-CN" baseline="0" dirty="0" err="1" smtClean="0"/>
              <a:t>inbvthe</a:t>
            </a:r>
            <a:r>
              <a:rPr lang="en-US" altLang="zh-CN" baseline="0" dirty="0" smtClean="0"/>
              <a:t> routine clinical settings, due to their some well-known drawbacks, such as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laborious post-PCR process, contamination of post-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pcr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handling,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Time-consuming operation,, or high testing cost,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0489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err="1" smtClean="0"/>
              <a:t>TaqMAMA</a:t>
            </a:r>
            <a:r>
              <a:rPr lang="en-US" altLang="zh-CN" baseline="0" dirty="0" smtClean="0"/>
              <a:t> assay, is an method of combination of .   </a:t>
            </a:r>
            <a:r>
              <a:rPr lang="en-US" altLang="zh-CN" baseline="0" dirty="0" err="1" smtClean="0"/>
              <a:t>TaqMan</a:t>
            </a:r>
            <a:r>
              <a:rPr lang="en-US" altLang="zh-CN" baseline="0" dirty="0" smtClean="0"/>
              <a:t> …PCR is </a:t>
            </a:r>
            <a:r>
              <a:rPr lang="en-US" altLang="zh-CN" baseline="0" dirty="0" err="1" smtClean="0"/>
              <a:t>TaqMan</a:t>
            </a:r>
            <a:r>
              <a:rPr lang="en-US" altLang="zh-CN" baseline="0" dirty="0" smtClean="0"/>
              <a:t> probe based real-time </a:t>
            </a:r>
            <a:r>
              <a:rPr lang="en-US" altLang="zh-CN" baseline="0" dirty="0" err="1" smtClean="0"/>
              <a:t>pCR</a:t>
            </a:r>
            <a:r>
              <a:rPr lang="en-US" altLang="zh-CN" baseline="0" dirty="0" smtClean="0"/>
              <a:t>.,  recent years it becomes very popular in molecular biology </a:t>
            </a:r>
            <a:r>
              <a:rPr lang="en-US" altLang="zh-CN" baseline="0" dirty="0" err="1" smtClean="0"/>
              <a:t>labtories</a:t>
            </a:r>
            <a:r>
              <a:rPr lang="en-US" altLang="zh-CN" baseline="0" dirty="0" smtClean="0"/>
              <a:t>., with the advantages of high sensitivity, high specificity. ARMS is….., it also called  allele-specific PCR,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 a mismatch was introduced in a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base at the 3′ end of the specific primer to discriminate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wild type and mutant sequences, by doing so, the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specificity of the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reaction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enhanced.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summary, </a:t>
            </a:r>
            <a:r>
              <a:rPr lang="en-US" altLang="zh-CN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TaqMAMA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assay, by the combined using of allele-specific primers and sequence-specific probes, the </a:t>
            </a:r>
            <a:r>
              <a:rPr lang="en-US" altLang="zh-CN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speficifity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reaction is largely increased, this is quite appropriate for the detection of HLA alleles,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due to multiple polymorphic loci are involved in the generation of certain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alleles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3956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The we go</a:t>
            </a:r>
            <a:r>
              <a:rPr lang="en-US" altLang="zh-CN" baseline="0" dirty="0" smtClean="0"/>
              <a:t> to the third part, the establishment of a novel   for the detection of HLA-B alleles in our lab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8674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Basing on the sequence comparisons, we found that among the homologous genes,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HLA-B*57:01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mostly resembled the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HLA-B*58:01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(Figure 1). The highest variability was found in exon 2 and intron 2 sequences, and three specific bases in exon2 (position 384, G) and intron 2 (position 560, G; position 563, T) together make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HLA-B*58:01 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distinguished from most HLA-B alleles. Therefore,</a:t>
            </a:r>
            <a:r>
              <a:rPr lang="en-US" altLang="zh-CN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pair of sequence specific primers and one probe were designed for the amplification of HLA-B 5801 allele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7013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 smtClean="0"/>
              <a:t>ACTB</a:t>
            </a:r>
            <a:r>
              <a:rPr lang="en-US" altLang="zh-CN" baseline="0" dirty="0" smtClean="0"/>
              <a:t> was selected as the internal reference gene. The probe of target gene and the internal were labeled with different fluorescent dyes, thus the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Target (HLA-B*58:01) and reference gene were simultaneously detected in one single-tube duplex Real-time reaction. From</a:t>
            </a:r>
            <a:r>
              <a:rPr lang="en-US" altLang="zh-CN" sz="1200" baseline="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the amplification result of standard samples, we can see that the reaction system was successfully </a:t>
            </a:r>
            <a:r>
              <a:rPr lang="en-US" altLang="zh-CN" sz="1200" baseline="0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established.</a:t>
            </a:r>
            <a:r>
              <a:rPr lang="en-US" altLang="zh-CN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Samples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that simultaneously generated FAM and HEX (red) “S”-type fluorescence amplification curves contained the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HLA-B*58:01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allele, whereas the absence of a signal for the target gene (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HLA-B*58:01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probe indicated that samples did not contain the </a:t>
            </a:r>
            <a:r>
              <a:rPr lang="en-US" altLang="zh-CN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HLA-B*58:01</a:t>
            </a:r>
            <a:r>
              <a:rPr lang="en-US" altLang="zh-CN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allele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1147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 smtClean="0">
                <a:effectLst/>
              </a:rPr>
              <a:t>Pg,picogram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296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We</a:t>
            </a:r>
            <a:r>
              <a:rPr lang="en-US" altLang="zh-CN" baseline="0" dirty="0" smtClean="0"/>
              <a:t> used the golden-standard method , PCR-SBT to validate the reliability of our established method. 100 samples were analyzed by these two method.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6799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>
                <a:effectLst/>
              </a:rPr>
              <a:t>[</a:t>
            </a:r>
            <a:r>
              <a:rPr lang="en-US" altLang="zh-CN" dirty="0" err="1" smtClean="0">
                <a:effectLst/>
              </a:rPr>
              <a:t>wi:guə</a:t>
            </a:r>
            <a:r>
              <a:rPr lang="en-US" altLang="zh-CN" dirty="0" smtClean="0">
                <a:effectLst/>
              </a:rPr>
              <a:t>]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962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780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Thanks</a:t>
            </a:r>
            <a:r>
              <a:rPr lang="en-US" altLang="zh-CN" baseline="0" dirty="0" smtClean="0"/>
              <a:t> for your attention. I come from Xi’an, an ancient </a:t>
            </a:r>
            <a:r>
              <a:rPr lang="en-US" altLang="zh-CN" dirty="0" smtClean="0"/>
              <a:t>city </a:t>
            </a:r>
            <a:r>
              <a:rPr lang="en-US" altLang="zh-CN" baseline="0" dirty="0" smtClean="0"/>
              <a:t>with 5000 years of history. It is the location of the terracotta army and many other tourist attractions, Welcome to Xi’an.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94FD98-182F-46A0-A1DE-718FEA8EEA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716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8110" y="-1"/>
            <a:ext cx="1613256" cy="157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067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8401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52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25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799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105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42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0588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277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000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205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0AB713-6517-4820-87A3-048F7C4F7B90}" type="datetimeFigureOut">
              <a:rPr lang="zh-CN" altLang="en-US" smtClean="0"/>
              <a:t>2015/9/20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7033B-AA25-40BC-ABBD-F468D1BA66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965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77788" y="1391303"/>
            <a:ext cx="9144000" cy="2387600"/>
          </a:xfrm>
        </p:spPr>
        <p:txBody>
          <a:bodyPr>
            <a:noAutofit/>
          </a:bodyPr>
          <a:lstStyle/>
          <a:p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Rapid and Reliable Genotyping of </a:t>
            </a:r>
            <a:r>
              <a:rPr lang="en-US" altLang="zh-C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zh-CN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zh-CN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HLA-B*58:01 </a:t>
            </a:r>
            <a:r>
              <a:rPr lang="en-US" altLang="zh-CN" sz="4000" dirty="0">
                <a:latin typeface="Arial" panose="020B0604020202020204" pitchFamily="34" charset="0"/>
                <a:cs typeface="Arial" panose="020B0604020202020204" pitchFamily="34" charset="0"/>
              </a:rPr>
              <a:t>in Four Chinese Populations Using a Single-tube Duplex Real-time PCR assay</a:t>
            </a:r>
            <a:endParaRPr lang="zh-C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429870" y="4357127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dirty="0" err="1" smtClean="0"/>
              <a:t>Huijuan</a:t>
            </a:r>
            <a:r>
              <a:rPr lang="en-US" altLang="zh-CN" dirty="0" smtClean="0"/>
              <a:t> Wang, </a:t>
            </a:r>
            <a:r>
              <a:rPr lang="en-US" altLang="zh-CN" dirty="0" err="1" smtClean="0"/>
              <a:t>Ph.D</a:t>
            </a:r>
            <a:endParaRPr lang="en-US" altLang="zh-CN" dirty="0" smtClean="0"/>
          </a:p>
          <a:p>
            <a:endParaRPr lang="en-US" altLang="zh-CN" dirty="0" smtClean="0"/>
          </a:p>
          <a:p>
            <a:r>
              <a:rPr lang="en-US" altLang="zh-CN" i="1" dirty="0"/>
              <a:t>The National Engineering Research Center for Miniaturized Detection Systems</a:t>
            </a:r>
            <a:r>
              <a:rPr lang="en-US" altLang="zh-CN" i="1" dirty="0" smtClean="0"/>
              <a:t>;</a:t>
            </a:r>
          </a:p>
          <a:p>
            <a:r>
              <a:rPr lang="en-US" altLang="zh-CN" i="1" dirty="0" smtClean="0"/>
              <a:t> </a:t>
            </a:r>
            <a:r>
              <a:rPr lang="en-US" altLang="zh-CN" i="1" dirty="0"/>
              <a:t>College of Life Science, Northwest University, Xi'an, China</a:t>
            </a:r>
            <a:endParaRPr lang="zh-CN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6190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Contents</a:t>
            </a:r>
            <a:endParaRPr lang="zh-CN" altLang="en-US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042507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288676" y="2352809"/>
            <a:ext cx="923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0213" y="3693033"/>
            <a:ext cx="923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47481" y="4917142"/>
            <a:ext cx="1205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39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" y="476250"/>
            <a:ext cx="11038417" cy="8588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altLang="zh-CN" sz="3600" b="1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Adverse drug reaction, ADR</a:t>
            </a:r>
            <a:endParaRPr lang="zh-CN" altLang="en-US" sz="3600" b="1" dirty="0">
              <a:solidFill>
                <a:srgbClr val="0070C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96" name="Text Box 3"/>
          <p:cNvSpPr txBox="1">
            <a:spLocks noChangeArrowheads="1"/>
          </p:cNvSpPr>
          <p:nvPr/>
        </p:nvSpPr>
        <p:spPr bwMode="auto">
          <a:xfrm>
            <a:off x="4224867" y="3840164"/>
            <a:ext cx="18473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algn="l" eaLnBrk="1" hangingPunct="1"/>
            <a:endParaRPr kumimoji="1" lang="zh-CN" altLang="en-US" sz="4000">
              <a:latin typeface="Times New Roman" pitchFamily="18" charset="0"/>
              <a:ea typeface="楷体_GB2312" pitchFamily="49" charset="-122"/>
            </a:endParaRPr>
          </a:p>
        </p:txBody>
      </p:sp>
      <p:sp>
        <p:nvSpPr>
          <p:cNvPr id="8197" name="Rectangle 3"/>
          <p:cNvSpPr>
            <a:spLocks noChangeArrowheads="1"/>
          </p:cNvSpPr>
          <p:nvPr/>
        </p:nvSpPr>
        <p:spPr bwMode="auto">
          <a:xfrm>
            <a:off x="6066165" y="1412776"/>
            <a:ext cx="5790476" cy="4862871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l">
              <a:spcBef>
                <a:spcPct val="50000"/>
              </a:spcBef>
              <a:spcAft>
                <a:spcPct val="20000"/>
              </a:spcAft>
              <a:buClr>
                <a:schemeClr val="bg2"/>
              </a:buClr>
              <a:buFont typeface="宋体" pitchFamily="2" charset="-122"/>
              <a:buNone/>
            </a:pPr>
            <a:r>
              <a:rPr kumimoji="1" lang="en-US" altLang="zh-CN" sz="2800" b="1" dirty="0" smtClean="0">
                <a:solidFill>
                  <a:srgbClr val="9C7402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China</a:t>
            </a:r>
          </a:p>
          <a:p>
            <a:pPr algn="l">
              <a:spcBef>
                <a:spcPct val="50000"/>
              </a:spcBef>
              <a:spcAft>
                <a:spcPct val="20000"/>
              </a:spcAft>
              <a:buClr>
                <a:schemeClr val="bg2"/>
              </a:buClr>
              <a:buFont typeface="宋体" pitchFamily="2" charset="-122"/>
              <a:buNone/>
            </a:pPr>
            <a:r>
              <a:rPr lang="en-US" altLang="zh-CN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Estimated direct medical cost of ADRs:4 billion RMB/year</a:t>
            </a:r>
          </a:p>
          <a:p>
            <a:pPr algn="l">
              <a:spcBef>
                <a:spcPct val="50000"/>
              </a:spcBef>
              <a:spcAft>
                <a:spcPct val="20000"/>
              </a:spcAft>
              <a:buClr>
                <a:schemeClr val="bg2"/>
              </a:buClr>
              <a:buFont typeface="宋体" pitchFamily="2" charset="-122"/>
              <a:buNone/>
            </a:pPr>
            <a:r>
              <a:rPr kumimoji="1" lang="en-US" altLang="zh-CN" sz="2800" b="1" dirty="0" smtClean="0">
                <a:solidFill>
                  <a:srgbClr val="9C7402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U.S.</a:t>
            </a:r>
            <a:endParaRPr kumimoji="1" lang="en-US" altLang="zh-CN" sz="2800" b="1" dirty="0">
              <a:solidFill>
                <a:srgbClr val="9C7402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>
              <a:buClr>
                <a:schemeClr val="bg2"/>
              </a:buClr>
            </a:pPr>
            <a:r>
              <a:rPr lang="en-US" altLang="zh-CN" sz="2000" dirty="0">
                <a:solidFill>
                  <a:srgbClr val="333333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In 1998, medical expenses related to high dose and unnecessary prescription drugs exceeded </a:t>
            </a:r>
            <a:r>
              <a:rPr lang="en-US" altLang="zh-CN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100 billion dollars; </a:t>
            </a:r>
            <a:r>
              <a:rPr lang="en-US" altLang="zh-CN" sz="2000" dirty="0">
                <a:solidFill>
                  <a:srgbClr val="333333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in 2000, the incidence and mortality associated with the drug exceeded </a:t>
            </a:r>
            <a:r>
              <a:rPr lang="en-US" altLang="zh-CN" sz="2000" dirty="0" smtClean="0">
                <a:solidFill>
                  <a:srgbClr val="333333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177 billion dollars</a:t>
            </a:r>
          </a:p>
        </p:txBody>
      </p:sp>
      <p:sp>
        <p:nvSpPr>
          <p:cNvPr id="8198" name="Text Box 9"/>
          <p:cNvSpPr txBox="1">
            <a:spLocks noChangeArrowheads="1"/>
          </p:cNvSpPr>
          <p:nvPr/>
        </p:nvSpPr>
        <p:spPr bwMode="auto">
          <a:xfrm>
            <a:off x="335029" y="1412776"/>
            <a:ext cx="5568949" cy="4862870"/>
          </a:xfrm>
          <a:prstGeom prst="rect">
            <a:avLst/>
          </a:prstGeom>
          <a:noFill/>
          <a:ln w="2857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黑体" pitchFamily="49" charset="-122"/>
                <a:ea typeface="黑体" pitchFamily="49" charset="-122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kumimoji="1" lang="en-US" altLang="zh-CN" sz="2800" b="1" dirty="0" smtClean="0">
                <a:solidFill>
                  <a:srgbClr val="9C7402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China</a:t>
            </a:r>
            <a:endParaRPr kumimoji="1" lang="en-US" altLang="zh-CN" sz="2800" b="1" dirty="0">
              <a:solidFill>
                <a:srgbClr val="9C7402"/>
              </a:solidFill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Hospitalized patients</a:t>
            </a:r>
            <a:r>
              <a:rPr kumimoji="1" lang="zh-CN" altLang="en-US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：</a:t>
            </a: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50,000,000/year</a:t>
            </a:r>
            <a:endParaRPr kumimoji="1" lang="zh-CN" altLang="en-US" sz="2000" dirty="0"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Hospital admission due to ADRs</a:t>
            </a:r>
            <a:r>
              <a:rPr kumimoji="1" lang="zh-CN" altLang="en-US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：</a:t>
            </a: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2,500,000/year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Severe adverse drug reaction</a:t>
            </a:r>
            <a:r>
              <a:rPr kumimoji="1" lang="zh-CN" altLang="en-US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：</a:t>
            </a: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500,000/year</a:t>
            </a:r>
          </a:p>
          <a:p>
            <a:pPr algn="l" eaLnBrk="1" hangingPunct="1">
              <a:spcBef>
                <a:spcPct val="50000"/>
              </a:spcBef>
            </a:pP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Death case caused by ADR</a:t>
            </a:r>
            <a:r>
              <a:rPr kumimoji="1" lang="zh-CN" altLang="en-US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：</a:t>
            </a: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193,000/year</a:t>
            </a:r>
            <a:endParaRPr kumimoji="1" lang="zh-CN" altLang="en-US" sz="2000" dirty="0"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 algn="l" eaLnBrk="1" hangingPunct="1">
              <a:lnSpc>
                <a:spcPct val="150000"/>
              </a:lnSpc>
            </a:pPr>
            <a:r>
              <a:rPr kumimoji="1" lang="en-US" altLang="zh-CN" sz="2800" b="1" dirty="0" smtClean="0">
                <a:solidFill>
                  <a:srgbClr val="9C7402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U.S</a:t>
            </a:r>
            <a:r>
              <a:rPr kumimoji="1" lang="en-US" altLang="zh-CN" sz="2800" b="1" dirty="0">
                <a:solidFill>
                  <a:srgbClr val="9C7402"/>
                </a:solidFill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kumimoji="1"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Hospital admission due to </a:t>
            </a: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ADRs: 1,000,000/year</a:t>
            </a:r>
            <a:r>
              <a:rPr kumimoji="1" lang="zh-CN" altLang="en-US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 </a:t>
            </a:r>
            <a:endParaRPr kumimoji="1" lang="zh-CN" altLang="en-US" sz="2000" dirty="0"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Death case caused by </a:t>
            </a: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ADR: 100,000/year</a:t>
            </a:r>
            <a:r>
              <a:rPr kumimoji="1" lang="zh-CN" altLang="en-US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 </a:t>
            </a:r>
            <a:endParaRPr kumimoji="1" lang="en-US" altLang="zh-CN" sz="2000" dirty="0" smtClean="0"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ADRs ranked fourth</a:t>
            </a:r>
            <a:r>
              <a:rPr kumimoji="1" lang="en-US" altLang="zh-CN" sz="2000" dirty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 to sixth on the factors that caused death in </a:t>
            </a:r>
            <a:r>
              <a:rPr kumimoji="1" lang="en-US" altLang="zh-CN" sz="2000" dirty="0" smtClean="0">
                <a:latin typeface="Times New Roman" panose="02020603050405020304" pitchFamily="18" charset="0"/>
                <a:ea typeface="微软雅黑" pitchFamily="34" charset="-122"/>
                <a:cs typeface="Times New Roman" panose="02020603050405020304" pitchFamily="18" charset="0"/>
              </a:rPr>
              <a:t>the USA</a:t>
            </a:r>
            <a:endParaRPr kumimoji="1" lang="zh-CN" altLang="en-US" sz="2000" dirty="0">
              <a:latin typeface="Times New Roman" panose="02020603050405020304" pitchFamily="18" charset="0"/>
              <a:ea typeface="微软雅黑" pitchFamily="34" charset="-122"/>
              <a:cs typeface="Times New Roman" panose="02020603050405020304" pitchFamily="18" charset="0"/>
            </a:endParaRPr>
          </a:p>
        </p:txBody>
      </p:sp>
      <p:sp>
        <p:nvSpPr>
          <p:cNvPr id="8199" name="Rectangle 6"/>
          <p:cNvSpPr>
            <a:spLocks noChangeArrowheads="1"/>
          </p:cNvSpPr>
          <p:nvPr/>
        </p:nvSpPr>
        <p:spPr bwMode="auto">
          <a:xfrm>
            <a:off x="8976784" y="3572461"/>
            <a:ext cx="1847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l" eaLnBrk="1" hangingPunct="1"/>
            <a:endParaRPr lang="zh-CN" altLang="en-US" sz="1600" b="1"/>
          </a:p>
        </p:txBody>
      </p:sp>
      <p:sp>
        <p:nvSpPr>
          <p:cNvPr id="2" name="矩形 1"/>
          <p:cNvSpPr/>
          <p:nvPr/>
        </p:nvSpPr>
        <p:spPr>
          <a:xfrm>
            <a:off x="1775520" y="6525345"/>
            <a:ext cx="104164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b="1" dirty="0" smtClean="0"/>
              <a:t>JAMA 1997, 277:301-17;  JAMA</a:t>
            </a:r>
            <a:r>
              <a:rPr lang="en-US" altLang="zh-CN" sz="1400" b="1" dirty="0"/>
              <a:t>. </a:t>
            </a:r>
            <a:r>
              <a:rPr lang="en-US" altLang="zh-CN" sz="1400" b="1" dirty="0" smtClean="0"/>
              <a:t>1998, 279:1200-5; </a:t>
            </a:r>
            <a:r>
              <a:rPr lang="en-US" altLang="zh-CN" sz="1400" b="1" dirty="0"/>
              <a:t>Nature Genetics 37: 671, 2005</a:t>
            </a:r>
            <a:endParaRPr lang="zh-CN" alt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903467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3832" y="317624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Cutaneous Adverse  Drug Reaction(</a:t>
            </a:r>
            <a:r>
              <a:rPr lang="en-US" altLang="zh-CN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cADR</a:t>
            </a:r>
            <a:r>
              <a:rPr lang="en-US" altLang="zh-CN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 is the most common type of ADRs</a:t>
            </a:r>
            <a:endParaRPr lang="zh-CN" altLang="en-US" sz="3600" b="1" dirty="0"/>
          </a:p>
        </p:txBody>
      </p:sp>
      <p:graphicFrame>
        <p:nvGraphicFramePr>
          <p:cNvPr id="5" name="内容占位符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060494"/>
              </p:ext>
            </p:extLst>
          </p:nvPr>
        </p:nvGraphicFramePr>
        <p:xfrm>
          <a:off x="814450" y="2633147"/>
          <a:ext cx="558635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607"/>
                <a:gridCol w="887681"/>
                <a:gridCol w="1081644"/>
                <a:gridCol w="1081644"/>
                <a:gridCol w="1259774"/>
              </a:tblGrid>
              <a:tr h="27366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Nation</a:t>
                      </a:r>
                      <a:endParaRPr lang="zh-CN" alt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Year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Number studied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Prevalence</a:t>
                      </a:r>
                      <a:r>
                        <a:rPr lang="en-US" altLang="zh-CN" baseline="0" dirty="0" smtClean="0"/>
                        <a:t> of ADRs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Prevalence</a:t>
                      </a:r>
                      <a:r>
                        <a:rPr lang="en-US" altLang="zh-CN" baseline="0" dirty="0" smtClean="0"/>
                        <a:t> of </a:t>
                      </a:r>
                      <a:r>
                        <a:rPr lang="en-US" altLang="zh-CN" baseline="0" dirty="0" err="1" smtClean="0"/>
                        <a:t>cADRs</a:t>
                      </a:r>
                      <a:endParaRPr lang="zh-CN" altLang="en-US" dirty="0" smtClean="0"/>
                    </a:p>
                  </a:txBody>
                  <a:tcPr/>
                </a:tc>
              </a:tr>
              <a:tr h="27366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France</a:t>
                      </a:r>
                      <a:endParaRPr lang="zh-CN" alt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2003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3.6/1000</a:t>
                      </a:r>
                      <a:endParaRPr lang="zh-CN" altLang="en-US" dirty="0"/>
                    </a:p>
                  </a:txBody>
                  <a:tcPr/>
                </a:tc>
              </a:tr>
              <a:tr h="27366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Singapore</a:t>
                      </a:r>
                      <a:endParaRPr lang="zh-CN" alt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smtClean="0"/>
                        <a:t>2002</a:t>
                      </a:r>
                      <a:endParaRPr lang="zh-CN" alt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90910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4.2/1000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4.02/1000</a:t>
                      </a:r>
                    </a:p>
                    <a:p>
                      <a:r>
                        <a:rPr lang="en-US" altLang="zh-CN" dirty="0" smtClean="0"/>
                        <a:t>(95.7% of ADRs)</a:t>
                      </a:r>
                      <a:endParaRPr lang="zh-CN" altLang="en-US" dirty="0"/>
                    </a:p>
                  </a:txBody>
                  <a:tcPr/>
                </a:tc>
              </a:tr>
              <a:tr h="27366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Mexico</a:t>
                      </a:r>
                      <a:endParaRPr lang="zh-CN" alt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2006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4765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-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7/1000</a:t>
                      </a:r>
                      <a:endParaRPr lang="zh-CN" altLang="en-US" dirty="0"/>
                    </a:p>
                  </a:txBody>
                  <a:tcPr/>
                </a:tc>
              </a:tr>
              <a:tr h="273662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Korea</a:t>
                      </a:r>
                      <a:endParaRPr lang="zh-CN" altLang="en-US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55432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4.84/100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1.8/1000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68291" y="6282046"/>
            <a:ext cx="59495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Thong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BY,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TC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Br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J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Pharmacol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2011;71(5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):684-700.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5650" y="2043752"/>
            <a:ext cx="539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u="sng" dirty="0"/>
              <a:t>Studies on </a:t>
            </a:r>
            <a:r>
              <a:rPr lang="en-US" altLang="zh-CN" sz="2000" b="1" u="sng" dirty="0" smtClean="0"/>
              <a:t>hospital-based inpatient </a:t>
            </a:r>
            <a:r>
              <a:rPr lang="en-US" altLang="zh-CN" sz="2000" b="1" u="sng" dirty="0"/>
              <a:t>populations</a:t>
            </a:r>
            <a:endParaRPr lang="zh-CN" altLang="en-US" sz="2000" b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7077694" y="2043752"/>
            <a:ext cx="49401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 u="sng"/>
            </a:lvl1pPr>
          </a:lstStyle>
          <a:p>
            <a:r>
              <a:rPr lang="en-US" altLang="zh-CN" dirty="0"/>
              <a:t>Studies in children and adolescents</a:t>
            </a:r>
            <a:endParaRPr lang="zh-CN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875814" y="2600695"/>
            <a:ext cx="4797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One 10 </a:t>
            </a:r>
            <a:r>
              <a:rPr lang="en-US" altLang="zh-CN" dirty="0"/>
              <a:t>year retrospective cohort study </a:t>
            </a:r>
            <a:r>
              <a:rPr lang="en-US" altLang="zh-CN" dirty="0" smtClean="0"/>
              <a:t>in </a:t>
            </a:r>
            <a:r>
              <a:rPr lang="en-US" altLang="zh-CN" dirty="0"/>
              <a:t>the United </a:t>
            </a:r>
            <a:r>
              <a:rPr lang="en-US" altLang="zh-CN" dirty="0" smtClean="0"/>
              <a:t>States showed that </a:t>
            </a:r>
            <a:r>
              <a:rPr lang="en-US" altLang="zh-CN" dirty="0" smtClean="0">
                <a:solidFill>
                  <a:srgbClr val="FF0000"/>
                </a:solidFill>
              </a:rPr>
              <a:t>24% </a:t>
            </a:r>
            <a:r>
              <a:rPr lang="en-US" altLang="zh-CN" dirty="0" smtClean="0"/>
              <a:t>of </a:t>
            </a:r>
            <a:r>
              <a:rPr lang="en-US" altLang="zh-CN" dirty="0"/>
              <a:t>all ADRs were attributed to drug hypersensitivity</a:t>
            </a:r>
          </a:p>
          <a:p>
            <a:r>
              <a:rPr lang="en-US" altLang="zh-CN" dirty="0"/>
              <a:t>reactions</a:t>
            </a:r>
            <a:endParaRPr lang="zh-CN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7077693" y="3801024"/>
            <a:ext cx="4714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 u="sng"/>
            </a:lvl1pPr>
          </a:lstStyle>
          <a:p>
            <a:r>
              <a:rPr lang="en-US" altLang="zh-CN" dirty="0"/>
              <a:t>Studies from </a:t>
            </a:r>
            <a:r>
              <a:rPr lang="en-US" altLang="zh-CN" dirty="0" smtClean="0"/>
              <a:t>emergency department </a:t>
            </a:r>
            <a:r>
              <a:rPr lang="en-US" altLang="zh-CN" dirty="0"/>
              <a:t>(ED) attendances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75814" y="4508910"/>
            <a:ext cx="491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In the </a:t>
            </a:r>
            <a:r>
              <a:rPr lang="en-US" altLang="zh-CN" dirty="0" smtClean="0"/>
              <a:t>United, the estimated incidence </a:t>
            </a:r>
            <a:r>
              <a:rPr lang="en-US" altLang="zh-CN" dirty="0"/>
              <a:t>for ADRs between 2004–05 was </a:t>
            </a:r>
            <a:r>
              <a:rPr lang="en-US" altLang="zh-CN" dirty="0">
                <a:solidFill>
                  <a:srgbClr val="FF0000"/>
                </a:solidFill>
              </a:rPr>
              <a:t>2.4 ED visits </a:t>
            </a:r>
            <a:r>
              <a:rPr lang="en-US" altLang="zh-CN" dirty="0" smtClean="0">
                <a:solidFill>
                  <a:srgbClr val="FF0000"/>
                </a:solidFill>
              </a:rPr>
              <a:t>per </a:t>
            </a:r>
            <a:r>
              <a:rPr lang="fr-FR" altLang="zh-CN" dirty="0" smtClean="0">
                <a:solidFill>
                  <a:srgbClr val="FF0000"/>
                </a:solidFill>
              </a:rPr>
              <a:t>1000 </a:t>
            </a:r>
            <a:r>
              <a:rPr lang="fr-FR" altLang="zh-CN" dirty="0">
                <a:solidFill>
                  <a:srgbClr val="FF0000"/>
                </a:solidFill>
              </a:rPr>
              <a:t>population</a:t>
            </a:r>
            <a:r>
              <a:rPr lang="fr-FR" altLang="zh-CN" dirty="0"/>
              <a:t> (95% CI 1.7, 3.0 per 1000 persons). </a:t>
            </a:r>
            <a:r>
              <a:rPr lang="fr-FR" altLang="zh-CN" b="1" dirty="0" smtClean="0"/>
              <a:t>Drug </a:t>
            </a:r>
            <a:r>
              <a:rPr lang="en-US" altLang="zh-CN" b="1" dirty="0" smtClean="0"/>
              <a:t>allergies </a:t>
            </a:r>
            <a:r>
              <a:rPr lang="en-US" altLang="zh-CN" dirty="0"/>
              <a:t>comprised </a:t>
            </a:r>
            <a:r>
              <a:rPr lang="en-US" altLang="zh-CN" dirty="0">
                <a:solidFill>
                  <a:srgbClr val="FF0000"/>
                </a:solidFill>
              </a:rPr>
              <a:t>33.5% </a:t>
            </a:r>
            <a:r>
              <a:rPr lang="en-US" altLang="zh-CN" dirty="0"/>
              <a:t>of all ADR-related ED visits, </a:t>
            </a:r>
            <a:r>
              <a:rPr lang="en-US" altLang="zh-CN" dirty="0" smtClean="0"/>
              <a:t>with 11.3</a:t>
            </a:r>
            <a:r>
              <a:rPr lang="en-US" altLang="zh-CN" dirty="0"/>
              <a:t>% requiring hospitalization.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181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 smtClean="0">
                <a:cs typeface="Arial" panose="020B0604020202020204" pitchFamily="34" charset="0"/>
              </a:rPr>
              <a:t>Severe Cutaneous </a:t>
            </a:r>
            <a:r>
              <a:rPr lang="en-US" altLang="zh-CN" sz="3600" b="1" dirty="0">
                <a:cs typeface="Arial" panose="020B0604020202020204" pitchFamily="34" charset="0"/>
              </a:rPr>
              <a:t>Adverse </a:t>
            </a:r>
            <a:r>
              <a:rPr lang="en-US" altLang="zh-CN" sz="3600" b="1" dirty="0" smtClean="0">
                <a:cs typeface="Arial" panose="020B0604020202020204" pitchFamily="34" charset="0"/>
              </a:rPr>
              <a:t> Reactions (SCARs)</a:t>
            </a:r>
            <a:endParaRPr lang="zh-CN" altLang="en-US" sz="3600" b="1" dirty="0"/>
          </a:p>
        </p:txBody>
      </p:sp>
      <p:sp>
        <p:nvSpPr>
          <p:cNvPr id="4" name="内容占位符 2"/>
          <p:cNvSpPr>
            <a:spLocks noGrp="1"/>
          </p:cNvSpPr>
          <p:nvPr>
            <p:ph idx="1"/>
          </p:nvPr>
        </p:nvSpPr>
        <p:spPr>
          <a:xfrm>
            <a:off x="790420" y="1442460"/>
            <a:ext cx="105156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sz="2200" dirty="0"/>
              <a:t>SCARs include Stevens Johnson syndrome (SJS), toxic epidermal necrolysis (TEN) , drug-induced hypersensitivity syndrome (</a:t>
            </a:r>
            <a:r>
              <a:rPr lang="en-US" altLang="zh-CN" sz="2200" dirty="0" err="1"/>
              <a:t>DiHS</a:t>
            </a:r>
            <a:r>
              <a:rPr lang="en-US" altLang="zh-CN" sz="2200" dirty="0"/>
              <a:t>) or drug rash with eosinophilia and systemic symptoms (DRESS)</a:t>
            </a:r>
          </a:p>
          <a:p>
            <a:r>
              <a:rPr lang="en-US" altLang="zh-CN" sz="2200" dirty="0"/>
              <a:t>SJS and TEN are characterized by high fever, malaise, and rapid development of blistering exanthema, with macules and target-like lesions, accompanied with mucosal involvement. The time to onset of SCAR was within 4 weeks</a:t>
            </a:r>
          </a:p>
          <a:p>
            <a:r>
              <a:rPr lang="en-US" altLang="zh-CN" sz="2200" dirty="0"/>
              <a:t> The incidence of SJS and TEN is extremely low, but the </a:t>
            </a:r>
            <a:r>
              <a:rPr lang="en-US" altLang="zh-CN" sz="2200" b="1" dirty="0"/>
              <a:t>mortality</a:t>
            </a:r>
            <a:r>
              <a:rPr lang="en-US" altLang="zh-CN" sz="2200" dirty="0"/>
              <a:t> is as high as </a:t>
            </a:r>
            <a:r>
              <a:rPr lang="en-US" altLang="zh-CN" sz="2200" dirty="0">
                <a:solidFill>
                  <a:srgbClr val="FF0000"/>
                </a:solidFill>
              </a:rPr>
              <a:t>1–5%</a:t>
            </a:r>
            <a:r>
              <a:rPr lang="en-US" altLang="zh-CN" sz="2200" dirty="0"/>
              <a:t> for SJS and </a:t>
            </a:r>
            <a:r>
              <a:rPr lang="en-US" altLang="zh-CN" sz="2200" dirty="0">
                <a:solidFill>
                  <a:srgbClr val="FF0000"/>
                </a:solidFill>
              </a:rPr>
              <a:t>20–30% </a:t>
            </a:r>
            <a:r>
              <a:rPr lang="en-US" altLang="zh-CN" sz="2200" dirty="0"/>
              <a:t>for TEN.</a:t>
            </a:r>
          </a:p>
          <a:p>
            <a:r>
              <a:rPr lang="en-US" altLang="zh-CN" sz="2200" dirty="0" smtClean="0"/>
              <a:t>Certain drugs were ‘</a:t>
            </a:r>
            <a:r>
              <a:rPr lang="en-US" altLang="zh-CN" sz="2200" dirty="0">
                <a:solidFill>
                  <a:srgbClr val="FF0000"/>
                </a:solidFill>
              </a:rPr>
              <a:t>high risk</a:t>
            </a:r>
            <a:r>
              <a:rPr lang="en-US" altLang="zh-CN" sz="2200" dirty="0"/>
              <a:t>’ </a:t>
            </a:r>
            <a:r>
              <a:rPr lang="en-US" altLang="zh-CN" sz="2200" dirty="0" smtClean="0"/>
              <a:t>for </a:t>
            </a:r>
            <a:r>
              <a:rPr lang="en-US" altLang="zh-CN" sz="2200" dirty="0"/>
              <a:t>SCAR (</a:t>
            </a:r>
            <a:r>
              <a:rPr lang="en-US" altLang="zh-CN" sz="2200" dirty="0" smtClean="0"/>
              <a:t>e.g. </a:t>
            </a:r>
            <a:r>
              <a:rPr lang="en-US" altLang="zh-CN" sz="2200" dirty="0" err="1" smtClean="0"/>
              <a:t>cotrimoxazole</a:t>
            </a:r>
            <a:r>
              <a:rPr lang="en-US" altLang="zh-CN" sz="2200" dirty="0"/>
              <a:t>, allopurinol, carbamazepine, </a:t>
            </a:r>
            <a:r>
              <a:rPr lang="en-US" altLang="zh-CN" sz="2200" dirty="0" smtClean="0"/>
              <a:t>phenytoin, phenobarbital </a:t>
            </a:r>
            <a:r>
              <a:rPr lang="en-US" altLang="zh-CN" sz="2200" dirty="0"/>
              <a:t>and </a:t>
            </a:r>
            <a:r>
              <a:rPr lang="en-US" altLang="zh-CN" sz="2200" dirty="0" err="1"/>
              <a:t>oxicam</a:t>
            </a:r>
            <a:r>
              <a:rPr lang="en-US" altLang="zh-CN" sz="2200" dirty="0"/>
              <a:t>-NSAIDs), and no significant </a:t>
            </a:r>
            <a:r>
              <a:rPr lang="en-US" altLang="zh-CN" sz="2200" dirty="0" smtClean="0"/>
              <a:t>risk persisted </a:t>
            </a:r>
            <a:r>
              <a:rPr lang="en-US" altLang="zh-CN" sz="2200" dirty="0"/>
              <a:t>beyond 8 weeks of use</a:t>
            </a:r>
            <a:endParaRPr lang="zh-CN" alt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878" y="5408606"/>
            <a:ext cx="1890136" cy="1288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046" y="5408820"/>
            <a:ext cx="1840769" cy="128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2285" y="5426243"/>
            <a:ext cx="1829791" cy="1240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Users\Administrator\Desktop\2014产品开发\别嘌呤醇立项报告\高尿酸血症和痛风治疗中国专家共识解读\A1393843939_small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19" t="27431" r="44896" b="40224"/>
          <a:stretch/>
        </p:blipFill>
        <p:spPr bwMode="auto">
          <a:xfrm>
            <a:off x="8246292" y="5366695"/>
            <a:ext cx="1343035" cy="1359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istrator\Desktop\2014产品开发\别嘌呤醇立项报告\高尿酸血症和痛风治疗中国专家共识解读\A1393843939_small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17" t="29900" r="22592" b="40224"/>
          <a:stretch/>
        </p:blipFill>
        <p:spPr bwMode="auto">
          <a:xfrm>
            <a:off x="9962937" y="5318494"/>
            <a:ext cx="1756624" cy="136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760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58247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z="3600" b="1" dirty="0">
                <a:cs typeface="Arial" panose="020B0604020202020204" pitchFamily="34" charset="0"/>
              </a:rPr>
              <a:t>Allopurinol-induced SCARs </a:t>
            </a:r>
            <a:endParaRPr lang="zh-CN" altLang="en-US" sz="3600" b="1" dirty="0"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Allopurinol is </a:t>
            </a:r>
            <a:r>
              <a:rPr lang="en-US" altLang="zh-CN" sz="2400" dirty="0" smtClean="0"/>
              <a:t>the </a:t>
            </a:r>
            <a:r>
              <a:rPr lang="en-US" altLang="zh-CN" sz="2400" dirty="0"/>
              <a:t>most commonly used drug for the treatment of hyperuricemia and </a:t>
            </a:r>
            <a:r>
              <a:rPr lang="en-US" altLang="zh-CN" sz="2400" dirty="0" smtClean="0"/>
              <a:t>gout</a:t>
            </a:r>
          </a:p>
          <a:p>
            <a:r>
              <a:rPr lang="en-US" altLang="zh-CN" sz="2400" dirty="0"/>
              <a:t>The greatest safety concern with allopurinol is an </a:t>
            </a:r>
            <a:r>
              <a:rPr lang="en-US" altLang="zh-CN" sz="2400" dirty="0" smtClean="0"/>
              <a:t>estimated </a:t>
            </a:r>
            <a:r>
              <a:rPr lang="en-US" altLang="zh-CN" sz="2400" dirty="0" smtClean="0">
                <a:solidFill>
                  <a:srgbClr val="FF0000"/>
                </a:solidFill>
              </a:rPr>
              <a:t>0.1–0.4</a:t>
            </a:r>
            <a:r>
              <a:rPr lang="en-US" altLang="zh-CN" sz="2400" dirty="0">
                <a:solidFill>
                  <a:srgbClr val="FF0000"/>
                </a:solidFill>
              </a:rPr>
              <a:t>%</a:t>
            </a:r>
            <a:r>
              <a:rPr lang="en-US" altLang="zh-CN" sz="2400" dirty="0"/>
              <a:t> risk of </a:t>
            </a:r>
            <a:r>
              <a:rPr lang="en-US" altLang="zh-CN" sz="2400" dirty="0" smtClean="0"/>
              <a:t>SCARs (accounting </a:t>
            </a:r>
            <a:r>
              <a:rPr lang="en-US" altLang="zh-CN" sz="2400" dirty="0"/>
              <a:t>for </a:t>
            </a:r>
            <a:r>
              <a:rPr lang="en-US" altLang="zh-CN" sz="2400" dirty="0">
                <a:solidFill>
                  <a:srgbClr val="FF0000"/>
                </a:solidFill>
              </a:rPr>
              <a:t>5%</a:t>
            </a:r>
            <a:r>
              <a:rPr lang="en-US" altLang="zh-CN" sz="2400" dirty="0"/>
              <a:t> of all cases of </a:t>
            </a:r>
            <a:r>
              <a:rPr lang="en-US" altLang="zh-CN" sz="2400" dirty="0" smtClean="0"/>
              <a:t>SCARs), </a:t>
            </a:r>
            <a:r>
              <a:rPr lang="en-US" altLang="zh-CN" sz="2400" dirty="0"/>
              <a:t>also known as allopurinol </a:t>
            </a:r>
            <a:r>
              <a:rPr lang="en-US" altLang="zh-CN" sz="2400" dirty="0" smtClean="0"/>
              <a:t>hypersensitivity syndrome.</a:t>
            </a:r>
            <a:r>
              <a:rPr lang="en-US" altLang="zh-CN" sz="2400" dirty="0"/>
              <a:t> </a:t>
            </a:r>
            <a:endParaRPr lang="en-US" altLang="zh-CN" sz="2400" dirty="0" smtClean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558637" y="4070053"/>
            <a:ext cx="8513055" cy="2155825"/>
            <a:chOff x="0" y="0"/>
            <a:chExt cx="4560" cy="1358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432" y="0"/>
              <a:ext cx="364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 smtClean="0">
                  <a:cs typeface="Arial" panose="020B0604020202020204" pitchFamily="34" charset="0"/>
                </a:rPr>
                <a:t>Allopurinol and its metabolites</a:t>
              </a:r>
              <a:r>
                <a:rPr lang="zh-CN" altLang="en-US" sz="2000" b="1" dirty="0" smtClean="0"/>
                <a:t>（</a:t>
              </a:r>
              <a:r>
                <a:rPr lang="en-US" altLang="zh-CN" sz="2000" b="1" dirty="0"/>
                <a:t> </a:t>
              </a:r>
              <a:r>
                <a:rPr lang="en-US" altLang="zh-CN" sz="2000" b="1" dirty="0" err="1"/>
                <a:t>oxypurinol</a:t>
              </a:r>
              <a:r>
                <a:rPr lang="en-US" altLang="zh-CN" sz="2000" b="1" dirty="0"/>
                <a:t> </a:t>
              </a:r>
              <a:r>
                <a:rPr lang="zh-CN" altLang="en-US" sz="2000" b="1" dirty="0" smtClean="0"/>
                <a:t>）</a:t>
              </a:r>
              <a:endParaRPr lang="zh-CN" altLang="en-US" sz="2000" b="1" dirty="0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0" y="833"/>
              <a:ext cx="1056" cy="446"/>
            </a:xfrm>
            <a:prstGeom prst="rect">
              <a:avLst/>
            </a:prstGeom>
            <a:noFill/>
            <a:ln w="9525" cmpd="sng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b="1" dirty="0" smtClean="0"/>
                <a:t>Hypoxanthine</a:t>
              </a:r>
            </a:p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b="1" dirty="0"/>
                <a:t>Xanthine</a:t>
              </a:r>
              <a:endParaRPr lang="zh-CN" altLang="en-US" sz="1600" b="1" dirty="0"/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2448" y="912"/>
              <a:ext cx="672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000" b="1" dirty="0"/>
                <a:t>Uric acid</a:t>
              </a:r>
              <a:endParaRPr lang="zh-CN" altLang="en-US" sz="2000" b="1" dirty="0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3792" y="768"/>
              <a:ext cx="768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1100" b="1" dirty="0"/>
                <a:t>Serum uric </a:t>
              </a:r>
              <a:r>
                <a:rPr lang="en-US" altLang="zh-CN" sz="1100" b="1" dirty="0" smtClean="0"/>
                <a:t>acid</a:t>
              </a:r>
            </a:p>
            <a:p>
              <a:pPr eaLnBrk="1" hangingPunct="1">
                <a:spcBef>
                  <a:spcPct val="50000"/>
                </a:spcBef>
              </a:pPr>
              <a:endParaRPr lang="en-US" altLang="zh-CN" sz="1100" b="1" dirty="0" smtClean="0"/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100" b="1" dirty="0" smtClean="0"/>
                <a:t>Uric </a:t>
              </a:r>
              <a:r>
                <a:rPr lang="en-US" altLang="zh-CN" sz="1100" b="1" dirty="0"/>
                <a:t>acid</a:t>
              </a:r>
              <a:endParaRPr lang="zh-CN" altLang="en-US" sz="1100" b="1" dirty="0"/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1128" y="813"/>
              <a:ext cx="120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zh-CN" sz="1600" b="1" dirty="0"/>
                <a:t>Xanthine oxidase</a:t>
              </a:r>
              <a:endParaRPr lang="zh-CN" altLang="en-US" sz="1600" b="1" dirty="0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>
              <a:off x="1824" y="624"/>
              <a:ext cx="0" cy="0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>
              <a:off x="4560" y="1054"/>
              <a:ext cx="0" cy="192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560" y="781"/>
              <a:ext cx="0" cy="192"/>
            </a:xfrm>
            <a:prstGeom prst="line">
              <a:avLst/>
            </a:prstGeom>
            <a:noFill/>
            <a:ln w="9525" cmpd="sng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 sz="1600"/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1728" y="372"/>
              <a:ext cx="608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/>
                <a:t>（ － ）</a:t>
              </a:r>
            </a:p>
          </p:txBody>
        </p:sp>
        <p:sp>
          <p:nvSpPr>
            <p:cNvPr id="14" name="AutoShape 12"/>
            <p:cNvSpPr>
              <a:spLocks noChangeArrowheads="1"/>
            </p:cNvSpPr>
            <p:nvPr/>
          </p:nvSpPr>
          <p:spPr bwMode="auto">
            <a:xfrm>
              <a:off x="1536" y="288"/>
              <a:ext cx="96" cy="528"/>
            </a:xfrm>
            <a:prstGeom prst="downArrow">
              <a:avLst>
                <a:gd name="adj1" fmla="val 50000"/>
                <a:gd name="adj2" fmla="val 137500"/>
              </a:avLst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5" name="AutoShape 13"/>
            <p:cNvSpPr>
              <a:spLocks noChangeArrowheads="1"/>
            </p:cNvSpPr>
            <p:nvPr/>
          </p:nvSpPr>
          <p:spPr bwMode="auto">
            <a:xfrm>
              <a:off x="1056" y="1056"/>
              <a:ext cx="1344" cy="96"/>
            </a:xfrm>
            <a:prstGeom prst="rightArrow">
              <a:avLst>
                <a:gd name="adj1" fmla="val 50000"/>
                <a:gd name="adj2" fmla="val 350000"/>
              </a:avLst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6" name="AutoShape 14"/>
            <p:cNvSpPr>
              <a:spLocks noChangeArrowheads="1"/>
            </p:cNvSpPr>
            <p:nvPr/>
          </p:nvSpPr>
          <p:spPr bwMode="auto">
            <a:xfrm>
              <a:off x="2907" y="1041"/>
              <a:ext cx="864" cy="77"/>
            </a:xfrm>
            <a:prstGeom prst="rightArrow">
              <a:avLst>
                <a:gd name="adj1" fmla="val 50000"/>
                <a:gd name="adj2" fmla="val 225000"/>
              </a:avLst>
            </a:prstGeom>
            <a:solidFill>
              <a:srgbClr val="FF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宋体" pitchFamily="2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2972" y="151946"/>
            <a:ext cx="2048555" cy="153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70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69" y="2547938"/>
            <a:ext cx="11856640" cy="2105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24478" y="1302486"/>
            <a:ext cx="104680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Subjects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Taiwan Han Chinese</a:t>
            </a:r>
          </a:p>
          <a:p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 usage</a:t>
            </a:r>
            <a:r>
              <a:rPr lang="zh-CN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r>
              <a:rPr lang="en-US" altLang="zh-CN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case:100mg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/day; </a:t>
            </a:r>
            <a:r>
              <a:rPr lang="en-US" altLang="zh-CN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mtached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control: </a:t>
            </a:r>
            <a:r>
              <a:rPr lang="en-US" altLang="zh-CN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150mg</a:t>
            </a:r>
            <a:r>
              <a:rPr lang="en-US" altLang="zh-CN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/day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3339" y="3068960"/>
            <a:ext cx="11617291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9744405" y="3068960"/>
            <a:ext cx="720080" cy="28803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903979" y="3068960"/>
            <a:ext cx="720080" cy="28803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4161674" y="4888037"/>
            <a:ext cx="7620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Hung SI, et al.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Natl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Acad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USA. 2005;102:4134-9.</a:t>
            </a:r>
            <a:endParaRPr lang="zh-CN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标题 1"/>
          <p:cNvSpPr txBox="1">
            <a:spLocks/>
          </p:cNvSpPr>
          <p:nvPr/>
        </p:nvSpPr>
        <p:spPr>
          <a:xfrm>
            <a:off x="527381" y="332656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800" b="1" dirty="0" smtClean="0"/>
              <a:t>HLA-B*58:01 </a:t>
            </a:r>
            <a:r>
              <a:rPr lang="en-US" altLang="zh-CN" sz="2800" b="1" dirty="0" smtClean="0"/>
              <a:t>allele as a genetic marker for SCARs caused by allopurinol</a:t>
            </a:r>
            <a:endParaRPr lang="zh-CN" altLang="en-US" sz="28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2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71" y="1052736"/>
            <a:ext cx="11233248" cy="3888432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矩形 5"/>
          <p:cNvSpPr/>
          <p:nvPr/>
        </p:nvSpPr>
        <p:spPr>
          <a:xfrm>
            <a:off x="6672064" y="2757178"/>
            <a:ext cx="3744416" cy="239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72064" y="3405250"/>
            <a:ext cx="3744416" cy="4557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672064" y="4053322"/>
            <a:ext cx="3744416" cy="2397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623392" y="5157192"/>
            <a:ext cx="11015729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some populations (Han Chinese, Thai, Korean) </a:t>
            </a:r>
            <a:r>
              <a:rPr lang="en-US" altLang="zh-CN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HLA-B*58:01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explains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80-100%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SCAR cases whereas in other populations (Japanese, European)</a:t>
            </a:r>
            <a:r>
              <a:rPr lang="en-US" altLang="zh-CN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HLA-B*5801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explains around 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55%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cases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5873" y="260649"/>
            <a:ext cx="11233248" cy="95410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28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en-US" altLang="zh-CN" sz="2000" b="1" dirty="0" smtClean="0"/>
              <a:t>The strong association </a:t>
            </a:r>
            <a:r>
              <a:rPr lang="en-US" altLang="zh-CN" sz="2000" b="1" dirty="0"/>
              <a:t>between </a:t>
            </a:r>
            <a:r>
              <a:rPr lang="en-US" altLang="zh-CN" sz="2000" b="1" dirty="0" smtClean="0"/>
              <a:t>HLA-B*58:01 </a:t>
            </a:r>
            <a:r>
              <a:rPr lang="en-US" altLang="zh-CN" sz="2000" b="1" dirty="0" smtClean="0"/>
              <a:t>and  </a:t>
            </a:r>
            <a:r>
              <a:rPr lang="en-US" altLang="zh-CN" sz="2000" b="1" dirty="0"/>
              <a:t>allopurinol</a:t>
            </a:r>
            <a:endParaRPr lang="zh-CN" altLang="en-US" sz="2000" b="1" dirty="0"/>
          </a:p>
          <a:p>
            <a:r>
              <a:rPr lang="en-US" altLang="zh-CN" sz="2000" b="1" dirty="0" smtClean="0"/>
              <a:t>-induced SCARs were replicated in other populations.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424177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1371" y="116632"/>
            <a:ext cx="10972800" cy="1143000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The </a:t>
            </a:r>
            <a:r>
              <a:rPr lang="en-US" altLang="zh-CN" sz="2400" b="1" dirty="0"/>
              <a:t>American College of </a:t>
            </a:r>
            <a:r>
              <a:rPr lang="en-US" altLang="zh-CN" sz="2400" b="1" dirty="0" smtClean="0"/>
              <a:t>Rheumatology </a:t>
            </a:r>
            <a:r>
              <a:rPr lang="en-US" altLang="zh-CN" sz="2400" dirty="0"/>
              <a:t> guidelines for the management of </a:t>
            </a:r>
            <a:r>
              <a:rPr lang="en-US" altLang="zh-CN" sz="2400" dirty="0" smtClean="0"/>
              <a:t>gout</a:t>
            </a:r>
            <a:endParaRPr lang="zh-CN" alt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311691" y="5976285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Arthritis Care Res (Hoboken). 2012 October ; 64(10): 1431–1446.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89" y="1484784"/>
            <a:ext cx="11061700" cy="418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6295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Contents</a:t>
            </a:r>
            <a:endParaRPr lang="zh-CN" altLang="en-US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104630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288676" y="2352809"/>
            <a:ext cx="923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0213" y="3693033"/>
            <a:ext cx="923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47481" y="4917142"/>
            <a:ext cx="1205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31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2808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altLang="zh-CN" sz="3600" b="1" dirty="0" smtClean="0"/>
              <a:t>HLA</a:t>
            </a:r>
            <a:r>
              <a:rPr lang="en-US" altLang="zh-CN" sz="3600" dirty="0"/>
              <a:t> </a:t>
            </a:r>
            <a:r>
              <a:rPr lang="en-US" altLang="zh-CN" sz="3600" b="1" dirty="0"/>
              <a:t>(Human </a:t>
            </a:r>
            <a:r>
              <a:rPr lang="en-US" altLang="zh-CN" sz="3600" b="1" dirty="0"/>
              <a:t>leukocyte </a:t>
            </a:r>
            <a:r>
              <a:rPr lang="en-US" altLang="zh-CN" sz="3600" b="1" dirty="0"/>
              <a:t>antigen) </a:t>
            </a:r>
            <a:r>
              <a:rPr lang="en-US" altLang="zh-CN" sz="3600" b="1" dirty="0" smtClean="0"/>
              <a:t>system</a:t>
            </a:r>
            <a:r>
              <a:rPr lang="en-US" altLang="zh-CN" sz="3600" b="1" dirty="0" smtClean="0"/>
              <a:t>: the </a:t>
            </a:r>
            <a:r>
              <a:rPr lang="en-US" altLang="zh-CN" sz="3600" b="1" dirty="0"/>
              <a:t>most complex and highly polymorphic genetic system in the human genome </a:t>
            </a:r>
            <a:endParaRPr lang="zh-CN" altLang="en-US" sz="3600" b="1" dirty="0"/>
          </a:p>
        </p:txBody>
      </p:sp>
      <p:pic>
        <p:nvPicPr>
          <p:cNvPr id="4" name="Picture 2" descr="05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678"/>
          <a:stretch>
            <a:fillRect/>
          </a:stretch>
        </p:blipFill>
        <p:spPr bwMode="auto">
          <a:xfrm>
            <a:off x="2533782" y="2028279"/>
            <a:ext cx="7604392" cy="1822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07" y="4324696"/>
            <a:ext cx="50768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72" y="4191345"/>
            <a:ext cx="51435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7663543" y="4601030"/>
            <a:ext cx="508000" cy="55154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10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66948" y="283216"/>
            <a:ext cx="10515600" cy="1325563"/>
          </a:xfrm>
        </p:spPr>
        <p:txBody>
          <a:bodyPr>
            <a:normAutofit/>
          </a:bodyPr>
          <a:lstStyle/>
          <a:p>
            <a:r>
              <a:rPr lang="en-US" altLang="zh-CN" sz="4000" b="1" dirty="0" smtClean="0"/>
              <a:t>Conventional DNA-based methods for HLA typing</a:t>
            </a:r>
            <a:endParaRPr lang="zh-CN" altLang="en-US" sz="40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512" y="1372188"/>
            <a:ext cx="3005137" cy="2290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1693" y="3852954"/>
            <a:ext cx="3292400" cy="216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78775" y="2090057"/>
            <a:ext cx="76239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/>
              <a:t>PCR-sequence-specific primer </a:t>
            </a:r>
            <a:r>
              <a:rPr lang="en-US" altLang="zh-CN" sz="2400" dirty="0"/>
              <a:t>(PCR-SSP</a:t>
            </a:r>
            <a:r>
              <a:rPr lang="en-US" altLang="zh-CN" sz="2400" dirty="0" smtClean="0"/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/>
              <a:t>PCR sequence- specific </a:t>
            </a:r>
            <a:r>
              <a:rPr lang="en-US" altLang="zh-CN" sz="2400" dirty="0"/>
              <a:t>oligonucleotide probe (PCR-SSOP</a:t>
            </a:r>
            <a:r>
              <a:rPr lang="en-US" altLang="zh-CN" sz="2400" dirty="0" smtClean="0"/>
              <a:t>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altLang="zh-CN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altLang="zh-CN" sz="2400" dirty="0" smtClean="0"/>
              <a:t>PCR-sequencing-based typing (PCR-SBT</a:t>
            </a:r>
            <a:r>
              <a:rPr lang="en-US" altLang="zh-CN" sz="2400" dirty="0"/>
              <a:t>)</a:t>
            </a:r>
            <a:endParaRPr lang="zh-CN" altLang="en-US" sz="2400" dirty="0"/>
          </a:p>
        </p:txBody>
      </p:sp>
      <p:pic>
        <p:nvPicPr>
          <p:cNvPr id="9" name="Picture 2" descr="C:\Users\康星\Desktop\王会娟\HLA-B检测方法建立文献及专利\QQ截图201407241057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195" y="4127156"/>
            <a:ext cx="4953584" cy="2309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665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 err="1" smtClean="0"/>
              <a:t>TaqMAMA</a:t>
            </a:r>
            <a:r>
              <a:rPr lang="en-US" altLang="zh-CN" sz="3600" b="1" dirty="0" smtClean="0"/>
              <a:t> assay: combination of ARMS and </a:t>
            </a:r>
            <a:r>
              <a:rPr lang="en-US" altLang="zh-CN" sz="3600" b="1" dirty="0" err="1" smtClean="0"/>
              <a:t>TaqMan</a:t>
            </a:r>
            <a:r>
              <a:rPr lang="en-US" altLang="zh-CN" sz="3600" b="1" dirty="0" smtClean="0"/>
              <a:t> real-time PCR</a:t>
            </a:r>
            <a:endParaRPr lang="zh-CN" altLang="en-US" sz="3600" b="1" dirty="0"/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211" y="2276872"/>
            <a:ext cx="5443538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2"/>
          <p:cNvSpPr txBox="1"/>
          <p:nvPr/>
        </p:nvSpPr>
        <p:spPr>
          <a:xfrm>
            <a:off x="405258" y="1621476"/>
            <a:ext cx="60818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cs typeface="Times New Roman" panose="02020603050405020304" pitchFamily="18" charset="0"/>
              </a:rPr>
              <a:t>（</a:t>
            </a:r>
            <a:r>
              <a:rPr lang="en-US" altLang="zh-CN" sz="2000" dirty="0" smtClean="0"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 smtClean="0">
                <a:cs typeface="Times New Roman" panose="02020603050405020304" pitchFamily="18" charset="0"/>
              </a:rPr>
              <a:t>）</a:t>
            </a:r>
            <a:r>
              <a:rPr lang="en-US" altLang="zh-CN" sz="2000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TaqMan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real-time PCR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405258" y="3821887"/>
            <a:ext cx="87694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cs typeface="Times New Roman" panose="02020603050405020304" pitchFamily="18" charset="0"/>
              </a:rPr>
              <a:t>（</a:t>
            </a:r>
            <a:r>
              <a:rPr lang="en-US" altLang="zh-CN" sz="2000" dirty="0"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cs typeface="Times New Roman" panose="02020603050405020304" pitchFamily="18" charset="0"/>
              </a:rPr>
              <a:t>）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ARMS PCR</a:t>
            </a:r>
            <a:r>
              <a:rPr lang="en-US" altLang="zh-CN" sz="2000" dirty="0" smtClean="0"/>
              <a:t>(Amplification </a:t>
            </a:r>
            <a:r>
              <a:rPr lang="en-US" altLang="zh-CN" sz="2000" dirty="0"/>
              <a:t>Refractory Mutation </a:t>
            </a:r>
            <a:r>
              <a:rPr lang="en-US" altLang="zh-CN" sz="2000" dirty="0" smtClean="0"/>
              <a:t>Systems)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3180" y="4375885"/>
            <a:ext cx="6484614" cy="2419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6598" y="2175474"/>
            <a:ext cx="2924174" cy="1633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607138" y="4847031"/>
            <a:ext cx="21613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</a:rPr>
              <a:t>High Specificity </a:t>
            </a:r>
          </a:p>
          <a:p>
            <a:endParaRPr lang="en-US" altLang="zh-CN" sz="2000" b="1" dirty="0">
              <a:solidFill>
                <a:srgbClr val="FF0000"/>
              </a:solidFill>
            </a:endParaRPr>
          </a:p>
          <a:p>
            <a:r>
              <a:rPr lang="en-US" altLang="zh-CN" sz="2000" b="1" dirty="0" smtClean="0">
                <a:solidFill>
                  <a:srgbClr val="FF0000"/>
                </a:solidFill>
              </a:rPr>
              <a:t>High Sensitivity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2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 smtClean="0"/>
              <a:t>Contents</a:t>
            </a:r>
            <a:endParaRPr lang="zh-CN" altLang="en-US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04827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1288676" y="2352809"/>
            <a:ext cx="923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70213" y="3693033"/>
            <a:ext cx="923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147481" y="4917142"/>
            <a:ext cx="1205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zh-CN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24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Primer and Probe design </a:t>
            </a:r>
            <a:endParaRPr lang="zh-CN" alt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454" y="1690688"/>
            <a:ext cx="8585596" cy="42749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76945" y="6117617"/>
            <a:ext cx="65150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/>
              <a:t>One pair of ARMS primers and one sequence-specific probe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6283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475" y="1901398"/>
            <a:ext cx="8748465" cy="37279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0762" y="1011496"/>
            <a:ext cx="9183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Target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(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HLA-B*58:01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) and reference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genes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were simultaneously detected in one single-tube duplex Real-time reaction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标题 7"/>
          <p:cNvSpPr txBox="1">
            <a:spLocks/>
          </p:cNvSpPr>
          <p:nvPr/>
        </p:nvSpPr>
        <p:spPr bwMode="auto">
          <a:xfrm>
            <a:off x="1524000" y="249238"/>
            <a:ext cx="912738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en-US" altLang="zh-CN" sz="3200" b="1" dirty="0" smtClean="0">
                <a:latin typeface="+mj-lt"/>
                <a:ea typeface="宋体" pitchFamily="2" charset="-122"/>
                <a:cs typeface="+mj-cs"/>
              </a:rPr>
              <a:t>Main Results</a:t>
            </a:r>
            <a:endParaRPr lang="zh-CN" altLang="en-US" sz="3200" b="1" dirty="0">
              <a:latin typeface="+mj-lt"/>
              <a:ea typeface="宋体" pitchFamily="2" charset="-122"/>
              <a:cs typeface="+mj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9477829" y="2027159"/>
            <a:ext cx="1030514" cy="33867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V="1">
            <a:off x="9593943" y="2409371"/>
            <a:ext cx="885371" cy="5225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0651380" y="2191657"/>
            <a:ext cx="113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002060"/>
                </a:solidFill>
              </a:rPr>
              <a:t>FAM</a:t>
            </a:r>
            <a:endParaRPr lang="zh-CN" altLang="en-US" dirty="0">
              <a:solidFill>
                <a:srgbClr val="0020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637486" y="3545219"/>
            <a:ext cx="1030514" cy="33867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9753600" y="3927431"/>
            <a:ext cx="885371" cy="5225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0811037" y="3709717"/>
            <a:ext cx="1134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HEX</a:t>
            </a:r>
            <a:r>
              <a:rPr lang="en-US" altLang="zh-CN" dirty="0" smtClean="0">
                <a:solidFill>
                  <a:srgbClr val="002060"/>
                </a:solidFill>
              </a:rPr>
              <a:t> </a:t>
            </a:r>
            <a:endParaRPr lang="zh-CN" alt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98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13"/>
    </mc:Choice>
    <mc:Fallback xmlns="">
      <p:transition spd="slow" advTm="35513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10793" y="819102"/>
            <a:ext cx="6081888" cy="499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i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Detection limit of HLA-B*58:01 reaction system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36" y="1848113"/>
            <a:ext cx="8748464" cy="3727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0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941"/>
    </mc:Choice>
    <mc:Fallback xmlns="">
      <p:transition spd="slow" advTm="2794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3889" y="278183"/>
            <a:ext cx="87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Assay Validation: </a:t>
            </a:r>
          </a:p>
          <a:p>
            <a:r>
              <a:rPr lang="en-US" altLang="zh-CN" sz="2800" b="1" dirty="0"/>
              <a:t> </a:t>
            </a:r>
            <a:r>
              <a:rPr lang="en-US" altLang="zh-CN" sz="2800" b="1" dirty="0" smtClean="0"/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Agreement analysis of the genotyping results between </a:t>
            </a:r>
            <a:r>
              <a:rPr lang="en-US" altLang="zh-CN" sz="2400" b="1" dirty="0" err="1" smtClean="0">
                <a:solidFill>
                  <a:srgbClr val="C00000"/>
                </a:solidFill>
              </a:rPr>
              <a:t>TaqMan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 assay and PCR-SBT</a:t>
            </a:r>
            <a:endParaRPr lang="zh-CN" altLang="en-US" sz="2400" b="1" i="1" dirty="0">
              <a:solidFill>
                <a:srgbClr val="C0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3526297"/>
              </p:ext>
            </p:extLst>
          </p:nvPr>
        </p:nvGraphicFramePr>
        <p:xfrm>
          <a:off x="2240941" y="2408870"/>
          <a:ext cx="8528659" cy="272893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535465"/>
                <a:gridCol w="2305153"/>
                <a:gridCol w="2305153"/>
                <a:gridCol w="1382888"/>
              </a:tblGrid>
              <a:tr h="593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kern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PCR-SBT</a:t>
                      </a:r>
                      <a:endParaRPr lang="zh-CN" sz="2000" kern="100" dirty="0"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i="0" kern="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Real-time PCR </a:t>
                      </a:r>
                      <a:endParaRPr lang="zh-CN" sz="2000" i="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2000" kern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total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9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800" ker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 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2000" kern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Positive</a:t>
                      </a:r>
                      <a:r>
                        <a:rPr lang="en-US" altLang="zh-CN" sz="2000" kern="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 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2000" kern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Negative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　</a:t>
                      </a:r>
                      <a:endParaRPr lang="zh-CN" sz="1600" kern="100">
                        <a:effectLst/>
                        <a:latin typeface="Calibri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339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2000" kern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Positive</a:t>
                      </a:r>
                      <a:r>
                        <a:rPr lang="en-US" altLang="zh-CN" sz="2000" kern="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 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17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0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17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9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2000" kern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Negative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0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83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83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98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altLang="zh-CN" sz="2000" kern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total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17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83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黑体"/>
                        </a:rPr>
                        <a:t>100</a:t>
                      </a:r>
                      <a:endParaRPr lang="zh-CN" sz="2000" kern="0" dirty="0">
                        <a:solidFill>
                          <a:srgbClr val="000000"/>
                        </a:solidFill>
                        <a:effectLst/>
                        <a:latin typeface="Times New Roman"/>
                        <a:ea typeface="宋体"/>
                        <a:cs typeface="黑体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13216" y="5535727"/>
            <a:ext cx="5352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C00000"/>
                </a:solidFill>
              </a:rPr>
              <a:t>100% accordance between two methods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23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83"/>
    </mc:Choice>
    <mc:Fallback xmlns="">
      <p:transition spd="slow" advTm="23683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4719" y="426088"/>
            <a:ext cx="97435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+mj-lt"/>
                <a:ea typeface="宋体" panose="02010600030101010101" pitchFamily="2" charset="-122"/>
              </a:rPr>
              <a:t>HLA-B*58:01 </a:t>
            </a:r>
            <a:r>
              <a:rPr lang="en-US" altLang="zh-CN" sz="3200" b="1" dirty="0" smtClean="0">
                <a:latin typeface="+mj-lt"/>
                <a:ea typeface="宋体" panose="02010600030101010101" pitchFamily="2" charset="-122"/>
              </a:rPr>
              <a:t>distribution in Four Chinese populations</a:t>
            </a:r>
            <a:endParaRPr lang="zh-CN" altLang="en-US" sz="3200" b="1" dirty="0">
              <a:latin typeface="+mj-lt"/>
              <a:ea typeface="宋体" panose="02010600030101010101" pitchFamily="2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1653856"/>
              </p:ext>
            </p:extLst>
          </p:nvPr>
        </p:nvGraphicFramePr>
        <p:xfrm>
          <a:off x="1622037" y="1435727"/>
          <a:ext cx="9014695" cy="7924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02939"/>
                <a:gridCol w="1802939"/>
                <a:gridCol w="1802939"/>
                <a:gridCol w="1802939"/>
                <a:gridCol w="1802939"/>
              </a:tblGrid>
              <a:tr h="384740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Allele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Han</a:t>
                      </a:r>
                      <a:r>
                        <a:rPr lang="en-US" altLang="zh-CN" sz="2000" baseline="0" dirty="0" smtClean="0"/>
                        <a:t> (n=100)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Tibetan(n=99)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Uighur(n=50)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err="1" smtClean="0"/>
                        <a:t>Buyei</a:t>
                      </a:r>
                      <a:r>
                        <a:rPr lang="en-US" altLang="zh-CN" sz="2000" dirty="0" smtClean="0"/>
                        <a:t> </a:t>
                      </a:r>
                      <a:r>
                        <a:rPr lang="en-US" altLang="zh-CN" sz="2000" dirty="0" smtClean="0"/>
                        <a:t>(n=100)</a:t>
                      </a:r>
                      <a:endParaRPr lang="zh-CN" altLang="en-US" sz="2000" dirty="0"/>
                    </a:p>
                  </a:txBody>
                  <a:tcPr anchor="ctr"/>
                </a:tc>
              </a:tr>
              <a:tr h="356635">
                <a:tc>
                  <a:txBody>
                    <a:bodyPr/>
                    <a:lstStyle/>
                    <a:p>
                      <a:r>
                        <a:rPr lang="en-US" altLang="zh-CN" sz="2000" dirty="0" smtClean="0"/>
                        <a:t>HLA-B*5801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4%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5.1%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 smtClean="0"/>
                        <a:t>2%</a:t>
                      </a:r>
                      <a:endParaRPr lang="zh-CN" alt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smtClean="0"/>
                        <a:t>17%</a:t>
                      </a:r>
                      <a:endParaRPr lang="zh-CN" altLang="en-US" sz="2000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373" y="2388760"/>
            <a:ext cx="4721704" cy="428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90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399"/>
    </mc:Choice>
    <mc:Fallback xmlns="">
      <p:transition spd="slow" advTm="46399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75657" y="507999"/>
            <a:ext cx="957942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Similar multiplex </a:t>
            </a:r>
            <a:r>
              <a:rPr lang="en-US" altLang="zh-CN" sz="2800" dirty="0" err="1" smtClean="0"/>
              <a:t>TaqMan</a:t>
            </a:r>
            <a:r>
              <a:rPr lang="en-US" altLang="zh-CN" sz="2800" dirty="0" smtClean="0"/>
              <a:t> Real-time PCR assays for HLA-B*1502 and *5701, the biomarkers related to  carbamazepine and </a:t>
            </a:r>
            <a:r>
              <a:rPr lang="en-US" altLang="zh-CN" sz="2800" dirty="0" err="1" smtClean="0"/>
              <a:t>abacavir</a:t>
            </a:r>
            <a:r>
              <a:rPr lang="en-US" altLang="zh-CN" sz="2800" dirty="0" smtClean="0"/>
              <a:t> induced-SCARs were also established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57" y="2385266"/>
            <a:ext cx="5952176" cy="270069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033" y="2385266"/>
            <a:ext cx="5626830" cy="270069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206172" y="5208902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HLA-B*15:02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149772" y="5088255"/>
            <a:ext cx="1401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HLA-B*57:01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7843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b="1" dirty="0" smtClean="0"/>
              <a:t>Conclusion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We developed </a:t>
            </a:r>
            <a:r>
              <a:rPr lang="en-US" altLang="zh-CN" dirty="0" smtClean="0"/>
              <a:t>a novel </a:t>
            </a:r>
            <a:r>
              <a:rPr lang="en-US" altLang="zh-CN" dirty="0"/>
              <a:t>single-tube </a:t>
            </a:r>
            <a:r>
              <a:rPr lang="en-US" altLang="zh-CN" dirty="0" smtClean="0"/>
              <a:t>multiplex </a:t>
            </a:r>
            <a:r>
              <a:rPr lang="en-US" altLang="zh-CN" dirty="0"/>
              <a:t>real-time PCR </a:t>
            </a:r>
            <a:r>
              <a:rPr lang="en-US" altLang="zh-CN" dirty="0" smtClean="0"/>
              <a:t>assay </a:t>
            </a:r>
            <a:r>
              <a:rPr lang="en-US" altLang="zh-CN" dirty="0"/>
              <a:t>for the detection of </a:t>
            </a:r>
            <a:r>
              <a:rPr lang="en-US" altLang="zh-CN" i="1" dirty="0" smtClean="0"/>
              <a:t>SCARs-related </a:t>
            </a:r>
            <a:r>
              <a:rPr lang="en-US" altLang="zh-CN" i="1" dirty="0" smtClean="0"/>
              <a:t>biomarkers</a:t>
            </a:r>
            <a:r>
              <a:rPr lang="en-US" altLang="zh-CN" dirty="0" smtClean="0"/>
              <a:t>. </a:t>
            </a:r>
            <a:r>
              <a:rPr lang="en-US" altLang="zh-CN" dirty="0" smtClean="0"/>
              <a:t>The </a:t>
            </a:r>
            <a:r>
              <a:rPr lang="en-US" altLang="zh-CN" dirty="0" smtClean="0"/>
              <a:t>assay is </a:t>
            </a:r>
            <a:r>
              <a:rPr lang="en-US" altLang="zh-CN" dirty="0"/>
              <a:t>rapid, sensitive, cost-effective, and reliable. </a:t>
            </a:r>
            <a:r>
              <a:rPr lang="en-US" altLang="zh-CN" dirty="0" smtClean="0"/>
              <a:t>It is </a:t>
            </a:r>
            <a:r>
              <a:rPr lang="en-US" altLang="zh-CN" dirty="0" smtClean="0"/>
              <a:t>appropriate </a:t>
            </a:r>
            <a:r>
              <a:rPr lang="en-US" altLang="zh-CN" dirty="0"/>
              <a:t>for routine </a:t>
            </a:r>
            <a:r>
              <a:rPr lang="en-US" altLang="zh-CN" i="1" dirty="0" smtClean="0"/>
              <a:t>HLA-B alleles</a:t>
            </a:r>
            <a:r>
              <a:rPr lang="en-US" altLang="zh-CN" dirty="0" smtClean="0"/>
              <a:t> </a:t>
            </a:r>
            <a:r>
              <a:rPr lang="en-US" altLang="zh-CN" dirty="0"/>
              <a:t>detection prior to </a:t>
            </a:r>
            <a:r>
              <a:rPr lang="en-US" altLang="zh-CN" dirty="0" smtClean="0"/>
              <a:t>drug administration</a:t>
            </a:r>
            <a:r>
              <a:rPr lang="en-US" altLang="zh-CN" dirty="0"/>
              <a:t>, thus reducing the prevalence of </a:t>
            </a:r>
            <a:r>
              <a:rPr lang="en-US" altLang="zh-CN" dirty="0" smtClean="0"/>
              <a:t>drug-induced </a:t>
            </a:r>
            <a:r>
              <a:rPr lang="en-US" altLang="zh-CN" dirty="0"/>
              <a:t>SCARs. </a:t>
            </a:r>
            <a:endParaRPr lang="en-US" altLang="zh-CN" dirty="0" smtClean="0"/>
          </a:p>
          <a:p>
            <a:r>
              <a:rPr lang="en-US" altLang="zh-CN" dirty="0" smtClean="0"/>
              <a:t>The </a:t>
            </a:r>
            <a:r>
              <a:rPr lang="en-US" altLang="zh-CN" dirty="0"/>
              <a:t>information of the prevalence of </a:t>
            </a:r>
            <a:r>
              <a:rPr lang="en-US" altLang="zh-CN" i="1" dirty="0" smtClean="0"/>
              <a:t>HLA-B </a:t>
            </a:r>
            <a:r>
              <a:rPr lang="en-US" altLang="zh-CN" dirty="0" smtClean="0"/>
              <a:t>alleles</a:t>
            </a:r>
            <a:r>
              <a:rPr lang="en-US" altLang="zh-CN" i="1" dirty="0" smtClean="0"/>
              <a:t> </a:t>
            </a:r>
            <a:r>
              <a:rPr lang="en-US" altLang="zh-CN" dirty="0" smtClean="0"/>
              <a:t>obtained </a:t>
            </a:r>
            <a:r>
              <a:rPr lang="en-US" altLang="zh-CN" dirty="0"/>
              <a:t>in the Chinese populations could facilitate the design of future </a:t>
            </a:r>
            <a:r>
              <a:rPr lang="en-US" altLang="zh-CN" dirty="0" err="1"/>
              <a:t>pharmacogenetic</a:t>
            </a:r>
            <a:r>
              <a:rPr lang="en-US" altLang="zh-CN" dirty="0"/>
              <a:t> association studies and implementation of personalized medicine </a:t>
            </a:r>
            <a:r>
              <a:rPr lang="en-US" altLang="zh-CN" dirty="0" smtClean="0"/>
              <a:t>in </a:t>
            </a:r>
            <a:r>
              <a:rPr lang="en-US" altLang="zh-CN" dirty="0"/>
              <a:t>these populations. </a:t>
            </a:r>
            <a:endParaRPr lang="zh-CN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280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57" y="3776353"/>
            <a:ext cx="4223037" cy="2777332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931" y="3776353"/>
            <a:ext cx="3988551" cy="277733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397" y="2094985"/>
            <a:ext cx="3380509" cy="450734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2206" y="223625"/>
            <a:ext cx="5397947" cy="180666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57" y="433406"/>
            <a:ext cx="4447970" cy="29634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99511" y="3016724"/>
            <a:ext cx="4132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/>
              <a:t>A city with 5000 years of history</a:t>
            </a:r>
            <a:endParaRPr lang="zh-CN" alt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094514" y="2030285"/>
            <a:ext cx="11253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 smtClean="0">
                <a:solidFill>
                  <a:srgbClr val="C00000"/>
                </a:solidFill>
              </a:rPr>
              <a:t>Xi’an</a:t>
            </a:r>
            <a:endParaRPr lang="zh-CN" alt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0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4936</TotalTime>
  <Words>1883</Words>
  <Application>Microsoft Office PowerPoint</Application>
  <PresentationFormat>宽屏</PresentationFormat>
  <Paragraphs>214</Paragraphs>
  <Slides>22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黑体</vt:lpstr>
      <vt:lpstr>楷体_GB2312</vt:lpstr>
      <vt:lpstr>宋体</vt:lpstr>
      <vt:lpstr>微软雅黑</vt:lpstr>
      <vt:lpstr>Arial</vt:lpstr>
      <vt:lpstr>Calibri</vt:lpstr>
      <vt:lpstr>Calibri Light</vt:lpstr>
      <vt:lpstr>Times New Roman</vt:lpstr>
      <vt:lpstr>Verdana</vt:lpstr>
      <vt:lpstr>Wingdings</vt:lpstr>
      <vt:lpstr>Office 主题</vt:lpstr>
      <vt:lpstr>Rapid and Reliable Genotyping of  HLA-B*58:01 in Four Chinese Populations Using a Single-tube Duplex Real-time PCR assay</vt:lpstr>
      <vt:lpstr>Contents</vt:lpstr>
      <vt:lpstr>Adverse drug reaction, ADR</vt:lpstr>
      <vt:lpstr>Cutaneous Adverse  Drug Reaction(cADR) is the most common type of ADRs</vt:lpstr>
      <vt:lpstr>Severe Cutaneous Adverse  Reactions (SCARs)</vt:lpstr>
      <vt:lpstr>Allopurinol-induced SCARs </vt:lpstr>
      <vt:lpstr>PowerPoint 演示文稿</vt:lpstr>
      <vt:lpstr>PowerPoint 演示文稿</vt:lpstr>
      <vt:lpstr>The American College of Rheumatology  guidelines for the management of gout</vt:lpstr>
      <vt:lpstr>Contents</vt:lpstr>
      <vt:lpstr>HLA (Human leukocyte antigen) system: the most complex and highly polymorphic genetic system in the human genome </vt:lpstr>
      <vt:lpstr>Conventional DNA-based methods for HLA typing</vt:lpstr>
      <vt:lpstr>TaqMAMA assay: combination of ARMS and TaqMan real-time PCR</vt:lpstr>
      <vt:lpstr>Contents</vt:lpstr>
      <vt:lpstr>Primer and Probe design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Conclusion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Single-tube Multiplex Real-time PCR Assay for Detection of Severe Cutaneous Adverse Reactions Related Biomarkers, HLA-B*58:01 and HLA-B*1502</dc:title>
  <dc:creator>11</dc:creator>
  <cp:lastModifiedBy>11</cp:lastModifiedBy>
  <cp:revision>148</cp:revision>
  <dcterms:created xsi:type="dcterms:W3CDTF">2015-09-05T06:43:46Z</dcterms:created>
  <dcterms:modified xsi:type="dcterms:W3CDTF">2015-09-22T12:46:46Z</dcterms:modified>
</cp:coreProperties>
</file>