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Default Extension="tiff" ContentType="image/tif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334" r:id="rId2"/>
    <p:sldId id="335" r:id="rId3"/>
    <p:sldId id="256" r:id="rId4"/>
    <p:sldId id="265" r:id="rId5"/>
    <p:sldId id="266" r:id="rId6"/>
    <p:sldId id="311" r:id="rId7"/>
    <p:sldId id="329" r:id="rId8"/>
    <p:sldId id="328" r:id="rId9"/>
    <p:sldId id="330" r:id="rId10"/>
    <p:sldId id="331" r:id="rId11"/>
    <p:sldId id="297" r:id="rId12"/>
    <p:sldId id="280" r:id="rId13"/>
    <p:sldId id="312" r:id="rId14"/>
    <p:sldId id="321" r:id="rId15"/>
    <p:sldId id="282" r:id="rId16"/>
    <p:sldId id="332" r:id="rId17"/>
    <p:sldId id="285" r:id="rId18"/>
    <p:sldId id="304" r:id="rId19"/>
    <p:sldId id="305" r:id="rId20"/>
    <p:sldId id="333" r:id="rId21"/>
    <p:sldId id="310" r:id="rId22"/>
    <p:sldId id="327" r:id="rId23"/>
    <p:sldId id="326" r:id="rId24"/>
    <p:sldId id="336" r:id="rId25"/>
  </p:sldIdLst>
  <p:sldSz cx="9144000" cy="6858000" type="screen4x3"/>
  <p:notesSz cx="7315200" cy="96012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sus1" initials="a"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4649" autoAdjust="0"/>
  </p:normalViewPr>
  <p:slideViewPr>
    <p:cSldViewPr>
      <p:cViewPr>
        <p:scale>
          <a:sx n="100" d="100"/>
          <a:sy n="100" d="100"/>
        </p:scale>
        <p:origin x="354" y="594"/>
      </p:cViewPr>
      <p:guideLst>
        <p:guide orient="horz" pos="2160"/>
        <p:guide pos="2880"/>
      </p:guideLst>
    </p:cSldViewPr>
  </p:slideViewPr>
  <p:outlineViewPr>
    <p:cViewPr>
      <p:scale>
        <a:sx n="33" d="100"/>
        <a:sy n="33" d="100"/>
      </p:scale>
      <p:origin x="0" y="2238"/>
    </p:cViewPr>
  </p:outlin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zh-CN" altLang="en-US"/>
          </a:p>
        </p:txBody>
      </p:sp>
      <p:sp>
        <p:nvSpPr>
          <p:cNvPr id="3" name="日期占位符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FAA6389C-1338-45D0-B72F-F9B2E6970B73}" type="datetimeFigureOut">
              <a:rPr lang="zh-CN" altLang="en-US" smtClean="0"/>
              <a:pPr/>
              <a:t>2015/8/10</a:t>
            </a:fld>
            <a:endParaRPr lang="zh-CN" altLang="en-US"/>
          </a:p>
        </p:txBody>
      </p:sp>
      <p:sp>
        <p:nvSpPr>
          <p:cNvPr id="4" name="幻灯片图像占位符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zh-CN" altLang="en-US"/>
          </a:p>
        </p:txBody>
      </p:sp>
      <p:sp>
        <p:nvSpPr>
          <p:cNvPr id="5" name="备注占位符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zh-CN" altLang="en-US"/>
          </a:p>
        </p:txBody>
      </p:sp>
      <p:sp>
        <p:nvSpPr>
          <p:cNvPr id="7" name="灯片编号占位符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2C0D5690-3119-49AF-B4F9-92CF234D8B85}" type="slidenum">
              <a:rPr lang="zh-CN" altLang="en-US" smtClean="0"/>
              <a:pPr/>
              <a:t>‹#›</a:t>
            </a:fld>
            <a:endParaRPr lang="zh-CN" altLang="en-US"/>
          </a:p>
        </p:txBody>
      </p:sp>
    </p:spTree>
    <p:extLst>
      <p:ext uri="{BB962C8B-B14F-4D97-AF65-F5344CB8AC3E}">
        <p14:creationId xmlns:p14="http://schemas.microsoft.com/office/powerpoint/2010/main" xmlns="" val="16349428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C0D5690-3119-49AF-B4F9-92CF234D8B85}" type="slidenum">
              <a:rPr lang="zh-CN" altLang="en-US" smtClean="0"/>
              <a:pPr/>
              <a:t>3</a:t>
            </a:fld>
            <a:endParaRPr lang="zh-CN" altLang="en-US"/>
          </a:p>
        </p:txBody>
      </p:sp>
    </p:spTree>
    <p:extLst>
      <p:ext uri="{BB962C8B-B14F-4D97-AF65-F5344CB8AC3E}">
        <p14:creationId xmlns:p14="http://schemas.microsoft.com/office/powerpoint/2010/main" xmlns="" val="5780350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a</a:t>
            </a:r>
            <a:endParaRPr lang="zh-CN" altLang="en-US" dirty="0"/>
          </a:p>
        </p:txBody>
      </p:sp>
      <p:sp>
        <p:nvSpPr>
          <p:cNvPr id="4" name="灯片编号占位符 3"/>
          <p:cNvSpPr>
            <a:spLocks noGrp="1"/>
          </p:cNvSpPr>
          <p:nvPr>
            <p:ph type="sldNum" sz="quarter" idx="10"/>
          </p:nvPr>
        </p:nvSpPr>
        <p:spPr/>
        <p:txBody>
          <a:bodyPr/>
          <a:lstStyle/>
          <a:p>
            <a:fld id="{2C0D5690-3119-49AF-B4F9-92CF234D8B85}" type="slidenum">
              <a:rPr lang="zh-CN" altLang="en-US" smtClean="0"/>
              <a:pPr/>
              <a:t>6</a:t>
            </a:fld>
            <a:endParaRPr lang="zh-CN" altLang="en-US"/>
          </a:p>
        </p:txBody>
      </p:sp>
    </p:spTree>
    <p:extLst>
      <p:ext uri="{BB962C8B-B14F-4D97-AF65-F5344CB8AC3E}">
        <p14:creationId xmlns:p14="http://schemas.microsoft.com/office/powerpoint/2010/main" xmlns="" val="35812464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67l;;j</a:t>
            </a:r>
            <a:r>
              <a:rPr lang="en-US" altLang="zh-CN" baseline="0" dirty="0" smtClean="0"/>
              <a:t>        ./;’’KLI</a:t>
            </a:r>
            <a:r>
              <a:rPr lang="zh-CN" altLang="en-US" baseline="0" dirty="0" smtClean="0"/>
              <a:t>、、、</a:t>
            </a:r>
            <a:r>
              <a:rPr lang="en-US" altLang="zh-CN" baseline="0" dirty="0" smtClean="0"/>
              <a:t>13</a:t>
            </a:r>
            <a:endParaRPr lang="zh-CN" altLang="en-US" dirty="0"/>
          </a:p>
        </p:txBody>
      </p:sp>
      <p:sp>
        <p:nvSpPr>
          <p:cNvPr id="4" name="灯片编号占位符 3"/>
          <p:cNvSpPr>
            <a:spLocks noGrp="1"/>
          </p:cNvSpPr>
          <p:nvPr>
            <p:ph type="sldNum" sz="quarter" idx="10"/>
          </p:nvPr>
        </p:nvSpPr>
        <p:spPr/>
        <p:txBody>
          <a:bodyPr/>
          <a:lstStyle/>
          <a:p>
            <a:fld id="{2C0D5690-3119-49AF-B4F9-92CF234D8B85}" type="slidenum">
              <a:rPr lang="zh-CN" altLang="en-US" smtClean="0"/>
              <a:pPr/>
              <a:t>15</a:t>
            </a:fld>
            <a:endParaRPr lang="zh-CN" altLang="en-US"/>
          </a:p>
        </p:txBody>
      </p:sp>
    </p:spTree>
    <p:extLst>
      <p:ext uri="{BB962C8B-B14F-4D97-AF65-F5344CB8AC3E}">
        <p14:creationId xmlns:p14="http://schemas.microsoft.com/office/powerpoint/2010/main" xmlns="" val="21105857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幻灯片图像占位符 1"/>
          <p:cNvSpPr>
            <a:spLocks noGrp="1" noRot="1" noChangeAspect="1" noTextEdit="1"/>
          </p:cNvSpPr>
          <p:nvPr>
            <p:ph type="sldImg"/>
          </p:nvPr>
        </p:nvSpPr>
        <p:spPr/>
      </p:sp>
      <p:sp>
        <p:nvSpPr>
          <p:cNvPr id="63491" name="备注占位符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smtClean="0">
              <a:ea typeface="宋体" charset="-122"/>
            </a:endParaRPr>
          </a:p>
        </p:txBody>
      </p:sp>
      <p:sp>
        <p:nvSpPr>
          <p:cNvPr id="63492" name="灯片编号占位符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Garamond" pitchFamily="18" charset="0"/>
                <a:ea typeface="宋体" charset="-122"/>
              </a:defRPr>
            </a:lvl1pPr>
            <a:lvl2pPr marL="785372" indent="-302066" eaLnBrk="0" hangingPunct="0">
              <a:defRPr>
                <a:solidFill>
                  <a:schemeClr val="tx1"/>
                </a:solidFill>
                <a:latin typeface="Garamond" pitchFamily="18" charset="0"/>
                <a:ea typeface="宋体" charset="-122"/>
              </a:defRPr>
            </a:lvl2pPr>
            <a:lvl3pPr marL="1208265" indent="-241653" eaLnBrk="0" hangingPunct="0">
              <a:defRPr>
                <a:solidFill>
                  <a:schemeClr val="tx1"/>
                </a:solidFill>
                <a:latin typeface="Garamond" pitchFamily="18" charset="0"/>
                <a:ea typeface="宋体" charset="-122"/>
              </a:defRPr>
            </a:lvl3pPr>
            <a:lvl4pPr marL="1691571" indent="-241653" eaLnBrk="0" hangingPunct="0">
              <a:defRPr>
                <a:solidFill>
                  <a:schemeClr val="tx1"/>
                </a:solidFill>
                <a:latin typeface="Garamond" pitchFamily="18" charset="0"/>
                <a:ea typeface="宋体" charset="-122"/>
              </a:defRPr>
            </a:lvl4pPr>
            <a:lvl5pPr marL="2174878" indent="-241653" eaLnBrk="0" hangingPunct="0">
              <a:defRPr>
                <a:solidFill>
                  <a:schemeClr val="tx1"/>
                </a:solidFill>
                <a:latin typeface="Garamond" pitchFamily="18" charset="0"/>
                <a:ea typeface="宋体" charset="-122"/>
              </a:defRPr>
            </a:lvl5pPr>
            <a:lvl6pPr marL="2658184" indent="-241653" eaLnBrk="0" fontAlgn="base" hangingPunct="0">
              <a:spcBef>
                <a:spcPct val="0"/>
              </a:spcBef>
              <a:spcAft>
                <a:spcPct val="0"/>
              </a:spcAft>
              <a:defRPr>
                <a:solidFill>
                  <a:schemeClr val="tx1"/>
                </a:solidFill>
                <a:latin typeface="Garamond" pitchFamily="18" charset="0"/>
                <a:ea typeface="宋体" charset="-122"/>
              </a:defRPr>
            </a:lvl6pPr>
            <a:lvl7pPr marL="3141490" indent="-241653" eaLnBrk="0" fontAlgn="base" hangingPunct="0">
              <a:spcBef>
                <a:spcPct val="0"/>
              </a:spcBef>
              <a:spcAft>
                <a:spcPct val="0"/>
              </a:spcAft>
              <a:defRPr>
                <a:solidFill>
                  <a:schemeClr val="tx1"/>
                </a:solidFill>
                <a:latin typeface="Garamond" pitchFamily="18" charset="0"/>
                <a:ea typeface="宋体" charset="-122"/>
              </a:defRPr>
            </a:lvl7pPr>
            <a:lvl8pPr marL="3624796" indent="-241653" eaLnBrk="0" fontAlgn="base" hangingPunct="0">
              <a:spcBef>
                <a:spcPct val="0"/>
              </a:spcBef>
              <a:spcAft>
                <a:spcPct val="0"/>
              </a:spcAft>
              <a:defRPr>
                <a:solidFill>
                  <a:schemeClr val="tx1"/>
                </a:solidFill>
                <a:latin typeface="Garamond" pitchFamily="18" charset="0"/>
                <a:ea typeface="宋体" charset="-122"/>
              </a:defRPr>
            </a:lvl8pPr>
            <a:lvl9pPr marL="4108102" indent="-241653" eaLnBrk="0" fontAlgn="base" hangingPunct="0">
              <a:spcBef>
                <a:spcPct val="0"/>
              </a:spcBef>
              <a:spcAft>
                <a:spcPct val="0"/>
              </a:spcAft>
              <a:defRPr>
                <a:solidFill>
                  <a:schemeClr val="tx1"/>
                </a:solidFill>
                <a:latin typeface="Garamond" pitchFamily="18" charset="0"/>
                <a:ea typeface="宋体" charset="-122"/>
              </a:defRPr>
            </a:lvl9pPr>
          </a:lstStyle>
          <a:p>
            <a:pPr eaLnBrk="1" hangingPunct="1"/>
            <a:fld id="{FDEC1471-93C7-4EEB-AF0B-BE6506EA34CA}" type="slidenum">
              <a:rPr lang="zh-CN" altLang="en-US" smtClean="0"/>
              <a:pPr eaLnBrk="1" hangingPunct="1"/>
              <a:t>23</a:t>
            </a:fld>
            <a:endParaRPr lang="zh-CN"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0" name="直角三角形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标题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zh-CN" altLang="en-US" smtClean="0"/>
              <a:t>单击此处编辑母版标题样式</a:t>
            </a:r>
            <a:endParaRPr kumimoji="0" lang="en-US"/>
          </a:p>
        </p:txBody>
      </p:sp>
      <p:sp>
        <p:nvSpPr>
          <p:cNvPr id="17" name="副标题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zh-CN" altLang="en-US" smtClean="0"/>
              <a:t>单击此处编辑母版副标题样式</a:t>
            </a:r>
            <a:endParaRPr kumimoji="0" lang="en-US"/>
          </a:p>
        </p:txBody>
      </p:sp>
      <p:grpSp>
        <p:nvGrpSpPr>
          <p:cNvPr id="2" name="组合 1"/>
          <p:cNvGrpSpPr/>
          <p:nvPr/>
        </p:nvGrpSpPr>
        <p:grpSpPr>
          <a:xfrm>
            <a:off x="-3765" y="4953000"/>
            <a:ext cx="9147765" cy="1912088"/>
            <a:chOff x="-3765" y="4832896"/>
            <a:chExt cx="9147765" cy="2032192"/>
          </a:xfrm>
        </p:grpSpPr>
        <p:sp>
          <p:nvSpPr>
            <p:cNvPr id="7" name="任意多边形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任意多边形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任意多边形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p:txBody>
          <a:bodyPr/>
          <a:lstStyle>
            <a:lvl1pPr>
              <a:defRPr>
                <a:solidFill>
                  <a:srgbClr val="FFFFFF"/>
                </a:solidFill>
              </a:defRPr>
            </a:lvl1pPr>
            <a:extLst/>
          </a:lstStyle>
          <a:p>
            <a:fld id="{530820CF-B880-4189-942D-D702A7CBA730}" type="datetimeFigureOut">
              <a:rPr lang="zh-CN" altLang="en-US" smtClean="0"/>
              <a:pPr/>
              <a:t>2015/8/10</a:t>
            </a:fld>
            <a:endParaRPr lang="zh-CN" altLang="en-US"/>
          </a:p>
        </p:txBody>
      </p:sp>
      <p:sp>
        <p:nvSpPr>
          <p:cNvPr id="19" name="页脚占位符 18"/>
          <p:cNvSpPr>
            <a:spLocks noGrp="1"/>
          </p:cNvSpPr>
          <p:nvPr>
            <p:ph type="ftr" sz="quarter" idx="11"/>
          </p:nvPr>
        </p:nvSpPr>
        <p:spPr/>
        <p:txBody>
          <a:bodyPr/>
          <a:lstStyle>
            <a:lvl1pPr>
              <a:defRPr>
                <a:solidFill>
                  <a:schemeClr val="accent1">
                    <a:tint val="20000"/>
                  </a:schemeClr>
                </a:solidFill>
              </a:defRPr>
            </a:lvl1pPr>
            <a:extLst/>
          </a:lstStyle>
          <a:p>
            <a:endParaRPr lang="zh-CN" altLang="en-US"/>
          </a:p>
        </p:txBody>
      </p:sp>
      <p:sp>
        <p:nvSpPr>
          <p:cNvPr id="27" name="灯片编号占位符 26"/>
          <p:cNvSpPr>
            <a:spLocks noGrp="1"/>
          </p:cNvSpPr>
          <p:nvPr>
            <p:ph type="sldNum" sz="quarter" idx="12"/>
          </p:nvPr>
        </p:nvSpPr>
        <p:spPr/>
        <p:txBody>
          <a:bodyPr/>
          <a:lstStyle>
            <a:lvl1pPr>
              <a:defRPr>
                <a:solidFill>
                  <a:srgbClr val="FFFFFF"/>
                </a:solidFill>
              </a:defRPr>
            </a:lvl1pPr>
            <a:extLst/>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extLst/>
          </a:lstStyle>
          <a:p>
            <a:fld id="{530820CF-B880-4189-942D-D702A7CBA730}" type="datetimeFigureOut">
              <a:rPr lang="zh-CN" altLang="en-US" smtClean="0"/>
              <a:pPr/>
              <a:t>2015/8/10</a:t>
            </a:fld>
            <a:endParaRPr lang="zh-CN" altLang="en-US"/>
          </a:p>
        </p:txBody>
      </p:sp>
      <p:sp>
        <p:nvSpPr>
          <p:cNvPr id="5" name="页脚占位符 4"/>
          <p:cNvSpPr>
            <a:spLocks noGrp="1"/>
          </p:cNvSpPr>
          <p:nvPr>
            <p:ph type="ftr" sz="quarter" idx="11"/>
          </p:nvPr>
        </p:nvSpPr>
        <p:spPr/>
        <p:txBody>
          <a:bodyPr/>
          <a:lstStyle>
            <a:extLst/>
          </a:lstStyle>
          <a:p>
            <a:endParaRPr lang="zh-CN" altLang="en-US"/>
          </a:p>
        </p:txBody>
      </p:sp>
      <p:sp>
        <p:nvSpPr>
          <p:cNvPr id="6" name="灯片编号占位符 5"/>
          <p:cNvSpPr>
            <a:spLocks noGrp="1"/>
          </p:cNvSpPr>
          <p:nvPr>
            <p:ph type="sldNum" sz="quarter" idx="12"/>
          </p:nvPr>
        </p:nvSpPr>
        <p:spPr/>
        <p:txBody>
          <a:bodyPr/>
          <a:lstStyle>
            <a:extLst/>
          </a:lstStyle>
          <a:p>
            <a:fld id="{0C913308-F349-4B6D-A68A-DD1791B4A57B}" type="slidenum">
              <a:rPr lang="zh-CN" altLang="en-US" smtClean="0"/>
              <a:pPr/>
              <a:t>‹#›</a:t>
            </a:fld>
            <a:endParaRPr lang="zh-CN" altLang="en-US"/>
          </a:p>
        </p:txBody>
      </p:sp>
      <p:sp>
        <p:nvSpPr>
          <p:cNvPr id="7" name="标题 6"/>
          <p:cNvSpPr>
            <a:spLocks noGrp="1"/>
          </p:cNvSpPr>
          <p:nvPr>
            <p:ph type="title"/>
          </p:nvPr>
        </p:nvSpPr>
        <p:spPr/>
        <p:txBody>
          <a:bodyPr rtlCol="0"/>
          <a:lstStyle>
            <a:extLst/>
          </a:lstStyle>
          <a:p>
            <a:r>
              <a:rPr kumimoji="0" lang="zh-CN" altLang="en-US" smtClean="0"/>
              <a:t>单击此处编辑母版标题样式</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Ref idx="1002">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zh-CN" altLang="en-US" smtClean="0"/>
              <a:t>单击此处编辑母版文本样式</a:t>
            </a:r>
          </a:p>
        </p:txBody>
      </p:sp>
      <p:sp>
        <p:nvSpPr>
          <p:cNvPr id="4" name="日期占位符 3"/>
          <p:cNvSpPr>
            <a:spLocks noGrp="1"/>
          </p:cNvSpPr>
          <p:nvPr>
            <p:ph type="dt" sz="half" idx="10"/>
          </p:nvPr>
        </p:nvSpPr>
        <p:spPr/>
        <p:txBody>
          <a:bodyPr/>
          <a:lstStyle>
            <a:extLst/>
          </a:lstStyle>
          <a:p>
            <a:fld id="{530820CF-B880-4189-942D-D702A7CBA730}" type="datetimeFigureOut">
              <a:rPr lang="zh-CN" altLang="en-US" smtClean="0"/>
              <a:pPr/>
              <a:t>2015/8/10</a:t>
            </a:fld>
            <a:endParaRPr lang="zh-CN" altLang="en-US"/>
          </a:p>
        </p:txBody>
      </p:sp>
      <p:sp>
        <p:nvSpPr>
          <p:cNvPr id="5" name="页脚占位符 4"/>
          <p:cNvSpPr>
            <a:spLocks noGrp="1"/>
          </p:cNvSpPr>
          <p:nvPr>
            <p:ph type="ftr" sz="quarter" idx="11"/>
          </p:nvPr>
        </p:nvSpPr>
        <p:spPr/>
        <p:txBody>
          <a:bodyPr/>
          <a:lstStyle>
            <a:extLst/>
          </a:lstStyle>
          <a:p>
            <a:endParaRPr lang="zh-CN" altLang="en-US"/>
          </a:p>
        </p:txBody>
      </p:sp>
      <p:sp>
        <p:nvSpPr>
          <p:cNvPr id="6" name="灯片编号占位符 5"/>
          <p:cNvSpPr>
            <a:spLocks noGrp="1"/>
          </p:cNvSpPr>
          <p:nvPr>
            <p:ph type="sldNum" sz="quarter" idx="12"/>
          </p:nvPr>
        </p:nvSpPr>
        <p:spPr/>
        <p:txBody>
          <a:bodyPr/>
          <a:lstStyle>
            <a:extLst/>
          </a:lstStyle>
          <a:p>
            <a:fld id="{0C913308-F349-4B6D-A68A-DD1791B4A57B}" type="slidenum">
              <a:rPr lang="zh-CN" altLang="en-US" smtClean="0"/>
              <a:pPr/>
              <a:t>‹#›</a:t>
            </a:fld>
            <a:endParaRPr lang="zh-CN" altLang="en-US"/>
          </a:p>
        </p:txBody>
      </p:sp>
      <p:sp>
        <p:nvSpPr>
          <p:cNvPr id="7" name="燕尾形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燕尾形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Ref idx="1002">
        <a:schemeClr val="bg1"/>
      </p:bgRef>
    </p:bg>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内容占位符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extLst/>
          </a:lstStyle>
          <a:p>
            <a:fld id="{530820CF-B880-4189-942D-D702A7CBA730}" type="datetimeFigureOut">
              <a:rPr lang="zh-CN" altLang="en-US" smtClean="0"/>
              <a:pPr/>
              <a:t>2015/8/10</a:t>
            </a:fld>
            <a:endParaRPr lang="zh-CN" altLang="en-US"/>
          </a:p>
        </p:txBody>
      </p:sp>
      <p:sp>
        <p:nvSpPr>
          <p:cNvPr id="6" name="页脚占位符 5"/>
          <p:cNvSpPr>
            <a:spLocks noGrp="1"/>
          </p:cNvSpPr>
          <p:nvPr>
            <p:ph type="ftr" sz="quarter" idx="11"/>
          </p:nvPr>
        </p:nvSpPr>
        <p:spPr/>
        <p:txBody>
          <a:bodyPr/>
          <a:lstStyle>
            <a:extLst/>
          </a:lstStyle>
          <a:p>
            <a:endParaRPr lang="zh-CN" altLang="en-US"/>
          </a:p>
        </p:txBody>
      </p:sp>
      <p:sp>
        <p:nvSpPr>
          <p:cNvPr id="7" name="灯片编号占位符 6"/>
          <p:cNvSpPr>
            <a:spLocks noGrp="1"/>
          </p:cNvSpPr>
          <p:nvPr>
            <p:ph type="sldNum" sz="quarter" idx="12"/>
          </p:nvPr>
        </p:nvSpPr>
        <p:spPr/>
        <p:txBody>
          <a:bodyPr/>
          <a:lstStyle>
            <a:extLst/>
          </a:lstStyle>
          <a:p>
            <a:fld id="{0C913308-F349-4B6D-A68A-DD1791B4A57B}" type="slidenum">
              <a:rPr lang="zh-CN" altLang="en-US" smtClean="0"/>
              <a:pPr/>
              <a:t>‹#›</a:t>
            </a:fld>
            <a:endParaRPr lang="zh-CN" altLang="en-US"/>
          </a:p>
        </p:txBody>
      </p:sp>
      <p:sp>
        <p:nvSpPr>
          <p:cNvPr id="8" name="标题 7"/>
          <p:cNvSpPr>
            <a:spLocks noGrp="1"/>
          </p:cNvSpPr>
          <p:nvPr>
            <p:ph type="title"/>
          </p:nvPr>
        </p:nvSpPr>
        <p:spPr/>
        <p:txBody>
          <a:bodyPr rtlCol="0"/>
          <a:lstStyle>
            <a:extLst/>
          </a:lstStyle>
          <a:p>
            <a:r>
              <a:rPr kumimoji="0" lang="zh-CN" altLang="en-US" smtClean="0"/>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8229600" cy="1143000"/>
          </a:xfrm>
        </p:spPr>
        <p:txBody>
          <a:bodyPr anchor="ctr"/>
          <a:lstStyle>
            <a:lvl1pPr>
              <a:defRPr/>
            </a:lvl1pPr>
            <a:extLst/>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CN" altLang="en-US" smtClean="0"/>
              <a:t>单击此处编辑母版文本样式</a:t>
            </a:r>
          </a:p>
        </p:txBody>
      </p:sp>
      <p:sp>
        <p:nvSpPr>
          <p:cNvPr id="4" name="文本占位符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CN" altLang="en-US" smtClean="0"/>
              <a:t>单击此处编辑母版文本样式</a:t>
            </a:r>
          </a:p>
        </p:txBody>
      </p:sp>
      <p:sp>
        <p:nvSpPr>
          <p:cNvPr id="5" name="内容占位符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6" name="内容占位符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7" name="日期占位符 6"/>
          <p:cNvSpPr>
            <a:spLocks noGrp="1"/>
          </p:cNvSpPr>
          <p:nvPr>
            <p:ph type="dt" sz="half" idx="10"/>
          </p:nvPr>
        </p:nvSpPr>
        <p:spPr/>
        <p:txBody>
          <a:bodyPr/>
          <a:lstStyle>
            <a:extLst/>
          </a:lstStyle>
          <a:p>
            <a:fld id="{530820CF-B880-4189-942D-D702A7CBA730}" type="datetimeFigureOut">
              <a:rPr lang="zh-CN" altLang="en-US" smtClean="0"/>
              <a:pPr/>
              <a:t>2015/8/10</a:t>
            </a:fld>
            <a:endParaRPr lang="zh-CN" altLang="en-US"/>
          </a:p>
        </p:txBody>
      </p:sp>
      <p:sp>
        <p:nvSpPr>
          <p:cNvPr id="8" name="页脚占位符 7"/>
          <p:cNvSpPr>
            <a:spLocks noGrp="1"/>
          </p:cNvSpPr>
          <p:nvPr>
            <p:ph type="ftr" sz="quarter" idx="11"/>
          </p:nvPr>
        </p:nvSpPr>
        <p:spPr/>
        <p:txBody>
          <a:bodyPr/>
          <a:lstStyle>
            <a:extLst/>
          </a:lstStyle>
          <a:p>
            <a:endParaRPr lang="zh-CN" altLang="en-US"/>
          </a:p>
        </p:txBody>
      </p:sp>
      <p:sp>
        <p:nvSpPr>
          <p:cNvPr id="9" name="灯片编号占位符 8"/>
          <p:cNvSpPr>
            <a:spLocks noGrp="1"/>
          </p:cNvSpPr>
          <p:nvPr>
            <p:ph type="sldNum" sz="quarter" idx="12"/>
          </p:nvPr>
        </p:nvSpPr>
        <p:spPr/>
        <p:txBody>
          <a:bodyPr/>
          <a:lstStyle>
            <a:extLst/>
          </a:lstStyle>
          <a:p>
            <a:fld id="{0C913308-F349-4B6D-A68A-DD1791B4A57B}" type="slidenum">
              <a:rPr lang="zh-CN" altLang="en-US" smtClean="0"/>
              <a:pPr/>
              <a:t>‹#›</a:t>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Ref idx="1002">
        <a:schemeClr val="bg1"/>
      </p:bgRef>
    </p:bg>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extLst/>
          </a:lstStyle>
          <a:p>
            <a:fld id="{530820CF-B880-4189-942D-D702A7CBA730}" type="datetimeFigureOut">
              <a:rPr lang="zh-CN" altLang="en-US" smtClean="0"/>
              <a:pPr/>
              <a:t>2015/8/10</a:t>
            </a:fld>
            <a:endParaRPr lang="zh-CN" altLang="en-US"/>
          </a:p>
        </p:txBody>
      </p:sp>
      <p:sp>
        <p:nvSpPr>
          <p:cNvPr id="4" name="页脚占位符 3"/>
          <p:cNvSpPr>
            <a:spLocks noGrp="1"/>
          </p:cNvSpPr>
          <p:nvPr>
            <p:ph type="ftr" sz="quarter" idx="11"/>
          </p:nvPr>
        </p:nvSpPr>
        <p:spPr/>
        <p:txBody>
          <a:bodyPr/>
          <a:lstStyle>
            <a:extLst/>
          </a:lstStyle>
          <a:p>
            <a:endParaRPr lang="zh-CN" altLang="en-US"/>
          </a:p>
        </p:txBody>
      </p:sp>
      <p:sp>
        <p:nvSpPr>
          <p:cNvPr id="5" name="灯片编号占位符 4"/>
          <p:cNvSpPr>
            <a:spLocks noGrp="1"/>
          </p:cNvSpPr>
          <p:nvPr>
            <p:ph type="sldNum" sz="quarter" idx="12"/>
          </p:nvPr>
        </p:nvSpPr>
        <p:spPr/>
        <p:txBody>
          <a:bodyPr/>
          <a:lstStyle>
            <a:extLst/>
          </a:lstStyle>
          <a:p>
            <a:fld id="{0C913308-F349-4B6D-A68A-DD1791B4A57B}" type="slidenum">
              <a:rPr lang="zh-CN" altLang="en-US" smtClean="0"/>
              <a:pPr/>
              <a:t>‹#›</a:t>
            </a:fld>
            <a:endParaRPr lang="zh-CN" altLang="en-US"/>
          </a:p>
        </p:txBody>
      </p:sp>
      <p:sp>
        <p:nvSpPr>
          <p:cNvPr id="6" name="标题 5"/>
          <p:cNvSpPr>
            <a:spLocks noGrp="1"/>
          </p:cNvSpPr>
          <p:nvPr>
            <p:ph type="title"/>
          </p:nvPr>
        </p:nvSpPr>
        <p:spPr/>
        <p:txBody>
          <a:bodyPr rtlCol="0"/>
          <a:lstStyle>
            <a:extLst/>
          </a:lstStyle>
          <a:p>
            <a:r>
              <a:rPr kumimoji="0" lang="zh-CN" altLang="en-US" smtClean="0"/>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extLst/>
          </a:lstStyle>
          <a:p>
            <a:fld id="{530820CF-B880-4189-942D-D702A7CBA730}" type="datetimeFigureOut">
              <a:rPr lang="zh-CN" altLang="en-US" smtClean="0"/>
              <a:pPr/>
              <a:t>2015/8/10</a:t>
            </a:fld>
            <a:endParaRPr lang="zh-CN" altLang="en-US"/>
          </a:p>
        </p:txBody>
      </p:sp>
      <p:sp>
        <p:nvSpPr>
          <p:cNvPr id="3" name="页脚占位符 2"/>
          <p:cNvSpPr>
            <a:spLocks noGrp="1"/>
          </p:cNvSpPr>
          <p:nvPr>
            <p:ph type="ftr" sz="quarter" idx="11"/>
          </p:nvPr>
        </p:nvSpPr>
        <p:spPr/>
        <p:txBody>
          <a:bodyPr/>
          <a:lstStyle>
            <a:extLst/>
          </a:lstStyle>
          <a:p>
            <a:endParaRPr lang="zh-CN" altLang="en-US"/>
          </a:p>
        </p:txBody>
      </p:sp>
      <p:sp>
        <p:nvSpPr>
          <p:cNvPr id="4" name="灯片编号占位符 3"/>
          <p:cNvSpPr>
            <a:spLocks noGrp="1"/>
          </p:cNvSpPr>
          <p:nvPr>
            <p:ph type="sldNum" sz="quarter" idx="12"/>
          </p:nvPr>
        </p:nvSpPr>
        <p:spPr/>
        <p:txBody>
          <a:bodyPr/>
          <a:lstStyle>
            <a:extLst/>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zh-CN" altLang="en-US" smtClean="0"/>
              <a:t>单击此处编辑母版标题样式</a:t>
            </a:r>
            <a:endParaRPr kumimoji="0" lang="en-US"/>
          </a:p>
        </p:txBody>
      </p:sp>
      <p:sp>
        <p:nvSpPr>
          <p:cNvPr id="3" name="文本占位符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zh-CN" altLang="en-US" smtClean="0"/>
              <a:t>单击此处编辑母版文本样式</a:t>
            </a:r>
          </a:p>
        </p:txBody>
      </p:sp>
      <p:sp>
        <p:nvSpPr>
          <p:cNvPr id="4" name="内容占位符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a:xfrm>
            <a:off x="6727032" y="6407944"/>
            <a:ext cx="1920240" cy="365760"/>
          </a:xfrm>
        </p:spPr>
        <p:txBody>
          <a:bodyPr/>
          <a:lstStyle>
            <a:extLst/>
          </a:lstStyle>
          <a:p>
            <a:fld id="{530820CF-B880-4189-942D-D702A7CBA730}" type="datetimeFigureOut">
              <a:rPr lang="zh-CN" altLang="en-US" smtClean="0"/>
              <a:pPr/>
              <a:t>2015/8/10</a:t>
            </a:fld>
            <a:endParaRPr lang="zh-CN" altLang="en-US"/>
          </a:p>
        </p:txBody>
      </p:sp>
      <p:sp>
        <p:nvSpPr>
          <p:cNvPr id="6" name="页脚占位符 5"/>
          <p:cNvSpPr>
            <a:spLocks noGrp="1"/>
          </p:cNvSpPr>
          <p:nvPr>
            <p:ph type="ftr" sz="quarter" idx="11"/>
          </p:nvPr>
        </p:nvSpPr>
        <p:spPr/>
        <p:txBody>
          <a:bodyPr/>
          <a:lstStyle>
            <a:extLst/>
          </a:lstStyle>
          <a:p>
            <a:endParaRPr lang="zh-CN" altLang="en-US"/>
          </a:p>
        </p:txBody>
      </p:sp>
      <p:sp>
        <p:nvSpPr>
          <p:cNvPr id="7" name="灯片编号占位符 6"/>
          <p:cNvSpPr>
            <a:spLocks noGrp="1"/>
          </p:cNvSpPr>
          <p:nvPr>
            <p:ph type="sldNum" sz="quarter" idx="12"/>
          </p:nvPr>
        </p:nvSpPr>
        <p:spPr/>
        <p:txBody>
          <a:bodyPr/>
          <a:lstStyle>
            <a:extLst/>
          </a:lstStyle>
          <a:p>
            <a:fld id="{0C913308-F349-4B6D-A68A-DD1791B4A57B}" type="slidenum">
              <a:rPr lang="zh-CN" altLang="en-US" smtClean="0"/>
              <a:pPr/>
              <a:t>‹#›</a:t>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bg>
      <p:bgRef idx="1002">
        <a:schemeClr val="bg1"/>
      </p:bgRef>
    </p:bg>
    <p:spTree>
      <p:nvGrpSpPr>
        <p:cNvPr id="1" name=""/>
        <p:cNvGrpSpPr/>
        <p:nvPr/>
      </p:nvGrpSpPr>
      <p:grpSpPr>
        <a:xfrm>
          <a:off x="0" y="0"/>
          <a:ext cx="0" cy="0"/>
          <a:chOff x="0" y="0"/>
          <a:chExt cx="0" cy="0"/>
        </a:xfrm>
      </p:grpSpPr>
      <p:sp>
        <p:nvSpPr>
          <p:cNvPr id="4" name="文本占位符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zh-CN" altLang="en-US" smtClean="0"/>
              <a:t>单击此处编辑母版文本样式</a:t>
            </a:r>
          </a:p>
        </p:txBody>
      </p:sp>
      <p:sp>
        <p:nvSpPr>
          <p:cNvPr id="3" name="图片占位符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zh-CN" altLang="en-US" smtClean="0"/>
              <a:t>单击图标添加图片</a:t>
            </a:r>
            <a:endParaRPr kumimoji="0" lang="en-US" dirty="0"/>
          </a:p>
        </p:txBody>
      </p:sp>
      <p:sp>
        <p:nvSpPr>
          <p:cNvPr id="5" name="日期占位符 4"/>
          <p:cNvSpPr>
            <a:spLocks noGrp="1"/>
          </p:cNvSpPr>
          <p:nvPr>
            <p:ph type="dt" sz="half" idx="10"/>
          </p:nvPr>
        </p:nvSpPr>
        <p:spPr/>
        <p:txBody>
          <a:bodyPr/>
          <a:lstStyle>
            <a:lvl1pPr>
              <a:defRPr>
                <a:solidFill>
                  <a:schemeClr val="tx1"/>
                </a:solidFill>
              </a:defRPr>
            </a:lvl1pPr>
            <a:extLst/>
          </a:lstStyle>
          <a:p>
            <a:fld id="{530820CF-B880-4189-942D-D702A7CBA730}" type="datetimeFigureOut">
              <a:rPr lang="zh-CN" altLang="en-US" smtClean="0"/>
              <a:pPr/>
              <a:t>2015/8/10</a:t>
            </a:fld>
            <a:endParaRPr lang="zh-CN" altLang="en-US"/>
          </a:p>
        </p:txBody>
      </p:sp>
      <p:sp>
        <p:nvSpPr>
          <p:cNvPr id="6" name="页脚占位符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zh-CN" altLang="en-US"/>
          </a:p>
        </p:txBody>
      </p:sp>
      <p:sp>
        <p:nvSpPr>
          <p:cNvPr id="7" name="灯片编号占位符 6"/>
          <p:cNvSpPr>
            <a:spLocks noGrp="1"/>
          </p:cNvSpPr>
          <p:nvPr>
            <p:ph type="sldNum" sz="quarter" idx="12"/>
          </p:nvPr>
        </p:nvSpPr>
        <p:spPr/>
        <p:txBody>
          <a:bodyPr/>
          <a:lstStyle>
            <a:lvl1pPr>
              <a:defRPr>
                <a:solidFill>
                  <a:schemeClr val="tx1"/>
                </a:solidFill>
              </a:defRPr>
            </a:lvl1pPr>
            <a:extLst/>
          </a:lstStyle>
          <a:p>
            <a:fld id="{0C913308-F349-4B6D-A68A-DD1791B4A57B}" type="slidenum">
              <a:rPr lang="zh-CN" altLang="en-US" smtClean="0"/>
              <a:pPr/>
              <a:t>‹#›</a:t>
            </a:fld>
            <a:endParaRPr lang="zh-CN" altLang="en-US"/>
          </a:p>
        </p:txBody>
      </p:sp>
      <p:sp>
        <p:nvSpPr>
          <p:cNvPr id="2" name="标题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zh-CN" altLang="en-US" smtClean="0"/>
              <a:t>单击此处编辑母版标题样式</a:t>
            </a:r>
            <a:endParaRPr kumimoji="0" lang="en-US"/>
          </a:p>
        </p:txBody>
      </p:sp>
      <p:sp>
        <p:nvSpPr>
          <p:cNvPr id="8" name="任意多边形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任意多边形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直角三角形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直接连接符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燕尾形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燕尾形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extLs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457200" y="1481329"/>
            <a:ext cx="8229600" cy="4386071"/>
          </a:xfrm>
        </p:spPr>
        <p:txBody>
          <a:bodyPr vert="eaVert"/>
          <a:lstStyle>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extLst/>
          </a:lstStyle>
          <a:p>
            <a:fld id="{530820CF-B880-4189-942D-D702A7CBA730}" type="datetimeFigureOut">
              <a:rPr lang="zh-CN" altLang="en-US" smtClean="0"/>
              <a:pPr/>
              <a:t>2015/8/10</a:t>
            </a:fld>
            <a:endParaRPr lang="zh-CN" altLang="en-US"/>
          </a:p>
        </p:txBody>
      </p:sp>
      <p:sp>
        <p:nvSpPr>
          <p:cNvPr id="5" name="页脚占位符 4"/>
          <p:cNvSpPr>
            <a:spLocks noGrp="1"/>
          </p:cNvSpPr>
          <p:nvPr>
            <p:ph type="ftr" sz="quarter" idx="11"/>
          </p:nvPr>
        </p:nvSpPr>
        <p:spPr/>
        <p:txBody>
          <a:bodyPr/>
          <a:lstStyle>
            <a:extLst/>
          </a:lstStyle>
          <a:p>
            <a:endParaRPr lang="zh-CN" altLang="en-US"/>
          </a:p>
        </p:txBody>
      </p:sp>
      <p:sp>
        <p:nvSpPr>
          <p:cNvPr id="6" name="灯片编号占位符 5"/>
          <p:cNvSpPr>
            <a:spLocks noGrp="1"/>
          </p:cNvSpPr>
          <p:nvPr>
            <p:ph type="sldNum" sz="quarter" idx="12"/>
          </p:nvPr>
        </p:nvSpPr>
        <p:spPr/>
        <p:txBody>
          <a:bodyPr/>
          <a:lstStyle>
            <a:extLst/>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44013" y="274640"/>
            <a:ext cx="1777470" cy="5592761"/>
          </a:xfrm>
        </p:spPr>
        <p:txBody>
          <a:bodyPr vert="eaVert"/>
          <a:lstStyle>
            <a:extLs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457200" y="274641"/>
            <a:ext cx="6324600" cy="5592760"/>
          </a:xfrm>
        </p:spPr>
        <p:txBody>
          <a:bodyPr vert="eaVert"/>
          <a:lstStyle>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extLst/>
          </a:lstStyle>
          <a:p>
            <a:fld id="{530820CF-B880-4189-942D-D702A7CBA730}" type="datetimeFigureOut">
              <a:rPr lang="zh-CN" altLang="en-US" smtClean="0"/>
              <a:pPr/>
              <a:t>2015/8/10</a:t>
            </a:fld>
            <a:endParaRPr lang="zh-CN" altLang="en-US"/>
          </a:p>
        </p:txBody>
      </p:sp>
      <p:sp>
        <p:nvSpPr>
          <p:cNvPr id="5" name="页脚占位符 4"/>
          <p:cNvSpPr>
            <a:spLocks noGrp="1"/>
          </p:cNvSpPr>
          <p:nvPr>
            <p:ph type="ftr" sz="quarter" idx="11"/>
          </p:nvPr>
        </p:nvSpPr>
        <p:spPr/>
        <p:txBody>
          <a:bodyPr/>
          <a:lstStyle>
            <a:extLst/>
          </a:lstStyle>
          <a:p>
            <a:endParaRPr lang="zh-CN" altLang="en-US"/>
          </a:p>
        </p:txBody>
      </p:sp>
      <p:sp>
        <p:nvSpPr>
          <p:cNvPr id="6" name="灯片编号占位符 5"/>
          <p:cNvSpPr>
            <a:spLocks noGrp="1"/>
          </p:cNvSpPr>
          <p:nvPr>
            <p:ph type="sldNum" sz="quarter" idx="12"/>
          </p:nvPr>
        </p:nvSpPr>
        <p:spPr/>
        <p:txBody>
          <a:bodyPr/>
          <a:lstStyle>
            <a:extLst/>
          </a:lstStyle>
          <a:p>
            <a:fld id="{0C913308-F349-4B6D-A68A-DD1791B4A57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任意多边形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任意多边形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直角三角形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直接连接符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标题占位符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zh-CN" altLang="en-US" smtClean="0"/>
              <a:t>单击此处编辑母版标题样式</a:t>
            </a:r>
            <a:endParaRPr kumimoji="0" lang="en-US"/>
          </a:p>
        </p:txBody>
      </p:sp>
      <p:sp>
        <p:nvSpPr>
          <p:cNvPr id="30" name="文本占位符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zh-CN" altLang="en-US" smtClean="0"/>
              <a:t>单击此处编辑母版文本样式</a:t>
            </a:r>
          </a:p>
          <a:p>
            <a:pPr lvl="1" eaLnBrk="1" latinLnBrk="0" hangingPunct="1"/>
            <a:r>
              <a:rPr kumimoji="0" lang="zh-CN" altLang="en-US" smtClean="0"/>
              <a:t>第二级</a:t>
            </a:r>
          </a:p>
          <a:p>
            <a:pPr lvl="2" eaLnBrk="1" latinLnBrk="0" hangingPunct="1"/>
            <a:r>
              <a:rPr kumimoji="0" lang="zh-CN" altLang="en-US" smtClean="0"/>
              <a:t>第三级</a:t>
            </a:r>
          </a:p>
          <a:p>
            <a:pPr lvl="3" eaLnBrk="1" latinLnBrk="0" hangingPunct="1"/>
            <a:r>
              <a:rPr kumimoji="0" lang="zh-CN" altLang="en-US" smtClean="0"/>
              <a:t>第四级</a:t>
            </a:r>
          </a:p>
          <a:p>
            <a:pPr lvl="4" eaLnBrk="1" latinLnBrk="0" hangingPunct="1"/>
            <a:r>
              <a:rPr kumimoji="0" lang="zh-CN" altLang="en-US" smtClean="0"/>
              <a:t>第五级</a:t>
            </a:r>
            <a:endParaRPr kumimoji="0" lang="en-US"/>
          </a:p>
        </p:txBody>
      </p:sp>
      <p:sp>
        <p:nvSpPr>
          <p:cNvPr id="10" name="日期占位符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30820CF-B880-4189-942D-D702A7CBA730}" type="datetimeFigureOut">
              <a:rPr lang="zh-CN" altLang="en-US" smtClean="0"/>
              <a:pPr/>
              <a:t>2015/8/10</a:t>
            </a:fld>
            <a:endParaRPr lang="zh-CN" altLang="en-US"/>
          </a:p>
        </p:txBody>
      </p:sp>
      <p:sp>
        <p:nvSpPr>
          <p:cNvPr id="22" name="页脚占位符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zh-CN" altLang="en-US"/>
          </a:p>
        </p:txBody>
      </p:sp>
      <p:sp>
        <p:nvSpPr>
          <p:cNvPr id="18" name="灯片编号占位符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10.tiff"/><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tiff"/></Relationships>
</file>

<file path=ppt/slides/_rels/slide13.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image" Target="../media/image14.tiff"/><Relationship Id="rId1" Type="http://schemas.openxmlformats.org/officeDocument/2006/relationships/slideLayout" Target="../slideLayouts/slideLayout2.xml"/><Relationship Id="rId4" Type="http://schemas.openxmlformats.org/officeDocument/2006/relationships/image" Target="../media/image16.tif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image" Target="../media/image19.tiff"/><Relationship Id="rId1" Type="http://schemas.openxmlformats.org/officeDocument/2006/relationships/slideLayout" Target="../slideLayouts/slideLayout5.xml"/><Relationship Id="rId4" Type="http://schemas.openxmlformats.org/officeDocument/2006/relationships/image" Target="../media/image21.tiff"/></Relationships>
</file>

<file path=ppt/slides/_rels/slide18.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image" Target="../media/image22.tiff"/><Relationship Id="rId1" Type="http://schemas.openxmlformats.org/officeDocument/2006/relationships/slideLayout" Target="../slideLayouts/slideLayout2.xml"/><Relationship Id="rId4" Type="http://schemas.openxmlformats.org/officeDocument/2006/relationships/image" Target="../media/image24.tiff"/></Relationships>
</file>

<file path=ppt/slides/_rels/slide19.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image" Target="../media/image25.tif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conferenceseries.com/" TargetMode="External"/><Relationship Id="rId2" Type="http://schemas.openxmlformats.org/officeDocument/2006/relationships/hyperlink" Target="http://integrativebiology.conferenceseries.com/" TargetMode="External"/><Relationship Id="rId1" Type="http://schemas.openxmlformats.org/officeDocument/2006/relationships/slideLayout" Target="../slideLayouts/slideLayout2.xml"/><Relationship Id="rId4" Type="http://schemas.openxmlformats.org/officeDocument/2006/relationships/hyperlink" Target="http://www.conferenceseries.com/genetics-and-molecular-biology-conferences.ph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4" y="428625"/>
            <a:ext cx="8186737" cy="1143000"/>
          </a:xfrm>
          <a:ln w="3175"/>
        </p:spPr>
        <p:txBody>
          <a:bodyPr/>
          <a:lstStyle/>
          <a:p>
            <a:pPr>
              <a:defRPr/>
            </a:pPr>
            <a:r>
              <a:rPr lang="en-US" sz="3600" b="1" dirty="0" smtClean="0">
                <a:solidFill>
                  <a:schemeClr val="bg1"/>
                </a:solidFill>
                <a:effectLst>
                  <a:outerShdw blurRad="38100" dist="38100" dir="2700000" algn="tl">
                    <a:srgbClr val="000000">
                      <a:alpha val="43137"/>
                    </a:srgbClr>
                  </a:outerShdw>
                </a:effectLst>
                <a:latin typeface="Baskerville Old Face" pitchFamily="18" charset="0"/>
              </a:rPr>
              <a:t>    </a:t>
            </a:r>
            <a:r>
              <a:rPr lang="en-US" sz="3600" b="1" dirty="0" smtClean="0">
                <a:solidFill>
                  <a:schemeClr val="tx1"/>
                </a:solidFill>
                <a:effectLst>
                  <a:outerShdw blurRad="38100" dist="38100" dir="2700000" algn="tl">
                    <a:srgbClr val="000000">
                      <a:alpha val="43137"/>
                    </a:srgbClr>
                  </a:outerShdw>
                </a:effectLst>
                <a:latin typeface="Baskerville Old Face" pitchFamily="18" charset="0"/>
              </a:rPr>
              <a:t>About OMICS Group</a:t>
            </a:r>
            <a:endParaRPr lang="en-US" sz="3600" b="1" dirty="0">
              <a:solidFill>
                <a:schemeClr val="tx1"/>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857250" y="1295400"/>
            <a:ext cx="7053943" cy="4348178"/>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normAutofit fontScale="77500" lnSpcReduction="20000"/>
          </a:bodyPr>
          <a:lstStyle/>
          <a:p>
            <a:pPr algn="just">
              <a:buFont typeface="Arial" charset="0"/>
              <a:buNone/>
              <a:defRPr/>
            </a:pPr>
            <a:r>
              <a:rPr lang="en-US" sz="2000" b="1" dirty="0" smtClean="0">
                <a:latin typeface="+mj-lt"/>
              </a:rPr>
              <a:t>      </a:t>
            </a:r>
          </a:p>
          <a:p>
            <a:pPr algn="just">
              <a:buFont typeface="Arial" charset="0"/>
              <a:buNone/>
              <a:defRPr/>
            </a:pPr>
            <a:r>
              <a:rPr lang="en-US" sz="2000" b="1" dirty="0" smtClean="0">
                <a:latin typeface="+mj-lt"/>
              </a:rPr>
              <a:t>   </a:t>
            </a:r>
            <a:r>
              <a:rPr lang="en-US" sz="2000" dirty="0" smtClean="0">
                <a:latin typeface="+mj-lt"/>
              </a:rPr>
              <a:t>OMICS Group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500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a:t>
            </a:r>
            <a:r>
              <a:rPr lang="en-US" sz="2000" dirty="0" smtClean="0">
                <a:latin typeface="+mj-lt"/>
              </a:rPr>
              <a:t>.</a:t>
            </a:r>
          </a:p>
          <a:p>
            <a:pPr algn="just">
              <a:buFont typeface="Arial" charset="0"/>
              <a:buNone/>
              <a:defRPr/>
            </a:pPr>
            <a:endParaRPr lang="en-US" sz="2000" dirty="0" smtClean="0">
              <a:latin typeface="+mj-lt"/>
            </a:endParaRPr>
          </a:p>
          <a:p>
            <a:pPr algn="just">
              <a:buFont typeface="Arial" charset="0"/>
              <a:buNone/>
              <a:defRPr/>
            </a:pPr>
            <a:r>
              <a:rPr lang="en-US" sz="2000" dirty="0" smtClean="0">
                <a:latin typeface="+mj-lt"/>
              </a:rPr>
              <a:t> </a:t>
            </a:r>
            <a:r>
              <a:rPr lang="en-US" sz="2000" dirty="0" smtClean="0">
                <a:latin typeface="+mj-lt"/>
              </a:rPr>
              <a:t>OMICS Group has been instrumental in taking the knowledge on Science &amp; technology to the doorsteps of ordinary men </a:t>
            </a:r>
            <a:r>
              <a:rPr lang="en-US" sz="2000" dirty="0" smtClean="0">
                <a:latin typeface="+mj-lt"/>
              </a:rPr>
              <a:t>and women</a:t>
            </a:r>
            <a:r>
              <a:rPr lang="en-US" sz="2000" dirty="0" smtClean="0">
                <a:latin typeface="+mj-lt"/>
              </a:rPr>
              <a:t>. Research Scholars, Students, Libraries, Educational Institutions, Research centers and the industry are main stakeholders that benefitted greatly from this knowledge dissemination. OMICS Group also organizes 500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 </a:t>
            </a:r>
            <a:endParaRPr lang="en-US" sz="1800" dirty="0">
              <a:latin typeface="+mj-lt"/>
            </a:endParaRPr>
          </a:p>
        </p:txBody>
      </p:sp>
    </p:spTree>
    <p:extLst>
      <p:ext uri="{BB962C8B-B14F-4D97-AF65-F5344CB8AC3E}">
        <p14:creationId xmlns:p14="http://schemas.microsoft.com/office/powerpoint/2010/main" xmlns="" val="17693777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285750"/>
            <a:ext cx="7425443" cy="857234"/>
          </a:xfrm>
        </p:spPr>
        <p:txBody>
          <a:bodyPr>
            <a:normAutofit fontScale="90000"/>
          </a:bodyPr>
          <a:lstStyle/>
          <a:p>
            <a:pPr>
              <a:defRPr/>
            </a:pPr>
            <a:r>
              <a:rPr lang="en-US" sz="3600" b="1" dirty="0" smtClean="0">
                <a:solidFill>
                  <a:schemeClr val="bg1"/>
                </a:solidFill>
                <a:effectLst>
                  <a:outerShdw blurRad="38100" dist="38100" dir="2700000" algn="tl">
                    <a:srgbClr val="000000">
                      <a:alpha val="43137"/>
                    </a:srgbClr>
                  </a:outerShdw>
                </a:effectLst>
                <a:latin typeface="Baskerville Old Face" pitchFamily="18" charset="0"/>
              </a:rPr>
              <a:t> </a:t>
            </a:r>
            <a:r>
              <a:rPr lang="en-US" sz="3600" b="1" dirty="0" smtClean="0">
                <a:solidFill>
                  <a:schemeClr val="tx1"/>
                </a:solidFill>
                <a:effectLst>
                  <a:outerShdw blurRad="38100" dist="38100" dir="2700000" algn="tl">
                    <a:srgbClr val="000000">
                      <a:alpha val="43137"/>
                    </a:srgbClr>
                  </a:outerShdw>
                </a:effectLst>
                <a:latin typeface="Baskerville Old Face" pitchFamily="18" charset="0"/>
              </a:rPr>
              <a:t>About OMICS International Conferences</a:t>
            </a:r>
          </a:p>
        </p:txBody>
      </p:sp>
      <p:sp>
        <p:nvSpPr>
          <p:cNvPr id="3" name="Content Placeholder 2"/>
          <p:cNvSpPr>
            <a:spLocks noGrp="1"/>
          </p:cNvSpPr>
          <p:nvPr>
            <p:ph idx="1"/>
          </p:nvPr>
        </p:nvSpPr>
        <p:spPr>
          <a:xfrm>
            <a:off x="1214413" y="1295403"/>
            <a:ext cx="7149897" cy="349092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normAutofit fontScale="92500" lnSpcReduction="20000"/>
          </a:bodyPr>
          <a:lstStyle/>
          <a:p>
            <a:pPr algn="just">
              <a:buFont typeface="Arial" charset="0"/>
              <a:buNone/>
              <a:defRPr/>
            </a:pPr>
            <a:r>
              <a:rPr lang="en-US" sz="2000" dirty="0" smtClean="0">
                <a:latin typeface="Times New Roman" pitchFamily="18" charset="0"/>
                <a:cs typeface="Times New Roman" pitchFamily="18" charset="0"/>
              </a:rPr>
              <a:t>     </a:t>
            </a:r>
          </a:p>
          <a:p>
            <a:pPr algn="just">
              <a:buFont typeface="Arial" charset="0"/>
              <a:buNone/>
              <a:defRPr/>
            </a:pPr>
            <a:r>
              <a:rPr lang="en-US" sz="2000" dirty="0" smtClean="0">
                <a:latin typeface="Times New Roman" pitchFamily="18" charset="0"/>
                <a:cs typeface="Times New Roman" pitchFamily="18" charset="0"/>
              </a:rPr>
              <a:t>     OMICS </a:t>
            </a:r>
            <a:r>
              <a:rPr lang="en-US" sz="2000" dirty="0">
                <a:latin typeface="Times New Roman" pitchFamily="18" charset="0"/>
                <a:cs typeface="Times New Roman" pitchFamily="18" charset="0"/>
              </a:rPr>
              <a:t>International is a pioneer and leading science event organizer, which publishes around </a:t>
            </a:r>
            <a:r>
              <a:rPr lang="en-US" sz="2000" dirty="0" smtClean="0">
                <a:latin typeface="Times New Roman" pitchFamily="18" charset="0"/>
                <a:cs typeface="Times New Roman" pitchFamily="18" charset="0"/>
              </a:rPr>
              <a:t>500 </a:t>
            </a:r>
            <a:r>
              <a:rPr lang="en-US" sz="2000" dirty="0">
                <a:latin typeface="Times New Roman" pitchFamily="18" charset="0"/>
                <a:cs typeface="Times New Roman" pitchFamily="18" charset="0"/>
              </a:rPr>
              <a:t>open access journals and conducts over </a:t>
            </a:r>
            <a:r>
              <a:rPr lang="en-US" sz="2000" dirty="0" smtClean="0">
                <a:latin typeface="Times New Roman" pitchFamily="18" charset="0"/>
                <a:cs typeface="Times New Roman" pitchFamily="18" charset="0"/>
              </a:rPr>
              <a:t>500 </a:t>
            </a:r>
            <a:r>
              <a:rPr lang="en-US" sz="2000" dirty="0">
                <a:latin typeface="Times New Roman" pitchFamily="18" charset="0"/>
                <a:cs typeface="Times New Roman" pitchFamily="18" charset="0"/>
              </a:rPr>
              <a:t>Medical, Clinical, Engineering, Life </a:t>
            </a:r>
            <a:r>
              <a:rPr lang="en-US" sz="2000" dirty="0" smtClean="0">
                <a:latin typeface="Times New Roman" pitchFamily="18" charset="0"/>
                <a:cs typeface="Times New Roman" pitchFamily="18" charset="0"/>
              </a:rPr>
              <a:t>Sciences, Pharma</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scientific </a:t>
            </a:r>
            <a:r>
              <a:rPr lang="en-US" sz="2000" dirty="0">
                <a:latin typeface="Times New Roman" pitchFamily="18" charset="0"/>
                <a:cs typeface="Times New Roman" pitchFamily="18" charset="0"/>
              </a:rPr>
              <a:t>conferences all over the globe annually with the support of more than 1000 scientific associations and 30,000 editorial board members and 3.5 million followers to its credit</a:t>
            </a:r>
            <a:r>
              <a:rPr lang="en-US" sz="2000" dirty="0" smtClean="0">
                <a:latin typeface="Times New Roman" pitchFamily="18" charset="0"/>
                <a:cs typeface="Times New Roman" pitchFamily="18" charset="0"/>
              </a:rPr>
              <a:t>. </a:t>
            </a:r>
            <a:endParaRPr lang="en-US" sz="2000" dirty="0">
              <a:latin typeface="Times New Roman" pitchFamily="18" charset="0"/>
              <a:cs typeface="Times New Roman" pitchFamily="18" charset="0"/>
            </a:endParaRPr>
          </a:p>
          <a:p>
            <a:pPr algn="just">
              <a:buFont typeface="Arial" charset="0"/>
              <a:buNone/>
              <a:defRPr/>
            </a:pPr>
            <a:endParaRPr lang="en-US" sz="2000" dirty="0">
              <a:latin typeface="Times New Roman" pitchFamily="18" charset="0"/>
              <a:cs typeface="Times New Roman" pitchFamily="18" charset="0"/>
            </a:endParaRPr>
          </a:p>
          <a:p>
            <a:pPr algn="just">
              <a:buFont typeface="Arial" charset="0"/>
              <a:buNone/>
              <a:defRPr/>
            </a:pPr>
            <a:r>
              <a:rPr lang="en-US" sz="2000" dirty="0">
                <a:latin typeface="Times New Roman" pitchFamily="18" charset="0"/>
                <a:cs typeface="Times New Roman" pitchFamily="18" charset="0"/>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a:t>
            </a:r>
            <a:r>
              <a:rPr lang="en-US" sz="2000" dirty="0" smtClean="0">
                <a:latin typeface="Times New Roman" pitchFamily="18" charset="0"/>
                <a:cs typeface="Times New Roman" pitchFamily="18" charset="0"/>
              </a:rPr>
              <a:t>Mumbai.</a:t>
            </a:r>
          </a:p>
          <a:p>
            <a:pPr>
              <a:defRPr/>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11661510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42910" y="285728"/>
            <a:ext cx="8143932" cy="2406003"/>
          </a:xfrm>
        </p:spPr>
        <p:txBody>
          <a:bodyPr>
            <a:normAutofit/>
          </a:bodyPr>
          <a:lstStyle/>
          <a:p>
            <a:pPr algn="ctr"/>
            <a:r>
              <a:rPr lang="en-US" altLang="zh-CN" sz="3600" b="1" dirty="0">
                <a:solidFill>
                  <a:schemeClr val="tx1"/>
                </a:solidFill>
                <a:latin typeface="Times New Roman" pitchFamily="18" charset="0"/>
                <a:ea typeface="宋体" pitchFamily="2" charset="-122"/>
                <a:cs typeface="+mn-cs"/>
              </a:rPr>
              <a:t>Carboxyl terminus of Hsp70-interacting </a:t>
            </a:r>
            <a:r>
              <a:rPr lang="en-US" altLang="zh-CN" sz="3600" b="1" dirty="0" smtClean="0">
                <a:solidFill>
                  <a:schemeClr val="tx1"/>
                </a:solidFill>
                <a:latin typeface="Times New Roman" pitchFamily="18" charset="0"/>
                <a:ea typeface="宋体" pitchFamily="2" charset="-122"/>
                <a:cs typeface="+mn-cs"/>
              </a:rPr>
              <a:t>protein functions </a:t>
            </a:r>
            <a:r>
              <a:rPr lang="en-US" altLang="zh-CN" sz="3600" b="1" dirty="0">
                <a:solidFill>
                  <a:schemeClr val="tx1"/>
                </a:solidFill>
                <a:latin typeface="Times New Roman" pitchFamily="18" charset="0"/>
                <a:ea typeface="宋体" pitchFamily="2" charset="-122"/>
                <a:cs typeface="+mn-cs"/>
              </a:rPr>
              <a:t>as a tumor suppressor and enhance the </a:t>
            </a:r>
            <a:r>
              <a:rPr lang="en-US" altLang="zh-CN" sz="3600" b="1" dirty="0" err="1">
                <a:solidFill>
                  <a:schemeClr val="tx1"/>
                </a:solidFill>
                <a:latin typeface="Times New Roman" pitchFamily="18" charset="0"/>
                <a:ea typeface="宋体" pitchFamily="2" charset="-122"/>
                <a:cs typeface="+mn-cs"/>
              </a:rPr>
              <a:t>radiosensitivity</a:t>
            </a:r>
            <a:r>
              <a:rPr lang="en-US" altLang="zh-CN" sz="3600" b="1" dirty="0">
                <a:solidFill>
                  <a:schemeClr val="tx1"/>
                </a:solidFill>
                <a:latin typeface="Times New Roman" pitchFamily="18" charset="0"/>
                <a:ea typeface="宋体" pitchFamily="2" charset="-122"/>
                <a:cs typeface="+mn-cs"/>
              </a:rPr>
              <a:t> in cervical cancer</a:t>
            </a:r>
            <a:endParaRPr lang="zh-CN" altLang="zh-CN" sz="3600" b="1" dirty="0">
              <a:solidFill>
                <a:schemeClr val="tx1"/>
              </a:solidFill>
              <a:latin typeface="Times New Roman" pitchFamily="18" charset="0"/>
              <a:ea typeface="宋体" pitchFamily="2" charset="-122"/>
              <a:cs typeface="+mn-cs"/>
            </a:endParaRPr>
          </a:p>
        </p:txBody>
      </p:sp>
      <p:sp>
        <p:nvSpPr>
          <p:cNvPr id="3" name="副标题 2"/>
          <p:cNvSpPr>
            <a:spLocks noGrp="1"/>
          </p:cNvSpPr>
          <p:nvPr>
            <p:ph type="subTitle" idx="1"/>
          </p:nvPr>
        </p:nvSpPr>
        <p:spPr>
          <a:xfrm>
            <a:off x="500034" y="4000504"/>
            <a:ext cx="8352928" cy="1143008"/>
          </a:xfrm>
        </p:spPr>
        <p:txBody>
          <a:bodyPr>
            <a:normAutofit fontScale="47500" lnSpcReduction="20000"/>
          </a:bodyPr>
          <a:lstStyle/>
          <a:p>
            <a:pPr>
              <a:lnSpc>
                <a:spcPct val="120000"/>
              </a:lnSpc>
              <a:defRPr/>
            </a:pPr>
            <a:r>
              <a:rPr lang="en-US" altLang="zh-CN" b="1" i="1" dirty="0" smtClean="0">
                <a:solidFill>
                  <a:schemeClr val="tx1"/>
                </a:solidFill>
                <a:latin typeface="Times New Roman" pitchFamily="18" charset="0"/>
                <a:ea typeface="华文琥珀" pitchFamily="2" charset="-122"/>
                <a:cs typeface="Times New Roman" pitchFamily="18" charset="0"/>
              </a:rPr>
              <a:t>Department </a:t>
            </a:r>
            <a:r>
              <a:rPr lang="en-US" altLang="zh-CN" b="1" i="1" dirty="0">
                <a:solidFill>
                  <a:schemeClr val="tx1"/>
                </a:solidFill>
                <a:latin typeface="Times New Roman" pitchFamily="18" charset="0"/>
                <a:ea typeface="华文琥珀" pitchFamily="2" charset="-122"/>
                <a:cs typeface="Times New Roman" pitchFamily="18" charset="0"/>
              </a:rPr>
              <a:t>of Radiation Oncology &amp; Medical </a:t>
            </a:r>
            <a:r>
              <a:rPr lang="en-US" altLang="zh-CN" b="1" i="1" dirty="0" smtClean="0">
                <a:solidFill>
                  <a:schemeClr val="tx1"/>
                </a:solidFill>
                <a:latin typeface="Times New Roman" pitchFamily="18" charset="0"/>
                <a:ea typeface="华文琥珀" pitchFamily="2" charset="-122"/>
                <a:cs typeface="Times New Roman" pitchFamily="18" charset="0"/>
              </a:rPr>
              <a:t>Oncology </a:t>
            </a:r>
          </a:p>
          <a:p>
            <a:pPr>
              <a:lnSpc>
                <a:spcPct val="120000"/>
              </a:lnSpc>
              <a:defRPr/>
            </a:pPr>
            <a:r>
              <a:rPr lang="en-US" altLang="zh-CN" b="1" i="1" dirty="0">
                <a:solidFill>
                  <a:schemeClr val="tx1"/>
                </a:solidFill>
                <a:latin typeface="Times New Roman" pitchFamily="18" charset="0"/>
                <a:ea typeface="华文琥珀" pitchFamily="2" charset="-122"/>
                <a:cs typeface="Times New Roman" pitchFamily="18" charset="0"/>
              </a:rPr>
              <a:t>Hubei Key Laboratory of Tumor Biological </a:t>
            </a:r>
            <a:r>
              <a:rPr lang="en-US" altLang="zh-CN" b="1" i="1" dirty="0" smtClean="0">
                <a:solidFill>
                  <a:schemeClr val="tx1"/>
                </a:solidFill>
                <a:latin typeface="Times New Roman" pitchFamily="18" charset="0"/>
                <a:ea typeface="华文琥珀" pitchFamily="2" charset="-122"/>
                <a:cs typeface="Times New Roman" pitchFamily="18" charset="0"/>
              </a:rPr>
              <a:t>Behavior </a:t>
            </a:r>
          </a:p>
          <a:p>
            <a:pPr>
              <a:lnSpc>
                <a:spcPct val="120000"/>
              </a:lnSpc>
              <a:defRPr/>
            </a:pPr>
            <a:r>
              <a:rPr lang="en-US" altLang="zh-CN" b="1" i="1" dirty="0" smtClean="0">
                <a:solidFill>
                  <a:schemeClr val="tx1"/>
                </a:solidFill>
                <a:latin typeface="Times New Roman" pitchFamily="18" charset="0"/>
                <a:ea typeface="华文琥珀" pitchFamily="2" charset="-122"/>
                <a:cs typeface="Times New Roman" pitchFamily="18" charset="0"/>
              </a:rPr>
              <a:t>Hubei </a:t>
            </a:r>
            <a:r>
              <a:rPr lang="en-US" altLang="zh-CN" b="1" i="1" dirty="0">
                <a:solidFill>
                  <a:schemeClr val="tx1"/>
                </a:solidFill>
                <a:latin typeface="Times New Roman" pitchFamily="18" charset="0"/>
                <a:ea typeface="华文琥珀" pitchFamily="2" charset="-122"/>
                <a:cs typeface="Times New Roman" pitchFamily="18" charset="0"/>
              </a:rPr>
              <a:t>Cancer Clinical Study </a:t>
            </a:r>
            <a:r>
              <a:rPr lang="en-US" altLang="zh-CN" b="1" i="1" dirty="0" smtClean="0">
                <a:solidFill>
                  <a:schemeClr val="tx1"/>
                </a:solidFill>
                <a:latin typeface="Times New Roman" pitchFamily="18" charset="0"/>
                <a:ea typeface="华文琥珀" pitchFamily="2" charset="-122"/>
                <a:cs typeface="Times New Roman" pitchFamily="18" charset="0"/>
              </a:rPr>
              <a:t>Center</a:t>
            </a:r>
            <a:endParaRPr lang="en-US" altLang="zh-CN" b="1" i="1" dirty="0">
              <a:solidFill>
                <a:schemeClr val="tx1"/>
              </a:solidFill>
              <a:latin typeface="Times New Roman" pitchFamily="18" charset="0"/>
              <a:ea typeface="华文琥珀" pitchFamily="2" charset="-122"/>
              <a:cs typeface="Times New Roman" pitchFamily="18" charset="0"/>
            </a:endParaRPr>
          </a:p>
          <a:p>
            <a:pPr>
              <a:lnSpc>
                <a:spcPct val="120000"/>
              </a:lnSpc>
              <a:defRPr/>
            </a:pPr>
            <a:r>
              <a:rPr lang="en-US" altLang="zh-CN" b="1" i="1" dirty="0">
                <a:solidFill>
                  <a:schemeClr val="tx1"/>
                </a:solidFill>
                <a:latin typeface="Times New Roman" pitchFamily="18" charset="0"/>
                <a:ea typeface="华文琥珀" pitchFamily="2" charset="-122"/>
                <a:cs typeface="Times New Roman" pitchFamily="18" charset="0"/>
              </a:rPr>
              <a:t> </a:t>
            </a:r>
            <a:r>
              <a:rPr lang="en-US" altLang="zh-CN" b="1" i="1" dirty="0" err="1">
                <a:solidFill>
                  <a:schemeClr val="tx1"/>
                </a:solidFill>
                <a:latin typeface="Times New Roman" pitchFamily="18" charset="0"/>
                <a:ea typeface="华文琥珀" pitchFamily="2" charset="-122"/>
                <a:cs typeface="Times New Roman" pitchFamily="18" charset="0"/>
              </a:rPr>
              <a:t>Zhongnan</a:t>
            </a:r>
            <a:r>
              <a:rPr lang="en-US" altLang="zh-CN" b="1" i="1" dirty="0">
                <a:solidFill>
                  <a:schemeClr val="tx1"/>
                </a:solidFill>
                <a:latin typeface="Times New Roman" pitchFamily="18" charset="0"/>
                <a:ea typeface="华文琥珀" pitchFamily="2" charset="-122"/>
                <a:cs typeface="Times New Roman" pitchFamily="18" charset="0"/>
              </a:rPr>
              <a:t> Hospital, Wuhan </a:t>
            </a:r>
            <a:r>
              <a:rPr lang="en-US" altLang="zh-CN" b="1" i="1" dirty="0" smtClean="0">
                <a:solidFill>
                  <a:schemeClr val="tx1"/>
                </a:solidFill>
                <a:latin typeface="Times New Roman" pitchFamily="18" charset="0"/>
                <a:ea typeface="华文琥珀" pitchFamily="2" charset="-122"/>
                <a:cs typeface="Times New Roman" pitchFamily="18" charset="0"/>
              </a:rPr>
              <a:t>University, Hubei, China</a:t>
            </a:r>
          </a:p>
          <a:p>
            <a:pPr>
              <a:lnSpc>
                <a:spcPct val="150000"/>
              </a:lnSpc>
              <a:defRPr/>
            </a:pPr>
            <a:endParaRPr lang="en-US" altLang="zh-CN" b="1" i="1" dirty="0" smtClean="0">
              <a:solidFill>
                <a:schemeClr val="tx1"/>
              </a:solidFill>
              <a:latin typeface="Times New Roman" pitchFamily="18" charset="0"/>
              <a:ea typeface="华文琥珀" pitchFamily="2" charset="-122"/>
              <a:cs typeface="Times New Roman" pitchFamily="18" charset="0"/>
            </a:endParaRPr>
          </a:p>
          <a:p>
            <a:pPr>
              <a:lnSpc>
                <a:spcPct val="150000"/>
              </a:lnSpc>
              <a:defRPr/>
            </a:pPr>
            <a:endParaRPr lang="zh-CN" altLang="en-US" b="1" i="1" dirty="0">
              <a:solidFill>
                <a:schemeClr val="tx1"/>
              </a:solidFill>
              <a:latin typeface="Times New Roman" pitchFamily="18" charset="0"/>
              <a:ea typeface="华文琥珀" pitchFamily="2" charset="-122"/>
              <a:cs typeface="Times New Roman" pitchFamily="18" charset="0"/>
            </a:endParaRPr>
          </a:p>
          <a:p>
            <a:endParaRPr lang="zh-CN" altLang="en-US" dirty="0"/>
          </a:p>
        </p:txBody>
      </p:sp>
      <p:sp>
        <p:nvSpPr>
          <p:cNvPr id="4" name="矩形 3"/>
          <p:cNvSpPr/>
          <p:nvPr/>
        </p:nvSpPr>
        <p:spPr>
          <a:xfrm>
            <a:off x="3214678" y="6000768"/>
            <a:ext cx="2857520" cy="757130"/>
          </a:xfrm>
          <a:prstGeom prst="rect">
            <a:avLst/>
          </a:prstGeom>
        </p:spPr>
        <p:txBody>
          <a:bodyPr wrap="square">
            <a:spAutoFit/>
          </a:bodyPr>
          <a:lstStyle/>
          <a:p>
            <a:pPr algn="ctr">
              <a:lnSpc>
                <a:spcPct val="120000"/>
              </a:lnSpc>
            </a:pPr>
            <a:r>
              <a:rPr lang="zh-CN" altLang="zh-CN" b="1" i="1" dirty="0" smtClean="0">
                <a:latin typeface="Times New Roman" pitchFamily="18" charset="0"/>
                <a:ea typeface="华文琥珀" pitchFamily="2" charset="-122"/>
                <a:cs typeface="Times New Roman" pitchFamily="18" charset="0"/>
              </a:rPr>
              <a:t>2</a:t>
            </a:r>
            <a:r>
              <a:rPr lang="en-US" altLang="zh-CN" b="1" i="1" dirty="0" smtClean="0">
                <a:latin typeface="Times New Roman" pitchFamily="18" charset="0"/>
                <a:ea typeface="华文琥珀" pitchFamily="2" charset="-122"/>
                <a:cs typeface="Times New Roman" pitchFamily="18" charset="0"/>
              </a:rPr>
              <a:t>015.8.5</a:t>
            </a:r>
          </a:p>
          <a:p>
            <a:pPr algn="ctr">
              <a:lnSpc>
                <a:spcPct val="120000"/>
              </a:lnSpc>
            </a:pPr>
            <a:r>
              <a:rPr lang="en-US" altLang="zh-CN" b="1" i="1" dirty="0" smtClean="0">
                <a:latin typeface="Times New Roman" pitchFamily="18" charset="0"/>
                <a:ea typeface="华文琥珀" pitchFamily="2" charset="-122"/>
                <a:cs typeface="Times New Roman" pitchFamily="18" charset="0"/>
              </a:rPr>
              <a:t>Valencia</a:t>
            </a:r>
            <a:r>
              <a:rPr lang="en-US" altLang="en-US" b="1" i="1" dirty="0" smtClean="0">
                <a:latin typeface="Times New Roman" pitchFamily="18" charset="0"/>
                <a:ea typeface="华文琥珀" pitchFamily="2" charset="-122"/>
                <a:cs typeface="Times New Roman" pitchFamily="18" charset="0"/>
              </a:rPr>
              <a:t>. </a:t>
            </a:r>
            <a:r>
              <a:rPr lang="en-US" altLang="zh-CN" b="1" i="1" dirty="0" smtClean="0">
                <a:latin typeface="Times New Roman" pitchFamily="18" charset="0"/>
                <a:ea typeface="华文琥珀" pitchFamily="2" charset="-122"/>
                <a:cs typeface="Times New Roman" pitchFamily="18" charset="0"/>
              </a:rPr>
              <a:t>Spain</a:t>
            </a:r>
            <a:endParaRPr lang="zh-CN" altLang="en-US" b="1" i="1" dirty="0" smtClean="0">
              <a:latin typeface="Times New Roman" pitchFamily="18" charset="0"/>
              <a:ea typeface="华文琥珀" pitchFamily="2" charset="-122"/>
              <a:cs typeface="Times New Roman" pitchFamily="18" charset="0"/>
            </a:endParaRPr>
          </a:p>
        </p:txBody>
      </p:sp>
      <p:sp>
        <p:nvSpPr>
          <p:cNvPr id="5" name="矩形 4"/>
          <p:cNvSpPr/>
          <p:nvPr/>
        </p:nvSpPr>
        <p:spPr>
          <a:xfrm>
            <a:off x="3643306" y="3143248"/>
            <a:ext cx="2574744" cy="424732"/>
          </a:xfrm>
          <a:prstGeom prst="rect">
            <a:avLst/>
          </a:prstGeom>
        </p:spPr>
        <p:txBody>
          <a:bodyPr wrap="none">
            <a:spAutoFit/>
          </a:bodyPr>
          <a:lstStyle/>
          <a:p>
            <a:pPr>
              <a:lnSpc>
                <a:spcPct val="120000"/>
              </a:lnSpc>
              <a:defRPr/>
            </a:pPr>
            <a:r>
              <a:rPr lang="en-US" altLang="zh-CN" b="1" i="1" dirty="0" smtClean="0">
                <a:latin typeface="Times New Roman" pitchFamily="18" charset="0"/>
                <a:ea typeface="华文琥珀" pitchFamily="2" charset="-122"/>
                <a:cs typeface="Times New Roman" pitchFamily="18" charset="0"/>
              </a:rPr>
              <a:t>Yang </a:t>
            </a:r>
            <a:r>
              <a:rPr lang="en-US" altLang="zh-CN" b="1" i="1" dirty="0" err="1" smtClean="0">
                <a:latin typeface="Times New Roman" pitchFamily="18" charset="0"/>
                <a:ea typeface="华文琥珀" pitchFamily="2" charset="-122"/>
                <a:cs typeface="Times New Roman" pitchFamily="18" charset="0"/>
              </a:rPr>
              <a:t>Hui</a:t>
            </a:r>
            <a:r>
              <a:rPr lang="en-US" altLang="zh-CN" b="1" i="1" dirty="0" smtClean="0">
                <a:latin typeface="Times New Roman" pitchFamily="18" charset="0"/>
                <a:ea typeface="华文琥珀" pitchFamily="2" charset="-122"/>
                <a:cs typeface="Times New Roman" pitchFamily="18" charset="0"/>
              </a:rPr>
              <a:t>, Zhou </a:t>
            </a:r>
            <a:r>
              <a:rPr lang="en-US" altLang="zh-CN" b="1" i="1" dirty="0" err="1" smtClean="0">
                <a:latin typeface="Times New Roman" pitchFamily="18" charset="0"/>
                <a:ea typeface="华文琥珀" pitchFamily="2" charset="-122"/>
                <a:cs typeface="Times New Roman" pitchFamily="18" charset="0"/>
              </a:rPr>
              <a:t>Yunfeng</a:t>
            </a:r>
            <a:endParaRPr lang="en-US" altLang="zh-CN" b="1" i="1" dirty="0" smtClean="0">
              <a:latin typeface="Times New Roman" pitchFamily="18" charset="0"/>
              <a:ea typeface="华文琥珀" pitchFamily="2" charset="-122"/>
              <a:cs typeface="Times New Roman" pitchFamily="18" charset="0"/>
            </a:endParaRPr>
          </a:p>
        </p:txBody>
      </p:sp>
    </p:spTree>
    <p:extLst>
      <p:ext uri="{BB962C8B-B14F-4D97-AF65-F5344CB8AC3E}">
        <p14:creationId xmlns:p14="http://schemas.microsoft.com/office/powerpoint/2010/main" xmlns="" val="27584180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395536" y="116632"/>
            <a:ext cx="8229600" cy="922114"/>
          </a:xfrm>
        </p:spPr>
        <p:txBody>
          <a:bodyPr>
            <a:normAutofit/>
          </a:bodyPr>
          <a:lstStyle/>
          <a:p>
            <a:r>
              <a:rPr lang="en-US" altLang="zh-CN" dirty="0" smtClean="0">
                <a:solidFill>
                  <a:schemeClr val="tx1"/>
                </a:solidFill>
              </a:rPr>
              <a:t>Introduction</a:t>
            </a:r>
            <a:endParaRPr lang="zh-CN" altLang="en-US" dirty="0">
              <a:solidFill>
                <a:schemeClr val="tx1"/>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9394" y="1700808"/>
            <a:ext cx="2038350" cy="3829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828932" y="1700808"/>
            <a:ext cx="1952625" cy="3848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267744" y="1700808"/>
            <a:ext cx="1819275" cy="3819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6678055" y="1700808"/>
            <a:ext cx="1933575" cy="3800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矩形 3"/>
          <p:cNvSpPr/>
          <p:nvPr/>
        </p:nvSpPr>
        <p:spPr>
          <a:xfrm>
            <a:off x="6069711" y="6309320"/>
            <a:ext cx="340802" cy="144016"/>
          </a:xfrm>
          <a:prstGeom prst="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069712" y="5985644"/>
            <a:ext cx="340802" cy="144016"/>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5"/>
          <p:cNvSpPr txBox="1"/>
          <p:nvPr/>
        </p:nvSpPr>
        <p:spPr>
          <a:xfrm>
            <a:off x="6567922" y="5872986"/>
            <a:ext cx="2043708" cy="369332"/>
          </a:xfrm>
          <a:prstGeom prst="rect">
            <a:avLst/>
          </a:prstGeom>
          <a:noFill/>
        </p:spPr>
        <p:txBody>
          <a:bodyPr wrap="square" rtlCol="0">
            <a:spAutoFit/>
          </a:bodyPr>
          <a:lstStyle/>
          <a:p>
            <a:r>
              <a:rPr lang="en-US" altLang="zh-CN" dirty="0" smtClean="0"/>
              <a:t>Worldwide</a:t>
            </a:r>
            <a:endParaRPr lang="zh-CN" altLang="en-US" dirty="0"/>
          </a:p>
        </p:txBody>
      </p:sp>
      <p:sp>
        <p:nvSpPr>
          <p:cNvPr id="7" name="TextBox 6"/>
          <p:cNvSpPr txBox="1"/>
          <p:nvPr/>
        </p:nvSpPr>
        <p:spPr>
          <a:xfrm>
            <a:off x="6592715" y="6242318"/>
            <a:ext cx="2597186" cy="369332"/>
          </a:xfrm>
          <a:prstGeom prst="rect">
            <a:avLst/>
          </a:prstGeom>
          <a:noFill/>
        </p:spPr>
        <p:txBody>
          <a:bodyPr wrap="none" rtlCol="0">
            <a:spAutoFit/>
          </a:bodyPr>
          <a:lstStyle/>
          <a:p>
            <a:r>
              <a:rPr lang="en-US" altLang="zh-CN" dirty="0" smtClean="0"/>
              <a:t>Developing Countries</a:t>
            </a:r>
            <a:endParaRPr lang="zh-CN" altLang="en-US" dirty="0"/>
          </a:p>
        </p:txBody>
      </p:sp>
      <p:cxnSp>
        <p:nvCxnSpPr>
          <p:cNvPr id="9" name="直接连接符 8"/>
          <p:cNvCxnSpPr/>
          <p:nvPr/>
        </p:nvCxnSpPr>
        <p:spPr>
          <a:xfrm>
            <a:off x="971600" y="1556792"/>
            <a:ext cx="244827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5503156" y="1556792"/>
            <a:ext cx="2349797"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910914" y="1162463"/>
            <a:ext cx="2558714" cy="369332"/>
          </a:xfrm>
          <a:prstGeom prst="rect">
            <a:avLst/>
          </a:prstGeom>
          <a:noFill/>
        </p:spPr>
        <p:txBody>
          <a:bodyPr wrap="none" rtlCol="0">
            <a:spAutoFit/>
          </a:bodyPr>
          <a:lstStyle/>
          <a:p>
            <a:r>
              <a:rPr lang="en-US" altLang="zh-CN" dirty="0" smtClean="0"/>
              <a:t>Estimated New Cases</a:t>
            </a:r>
            <a:endParaRPr lang="zh-CN" altLang="en-US" dirty="0"/>
          </a:p>
        </p:txBody>
      </p:sp>
      <p:sp>
        <p:nvSpPr>
          <p:cNvPr id="20" name="TextBox 19"/>
          <p:cNvSpPr txBox="1"/>
          <p:nvPr/>
        </p:nvSpPr>
        <p:spPr>
          <a:xfrm>
            <a:off x="5611095" y="1190356"/>
            <a:ext cx="2133918" cy="369332"/>
          </a:xfrm>
          <a:prstGeom prst="rect">
            <a:avLst/>
          </a:prstGeom>
          <a:noFill/>
        </p:spPr>
        <p:txBody>
          <a:bodyPr wrap="none" rtlCol="0">
            <a:spAutoFit/>
          </a:bodyPr>
          <a:lstStyle/>
          <a:p>
            <a:r>
              <a:rPr lang="en-US" altLang="zh-CN" dirty="0" smtClean="0"/>
              <a:t>Estimated Deaths</a:t>
            </a:r>
            <a:endParaRPr lang="zh-CN" altLang="en-US" dirty="0"/>
          </a:p>
        </p:txBody>
      </p:sp>
      <p:sp>
        <p:nvSpPr>
          <p:cNvPr id="21" name="TextBox 5"/>
          <p:cNvSpPr txBox="1">
            <a:spLocks noChangeArrowheads="1"/>
          </p:cNvSpPr>
          <p:nvPr/>
        </p:nvSpPr>
        <p:spPr bwMode="auto">
          <a:xfrm>
            <a:off x="255655" y="6381328"/>
            <a:ext cx="4986337" cy="292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b="1">
                <a:solidFill>
                  <a:srgbClr val="000000"/>
                </a:solidFill>
                <a:latin typeface="Verdana" pitchFamily="34" charset="0"/>
                <a:ea typeface="宋体" pitchFamily="2" charset="-122"/>
              </a:defRPr>
            </a:lvl1pPr>
            <a:lvl2pPr marL="742950" indent="-285750">
              <a:defRPr sz="2400" b="1">
                <a:solidFill>
                  <a:srgbClr val="000000"/>
                </a:solidFill>
                <a:latin typeface="Verdana" pitchFamily="34" charset="0"/>
                <a:ea typeface="宋体" pitchFamily="2" charset="-122"/>
              </a:defRPr>
            </a:lvl2pPr>
            <a:lvl3pPr marL="1143000" indent="-228600">
              <a:defRPr sz="2400" b="1">
                <a:solidFill>
                  <a:srgbClr val="000000"/>
                </a:solidFill>
                <a:latin typeface="Verdana" pitchFamily="34" charset="0"/>
                <a:ea typeface="宋体" pitchFamily="2" charset="-122"/>
              </a:defRPr>
            </a:lvl3pPr>
            <a:lvl4pPr marL="1600200" indent="-228600">
              <a:defRPr sz="2400" b="1">
                <a:solidFill>
                  <a:srgbClr val="000000"/>
                </a:solidFill>
                <a:latin typeface="Verdana" pitchFamily="34" charset="0"/>
                <a:ea typeface="宋体" pitchFamily="2" charset="-122"/>
              </a:defRPr>
            </a:lvl4pPr>
            <a:lvl5pPr marL="2057400" indent="-228600">
              <a:defRPr sz="2400" b="1">
                <a:solidFill>
                  <a:srgbClr val="000000"/>
                </a:solidFill>
                <a:latin typeface="Verdana" pitchFamily="34" charset="0"/>
                <a:ea typeface="宋体" pitchFamily="2" charset="-122"/>
              </a:defRPr>
            </a:lvl5pPr>
            <a:lvl6pPr marL="2514600" indent="-228600" fontAlgn="base">
              <a:spcBef>
                <a:spcPct val="0"/>
              </a:spcBef>
              <a:spcAft>
                <a:spcPct val="0"/>
              </a:spcAft>
              <a:defRPr sz="2400" b="1">
                <a:solidFill>
                  <a:srgbClr val="000000"/>
                </a:solidFill>
                <a:latin typeface="Verdana" pitchFamily="34" charset="0"/>
                <a:ea typeface="宋体" pitchFamily="2" charset="-122"/>
              </a:defRPr>
            </a:lvl6pPr>
            <a:lvl7pPr marL="2971800" indent="-228600" fontAlgn="base">
              <a:spcBef>
                <a:spcPct val="0"/>
              </a:spcBef>
              <a:spcAft>
                <a:spcPct val="0"/>
              </a:spcAft>
              <a:defRPr sz="2400" b="1">
                <a:solidFill>
                  <a:srgbClr val="000000"/>
                </a:solidFill>
                <a:latin typeface="Verdana" pitchFamily="34" charset="0"/>
                <a:ea typeface="宋体" pitchFamily="2" charset="-122"/>
              </a:defRPr>
            </a:lvl7pPr>
            <a:lvl8pPr marL="3429000" indent="-228600" fontAlgn="base">
              <a:spcBef>
                <a:spcPct val="0"/>
              </a:spcBef>
              <a:spcAft>
                <a:spcPct val="0"/>
              </a:spcAft>
              <a:defRPr sz="2400" b="1">
                <a:solidFill>
                  <a:srgbClr val="000000"/>
                </a:solidFill>
                <a:latin typeface="Verdana" pitchFamily="34" charset="0"/>
                <a:ea typeface="宋体" pitchFamily="2" charset="-122"/>
              </a:defRPr>
            </a:lvl8pPr>
            <a:lvl9pPr marL="3886200" indent="-228600" fontAlgn="base">
              <a:spcBef>
                <a:spcPct val="0"/>
              </a:spcBef>
              <a:spcAft>
                <a:spcPct val="0"/>
              </a:spcAft>
              <a:defRPr sz="2400" b="1">
                <a:solidFill>
                  <a:srgbClr val="000000"/>
                </a:solidFill>
                <a:latin typeface="Verdana" pitchFamily="34" charset="0"/>
                <a:ea typeface="宋体" pitchFamily="2" charset="-122"/>
              </a:defRPr>
            </a:lvl9pPr>
          </a:lstStyle>
          <a:p>
            <a:pPr algn="ctr" eaLnBrk="0" hangingPunct="0"/>
            <a:r>
              <a:rPr lang="en-US" altLang="zh-CN" sz="1300" b="0" dirty="0">
                <a:latin typeface="Times New Roman" pitchFamily="18" charset="0"/>
              </a:rPr>
              <a:t>Global Cancer Statistics</a:t>
            </a:r>
            <a:r>
              <a:rPr lang="zh-CN" altLang="en-US" sz="1300" b="0" dirty="0">
                <a:latin typeface="Times New Roman" pitchFamily="18" charset="0"/>
              </a:rPr>
              <a:t>，</a:t>
            </a:r>
            <a:r>
              <a:rPr lang="en-US" altLang="zh-CN" sz="1300" b="0" dirty="0">
                <a:latin typeface="Times New Roman" pitchFamily="18" charset="0"/>
              </a:rPr>
              <a:t>2012. </a:t>
            </a:r>
            <a:r>
              <a:rPr lang="en-US" altLang="zh-CN" sz="1300" b="0" i="1" dirty="0">
                <a:latin typeface="Times New Roman" pitchFamily="18" charset="0"/>
              </a:rPr>
              <a:t>CA CANCER J CLIN</a:t>
            </a:r>
            <a:r>
              <a:rPr lang="zh-CN" altLang="en-US" sz="1300" b="0" dirty="0">
                <a:latin typeface="Times New Roman" pitchFamily="18" charset="0"/>
              </a:rPr>
              <a:t>，</a:t>
            </a:r>
            <a:r>
              <a:rPr lang="en-US" altLang="zh-CN" sz="1300" b="0" dirty="0">
                <a:latin typeface="Times New Roman" pitchFamily="18" charset="0"/>
              </a:rPr>
              <a:t>2015</a:t>
            </a:r>
            <a:endParaRPr lang="zh-CN" altLang="en-US" sz="1300" b="0" dirty="0">
              <a:latin typeface="Times New Roman" pitchFamily="18" charset="0"/>
            </a:endParaRPr>
          </a:p>
        </p:txBody>
      </p:sp>
      <p:sp>
        <p:nvSpPr>
          <p:cNvPr id="2" name="TextBox 1"/>
          <p:cNvSpPr txBox="1"/>
          <p:nvPr/>
        </p:nvSpPr>
        <p:spPr>
          <a:xfrm>
            <a:off x="827584" y="2492896"/>
            <a:ext cx="792088" cy="369332"/>
          </a:xfrm>
          <a:prstGeom prst="rect">
            <a:avLst/>
          </a:prstGeom>
          <a:noFill/>
          <a:ln w="22225">
            <a:solidFill>
              <a:srgbClr val="FF0000"/>
            </a:solidFill>
          </a:ln>
        </p:spPr>
        <p:txBody>
          <a:bodyPr wrap="square" rtlCol="0">
            <a:spAutoFit/>
          </a:bodyPr>
          <a:lstStyle/>
          <a:p>
            <a:endParaRPr lang="zh-CN" altLang="en-US" dirty="0"/>
          </a:p>
        </p:txBody>
      </p:sp>
      <p:sp>
        <p:nvSpPr>
          <p:cNvPr id="17" name="TextBox 16"/>
          <p:cNvSpPr txBox="1"/>
          <p:nvPr/>
        </p:nvSpPr>
        <p:spPr>
          <a:xfrm>
            <a:off x="2781336" y="2164340"/>
            <a:ext cx="782551" cy="431610"/>
          </a:xfrm>
          <a:prstGeom prst="rect">
            <a:avLst/>
          </a:prstGeom>
          <a:noFill/>
          <a:ln w="22225">
            <a:solidFill>
              <a:srgbClr val="FF0000"/>
            </a:solidFill>
          </a:ln>
        </p:spPr>
        <p:txBody>
          <a:bodyPr wrap="square" rtlCol="0">
            <a:spAutoFit/>
          </a:bodyPr>
          <a:lstStyle/>
          <a:p>
            <a:endParaRPr lang="zh-CN" altLang="en-US" dirty="0"/>
          </a:p>
        </p:txBody>
      </p:sp>
      <p:sp>
        <p:nvSpPr>
          <p:cNvPr id="18" name="TextBox 17"/>
          <p:cNvSpPr txBox="1"/>
          <p:nvPr/>
        </p:nvSpPr>
        <p:spPr>
          <a:xfrm>
            <a:off x="5355242" y="2780928"/>
            <a:ext cx="782551" cy="431610"/>
          </a:xfrm>
          <a:prstGeom prst="rect">
            <a:avLst/>
          </a:prstGeom>
          <a:noFill/>
          <a:ln w="22225">
            <a:solidFill>
              <a:srgbClr val="FF0000"/>
            </a:solidFill>
          </a:ln>
        </p:spPr>
        <p:txBody>
          <a:bodyPr wrap="square" rtlCol="0">
            <a:spAutoFit/>
          </a:bodyPr>
          <a:lstStyle/>
          <a:p>
            <a:endParaRPr lang="zh-CN" altLang="en-US" dirty="0"/>
          </a:p>
        </p:txBody>
      </p:sp>
      <p:sp>
        <p:nvSpPr>
          <p:cNvPr id="19" name="TextBox 18"/>
          <p:cNvSpPr txBox="1"/>
          <p:nvPr/>
        </p:nvSpPr>
        <p:spPr>
          <a:xfrm>
            <a:off x="7198500" y="2164340"/>
            <a:ext cx="782551" cy="431610"/>
          </a:xfrm>
          <a:prstGeom prst="rect">
            <a:avLst/>
          </a:prstGeom>
          <a:noFill/>
          <a:ln w="22225">
            <a:solidFill>
              <a:srgbClr val="FF0000"/>
            </a:solidFill>
          </a:ln>
        </p:spPr>
        <p:txBody>
          <a:bodyPr wrap="square" rtlCol="0">
            <a:spAutoFit/>
          </a:bodyPr>
          <a:lstStyle/>
          <a:p>
            <a:endParaRPr lang="zh-CN" altLang="en-US" dirty="0"/>
          </a:p>
        </p:txBody>
      </p:sp>
    </p:spTree>
    <p:extLst>
      <p:ext uri="{BB962C8B-B14F-4D97-AF65-F5344CB8AC3E}">
        <p14:creationId xmlns:p14="http://schemas.microsoft.com/office/powerpoint/2010/main" xmlns="" val="26596421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395536" y="188640"/>
            <a:ext cx="8229600" cy="994122"/>
          </a:xfrm>
        </p:spPr>
        <p:txBody>
          <a:bodyPr/>
          <a:lstStyle/>
          <a:p>
            <a:endParaRPr lang="zh-CN" altLang="en-US" dirty="0"/>
          </a:p>
        </p:txBody>
      </p:sp>
      <p:sp>
        <p:nvSpPr>
          <p:cNvPr id="5" name="TextBox 1"/>
          <p:cNvSpPr txBox="1">
            <a:spLocks noChangeArrowheads="1"/>
          </p:cNvSpPr>
          <p:nvPr/>
        </p:nvSpPr>
        <p:spPr bwMode="auto">
          <a:xfrm>
            <a:off x="1907704" y="5877272"/>
            <a:ext cx="7164288"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b="1">
                <a:solidFill>
                  <a:srgbClr val="000000"/>
                </a:solidFill>
                <a:latin typeface="Verdana" pitchFamily="34" charset="0"/>
                <a:ea typeface="宋体" pitchFamily="2" charset="-122"/>
              </a:defRPr>
            </a:lvl1pPr>
            <a:lvl2pPr marL="742950" indent="-285750">
              <a:defRPr sz="2400" b="1">
                <a:solidFill>
                  <a:srgbClr val="000000"/>
                </a:solidFill>
                <a:latin typeface="Verdana" pitchFamily="34" charset="0"/>
                <a:ea typeface="宋体" pitchFamily="2" charset="-122"/>
              </a:defRPr>
            </a:lvl2pPr>
            <a:lvl3pPr marL="1143000" indent="-228600">
              <a:defRPr sz="2400" b="1">
                <a:solidFill>
                  <a:srgbClr val="000000"/>
                </a:solidFill>
                <a:latin typeface="Verdana" pitchFamily="34" charset="0"/>
                <a:ea typeface="宋体" pitchFamily="2" charset="-122"/>
              </a:defRPr>
            </a:lvl3pPr>
            <a:lvl4pPr marL="1600200" indent="-228600">
              <a:defRPr sz="2400" b="1">
                <a:solidFill>
                  <a:srgbClr val="000000"/>
                </a:solidFill>
                <a:latin typeface="Verdana" pitchFamily="34" charset="0"/>
                <a:ea typeface="宋体" pitchFamily="2" charset="-122"/>
              </a:defRPr>
            </a:lvl4pPr>
            <a:lvl5pPr marL="2057400" indent="-228600">
              <a:defRPr sz="2400" b="1">
                <a:solidFill>
                  <a:srgbClr val="000000"/>
                </a:solidFill>
                <a:latin typeface="Verdana" pitchFamily="34" charset="0"/>
                <a:ea typeface="宋体" pitchFamily="2" charset="-122"/>
              </a:defRPr>
            </a:lvl5pPr>
            <a:lvl6pPr marL="2514600" indent="-228600" fontAlgn="base">
              <a:spcBef>
                <a:spcPct val="0"/>
              </a:spcBef>
              <a:spcAft>
                <a:spcPct val="0"/>
              </a:spcAft>
              <a:defRPr sz="2400" b="1">
                <a:solidFill>
                  <a:srgbClr val="000000"/>
                </a:solidFill>
                <a:latin typeface="Verdana" pitchFamily="34" charset="0"/>
                <a:ea typeface="宋体" pitchFamily="2" charset="-122"/>
              </a:defRPr>
            </a:lvl6pPr>
            <a:lvl7pPr marL="2971800" indent="-228600" fontAlgn="base">
              <a:spcBef>
                <a:spcPct val="0"/>
              </a:spcBef>
              <a:spcAft>
                <a:spcPct val="0"/>
              </a:spcAft>
              <a:defRPr sz="2400" b="1">
                <a:solidFill>
                  <a:srgbClr val="000000"/>
                </a:solidFill>
                <a:latin typeface="Verdana" pitchFamily="34" charset="0"/>
                <a:ea typeface="宋体" pitchFamily="2" charset="-122"/>
              </a:defRPr>
            </a:lvl7pPr>
            <a:lvl8pPr marL="3429000" indent="-228600" fontAlgn="base">
              <a:spcBef>
                <a:spcPct val="0"/>
              </a:spcBef>
              <a:spcAft>
                <a:spcPct val="0"/>
              </a:spcAft>
              <a:defRPr sz="2400" b="1">
                <a:solidFill>
                  <a:srgbClr val="000000"/>
                </a:solidFill>
                <a:latin typeface="Verdana" pitchFamily="34" charset="0"/>
                <a:ea typeface="宋体" pitchFamily="2" charset="-122"/>
              </a:defRPr>
            </a:lvl8pPr>
            <a:lvl9pPr marL="3886200" indent="-228600" fontAlgn="base">
              <a:spcBef>
                <a:spcPct val="0"/>
              </a:spcBef>
              <a:spcAft>
                <a:spcPct val="0"/>
              </a:spcAft>
              <a:defRPr sz="2400" b="1">
                <a:solidFill>
                  <a:srgbClr val="000000"/>
                </a:solidFill>
                <a:latin typeface="Verdana" pitchFamily="34" charset="0"/>
                <a:ea typeface="宋体" pitchFamily="2" charset="-122"/>
              </a:defRPr>
            </a:lvl9pPr>
          </a:lstStyle>
          <a:p>
            <a:pPr algn="ctr" eaLnBrk="0" hangingPunct="0"/>
            <a:r>
              <a:rPr lang="en-US" altLang="zh-CN" sz="1100" b="0" dirty="0" smtClean="0">
                <a:latin typeface="黑体" pitchFamily="49" charset="-122"/>
                <a:ea typeface="黑体" pitchFamily="49" charset="-122"/>
              </a:rPr>
              <a:t>Trend Analysis of Cervical Cancer Incidence and Mortality Rates in Chinese Women during 1989-2008</a:t>
            </a:r>
            <a:endParaRPr lang="zh-CN" altLang="en-US" sz="1100" b="0" dirty="0">
              <a:latin typeface="黑体" pitchFamily="49" charset="-122"/>
              <a:ea typeface="黑体" pitchFamily="49" charset="-122"/>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1816414"/>
            <a:ext cx="4803659" cy="32321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644008" y="1436697"/>
            <a:ext cx="4248472" cy="361189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9722637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179511" y="116023"/>
            <a:ext cx="5991617" cy="720080"/>
          </a:xfrm>
        </p:spPr>
        <p:txBody>
          <a:bodyPr>
            <a:normAutofit/>
          </a:bodyPr>
          <a:lstStyle/>
          <a:p>
            <a:r>
              <a:rPr lang="en-US" altLang="zh-CN" dirty="0" smtClean="0">
                <a:solidFill>
                  <a:schemeClr val="tx1"/>
                </a:solidFill>
              </a:rPr>
              <a:t>Treatments</a:t>
            </a:r>
            <a:endParaRPr lang="zh-CN" altLang="en-US" dirty="0">
              <a:solidFill>
                <a:schemeClr val="tx1"/>
              </a:solidFill>
            </a:endParaRPr>
          </a:p>
        </p:txBody>
      </p:sp>
      <p:graphicFrame>
        <p:nvGraphicFramePr>
          <p:cNvPr id="6" name="表格 5"/>
          <p:cNvGraphicFramePr>
            <a:graphicFrameLocks noGrp="1"/>
          </p:cNvGraphicFramePr>
          <p:nvPr>
            <p:extLst>
              <p:ext uri="{D42A27DB-BD31-4B8C-83A1-F6EECF244321}">
                <p14:modId xmlns:p14="http://schemas.microsoft.com/office/powerpoint/2010/main" xmlns="" val="590120110"/>
              </p:ext>
            </p:extLst>
          </p:nvPr>
        </p:nvGraphicFramePr>
        <p:xfrm>
          <a:off x="33449" y="2416773"/>
          <a:ext cx="2304257" cy="1080121"/>
        </p:xfrm>
        <a:graphic>
          <a:graphicData uri="http://schemas.openxmlformats.org/drawingml/2006/table">
            <a:tbl>
              <a:tblPr firstRow="1" bandRow="1">
                <a:tableStyleId>{5C22544A-7EE6-4342-B048-85BDC9FD1C3A}</a:tableStyleId>
              </a:tblPr>
              <a:tblGrid>
                <a:gridCol w="928290"/>
                <a:gridCol w="1375967"/>
              </a:tblGrid>
              <a:tr h="585831">
                <a:tc>
                  <a:txBody>
                    <a:bodyPr/>
                    <a:lstStyle/>
                    <a:p>
                      <a:r>
                        <a:rPr lang="en-US" altLang="zh-CN" sz="1400" dirty="0" err="1" smtClean="0"/>
                        <a:t>Ⅰ</a:t>
                      </a:r>
                      <a:r>
                        <a:rPr lang="en-US" altLang="zh-CN" sz="1400" dirty="0" err="1" smtClean="0">
                          <a:sym typeface="Wingdings"/>
                        </a:rPr>
                        <a:t></a:t>
                      </a:r>
                      <a:r>
                        <a:rPr lang="en-US" altLang="zh-CN" sz="1400" dirty="0" err="1" smtClean="0"/>
                        <a:t>ⅡA</a:t>
                      </a:r>
                      <a:endParaRPr lang="zh-CN" altLang="en-US" sz="1400" dirty="0"/>
                    </a:p>
                  </a:txBody>
                  <a:tcPr/>
                </a:tc>
                <a:tc>
                  <a:txBody>
                    <a:bodyPr/>
                    <a:lstStyle/>
                    <a:p>
                      <a:r>
                        <a:rPr lang="en-US" altLang="zh-CN" sz="1400" dirty="0" smtClean="0"/>
                        <a:t>Surgery or radiotherapy</a:t>
                      </a:r>
                      <a:endParaRPr lang="zh-CN" altLang="en-US" sz="1400" dirty="0"/>
                    </a:p>
                  </a:txBody>
                  <a:tcPr/>
                </a:tc>
              </a:tr>
              <a:tr h="494290">
                <a:tc>
                  <a:txBody>
                    <a:bodyPr/>
                    <a:lstStyle/>
                    <a:p>
                      <a:r>
                        <a:rPr lang="en-US" altLang="zh-CN" sz="1400" dirty="0" err="1" smtClean="0"/>
                        <a:t>ⅡB</a:t>
                      </a:r>
                      <a:r>
                        <a:rPr lang="en-US" altLang="zh-CN" sz="1400" dirty="0" err="1" smtClean="0">
                          <a:sym typeface="Wingdings"/>
                        </a:rPr>
                        <a:t></a:t>
                      </a:r>
                      <a:r>
                        <a:rPr lang="en-US" altLang="zh-CN" sz="1400" dirty="0" err="1" smtClean="0"/>
                        <a:t>Ⅳ</a:t>
                      </a:r>
                      <a:endParaRPr lang="zh-CN" altLang="en-US" sz="1400" dirty="0"/>
                    </a:p>
                  </a:txBody>
                  <a:tcPr/>
                </a:tc>
                <a:tc>
                  <a:txBody>
                    <a:bodyPr/>
                    <a:lstStyle/>
                    <a:p>
                      <a:r>
                        <a:rPr lang="en-US" altLang="zh-CN" sz="1400" dirty="0" smtClean="0"/>
                        <a:t>Radiotherapy</a:t>
                      </a:r>
                      <a:endParaRPr lang="zh-CN" altLang="en-US" sz="1400" dirty="0"/>
                    </a:p>
                  </a:txBody>
                  <a:tcPr/>
                </a:tc>
              </a:tr>
            </a:tbl>
          </a:graphicData>
        </a:graphic>
      </p:graphicFrame>
      <p:cxnSp>
        <p:nvCxnSpPr>
          <p:cNvPr id="8" name="直接箭头连接符 7"/>
          <p:cNvCxnSpPr/>
          <p:nvPr/>
        </p:nvCxnSpPr>
        <p:spPr>
          <a:xfrm>
            <a:off x="2253379" y="2924944"/>
            <a:ext cx="432048"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a:off x="2672574" y="2708920"/>
            <a:ext cx="1709955" cy="432048"/>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F0000"/>
                </a:solidFill>
              </a:rPr>
              <a:t>Radiotherapy</a:t>
            </a:r>
            <a:endParaRPr lang="zh-CN" altLang="en-US" dirty="0">
              <a:solidFill>
                <a:srgbClr val="FF0000"/>
              </a:solidFill>
            </a:endParaRPr>
          </a:p>
        </p:txBody>
      </p:sp>
      <p:sp>
        <p:nvSpPr>
          <p:cNvPr id="21" name="矩形 20"/>
          <p:cNvSpPr/>
          <p:nvPr/>
        </p:nvSpPr>
        <p:spPr>
          <a:xfrm>
            <a:off x="5078455" y="1739660"/>
            <a:ext cx="1800200"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5 years overall survival (OS) about 55%</a:t>
            </a:r>
            <a:endParaRPr lang="zh-CN" altLang="en-US" dirty="0"/>
          </a:p>
        </p:txBody>
      </p:sp>
      <p:sp>
        <p:nvSpPr>
          <p:cNvPr id="23" name="TextBox 22"/>
          <p:cNvSpPr txBox="1"/>
          <p:nvPr/>
        </p:nvSpPr>
        <p:spPr>
          <a:xfrm rot="16200000">
            <a:off x="4523632" y="2836967"/>
            <a:ext cx="400110" cy="1008112"/>
          </a:xfrm>
          <a:prstGeom prst="rect">
            <a:avLst/>
          </a:prstGeom>
          <a:noFill/>
        </p:spPr>
        <p:txBody>
          <a:bodyPr vert="eaVert" wrap="square" rtlCol="0">
            <a:spAutoFit/>
          </a:bodyPr>
          <a:lstStyle/>
          <a:p>
            <a:r>
              <a:rPr lang="en-US" altLang="zh-CN" sz="1400" dirty="0" smtClean="0"/>
              <a:t>10%-74%</a:t>
            </a:r>
            <a:endParaRPr lang="zh-CN" altLang="en-US" sz="1400" dirty="0"/>
          </a:p>
        </p:txBody>
      </p:sp>
      <p:sp>
        <p:nvSpPr>
          <p:cNvPr id="24" name="矩形 23"/>
          <p:cNvSpPr/>
          <p:nvPr/>
        </p:nvSpPr>
        <p:spPr>
          <a:xfrm>
            <a:off x="5064846" y="3541078"/>
            <a:ext cx="1040713" cy="37813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F0000"/>
                </a:solidFill>
              </a:rPr>
              <a:t>Relapse</a:t>
            </a:r>
            <a:endParaRPr lang="zh-CN" altLang="en-US" dirty="0">
              <a:solidFill>
                <a:srgbClr val="FF0000"/>
              </a:solidFill>
            </a:endParaRPr>
          </a:p>
        </p:txBody>
      </p:sp>
      <p:sp>
        <p:nvSpPr>
          <p:cNvPr id="25" name="TextBox 24"/>
          <p:cNvSpPr txBox="1"/>
          <p:nvPr/>
        </p:nvSpPr>
        <p:spPr>
          <a:xfrm>
            <a:off x="6516216" y="2780928"/>
            <a:ext cx="2556880" cy="584775"/>
          </a:xfrm>
          <a:prstGeom prst="rect">
            <a:avLst/>
          </a:prstGeom>
          <a:noFill/>
          <a:ln w="22225">
            <a:solidFill>
              <a:srgbClr val="FF0000"/>
            </a:solidFill>
          </a:ln>
        </p:spPr>
        <p:txBody>
          <a:bodyPr wrap="square" rtlCol="0">
            <a:spAutoFit/>
          </a:bodyPr>
          <a:lstStyle/>
          <a:p>
            <a:r>
              <a:rPr lang="en-US" altLang="zh-CN" sz="1600" dirty="0" smtClean="0"/>
              <a:t>Central pelvic recurrent</a:t>
            </a:r>
          </a:p>
          <a:p>
            <a:pPr algn="ctr"/>
            <a:r>
              <a:rPr lang="en-US" altLang="zh-CN" sz="1600" dirty="0" smtClean="0"/>
              <a:t>(60%)</a:t>
            </a:r>
            <a:endParaRPr lang="zh-CN" altLang="en-US" sz="1600" dirty="0"/>
          </a:p>
        </p:txBody>
      </p:sp>
      <p:sp>
        <p:nvSpPr>
          <p:cNvPr id="27" name="左大括号 26"/>
          <p:cNvSpPr/>
          <p:nvPr/>
        </p:nvSpPr>
        <p:spPr>
          <a:xfrm>
            <a:off x="6173354" y="3179341"/>
            <a:ext cx="257587" cy="1101606"/>
          </a:xfrm>
          <a:prstGeom prst="leftBrace">
            <a:avLst/>
          </a:prstGeom>
          <a:ln w="38100">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3" name="TextBox 32"/>
          <p:cNvSpPr txBox="1"/>
          <p:nvPr/>
        </p:nvSpPr>
        <p:spPr>
          <a:xfrm>
            <a:off x="6479616" y="3988559"/>
            <a:ext cx="2556880" cy="584776"/>
          </a:xfrm>
          <a:prstGeom prst="rect">
            <a:avLst/>
          </a:prstGeom>
          <a:noFill/>
        </p:spPr>
        <p:txBody>
          <a:bodyPr wrap="square" rtlCol="0">
            <a:spAutoFit/>
          </a:bodyPr>
          <a:lstStyle/>
          <a:p>
            <a:r>
              <a:rPr lang="en-US" altLang="zh-CN" sz="1600" dirty="0"/>
              <a:t>Distant metastases</a:t>
            </a:r>
          </a:p>
          <a:p>
            <a:pPr algn="ctr"/>
            <a:r>
              <a:rPr lang="en-US" altLang="zh-CN" sz="1600" dirty="0"/>
              <a:t>(40%)</a:t>
            </a:r>
            <a:endParaRPr lang="zh-CN" altLang="en-US" sz="1600" dirty="0"/>
          </a:p>
        </p:txBody>
      </p:sp>
      <p:cxnSp>
        <p:nvCxnSpPr>
          <p:cNvPr id="5" name="直接箭头连接符 4"/>
          <p:cNvCxnSpPr>
            <a:endCxn id="21" idx="1"/>
          </p:cNvCxnSpPr>
          <p:nvPr/>
        </p:nvCxnSpPr>
        <p:spPr>
          <a:xfrm flipV="1">
            <a:off x="4382529" y="2207712"/>
            <a:ext cx="695926" cy="67711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a:endCxn id="24" idx="1"/>
          </p:cNvCxnSpPr>
          <p:nvPr/>
        </p:nvCxnSpPr>
        <p:spPr>
          <a:xfrm>
            <a:off x="4414588" y="3067245"/>
            <a:ext cx="650258" cy="66289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6434165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2"/>
          <p:cNvSpPr txBox="1">
            <a:spLocks/>
          </p:cNvSpPr>
          <p:nvPr/>
        </p:nvSpPr>
        <p:spPr>
          <a:xfrm>
            <a:off x="467544" y="188640"/>
            <a:ext cx="8229600" cy="778098"/>
          </a:xfrm>
          <a:prstGeom prst="rect">
            <a:avLst/>
          </a:prstGeom>
        </p:spPr>
        <p:txBody>
          <a:bodyPr vert="horz" rtlCol="0" anchor="ctr">
            <a:normAutofit fontScale="97500"/>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n-US" altLang="zh-CN" dirty="0" smtClean="0">
                <a:solidFill>
                  <a:schemeClr val="tx1"/>
                </a:solidFill>
              </a:rPr>
              <a:t>“4R” in radiobiology</a:t>
            </a:r>
            <a:endParaRPr lang="zh-CN" altLang="en-US" dirty="0">
              <a:solidFill>
                <a:schemeClr val="tx1"/>
              </a:solidFill>
            </a:endParaRPr>
          </a:p>
        </p:txBody>
      </p:sp>
      <p:sp>
        <p:nvSpPr>
          <p:cNvPr id="5" name="椭圆 4"/>
          <p:cNvSpPr/>
          <p:nvPr/>
        </p:nvSpPr>
        <p:spPr>
          <a:xfrm>
            <a:off x="2843808" y="2771155"/>
            <a:ext cx="2808312" cy="864096"/>
          </a:xfrm>
          <a:prstGeom prst="ellipse">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err="1" smtClean="0">
                <a:solidFill>
                  <a:schemeClr val="tx1"/>
                </a:solidFill>
              </a:rPr>
              <a:t>Radiosensitivity</a:t>
            </a:r>
            <a:endParaRPr lang="zh-CN" altLang="en-US" dirty="0" err="1">
              <a:solidFill>
                <a:schemeClr val="tx1"/>
              </a:solidFill>
            </a:endParaRPr>
          </a:p>
        </p:txBody>
      </p:sp>
      <p:sp>
        <p:nvSpPr>
          <p:cNvPr id="6" name="圆角矩形 5"/>
          <p:cNvSpPr/>
          <p:nvPr/>
        </p:nvSpPr>
        <p:spPr>
          <a:xfrm>
            <a:off x="3023515" y="4725144"/>
            <a:ext cx="2448272" cy="648072"/>
          </a:xfrm>
          <a:prstGeom prst="round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smtClean="0">
                <a:solidFill>
                  <a:schemeClr val="tx1"/>
                </a:solidFill>
              </a:rPr>
              <a:t>Repair of radiation damage</a:t>
            </a:r>
            <a:endParaRPr lang="zh-CN" altLang="en-US" dirty="0" err="1">
              <a:solidFill>
                <a:schemeClr val="tx1"/>
              </a:solidFill>
            </a:endParaRPr>
          </a:p>
        </p:txBody>
      </p:sp>
      <p:sp>
        <p:nvSpPr>
          <p:cNvPr id="7" name="圆角矩形 6"/>
          <p:cNvSpPr/>
          <p:nvPr/>
        </p:nvSpPr>
        <p:spPr>
          <a:xfrm>
            <a:off x="107504" y="2771155"/>
            <a:ext cx="2088232" cy="864096"/>
          </a:xfrm>
          <a:prstGeom prst="round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err="1" smtClean="0">
                <a:solidFill>
                  <a:schemeClr val="tx1"/>
                </a:solidFill>
              </a:rPr>
              <a:t>Restribution</a:t>
            </a:r>
            <a:r>
              <a:rPr lang="en-US" altLang="zh-CN" dirty="0" smtClean="0">
                <a:solidFill>
                  <a:schemeClr val="tx1"/>
                </a:solidFill>
              </a:rPr>
              <a:t> within the cell cycle</a:t>
            </a:r>
            <a:endParaRPr lang="zh-CN" altLang="en-US" dirty="0" err="1">
              <a:solidFill>
                <a:schemeClr val="tx1"/>
              </a:solidFill>
            </a:endParaRPr>
          </a:p>
        </p:txBody>
      </p:sp>
      <p:sp>
        <p:nvSpPr>
          <p:cNvPr id="9" name="圆角矩形 8"/>
          <p:cNvSpPr/>
          <p:nvPr/>
        </p:nvSpPr>
        <p:spPr>
          <a:xfrm>
            <a:off x="6300192" y="2771156"/>
            <a:ext cx="2088232" cy="864096"/>
          </a:xfrm>
          <a:prstGeom prst="round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smtClean="0">
                <a:solidFill>
                  <a:schemeClr val="tx1"/>
                </a:solidFill>
              </a:rPr>
              <a:t>Oxygen effect and </a:t>
            </a:r>
            <a:r>
              <a:rPr lang="en-US" altLang="zh-CN" dirty="0" err="1" smtClean="0">
                <a:solidFill>
                  <a:schemeClr val="tx1"/>
                </a:solidFill>
              </a:rPr>
              <a:t>reoxygenation</a:t>
            </a:r>
            <a:endParaRPr lang="zh-CN" altLang="en-US" dirty="0" err="1">
              <a:solidFill>
                <a:schemeClr val="tx1"/>
              </a:solidFill>
            </a:endParaRPr>
          </a:p>
        </p:txBody>
      </p:sp>
      <p:sp>
        <p:nvSpPr>
          <p:cNvPr id="10" name="圆角矩形 9"/>
          <p:cNvSpPr/>
          <p:nvPr/>
        </p:nvSpPr>
        <p:spPr>
          <a:xfrm>
            <a:off x="3023828" y="1052736"/>
            <a:ext cx="2448272" cy="648072"/>
          </a:xfrm>
          <a:prstGeom prst="round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smtClean="0">
                <a:solidFill>
                  <a:schemeClr val="tx1"/>
                </a:solidFill>
              </a:rPr>
              <a:t>Repopulation</a:t>
            </a:r>
            <a:endParaRPr lang="zh-CN" altLang="en-US" dirty="0" err="1">
              <a:solidFill>
                <a:schemeClr val="tx1"/>
              </a:solidFill>
            </a:endParaRPr>
          </a:p>
        </p:txBody>
      </p:sp>
      <p:sp>
        <p:nvSpPr>
          <p:cNvPr id="12" name="下箭头 11"/>
          <p:cNvSpPr/>
          <p:nvPr/>
        </p:nvSpPr>
        <p:spPr>
          <a:xfrm>
            <a:off x="3969148" y="1700808"/>
            <a:ext cx="386828" cy="1070347"/>
          </a:xfrm>
          <a:prstGeom prst="downArrow">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err="1">
              <a:solidFill>
                <a:schemeClr val="tx1"/>
              </a:solidFill>
            </a:endParaRPr>
          </a:p>
        </p:txBody>
      </p:sp>
      <p:sp>
        <p:nvSpPr>
          <p:cNvPr id="13" name="右箭头 12"/>
          <p:cNvSpPr/>
          <p:nvPr/>
        </p:nvSpPr>
        <p:spPr>
          <a:xfrm flipV="1">
            <a:off x="2195736" y="3068957"/>
            <a:ext cx="648072" cy="288034"/>
          </a:xfrm>
          <a:prstGeom prst="rightArrow">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err="1">
              <a:solidFill>
                <a:schemeClr val="tx1"/>
              </a:solidFill>
            </a:endParaRPr>
          </a:p>
        </p:txBody>
      </p:sp>
      <p:sp>
        <p:nvSpPr>
          <p:cNvPr id="14" name="右箭头 13"/>
          <p:cNvSpPr/>
          <p:nvPr/>
        </p:nvSpPr>
        <p:spPr>
          <a:xfrm rot="10800000" flipV="1">
            <a:off x="5643103" y="3059186"/>
            <a:ext cx="648072" cy="288034"/>
          </a:xfrm>
          <a:prstGeom prst="rightArrow">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err="1">
              <a:solidFill>
                <a:schemeClr val="tx1"/>
              </a:solidFill>
            </a:endParaRPr>
          </a:p>
        </p:txBody>
      </p:sp>
      <p:sp>
        <p:nvSpPr>
          <p:cNvPr id="15" name="下箭头 14"/>
          <p:cNvSpPr/>
          <p:nvPr/>
        </p:nvSpPr>
        <p:spPr>
          <a:xfrm flipH="1" flipV="1">
            <a:off x="3969148" y="3658191"/>
            <a:ext cx="396044" cy="1085007"/>
          </a:xfrm>
          <a:prstGeom prst="downArrow">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err="1">
              <a:solidFill>
                <a:schemeClr val="tx1"/>
              </a:solidFill>
            </a:endParaRPr>
          </a:p>
        </p:txBody>
      </p:sp>
      <p:sp>
        <p:nvSpPr>
          <p:cNvPr id="16" name="TextBox 15"/>
          <p:cNvSpPr txBox="1"/>
          <p:nvPr/>
        </p:nvSpPr>
        <p:spPr>
          <a:xfrm>
            <a:off x="6291175" y="4864514"/>
            <a:ext cx="2662908" cy="369332"/>
          </a:xfrm>
          <a:prstGeom prst="rect">
            <a:avLst/>
          </a:prstGeom>
          <a:noFill/>
          <a:ln w="22225">
            <a:solidFill>
              <a:srgbClr val="FF0000"/>
            </a:solidFill>
          </a:ln>
        </p:spPr>
        <p:txBody>
          <a:bodyPr wrap="none" rtlCol="0">
            <a:spAutoFit/>
          </a:bodyPr>
          <a:lstStyle/>
          <a:p>
            <a:r>
              <a:rPr lang="en-US" altLang="zh-CN" dirty="0" smtClean="0"/>
              <a:t>Telomere/ telomerase</a:t>
            </a:r>
            <a:endParaRPr lang="zh-CN" altLang="en-US" dirty="0"/>
          </a:p>
        </p:txBody>
      </p:sp>
      <p:cxnSp>
        <p:nvCxnSpPr>
          <p:cNvPr id="18" name="直接箭头连接符 17"/>
          <p:cNvCxnSpPr>
            <a:endCxn id="6" idx="3"/>
          </p:cNvCxnSpPr>
          <p:nvPr/>
        </p:nvCxnSpPr>
        <p:spPr>
          <a:xfrm flipH="1">
            <a:off x="5471787" y="5049180"/>
            <a:ext cx="81938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008087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107504" y="188640"/>
            <a:ext cx="7322016" cy="1368152"/>
          </a:xfrm>
        </p:spPr>
        <p:txBody>
          <a:bodyPr>
            <a:normAutofit/>
          </a:bodyPr>
          <a:lstStyle/>
          <a:p>
            <a:r>
              <a:rPr lang="en-US" altLang="zh-CN" sz="3200" dirty="0" smtClean="0">
                <a:solidFill>
                  <a:schemeClr val="tx1"/>
                </a:solidFill>
              </a:rPr>
              <a:t>Telomerase and </a:t>
            </a:r>
            <a:r>
              <a:rPr lang="en-US" altLang="zh-CN" sz="3200" dirty="0" err="1" smtClean="0">
                <a:solidFill>
                  <a:schemeClr val="tx1"/>
                </a:solidFill>
              </a:rPr>
              <a:t>radiosensitivity</a:t>
            </a:r>
            <a:r>
              <a:rPr lang="en-US" altLang="zh-CN" sz="3200" dirty="0" smtClean="0">
                <a:solidFill>
                  <a:schemeClr val="tx1"/>
                </a:solidFill>
              </a:rPr>
              <a:t> </a:t>
            </a:r>
            <a:br>
              <a:rPr lang="en-US" altLang="zh-CN" sz="3200" dirty="0" smtClean="0">
                <a:solidFill>
                  <a:schemeClr val="tx1"/>
                </a:solidFill>
              </a:rPr>
            </a:br>
            <a:r>
              <a:rPr lang="en-US" altLang="zh-CN" sz="3200" dirty="0" smtClean="0">
                <a:solidFill>
                  <a:schemeClr val="tx1"/>
                </a:solidFill>
              </a:rPr>
              <a:t>in cervical cells</a:t>
            </a:r>
            <a:endParaRPr lang="zh-CN" altLang="en-US" sz="3200" dirty="0">
              <a:solidFill>
                <a:schemeClr val="tx1"/>
              </a:solidFill>
            </a:endParaRPr>
          </a:p>
        </p:txBody>
      </p:sp>
      <p:sp>
        <p:nvSpPr>
          <p:cNvPr id="4" name="矩形 3"/>
          <p:cNvSpPr/>
          <p:nvPr/>
        </p:nvSpPr>
        <p:spPr>
          <a:xfrm>
            <a:off x="395536" y="1844824"/>
            <a:ext cx="3744416" cy="648072"/>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tx1"/>
                </a:solidFill>
              </a:rPr>
              <a:t>Telomerase activity </a:t>
            </a:r>
            <a:r>
              <a:rPr lang="en-US" altLang="zh-CN" dirty="0" smtClean="0">
                <a:solidFill>
                  <a:schemeClr val="tx1"/>
                </a:solidFill>
              </a:rPr>
              <a:t>is changed after </a:t>
            </a:r>
            <a:r>
              <a:rPr lang="en-US" altLang="zh-CN" dirty="0">
                <a:solidFill>
                  <a:schemeClr val="tx1"/>
                </a:solidFill>
              </a:rPr>
              <a:t>different dose </a:t>
            </a:r>
            <a:r>
              <a:rPr lang="en-US" altLang="zh-CN" dirty="0" smtClean="0">
                <a:solidFill>
                  <a:schemeClr val="tx1"/>
                </a:solidFill>
              </a:rPr>
              <a:t>changes</a:t>
            </a:r>
            <a:endParaRPr lang="zh-CN" altLang="en-US" dirty="0">
              <a:solidFill>
                <a:schemeClr val="tx1"/>
              </a:solidFill>
            </a:endParaRPr>
          </a:p>
        </p:txBody>
      </p:sp>
      <p:sp>
        <p:nvSpPr>
          <p:cNvPr id="5" name="矩形 4"/>
          <p:cNvSpPr/>
          <p:nvPr/>
        </p:nvSpPr>
        <p:spPr>
          <a:xfrm>
            <a:off x="4788024" y="1844824"/>
            <a:ext cx="4032448" cy="648072"/>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tx1"/>
                </a:solidFill>
              </a:rPr>
              <a:t>Telomere length </a:t>
            </a:r>
            <a:r>
              <a:rPr lang="en-US" altLang="zh-CN" dirty="0" smtClean="0">
                <a:solidFill>
                  <a:schemeClr val="tx1"/>
                </a:solidFill>
              </a:rPr>
              <a:t>is </a:t>
            </a:r>
            <a:r>
              <a:rPr lang="en-US" altLang="zh-CN" dirty="0">
                <a:solidFill>
                  <a:schemeClr val="tx1"/>
                </a:solidFill>
              </a:rPr>
              <a:t>a predictor of </a:t>
            </a:r>
            <a:r>
              <a:rPr lang="en-US" altLang="zh-CN" dirty="0" err="1">
                <a:solidFill>
                  <a:schemeClr val="tx1"/>
                </a:solidFill>
              </a:rPr>
              <a:t>radiosensitivity</a:t>
            </a:r>
            <a:endParaRPr lang="zh-CN" altLang="en-US" dirty="0">
              <a:solidFill>
                <a:schemeClr val="tx1"/>
              </a:solidFill>
            </a:endParaRPr>
          </a:p>
        </p:txBody>
      </p:sp>
      <p:sp>
        <p:nvSpPr>
          <p:cNvPr id="6" name="矩形 5"/>
          <p:cNvSpPr/>
          <p:nvPr/>
        </p:nvSpPr>
        <p:spPr>
          <a:xfrm>
            <a:off x="2483768" y="3501008"/>
            <a:ext cx="3888431" cy="648072"/>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tx1"/>
                </a:solidFill>
              </a:rPr>
              <a:t>Inhibition of telomerase </a:t>
            </a:r>
            <a:r>
              <a:rPr lang="en-US" altLang="zh-CN" dirty="0" smtClean="0">
                <a:solidFill>
                  <a:schemeClr val="tx1"/>
                </a:solidFill>
              </a:rPr>
              <a:t>components (</a:t>
            </a:r>
            <a:r>
              <a:rPr lang="en-US" altLang="zh-CN" dirty="0" err="1" smtClean="0">
                <a:solidFill>
                  <a:schemeClr val="tx1"/>
                </a:solidFill>
              </a:rPr>
              <a:t>hTR</a:t>
            </a:r>
            <a:r>
              <a:rPr lang="en-US" altLang="zh-CN" dirty="0" smtClean="0">
                <a:solidFill>
                  <a:schemeClr val="tx1"/>
                </a:solidFill>
              </a:rPr>
              <a:t>, </a:t>
            </a:r>
            <a:r>
              <a:rPr lang="en-US" altLang="zh-CN" dirty="0" err="1" smtClean="0">
                <a:solidFill>
                  <a:schemeClr val="tx1"/>
                </a:solidFill>
              </a:rPr>
              <a:t>hTERT</a:t>
            </a:r>
            <a:r>
              <a:rPr lang="en-US" altLang="zh-CN" dirty="0" smtClean="0">
                <a:solidFill>
                  <a:schemeClr val="tx1"/>
                </a:solidFill>
              </a:rPr>
              <a:t>)</a:t>
            </a:r>
            <a:endParaRPr lang="zh-CN" altLang="en-US" dirty="0">
              <a:solidFill>
                <a:schemeClr val="tx1"/>
              </a:solidFill>
            </a:endParaRPr>
          </a:p>
        </p:txBody>
      </p:sp>
      <p:sp>
        <p:nvSpPr>
          <p:cNvPr id="7" name="矩形 6"/>
          <p:cNvSpPr/>
          <p:nvPr/>
        </p:nvSpPr>
        <p:spPr>
          <a:xfrm>
            <a:off x="2483767" y="4797152"/>
            <a:ext cx="3888431" cy="1008112"/>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b="1" dirty="0" smtClean="0">
                <a:solidFill>
                  <a:srgbClr val="FF0000"/>
                </a:solidFill>
              </a:rPr>
              <a:t>Telomerase activity </a:t>
            </a:r>
          </a:p>
          <a:p>
            <a:pPr algn="ctr"/>
            <a:r>
              <a:rPr lang="en-US" altLang="zh-CN" b="1" dirty="0" smtClean="0">
                <a:solidFill>
                  <a:srgbClr val="FF0000"/>
                </a:solidFill>
              </a:rPr>
              <a:t>Telomere length</a:t>
            </a:r>
          </a:p>
          <a:p>
            <a:pPr algn="ctr"/>
            <a:r>
              <a:rPr lang="en-US" altLang="zh-CN" b="1" dirty="0" err="1" smtClean="0">
                <a:solidFill>
                  <a:srgbClr val="FF0000"/>
                </a:solidFill>
              </a:rPr>
              <a:t>Radiosensitivity</a:t>
            </a:r>
            <a:endParaRPr lang="zh-CN" altLang="en-US" b="1" dirty="0">
              <a:solidFill>
                <a:srgbClr val="FF0000"/>
              </a:solidFill>
            </a:endParaRPr>
          </a:p>
        </p:txBody>
      </p:sp>
      <p:cxnSp>
        <p:nvCxnSpPr>
          <p:cNvPr id="11" name="直接连接符 10"/>
          <p:cNvCxnSpPr>
            <a:stCxn id="4" idx="2"/>
          </p:cNvCxnSpPr>
          <p:nvPr/>
        </p:nvCxnSpPr>
        <p:spPr>
          <a:xfrm>
            <a:off x="2267744" y="2492896"/>
            <a:ext cx="0" cy="43204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5" idx="2"/>
          </p:cNvCxnSpPr>
          <p:nvPr/>
        </p:nvCxnSpPr>
        <p:spPr>
          <a:xfrm>
            <a:off x="6804248" y="2492896"/>
            <a:ext cx="0" cy="43204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2267744" y="2924944"/>
            <a:ext cx="453650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直接箭头连接符 18"/>
          <p:cNvCxnSpPr>
            <a:endCxn id="6" idx="0"/>
          </p:cNvCxnSpPr>
          <p:nvPr/>
        </p:nvCxnSpPr>
        <p:spPr>
          <a:xfrm>
            <a:off x="4427983" y="2924944"/>
            <a:ext cx="1" cy="57606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a:stCxn id="6" idx="2"/>
          </p:cNvCxnSpPr>
          <p:nvPr/>
        </p:nvCxnSpPr>
        <p:spPr>
          <a:xfrm flipH="1">
            <a:off x="4427983" y="4149080"/>
            <a:ext cx="1" cy="64807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p:nvPr/>
        </p:nvCxnSpPr>
        <p:spPr>
          <a:xfrm>
            <a:off x="5580112" y="4869160"/>
            <a:ext cx="0" cy="33242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p:nvPr/>
        </p:nvCxnSpPr>
        <p:spPr>
          <a:xfrm>
            <a:off x="5436096" y="5161384"/>
            <a:ext cx="0" cy="27964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3" name="直接箭头连接符 32"/>
          <p:cNvCxnSpPr/>
          <p:nvPr/>
        </p:nvCxnSpPr>
        <p:spPr>
          <a:xfrm flipV="1">
            <a:off x="5436318" y="5477568"/>
            <a:ext cx="0" cy="25202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8507180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457200" y="274638"/>
            <a:ext cx="8229600" cy="778098"/>
          </a:xfrm>
        </p:spPr>
        <p:txBody>
          <a:bodyPr>
            <a:noAutofit/>
          </a:bodyPr>
          <a:lstStyle/>
          <a:p>
            <a:r>
              <a:rPr lang="en-US" altLang="zh-CN" sz="3700" dirty="0" smtClean="0">
                <a:solidFill>
                  <a:schemeClr val="tx1"/>
                </a:solidFill>
              </a:rPr>
              <a:t>UBE2D3 and </a:t>
            </a:r>
            <a:r>
              <a:rPr lang="en-US" altLang="zh-CN" sz="3700" dirty="0" err="1" smtClean="0">
                <a:solidFill>
                  <a:schemeClr val="tx1"/>
                </a:solidFill>
              </a:rPr>
              <a:t>radiosensitivity</a:t>
            </a:r>
            <a:endParaRPr lang="zh-CN" altLang="en-US" sz="3700" dirty="0">
              <a:solidFill>
                <a:schemeClr val="tx1"/>
              </a:solidFill>
            </a:endParaRPr>
          </a:p>
        </p:txBody>
      </p:sp>
      <p:sp>
        <p:nvSpPr>
          <p:cNvPr id="4" name="矩形 3"/>
          <p:cNvSpPr/>
          <p:nvPr/>
        </p:nvSpPr>
        <p:spPr>
          <a:xfrm>
            <a:off x="1898008" y="4725144"/>
            <a:ext cx="5410295" cy="648072"/>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smtClean="0">
                <a:solidFill>
                  <a:schemeClr val="tx1"/>
                </a:solidFill>
              </a:rPr>
              <a:t>UBE2D3 is negatively regulate </a:t>
            </a:r>
            <a:r>
              <a:rPr lang="en-US" altLang="zh-CN" dirty="0" err="1" smtClean="0">
                <a:solidFill>
                  <a:schemeClr val="tx1"/>
                </a:solidFill>
              </a:rPr>
              <a:t>radiosesitivity</a:t>
            </a:r>
            <a:r>
              <a:rPr lang="en-US" altLang="zh-CN" dirty="0" smtClean="0">
                <a:solidFill>
                  <a:schemeClr val="tx1"/>
                </a:solidFill>
              </a:rPr>
              <a:t> by down regulate </a:t>
            </a:r>
            <a:r>
              <a:rPr lang="en-US" altLang="zh-CN" dirty="0" err="1" smtClean="0">
                <a:solidFill>
                  <a:schemeClr val="tx1"/>
                </a:solidFill>
              </a:rPr>
              <a:t>hTERT</a:t>
            </a:r>
            <a:r>
              <a:rPr lang="en-US" altLang="zh-CN" dirty="0" smtClean="0">
                <a:solidFill>
                  <a:schemeClr val="tx1"/>
                </a:solidFill>
              </a:rPr>
              <a:t> expression</a:t>
            </a:r>
            <a:endParaRPr lang="zh-CN" altLang="en-US" dirty="0">
              <a:solidFill>
                <a:schemeClr val="tx1"/>
              </a:solidFill>
            </a:endParaRPr>
          </a:p>
        </p:txBody>
      </p:sp>
      <p:sp>
        <p:nvSpPr>
          <p:cNvPr id="5" name="矩形 4"/>
          <p:cNvSpPr/>
          <p:nvPr/>
        </p:nvSpPr>
        <p:spPr>
          <a:xfrm>
            <a:off x="2478919" y="5962410"/>
            <a:ext cx="4248472" cy="720080"/>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err="1" smtClean="0">
                <a:solidFill>
                  <a:schemeClr val="tx1"/>
                </a:solidFill>
              </a:rPr>
              <a:t>hTERT</a:t>
            </a:r>
            <a:r>
              <a:rPr lang="en-US" altLang="zh-CN" dirty="0" smtClean="0">
                <a:solidFill>
                  <a:schemeClr val="tx1"/>
                </a:solidFill>
              </a:rPr>
              <a:t> </a:t>
            </a:r>
            <a:r>
              <a:rPr lang="en-US" altLang="zh-CN" dirty="0" err="1" smtClean="0">
                <a:solidFill>
                  <a:schemeClr val="tx1"/>
                </a:solidFill>
              </a:rPr>
              <a:t>ubiquitination</a:t>
            </a:r>
            <a:r>
              <a:rPr lang="en-US" altLang="zh-CN" dirty="0" smtClean="0">
                <a:solidFill>
                  <a:schemeClr val="tx1"/>
                </a:solidFill>
              </a:rPr>
              <a:t> plays an important part in </a:t>
            </a:r>
            <a:r>
              <a:rPr lang="en-US" altLang="zh-CN" dirty="0" err="1" smtClean="0">
                <a:solidFill>
                  <a:schemeClr val="tx1"/>
                </a:solidFill>
              </a:rPr>
              <a:t>radiosensitivity</a:t>
            </a:r>
            <a:endParaRPr lang="zh-CN" altLang="en-US" dirty="0">
              <a:solidFill>
                <a:schemeClr val="tx1"/>
              </a:solidFill>
            </a:endParaRPr>
          </a:p>
        </p:txBody>
      </p:sp>
      <p:pic>
        <p:nvPicPr>
          <p:cNvPr id="11" name="Picture 5"/>
          <p:cNvPicPr>
            <a:picLocks noChangeAspect="1" noChangeArrowheads="1"/>
          </p:cNvPicPr>
          <p:nvPr/>
        </p:nvPicPr>
        <p:blipFill>
          <a:blip r:embed="rId2"/>
          <a:srcRect/>
          <a:stretch>
            <a:fillRect/>
          </a:stretch>
        </p:blipFill>
        <p:spPr bwMode="auto">
          <a:xfrm>
            <a:off x="357158" y="1124744"/>
            <a:ext cx="8358246" cy="3349115"/>
          </a:xfrm>
          <a:prstGeom prst="rect">
            <a:avLst/>
          </a:prstGeom>
          <a:noFill/>
          <a:ln w="9525">
            <a:noFill/>
            <a:miter lim="800000"/>
            <a:headEnd/>
            <a:tailEnd/>
          </a:ln>
        </p:spPr>
      </p:pic>
      <p:cxnSp>
        <p:nvCxnSpPr>
          <p:cNvPr id="14" name="直接箭头连接符 13"/>
          <p:cNvCxnSpPr>
            <a:stCxn id="4" idx="2"/>
            <a:endCxn id="5" idx="0"/>
          </p:cNvCxnSpPr>
          <p:nvPr/>
        </p:nvCxnSpPr>
        <p:spPr>
          <a:xfrm flipH="1">
            <a:off x="4603155" y="5373216"/>
            <a:ext cx="1" cy="58919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6456183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chp_ub_p_sys.jpg"/>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676672"/>
            <a:ext cx="4706327" cy="61813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内容占位符 4"/>
          <p:cNvSpPr>
            <a:spLocks noGrp="1"/>
          </p:cNvSpPr>
          <p:nvPr>
            <p:ph idx="1"/>
          </p:nvPr>
        </p:nvSpPr>
        <p:spPr>
          <a:xfrm>
            <a:off x="4139952" y="1556792"/>
            <a:ext cx="4824536" cy="4896544"/>
          </a:xfrm>
        </p:spPr>
        <p:txBody>
          <a:bodyPr/>
          <a:lstStyle/>
          <a:p>
            <a:r>
              <a:rPr lang="en-US" altLang="zh-CN" dirty="0" smtClean="0"/>
              <a:t>E1-ubiquitin activation enzyme</a:t>
            </a:r>
          </a:p>
          <a:p>
            <a:r>
              <a:rPr lang="en-US" altLang="zh-CN" dirty="0" smtClean="0"/>
              <a:t>E2-ubiquitin conjugating enzyme </a:t>
            </a:r>
            <a:r>
              <a:rPr lang="en-US" altLang="zh-CN" dirty="0" smtClean="0">
                <a:solidFill>
                  <a:srgbClr val="FF0000"/>
                </a:solidFill>
              </a:rPr>
              <a:t>(UBE2D3)</a:t>
            </a:r>
          </a:p>
          <a:p>
            <a:r>
              <a:rPr lang="en-US" altLang="zh-CN" dirty="0" smtClean="0"/>
              <a:t>E3-ubiquitin ligase enzyme</a:t>
            </a:r>
            <a:endParaRPr lang="zh-CN" altLang="en-US" dirty="0"/>
          </a:p>
        </p:txBody>
      </p:sp>
      <p:sp>
        <p:nvSpPr>
          <p:cNvPr id="3" name="标题 2"/>
          <p:cNvSpPr>
            <a:spLocks noGrp="1"/>
          </p:cNvSpPr>
          <p:nvPr>
            <p:ph type="title"/>
          </p:nvPr>
        </p:nvSpPr>
        <p:spPr>
          <a:xfrm>
            <a:off x="457200" y="274638"/>
            <a:ext cx="8229600" cy="1011222"/>
          </a:xfrm>
        </p:spPr>
        <p:txBody>
          <a:bodyPr>
            <a:noAutofit/>
          </a:bodyPr>
          <a:lstStyle/>
          <a:p>
            <a:r>
              <a:rPr lang="en-US" altLang="zh-CN" sz="3600" dirty="0" smtClean="0">
                <a:solidFill>
                  <a:schemeClr val="tx1"/>
                </a:solidFill>
              </a:rPr>
              <a:t>The procession </a:t>
            </a:r>
            <a:r>
              <a:rPr lang="en-US" altLang="zh-CN" sz="3600" dirty="0">
                <a:solidFill>
                  <a:schemeClr val="tx1"/>
                </a:solidFill>
              </a:rPr>
              <a:t>of </a:t>
            </a:r>
            <a:r>
              <a:rPr lang="en-US" altLang="zh-CN" sz="3600" dirty="0" err="1" smtClean="0">
                <a:solidFill>
                  <a:schemeClr val="tx1"/>
                </a:solidFill>
              </a:rPr>
              <a:t>ubiquitination</a:t>
            </a:r>
            <a:endParaRPr lang="zh-CN" altLang="en-US" sz="3600" dirty="0">
              <a:solidFill>
                <a:schemeClr val="tx1"/>
              </a:solidFill>
            </a:endParaRPr>
          </a:p>
        </p:txBody>
      </p:sp>
    </p:spTree>
    <p:extLst>
      <p:ext uri="{BB962C8B-B14F-4D97-AF65-F5344CB8AC3E}">
        <p14:creationId xmlns:p14="http://schemas.microsoft.com/office/powerpoint/2010/main" xmlns="" val="29182894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chp_ub_p_sys.jpg"/>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500034" y="1428736"/>
            <a:ext cx="3429024" cy="4503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标题 2"/>
          <p:cNvSpPr>
            <a:spLocks noGrp="1"/>
          </p:cNvSpPr>
          <p:nvPr>
            <p:ph type="title"/>
          </p:nvPr>
        </p:nvSpPr>
        <p:spPr>
          <a:xfrm>
            <a:off x="142844" y="428604"/>
            <a:ext cx="8715436" cy="812038"/>
          </a:xfrm>
        </p:spPr>
        <p:txBody>
          <a:bodyPr>
            <a:noAutofit/>
          </a:bodyPr>
          <a:lstStyle/>
          <a:p>
            <a:r>
              <a:rPr lang="en-US" altLang="zh-CN" sz="2800" dirty="0" smtClean="0">
                <a:solidFill>
                  <a:schemeClr val="tx1"/>
                </a:solidFill>
              </a:rPr>
              <a:t>Carboxyl terminus of Hsp70-interacting protein </a:t>
            </a:r>
            <a:r>
              <a:rPr lang="en-US" altLang="zh-CN" sz="2800" dirty="0" smtClean="0">
                <a:solidFill>
                  <a:schemeClr val="tx1"/>
                </a:solidFill>
                <a:latin typeface="Times New Roman" pitchFamily="18" charset="0"/>
                <a:ea typeface="宋体" pitchFamily="2" charset="-122"/>
              </a:rPr>
              <a:t>(</a:t>
            </a:r>
            <a:r>
              <a:rPr lang="en-US" altLang="zh-CN" sz="2800" dirty="0" smtClean="0">
                <a:solidFill>
                  <a:schemeClr val="tx1"/>
                </a:solidFill>
              </a:rPr>
              <a:t>CHIP)</a:t>
            </a:r>
            <a:endParaRPr lang="zh-CN" altLang="en-US" sz="2800" dirty="0">
              <a:solidFill>
                <a:schemeClr val="tx1"/>
              </a:solidFill>
            </a:endParaRPr>
          </a:p>
        </p:txBody>
      </p:sp>
      <p:sp>
        <p:nvSpPr>
          <p:cNvPr id="7" name="矩形 6"/>
          <p:cNvSpPr/>
          <p:nvPr/>
        </p:nvSpPr>
        <p:spPr>
          <a:xfrm>
            <a:off x="6143636" y="1857364"/>
            <a:ext cx="857256" cy="428628"/>
          </a:xfrm>
          <a:prstGeom prst="rect">
            <a:avLst/>
          </a:prstGeom>
          <a:solidFill>
            <a:schemeClr val="bg2">
              <a:lumMod val="9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smtClean="0">
                <a:solidFill>
                  <a:schemeClr val="tx1"/>
                </a:solidFill>
              </a:rPr>
              <a:t>CHIP</a:t>
            </a:r>
            <a:endParaRPr lang="zh-CN" altLang="en-US" dirty="0" err="1">
              <a:solidFill>
                <a:schemeClr val="tx1"/>
              </a:solidFill>
            </a:endParaRPr>
          </a:p>
        </p:txBody>
      </p:sp>
      <p:sp>
        <p:nvSpPr>
          <p:cNvPr id="15" name="矩形 14"/>
          <p:cNvSpPr/>
          <p:nvPr/>
        </p:nvSpPr>
        <p:spPr>
          <a:xfrm>
            <a:off x="4286248" y="3352003"/>
            <a:ext cx="4500594" cy="362749"/>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smtClean="0">
                <a:solidFill>
                  <a:schemeClr val="tx1"/>
                </a:solidFill>
              </a:rPr>
              <a:t>Low expression in some tumor tissues</a:t>
            </a:r>
            <a:endParaRPr lang="zh-CN" altLang="en-US" dirty="0" err="1">
              <a:solidFill>
                <a:schemeClr val="tx1"/>
              </a:solidFill>
            </a:endParaRPr>
          </a:p>
        </p:txBody>
      </p:sp>
      <p:sp>
        <p:nvSpPr>
          <p:cNvPr id="16" name="矩形 15"/>
          <p:cNvSpPr/>
          <p:nvPr/>
        </p:nvSpPr>
        <p:spPr>
          <a:xfrm>
            <a:off x="4286248" y="4143380"/>
            <a:ext cx="4436254" cy="642941"/>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smtClean="0">
                <a:solidFill>
                  <a:schemeClr val="tx1"/>
                </a:solidFill>
              </a:rPr>
              <a:t>Modulate some tumor related pathways</a:t>
            </a:r>
            <a:endParaRPr lang="zh-CN" altLang="en-US" dirty="0" err="1">
              <a:solidFill>
                <a:schemeClr val="tx1"/>
              </a:solidFill>
            </a:endParaRPr>
          </a:p>
        </p:txBody>
      </p:sp>
      <p:sp>
        <p:nvSpPr>
          <p:cNvPr id="17" name="左大括号 16"/>
          <p:cNvSpPr/>
          <p:nvPr/>
        </p:nvSpPr>
        <p:spPr>
          <a:xfrm>
            <a:off x="3923927" y="3571877"/>
            <a:ext cx="290883" cy="865236"/>
          </a:xfrm>
          <a:prstGeom prst="leftBrace">
            <a:avLst>
              <a:gd name="adj1" fmla="val 0"/>
              <a:gd name="adj2" fmla="val 50000"/>
            </a:avLst>
          </a:prstGeom>
          <a:ln w="38100">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19" name="直接箭头连接符 18"/>
          <p:cNvCxnSpPr/>
          <p:nvPr/>
        </p:nvCxnSpPr>
        <p:spPr>
          <a:xfrm rot="5400000">
            <a:off x="6182136" y="2818998"/>
            <a:ext cx="780257"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4286248" y="5469684"/>
            <a:ext cx="4436253" cy="567536"/>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smtClean="0">
                <a:solidFill>
                  <a:schemeClr val="tx1"/>
                </a:solidFill>
              </a:rPr>
              <a:t>CHIP roles </a:t>
            </a:r>
            <a:r>
              <a:rPr lang="en-US" altLang="zh-CN" dirty="0">
                <a:solidFill>
                  <a:schemeClr val="tx1"/>
                </a:solidFill>
              </a:rPr>
              <a:t>in the </a:t>
            </a:r>
            <a:r>
              <a:rPr lang="en-US" altLang="zh-CN" dirty="0" err="1">
                <a:solidFill>
                  <a:schemeClr val="tx1"/>
                </a:solidFill>
              </a:rPr>
              <a:t>radiosensitivity</a:t>
            </a:r>
            <a:r>
              <a:rPr lang="en-US" altLang="zh-CN" dirty="0">
                <a:solidFill>
                  <a:schemeClr val="tx1"/>
                </a:solidFill>
              </a:rPr>
              <a:t> and invasion of cervical </a:t>
            </a:r>
            <a:r>
              <a:rPr lang="en-US" altLang="zh-CN" dirty="0" smtClean="0">
                <a:solidFill>
                  <a:schemeClr val="tx1"/>
                </a:solidFill>
              </a:rPr>
              <a:t>cancer is </a:t>
            </a:r>
            <a:r>
              <a:rPr lang="en-US" altLang="zh-CN" b="1" dirty="0" smtClean="0">
                <a:solidFill>
                  <a:srgbClr val="FF0000"/>
                </a:solidFill>
              </a:rPr>
              <a:t>unclear</a:t>
            </a:r>
            <a:endParaRPr lang="zh-CN" altLang="en-US" b="1" dirty="0" err="1">
              <a:solidFill>
                <a:srgbClr val="FF0000"/>
              </a:solidFill>
            </a:endParaRPr>
          </a:p>
        </p:txBody>
      </p:sp>
      <p:cxnSp>
        <p:nvCxnSpPr>
          <p:cNvPr id="9" name="直接箭头连接符 8"/>
          <p:cNvCxnSpPr>
            <a:stCxn id="16" idx="2"/>
          </p:cNvCxnSpPr>
          <p:nvPr/>
        </p:nvCxnSpPr>
        <p:spPr>
          <a:xfrm rot="16200000" flipH="1">
            <a:off x="6198415" y="5092281"/>
            <a:ext cx="611924" cy="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4357686" y="1857364"/>
            <a:ext cx="1071570" cy="419104"/>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smtClean="0">
                <a:solidFill>
                  <a:schemeClr val="tx1"/>
                </a:solidFill>
              </a:rPr>
              <a:t>UBE2D3</a:t>
            </a:r>
            <a:endParaRPr lang="zh-CN" altLang="en-US" dirty="0" err="1">
              <a:solidFill>
                <a:schemeClr val="tx1"/>
              </a:solidFill>
            </a:endParaRPr>
          </a:p>
        </p:txBody>
      </p:sp>
      <p:sp>
        <p:nvSpPr>
          <p:cNvPr id="34" name="矩形 33"/>
          <p:cNvSpPr/>
          <p:nvPr/>
        </p:nvSpPr>
        <p:spPr>
          <a:xfrm>
            <a:off x="7643834" y="1857364"/>
            <a:ext cx="981084" cy="447676"/>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err="1" smtClean="0">
                <a:solidFill>
                  <a:schemeClr val="tx1"/>
                </a:solidFill>
              </a:rPr>
              <a:t>hTERT</a:t>
            </a:r>
            <a:endParaRPr lang="zh-CN" altLang="en-US" dirty="0" err="1">
              <a:solidFill>
                <a:schemeClr val="tx1"/>
              </a:solidFill>
            </a:endParaRPr>
          </a:p>
        </p:txBody>
      </p:sp>
      <p:sp>
        <p:nvSpPr>
          <p:cNvPr id="43" name="矩形 42"/>
          <p:cNvSpPr/>
          <p:nvPr/>
        </p:nvSpPr>
        <p:spPr>
          <a:xfrm>
            <a:off x="4572000" y="1285860"/>
            <a:ext cx="571504" cy="285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smtClean="0">
                <a:solidFill>
                  <a:schemeClr val="tx1"/>
                </a:solidFill>
              </a:rPr>
              <a:t>E2</a:t>
            </a:r>
            <a:endParaRPr lang="zh-CN" altLang="en-US" dirty="0" err="1">
              <a:solidFill>
                <a:schemeClr val="tx1"/>
              </a:solidFill>
            </a:endParaRPr>
          </a:p>
        </p:txBody>
      </p:sp>
      <p:sp>
        <p:nvSpPr>
          <p:cNvPr id="44" name="矩形 43"/>
          <p:cNvSpPr/>
          <p:nvPr/>
        </p:nvSpPr>
        <p:spPr>
          <a:xfrm>
            <a:off x="6286512" y="1285860"/>
            <a:ext cx="571504" cy="285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smtClean="0">
                <a:solidFill>
                  <a:schemeClr val="tx1"/>
                </a:solidFill>
              </a:rPr>
              <a:t>E3</a:t>
            </a:r>
            <a:endParaRPr lang="zh-CN" altLang="en-US" dirty="0" err="1">
              <a:solidFill>
                <a:schemeClr val="tx1"/>
              </a:solidFill>
            </a:endParaRPr>
          </a:p>
        </p:txBody>
      </p:sp>
      <p:sp>
        <p:nvSpPr>
          <p:cNvPr id="45" name="矩形 44"/>
          <p:cNvSpPr/>
          <p:nvPr/>
        </p:nvSpPr>
        <p:spPr>
          <a:xfrm>
            <a:off x="7429520" y="1285860"/>
            <a:ext cx="1357322" cy="285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smtClean="0">
                <a:solidFill>
                  <a:schemeClr val="tx1"/>
                </a:solidFill>
              </a:rPr>
              <a:t>Substrate</a:t>
            </a:r>
            <a:endParaRPr lang="zh-CN" altLang="en-US" dirty="0" err="1">
              <a:solidFill>
                <a:schemeClr val="tx1"/>
              </a:solidFill>
            </a:endParaRPr>
          </a:p>
        </p:txBody>
      </p:sp>
      <p:cxnSp>
        <p:nvCxnSpPr>
          <p:cNvPr id="49" name="直接箭头连接符 48"/>
          <p:cNvCxnSpPr>
            <a:stCxn id="33" idx="3"/>
            <a:endCxn id="7" idx="1"/>
          </p:cNvCxnSpPr>
          <p:nvPr/>
        </p:nvCxnSpPr>
        <p:spPr>
          <a:xfrm>
            <a:off x="5429256" y="2066916"/>
            <a:ext cx="714380" cy="4762"/>
          </a:xfrm>
          <a:prstGeom prst="straightConnector1">
            <a:avLst/>
          </a:prstGeom>
          <a:ln w="38100">
            <a:headEnd type="arrow"/>
            <a:tailEnd type="arrow"/>
          </a:ln>
        </p:spPr>
        <p:style>
          <a:lnRef idx="1">
            <a:schemeClr val="accent1"/>
          </a:lnRef>
          <a:fillRef idx="0">
            <a:schemeClr val="accent1"/>
          </a:fillRef>
          <a:effectRef idx="0">
            <a:schemeClr val="accent1"/>
          </a:effectRef>
          <a:fontRef idx="minor">
            <a:schemeClr val="tx1"/>
          </a:fontRef>
        </p:style>
      </p:cxnSp>
      <p:cxnSp>
        <p:nvCxnSpPr>
          <p:cNvPr id="50" name="直接箭头连接符 49"/>
          <p:cNvCxnSpPr>
            <a:stCxn id="7" idx="3"/>
          </p:cNvCxnSpPr>
          <p:nvPr/>
        </p:nvCxnSpPr>
        <p:spPr>
          <a:xfrm>
            <a:off x="7000892" y="2071678"/>
            <a:ext cx="642942" cy="4762"/>
          </a:xfrm>
          <a:prstGeom prst="straightConnector1">
            <a:avLst/>
          </a:prstGeom>
          <a:ln w="38100">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2106430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5831632" y="3417967"/>
            <a:ext cx="3312368" cy="1123694"/>
          </a:xfrm>
        </p:spPr>
        <p:txBody>
          <a:bodyPr>
            <a:noAutofit/>
          </a:bodyPr>
          <a:lstStyle/>
          <a:p>
            <a:r>
              <a:rPr lang="en-US" altLang="zh-CN" sz="2000" b="0" dirty="0" smtClean="0">
                <a:solidFill>
                  <a:schemeClr val="tx1"/>
                </a:solidFill>
              </a:rPr>
              <a:t>CHIP is </a:t>
            </a:r>
            <a:r>
              <a:rPr lang="en-US" altLang="zh-CN" sz="2000" b="0" dirty="0" err="1" smtClean="0">
                <a:solidFill>
                  <a:schemeClr val="tx1"/>
                </a:solidFill>
              </a:rPr>
              <a:t>lowexpression</a:t>
            </a:r>
            <a:r>
              <a:rPr lang="en-US" altLang="zh-CN" sz="2000" b="0" dirty="0" smtClean="0">
                <a:solidFill>
                  <a:schemeClr val="tx1"/>
                </a:solidFill>
              </a:rPr>
              <a:t> in cervical cancer tissues by gene microarray.</a:t>
            </a:r>
            <a:br>
              <a:rPr lang="en-US" altLang="zh-CN" sz="2000" b="0" dirty="0" smtClean="0">
                <a:solidFill>
                  <a:schemeClr val="tx1"/>
                </a:solidFill>
              </a:rPr>
            </a:br>
            <a:r>
              <a:rPr lang="en-US" altLang="zh-CN" sz="2000" dirty="0"/>
              <a:t/>
            </a:r>
            <a:br>
              <a:rPr lang="en-US" altLang="zh-CN" sz="2000" dirty="0"/>
            </a:br>
            <a:r>
              <a:rPr lang="en-US" altLang="zh-CN" sz="2000" dirty="0" smtClean="0"/>
              <a:t/>
            </a:r>
            <a:br>
              <a:rPr lang="en-US" altLang="zh-CN" sz="2000" dirty="0" smtClean="0"/>
            </a:br>
            <a:endParaRPr lang="zh-CN" altLang="en-US" sz="2000" dirty="0"/>
          </a:p>
        </p:txBody>
      </p:sp>
      <p:pic>
        <p:nvPicPr>
          <p:cNvPr id="1027" name="Picture 3" descr="C:\Users\asus1\Desktop\会议用\生物信息学\tif\cancer normal - 副本.ti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5718" y="2564904"/>
            <a:ext cx="5916613" cy="2348880"/>
          </a:xfrm>
          <a:prstGeom prst="rect">
            <a:avLst/>
          </a:prstGeom>
          <a:extLst>
            <a:ext uri="{909E8E84-426E-40DD-AFC4-6F175D3DCCD1}">
              <a14:hiddenFill xmlns:a14="http://schemas.microsoft.com/office/drawing/2010/main" xmlns="">
                <a:solidFill>
                  <a:srgbClr val="FFFFFF"/>
                </a:solidFill>
              </a14:hiddenFill>
            </a:ext>
          </a:extLst>
        </p:spPr>
      </p:pic>
      <p:pic>
        <p:nvPicPr>
          <p:cNvPr id="1028" name="Picture 4" descr="C:\Users\asus1\Desktop\会议用\生物信息学\tif\CIN normal - 副本.ti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829" y="548680"/>
            <a:ext cx="5684838" cy="2160240"/>
          </a:xfrm>
          <a:prstGeom prst="rect">
            <a:avLst/>
          </a:prstGeom>
          <a:noFill/>
          <a:extLst>
            <a:ext uri="{909E8E84-426E-40DD-AFC4-6F175D3DCCD1}">
              <a14:hiddenFill xmlns:a14="http://schemas.microsoft.com/office/drawing/2010/main" xmlns="">
                <a:solidFill>
                  <a:srgbClr val="FFFFFF"/>
                </a:solidFill>
              </a14:hiddenFill>
            </a:ext>
          </a:extLst>
        </p:spPr>
      </p:pic>
      <p:sp>
        <p:nvSpPr>
          <p:cNvPr id="6" name="标题 2"/>
          <p:cNvSpPr txBox="1">
            <a:spLocks/>
          </p:cNvSpPr>
          <p:nvPr/>
        </p:nvSpPr>
        <p:spPr>
          <a:xfrm>
            <a:off x="107504" y="44624"/>
            <a:ext cx="8784976" cy="576064"/>
          </a:xfrm>
          <a:prstGeom prst="rect">
            <a:avLst/>
          </a:prstGeom>
        </p:spPr>
        <p:txBody>
          <a:bodyPr vert="horz" rtlCol="0" anchor="ctr">
            <a:normAutofit fontScale="85000" lnSpcReduction="20000"/>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n-US" altLang="zh-CN" sz="4400" dirty="0" smtClean="0">
                <a:solidFill>
                  <a:schemeClr val="tx1"/>
                </a:solidFill>
              </a:rPr>
              <a:t>GEO </a:t>
            </a:r>
            <a:r>
              <a:rPr lang="en-US" altLang="zh-CN" sz="4400" dirty="0">
                <a:solidFill>
                  <a:schemeClr val="tx1"/>
                </a:solidFill>
              </a:rPr>
              <a:t>Datasets: GSE 7803</a:t>
            </a:r>
            <a:endParaRPr lang="zh-CN" altLang="en-US" dirty="0">
              <a:solidFill>
                <a:schemeClr val="tx1"/>
              </a:solidFill>
            </a:endParaRPr>
          </a:p>
        </p:txBody>
      </p:sp>
      <p:pic>
        <p:nvPicPr>
          <p:cNvPr id="1026" name="Picture 2" descr="C:\Users\asus1\Desktop\会议用\生物信息学\tif\CHIP生物信息 - 副本.tif"/>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25717" y="4751900"/>
            <a:ext cx="5417797" cy="208823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extBox 1"/>
          <p:cNvSpPr txBox="1"/>
          <p:nvPr/>
        </p:nvSpPr>
        <p:spPr>
          <a:xfrm>
            <a:off x="4211960" y="5085184"/>
            <a:ext cx="864096" cy="276999"/>
          </a:xfrm>
          <a:prstGeom prst="rect">
            <a:avLst/>
          </a:prstGeom>
          <a:noFill/>
        </p:spPr>
        <p:txBody>
          <a:bodyPr wrap="square" rtlCol="0">
            <a:spAutoFit/>
          </a:bodyPr>
          <a:lstStyle/>
          <a:p>
            <a:r>
              <a:rPr lang="en-US" altLang="zh-CN" sz="1200" dirty="0" smtClean="0"/>
              <a:t>P&lt;0.05</a:t>
            </a:r>
            <a:endParaRPr lang="zh-CN" altLang="en-US" sz="1200" dirty="0"/>
          </a:p>
        </p:txBody>
      </p:sp>
      <p:sp>
        <p:nvSpPr>
          <p:cNvPr id="8" name="TextBox 7"/>
          <p:cNvSpPr txBox="1"/>
          <p:nvPr/>
        </p:nvSpPr>
        <p:spPr>
          <a:xfrm>
            <a:off x="4293864" y="3140968"/>
            <a:ext cx="864096" cy="276999"/>
          </a:xfrm>
          <a:prstGeom prst="rect">
            <a:avLst/>
          </a:prstGeom>
          <a:noFill/>
        </p:spPr>
        <p:txBody>
          <a:bodyPr wrap="square" rtlCol="0">
            <a:spAutoFit/>
          </a:bodyPr>
          <a:lstStyle/>
          <a:p>
            <a:r>
              <a:rPr lang="en-US" altLang="zh-CN" sz="1200" dirty="0" smtClean="0"/>
              <a:t>P&lt;0.05</a:t>
            </a:r>
            <a:endParaRPr lang="zh-CN" altLang="en-US" sz="1200" dirty="0"/>
          </a:p>
        </p:txBody>
      </p:sp>
      <p:sp>
        <p:nvSpPr>
          <p:cNvPr id="9" name="TextBox 8"/>
          <p:cNvSpPr txBox="1"/>
          <p:nvPr/>
        </p:nvSpPr>
        <p:spPr>
          <a:xfrm>
            <a:off x="4293864" y="980728"/>
            <a:ext cx="864096" cy="276999"/>
          </a:xfrm>
          <a:prstGeom prst="rect">
            <a:avLst/>
          </a:prstGeom>
          <a:noFill/>
        </p:spPr>
        <p:txBody>
          <a:bodyPr wrap="square" rtlCol="0">
            <a:spAutoFit/>
          </a:bodyPr>
          <a:lstStyle/>
          <a:p>
            <a:r>
              <a:rPr lang="en-US" altLang="zh-CN" sz="1200" dirty="0" smtClean="0"/>
              <a:t>P&lt;0.05</a:t>
            </a:r>
            <a:endParaRPr lang="zh-CN" altLang="en-US" sz="1200" dirty="0"/>
          </a:p>
        </p:txBody>
      </p:sp>
      <p:pic>
        <p:nvPicPr>
          <p:cNvPr id="2051" name="Picture 3"/>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5670381" y="5049449"/>
            <a:ext cx="3222099" cy="96319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976269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Users\asus1\Desktop\会议用\QPCR in doses and time points\10.ti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71472" y="3940718"/>
            <a:ext cx="4000527" cy="2575908"/>
          </a:xfrm>
          <a:prstGeom prst="rect">
            <a:avLst/>
          </a:prstGeom>
          <a:noFill/>
          <a:extLst>
            <a:ext uri="{909E8E84-426E-40DD-AFC4-6F175D3DCCD1}">
              <a14:hiddenFill xmlns:a14="http://schemas.microsoft.com/office/drawing/2010/main" xmlns="">
                <a:solidFill>
                  <a:srgbClr val="FFFFFF"/>
                </a:solidFill>
              </a14:hiddenFill>
            </a:ext>
          </a:extLst>
        </p:spPr>
      </p:pic>
      <p:sp>
        <p:nvSpPr>
          <p:cNvPr id="3" name="标题 2"/>
          <p:cNvSpPr>
            <a:spLocks noGrp="1"/>
          </p:cNvSpPr>
          <p:nvPr>
            <p:ph type="title"/>
          </p:nvPr>
        </p:nvSpPr>
        <p:spPr>
          <a:xfrm>
            <a:off x="457200" y="260648"/>
            <a:ext cx="8435280" cy="908632"/>
          </a:xfrm>
        </p:spPr>
        <p:txBody>
          <a:bodyPr>
            <a:noAutofit/>
          </a:bodyPr>
          <a:lstStyle/>
          <a:p>
            <a:r>
              <a:rPr lang="en-US" altLang="zh-CN" sz="2800" dirty="0" smtClean="0">
                <a:solidFill>
                  <a:schemeClr val="tx1"/>
                </a:solidFill>
              </a:rPr>
              <a:t>Q-PCR to know the relative expression of </a:t>
            </a:r>
            <a:r>
              <a:rPr lang="en-US" altLang="zh-CN" sz="2800" dirty="0" err="1" smtClean="0">
                <a:solidFill>
                  <a:schemeClr val="tx1"/>
                </a:solidFill>
              </a:rPr>
              <a:t>hTERT</a:t>
            </a:r>
            <a:r>
              <a:rPr lang="en-US" altLang="zh-CN" sz="2800" dirty="0" smtClean="0">
                <a:solidFill>
                  <a:schemeClr val="tx1"/>
                </a:solidFill>
              </a:rPr>
              <a:t>/CHIP after different radiation doses</a:t>
            </a:r>
            <a:endParaRPr lang="zh-CN" altLang="en-US" sz="2800" dirty="0">
              <a:solidFill>
                <a:schemeClr val="tx1"/>
              </a:solidFill>
            </a:endParaRPr>
          </a:p>
        </p:txBody>
      </p:sp>
      <p:pic>
        <p:nvPicPr>
          <p:cNvPr id="1027" name="Picture 3" descr="C:\Users\asus1\Desktop\会议用\QPCR in doses and time points\2.ti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74852" y="1428736"/>
            <a:ext cx="4075609" cy="2571768"/>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C:\Users\asus1\Desktop\会议用\QPCR in doses and time points\5.tif"/>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714876" y="1452962"/>
            <a:ext cx="4150427" cy="261898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extBox 3"/>
          <p:cNvSpPr txBox="1"/>
          <p:nvPr/>
        </p:nvSpPr>
        <p:spPr>
          <a:xfrm>
            <a:off x="5000628" y="5357826"/>
            <a:ext cx="3710216" cy="58477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600" dirty="0" smtClean="0"/>
              <a:t>CHIP is changed companion with </a:t>
            </a:r>
            <a:r>
              <a:rPr lang="en-US" altLang="zh-CN" sz="1600" dirty="0" err="1" smtClean="0"/>
              <a:t>hTERT</a:t>
            </a:r>
            <a:r>
              <a:rPr lang="en-US" altLang="zh-CN" sz="1600" dirty="0" smtClean="0"/>
              <a:t> change.</a:t>
            </a:r>
            <a:endParaRPr lang="zh-CN" altLang="en-US" sz="1600" dirty="0"/>
          </a:p>
        </p:txBody>
      </p:sp>
    </p:spTree>
    <p:extLst>
      <p:ext uri="{BB962C8B-B14F-4D97-AF65-F5344CB8AC3E}">
        <p14:creationId xmlns:p14="http://schemas.microsoft.com/office/powerpoint/2010/main" xmlns="" val="19868071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solidFill>
                  <a:schemeClr val="tx1"/>
                </a:solidFill>
              </a:rPr>
              <a:t>CHIP &amp; </a:t>
            </a:r>
            <a:r>
              <a:rPr lang="en-US" altLang="zh-CN" dirty="0" err="1">
                <a:solidFill>
                  <a:schemeClr val="tx1"/>
                </a:solidFill>
              </a:rPr>
              <a:t>Radiosensitivity</a:t>
            </a:r>
            <a:endParaRPr lang="zh-CN" altLang="en-US" dirty="0">
              <a:solidFill>
                <a:schemeClr val="tx1"/>
              </a:solidFill>
            </a:endParaRPr>
          </a:p>
        </p:txBody>
      </p:sp>
      <p:sp>
        <p:nvSpPr>
          <p:cNvPr id="7" name="内容占位符 1"/>
          <p:cNvSpPr txBox="1">
            <a:spLocks/>
          </p:cNvSpPr>
          <p:nvPr/>
        </p:nvSpPr>
        <p:spPr>
          <a:xfrm>
            <a:off x="642910" y="2071678"/>
            <a:ext cx="7780644" cy="2780928"/>
          </a:xfrm>
          <a:prstGeom prst="rect">
            <a:avLst/>
          </a:prstGeom>
        </p:spPr>
        <p:txBody>
          <a:bodyPr vert="horz">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r>
              <a:rPr lang="en-US" altLang="zh-CN" sz="2400" dirty="0">
                <a:solidFill>
                  <a:srgbClr val="FF0000"/>
                </a:solidFill>
              </a:rPr>
              <a:t>Establish </a:t>
            </a:r>
            <a:r>
              <a:rPr lang="en-US" altLang="zh-CN" sz="2400" dirty="0" err="1">
                <a:solidFill>
                  <a:srgbClr val="FF0000"/>
                </a:solidFill>
              </a:rPr>
              <a:t>radioresisitant</a:t>
            </a:r>
            <a:r>
              <a:rPr lang="en-US" altLang="zh-CN" sz="2400" dirty="0">
                <a:solidFill>
                  <a:srgbClr val="FF0000"/>
                </a:solidFill>
              </a:rPr>
              <a:t> cell lines</a:t>
            </a:r>
          </a:p>
          <a:p>
            <a:r>
              <a:rPr lang="en-US" altLang="zh-CN" sz="2400" dirty="0"/>
              <a:t>Protein levels of CHIP are associated with telomerase activity, telomere length and </a:t>
            </a:r>
            <a:r>
              <a:rPr lang="en-US" altLang="zh-CN" sz="2400" dirty="0" err="1"/>
              <a:t>radiosensitivity</a:t>
            </a:r>
            <a:r>
              <a:rPr lang="en-US" altLang="zh-CN" sz="2400" dirty="0"/>
              <a:t> in cervical cancer cells</a:t>
            </a:r>
          </a:p>
          <a:p>
            <a:r>
              <a:rPr lang="en-US" altLang="zh-CN" sz="2400" dirty="0"/>
              <a:t>Verify the relationship between CHIP and </a:t>
            </a:r>
            <a:r>
              <a:rPr lang="en-US" altLang="zh-CN" sz="2400" dirty="0" err="1"/>
              <a:t>radiosensitivity</a:t>
            </a:r>
            <a:endParaRPr lang="en-US" altLang="zh-CN" sz="2400" dirty="0"/>
          </a:p>
        </p:txBody>
      </p:sp>
    </p:spTree>
    <p:extLst>
      <p:ext uri="{BB962C8B-B14F-4D97-AF65-F5344CB8AC3E}">
        <p14:creationId xmlns:p14="http://schemas.microsoft.com/office/powerpoint/2010/main" xmlns="" val="15652821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19436" y="462491"/>
            <a:ext cx="9063582" cy="419100"/>
          </a:xfrm>
        </p:spPr>
        <p:txBody>
          <a:bodyPr>
            <a:noAutofit/>
          </a:bodyPr>
          <a:lstStyle/>
          <a:p>
            <a:pPr>
              <a:defRPr/>
            </a:pPr>
            <a:r>
              <a:rPr lang="zh-CN" altLang="zh-CN" sz="2800" dirty="0" smtClean="0">
                <a:solidFill>
                  <a:schemeClr val="tx1"/>
                </a:solidFill>
              </a:rPr>
              <a:t>Clonogenic assay</a:t>
            </a:r>
            <a:r>
              <a:rPr lang="en-US" altLang="zh-CN" sz="2800" dirty="0" smtClean="0">
                <a:solidFill>
                  <a:schemeClr val="tx1"/>
                </a:solidFill>
              </a:rPr>
              <a:t> for verify </a:t>
            </a:r>
            <a:r>
              <a:rPr lang="en-US" altLang="zh-CN" sz="2800" dirty="0" err="1" smtClean="0">
                <a:solidFill>
                  <a:schemeClr val="tx1"/>
                </a:solidFill>
              </a:rPr>
              <a:t>radioresisitant</a:t>
            </a:r>
            <a:r>
              <a:rPr lang="en-US" altLang="zh-CN" sz="2800" dirty="0" smtClean="0">
                <a:solidFill>
                  <a:schemeClr val="tx1"/>
                </a:solidFill>
              </a:rPr>
              <a:t> cell lines</a:t>
            </a:r>
            <a:r>
              <a:rPr lang="zh-CN" altLang="zh-CN" sz="2800" dirty="0" smtClean="0">
                <a:solidFill>
                  <a:schemeClr val="tx1"/>
                </a:solidFill>
              </a:rPr>
              <a:t> </a:t>
            </a:r>
            <a:br>
              <a:rPr lang="zh-CN" altLang="zh-CN" sz="2800" dirty="0" smtClean="0">
                <a:solidFill>
                  <a:schemeClr val="tx1"/>
                </a:solidFill>
              </a:rPr>
            </a:br>
            <a:endParaRPr lang="zh-CN" altLang="en-US" sz="2800" dirty="0" smtClean="0">
              <a:solidFill>
                <a:schemeClr val="tx1"/>
              </a:solidFill>
            </a:endParaRPr>
          </a:p>
        </p:txBody>
      </p:sp>
      <p:pic>
        <p:nvPicPr>
          <p:cNvPr id="14339"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70683" y="980727"/>
            <a:ext cx="4589350" cy="270331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098"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259459" y="971217"/>
            <a:ext cx="4344989" cy="271072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aphicFrame>
        <p:nvGraphicFramePr>
          <p:cNvPr id="6" name="表格 5"/>
          <p:cNvGraphicFramePr>
            <a:graphicFrameLocks noGrp="1"/>
          </p:cNvGraphicFramePr>
          <p:nvPr>
            <p:extLst>
              <p:ext uri="{D42A27DB-BD31-4B8C-83A1-F6EECF244321}">
                <p14:modId xmlns:p14="http://schemas.microsoft.com/office/powerpoint/2010/main" xmlns="" val="862422785"/>
              </p:ext>
            </p:extLst>
          </p:nvPr>
        </p:nvGraphicFramePr>
        <p:xfrm>
          <a:off x="1763688" y="4077072"/>
          <a:ext cx="4680520" cy="1905198"/>
        </p:xfrm>
        <a:graphic>
          <a:graphicData uri="http://schemas.openxmlformats.org/drawingml/2006/table">
            <a:tbl>
              <a:tblPr/>
              <a:tblGrid>
                <a:gridCol w="1008112"/>
                <a:gridCol w="1224136"/>
                <a:gridCol w="1235943"/>
                <a:gridCol w="1212329"/>
              </a:tblGrid>
              <a:tr h="292433">
                <a:tc>
                  <a:txBody>
                    <a:bodyPr/>
                    <a:lstStyle/>
                    <a:p>
                      <a:pPr algn="ctr">
                        <a:lnSpc>
                          <a:spcPct val="150000"/>
                        </a:lnSpc>
                        <a:spcAft>
                          <a:spcPts val="0"/>
                        </a:spcAft>
                      </a:pPr>
                      <a:r>
                        <a:rPr lang="en-US" altLang="zh-CN" sz="1200" b="1" kern="0" dirty="0" smtClean="0">
                          <a:solidFill>
                            <a:schemeClr val="tx1"/>
                          </a:solidFill>
                          <a:effectLst/>
                          <a:latin typeface="Times New Roman"/>
                          <a:ea typeface="宋体"/>
                          <a:cs typeface="Times New Roman"/>
                        </a:rPr>
                        <a:t>Cell lines</a:t>
                      </a:r>
                      <a:endParaRPr lang="zh-CN" sz="1200" b="1" kern="0" dirty="0">
                        <a:solidFill>
                          <a:schemeClr val="tx1"/>
                        </a:solidFill>
                        <a:effectLst/>
                        <a:latin typeface="Times New Roman"/>
                        <a:ea typeface="宋体"/>
                        <a:cs typeface="Times New Roman"/>
                      </a:endParaRPr>
                    </a:p>
                  </a:txBody>
                  <a:tcPr marL="68591" marR="68591"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b="1" kern="0">
                          <a:effectLst/>
                          <a:latin typeface="Times New Roman"/>
                          <a:ea typeface="宋体"/>
                          <a:cs typeface="Times New Roman"/>
                        </a:rPr>
                        <a:t>D</a:t>
                      </a:r>
                      <a:r>
                        <a:rPr lang="en-US" sz="1200" b="1" kern="0" baseline="-25000">
                          <a:effectLst/>
                          <a:latin typeface="Times New Roman"/>
                          <a:ea typeface="宋体"/>
                          <a:cs typeface="Times New Roman"/>
                        </a:rPr>
                        <a:t>0</a:t>
                      </a:r>
                      <a:endParaRPr lang="zh-CN" sz="1000" b="1" kern="100">
                        <a:effectLst/>
                        <a:latin typeface="Calibri"/>
                        <a:ea typeface="宋体"/>
                        <a:cs typeface="Times New Roman"/>
                      </a:endParaRPr>
                    </a:p>
                  </a:txBody>
                  <a:tcPr marL="68591" marR="68591"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b="1" kern="0" dirty="0" err="1">
                          <a:effectLst/>
                          <a:latin typeface="Times New Roman"/>
                          <a:ea typeface="宋体"/>
                          <a:cs typeface="Times New Roman"/>
                        </a:rPr>
                        <a:t>D</a:t>
                      </a:r>
                      <a:r>
                        <a:rPr lang="en-US" sz="1200" b="1" kern="0" baseline="-25000" dirty="0" err="1">
                          <a:effectLst/>
                          <a:latin typeface="Times New Roman"/>
                          <a:ea typeface="宋体"/>
                          <a:cs typeface="Times New Roman"/>
                        </a:rPr>
                        <a:t>q</a:t>
                      </a:r>
                      <a:endParaRPr lang="zh-CN" sz="1000" b="1" kern="100" dirty="0">
                        <a:effectLst/>
                        <a:latin typeface="Calibri"/>
                        <a:ea typeface="宋体"/>
                        <a:cs typeface="Times New Roman"/>
                      </a:endParaRPr>
                    </a:p>
                  </a:txBody>
                  <a:tcPr marL="68591" marR="68591"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b="1" kern="0" dirty="0">
                          <a:effectLst/>
                          <a:latin typeface="Times New Roman"/>
                          <a:ea typeface="宋体"/>
                          <a:cs typeface="Times New Roman"/>
                        </a:rPr>
                        <a:t>SF</a:t>
                      </a:r>
                      <a:r>
                        <a:rPr lang="en-US" sz="1200" b="1" kern="0" baseline="-25000" dirty="0">
                          <a:effectLst/>
                          <a:latin typeface="Times New Roman"/>
                          <a:ea typeface="宋体"/>
                          <a:cs typeface="Times New Roman"/>
                        </a:rPr>
                        <a:t>2</a:t>
                      </a:r>
                      <a:endParaRPr lang="zh-CN" sz="1000" b="1" kern="100" dirty="0">
                        <a:effectLst/>
                        <a:latin typeface="Calibri"/>
                        <a:ea typeface="宋体"/>
                        <a:cs typeface="Times New Roman"/>
                      </a:endParaRPr>
                    </a:p>
                  </a:txBody>
                  <a:tcPr marL="68591" marR="68591"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3572">
                <a:tc>
                  <a:txBody>
                    <a:bodyPr/>
                    <a:lstStyle/>
                    <a:p>
                      <a:pPr algn="ctr">
                        <a:lnSpc>
                          <a:spcPct val="150000"/>
                        </a:lnSpc>
                        <a:spcAft>
                          <a:spcPts val="0"/>
                        </a:spcAft>
                      </a:pPr>
                      <a:r>
                        <a:rPr lang="en-US" sz="1200" b="1" kern="0" dirty="0" smtClean="0">
                          <a:effectLst/>
                          <a:latin typeface="Times New Roman"/>
                          <a:ea typeface="宋体"/>
                          <a:cs typeface="Times New Roman"/>
                        </a:rPr>
                        <a:t>C33A</a:t>
                      </a:r>
                      <a:endParaRPr lang="zh-CN" sz="1000" b="1" kern="100" dirty="0">
                        <a:effectLst/>
                        <a:latin typeface="Calibri"/>
                        <a:ea typeface="宋体"/>
                        <a:cs typeface="Times New Roman"/>
                      </a:endParaRPr>
                    </a:p>
                  </a:txBody>
                  <a:tcPr marL="68591" marR="68591" marT="0" marB="0">
                    <a:lnL>
                      <a:noFill/>
                    </a:lnL>
                    <a:lnR>
                      <a:noFill/>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lnSpc>
                          <a:spcPct val="150000"/>
                        </a:lnSpc>
                        <a:spcAft>
                          <a:spcPts val="0"/>
                        </a:spcAft>
                      </a:pPr>
                      <a:r>
                        <a:rPr lang="en-US" altLang="zh-CN" sz="1200" b="1" kern="0" dirty="0" smtClean="0">
                          <a:effectLst/>
                          <a:latin typeface="Times New Roman"/>
                          <a:ea typeface="宋体"/>
                          <a:cs typeface="Times New Roman"/>
                        </a:rPr>
                        <a:t>1.343</a:t>
                      </a:r>
                      <a:r>
                        <a:rPr lang="en-US" sz="1200" b="1" kern="0" dirty="0" smtClean="0">
                          <a:effectLst/>
                          <a:latin typeface="Times New Roman"/>
                          <a:ea typeface="宋体"/>
                          <a:cs typeface="Times New Roman"/>
                        </a:rPr>
                        <a:t>±0.028</a:t>
                      </a:r>
                      <a:endParaRPr lang="zh-CN" sz="1000" b="1" kern="100" dirty="0">
                        <a:effectLst/>
                        <a:latin typeface="Calibri"/>
                        <a:ea typeface="宋体"/>
                        <a:cs typeface="Times New Roman"/>
                      </a:endParaRPr>
                    </a:p>
                  </a:txBody>
                  <a:tcPr marL="68591" marR="68591" marT="0" marB="0">
                    <a:lnL>
                      <a:noFill/>
                    </a:lnL>
                    <a:lnR>
                      <a:noFill/>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lnSpc>
                          <a:spcPct val="150000"/>
                        </a:lnSpc>
                        <a:spcAft>
                          <a:spcPts val="0"/>
                        </a:spcAft>
                      </a:pPr>
                      <a:r>
                        <a:rPr lang="en-US" altLang="zh-CN" sz="1200" b="1" kern="0" dirty="0" smtClean="0">
                          <a:effectLst/>
                          <a:latin typeface="Times New Roman"/>
                          <a:ea typeface="宋体"/>
                          <a:cs typeface="Times New Roman"/>
                        </a:rPr>
                        <a:t>0.723</a:t>
                      </a:r>
                      <a:r>
                        <a:rPr lang="en-US" sz="1200" b="1" kern="0" dirty="0" smtClean="0">
                          <a:effectLst/>
                          <a:latin typeface="Times New Roman"/>
                          <a:ea typeface="宋体"/>
                          <a:cs typeface="Times New Roman"/>
                        </a:rPr>
                        <a:t>±0.015</a:t>
                      </a:r>
                      <a:endParaRPr lang="zh-CN" sz="1000" b="1" kern="100" dirty="0">
                        <a:effectLst/>
                        <a:latin typeface="Calibri"/>
                        <a:ea typeface="宋体"/>
                        <a:cs typeface="Times New Roman"/>
                      </a:endParaRPr>
                    </a:p>
                  </a:txBody>
                  <a:tcPr marL="68591" marR="68591" marT="0" marB="0">
                    <a:lnL>
                      <a:noFill/>
                    </a:lnL>
                    <a:lnR>
                      <a:noFill/>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lnSpc>
                          <a:spcPct val="150000"/>
                        </a:lnSpc>
                        <a:spcAft>
                          <a:spcPts val="0"/>
                        </a:spcAft>
                      </a:pPr>
                      <a:r>
                        <a:rPr lang="en-US" sz="1200" b="1" kern="0" dirty="0" smtClean="0">
                          <a:effectLst/>
                          <a:latin typeface="Times New Roman"/>
                          <a:ea typeface="宋体"/>
                          <a:cs typeface="Times New Roman"/>
                        </a:rPr>
                        <a:t>0</a:t>
                      </a:r>
                      <a:r>
                        <a:rPr lang="en-US" altLang="zh-CN" sz="1200" b="1" kern="0" dirty="0" smtClean="0">
                          <a:effectLst/>
                          <a:latin typeface="Times New Roman"/>
                          <a:ea typeface="宋体"/>
                          <a:cs typeface="Times New Roman"/>
                        </a:rPr>
                        <a:t>.516</a:t>
                      </a:r>
                      <a:r>
                        <a:rPr lang="en-US" sz="1200" b="1" kern="0" dirty="0" smtClean="0">
                          <a:effectLst/>
                          <a:latin typeface="Times New Roman"/>
                          <a:ea typeface="宋体"/>
                          <a:cs typeface="Times New Roman"/>
                        </a:rPr>
                        <a:t>±0.058</a:t>
                      </a:r>
                      <a:endParaRPr lang="zh-CN" sz="1000" b="1" kern="100" dirty="0">
                        <a:effectLst/>
                        <a:latin typeface="Calibri"/>
                        <a:ea typeface="宋体"/>
                        <a:cs typeface="Times New Roman"/>
                      </a:endParaRPr>
                    </a:p>
                  </a:txBody>
                  <a:tcPr marL="68591" marR="68591" marT="0" marB="0">
                    <a:lnL>
                      <a:noFill/>
                    </a:lnL>
                    <a:lnR>
                      <a:noFill/>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tcPr>
                </a:tc>
              </a:tr>
              <a:tr h="327977">
                <a:tc>
                  <a:txBody>
                    <a:bodyPr/>
                    <a:lstStyle/>
                    <a:p>
                      <a:pPr marL="0" algn="ctr" rtl="0" eaLnBrk="1" latinLnBrk="0" hangingPunct="1">
                        <a:lnSpc>
                          <a:spcPct val="150000"/>
                        </a:lnSpc>
                        <a:spcAft>
                          <a:spcPts val="0"/>
                        </a:spcAft>
                      </a:pPr>
                      <a:r>
                        <a:rPr kumimoji="0" lang="en-US" altLang="zh-CN" sz="1200" b="1" kern="0" dirty="0" smtClean="0">
                          <a:solidFill>
                            <a:schemeClr val="tx1"/>
                          </a:solidFill>
                          <a:effectLst/>
                          <a:latin typeface="Times New Roman"/>
                          <a:ea typeface="宋体"/>
                          <a:cs typeface="Times New Roman"/>
                        </a:rPr>
                        <a:t>C33AR</a:t>
                      </a:r>
                      <a:endParaRPr kumimoji="0" lang="zh-CN" sz="1200" b="1" kern="0" dirty="0">
                        <a:solidFill>
                          <a:schemeClr val="tx1"/>
                        </a:solidFill>
                        <a:effectLst/>
                        <a:latin typeface="Times New Roman"/>
                        <a:ea typeface="宋体"/>
                        <a:cs typeface="Times New Roman"/>
                      </a:endParaRPr>
                    </a:p>
                  </a:txBody>
                  <a:tcPr marL="68591" marR="68591" marT="0" marB="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lnSpc>
                          <a:spcPct val="150000"/>
                        </a:lnSpc>
                        <a:spcAft>
                          <a:spcPts val="0"/>
                        </a:spcAft>
                      </a:pPr>
                      <a:r>
                        <a:rPr kumimoji="0" lang="en-US" altLang="zh-CN" sz="1200" b="1" kern="0" dirty="0" smtClean="0">
                          <a:solidFill>
                            <a:schemeClr val="tx1"/>
                          </a:solidFill>
                          <a:effectLst/>
                          <a:latin typeface="Times New Roman"/>
                          <a:ea typeface="宋体"/>
                          <a:cs typeface="Times New Roman"/>
                        </a:rPr>
                        <a:t>1.894±0.008</a:t>
                      </a:r>
                      <a:r>
                        <a:rPr lang="en-US" altLang="zh-CN" sz="1200" b="1" kern="0" dirty="0" smtClean="0">
                          <a:effectLst/>
                          <a:latin typeface="Times New Roman"/>
                          <a:ea typeface="宋体"/>
                          <a:cs typeface="Times New Roman"/>
                        </a:rPr>
                        <a:t>*</a:t>
                      </a:r>
                      <a:endParaRPr kumimoji="0" lang="zh-CN" sz="1200" b="1" kern="0" dirty="0">
                        <a:solidFill>
                          <a:schemeClr val="tx1"/>
                        </a:solidFill>
                        <a:effectLst/>
                        <a:latin typeface="Times New Roman"/>
                        <a:ea typeface="宋体"/>
                        <a:cs typeface="Times New Roman"/>
                      </a:endParaRPr>
                    </a:p>
                  </a:txBody>
                  <a:tcPr marL="68591" marR="68591" marT="0" marB="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lnSpc>
                          <a:spcPct val="150000"/>
                        </a:lnSpc>
                        <a:spcAft>
                          <a:spcPts val="0"/>
                        </a:spcAft>
                      </a:pPr>
                      <a:r>
                        <a:rPr kumimoji="0" lang="en-US" altLang="zh-CN" sz="1200" b="1" kern="0" dirty="0" smtClean="0">
                          <a:solidFill>
                            <a:schemeClr val="tx1"/>
                          </a:solidFill>
                          <a:effectLst/>
                          <a:latin typeface="Times New Roman"/>
                          <a:ea typeface="宋体"/>
                          <a:cs typeface="Times New Roman"/>
                        </a:rPr>
                        <a:t>0.752±0.006</a:t>
                      </a:r>
                      <a:r>
                        <a:rPr lang="en-US" altLang="zh-CN" sz="1200" b="1" kern="0" dirty="0" smtClean="0">
                          <a:effectLst/>
                          <a:latin typeface="Times New Roman"/>
                          <a:ea typeface="宋体"/>
                          <a:cs typeface="Times New Roman"/>
                        </a:rPr>
                        <a:t>*</a:t>
                      </a:r>
                      <a:endParaRPr kumimoji="0" lang="zh-CN" sz="1200" b="1" kern="0" dirty="0">
                        <a:solidFill>
                          <a:schemeClr val="tx1"/>
                        </a:solidFill>
                        <a:effectLst/>
                        <a:latin typeface="Times New Roman"/>
                        <a:ea typeface="宋体"/>
                        <a:cs typeface="Times New Roman"/>
                      </a:endParaRPr>
                    </a:p>
                  </a:txBody>
                  <a:tcPr marL="68591" marR="68591" marT="0" marB="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lnSpc>
                          <a:spcPct val="150000"/>
                        </a:lnSpc>
                        <a:spcAft>
                          <a:spcPts val="0"/>
                        </a:spcAft>
                      </a:pPr>
                      <a:r>
                        <a:rPr kumimoji="0" lang="en-US" altLang="zh-CN" sz="1200" b="1" kern="0" dirty="0" smtClean="0">
                          <a:solidFill>
                            <a:schemeClr val="tx1"/>
                          </a:solidFill>
                          <a:effectLst/>
                          <a:latin typeface="Times New Roman"/>
                          <a:ea typeface="宋体"/>
                          <a:cs typeface="Times New Roman"/>
                        </a:rPr>
                        <a:t>0.655±0.041</a:t>
                      </a:r>
                      <a:r>
                        <a:rPr lang="en-US" altLang="zh-CN" sz="1200" b="1" kern="0" dirty="0" smtClean="0">
                          <a:effectLst/>
                          <a:latin typeface="Times New Roman"/>
                          <a:ea typeface="宋体"/>
                          <a:cs typeface="Times New Roman"/>
                        </a:rPr>
                        <a:t>*</a:t>
                      </a:r>
                      <a:endParaRPr kumimoji="0" lang="zh-CN" sz="1200" b="1" kern="0" dirty="0">
                        <a:solidFill>
                          <a:schemeClr val="tx1"/>
                        </a:solidFill>
                        <a:effectLst/>
                        <a:latin typeface="Times New Roman"/>
                        <a:ea typeface="宋体"/>
                        <a:cs typeface="Times New Roman"/>
                      </a:endParaRPr>
                    </a:p>
                  </a:txBody>
                  <a:tcPr marL="68591" marR="68591" marT="0" marB="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327977">
                <a:tc>
                  <a:txBody>
                    <a:bodyPr/>
                    <a:lstStyle/>
                    <a:p>
                      <a:pPr marL="0" algn="ctr" rtl="0" eaLnBrk="1" latinLnBrk="0" hangingPunct="1">
                        <a:lnSpc>
                          <a:spcPct val="150000"/>
                        </a:lnSpc>
                        <a:spcAft>
                          <a:spcPts val="0"/>
                        </a:spcAft>
                      </a:pPr>
                      <a:r>
                        <a:rPr kumimoji="0" lang="en-US" altLang="zh-CN" sz="1200" b="1" kern="0" dirty="0" err="1" smtClean="0">
                          <a:solidFill>
                            <a:schemeClr val="tx1"/>
                          </a:solidFill>
                          <a:effectLst/>
                          <a:latin typeface="Times New Roman"/>
                          <a:ea typeface="宋体"/>
                          <a:cs typeface="Times New Roman"/>
                        </a:rPr>
                        <a:t>Hela</a:t>
                      </a:r>
                      <a:endParaRPr kumimoji="0" lang="zh-CN" sz="1200" b="1" kern="0" dirty="0">
                        <a:solidFill>
                          <a:schemeClr val="tx1"/>
                        </a:solidFill>
                        <a:effectLst/>
                        <a:latin typeface="Times New Roman"/>
                        <a:ea typeface="宋体"/>
                        <a:cs typeface="Times New Roman"/>
                      </a:endParaRPr>
                    </a:p>
                  </a:txBody>
                  <a:tcPr marL="68591" marR="68591" marT="0" marB="0">
                    <a:lnL>
                      <a:noFill/>
                    </a:lnL>
                    <a:lnR>
                      <a:noFill/>
                    </a:lnR>
                    <a:lnT>
                      <a:noFill/>
                    </a:lnT>
                    <a:lnB w="12700" cap="flat" cmpd="sng" algn="ctr">
                      <a:noFill/>
                      <a:prstDash val="solid"/>
                      <a:round/>
                      <a:headEnd type="none" w="med" len="med"/>
                      <a:tailEnd type="none" w="med" len="med"/>
                    </a:lnB>
                  </a:tcPr>
                </a:tc>
                <a:tc>
                  <a:txBody>
                    <a:bodyPr/>
                    <a:lstStyle/>
                    <a:p>
                      <a:pPr algn="ctr">
                        <a:lnSpc>
                          <a:spcPct val="150000"/>
                        </a:lnSpc>
                        <a:spcAft>
                          <a:spcPts val="0"/>
                        </a:spcAft>
                      </a:pPr>
                      <a:r>
                        <a:rPr kumimoji="0" lang="en-US" altLang="zh-CN" sz="1200" b="1" kern="0" dirty="0" smtClean="0">
                          <a:solidFill>
                            <a:schemeClr val="tx1"/>
                          </a:solidFill>
                          <a:effectLst/>
                          <a:latin typeface="Times New Roman"/>
                          <a:ea typeface="宋体"/>
                          <a:cs typeface="Times New Roman"/>
                        </a:rPr>
                        <a:t>2.592±0.007</a:t>
                      </a:r>
                      <a:endParaRPr kumimoji="0" lang="zh-CN" sz="1200" b="1" kern="0" dirty="0">
                        <a:solidFill>
                          <a:schemeClr val="tx1"/>
                        </a:solidFill>
                        <a:effectLst/>
                        <a:latin typeface="Times New Roman"/>
                        <a:ea typeface="宋体"/>
                        <a:cs typeface="Times New Roman"/>
                      </a:endParaRPr>
                    </a:p>
                  </a:txBody>
                  <a:tcPr marL="68591" marR="68591" marT="0" marB="0">
                    <a:lnL>
                      <a:noFill/>
                    </a:lnL>
                    <a:lnR>
                      <a:noFill/>
                    </a:lnR>
                    <a:lnT>
                      <a:noFill/>
                    </a:lnT>
                    <a:lnB w="12700" cap="flat" cmpd="sng" algn="ctr">
                      <a:noFill/>
                      <a:prstDash val="solid"/>
                      <a:round/>
                      <a:headEnd type="none" w="med" len="med"/>
                      <a:tailEnd type="none" w="med" len="med"/>
                    </a:lnB>
                  </a:tcPr>
                </a:tc>
                <a:tc>
                  <a:txBody>
                    <a:bodyPr/>
                    <a:lstStyle/>
                    <a:p>
                      <a:pPr algn="ctr">
                        <a:lnSpc>
                          <a:spcPct val="150000"/>
                        </a:lnSpc>
                        <a:spcAft>
                          <a:spcPts val="0"/>
                        </a:spcAft>
                      </a:pPr>
                      <a:r>
                        <a:rPr kumimoji="0" lang="en-US" altLang="zh-CN" sz="1200" b="1" kern="0" dirty="0" smtClean="0">
                          <a:solidFill>
                            <a:schemeClr val="tx1"/>
                          </a:solidFill>
                          <a:effectLst/>
                          <a:latin typeface="Times New Roman"/>
                          <a:ea typeface="宋体"/>
                          <a:cs typeface="Times New Roman"/>
                        </a:rPr>
                        <a:t>1.830±0.014</a:t>
                      </a:r>
                      <a:endParaRPr kumimoji="0" lang="zh-CN" sz="1200" b="1" kern="0" dirty="0">
                        <a:solidFill>
                          <a:schemeClr val="tx1"/>
                        </a:solidFill>
                        <a:effectLst/>
                        <a:latin typeface="Times New Roman"/>
                        <a:ea typeface="宋体"/>
                        <a:cs typeface="Times New Roman"/>
                      </a:endParaRPr>
                    </a:p>
                  </a:txBody>
                  <a:tcPr marL="68591" marR="68591" marT="0" marB="0">
                    <a:lnL>
                      <a:noFill/>
                    </a:lnL>
                    <a:lnR>
                      <a:noFill/>
                    </a:lnR>
                    <a:lnT>
                      <a:noFill/>
                    </a:lnT>
                    <a:lnB w="12700" cap="flat" cmpd="sng" algn="ctr">
                      <a:noFill/>
                      <a:prstDash val="solid"/>
                      <a:round/>
                      <a:headEnd type="none" w="med" len="med"/>
                      <a:tailEnd type="none" w="med" len="med"/>
                    </a:lnB>
                  </a:tcPr>
                </a:tc>
                <a:tc>
                  <a:txBody>
                    <a:bodyPr/>
                    <a:lstStyle/>
                    <a:p>
                      <a:pPr algn="ctr">
                        <a:lnSpc>
                          <a:spcPct val="150000"/>
                        </a:lnSpc>
                        <a:spcAft>
                          <a:spcPts val="0"/>
                        </a:spcAft>
                      </a:pPr>
                      <a:r>
                        <a:rPr kumimoji="0" lang="en-US" altLang="zh-CN" sz="1200" b="1" kern="0" dirty="0" smtClean="0">
                          <a:solidFill>
                            <a:schemeClr val="tx1"/>
                          </a:solidFill>
                          <a:effectLst/>
                          <a:latin typeface="Times New Roman"/>
                          <a:ea typeface="宋体"/>
                          <a:cs typeface="Times New Roman"/>
                        </a:rPr>
                        <a:t>0.6254±0.041</a:t>
                      </a:r>
                      <a:endParaRPr kumimoji="0" lang="zh-CN" sz="1200" b="1" kern="0" dirty="0">
                        <a:solidFill>
                          <a:schemeClr val="tx1"/>
                        </a:solidFill>
                        <a:effectLst/>
                        <a:latin typeface="Times New Roman"/>
                        <a:ea typeface="宋体"/>
                        <a:cs typeface="Times New Roman"/>
                      </a:endParaRPr>
                    </a:p>
                  </a:txBody>
                  <a:tcPr marL="68591" marR="68591" marT="0" marB="0">
                    <a:lnL>
                      <a:noFill/>
                    </a:lnL>
                    <a:lnR>
                      <a:noFill/>
                    </a:lnR>
                    <a:lnT>
                      <a:noFill/>
                    </a:lnT>
                    <a:lnB w="12700" cap="flat" cmpd="sng" algn="ctr">
                      <a:noFill/>
                      <a:prstDash val="solid"/>
                      <a:round/>
                      <a:headEnd type="none" w="med" len="med"/>
                      <a:tailEnd type="none" w="med" len="med"/>
                    </a:lnB>
                  </a:tcPr>
                </a:tc>
              </a:tr>
              <a:tr h="563239">
                <a:tc>
                  <a:txBody>
                    <a:bodyPr/>
                    <a:lstStyle/>
                    <a:p>
                      <a:pPr marL="0" algn="ctr" rtl="0" eaLnBrk="1" latinLnBrk="0" hangingPunct="1">
                        <a:lnSpc>
                          <a:spcPct val="150000"/>
                        </a:lnSpc>
                        <a:spcAft>
                          <a:spcPts val="0"/>
                        </a:spcAft>
                      </a:pPr>
                      <a:r>
                        <a:rPr kumimoji="0" lang="en-US" sz="1200" b="1" kern="0" dirty="0" err="1" smtClean="0">
                          <a:solidFill>
                            <a:schemeClr val="tx1"/>
                          </a:solidFill>
                          <a:effectLst/>
                          <a:latin typeface="Times New Roman"/>
                          <a:ea typeface="宋体"/>
                          <a:cs typeface="Times New Roman"/>
                        </a:rPr>
                        <a:t>HelaR</a:t>
                      </a:r>
                      <a:endParaRPr kumimoji="0" lang="zh-CN" sz="1200" b="1" kern="0" dirty="0">
                        <a:solidFill>
                          <a:schemeClr val="tx1"/>
                        </a:solidFill>
                        <a:effectLst/>
                        <a:latin typeface="Times New Roman"/>
                        <a:ea typeface="宋体"/>
                        <a:cs typeface="Times New Roman"/>
                      </a:endParaRPr>
                    </a:p>
                  </a:txBody>
                  <a:tcPr marL="68591" marR="68591"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kumimoji="0" lang="en-US" sz="1200" b="1" kern="0" dirty="0">
                          <a:solidFill>
                            <a:schemeClr val="tx1"/>
                          </a:solidFill>
                          <a:effectLst/>
                          <a:latin typeface="Times New Roman"/>
                          <a:ea typeface="宋体"/>
                          <a:cs typeface="Times New Roman"/>
                        </a:rPr>
                        <a:t>2.119±0.012*</a:t>
                      </a:r>
                      <a:endParaRPr kumimoji="0" lang="zh-CN" sz="1200" b="1" kern="0" dirty="0">
                        <a:solidFill>
                          <a:schemeClr val="tx1"/>
                        </a:solidFill>
                        <a:effectLst/>
                        <a:latin typeface="Times New Roman"/>
                        <a:ea typeface="宋体"/>
                        <a:cs typeface="Times New Roman"/>
                      </a:endParaRPr>
                    </a:p>
                  </a:txBody>
                  <a:tcPr marL="68591" marR="68591"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kumimoji="0" lang="en-US" altLang="zh-CN" sz="1200" b="1" kern="0" dirty="0" smtClean="0">
                          <a:solidFill>
                            <a:schemeClr val="tx1"/>
                          </a:solidFill>
                          <a:effectLst/>
                          <a:latin typeface="Times New Roman"/>
                          <a:ea typeface="宋体"/>
                          <a:cs typeface="Times New Roman"/>
                        </a:rPr>
                        <a:t>4.045</a:t>
                      </a:r>
                      <a:r>
                        <a:rPr kumimoji="0" lang="en-US" sz="1200" b="1" kern="0" dirty="0" smtClean="0">
                          <a:solidFill>
                            <a:schemeClr val="tx1"/>
                          </a:solidFill>
                          <a:effectLst/>
                          <a:latin typeface="Times New Roman"/>
                          <a:ea typeface="宋体"/>
                          <a:cs typeface="Times New Roman"/>
                        </a:rPr>
                        <a:t>±0.033</a:t>
                      </a:r>
                      <a:r>
                        <a:rPr kumimoji="0" lang="en-US" sz="1200" b="1" kern="0" dirty="0">
                          <a:solidFill>
                            <a:schemeClr val="tx1"/>
                          </a:solidFill>
                          <a:effectLst/>
                          <a:latin typeface="Times New Roman"/>
                          <a:ea typeface="宋体"/>
                          <a:cs typeface="Times New Roman"/>
                        </a:rPr>
                        <a:t>*</a:t>
                      </a:r>
                      <a:endParaRPr kumimoji="0" lang="zh-CN" sz="1200" b="1" kern="0" dirty="0">
                        <a:solidFill>
                          <a:schemeClr val="tx1"/>
                        </a:solidFill>
                        <a:effectLst/>
                        <a:latin typeface="Times New Roman"/>
                        <a:ea typeface="宋体"/>
                        <a:cs typeface="Times New Roman"/>
                      </a:endParaRPr>
                    </a:p>
                  </a:txBody>
                  <a:tcPr marL="68591" marR="68591"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kumimoji="0" lang="en-US" sz="1200" b="1" kern="0" dirty="0" smtClean="0">
                          <a:solidFill>
                            <a:schemeClr val="tx1"/>
                          </a:solidFill>
                          <a:effectLst/>
                          <a:latin typeface="Times New Roman"/>
                          <a:ea typeface="宋体"/>
                          <a:cs typeface="Times New Roman"/>
                        </a:rPr>
                        <a:t>0</a:t>
                      </a:r>
                      <a:r>
                        <a:rPr kumimoji="0" lang="en-US" altLang="zh-CN" sz="1200" b="1" kern="0" dirty="0" smtClean="0">
                          <a:solidFill>
                            <a:schemeClr val="tx1"/>
                          </a:solidFill>
                          <a:effectLst/>
                          <a:latin typeface="Times New Roman"/>
                          <a:ea typeface="宋体"/>
                          <a:cs typeface="Times New Roman"/>
                        </a:rPr>
                        <a:t>7513</a:t>
                      </a:r>
                      <a:r>
                        <a:rPr kumimoji="0" lang="en-US" sz="1200" b="1" kern="0" dirty="0" smtClean="0">
                          <a:solidFill>
                            <a:schemeClr val="tx1"/>
                          </a:solidFill>
                          <a:effectLst/>
                          <a:latin typeface="Times New Roman"/>
                          <a:ea typeface="宋体"/>
                          <a:cs typeface="Times New Roman"/>
                        </a:rPr>
                        <a:t>±0.0</a:t>
                      </a:r>
                      <a:r>
                        <a:rPr kumimoji="0" lang="en-US" altLang="zh-CN" sz="1200" b="1" kern="0" dirty="0" smtClean="0">
                          <a:solidFill>
                            <a:schemeClr val="tx1"/>
                          </a:solidFill>
                          <a:effectLst/>
                          <a:latin typeface="Times New Roman"/>
                          <a:ea typeface="宋体"/>
                          <a:cs typeface="Times New Roman"/>
                        </a:rPr>
                        <a:t>41</a:t>
                      </a:r>
                      <a:r>
                        <a:rPr kumimoji="0" lang="en-US" sz="1200" b="1" kern="0" dirty="0" smtClean="0">
                          <a:solidFill>
                            <a:schemeClr val="tx1"/>
                          </a:solidFill>
                          <a:effectLst/>
                          <a:latin typeface="Times New Roman"/>
                          <a:ea typeface="宋体"/>
                          <a:cs typeface="Times New Roman"/>
                        </a:rPr>
                        <a:t>*</a:t>
                      </a:r>
                      <a:endParaRPr kumimoji="0" lang="zh-CN" sz="1200" b="1" kern="0" dirty="0">
                        <a:solidFill>
                          <a:schemeClr val="tx1"/>
                        </a:solidFill>
                        <a:effectLst/>
                        <a:latin typeface="Times New Roman"/>
                        <a:ea typeface="宋体"/>
                        <a:cs typeface="Times New Roman"/>
                      </a:endParaRPr>
                    </a:p>
                  </a:txBody>
                  <a:tcPr marL="68591" marR="68591"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40370574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solidFill>
                  <a:schemeClr val="tx1"/>
                </a:solidFill>
              </a:rPr>
              <a:t>CHIP &amp; </a:t>
            </a:r>
            <a:r>
              <a:rPr lang="en-US" altLang="zh-CN" dirty="0" err="1">
                <a:solidFill>
                  <a:schemeClr val="tx1"/>
                </a:solidFill>
              </a:rPr>
              <a:t>Radiosensitivity</a:t>
            </a:r>
            <a:endParaRPr lang="zh-CN" altLang="en-US" dirty="0">
              <a:solidFill>
                <a:schemeClr val="tx1"/>
              </a:solidFill>
            </a:endParaRPr>
          </a:p>
        </p:txBody>
      </p:sp>
      <p:sp>
        <p:nvSpPr>
          <p:cNvPr id="7" name="内容占位符 1"/>
          <p:cNvSpPr txBox="1">
            <a:spLocks/>
          </p:cNvSpPr>
          <p:nvPr/>
        </p:nvSpPr>
        <p:spPr>
          <a:xfrm>
            <a:off x="642910" y="2071678"/>
            <a:ext cx="7780644" cy="2780928"/>
          </a:xfrm>
          <a:prstGeom prst="rect">
            <a:avLst/>
          </a:prstGeom>
        </p:spPr>
        <p:txBody>
          <a:bodyPr vert="horz">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r>
              <a:rPr lang="en-US" altLang="zh-CN" sz="2400" dirty="0"/>
              <a:t>Establish </a:t>
            </a:r>
            <a:r>
              <a:rPr lang="en-US" altLang="zh-CN" sz="2400" dirty="0" err="1"/>
              <a:t>radioresisitant</a:t>
            </a:r>
            <a:r>
              <a:rPr lang="en-US" altLang="zh-CN" sz="2400" dirty="0"/>
              <a:t> cell lines</a:t>
            </a:r>
          </a:p>
          <a:p>
            <a:r>
              <a:rPr lang="en-US" altLang="zh-CN" sz="2400" dirty="0">
                <a:solidFill>
                  <a:srgbClr val="FF0000"/>
                </a:solidFill>
              </a:rPr>
              <a:t>Protein levels of CHIP are associated with telomerase activity, telomere length and </a:t>
            </a:r>
            <a:r>
              <a:rPr lang="en-US" altLang="zh-CN" sz="2400" dirty="0" err="1">
                <a:solidFill>
                  <a:srgbClr val="FF0000"/>
                </a:solidFill>
              </a:rPr>
              <a:t>radiosensitivity</a:t>
            </a:r>
            <a:r>
              <a:rPr lang="en-US" altLang="zh-CN" sz="2400" dirty="0">
                <a:solidFill>
                  <a:srgbClr val="FF0000"/>
                </a:solidFill>
              </a:rPr>
              <a:t> in cervical cancer cells</a:t>
            </a:r>
          </a:p>
          <a:p>
            <a:r>
              <a:rPr lang="en-US" altLang="zh-CN" sz="2400" dirty="0"/>
              <a:t>Verify the relationship between CHIP and </a:t>
            </a:r>
            <a:r>
              <a:rPr lang="en-US" altLang="zh-CN" sz="2400" dirty="0" err="1"/>
              <a:t>radiosensitivity</a:t>
            </a:r>
            <a:endParaRPr lang="en-US" altLang="zh-CN" sz="2400" dirty="0"/>
          </a:p>
        </p:txBody>
      </p:sp>
    </p:spTree>
    <p:extLst>
      <p:ext uri="{BB962C8B-B14F-4D97-AF65-F5344CB8AC3E}">
        <p14:creationId xmlns:p14="http://schemas.microsoft.com/office/powerpoint/2010/main" xmlns="" val="42832326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p:cNvSpPr>
            <a:spLocks noGrp="1"/>
          </p:cNvSpPr>
          <p:nvPr>
            <p:ph type="body" idx="1"/>
          </p:nvPr>
        </p:nvSpPr>
        <p:spPr>
          <a:xfrm>
            <a:off x="395536" y="332656"/>
            <a:ext cx="4040188" cy="762000"/>
          </a:xfrm>
        </p:spPr>
        <p:txBody>
          <a:bodyPr/>
          <a:lstStyle/>
          <a:p>
            <a:r>
              <a:rPr lang="en-US" altLang="zh-CN" dirty="0" smtClean="0"/>
              <a:t>Telomere length</a:t>
            </a:r>
            <a:endParaRPr lang="zh-CN" altLang="en-US" dirty="0"/>
          </a:p>
        </p:txBody>
      </p:sp>
      <p:sp>
        <p:nvSpPr>
          <p:cNvPr id="6" name="文本占位符 5"/>
          <p:cNvSpPr>
            <a:spLocks noGrp="1"/>
          </p:cNvSpPr>
          <p:nvPr>
            <p:ph type="body" sz="half" idx="3"/>
          </p:nvPr>
        </p:nvSpPr>
        <p:spPr>
          <a:xfrm>
            <a:off x="4860032" y="332656"/>
            <a:ext cx="4041775" cy="762000"/>
          </a:xfrm>
        </p:spPr>
        <p:txBody>
          <a:bodyPr/>
          <a:lstStyle/>
          <a:p>
            <a:r>
              <a:rPr lang="en-US" altLang="zh-CN" dirty="0" smtClean="0"/>
              <a:t>Telomerase activity</a:t>
            </a:r>
            <a:endParaRPr lang="zh-CN" altLang="en-US" dirty="0"/>
          </a:p>
        </p:txBody>
      </p:sp>
      <p:pic>
        <p:nvPicPr>
          <p:cNvPr id="4" name="内容占位符 3"/>
          <p:cNvPicPr>
            <a:picLocks noGrp="1" noChangeAspect="1"/>
          </p:cNvPicPr>
          <p:nvPr>
            <p:ph sz="quarter" idx="2"/>
          </p:nvPr>
        </p:nvPicPr>
        <p:blipFill>
          <a:blip r:embed="rId2" cstate="print">
            <a:extLst>
              <a:ext uri="{28A0092B-C50C-407E-A947-70E740481C1C}">
                <a14:useLocalDpi xmlns:a14="http://schemas.microsoft.com/office/drawing/2010/main" xmlns="" val="0"/>
              </a:ext>
            </a:extLst>
          </a:blip>
          <a:stretch>
            <a:fillRect/>
          </a:stretch>
        </p:blipFill>
        <p:spPr>
          <a:xfrm>
            <a:off x="755576" y="1106342"/>
            <a:ext cx="3203624" cy="2737488"/>
          </a:xfrm>
        </p:spPr>
      </p:pic>
      <p:pic>
        <p:nvPicPr>
          <p:cNvPr id="9" name="内容占位符 8"/>
          <p:cNvPicPr>
            <a:picLocks noGrp="1" noChangeAspect="1"/>
          </p:cNvPicPr>
          <p:nvPr>
            <p:ph sz="quarter" idx="4"/>
          </p:nvPr>
        </p:nvPicPr>
        <p:blipFill>
          <a:blip r:embed="rId3" cstate="print">
            <a:extLst>
              <a:ext uri="{28A0092B-C50C-407E-A947-70E740481C1C}">
                <a14:useLocalDpi xmlns:a14="http://schemas.microsoft.com/office/drawing/2010/main" xmlns="" val="0"/>
              </a:ext>
            </a:extLst>
          </a:blip>
          <a:stretch>
            <a:fillRect/>
          </a:stretch>
        </p:blipFill>
        <p:spPr>
          <a:xfrm>
            <a:off x="4644008" y="1412776"/>
            <a:ext cx="4264743" cy="3907783"/>
          </a:xfrm>
        </p:spPr>
      </p:pic>
      <p:sp>
        <p:nvSpPr>
          <p:cNvPr id="2" name="矩形 1"/>
          <p:cNvSpPr/>
          <p:nvPr/>
        </p:nvSpPr>
        <p:spPr>
          <a:xfrm>
            <a:off x="1043608" y="5661248"/>
            <a:ext cx="7056784" cy="1008112"/>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600" dirty="0" smtClean="0">
                <a:solidFill>
                  <a:schemeClr val="tx1"/>
                </a:solidFill>
              </a:rPr>
              <a:t>The telomere length and telomerase activity are increased in </a:t>
            </a:r>
            <a:r>
              <a:rPr lang="en-US" altLang="zh-CN" sz="1600" dirty="0" err="1" smtClean="0">
                <a:solidFill>
                  <a:schemeClr val="tx1"/>
                </a:solidFill>
              </a:rPr>
              <a:t>radioresisitant</a:t>
            </a:r>
            <a:r>
              <a:rPr lang="en-US" altLang="zh-CN" sz="1600" dirty="0" smtClean="0">
                <a:solidFill>
                  <a:schemeClr val="tx1"/>
                </a:solidFill>
              </a:rPr>
              <a:t> cell lines. CHIP is low expression, but </a:t>
            </a:r>
            <a:r>
              <a:rPr lang="en-US" altLang="zh-CN" sz="1600" dirty="0" err="1" smtClean="0">
                <a:solidFill>
                  <a:schemeClr val="tx1"/>
                </a:solidFill>
              </a:rPr>
              <a:t>hTERT</a:t>
            </a:r>
            <a:r>
              <a:rPr lang="en-US" altLang="zh-CN" sz="1600" dirty="0" smtClean="0">
                <a:solidFill>
                  <a:schemeClr val="tx1"/>
                </a:solidFill>
              </a:rPr>
              <a:t> is </a:t>
            </a:r>
            <a:r>
              <a:rPr lang="en-US" altLang="zh-CN" sz="1600" dirty="0" err="1" smtClean="0">
                <a:solidFill>
                  <a:schemeClr val="tx1"/>
                </a:solidFill>
              </a:rPr>
              <a:t>hight</a:t>
            </a:r>
            <a:r>
              <a:rPr lang="en-US" altLang="zh-CN" sz="1600" dirty="0" smtClean="0">
                <a:solidFill>
                  <a:schemeClr val="tx1"/>
                </a:solidFill>
              </a:rPr>
              <a:t> expression in </a:t>
            </a:r>
            <a:r>
              <a:rPr lang="en-US" altLang="zh-CN" sz="1600" dirty="0" err="1" smtClean="0">
                <a:solidFill>
                  <a:schemeClr val="tx1"/>
                </a:solidFill>
              </a:rPr>
              <a:t>radioresistant</a:t>
            </a:r>
            <a:r>
              <a:rPr lang="en-US" altLang="zh-CN" sz="1600" dirty="0" smtClean="0">
                <a:solidFill>
                  <a:schemeClr val="tx1"/>
                </a:solidFill>
              </a:rPr>
              <a:t> cell lines</a:t>
            </a:r>
            <a:r>
              <a:rPr lang="en-US" altLang="zh-CN" dirty="0" smtClean="0">
                <a:solidFill>
                  <a:schemeClr val="tx1"/>
                </a:solidFill>
              </a:rPr>
              <a:t>.</a:t>
            </a:r>
            <a:endParaRPr lang="zh-CN" altLang="en-US" dirty="0" err="1">
              <a:solidFill>
                <a:schemeClr val="tx1"/>
              </a:solidFill>
            </a:endParaRPr>
          </a:p>
        </p:txBody>
      </p:sp>
      <p:pic>
        <p:nvPicPr>
          <p:cNvPr id="7" name="Picture 2" descr="C:\Users\asus1\Desktop\会议用\western\western.tif"/>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05290" y="3802322"/>
            <a:ext cx="3366541" cy="182864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302379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5" name="Picture 7" descr="C:\Users\asus1\Desktop\会议用\凋亡\C33A.ti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85784" y="1000108"/>
            <a:ext cx="3500462" cy="2777293"/>
          </a:xfrm>
          <a:prstGeom prst="rect">
            <a:avLst/>
          </a:prstGeom>
          <a:noFill/>
          <a:extLst>
            <a:ext uri="{909E8E84-426E-40DD-AFC4-6F175D3DCCD1}">
              <a14:hiddenFill xmlns:a14="http://schemas.microsoft.com/office/drawing/2010/main" xmlns="">
                <a:solidFill>
                  <a:srgbClr val="FFFFFF"/>
                </a:solidFill>
              </a14:hiddenFill>
            </a:ext>
          </a:extLst>
        </p:spPr>
      </p:pic>
      <p:sp>
        <p:nvSpPr>
          <p:cNvPr id="3" name="标题 2"/>
          <p:cNvSpPr>
            <a:spLocks noGrp="1"/>
          </p:cNvSpPr>
          <p:nvPr>
            <p:ph type="title"/>
          </p:nvPr>
        </p:nvSpPr>
        <p:spPr>
          <a:xfrm>
            <a:off x="467544" y="116631"/>
            <a:ext cx="8229600" cy="764065"/>
          </a:xfrm>
        </p:spPr>
        <p:txBody>
          <a:bodyPr/>
          <a:lstStyle/>
          <a:p>
            <a:r>
              <a:rPr lang="en-US" altLang="zh-CN" dirty="0" smtClean="0">
                <a:solidFill>
                  <a:schemeClr val="tx1"/>
                </a:solidFill>
              </a:rPr>
              <a:t>Cell </a:t>
            </a:r>
            <a:r>
              <a:rPr lang="en-US" altLang="zh-CN" dirty="0" err="1" smtClean="0">
                <a:solidFill>
                  <a:schemeClr val="tx1"/>
                </a:solidFill>
              </a:rPr>
              <a:t>Apoptasis</a:t>
            </a:r>
            <a:endParaRPr lang="zh-CN" altLang="en-US" dirty="0">
              <a:solidFill>
                <a:schemeClr val="tx1"/>
              </a:solidFill>
            </a:endParaRPr>
          </a:p>
        </p:txBody>
      </p:sp>
      <p:pic>
        <p:nvPicPr>
          <p:cNvPr id="2056" name="Picture 8" descr="C:\Users\asus1\Desktop\会议用\凋亡\Hela.ti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86116" y="1500173"/>
            <a:ext cx="2537201" cy="2320915"/>
          </a:xfrm>
          <a:prstGeom prst="rect">
            <a:avLst/>
          </a:prstGeom>
          <a:noFill/>
          <a:extLst>
            <a:ext uri="{909E8E84-426E-40DD-AFC4-6F175D3DCCD1}">
              <a14:hiddenFill xmlns:a14="http://schemas.microsoft.com/office/drawing/2010/main" xmlns="">
                <a:solidFill>
                  <a:srgbClr val="FFFFFF"/>
                </a:solidFill>
              </a14:hiddenFill>
            </a:ext>
          </a:extLst>
        </p:spPr>
      </p:pic>
      <p:pic>
        <p:nvPicPr>
          <p:cNvPr id="2054" name="Picture 6" descr="C:\Users\asus1\Desktop\会议用\凋亡\结果\凋亡 - 副本.tif"/>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715008" y="428604"/>
            <a:ext cx="3275856" cy="6105100"/>
          </a:xfrm>
          <a:prstGeom prst="rect">
            <a:avLst/>
          </a:prstGeom>
          <a:noFill/>
          <a:extLst>
            <a:ext uri="{909E8E84-426E-40DD-AFC4-6F175D3DCCD1}">
              <a14:hiddenFill xmlns:a14="http://schemas.microsoft.com/office/drawing/2010/main" xmlns="">
                <a:solidFill>
                  <a:srgbClr val="FFFFFF"/>
                </a:solidFill>
              </a14:hiddenFill>
            </a:ext>
          </a:extLst>
        </p:spPr>
      </p:pic>
      <p:sp>
        <p:nvSpPr>
          <p:cNvPr id="7" name="矩形 6"/>
          <p:cNvSpPr/>
          <p:nvPr/>
        </p:nvSpPr>
        <p:spPr>
          <a:xfrm>
            <a:off x="571472" y="4714884"/>
            <a:ext cx="5357850" cy="928694"/>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50000"/>
              </a:lnSpc>
              <a:defRPr/>
            </a:pPr>
            <a:r>
              <a:rPr lang="en-US" altLang="zh-CN" sz="1600" dirty="0" err="1" smtClean="0">
                <a:solidFill>
                  <a:schemeClr val="tx1"/>
                </a:solidFill>
              </a:rPr>
              <a:t>Radioresisitant</a:t>
            </a:r>
            <a:r>
              <a:rPr lang="en-US" altLang="zh-CN" sz="1600" dirty="0" smtClean="0">
                <a:solidFill>
                  <a:schemeClr val="tx1"/>
                </a:solidFill>
              </a:rPr>
              <a:t> cells could attenuate the spontaneous and radiation induced apoptosis levels.</a:t>
            </a:r>
            <a:endParaRPr lang="zh-CN" altLang="en-US" sz="1600" dirty="0" smtClean="0">
              <a:solidFill>
                <a:schemeClr val="tx1"/>
              </a:solidFill>
            </a:endParaRPr>
          </a:p>
        </p:txBody>
      </p:sp>
    </p:spTree>
    <p:extLst>
      <p:ext uri="{BB962C8B-B14F-4D97-AF65-F5344CB8AC3E}">
        <p14:creationId xmlns:p14="http://schemas.microsoft.com/office/powerpoint/2010/main" xmlns="" val="6179905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914400" y="115888"/>
            <a:ext cx="8229600" cy="1143000"/>
          </a:xfrm>
        </p:spPr>
        <p:txBody>
          <a:bodyPr/>
          <a:lstStyle/>
          <a:p>
            <a:r>
              <a:rPr lang="en-US" altLang="zh-CN" dirty="0" smtClean="0">
                <a:solidFill>
                  <a:schemeClr val="tx1"/>
                </a:solidFill>
              </a:rPr>
              <a:t>Cell Cycle</a:t>
            </a:r>
            <a:endParaRPr lang="zh-CN" altLang="en-US" dirty="0">
              <a:solidFill>
                <a:schemeClr val="tx1"/>
              </a:solidFill>
            </a:endParaRPr>
          </a:p>
        </p:txBody>
      </p:sp>
      <p:pic>
        <p:nvPicPr>
          <p:cNvPr id="8" name="内容占位符 7"/>
          <p:cNvPicPr>
            <a:picLocks noGrp="1" noChangeAspect="1"/>
          </p:cNvPicPr>
          <p:nvPr>
            <p:ph sz="quarter" idx="4294967295"/>
          </p:nvPr>
        </p:nvPicPr>
        <p:blipFill>
          <a:blip r:embed="rId2" cstate="print">
            <a:extLst>
              <a:ext uri="{28A0092B-C50C-407E-A947-70E740481C1C}">
                <a14:useLocalDpi xmlns:a14="http://schemas.microsoft.com/office/drawing/2010/main" xmlns="" val="0"/>
              </a:ext>
            </a:extLst>
          </a:blip>
          <a:stretch>
            <a:fillRect/>
          </a:stretch>
        </p:blipFill>
        <p:spPr>
          <a:xfrm>
            <a:off x="500034" y="1285860"/>
            <a:ext cx="3756023" cy="2949053"/>
          </a:xfrm>
        </p:spPr>
      </p:pic>
      <p:sp>
        <p:nvSpPr>
          <p:cNvPr id="5" name="矩形 4"/>
          <p:cNvSpPr/>
          <p:nvPr/>
        </p:nvSpPr>
        <p:spPr>
          <a:xfrm>
            <a:off x="1928794" y="5000636"/>
            <a:ext cx="4968552" cy="830997"/>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50000"/>
              </a:lnSpc>
              <a:defRPr/>
            </a:pPr>
            <a:r>
              <a:rPr lang="en-US" altLang="zh-CN" sz="1600" dirty="0">
                <a:solidFill>
                  <a:schemeClr val="tx1"/>
                </a:solidFill>
              </a:rPr>
              <a:t>Exposure to ionizing radiation (6Gy) induced pronounced G2/M arrest in </a:t>
            </a:r>
            <a:r>
              <a:rPr lang="en-US" altLang="zh-CN" sz="1600" dirty="0" smtClean="0">
                <a:solidFill>
                  <a:schemeClr val="tx1"/>
                </a:solidFill>
              </a:rPr>
              <a:t>C33AR cells </a:t>
            </a:r>
            <a:endParaRPr lang="zh-CN" altLang="en-US" sz="1600" dirty="0">
              <a:solidFill>
                <a:schemeClr val="tx1"/>
              </a:solidFill>
            </a:endParaRPr>
          </a:p>
        </p:txBody>
      </p:sp>
      <p:pic>
        <p:nvPicPr>
          <p:cNvPr id="6" name="Picture 2" descr="C:\Users\asus1\Desktop\会议用\周期\Hela.ti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357685" y="1214422"/>
            <a:ext cx="4535061" cy="305911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2981177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solidFill>
                  <a:schemeClr val="tx1"/>
                </a:solidFill>
              </a:rPr>
              <a:t>CHIP &amp; </a:t>
            </a:r>
            <a:r>
              <a:rPr lang="en-US" altLang="zh-CN" dirty="0" err="1">
                <a:solidFill>
                  <a:schemeClr val="tx1"/>
                </a:solidFill>
              </a:rPr>
              <a:t>Radiosensitivity</a:t>
            </a:r>
            <a:endParaRPr lang="zh-CN" altLang="en-US" dirty="0">
              <a:solidFill>
                <a:schemeClr val="tx1"/>
              </a:solidFill>
            </a:endParaRPr>
          </a:p>
        </p:txBody>
      </p:sp>
      <p:sp>
        <p:nvSpPr>
          <p:cNvPr id="7" name="内容占位符 1"/>
          <p:cNvSpPr txBox="1">
            <a:spLocks/>
          </p:cNvSpPr>
          <p:nvPr/>
        </p:nvSpPr>
        <p:spPr>
          <a:xfrm>
            <a:off x="571472" y="2143116"/>
            <a:ext cx="7780644" cy="2780928"/>
          </a:xfrm>
          <a:prstGeom prst="rect">
            <a:avLst/>
          </a:prstGeom>
        </p:spPr>
        <p:txBody>
          <a:bodyPr vert="horz">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r>
              <a:rPr lang="en-US" altLang="zh-CN" sz="2400" dirty="0"/>
              <a:t>Establish </a:t>
            </a:r>
            <a:r>
              <a:rPr lang="en-US" altLang="zh-CN" sz="2400" dirty="0" err="1"/>
              <a:t>radioresisitant</a:t>
            </a:r>
            <a:r>
              <a:rPr lang="en-US" altLang="zh-CN" sz="2400" dirty="0"/>
              <a:t> cell lines</a:t>
            </a:r>
          </a:p>
          <a:p>
            <a:r>
              <a:rPr lang="en-US" altLang="zh-CN" sz="2400" dirty="0"/>
              <a:t>Protein levels of CHIP are associated with telomerase activity, telomere length and </a:t>
            </a:r>
            <a:r>
              <a:rPr lang="en-US" altLang="zh-CN" sz="2400" dirty="0" err="1"/>
              <a:t>radiosensitivity</a:t>
            </a:r>
            <a:r>
              <a:rPr lang="en-US" altLang="zh-CN" sz="2400" dirty="0"/>
              <a:t> in cervical cancer cells</a:t>
            </a:r>
          </a:p>
          <a:p>
            <a:r>
              <a:rPr lang="en-US" altLang="zh-CN" sz="2400" dirty="0">
                <a:solidFill>
                  <a:srgbClr val="FF0000"/>
                </a:solidFill>
              </a:rPr>
              <a:t>Verify the relationship between CHIP and </a:t>
            </a:r>
            <a:r>
              <a:rPr lang="en-US" altLang="zh-CN" sz="2400" dirty="0" err="1">
                <a:solidFill>
                  <a:srgbClr val="FF0000"/>
                </a:solidFill>
              </a:rPr>
              <a:t>radiosensitivity</a:t>
            </a:r>
            <a:endParaRPr lang="en-US" altLang="zh-CN" sz="2400" dirty="0">
              <a:solidFill>
                <a:srgbClr val="FF0000"/>
              </a:solidFill>
            </a:endParaRPr>
          </a:p>
        </p:txBody>
      </p:sp>
    </p:spTree>
    <p:extLst>
      <p:ext uri="{BB962C8B-B14F-4D97-AF65-F5344CB8AC3E}">
        <p14:creationId xmlns:p14="http://schemas.microsoft.com/office/powerpoint/2010/main" xmlns="" val="42832326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smtClean="0">
                <a:solidFill>
                  <a:schemeClr val="tx1"/>
                </a:solidFill>
              </a:rPr>
              <a:t>Verification</a:t>
            </a:r>
            <a:endParaRPr lang="zh-CN" altLang="en-US" dirty="0">
              <a:solidFill>
                <a:schemeClr val="tx1"/>
              </a:solidFill>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000628" y="1571612"/>
            <a:ext cx="3714776" cy="21119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14348" y="1571612"/>
            <a:ext cx="4143372" cy="22897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矩形 3"/>
          <p:cNvSpPr/>
          <p:nvPr/>
        </p:nvSpPr>
        <p:spPr>
          <a:xfrm>
            <a:off x="1428728" y="5357826"/>
            <a:ext cx="6187766" cy="714380"/>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50000"/>
              </a:lnSpc>
              <a:defRPr/>
            </a:pPr>
            <a:r>
              <a:rPr lang="en-US" altLang="zh-CN" sz="1600" dirty="0" smtClean="0">
                <a:solidFill>
                  <a:schemeClr val="tx1"/>
                </a:solidFill>
              </a:rPr>
              <a:t>The </a:t>
            </a:r>
            <a:r>
              <a:rPr lang="en-US" altLang="zh-CN" sz="1600" dirty="0" err="1" smtClean="0">
                <a:solidFill>
                  <a:schemeClr val="tx1"/>
                </a:solidFill>
              </a:rPr>
              <a:t>radiosensitivity</a:t>
            </a:r>
            <a:r>
              <a:rPr lang="en-US" altLang="zh-CN" sz="1600" dirty="0" smtClean="0">
                <a:solidFill>
                  <a:schemeClr val="tx1"/>
                </a:solidFill>
              </a:rPr>
              <a:t> is increasing after overexpression of CHIP in resistant cell lines.</a:t>
            </a:r>
            <a:endParaRPr lang="zh-CN" altLang="en-US" sz="1600" dirty="0" err="1">
              <a:solidFill>
                <a:schemeClr val="tx1"/>
              </a:solidFill>
            </a:endParaRPr>
          </a:p>
        </p:txBody>
      </p:sp>
      <p:grpSp>
        <p:nvGrpSpPr>
          <p:cNvPr id="14" name="组合 13"/>
          <p:cNvGrpSpPr/>
          <p:nvPr/>
        </p:nvGrpSpPr>
        <p:grpSpPr>
          <a:xfrm>
            <a:off x="2714612" y="3786190"/>
            <a:ext cx="2643207" cy="1214446"/>
            <a:chOff x="4736318" y="1692155"/>
            <a:chExt cx="3878532" cy="2307311"/>
          </a:xfrm>
        </p:grpSpPr>
        <p:pic>
          <p:nvPicPr>
            <p:cNvPr id="2050" name="Picture 2"/>
            <p:cNvPicPr>
              <a:picLocks noChangeAspect="1" noChangeArrowheads="1"/>
            </p:cNvPicPr>
            <p:nvPr/>
          </p:nvPicPr>
          <p:blipFill>
            <a:blip r:embed="rId4">
              <a:grayscl/>
              <a:extLst>
                <a:ext uri="{28A0092B-C50C-407E-A947-70E740481C1C}">
                  <a14:useLocalDpi xmlns:a14="http://schemas.microsoft.com/office/drawing/2010/main" xmlns="" val="0"/>
                </a:ext>
              </a:extLst>
            </a:blip>
            <a:srcRect/>
            <a:stretch>
              <a:fillRect/>
            </a:stretch>
          </p:blipFill>
          <p:spPr bwMode="auto">
            <a:xfrm>
              <a:off x="5929322" y="2714620"/>
              <a:ext cx="2571750" cy="504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5">
              <a:grayscl/>
              <a:extLst>
                <a:ext uri="{28A0092B-C50C-407E-A947-70E740481C1C}">
                  <a14:useLocalDpi xmlns:a14="http://schemas.microsoft.com/office/drawing/2010/main" xmlns="" val="0"/>
                </a:ext>
              </a:extLst>
            </a:blip>
            <a:srcRect/>
            <a:stretch>
              <a:fillRect/>
            </a:stretch>
          </p:blipFill>
          <p:spPr bwMode="auto">
            <a:xfrm>
              <a:off x="5940149" y="3456541"/>
              <a:ext cx="2571750" cy="5429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extBox 1"/>
            <p:cNvSpPr txBox="1"/>
            <p:nvPr/>
          </p:nvSpPr>
          <p:spPr>
            <a:xfrm rot="18296287">
              <a:off x="5864527" y="2087296"/>
              <a:ext cx="1051891" cy="261610"/>
            </a:xfrm>
            <a:prstGeom prst="rect">
              <a:avLst/>
            </a:prstGeom>
            <a:noFill/>
          </p:spPr>
          <p:txBody>
            <a:bodyPr wrap="none" rtlCol="0">
              <a:spAutoFit/>
            </a:bodyPr>
            <a:lstStyle/>
            <a:p>
              <a:r>
                <a:rPr lang="en-US" altLang="zh-CN" sz="1100" dirty="0" smtClean="0"/>
                <a:t>C33AR-CHIP</a:t>
              </a:r>
              <a:endParaRPr lang="zh-CN" altLang="en-US" sz="1100" dirty="0"/>
            </a:p>
          </p:txBody>
        </p:sp>
        <p:sp>
          <p:nvSpPr>
            <p:cNvPr id="8" name="TextBox 7"/>
            <p:cNvSpPr txBox="1"/>
            <p:nvPr/>
          </p:nvSpPr>
          <p:spPr>
            <a:xfrm rot="18296287">
              <a:off x="6690313" y="2239696"/>
              <a:ext cx="649537" cy="261610"/>
            </a:xfrm>
            <a:prstGeom prst="rect">
              <a:avLst/>
            </a:prstGeom>
            <a:noFill/>
          </p:spPr>
          <p:txBody>
            <a:bodyPr wrap="none" rtlCol="0">
              <a:spAutoFit/>
            </a:bodyPr>
            <a:lstStyle/>
            <a:p>
              <a:r>
                <a:rPr lang="en-US" altLang="zh-CN" sz="1100" dirty="0" smtClean="0"/>
                <a:t>C33AR</a:t>
              </a:r>
              <a:endParaRPr lang="zh-CN" altLang="en-US" sz="1100" dirty="0"/>
            </a:p>
          </p:txBody>
        </p:sp>
        <p:sp>
          <p:nvSpPr>
            <p:cNvPr id="9" name="TextBox 8"/>
            <p:cNvSpPr txBox="1"/>
            <p:nvPr/>
          </p:nvSpPr>
          <p:spPr>
            <a:xfrm rot="18296287">
              <a:off x="7994968" y="2076069"/>
              <a:ext cx="978153" cy="261610"/>
            </a:xfrm>
            <a:prstGeom prst="rect">
              <a:avLst/>
            </a:prstGeom>
            <a:noFill/>
          </p:spPr>
          <p:txBody>
            <a:bodyPr wrap="none" rtlCol="0">
              <a:spAutoFit/>
            </a:bodyPr>
            <a:lstStyle/>
            <a:p>
              <a:r>
                <a:rPr lang="en-US" altLang="zh-CN" sz="1100" dirty="0" err="1" smtClean="0"/>
                <a:t>HelaR</a:t>
              </a:r>
              <a:r>
                <a:rPr lang="en-US" altLang="zh-CN" sz="1100" dirty="0" smtClean="0"/>
                <a:t>-CHIP</a:t>
              </a:r>
              <a:endParaRPr lang="zh-CN" altLang="en-US" sz="1100" dirty="0"/>
            </a:p>
          </p:txBody>
        </p:sp>
        <p:sp>
          <p:nvSpPr>
            <p:cNvPr id="10" name="TextBox 9"/>
            <p:cNvSpPr txBox="1"/>
            <p:nvPr/>
          </p:nvSpPr>
          <p:spPr>
            <a:xfrm rot="18296287">
              <a:off x="7476064" y="2267192"/>
              <a:ext cx="575799" cy="261610"/>
            </a:xfrm>
            <a:prstGeom prst="rect">
              <a:avLst/>
            </a:prstGeom>
            <a:noFill/>
          </p:spPr>
          <p:txBody>
            <a:bodyPr wrap="none" rtlCol="0">
              <a:spAutoFit/>
            </a:bodyPr>
            <a:lstStyle/>
            <a:p>
              <a:r>
                <a:rPr lang="en-US" altLang="zh-CN" sz="1100" dirty="0" err="1" smtClean="0"/>
                <a:t>HelaR</a:t>
              </a:r>
              <a:endParaRPr lang="zh-CN" altLang="en-US" sz="1100" dirty="0"/>
            </a:p>
          </p:txBody>
        </p:sp>
        <p:sp>
          <p:nvSpPr>
            <p:cNvPr id="7" name="TextBox 6"/>
            <p:cNvSpPr txBox="1"/>
            <p:nvPr/>
          </p:nvSpPr>
          <p:spPr>
            <a:xfrm>
              <a:off x="5050793" y="2777949"/>
              <a:ext cx="783747" cy="526267"/>
            </a:xfrm>
            <a:prstGeom prst="rect">
              <a:avLst/>
            </a:prstGeom>
            <a:noFill/>
          </p:spPr>
          <p:txBody>
            <a:bodyPr wrap="none" rtlCol="0">
              <a:spAutoFit/>
            </a:bodyPr>
            <a:lstStyle/>
            <a:p>
              <a:r>
                <a:rPr lang="en-US" altLang="zh-CN" sz="1200" dirty="0" smtClean="0"/>
                <a:t>CHIP</a:t>
              </a:r>
              <a:endParaRPr lang="zh-CN" altLang="en-US" sz="1200" dirty="0"/>
            </a:p>
          </p:txBody>
        </p:sp>
        <p:sp>
          <p:nvSpPr>
            <p:cNvPr id="11" name="TextBox 10"/>
            <p:cNvSpPr txBox="1"/>
            <p:nvPr/>
          </p:nvSpPr>
          <p:spPr>
            <a:xfrm>
              <a:off x="4736318" y="3456570"/>
              <a:ext cx="1063656" cy="526267"/>
            </a:xfrm>
            <a:prstGeom prst="rect">
              <a:avLst/>
            </a:prstGeom>
            <a:noFill/>
          </p:spPr>
          <p:txBody>
            <a:bodyPr wrap="none" rtlCol="0">
              <a:spAutoFit/>
            </a:bodyPr>
            <a:lstStyle/>
            <a:p>
              <a:r>
                <a:rPr lang="el-GR" altLang="zh-CN" sz="1200" dirty="0" smtClean="0"/>
                <a:t>Β</a:t>
              </a:r>
              <a:r>
                <a:rPr lang="en-US" altLang="zh-CN" sz="1200" dirty="0" smtClean="0"/>
                <a:t>-actin</a:t>
              </a:r>
              <a:endParaRPr lang="zh-CN" altLang="en-US" sz="1200" dirty="0"/>
            </a:p>
          </p:txBody>
        </p:sp>
      </p:grpSp>
    </p:spTree>
    <p:extLst>
      <p:ext uri="{BB962C8B-B14F-4D97-AF65-F5344CB8AC3E}">
        <p14:creationId xmlns:p14="http://schemas.microsoft.com/office/powerpoint/2010/main" xmlns="" val="4427098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smtClean="0">
                <a:solidFill>
                  <a:schemeClr val="tx1"/>
                </a:solidFill>
              </a:rPr>
              <a:t>Summary</a:t>
            </a:r>
            <a:endParaRPr lang="zh-CN" altLang="en-US" dirty="0">
              <a:solidFill>
                <a:schemeClr val="tx1"/>
              </a:solidFill>
            </a:endParaRPr>
          </a:p>
        </p:txBody>
      </p:sp>
      <p:sp>
        <p:nvSpPr>
          <p:cNvPr id="4" name="矩形 3"/>
          <p:cNvSpPr/>
          <p:nvPr/>
        </p:nvSpPr>
        <p:spPr>
          <a:xfrm>
            <a:off x="2500298" y="2219684"/>
            <a:ext cx="1296144" cy="504056"/>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smtClean="0">
                <a:solidFill>
                  <a:schemeClr val="tx1"/>
                </a:solidFill>
              </a:rPr>
              <a:t>CHIP</a:t>
            </a:r>
            <a:endParaRPr lang="zh-CN" altLang="en-US" dirty="0" err="1">
              <a:solidFill>
                <a:schemeClr val="tx1"/>
              </a:solidFill>
            </a:endParaRPr>
          </a:p>
        </p:txBody>
      </p:sp>
      <p:cxnSp>
        <p:nvCxnSpPr>
          <p:cNvPr id="6" name="直接箭头连接符 5"/>
          <p:cNvCxnSpPr>
            <a:stCxn id="4" idx="3"/>
          </p:cNvCxnSpPr>
          <p:nvPr/>
        </p:nvCxnSpPr>
        <p:spPr>
          <a:xfrm flipV="1">
            <a:off x="3796442" y="1931652"/>
            <a:ext cx="936104" cy="54006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4804554" y="1571612"/>
            <a:ext cx="2016224" cy="648072"/>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smtClean="0">
                <a:solidFill>
                  <a:schemeClr val="tx1"/>
                </a:solidFill>
              </a:rPr>
              <a:t>Tumor suppression</a:t>
            </a:r>
            <a:endParaRPr lang="zh-CN" altLang="en-US" dirty="0" err="1">
              <a:solidFill>
                <a:schemeClr val="tx1"/>
              </a:solidFill>
            </a:endParaRPr>
          </a:p>
        </p:txBody>
      </p:sp>
      <p:sp>
        <p:nvSpPr>
          <p:cNvPr id="8" name="矩形 7"/>
          <p:cNvSpPr/>
          <p:nvPr/>
        </p:nvSpPr>
        <p:spPr>
          <a:xfrm>
            <a:off x="4804554" y="2939764"/>
            <a:ext cx="2016224" cy="648072"/>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err="1" smtClean="0">
                <a:solidFill>
                  <a:schemeClr val="tx1"/>
                </a:solidFill>
              </a:rPr>
              <a:t>Radiosensitivity</a:t>
            </a:r>
            <a:endParaRPr lang="en-US" altLang="zh-CN" dirty="0">
              <a:solidFill>
                <a:schemeClr val="tx1"/>
              </a:solidFill>
            </a:endParaRPr>
          </a:p>
          <a:p>
            <a:pPr algn="ctr"/>
            <a:r>
              <a:rPr lang="en-US" altLang="zh-CN" dirty="0" smtClean="0">
                <a:solidFill>
                  <a:schemeClr val="tx1"/>
                </a:solidFill>
              </a:rPr>
              <a:t>increasing</a:t>
            </a:r>
            <a:endParaRPr lang="zh-CN" altLang="en-US" dirty="0" err="1">
              <a:solidFill>
                <a:schemeClr val="tx1"/>
              </a:solidFill>
            </a:endParaRPr>
          </a:p>
        </p:txBody>
      </p:sp>
      <p:cxnSp>
        <p:nvCxnSpPr>
          <p:cNvPr id="10" name="直接箭头连接符 9"/>
          <p:cNvCxnSpPr/>
          <p:nvPr/>
        </p:nvCxnSpPr>
        <p:spPr>
          <a:xfrm>
            <a:off x="3796442" y="2651732"/>
            <a:ext cx="936104"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152102" y="2214903"/>
            <a:ext cx="432048" cy="707886"/>
          </a:xfrm>
          <a:prstGeom prst="rect">
            <a:avLst/>
          </a:prstGeom>
          <a:noFill/>
          <a:ln>
            <a:solidFill>
              <a:srgbClr val="FF0000"/>
            </a:solidFill>
          </a:ln>
        </p:spPr>
        <p:txBody>
          <a:bodyPr wrap="square" rtlCol="0">
            <a:spAutoFit/>
          </a:bodyPr>
          <a:lstStyle/>
          <a:p>
            <a:r>
              <a:rPr lang="en-US" altLang="zh-CN" sz="4000" dirty="0" smtClean="0">
                <a:solidFill>
                  <a:srgbClr val="FF0000"/>
                </a:solidFill>
              </a:rPr>
              <a:t>?</a:t>
            </a:r>
            <a:endParaRPr lang="zh-CN" altLang="en-US" sz="4000" dirty="0">
              <a:solidFill>
                <a:srgbClr val="FF0000"/>
              </a:solidFill>
            </a:endParaRPr>
          </a:p>
        </p:txBody>
      </p:sp>
      <p:sp>
        <p:nvSpPr>
          <p:cNvPr id="12" name="矩形 11"/>
          <p:cNvSpPr/>
          <p:nvPr/>
        </p:nvSpPr>
        <p:spPr>
          <a:xfrm>
            <a:off x="2927966" y="4294049"/>
            <a:ext cx="2880320" cy="864096"/>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err="1" smtClean="0">
                <a:solidFill>
                  <a:schemeClr val="tx1"/>
                </a:solidFill>
              </a:rPr>
              <a:t>hTERT</a:t>
            </a:r>
            <a:r>
              <a:rPr lang="en-US" altLang="zh-CN" dirty="0" smtClean="0">
                <a:solidFill>
                  <a:schemeClr val="tx1"/>
                </a:solidFill>
              </a:rPr>
              <a:t> </a:t>
            </a:r>
            <a:r>
              <a:rPr lang="en-US" altLang="zh-CN" dirty="0" err="1" smtClean="0">
                <a:solidFill>
                  <a:schemeClr val="tx1"/>
                </a:solidFill>
              </a:rPr>
              <a:t>ubiquitination</a:t>
            </a:r>
            <a:r>
              <a:rPr lang="en-US" altLang="zh-CN" dirty="0" smtClean="0">
                <a:solidFill>
                  <a:schemeClr val="tx1"/>
                </a:solidFill>
              </a:rPr>
              <a:t>/ other pathways</a:t>
            </a:r>
            <a:endParaRPr lang="zh-CN" altLang="en-US" dirty="0" err="1">
              <a:solidFill>
                <a:schemeClr val="tx1"/>
              </a:solidFill>
            </a:endParaRPr>
          </a:p>
        </p:txBody>
      </p:sp>
      <p:sp>
        <p:nvSpPr>
          <p:cNvPr id="13" name="下箭头 12"/>
          <p:cNvSpPr/>
          <p:nvPr/>
        </p:nvSpPr>
        <p:spPr>
          <a:xfrm>
            <a:off x="4368126" y="2867756"/>
            <a:ext cx="45719" cy="1368152"/>
          </a:xfrm>
          <a:prstGeom prst="downArrow">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err="1">
              <a:solidFill>
                <a:schemeClr val="tx1"/>
              </a:solidFill>
            </a:endParaRPr>
          </a:p>
        </p:txBody>
      </p:sp>
    </p:spTree>
    <p:extLst>
      <p:ext uri="{BB962C8B-B14F-4D97-AF65-F5344CB8AC3E}">
        <p14:creationId xmlns:p14="http://schemas.microsoft.com/office/powerpoint/2010/main" xmlns="" val="9808521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zhou-pc\Desktop\123.jpg"/>
          <p:cNvPicPr>
            <a:picLocks noChangeAspect="1" noChangeArrowheads="1"/>
          </p:cNvPicPr>
          <p:nvPr/>
        </p:nvPicPr>
        <p:blipFill>
          <a:blip r:embed="rId3"/>
          <a:srcRect/>
          <a:stretch>
            <a:fillRect/>
          </a:stretch>
        </p:blipFill>
        <p:spPr bwMode="auto">
          <a:xfrm>
            <a:off x="0" y="-24"/>
            <a:ext cx="9156700" cy="6870700"/>
          </a:xfrm>
          <a:prstGeom prst="rect">
            <a:avLst/>
          </a:prstGeom>
          <a:noFill/>
        </p:spPr>
      </p:pic>
      <p:sp>
        <p:nvSpPr>
          <p:cNvPr id="4" name="TextBox 3"/>
          <p:cNvSpPr txBox="1"/>
          <p:nvPr/>
        </p:nvSpPr>
        <p:spPr>
          <a:xfrm>
            <a:off x="3143240" y="1159361"/>
            <a:ext cx="3087705" cy="769441"/>
          </a:xfrm>
          <a:prstGeom prst="rect">
            <a:avLst/>
          </a:prstGeom>
          <a:noFill/>
        </p:spPr>
        <p:txBody>
          <a:bodyPr wrap="none" rtlCol="0">
            <a:spAutoFit/>
          </a:bodyPr>
          <a:lstStyle/>
          <a:p>
            <a:pPr algn="ctr"/>
            <a:r>
              <a:rPr lang="en-US" altLang="zh-CN" sz="4400" b="1" dirty="0" smtClean="0">
                <a:solidFill>
                  <a:srgbClr val="FF0000"/>
                </a:solidFill>
                <a:latin typeface="Times New Roman" pitchFamily="18" charset="0"/>
                <a:cs typeface="Times New Roman" pitchFamily="18" charset="0"/>
              </a:rPr>
              <a:t>Thank   you</a:t>
            </a:r>
            <a:endParaRPr lang="zh-CN" altLang="en-US" sz="44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1376368230"/>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1273628" y="428625"/>
            <a:ext cx="6796769" cy="1143000"/>
          </a:xfrm>
        </p:spPr>
        <p:txBody>
          <a:bodyPr/>
          <a:lstStyle/>
          <a:p>
            <a:r>
              <a:rPr lang="en-US" sz="3600" b="1" dirty="0" smtClean="0">
                <a:solidFill>
                  <a:schemeClr val="tx1"/>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1114425" y="1752600"/>
            <a:ext cx="6821261" cy="3676664"/>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normAutofit lnSpcReduction="10000"/>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International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a:effectLst>
                  <a:outerShdw blurRad="38100" dist="38100" dir="2700000" algn="tl">
                    <a:srgbClr val="000000">
                      <a:alpha val="43137"/>
                    </a:srgbClr>
                  </a:outerShdw>
                </a:effectLst>
                <a:latin typeface="Georgia" pitchFamily="18" charset="0"/>
              </a:rPr>
              <a:t/>
            </a:r>
            <a:br>
              <a:rPr lang="en-US" sz="2400" dirty="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rPr>
              <a:t> </a:t>
            </a:r>
            <a:r>
              <a:rPr lang="en-US" sz="2400" dirty="0" smtClean="0">
                <a:effectLst>
                  <a:outerShdw blurRad="38100" dist="38100" dir="2700000" algn="tl">
                    <a:srgbClr val="000000">
                      <a:alpha val="43137"/>
                    </a:srgbClr>
                  </a:outerShdw>
                </a:effectLst>
                <a:latin typeface="Georgia" pitchFamily="18" charset="0"/>
                <a:hlinkClick r:id="rId2"/>
              </a:rPr>
              <a:t>http://integrativebiology.conferenceseries.com/</a:t>
            </a:r>
            <a:r>
              <a:rPr lang="en-US" sz="2400" dirty="0" smtClean="0">
                <a:effectLst>
                  <a:outerShdw blurRad="38100" dist="38100" dir="2700000" algn="tl">
                    <a:srgbClr val="000000">
                      <a:alpha val="43137"/>
                    </a:srgbClr>
                  </a:outerShdw>
                </a:effectLst>
                <a:latin typeface="Georgia" pitchFamily="18" charset="0"/>
              </a:rPr>
              <a:t> </a:t>
            </a:r>
            <a:endParaRPr lang="en-US" sz="2400" dirty="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a:effectLst>
                  <a:outerShdw blurRad="38100" dist="38100" dir="2700000" algn="tl">
                    <a:srgbClr val="000000">
                      <a:alpha val="43137"/>
                    </a:srgbClr>
                  </a:outerShdw>
                </a:effectLst>
                <a:latin typeface="Georgia" pitchFamily="18" charset="0"/>
                <a:hlinkClick r:id="rId3"/>
              </a:rPr>
              <a:t>http://conferenceseries.com</a:t>
            </a:r>
            <a:r>
              <a:rPr lang="en-US" sz="2400" dirty="0" smtClean="0">
                <a:effectLst>
                  <a:outerShdw blurRad="38100" dist="38100" dir="2700000" algn="tl">
                    <a:srgbClr val="000000">
                      <a:alpha val="43137"/>
                    </a:srgbClr>
                  </a:outerShdw>
                </a:effectLst>
                <a:latin typeface="Georgia" pitchFamily="18" charset="0"/>
                <a:hlinkClick r:id="rId3"/>
              </a:rPr>
              <a:t>/</a:t>
            </a:r>
            <a:r>
              <a:rPr lang="en-US" sz="2400" dirty="0" smtClean="0">
                <a:effectLst>
                  <a:outerShdw blurRad="38100" dist="38100" dir="2700000" algn="tl">
                    <a:srgbClr val="000000">
                      <a:alpha val="43137"/>
                    </a:srgbClr>
                  </a:outerShdw>
                </a:effectLst>
                <a:latin typeface="Georgia" pitchFamily="18" charset="0"/>
              </a:rPr>
              <a:t> </a:t>
            </a:r>
          </a:p>
          <a:p>
            <a:pPr algn="ctr">
              <a:buFont typeface="Arial" charset="0"/>
              <a:buNone/>
              <a:defRPr/>
            </a:pPr>
            <a:r>
              <a:rPr lang="en-US" sz="2400" dirty="0">
                <a:effectLst>
                  <a:outerShdw blurRad="38100" dist="38100" dir="2700000" algn="tl">
                    <a:srgbClr val="000000">
                      <a:alpha val="43137"/>
                    </a:srgbClr>
                  </a:outerShdw>
                </a:effectLst>
                <a:latin typeface="Georgia" pitchFamily="18" charset="0"/>
              </a:rPr>
              <a:t> </a:t>
            </a:r>
            <a:r>
              <a:rPr lang="en-US" sz="2400" dirty="0">
                <a:effectLst>
                  <a:outerShdw blurRad="38100" dist="38100" dir="2700000" algn="tl">
                    <a:srgbClr val="000000">
                      <a:alpha val="43137"/>
                    </a:srgbClr>
                  </a:outerShdw>
                </a:effectLst>
                <a:latin typeface="Georgia" pitchFamily="18" charset="0"/>
                <a:hlinkClick r:id="rId4"/>
              </a:rPr>
              <a:t>http://</a:t>
            </a:r>
            <a:r>
              <a:rPr lang="en-US" sz="2400" dirty="0" smtClean="0">
                <a:effectLst>
                  <a:outerShdw blurRad="38100" dist="38100" dir="2700000" algn="tl">
                    <a:srgbClr val="000000">
                      <a:alpha val="43137"/>
                    </a:srgbClr>
                  </a:outerShdw>
                </a:effectLst>
                <a:latin typeface="Georgia" pitchFamily="18" charset="0"/>
                <a:hlinkClick r:id="rId4"/>
              </a:rPr>
              <a:t>www.conferenceseries.com/genetics-and-molecular-biology-conferences.php</a:t>
            </a:r>
            <a:r>
              <a:rPr lang="en-US" sz="2400" dirty="0" smtClean="0">
                <a:effectLst>
                  <a:outerShdw blurRad="38100" dist="38100" dir="2700000" algn="tl">
                    <a:srgbClr val="000000">
                      <a:alpha val="43137"/>
                    </a:srgbClr>
                  </a:outerShdw>
                </a:effectLst>
                <a:latin typeface="Georgia" pitchFamily="18" charset="0"/>
              </a:rPr>
              <a:t> </a:t>
            </a: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1685241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聚合">
  <a:themeElements>
    <a:clrScheme name="聚合">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聚合">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聚合">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spDef>
      <a:spPr>
        <a:solidFill>
          <a:schemeClr val="bg2">
            <a:lumMod val="90000"/>
          </a:schemeClr>
        </a:solidFill>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err="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4120</TotalTime>
  <Words>690</Words>
  <Application>Microsoft Office PowerPoint</Application>
  <PresentationFormat>On-screen Show (4:3)</PresentationFormat>
  <Paragraphs>146</Paragraphs>
  <Slides>24</Slides>
  <Notes>4</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聚合</vt:lpstr>
      <vt:lpstr>    About OMICS Group</vt:lpstr>
      <vt:lpstr> About OMICS International Conferences</vt:lpstr>
      <vt:lpstr>Carboxyl terminus of Hsp70-interacting protein functions as a tumor suppressor and enhance the radiosensitivity in cervical cancer</vt:lpstr>
      <vt:lpstr>Introduction</vt:lpstr>
      <vt:lpstr>Slide 5</vt:lpstr>
      <vt:lpstr>Treatments</vt:lpstr>
      <vt:lpstr>Slide 7</vt:lpstr>
      <vt:lpstr>Telomerase and radiosensitivity  in cervical cells</vt:lpstr>
      <vt:lpstr>UBE2D3 and radiosensitivity</vt:lpstr>
      <vt:lpstr>The procession of ubiquitination</vt:lpstr>
      <vt:lpstr>Carboxyl terminus of Hsp70-interacting protein (CHIP)</vt:lpstr>
      <vt:lpstr>CHIP is lowexpression in cervical cancer tissues by gene microarray.   </vt:lpstr>
      <vt:lpstr>Q-PCR to know the relative expression of hTERT/CHIP after different radiation doses</vt:lpstr>
      <vt:lpstr>CHIP &amp; Radiosensitivity</vt:lpstr>
      <vt:lpstr>Clonogenic assay for verify radioresisitant cell lines  </vt:lpstr>
      <vt:lpstr>CHIP &amp; Radiosensitivity</vt:lpstr>
      <vt:lpstr>Slide 17</vt:lpstr>
      <vt:lpstr>Cell Apoptasis</vt:lpstr>
      <vt:lpstr>Cell Cycle</vt:lpstr>
      <vt:lpstr>CHIP &amp; Radiosensitivity</vt:lpstr>
      <vt:lpstr>Verification</vt:lpstr>
      <vt:lpstr>Summary</vt:lpstr>
      <vt:lpstr>Slide 23</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Carboxyl terminus of Hsp70-interacting protein(CHIP) functions as a tumor suppressor and enhance the radiosensitivity in cervical cancer</dc:title>
  <dc:creator>杨慧</dc:creator>
  <cp:lastModifiedBy>Rachana</cp:lastModifiedBy>
  <cp:revision>203</cp:revision>
  <dcterms:created xsi:type="dcterms:W3CDTF">2015-07-15T13:05:27Z</dcterms:created>
  <dcterms:modified xsi:type="dcterms:W3CDTF">2015-08-10T10:28:43Z</dcterms:modified>
</cp:coreProperties>
</file>