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6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80" r:id="rId17"/>
    <p:sldId id="275" r:id="rId18"/>
    <p:sldId id="277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huler's%20lab\recellular%20colon-SB%20manuscript\data\charateriz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</c:dPt>
          <c:errBars>
            <c:errBarType val="both"/>
            <c:errValType val="cust"/>
            <c:noEndCap val="0"/>
            <c:plus>
              <c:numRef>
                <c:f>(neoplasia!$J$15,neoplasia!$J$17)</c:f>
                <c:numCache>
                  <c:formatCode>General</c:formatCode>
                  <c:ptCount val="2"/>
                  <c:pt idx="0">
                    <c:v>0.75277265270908778</c:v>
                  </c:pt>
                  <c:pt idx="1">
                    <c:v>1.8708286933869698</c:v>
                  </c:pt>
                </c:numCache>
              </c:numRef>
            </c:plus>
            <c:minus>
              <c:numRef>
                <c:f>(neoplasia!$J$15,neoplasia!$J$17)</c:f>
                <c:numCache>
                  <c:formatCode>General</c:formatCode>
                  <c:ptCount val="2"/>
                  <c:pt idx="0">
                    <c:v>0.75277265270908778</c:v>
                  </c:pt>
                  <c:pt idx="1">
                    <c:v>1.8708286933869698</c:v>
                  </c:pt>
                </c:numCache>
              </c:numRef>
            </c:minus>
            <c:spPr>
              <a:ln w="19050"/>
            </c:spPr>
          </c:errBars>
          <c:cat>
            <c:strRef>
              <c:f>(neoplasia!$A$15,neoplasia!$A$17)</c:f>
              <c:strCache>
                <c:ptCount val="2"/>
                <c:pt idx="0">
                  <c:v>control</c:v>
                </c:pt>
                <c:pt idx="1">
                  <c:v>SB</c:v>
                </c:pt>
              </c:strCache>
            </c:strRef>
          </c:cat>
          <c:val>
            <c:numRef>
              <c:f>(neoplasia!$I$15,neoplasia!$I$17)</c:f>
              <c:numCache>
                <c:formatCode>General</c:formatCode>
                <c:ptCount val="2"/>
                <c:pt idx="0">
                  <c:v>0.8333333333333337</c:v>
                </c:pt>
                <c:pt idx="1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6151584"/>
        <c:axId val="1396153760"/>
      </c:barChart>
      <c:catAx>
        <c:axId val="1396151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396153760"/>
        <c:crosses val="autoZero"/>
        <c:auto val="1"/>
        <c:lblAlgn val="ctr"/>
        <c:lblOffset val="100"/>
        <c:noMultiLvlLbl val="0"/>
      </c:catAx>
      <c:valAx>
        <c:axId val="1396153760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39615158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1DB91-B919-4CA1-AA3B-0CE2304760D9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86541-E412-4251-B949-73B605755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83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Animal models are not perfect, from my personal feeling, worry about long-term</a:t>
            </a:r>
            <a:r>
              <a:rPr lang="en-US" baseline="0" dirty="0" smtClean="0"/>
              <a:t> preparation, smelly and biting.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53EB-C2BB-458A-BEB0-C744945A5EB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82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human</a:t>
            </a:r>
            <a:r>
              <a:rPr lang="en-US" baseline="0" dirty="0" smtClean="0"/>
              <a:t> mimic conditions.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53EB-C2BB-458A-BEB0-C744945A5EB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81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</a:t>
            </a:r>
            <a:r>
              <a:rPr lang="en-US" dirty="0" err="1" smtClean="0"/>
              <a:t>vogertstin</a:t>
            </a:r>
            <a:r>
              <a:rPr lang="en-US" dirty="0" smtClean="0"/>
              <a:t> models, If we picture </a:t>
            </a:r>
            <a:r>
              <a:rPr lang="en-US" dirty="0" err="1" smtClean="0"/>
              <a:t>crc</a:t>
            </a:r>
            <a:r>
              <a:rPr lang="en-US" dirty="0" smtClean="0"/>
              <a:t> genome landscape, high-frequency and low</a:t>
            </a:r>
            <a:r>
              <a:rPr lang="en-US" baseline="0" dirty="0" smtClean="0"/>
              <a:t> , like maintain and hills.</a:t>
            </a:r>
          </a:p>
          <a:p>
            <a:r>
              <a:rPr lang="en-US" baseline="0" dirty="0" smtClean="0"/>
              <a:t>correlated well with physiological features.</a:t>
            </a:r>
          </a:p>
          <a:p>
            <a:r>
              <a:rPr lang="en-US" baseline="0" dirty="0" smtClean="0"/>
              <a:t>Thanks to advance of secondary generation sequencing, uncover. Explore.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53EB-C2BB-458A-BEB0-C744945A5EB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34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results indicate that the</a:t>
            </a:r>
            <a:r>
              <a:rPr lang="en-US" baseline="0" dirty="0" smtClean="0"/>
              <a:t> ex vivo </a:t>
            </a:r>
            <a:r>
              <a:rPr lang="en-US" baseline="0" dirty="0" err="1" smtClean="0"/>
              <a:t>crc</a:t>
            </a:r>
            <a:r>
              <a:rPr lang="en-US" baseline="0" dirty="0" smtClean="0"/>
              <a:t> models can recapitulate the different stages of CRC disease from mucosa in situ to </a:t>
            </a:r>
            <a:r>
              <a:rPr lang="en-US" baseline="0" dirty="0" err="1" smtClean="0"/>
              <a:t>submucosa</a:t>
            </a:r>
            <a:r>
              <a:rPr lang="en-US" baseline="0" dirty="0" smtClean="0"/>
              <a:t> invasion.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53EB-C2BB-458A-BEB0-C744945A5EB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9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 I want to</a:t>
            </a:r>
            <a:r>
              <a:rPr lang="en-US" baseline="0" dirty="0" smtClean="0"/>
              <a:t> thank my current postdoc mentor, Dr. Harold Varmus, especially for his encouragement, as a pure biologist of US cancer chef, Noble laurate for discovery first oncogene, Harold believes confronting cancer complexity, engineering approach could be one of the solutions.</a:t>
            </a:r>
          </a:p>
          <a:p>
            <a:r>
              <a:rPr lang="en-US" baseline="0" dirty="0" smtClean="0"/>
              <a:t>Thanks my mentor </a:t>
            </a:r>
            <a:r>
              <a:rPr lang="en-US" baseline="0" dirty="0" err="1" smtClean="0"/>
              <a:t>Micheal</a:t>
            </a:r>
            <a:r>
              <a:rPr lang="en-US" baseline="0" dirty="0" smtClean="0"/>
              <a:t> Schuler for supporting ex vivo human cancer models.</a:t>
            </a:r>
          </a:p>
          <a:p>
            <a:r>
              <a:rPr lang="en-US" baseline="0" dirty="0" smtClean="0"/>
              <a:t>Thanks </a:t>
            </a:r>
            <a:r>
              <a:rPr lang="en-US" baseline="0" dirty="0" err="1" smtClean="0"/>
              <a:t>biomentors</a:t>
            </a:r>
            <a:r>
              <a:rPr lang="en-US" baseline="0" dirty="0" smtClean="0"/>
              <a:t> Neal and Nancy, as world </a:t>
            </a:r>
            <a:r>
              <a:rPr lang="en-US" baseline="0" dirty="0" err="1" smtClean="0"/>
              <a:t>pretiguous</a:t>
            </a:r>
            <a:r>
              <a:rPr lang="en-US" baseline="0" dirty="0" smtClean="0"/>
              <a:t> biologist on mouse genetics, they very support the forward genetic study on human tissues.</a:t>
            </a:r>
          </a:p>
          <a:p>
            <a:r>
              <a:rPr lang="en-US" baseline="0" dirty="0" smtClean="0"/>
              <a:t>Thanks my </a:t>
            </a:r>
            <a:r>
              <a:rPr lang="en-US" baseline="0" dirty="0" err="1" smtClean="0"/>
              <a:t>biomentor</a:t>
            </a:r>
            <a:r>
              <a:rPr lang="en-US" baseline="0" dirty="0" smtClean="0"/>
              <a:t> Steven Lipkin for providing precious clinical samples and resources.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53EB-C2BB-458A-BEB0-C744945A5EB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81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96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2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0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8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5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1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52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53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2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2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17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0A463-1F24-4043-A86C-508FE6072811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EDB7A-B41D-4F1E-8AB1-FF1290B28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8.jpeg"/><Relationship Id="rId7" Type="http://schemas.openxmlformats.org/officeDocument/2006/relationships/image" Target="../media/image12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image" Target="../media/image15.tiff"/><Relationship Id="rId7" Type="http://schemas.openxmlformats.org/officeDocument/2006/relationships/image" Target="../media/image19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tiff"/><Relationship Id="rId9" Type="http://schemas.openxmlformats.org/officeDocument/2006/relationships/image" Target="../media/image21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f"/><Relationship Id="rId3" Type="http://schemas.openxmlformats.org/officeDocument/2006/relationships/image" Target="../media/image23.tiff"/><Relationship Id="rId7" Type="http://schemas.openxmlformats.org/officeDocument/2006/relationships/image" Target="../media/image27.jpe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10" Type="http://schemas.openxmlformats.org/officeDocument/2006/relationships/image" Target="../media/image30.tiff"/><Relationship Id="rId4" Type="http://schemas.openxmlformats.org/officeDocument/2006/relationships/image" Target="../media/image24.tiff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3" Type="http://schemas.openxmlformats.org/officeDocument/2006/relationships/image" Target="../media/image38.tiff"/><Relationship Id="rId7" Type="http://schemas.openxmlformats.org/officeDocument/2006/relationships/image" Target="../media/image4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10" Type="http://schemas.openxmlformats.org/officeDocument/2006/relationships/image" Target="../media/image45.tiff"/><Relationship Id="rId4" Type="http://schemas.openxmlformats.org/officeDocument/2006/relationships/image" Target="../media/image39.tiff"/><Relationship Id="rId9" Type="http://schemas.openxmlformats.org/officeDocument/2006/relationships/image" Target="../media/image44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chart" Target="../charts/chart1.xml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E:\Shuler's lab\de-re-cellular GI\recellularization\recellularization\invation\Color Combine-24M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1056" y="756603"/>
            <a:ext cx="9144000" cy="2387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Tissue Engineering </a:t>
            </a:r>
            <a:r>
              <a:rPr lang="en-US" sz="4000" b="1" dirty="0">
                <a:solidFill>
                  <a:schemeClr val="bg1"/>
                </a:solidFill>
              </a:rPr>
              <a:t>Approaches to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>Model </a:t>
            </a:r>
            <a:r>
              <a:rPr lang="en-US" sz="4000" b="1" dirty="0">
                <a:solidFill>
                  <a:schemeClr val="bg1"/>
                </a:solidFill>
              </a:rPr>
              <a:t>Cancer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884084" y="4736875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Huanhuan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Joyce Chen, PhD</a:t>
            </a:r>
          </a:p>
          <a:p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Meyer Cancer Center, Weill Cornell Medicine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Biomedical Engineering, Cornell University 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353" y="87882"/>
            <a:ext cx="843666" cy="8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62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1" y="381001"/>
            <a:ext cx="4152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Development of cancer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1066801"/>
            <a:ext cx="7920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Cancer diseases ----- the most deadly diseases driven by mutations in cancer genes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1752601"/>
            <a:ext cx="3323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    Understanding cancer biology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3810001"/>
            <a:ext cx="3887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     Development of effective therapies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2362200"/>
            <a:ext cx="41807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/>
              <a:t> Tumor microenvironment</a:t>
            </a:r>
          </a:p>
          <a:p>
            <a:pPr marL="342900" indent="-342900"/>
            <a:endParaRPr lang="en-US" dirty="0"/>
          </a:p>
          <a:p>
            <a:pPr marL="342900" indent="-342900"/>
            <a:r>
              <a:rPr lang="en-US" dirty="0"/>
              <a:t> Tumor heterogeneity &amp; cancer stem cells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8400" y="4343400"/>
            <a:ext cx="39190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/>
            <a:r>
              <a:rPr lang="en-US" dirty="0"/>
              <a:t>  poor translation to clinical applications</a:t>
            </a:r>
          </a:p>
          <a:p>
            <a:pPr marL="342900" indent="-342900"/>
            <a:endParaRPr lang="en-US" dirty="0"/>
          </a:p>
          <a:p>
            <a:pPr marL="342900" indent="-342900"/>
            <a:r>
              <a:rPr lang="en-US" dirty="0"/>
              <a:t>  </a:t>
            </a:r>
          </a:p>
        </p:txBody>
      </p:sp>
      <p:pic>
        <p:nvPicPr>
          <p:cNvPr id="46082" name="Picture 2" descr="https://translationwordshop.files.wordpress.com/2014/06/confidence.jpg?w=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876800"/>
            <a:ext cx="1371600" cy="1567544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t="20000" r="80938" b="8750"/>
          <a:stretch>
            <a:fillRect/>
          </a:stretch>
        </p:blipFill>
        <p:spPr bwMode="auto">
          <a:xfrm>
            <a:off x="6705600" y="1752600"/>
            <a:ext cx="1219200" cy="19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 l="65938" t="10625" r="23750" b="65000"/>
          <a:stretch>
            <a:fillRect/>
          </a:stretch>
        </p:blipFill>
        <p:spPr bwMode="auto">
          <a:xfrm>
            <a:off x="8610601" y="2133600"/>
            <a:ext cx="90267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3" cstate="print"/>
          <a:srcRect l="20938" t="18125" r="66875" b="63125"/>
          <a:stretch>
            <a:fillRect/>
          </a:stretch>
        </p:blipFill>
        <p:spPr bwMode="auto">
          <a:xfrm>
            <a:off x="6781800" y="48006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http://www.nature.com/nrc/journal/v14/n7/images/nrc3751-f1.jpg"/>
          <p:cNvPicPr>
            <a:picLocks noChangeAspect="1" noChangeArrowheads="1"/>
          </p:cNvPicPr>
          <p:nvPr/>
        </p:nvPicPr>
        <p:blipFill>
          <a:blip r:embed="rId4" cstate="print"/>
          <a:srcRect l="61698" t="2589" r="22234" b="58576"/>
          <a:stretch>
            <a:fillRect/>
          </a:stretch>
        </p:blipFill>
        <p:spPr bwMode="auto">
          <a:xfrm>
            <a:off x="8686800" y="4495800"/>
            <a:ext cx="838200" cy="1323474"/>
          </a:xfrm>
          <a:prstGeom prst="rect">
            <a:avLst/>
          </a:prstGeom>
          <a:noFill/>
        </p:spPr>
      </p:pic>
      <p:cxnSp>
        <p:nvCxnSpPr>
          <p:cNvPr id="25" name="Straight Arrow Connector 24"/>
          <p:cNvCxnSpPr/>
          <p:nvPr/>
        </p:nvCxnSpPr>
        <p:spPr>
          <a:xfrm>
            <a:off x="8077200" y="5181600"/>
            <a:ext cx="457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8153400" y="2667000"/>
            <a:ext cx="381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391401" y="4800600"/>
            <a:ext cx="5854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&lt; 8%</a:t>
            </a:r>
          </a:p>
        </p:txBody>
      </p:sp>
      <p:pic>
        <p:nvPicPr>
          <p:cNvPr id="17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353" y="87882"/>
            <a:ext cx="843666" cy="8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41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build="allAtOnce"/>
      <p:bldP spid="8" grpId="0" build="allAtOnce"/>
      <p:bldP spid="9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524000" y="381000"/>
            <a:ext cx="8270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Ex vivo </a:t>
            </a:r>
            <a:r>
              <a:rPr lang="en-US" sz="2800" b="1" i="1" u="sng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cancer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models                         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1066800"/>
            <a:ext cx="43190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Limitation in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</a:rPr>
              <a:t>currently </a:t>
            </a: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existing systems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8360" y="1420743"/>
            <a:ext cx="8129341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b="1" i="1" dirty="0"/>
              <a:t>  shortage of concordance </a:t>
            </a:r>
            <a:r>
              <a:rPr lang="en-US" b="1" i="1" dirty="0" smtClean="0"/>
              <a:t>with human </a:t>
            </a:r>
            <a:r>
              <a:rPr lang="en-US" b="1" i="1" dirty="0"/>
              <a:t>studies  --- </a:t>
            </a:r>
            <a:r>
              <a:rPr lang="en-US" sz="1600" b="1" i="1" dirty="0"/>
              <a:t>poor translation into clinical study</a:t>
            </a:r>
          </a:p>
          <a:p>
            <a:pPr lvl="0"/>
            <a:endParaRPr lang="en-US" b="1" i="1" dirty="0"/>
          </a:p>
          <a:p>
            <a:pPr lvl="0"/>
            <a:endParaRPr lang="en-US" b="1" i="1" dirty="0"/>
          </a:p>
          <a:p>
            <a:pPr lvl="0"/>
            <a:endParaRPr lang="en-US" b="1" i="1" dirty="0"/>
          </a:p>
          <a:p>
            <a:pPr lvl="0"/>
            <a:endParaRPr lang="en-US" b="1" i="1" dirty="0"/>
          </a:p>
          <a:p>
            <a:pPr lvl="0"/>
            <a:endParaRPr lang="en-US" b="1" i="1" dirty="0"/>
          </a:p>
          <a:p>
            <a:pPr lvl="0">
              <a:buFont typeface="Arial" pitchFamily="34" charset="0"/>
              <a:buChar char="•"/>
            </a:pPr>
            <a:endParaRPr lang="en-US" b="1" dirty="0"/>
          </a:p>
          <a:p>
            <a:pPr lvl="0"/>
            <a:r>
              <a:rPr lang="en-US" b="1" dirty="0"/>
              <a:t>1. </a:t>
            </a:r>
            <a:r>
              <a:rPr lang="en-US" b="1" u="sng" dirty="0"/>
              <a:t>Conventional </a:t>
            </a:r>
            <a:r>
              <a:rPr lang="en-US" b="1" u="sng" dirty="0" smtClean="0"/>
              <a:t>2D cell </a:t>
            </a:r>
            <a:r>
              <a:rPr lang="en-US" b="1" u="sng" dirty="0"/>
              <a:t>culture models: 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 No interactions of tumor cells with extracellular matrix (ECM);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 Not replicating tissue-specific microenvironment.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 lvl="0"/>
            <a:r>
              <a:rPr lang="en-US" b="1" dirty="0"/>
              <a:t>2.  </a:t>
            </a:r>
            <a:r>
              <a:rPr lang="en-US" b="1" u="sng" dirty="0"/>
              <a:t>Animal models: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 Short of appropriate resolution and sensitivity;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 Costly, time-consuming;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 Considerable differences to human cancers </a:t>
            </a:r>
            <a:r>
              <a:rPr lang="en-US" dirty="0" smtClean="0"/>
              <a:t>regarding </a:t>
            </a:r>
            <a:r>
              <a:rPr lang="en-US" dirty="0"/>
              <a:t>to oncogenic transformation.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>
              <a:buFont typeface="Arial" pitchFamily="34" charset="0"/>
              <a:buChar char="•"/>
            </a:pPr>
            <a:endParaRPr lang="en-US" b="1" dirty="0"/>
          </a:p>
          <a:p>
            <a:pPr>
              <a:buFont typeface="Arial" pitchFamily="34" charset="0"/>
              <a:buChar char="•"/>
            </a:pPr>
            <a:endParaRPr lang="en-US" b="1" dirty="0"/>
          </a:p>
        </p:txBody>
      </p:sp>
      <p:pic>
        <p:nvPicPr>
          <p:cNvPr id="1026" name="Picture 2" descr="C:\Users\user\Pictures\BridgebetweenIslands.jpg"/>
          <p:cNvPicPr>
            <a:picLocks noChangeAspect="1" noChangeArrowheads="1"/>
          </p:cNvPicPr>
          <p:nvPr/>
        </p:nvPicPr>
        <p:blipFill>
          <a:blip r:embed="rId3" cstate="print"/>
          <a:srcRect t="9136" b="17780"/>
          <a:stretch>
            <a:fillRect/>
          </a:stretch>
        </p:blipFill>
        <p:spPr bwMode="auto">
          <a:xfrm>
            <a:off x="2789485" y="1909466"/>
            <a:ext cx="2647950" cy="1219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1302" y="2624554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Cell culture 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Animal 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7645" y="2181272"/>
            <a:ext cx="727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Clinical 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research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3323" y="1880061"/>
            <a:ext cx="1464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refined models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904488" y="2127655"/>
            <a:ext cx="76200" cy="22860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353" y="87882"/>
            <a:ext cx="843666" cy="8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08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524000" y="381000"/>
            <a:ext cx="8270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Ex vivo </a:t>
            </a:r>
            <a:r>
              <a:rPr lang="en-US" sz="2800" b="1" i="1" u="sng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cancer models                                </a:t>
            </a:r>
            <a:endParaRPr lang="en-US" sz="2800" b="1" i="1" u="sng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1066800"/>
            <a:ext cx="43190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Limitation in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</a:rPr>
              <a:t>currently </a:t>
            </a: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existing systems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878" y="1600201"/>
            <a:ext cx="482882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pPr lvl="0">
              <a:buFont typeface="Arial" pitchFamily="34" charset="0"/>
              <a:buChar char="•"/>
            </a:pPr>
            <a:r>
              <a:rPr lang="en-US" b="1" i="1" dirty="0"/>
              <a:t> Intrinsic difficulty in studying cancer genetics:</a:t>
            </a:r>
          </a:p>
          <a:p>
            <a:r>
              <a:rPr lang="en-US" dirty="0"/>
              <a:t> </a:t>
            </a:r>
            <a:endParaRPr lang="en-US" b="1" u="sng" dirty="0"/>
          </a:p>
          <a:p>
            <a:pPr marL="342900" indent="-342900">
              <a:buAutoNum type="arabicPeriod"/>
            </a:pPr>
            <a:r>
              <a:rPr lang="en-US" b="1" dirty="0" smtClean="0"/>
              <a:t>Difficult </a:t>
            </a:r>
            <a:r>
              <a:rPr lang="en-US" b="1" dirty="0"/>
              <a:t>to identify drivers from </a:t>
            </a:r>
            <a:r>
              <a:rPr lang="en-US" b="1" dirty="0" smtClean="0"/>
              <a:t>passengers</a:t>
            </a:r>
            <a:endParaRPr lang="en-US" b="1" dirty="0"/>
          </a:p>
          <a:p>
            <a:r>
              <a:rPr lang="en-US" b="1" dirty="0" smtClean="0"/>
              <a:t> </a:t>
            </a:r>
          </a:p>
          <a:p>
            <a:pPr marL="342900" indent="-342900">
              <a:buFontTx/>
              <a:buAutoNum type="arabicPeriod" startAt="2"/>
            </a:pPr>
            <a:r>
              <a:rPr lang="en-US" b="1" dirty="0"/>
              <a:t> Difficult to </a:t>
            </a:r>
            <a:r>
              <a:rPr lang="en-US" b="1" dirty="0" smtClean="0"/>
              <a:t>explore </a:t>
            </a:r>
            <a:r>
              <a:rPr lang="en-US" b="1" dirty="0"/>
              <a:t>low-frequency </a:t>
            </a:r>
            <a:r>
              <a:rPr lang="en-US" b="1" dirty="0" smtClean="0"/>
              <a:t>mutations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</a:t>
            </a:r>
          </a:p>
          <a:p>
            <a:r>
              <a:rPr lang="en-US" b="1" dirty="0"/>
              <a:t>        through reverse genetics study</a:t>
            </a:r>
          </a:p>
          <a:p>
            <a:endParaRPr lang="en-US" b="1" dirty="0"/>
          </a:p>
          <a:p>
            <a:endParaRPr lang="en-US" b="1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>
              <a:buFont typeface="Arial" pitchFamily="34" charset="0"/>
              <a:buChar char="•"/>
            </a:pPr>
            <a:endParaRPr lang="en-US" b="1" dirty="0"/>
          </a:p>
          <a:p>
            <a:pPr>
              <a:buFont typeface="Arial" pitchFamily="34" charset="0"/>
              <a:buChar char="•"/>
            </a:pPr>
            <a:endParaRPr lang="en-US" b="1" dirty="0"/>
          </a:p>
        </p:txBody>
      </p:sp>
      <p:pic>
        <p:nvPicPr>
          <p:cNvPr id="5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353" y="87882"/>
            <a:ext cx="843666" cy="8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44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24000" y="381000"/>
            <a:ext cx="8270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Ex vivo </a:t>
            </a:r>
            <a:r>
              <a:rPr lang="en-US" sz="2800" b="1" i="1" u="sng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cancer models                                </a:t>
            </a:r>
            <a:endParaRPr lang="en-US" sz="2800" b="1" i="1" u="sng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1828801"/>
            <a:ext cx="7391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i="1" dirty="0"/>
              <a:t>   shortage of concordance of human studies</a:t>
            </a:r>
          </a:p>
          <a:p>
            <a:endParaRPr lang="en-US" b="1" i="1" dirty="0"/>
          </a:p>
          <a:p>
            <a:r>
              <a:rPr lang="en-US" b="1" dirty="0"/>
              <a:t>---------  ex vivo cancer models using </a:t>
            </a:r>
            <a:r>
              <a:rPr lang="en-US" b="1" dirty="0" smtClean="0"/>
              <a:t>human – origin components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lvl="0">
              <a:buFont typeface="Arial" pitchFamily="34" charset="0"/>
              <a:buChar char="•"/>
            </a:pPr>
            <a:r>
              <a:rPr lang="en-US" b="1" i="1" dirty="0"/>
              <a:t>  Intrinsic difficulty in studying cancer genetics</a:t>
            </a:r>
          </a:p>
          <a:p>
            <a:pPr lvl="0">
              <a:buFont typeface="Arial" pitchFamily="34" charset="0"/>
              <a:buChar char="•"/>
            </a:pPr>
            <a:endParaRPr lang="en-US" b="1" i="1" dirty="0"/>
          </a:p>
          <a:p>
            <a:pPr lvl="0"/>
            <a:r>
              <a:rPr lang="en-US" b="1" dirty="0"/>
              <a:t>--------- Forward genetic study: </a:t>
            </a:r>
            <a:r>
              <a:rPr lang="en-US" b="1" dirty="0" err="1"/>
              <a:t>transposon</a:t>
            </a:r>
            <a:r>
              <a:rPr lang="en-US" b="1" dirty="0"/>
              <a:t>-mediated mutagenesis </a:t>
            </a:r>
          </a:p>
          <a:p>
            <a:r>
              <a:rPr lang="en-US" b="1" dirty="0"/>
              <a:t> </a:t>
            </a:r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1066801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</a:rPr>
              <a:t>Solutions :</a:t>
            </a:r>
          </a:p>
        </p:txBody>
      </p:sp>
      <p:pic>
        <p:nvPicPr>
          <p:cNvPr id="6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353" y="87882"/>
            <a:ext cx="843666" cy="8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80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24001" y="381000"/>
            <a:ext cx="94371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 err="1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Decellularization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                                                </a:t>
            </a:r>
          </a:p>
        </p:txBody>
      </p:sp>
      <p:sp>
        <p:nvSpPr>
          <p:cNvPr id="89" name="TextBox 88"/>
          <p:cNvSpPr txBox="1"/>
          <p:nvPr/>
        </p:nvSpPr>
        <p:spPr>
          <a:xfrm rot="16200000">
            <a:off x="1065510" y="3233002"/>
            <a:ext cx="7370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Native</a:t>
            </a:r>
          </a:p>
        </p:txBody>
      </p:sp>
      <p:sp>
        <p:nvSpPr>
          <p:cNvPr id="90" name="TextBox 89"/>
          <p:cNvSpPr txBox="1"/>
          <p:nvPr/>
        </p:nvSpPr>
        <p:spPr>
          <a:xfrm rot="16200000">
            <a:off x="743272" y="5069620"/>
            <a:ext cx="1381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Decellularized</a:t>
            </a:r>
            <a:endParaRPr lang="en-US" sz="1600" b="1" dirty="0"/>
          </a:p>
        </p:txBody>
      </p:sp>
      <p:grpSp>
        <p:nvGrpSpPr>
          <p:cNvPr id="103" name="Group 102"/>
          <p:cNvGrpSpPr/>
          <p:nvPr/>
        </p:nvGrpSpPr>
        <p:grpSpPr>
          <a:xfrm>
            <a:off x="1645762" y="2624579"/>
            <a:ext cx="1905000" cy="3505200"/>
            <a:chOff x="2743198" y="1447800"/>
            <a:chExt cx="1905000" cy="3505200"/>
          </a:xfrm>
        </p:grpSpPr>
        <p:pic>
          <p:nvPicPr>
            <p:cNvPr id="73" name="Picture 3" descr="C:\Users\usr\Documents\Shuler's Lab\GI decellularization-recellularization\decellularization\human colon -3.t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43198" y="1447800"/>
              <a:ext cx="1905000" cy="17526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pic>
          <p:nvPicPr>
            <p:cNvPr id="74" name="Picture 73" descr="C:\Users\usr\Documents\Shuler's Lab\GI decellularization-recellularization\decellularization\human colon -8.tif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43198" y="3200400"/>
              <a:ext cx="1905000" cy="17526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75" name="TextBox 74"/>
            <p:cNvSpPr txBox="1"/>
            <p:nvPr/>
          </p:nvSpPr>
          <p:spPr>
            <a:xfrm>
              <a:off x="3505198" y="1828800"/>
              <a:ext cx="768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Mucosa</a:t>
              </a:r>
              <a:endParaRPr lang="en-US" sz="1400" b="1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895598" y="1676400"/>
              <a:ext cx="4171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ML</a:t>
              </a:r>
              <a:endParaRPr lang="en-US" sz="1400" b="1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428998" y="2209800"/>
              <a:ext cx="4267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SM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505198" y="3429000"/>
              <a:ext cx="768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Mucosa</a:t>
              </a:r>
              <a:endParaRPr lang="en-US" sz="1400" b="1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19398" y="3581400"/>
              <a:ext cx="4171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ML</a:t>
              </a:r>
              <a:endParaRPr lang="en-US" sz="1400" b="1" dirty="0"/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>
              <a:off x="2971798" y="3886200"/>
              <a:ext cx="21652" cy="2256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3428998" y="4114800"/>
              <a:ext cx="4267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SM</a:t>
              </a:r>
            </a:p>
          </p:txBody>
        </p:sp>
        <p:cxnSp>
          <p:nvCxnSpPr>
            <p:cNvPr id="84" name="Straight Arrow Connector 83"/>
            <p:cNvCxnSpPr/>
            <p:nvPr/>
          </p:nvCxnSpPr>
          <p:spPr>
            <a:xfrm>
              <a:off x="3124198" y="1905000"/>
              <a:ext cx="21652" cy="2256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819398" y="31242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819398" y="48768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5" name="Picture 4" descr="E:\Shuler's lab\H+E\normal\2-3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9407" y="2624579"/>
            <a:ext cx="1905000" cy="17526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grpSp>
        <p:nvGrpSpPr>
          <p:cNvPr id="106" name="Group 30"/>
          <p:cNvGrpSpPr/>
          <p:nvPr/>
        </p:nvGrpSpPr>
        <p:grpSpPr>
          <a:xfrm>
            <a:off x="3593206" y="4377179"/>
            <a:ext cx="1981199" cy="1752600"/>
            <a:chOff x="5381715" y="3008608"/>
            <a:chExt cx="1768245" cy="1862777"/>
          </a:xfrm>
        </p:grpSpPr>
        <p:pic>
          <p:nvPicPr>
            <p:cNvPr id="130" name="Picture 11" descr="E:\Shuler's lab\H+E\decellularization\2-1-2.t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49723" y="3008608"/>
              <a:ext cx="1700237" cy="186277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131" name="TextBox 130"/>
            <p:cNvSpPr txBox="1"/>
            <p:nvPr/>
          </p:nvSpPr>
          <p:spPr>
            <a:xfrm>
              <a:off x="6823104" y="4013200"/>
              <a:ext cx="267827" cy="392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971374" y="4337050"/>
              <a:ext cx="267827" cy="392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381715" y="4061482"/>
              <a:ext cx="267827" cy="392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  <p:sp>
          <p:nvSpPr>
            <p:cNvPr id="134" name="Isosceles Triangle 133"/>
            <p:cNvSpPr/>
            <p:nvPr/>
          </p:nvSpPr>
          <p:spPr>
            <a:xfrm>
              <a:off x="6561033" y="3365500"/>
              <a:ext cx="65518" cy="53975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Isosceles Triangle 134"/>
            <p:cNvSpPr/>
            <p:nvPr/>
          </p:nvSpPr>
          <p:spPr>
            <a:xfrm>
              <a:off x="6102410" y="3635375"/>
              <a:ext cx="65518" cy="53975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43"/>
          <p:cNvGrpSpPr/>
          <p:nvPr/>
        </p:nvGrpSpPr>
        <p:grpSpPr>
          <a:xfrm>
            <a:off x="5879207" y="4377179"/>
            <a:ext cx="1905000" cy="1752600"/>
            <a:chOff x="7467600" y="457200"/>
            <a:chExt cx="1905000" cy="1828800"/>
          </a:xfrm>
        </p:grpSpPr>
        <p:pic>
          <p:nvPicPr>
            <p:cNvPr id="127" name="Picture 126" descr="E:\Shuler's lab\integratity of ML\Joyce 3-19-13\1.tif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67600" y="457200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28" name="Picture 127" descr="E:\Shuler's lab\integratity of ML\Joyce 3-19-13\1-1.tif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610600" y="1524000"/>
              <a:ext cx="760392" cy="7603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29" name="Rectangle 128"/>
            <p:cNvSpPr/>
            <p:nvPr/>
          </p:nvSpPr>
          <p:spPr>
            <a:xfrm>
              <a:off x="8839200" y="685800"/>
              <a:ext cx="304800" cy="38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5117207" y="4910579"/>
            <a:ext cx="228600" cy="3048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/>
          <p:cNvCxnSpPr/>
          <p:nvPr/>
        </p:nvCxnSpPr>
        <p:spPr>
          <a:xfrm rot="16200000" flipH="1">
            <a:off x="5155307" y="5405879"/>
            <a:ext cx="914400" cy="533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Isosceles Triangle 109"/>
          <p:cNvSpPr/>
          <p:nvPr/>
        </p:nvSpPr>
        <p:spPr>
          <a:xfrm>
            <a:off x="3898008" y="4681980"/>
            <a:ext cx="73409" cy="5078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6488807" y="5748780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ML</a:t>
            </a:r>
          </a:p>
        </p:txBody>
      </p:sp>
      <p:cxnSp>
        <p:nvCxnSpPr>
          <p:cNvPr id="113" name="Straight Arrow Connector 112"/>
          <p:cNvCxnSpPr/>
          <p:nvPr/>
        </p:nvCxnSpPr>
        <p:spPr>
          <a:xfrm rot="5400000" flipH="1" flipV="1">
            <a:off x="6613933" y="5623653"/>
            <a:ext cx="228600" cy="216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107807" y="4834379"/>
            <a:ext cx="36420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/>
              <a:t>M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327007" y="4986779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SM</a:t>
            </a:r>
          </a:p>
        </p:txBody>
      </p:sp>
      <p:cxnSp>
        <p:nvCxnSpPr>
          <p:cNvPr id="123" name="Straight Connector 122"/>
          <p:cNvCxnSpPr/>
          <p:nvPr/>
        </p:nvCxnSpPr>
        <p:spPr>
          <a:xfrm>
            <a:off x="3745607" y="4224779"/>
            <a:ext cx="304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3745607" y="6053579"/>
            <a:ext cx="304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555607" y="6053579"/>
            <a:ext cx="152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829127" y="6210354"/>
            <a:ext cx="2146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Intact </a:t>
            </a:r>
            <a:r>
              <a:rPr lang="en-US" sz="1200" b="1" dirty="0" err="1"/>
              <a:t>muscularis</a:t>
            </a:r>
            <a:r>
              <a:rPr lang="en-US" sz="1200" b="1" dirty="0"/>
              <a:t> </a:t>
            </a:r>
            <a:r>
              <a:rPr lang="en-US" sz="1200" b="1" dirty="0" smtClean="0"/>
              <a:t>mucosa layer</a:t>
            </a:r>
            <a:endParaRPr lang="en-US" sz="1200" b="1" dirty="0"/>
          </a:p>
        </p:txBody>
      </p:sp>
      <p:cxnSp>
        <p:nvCxnSpPr>
          <p:cNvPr id="138" name="Straight Connector 137"/>
          <p:cNvCxnSpPr/>
          <p:nvPr/>
        </p:nvCxnSpPr>
        <p:spPr>
          <a:xfrm rot="5400000" flipH="1" flipV="1">
            <a:off x="5345805" y="4377179"/>
            <a:ext cx="533400" cy="533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640728" y="2040370"/>
            <a:ext cx="4348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Generation </a:t>
            </a:r>
            <a:r>
              <a:rPr lang="en-US" b="1" dirty="0"/>
              <a:t>of acellular human colon matrix</a:t>
            </a:r>
          </a:p>
        </p:txBody>
      </p:sp>
      <p:pic>
        <p:nvPicPr>
          <p:cNvPr id="49" name="Picture 2" descr="http://midwestresearchswine.com/wp-content/uploads/2011/05/decellularization-organ-comparison-300x165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18393" y="1291306"/>
            <a:ext cx="4294906" cy="236220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9009499" y="3783262"/>
            <a:ext cx="24038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/>
              <a:t>Ott</a:t>
            </a:r>
            <a:r>
              <a:rPr lang="en-US" sz="1200" b="1" dirty="0"/>
              <a:t>, </a:t>
            </a:r>
            <a:r>
              <a:rPr lang="en-US" sz="1200" b="1" i="1" dirty="0"/>
              <a:t>et. al</a:t>
            </a:r>
            <a:r>
              <a:rPr lang="en-US" sz="1200" b="1" dirty="0"/>
              <a:t>, Nat. Med. 2008, 14; 213</a:t>
            </a:r>
          </a:p>
        </p:txBody>
      </p:sp>
      <p:sp>
        <p:nvSpPr>
          <p:cNvPr id="2" name="Rectangle 1"/>
          <p:cNvSpPr/>
          <p:nvPr/>
        </p:nvSpPr>
        <p:spPr>
          <a:xfrm>
            <a:off x="7118393" y="958129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i="1" u="sng" dirty="0" smtClean="0"/>
              <a:t>De/re-</a:t>
            </a:r>
            <a:r>
              <a:rPr lang="en-US" sz="1400" b="1" i="1" u="sng" dirty="0" err="1" smtClean="0"/>
              <a:t>cellularization</a:t>
            </a:r>
            <a:r>
              <a:rPr lang="en-US" sz="1400" b="1" i="1" u="sng" dirty="0" smtClean="0"/>
              <a:t> </a:t>
            </a:r>
            <a:r>
              <a:rPr lang="en-US" sz="1400" b="1" i="1" u="sng" dirty="0"/>
              <a:t>in regenerative tissue engineering</a:t>
            </a:r>
            <a:endParaRPr lang="en-US" sz="1400" b="1" u="sng" dirty="0"/>
          </a:p>
        </p:txBody>
      </p:sp>
      <p:sp>
        <p:nvSpPr>
          <p:cNvPr id="47" name="Rectangle 46"/>
          <p:cNvSpPr/>
          <p:nvPr/>
        </p:nvSpPr>
        <p:spPr>
          <a:xfrm>
            <a:off x="7806248" y="6487353"/>
            <a:ext cx="43857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Chen, HJ., </a:t>
            </a:r>
            <a:r>
              <a:rPr lang="en-US" sz="1600" b="1" i="1" dirty="0" err="1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et.,al</a:t>
            </a:r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Nature. </a:t>
            </a:r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Biotech, </a:t>
            </a:r>
            <a:r>
              <a:rPr lang="en-US" sz="1600" dirty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(2016) Jul 11.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11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8" grpId="0" animBg="1"/>
      <p:bldP spid="110" grpId="0" animBg="1"/>
      <p:bldP spid="112" grpId="0"/>
      <p:bldP spid="114" grpId="0"/>
      <p:bldP spid="115" grpId="0"/>
      <p:bldP spid="136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24001" y="381000"/>
            <a:ext cx="93153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 err="1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Decellularization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                                               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905000" y="1981201"/>
            <a:ext cx="8077200" cy="3657601"/>
            <a:chOff x="381000" y="838200"/>
            <a:chExt cx="8077200" cy="3657601"/>
          </a:xfrm>
        </p:grpSpPr>
        <p:pic>
          <p:nvPicPr>
            <p:cNvPr id="5" name="Picture 2" descr="Color Combine-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" y="838200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6" name="Picture 3" descr="Color Combine-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" y="2667000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838200" y="23622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B050"/>
                  </a:solidFill>
                  <a:cs typeface="Arial" pitchFamily="34" charset="0"/>
                </a:rPr>
                <a:t>DAPI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181746" y="1599023"/>
              <a:ext cx="7370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Native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-130870" y="3435641"/>
              <a:ext cx="13622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/>
                <a:t>decellularized</a:t>
              </a:r>
              <a:endParaRPr lang="en-US" sz="16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41910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B050"/>
                  </a:solidFill>
                  <a:cs typeface="Arial" pitchFamily="34" charset="0"/>
                </a:rPr>
                <a:t>DAPI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362200" y="44196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362200" y="25908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4" descr="Color Combine-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43200" y="838200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5" name="Picture 5" descr="Color Combine-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43200" y="2667001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2743200" y="23622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cs typeface="Arial" pitchFamily="34" charset="0"/>
                </a:rPr>
                <a:t>DAPI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8200" y="838200"/>
              <a:ext cx="61587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  <a:cs typeface="Arial" pitchFamily="34" charset="0"/>
                </a:rPr>
                <a:t>F-</a:t>
              </a:r>
              <a:r>
                <a:rPr lang="en-US" sz="1200" b="1" dirty="0" err="1">
                  <a:solidFill>
                    <a:srgbClr val="FF0000"/>
                  </a:solidFill>
                  <a:cs typeface="Arial" pitchFamily="34" charset="0"/>
                </a:rPr>
                <a:t>actin</a:t>
              </a:r>
              <a:endParaRPr lang="en-US" sz="1200" b="1" dirty="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38200" y="2667000"/>
              <a:ext cx="61587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  <a:cs typeface="Arial" pitchFamily="34" charset="0"/>
                </a:rPr>
                <a:t>F-</a:t>
              </a:r>
              <a:r>
                <a:rPr lang="en-US" sz="1200" b="1" dirty="0" err="1">
                  <a:solidFill>
                    <a:srgbClr val="FF0000"/>
                  </a:solidFill>
                  <a:cs typeface="Arial" pitchFamily="34" charset="0"/>
                </a:rPr>
                <a:t>actin</a:t>
              </a:r>
              <a:endParaRPr lang="en-US" sz="1200" b="1" dirty="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43200" y="2667000"/>
              <a:ext cx="811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cs typeface="Arial" pitchFamily="34" charset="0"/>
                </a:rPr>
                <a:t>Collagen I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43200" y="41910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cs typeface="Arial" pitchFamily="34" charset="0"/>
                </a:rPr>
                <a:t>DAPI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743200" y="838200"/>
              <a:ext cx="811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cs typeface="Arial" pitchFamily="34" charset="0"/>
                </a:rPr>
                <a:t>Collagen I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267200" y="25908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267200" y="44196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6" descr="Color Combine-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48200" y="838200"/>
              <a:ext cx="1905000" cy="181428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5" name="Picture 7" descr="FIBRONECTIN-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648200" y="2667000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6" name="Rectangle 25"/>
            <p:cNvSpPr/>
            <p:nvPr/>
          </p:nvSpPr>
          <p:spPr>
            <a:xfrm>
              <a:off x="4648200" y="838200"/>
              <a:ext cx="69442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err="1">
                  <a:solidFill>
                    <a:srgbClr val="FFFF00"/>
                  </a:solidFill>
                  <a:cs typeface="Arial" pitchFamily="34" charset="0"/>
                </a:rPr>
                <a:t>Laminin</a:t>
              </a:r>
              <a:endParaRPr lang="en-US" sz="1200" b="1" dirty="0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48200" y="2667000"/>
              <a:ext cx="69442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err="1">
                  <a:solidFill>
                    <a:srgbClr val="FFFF00"/>
                  </a:solidFill>
                  <a:cs typeface="Arial" pitchFamily="34" charset="0"/>
                </a:rPr>
                <a:t>Laminin</a:t>
              </a:r>
              <a:endParaRPr lang="en-US" sz="1200" b="1" dirty="0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48200" y="23622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cs typeface="Arial" pitchFamily="34" charset="0"/>
                </a:rPr>
                <a:t>DAPI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48200" y="41910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cs typeface="Arial" pitchFamily="34" charset="0"/>
                </a:rPr>
                <a:t>DAPI</a:t>
              </a:r>
            </a:p>
          </p:txBody>
        </p:sp>
        <p:pic>
          <p:nvPicPr>
            <p:cNvPr id="30" name="Picture 8" descr="Color Combine-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553200" y="838200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1" name="Picture 9" descr="FIBRONECTIN-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553200" y="2667000"/>
              <a:ext cx="1905000" cy="18288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2" name="Rectangle 31"/>
            <p:cNvSpPr/>
            <p:nvPr/>
          </p:nvSpPr>
          <p:spPr>
            <a:xfrm>
              <a:off x="6553200" y="838200"/>
              <a:ext cx="9121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err="1">
                  <a:solidFill>
                    <a:srgbClr val="FFFF00"/>
                  </a:solidFill>
                  <a:cs typeface="Arial" pitchFamily="34" charset="0"/>
                </a:rPr>
                <a:t>Fibronectin</a:t>
              </a:r>
              <a:endParaRPr lang="en-US" sz="1200" b="1" dirty="0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553200" y="2667000"/>
              <a:ext cx="9121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err="1">
                  <a:solidFill>
                    <a:srgbClr val="FFFF00"/>
                  </a:solidFill>
                  <a:cs typeface="Arial" pitchFamily="34" charset="0"/>
                </a:rPr>
                <a:t>Fibronectin</a:t>
              </a:r>
              <a:endParaRPr lang="en-US" sz="1200" b="1" dirty="0">
                <a:solidFill>
                  <a:srgbClr val="FFFF00"/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553200" y="41910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cs typeface="Arial" pitchFamily="34" charset="0"/>
                </a:rPr>
                <a:t>DAPI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553200" y="2362200"/>
              <a:ext cx="4952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cs typeface="Arial" pitchFamily="34" charset="0"/>
                </a:rPr>
                <a:t>DAPI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6172200" y="44196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172200" y="25908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077200" y="44196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077200" y="2590800"/>
              <a:ext cx="30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2209800" y="1066800"/>
            <a:ext cx="411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Characterization of </a:t>
            </a:r>
            <a:r>
              <a:rPr lang="en-US" b="1" dirty="0" err="1"/>
              <a:t>acellular</a:t>
            </a:r>
            <a:r>
              <a:rPr lang="en-US" b="1" dirty="0"/>
              <a:t> colon matrix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784912" y="6405006"/>
            <a:ext cx="43857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Chen, HJ., </a:t>
            </a:r>
            <a:r>
              <a:rPr lang="en-US" sz="1600" b="1" i="1" dirty="0" err="1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et.,al</a:t>
            </a:r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Nature. </a:t>
            </a:r>
            <a:r>
              <a:rPr lang="en-US" sz="16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Biotech, </a:t>
            </a:r>
            <a:r>
              <a:rPr lang="en-US" sz="1600" dirty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(2016) Jul 11.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176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0358" y="3874753"/>
            <a:ext cx="84305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2800" b="1" i="1" u="sng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defRPr>
            </a:lvl1pPr>
          </a:lstStyle>
          <a:p>
            <a:r>
              <a:rPr lang="en-US" sz="1800" dirty="0" err="1"/>
              <a:t>hCEC</a:t>
            </a:r>
            <a:r>
              <a:rPr lang="en-US" sz="1800" dirty="0"/>
              <a:t> </a:t>
            </a:r>
            <a:r>
              <a:rPr lang="en-US" sz="1800" dirty="0" smtClean="0"/>
              <a:t>contains </a:t>
            </a:r>
            <a:r>
              <a:rPr lang="en-US" sz="1800" dirty="0"/>
              <a:t>stem cell like cells </a:t>
            </a:r>
            <a:r>
              <a:rPr lang="en-US" sz="1800" dirty="0" smtClean="0"/>
              <a:t>and forms </a:t>
            </a:r>
            <a:r>
              <a:rPr lang="en-US" sz="1800" dirty="0"/>
              <a:t>crypt-like structure 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987643" y="664157"/>
            <a:ext cx="7448588" cy="3161223"/>
            <a:chOff x="-416333" y="1219200"/>
            <a:chExt cx="9344433" cy="3751409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1219200"/>
              <a:ext cx="8928100" cy="3751409"/>
              <a:chOff x="0" y="1219200"/>
              <a:chExt cx="8928100" cy="3751409"/>
            </a:xfrm>
          </p:grpSpPr>
          <p:pic>
            <p:nvPicPr>
              <p:cNvPr id="1026" name="Picture 2" descr="F:\Shuler's lab\hCEC1\hCEC1\2.ti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52400" y="3276600"/>
                <a:ext cx="910087" cy="88503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1027" name="Picture 3" descr="F:\Shuler's lab\hCEC1\hCEC1\1.ti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143000" y="2971800"/>
                <a:ext cx="1244082" cy="12192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1028" name="Picture 4" descr="F:\Shuler's lab\hCEC1\hCEC1\3.ti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438400" y="2667000"/>
                <a:ext cx="1447800" cy="15282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1029" name="Picture 5" descr="F:\Shuler's lab\hCEC1\hCEC1\4.ti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62400" y="2362200"/>
                <a:ext cx="2141416" cy="1828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1030" name="Picture 6" descr="F:\Shuler's lab\hCEC1\hCEC1\5.tif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172200" y="1219200"/>
                <a:ext cx="2755900" cy="29763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0" y="4495800"/>
                <a:ext cx="7708829" cy="4748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   Day 1        </a:t>
                </a:r>
                <a:r>
                  <a:rPr lang="en-US" sz="2000" b="1" dirty="0" smtClean="0"/>
                  <a:t> </a:t>
                </a:r>
                <a:r>
                  <a:rPr lang="en-US" sz="2000" b="1" dirty="0"/>
                  <a:t>2            </a:t>
                </a:r>
                <a:r>
                  <a:rPr lang="en-US" sz="2000" b="1" dirty="0" smtClean="0"/>
                  <a:t>    3                         4                                </a:t>
                </a:r>
                <a:r>
                  <a:rPr lang="en-US" sz="2000" b="1" dirty="0"/>
                  <a:t>6</a:t>
                </a: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 rot="5400000">
                <a:off x="5905500" y="2400300"/>
                <a:ext cx="228600" cy="15240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0800000" flipV="1">
                <a:off x="8001000" y="1295400"/>
                <a:ext cx="304800" cy="22860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16200000" flipV="1">
                <a:off x="8610600" y="3657600"/>
                <a:ext cx="228600" cy="22860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8382000" y="4038600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 rot="16200000">
              <a:off x="-1333146" y="2633244"/>
              <a:ext cx="2296961" cy="463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hCEC</a:t>
              </a:r>
              <a:r>
                <a:rPr lang="en-US" b="1" dirty="0"/>
                <a:t> in 3D culture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339335" y="294825"/>
            <a:ext cx="4573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Human</a:t>
            </a:r>
            <a:r>
              <a:rPr lang="en-US" b="1" spc="3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spc="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ol</a:t>
            </a:r>
            <a:r>
              <a:rPr lang="en-US" b="1" spc="-1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en-US" b="1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ic</a:t>
            </a:r>
            <a:r>
              <a:rPr lang="en-US" b="1" spc="4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spc="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pith</a:t>
            </a:r>
            <a:r>
              <a:rPr lang="en-US" b="1" spc="-1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spc="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ia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b="1" spc="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c</a:t>
            </a:r>
            <a:r>
              <a:rPr lang="en-US" b="1" spc="-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spc="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l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s (</a:t>
            </a:r>
            <a:r>
              <a:rPr lang="en-US" b="1" spc="-5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h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CECs</a:t>
            </a:r>
            <a:r>
              <a:rPr lang="en-US" b="1" spc="-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6367021" y="4388449"/>
            <a:ext cx="4633274" cy="2290966"/>
            <a:chOff x="1371600" y="2743200"/>
            <a:chExt cx="4876800" cy="2440632"/>
          </a:xfrm>
        </p:grpSpPr>
        <p:grpSp>
          <p:nvGrpSpPr>
            <p:cNvPr id="48" name="Group 47"/>
            <p:cNvGrpSpPr/>
            <p:nvPr/>
          </p:nvGrpSpPr>
          <p:grpSpPr>
            <a:xfrm>
              <a:off x="1371600" y="3124200"/>
              <a:ext cx="4876800" cy="2059632"/>
              <a:chOff x="1371600" y="2743200"/>
              <a:chExt cx="4876800" cy="2059632"/>
            </a:xfrm>
          </p:grpSpPr>
          <p:pic>
            <p:nvPicPr>
              <p:cNvPr id="50" name="Picture 2" descr="4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71600" y="2743200"/>
                <a:ext cx="2438400" cy="2057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cxnSp>
            <p:nvCxnSpPr>
              <p:cNvPr id="51" name="Straight Connector 50"/>
              <p:cNvCxnSpPr/>
              <p:nvPr/>
            </p:nvCxnSpPr>
            <p:spPr>
              <a:xfrm>
                <a:off x="3505200" y="4724400"/>
                <a:ext cx="248920" cy="180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2" name="Picture 51" descr="E:\Shuler's lab\normal colon epithelial cells\a-smooth muscle\OVERLAP-5.tif"/>
              <p:cNvPicPr/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810000" y="2743200"/>
                <a:ext cx="2438400" cy="20574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3" name="TextBox 52"/>
              <p:cNvSpPr txBox="1"/>
              <p:nvPr/>
            </p:nvSpPr>
            <p:spPr>
              <a:xfrm>
                <a:off x="3810000" y="4572000"/>
                <a:ext cx="1441420" cy="2308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l-GR" sz="900" b="1" dirty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α</a:t>
                </a:r>
                <a:r>
                  <a:rPr lang="en-US" sz="900" b="1" dirty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-smooth muscle </a:t>
                </a:r>
                <a:r>
                  <a:rPr lang="en-US" sz="900" b="1" dirty="0" err="1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actin</a:t>
                </a:r>
                <a:endParaRPr lang="en-US" sz="9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5867400" y="4724400"/>
                <a:ext cx="248920" cy="1804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/>
            <p:cNvSpPr txBox="1"/>
            <p:nvPr/>
          </p:nvSpPr>
          <p:spPr>
            <a:xfrm>
              <a:off x="2743200" y="2743200"/>
              <a:ext cx="24442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Human colonic </a:t>
              </a:r>
              <a:r>
                <a:rPr lang="en-US" sz="1400" b="1" dirty="0" err="1"/>
                <a:t>myofibroblasts</a:t>
              </a:r>
              <a:endParaRPr lang="en-US" sz="1400" b="1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414021" y="4388449"/>
            <a:ext cx="4633274" cy="2290966"/>
            <a:chOff x="-457200" y="2667000"/>
            <a:chExt cx="4876800" cy="2440632"/>
          </a:xfrm>
        </p:grpSpPr>
        <p:grpSp>
          <p:nvGrpSpPr>
            <p:cNvPr id="56" name="Group 55"/>
            <p:cNvGrpSpPr/>
            <p:nvPr/>
          </p:nvGrpSpPr>
          <p:grpSpPr>
            <a:xfrm>
              <a:off x="-457200" y="3048000"/>
              <a:ext cx="4876800" cy="2059632"/>
              <a:chOff x="1371600" y="5334000"/>
              <a:chExt cx="4876800" cy="2059632"/>
            </a:xfrm>
          </p:grpSpPr>
          <p:pic>
            <p:nvPicPr>
              <p:cNvPr id="58" name="Picture 2" descr="E:\Shuler's lab\HUVEC\3.tif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371600" y="5334000"/>
                <a:ext cx="2438400" cy="20574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</p:pic>
          <p:cxnSp>
            <p:nvCxnSpPr>
              <p:cNvPr id="59" name="Straight Connector 58"/>
              <p:cNvCxnSpPr/>
              <p:nvPr/>
            </p:nvCxnSpPr>
            <p:spPr>
              <a:xfrm>
                <a:off x="3505200" y="7315200"/>
                <a:ext cx="248920" cy="180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0" name="Picture 3" descr="E:\Shuler's lab\normal colon epithelial cells\B-catenin\M3.tif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3810000" y="5334000"/>
                <a:ext cx="2438400" cy="20574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</p:pic>
          <p:cxnSp>
            <p:nvCxnSpPr>
              <p:cNvPr id="61" name="Straight Connector 60"/>
              <p:cNvCxnSpPr/>
              <p:nvPr/>
            </p:nvCxnSpPr>
            <p:spPr>
              <a:xfrm>
                <a:off x="5943600" y="7315200"/>
                <a:ext cx="248920" cy="1804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>
                <a:off x="3810000" y="7162800"/>
                <a:ext cx="479618" cy="2308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CD31</a:t>
                </a: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304800" y="2667000"/>
              <a:ext cx="3664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Human colonic </a:t>
              </a:r>
              <a:r>
                <a:rPr lang="en-US" sz="1400" b="1" dirty="0" err="1"/>
                <a:t>microvascular</a:t>
              </a:r>
              <a:r>
                <a:rPr lang="en-US" sz="1400" b="1" dirty="0"/>
                <a:t> endothelial cells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772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24001" y="381000"/>
            <a:ext cx="93089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 err="1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Recellularization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                                                </a:t>
            </a:r>
          </a:p>
        </p:txBody>
      </p:sp>
      <p:pic>
        <p:nvPicPr>
          <p:cNvPr id="5" name="Picture 6" descr="F:\Shuler's lab\H+E\normal\2-2-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4224" y="1543050"/>
            <a:ext cx="2286000" cy="2209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6" name="Picture 8" descr="E:\Shuler's lab\de-re-cellular GI\recellularization\7M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0224" y="1543050"/>
            <a:ext cx="2286000" cy="2209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7" name="Picture 8" descr="E:\Shuler's lab\de-re-cellular GI\Normal GI\Keratin-smooth-actin\Color Combine 4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4224" y="3752850"/>
            <a:ext cx="2286000" cy="2209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8" name="Picture 7" descr="E:\Shuler's lab\de-re-cellular GI\de-cell GI\keratin-smooth-actin\Color Combine-6-1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0224" y="3752850"/>
            <a:ext cx="2286000" cy="2209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6067424" y="2152650"/>
            <a:ext cx="1371600" cy="10668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5572124" y="325755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7400924" y="3257550"/>
            <a:ext cx="533400" cy="457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933824" y="2000250"/>
            <a:ext cx="1600200" cy="1295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rot="10800000" flipV="1">
            <a:off x="3324224" y="3295650"/>
            <a:ext cx="60960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5343524" y="3486150"/>
            <a:ext cx="4572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57624" y="1162050"/>
            <a:ext cx="1250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Native colon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38824" y="1162050"/>
            <a:ext cx="1877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Recellularized</a:t>
            </a:r>
            <a:r>
              <a:rPr lang="en-US" sz="1600" b="1" dirty="0"/>
              <a:t> colon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0424" y="5124450"/>
            <a:ext cx="417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10224" y="5276850"/>
            <a:ext cx="417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ML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24224" y="1543050"/>
            <a:ext cx="558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H&amp;E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10224" y="1543050"/>
            <a:ext cx="558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H&amp;E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9624" y="5429250"/>
            <a:ext cx="912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Keratin</a:t>
            </a:r>
          </a:p>
          <a:p>
            <a:r>
              <a:rPr lang="en-US" sz="1200" b="1" dirty="0" err="1">
                <a:solidFill>
                  <a:srgbClr val="00B050"/>
                </a:solidFill>
              </a:rPr>
              <a:t>Fibronectin</a:t>
            </a:r>
            <a:endParaRPr lang="en-US" sz="1200" b="1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05624" y="5429250"/>
            <a:ext cx="912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Keratin</a:t>
            </a:r>
          </a:p>
          <a:p>
            <a:r>
              <a:rPr lang="en-US" sz="1200" b="1" dirty="0" err="1">
                <a:solidFill>
                  <a:srgbClr val="00B050"/>
                </a:solidFill>
              </a:rPr>
              <a:t>Fibronectin</a:t>
            </a:r>
            <a:endParaRPr lang="en-US" sz="1200" b="1" dirty="0">
              <a:solidFill>
                <a:srgbClr val="00B05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515224" y="3676650"/>
            <a:ext cx="3048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229224" y="3676650"/>
            <a:ext cx="3048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515224" y="5886450"/>
            <a:ext cx="30480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229224" y="5886450"/>
            <a:ext cx="30480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85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524001" y="381000"/>
            <a:ext cx="962795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CRC progression                                                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24001" y="2322576"/>
            <a:ext cx="9603454" cy="2198224"/>
            <a:chOff x="0" y="1600200"/>
            <a:chExt cx="9603454" cy="2198224"/>
          </a:xfrm>
        </p:grpSpPr>
        <p:pic>
          <p:nvPicPr>
            <p:cNvPr id="4" name="Picture 5" descr="ACF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1600200"/>
              <a:ext cx="1447800" cy="126047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6" name="Picture 6" descr="polyp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71800" y="1600200"/>
              <a:ext cx="1447800" cy="123031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98014" y="1600200"/>
              <a:ext cx="1412875" cy="12192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8" name="Oval 7"/>
            <p:cNvSpPr/>
            <p:nvPr/>
          </p:nvSpPr>
          <p:spPr>
            <a:xfrm>
              <a:off x="6079635" y="2033323"/>
              <a:ext cx="838200" cy="45720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2286000" y="2209800"/>
              <a:ext cx="5334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7221227" y="2189214"/>
              <a:ext cx="5334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572000" y="2209800"/>
              <a:ext cx="5334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7864965" y="2019937"/>
              <a:ext cx="173848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/>
                <a:t>Distant metastasis</a:t>
              </a:r>
            </a:p>
          </p:txBody>
        </p: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936258" y="2878721"/>
              <a:ext cx="62366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/>
                <a:t>Adenoma                  </a:t>
              </a:r>
              <a:r>
                <a:rPr lang="en-US" sz="1600" b="1" dirty="0" smtClean="0"/>
                <a:t>      Carcinoma </a:t>
              </a:r>
              <a:r>
                <a:rPr lang="en-US" sz="1600" b="1" i="1" dirty="0"/>
                <a:t>in </a:t>
              </a:r>
              <a:r>
                <a:rPr lang="en-US" sz="1600" b="1" i="1" dirty="0" smtClean="0"/>
                <a:t>situ                                   </a:t>
              </a:r>
              <a:r>
                <a:rPr lang="en-US" sz="1600" b="1" dirty="0" smtClean="0"/>
                <a:t>invasive </a:t>
              </a:r>
              <a:r>
                <a:rPr lang="en-US" sz="1600" b="1" dirty="0"/>
                <a:t>CRC</a:t>
              </a:r>
            </a:p>
          </p:txBody>
        </p:sp>
        <p:sp>
          <p:nvSpPr>
            <p:cNvPr id="15" name="TextBox 18"/>
            <p:cNvSpPr txBox="1">
              <a:spLocks noChangeArrowheads="1"/>
            </p:cNvSpPr>
            <p:nvPr/>
          </p:nvSpPr>
          <p:spPr bwMode="auto">
            <a:xfrm>
              <a:off x="0" y="2057400"/>
              <a:ext cx="52770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APC</a:t>
              </a:r>
            </a:p>
          </p:txBody>
        </p:sp>
        <p:sp>
          <p:nvSpPr>
            <p:cNvPr id="16" name="TextBox 19"/>
            <p:cNvSpPr txBox="1">
              <a:spLocks noChangeArrowheads="1"/>
            </p:cNvSpPr>
            <p:nvPr/>
          </p:nvSpPr>
          <p:spPr bwMode="auto">
            <a:xfrm>
              <a:off x="2209800" y="1752600"/>
              <a:ext cx="63511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KRAS</a:t>
              </a:r>
            </a:p>
            <a:p>
              <a:endParaRPr lang="en-US" sz="1600" b="1" dirty="0">
                <a:solidFill>
                  <a:srgbClr val="FF0000"/>
                </a:solidFill>
              </a:endParaRPr>
            </a:p>
            <a:p>
              <a:r>
                <a:rPr lang="en-US" sz="1600" b="1" dirty="0">
                  <a:solidFill>
                    <a:srgbClr val="FF0000"/>
                  </a:solidFill>
                </a:rPr>
                <a:t>BRAF</a:t>
              </a:r>
            </a:p>
            <a:p>
              <a:endParaRPr lang="en-US" dirty="0"/>
            </a:p>
          </p:txBody>
        </p:sp>
        <p:sp>
          <p:nvSpPr>
            <p:cNvPr id="17" name="TextBox 20"/>
            <p:cNvSpPr txBox="1">
              <a:spLocks noChangeArrowheads="1"/>
            </p:cNvSpPr>
            <p:nvPr/>
          </p:nvSpPr>
          <p:spPr bwMode="auto">
            <a:xfrm>
              <a:off x="4495800" y="1828800"/>
              <a:ext cx="1347613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TP53</a:t>
              </a:r>
            </a:p>
            <a:p>
              <a:endParaRPr lang="en-US" sz="1600" b="1" dirty="0">
                <a:solidFill>
                  <a:srgbClr val="FF0000"/>
                </a:solidFill>
              </a:endParaRPr>
            </a:p>
            <a:p>
              <a:r>
                <a:rPr lang="en-US" sz="1600" b="1" dirty="0">
                  <a:solidFill>
                    <a:srgbClr val="FF0000"/>
                  </a:solidFill>
                </a:rPr>
                <a:t>Notch</a:t>
              </a:r>
            </a:p>
            <a:p>
              <a:r>
                <a:rPr lang="en-US" sz="1600" b="1" dirty="0" smtClean="0">
                  <a:solidFill>
                    <a:srgbClr val="FF0000"/>
                  </a:solidFill>
                </a:rPr>
                <a:t>TGF-</a:t>
              </a:r>
              <a:r>
                <a:rPr lang="el-GR" sz="1600" b="1" dirty="0" smtClean="0">
                  <a:solidFill>
                    <a:srgbClr val="FF0000"/>
                  </a:solidFill>
                </a:rPr>
                <a:t>β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/SMAD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8" name="Group 30"/>
            <p:cNvGrpSpPr>
              <a:grpSpLocks/>
            </p:cNvGrpSpPr>
            <p:nvPr/>
          </p:nvGrpSpPr>
          <p:grpSpPr bwMode="auto">
            <a:xfrm>
              <a:off x="1524000" y="3352797"/>
              <a:ext cx="1828800" cy="445627"/>
              <a:chOff x="1524000" y="3352800"/>
              <a:chExt cx="1828800" cy="44507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1524000" y="3352800"/>
                <a:ext cx="457200" cy="2283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10800000" flipV="1">
                <a:off x="2819400" y="3352800"/>
                <a:ext cx="533400" cy="2283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9"/>
              <p:cNvSpPr txBox="1">
                <a:spLocks noChangeArrowheads="1"/>
              </p:cNvSpPr>
              <p:nvPr/>
            </p:nvSpPr>
            <p:spPr bwMode="auto">
              <a:xfrm>
                <a:off x="2057400" y="3429000"/>
                <a:ext cx="587020" cy="368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/>
                  <a:t>90%</a:t>
                </a:r>
              </a:p>
            </p:txBody>
          </p:sp>
        </p:grpSp>
        <p:grpSp>
          <p:nvGrpSpPr>
            <p:cNvPr id="19" name="Group 31"/>
            <p:cNvGrpSpPr>
              <a:grpSpLocks/>
            </p:cNvGrpSpPr>
            <p:nvPr/>
          </p:nvGrpSpPr>
          <p:grpSpPr bwMode="auto">
            <a:xfrm>
              <a:off x="6019800" y="3276597"/>
              <a:ext cx="1828800" cy="445627"/>
              <a:chOff x="1524000" y="3352800"/>
              <a:chExt cx="1828800" cy="445072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1524000" y="3352800"/>
                <a:ext cx="457200" cy="2283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10800000" flipV="1">
                <a:off x="2819400" y="3352800"/>
                <a:ext cx="533400" cy="22831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34"/>
              <p:cNvSpPr txBox="1">
                <a:spLocks noChangeArrowheads="1"/>
              </p:cNvSpPr>
              <p:nvPr/>
            </p:nvSpPr>
            <p:spPr bwMode="auto">
              <a:xfrm>
                <a:off x="2057400" y="3429000"/>
                <a:ext cx="575799" cy="3688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/>
                  <a:t>  5%</a:t>
                </a: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1722120" y="1340662"/>
            <a:ext cx="748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 High –frequency mutations correlated to distinct steps in CRC progression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28116" y="5723712"/>
            <a:ext cx="3955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(Wood, et.al. Science. 2007; 318, 1109-1113)</a:t>
            </a:r>
          </a:p>
        </p:txBody>
      </p:sp>
    </p:spTree>
    <p:extLst>
      <p:ext uri="{BB962C8B-B14F-4D97-AF65-F5344CB8AC3E}">
        <p14:creationId xmlns:p14="http://schemas.microsoft.com/office/powerpoint/2010/main" val="282471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24000" y="381000"/>
            <a:ext cx="90492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Malignant transformation                                </a:t>
            </a:r>
          </a:p>
        </p:txBody>
      </p:sp>
      <p:pic>
        <p:nvPicPr>
          <p:cNvPr id="54" name="Picture 3" descr="E:\Shuler's lab\de-re-cellular GI\recellularization\17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9533" y="1860274"/>
            <a:ext cx="1795725" cy="17070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55" name="Picture 54" descr="E:\Shuler's lab\de-re-cellular GI\recellularization\4.t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5258" y="1860274"/>
            <a:ext cx="1795725" cy="17070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56" name="Straight Connector 55"/>
          <p:cNvCxnSpPr/>
          <p:nvPr/>
        </p:nvCxnSpPr>
        <p:spPr>
          <a:xfrm>
            <a:off x="3632716" y="3486040"/>
            <a:ext cx="199525" cy="16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34"/>
          <p:cNvGrpSpPr/>
          <p:nvPr/>
        </p:nvGrpSpPr>
        <p:grpSpPr>
          <a:xfrm>
            <a:off x="5893999" y="1860274"/>
            <a:ext cx="3458433" cy="1739191"/>
            <a:chOff x="5105400" y="609600"/>
            <a:chExt cx="3962400" cy="1752600"/>
          </a:xfrm>
        </p:grpSpPr>
        <p:grpSp>
          <p:nvGrpSpPr>
            <p:cNvPr id="108" name="Group 12"/>
            <p:cNvGrpSpPr/>
            <p:nvPr/>
          </p:nvGrpSpPr>
          <p:grpSpPr>
            <a:xfrm>
              <a:off x="5105400" y="609600"/>
              <a:ext cx="1981200" cy="1720216"/>
              <a:chOff x="3352800" y="3505200"/>
              <a:chExt cx="2438400" cy="2286000"/>
            </a:xfrm>
          </p:grpSpPr>
          <p:pic>
            <p:nvPicPr>
              <p:cNvPr id="112" name="Picture 111" descr="E:\Shuler's lab\H+E\neoplasia\SW480 NEOPLASIA\neoplasia-1M.tif"/>
              <p:cNvPicPr/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352800" y="3505200"/>
                <a:ext cx="2432050" cy="228599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13" name="Rectangle 112"/>
              <p:cNvSpPr/>
              <p:nvPr/>
            </p:nvSpPr>
            <p:spPr>
              <a:xfrm>
                <a:off x="4114800" y="4419600"/>
                <a:ext cx="1066800" cy="8382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 rot="5400000" flipH="1" flipV="1">
                <a:off x="4991100" y="3695700"/>
                <a:ext cx="914400" cy="533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5181600" y="5257800"/>
                <a:ext cx="609600" cy="533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9" name="Picture 2" descr="E:\Shuler's lab\de-re-cellular GI\recellularization\H+E\neoplasia\SW480 NEOPLASIA\4-1M.t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086600" y="609600"/>
              <a:ext cx="1981200" cy="17202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cxnSp>
          <p:nvCxnSpPr>
            <p:cNvPr id="110" name="Straight Connector 109"/>
            <p:cNvCxnSpPr/>
            <p:nvPr/>
          </p:nvCxnSpPr>
          <p:spPr>
            <a:xfrm>
              <a:off x="8763000" y="2257425"/>
              <a:ext cx="228600" cy="17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Freeform 110"/>
            <p:cNvSpPr/>
            <p:nvPr/>
          </p:nvSpPr>
          <p:spPr>
            <a:xfrm>
              <a:off x="7065335" y="609600"/>
              <a:ext cx="2002465" cy="1752600"/>
            </a:xfrm>
            <a:custGeom>
              <a:avLst/>
              <a:gdLst>
                <a:gd name="connsiteX0" fmla="*/ 116958 w 2039678"/>
                <a:gd name="connsiteY0" fmla="*/ 529855 h 1630325"/>
                <a:gd name="connsiteX1" fmla="*/ 499730 w 2039678"/>
                <a:gd name="connsiteY1" fmla="*/ 317204 h 1630325"/>
                <a:gd name="connsiteX2" fmla="*/ 839972 w 2039678"/>
                <a:gd name="connsiteY2" fmla="*/ 487325 h 1630325"/>
                <a:gd name="connsiteX3" fmla="*/ 903767 w 2039678"/>
                <a:gd name="connsiteY3" fmla="*/ 147083 h 1630325"/>
                <a:gd name="connsiteX4" fmla="*/ 1148316 w 2039678"/>
                <a:gd name="connsiteY4" fmla="*/ 40758 h 1630325"/>
                <a:gd name="connsiteX5" fmla="*/ 1754372 w 2039678"/>
                <a:gd name="connsiteY5" fmla="*/ 62023 h 1630325"/>
                <a:gd name="connsiteX6" fmla="*/ 1945758 w 2039678"/>
                <a:gd name="connsiteY6" fmla="*/ 412897 h 1630325"/>
                <a:gd name="connsiteX7" fmla="*/ 2030818 w 2039678"/>
                <a:gd name="connsiteY7" fmla="*/ 870097 h 1630325"/>
                <a:gd name="connsiteX8" fmla="*/ 1892595 w 2039678"/>
                <a:gd name="connsiteY8" fmla="*/ 1135911 h 1630325"/>
                <a:gd name="connsiteX9" fmla="*/ 1711842 w 2039678"/>
                <a:gd name="connsiteY9" fmla="*/ 1433623 h 1630325"/>
                <a:gd name="connsiteX10" fmla="*/ 1488558 w 2039678"/>
                <a:gd name="connsiteY10" fmla="*/ 1614376 h 1630325"/>
                <a:gd name="connsiteX11" fmla="*/ 1073888 w 2039678"/>
                <a:gd name="connsiteY11" fmla="*/ 1529316 h 1630325"/>
                <a:gd name="connsiteX12" fmla="*/ 914400 w 2039678"/>
                <a:gd name="connsiteY12" fmla="*/ 1178441 h 1630325"/>
                <a:gd name="connsiteX13" fmla="*/ 765544 w 2039678"/>
                <a:gd name="connsiteY13" fmla="*/ 1146544 h 1630325"/>
                <a:gd name="connsiteX14" fmla="*/ 542260 w 2039678"/>
                <a:gd name="connsiteY14" fmla="*/ 1284767 h 1630325"/>
                <a:gd name="connsiteX15" fmla="*/ 276446 w 2039678"/>
                <a:gd name="connsiteY15" fmla="*/ 1231604 h 1630325"/>
                <a:gd name="connsiteX16" fmla="*/ 106325 w 2039678"/>
                <a:gd name="connsiteY16" fmla="*/ 1072116 h 1630325"/>
                <a:gd name="connsiteX17" fmla="*/ 10632 w 2039678"/>
                <a:gd name="connsiteY17" fmla="*/ 859465 h 1630325"/>
                <a:gd name="connsiteX18" fmla="*/ 42530 w 2039678"/>
                <a:gd name="connsiteY18" fmla="*/ 657446 h 1630325"/>
                <a:gd name="connsiteX19" fmla="*/ 116958 w 2039678"/>
                <a:gd name="connsiteY19" fmla="*/ 529855 h 16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9678" h="1630325">
                  <a:moveTo>
                    <a:pt x="116958" y="529855"/>
                  </a:moveTo>
                  <a:cubicBezTo>
                    <a:pt x="193158" y="473148"/>
                    <a:pt x="379228" y="324292"/>
                    <a:pt x="499730" y="317204"/>
                  </a:cubicBezTo>
                  <a:cubicBezTo>
                    <a:pt x="620232" y="310116"/>
                    <a:pt x="772633" y="515678"/>
                    <a:pt x="839972" y="487325"/>
                  </a:cubicBezTo>
                  <a:cubicBezTo>
                    <a:pt x="907311" y="458972"/>
                    <a:pt x="852376" y="221511"/>
                    <a:pt x="903767" y="147083"/>
                  </a:cubicBezTo>
                  <a:cubicBezTo>
                    <a:pt x="955158" y="72655"/>
                    <a:pt x="1006549" y="54935"/>
                    <a:pt x="1148316" y="40758"/>
                  </a:cubicBezTo>
                  <a:cubicBezTo>
                    <a:pt x="1290084" y="26581"/>
                    <a:pt x="1621465" y="0"/>
                    <a:pt x="1754372" y="62023"/>
                  </a:cubicBezTo>
                  <a:cubicBezTo>
                    <a:pt x="1887279" y="124046"/>
                    <a:pt x="1899684" y="278218"/>
                    <a:pt x="1945758" y="412897"/>
                  </a:cubicBezTo>
                  <a:cubicBezTo>
                    <a:pt x="1991832" y="547576"/>
                    <a:pt x="2039678" y="749595"/>
                    <a:pt x="2030818" y="870097"/>
                  </a:cubicBezTo>
                  <a:cubicBezTo>
                    <a:pt x="2021958" y="990599"/>
                    <a:pt x="1945758" y="1041990"/>
                    <a:pt x="1892595" y="1135911"/>
                  </a:cubicBezTo>
                  <a:cubicBezTo>
                    <a:pt x="1839432" y="1229832"/>
                    <a:pt x="1779181" y="1353879"/>
                    <a:pt x="1711842" y="1433623"/>
                  </a:cubicBezTo>
                  <a:cubicBezTo>
                    <a:pt x="1644503" y="1513367"/>
                    <a:pt x="1594884" y="1598427"/>
                    <a:pt x="1488558" y="1614376"/>
                  </a:cubicBezTo>
                  <a:cubicBezTo>
                    <a:pt x="1382232" y="1630325"/>
                    <a:pt x="1169581" y="1601972"/>
                    <a:pt x="1073888" y="1529316"/>
                  </a:cubicBezTo>
                  <a:cubicBezTo>
                    <a:pt x="978195" y="1456660"/>
                    <a:pt x="965791" y="1242236"/>
                    <a:pt x="914400" y="1178441"/>
                  </a:cubicBezTo>
                  <a:cubicBezTo>
                    <a:pt x="863009" y="1114646"/>
                    <a:pt x="827567" y="1128823"/>
                    <a:pt x="765544" y="1146544"/>
                  </a:cubicBezTo>
                  <a:cubicBezTo>
                    <a:pt x="703521" y="1164265"/>
                    <a:pt x="623776" y="1270590"/>
                    <a:pt x="542260" y="1284767"/>
                  </a:cubicBezTo>
                  <a:cubicBezTo>
                    <a:pt x="460744" y="1298944"/>
                    <a:pt x="349102" y="1267046"/>
                    <a:pt x="276446" y="1231604"/>
                  </a:cubicBezTo>
                  <a:cubicBezTo>
                    <a:pt x="203790" y="1196162"/>
                    <a:pt x="150627" y="1134139"/>
                    <a:pt x="106325" y="1072116"/>
                  </a:cubicBezTo>
                  <a:cubicBezTo>
                    <a:pt x="62023" y="1010093"/>
                    <a:pt x="21264" y="928577"/>
                    <a:pt x="10632" y="859465"/>
                  </a:cubicBezTo>
                  <a:cubicBezTo>
                    <a:pt x="0" y="790353"/>
                    <a:pt x="23037" y="714153"/>
                    <a:pt x="42530" y="657446"/>
                  </a:cubicBezTo>
                  <a:cubicBezTo>
                    <a:pt x="62023" y="600739"/>
                    <a:pt x="40758" y="586562"/>
                    <a:pt x="116958" y="529855"/>
                  </a:cubicBez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2502074" y="1482189"/>
            <a:ext cx="1091539" cy="335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Native colon</a:t>
            </a:r>
            <a:endParaRPr lang="en-US" sz="16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3965258" y="1482189"/>
            <a:ext cx="1638819" cy="335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Recellularized</a:t>
            </a:r>
            <a:r>
              <a:rPr lang="en-US" sz="1600" b="1" dirty="0" smtClean="0"/>
              <a:t> colon</a:t>
            </a:r>
            <a:endParaRPr lang="en-US" sz="16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6048636" y="1482189"/>
            <a:ext cx="2819845" cy="335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Recellularized</a:t>
            </a:r>
            <a:r>
              <a:rPr lang="en-US" sz="1600" b="1" dirty="0" smtClean="0"/>
              <a:t> colon with APC- </a:t>
            </a:r>
            <a:r>
              <a:rPr lang="en-US" sz="1600" b="1" dirty="0" err="1" smtClean="0"/>
              <a:t>hCEC</a:t>
            </a:r>
            <a:endParaRPr lang="en-US" sz="1600" b="1" dirty="0" smtClean="0"/>
          </a:p>
        </p:txBody>
      </p:sp>
      <p:sp>
        <p:nvSpPr>
          <p:cNvPr id="61" name="TextBox 60"/>
          <p:cNvSpPr txBox="1"/>
          <p:nvPr/>
        </p:nvSpPr>
        <p:spPr>
          <a:xfrm>
            <a:off x="5706634" y="3675081"/>
            <a:ext cx="3911832" cy="335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Recellularized</a:t>
            </a:r>
            <a:r>
              <a:rPr lang="en-US" sz="1600" b="1" dirty="0" smtClean="0"/>
              <a:t> colon with APC- KRAS+TGF-</a:t>
            </a:r>
            <a:r>
              <a:rPr lang="el-GR" sz="1600" b="1" dirty="0" smtClean="0"/>
              <a:t>β</a:t>
            </a:r>
            <a:r>
              <a:rPr lang="en-US" sz="1600" b="1" dirty="0" smtClean="0"/>
              <a:t>- </a:t>
            </a:r>
            <a:r>
              <a:rPr lang="en-US" sz="1600" b="1" dirty="0" err="1" smtClean="0"/>
              <a:t>hCEC</a:t>
            </a:r>
            <a:endParaRPr lang="en-US" sz="1600" b="1" dirty="0" smtClean="0"/>
          </a:p>
        </p:txBody>
      </p:sp>
      <p:sp>
        <p:nvSpPr>
          <p:cNvPr id="62" name="TextBox 61"/>
          <p:cNvSpPr txBox="1"/>
          <p:nvPr/>
        </p:nvSpPr>
        <p:spPr>
          <a:xfrm>
            <a:off x="2169533" y="1860274"/>
            <a:ext cx="267512" cy="3665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4031766" y="1860274"/>
            <a:ext cx="288500" cy="3665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7623216" y="1860274"/>
            <a:ext cx="253521" cy="3665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893999" y="1860274"/>
            <a:ext cx="259117" cy="3665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grpSp>
        <p:nvGrpSpPr>
          <p:cNvPr id="66" name="Group 65"/>
          <p:cNvGrpSpPr/>
          <p:nvPr/>
        </p:nvGrpSpPr>
        <p:grpSpPr>
          <a:xfrm>
            <a:off x="5893999" y="4053166"/>
            <a:ext cx="3458433" cy="1814807"/>
            <a:chOff x="4876800" y="2819400"/>
            <a:chExt cx="3962400" cy="1828800"/>
          </a:xfrm>
        </p:grpSpPr>
        <p:grpSp>
          <p:nvGrpSpPr>
            <p:cNvPr id="96" name="Group 19"/>
            <p:cNvGrpSpPr/>
            <p:nvPr/>
          </p:nvGrpSpPr>
          <p:grpSpPr>
            <a:xfrm>
              <a:off x="4876800" y="2819400"/>
              <a:ext cx="1981200" cy="1828800"/>
              <a:chOff x="2743200" y="533400"/>
              <a:chExt cx="1600200" cy="1669774"/>
            </a:xfrm>
          </p:grpSpPr>
          <p:pic>
            <p:nvPicPr>
              <p:cNvPr id="104" name="Picture 103" descr="E:\Shuler's lab\de-re-cellular GI\recellularization\recellularization\invasion\invasion1.tif"/>
              <p:cNvPicPr/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743200" y="533400"/>
                <a:ext cx="1600200" cy="166977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05" name="Freeform 104"/>
              <p:cNvSpPr/>
              <p:nvPr/>
            </p:nvSpPr>
            <p:spPr>
              <a:xfrm>
                <a:off x="2743200" y="1600200"/>
                <a:ext cx="595423" cy="382772"/>
              </a:xfrm>
              <a:custGeom>
                <a:avLst/>
                <a:gdLst>
                  <a:gd name="connsiteX0" fmla="*/ 0 w 595423"/>
                  <a:gd name="connsiteY0" fmla="*/ 382772 h 382772"/>
                  <a:gd name="connsiteX1" fmla="*/ 350874 w 595423"/>
                  <a:gd name="connsiteY1" fmla="*/ 106326 h 382772"/>
                  <a:gd name="connsiteX2" fmla="*/ 595423 w 595423"/>
                  <a:gd name="connsiteY2" fmla="*/ 0 h 382772"/>
                  <a:gd name="connsiteX3" fmla="*/ 595423 w 595423"/>
                  <a:gd name="connsiteY3" fmla="*/ 0 h 382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423" h="382772">
                    <a:moveTo>
                      <a:pt x="0" y="382772"/>
                    </a:moveTo>
                    <a:cubicBezTo>
                      <a:pt x="125818" y="276446"/>
                      <a:pt x="251637" y="170121"/>
                      <a:pt x="350874" y="106326"/>
                    </a:cubicBezTo>
                    <a:cubicBezTo>
                      <a:pt x="450111" y="42531"/>
                      <a:pt x="595423" y="0"/>
                      <a:pt x="595423" y="0"/>
                    </a:cubicBezTo>
                    <a:lnTo>
                      <a:pt x="595423" y="0"/>
                    </a:lnTo>
                  </a:path>
                </a:pathLst>
              </a:cu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>
              <a:xfrm>
                <a:off x="3827721" y="1541721"/>
                <a:ext cx="489098" cy="180753"/>
              </a:xfrm>
              <a:custGeom>
                <a:avLst/>
                <a:gdLst>
                  <a:gd name="connsiteX0" fmla="*/ 0 w 489098"/>
                  <a:gd name="connsiteY0" fmla="*/ 0 h 180753"/>
                  <a:gd name="connsiteX1" fmla="*/ 223284 w 489098"/>
                  <a:gd name="connsiteY1" fmla="*/ 106326 h 180753"/>
                  <a:gd name="connsiteX2" fmla="*/ 329609 w 489098"/>
                  <a:gd name="connsiteY2" fmla="*/ 74428 h 180753"/>
                  <a:gd name="connsiteX3" fmla="*/ 489098 w 489098"/>
                  <a:gd name="connsiteY3" fmla="*/ 180753 h 180753"/>
                  <a:gd name="connsiteX4" fmla="*/ 489098 w 489098"/>
                  <a:gd name="connsiteY4" fmla="*/ 180753 h 180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98" h="180753">
                    <a:moveTo>
                      <a:pt x="0" y="0"/>
                    </a:moveTo>
                    <a:cubicBezTo>
                      <a:pt x="84174" y="46960"/>
                      <a:pt x="168349" y="93921"/>
                      <a:pt x="223284" y="106326"/>
                    </a:cubicBezTo>
                    <a:cubicBezTo>
                      <a:pt x="278219" y="118731"/>
                      <a:pt x="285307" y="62024"/>
                      <a:pt x="329609" y="74428"/>
                    </a:cubicBezTo>
                    <a:cubicBezTo>
                      <a:pt x="373911" y="86832"/>
                      <a:pt x="489098" y="180753"/>
                      <a:pt x="489098" y="180753"/>
                    </a:cubicBezTo>
                    <a:lnTo>
                      <a:pt x="489098" y="180753"/>
                    </a:lnTo>
                  </a:path>
                </a:pathLst>
              </a:cu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7" name="Straight Arrow Connector 106"/>
              <p:cNvCxnSpPr/>
              <p:nvPr/>
            </p:nvCxnSpPr>
            <p:spPr>
              <a:xfrm flipH="1" flipV="1">
                <a:off x="3727938" y="1577009"/>
                <a:ext cx="117231" cy="19215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oup 25"/>
            <p:cNvGrpSpPr/>
            <p:nvPr/>
          </p:nvGrpSpPr>
          <p:grpSpPr>
            <a:xfrm>
              <a:off x="6858000" y="2819400"/>
              <a:ext cx="1981200" cy="1828800"/>
              <a:chOff x="7771550" y="2362201"/>
              <a:chExt cx="1601050" cy="1694882"/>
            </a:xfrm>
          </p:grpSpPr>
          <p:pic>
            <p:nvPicPr>
              <p:cNvPr id="102" name="Picture 9" descr="E:\Shuler's lab\de-re-cellular GI\recellularization\recellularization\invation\Color Combine-14MM.tif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7771550" y="2362201"/>
                <a:ext cx="1601050" cy="169488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</p:pic>
          <p:cxnSp>
            <p:nvCxnSpPr>
              <p:cNvPr id="103" name="Straight Connector 102"/>
              <p:cNvCxnSpPr/>
              <p:nvPr/>
            </p:nvCxnSpPr>
            <p:spPr>
              <a:xfrm>
                <a:off x="9126285" y="3915843"/>
                <a:ext cx="152400" cy="1588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TextBox 97"/>
            <p:cNvSpPr txBox="1"/>
            <p:nvPr/>
          </p:nvSpPr>
          <p:spPr>
            <a:xfrm>
              <a:off x="6858000" y="4191000"/>
              <a:ext cx="8499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FF0000"/>
                  </a:solidFill>
                </a:rPr>
                <a:t>Keratin</a:t>
              </a:r>
            </a:p>
            <a:p>
              <a:r>
                <a:rPr lang="en-US" sz="1100" b="1" dirty="0" err="1" smtClean="0">
                  <a:solidFill>
                    <a:srgbClr val="00B050"/>
                  </a:solidFill>
                </a:rPr>
                <a:t>Fibronectin</a:t>
              </a:r>
              <a:endParaRPr lang="en-US" sz="11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6553200" y="4495800"/>
              <a:ext cx="228600" cy="17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4876800" y="2819400"/>
              <a:ext cx="245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I</a:t>
              </a:r>
              <a:endParaRPr lang="en-US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858000" y="2819400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J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2016847" y="3675081"/>
            <a:ext cx="3431262" cy="335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Recellularized</a:t>
            </a:r>
            <a:r>
              <a:rPr lang="en-US" sz="1600" b="1" dirty="0" smtClean="0"/>
              <a:t> colon with APC- KRAS+ </a:t>
            </a:r>
            <a:r>
              <a:rPr lang="en-US" sz="1600" b="1" dirty="0" err="1" smtClean="0"/>
              <a:t>hCEC</a:t>
            </a:r>
            <a:endParaRPr lang="en-US" sz="1600" b="1" dirty="0" smtClean="0"/>
          </a:p>
        </p:txBody>
      </p:sp>
      <p:cxnSp>
        <p:nvCxnSpPr>
          <p:cNvPr id="69" name="Straight Connector 68"/>
          <p:cNvCxnSpPr/>
          <p:nvPr/>
        </p:nvCxnSpPr>
        <p:spPr>
          <a:xfrm>
            <a:off x="7357183" y="3523847"/>
            <a:ext cx="199525" cy="16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103024" y="4053166"/>
            <a:ext cx="3657958" cy="1817762"/>
            <a:chOff x="533400" y="2819400"/>
            <a:chExt cx="4038600" cy="1831777"/>
          </a:xfrm>
        </p:grpSpPr>
        <p:pic>
          <p:nvPicPr>
            <p:cNvPr id="73" name="Picture 3" descr="E:\Shuler's lab\de-re-cellular GI\recellularization\H+E\neoplasia\SW480 NEOPLASIA\3M.ti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6200000">
              <a:off x="685802" y="2743201"/>
              <a:ext cx="1828798" cy="19811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74" name="Rectangle 73"/>
            <p:cNvSpPr/>
            <p:nvPr/>
          </p:nvSpPr>
          <p:spPr>
            <a:xfrm>
              <a:off x="1600200" y="3352800"/>
              <a:ext cx="990600" cy="5334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609600" y="4191000"/>
              <a:ext cx="838200" cy="4572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Picture 4" descr="E:\Shuler's lab\de-re-cellular GI\recellularization\H+E\neoplasia\SW480 NEOPLASIA\3-1M.tif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16200000">
              <a:off x="2667000" y="2743200"/>
              <a:ext cx="1828800" cy="1981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cxnSp>
          <p:nvCxnSpPr>
            <p:cNvPr id="77" name="Straight Connector 76"/>
            <p:cNvCxnSpPr/>
            <p:nvPr/>
          </p:nvCxnSpPr>
          <p:spPr>
            <a:xfrm>
              <a:off x="2286000" y="4572000"/>
              <a:ext cx="228600" cy="17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4267200" y="4572000"/>
              <a:ext cx="228600" cy="17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533400" y="4343400"/>
              <a:ext cx="4267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SM</a:t>
              </a:r>
              <a:endParaRPr lang="en-US" sz="1400" b="1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09600" y="3733800"/>
              <a:ext cx="364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M</a:t>
              </a:r>
              <a:endParaRPr lang="en-US" sz="16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09600" y="2819400"/>
              <a:ext cx="320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G</a:t>
              </a:r>
              <a:endParaRPr lang="en-US" b="1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590800" y="2819400"/>
              <a:ext cx="3185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H</a:t>
              </a:r>
              <a:endParaRPr lang="en-US" b="1" dirty="0"/>
            </a:p>
          </p:txBody>
        </p:sp>
      </p:grpSp>
      <p:cxnSp>
        <p:nvCxnSpPr>
          <p:cNvPr id="71" name="Straight Connector 70"/>
          <p:cNvCxnSpPr/>
          <p:nvPr/>
        </p:nvCxnSpPr>
        <p:spPr>
          <a:xfrm>
            <a:off x="5494949" y="3523847"/>
            <a:ext cx="199525" cy="16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6359558" y="4733719"/>
            <a:ext cx="756532" cy="680553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6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4" grpId="0"/>
      <p:bldP spid="65" grpId="0"/>
      <p:bldP spid="68" grpId="0"/>
      <p:bldP spid="7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24001" y="381000"/>
            <a:ext cx="106971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Transposon </a:t>
            </a:r>
            <a:r>
              <a:rPr lang="en-US" sz="2800" b="1" i="1" u="sng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mediated mutagenesis                                </a:t>
            </a:r>
            <a:endParaRPr lang="en-US" sz="2800" b="1" i="1" u="sng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990600"/>
            <a:ext cx="937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Forward genetic study: Sleeping Beauty </a:t>
            </a:r>
            <a:r>
              <a:rPr lang="en-US" b="1" i="1" dirty="0"/>
              <a:t>(SB) </a:t>
            </a:r>
            <a:r>
              <a:rPr lang="en-US" b="1" dirty="0" err="1"/>
              <a:t>transposon</a:t>
            </a:r>
            <a:r>
              <a:rPr lang="en-US" b="1" dirty="0"/>
              <a:t>-mediated mutagenesis 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625554" y="1446312"/>
            <a:ext cx="6856774" cy="5064216"/>
            <a:chOff x="990600" y="762000"/>
            <a:chExt cx="5544020" cy="4772581"/>
          </a:xfrm>
        </p:grpSpPr>
        <p:pic>
          <p:nvPicPr>
            <p:cNvPr id="6" name="Picture 5" descr="http://upload.wikimedia.org/wikipedia/commons/c/c4/SBTS1.png"/>
            <p:cNvPicPr>
              <a:picLocks noChangeAspect="1" noChangeArrowheads="1"/>
            </p:cNvPicPr>
            <p:nvPr/>
          </p:nvPicPr>
          <p:blipFill>
            <a:blip r:embed="rId2" cstate="print"/>
            <a:srcRect b="21545"/>
            <a:stretch>
              <a:fillRect/>
            </a:stretch>
          </p:blipFill>
          <p:spPr bwMode="auto">
            <a:xfrm>
              <a:off x="1447800" y="1219200"/>
              <a:ext cx="4800600" cy="3706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2096669" y="5237974"/>
              <a:ext cx="4151731" cy="296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i="1" dirty="0"/>
                <a:t>NG Copeland &amp; NA Jenkins, Nat. Rev. Cancer 2010; 696-706</a:t>
              </a:r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990600" y="762000"/>
              <a:ext cx="5544020" cy="395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Mechanism of “Cut &amp; Paste” of </a:t>
              </a:r>
              <a:r>
                <a:rPr lang="en-US" b="1" i="1" dirty="0">
                  <a:solidFill>
                    <a:schemeClr val="accent6">
                      <a:lumMod val="75000"/>
                    </a:schemeClr>
                  </a:solidFill>
                </a:rPr>
                <a:t>SB</a:t>
              </a: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b="1" dirty="0" err="1">
                  <a:solidFill>
                    <a:schemeClr val="accent6">
                      <a:lumMod val="75000"/>
                    </a:schemeClr>
                  </a:solidFill>
                </a:rPr>
                <a:t>transposon</a:t>
              </a: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 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899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524000" y="381000"/>
            <a:ext cx="8023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Schematics of SB – based genetics screen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52601" y="1676400"/>
            <a:ext cx="8188875" cy="3157954"/>
            <a:chOff x="228600" y="1295400"/>
            <a:chExt cx="8188875" cy="3157954"/>
          </a:xfrm>
        </p:grpSpPr>
        <p:grpSp>
          <p:nvGrpSpPr>
            <p:cNvPr id="9" name="Group 105"/>
            <p:cNvGrpSpPr/>
            <p:nvPr/>
          </p:nvGrpSpPr>
          <p:grpSpPr>
            <a:xfrm>
              <a:off x="7467600" y="1600200"/>
              <a:ext cx="949875" cy="523220"/>
              <a:chOff x="5486400" y="1371600"/>
              <a:chExt cx="949875" cy="523220"/>
            </a:xfrm>
          </p:grpSpPr>
          <p:cxnSp>
            <p:nvCxnSpPr>
              <p:cNvPr id="113" name="Straight Arrow Connector 112"/>
              <p:cNvCxnSpPr/>
              <p:nvPr/>
            </p:nvCxnSpPr>
            <p:spPr>
              <a:xfrm>
                <a:off x="5715000" y="1752600"/>
                <a:ext cx="546414" cy="10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77"/>
              <p:cNvSpPr txBox="1">
                <a:spLocks noChangeArrowheads="1"/>
              </p:cNvSpPr>
              <p:nvPr/>
            </p:nvSpPr>
            <p:spPr bwMode="auto">
              <a:xfrm>
                <a:off x="5486400" y="1371600"/>
                <a:ext cx="949875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APC- </a:t>
                </a:r>
                <a:r>
                  <a:rPr lang="en-US" sz="1400" b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hCEC</a:t>
                </a:r>
                <a:endPara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endParaRPr lang="en-US" sz="1400" b="1" dirty="0"/>
              </a:p>
            </p:txBody>
          </p:sp>
        </p:grpSp>
        <p:grpSp>
          <p:nvGrpSpPr>
            <p:cNvPr id="10" name="Group 104"/>
            <p:cNvGrpSpPr/>
            <p:nvPr/>
          </p:nvGrpSpPr>
          <p:grpSpPr>
            <a:xfrm>
              <a:off x="304800" y="1295400"/>
              <a:ext cx="7364030" cy="1329154"/>
              <a:chOff x="762000" y="2286000"/>
              <a:chExt cx="7364030" cy="1329154"/>
            </a:xfrm>
          </p:grpSpPr>
          <p:pic>
            <p:nvPicPr>
              <p:cNvPr id="39" name="Picture 2" descr="http://greaterimmunity.com/Images/Colon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73832" y="2362200"/>
                <a:ext cx="1153540" cy="928624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0" name="Straight Arrow Connector 2"/>
              <p:cNvCxnSpPr/>
              <p:nvPr/>
            </p:nvCxnSpPr>
            <p:spPr>
              <a:xfrm>
                <a:off x="2590800" y="2895600"/>
                <a:ext cx="546414" cy="10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39"/>
              <p:cNvSpPr txBox="1">
                <a:spLocks noChangeArrowheads="1"/>
              </p:cNvSpPr>
              <p:nvPr/>
            </p:nvSpPr>
            <p:spPr bwMode="auto">
              <a:xfrm>
                <a:off x="2209800" y="2438400"/>
                <a:ext cx="1419812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decellularization</a:t>
                </a:r>
                <a:endPara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cxnSp>
            <p:nvCxnSpPr>
              <p:cNvPr id="42" name="Straight Arrow Connector 4"/>
              <p:cNvCxnSpPr/>
              <p:nvPr/>
            </p:nvCxnSpPr>
            <p:spPr>
              <a:xfrm>
                <a:off x="5410200" y="2895600"/>
                <a:ext cx="546414" cy="10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1"/>
              <p:cNvSpPr txBox="1">
                <a:spLocks noChangeArrowheads="1"/>
              </p:cNvSpPr>
              <p:nvPr/>
            </p:nvSpPr>
            <p:spPr bwMode="auto">
              <a:xfrm>
                <a:off x="5105400" y="2514600"/>
                <a:ext cx="138576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recellularization</a:t>
                </a:r>
                <a:endPara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44" name="Group 6"/>
              <p:cNvGrpSpPr/>
              <p:nvPr/>
            </p:nvGrpSpPr>
            <p:grpSpPr>
              <a:xfrm>
                <a:off x="6629400" y="2362200"/>
                <a:ext cx="1153540" cy="928624"/>
                <a:chOff x="6363051" y="2362200"/>
                <a:chExt cx="1153540" cy="928624"/>
              </a:xfrm>
              <a:solidFill>
                <a:schemeClr val="tx1"/>
              </a:solidFill>
            </p:grpSpPr>
            <p:pic>
              <p:nvPicPr>
                <p:cNvPr id="81" name="Picture 2" descr="http://greaterimmunity.com/Images/Colon.jp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6363051" y="2362200"/>
                  <a:ext cx="1153540" cy="928624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Oval 8"/>
                <p:cNvSpPr/>
                <p:nvPr/>
              </p:nvSpPr>
              <p:spPr>
                <a:xfrm>
                  <a:off x="6484476" y="3093720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3" name="Oval 9"/>
                <p:cNvSpPr/>
                <p:nvPr/>
              </p:nvSpPr>
              <p:spPr>
                <a:xfrm>
                  <a:off x="6484476" y="2947416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4" name="Oval 10"/>
                <p:cNvSpPr/>
                <p:nvPr/>
              </p:nvSpPr>
              <p:spPr>
                <a:xfrm>
                  <a:off x="6484476" y="2849880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5" name="Oval 11"/>
                <p:cNvSpPr/>
                <p:nvPr/>
              </p:nvSpPr>
              <p:spPr>
                <a:xfrm>
                  <a:off x="6423763" y="2703576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6" name="Oval 12"/>
                <p:cNvSpPr/>
                <p:nvPr/>
              </p:nvSpPr>
              <p:spPr>
                <a:xfrm>
                  <a:off x="6545188" y="2752344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7" name="Oval 13"/>
                <p:cNvSpPr/>
                <p:nvPr/>
              </p:nvSpPr>
              <p:spPr>
                <a:xfrm>
                  <a:off x="6484476" y="2606040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8" name="Oval 14"/>
                <p:cNvSpPr/>
                <p:nvPr/>
              </p:nvSpPr>
              <p:spPr>
                <a:xfrm>
                  <a:off x="6423763" y="2508504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9" name="Oval 15"/>
                <p:cNvSpPr/>
                <p:nvPr/>
              </p:nvSpPr>
              <p:spPr>
                <a:xfrm>
                  <a:off x="6545188" y="2459736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0" name="Oval 16"/>
                <p:cNvSpPr/>
                <p:nvPr/>
              </p:nvSpPr>
              <p:spPr>
                <a:xfrm>
                  <a:off x="6545188" y="2996184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1" name="Oval 17"/>
                <p:cNvSpPr/>
                <p:nvPr/>
              </p:nvSpPr>
              <p:spPr>
                <a:xfrm>
                  <a:off x="6605901" y="2557272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2" name="Oval 18"/>
                <p:cNvSpPr/>
                <p:nvPr/>
              </p:nvSpPr>
              <p:spPr>
                <a:xfrm>
                  <a:off x="6788039" y="2557272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3" name="Oval 19"/>
                <p:cNvSpPr/>
                <p:nvPr/>
              </p:nvSpPr>
              <p:spPr>
                <a:xfrm>
                  <a:off x="6909464" y="2557272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4" name="Oval 20"/>
                <p:cNvSpPr/>
                <p:nvPr/>
              </p:nvSpPr>
              <p:spPr>
                <a:xfrm>
                  <a:off x="6970177" y="2508504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5" name="Oval 21"/>
                <p:cNvSpPr/>
                <p:nvPr/>
              </p:nvSpPr>
              <p:spPr>
                <a:xfrm>
                  <a:off x="7030890" y="2557272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6" name="Oval 22"/>
                <p:cNvSpPr/>
                <p:nvPr/>
              </p:nvSpPr>
              <p:spPr>
                <a:xfrm>
                  <a:off x="6970177" y="2849880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7" name="Oval 23"/>
                <p:cNvSpPr/>
                <p:nvPr/>
              </p:nvSpPr>
              <p:spPr>
                <a:xfrm>
                  <a:off x="6909464" y="2947416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8" name="Oval 24"/>
                <p:cNvSpPr/>
                <p:nvPr/>
              </p:nvSpPr>
              <p:spPr>
                <a:xfrm>
                  <a:off x="6909464" y="3044952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9" name="Oval 25"/>
                <p:cNvSpPr/>
                <p:nvPr/>
              </p:nvSpPr>
              <p:spPr>
                <a:xfrm>
                  <a:off x="7030890" y="2898648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0" name="Oval 26"/>
                <p:cNvSpPr/>
                <p:nvPr/>
              </p:nvSpPr>
              <p:spPr>
                <a:xfrm>
                  <a:off x="7152315" y="2459736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1" name="Oval 27"/>
                <p:cNvSpPr/>
                <p:nvPr/>
              </p:nvSpPr>
              <p:spPr>
                <a:xfrm>
                  <a:off x="7152315" y="2947416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2" name="Oval 28"/>
                <p:cNvSpPr/>
                <p:nvPr/>
              </p:nvSpPr>
              <p:spPr>
                <a:xfrm>
                  <a:off x="7273740" y="2849880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3" name="Oval 29"/>
                <p:cNvSpPr/>
                <p:nvPr/>
              </p:nvSpPr>
              <p:spPr>
                <a:xfrm>
                  <a:off x="6909464" y="3142488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4" name="Oval 30"/>
                <p:cNvSpPr/>
                <p:nvPr/>
              </p:nvSpPr>
              <p:spPr>
                <a:xfrm>
                  <a:off x="7152315" y="2801112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7213028" y="2752344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7213028" y="2654808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>
                  <a:off x="7395165" y="2752344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7273740" y="2703576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7395165" y="2654808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7334453" y="2362200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7273740" y="2410968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7395165" y="2508504"/>
                  <a:ext cx="60713" cy="48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5" name="Group 150"/>
              <p:cNvGrpSpPr/>
              <p:nvPr/>
            </p:nvGrpSpPr>
            <p:grpSpPr>
              <a:xfrm>
                <a:off x="762000" y="2286000"/>
                <a:ext cx="1980607" cy="1313914"/>
                <a:chOff x="1081051" y="2362200"/>
                <a:chExt cx="1980607" cy="1313914"/>
              </a:xfrm>
            </p:grpSpPr>
            <p:pic>
              <p:nvPicPr>
                <p:cNvPr id="48" name="Picture 2" descr="http://greaterimmunity.com/Images/Colon.jp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1323901" y="2362200"/>
                  <a:ext cx="1153540" cy="92862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9" name="Oval 48"/>
                <p:cNvSpPr/>
                <p:nvPr/>
              </p:nvSpPr>
              <p:spPr bwMode="auto">
                <a:xfrm>
                  <a:off x="1445326" y="3093720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0" name="Oval 49"/>
                <p:cNvSpPr/>
                <p:nvPr/>
              </p:nvSpPr>
              <p:spPr bwMode="auto">
                <a:xfrm>
                  <a:off x="1445326" y="2947416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1" name="Oval 50"/>
                <p:cNvSpPr/>
                <p:nvPr/>
              </p:nvSpPr>
              <p:spPr bwMode="auto">
                <a:xfrm>
                  <a:off x="1445326" y="2849880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2" name="Oval 51"/>
                <p:cNvSpPr/>
                <p:nvPr/>
              </p:nvSpPr>
              <p:spPr bwMode="auto">
                <a:xfrm>
                  <a:off x="1384614" y="2703576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3" name="Oval 52"/>
                <p:cNvSpPr/>
                <p:nvPr/>
              </p:nvSpPr>
              <p:spPr bwMode="auto">
                <a:xfrm>
                  <a:off x="1506039" y="2752344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" name="Oval 53"/>
                <p:cNvSpPr/>
                <p:nvPr/>
              </p:nvSpPr>
              <p:spPr bwMode="auto">
                <a:xfrm>
                  <a:off x="1445326" y="2606040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5" name="Oval 54"/>
                <p:cNvSpPr/>
                <p:nvPr/>
              </p:nvSpPr>
              <p:spPr bwMode="auto">
                <a:xfrm>
                  <a:off x="1384614" y="2508504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6" name="Oval 55"/>
                <p:cNvSpPr/>
                <p:nvPr/>
              </p:nvSpPr>
              <p:spPr bwMode="auto">
                <a:xfrm>
                  <a:off x="1506039" y="2459736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" name="Oval 56"/>
                <p:cNvSpPr/>
                <p:nvPr/>
              </p:nvSpPr>
              <p:spPr bwMode="auto">
                <a:xfrm>
                  <a:off x="1506039" y="2996184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8" name="Oval 57"/>
                <p:cNvSpPr/>
                <p:nvPr/>
              </p:nvSpPr>
              <p:spPr bwMode="auto">
                <a:xfrm>
                  <a:off x="1566752" y="2557272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" name="Oval 58"/>
                <p:cNvSpPr/>
                <p:nvPr/>
              </p:nvSpPr>
              <p:spPr bwMode="auto">
                <a:xfrm>
                  <a:off x="1748890" y="2557272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0" name="Oval 59"/>
                <p:cNvSpPr/>
                <p:nvPr/>
              </p:nvSpPr>
              <p:spPr bwMode="auto">
                <a:xfrm>
                  <a:off x="1870315" y="2557272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1" name="Oval 60"/>
                <p:cNvSpPr/>
                <p:nvPr/>
              </p:nvSpPr>
              <p:spPr bwMode="auto">
                <a:xfrm>
                  <a:off x="1931028" y="2508504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2" name="Oval 61"/>
                <p:cNvSpPr/>
                <p:nvPr/>
              </p:nvSpPr>
              <p:spPr bwMode="auto">
                <a:xfrm>
                  <a:off x="1991740" y="2557272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3" name="Oval 62"/>
                <p:cNvSpPr/>
                <p:nvPr/>
              </p:nvSpPr>
              <p:spPr bwMode="auto">
                <a:xfrm>
                  <a:off x="1931028" y="2849880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4" name="Oval 63"/>
                <p:cNvSpPr/>
                <p:nvPr/>
              </p:nvSpPr>
              <p:spPr bwMode="auto">
                <a:xfrm>
                  <a:off x="1870315" y="2947416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5" name="Oval 64"/>
                <p:cNvSpPr/>
                <p:nvPr/>
              </p:nvSpPr>
              <p:spPr bwMode="auto">
                <a:xfrm>
                  <a:off x="1870315" y="3044952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6" name="Oval 65"/>
                <p:cNvSpPr/>
                <p:nvPr/>
              </p:nvSpPr>
              <p:spPr bwMode="auto">
                <a:xfrm>
                  <a:off x="1991740" y="2898648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" name="Oval 66"/>
                <p:cNvSpPr/>
                <p:nvPr/>
              </p:nvSpPr>
              <p:spPr bwMode="auto">
                <a:xfrm>
                  <a:off x="2113166" y="2459736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 bwMode="auto">
                <a:xfrm>
                  <a:off x="2113166" y="2947416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 bwMode="auto">
                <a:xfrm>
                  <a:off x="2234591" y="2849880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 bwMode="auto">
                <a:xfrm>
                  <a:off x="1870315" y="3142488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 bwMode="auto">
                <a:xfrm>
                  <a:off x="2113166" y="2801112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 bwMode="auto">
                <a:xfrm>
                  <a:off x="2173878" y="2752344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 bwMode="auto">
                <a:xfrm>
                  <a:off x="2173878" y="2654808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 bwMode="auto">
                <a:xfrm>
                  <a:off x="2356016" y="2752344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 bwMode="auto">
                <a:xfrm>
                  <a:off x="2234591" y="2703576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 bwMode="auto">
                <a:xfrm>
                  <a:off x="2356016" y="2654808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 bwMode="auto">
                <a:xfrm>
                  <a:off x="2295303" y="2362200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 bwMode="auto">
                <a:xfrm>
                  <a:off x="2234591" y="2410968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 bwMode="auto">
                <a:xfrm>
                  <a:off x="2356016" y="2508504"/>
                  <a:ext cx="60713" cy="48768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0" name="TextBox 78"/>
                <p:cNvSpPr txBox="1">
                  <a:spLocks noChangeArrowheads="1"/>
                </p:cNvSpPr>
                <p:nvPr/>
              </p:nvSpPr>
              <p:spPr bwMode="auto">
                <a:xfrm>
                  <a:off x="1081051" y="3337560"/>
                  <a:ext cx="1980607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/>
                    <a:t>Normal human colon</a:t>
                  </a:r>
                </a:p>
              </p:txBody>
            </p:sp>
          </p:grpSp>
          <p:sp>
            <p:nvSpPr>
              <p:cNvPr id="46" name="TextBox 79"/>
              <p:cNvSpPr txBox="1">
                <a:spLocks noChangeArrowheads="1"/>
              </p:cNvSpPr>
              <p:nvPr/>
            </p:nvSpPr>
            <p:spPr bwMode="auto">
              <a:xfrm>
                <a:off x="3657600" y="3276600"/>
                <a:ext cx="153407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 dirty="0" err="1"/>
                  <a:t>Acellular</a:t>
                </a:r>
                <a:r>
                  <a:rPr lang="en-US" sz="1600" b="1" dirty="0"/>
                  <a:t> matrix</a:t>
                </a:r>
              </a:p>
            </p:txBody>
          </p:sp>
          <p:sp>
            <p:nvSpPr>
              <p:cNvPr id="47" name="TextBox 80"/>
              <p:cNvSpPr txBox="1">
                <a:spLocks noChangeArrowheads="1"/>
              </p:cNvSpPr>
              <p:nvPr/>
            </p:nvSpPr>
            <p:spPr bwMode="auto">
              <a:xfrm>
                <a:off x="6248400" y="3276600"/>
                <a:ext cx="187763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 dirty="0" err="1"/>
                  <a:t>Recellularized</a:t>
                </a:r>
                <a:r>
                  <a:rPr lang="en-US" sz="1600" b="1" dirty="0"/>
                  <a:t> colon</a:t>
                </a:r>
              </a:p>
            </p:txBody>
          </p:sp>
        </p:grpSp>
        <p:grpSp>
          <p:nvGrpSpPr>
            <p:cNvPr id="11" name="Group 77"/>
            <p:cNvGrpSpPr/>
            <p:nvPr/>
          </p:nvGrpSpPr>
          <p:grpSpPr>
            <a:xfrm>
              <a:off x="228600" y="3200400"/>
              <a:ext cx="1568058" cy="1252954"/>
              <a:chOff x="3581400" y="3733800"/>
              <a:chExt cx="1568058" cy="1252954"/>
            </a:xfrm>
          </p:grpSpPr>
          <p:pic>
            <p:nvPicPr>
              <p:cNvPr id="20" name="Picture 2" descr="http://greaterimmunity.com/Images/Colon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992138" y="3733800"/>
                <a:ext cx="1153540" cy="928624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TextBox 81"/>
              <p:cNvSpPr txBox="1">
                <a:spLocks noChangeArrowheads="1"/>
              </p:cNvSpPr>
              <p:nvPr/>
            </p:nvSpPr>
            <p:spPr bwMode="auto">
              <a:xfrm>
                <a:off x="3581400" y="4648200"/>
                <a:ext cx="156805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 i="1" dirty="0"/>
                  <a:t>In situ </a:t>
                </a:r>
                <a:r>
                  <a:rPr lang="en-US" sz="1600" b="1" dirty="0" err="1"/>
                  <a:t>neoplasia</a:t>
                </a:r>
                <a:endParaRPr lang="en-US" sz="1600" b="1" dirty="0"/>
              </a:p>
            </p:txBody>
          </p:sp>
          <p:sp>
            <p:nvSpPr>
              <p:cNvPr id="22" name="Explosion 1 21"/>
              <p:cNvSpPr/>
              <p:nvPr/>
            </p:nvSpPr>
            <p:spPr>
              <a:xfrm>
                <a:off x="4113563" y="4465320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" name="Explosion 1 22"/>
              <p:cNvSpPr/>
              <p:nvPr/>
            </p:nvSpPr>
            <p:spPr>
              <a:xfrm>
                <a:off x="4113563" y="4319016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Explosion 1 23"/>
              <p:cNvSpPr/>
              <p:nvPr/>
            </p:nvSpPr>
            <p:spPr>
              <a:xfrm>
                <a:off x="4113563" y="4075176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5" name="Explosion 1 24"/>
              <p:cNvSpPr/>
              <p:nvPr/>
            </p:nvSpPr>
            <p:spPr>
              <a:xfrm>
                <a:off x="4052850" y="3977640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" name="Explosion 1 25"/>
              <p:cNvSpPr/>
              <p:nvPr/>
            </p:nvSpPr>
            <p:spPr>
              <a:xfrm>
                <a:off x="4113563" y="3782568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" name="Explosion 1 26"/>
              <p:cNvSpPr/>
              <p:nvPr/>
            </p:nvSpPr>
            <p:spPr>
              <a:xfrm>
                <a:off x="4295701" y="3880104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8" name="Explosion 1 27"/>
              <p:cNvSpPr/>
              <p:nvPr/>
            </p:nvSpPr>
            <p:spPr>
              <a:xfrm>
                <a:off x="4417126" y="3880104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" name="Explosion 1 28"/>
              <p:cNvSpPr/>
              <p:nvPr/>
            </p:nvSpPr>
            <p:spPr>
              <a:xfrm>
                <a:off x="4720689" y="3831336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0" name="Explosion 1 29"/>
              <p:cNvSpPr/>
              <p:nvPr/>
            </p:nvSpPr>
            <p:spPr>
              <a:xfrm>
                <a:off x="4902827" y="3733800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1" name="Explosion 1 30"/>
              <p:cNvSpPr/>
              <p:nvPr/>
            </p:nvSpPr>
            <p:spPr>
              <a:xfrm>
                <a:off x="4963540" y="3977640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Explosion 1 31"/>
              <p:cNvSpPr/>
              <p:nvPr/>
            </p:nvSpPr>
            <p:spPr>
              <a:xfrm>
                <a:off x="4842115" y="4026408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Explosion 1 32"/>
              <p:cNvSpPr/>
              <p:nvPr/>
            </p:nvSpPr>
            <p:spPr>
              <a:xfrm>
                <a:off x="4963540" y="4123944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Explosion 1 33"/>
              <p:cNvSpPr/>
              <p:nvPr/>
            </p:nvSpPr>
            <p:spPr>
              <a:xfrm>
                <a:off x="4781402" y="4123944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" name="Explosion 1 34"/>
              <p:cNvSpPr/>
              <p:nvPr/>
            </p:nvSpPr>
            <p:spPr>
              <a:xfrm>
                <a:off x="4720689" y="4221480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" name="Explosion 1 35"/>
              <p:cNvSpPr/>
              <p:nvPr/>
            </p:nvSpPr>
            <p:spPr>
              <a:xfrm>
                <a:off x="4599264" y="4221480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" name="Explosion 1 36"/>
              <p:cNvSpPr/>
              <p:nvPr/>
            </p:nvSpPr>
            <p:spPr>
              <a:xfrm>
                <a:off x="4538551" y="4465320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" name="Explosion 1 37"/>
              <p:cNvSpPr/>
              <p:nvPr/>
            </p:nvSpPr>
            <p:spPr>
              <a:xfrm>
                <a:off x="4842115" y="4270248"/>
                <a:ext cx="121425" cy="97536"/>
              </a:xfrm>
              <a:prstGeom prst="irregularSeal1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2" name="TextBox 77"/>
            <p:cNvSpPr txBox="1">
              <a:spLocks noChangeArrowheads="1"/>
            </p:cNvSpPr>
            <p:nvPr/>
          </p:nvSpPr>
          <p:spPr bwMode="auto">
            <a:xfrm>
              <a:off x="1981200" y="3352800"/>
              <a:ext cx="117589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APC- </a:t>
              </a:r>
              <a:r>
                <a:rPr lang="en-US" sz="1400" b="1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SB</a:t>
              </a:r>
              <a:r>
                <a:rPr 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hCEC</a:t>
              </a:r>
              <a:endPara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endParaRPr lang="en-US" sz="1400" b="1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2362200" y="3733800"/>
              <a:ext cx="546414" cy="1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81"/>
            <p:cNvSpPr txBox="1">
              <a:spLocks noChangeArrowheads="1"/>
            </p:cNvSpPr>
            <p:nvPr/>
          </p:nvSpPr>
          <p:spPr bwMode="auto">
            <a:xfrm>
              <a:off x="3429000" y="4114800"/>
              <a:ext cx="173656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/>
                <a:t>Invasive</a:t>
              </a:r>
              <a:r>
                <a:rPr lang="en-US" sz="1600" b="1" i="1" dirty="0"/>
                <a:t> </a:t>
              </a:r>
              <a:r>
                <a:rPr lang="en-US" sz="1600" b="1" dirty="0" err="1"/>
                <a:t>neoplasia</a:t>
              </a:r>
              <a:endParaRPr lang="en-US" sz="1600" b="1" dirty="0"/>
            </a:p>
          </p:txBody>
        </p:sp>
        <p:pic>
          <p:nvPicPr>
            <p:cNvPr id="15" name="Picture 2" descr="http://greaterimmunity.com/Images/Colon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0" y="3200400"/>
              <a:ext cx="1153540" cy="928624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6" name="Sun 15"/>
            <p:cNvSpPr/>
            <p:nvPr/>
          </p:nvSpPr>
          <p:spPr>
            <a:xfrm>
              <a:off x="3886200" y="3810000"/>
              <a:ext cx="152400" cy="228600"/>
            </a:xfrm>
            <a:prstGeom prst="sun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un 16"/>
            <p:cNvSpPr/>
            <p:nvPr/>
          </p:nvSpPr>
          <p:spPr>
            <a:xfrm>
              <a:off x="3886200" y="3276600"/>
              <a:ext cx="152400" cy="228600"/>
            </a:xfrm>
            <a:prstGeom prst="sun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un 17"/>
            <p:cNvSpPr/>
            <p:nvPr/>
          </p:nvSpPr>
          <p:spPr>
            <a:xfrm>
              <a:off x="4724400" y="3200400"/>
              <a:ext cx="152400" cy="228600"/>
            </a:xfrm>
            <a:prstGeom prst="sun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un 18"/>
            <p:cNvSpPr/>
            <p:nvPr/>
          </p:nvSpPr>
          <p:spPr>
            <a:xfrm>
              <a:off x="4648200" y="3505200"/>
              <a:ext cx="152400" cy="228600"/>
            </a:xfrm>
            <a:prstGeom prst="sun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6" name="Rectangle 115"/>
          <p:cNvSpPr/>
          <p:nvPr/>
        </p:nvSpPr>
        <p:spPr>
          <a:xfrm>
            <a:off x="3505200" y="3429000"/>
            <a:ext cx="1600200" cy="8382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6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24001" y="381001"/>
            <a:ext cx="10432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 u="sng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ex </a:t>
            </a:r>
            <a:r>
              <a:rPr lang="en-US" sz="24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vivo CRC models with SB </a:t>
            </a:r>
            <a:r>
              <a:rPr lang="en-US" sz="2400" b="1" i="1" u="sng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mediated mutagenesis                   </a:t>
            </a:r>
            <a:endParaRPr lang="en-US" sz="2400" b="1" i="1" u="sng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  <a:cs typeface="Arial" charset="0"/>
            </a:endParaRPr>
          </a:p>
        </p:txBody>
      </p:sp>
      <p:grpSp>
        <p:nvGrpSpPr>
          <p:cNvPr id="26" name="Group 2"/>
          <p:cNvGrpSpPr/>
          <p:nvPr/>
        </p:nvGrpSpPr>
        <p:grpSpPr>
          <a:xfrm>
            <a:off x="4495800" y="1676401"/>
            <a:ext cx="2362200" cy="2057401"/>
            <a:chOff x="2769628" y="1143000"/>
            <a:chExt cx="1715494" cy="1779769"/>
          </a:xfrm>
        </p:grpSpPr>
        <p:pic>
          <p:nvPicPr>
            <p:cNvPr id="37" name="Picture 8" descr="E:\Shuler's lab\de-re-cellular GI\Normal GI\Keratin-smooth-actin\Color Combine 1.t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86940" y="1143000"/>
              <a:ext cx="1698182" cy="1779769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4208429" y="2856851"/>
              <a:ext cx="152399" cy="15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769628" y="2527264"/>
              <a:ext cx="662445" cy="379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FF0000"/>
                  </a:solidFill>
                </a:rPr>
                <a:t>Keratin</a:t>
              </a:r>
            </a:p>
            <a:p>
              <a:r>
                <a:rPr lang="en-US" sz="1200" b="1" dirty="0" err="1">
                  <a:solidFill>
                    <a:srgbClr val="00B050"/>
                  </a:solidFill>
                </a:rPr>
                <a:t>Fibronectin</a:t>
              </a:r>
              <a:endParaRPr lang="en-US" sz="12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27" name="Picture 2" descr="E:\Shuler's lab\de-re-cellular GI\recellularization\H+E\recellularization\decellularization-15M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76400"/>
            <a:ext cx="2362200" cy="2075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2133600" y="335280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H&amp;E</a:t>
            </a:r>
          </a:p>
        </p:txBody>
      </p:sp>
      <p:pic>
        <p:nvPicPr>
          <p:cNvPr id="33" name="Picture 32" descr="E:\Shuler's lab\de-re-cellular GI\recellularization\recellularization\invation\merged 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733800"/>
            <a:ext cx="2362200" cy="2057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34" name="Straight Connector 33"/>
          <p:cNvCxnSpPr/>
          <p:nvPr/>
        </p:nvCxnSpPr>
        <p:spPr>
          <a:xfrm>
            <a:off x="6532180" y="5715001"/>
            <a:ext cx="209851" cy="18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169980" y="3657601"/>
            <a:ext cx="209851" cy="1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72200" y="3352801"/>
            <a:ext cx="640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control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201" y="5410201"/>
            <a:ext cx="696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invasive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3600" y="1735723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95800" y="3733800"/>
            <a:ext cx="314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95800" y="1735723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33601" y="1143000"/>
            <a:ext cx="320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SB</a:t>
            </a:r>
            <a:r>
              <a:rPr lang="en-US" b="1" dirty="0"/>
              <a:t> induced </a:t>
            </a:r>
            <a:r>
              <a:rPr lang="en-US" b="1" dirty="0" err="1"/>
              <a:t>submucosa</a:t>
            </a:r>
            <a:r>
              <a:rPr lang="en-US" b="1" dirty="0"/>
              <a:t> invasion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7358801" y="2133599"/>
            <a:ext cx="2534498" cy="3133726"/>
            <a:chOff x="6438173" y="1219199"/>
            <a:chExt cx="2172427" cy="2676526"/>
          </a:xfrm>
        </p:grpSpPr>
        <p:graphicFrame>
          <p:nvGraphicFramePr>
            <p:cNvPr id="64" name="Chart 63"/>
            <p:cNvGraphicFramePr/>
            <p:nvPr/>
          </p:nvGraphicFramePr>
          <p:xfrm>
            <a:off x="6934200" y="1676400"/>
            <a:ext cx="1676400" cy="22193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5" name="TextBox 64"/>
            <p:cNvSpPr txBox="1"/>
            <p:nvPr/>
          </p:nvSpPr>
          <p:spPr>
            <a:xfrm rot="16200000">
              <a:off x="5398591" y="2258781"/>
              <a:ext cx="2527638" cy="448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     Invasive </a:t>
              </a:r>
              <a:r>
                <a:rPr lang="en-US" sz="1400" b="1" dirty="0" err="1"/>
                <a:t>neoplasia</a:t>
              </a:r>
              <a:r>
                <a:rPr lang="en-US" sz="1400" b="1" dirty="0"/>
                <a:t> #/</a:t>
              </a:r>
            </a:p>
            <a:p>
              <a:r>
                <a:rPr lang="en-US" sz="1400" b="1" dirty="0"/>
                <a:t>5 cm</a:t>
              </a:r>
              <a:r>
                <a:rPr lang="en-US" sz="1400" b="1" baseline="30000" dirty="0"/>
                <a:t>3</a:t>
              </a:r>
              <a:r>
                <a:rPr lang="en-US" sz="1400" b="1" dirty="0"/>
                <a:t> </a:t>
              </a:r>
              <a:r>
                <a:rPr lang="en-US" sz="1400" b="1" dirty="0" err="1"/>
                <a:t>recellularized</a:t>
              </a:r>
              <a:r>
                <a:rPr lang="en-US" sz="1400" b="1" dirty="0"/>
                <a:t> colon</a:t>
              </a:r>
              <a:r>
                <a:rPr lang="en-US" sz="1400" dirty="0"/>
                <a:t>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239000" y="1828800"/>
              <a:ext cx="740862" cy="262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P</a:t>
              </a:r>
              <a:r>
                <a:rPr lang="en-US" sz="1400" b="1" dirty="0"/>
                <a:t> = 0.002</a:t>
              </a:r>
            </a:p>
          </p:txBody>
        </p:sp>
      </p:grpSp>
      <p:pic>
        <p:nvPicPr>
          <p:cNvPr id="41" name="Picture 2" descr="E:\Shuler's lab\de-re-cellular GI\recellularization\recellularization\invasion\invasion7 M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3733800"/>
            <a:ext cx="2362200" cy="2057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2" name="Freeform 41"/>
          <p:cNvSpPr/>
          <p:nvPr/>
        </p:nvSpPr>
        <p:spPr>
          <a:xfrm>
            <a:off x="2165805" y="5185144"/>
            <a:ext cx="863803" cy="49618"/>
          </a:xfrm>
          <a:custGeom>
            <a:avLst/>
            <a:gdLst>
              <a:gd name="connsiteX0" fmla="*/ 0 w 808074"/>
              <a:gd name="connsiteY0" fmla="*/ 0 h 49618"/>
              <a:gd name="connsiteX1" fmla="*/ 255181 w 808074"/>
              <a:gd name="connsiteY1" fmla="*/ 42530 h 49618"/>
              <a:gd name="connsiteX2" fmla="*/ 457200 w 808074"/>
              <a:gd name="connsiteY2" fmla="*/ 42530 h 49618"/>
              <a:gd name="connsiteX3" fmla="*/ 733646 w 808074"/>
              <a:gd name="connsiteY3" fmla="*/ 42530 h 49618"/>
              <a:gd name="connsiteX4" fmla="*/ 808074 w 808074"/>
              <a:gd name="connsiteY4" fmla="*/ 21265 h 4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074" h="49618">
                <a:moveTo>
                  <a:pt x="0" y="0"/>
                </a:moveTo>
                <a:cubicBezTo>
                  <a:pt x="89490" y="17721"/>
                  <a:pt x="178981" y="35442"/>
                  <a:pt x="255181" y="42530"/>
                </a:cubicBezTo>
                <a:cubicBezTo>
                  <a:pt x="331381" y="49618"/>
                  <a:pt x="457200" y="42530"/>
                  <a:pt x="457200" y="42530"/>
                </a:cubicBezTo>
                <a:cubicBezTo>
                  <a:pt x="536944" y="42530"/>
                  <a:pt x="675167" y="46074"/>
                  <a:pt x="733646" y="42530"/>
                </a:cubicBezTo>
                <a:cubicBezTo>
                  <a:pt x="792125" y="38986"/>
                  <a:pt x="800099" y="30125"/>
                  <a:pt x="808074" y="21265"/>
                </a:cubicBez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506972" y="5238307"/>
            <a:ext cx="977462" cy="35442"/>
          </a:xfrm>
          <a:custGeom>
            <a:avLst/>
            <a:gdLst>
              <a:gd name="connsiteX0" fmla="*/ 0 w 914400"/>
              <a:gd name="connsiteY0" fmla="*/ 0 h 35442"/>
              <a:gd name="connsiteX1" fmla="*/ 244549 w 914400"/>
              <a:gd name="connsiteY1" fmla="*/ 31898 h 35442"/>
              <a:gd name="connsiteX2" fmla="*/ 489098 w 914400"/>
              <a:gd name="connsiteY2" fmla="*/ 21265 h 35442"/>
              <a:gd name="connsiteX3" fmla="*/ 776177 w 914400"/>
              <a:gd name="connsiteY3" fmla="*/ 31898 h 35442"/>
              <a:gd name="connsiteX4" fmla="*/ 914400 w 914400"/>
              <a:gd name="connsiteY4" fmla="*/ 10633 h 35442"/>
              <a:gd name="connsiteX5" fmla="*/ 914400 w 914400"/>
              <a:gd name="connsiteY5" fmla="*/ 10633 h 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35442">
                <a:moveTo>
                  <a:pt x="0" y="0"/>
                </a:moveTo>
                <a:cubicBezTo>
                  <a:pt x="81516" y="14177"/>
                  <a:pt x="163033" y="28354"/>
                  <a:pt x="244549" y="31898"/>
                </a:cubicBezTo>
                <a:cubicBezTo>
                  <a:pt x="326065" y="35442"/>
                  <a:pt x="400493" y="21265"/>
                  <a:pt x="489098" y="21265"/>
                </a:cubicBezTo>
                <a:cubicBezTo>
                  <a:pt x="577703" y="21265"/>
                  <a:pt x="705293" y="33670"/>
                  <a:pt x="776177" y="31898"/>
                </a:cubicBezTo>
                <a:cubicBezTo>
                  <a:pt x="847061" y="30126"/>
                  <a:pt x="914400" y="10633"/>
                  <a:pt x="914400" y="10633"/>
                </a:cubicBezTo>
                <a:lnTo>
                  <a:pt x="914400" y="10633"/>
                </a:lnTo>
              </a:path>
            </a:pathLst>
          </a:cu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 rot="5400000">
            <a:off x="3243755" y="4528645"/>
            <a:ext cx="228600" cy="16291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169980" y="5715001"/>
            <a:ext cx="209851" cy="18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133600" y="3733800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51955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438401" y="2514600"/>
            <a:ext cx="7097401" cy="2179872"/>
            <a:chOff x="1447800" y="4038600"/>
            <a:chExt cx="7097401" cy="2179872"/>
          </a:xfrm>
        </p:grpSpPr>
        <p:pic>
          <p:nvPicPr>
            <p:cNvPr id="4" name="Picture 10" descr="E:\Shuler's lab\de-re-cellular GI\recellularization\recellularization\invation\Color Combine-24M.t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72200" y="4038600"/>
              <a:ext cx="2362200" cy="2057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5" name="Picture 2" descr="E:\Shuler's lab\de-re-cellular GI\recellularization\recellularization\invation\Color Combine-10.t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0" y="4038600"/>
              <a:ext cx="2362200" cy="2057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cxnSp>
          <p:nvCxnSpPr>
            <p:cNvPr id="6" name="Straight Connector 5"/>
            <p:cNvCxnSpPr/>
            <p:nvPr/>
          </p:nvCxnSpPr>
          <p:spPr>
            <a:xfrm>
              <a:off x="2347097" y="6216929"/>
              <a:ext cx="130694" cy="15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 descr="E:\Shuler's lab\de-re-cellular GI\recellularization\recellularization\invation\Color Combine-12M.t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7800" y="4038600"/>
              <a:ext cx="2362200" cy="2057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3124200" y="5638800"/>
              <a:ext cx="6600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>
                  <a:solidFill>
                    <a:schemeClr val="bg1"/>
                  </a:solidFill>
                </a:rPr>
                <a:t>In situ</a:t>
              </a:r>
            </a:p>
            <a:p>
              <a:r>
                <a:rPr lang="en-US" sz="1200" b="1" dirty="0">
                  <a:solidFill>
                    <a:schemeClr val="bg1"/>
                  </a:solidFill>
                </a:rPr>
                <a:t>Week 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86400" y="5638800"/>
              <a:ext cx="6966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invasive</a:t>
              </a:r>
            </a:p>
            <a:p>
              <a:r>
                <a:rPr lang="en-US" sz="1200" b="1" dirty="0">
                  <a:solidFill>
                    <a:schemeClr val="bg1"/>
                  </a:solidFill>
                </a:rPr>
                <a:t> Week 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48600" y="5638800"/>
              <a:ext cx="6966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invasive</a:t>
              </a:r>
            </a:p>
            <a:p>
              <a:r>
                <a:rPr lang="en-US" sz="1200" b="1" dirty="0">
                  <a:solidFill>
                    <a:schemeClr val="bg1"/>
                  </a:solidFill>
                </a:rPr>
                <a:t> Week 6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524000" y="5791200"/>
              <a:ext cx="209850" cy="1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810000" y="4038600"/>
              <a:ext cx="3145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H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47800" y="4038600"/>
              <a:ext cx="3161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G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72200" y="4038600"/>
              <a:ext cx="2391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I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276601" y="1905000"/>
            <a:ext cx="5572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 vitro recapitulate CRC </a:t>
            </a:r>
            <a:r>
              <a:rPr lang="en-US" b="1" dirty="0"/>
              <a:t>in different </a:t>
            </a:r>
            <a:r>
              <a:rPr lang="en-US" b="1" dirty="0" smtClean="0"/>
              <a:t>stages within weeks</a:t>
            </a:r>
            <a:endParaRPr lang="en-US" b="1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524001" y="381001"/>
            <a:ext cx="10432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 u="sng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ex vivo CRC models with SB mediated mutagenesis                   </a:t>
            </a:r>
            <a:endParaRPr lang="en-US" sz="2400" b="1" i="1" u="sng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14717" y="5895201"/>
            <a:ext cx="39318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Nature. </a:t>
            </a:r>
            <a:r>
              <a:rPr lang="en-US" sz="1200" b="1" i="1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Rev. </a:t>
            </a:r>
            <a:r>
              <a:rPr lang="en-US" sz="1200" b="1" i="1" dirty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Gastroenterology &amp; Hepatology, </a:t>
            </a:r>
            <a:r>
              <a:rPr lang="en-US" sz="1200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2016, July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1354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6688" y="1652587"/>
            <a:ext cx="49291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Candidate diver genes                               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4881564" y="85725"/>
          <a:ext cx="5434011" cy="6701675"/>
        </p:xfrm>
        <a:graphic>
          <a:graphicData uri="http://schemas.openxmlformats.org/drawingml/2006/table">
            <a:tbl>
              <a:tblPr/>
              <a:tblGrid>
                <a:gridCol w="718403"/>
                <a:gridCol w="672427"/>
                <a:gridCol w="931052"/>
                <a:gridCol w="1146574"/>
                <a:gridCol w="913810"/>
                <a:gridCol w="1051745"/>
              </a:tblGrid>
              <a:tr h="22591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No. unique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No.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i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nvasive 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neoplasia 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Mutation frequency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mRNA level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086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Gene symbol</a:t>
                      </a:r>
                    </a:p>
                  </a:txBody>
                  <a:tcPr marL="3695" marR="3695" marT="36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Chromosome</a:t>
                      </a:r>
                    </a:p>
                  </a:txBody>
                  <a:tcPr marL="3695" marR="3695" marT="36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insertions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95" marR="3695" marT="36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with insertions</a:t>
                      </a:r>
                      <a:r>
                        <a:rPr lang="en-US" sz="1000" b="1" dirty="0" smtClean="0"/>
                        <a:t>**</a:t>
                      </a:r>
                    </a:p>
                    <a:p>
                      <a:pPr algn="l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 CRC patients</a:t>
                      </a:r>
                    </a:p>
                    <a:p>
                      <a:pPr algn="l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 CRC patients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AFF3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AKTIP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ANTXR1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ASXL2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CAMTA1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CSTF3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DBF4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DCC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DDX20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DENND2C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DMXL2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EPHB1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EPHB2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FGF13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JAK1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FSTL5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FXR1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GRM8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KDM2B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493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LATS2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LPP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MAML3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MITF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MSH2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NRCAM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PAX7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PDE4DIP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PRKG1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PTPRD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ROCK1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RPAP1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SEMA6D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STAT3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SUPT3H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TCF7L2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TTN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TWIST2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2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WNT9B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3695" marR="3695" marT="36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25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209801" y="1447800"/>
          <a:ext cx="7772399" cy="4204926"/>
        </p:xfrm>
        <a:graphic>
          <a:graphicData uri="http://schemas.openxmlformats.org/drawingml/2006/table">
            <a:tbl>
              <a:tblPr/>
              <a:tblGrid>
                <a:gridCol w="1082810"/>
                <a:gridCol w="1251013"/>
                <a:gridCol w="1415711"/>
                <a:gridCol w="1345627"/>
                <a:gridCol w="2004424"/>
                <a:gridCol w="672814"/>
              </a:tblGrid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Number of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Invasive neoplasia 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Predicted effects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Function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Gene symbol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insertions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with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insertions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on gene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AKTIP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AKT signaling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DCC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Cell adhesion/apoptosis signaling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EPHB1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Cell migration and adhesion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EPHB2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Cell migration and adhesion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FSTL5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NP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Calcium ion binding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JAK1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NP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 signaling 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LATS2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P53 signaling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MAML3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NOTCH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signaling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MSH2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DNA mismatch repair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NRCAM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NP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Cell adhesion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PTPRD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Loss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Cell growth and differentiation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ROCK1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Gain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Cell motility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STAT3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Gain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 signaling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TCF7L2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NP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WNT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signaling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TTN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NP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Cell motility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TWIST2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NP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Epithelial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mesenchymal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transition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WNT9B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Gain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WNT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signaling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3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253" marR="8253" marT="82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2133600" y="2133600"/>
            <a:ext cx="7391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09800" y="5562600"/>
            <a:ext cx="7543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133600" y="2438400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133600" y="5334000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122124" y="3770064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133600" y="4724400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133600" y="5105400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981200" y="2590800"/>
            <a:ext cx="914400" cy="4572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057400" y="4495800"/>
            <a:ext cx="685800" cy="2286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057400" y="3124200"/>
            <a:ext cx="685800" cy="2286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524000" y="609600"/>
            <a:ext cx="7830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chemeClr val="accent6">
                    <a:lumMod val="75000"/>
                  </a:schemeClr>
                </a:solidFill>
              </a:rPr>
              <a:t>Candidates have been identified as malignancy drivers in CRC                    </a:t>
            </a:r>
            <a:endParaRPr lang="en-US" sz="2000" i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92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1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24000" y="381000"/>
            <a:ext cx="3905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i="1" u="sng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cs typeface="Arial" charset="0"/>
              </a:rPr>
              <a:t>Summary</a:t>
            </a:r>
            <a:endParaRPr lang="en-US" sz="2800" b="1" i="1" u="sng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1219201"/>
            <a:ext cx="752404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ex </a:t>
            </a:r>
            <a:r>
              <a:rPr lang="en-US" dirty="0"/>
              <a:t>vivo human colon model from native matrix</a:t>
            </a:r>
          </a:p>
          <a:p>
            <a:pPr marL="342900" indent="-342900"/>
            <a:endParaRPr lang="en-US" dirty="0"/>
          </a:p>
          <a:p>
            <a:endParaRPr lang="en-US" dirty="0"/>
          </a:p>
          <a:p>
            <a:r>
              <a:rPr lang="en-US" dirty="0"/>
              <a:t>2.   ex vivo human CRC model </a:t>
            </a:r>
            <a:r>
              <a:rPr lang="en-US" dirty="0" smtClean="0"/>
              <a:t>mimicking diseases </a:t>
            </a:r>
            <a:r>
              <a:rPr lang="en-US" dirty="0"/>
              <a:t>in different stages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3.   Combining with </a:t>
            </a:r>
            <a:r>
              <a:rPr lang="en-US" i="1" dirty="0"/>
              <a:t>SB</a:t>
            </a:r>
            <a:r>
              <a:rPr lang="en-US" dirty="0"/>
              <a:t> allows rapid forward genetics </a:t>
            </a:r>
            <a:r>
              <a:rPr lang="en-US" dirty="0" smtClean="0"/>
              <a:t>screens </a:t>
            </a:r>
            <a:r>
              <a:rPr lang="en-US" dirty="0"/>
              <a:t>in human tissues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4.   explore new driver genes in CRC progression.  </a:t>
            </a:r>
          </a:p>
        </p:txBody>
      </p:sp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353" y="87882"/>
            <a:ext cx="843666" cy="84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8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76400" y="152401"/>
            <a:ext cx="3233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 u="sng" dirty="0">
                <a:latin typeface="Bookman Old Style" pitchFamily="18" charset="0"/>
                <a:cs typeface="Arial" charset="0"/>
              </a:rPr>
              <a:t>Acknowledgement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1" y="685800"/>
            <a:ext cx="8582799" cy="575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----- Michael </a:t>
            </a:r>
            <a:r>
              <a:rPr lang="en-US" b="1" dirty="0"/>
              <a:t>Shuler, PhD (Cornell University)</a:t>
            </a:r>
          </a:p>
          <a:p>
            <a:r>
              <a:rPr lang="en-US" sz="1600" b="1" dirty="0"/>
              <a:t>         </a:t>
            </a:r>
            <a:r>
              <a:rPr lang="en-US" sz="1600" dirty="0"/>
              <a:t>Paula Miller</a:t>
            </a:r>
          </a:p>
          <a:p>
            <a:r>
              <a:rPr lang="en-US" sz="1600" dirty="0"/>
              <a:t>         Wang Ying  PhD</a:t>
            </a:r>
          </a:p>
          <a:p>
            <a:r>
              <a:rPr lang="en-US" sz="1600" dirty="0"/>
              <a:t>         Mandy </a:t>
            </a:r>
            <a:r>
              <a:rPr lang="en-US" sz="1600" dirty="0" err="1"/>
              <a:t>Esch</a:t>
            </a:r>
            <a:r>
              <a:rPr lang="en-US" sz="1600" dirty="0"/>
              <a:t> </a:t>
            </a:r>
            <a:r>
              <a:rPr lang="en-US" sz="1600" dirty="0" smtClean="0"/>
              <a:t>PhD</a:t>
            </a:r>
          </a:p>
          <a:p>
            <a:endParaRPr lang="en-US" b="1" dirty="0"/>
          </a:p>
          <a:p>
            <a:r>
              <a:rPr lang="en-US" b="1" dirty="0"/>
              <a:t>-----  Nancy Jenkins, PhD and Neal Copeland, PhD (Methodist hospital research institute)</a:t>
            </a:r>
          </a:p>
          <a:p>
            <a:r>
              <a:rPr lang="en-US" sz="1600" dirty="0"/>
              <a:t>          </a:t>
            </a:r>
            <a:r>
              <a:rPr lang="en-US" sz="1600" dirty="0" err="1"/>
              <a:t>Zhubo</a:t>
            </a:r>
            <a:r>
              <a:rPr lang="en-US" sz="1600" dirty="0"/>
              <a:t> Wei </a:t>
            </a:r>
            <a:r>
              <a:rPr lang="en-US" sz="1600" dirty="0" smtClean="0"/>
              <a:t>PhD</a:t>
            </a:r>
          </a:p>
          <a:p>
            <a:endParaRPr lang="en-US" sz="1600" dirty="0"/>
          </a:p>
          <a:p>
            <a:r>
              <a:rPr lang="en-US" b="1" dirty="0" smtClean="0"/>
              <a:t>-----  </a:t>
            </a:r>
            <a:r>
              <a:rPr lang="en-US" b="1" dirty="0"/>
              <a:t>Harold Varmus, MD (Weill Cornell Medicine)</a:t>
            </a:r>
          </a:p>
          <a:p>
            <a:endParaRPr lang="en-US" sz="1600" dirty="0"/>
          </a:p>
          <a:p>
            <a:endParaRPr lang="en-US" b="1" dirty="0"/>
          </a:p>
          <a:p>
            <a:r>
              <a:rPr lang="en-US" b="1" dirty="0"/>
              <a:t>    Collaborators</a:t>
            </a:r>
            <a:r>
              <a:rPr lang="en-US" b="1" dirty="0" smtClean="0"/>
              <a:t>: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</a:t>
            </a:r>
            <a:r>
              <a:rPr lang="en-US" sz="1600" b="1" dirty="0" smtClean="0"/>
              <a:t>Steven </a:t>
            </a:r>
            <a:r>
              <a:rPr lang="en-US" sz="1600" b="1" dirty="0" err="1" smtClean="0"/>
              <a:t>Lipkin</a:t>
            </a:r>
            <a:r>
              <a:rPr lang="en-US" sz="1600" b="1" dirty="0" smtClean="0"/>
              <a:t>, MD. PhD (Weill Cornell Medicine)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Jian Sun, PhD</a:t>
            </a:r>
          </a:p>
          <a:p>
            <a:r>
              <a:rPr lang="en-US" sz="1600" b="1" dirty="0" smtClean="0"/>
              <a:t>    </a:t>
            </a:r>
            <a:r>
              <a:rPr lang="en-US" sz="1600" b="1" dirty="0" err="1" smtClean="0"/>
              <a:t>Shuibing</a:t>
            </a:r>
            <a:r>
              <a:rPr lang="en-US" sz="1600" b="1" dirty="0" smtClean="0"/>
              <a:t> Chen, PhD </a:t>
            </a:r>
            <a:r>
              <a:rPr lang="en-US" sz="1600" b="1" dirty="0"/>
              <a:t>(Weill Cornell Medicine</a:t>
            </a:r>
            <a:r>
              <a:rPr lang="en-US" sz="1600" b="1" dirty="0" smtClean="0"/>
              <a:t>)</a:t>
            </a:r>
            <a:endParaRPr lang="en-US" sz="1600" b="1" dirty="0"/>
          </a:p>
          <a:p>
            <a:r>
              <a:rPr lang="en-US" sz="1600" b="1" dirty="0" smtClean="0"/>
              <a:t>    Rita </a:t>
            </a:r>
            <a:r>
              <a:rPr lang="en-US" sz="1600" b="1" dirty="0" err="1"/>
              <a:t>Serda</a:t>
            </a:r>
            <a:r>
              <a:rPr lang="en-US" sz="1600" b="1" dirty="0"/>
              <a:t>, PhD (Methodist hospital research institute) </a:t>
            </a:r>
          </a:p>
          <a:p>
            <a:r>
              <a:rPr lang="en-US" sz="1600" b="1" dirty="0"/>
              <a:t>    Winfried </a:t>
            </a:r>
            <a:r>
              <a:rPr lang="en-US" sz="1600" b="1" dirty="0" err="1"/>
              <a:t>Edelmann</a:t>
            </a:r>
            <a:r>
              <a:rPr lang="en-US" sz="1600" b="1" dirty="0"/>
              <a:t>, PhD (Albert Einstein Medical school)   </a:t>
            </a:r>
          </a:p>
          <a:p>
            <a:r>
              <a:rPr lang="en-US" sz="1600" b="1" dirty="0"/>
              <a:t>    Robert Edwards, MD. PhD (UC-Irvine)</a:t>
            </a:r>
          </a:p>
          <a:p>
            <a:r>
              <a:rPr lang="en-US" sz="1600" b="1" dirty="0"/>
              <a:t>    </a:t>
            </a:r>
            <a:r>
              <a:rPr lang="en-US" sz="1600" b="1" dirty="0" err="1"/>
              <a:t>Zeynep</a:t>
            </a:r>
            <a:r>
              <a:rPr lang="en-US" sz="1600" b="1" dirty="0"/>
              <a:t> H. </a:t>
            </a:r>
            <a:r>
              <a:rPr lang="en-US" sz="1600" b="1" dirty="0" err="1"/>
              <a:t>Gümüş</a:t>
            </a:r>
            <a:r>
              <a:rPr lang="en-US" sz="1600" b="1" dirty="0"/>
              <a:t>, PhD (New York University)</a:t>
            </a:r>
          </a:p>
          <a:p>
            <a:r>
              <a:rPr lang="en-US" sz="1600" b="1" dirty="0"/>
              <a:t>    Xiling Shen, PhD (Duke University)</a:t>
            </a:r>
          </a:p>
          <a:p>
            <a:endParaRPr lang="en-US" sz="1600" b="1" dirty="0"/>
          </a:p>
          <a:p>
            <a:r>
              <a:rPr lang="en-US" dirty="0"/>
              <a:t>                     </a:t>
            </a:r>
          </a:p>
        </p:txBody>
      </p:sp>
      <p:pic>
        <p:nvPicPr>
          <p:cNvPr id="4" name="Picture 12" descr="http://www.northeastern.edu/chn/images/ns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838200"/>
            <a:ext cx="1143000" cy="1143000"/>
          </a:xfrm>
          <a:prstGeom prst="rect">
            <a:avLst/>
          </a:prstGeom>
          <a:noFill/>
        </p:spPr>
      </p:pic>
      <p:pic>
        <p:nvPicPr>
          <p:cNvPr id="5" name="Picture 14" descr="http://t3.gstatic.com/images?q=tbn:ANd9GcTUA7Fx38mRyoZM5tnMkNQzMBLlMb26wCkVXDuYI3xWkntAySY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6549" y="3105595"/>
            <a:ext cx="2305050" cy="581026"/>
          </a:xfrm>
          <a:prstGeom prst="rect">
            <a:avLst/>
          </a:prstGeom>
          <a:noFill/>
        </p:spPr>
      </p:pic>
      <p:pic>
        <p:nvPicPr>
          <p:cNvPr id="48130" name="Picture 2" descr="C:\Users\HuanChen\Desktop\beckma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8201" y="4495801"/>
            <a:ext cx="1680547" cy="871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5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</TotalTime>
  <Words>1407</Words>
  <Application>Microsoft Office PowerPoint</Application>
  <PresentationFormat>Widescreen</PresentationFormat>
  <Paragraphs>628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SimSun</vt:lpstr>
      <vt:lpstr>Arial</vt:lpstr>
      <vt:lpstr>Bookman Old Style</vt:lpstr>
      <vt:lpstr>Calibri</vt:lpstr>
      <vt:lpstr>Calibri Light</vt:lpstr>
      <vt:lpstr>Cambria</vt:lpstr>
      <vt:lpstr>Office Theme</vt:lpstr>
      <vt:lpstr>Tissue Engineering Approaches to  Model Cancer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 Cell Approaches to Model Cancer</dc:title>
  <dc:creator>admin</dc:creator>
  <cp:lastModifiedBy>admin</cp:lastModifiedBy>
  <cp:revision>38</cp:revision>
  <dcterms:created xsi:type="dcterms:W3CDTF">2016-07-28T02:56:59Z</dcterms:created>
  <dcterms:modified xsi:type="dcterms:W3CDTF">2016-08-04T15:09:14Z</dcterms:modified>
</cp:coreProperties>
</file>