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1" r:id="rId1"/>
  </p:sldMasterIdLst>
  <p:notesMasterIdLst>
    <p:notesMasterId r:id="rId31"/>
  </p:notesMasterIdLst>
  <p:sldIdLst>
    <p:sldId id="257" r:id="rId2"/>
    <p:sldId id="351" r:id="rId3"/>
    <p:sldId id="294" r:id="rId4"/>
    <p:sldId id="352" r:id="rId5"/>
    <p:sldId id="343" r:id="rId6"/>
    <p:sldId id="353" r:id="rId7"/>
    <p:sldId id="354" r:id="rId8"/>
    <p:sldId id="349" r:id="rId9"/>
    <p:sldId id="276" r:id="rId10"/>
    <p:sldId id="295" r:id="rId11"/>
    <p:sldId id="273" r:id="rId12"/>
    <p:sldId id="315" r:id="rId13"/>
    <p:sldId id="266" r:id="rId14"/>
    <p:sldId id="310" r:id="rId15"/>
    <p:sldId id="322" r:id="rId16"/>
    <p:sldId id="290" r:id="rId17"/>
    <p:sldId id="360" r:id="rId18"/>
    <p:sldId id="361" r:id="rId19"/>
    <p:sldId id="362" r:id="rId20"/>
    <p:sldId id="363" r:id="rId21"/>
    <p:sldId id="364" r:id="rId22"/>
    <p:sldId id="365" r:id="rId23"/>
    <p:sldId id="366" r:id="rId24"/>
    <p:sldId id="371" r:id="rId25"/>
    <p:sldId id="383" r:id="rId26"/>
    <p:sldId id="369" r:id="rId27"/>
    <p:sldId id="379" r:id="rId28"/>
    <p:sldId id="385" r:id="rId29"/>
    <p:sldId id="380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A03"/>
    <a:srgbClr val="FFDE03"/>
    <a:srgbClr val="13BB13"/>
    <a:srgbClr val="2103D3"/>
    <a:srgbClr val="2BA331"/>
    <a:srgbClr val="F21257"/>
    <a:srgbClr val="E6398E"/>
    <a:srgbClr val="FF3F9E"/>
    <a:srgbClr val="E60E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6" autoAdjust="0"/>
    <p:restoredTop sz="89522" autoAdjust="0"/>
  </p:normalViewPr>
  <p:slideViewPr>
    <p:cSldViewPr snapToGrid="0">
      <p:cViewPr varScale="1">
        <p:scale>
          <a:sx n="102" d="100"/>
          <a:sy n="102" d="100"/>
        </p:scale>
        <p:origin x="-1408" y="-104"/>
      </p:cViewPr>
      <p:guideLst>
        <p:guide orient="horz" pos="1058"/>
        <p:guide pos="9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zhu:Desktop:VZV%20scid-thymus%202010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a%20Zhu\Desktop\SUMMARY%2020110520%20VZV%20SKIN(cell-free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zhu:Desktop:SCID-DRG_7-14-1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20120801-T-cell-skin\20120802%20VZV%20T%20cell%20Hu-Skin%20%20&#65288;for%20ZH&#65289;%20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20120801-T-cell-skin\20120802%20VZV%20T%20cell%20Hu-Skin%20%20&#65288;for%20ZH&#65289;%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Sheet1!$T$2</c:f>
              <c:strCache>
                <c:ptCount val="1"/>
                <c:pt idx="0">
                  <c:v>WT</c:v>
                </c:pt>
              </c:strCache>
            </c:strRef>
          </c:tx>
          <c:spPr>
            <a:ln w="25400">
              <a:solidFill>
                <a:srgbClr val="16E017"/>
              </a:solidFill>
            </a:ln>
          </c:spPr>
          <c:marker>
            <c:spPr>
              <a:solidFill>
                <a:srgbClr val="16E017"/>
              </a:solidFill>
              <a:ln>
                <a:solidFill>
                  <a:srgbClr val="16E017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Sheet1!$U$3:$U$11</c:f>
                <c:numCache>
                  <c:formatCode>General</c:formatCode>
                  <c:ptCount val="9"/>
                  <c:pt idx="0">
                    <c:v>6061.86192518441</c:v>
                  </c:pt>
                  <c:pt idx="1">
                    <c:v>28790.29315585376</c:v>
                  </c:pt>
                  <c:pt idx="2">
                    <c:v>323154.33309798</c:v>
                  </c:pt>
                  <c:pt idx="3">
                    <c:v>3.21646967963325E6</c:v>
                  </c:pt>
                  <c:pt idx="4">
                    <c:v>4.68599006742439E6</c:v>
                  </c:pt>
                  <c:pt idx="5">
                    <c:v>1.44214003758304E6</c:v>
                  </c:pt>
                  <c:pt idx="6">
                    <c:v>122694.6901866584</c:v>
                  </c:pt>
                  <c:pt idx="7">
                    <c:v>19619.16919749662</c:v>
                  </c:pt>
                  <c:pt idx="8">
                    <c:v>11542.05007786745</c:v>
                  </c:pt>
                </c:numCache>
              </c:numRef>
            </c:plus>
            <c:minus>
              <c:numRef>
                <c:f>Sheet1!$U$3:$U$11</c:f>
                <c:numCache>
                  <c:formatCode>General</c:formatCode>
                  <c:ptCount val="9"/>
                  <c:pt idx="0">
                    <c:v>6061.86192518441</c:v>
                  </c:pt>
                  <c:pt idx="1">
                    <c:v>28790.29315585376</c:v>
                  </c:pt>
                  <c:pt idx="2">
                    <c:v>323154.33309798</c:v>
                  </c:pt>
                  <c:pt idx="3">
                    <c:v>3.21646967963325E6</c:v>
                  </c:pt>
                  <c:pt idx="4">
                    <c:v>4.68599006742439E6</c:v>
                  </c:pt>
                  <c:pt idx="5">
                    <c:v>1.44214003758304E6</c:v>
                  </c:pt>
                  <c:pt idx="6">
                    <c:v>122694.6901866584</c:v>
                  </c:pt>
                  <c:pt idx="7">
                    <c:v>19619.16919749662</c:v>
                  </c:pt>
                  <c:pt idx="8">
                    <c:v>11542.05007786745</c:v>
                  </c:pt>
                </c:numCache>
              </c:numRef>
            </c:minus>
          </c:errBars>
          <c:xVal>
            <c:numRef>
              <c:f>Sheet1!$S$3:$S$11</c:f>
              <c:numCache>
                <c:formatCode>General</c:formatCode>
                <c:ptCount val="9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  <c:pt idx="7">
                  <c:v>14.0</c:v>
                </c:pt>
                <c:pt idx="8">
                  <c:v>16.0</c:v>
                </c:pt>
              </c:numCache>
            </c:numRef>
          </c:xVal>
          <c:yVal>
            <c:numRef>
              <c:f>Sheet1!$T$3:$T$11</c:f>
              <c:numCache>
                <c:formatCode>General</c:formatCode>
                <c:ptCount val="9"/>
                <c:pt idx="0">
                  <c:v>28718.0</c:v>
                </c:pt>
                <c:pt idx="1">
                  <c:v>108986.0</c:v>
                </c:pt>
                <c:pt idx="2">
                  <c:v>665760.0</c:v>
                </c:pt>
                <c:pt idx="3">
                  <c:v>4.2938E6</c:v>
                </c:pt>
                <c:pt idx="4">
                  <c:v>6.78932E6</c:v>
                </c:pt>
                <c:pt idx="5">
                  <c:v>1.63126E6</c:v>
                </c:pt>
                <c:pt idx="6">
                  <c:v>211180.0</c:v>
                </c:pt>
                <c:pt idx="7">
                  <c:v>52470.0</c:v>
                </c:pt>
                <c:pt idx="8">
                  <c:v>45282.0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Sheet1!$V$2</c:f>
              <c:strCache>
                <c:ptCount val="1"/>
                <c:pt idx="0">
                  <c:v>7D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Sheet1!$W$3:$W$11</c:f>
                <c:numCache>
                  <c:formatCode>General</c:formatCode>
                  <c:ptCount val="9"/>
                  <c:pt idx="0">
                    <c:v>6344.889807291109</c:v>
                  </c:pt>
                  <c:pt idx="1">
                    <c:v>22386.34442392654</c:v>
                  </c:pt>
                  <c:pt idx="2">
                    <c:v>177635.5895271728</c:v>
                  </c:pt>
                  <c:pt idx="3">
                    <c:v>1.37154809430803E6</c:v>
                  </c:pt>
                  <c:pt idx="4">
                    <c:v>1.61917962767158E6</c:v>
                  </c:pt>
                  <c:pt idx="5">
                    <c:v>515567.6570053631</c:v>
                  </c:pt>
                  <c:pt idx="6">
                    <c:v>62590.95898503765</c:v>
                  </c:pt>
                  <c:pt idx="7">
                    <c:v>9972.135177583581</c:v>
                  </c:pt>
                  <c:pt idx="8">
                    <c:v>8600.997616555883</c:v>
                  </c:pt>
                </c:numCache>
              </c:numRef>
            </c:plus>
            <c:minus>
              <c:numRef>
                <c:f>Sheet1!$W$3:$W$11</c:f>
                <c:numCache>
                  <c:formatCode>General</c:formatCode>
                  <c:ptCount val="9"/>
                  <c:pt idx="0">
                    <c:v>6344.889807291109</c:v>
                  </c:pt>
                  <c:pt idx="1">
                    <c:v>22386.34442392654</c:v>
                  </c:pt>
                  <c:pt idx="2">
                    <c:v>177635.5895271728</c:v>
                  </c:pt>
                  <c:pt idx="3">
                    <c:v>1.37154809430803E6</c:v>
                  </c:pt>
                  <c:pt idx="4">
                    <c:v>1.61917962767158E6</c:v>
                  </c:pt>
                  <c:pt idx="5">
                    <c:v>515567.6570053631</c:v>
                  </c:pt>
                  <c:pt idx="6">
                    <c:v>62590.95898503765</c:v>
                  </c:pt>
                  <c:pt idx="7">
                    <c:v>9972.135177583581</c:v>
                  </c:pt>
                  <c:pt idx="8">
                    <c:v>8600.997616555883</c:v>
                  </c:pt>
                </c:numCache>
              </c:numRef>
            </c:minus>
          </c:errBars>
          <c:xVal>
            <c:numRef>
              <c:f>Sheet1!$S$3:$S$11</c:f>
              <c:numCache>
                <c:formatCode>General</c:formatCode>
                <c:ptCount val="9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  <c:pt idx="7">
                  <c:v>14.0</c:v>
                </c:pt>
                <c:pt idx="8">
                  <c:v>16.0</c:v>
                </c:pt>
              </c:numCache>
            </c:numRef>
          </c:xVal>
          <c:yVal>
            <c:numRef>
              <c:f>Sheet1!$V$3:$V$11</c:f>
              <c:numCache>
                <c:formatCode>General</c:formatCode>
                <c:ptCount val="9"/>
                <c:pt idx="0">
                  <c:v>31693.3333333333</c:v>
                </c:pt>
                <c:pt idx="1">
                  <c:v>92938.33333333333</c:v>
                </c:pt>
                <c:pt idx="2">
                  <c:v>484733.3333333357</c:v>
                </c:pt>
                <c:pt idx="3">
                  <c:v>2.36105E6</c:v>
                </c:pt>
                <c:pt idx="4">
                  <c:v>2.47933333333331E6</c:v>
                </c:pt>
                <c:pt idx="5">
                  <c:v>719745.0</c:v>
                </c:pt>
                <c:pt idx="6">
                  <c:v>119506.6666666667</c:v>
                </c:pt>
                <c:pt idx="7">
                  <c:v>42940.0</c:v>
                </c:pt>
                <c:pt idx="8">
                  <c:v>38250.0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16684440"/>
        <c:axId val="-2116713032"/>
      </c:scatterChart>
      <c:valAx>
        <c:axId val="-2116684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sz="1400"/>
            </a:pPr>
            <a:endParaRPr lang="en-US"/>
          </a:p>
        </c:txPr>
        <c:crossAx val="-2116713032"/>
        <c:crossesAt val="1.0"/>
        <c:crossBetween val="midCat"/>
      </c:valAx>
      <c:valAx>
        <c:axId val="-2116713032"/>
        <c:scaling>
          <c:logBase val="10.0"/>
          <c:orientation val="minMax"/>
          <c:max val="3.0E7"/>
          <c:min val="10000.0"/>
        </c:scaling>
        <c:delete val="0"/>
        <c:axPos val="l"/>
        <c:majorGridlines>
          <c:spPr>
            <a:ln w="6350">
              <a:solidFill>
                <a:schemeClr val="accent4">
                  <a:lumMod val="75000"/>
                </a:schemeClr>
              </a:solidFill>
            </a:ln>
          </c:spPr>
        </c:majorGridlines>
        <c:numFmt formatCode="0.E+0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-2116684440"/>
        <c:crosses val="autoZero"/>
        <c:crossBetween val="midCat"/>
      </c:valAx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en-US"/>
          </a:p>
        </c:txPr>
      </c:legendEntry>
      <c:layout>
        <c:manualLayout>
          <c:xMode val="edge"/>
          <c:yMode val="edge"/>
          <c:x val="0.737821088943784"/>
          <c:y val="0.199411367323387"/>
          <c:w val="0.11531968503937"/>
          <c:h val="0.16717860762454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2831853563641"/>
          <c:y val="0.0937773198910885"/>
          <c:w val="0.568251107648978"/>
          <c:h val="0.716030612995807"/>
        </c:manualLayout>
      </c:layout>
      <c:scatterChart>
        <c:scatterStyle val="lineMarker"/>
        <c:varyColors val="0"/>
        <c:ser>
          <c:idx val="0"/>
          <c:order val="0"/>
          <c:tx>
            <c:strRef>
              <c:f>SUMMARY!$C$3</c:f>
              <c:strCache>
                <c:ptCount val="1"/>
                <c:pt idx="0">
                  <c:v>VZV-7D</c:v>
                </c:pt>
              </c:strCache>
            </c:strRef>
          </c:tx>
          <c:spPr>
            <a:ln w="1905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SUMMARY!$E$4:$E$16</c:f>
                <c:numCache>
                  <c:formatCode>General</c:formatCode>
                  <c:ptCount val="13"/>
                  <c:pt idx="0">
                    <c:v>0.0</c:v>
                  </c:pt>
                  <c:pt idx="1">
                    <c:v>1388.029826768867</c:v>
                  </c:pt>
                  <c:pt idx="2">
                    <c:v>3264.977871287951</c:v>
                  </c:pt>
                  <c:pt idx="3">
                    <c:v>812.693792273574</c:v>
                  </c:pt>
                  <c:pt idx="4">
                    <c:v>3037.510493809036</c:v>
                  </c:pt>
                  <c:pt idx="5">
                    <c:v>4538.251866082361</c:v>
                  </c:pt>
                  <c:pt idx="6">
                    <c:v>6120.0555553034</c:v>
                  </c:pt>
                  <c:pt idx="7">
                    <c:v>3216.582036883253</c:v>
                  </c:pt>
                  <c:pt idx="8">
                    <c:v>1821.40879541085</c:v>
                  </c:pt>
                  <c:pt idx="9">
                    <c:v>3594.176233853874</c:v>
                  </c:pt>
                  <c:pt idx="10">
                    <c:v>4743.785071016605</c:v>
                  </c:pt>
                  <c:pt idx="11">
                    <c:v>2031.365255191691</c:v>
                  </c:pt>
                  <c:pt idx="12">
                    <c:v>4659.833688019348</c:v>
                  </c:pt>
                </c:numCache>
              </c:numRef>
            </c:plus>
            <c:minus>
              <c:numRef>
                <c:f>SUMMARY!$E$4:$E$16</c:f>
                <c:numCache>
                  <c:formatCode>General</c:formatCode>
                  <c:ptCount val="13"/>
                  <c:pt idx="0">
                    <c:v>0.0</c:v>
                  </c:pt>
                  <c:pt idx="1">
                    <c:v>1388.029826768867</c:v>
                  </c:pt>
                  <c:pt idx="2">
                    <c:v>3264.977871287951</c:v>
                  </c:pt>
                  <c:pt idx="3">
                    <c:v>812.693792273574</c:v>
                  </c:pt>
                  <c:pt idx="4">
                    <c:v>3037.510493809036</c:v>
                  </c:pt>
                  <c:pt idx="5">
                    <c:v>4538.251866082361</c:v>
                  </c:pt>
                  <c:pt idx="6">
                    <c:v>6120.0555553034</c:v>
                  </c:pt>
                  <c:pt idx="7">
                    <c:v>3216.582036883253</c:v>
                  </c:pt>
                  <c:pt idx="8">
                    <c:v>1821.40879541085</c:v>
                  </c:pt>
                  <c:pt idx="9">
                    <c:v>3594.176233853874</c:v>
                  </c:pt>
                  <c:pt idx="10">
                    <c:v>4743.785071016605</c:v>
                  </c:pt>
                  <c:pt idx="11">
                    <c:v>2031.365255191691</c:v>
                  </c:pt>
                  <c:pt idx="12">
                    <c:v>4659.833688019348</c:v>
                  </c:pt>
                </c:numCache>
              </c:numRef>
            </c:minus>
          </c:errBars>
          <c:xVal>
            <c:numRef>
              <c:f>SUMMARY!$B$4:$B$16</c:f>
              <c:numCache>
                <c:formatCode>0_);[Red]\(0\)</c:formatCode>
                <c:ptCount val="13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  <c:pt idx="7">
                  <c:v>14.0</c:v>
                </c:pt>
                <c:pt idx="8">
                  <c:v>16.0</c:v>
                </c:pt>
                <c:pt idx="9" formatCode="General">
                  <c:v>20.0</c:v>
                </c:pt>
                <c:pt idx="10" formatCode="@">
                  <c:v>22.0</c:v>
                </c:pt>
                <c:pt idx="11" formatCode="@">
                  <c:v>23.0</c:v>
                </c:pt>
                <c:pt idx="12" formatCode="@">
                  <c:v>26.0</c:v>
                </c:pt>
              </c:numCache>
            </c:numRef>
          </c:xVal>
          <c:yVal>
            <c:numRef>
              <c:f>SUMMARY!$C$4:$C$16</c:f>
              <c:numCache>
                <c:formatCode>0_);[Red]\(0\)</c:formatCode>
                <c:ptCount val="13"/>
                <c:pt idx="0">
                  <c:v>10000.0</c:v>
                </c:pt>
                <c:pt idx="1">
                  <c:v>10794.4</c:v>
                </c:pt>
                <c:pt idx="2">
                  <c:v>10734.0</c:v>
                </c:pt>
                <c:pt idx="3">
                  <c:v>10641.8</c:v>
                </c:pt>
                <c:pt idx="4">
                  <c:v>17372.0</c:v>
                </c:pt>
                <c:pt idx="5">
                  <c:v>24296.0</c:v>
                </c:pt>
                <c:pt idx="6">
                  <c:v>25656.0</c:v>
                </c:pt>
                <c:pt idx="7">
                  <c:v>14440.0</c:v>
                </c:pt>
                <c:pt idx="8">
                  <c:v>13046.0</c:v>
                </c:pt>
                <c:pt idx="9">
                  <c:v>13966.6</c:v>
                </c:pt>
                <c:pt idx="10">
                  <c:v>13243.4</c:v>
                </c:pt>
                <c:pt idx="11">
                  <c:v>10209.6</c:v>
                </c:pt>
                <c:pt idx="12">
                  <c:v>20495.0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SUMMARY!$D$3</c:f>
              <c:strCache>
                <c:ptCount val="1"/>
                <c:pt idx="0">
                  <c:v>VZV-WT</c:v>
                </c:pt>
              </c:strCache>
            </c:strRef>
          </c:tx>
          <c:spPr>
            <a:ln w="19050">
              <a:solidFill>
                <a:srgbClr val="27E927"/>
              </a:solidFill>
            </a:ln>
          </c:spPr>
          <c:marker>
            <c:symbol val="diamond"/>
            <c:size val="7"/>
            <c:spPr>
              <a:solidFill>
                <a:srgbClr val="27E927"/>
              </a:solidFill>
              <a:ln w="12700">
                <a:solidFill>
                  <a:srgbClr val="27E927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SUMMARY!$F$4:$F$16</c:f>
                <c:numCache>
                  <c:formatCode>General</c:formatCode>
                  <c:ptCount val="13"/>
                  <c:pt idx="0">
                    <c:v>0.0</c:v>
                  </c:pt>
                  <c:pt idx="1">
                    <c:v>60866.0663533741</c:v>
                  </c:pt>
                  <c:pt idx="2">
                    <c:v>1.29019021986424E6</c:v>
                  </c:pt>
                  <c:pt idx="3">
                    <c:v>5.29518399145236E6</c:v>
                  </c:pt>
                  <c:pt idx="4">
                    <c:v>3.70888504854671E7</c:v>
                  </c:pt>
                  <c:pt idx="5">
                    <c:v>9.31152581481682E6</c:v>
                  </c:pt>
                  <c:pt idx="6">
                    <c:v>4.40377008936661E7</c:v>
                  </c:pt>
                  <c:pt idx="7">
                    <c:v>3.62526633504354E7</c:v>
                  </c:pt>
                  <c:pt idx="8">
                    <c:v>8.90694208655997E7</c:v>
                  </c:pt>
                  <c:pt idx="9">
                    <c:v>5.36846970746786E7</c:v>
                  </c:pt>
                  <c:pt idx="10">
                    <c:v>6.18069003698886E7</c:v>
                  </c:pt>
                  <c:pt idx="11">
                    <c:v>2.55408874813177E7</c:v>
                  </c:pt>
                  <c:pt idx="12">
                    <c:v>2.3079965337929E7</c:v>
                  </c:pt>
                </c:numCache>
              </c:numRef>
            </c:plus>
            <c:minus>
              <c:numRef>
                <c:f>SUMMARY!$F$4:$F$16</c:f>
                <c:numCache>
                  <c:formatCode>General</c:formatCode>
                  <c:ptCount val="13"/>
                  <c:pt idx="0">
                    <c:v>0.0</c:v>
                  </c:pt>
                  <c:pt idx="1">
                    <c:v>60866.0663533741</c:v>
                  </c:pt>
                  <c:pt idx="2">
                    <c:v>1.29019021986424E6</c:v>
                  </c:pt>
                  <c:pt idx="3">
                    <c:v>5.29518399145236E6</c:v>
                  </c:pt>
                  <c:pt idx="4">
                    <c:v>3.70888504854671E7</c:v>
                  </c:pt>
                  <c:pt idx="5">
                    <c:v>9.31152581481682E6</c:v>
                  </c:pt>
                  <c:pt idx="6">
                    <c:v>4.40377008936661E7</c:v>
                  </c:pt>
                  <c:pt idx="7">
                    <c:v>3.62526633504354E7</c:v>
                  </c:pt>
                  <c:pt idx="8">
                    <c:v>8.90694208655997E7</c:v>
                  </c:pt>
                  <c:pt idx="9">
                    <c:v>5.36846970746786E7</c:v>
                  </c:pt>
                  <c:pt idx="10">
                    <c:v>6.18069003698886E7</c:v>
                  </c:pt>
                  <c:pt idx="11">
                    <c:v>2.55408874813177E7</c:v>
                  </c:pt>
                  <c:pt idx="12">
                    <c:v>2.3079965337929E7</c:v>
                  </c:pt>
                </c:numCache>
              </c:numRef>
            </c:minus>
          </c:errBars>
          <c:xVal>
            <c:numRef>
              <c:f>SUMMARY!$B$4:$B$16</c:f>
              <c:numCache>
                <c:formatCode>0_);[Red]\(0\)</c:formatCode>
                <c:ptCount val="13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  <c:pt idx="7">
                  <c:v>14.0</c:v>
                </c:pt>
                <c:pt idx="8">
                  <c:v>16.0</c:v>
                </c:pt>
                <c:pt idx="9" formatCode="General">
                  <c:v>20.0</c:v>
                </c:pt>
                <c:pt idx="10" formatCode="@">
                  <c:v>22.0</c:v>
                </c:pt>
                <c:pt idx="11" formatCode="@">
                  <c:v>23.0</c:v>
                </c:pt>
                <c:pt idx="12" formatCode="@">
                  <c:v>26.0</c:v>
                </c:pt>
              </c:numCache>
            </c:numRef>
          </c:xVal>
          <c:yVal>
            <c:numRef>
              <c:f>SUMMARY!$D$4:$D$16</c:f>
              <c:numCache>
                <c:formatCode>0_);[Red]\(0\)</c:formatCode>
                <c:ptCount val="13"/>
                <c:pt idx="0">
                  <c:v>10000.0</c:v>
                </c:pt>
                <c:pt idx="1">
                  <c:v>67646.66666666667</c:v>
                </c:pt>
                <c:pt idx="2">
                  <c:v>836216.6666666674</c:v>
                </c:pt>
                <c:pt idx="3">
                  <c:v>3.58863333333333E6</c:v>
                </c:pt>
                <c:pt idx="4">
                  <c:v>3.05263333333333E7</c:v>
                </c:pt>
                <c:pt idx="5">
                  <c:v>1.6861E7</c:v>
                </c:pt>
                <c:pt idx="6">
                  <c:v>3.924E7</c:v>
                </c:pt>
                <c:pt idx="7">
                  <c:v>4.654E7</c:v>
                </c:pt>
                <c:pt idx="8">
                  <c:v>8.52666666666667E7</c:v>
                </c:pt>
                <c:pt idx="9">
                  <c:v>8.421E7</c:v>
                </c:pt>
                <c:pt idx="10">
                  <c:v>9.54666666666667E7</c:v>
                </c:pt>
                <c:pt idx="11">
                  <c:v>4.60433333333333E7</c:v>
                </c:pt>
                <c:pt idx="12">
                  <c:v>3.038E7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1357880"/>
        <c:axId val="-2116710488"/>
      </c:scatterChart>
      <c:valAx>
        <c:axId val="-2041357880"/>
        <c:scaling>
          <c:orientation val="minMax"/>
          <c:max val="28.0"/>
        </c:scaling>
        <c:delete val="0"/>
        <c:axPos val="b"/>
        <c:title>
          <c:tx>
            <c:rich>
              <a:bodyPr/>
              <a:lstStyle/>
              <a:p>
                <a:pPr>
                  <a:defRPr sz="1400" b="1"/>
                </a:pPr>
                <a:r>
                  <a:rPr lang="en-US" altLang="zh-CN" sz="1400" b="1" dirty="0" smtClean="0"/>
                  <a:t>DPI.</a:t>
                </a:r>
                <a:endParaRPr lang="en-US" altLang="zh-CN" sz="1400" b="1" dirty="0"/>
              </a:p>
            </c:rich>
          </c:tx>
          <c:layout/>
          <c:overlay val="0"/>
        </c:title>
        <c:numFmt formatCode="0_);[Red]\(0\)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16710488"/>
        <c:crosses val="autoZero"/>
        <c:crossBetween val="midCat"/>
        <c:majorUnit val="2.0"/>
      </c:valAx>
      <c:valAx>
        <c:axId val="-2116710488"/>
        <c:scaling>
          <c:logBase val="10.0"/>
          <c:orientation val="minMax"/>
          <c:max val="1.0E9"/>
          <c:min val="10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1"/>
                </a:pPr>
                <a:r>
                  <a:rPr lang="en-US" altLang="zh-CN" sz="1400" b="1" i="0" baseline="0"/>
                  <a:t>Total flux(p/s)log10</a:t>
                </a:r>
                <a:endParaRPr lang="zh-CN" altLang="zh-CN" sz="1400" b="1" i="0" baseline="0"/>
              </a:p>
            </c:rich>
          </c:tx>
          <c:layout>
            <c:manualLayout>
              <c:xMode val="edge"/>
              <c:yMode val="edge"/>
              <c:x val="0.0438736639776836"/>
              <c:y val="0.268466897245321"/>
            </c:manualLayout>
          </c:layout>
          <c:overlay val="0"/>
        </c:title>
        <c:numFmt formatCode="0.E+0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41357880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810131094164435"/>
          <c:y val="0.0916420143743714"/>
          <c:w val="0.189868973662182"/>
          <c:h val="0.185571813717604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2819516909213"/>
          <c:y val="0.0826057092903454"/>
          <c:w val="0.46880325405147"/>
          <c:h val="0.71561632680140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Sheet1!$O$22</c:f>
              <c:strCache>
                <c:ptCount val="1"/>
                <c:pt idx="0">
                  <c:v>7D</c:v>
                </c:pt>
              </c:strCache>
            </c:strRef>
          </c:tx>
          <c:spPr>
            <a:ln w="19050" cmpd="sng">
              <a:solidFill>
                <a:srgbClr val="FF0000"/>
              </a:solidFill>
            </a:ln>
            <a:effectLst/>
          </c:spPr>
          <c:marker>
            <c:symbol val="diamond"/>
            <c:size val="5"/>
            <c:spPr>
              <a:solidFill>
                <a:srgbClr val="FF0000"/>
              </a:solidFill>
              <a:ln w="19050">
                <a:solidFill>
                  <a:srgbClr val="FF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Sheet1!$Q$23:$Q$32</c:f>
                <c:numCache>
                  <c:formatCode>General</c:formatCode>
                  <c:ptCount val="10"/>
                  <c:pt idx="0">
                    <c:v>10376.0</c:v>
                  </c:pt>
                  <c:pt idx="1">
                    <c:v>14157.0</c:v>
                  </c:pt>
                  <c:pt idx="2">
                    <c:v>9539.0</c:v>
                  </c:pt>
                  <c:pt idx="3">
                    <c:v>2088.0</c:v>
                  </c:pt>
                  <c:pt idx="4">
                    <c:v>22645.0</c:v>
                  </c:pt>
                  <c:pt idx="5">
                    <c:v>42624.0</c:v>
                  </c:pt>
                  <c:pt idx="6">
                    <c:v>139296.0</c:v>
                  </c:pt>
                  <c:pt idx="7">
                    <c:v>213358.0</c:v>
                  </c:pt>
                  <c:pt idx="8">
                    <c:v>159375.0</c:v>
                  </c:pt>
                  <c:pt idx="9">
                    <c:v>100629.0</c:v>
                  </c:pt>
                </c:numCache>
              </c:numRef>
            </c:plus>
            <c:minus>
              <c:numRef>
                <c:f>Sheet1!$Q$23:$Q$32</c:f>
                <c:numCache>
                  <c:formatCode>General</c:formatCode>
                  <c:ptCount val="10"/>
                  <c:pt idx="0">
                    <c:v>10376.0</c:v>
                  </c:pt>
                  <c:pt idx="1">
                    <c:v>14157.0</c:v>
                  </c:pt>
                  <c:pt idx="2">
                    <c:v>9539.0</c:v>
                  </c:pt>
                  <c:pt idx="3">
                    <c:v>2088.0</c:v>
                  </c:pt>
                  <c:pt idx="4">
                    <c:v>22645.0</c:v>
                  </c:pt>
                  <c:pt idx="5">
                    <c:v>42624.0</c:v>
                  </c:pt>
                  <c:pt idx="6">
                    <c:v>139296.0</c:v>
                  </c:pt>
                  <c:pt idx="7">
                    <c:v>213358.0</c:v>
                  </c:pt>
                  <c:pt idx="8">
                    <c:v>159375.0</c:v>
                  </c:pt>
                  <c:pt idx="9">
                    <c:v>100629.0</c:v>
                  </c:pt>
                </c:numCache>
              </c:numRef>
            </c:minus>
            <c:spPr>
              <a:ln w="6350">
                <a:solidFill>
                  <a:sysClr val="window" lastClr="FFFFFF"/>
                </a:solidFill>
              </a:ln>
            </c:spPr>
          </c:errBars>
          <c:xVal>
            <c:numRef>
              <c:f>Sheet1!$N$23:$N$32</c:f>
              <c:numCache>
                <c:formatCode>General</c:formatCode>
                <c:ptCount val="10"/>
                <c:pt idx="0">
                  <c:v>1.0</c:v>
                </c:pt>
                <c:pt idx="1">
                  <c:v>3.0</c:v>
                </c:pt>
                <c:pt idx="2">
                  <c:v>5.0</c:v>
                </c:pt>
                <c:pt idx="3">
                  <c:v>7.0</c:v>
                </c:pt>
                <c:pt idx="4">
                  <c:v>9.0</c:v>
                </c:pt>
                <c:pt idx="5">
                  <c:v>10.0</c:v>
                </c:pt>
                <c:pt idx="6">
                  <c:v>12.0</c:v>
                </c:pt>
                <c:pt idx="7">
                  <c:v>14.0</c:v>
                </c:pt>
                <c:pt idx="8">
                  <c:v>16.0</c:v>
                </c:pt>
                <c:pt idx="9">
                  <c:v>19.0</c:v>
                </c:pt>
              </c:numCache>
            </c:numRef>
          </c:xVal>
          <c:yVal>
            <c:numRef>
              <c:f>Sheet1!$O$23:$O$32</c:f>
              <c:numCache>
                <c:formatCode>0</c:formatCode>
                <c:ptCount val="10"/>
                <c:pt idx="0">
                  <c:v>76445.0</c:v>
                </c:pt>
                <c:pt idx="1">
                  <c:v>97681.0</c:v>
                </c:pt>
                <c:pt idx="2">
                  <c:v>106173.0</c:v>
                </c:pt>
                <c:pt idx="3">
                  <c:v>122027.0</c:v>
                </c:pt>
                <c:pt idx="4">
                  <c:v>177988.0</c:v>
                </c:pt>
                <c:pt idx="5">
                  <c:v>186416.0</c:v>
                </c:pt>
                <c:pt idx="6">
                  <c:v>247172.0</c:v>
                </c:pt>
                <c:pt idx="7">
                  <c:v>267402.0</c:v>
                </c:pt>
                <c:pt idx="8">
                  <c:v>264810.0</c:v>
                </c:pt>
                <c:pt idx="9">
                  <c:v>197432.0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Sheet1!$P$22</c:f>
              <c:strCache>
                <c:ptCount val="1"/>
                <c:pt idx="0">
                  <c:v>WT</c:v>
                </c:pt>
              </c:strCache>
            </c:strRef>
          </c:tx>
          <c:spPr>
            <a:ln w="19050" cmpd="sng">
              <a:solidFill>
                <a:srgbClr val="27E927"/>
              </a:solidFill>
            </a:ln>
            <a:effectLst/>
          </c:spPr>
          <c:marker>
            <c:symbol val="diamond"/>
            <c:size val="5"/>
            <c:spPr>
              <a:solidFill>
                <a:srgbClr val="27E927"/>
              </a:solidFill>
              <a:ln>
                <a:solidFill>
                  <a:srgbClr val="27E927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Sheet1!$R$23:$R$32</c:f>
                <c:numCache>
                  <c:formatCode>General</c:formatCode>
                  <c:ptCount val="10"/>
                  <c:pt idx="0">
                    <c:v>8628.0</c:v>
                  </c:pt>
                  <c:pt idx="1">
                    <c:v>17425.0</c:v>
                  </c:pt>
                  <c:pt idx="2">
                    <c:v>29322.0</c:v>
                  </c:pt>
                  <c:pt idx="3">
                    <c:v>184544.0</c:v>
                  </c:pt>
                  <c:pt idx="4">
                    <c:v>1.352269E6</c:v>
                  </c:pt>
                  <c:pt idx="5">
                    <c:v>1.032971E6</c:v>
                  </c:pt>
                  <c:pt idx="6">
                    <c:v>6.960384E6</c:v>
                  </c:pt>
                  <c:pt idx="7">
                    <c:v>1.320618E6</c:v>
                  </c:pt>
                  <c:pt idx="8">
                    <c:v>238985.0</c:v>
                  </c:pt>
                  <c:pt idx="9">
                    <c:v>85733.0</c:v>
                  </c:pt>
                </c:numCache>
              </c:numRef>
            </c:plus>
            <c:minus>
              <c:numRef>
                <c:f>Sheet1!$Q$23:$Q$32</c:f>
                <c:numCache>
                  <c:formatCode>General</c:formatCode>
                  <c:ptCount val="10"/>
                  <c:pt idx="0">
                    <c:v>10376.0</c:v>
                  </c:pt>
                  <c:pt idx="1">
                    <c:v>14157.0</c:v>
                  </c:pt>
                  <c:pt idx="2">
                    <c:v>9539.0</c:v>
                  </c:pt>
                  <c:pt idx="3">
                    <c:v>2088.0</c:v>
                  </c:pt>
                  <c:pt idx="4">
                    <c:v>22645.0</c:v>
                  </c:pt>
                  <c:pt idx="5">
                    <c:v>42624.0</c:v>
                  </c:pt>
                  <c:pt idx="6">
                    <c:v>139296.0</c:v>
                  </c:pt>
                  <c:pt idx="7">
                    <c:v>213358.0</c:v>
                  </c:pt>
                  <c:pt idx="8">
                    <c:v>159375.0</c:v>
                  </c:pt>
                  <c:pt idx="9">
                    <c:v>100629.0</c:v>
                  </c:pt>
                </c:numCache>
              </c:numRef>
            </c:minus>
            <c:spPr>
              <a:ln w="6350">
                <a:solidFill>
                  <a:sysClr val="window" lastClr="FFFFFF"/>
                </a:solidFill>
              </a:ln>
            </c:spPr>
          </c:errBars>
          <c:xVal>
            <c:numRef>
              <c:f>Sheet1!$N$23:$N$32</c:f>
              <c:numCache>
                <c:formatCode>General</c:formatCode>
                <c:ptCount val="10"/>
                <c:pt idx="0">
                  <c:v>1.0</c:v>
                </c:pt>
                <c:pt idx="1">
                  <c:v>3.0</c:v>
                </c:pt>
                <c:pt idx="2">
                  <c:v>5.0</c:v>
                </c:pt>
                <c:pt idx="3">
                  <c:v>7.0</c:v>
                </c:pt>
                <c:pt idx="4">
                  <c:v>9.0</c:v>
                </c:pt>
                <c:pt idx="5">
                  <c:v>10.0</c:v>
                </c:pt>
                <c:pt idx="6">
                  <c:v>12.0</c:v>
                </c:pt>
                <c:pt idx="7">
                  <c:v>14.0</c:v>
                </c:pt>
                <c:pt idx="8">
                  <c:v>16.0</c:v>
                </c:pt>
                <c:pt idx="9">
                  <c:v>19.0</c:v>
                </c:pt>
              </c:numCache>
            </c:numRef>
          </c:xVal>
          <c:yVal>
            <c:numRef>
              <c:f>Sheet1!$P$23:$P$32</c:f>
              <c:numCache>
                <c:formatCode>0</c:formatCode>
                <c:ptCount val="10"/>
                <c:pt idx="0">
                  <c:v>94192.0</c:v>
                </c:pt>
                <c:pt idx="1">
                  <c:v>128823.0</c:v>
                </c:pt>
                <c:pt idx="2">
                  <c:v>258627.0</c:v>
                </c:pt>
                <c:pt idx="3">
                  <c:v>551883.0</c:v>
                </c:pt>
                <c:pt idx="4">
                  <c:v>2.017133E6</c:v>
                </c:pt>
                <c:pt idx="5">
                  <c:v>4.4296E6</c:v>
                </c:pt>
                <c:pt idx="6">
                  <c:v>7.9938E6</c:v>
                </c:pt>
                <c:pt idx="7">
                  <c:v>2.915433E6</c:v>
                </c:pt>
                <c:pt idx="8">
                  <c:v>395590.0</c:v>
                </c:pt>
                <c:pt idx="9">
                  <c:v>213330.0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14507704"/>
        <c:axId val="-2114668632"/>
      </c:scatterChart>
      <c:valAx>
        <c:axId val="-2114507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>
            <a:solidFill>
              <a:sysClr val="window" lastClr="FFFFFF"/>
            </a:solidFill>
          </a:ln>
        </c:spPr>
        <c:txPr>
          <a:bodyPr/>
          <a:lstStyle/>
          <a:p>
            <a:pPr>
              <a:defRPr sz="1000">
                <a:solidFill>
                  <a:schemeClr val="tx1"/>
                </a:solidFill>
                <a:latin typeface="Arial"/>
              </a:defRPr>
            </a:pPr>
            <a:endParaRPr lang="en-US"/>
          </a:p>
        </c:txPr>
        <c:crossAx val="-2114668632"/>
        <c:crosses val="autoZero"/>
        <c:crossBetween val="midCat"/>
        <c:majorUnit val="4.0"/>
      </c:valAx>
      <c:valAx>
        <c:axId val="-2114668632"/>
        <c:scaling>
          <c:logBase val="10.0"/>
          <c:orientation val="minMax"/>
          <c:max val="2.0E7"/>
          <c:min val="10000.0"/>
        </c:scaling>
        <c:delete val="0"/>
        <c:axPos val="l"/>
        <c:majorGridlines>
          <c:spPr>
            <a:ln w="5080">
              <a:solidFill>
                <a:sysClr val="windowText" lastClr="000000">
                  <a:lumMod val="50000"/>
                  <a:lumOff val="50000"/>
                </a:sysClr>
              </a:solidFill>
            </a:ln>
          </c:spPr>
        </c:majorGridlines>
        <c:numFmt formatCode="0.E+00" sourceLinked="0"/>
        <c:majorTickMark val="out"/>
        <c:minorTickMark val="none"/>
        <c:tickLblPos val="nextTo"/>
        <c:spPr>
          <a:ln w="6350">
            <a:solidFill>
              <a:sysClr val="window" lastClr="FFFFFF"/>
            </a:solidFill>
          </a:ln>
        </c:spPr>
        <c:txPr>
          <a:bodyPr/>
          <a:lstStyle/>
          <a:p>
            <a:pPr>
              <a:defRPr sz="800">
                <a:solidFill>
                  <a:schemeClr val="tx1"/>
                </a:solidFill>
                <a:latin typeface="Arial"/>
              </a:defRPr>
            </a:pPr>
            <a:endParaRPr lang="en-US"/>
          </a:p>
        </c:txPr>
        <c:crossAx val="-2114507704"/>
        <c:crosses val="autoZero"/>
        <c:crossBetween val="midCat"/>
      </c:valAx>
      <c:spPr>
        <a:noFill/>
        <a:ln w="6350">
          <a:solidFill>
            <a:sysClr val="window" lastClr="FFFFFF"/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1000">
                <a:solidFill>
                  <a:schemeClr val="tx1"/>
                </a:solidFill>
                <a:latin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000">
                <a:solidFill>
                  <a:schemeClr val="tx1"/>
                </a:solidFill>
                <a:latin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181657150747465"/>
          <c:y val="0.610785823495434"/>
          <c:w val="0.194139354156368"/>
          <c:h val="0.181218153528203"/>
        </c:manualLayout>
      </c:layout>
      <c:overlay val="0"/>
      <c:spPr>
        <a:ln w="19050" cmpd="sng"/>
      </c:spPr>
      <c:txPr>
        <a:bodyPr/>
        <a:lstStyle/>
        <a:p>
          <a:pPr>
            <a:defRPr sz="1000">
              <a:solidFill>
                <a:schemeClr val="tx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6166549961654"/>
          <c:y val="0.0430330220350364"/>
          <c:w val="0.538951369735769"/>
          <c:h val="0.755216382835865"/>
        </c:manualLayout>
      </c:layout>
      <c:scatterChart>
        <c:scatterStyle val="lineMarker"/>
        <c:varyColors val="0"/>
        <c:ser>
          <c:idx val="0"/>
          <c:order val="0"/>
          <c:tx>
            <c:strRef>
              <c:f>'[20120802 VZV T cell Hu-Skin  （for ZH） .xlsx]SUMMARY'!$C$21</c:f>
              <c:strCache>
                <c:ptCount val="1"/>
                <c:pt idx="0">
                  <c:v>VZV-WT</c:v>
                </c:pt>
              </c:strCache>
            </c:strRef>
          </c:tx>
          <c:spPr>
            <a:ln w="19050">
              <a:solidFill>
                <a:srgbClr val="27E927"/>
              </a:solidFill>
            </a:ln>
          </c:spPr>
          <c:marker>
            <c:spPr>
              <a:solidFill>
                <a:srgbClr val="27E927"/>
              </a:solidFill>
              <a:ln>
                <a:solidFill>
                  <a:srgbClr val="27E927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'[20120802 VZV T cell Hu-Skin  （for ZH） .xlsx]SUMMARY'!$E$22:$E$31</c:f>
                <c:numCache>
                  <c:formatCode>General</c:formatCode>
                  <c:ptCount val="10"/>
                  <c:pt idx="0">
                    <c:v>5757.343137246547</c:v>
                  </c:pt>
                  <c:pt idx="1">
                    <c:v>6374.803526384166</c:v>
                  </c:pt>
                  <c:pt idx="2">
                    <c:v>7132.981143953771</c:v>
                  </c:pt>
                  <c:pt idx="3">
                    <c:v>10697.10241140095</c:v>
                  </c:pt>
                  <c:pt idx="4">
                    <c:v>122084.593622619</c:v>
                  </c:pt>
                  <c:pt idx="5">
                    <c:v>732364.6632655074</c:v>
                  </c:pt>
                  <c:pt idx="6">
                    <c:v>4.15443979376281E6</c:v>
                  </c:pt>
                  <c:pt idx="7">
                    <c:v>2.07639372277995E7</c:v>
                  </c:pt>
                  <c:pt idx="8">
                    <c:v>2.72262259595413E7</c:v>
                  </c:pt>
                  <c:pt idx="9">
                    <c:v>1.45831923802712E7</c:v>
                  </c:pt>
                </c:numCache>
              </c:numRef>
            </c:plus>
            <c:minus>
              <c:numRef>
                <c:f>'[20120802 VZV T cell Hu-Skin  （for ZH） .xlsx]SUMMARY'!$E$22:$E$31</c:f>
                <c:numCache>
                  <c:formatCode>General</c:formatCode>
                  <c:ptCount val="10"/>
                  <c:pt idx="0">
                    <c:v>5757.343137246547</c:v>
                  </c:pt>
                  <c:pt idx="1">
                    <c:v>6374.803526384166</c:v>
                  </c:pt>
                  <c:pt idx="2">
                    <c:v>7132.981143953771</c:v>
                  </c:pt>
                  <c:pt idx="3">
                    <c:v>10697.10241140095</c:v>
                  </c:pt>
                  <c:pt idx="4">
                    <c:v>122084.593622619</c:v>
                  </c:pt>
                  <c:pt idx="5">
                    <c:v>732364.6632655074</c:v>
                  </c:pt>
                  <c:pt idx="6">
                    <c:v>4.15443979376281E6</c:v>
                  </c:pt>
                  <c:pt idx="7">
                    <c:v>2.07639372277995E7</c:v>
                  </c:pt>
                  <c:pt idx="8">
                    <c:v>2.72262259595413E7</c:v>
                  </c:pt>
                  <c:pt idx="9">
                    <c:v>1.45831923802712E7</c:v>
                  </c:pt>
                </c:numCache>
              </c:numRef>
            </c:minus>
            <c:spPr>
              <a:ln w="12700"/>
            </c:spPr>
          </c:errBars>
          <c:xVal>
            <c:numRef>
              <c:f>'[20120802 VZV T cell Hu-Skin  （for ZH） .xlsx]SUMMARY'!$B$22:$B$31</c:f>
              <c:numCache>
                <c:formatCode>General</c:formatCode>
                <c:ptCount val="10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  <c:pt idx="7">
                  <c:v>16.0</c:v>
                </c:pt>
                <c:pt idx="8">
                  <c:v>18.0</c:v>
                </c:pt>
                <c:pt idx="9">
                  <c:v>20.0</c:v>
                </c:pt>
              </c:numCache>
            </c:numRef>
          </c:xVal>
          <c:yVal>
            <c:numRef>
              <c:f>'[20120802 VZV T cell Hu-Skin  （for ZH） .xlsx]SUMMARY'!$C$22:$C$31</c:f>
              <c:numCache>
                <c:formatCode>0_);[Red]\(0\)</c:formatCode>
                <c:ptCount val="10"/>
                <c:pt idx="0">
                  <c:v>36080.0</c:v>
                </c:pt>
                <c:pt idx="1">
                  <c:v>36568.0</c:v>
                </c:pt>
                <c:pt idx="2">
                  <c:v>40622.0</c:v>
                </c:pt>
                <c:pt idx="3">
                  <c:v>47260.0</c:v>
                </c:pt>
                <c:pt idx="4">
                  <c:v>178860.0</c:v>
                </c:pt>
                <c:pt idx="5">
                  <c:v>581000.0</c:v>
                </c:pt>
                <c:pt idx="6">
                  <c:v>5.008E6</c:v>
                </c:pt>
                <c:pt idx="7">
                  <c:v>1.94772E7</c:v>
                </c:pt>
                <c:pt idx="8">
                  <c:v>2.8326E7</c:v>
                </c:pt>
                <c:pt idx="9">
                  <c:v>1.693E7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'[20120802 VZV T cell Hu-Skin  （for ZH） .xlsx]SUMMARY'!$D$21</c:f>
              <c:strCache>
                <c:ptCount val="1"/>
                <c:pt idx="0">
                  <c:v>VZV-7D</c:v>
                </c:pt>
              </c:strCache>
            </c:strRef>
          </c:tx>
          <c:spPr>
            <a:ln w="1905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'[20120802 VZV T cell Hu-Skin  （for ZH） .xlsx]SUMMARY'!$F$22:$F$31</c:f>
                <c:numCache>
                  <c:formatCode>General</c:formatCode>
                  <c:ptCount val="10"/>
                  <c:pt idx="0">
                    <c:v>5994.69904721385</c:v>
                  </c:pt>
                  <c:pt idx="1">
                    <c:v>7186.278591872147</c:v>
                  </c:pt>
                  <c:pt idx="2">
                    <c:v>7818.20119976456</c:v>
                  </c:pt>
                  <c:pt idx="3">
                    <c:v>10602.93670011601</c:v>
                  </c:pt>
                  <c:pt idx="4">
                    <c:v>10894.30432229</c:v>
                  </c:pt>
                  <c:pt idx="5">
                    <c:v>9668.62692768036</c:v>
                  </c:pt>
                  <c:pt idx="6">
                    <c:v>6611.38916315374</c:v>
                  </c:pt>
                  <c:pt idx="7">
                    <c:v>7153.571602120622</c:v>
                  </c:pt>
                  <c:pt idx="8">
                    <c:v>8170.35290955458</c:v>
                  </c:pt>
                  <c:pt idx="9">
                    <c:v>12105.62913138622</c:v>
                  </c:pt>
                </c:numCache>
              </c:numRef>
            </c:plus>
            <c:minus>
              <c:numRef>
                <c:f>'[20120802 VZV T cell Hu-Skin  （for ZH） .xlsx]SUMMARY'!$F$22:$F$31</c:f>
                <c:numCache>
                  <c:formatCode>General</c:formatCode>
                  <c:ptCount val="10"/>
                  <c:pt idx="0">
                    <c:v>5994.69904721385</c:v>
                  </c:pt>
                  <c:pt idx="1">
                    <c:v>7186.278591872147</c:v>
                  </c:pt>
                  <c:pt idx="2">
                    <c:v>7818.20119976456</c:v>
                  </c:pt>
                  <c:pt idx="3">
                    <c:v>10602.93670011601</c:v>
                  </c:pt>
                  <c:pt idx="4">
                    <c:v>10894.30432229</c:v>
                  </c:pt>
                  <c:pt idx="5">
                    <c:v>9668.62692768036</c:v>
                  </c:pt>
                  <c:pt idx="6">
                    <c:v>6611.38916315374</c:v>
                  </c:pt>
                  <c:pt idx="7">
                    <c:v>7153.571602120622</c:v>
                  </c:pt>
                  <c:pt idx="8">
                    <c:v>8170.35290955458</c:v>
                  </c:pt>
                  <c:pt idx="9">
                    <c:v>12105.62913138622</c:v>
                  </c:pt>
                </c:numCache>
              </c:numRef>
            </c:minus>
            <c:spPr>
              <a:ln w="12700"/>
            </c:spPr>
          </c:errBars>
          <c:xVal>
            <c:numRef>
              <c:f>'[20120802 VZV T cell Hu-Skin  （for ZH） .xlsx]SUMMARY'!$B$22:$B$31</c:f>
              <c:numCache>
                <c:formatCode>General</c:formatCode>
                <c:ptCount val="10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  <c:pt idx="7">
                  <c:v>16.0</c:v>
                </c:pt>
                <c:pt idx="8">
                  <c:v>18.0</c:v>
                </c:pt>
                <c:pt idx="9">
                  <c:v>20.0</c:v>
                </c:pt>
              </c:numCache>
            </c:numRef>
          </c:xVal>
          <c:yVal>
            <c:numRef>
              <c:f>'[20120802 VZV T cell Hu-Skin  （for ZH） .xlsx]SUMMARY'!$D$22:$D$31</c:f>
              <c:numCache>
                <c:formatCode>0_);[Red]\(0\)</c:formatCode>
                <c:ptCount val="10"/>
                <c:pt idx="0">
                  <c:v>36058.33333333334</c:v>
                </c:pt>
                <c:pt idx="1">
                  <c:v>31560.0</c:v>
                </c:pt>
                <c:pt idx="2">
                  <c:v>35675.0</c:v>
                </c:pt>
                <c:pt idx="3">
                  <c:v>25896.66666666666</c:v>
                </c:pt>
                <c:pt idx="4">
                  <c:v>31296.66666666666</c:v>
                </c:pt>
                <c:pt idx="5">
                  <c:v>29856.66666666666</c:v>
                </c:pt>
                <c:pt idx="6">
                  <c:v>28243.33333333331</c:v>
                </c:pt>
                <c:pt idx="7">
                  <c:v>30233.33333333331</c:v>
                </c:pt>
                <c:pt idx="8">
                  <c:v>38633.33333333334</c:v>
                </c:pt>
                <c:pt idx="9">
                  <c:v>33268.33333333334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3568216"/>
        <c:axId val="-2133113384"/>
      </c:scatterChart>
      <c:valAx>
        <c:axId val="-2133568216"/>
        <c:scaling>
          <c:orientation val="minMax"/>
          <c:max val="22.0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altLang="zh-CN" sz="1100" b="1" i="0" baseline="0"/>
                  <a:t>DPI</a:t>
                </a:r>
                <a:endParaRPr lang="zh-CN" altLang="zh-CN" sz="1100" b="1" i="0" baseline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-2133113384"/>
        <c:crosses val="autoZero"/>
        <c:crossBetween val="midCat"/>
        <c:majorUnit val="2.0"/>
      </c:valAx>
      <c:valAx>
        <c:axId val="-2133113384"/>
        <c:scaling>
          <c:logBase val="10.0"/>
          <c:orientation val="minMax"/>
          <c:max val="1.0E8"/>
          <c:min val="100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altLang="zh-CN" sz="1100" b="1" i="0" baseline="0"/>
                  <a:t>Total flux(p/s)log10</a:t>
                </a:r>
                <a:endParaRPr lang="zh-CN" altLang="zh-CN" sz="1100" b="1" i="0" baseline="0"/>
              </a:p>
            </c:rich>
          </c:tx>
          <c:layout>
            <c:manualLayout>
              <c:xMode val="edge"/>
              <c:yMode val="edge"/>
              <c:x val="0.00233444573613778"/>
              <c:y val="0.216927029442323"/>
            </c:manualLayout>
          </c:layout>
          <c:overlay val="0"/>
        </c:title>
        <c:numFmt formatCode="0.E+0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-2133568216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272881492399399"/>
          <c:y val="0.0461903355835696"/>
          <c:w val="0.214897527966487"/>
          <c:h val="0.149578831715803"/>
        </c:manualLayout>
      </c:layout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5877296587927"/>
          <c:y val="0.0514005540974045"/>
          <c:w val="0.518199037620299"/>
          <c:h val="0.744444283914052"/>
        </c:manualLayout>
      </c:layout>
      <c:scatterChart>
        <c:scatterStyle val="lineMarker"/>
        <c:varyColors val="0"/>
        <c:ser>
          <c:idx val="0"/>
          <c:order val="0"/>
          <c:tx>
            <c:strRef>
              <c:f>SUMMARY!$C$2</c:f>
              <c:strCache>
                <c:ptCount val="1"/>
                <c:pt idx="0">
                  <c:v>VZV-WT</c:v>
                </c:pt>
              </c:strCache>
            </c:strRef>
          </c:tx>
          <c:spPr>
            <a:ln w="19050"/>
          </c:spPr>
          <c:marker>
            <c:spPr>
              <a:solidFill>
                <a:srgbClr val="27E927"/>
              </a:solidFill>
              <a:ln>
                <a:solidFill>
                  <a:srgbClr val="27E927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SUMMARY!$F$3:$F$9</c:f>
                <c:numCache>
                  <c:formatCode>General</c:formatCode>
                  <c:ptCount val="7"/>
                  <c:pt idx="0">
                    <c:v>9544.84153875799</c:v>
                  </c:pt>
                  <c:pt idx="1">
                    <c:v>300015.3329415015</c:v>
                  </c:pt>
                  <c:pt idx="2">
                    <c:v>3.03282486580855E6</c:v>
                  </c:pt>
                  <c:pt idx="3">
                    <c:v>9.35712651761568E6</c:v>
                  </c:pt>
                  <c:pt idx="4">
                    <c:v>6.85980077456093E6</c:v>
                  </c:pt>
                  <c:pt idx="5">
                    <c:v>1.00653928553899E7</c:v>
                  </c:pt>
                  <c:pt idx="6">
                    <c:v>1.33260396717604E6</c:v>
                  </c:pt>
                </c:numCache>
              </c:numRef>
            </c:plus>
            <c:minus>
              <c:numRef>
                <c:f>SUMMARY!$F$3:$F$9</c:f>
                <c:numCache>
                  <c:formatCode>General</c:formatCode>
                  <c:ptCount val="7"/>
                  <c:pt idx="0">
                    <c:v>9544.84153875799</c:v>
                  </c:pt>
                  <c:pt idx="1">
                    <c:v>300015.3329415015</c:v>
                  </c:pt>
                  <c:pt idx="2">
                    <c:v>3.03282486580855E6</c:v>
                  </c:pt>
                  <c:pt idx="3">
                    <c:v>9.35712651761568E6</c:v>
                  </c:pt>
                  <c:pt idx="4">
                    <c:v>6.85980077456093E6</c:v>
                  </c:pt>
                  <c:pt idx="5">
                    <c:v>1.00653928553899E7</c:v>
                  </c:pt>
                  <c:pt idx="6">
                    <c:v>1.33260396717604E6</c:v>
                  </c:pt>
                </c:numCache>
              </c:numRef>
            </c:minus>
          </c:errBars>
          <c:xVal>
            <c:numRef>
              <c:f>SUMMARY!$B$3:$B$9</c:f>
              <c:numCache>
                <c:formatCode>General</c:formatCode>
                <c:ptCount val="7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</c:numCache>
            </c:numRef>
          </c:xVal>
          <c:yVal>
            <c:numRef>
              <c:f>SUMMARY!$C$3:$C$9</c:f>
              <c:numCache>
                <c:formatCode>0_);[Red]\(0\)</c:formatCode>
                <c:ptCount val="7"/>
                <c:pt idx="0">
                  <c:v>36200.0</c:v>
                </c:pt>
                <c:pt idx="1">
                  <c:v>349000.0</c:v>
                </c:pt>
                <c:pt idx="2">
                  <c:v>2.71333333333333E6</c:v>
                </c:pt>
                <c:pt idx="3">
                  <c:v>7.53166666666666E6</c:v>
                </c:pt>
                <c:pt idx="4">
                  <c:v>9.77333333333333E6</c:v>
                </c:pt>
                <c:pt idx="5">
                  <c:v>9.97333333333333E6</c:v>
                </c:pt>
                <c:pt idx="6">
                  <c:v>1.83333333333333E6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SUMMARY!$D$2</c:f>
              <c:strCache>
                <c:ptCount val="1"/>
                <c:pt idx="0">
                  <c:v>VZV-7D</c:v>
                </c:pt>
              </c:strCache>
            </c:strRef>
          </c:tx>
          <c:spPr>
            <a:ln w="19050">
              <a:solidFill>
                <a:srgbClr val="FF0000"/>
              </a:solidFill>
            </a:ln>
          </c:spPr>
          <c:marker>
            <c:symbol val="diamond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SUMMARY!$G$3:$G$9</c:f>
                <c:numCache>
                  <c:formatCode>General</c:formatCode>
                  <c:ptCount val="7"/>
                  <c:pt idx="0">
                    <c:v>7951.037668128607</c:v>
                  </c:pt>
                  <c:pt idx="1">
                    <c:v>89095.08965145047</c:v>
                  </c:pt>
                  <c:pt idx="2">
                    <c:v>1.73609619549148E6</c:v>
                  </c:pt>
                  <c:pt idx="3">
                    <c:v>6.05875812357615E6</c:v>
                  </c:pt>
                  <c:pt idx="4">
                    <c:v>4.249456435828E6</c:v>
                  </c:pt>
                  <c:pt idx="5">
                    <c:v>4.7729707730092E6</c:v>
                  </c:pt>
                  <c:pt idx="6">
                    <c:v>823072.2933011415</c:v>
                  </c:pt>
                </c:numCache>
              </c:numRef>
            </c:plus>
            <c:minus>
              <c:numRef>
                <c:f>SUMMARY!$G$3:$G$9</c:f>
                <c:numCache>
                  <c:formatCode>General</c:formatCode>
                  <c:ptCount val="7"/>
                  <c:pt idx="0">
                    <c:v>7951.037668128607</c:v>
                  </c:pt>
                  <c:pt idx="1">
                    <c:v>89095.08965145047</c:v>
                  </c:pt>
                  <c:pt idx="2">
                    <c:v>1.73609619549148E6</c:v>
                  </c:pt>
                  <c:pt idx="3">
                    <c:v>6.05875812357615E6</c:v>
                  </c:pt>
                  <c:pt idx="4">
                    <c:v>4.249456435828E6</c:v>
                  </c:pt>
                  <c:pt idx="5">
                    <c:v>4.7729707730092E6</c:v>
                  </c:pt>
                  <c:pt idx="6">
                    <c:v>823072.2933011415</c:v>
                  </c:pt>
                </c:numCache>
              </c:numRef>
            </c:minus>
          </c:errBars>
          <c:xVal>
            <c:numRef>
              <c:f>SUMMARY!$B$3:$B$9</c:f>
              <c:numCache>
                <c:formatCode>General</c:formatCode>
                <c:ptCount val="7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</c:numCache>
            </c:numRef>
          </c:xVal>
          <c:yVal>
            <c:numRef>
              <c:f>SUMMARY!$D$3:$D$9</c:f>
              <c:numCache>
                <c:formatCode>0_);[Red]\(0\)</c:formatCode>
                <c:ptCount val="7"/>
                <c:pt idx="0">
                  <c:v>31350.0</c:v>
                </c:pt>
                <c:pt idx="1">
                  <c:v>143450.0</c:v>
                </c:pt>
                <c:pt idx="2">
                  <c:v>2.025E6</c:v>
                </c:pt>
                <c:pt idx="3">
                  <c:v>1.0145E7</c:v>
                </c:pt>
                <c:pt idx="4">
                  <c:v>1.2674E7</c:v>
                </c:pt>
                <c:pt idx="5">
                  <c:v>5.925E6</c:v>
                </c:pt>
                <c:pt idx="6">
                  <c:v>1.942E6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SUMMARY!$E$2</c:f>
              <c:strCache>
                <c:ptCount val="1"/>
                <c:pt idx="0">
                  <c:v>VZV-7R</c:v>
                </c:pt>
              </c:strCache>
            </c:strRef>
          </c:tx>
          <c:spPr>
            <a:ln w="19050">
              <a:solidFill>
                <a:srgbClr val="00B0F0"/>
              </a:solidFill>
            </a:ln>
          </c:spPr>
          <c:marker>
            <c:symbol val="diamond"/>
            <c:size val="7"/>
            <c:spPr>
              <a:solidFill>
                <a:schemeClr val="tx2">
                  <a:lumMod val="50000"/>
                </a:schemeClr>
              </a:solidFill>
              <a:ln>
                <a:solidFill>
                  <a:srgbClr val="00B0F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SUMMARY!$H$3:$H$9</c:f>
                <c:numCache>
                  <c:formatCode>General</c:formatCode>
                  <c:ptCount val="7"/>
                  <c:pt idx="0">
                    <c:v>5161.8795026618</c:v>
                  </c:pt>
                  <c:pt idx="1">
                    <c:v>55154.32893255071</c:v>
                  </c:pt>
                  <c:pt idx="2">
                    <c:v>1.12924952955492E6</c:v>
                  </c:pt>
                  <c:pt idx="3">
                    <c:v>622253.967444162</c:v>
                  </c:pt>
                  <c:pt idx="4">
                    <c:v>8.55599205235722E6</c:v>
                  </c:pt>
                  <c:pt idx="5">
                    <c:v>1.37885822331377E7</c:v>
                  </c:pt>
                  <c:pt idx="6">
                    <c:v>1.34350288425444E6</c:v>
                  </c:pt>
                </c:numCache>
              </c:numRef>
            </c:plus>
            <c:minus>
              <c:numRef>
                <c:f>SUMMARY!$H$3:$H$9</c:f>
                <c:numCache>
                  <c:formatCode>General</c:formatCode>
                  <c:ptCount val="7"/>
                  <c:pt idx="0">
                    <c:v>5161.8795026618</c:v>
                  </c:pt>
                  <c:pt idx="1">
                    <c:v>55154.32893255071</c:v>
                  </c:pt>
                  <c:pt idx="2">
                    <c:v>1.12924952955492E6</c:v>
                  </c:pt>
                  <c:pt idx="3">
                    <c:v>622253.967444162</c:v>
                  </c:pt>
                  <c:pt idx="4">
                    <c:v>8.55599205235722E6</c:v>
                  </c:pt>
                  <c:pt idx="5">
                    <c:v>1.37885822331377E7</c:v>
                  </c:pt>
                  <c:pt idx="6">
                    <c:v>1.34350288425444E6</c:v>
                  </c:pt>
                </c:numCache>
              </c:numRef>
            </c:minus>
          </c:errBars>
          <c:xVal>
            <c:numRef>
              <c:f>SUMMARY!$B$3:$B$9</c:f>
              <c:numCache>
                <c:formatCode>General</c:formatCode>
                <c:ptCount val="7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</c:numCache>
            </c:numRef>
          </c:xVal>
          <c:yVal>
            <c:numRef>
              <c:f>SUMMARY!$E$3:$E$9</c:f>
              <c:numCache>
                <c:formatCode>0_);[Red]\(0\)</c:formatCode>
                <c:ptCount val="7"/>
                <c:pt idx="0">
                  <c:v>24650.0</c:v>
                </c:pt>
                <c:pt idx="1">
                  <c:v>153000.0</c:v>
                </c:pt>
                <c:pt idx="2">
                  <c:v>1.6315E6</c:v>
                </c:pt>
                <c:pt idx="3">
                  <c:v>2.36E6</c:v>
                </c:pt>
                <c:pt idx="4">
                  <c:v>1.745E7</c:v>
                </c:pt>
                <c:pt idx="5">
                  <c:v>2.265E7</c:v>
                </c:pt>
                <c:pt idx="6">
                  <c:v>1.045E7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2877624"/>
        <c:axId val="-2132875464"/>
      </c:scatterChart>
      <c:valAx>
        <c:axId val="-2132877624"/>
        <c:scaling>
          <c:orientation val="minMax"/>
          <c:max val="14.0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altLang="zh-CN" sz="1100"/>
                  <a:t>DPI</a:t>
                </a:r>
                <a:endParaRPr lang="zh-CN" altLang="en-US" sz="11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+mn-lt"/>
              </a:defRPr>
            </a:pPr>
            <a:endParaRPr lang="en-US"/>
          </a:p>
        </c:txPr>
        <c:crossAx val="-2132875464"/>
        <c:crosses val="autoZero"/>
        <c:crossBetween val="midCat"/>
        <c:majorUnit val="2.0"/>
      </c:valAx>
      <c:valAx>
        <c:axId val="-2132875464"/>
        <c:scaling>
          <c:logBase val="10.0"/>
          <c:orientation val="minMax"/>
          <c:max val="1.0E8"/>
          <c:min val="100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altLang="zh-CN" sz="1200" b="1" i="0" baseline="0"/>
                  <a:t>Total flux(p/s)log10</a:t>
                </a:r>
                <a:endParaRPr lang="zh-CN" altLang="zh-CN" sz="1200" b="1" i="0" baseline="0"/>
              </a:p>
            </c:rich>
          </c:tx>
          <c:layout>
            <c:manualLayout>
              <c:xMode val="edge"/>
              <c:yMode val="edge"/>
              <c:x val="0.0033998850120191"/>
              <c:y val="0.130178267506536"/>
            </c:manualLayout>
          </c:layout>
          <c:overlay val="0"/>
        </c:title>
        <c:numFmt formatCode="0.E+00" sourceLinked="0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+mn-lt"/>
              </a:defRPr>
            </a:pPr>
            <a:endParaRPr lang="en-US"/>
          </a:p>
        </c:txPr>
        <c:crossAx val="-2132877624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411383159724029"/>
          <c:y val="0.537816047584791"/>
          <c:w val="0.354167859038263"/>
          <c:h val="0.2497821267487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19E7102-FAA4-454F-85F3-285683C62773}" type="datetimeFigureOut">
              <a:rPr lang="en-US"/>
              <a:pPr>
                <a:defRPr/>
              </a:pPr>
              <a:t>12/7/15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479FA20-A93B-4AC1-8661-026E8EEF8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72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Relationship Id="rId3" Type="http://schemas.openxmlformats.org/officeDocument/2006/relationships/hyperlink" Target="http://www.haodf.com/zhuanjiaguandian/kimye_133402.htm" TargetMode="Externa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79FA20-A93B-4AC1-8661-026E8EEF828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i="1" dirty="0" smtClean="0">
                <a:hlinkClick r:id="rId3"/>
              </a:rPr>
              <a:t>带状疱疹</a:t>
            </a:r>
            <a:r>
              <a:rPr lang="zh-CN" altLang="en-US" b="1" dirty="0" smtClean="0">
                <a:hlinkClick r:id="rId3"/>
              </a:rPr>
              <a:t>后遗神经痛</a:t>
            </a:r>
            <a:r>
              <a:rPr lang="en-US" altLang="zh-CN" b="1" dirty="0" smtClean="0">
                <a:hlinkClick r:id="rId3"/>
              </a:rPr>
              <a:t>(</a:t>
            </a:r>
            <a:r>
              <a:rPr lang="en-US" b="1" i="1" dirty="0" err="1" smtClean="0">
                <a:hlinkClick r:id="rId3"/>
              </a:rPr>
              <a:t>Postherpetic</a:t>
            </a:r>
            <a:r>
              <a:rPr lang="en-US" b="1" i="1" dirty="0" smtClean="0">
                <a:hlinkClick r:id="rId3"/>
              </a:rPr>
              <a:t> </a:t>
            </a:r>
            <a:r>
              <a:rPr lang="en-US" b="1" i="1" dirty="0" err="1" smtClean="0">
                <a:hlinkClick r:id="rId3"/>
              </a:rPr>
              <a:t>neuralgia</a:t>
            </a:r>
            <a:r>
              <a:rPr lang="en-US" b="1" dirty="0" err="1" smtClean="0">
                <a:hlinkClick r:id="rId3"/>
              </a:rPr>
              <a:t>,PHN</a:t>
            </a:r>
            <a:r>
              <a:rPr lang="en-US" b="1" dirty="0" smtClean="0">
                <a:hlinkClick r:id="rId3"/>
              </a:rPr>
              <a:t>)_</a:t>
            </a:r>
            <a:endParaRPr lang="en-US" b="1" dirty="0" smtClean="0"/>
          </a:p>
          <a:p>
            <a:endParaRPr lang="en-US" dirty="0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6D0072D-11D7-44BA-B5DD-96C8407B4C7D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www.merriam-webster.com</a:t>
            </a:r>
            <a:r>
              <a:rPr lang="en-US" dirty="0" smtClean="0"/>
              <a:t>/</a:t>
            </a:r>
            <a:r>
              <a:rPr lang="en-US" dirty="0" err="1" smtClean="0"/>
              <a:t>audio.php?file</a:t>
            </a:r>
            <a:r>
              <a:rPr lang="en-US" dirty="0" smtClean="0"/>
              <a:t>=neural03&amp;word=</a:t>
            </a:r>
            <a:r>
              <a:rPr lang="en-US" dirty="0" err="1" smtClean="0"/>
              <a:t>neuralgia&amp;text</a:t>
            </a:r>
            <a:r>
              <a:rPr lang="en-US" dirty="0" smtClean="0"/>
              <a:t>=\n%3Cspan%20class%3D%22unicode%22%3Eu%CC%87%3C%2Fspan%3E-%3Cspan%20class%3D%22unicode%22%3E%CB%88%3C%2Fspan%3Eral-j%C9%99%2C%20ny%3Cspan%20class%3D%22unicode%22%3Eu%CC%87%3C%2Fspan%3E-\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79FA20-A93B-4AC1-8661-026E8EEF828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85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Figure 1. Herpes simplex virus (HSV) and varicella-zoster virus (VZV) latency and reactivation in the sensory ganglion. Neurons with black nuclei</a:t>
            </a:r>
          </a:p>
          <a:p>
            <a:r>
              <a:rPr lang="en-US" dirty="0" smtClean="0"/>
              <a:t>are latently infected. Red indicates reactivation and, in the case of VZV, spread of infection within the ganglion. dermatome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1398B8A-F9A0-447D-BA23-B70F56ECFB9A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899F91-38B5-45BE-9D70-8AC46E35E2DF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79FA20-A93B-4AC1-8661-026E8EEF828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79FA20-A93B-4AC1-8661-026E8EEF828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4CA9C3-B8A3-4566-A099-82D52F63D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8A584-3653-4F55-93DD-C13855B49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5791200 h 3648"/>
              <a:gd name="T2" fmla="*/ 1137151 w 2736"/>
              <a:gd name="T3" fmla="*/ 3200400 h 3648"/>
              <a:gd name="T4" fmla="*/ 4321175 w 2736"/>
              <a:gd name="T5" fmla="*/ 0 h 3648"/>
              <a:gd name="T6" fmla="*/ 4321175 w 2736"/>
              <a:gd name="T7" fmla="*/ 152400 h 3648"/>
              <a:gd name="T8" fmla="*/ 1175056 w 2736"/>
              <a:gd name="T9" fmla="*/ 3235325 h 3648"/>
              <a:gd name="T10" fmla="*/ 75810 w 2736"/>
              <a:gd name="T11" fmla="*/ 5791200 h 3648"/>
              <a:gd name="T12" fmla="*/ 0 w 2736"/>
              <a:gd name="T13" fmla="*/ 5791200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6538193 h 4128"/>
              <a:gd name="T2" fmla="*/ 0 w 3504"/>
              <a:gd name="T3" fmla="*/ 6615113 h 4128"/>
              <a:gd name="T4" fmla="*/ 5513388 w 3504"/>
              <a:gd name="T5" fmla="*/ 4230596 h 4128"/>
              <a:gd name="T6" fmla="*/ 4531552 w 3504"/>
              <a:gd name="T7" fmla="*/ 0 h 4128"/>
              <a:gd name="T8" fmla="*/ 4456026 w 3504"/>
              <a:gd name="T9" fmla="*/ 0 h 4128"/>
              <a:gd name="T10" fmla="*/ 5452023 w 3504"/>
              <a:gd name="T11" fmla="*/ 4196943 h 4128"/>
              <a:gd name="T12" fmla="*/ 0 w 3504"/>
              <a:gd name="T13" fmla="*/ 6538193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12872F-F118-4932-8596-2612C4C4A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7BEE75-728C-4287-9053-D2C3A7047F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D01FCA-568E-438B-8F18-A70BE37B46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4202D-5AAE-43A5-B579-1B387798D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441BF4-BA1A-48F4-A7DD-549F419CED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2CDEE-4723-4CF8-9194-9397703E4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59693" y="12906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1299" y="1395381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0613" y="12896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59693" y="12906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1299" y="1395381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0613" y="12896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59692" y="12906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1298" y="1395380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0612" y="1289665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4E768E-FDC1-4DE9-8A59-EFF1DA1D95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5EA2D-D9C9-4D03-BF76-D9CC49161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A710C-8BFC-4F25-B876-721DC144E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10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1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EB921BA-22F1-4E25-878B-8EE3AB0F5E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3" r:id="rId1"/>
    <p:sldLayoutId id="2147483928" r:id="rId2"/>
    <p:sldLayoutId id="2147483934" r:id="rId3"/>
    <p:sldLayoutId id="2147483935" r:id="rId4"/>
    <p:sldLayoutId id="2147483936" r:id="rId5"/>
    <p:sldLayoutId id="2147483929" r:id="rId6"/>
    <p:sldLayoutId id="2147483937" r:id="rId7"/>
    <p:sldLayoutId id="2147483930" r:id="rId8"/>
    <p:sldLayoutId id="2147483938" r:id="rId9"/>
    <p:sldLayoutId id="2147483931" r:id="rId10"/>
    <p:sldLayoutId id="21474839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MS PGothic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MS PGothic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MS PGothic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MS PGothic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  <a:ea typeface="MS PGothic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wmf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jpeg"/><Relationship Id="rId7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34.jpeg"/><Relationship Id="rId7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3.png"/><Relationship Id="rId12" Type="http://schemas.openxmlformats.org/officeDocument/2006/relationships/image" Target="../media/image44.png"/><Relationship Id="rId13" Type="http://schemas.openxmlformats.org/officeDocument/2006/relationships/image" Target="../media/image45.png"/><Relationship Id="rId14" Type="http://schemas.openxmlformats.org/officeDocument/2006/relationships/image" Target="../media/image46.png"/><Relationship Id="rId15" Type="http://schemas.openxmlformats.org/officeDocument/2006/relationships/image" Target="../media/image47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6.png"/><Relationship Id="rId5" Type="http://schemas.openxmlformats.org/officeDocument/2006/relationships/image" Target="../media/image37.jpeg"/><Relationship Id="rId6" Type="http://schemas.openxmlformats.org/officeDocument/2006/relationships/image" Target="../media/image38.jpe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4" Type="http://schemas.openxmlformats.org/officeDocument/2006/relationships/image" Target="../media/image53.png"/><Relationship Id="rId5" Type="http://schemas.openxmlformats.org/officeDocument/2006/relationships/image" Target="../media/image38.jpe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4" Type="http://schemas.openxmlformats.org/officeDocument/2006/relationships/image" Target="../media/image58.jpeg"/><Relationship Id="rId5" Type="http://schemas.openxmlformats.org/officeDocument/2006/relationships/image" Target="../media/image59.jpeg"/><Relationship Id="rId6" Type="http://schemas.openxmlformats.org/officeDocument/2006/relationships/image" Target="../media/image60.jpeg"/><Relationship Id="rId7" Type="http://schemas.microsoft.com/office/2007/relationships/hdphoto" Target="../media/hdphoto1.wdp"/><Relationship Id="rId8" Type="http://schemas.openxmlformats.org/officeDocument/2006/relationships/image" Target="../media/image61.jpeg"/><Relationship Id="rId9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62.jpeg"/><Relationship Id="rId5" Type="http://schemas.openxmlformats.org/officeDocument/2006/relationships/image" Target="../media/image63.jpeg"/><Relationship Id="rId6" Type="http://schemas.openxmlformats.org/officeDocument/2006/relationships/chart" Target="../charts/chart4.xml"/><Relationship Id="rId7" Type="http://schemas.openxmlformats.org/officeDocument/2006/relationships/chart" Target="../charts/chart5.xml"/><Relationship Id="rId8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4" Type="http://schemas.openxmlformats.org/officeDocument/2006/relationships/image" Target="../media/image68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12"/>
          <p:cNvSpPr txBox="1">
            <a:spLocks noChangeArrowheads="1"/>
          </p:cNvSpPr>
          <p:nvPr/>
        </p:nvSpPr>
        <p:spPr bwMode="auto">
          <a:xfrm>
            <a:off x="1842730" y="1988488"/>
            <a:ext cx="5429967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Times" charset="0"/>
              </a:rPr>
              <a:t>Hua Zhu, Ph.D.</a:t>
            </a:r>
            <a:endParaRPr lang="en-US" dirty="0">
              <a:solidFill>
                <a:schemeClr val="bg1"/>
              </a:solidFill>
              <a:latin typeface="Times" charset="0"/>
            </a:endParaRPr>
          </a:p>
          <a:p>
            <a:pPr algn="ctr">
              <a:lnSpc>
                <a:spcPct val="50000"/>
              </a:lnSpc>
            </a:pPr>
            <a:endParaRPr lang="en-US" sz="2400" dirty="0">
              <a:solidFill>
                <a:srgbClr val="FFE604"/>
              </a:solidFill>
              <a:latin typeface="Times" charset="0"/>
            </a:endParaRPr>
          </a:p>
          <a:p>
            <a:pPr algn="ctr"/>
            <a:r>
              <a:rPr lang="en-US" sz="1400" b="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Department of </a:t>
            </a:r>
            <a:r>
              <a:rPr lang="en-US" sz="1400" b="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Microbiology, Biochemistry </a:t>
            </a:r>
            <a:r>
              <a:rPr lang="en-US" sz="1400" b="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and Molecular Genetics</a:t>
            </a:r>
          </a:p>
          <a:p>
            <a:pPr algn="ctr"/>
            <a:r>
              <a:rPr lang="en-US" sz="1400" b="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Rutgers University -  New Jersey Medical School</a:t>
            </a:r>
          </a:p>
          <a:p>
            <a:pPr algn="ctr"/>
            <a:r>
              <a:rPr lang="en-US" sz="1400" b="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zhuhu</a:t>
            </a:r>
            <a:r>
              <a:rPr lang="en-US" altLang="zh-CN" sz="1400" b="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@njms.rutgers.edu</a:t>
            </a:r>
            <a:endParaRPr lang="en-US" sz="1400" b="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</a:endParaRPr>
          </a:p>
          <a:p>
            <a:pPr algn="ctr"/>
            <a:endParaRPr lang="en-US" sz="1400" b="0" dirty="0">
              <a:solidFill>
                <a:schemeClr val="tx2">
                  <a:lumMod val="50000"/>
                </a:schemeClr>
              </a:solidFill>
              <a:latin typeface="Arial" pitchFamily="34" charset="0"/>
            </a:endParaRPr>
          </a:p>
        </p:txBody>
      </p:sp>
      <p:pic>
        <p:nvPicPr>
          <p:cNvPr id="103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6381" y="4678084"/>
            <a:ext cx="1540301" cy="122069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2" name="Picture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9904" y="4669119"/>
            <a:ext cx="1595763" cy="123862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2438" y="466927"/>
            <a:ext cx="82105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dirty="0" smtClean="0">
                <a:solidFill>
                  <a:srgbClr val="FFDE03"/>
                </a:solidFill>
              </a:rPr>
              <a:t>Role</a:t>
            </a:r>
            <a:r>
              <a:rPr lang="en-US" sz="2400" dirty="0" smtClean="0">
                <a:solidFill>
                  <a:srgbClr val="FFDE03"/>
                </a:solidFill>
              </a:rPr>
              <a:t> </a:t>
            </a:r>
            <a:r>
              <a:rPr lang="en-US" sz="2400" dirty="0">
                <a:solidFill>
                  <a:srgbClr val="FFDE03"/>
                </a:solidFill>
              </a:rPr>
              <a:t>of </a:t>
            </a:r>
            <a:r>
              <a:rPr lang="en-US" sz="2400" dirty="0" smtClean="0">
                <a:solidFill>
                  <a:srgbClr val="FFDE03"/>
                </a:solidFill>
              </a:rPr>
              <a:t>ORF</a:t>
            </a:r>
            <a:r>
              <a:rPr lang="en-US" altLang="zh-CN" sz="2400" dirty="0" smtClean="0">
                <a:solidFill>
                  <a:srgbClr val="FFDE03"/>
                </a:solidFill>
              </a:rPr>
              <a:t>7</a:t>
            </a:r>
            <a:r>
              <a:rPr lang="zh-CN" altLang="en-US" sz="2400" dirty="0" smtClean="0">
                <a:solidFill>
                  <a:srgbClr val="FFDE03"/>
                </a:solidFill>
              </a:rPr>
              <a:t>  </a:t>
            </a:r>
            <a:r>
              <a:rPr lang="en-US" altLang="zh-CN" sz="2400" dirty="0" smtClean="0">
                <a:solidFill>
                  <a:srgbClr val="FFDE03"/>
                </a:solidFill>
              </a:rPr>
              <a:t>in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sz="2400" dirty="0" smtClean="0">
                <a:solidFill>
                  <a:srgbClr val="FFDE03"/>
                </a:solidFill>
              </a:rPr>
              <a:t>Varicella </a:t>
            </a:r>
            <a:r>
              <a:rPr lang="en-US" sz="2400" dirty="0">
                <a:solidFill>
                  <a:srgbClr val="FFDE03"/>
                </a:solidFill>
              </a:rPr>
              <a:t>Zoster Virus </a:t>
            </a:r>
            <a:r>
              <a:rPr lang="en-US" sz="2400" dirty="0" smtClean="0">
                <a:solidFill>
                  <a:srgbClr val="FFDE03"/>
                </a:solidFill>
              </a:rPr>
              <a:t>Tissue</a:t>
            </a:r>
            <a:r>
              <a:rPr lang="zh-CN" altLang="en-US" sz="2400" dirty="0">
                <a:solidFill>
                  <a:srgbClr val="FFDE03"/>
                </a:solidFill>
              </a:rPr>
              <a:t> </a:t>
            </a:r>
            <a:r>
              <a:rPr lang="en-US" altLang="zh-CN" sz="2400" dirty="0" smtClean="0">
                <a:solidFill>
                  <a:srgbClr val="FFDE03"/>
                </a:solidFill>
              </a:rPr>
              <a:t>T</a:t>
            </a:r>
            <a:r>
              <a:rPr lang="en-US" sz="2400" dirty="0" smtClean="0">
                <a:solidFill>
                  <a:srgbClr val="FFDE03"/>
                </a:solidFill>
              </a:rPr>
              <a:t>ropism and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altLang="zh-CN" sz="2400" dirty="0" smtClean="0">
                <a:solidFill>
                  <a:srgbClr val="FFDE03"/>
                </a:solidFill>
              </a:rPr>
              <a:t>Potential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sz="2400" dirty="0" smtClean="0">
                <a:solidFill>
                  <a:srgbClr val="FFDE03"/>
                </a:solidFill>
              </a:rPr>
              <a:t>for Novel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sz="2400" dirty="0" smtClean="0">
                <a:solidFill>
                  <a:srgbClr val="FFDE03"/>
                </a:solidFill>
              </a:rPr>
              <a:t>Vaccines</a:t>
            </a:r>
            <a:endParaRPr kumimoji="1" lang="en-US" altLang="zh-CN" sz="2400" dirty="0">
              <a:solidFill>
                <a:srgbClr val="FFDE03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" charset="0"/>
              <a:ea typeface="SimSun" pitchFamily="2" charset="-122"/>
            </a:endParaRPr>
          </a:p>
        </p:txBody>
      </p:sp>
      <p:pic>
        <p:nvPicPr>
          <p:cNvPr id="6" name="Picture 5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8274" y="4671545"/>
            <a:ext cx="1245161" cy="1245161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 descr="LiveWT GFP2M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334" y="4667103"/>
            <a:ext cx="1259811" cy="12598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73973" y="4666596"/>
            <a:ext cx="1257019" cy="12570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44475" y="421558"/>
            <a:ext cx="864788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latin typeface="Arial" pitchFamily="34" charset="0"/>
              <a:ea typeface="SimSun" pitchFamily="2" charset="-122"/>
              <a:cs typeface="Arial" pitchFamily="34" charset="0"/>
            </a:endParaRP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SimSun" pitchFamily="2" charset="-122"/>
                <a:cs typeface="Arial" pitchFamily="34" charset="0"/>
              </a:rPr>
              <a:t>Herpesvirus family</a:t>
            </a: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SimSun" pitchFamily="2" charset="-122"/>
                <a:cs typeface="Arial" pitchFamily="34" charset="0"/>
              </a:rPr>
              <a:t>Alpha-herpesvirus subgroup (HSV-1, HSV-2)</a:t>
            </a:r>
          </a:p>
          <a:p>
            <a:pPr marL="411163" indent="-342900" eaLnBrk="1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/>
            </a:pPr>
            <a:r>
              <a:rPr lang="en-US" altLang="zh-CN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SimSun" pitchFamily="2" charset="-122"/>
                <a:cs typeface="Arial" pitchFamily="34" charset="0"/>
              </a:rPr>
              <a:t>Typical herpesvirus structure</a:t>
            </a: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SimSun" pitchFamily="2" charset="-122"/>
                <a:cs typeface="Arial" pitchFamily="34" charset="0"/>
              </a:rPr>
              <a:t>A linear double-stranded DNA, 125 Kb, 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SimSun" pitchFamily="2" charset="-122"/>
                <a:cs typeface="Arial" pitchFamily="34" charset="0"/>
              </a:rPr>
              <a:t>7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SimSun" pitchFamily="2" charset="-122"/>
                <a:cs typeface="Arial" pitchFamily="34" charset="0"/>
              </a:rPr>
              <a:t>ORFs</a:t>
            </a: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SimSun" pitchFamily="2" charset="-122"/>
                <a:cs typeface="Arial" pitchFamily="34" charset="0"/>
              </a:rPr>
              <a:t>Clinical strain: </a:t>
            </a:r>
            <a:r>
              <a:rPr kumimoji="0" lang="en-US" altLang="zh-CN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SimSun" pitchFamily="2" charset="-122"/>
                <a:cs typeface="Arial" pitchFamily="34" charset="0"/>
              </a:rPr>
              <a:t>pOka</a:t>
            </a: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latin typeface="Arial" pitchFamily="34" charset="0"/>
              <a:ea typeface="SimSun" pitchFamily="2" charset="-122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87983" y="350872"/>
            <a:ext cx="257147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en-US" altLang="zh-CN" sz="2800" dirty="0" smtClean="0">
                <a:solidFill>
                  <a:srgbClr val="FFDE03"/>
                </a:solidFill>
                <a:latin typeface="Times" charset="0"/>
                <a:ea typeface="SimSun" pitchFamily="2" charset="-122"/>
              </a:rPr>
              <a:t>Biology of VZV</a:t>
            </a:r>
            <a:endParaRPr kumimoji="1" lang="en-US" altLang="zh-CN" sz="2800" dirty="0">
              <a:solidFill>
                <a:srgbClr val="FFDE03"/>
              </a:solidFill>
              <a:latin typeface="Times" charset="0"/>
              <a:ea typeface="SimSun" pitchFamily="2" charset="-122"/>
            </a:endParaRPr>
          </a:p>
        </p:txBody>
      </p:sp>
      <p:pic>
        <p:nvPicPr>
          <p:cNvPr id="6" name="Picture 5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526" y="3246892"/>
            <a:ext cx="2935288" cy="3049587"/>
          </a:xfrm>
          <a:prstGeom prst="rect">
            <a:avLst/>
          </a:prstGeom>
          <a:noFill/>
          <a:ln w="12700">
            <a:solidFill>
              <a:srgbClr val="000514"/>
            </a:solidFill>
            <a:miter lim="800000"/>
            <a:headEnd/>
            <a:tailEnd/>
          </a:ln>
        </p:spPr>
      </p:pic>
      <p:pic>
        <p:nvPicPr>
          <p:cNvPr id="7" name="Picture 52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5489" y="3250067"/>
            <a:ext cx="2776537" cy="3048000"/>
          </a:xfrm>
          <a:prstGeom prst="rect">
            <a:avLst/>
          </a:prstGeom>
          <a:noFill/>
          <a:ln w="12700">
            <a:solidFill>
              <a:srgbClr val="000514"/>
            </a:solidFill>
            <a:miter lim="800000"/>
            <a:headEnd/>
            <a:tailEnd/>
          </a:ln>
        </p:spPr>
      </p:pic>
      <p:sp>
        <p:nvSpPr>
          <p:cNvPr id="8" name="Rectangle 523"/>
          <p:cNvSpPr>
            <a:spLocks noChangeArrowheads="1"/>
          </p:cNvSpPr>
          <p:nvPr/>
        </p:nvSpPr>
        <p:spPr bwMode="auto">
          <a:xfrm>
            <a:off x="3862539" y="4745492"/>
            <a:ext cx="13779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r>
              <a:rPr lang="en-US" sz="2400" b="0">
                <a:latin typeface="Times" charset="0"/>
              </a:rPr>
              <a:t>envelope</a:t>
            </a:r>
          </a:p>
        </p:txBody>
      </p:sp>
      <p:sp>
        <p:nvSpPr>
          <p:cNvPr id="9" name="Rectangle 524"/>
          <p:cNvSpPr>
            <a:spLocks noChangeArrowheads="1"/>
          </p:cNvSpPr>
          <p:nvPr/>
        </p:nvSpPr>
        <p:spPr bwMode="auto">
          <a:xfrm>
            <a:off x="3618064" y="3743779"/>
            <a:ext cx="1771650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0">
                <a:latin typeface="Times" charset="0"/>
              </a:rPr>
              <a:t>icosahedral</a:t>
            </a:r>
          </a:p>
          <a:p>
            <a:pPr algn="ctr">
              <a:lnSpc>
                <a:spcPct val="80000"/>
              </a:lnSpc>
            </a:pPr>
            <a:r>
              <a:rPr lang="en-US" sz="2400" b="0">
                <a:latin typeface="Times" charset="0"/>
              </a:rPr>
              <a:t>nucleocapsid</a:t>
            </a:r>
          </a:p>
        </p:txBody>
      </p:sp>
      <p:sp>
        <p:nvSpPr>
          <p:cNvPr id="10" name="Rectangle 525"/>
          <p:cNvSpPr>
            <a:spLocks noChangeArrowheads="1"/>
          </p:cNvSpPr>
          <p:nvPr/>
        </p:nvSpPr>
        <p:spPr bwMode="auto">
          <a:xfrm>
            <a:off x="3564089" y="5136017"/>
            <a:ext cx="184308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r>
              <a:rPr lang="en-US" sz="2400" b="0">
                <a:latin typeface="Times" charset="0"/>
              </a:rPr>
              <a:t>glycoprotein      </a:t>
            </a:r>
          </a:p>
        </p:txBody>
      </p:sp>
      <p:sp>
        <p:nvSpPr>
          <p:cNvPr id="11" name="Rectangle 526"/>
          <p:cNvSpPr>
            <a:spLocks noChangeArrowheads="1"/>
          </p:cNvSpPr>
          <p:nvPr/>
        </p:nvSpPr>
        <p:spPr bwMode="auto">
          <a:xfrm>
            <a:off x="3946676" y="4447042"/>
            <a:ext cx="11128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r>
              <a:rPr lang="en-US" sz="2400" b="0">
                <a:latin typeface="Times" charset="0"/>
              </a:rPr>
              <a:t>dsDNA</a:t>
            </a:r>
          </a:p>
        </p:txBody>
      </p:sp>
      <p:sp>
        <p:nvSpPr>
          <p:cNvPr id="12" name="Rectangle 527"/>
          <p:cNvSpPr>
            <a:spLocks noChangeArrowheads="1"/>
          </p:cNvSpPr>
          <p:nvPr/>
        </p:nvSpPr>
        <p:spPr bwMode="auto">
          <a:xfrm>
            <a:off x="3830789" y="5578929"/>
            <a:ext cx="13144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r>
              <a:rPr lang="en-US" sz="2400" b="0">
                <a:latin typeface="Times" charset="0"/>
              </a:rPr>
              <a:t>tegument</a:t>
            </a:r>
          </a:p>
        </p:txBody>
      </p:sp>
      <p:sp>
        <p:nvSpPr>
          <p:cNvPr id="13" name="Line 528"/>
          <p:cNvSpPr>
            <a:spLocks noChangeShapeType="1"/>
          </p:cNvSpPr>
          <p:nvPr/>
        </p:nvSpPr>
        <p:spPr bwMode="auto">
          <a:xfrm>
            <a:off x="5342089" y="4064454"/>
            <a:ext cx="1352550" cy="342900"/>
          </a:xfrm>
          <a:prstGeom prst="line">
            <a:avLst/>
          </a:prstGeom>
          <a:noFill/>
          <a:ln w="28575">
            <a:solidFill>
              <a:srgbClr val="068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14" name="Line 529"/>
          <p:cNvSpPr>
            <a:spLocks noChangeShapeType="1"/>
          </p:cNvSpPr>
          <p:nvPr/>
        </p:nvSpPr>
        <p:spPr bwMode="auto">
          <a:xfrm>
            <a:off x="5037289" y="4674054"/>
            <a:ext cx="1924050" cy="74613"/>
          </a:xfrm>
          <a:prstGeom prst="line">
            <a:avLst/>
          </a:prstGeom>
          <a:noFill/>
          <a:ln w="28575">
            <a:solidFill>
              <a:srgbClr val="068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15" name="Line 530"/>
          <p:cNvSpPr>
            <a:spLocks noChangeShapeType="1"/>
          </p:cNvSpPr>
          <p:nvPr/>
        </p:nvSpPr>
        <p:spPr bwMode="auto">
          <a:xfrm flipV="1">
            <a:off x="5110314" y="5461454"/>
            <a:ext cx="1685925" cy="344488"/>
          </a:xfrm>
          <a:prstGeom prst="line">
            <a:avLst/>
          </a:prstGeom>
          <a:noFill/>
          <a:ln w="28575">
            <a:solidFill>
              <a:srgbClr val="068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16" name="Line 531"/>
          <p:cNvSpPr>
            <a:spLocks noChangeShapeType="1"/>
          </p:cNvSpPr>
          <p:nvPr/>
        </p:nvSpPr>
        <p:spPr bwMode="auto">
          <a:xfrm flipH="1">
            <a:off x="2384576" y="4064454"/>
            <a:ext cx="1331913" cy="360363"/>
          </a:xfrm>
          <a:prstGeom prst="line">
            <a:avLst/>
          </a:prstGeom>
          <a:noFill/>
          <a:ln w="28575">
            <a:solidFill>
              <a:srgbClr val="068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17" name="Line 532"/>
          <p:cNvSpPr>
            <a:spLocks noChangeShapeType="1"/>
          </p:cNvSpPr>
          <p:nvPr/>
        </p:nvSpPr>
        <p:spPr bwMode="auto">
          <a:xfrm flipH="1">
            <a:off x="2967189" y="5005842"/>
            <a:ext cx="933450" cy="3175"/>
          </a:xfrm>
          <a:prstGeom prst="line">
            <a:avLst/>
          </a:prstGeom>
          <a:noFill/>
          <a:ln w="28575">
            <a:solidFill>
              <a:srgbClr val="068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18" name="Line 533"/>
          <p:cNvSpPr>
            <a:spLocks noChangeShapeType="1"/>
          </p:cNvSpPr>
          <p:nvPr/>
        </p:nvSpPr>
        <p:spPr bwMode="auto">
          <a:xfrm flipH="1" flipV="1">
            <a:off x="2509989" y="5299529"/>
            <a:ext cx="1352550" cy="508000"/>
          </a:xfrm>
          <a:prstGeom prst="line">
            <a:avLst/>
          </a:prstGeom>
          <a:noFill/>
          <a:ln w="28575">
            <a:solidFill>
              <a:srgbClr val="068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19" name="Line 534"/>
          <p:cNvSpPr>
            <a:spLocks noChangeShapeType="1"/>
          </p:cNvSpPr>
          <p:nvPr/>
        </p:nvSpPr>
        <p:spPr bwMode="auto">
          <a:xfrm flipH="1">
            <a:off x="2332189" y="4674054"/>
            <a:ext cx="1593850" cy="69850"/>
          </a:xfrm>
          <a:prstGeom prst="line">
            <a:avLst/>
          </a:prstGeom>
          <a:noFill/>
          <a:ln w="28575">
            <a:solidFill>
              <a:srgbClr val="068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20" name="Line 535"/>
          <p:cNvSpPr>
            <a:spLocks noChangeShapeType="1"/>
          </p:cNvSpPr>
          <p:nvPr/>
        </p:nvSpPr>
        <p:spPr bwMode="auto">
          <a:xfrm flipH="1" flipV="1">
            <a:off x="3008464" y="5266192"/>
            <a:ext cx="615950" cy="134937"/>
          </a:xfrm>
          <a:prstGeom prst="line">
            <a:avLst/>
          </a:prstGeom>
          <a:noFill/>
          <a:ln w="28575">
            <a:solidFill>
              <a:srgbClr val="068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21" name="Line 536"/>
          <p:cNvSpPr>
            <a:spLocks noChangeShapeType="1"/>
          </p:cNvSpPr>
          <p:nvPr/>
        </p:nvSpPr>
        <p:spPr bwMode="auto">
          <a:xfrm flipV="1">
            <a:off x="5221439" y="5313817"/>
            <a:ext cx="942975" cy="71437"/>
          </a:xfrm>
          <a:prstGeom prst="line">
            <a:avLst/>
          </a:prstGeom>
          <a:noFill/>
          <a:ln w="28575">
            <a:solidFill>
              <a:srgbClr val="068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22" name="Line 537"/>
          <p:cNvSpPr>
            <a:spLocks noChangeShapeType="1"/>
          </p:cNvSpPr>
          <p:nvPr/>
        </p:nvSpPr>
        <p:spPr bwMode="auto">
          <a:xfrm>
            <a:off x="5119839" y="5001079"/>
            <a:ext cx="1019175" cy="6350"/>
          </a:xfrm>
          <a:prstGeom prst="line">
            <a:avLst/>
          </a:prstGeom>
          <a:noFill/>
          <a:ln w="28575">
            <a:solidFill>
              <a:srgbClr val="068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23" name="Text Box 539"/>
          <p:cNvSpPr txBox="1">
            <a:spLocks noChangeArrowheads="1"/>
          </p:cNvSpPr>
          <p:nvPr/>
        </p:nvSpPr>
        <p:spPr bwMode="auto">
          <a:xfrm>
            <a:off x="8210701" y="6093279"/>
            <a:ext cx="4889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0" kern="0">
                <a:solidFill>
                  <a:srgbClr val="000514"/>
                </a:solidFill>
                <a:latin typeface="Comic Sans MS" pitchFamily="66" charset="0"/>
                <a:ea typeface="ＭＳ Ｐゴシック" pitchFamily="34" charset="-128"/>
              </a:rPr>
              <a:t>H. Zhu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4277191" y="4665162"/>
            <a:ext cx="4517816" cy="1787525"/>
            <a:chOff x="4277191" y="4665162"/>
            <a:chExt cx="4517816" cy="1787525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75199" y="4665162"/>
              <a:ext cx="3319808" cy="178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Text Box 16"/>
            <p:cNvSpPr txBox="1">
              <a:spLocks noChangeArrowheads="1"/>
            </p:cNvSpPr>
            <p:nvPr/>
          </p:nvSpPr>
          <p:spPr bwMode="auto">
            <a:xfrm>
              <a:off x="6444389" y="4690618"/>
              <a:ext cx="5334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tx2">
                      <a:lumMod val="50000"/>
                    </a:schemeClr>
                  </a:solidFill>
                  <a:ea typeface="ＭＳ Ｐゴシック" pitchFamily="34" charset="-128"/>
                </a:rPr>
                <a:t>Skin</a:t>
              </a:r>
            </a:p>
          </p:txBody>
        </p:sp>
        <p:sp>
          <p:nvSpPr>
            <p:cNvPr id="46" name="Text Box 19"/>
            <p:cNvSpPr txBox="1">
              <a:spLocks noChangeArrowheads="1"/>
            </p:cNvSpPr>
            <p:nvPr/>
          </p:nvSpPr>
          <p:spPr bwMode="auto">
            <a:xfrm>
              <a:off x="7103719" y="5032252"/>
              <a:ext cx="612730" cy="271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defRPr/>
              </a:pPr>
              <a:r>
                <a:rPr lang="en-US" sz="1400" dirty="0" smtClean="0">
                  <a:solidFill>
                    <a:schemeClr val="tx2">
                      <a:lumMod val="50000"/>
                    </a:schemeClr>
                  </a:solidFill>
                  <a:ea typeface="ＭＳ Ｐゴシック" pitchFamily="34" charset="-128"/>
                </a:rPr>
                <a:t>DRG</a:t>
              </a:r>
              <a:endParaRPr lang="en-US" sz="1400" dirty="0">
                <a:solidFill>
                  <a:schemeClr val="tx2">
                    <a:lumMod val="50000"/>
                  </a:schemeClr>
                </a:solidFill>
                <a:ea typeface="ＭＳ Ｐゴシック" pitchFamily="34" charset="-128"/>
              </a:endParaRPr>
            </a:p>
          </p:txBody>
        </p:sp>
        <p:sp>
          <p:nvSpPr>
            <p:cNvPr id="47" name="Text Box 17"/>
            <p:cNvSpPr txBox="1">
              <a:spLocks noChangeArrowheads="1"/>
            </p:cNvSpPr>
            <p:nvPr/>
          </p:nvSpPr>
          <p:spPr bwMode="auto">
            <a:xfrm>
              <a:off x="5522385" y="5952296"/>
              <a:ext cx="2332116" cy="437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57163" indent="-157163">
                <a:lnSpc>
                  <a:spcPct val="80000"/>
                </a:lnSpc>
              </a:pPr>
              <a:r>
                <a:rPr lang="en-US" sz="1400" dirty="0" smtClean="0">
                  <a:solidFill>
                    <a:schemeClr val="bg1"/>
                  </a:solidFill>
                </a:rPr>
                <a:t>	Infect </a:t>
              </a:r>
              <a:r>
                <a:rPr lang="en-US" sz="1400" dirty="0">
                  <a:solidFill>
                    <a:schemeClr val="bg1"/>
                  </a:solidFill>
                </a:rPr>
                <a:t>sensory </a:t>
              </a:r>
              <a:r>
                <a:rPr lang="en-US" sz="1400" dirty="0" err="1">
                  <a:solidFill>
                    <a:schemeClr val="bg1"/>
                  </a:solidFill>
                </a:rPr>
                <a:t>ganlia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smtClean="0">
                  <a:solidFill>
                    <a:schemeClr val="bg1"/>
                  </a:solidFill>
                </a:rPr>
                <a:t>and establish </a:t>
              </a:r>
              <a:r>
                <a:rPr lang="en-US" sz="1400" dirty="0">
                  <a:solidFill>
                    <a:schemeClr val="bg1"/>
                  </a:solidFill>
                </a:rPr>
                <a:t>latent infection</a:t>
              </a:r>
            </a:p>
          </p:txBody>
        </p:sp>
        <p:sp>
          <p:nvSpPr>
            <p:cNvPr id="48" name="Arc 24"/>
            <p:cNvSpPr>
              <a:spLocks/>
            </p:cNvSpPr>
            <p:nvPr/>
          </p:nvSpPr>
          <p:spPr bwMode="auto">
            <a:xfrm rot="2362717" flipV="1">
              <a:off x="6374031" y="5242189"/>
              <a:ext cx="858837" cy="760412"/>
            </a:xfrm>
            <a:custGeom>
              <a:avLst/>
              <a:gdLst>
                <a:gd name="T0" fmla="*/ 0 w 19673"/>
                <a:gd name="T1" fmla="*/ 0 h 21600"/>
                <a:gd name="T2" fmla="*/ 0 w 19673"/>
                <a:gd name="T3" fmla="*/ 0 h 21600"/>
                <a:gd name="T4" fmla="*/ 0 w 19673"/>
                <a:gd name="T5" fmla="*/ 0 h 21600"/>
                <a:gd name="T6" fmla="*/ 0 60000 65536"/>
                <a:gd name="T7" fmla="*/ 0 60000 65536"/>
                <a:gd name="T8" fmla="*/ 0 60000 65536"/>
                <a:gd name="T9" fmla="*/ 0 w 19673"/>
                <a:gd name="T10" fmla="*/ 0 h 21600"/>
                <a:gd name="T11" fmla="*/ 19673 w 1967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673" h="21600" fill="none" extrusionOk="0">
                  <a:moveTo>
                    <a:pt x="0" y="-1"/>
                  </a:moveTo>
                  <a:cubicBezTo>
                    <a:pt x="8478" y="-1"/>
                    <a:pt x="16173" y="4960"/>
                    <a:pt x="19673" y="12682"/>
                  </a:cubicBezTo>
                </a:path>
                <a:path w="19673" h="21600" stroke="0" extrusionOk="0">
                  <a:moveTo>
                    <a:pt x="0" y="-1"/>
                  </a:moveTo>
                  <a:cubicBezTo>
                    <a:pt x="8478" y="-1"/>
                    <a:pt x="16173" y="4960"/>
                    <a:pt x="19673" y="1268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round/>
              <a:headEnd/>
              <a:tailEnd type="stealth" w="med" len="med"/>
            </a:ln>
          </p:spPr>
          <p:txBody>
            <a:bodyPr vert="eaVert" wrap="none" anchor="ctr"/>
            <a:lstStyle/>
            <a:p>
              <a:pPr>
                <a:defRPr/>
              </a:pPr>
              <a:endParaRPr lang="en-US" sz="1400">
                <a:ln>
                  <a:solidFill>
                    <a:sysClr val="windowText" lastClr="000000"/>
                  </a:solidFill>
                </a:ln>
                <a:latin typeface="Calibri" pitchFamily="-65" charset="0"/>
                <a:ea typeface="ＭＳ Ｐゴシック" pitchFamily="34" charset="-128"/>
              </a:endParaRPr>
            </a:p>
          </p:txBody>
        </p:sp>
        <p:grpSp>
          <p:nvGrpSpPr>
            <p:cNvPr id="49" name="Group 57"/>
            <p:cNvGrpSpPr>
              <a:grpSpLocks/>
            </p:cNvGrpSpPr>
            <p:nvPr/>
          </p:nvGrpSpPr>
          <p:grpSpPr bwMode="auto">
            <a:xfrm>
              <a:off x="7467310" y="5346920"/>
              <a:ext cx="140438" cy="225177"/>
              <a:chOff x="4275" y="2544"/>
              <a:chExt cx="66" cy="97"/>
            </a:xfrm>
            <a:solidFill>
              <a:schemeClr val="accent2"/>
            </a:solidFill>
          </p:grpSpPr>
          <p:sp>
            <p:nvSpPr>
              <p:cNvPr id="52" name="Oval 26"/>
              <p:cNvSpPr>
                <a:spLocks noChangeArrowheads="1"/>
              </p:cNvSpPr>
              <p:nvPr/>
            </p:nvSpPr>
            <p:spPr bwMode="auto">
              <a:xfrm>
                <a:off x="4275" y="2571"/>
                <a:ext cx="27" cy="27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400">
                  <a:latin typeface="Calibri" pitchFamily="-65" charset="0"/>
                  <a:ea typeface="ＭＳ Ｐゴシック" pitchFamily="34" charset="-128"/>
                </a:endParaRPr>
              </a:p>
            </p:txBody>
          </p:sp>
          <p:sp>
            <p:nvSpPr>
              <p:cNvPr id="54" name="Oval 27"/>
              <p:cNvSpPr>
                <a:spLocks noChangeArrowheads="1"/>
              </p:cNvSpPr>
              <p:nvPr/>
            </p:nvSpPr>
            <p:spPr bwMode="auto">
              <a:xfrm>
                <a:off x="4299" y="2544"/>
                <a:ext cx="27" cy="27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400">
                  <a:latin typeface="Calibri" pitchFamily="-65" charset="0"/>
                  <a:ea typeface="ＭＳ Ｐゴシック" pitchFamily="34" charset="-128"/>
                </a:endParaRPr>
              </a:p>
            </p:txBody>
          </p:sp>
          <p:sp>
            <p:nvSpPr>
              <p:cNvPr id="55" name="Oval 28"/>
              <p:cNvSpPr>
                <a:spLocks noChangeArrowheads="1"/>
              </p:cNvSpPr>
              <p:nvPr/>
            </p:nvSpPr>
            <p:spPr bwMode="auto">
              <a:xfrm>
                <a:off x="4314" y="2579"/>
                <a:ext cx="27" cy="27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400">
                  <a:latin typeface="Calibri" pitchFamily="-65" charset="0"/>
                  <a:ea typeface="ＭＳ Ｐゴシック" pitchFamily="34" charset="-128"/>
                </a:endParaRPr>
              </a:p>
            </p:txBody>
          </p:sp>
          <p:sp>
            <p:nvSpPr>
              <p:cNvPr id="56" name="Oval 29"/>
              <p:cNvSpPr>
                <a:spLocks noChangeArrowheads="1"/>
              </p:cNvSpPr>
              <p:nvPr/>
            </p:nvSpPr>
            <p:spPr bwMode="auto">
              <a:xfrm>
                <a:off x="4278" y="2614"/>
                <a:ext cx="27" cy="27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400">
                  <a:latin typeface="Calibri" pitchFamily="-65" charset="0"/>
                  <a:ea typeface="ＭＳ Ｐゴシック" pitchFamily="34" charset="-128"/>
                </a:endParaRPr>
              </a:p>
            </p:txBody>
          </p:sp>
        </p:grpSp>
        <p:sp>
          <p:nvSpPr>
            <p:cNvPr id="50" name="Line 60"/>
            <p:cNvSpPr>
              <a:spLocks noChangeShapeType="1"/>
            </p:cNvSpPr>
            <p:nvPr/>
          </p:nvSpPr>
          <p:spPr bwMode="auto">
            <a:xfrm flipV="1">
              <a:off x="4339954" y="5251860"/>
              <a:ext cx="1049169" cy="0"/>
            </a:xfrm>
            <a:prstGeom prst="line">
              <a:avLst/>
            </a:prstGeom>
            <a:noFill/>
            <a:ln w="19050">
              <a:solidFill>
                <a:srgbClr val="007EEA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277191" y="4958271"/>
              <a:ext cx="1128771" cy="2754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57163" indent="-157163">
                <a:lnSpc>
                  <a:spcPct val="85000"/>
                </a:lnSpc>
              </a:pPr>
              <a:r>
                <a:rPr lang="en-US" sz="1400" dirty="0" smtClean="0"/>
                <a:t>2</a:t>
              </a:r>
              <a:r>
                <a:rPr lang="en-US" sz="1400" baseline="30000" dirty="0" smtClean="0"/>
                <a:t>nd</a:t>
              </a:r>
              <a:r>
                <a:rPr lang="en-US" sz="1400" dirty="0" smtClean="0"/>
                <a:t>  </a:t>
              </a:r>
              <a:r>
                <a:rPr lang="en-US" sz="1400" dirty="0" err="1"/>
                <a:t>viremia</a:t>
              </a:r>
              <a:r>
                <a:rPr lang="en-US" sz="1400" dirty="0"/>
                <a:t> </a:t>
              </a:r>
            </a:p>
          </p:txBody>
        </p:sp>
      </p:grpSp>
      <p:sp>
        <p:nvSpPr>
          <p:cNvPr id="57" name="Rectangle 4"/>
          <p:cNvSpPr>
            <a:spLocks noChangeArrowheads="1"/>
          </p:cNvSpPr>
          <p:nvPr/>
        </p:nvSpPr>
        <p:spPr bwMode="auto">
          <a:xfrm>
            <a:off x="2944019" y="224548"/>
            <a:ext cx="32273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zh-CN" sz="2800" dirty="0">
                <a:solidFill>
                  <a:srgbClr val="FFDE03"/>
                </a:solidFill>
                <a:latin typeface="Times" charset="0"/>
                <a:ea typeface="SimSun" pitchFamily="2" charset="-122"/>
              </a:rPr>
              <a:t>VZV Disease Model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4729609" y="1076418"/>
            <a:ext cx="2282825" cy="3558589"/>
            <a:chOff x="4729609" y="1076418"/>
            <a:chExt cx="2282825" cy="3558589"/>
          </a:xfrm>
        </p:grpSpPr>
        <p:pic>
          <p:nvPicPr>
            <p:cNvPr id="59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973159" y="1076418"/>
              <a:ext cx="2039275" cy="2342855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60" name="Text Box 16"/>
            <p:cNvSpPr txBox="1">
              <a:spLocks noChangeArrowheads="1"/>
            </p:cNvSpPr>
            <p:nvPr/>
          </p:nvSpPr>
          <p:spPr bwMode="auto">
            <a:xfrm>
              <a:off x="4729609" y="3562261"/>
              <a:ext cx="2050341" cy="46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52400" indent="-152400">
                <a:lnSpc>
                  <a:spcPct val="85000"/>
                </a:lnSpc>
              </a:pPr>
              <a:r>
                <a:rPr lang="en-US" sz="1400" dirty="0" smtClean="0"/>
                <a:t>Infect </a:t>
              </a:r>
              <a:r>
                <a:rPr lang="en-US" sz="1400" dirty="0"/>
                <a:t>skin </a:t>
              </a:r>
            </a:p>
            <a:p>
              <a:pPr marL="152400" indent="-152400">
                <a:lnSpc>
                  <a:spcPct val="85000"/>
                </a:lnSpc>
              </a:pPr>
              <a:r>
                <a:rPr lang="en-US" sz="1400" dirty="0" smtClean="0"/>
                <a:t>causing </a:t>
              </a:r>
              <a:r>
                <a:rPr lang="en-US" sz="1400" dirty="0"/>
                <a:t>chickenpox</a:t>
              </a:r>
            </a:p>
          </p:txBody>
        </p:sp>
        <p:sp>
          <p:nvSpPr>
            <p:cNvPr id="61" name="Line 61"/>
            <p:cNvSpPr>
              <a:spLocks noChangeShapeType="1"/>
            </p:cNvSpPr>
            <p:nvPr/>
          </p:nvSpPr>
          <p:spPr bwMode="auto">
            <a:xfrm flipH="1" flipV="1">
              <a:off x="5585307" y="4012126"/>
              <a:ext cx="93908" cy="6228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345927" y="1076418"/>
            <a:ext cx="2850848" cy="4703150"/>
            <a:chOff x="6345927" y="1076418"/>
            <a:chExt cx="2850848" cy="4703150"/>
          </a:xfrm>
        </p:grpSpPr>
        <p:sp>
          <p:nvSpPr>
            <p:cNvPr id="63" name="Text Box 20"/>
            <p:cNvSpPr txBox="1">
              <a:spLocks noChangeArrowheads="1"/>
            </p:cNvSpPr>
            <p:nvPr/>
          </p:nvSpPr>
          <p:spPr bwMode="auto">
            <a:xfrm>
              <a:off x="6413402" y="5256044"/>
              <a:ext cx="101502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rgbClr val="007EEA"/>
                  </a:solidFill>
                </a:rPr>
                <a:t>Reactivation</a:t>
              </a:r>
              <a:endParaRPr lang="en-US" sz="1200" dirty="0">
                <a:solidFill>
                  <a:srgbClr val="007EEA"/>
                </a:solidFill>
              </a:endParaRPr>
            </a:p>
          </p:txBody>
        </p:sp>
        <p:sp>
          <p:nvSpPr>
            <p:cNvPr id="64" name="Arc 25"/>
            <p:cNvSpPr>
              <a:spLocks/>
            </p:cNvSpPr>
            <p:nvPr/>
          </p:nvSpPr>
          <p:spPr bwMode="auto">
            <a:xfrm rot="21187038" flipH="1" flipV="1">
              <a:off x="6419894" y="5250273"/>
              <a:ext cx="652782" cy="529295"/>
            </a:xfrm>
            <a:custGeom>
              <a:avLst/>
              <a:gdLst>
                <a:gd name="T0" fmla="*/ 0 w 19673"/>
                <a:gd name="T1" fmla="*/ 0 h 21600"/>
                <a:gd name="T2" fmla="*/ 0 w 19673"/>
                <a:gd name="T3" fmla="*/ 0 h 21600"/>
                <a:gd name="T4" fmla="*/ 0 w 19673"/>
                <a:gd name="T5" fmla="*/ 0 h 21600"/>
                <a:gd name="T6" fmla="*/ 0 60000 65536"/>
                <a:gd name="T7" fmla="*/ 0 60000 65536"/>
                <a:gd name="T8" fmla="*/ 0 60000 65536"/>
                <a:gd name="T9" fmla="*/ 0 w 19673"/>
                <a:gd name="T10" fmla="*/ 0 h 21600"/>
                <a:gd name="T11" fmla="*/ 19673 w 1967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673" h="21600" fill="none" extrusionOk="0">
                  <a:moveTo>
                    <a:pt x="0" y="-1"/>
                  </a:moveTo>
                  <a:cubicBezTo>
                    <a:pt x="8478" y="-1"/>
                    <a:pt x="16173" y="4960"/>
                    <a:pt x="19673" y="12682"/>
                  </a:cubicBezTo>
                </a:path>
                <a:path w="19673" h="21600" stroke="0" extrusionOk="0">
                  <a:moveTo>
                    <a:pt x="0" y="-1"/>
                  </a:moveTo>
                  <a:cubicBezTo>
                    <a:pt x="8478" y="-1"/>
                    <a:pt x="16173" y="4960"/>
                    <a:pt x="19673" y="12682"/>
                  </a:cubicBezTo>
                  <a:lnTo>
                    <a:pt x="0" y="21600"/>
                  </a:lnTo>
                  <a:lnTo>
                    <a:pt x="0" y="-1"/>
                  </a:lnTo>
                  <a:close/>
                </a:path>
              </a:pathLst>
            </a:custGeom>
            <a:noFill/>
            <a:ln w="19050">
              <a:solidFill>
                <a:srgbClr val="FE0F15"/>
              </a:solidFill>
              <a:round/>
              <a:headEnd/>
              <a:tailEnd type="stealth" w="med" len="med"/>
            </a:ln>
          </p:spPr>
          <p:txBody>
            <a:bodyPr rot="10800000" wrap="none" anchor="ctr"/>
            <a:lstStyle/>
            <a:p>
              <a:endParaRPr lang="en-US">
                <a:solidFill>
                  <a:srgbClr val="007EEA"/>
                </a:solidFill>
              </a:endParaRPr>
            </a:p>
          </p:txBody>
        </p:sp>
        <p:pic>
          <p:nvPicPr>
            <p:cNvPr id="69" name="Picture 6"/>
            <p:cNvPicPr>
              <a:picLocks noChangeArrowheads="1"/>
            </p:cNvPicPr>
            <p:nvPr/>
          </p:nvPicPr>
          <p:blipFill>
            <a:blip r:embed="rId5">
              <a:lum bright="4000"/>
            </a:blip>
            <a:srcRect/>
            <a:stretch>
              <a:fillRect/>
            </a:stretch>
          </p:blipFill>
          <p:spPr bwMode="auto">
            <a:xfrm>
              <a:off x="7085078" y="1076418"/>
              <a:ext cx="1560722" cy="2342361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70" name="Text Box 16"/>
            <p:cNvSpPr txBox="1">
              <a:spLocks noChangeArrowheads="1"/>
            </p:cNvSpPr>
            <p:nvPr/>
          </p:nvSpPr>
          <p:spPr bwMode="auto">
            <a:xfrm>
              <a:off x="7047390" y="3831837"/>
              <a:ext cx="2149385" cy="463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57163" indent="-157163">
                <a:lnSpc>
                  <a:spcPct val="85000"/>
                </a:lnSpc>
              </a:pPr>
              <a:r>
                <a:rPr lang="en-US" sz="1400" dirty="0" smtClean="0"/>
                <a:t>Infect </a:t>
              </a:r>
              <a:r>
                <a:rPr lang="en-US" sz="1400" dirty="0"/>
                <a:t>skin </a:t>
              </a:r>
            </a:p>
            <a:p>
              <a:pPr marL="157163" indent="-157163">
                <a:lnSpc>
                  <a:spcPct val="85000"/>
                </a:lnSpc>
              </a:pPr>
              <a:r>
                <a:rPr lang="en-US" sz="1400" dirty="0" smtClean="0"/>
                <a:t>causing shingles/PHN</a:t>
              </a:r>
              <a:endParaRPr lang="en-US" sz="1400" dirty="0"/>
            </a:p>
          </p:txBody>
        </p:sp>
        <p:sp>
          <p:nvSpPr>
            <p:cNvPr id="71" name="Line 62"/>
            <p:cNvSpPr>
              <a:spLocks noChangeShapeType="1"/>
            </p:cNvSpPr>
            <p:nvPr/>
          </p:nvSpPr>
          <p:spPr bwMode="auto">
            <a:xfrm flipV="1">
              <a:off x="6345927" y="3524422"/>
              <a:ext cx="1081287" cy="110038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>
                <a:solidFill>
                  <a:srgbClr val="007EEA"/>
                </a:solidFill>
              </a:endParaRPr>
            </a:p>
          </p:txBody>
        </p:sp>
      </p:grpSp>
      <p:sp>
        <p:nvSpPr>
          <p:cNvPr id="72" name="Text Box 16"/>
          <p:cNvSpPr txBox="1">
            <a:spLocks noChangeArrowheads="1"/>
          </p:cNvSpPr>
          <p:nvPr/>
        </p:nvSpPr>
        <p:spPr bwMode="auto">
          <a:xfrm>
            <a:off x="1964384" y="805061"/>
            <a:ext cx="150502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smtClean="0"/>
              <a:t>Enter </a:t>
            </a:r>
            <a:r>
              <a:rPr lang="en-US" sz="1600" dirty="0"/>
              <a:t>mucosal </a:t>
            </a:r>
            <a:endParaRPr lang="en-US" sz="1600" dirty="0" smtClean="0"/>
          </a:p>
          <a:p>
            <a:r>
              <a:rPr lang="en-US" sz="1600" dirty="0" smtClean="0"/>
              <a:t>surfaces</a:t>
            </a:r>
            <a:endParaRPr lang="en-US" sz="1600" dirty="0"/>
          </a:p>
        </p:txBody>
      </p:sp>
      <p:pic>
        <p:nvPicPr>
          <p:cNvPr id="73" name="Picture 72" descr="crukmig_1000img-12077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73" y="941388"/>
            <a:ext cx="1490616" cy="1371366"/>
          </a:xfrm>
          <a:prstGeom prst="rect">
            <a:avLst/>
          </a:prstGeom>
        </p:spPr>
      </p:pic>
      <p:sp>
        <p:nvSpPr>
          <p:cNvPr id="74" name="Line 45"/>
          <p:cNvSpPr>
            <a:spLocks noChangeShapeType="1"/>
          </p:cNvSpPr>
          <p:nvPr/>
        </p:nvSpPr>
        <p:spPr bwMode="auto">
          <a:xfrm>
            <a:off x="1478604" y="2529191"/>
            <a:ext cx="0" cy="43774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75" name="Group 74"/>
          <p:cNvGrpSpPr/>
          <p:nvPr/>
        </p:nvGrpSpPr>
        <p:grpSpPr>
          <a:xfrm>
            <a:off x="448888" y="3158835"/>
            <a:ext cx="3879579" cy="3258585"/>
            <a:chOff x="306789" y="2955954"/>
            <a:chExt cx="4088179" cy="3669286"/>
          </a:xfrm>
        </p:grpSpPr>
        <p:sp>
          <p:nvSpPr>
            <p:cNvPr id="76" name="Text Box 16"/>
            <p:cNvSpPr txBox="1">
              <a:spLocks noChangeArrowheads="1"/>
            </p:cNvSpPr>
            <p:nvPr/>
          </p:nvSpPr>
          <p:spPr bwMode="auto">
            <a:xfrm>
              <a:off x="566746" y="6353371"/>
              <a:ext cx="3585645" cy="271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57163" indent="-157163">
                <a:lnSpc>
                  <a:spcPct val="80000"/>
                </a:lnSpc>
              </a:pPr>
              <a:r>
                <a:rPr lang="en-US" sz="1400" dirty="0" smtClean="0"/>
                <a:t>Amplified </a:t>
              </a:r>
              <a:r>
                <a:rPr lang="en-US" sz="1400" dirty="0"/>
                <a:t>in the </a:t>
              </a:r>
              <a:r>
                <a:rPr lang="en-US" sz="1400" dirty="0" smtClean="0"/>
                <a:t>internal </a:t>
              </a:r>
              <a:r>
                <a:rPr lang="en-US" sz="1400" dirty="0"/>
                <a:t>organs</a:t>
              </a:r>
            </a:p>
          </p:txBody>
        </p:sp>
        <p:sp>
          <p:nvSpPr>
            <p:cNvPr id="77" name="Text Box 16"/>
            <p:cNvSpPr txBox="1">
              <a:spLocks noChangeArrowheads="1"/>
            </p:cNvSpPr>
            <p:nvPr/>
          </p:nvSpPr>
          <p:spPr bwMode="auto">
            <a:xfrm>
              <a:off x="306789" y="2955954"/>
              <a:ext cx="4088179" cy="280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42875" indent="-142875" algn="ctr">
                <a:lnSpc>
                  <a:spcPct val="85000"/>
                </a:lnSpc>
              </a:pPr>
              <a:r>
                <a:rPr lang="en-US" sz="1400" dirty="0" smtClean="0"/>
                <a:t>Transmitted </a:t>
              </a:r>
              <a:r>
                <a:rPr lang="en-US" sz="1400" dirty="0"/>
                <a:t>by </a:t>
              </a:r>
              <a:r>
                <a:rPr lang="en-US" sz="1400" dirty="0" smtClean="0"/>
                <a:t>infected T cells (</a:t>
              </a:r>
              <a:r>
                <a:rPr lang="en-US" sz="1400" dirty="0"/>
                <a:t>1</a:t>
              </a:r>
              <a:r>
                <a:rPr lang="en-US" sz="1400" baseline="30000" dirty="0"/>
                <a:t>st</a:t>
              </a:r>
              <a:r>
                <a:rPr lang="en-US" sz="1400" dirty="0"/>
                <a:t> </a:t>
              </a:r>
              <a:r>
                <a:rPr lang="en-US" sz="1400" dirty="0" err="1"/>
                <a:t>viremia</a:t>
              </a:r>
              <a:r>
                <a:rPr lang="en-US" sz="1400" dirty="0"/>
                <a:t>) </a:t>
              </a:r>
            </a:p>
          </p:txBody>
        </p:sp>
        <p:pic>
          <p:nvPicPr>
            <p:cNvPr id="78" name="Picture 77" descr="674px-Man_shadow_anatomy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619" y="3231910"/>
              <a:ext cx="3784967" cy="3139164"/>
            </a:xfrm>
            <a:prstGeom prst="rect">
              <a:avLst/>
            </a:prstGeom>
          </p:spPr>
        </p:pic>
      </p:grpSp>
      <p:sp>
        <p:nvSpPr>
          <p:cNvPr id="79" name="Text Box 16"/>
          <p:cNvSpPr txBox="1">
            <a:spLocks noChangeArrowheads="1"/>
          </p:cNvSpPr>
          <p:nvPr/>
        </p:nvSpPr>
        <p:spPr bwMode="auto">
          <a:xfrm>
            <a:off x="2007316" y="2499366"/>
            <a:ext cx="10406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/>
              <a:t>T-cells</a:t>
            </a:r>
            <a:endParaRPr lang="en-US" sz="1600" dirty="0"/>
          </a:p>
        </p:txBody>
      </p:sp>
      <p:sp>
        <p:nvSpPr>
          <p:cNvPr id="80" name="Text Box 39"/>
          <p:cNvSpPr txBox="1">
            <a:spLocks noChangeArrowheads="1"/>
          </p:cNvSpPr>
          <p:nvPr/>
        </p:nvSpPr>
        <p:spPr bwMode="auto">
          <a:xfrm>
            <a:off x="2016208" y="2010272"/>
            <a:ext cx="16032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smtClean="0">
                <a:ea typeface="ＭＳ Ｐゴシック" pitchFamily="34" charset="-128"/>
              </a:rPr>
              <a:t>Lymph node</a:t>
            </a:r>
            <a:endParaRPr lang="en-US" sz="1600" dirty="0">
              <a:ea typeface="ＭＳ Ｐゴシック" pitchFamily="34" charset="-128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970170" y="1504920"/>
            <a:ext cx="14478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err="1" smtClean="0"/>
              <a:t>Dendritic</a:t>
            </a:r>
            <a:r>
              <a:rPr lang="en-US" altLang="zh-CN" sz="1600" dirty="0" smtClean="0"/>
              <a:t> cells</a:t>
            </a:r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924129" y="1259732"/>
            <a:ext cx="7227650" cy="2932889"/>
          </a:xfrm>
          <a:prstGeom prst="rect">
            <a:avLst/>
          </a:prstGeom>
        </p:spPr>
        <p:txBody>
          <a:bodyPr/>
          <a:lstStyle/>
          <a:p>
            <a:pPr marL="411163" marR="0" lvl="0" indent="-34290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411163" marR="0" lvl="0" indent="-34290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Episodes are almost always accompanied by excruciating pain</a:t>
            </a:r>
          </a:p>
          <a:p>
            <a:pPr marL="411163" marR="0" lvl="0" indent="-34290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~50% chance of experiencing HZ if 85 or older</a:t>
            </a:r>
          </a:p>
          <a:p>
            <a:pPr marL="411163" marR="0" lvl="0" indent="-34290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Nerve damage results in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postherpetic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neuralgia (PHN) in 10-30% cases </a:t>
            </a:r>
          </a:p>
          <a:p>
            <a:pPr marL="411163" marR="0" lvl="0" indent="-34290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Treatment is only partly effective</a:t>
            </a:r>
          </a:p>
          <a:p>
            <a:pPr marL="411163" marR="0" lvl="0" indent="-34290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353124" y="704411"/>
            <a:ext cx="6384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DE03"/>
                </a:solidFill>
              </a:rPr>
              <a:t>Herpes Zoster</a:t>
            </a:r>
            <a:endParaRPr lang="en-US" sz="2800" dirty="0">
              <a:solidFill>
                <a:srgbClr val="FFDE03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203" y="1001891"/>
            <a:ext cx="8352936" cy="48186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28347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DE03"/>
                </a:solidFill>
              </a:rPr>
              <a:t>HSV and VZV latency and reactivation in the sensory ganglion</a:t>
            </a:r>
            <a:endParaRPr lang="en-US" sz="2400" dirty="0">
              <a:solidFill>
                <a:srgbClr val="FFDE03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76655" y="1191638"/>
            <a:ext cx="8229600" cy="5146486"/>
          </a:xfrm>
          <a:prstGeom prst="rect">
            <a:avLst/>
          </a:prstGeom>
        </p:spPr>
        <p:txBody>
          <a:bodyPr/>
          <a:lstStyle/>
          <a:p>
            <a:pPr marL="411163" marR="0" lvl="0" indent="-34290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Chickenpox: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Varivax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(Merck) </a:t>
            </a:r>
            <a:r>
              <a:rPr 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and </a:t>
            </a:r>
            <a:r>
              <a:rPr lang="en-US" sz="2400" b="0" dirty="0" err="1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Varilrix</a:t>
            </a:r>
            <a:r>
              <a:rPr 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altLang="zh-CN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(GSK)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739775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Mandated in US in 1995</a:t>
            </a:r>
          </a:p>
          <a:p>
            <a:pPr marL="739775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~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70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-90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% effectiveness</a:t>
            </a:r>
          </a:p>
          <a:p>
            <a:pPr marL="739775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tabLst/>
              <a:defRPr/>
            </a:pPr>
            <a:r>
              <a:rPr lang="en-US" altLang="zh-CN" sz="2400" b="0" noProof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Live</a:t>
            </a:r>
            <a:r>
              <a:rPr lang="zh-CN" altLang="en-US" sz="2400" b="0" noProof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attenuated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vOka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, 1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,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350 PFU/dose</a:t>
            </a:r>
          </a:p>
          <a:p>
            <a:pPr marL="739775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411163" marR="0" lvl="0" indent="-34290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Herpes Zoster: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Zostavax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® (Merck)</a:t>
            </a:r>
          </a:p>
          <a:p>
            <a:pPr marL="739775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Recommended in 2006 </a:t>
            </a:r>
          </a:p>
          <a:p>
            <a:pPr marL="739775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Used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for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adults 50</a:t>
            </a:r>
            <a:r>
              <a:rPr kumimoji="0" lang="en-US" altLang="zh-CN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years</a:t>
            </a:r>
            <a:r>
              <a:rPr kumimoji="0" lang="zh-CN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kumimoji="0" lang="en-US" altLang="zh-CN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or older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739775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~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55%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effectiveness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739775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tabLst/>
              <a:defRPr/>
            </a:pPr>
            <a:r>
              <a:rPr lang="en-US" sz="2400" b="0" noProof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Live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attenuated vOka, 19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,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400 PFU/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dose</a:t>
            </a:r>
          </a:p>
          <a:p>
            <a:pPr marL="739775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tabLst/>
              <a:defRPr/>
            </a:pPr>
            <a:r>
              <a:rPr 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GSK</a:t>
            </a:r>
            <a:r>
              <a:rPr lang="zh-CN" alt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altLang="zh-CN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–</a:t>
            </a:r>
            <a:r>
              <a:rPr lang="zh-CN" alt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altLang="zh-CN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subunit</a:t>
            </a:r>
            <a:r>
              <a:rPr lang="zh-CN" alt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altLang="zh-CN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HZ</a:t>
            </a:r>
            <a:r>
              <a:rPr lang="zh-CN" alt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altLang="zh-CN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vaccine</a:t>
            </a:r>
            <a:r>
              <a:rPr lang="zh-CN" alt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altLang="zh-CN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(</a:t>
            </a:r>
            <a:r>
              <a:rPr lang="en-US" altLang="zh-CN" sz="2400" b="0" dirty="0" err="1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gE</a:t>
            </a:r>
            <a:r>
              <a:rPr lang="en-US" altLang="zh-CN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)</a:t>
            </a:r>
            <a:r>
              <a:rPr lang="zh-CN" alt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altLang="zh-CN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in</a:t>
            </a:r>
            <a:r>
              <a:rPr lang="zh-CN" alt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altLang="zh-CN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clinical</a:t>
            </a:r>
            <a:r>
              <a:rPr lang="zh-CN" alt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altLang="zh-CN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trials</a:t>
            </a:r>
            <a:r>
              <a:rPr lang="zh-CN" altLang="en-US" sz="2400" b="0" dirty="0" smtClean="0">
                <a:effectLst>
                  <a:outerShdw blurRad="38100" dist="38100" dir="2700000" algn="tl">
                    <a:srgbClr val="323232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739775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01763" y="344488"/>
            <a:ext cx="6384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DE03"/>
                </a:solidFill>
              </a:rPr>
              <a:t>VZV Vaccines (</a:t>
            </a:r>
            <a:r>
              <a:rPr lang="en-US" altLang="zh-CN" sz="2800" dirty="0" err="1" smtClean="0">
                <a:solidFill>
                  <a:srgbClr val="FFDE03"/>
                </a:solidFill>
              </a:rPr>
              <a:t>vOka</a:t>
            </a:r>
            <a:r>
              <a:rPr lang="en-US" altLang="zh-CN" sz="2800" dirty="0" smtClean="0">
                <a:solidFill>
                  <a:srgbClr val="FFDE03"/>
                </a:solidFill>
              </a:rPr>
              <a:t>)</a:t>
            </a:r>
            <a:endParaRPr lang="en-US" sz="2800" dirty="0">
              <a:solidFill>
                <a:srgbClr val="FFDE03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431261" y="855852"/>
            <a:ext cx="8372272" cy="3599770"/>
          </a:xfrm>
          <a:prstGeom prst="rect">
            <a:avLst/>
          </a:prstGeom>
        </p:spPr>
        <p:txBody>
          <a:bodyPr/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323232"/>
                  </a:outerShdw>
                </a:effectLst>
                <a:ea typeface="ＭＳ Ｐゴシック" pitchFamily="34" charset="-128"/>
                <a:cs typeface="Times New Roman" pitchFamily="18" charset="0"/>
              </a:rPr>
              <a:t>Potential Problems: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ea typeface="ＭＳ Ｐゴシック" pitchFamily="34" charset="-128"/>
              <a:cs typeface="Times New Roman" pitchFamily="18" charset="0"/>
            </a:endParaRPr>
          </a:p>
          <a:p>
            <a:pPr marL="411163" marR="0" lvl="0" indent="-34290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NEUROVIRULENCE</a:t>
            </a:r>
          </a:p>
          <a:p>
            <a:pPr marL="995363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Char char="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vOka is a live </a:t>
            </a:r>
            <a:r>
              <a:rPr kumimoji="0" lang="en-US" b="1" i="0" u="sng" strike="noStrike" kern="1200" cap="none" spc="0" normalizeH="0" baseline="0" noProof="0" dirty="0" smtClean="0">
                <a:ln>
                  <a:noFill/>
                </a:ln>
                <a:solidFill>
                  <a:srgbClr val="FFBA03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neurovirulent </a:t>
            </a:r>
            <a:r>
              <a:rPr kumimoji="0" lang="en-US" altLang="zh-CN" b="1" i="0" u="sng" strike="noStrike" kern="1200" cap="none" spc="0" normalizeH="0" baseline="0" noProof="0" dirty="0" smtClean="0">
                <a:ln>
                  <a:noFill/>
                </a:ln>
                <a:solidFill>
                  <a:srgbClr val="FFBA03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mixed</a:t>
            </a:r>
            <a:r>
              <a:rPr kumimoji="0" lang="en-US" b="0" i="0" u="sng" strike="noStrike" kern="1200" cap="none" spc="0" normalizeH="0" baseline="0" noProof="0" dirty="0" smtClean="0">
                <a:ln>
                  <a:noFill/>
                </a:ln>
                <a:solidFill>
                  <a:srgbClr val="FFBA03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kumimoji="0" lang="en-US" b="1" i="0" u="sng" strike="noStrike" kern="1200" cap="none" spc="0" normalizeH="0" baseline="0" noProof="0" dirty="0" smtClean="0">
                <a:ln>
                  <a:noFill/>
                </a:ln>
                <a:solidFill>
                  <a:srgbClr val="FFBA03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strain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rgbClr val="FFBA03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ea typeface="ＭＳ Ｐゴシック" pitchFamily="34" charset="-128"/>
              <a:cs typeface="Times New Roman" pitchFamily="18" charset="0"/>
            </a:endParaRPr>
          </a:p>
          <a:p>
            <a:pPr marL="411163" marR="0" lvl="0" indent="-34290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INFECTIVITY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ea typeface="ＭＳ Ｐゴシック" pitchFamily="34" charset="-128"/>
              <a:cs typeface="Times New Roman" pitchFamily="18" charset="0"/>
            </a:endParaRPr>
          </a:p>
          <a:p>
            <a:pPr marL="995363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Char char="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Cases of vOka generated chickenpox and </a:t>
            </a: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rgbClr val="FFBA03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zoster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 have been reported</a:t>
            </a:r>
            <a:r>
              <a:rPr lang="en-US" altLang="zh-CN" b="0" dirty="0" smtClean="0">
                <a:effectLst>
                  <a:outerShdw blurRad="38100" dist="38100" dir="2700000" algn="tl">
                    <a:srgbClr val="323232"/>
                  </a:outerShdw>
                </a:effectLst>
                <a:ea typeface="ＭＳ Ｐゴシック" pitchFamily="34" charset="-128"/>
                <a:cs typeface="Times New Roman" pitchFamily="18" charset="0"/>
              </a:rPr>
              <a:t>;</a:t>
            </a:r>
            <a:r>
              <a:rPr kumimoji="0" lang="en-US" altLang="zh-CN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323232"/>
                  </a:outerShdw>
                </a:effectLst>
                <a:uLnTx/>
                <a:uFillTx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b="0" dirty="0" smtClean="0">
                <a:effectLst>
                  <a:outerShdw blurRad="38100" dist="38100" dir="2700000" algn="tl">
                    <a:srgbClr val="323232"/>
                  </a:outerShdw>
                </a:effectLst>
                <a:ea typeface="ＭＳ Ｐゴシック" pitchFamily="34" charset="-128"/>
                <a:cs typeface="Times New Roman" pitchFamily="18" charset="0"/>
              </a:rPr>
              <a:t>breaking through infection chickenpox is </a:t>
            </a:r>
            <a:r>
              <a:rPr lang="en-US" altLang="zh-CN" b="0" dirty="0" smtClean="0">
                <a:effectLst>
                  <a:outerShdw blurRad="38100" dist="38100" dir="2700000" algn="tl">
                    <a:srgbClr val="323232"/>
                  </a:outerShdw>
                </a:effectLst>
                <a:ea typeface="ＭＳ Ｐゴシック" pitchFamily="34" charset="-128"/>
                <a:cs typeface="Times New Roman" pitchFamily="18" charset="0"/>
              </a:rPr>
              <a:t>~2%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ea typeface="ＭＳ Ｐゴシック" pitchFamily="34" charset="-128"/>
              <a:cs typeface="Times New Roman" pitchFamily="18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/>
            </a:pPr>
            <a:r>
              <a:rPr lang="en-US" dirty="0" smtClean="0">
                <a:effectLst>
                  <a:outerShdw blurRad="38100" dist="38100" dir="2700000" algn="tl">
                    <a:srgbClr val="323232"/>
                  </a:outerShdw>
                </a:effectLst>
                <a:ea typeface="ＭＳ Ｐゴシック" pitchFamily="34" charset="-128"/>
                <a:cs typeface="Times New Roman" pitchFamily="18" charset="0"/>
              </a:rPr>
              <a:t>LIMITED PRODUCTION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/>
            </a:pPr>
            <a:endParaRPr lang="en-US" dirty="0" smtClean="0">
              <a:effectLst>
                <a:outerShdw blurRad="38100" dist="38100" dir="2700000" algn="tl">
                  <a:srgbClr val="323232"/>
                </a:outerShdw>
              </a:effectLst>
              <a:ea typeface="ＭＳ Ｐゴシック" pitchFamily="34" charset="-128"/>
              <a:cs typeface="Times New Roman" pitchFamily="18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/>
            </a:pPr>
            <a:r>
              <a:rPr lang="en-US" b="0" dirty="0" smtClean="0">
                <a:cs typeface="Times New Roman" pitchFamily="18" charset="0"/>
              </a:rPr>
              <a:t>CANNOT BE MANIPULATED</a:t>
            </a:r>
          </a:p>
          <a:p>
            <a:pPr marL="411163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/>
            </a:pPr>
            <a:r>
              <a:rPr lang="en-US" b="0" dirty="0" smtClean="0">
                <a:cs typeface="Times New Roman" pitchFamily="18" charset="0"/>
              </a:rPr>
              <a:t>CANNOT BE USED AS A VIRAL VECTOR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323232"/>
                </a:outerShdw>
              </a:effectLst>
              <a:uLnTx/>
              <a:uFillTx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33669" y="208302"/>
            <a:ext cx="6384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DE03"/>
                </a:solidFill>
              </a:rPr>
              <a:t>vOka</a:t>
            </a:r>
            <a:endParaRPr lang="en-US" sz="2800" dirty="0">
              <a:solidFill>
                <a:srgbClr val="FFDE03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401763" y="344488"/>
            <a:ext cx="63849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FDE03"/>
                </a:solidFill>
              </a:rPr>
              <a:t>Goal</a:t>
            </a:r>
            <a:endParaRPr lang="en-US" sz="3200" dirty="0">
              <a:solidFill>
                <a:srgbClr val="FFDE03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44098" y="1222679"/>
            <a:ext cx="768191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Developing the next generation of VZV vaccine</a:t>
            </a:r>
          </a:p>
          <a:p>
            <a:endParaRPr lang="en-US" sz="28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latin typeface="Arial" pitchFamily="34" charset="0"/>
                <a:cs typeface="Arial" pitchFamily="34" charset="0"/>
              </a:rPr>
              <a:t> skin and neuroattenuated</a:t>
            </a: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latin typeface="Arial" pitchFamily="34" charset="0"/>
                <a:cs typeface="Arial" pitchFamily="34" charset="0"/>
              </a:rPr>
              <a:t> genetically defined</a:t>
            </a: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latin typeface="Arial" pitchFamily="34" charset="0"/>
                <a:cs typeface="Arial" pitchFamily="34" charset="0"/>
              </a:rPr>
              <a:t> easily manipulated</a:t>
            </a: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latin typeface="Arial" pitchFamily="34" charset="0"/>
                <a:cs typeface="Arial" pitchFamily="34" charset="0"/>
              </a:rPr>
              <a:t> high yield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ctangle 4"/>
          <p:cNvSpPr>
            <a:spLocks noChangeArrowheads="1"/>
          </p:cNvSpPr>
          <p:nvPr/>
        </p:nvSpPr>
        <p:spPr bwMode="auto">
          <a:xfrm>
            <a:off x="3442620" y="352717"/>
            <a:ext cx="23021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zh-CN" sz="2800" dirty="0" smtClean="0">
                <a:solidFill>
                  <a:srgbClr val="FFDE03"/>
                </a:solidFill>
                <a:latin typeface="Times" charset="0"/>
                <a:ea typeface="SimSun" pitchFamily="2" charset="-122"/>
              </a:rPr>
              <a:t>VZV Genome</a:t>
            </a:r>
            <a:endParaRPr kumimoji="1" lang="en-US" altLang="zh-CN" sz="2800" dirty="0">
              <a:solidFill>
                <a:srgbClr val="FFDE03"/>
              </a:solidFill>
              <a:latin typeface="Times" charset="0"/>
              <a:ea typeface="SimSun" pitchFamily="2" charset="-122"/>
            </a:endParaRPr>
          </a:p>
        </p:txBody>
      </p:sp>
      <p:grpSp>
        <p:nvGrpSpPr>
          <p:cNvPr id="183" name="Group 182"/>
          <p:cNvGrpSpPr/>
          <p:nvPr/>
        </p:nvGrpSpPr>
        <p:grpSpPr>
          <a:xfrm>
            <a:off x="962835" y="1361669"/>
            <a:ext cx="7305675" cy="4332288"/>
            <a:chOff x="962835" y="1361669"/>
            <a:chExt cx="7305675" cy="4332288"/>
          </a:xfrm>
        </p:grpSpPr>
        <p:sp>
          <p:nvSpPr>
            <p:cNvPr id="184" name="Rectangle 366"/>
            <p:cNvSpPr>
              <a:spLocks noChangeArrowheads="1"/>
            </p:cNvSpPr>
            <p:nvPr/>
          </p:nvSpPr>
          <p:spPr bwMode="auto">
            <a:xfrm>
              <a:off x="962835" y="4162019"/>
              <a:ext cx="7153275" cy="1514475"/>
            </a:xfrm>
            <a:prstGeom prst="rect">
              <a:avLst/>
            </a:prstGeom>
            <a:noFill/>
            <a:ln w="31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" name="Rectangle 365"/>
            <p:cNvSpPr>
              <a:spLocks noChangeArrowheads="1"/>
            </p:cNvSpPr>
            <p:nvPr/>
          </p:nvSpPr>
          <p:spPr bwMode="auto">
            <a:xfrm>
              <a:off x="962835" y="2761844"/>
              <a:ext cx="7153275" cy="1371600"/>
            </a:xfrm>
            <a:prstGeom prst="rect">
              <a:avLst/>
            </a:prstGeom>
            <a:noFill/>
            <a:ln w="31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Rectangle 364"/>
            <p:cNvSpPr>
              <a:spLocks noChangeArrowheads="1"/>
            </p:cNvSpPr>
            <p:nvPr/>
          </p:nvSpPr>
          <p:spPr bwMode="auto">
            <a:xfrm>
              <a:off x="962835" y="1361669"/>
              <a:ext cx="7153275" cy="1371600"/>
            </a:xfrm>
            <a:prstGeom prst="rect">
              <a:avLst/>
            </a:prstGeom>
            <a:noFill/>
            <a:ln w="31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AutoShape 186"/>
            <p:cNvSpPr>
              <a:spLocks noChangeArrowheads="1"/>
            </p:cNvSpPr>
            <p:nvPr/>
          </p:nvSpPr>
          <p:spPr bwMode="auto">
            <a:xfrm>
              <a:off x="6195235" y="1622019"/>
              <a:ext cx="469900" cy="330200"/>
            </a:xfrm>
            <a:prstGeom prst="homePlate">
              <a:avLst>
                <a:gd name="adj" fmla="val 1634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AutoShape 187"/>
            <p:cNvSpPr>
              <a:spLocks noChangeArrowheads="1"/>
            </p:cNvSpPr>
            <p:nvPr/>
          </p:nvSpPr>
          <p:spPr bwMode="auto">
            <a:xfrm>
              <a:off x="6734985" y="1625194"/>
              <a:ext cx="1235075" cy="333375"/>
            </a:xfrm>
            <a:prstGeom prst="flowChartProcess">
              <a:avLst/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9" name="AutoShape 188"/>
            <p:cNvSpPr>
              <a:spLocks noChangeArrowheads="1"/>
            </p:cNvSpPr>
            <p:nvPr/>
          </p:nvSpPr>
          <p:spPr bwMode="auto">
            <a:xfrm>
              <a:off x="5191935" y="1612494"/>
              <a:ext cx="206375" cy="330200"/>
            </a:xfrm>
            <a:prstGeom prst="homePlate">
              <a:avLst>
                <a:gd name="adj" fmla="val 3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AutoShape 189"/>
            <p:cNvSpPr>
              <a:spLocks noChangeArrowheads="1"/>
            </p:cNvSpPr>
            <p:nvPr/>
          </p:nvSpPr>
          <p:spPr bwMode="auto">
            <a:xfrm>
              <a:off x="1585135" y="1628369"/>
              <a:ext cx="123825" cy="314325"/>
            </a:xfrm>
            <a:prstGeom prst="homePlate">
              <a:avLst>
                <a:gd name="adj" fmla="val 4487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1" name="AutoShape 190"/>
            <p:cNvSpPr>
              <a:spLocks noChangeArrowheads="1"/>
            </p:cNvSpPr>
            <p:nvPr/>
          </p:nvSpPr>
          <p:spPr bwMode="auto">
            <a:xfrm>
              <a:off x="2769410" y="1612494"/>
              <a:ext cx="117475" cy="333375"/>
            </a:xfrm>
            <a:prstGeom prst="homePlate">
              <a:avLst>
                <a:gd name="adj" fmla="val 45944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2" name="AutoShape 191"/>
            <p:cNvSpPr>
              <a:spLocks noChangeArrowheads="1"/>
            </p:cNvSpPr>
            <p:nvPr/>
          </p:nvSpPr>
          <p:spPr bwMode="auto">
            <a:xfrm>
              <a:off x="3099610" y="1606144"/>
              <a:ext cx="57150" cy="336550"/>
            </a:xfrm>
            <a:prstGeom prst="homePlate">
              <a:avLst>
                <a:gd name="adj" fmla="val 10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AutoShape 192"/>
            <p:cNvSpPr>
              <a:spLocks noChangeArrowheads="1"/>
            </p:cNvSpPr>
            <p:nvPr/>
          </p:nvSpPr>
          <p:spPr bwMode="auto">
            <a:xfrm>
              <a:off x="3175810" y="1612494"/>
              <a:ext cx="117475" cy="333375"/>
            </a:xfrm>
            <a:prstGeom prst="homePlate">
              <a:avLst>
                <a:gd name="adj" fmla="val 5405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AutoShape 193"/>
            <p:cNvSpPr>
              <a:spLocks noChangeArrowheads="1"/>
            </p:cNvSpPr>
            <p:nvPr/>
          </p:nvSpPr>
          <p:spPr bwMode="auto">
            <a:xfrm>
              <a:off x="3305985" y="1609319"/>
              <a:ext cx="190500" cy="333375"/>
            </a:xfrm>
            <a:prstGeom prst="homePlate">
              <a:avLst>
                <a:gd name="adj" fmla="val 3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AutoShape 194"/>
            <p:cNvSpPr>
              <a:spLocks noChangeArrowheads="1"/>
            </p:cNvSpPr>
            <p:nvPr/>
          </p:nvSpPr>
          <p:spPr bwMode="auto">
            <a:xfrm>
              <a:off x="3525060" y="1609319"/>
              <a:ext cx="403225" cy="333375"/>
            </a:xfrm>
            <a:prstGeom prst="homePlate">
              <a:avLst>
                <a:gd name="adj" fmla="val 15713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6" name="AutoShape 195"/>
            <p:cNvSpPr>
              <a:spLocks noChangeArrowheads="1"/>
            </p:cNvSpPr>
            <p:nvPr/>
          </p:nvSpPr>
          <p:spPr bwMode="auto">
            <a:xfrm>
              <a:off x="3956860" y="1606144"/>
              <a:ext cx="320675" cy="333375"/>
            </a:xfrm>
            <a:prstGeom prst="homePlate">
              <a:avLst>
                <a:gd name="adj" fmla="val 14852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7" name="AutoShape 196"/>
            <p:cNvSpPr>
              <a:spLocks noChangeArrowheads="1"/>
            </p:cNvSpPr>
            <p:nvPr/>
          </p:nvSpPr>
          <p:spPr bwMode="auto">
            <a:xfrm>
              <a:off x="4287060" y="1609319"/>
              <a:ext cx="176213" cy="336550"/>
            </a:xfrm>
            <a:prstGeom prst="homePlate">
              <a:avLst>
                <a:gd name="adj" fmla="val 28829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8" name="AutoShape 197"/>
            <p:cNvSpPr>
              <a:spLocks noChangeArrowheads="1"/>
            </p:cNvSpPr>
            <p:nvPr/>
          </p:nvSpPr>
          <p:spPr bwMode="auto">
            <a:xfrm flipH="1">
              <a:off x="1531160" y="2161769"/>
              <a:ext cx="57150" cy="336550"/>
            </a:xfrm>
            <a:prstGeom prst="homePlate">
              <a:avLst>
                <a:gd name="adj" fmla="val 10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9" name="AutoShape 198"/>
            <p:cNvSpPr>
              <a:spLocks noChangeArrowheads="1"/>
            </p:cNvSpPr>
            <p:nvPr/>
          </p:nvSpPr>
          <p:spPr bwMode="auto">
            <a:xfrm flipH="1">
              <a:off x="1696260" y="2155419"/>
              <a:ext cx="127000" cy="342900"/>
            </a:xfrm>
            <a:prstGeom prst="homePlate">
              <a:avLst>
                <a:gd name="adj" fmla="val 45949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0" name="AutoShape 199"/>
            <p:cNvSpPr>
              <a:spLocks noChangeArrowheads="1"/>
            </p:cNvSpPr>
            <p:nvPr/>
          </p:nvSpPr>
          <p:spPr bwMode="auto">
            <a:xfrm flipH="1">
              <a:off x="1835960" y="2158594"/>
              <a:ext cx="228600" cy="346075"/>
            </a:xfrm>
            <a:prstGeom prst="homePlate">
              <a:avLst>
                <a:gd name="adj" fmla="val 22917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1" name="AutoShape 200"/>
            <p:cNvSpPr>
              <a:spLocks noChangeArrowheads="1"/>
            </p:cNvSpPr>
            <p:nvPr/>
          </p:nvSpPr>
          <p:spPr bwMode="auto">
            <a:xfrm flipH="1">
              <a:off x="2074085" y="2161769"/>
              <a:ext cx="139700" cy="342900"/>
            </a:xfrm>
            <a:prstGeom prst="homePlate">
              <a:avLst>
                <a:gd name="adj" fmla="val 3636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2" name="AutoShape 201"/>
            <p:cNvSpPr>
              <a:spLocks noChangeArrowheads="1"/>
            </p:cNvSpPr>
            <p:nvPr/>
          </p:nvSpPr>
          <p:spPr bwMode="auto">
            <a:xfrm flipH="1">
              <a:off x="2220135" y="2155419"/>
              <a:ext cx="517525" cy="349250"/>
            </a:xfrm>
            <a:prstGeom prst="homePlate">
              <a:avLst>
                <a:gd name="adj" fmla="val 16821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3" name="AutoShape 202"/>
            <p:cNvSpPr>
              <a:spLocks noChangeArrowheads="1"/>
            </p:cNvSpPr>
            <p:nvPr/>
          </p:nvSpPr>
          <p:spPr bwMode="auto">
            <a:xfrm flipH="1">
              <a:off x="2934510" y="2161769"/>
              <a:ext cx="127000" cy="342900"/>
            </a:xfrm>
            <a:prstGeom prst="homePlate">
              <a:avLst>
                <a:gd name="adj" fmla="val 3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" name="AutoShape 203"/>
            <p:cNvSpPr>
              <a:spLocks noChangeArrowheads="1"/>
            </p:cNvSpPr>
            <p:nvPr/>
          </p:nvSpPr>
          <p:spPr bwMode="auto">
            <a:xfrm flipH="1">
              <a:off x="4434698" y="2158594"/>
              <a:ext cx="257175" cy="346075"/>
            </a:xfrm>
            <a:prstGeom prst="homePlate">
              <a:avLst>
                <a:gd name="adj" fmla="val 19139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" name="AutoShape 204"/>
            <p:cNvSpPr>
              <a:spLocks noChangeArrowheads="1"/>
            </p:cNvSpPr>
            <p:nvPr/>
          </p:nvSpPr>
          <p:spPr bwMode="auto">
            <a:xfrm flipH="1">
              <a:off x="4734735" y="2152244"/>
              <a:ext cx="187325" cy="349250"/>
            </a:xfrm>
            <a:prstGeom prst="homePlate">
              <a:avLst>
                <a:gd name="adj" fmla="val 22037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" name="AutoShape 205"/>
            <p:cNvSpPr>
              <a:spLocks noChangeArrowheads="1"/>
            </p:cNvSpPr>
            <p:nvPr/>
          </p:nvSpPr>
          <p:spPr bwMode="auto">
            <a:xfrm flipH="1">
              <a:off x="4941110" y="2158594"/>
              <a:ext cx="171450" cy="342900"/>
            </a:xfrm>
            <a:prstGeom prst="homePlate">
              <a:avLst>
                <a:gd name="adj" fmla="val 28704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" name="AutoShape 206"/>
            <p:cNvSpPr>
              <a:spLocks noChangeArrowheads="1"/>
            </p:cNvSpPr>
            <p:nvPr/>
          </p:nvSpPr>
          <p:spPr bwMode="auto">
            <a:xfrm flipH="1">
              <a:off x="5388785" y="2158594"/>
              <a:ext cx="158750" cy="342900"/>
            </a:xfrm>
            <a:prstGeom prst="homePlate">
              <a:avLst>
                <a:gd name="adj" fmla="val 37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" name="AutoShape 207"/>
            <p:cNvSpPr>
              <a:spLocks noChangeArrowheads="1"/>
            </p:cNvSpPr>
            <p:nvPr/>
          </p:nvSpPr>
          <p:spPr bwMode="auto">
            <a:xfrm flipH="1">
              <a:off x="5553885" y="2161769"/>
              <a:ext cx="352425" cy="339725"/>
            </a:xfrm>
            <a:prstGeom prst="homePlate">
              <a:avLst>
                <a:gd name="adj" fmla="val 13087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" name="AutoShape 208"/>
            <p:cNvSpPr>
              <a:spLocks noChangeArrowheads="1"/>
            </p:cNvSpPr>
            <p:nvPr/>
          </p:nvSpPr>
          <p:spPr bwMode="auto">
            <a:xfrm flipH="1">
              <a:off x="5933298" y="2158594"/>
              <a:ext cx="257175" cy="346075"/>
            </a:xfrm>
            <a:prstGeom prst="homePlate">
              <a:avLst>
                <a:gd name="adj" fmla="val 19139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" name="AutoShape 209"/>
            <p:cNvSpPr>
              <a:spLocks noChangeArrowheads="1"/>
            </p:cNvSpPr>
            <p:nvPr/>
          </p:nvSpPr>
          <p:spPr bwMode="auto">
            <a:xfrm>
              <a:off x="1416860" y="2961869"/>
              <a:ext cx="88900" cy="365125"/>
            </a:xfrm>
            <a:prstGeom prst="homePlate">
              <a:avLst>
                <a:gd name="adj" fmla="val 65384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" name="AutoShape 210"/>
            <p:cNvSpPr>
              <a:spLocks noChangeArrowheads="1"/>
            </p:cNvSpPr>
            <p:nvPr/>
          </p:nvSpPr>
          <p:spPr bwMode="auto">
            <a:xfrm>
              <a:off x="1804210" y="2971394"/>
              <a:ext cx="263525" cy="346075"/>
            </a:xfrm>
            <a:prstGeom prst="homePlate">
              <a:avLst>
                <a:gd name="adj" fmla="val 1686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" name="AutoShape 211"/>
            <p:cNvSpPr>
              <a:spLocks noChangeArrowheads="1"/>
            </p:cNvSpPr>
            <p:nvPr/>
          </p:nvSpPr>
          <p:spPr bwMode="auto">
            <a:xfrm>
              <a:off x="2070910" y="2977744"/>
              <a:ext cx="158750" cy="333375"/>
            </a:xfrm>
            <a:prstGeom prst="homePlate">
              <a:avLst>
                <a:gd name="adj" fmla="val 28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" name="AutoShape 212"/>
            <p:cNvSpPr>
              <a:spLocks noChangeArrowheads="1"/>
            </p:cNvSpPr>
            <p:nvPr/>
          </p:nvSpPr>
          <p:spPr bwMode="auto">
            <a:xfrm>
              <a:off x="2772585" y="2974569"/>
              <a:ext cx="571500" cy="339725"/>
            </a:xfrm>
            <a:prstGeom prst="homePlate">
              <a:avLst>
                <a:gd name="adj" fmla="val 1448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" name="AutoShape 213"/>
            <p:cNvSpPr>
              <a:spLocks noChangeArrowheads="1"/>
            </p:cNvSpPr>
            <p:nvPr/>
          </p:nvSpPr>
          <p:spPr bwMode="auto">
            <a:xfrm flipH="1">
              <a:off x="2182035" y="3527019"/>
              <a:ext cx="581025" cy="349250"/>
            </a:xfrm>
            <a:prstGeom prst="homePlate">
              <a:avLst>
                <a:gd name="adj" fmla="val 14095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" name="AutoShape 214"/>
            <p:cNvSpPr>
              <a:spLocks noChangeArrowheads="1"/>
            </p:cNvSpPr>
            <p:nvPr/>
          </p:nvSpPr>
          <p:spPr bwMode="auto">
            <a:xfrm flipH="1">
              <a:off x="1740710" y="3536544"/>
              <a:ext cx="92075" cy="336550"/>
            </a:xfrm>
            <a:prstGeom prst="homePlate">
              <a:avLst>
                <a:gd name="adj" fmla="val 4655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" name="AutoShape 215"/>
            <p:cNvSpPr>
              <a:spLocks noChangeArrowheads="1"/>
            </p:cNvSpPr>
            <p:nvPr/>
          </p:nvSpPr>
          <p:spPr bwMode="auto">
            <a:xfrm flipH="1">
              <a:off x="1607360" y="3539719"/>
              <a:ext cx="130175" cy="330200"/>
            </a:xfrm>
            <a:prstGeom prst="homePlate">
              <a:avLst>
                <a:gd name="adj" fmla="val 42685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7" name="AutoShape 216"/>
            <p:cNvSpPr>
              <a:spLocks noChangeArrowheads="1"/>
            </p:cNvSpPr>
            <p:nvPr/>
          </p:nvSpPr>
          <p:spPr bwMode="auto">
            <a:xfrm flipH="1">
              <a:off x="1505760" y="3533369"/>
              <a:ext cx="98425" cy="339725"/>
            </a:xfrm>
            <a:prstGeom prst="homePlate">
              <a:avLst>
                <a:gd name="adj" fmla="val 5161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8" name="AutoShape 217"/>
            <p:cNvSpPr>
              <a:spLocks noChangeArrowheads="1"/>
            </p:cNvSpPr>
            <p:nvPr/>
          </p:nvSpPr>
          <p:spPr bwMode="auto">
            <a:xfrm>
              <a:off x="3375835" y="2977744"/>
              <a:ext cx="349250" cy="333375"/>
            </a:xfrm>
            <a:prstGeom prst="homePlate">
              <a:avLst>
                <a:gd name="adj" fmla="val 11907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" name="AutoShape 218"/>
            <p:cNvSpPr>
              <a:spLocks noChangeArrowheads="1"/>
            </p:cNvSpPr>
            <p:nvPr/>
          </p:nvSpPr>
          <p:spPr bwMode="auto">
            <a:xfrm>
              <a:off x="3725085" y="2974569"/>
              <a:ext cx="441325" cy="333375"/>
            </a:xfrm>
            <a:prstGeom prst="homePlate">
              <a:avLst>
                <a:gd name="adj" fmla="val 17197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0" name="AutoShape 219"/>
            <p:cNvSpPr>
              <a:spLocks noChangeArrowheads="1"/>
            </p:cNvSpPr>
            <p:nvPr/>
          </p:nvSpPr>
          <p:spPr bwMode="auto">
            <a:xfrm>
              <a:off x="4179110" y="2968219"/>
              <a:ext cx="101600" cy="349250"/>
            </a:xfrm>
            <a:prstGeom prst="homePlate">
              <a:avLst>
                <a:gd name="adj" fmla="val 46875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" name="AutoShape 220"/>
            <p:cNvSpPr>
              <a:spLocks noChangeArrowheads="1"/>
            </p:cNvSpPr>
            <p:nvPr/>
          </p:nvSpPr>
          <p:spPr bwMode="auto">
            <a:xfrm flipH="1">
              <a:off x="4282298" y="3523844"/>
              <a:ext cx="301625" cy="346075"/>
            </a:xfrm>
            <a:prstGeom prst="homePlate">
              <a:avLst>
                <a:gd name="adj" fmla="val 22917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2" name="AutoShape 221"/>
            <p:cNvSpPr>
              <a:spLocks noChangeArrowheads="1"/>
            </p:cNvSpPr>
            <p:nvPr/>
          </p:nvSpPr>
          <p:spPr bwMode="auto">
            <a:xfrm flipH="1">
              <a:off x="4574398" y="3525432"/>
              <a:ext cx="247650" cy="346075"/>
            </a:xfrm>
            <a:prstGeom prst="homePlate">
              <a:avLst>
                <a:gd name="adj" fmla="val 20514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3" name="AutoShape 222"/>
            <p:cNvSpPr>
              <a:spLocks noChangeArrowheads="1"/>
            </p:cNvSpPr>
            <p:nvPr/>
          </p:nvSpPr>
          <p:spPr bwMode="auto">
            <a:xfrm flipH="1">
              <a:off x="4825223" y="3528607"/>
              <a:ext cx="127000" cy="339725"/>
            </a:xfrm>
            <a:prstGeom prst="homePlate">
              <a:avLst>
                <a:gd name="adj" fmla="val 4375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4" name="AutoShape 223"/>
            <p:cNvSpPr>
              <a:spLocks noChangeArrowheads="1"/>
            </p:cNvSpPr>
            <p:nvPr/>
          </p:nvSpPr>
          <p:spPr bwMode="auto">
            <a:xfrm>
              <a:off x="4963335" y="2976157"/>
              <a:ext cx="146050" cy="342900"/>
            </a:xfrm>
            <a:prstGeom prst="homePlate">
              <a:avLst>
                <a:gd name="adj" fmla="val 2717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" name="AutoShape 224"/>
            <p:cNvSpPr>
              <a:spLocks noChangeArrowheads="1"/>
            </p:cNvSpPr>
            <p:nvPr/>
          </p:nvSpPr>
          <p:spPr bwMode="auto">
            <a:xfrm>
              <a:off x="5163360" y="2979332"/>
              <a:ext cx="407988" cy="333375"/>
            </a:xfrm>
            <a:prstGeom prst="homePlate">
              <a:avLst>
                <a:gd name="adj" fmla="val 15898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" name="AutoShape 225"/>
            <p:cNvSpPr>
              <a:spLocks noChangeArrowheads="1"/>
            </p:cNvSpPr>
            <p:nvPr/>
          </p:nvSpPr>
          <p:spPr bwMode="auto">
            <a:xfrm>
              <a:off x="5879323" y="2972982"/>
              <a:ext cx="111125" cy="349250"/>
            </a:xfrm>
            <a:prstGeom prst="homePlate">
              <a:avLst>
                <a:gd name="adj" fmla="val 4285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7" name="AutoShape 226"/>
            <p:cNvSpPr>
              <a:spLocks noChangeArrowheads="1"/>
            </p:cNvSpPr>
            <p:nvPr/>
          </p:nvSpPr>
          <p:spPr bwMode="auto">
            <a:xfrm>
              <a:off x="5996798" y="2974569"/>
              <a:ext cx="671512" cy="339725"/>
            </a:xfrm>
            <a:prstGeom prst="homePlate">
              <a:avLst>
                <a:gd name="adj" fmla="val 12619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8" name="AutoShape 227"/>
            <p:cNvSpPr>
              <a:spLocks noChangeArrowheads="1"/>
            </p:cNvSpPr>
            <p:nvPr/>
          </p:nvSpPr>
          <p:spPr bwMode="auto">
            <a:xfrm>
              <a:off x="6681010" y="2982507"/>
              <a:ext cx="158750" cy="333375"/>
            </a:xfrm>
            <a:prstGeom prst="homePlate">
              <a:avLst>
                <a:gd name="adj" fmla="val 28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9" name="AutoShape 228"/>
            <p:cNvSpPr>
              <a:spLocks noChangeArrowheads="1"/>
            </p:cNvSpPr>
            <p:nvPr/>
          </p:nvSpPr>
          <p:spPr bwMode="auto">
            <a:xfrm>
              <a:off x="7079473" y="2972982"/>
              <a:ext cx="290512" cy="346075"/>
            </a:xfrm>
            <a:prstGeom prst="homePlate">
              <a:avLst>
                <a:gd name="adj" fmla="val 2185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0" name="AutoShape 229"/>
            <p:cNvSpPr>
              <a:spLocks noChangeArrowheads="1"/>
            </p:cNvSpPr>
            <p:nvPr/>
          </p:nvSpPr>
          <p:spPr bwMode="auto">
            <a:xfrm>
              <a:off x="7835123" y="2976157"/>
              <a:ext cx="138112" cy="347662"/>
            </a:xfrm>
            <a:prstGeom prst="flowChartProcess">
              <a:avLst/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1" name="AutoShape 230"/>
            <p:cNvSpPr>
              <a:spLocks noChangeArrowheads="1"/>
            </p:cNvSpPr>
            <p:nvPr/>
          </p:nvSpPr>
          <p:spPr bwMode="auto">
            <a:xfrm>
              <a:off x="7377923" y="2971394"/>
              <a:ext cx="187325" cy="349250"/>
            </a:xfrm>
            <a:prstGeom prst="homePlate">
              <a:avLst>
                <a:gd name="adj" fmla="val 34745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2" name="AutoShape 231"/>
            <p:cNvSpPr>
              <a:spLocks noChangeArrowheads="1"/>
            </p:cNvSpPr>
            <p:nvPr/>
          </p:nvSpPr>
          <p:spPr bwMode="auto">
            <a:xfrm>
              <a:off x="7746223" y="2972982"/>
              <a:ext cx="92075" cy="349250"/>
            </a:xfrm>
            <a:prstGeom prst="homePlate">
              <a:avLst>
                <a:gd name="adj" fmla="val 46875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3" name="AutoShape 232"/>
            <p:cNvSpPr>
              <a:spLocks noChangeArrowheads="1"/>
            </p:cNvSpPr>
            <p:nvPr/>
          </p:nvSpPr>
          <p:spPr bwMode="auto">
            <a:xfrm flipH="1">
              <a:off x="5584048" y="3525432"/>
              <a:ext cx="247650" cy="346075"/>
            </a:xfrm>
            <a:prstGeom prst="homePlate">
              <a:avLst>
                <a:gd name="adj" fmla="val 20514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4" name="AutoShape 233"/>
            <p:cNvSpPr>
              <a:spLocks noChangeArrowheads="1"/>
            </p:cNvSpPr>
            <p:nvPr/>
          </p:nvSpPr>
          <p:spPr bwMode="auto">
            <a:xfrm flipH="1">
              <a:off x="6808010" y="3530194"/>
              <a:ext cx="247650" cy="346075"/>
            </a:xfrm>
            <a:prstGeom prst="homePlate">
              <a:avLst>
                <a:gd name="adj" fmla="val 20514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" name="AutoShape 234"/>
            <p:cNvSpPr>
              <a:spLocks noChangeArrowheads="1"/>
            </p:cNvSpPr>
            <p:nvPr/>
          </p:nvSpPr>
          <p:spPr bwMode="auto">
            <a:xfrm>
              <a:off x="7592235" y="3533369"/>
              <a:ext cx="147638" cy="338138"/>
            </a:xfrm>
            <a:prstGeom prst="flowChartProcess">
              <a:avLst/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" name="AutoShape 235"/>
            <p:cNvSpPr>
              <a:spLocks noChangeArrowheads="1"/>
            </p:cNvSpPr>
            <p:nvPr/>
          </p:nvSpPr>
          <p:spPr bwMode="auto">
            <a:xfrm>
              <a:off x="1745473" y="4400144"/>
              <a:ext cx="61912" cy="350838"/>
            </a:xfrm>
            <a:prstGeom prst="homePlate">
              <a:avLst>
                <a:gd name="adj" fmla="val 8461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7" name="AutoShape 236"/>
            <p:cNvSpPr>
              <a:spLocks noChangeArrowheads="1"/>
            </p:cNvSpPr>
            <p:nvPr/>
          </p:nvSpPr>
          <p:spPr bwMode="auto">
            <a:xfrm>
              <a:off x="1523223" y="4385857"/>
              <a:ext cx="244475" cy="355600"/>
            </a:xfrm>
            <a:prstGeom prst="homePlate">
              <a:avLst>
                <a:gd name="adj" fmla="val 20778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8" name="AutoShape 237"/>
            <p:cNvSpPr>
              <a:spLocks noChangeArrowheads="1"/>
            </p:cNvSpPr>
            <p:nvPr/>
          </p:nvSpPr>
          <p:spPr bwMode="auto">
            <a:xfrm>
              <a:off x="1404160" y="4393794"/>
              <a:ext cx="141288" cy="352425"/>
            </a:xfrm>
            <a:prstGeom prst="homePlate">
              <a:avLst>
                <a:gd name="adj" fmla="val 40449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9" name="AutoShape 238"/>
            <p:cNvSpPr>
              <a:spLocks noChangeArrowheads="1"/>
            </p:cNvSpPr>
            <p:nvPr/>
          </p:nvSpPr>
          <p:spPr bwMode="auto">
            <a:xfrm>
              <a:off x="1999473" y="4396969"/>
              <a:ext cx="396875" cy="333375"/>
            </a:xfrm>
            <a:prstGeom prst="homePlate">
              <a:avLst>
                <a:gd name="adj" fmla="val 13531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0" name="AutoShape 239"/>
            <p:cNvSpPr>
              <a:spLocks noChangeArrowheads="1"/>
            </p:cNvSpPr>
            <p:nvPr/>
          </p:nvSpPr>
          <p:spPr bwMode="auto">
            <a:xfrm>
              <a:off x="2418573" y="4396969"/>
              <a:ext cx="358775" cy="333375"/>
            </a:xfrm>
            <a:prstGeom prst="homePlate">
              <a:avLst>
                <a:gd name="adj" fmla="val 12232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1" name="AutoShape 240"/>
            <p:cNvSpPr>
              <a:spLocks noChangeArrowheads="1"/>
            </p:cNvSpPr>
            <p:nvPr/>
          </p:nvSpPr>
          <p:spPr bwMode="auto">
            <a:xfrm>
              <a:off x="3674285" y="4382682"/>
              <a:ext cx="125413" cy="363537"/>
            </a:xfrm>
            <a:prstGeom prst="homePlate">
              <a:avLst>
                <a:gd name="adj" fmla="val 39241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2" name="AutoShape 241"/>
            <p:cNvSpPr>
              <a:spLocks noChangeArrowheads="1"/>
            </p:cNvSpPr>
            <p:nvPr/>
          </p:nvSpPr>
          <p:spPr bwMode="auto">
            <a:xfrm>
              <a:off x="3280585" y="4382682"/>
              <a:ext cx="401638" cy="357187"/>
            </a:xfrm>
            <a:prstGeom prst="homePlate">
              <a:avLst>
                <a:gd name="adj" fmla="val 1278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3" name="AutoShape 242"/>
            <p:cNvSpPr>
              <a:spLocks noChangeArrowheads="1"/>
            </p:cNvSpPr>
            <p:nvPr/>
          </p:nvSpPr>
          <p:spPr bwMode="auto">
            <a:xfrm>
              <a:off x="5488798" y="4387444"/>
              <a:ext cx="149225" cy="349250"/>
            </a:xfrm>
            <a:prstGeom prst="homePlate">
              <a:avLst>
                <a:gd name="adj" fmla="val 3723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4" name="AutoShape 243"/>
            <p:cNvSpPr>
              <a:spLocks noChangeArrowheads="1"/>
            </p:cNvSpPr>
            <p:nvPr/>
          </p:nvSpPr>
          <p:spPr bwMode="auto">
            <a:xfrm>
              <a:off x="5641198" y="4387444"/>
              <a:ext cx="77787" cy="349250"/>
            </a:xfrm>
            <a:prstGeom prst="homePlate">
              <a:avLst>
                <a:gd name="adj" fmla="val 46875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" name="AutoShape 244"/>
            <p:cNvSpPr>
              <a:spLocks noChangeArrowheads="1"/>
            </p:cNvSpPr>
            <p:nvPr/>
          </p:nvSpPr>
          <p:spPr bwMode="auto">
            <a:xfrm>
              <a:off x="5853923" y="4398557"/>
              <a:ext cx="206375" cy="330200"/>
            </a:xfrm>
            <a:prstGeom prst="homePlate">
              <a:avLst>
                <a:gd name="adj" fmla="val 18463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" name="AutoShape 245"/>
            <p:cNvSpPr>
              <a:spLocks noChangeArrowheads="1"/>
            </p:cNvSpPr>
            <p:nvPr/>
          </p:nvSpPr>
          <p:spPr bwMode="auto">
            <a:xfrm>
              <a:off x="6087285" y="4398557"/>
              <a:ext cx="196850" cy="330200"/>
            </a:xfrm>
            <a:prstGeom prst="homePlate">
              <a:avLst>
                <a:gd name="adj" fmla="val 3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7" name="AutoShape 246"/>
            <p:cNvSpPr>
              <a:spLocks noChangeArrowheads="1"/>
            </p:cNvSpPr>
            <p:nvPr/>
          </p:nvSpPr>
          <p:spPr bwMode="auto">
            <a:xfrm>
              <a:off x="6303185" y="4392207"/>
              <a:ext cx="290513" cy="346075"/>
            </a:xfrm>
            <a:prstGeom prst="homePlate">
              <a:avLst>
                <a:gd name="adj" fmla="val 2185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8" name="AutoShape 247"/>
            <p:cNvSpPr>
              <a:spLocks noChangeArrowheads="1"/>
            </p:cNvSpPr>
            <p:nvPr/>
          </p:nvSpPr>
          <p:spPr bwMode="auto">
            <a:xfrm>
              <a:off x="7158848" y="4398557"/>
              <a:ext cx="614362" cy="339725"/>
            </a:xfrm>
            <a:prstGeom prst="homePlate">
              <a:avLst>
                <a:gd name="adj" fmla="val 14484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9" name="AutoShape 248"/>
            <p:cNvSpPr>
              <a:spLocks noChangeArrowheads="1"/>
            </p:cNvSpPr>
            <p:nvPr/>
          </p:nvSpPr>
          <p:spPr bwMode="auto">
            <a:xfrm flipH="1">
              <a:off x="1821673" y="4958944"/>
              <a:ext cx="192087" cy="339725"/>
            </a:xfrm>
            <a:prstGeom prst="homePlate">
              <a:avLst>
                <a:gd name="adj" fmla="val 20662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AutoShape 249"/>
            <p:cNvSpPr>
              <a:spLocks noChangeArrowheads="1"/>
            </p:cNvSpPr>
            <p:nvPr/>
          </p:nvSpPr>
          <p:spPr bwMode="auto">
            <a:xfrm flipH="1">
              <a:off x="2769410" y="4954182"/>
              <a:ext cx="177800" cy="349250"/>
            </a:xfrm>
            <a:prstGeom prst="homePlate">
              <a:avLst>
                <a:gd name="adj" fmla="val 20662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1" name="AutoShape 250"/>
            <p:cNvSpPr>
              <a:spLocks noChangeArrowheads="1"/>
            </p:cNvSpPr>
            <p:nvPr/>
          </p:nvSpPr>
          <p:spPr bwMode="auto">
            <a:xfrm flipH="1">
              <a:off x="2917048" y="4954182"/>
              <a:ext cx="371475" cy="360362"/>
            </a:xfrm>
            <a:prstGeom prst="homePlate">
              <a:avLst>
                <a:gd name="adj" fmla="val 1542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2" name="AutoShape 251"/>
            <p:cNvSpPr>
              <a:spLocks noChangeArrowheads="1"/>
            </p:cNvSpPr>
            <p:nvPr/>
          </p:nvSpPr>
          <p:spPr bwMode="auto">
            <a:xfrm flipH="1">
              <a:off x="3802873" y="4943069"/>
              <a:ext cx="57150" cy="346075"/>
            </a:xfrm>
            <a:prstGeom prst="homePlate">
              <a:avLst>
                <a:gd name="adj" fmla="val 10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3" name="AutoShape 252"/>
            <p:cNvSpPr>
              <a:spLocks noChangeArrowheads="1"/>
            </p:cNvSpPr>
            <p:nvPr/>
          </p:nvSpPr>
          <p:spPr bwMode="auto">
            <a:xfrm flipH="1">
              <a:off x="3855260" y="4941482"/>
              <a:ext cx="101600" cy="360362"/>
            </a:xfrm>
            <a:prstGeom prst="homePlate">
              <a:avLst>
                <a:gd name="adj" fmla="val 46556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4" name="AutoShape 253"/>
            <p:cNvSpPr>
              <a:spLocks noChangeArrowheads="1"/>
            </p:cNvSpPr>
            <p:nvPr/>
          </p:nvSpPr>
          <p:spPr bwMode="auto">
            <a:xfrm flipH="1">
              <a:off x="3926698" y="4939894"/>
              <a:ext cx="158750" cy="358775"/>
            </a:xfrm>
            <a:prstGeom prst="homePlate">
              <a:avLst>
                <a:gd name="adj" fmla="val 3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5" name="AutoShape 254"/>
            <p:cNvSpPr>
              <a:spLocks noChangeArrowheads="1"/>
            </p:cNvSpPr>
            <p:nvPr/>
          </p:nvSpPr>
          <p:spPr bwMode="auto">
            <a:xfrm flipH="1">
              <a:off x="4402948" y="4954182"/>
              <a:ext cx="220662" cy="349250"/>
            </a:xfrm>
            <a:prstGeom prst="homePlate">
              <a:avLst>
                <a:gd name="adj" fmla="val 15111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6" name="AutoShape 255"/>
            <p:cNvSpPr>
              <a:spLocks noChangeArrowheads="1"/>
            </p:cNvSpPr>
            <p:nvPr/>
          </p:nvSpPr>
          <p:spPr bwMode="auto">
            <a:xfrm flipH="1">
              <a:off x="4706160" y="4960532"/>
              <a:ext cx="614363" cy="334962"/>
            </a:xfrm>
            <a:prstGeom prst="homePlate">
              <a:avLst>
                <a:gd name="adj" fmla="val 15174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7" name="AutoShape 256"/>
            <p:cNvSpPr>
              <a:spLocks noChangeArrowheads="1"/>
            </p:cNvSpPr>
            <p:nvPr/>
          </p:nvSpPr>
          <p:spPr bwMode="auto">
            <a:xfrm flipH="1">
              <a:off x="5836460" y="4957357"/>
              <a:ext cx="66675" cy="346075"/>
            </a:xfrm>
            <a:prstGeom prst="homePlate">
              <a:avLst>
                <a:gd name="adj" fmla="val 10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8" name="AutoShape 257"/>
            <p:cNvSpPr>
              <a:spLocks noChangeArrowheads="1"/>
            </p:cNvSpPr>
            <p:nvPr/>
          </p:nvSpPr>
          <p:spPr bwMode="auto">
            <a:xfrm flipH="1">
              <a:off x="6749273" y="4966882"/>
              <a:ext cx="98425" cy="349250"/>
            </a:xfrm>
            <a:prstGeom prst="homePlate">
              <a:avLst>
                <a:gd name="adj" fmla="val 4194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" name="AutoShape 258"/>
            <p:cNvSpPr>
              <a:spLocks noChangeArrowheads="1"/>
            </p:cNvSpPr>
            <p:nvPr/>
          </p:nvSpPr>
          <p:spPr bwMode="auto">
            <a:xfrm flipH="1">
              <a:off x="6846110" y="4965294"/>
              <a:ext cx="134938" cy="350838"/>
            </a:xfrm>
            <a:prstGeom prst="homePlate">
              <a:avLst>
                <a:gd name="adj" fmla="val 29412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0" name="Line 259"/>
            <p:cNvSpPr>
              <a:spLocks noChangeShapeType="1"/>
            </p:cNvSpPr>
            <p:nvPr/>
          </p:nvSpPr>
          <p:spPr bwMode="auto">
            <a:xfrm flipV="1">
              <a:off x="1420035" y="2052232"/>
              <a:ext cx="6553200" cy="4762"/>
            </a:xfrm>
            <a:prstGeom prst="line">
              <a:avLst/>
            </a:prstGeom>
            <a:noFill/>
            <a:ln w="381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+mn-ea"/>
              </a:endParaRPr>
            </a:p>
          </p:txBody>
        </p:sp>
        <p:sp>
          <p:nvSpPr>
            <p:cNvPr id="261" name="Line 260"/>
            <p:cNvSpPr>
              <a:spLocks noChangeShapeType="1"/>
            </p:cNvSpPr>
            <p:nvPr/>
          </p:nvSpPr>
          <p:spPr bwMode="auto">
            <a:xfrm>
              <a:off x="1420035" y="3419069"/>
              <a:ext cx="6553200" cy="4763"/>
            </a:xfrm>
            <a:prstGeom prst="line">
              <a:avLst/>
            </a:prstGeom>
            <a:noFill/>
            <a:ln w="381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+mn-ea"/>
              </a:endParaRPr>
            </a:p>
          </p:txBody>
        </p:sp>
        <p:sp>
          <p:nvSpPr>
            <p:cNvPr id="262" name="Line 261"/>
            <p:cNvSpPr>
              <a:spLocks noChangeShapeType="1"/>
            </p:cNvSpPr>
            <p:nvPr/>
          </p:nvSpPr>
          <p:spPr bwMode="auto">
            <a:xfrm>
              <a:off x="1415273" y="4843057"/>
              <a:ext cx="6553200" cy="4762"/>
            </a:xfrm>
            <a:prstGeom prst="line">
              <a:avLst/>
            </a:prstGeom>
            <a:noFill/>
            <a:ln w="381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+mn-ea"/>
              </a:endParaRPr>
            </a:p>
          </p:txBody>
        </p:sp>
        <p:sp>
          <p:nvSpPr>
            <p:cNvPr id="15443" name="Text Box 262"/>
            <p:cNvSpPr txBox="1">
              <a:spLocks noChangeArrowheads="1"/>
            </p:cNvSpPr>
            <p:nvPr/>
          </p:nvSpPr>
          <p:spPr bwMode="auto">
            <a:xfrm>
              <a:off x="1453373" y="1361669"/>
              <a:ext cx="36671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15444" name="Text Box 263"/>
            <p:cNvSpPr txBox="1">
              <a:spLocks noChangeArrowheads="1"/>
            </p:cNvSpPr>
            <p:nvPr/>
          </p:nvSpPr>
          <p:spPr bwMode="auto">
            <a:xfrm>
              <a:off x="2639235" y="1361669"/>
              <a:ext cx="366713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7</a:t>
              </a:r>
            </a:p>
          </p:txBody>
        </p:sp>
        <p:sp>
          <p:nvSpPr>
            <p:cNvPr id="15445" name="Text Box 264"/>
            <p:cNvSpPr txBox="1">
              <a:spLocks noChangeArrowheads="1"/>
            </p:cNvSpPr>
            <p:nvPr/>
          </p:nvSpPr>
          <p:spPr bwMode="auto">
            <a:xfrm>
              <a:off x="2786873" y="13616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9A</a:t>
              </a:r>
            </a:p>
          </p:txBody>
        </p:sp>
        <p:sp>
          <p:nvSpPr>
            <p:cNvPr id="15446" name="Text Box 265"/>
            <p:cNvSpPr txBox="1">
              <a:spLocks noChangeArrowheads="1"/>
            </p:cNvSpPr>
            <p:nvPr/>
          </p:nvSpPr>
          <p:spPr bwMode="auto">
            <a:xfrm>
              <a:off x="2972610" y="1361669"/>
              <a:ext cx="47625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9</a:t>
              </a:r>
            </a:p>
          </p:txBody>
        </p:sp>
        <p:sp>
          <p:nvSpPr>
            <p:cNvPr id="15447" name="Text Box 266"/>
            <p:cNvSpPr txBox="1">
              <a:spLocks noChangeArrowheads="1"/>
            </p:cNvSpPr>
            <p:nvPr/>
          </p:nvSpPr>
          <p:spPr bwMode="auto">
            <a:xfrm>
              <a:off x="3139298" y="13616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10</a:t>
              </a:r>
            </a:p>
          </p:txBody>
        </p:sp>
        <p:sp>
          <p:nvSpPr>
            <p:cNvPr id="15448" name="Text Box 267"/>
            <p:cNvSpPr txBox="1">
              <a:spLocks noChangeArrowheads="1"/>
            </p:cNvSpPr>
            <p:nvPr/>
          </p:nvSpPr>
          <p:spPr bwMode="auto">
            <a:xfrm>
              <a:off x="3520298" y="13616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11</a:t>
              </a:r>
            </a:p>
          </p:txBody>
        </p:sp>
        <p:sp>
          <p:nvSpPr>
            <p:cNvPr id="15449" name="Text Box 268"/>
            <p:cNvSpPr txBox="1">
              <a:spLocks noChangeArrowheads="1"/>
            </p:cNvSpPr>
            <p:nvPr/>
          </p:nvSpPr>
          <p:spPr bwMode="auto">
            <a:xfrm>
              <a:off x="3825098" y="13616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12</a:t>
              </a:r>
            </a:p>
          </p:txBody>
        </p:sp>
        <p:sp>
          <p:nvSpPr>
            <p:cNvPr id="15450" name="Text Box 269"/>
            <p:cNvSpPr txBox="1">
              <a:spLocks noChangeArrowheads="1"/>
            </p:cNvSpPr>
            <p:nvPr/>
          </p:nvSpPr>
          <p:spPr bwMode="auto">
            <a:xfrm>
              <a:off x="4129898" y="13616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13</a:t>
              </a:r>
            </a:p>
          </p:txBody>
        </p:sp>
        <p:sp>
          <p:nvSpPr>
            <p:cNvPr id="15451" name="Text Box 270"/>
            <p:cNvSpPr txBox="1">
              <a:spLocks noChangeArrowheads="1"/>
            </p:cNvSpPr>
            <p:nvPr/>
          </p:nvSpPr>
          <p:spPr bwMode="auto">
            <a:xfrm>
              <a:off x="1424798" y="2442757"/>
              <a:ext cx="36671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15452" name="Text Box 271"/>
            <p:cNvSpPr txBox="1">
              <a:spLocks noChangeArrowheads="1"/>
            </p:cNvSpPr>
            <p:nvPr/>
          </p:nvSpPr>
          <p:spPr bwMode="auto">
            <a:xfrm>
              <a:off x="1596248" y="2442757"/>
              <a:ext cx="36671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5453" name="Text Box 272"/>
            <p:cNvSpPr txBox="1">
              <a:spLocks noChangeArrowheads="1"/>
            </p:cNvSpPr>
            <p:nvPr/>
          </p:nvSpPr>
          <p:spPr bwMode="auto">
            <a:xfrm>
              <a:off x="1777223" y="2442757"/>
              <a:ext cx="36671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15454" name="Text Box 273"/>
            <p:cNvSpPr txBox="1">
              <a:spLocks noChangeArrowheads="1"/>
            </p:cNvSpPr>
            <p:nvPr/>
          </p:nvSpPr>
          <p:spPr bwMode="auto">
            <a:xfrm>
              <a:off x="1986773" y="2442757"/>
              <a:ext cx="36671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15455" name="Text Box 274"/>
            <p:cNvSpPr txBox="1">
              <a:spLocks noChangeArrowheads="1"/>
            </p:cNvSpPr>
            <p:nvPr/>
          </p:nvSpPr>
          <p:spPr bwMode="auto">
            <a:xfrm>
              <a:off x="2310623" y="2442757"/>
              <a:ext cx="36671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  <p:sp>
          <p:nvSpPr>
            <p:cNvPr id="15456" name="Text Box 275"/>
            <p:cNvSpPr txBox="1">
              <a:spLocks noChangeArrowheads="1"/>
            </p:cNvSpPr>
            <p:nvPr/>
          </p:nvSpPr>
          <p:spPr bwMode="auto">
            <a:xfrm>
              <a:off x="2844023" y="2442757"/>
              <a:ext cx="36671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8</a:t>
              </a:r>
            </a:p>
          </p:txBody>
        </p:sp>
        <p:sp>
          <p:nvSpPr>
            <p:cNvPr id="15457" name="Text Box 276"/>
            <p:cNvSpPr txBox="1">
              <a:spLocks noChangeArrowheads="1"/>
            </p:cNvSpPr>
            <p:nvPr/>
          </p:nvSpPr>
          <p:spPr bwMode="auto">
            <a:xfrm>
              <a:off x="5015723" y="13616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17</a:t>
              </a:r>
            </a:p>
          </p:txBody>
        </p:sp>
        <p:sp>
          <p:nvSpPr>
            <p:cNvPr id="15458" name="Text Box 277"/>
            <p:cNvSpPr txBox="1">
              <a:spLocks noChangeArrowheads="1"/>
            </p:cNvSpPr>
            <p:nvPr/>
          </p:nvSpPr>
          <p:spPr bwMode="auto">
            <a:xfrm>
              <a:off x="6130148" y="13616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21</a:t>
              </a:r>
            </a:p>
          </p:txBody>
        </p:sp>
        <p:sp>
          <p:nvSpPr>
            <p:cNvPr id="15459" name="Text Box 278"/>
            <p:cNvSpPr txBox="1">
              <a:spLocks noChangeArrowheads="1"/>
            </p:cNvSpPr>
            <p:nvPr/>
          </p:nvSpPr>
          <p:spPr bwMode="auto">
            <a:xfrm>
              <a:off x="4310873" y="24427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14</a:t>
              </a:r>
            </a:p>
          </p:txBody>
        </p:sp>
        <p:sp>
          <p:nvSpPr>
            <p:cNvPr id="15460" name="Text Box 279"/>
            <p:cNvSpPr txBox="1">
              <a:spLocks noChangeArrowheads="1"/>
            </p:cNvSpPr>
            <p:nvPr/>
          </p:nvSpPr>
          <p:spPr bwMode="auto">
            <a:xfrm>
              <a:off x="4587098" y="24427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15</a:t>
              </a:r>
            </a:p>
          </p:txBody>
        </p:sp>
        <p:sp>
          <p:nvSpPr>
            <p:cNvPr id="15461" name="Text Box 280"/>
            <p:cNvSpPr txBox="1">
              <a:spLocks noChangeArrowheads="1"/>
            </p:cNvSpPr>
            <p:nvPr/>
          </p:nvSpPr>
          <p:spPr bwMode="auto">
            <a:xfrm>
              <a:off x="4787123" y="24427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16</a:t>
              </a:r>
            </a:p>
          </p:txBody>
        </p:sp>
        <p:sp>
          <p:nvSpPr>
            <p:cNvPr id="15462" name="Text Box 281"/>
            <p:cNvSpPr txBox="1">
              <a:spLocks noChangeArrowheads="1"/>
            </p:cNvSpPr>
            <p:nvPr/>
          </p:nvSpPr>
          <p:spPr bwMode="auto">
            <a:xfrm>
              <a:off x="5244323" y="24427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18</a:t>
              </a:r>
            </a:p>
          </p:txBody>
        </p:sp>
        <p:sp>
          <p:nvSpPr>
            <p:cNvPr id="15463" name="Text Box 282"/>
            <p:cNvSpPr txBox="1">
              <a:spLocks noChangeArrowheads="1"/>
            </p:cNvSpPr>
            <p:nvPr/>
          </p:nvSpPr>
          <p:spPr bwMode="auto">
            <a:xfrm>
              <a:off x="5530073" y="24427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19</a:t>
              </a:r>
            </a:p>
          </p:txBody>
        </p:sp>
        <p:sp>
          <p:nvSpPr>
            <p:cNvPr id="15464" name="Text Box 283"/>
            <p:cNvSpPr txBox="1">
              <a:spLocks noChangeArrowheads="1"/>
            </p:cNvSpPr>
            <p:nvPr/>
          </p:nvSpPr>
          <p:spPr bwMode="auto">
            <a:xfrm>
              <a:off x="5844398" y="24427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20</a:t>
              </a:r>
            </a:p>
          </p:txBody>
        </p:sp>
        <p:sp>
          <p:nvSpPr>
            <p:cNvPr id="15465" name="Text Box 284"/>
            <p:cNvSpPr txBox="1">
              <a:spLocks noChangeArrowheads="1"/>
            </p:cNvSpPr>
            <p:nvPr/>
          </p:nvSpPr>
          <p:spPr bwMode="auto">
            <a:xfrm>
              <a:off x="7244573" y="13616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22</a:t>
              </a:r>
            </a:p>
          </p:txBody>
        </p:sp>
        <p:sp>
          <p:nvSpPr>
            <p:cNvPr id="15466" name="Text Box 285"/>
            <p:cNvSpPr txBox="1">
              <a:spLocks noChangeArrowheads="1"/>
            </p:cNvSpPr>
            <p:nvPr/>
          </p:nvSpPr>
          <p:spPr bwMode="auto">
            <a:xfrm>
              <a:off x="1234298" y="38381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23</a:t>
              </a:r>
            </a:p>
          </p:txBody>
        </p:sp>
        <p:sp>
          <p:nvSpPr>
            <p:cNvPr id="15467" name="Text Box 286"/>
            <p:cNvSpPr txBox="1">
              <a:spLocks noChangeArrowheads="1"/>
            </p:cNvSpPr>
            <p:nvPr/>
          </p:nvSpPr>
          <p:spPr bwMode="auto">
            <a:xfrm>
              <a:off x="1453373" y="38381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24</a:t>
              </a:r>
            </a:p>
          </p:txBody>
        </p:sp>
        <p:sp>
          <p:nvSpPr>
            <p:cNvPr id="15468" name="Text Box 287"/>
            <p:cNvSpPr txBox="1">
              <a:spLocks noChangeArrowheads="1"/>
            </p:cNvSpPr>
            <p:nvPr/>
          </p:nvSpPr>
          <p:spPr bwMode="auto">
            <a:xfrm>
              <a:off x="1681973" y="38381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25</a:t>
              </a:r>
            </a:p>
          </p:txBody>
        </p:sp>
        <p:sp>
          <p:nvSpPr>
            <p:cNvPr id="15469" name="Text Box 288"/>
            <p:cNvSpPr txBox="1">
              <a:spLocks noChangeArrowheads="1"/>
            </p:cNvSpPr>
            <p:nvPr/>
          </p:nvSpPr>
          <p:spPr bwMode="auto">
            <a:xfrm>
              <a:off x="1653398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26</a:t>
              </a:r>
            </a:p>
          </p:txBody>
        </p:sp>
        <p:sp>
          <p:nvSpPr>
            <p:cNvPr id="15470" name="Text Box 289"/>
            <p:cNvSpPr txBox="1">
              <a:spLocks noChangeArrowheads="1"/>
            </p:cNvSpPr>
            <p:nvPr/>
          </p:nvSpPr>
          <p:spPr bwMode="auto">
            <a:xfrm>
              <a:off x="189152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27</a:t>
              </a:r>
            </a:p>
          </p:txBody>
        </p:sp>
        <p:sp>
          <p:nvSpPr>
            <p:cNvPr id="15471" name="Text Box 290"/>
            <p:cNvSpPr txBox="1">
              <a:spLocks noChangeArrowheads="1"/>
            </p:cNvSpPr>
            <p:nvPr/>
          </p:nvSpPr>
          <p:spPr bwMode="auto">
            <a:xfrm>
              <a:off x="2205848" y="38381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28</a:t>
              </a:r>
            </a:p>
          </p:txBody>
        </p:sp>
        <p:sp>
          <p:nvSpPr>
            <p:cNvPr id="15472" name="Text Box 291"/>
            <p:cNvSpPr txBox="1">
              <a:spLocks noChangeArrowheads="1"/>
            </p:cNvSpPr>
            <p:nvPr/>
          </p:nvSpPr>
          <p:spPr bwMode="auto">
            <a:xfrm>
              <a:off x="278687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29</a:t>
              </a:r>
            </a:p>
          </p:txBody>
        </p:sp>
        <p:sp>
          <p:nvSpPr>
            <p:cNvPr id="15473" name="Text Box 292"/>
            <p:cNvSpPr txBox="1">
              <a:spLocks noChangeArrowheads="1"/>
            </p:cNvSpPr>
            <p:nvPr/>
          </p:nvSpPr>
          <p:spPr bwMode="auto">
            <a:xfrm>
              <a:off x="328217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30</a:t>
              </a:r>
            </a:p>
          </p:txBody>
        </p:sp>
        <p:sp>
          <p:nvSpPr>
            <p:cNvPr id="15474" name="Text Box 293"/>
            <p:cNvSpPr txBox="1">
              <a:spLocks noChangeArrowheads="1"/>
            </p:cNvSpPr>
            <p:nvPr/>
          </p:nvSpPr>
          <p:spPr bwMode="auto">
            <a:xfrm>
              <a:off x="366317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31</a:t>
              </a:r>
            </a:p>
          </p:txBody>
        </p:sp>
        <p:sp>
          <p:nvSpPr>
            <p:cNvPr id="15475" name="Text Box 294"/>
            <p:cNvSpPr txBox="1">
              <a:spLocks noChangeArrowheads="1"/>
            </p:cNvSpPr>
            <p:nvPr/>
          </p:nvSpPr>
          <p:spPr bwMode="auto">
            <a:xfrm>
              <a:off x="398702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32</a:t>
              </a:r>
            </a:p>
          </p:txBody>
        </p:sp>
        <p:sp>
          <p:nvSpPr>
            <p:cNvPr id="15476" name="Text Box 295"/>
            <p:cNvSpPr txBox="1">
              <a:spLocks noChangeArrowheads="1"/>
            </p:cNvSpPr>
            <p:nvPr/>
          </p:nvSpPr>
          <p:spPr bwMode="auto">
            <a:xfrm>
              <a:off x="4167998" y="38381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33</a:t>
              </a:r>
            </a:p>
          </p:txBody>
        </p:sp>
        <p:sp>
          <p:nvSpPr>
            <p:cNvPr id="15477" name="Text Box 296"/>
            <p:cNvSpPr txBox="1">
              <a:spLocks noChangeArrowheads="1"/>
            </p:cNvSpPr>
            <p:nvPr/>
          </p:nvSpPr>
          <p:spPr bwMode="auto">
            <a:xfrm>
              <a:off x="4453748" y="38381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34</a:t>
              </a:r>
            </a:p>
          </p:txBody>
        </p:sp>
        <p:sp>
          <p:nvSpPr>
            <p:cNvPr id="15478" name="Text Box 297"/>
            <p:cNvSpPr txBox="1">
              <a:spLocks noChangeArrowheads="1"/>
            </p:cNvSpPr>
            <p:nvPr/>
          </p:nvSpPr>
          <p:spPr bwMode="auto">
            <a:xfrm>
              <a:off x="4710923" y="38381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35</a:t>
              </a:r>
            </a:p>
          </p:txBody>
        </p:sp>
        <p:sp>
          <p:nvSpPr>
            <p:cNvPr id="15479" name="Text Box 298"/>
            <p:cNvSpPr txBox="1">
              <a:spLocks noChangeArrowheads="1"/>
            </p:cNvSpPr>
            <p:nvPr/>
          </p:nvSpPr>
          <p:spPr bwMode="auto">
            <a:xfrm>
              <a:off x="476807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36</a:t>
              </a:r>
            </a:p>
          </p:txBody>
        </p:sp>
        <p:sp>
          <p:nvSpPr>
            <p:cNvPr id="15480" name="Text Box 299"/>
            <p:cNvSpPr txBox="1">
              <a:spLocks noChangeArrowheads="1"/>
            </p:cNvSpPr>
            <p:nvPr/>
          </p:nvSpPr>
          <p:spPr bwMode="auto">
            <a:xfrm>
              <a:off x="5101448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37</a:t>
              </a:r>
            </a:p>
          </p:txBody>
        </p:sp>
        <p:sp>
          <p:nvSpPr>
            <p:cNvPr id="15481" name="Text Box 300"/>
            <p:cNvSpPr txBox="1">
              <a:spLocks noChangeArrowheads="1"/>
            </p:cNvSpPr>
            <p:nvPr/>
          </p:nvSpPr>
          <p:spPr bwMode="auto">
            <a:xfrm>
              <a:off x="5453873" y="38381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38</a:t>
              </a:r>
            </a:p>
          </p:txBody>
        </p:sp>
        <p:sp>
          <p:nvSpPr>
            <p:cNvPr id="15482" name="Text Box 301"/>
            <p:cNvSpPr txBox="1">
              <a:spLocks noChangeArrowheads="1"/>
            </p:cNvSpPr>
            <p:nvPr/>
          </p:nvSpPr>
          <p:spPr bwMode="auto">
            <a:xfrm>
              <a:off x="568247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39</a:t>
              </a:r>
            </a:p>
          </p:txBody>
        </p:sp>
        <p:sp>
          <p:nvSpPr>
            <p:cNvPr id="15483" name="Text Box 302"/>
            <p:cNvSpPr txBox="1">
              <a:spLocks noChangeArrowheads="1"/>
            </p:cNvSpPr>
            <p:nvPr/>
          </p:nvSpPr>
          <p:spPr bwMode="auto">
            <a:xfrm>
              <a:off x="610157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40</a:t>
              </a:r>
            </a:p>
          </p:txBody>
        </p:sp>
        <p:sp>
          <p:nvSpPr>
            <p:cNvPr id="15484" name="Text Box 303"/>
            <p:cNvSpPr txBox="1">
              <a:spLocks noChangeArrowheads="1"/>
            </p:cNvSpPr>
            <p:nvPr/>
          </p:nvSpPr>
          <p:spPr bwMode="auto">
            <a:xfrm>
              <a:off x="6511148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41</a:t>
              </a:r>
            </a:p>
          </p:txBody>
        </p:sp>
        <p:sp>
          <p:nvSpPr>
            <p:cNvPr id="15485" name="Text Box 304"/>
            <p:cNvSpPr txBox="1">
              <a:spLocks noChangeArrowheads="1"/>
            </p:cNvSpPr>
            <p:nvPr/>
          </p:nvSpPr>
          <p:spPr bwMode="auto">
            <a:xfrm>
              <a:off x="6692123" y="38381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42</a:t>
              </a:r>
            </a:p>
          </p:txBody>
        </p:sp>
        <p:sp>
          <p:nvSpPr>
            <p:cNvPr id="15486" name="Text Box 305"/>
            <p:cNvSpPr txBox="1">
              <a:spLocks noChangeArrowheads="1"/>
            </p:cNvSpPr>
            <p:nvPr/>
          </p:nvSpPr>
          <p:spPr bwMode="auto">
            <a:xfrm>
              <a:off x="695882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43</a:t>
              </a:r>
            </a:p>
          </p:txBody>
        </p:sp>
        <p:sp>
          <p:nvSpPr>
            <p:cNvPr id="15487" name="Text Box 306"/>
            <p:cNvSpPr txBox="1">
              <a:spLocks noChangeArrowheads="1"/>
            </p:cNvSpPr>
            <p:nvPr/>
          </p:nvSpPr>
          <p:spPr bwMode="auto">
            <a:xfrm>
              <a:off x="722552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44</a:t>
              </a:r>
            </a:p>
          </p:txBody>
        </p:sp>
        <p:sp>
          <p:nvSpPr>
            <p:cNvPr id="15488" name="Text Box 307"/>
            <p:cNvSpPr txBox="1">
              <a:spLocks noChangeArrowheads="1"/>
            </p:cNvSpPr>
            <p:nvPr/>
          </p:nvSpPr>
          <p:spPr bwMode="auto">
            <a:xfrm>
              <a:off x="7406498" y="3838169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45</a:t>
              </a:r>
            </a:p>
          </p:txBody>
        </p:sp>
        <p:sp>
          <p:nvSpPr>
            <p:cNvPr id="15489" name="Text Box 308"/>
            <p:cNvSpPr txBox="1">
              <a:spLocks noChangeArrowheads="1"/>
            </p:cNvSpPr>
            <p:nvPr/>
          </p:nvSpPr>
          <p:spPr bwMode="auto">
            <a:xfrm>
              <a:off x="7530323" y="273485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46</a:t>
              </a:r>
            </a:p>
          </p:txBody>
        </p:sp>
        <p:sp>
          <p:nvSpPr>
            <p:cNvPr id="15490" name="Text Box 309"/>
            <p:cNvSpPr txBox="1">
              <a:spLocks noChangeArrowheads="1"/>
            </p:cNvSpPr>
            <p:nvPr/>
          </p:nvSpPr>
          <p:spPr bwMode="auto">
            <a:xfrm>
              <a:off x="1129523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47</a:t>
              </a:r>
            </a:p>
          </p:txBody>
        </p:sp>
        <p:sp>
          <p:nvSpPr>
            <p:cNvPr id="15491" name="Text Box 310"/>
            <p:cNvSpPr txBox="1">
              <a:spLocks noChangeArrowheads="1"/>
            </p:cNvSpPr>
            <p:nvPr/>
          </p:nvSpPr>
          <p:spPr bwMode="auto">
            <a:xfrm>
              <a:off x="1358123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48</a:t>
              </a:r>
            </a:p>
          </p:txBody>
        </p:sp>
        <p:sp>
          <p:nvSpPr>
            <p:cNvPr id="15492" name="Text Box 311"/>
            <p:cNvSpPr txBox="1">
              <a:spLocks noChangeArrowheads="1"/>
            </p:cNvSpPr>
            <p:nvPr/>
          </p:nvSpPr>
          <p:spPr bwMode="auto">
            <a:xfrm>
              <a:off x="1586723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49</a:t>
              </a:r>
            </a:p>
          </p:txBody>
        </p:sp>
        <p:sp>
          <p:nvSpPr>
            <p:cNvPr id="15493" name="Text Box 312"/>
            <p:cNvSpPr txBox="1">
              <a:spLocks noChangeArrowheads="1"/>
            </p:cNvSpPr>
            <p:nvPr/>
          </p:nvSpPr>
          <p:spPr bwMode="auto">
            <a:xfrm>
              <a:off x="1662923" y="52558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50</a:t>
              </a:r>
            </a:p>
          </p:txBody>
        </p:sp>
        <p:sp>
          <p:nvSpPr>
            <p:cNvPr id="15494" name="Text Box 313"/>
            <p:cNvSpPr txBox="1">
              <a:spLocks noChangeArrowheads="1"/>
            </p:cNvSpPr>
            <p:nvPr/>
          </p:nvSpPr>
          <p:spPr bwMode="auto">
            <a:xfrm>
              <a:off x="1939148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51</a:t>
              </a:r>
            </a:p>
          </p:txBody>
        </p:sp>
        <p:sp>
          <p:nvSpPr>
            <p:cNvPr id="15495" name="Text Box 314"/>
            <p:cNvSpPr txBox="1">
              <a:spLocks noChangeArrowheads="1"/>
            </p:cNvSpPr>
            <p:nvPr/>
          </p:nvSpPr>
          <p:spPr bwMode="auto">
            <a:xfrm>
              <a:off x="2320148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52</a:t>
              </a:r>
            </a:p>
          </p:txBody>
        </p:sp>
        <p:sp>
          <p:nvSpPr>
            <p:cNvPr id="15496" name="Text Box 315"/>
            <p:cNvSpPr txBox="1">
              <a:spLocks noChangeArrowheads="1"/>
            </p:cNvSpPr>
            <p:nvPr/>
          </p:nvSpPr>
          <p:spPr bwMode="auto">
            <a:xfrm>
              <a:off x="2596373" y="52558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53</a:t>
              </a:r>
            </a:p>
          </p:txBody>
        </p:sp>
        <p:sp>
          <p:nvSpPr>
            <p:cNvPr id="15497" name="Text Box 316"/>
            <p:cNvSpPr txBox="1">
              <a:spLocks noChangeArrowheads="1"/>
            </p:cNvSpPr>
            <p:nvPr/>
          </p:nvSpPr>
          <p:spPr bwMode="auto">
            <a:xfrm>
              <a:off x="2863073" y="52558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54</a:t>
              </a:r>
            </a:p>
          </p:txBody>
        </p:sp>
        <p:sp>
          <p:nvSpPr>
            <p:cNvPr id="15498" name="Text Box 317"/>
            <p:cNvSpPr txBox="1">
              <a:spLocks noChangeArrowheads="1"/>
            </p:cNvSpPr>
            <p:nvPr/>
          </p:nvSpPr>
          <p:spPr bwMode="auto">
            <a:xfrm>
              <a:off x="3234548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55</a:t>
              </a:r>
            </a:p>
          </p:txBody>
        </p:sp>
        <p:sp>
          <p:nvSpPr>
            <p:cNvPr id="15499" name="Text Box 318"/>
            <p:cNvSpPr txBox="1">
              <a:spLocks noChangeArrowheads="1"/>
            </p:cNvSpPr>
            <p:nvPr/>
          </p:nvSpPr>
          <p:spPr bwMode="auto">
            <a:xfrm>
              <a:off x="3491723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56</a:t>
              </a:r>
            </a:p>
          </p:txBody>
        </p:sp>
        <p:sp>
          <p:nvSpPr>
            <p:cNvPr id="15500" name="Text Box 319"/>
            <p:cNvSpPr txBox="1">
              <a:spLocks noChangeArrowheads="1"/>
            </p:cNvSpPr>
            <p:nvPr/>
          </p:nvSpPr>
          <p:spPr bwMode="auto">
            <a:xfrm>
              <a:off x="3596498" y="52558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57</a:t>
              </a:r>
            </a:p>
          </p:txBody>
        </p:sp>
        <p:sp>
          <p:nvSpPr>
            <p:cNvPr id="15501" name="Text Box 320"/>
            <p:cNvSpPr txBox="1">
              <a:spLocks noChangeArrowheads="1"/>
            </p:cNvSpPr>
            <p:nvPr/>
          </p:nvSpPr>
          <p:spPr bwMode="auto">
            <a:xfrm>
              <a:off x="3663173" y="5417732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58</a:t>
              </a:r>
            </a:p>
          </p:txBody>
        </p:sp>
        <p:sp>
          <p:nvSpPr>
            <p:cNvPr id="15502" name="Text Box 321"/>
            <p:cNvSpPr txBox="1">
              <a:spLocks noChangeArrowheads="1"/>
            </p:cNvSpPr>
            <p:nvPr/>
          </p:nvSpPr>
          <p:spPr bwMode="auto">
            <a:xfrm>
              <a:off x="3786998" y="52558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59</a:t>
              </a:r>
            </a:p>
          </p:txBody>
        </p:sp>
        <p:sp>
          <p:nvSpPr>
            <p:cNvPr id="15503" name="Text Box 322"/>
            <p:cNvSpPr txBox="1">
              <a:spLocks noChangeArrowheads="1"/>
            </p:cNvSpPr>
            <p:nvPr/>
          </p:nvSpPr>
          <p:spPr bwMode="auto">
            <a:xfrm>
              <a:off x="3901298" y="5417732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60</a:t>
              </a:r>
            </a:p>
          </p:txBody>
        </p:sp>
        <p:sp>
          <p:nvSpPr>
            <p:cNvPr id="15504" name="Text Box 323"/>
            <p:cNvSpPr txBox="1">
              <a:spLocks noChangeArrowheads="1"/>
            </p:cNvSpPr>
            <p:nvPr/>
          </p:nvSpPr>
          <p:spPr bwMode="auto">
            <a:xfrm>
              <a:off x="4320398" y="52558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61</a:t>
              </a:r>
            </a:p>
          </p:txBody>
        </p:sp>
        <p:sp>
          <p:nvSpPr>
            <p:cNvPr id="15505" name="Text Box 324"/>
            <p:cNvSpPr txBox="1">
              <a:spLocks noChangeArrowheads="1"/>
            </p:cNvSpPr>
            <p:nvPr/>
          </p:nvSpPr>
          <p:spPr bwMode="auto">
            <a:xfrm>
              <a:off x="4758548" y="52558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62</a:t>
              </a:r>
            </a:p>
          </p:txBody>
        </p:sp>
        <p:sp>
          <p:nvSpPr>
            <p:cNvPr id="15506" name="Text Box 325"/>
            <p:cNvSpPr txBox="1">
              <a:spLocks noChangeArrowheads="1"/>
            </p:cNvSpPr>
            <p:nvPr/>
          </p:nvSpPr>
          <p:spPr bwMode="auto">
            <a:xfrm>
              <a:off x="5253848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63</a:t>
              </a:r>
            </a:p>
          </p:txBody>
        </p:sp>
        <p:sp>
          <p:nvSpPr>
            <p:cNvPr id="15507" name="Text Box 326"/>
            <p:cNvSpPr txBox="1">
              <a:spLocks noChangeArrowheads="1"/>
            </p:cNvSpPr>
            <p:nvPr/>
          </p:nvSpPr>
          <p:spPr bwMode="auto">
            <a:xfrm>
              <a:off x="5472923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64</a:t>
              </a:r>
            </a:p>
          </p:txBody>
        </p:sp>
        <p:sp>
          <p:nvSpPr>
            <p:cNvPr id="15508" name="Text Box 327"/>
            <p:cNvSpPr txBox="1">
              <a:spLocks noChangeArrowheads="1"/>
            </p:cNvSpPr>
            <p:nvPr/>
          </p:nvSpPr>
          <p:spPr bwMode="auto">
            <a:xfrm>
              <a:off x="5606273" y="52558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65</a:t>
              </a:r>
            </a:p>
          </p:txBody>
        </p:sp>
        <p:sp>
          <p:nvSpPr>
            <p:cNvPr id="15509" name="Text Box 328"/>
            <p:cNvSpPr txBox="1">
              <a:spLocks noChangeArrowheads="1"/>
            </p:cNvSpPr>
            <p:nvPr/>
          </p:nvSpPr>
          <p:spPr bwMode="auto">
            <a:xfrm>
              <a:off x="5701523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66</a:t>
              </a:r>
            </a:p>
          </p:txBody>
        </p:sp>
        <p:sp>
          <p:nvSpPr>
            <p:cNvPr id="15510" name="Text Box 329"/>
            <p:cNvSpPr txBox="1">
              <a:spLocks noChangeArrowheads="1"/>
            </p:cNvSpPr>
            <p:nvPr/>
          </p:nvSpPr>
          <p:spPr bwMode="auto">
            <a:xfrm>
              <a:off x="5911073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67</a:t>
              </a:r>
            </a:p>
          </p:txBody>
        </p:sp>
        <p:sp>
          <p:nvSpPr>
            <p:cNvPr id="15511" name="Text Box 330"/>
            <p:cNvSpPr txBox="1">
              <a:spLocks noChangeArrowheads="1"/>
            </p:cNvSpPr>
            <p:nvPr/>
          </p:nvSpPr>
          <p:spPr bwMode="auto">
            <a:xfrm>
              <a:off x="6168248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68</a:t>
              </a:r>
            </a:p>
          </p:txBody>
        </p:sp>
        <p:sp>
          <p:nvSpPr>
            <p:cNvPr id="15512" name="Text Box 331"/>
            <p:cNvSpPr txBox="1">
              <a:spLocks noChangeArrowheads="1"/>
            </p:cNvSpPr>
            <p:nvPr/>
          </p:nvSpPr>
          <p:spPr bwMode="auto">
            <a:xfrm>
              <a:off x="6453998" y="52558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69</a:t>
              </a:r>
            </a:p>
          </p:txBody>
        </p:sp>
        <p:sp>
          <p:nvSpPr>
            <p:cNvPr id="15513" name="Text Box 332"/>
            <p:cNvSpPr txBox="1">
              <a:spLocks noChangeArrowheads="1"/>
            </p:cNvSpPr>
            <p:nvPr/>
          </p:nvSpPr>
          <p:spPr bwMode="auto">
            <a:xfrm>
              <a:off x="6673073" y="52558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70</a:t>
              </a:r>
            </a:p>
          </p:txBody>
        </p:sp>
        <p:sp>
          <p:nvSpPr>
            <p:cNvPr id="15514" name="Text Box 333"/>
            <p:cNvSpPr txBox="1">
              <a:spLocks noChangeArrowheads="1"/>
            </p:cNvSpPr>
            <p:nvPr/>
          </p:nvSpPr>
          <p:spPr bwMode="auto">
            <a:xfrm>
              <a:off x="7158848" y="4163607"/>
              <a:ext cx="5381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latin typeface="Arial" pitchFamily="34" charset="0"/>
                  <a:cs typeface="Arial" pitchFamily="34" charset="0"/>
                </a:rPr>
                <a:t>71</a:t>
              </a:r>
            </a:p>
          </p:txBody>
        </p:sp>
        <p:sp>
          <p:nvSpPr>
            <p:cNvPr id="15515" name="Text Box 334"/>
            <p:cNvSpPr txBox="1">
              <a:spLocks noChangeArrowheads="1"/>
            </p:cNvSpPr>
            <p:nvPr/>
          </p:nvSpPr>
          <p:spPr bwMode="auto">
            <a:xfrm>
              <a:off x="967598" y="1890307"/>
              <a:ext cx="538162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TRL</a:t>
              </a:r>
            </a:p>
          </p:txBody>
        </p:sp>
        <p:sp>
          <p:nvSpPr>
            <p:cNvPr id="15516" name="Text Box 335"/>
            <p:cNvSpPr txBox="1">
              <a:spLocks noChangeArrowheads="1"/>
            </p:cNvSpPr>
            <p:nvPr/>
          </p:nvSpPr>
          <p:spPr bwMode="auto">
            <a:xfrm>
              <a:off x="3558398" y="2090332"/>
              <a:ext cx="538162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UL</a:t>
              </a:r>
            </a:p>
          </p:txBody>
        </p:sp>
        <p:sp>
          <p:nvSpPr>
            <p:cNvPr id="15517" name="Text Box 336"/>
            <p:cNvSpPr txBox="1">
              <a:spLocks noChangeArrowheads="1"/>
            </p:cNvSpPr>
            <p:nvPr/>
          </p:nvSpPr>
          <p:spPr bwMode="auto">
            <a:xfrm>
              <a:off x="4415648" y="4547782"/>
              <a:ext cx="538162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IRL</a:t>
              </a:r>
            </a:p>
          </p:txBody>
        </p:sp>
        <p:sp>
          <p:nvSpPr>
            <p:cNvPr id="15518" name="Text Box 337"/>
            <p:cNvSpPr txBox="1">
              <a:spLocks noChangeArrowheads="1"/>
            </p:cNvSpPr>
            <p:nvPr/>
          </p:nvSpPr>
          <p:spPr bwMode="auto">
            <a:xfrm>
              <a:off x="4872848" y="4538257"/>
              <a:ext cx="538162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IRS</a:t>
              </a:r>
            </a:p>
          </p:txBody>
        </p:sp>
        <p:sp>
          <p:nvSpPr>
            <p:cNvPr id="15519" name="Text Box 338"/>
            <p:cNvSpPr txBox="1">
              <a:spLocks noChangeArrowheads="1"/>
            </p:cNvSpPr>
            <p:nvPr/>
          </p:nvSpPr>
          <p:spPr bwMode="auto">
            <a:xfrm>
              <a:off x="7092173" y="4919257"/>
              <a:ext cx="538162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TRS</a:t>
              </a:r>
            </a:p>
          </p:txBody>
        </p:sp>
        <p:sp>
          <p:nvSpPr>
            <p:cNvPr id="15520" name="Text Box 339"/>
            <p:cNvSpPr txBox="1">
              <a:spLocks noChangeArrowheads="1"/>
            </p:cNvSpPr>
            <p:nvPr/>
          </p:nvSpPr>
          <p:spPr bwMode="auto">
            <a:xfrm>
              <a:off x="5977748" y="4881157"/>
              <a:ext cx="538162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US</a:t>
              </a:r>
            </a:p>
          </p:txBody>
        </p:sp>
        <p:sp>
          <p:nvSpPr>
            <p:cNvPr id="15521" name="Text Box 341"/>
            <p:cNvSpPr txBox="1">
              <a:spLocks noChangeArrowheads="1"/>
            </p:cNvSpPr>
            <p:nvPr/>
          </p:nvSpPr>
          <p:spPr bwMode="auto">
            <a:xfrm>
              <a:off x="4339448" y="1728382"/>
              <a:ext cx="5381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20k</a:t>
              </a:r>
            </a:p>
          </p:txBody>
        </p:sp>
        <p:sp>
          <p:nvSpPr>
            <p:cNvPr id="15522" name="Text Box 342"/>
            <p:cNvSpPr txBox="1">
              <a:spLocks noChangeArrowheads="1"/>
            </p:cNvSpPr>
            <p:nvPr/>
          </p:nvSpPr>
          <p:spPr bwMode="auto">
            <a:xfrm>
              <a:off x="7663673" y="2071282"/>
              <a:ext cx="5381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40k</a:t>
              </a:r>
            </a:p>
          </p:txBody>
        </p:sp>
        <p:sp>
          <p:nvSpPr>
            <p:cNvPr id="15523" name="Text Box 343"/>
            <p:cNvSpPr txBox="1">
              <a:spLocks noChangeArrowheads="1"/>
            </p:cNvSpPr>
            <p:nvPr/>
          </p:nvSpPr>
          <p:spPr bwMode="auto">
            <a:xfrm>
              <a:off x="4148948" y="3080932"/>
              <a:ext cx="5381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60k</a:t>
              </a:r>
            </a:p>
          </p:txBody>
        </p:sp>
        <p:sp>
          <p:nvSpPr>
            <p:cNvPr id="15524" name="Text Box 344"/>
            <p:cNvSpPr txBox="1">
              <a:spLocks noChangeArrowheads="1"/>
            </p:cNvSpPr>
            <p:nvPr/>
          </p:nvSpPr>
          <p:spPr bwMode="auto">
            <a:xfrm>
              <a:off x="7663673" y="3423832"/>
              <a:ext cx="5381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80k</a:t>
              </a:r>
            </a:p>
          </p:txBody>
        </p:sp>
        <p:sp>
          <p:nvSpPr>
            <p:cNvPr id="15525" name="Text Box 345"/>
            <p:cNvSpPr txBox="1">
              <a:spLocks noChangeArrowheads="1"/>
            </p:cNvSpPr>
            <p:nvPr/>
          </p:nvSpPr>
          <p:spPr bwMode="auto">
            <a:xfrm>
              <a:off x="3767948" y="4538257"/>
              <a:ext cx="63341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100k</a:t>
              </a:r>
            </a:p>
          </p:txBody>
        </p:sp>
        <p:sp>
          <p:nvSpPr>
            <p:cNvPr id="15526" name="Text Box 346"/>
            <p:cNvSpPr txBox="1">
              <a:spLocks noChangeArrowheads="1"/>
            </p:cNvSpPr>
            <p:nvPr/>
          </p:nvSpPr>
          <p:spPr bwMode="auto">
            <a:xfrm>
              <a:off x="6482573" y="4538257"/>
              <a:ext cx="6905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120k</a:t>
              </a:r>
            </a:p>
          </p:txBody>
        </p:sp>
        <p:sp>
          <p:nvSpPr>
            <p:cNvPr id="15527" name="Text Box 347"/>
            <p:cNvSpPr txBox="1">
              <a:spLocks noChangeArrowheads="1"/>
            </p:cNvSpPr>
            <p:nvPr/>
          </p:nvSpPr>
          <p:spPr bwMode="auto">
            <a:xfrm>
              <a:off x="7501748" y="4843057"/>
              <a:ext cx="7667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125k</a:t>
              </a:r>
            </a:p>
          </p:txBody>
        </p:sp>
        <p:sp>
          <p:nvSpPr>
            <p:cNvPr id="15528" name="Text Box 348"/>
            <p:cNvSpPr txBox="1">
              <a:spLocks noChangeArrowheads="1"/>
            </p:cNvSpPr>
            <p:nvPr/>
          </p:nvSpPr>
          <p:spPr bwMode="auto">
            <a:xfrm>
              <a:off x="4977623" y="4138207"/>
              <a:ext cx="5381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Ori</a:t>
              </a:r>
            </a:p>
          </p:txBody>
        </p:sp>
        <p:sp>
          <p:nvSpPr>
            <p:cNvPr id="15529" name="Text Box 349"/>
            <p:cNvSpPr txBox="1">
              <a:spLocks noChangeArrowheads="1"/>
            </p:cNvSpPr>
            <p:nvPr/>
          </p:nvSpPr>
          <p:spPr bwMode="auto">
            <a:xfrm>
              <a:off x="6996923" y="5224057"/>
              <a:ext cx="538162" cy="3048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Ori</a:t>
              </a:r>
            </a:p>
          </p:txBody>
        </p:sp>
        <p:sp>
          <p:nvSpPr>
            <p:cNvPr id="15530" name="Text Box 350"/>
            <p:cNvSpPr txBox="1">
              <a:spLocks noChangeArrowheads="1"/>
            </p:cNvSpPr>
            <p:nvPr/>
          </p:nvSpPr>
          <p:spPr bwMode="auto">
            <a:xfrm>
              <a:off x="1043798" y="2052232"/>
              <a:ext cx="5381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1 </a:t>
              </a:r>
              <a:r>
                <a:rPr lang="en-US" altLang="zh-CN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1400" b="0">
                  <a:solidFill>
                    <a:schemeClr val="hlink"/>
                  </a:solidFill>
                  <a:latin typeface="Arial" pitchFamily="34" charset="0"/>
                  <a:cs typeface="Arial" pitchFamily="34" charset="0"/>
                </a:rPr>
                <a:t>t</a:t>
              </a:r>
            </a:p>
          </p:txBody>
        </p:sp>
        <p:sp>
          <p:nvSpPr>
            <p:cNvPr id="351" name="AutoShape 351"/>
            <p:cNvSpPr>
              <a:spLocks noChangeArrowheads="1"/>
            </p:cNvSpPr>
            <p:nvPr/>
          </p:nvSpPr>
          <p:spPr bwMode="auto">
            <a:xfrm flipH="1">
              <a:off x="4098148" y="4943069"/>
              <a:ext cx="57150" cy="346075"/>
            </a:xfrm>
            <a:prstGeom prst="homePlate">
              <a:avLst>
                <a:gd name="adj" fmla="val 10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32" name="Line 354"/>
            <p:cNvSpPr>
              <a:spLocks noChangeShapeType="1"/>
            </p:cNvSpPr>
            <p:nvPr/>
          </p:nvSpPr>
          <p:spPr bwMode="auto">
            <a:xfrm>
              <a:off x="7058835" y="3866744"/>
              <a:ext cx="257175" cy="66675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33" name="Line 355"/>
            <p:cNvSpPr>
              <a:spLocks noChangeShapeType="1"/>
            </p:cNvSpPr>
            <p:nvPr/>
          </p:nvSpPr>
          <p:spPr bwMode="auto">
            <a:xfrm flipV="1">
              <a:off x="7325535" y="3876269"/>
              <a:ext cx="247650" cy="5715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" name="Rectangle 356"/>
            <p:cNvSpPr>
              <a:spLocks noChangeArrowheads="1"/>
            </p:cNvSpPr>
            <p:nvPr/>
          </p:nvSpPr>
          <p:spPr bwMode="auto">
            <a:xfrm>
              <a:off x="1410510" y="2009369"/>
              <a:ext cx="76200" cy="92075"/>
            </a:xfrm>
            <a:prstGeom prst="rect">
              <a:avLst/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31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5" name="Rectangle 357"/>
            <p:cNvSpPr>
              <a:spLocks noChangeArrowheads="1"/>
            </p:cNvSpPr>
            <p:nvPr/>
          </p:nvSpPr>
          <p:spPr bwMode="auto">
            <a:xfrm>
              <a:off x="4610910" y="4793844"/>
              <a:ext cx="76200" cy="101600"/>
            </a:xfrm>
            <a:prstGeom prst="rect">
              <a:avLst/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31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6" name="Rectangle 358"/>
            <p:cNvSpPr>
              <a:spLocks noChangeArrowheads="1"/>
            </p:cNvSpPr>
            <p:nvPr/>
          </p:nvSpPr>
          <p:spPr bwMode="auto">
            <a:xfrm>
              <a:off x="4683935" y="4793844"/>
              <a:ext cx="1092200" cy="101600"/>
            </a:xfrm>
            <a:prstGeom prst="rect">
              <a:avLst/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31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7" name="Rectangle 360"/>
            <p:cNvSpPr>
              <a:spLocks noChangeArrowheads="1"/>
            </p:cNvSpPr>
            <p:nvPr/>
          </p:nvSpPr>
          <p:spPr bwMode="auto">
            <a:xfrm>
              <a:off x="5344335" y="4390619"/>
              <a:ext cx="88900" cy="342900"/>
            </a:xfrm>
            <a:prstGeom prst="rect">
              <a:avLst/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8" name="Rectangle 361"/>
            <p:cNvSpPr>
              <a:spLocks noChangeArrowheads="1"/>
            </p:cNvSpPr>
            <p:nvPr/>
          </p:nvSpPr>
          <p:spPr bwMode="auto">
            <a:xfrm>
              <a:off x="7017560" y="4962119"/>
              <a:ext cx="88900" cy="346075"/>
            </a:xfrm>
            <a:prstGeom prst="rect">
              <a:avLst/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9" name="AutoShape 362"/>
            <p:cNvSpPr>
              <a:spLocks noChangeArrowheads="1"/>
            </p:cNvSpPr>
            <p:nvPr/>
          </p:nvSpPr>
          <p:spPr bwMode="auto">
            <a:xfrm>
              <a:off x="1408923" y="1620432"/>
              <a:ext cx="57150" cy="336550"/>
            </a:xfrm>
            <a:prstGeom prst="homePlate">
              <a:avLst>
                <a:gd name="adj" fmla="val 100000"/>
              </a:avLst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40" name="Text Box 363"/>
            <p:cNvSpPr txBox="1">
              <a:spLocks noChangeArrowheads="1"/>
            </p:cNvSpPr>
            <p:nvPr/>
          </p:nvSpPr>
          <p:spPr bwMode="auto">
            <a:xfrm>
              <a:off x="1229535" y="1361669"/>
              <a:ext cx="366713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1200" b="0">
                  <a:latin typeface="Arial" pitchFamily="34" charset="0"/>
                  <a:cs typeface="Arial" pitchFamily="34" charset="0"/>
                </a:rPr>
                <a:t>0</a:t>
              </a:r>
              <a:endParaRPr lang="en-US" sz="1200" b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1" name="Rectangle 367"/>
            <p:cNvSpPr>
              <a:spLocks noChangeArrowheads="1"/>
            </p:cNvSpPr>
            <p:nvPr/>
          </p:nvSpPr>
          <p:spPr bwMode="auto">
            <a:xfrm>
              <a:off x="6700060" y="4797019"/>
              <a:ext cx="1092200" cy="101600"/>
            </a:xfrm>
            <a:prstGeom prst="rect">
              <a:avLst/>
            </a:pr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31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95975" y="647700"/>
            <a:ext cx="2439988" cy="19335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4276" name="Rectangle 4"/>
          <p:cNvSpPr>
            <a:spLocks noGrp="1" noChangeArrowheads="1"/>
          </p:cNvSpPr>
          <p:nvPr/>
        </p:nvSpPr>
        <p:spPr bwMode="auto">
          <a:xfrm>
            <a:off x="366713" y="1238250"/>
            <a:ext cx="8278812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8925" indent="-288925">
              <a:buClr>
                <a:schemeClr val="hlink"/>
              </a:buClr>
              <a:buFont typeface="Times" charset="0"/>
              <a:buChar char="•"/>
              <a:tabLst>
                <a:tab pos="230188" algn="l"/>
              </a:tabLst>
              <a:defRPr/>
            </a:pPr>
            <a:r>
              <a:rPr lang="en-US" sz="2800" b="0" dirty="0">
                <a:effectLst>
                  <a:outerShdw blurRad="38100" dist="38100" dir="2700000" algn="tl">
                    <a:srgbClr val="4E5B6F"/>
                  </a:outerShdw>
                </a:effectLst>
              </a:rPr>
              <a:t>Narrow host range</a:t>
            </a:r>
            <a:endParaRPr lang="en-US" altLang="zh-CN" sz="2800" b="0" dirty="0">
              <a:effectLst>
                <a:outerShdw blurRad="38100" dist="38100" dir="2700000" algn="tl">
                  <a:srgbClr val="4E5B6F"/>
                </a:outerShdw>
              </a:effectLst>
              <a:ea typeface="SimSun" pitchFamily="2" charset="-122"/>
            </a:endParaRPr>
          </a:p>
          <a:p>
            <a:pPr marL="288925" indent="-288925">
              <a:buClr>
                <a:schemeClr val="hlink"/>
              </a:buClr>
              <a:buFont typeface="Times" charset="0"/>
              <a:buNone/>
              <a:tabLst>
                <a:tab pos="230188" algn="l"/>
              </a:tabLst>
              <a:defRPr/>
            </a:pPr>
            <a:r>
              <a:rPr lang="en-US" altLang="zh-CN" sz="2800" b="0" dirty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		L</a:t>
            </a:r>
            <a:r>
              <a:rPr lang="en-US" sz="2800" b="0" dirty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ack of animal models</a:t>
            </a:r>
            <a:endParaRPr lang="en-US" altLang="zh-CN" sz="2800" b="0" dirty="0">
              <a:effectLst>
                <a:outerShdw blurRad="38100" dist="38100" dir="2700000" algn="tl">
                  <a:srgbClr val="4E5B6F"/>
                </a:outerShdw>
              </a:effectLst>
              <a:ea typeface="SimSun" pitchFamily="2" charset="-122"/>
            </a:endParaRPr>
          </a:p>
          <a:p>
            <a:pPr marL="288925" indent="-288925">
              <a:buClr>
                <a:schemeClr val="hlink"/>
              </a:buClr>
              <a:buFont typeface="Times" charset="0"/>
              <a:buNone/>
              <a:tabLst>
                <a:tab pos="230188" algn="l"/>
              </a:tabLst>
              <a:defRPr/>
            </a:pPr>
            <a:endParaRPr lang="en-US" sz="1200" b="0" dirty="0">
              <a:effectLst>
                <a:outerShdw blurRad="38100" dist="38100" dir="2700000" algn="tl">
                  <a:srgbClr val="4E5B6F"/>
                </a:outerShdw>
              </a:effectLst>
              <a:ea typeface="SimSun" pitchFamily="2" charset="-122"/>
            </a:endParaRPr>
          </a:p>
          <a:p>
            <a:pPr marL="288925" indent="-288925">
              <a:buClr>
                <a:schemeClr val="hlink"/>
              </a:buClr>
              <a:buFont typeface="Times" charset="0"/>
              <a:buChar char="•"/>
              <a:tabLst>
                <a:tab pos="230188" algn="l"/>
              </a:tabLst>
              <a:defRPr/>
            </a:pPr>
            <a:r>
              <a:rPr lang="en-US" sz="2800" b="0" dirty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Highly cell-associated</a:t>
            </a:r>
            <a:endParaRPr lang="en-US" altLang="zh-CN" sz="2800" b="0" dirty="0">
              <a:effectLst>
                <a:outerShdw blurRad="38100" dist="38100" dir="2700000" algn="tl">
                  <a:srgbClr val="4E5B6F"/>
                </a:outerShdw>
              </a:effectLst>
              <a:ea typeface="SimSun" pitchFamily="2" charset="-122"/>
            </a:endParaRPr>
          </a:p>
          <a:p>
            <a:pPr marL="288925" indent="-288925">
              <a:buClr>
                <a:schemeClr val="hlink"/>
              </a:buClr>
              <a:buFont typeface="Times" charset="0"/>
              <a:buNone/>
              <a:tabLst>
                <a:tab pos="230188" algn="l"/>
              </a:tabLst>
              <a:defRPr/>
            </a:pPr>
            <a:r>
              <a:rPr lang="en-US" altLang="zh-CN" sz="2800" b="0" dirty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		G</a:t>
            </a:r>
            <a:r>
              <a:rPr lang="en-US" sz="2800" b="0" dirty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row by </a:t>
            </a:r>
            <a:r>
              <a:rPr lang="en-US" sz="2800" b="0" dirty="0" smtClean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virus-to-cell </a:t>
            </a:r>
            <a:r>
              <a:rPr lang="en-US" sz="2800" b="0" dirty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spread and </a:t>
            </a:r>
            <a:endParaRPr lang="en-US" sz="2800" b="0" dirty="0" smtClean="0">
              <a:effectLst>
                <a:outerShdw blurRad="38100" dist="38100" dir="2700000" algn="tl">
                  <a:srgbClr val="4E5B6F"/>
                </a:outerShdw>
              </a:effectLst>
              <a:ea typeface="SimSun" pitchFamily="2" charset="-122"/>
            </a:endParaRPr>
          </a:p>
          <a:p>
            <a:pPr marL="288925" indent="-288925">
              <a:buClr>
                <a:schemeClr val="hlink"/>
              </a:buClr>
              <a:buFont typeface="Times" charset="0"/>
              <a:buNone/>
              <a:tabLst>
                <a:tab pos="230188" algn="l"/>
              </a:tabLst>
              <a:defRPr/>
            </a:pPr>
            <a:r>
              <a:rPr lang="en-US" sz="2800" b="0" dirty="0" smtClean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	 cell-to-cell </a:t>
            </a:r>
            <a:r>
              <a:rPr lang="en-US" sz="2800" b="0" dirty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fusion (</a:t>
            </a:r>
            <a:r>
              <a:rPr lang="en-US" altLang="zh-CN" sz="2800" b="0" dirty="0" err="1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syncytia</a:t>
            </a:r>
            <a:r>
              <a:rPr lang="en-US" altLang="zh-CN" sz="2800" b="0" dirty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 formation)</a:t>
            </a:r>
            <a:endParaRPr lang="en-US" sz="2800" b="0" dirty="0">
              <a:effectLst>
                <a:outerShdw blurRad="38100" dist="38100" dir="2700000" algn="tl">
                  <a:srgbClr val="4E5B6F"/>
                </a:outerShdw>
              </a:effectLst>
              <a:ea typeface="SimSun" pitchFamily="2" charset="-122"/>
            </a:endParaRPr>
          </a:p>
          <a:p>
            <a:pPr marL="288925" indent="-288925">
              <a:buClr>
                <a:schemeClr val="hlink"/>
              </a:buClr>
              <a:buFont typeface="Times" charset="0"/>
              <a:buNone/>
              <a:tabLst>
                <a:tab pos="230188" algn="l"/>
              </a:tabLst>
              <a:defRPr/>
            </a:pPr>
            <a:r>
              <a:rPr lang="en-US" altLang="zh-CN" sz="2800" b="0" dirty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		D</a:t>
            </a:r>
            <a:r>
              <a:rPr lang="en-US" sz="2800" b="0" dirty="0">
                <a:effectLst>
                  <a:outerShdw blurRad="38100" dist="38100" dir="2700000" algn="tl">
                    <a:srgbClr val="4E5B6F"/>
                  </a:outerShdw>
                </a:effectLst>
                <a:ea typeface="SimSun" pitchFamily="2" charset="-122"/>
              </a:rPr>
              <a:t>ifficulty in making recombinant virus</a:t>
            </a:r>
            <a:endParaRPr lang="en-US" sz="2800" b="0" i="1" dirty="0">
              <a:effectLst>
                <a:outerShdw blurRad="38100" dist="38100" dir="2700000" algn="tl">
                  <a:srgbClr val="4E5B6F"/>
                </a:outerShdw>
              </a:effectLst>
              <a:ea typeface="SimSun" pitchFamily="2" charset="-122"/>
            </a:endParaRP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568325" y="50641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677863" y="525463"/>
            <a:ext cx="4295775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n-US" altLang="zh-CN" sz="3200" dirty="0">
                <a:solidFill>
                  <a:srgbClr val="FFDE03"/>
                </a:solidFill>
                <a:latin typeface="Times" charset="0"/>
                <a:ea typeface="SimSun" pitchFamily="2" charset="-122"/>
              </a:rPr>
              <a:t>Difficult to study: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42925" y="4733925"/>
            <a:ext cx="8294688" cy="1006475"/>
            <a:chOff x="331" y="2522"/>
            <a:chExt cx="5225" cy="634"/>
          </a:xfrm>
        </p:grpSpPr>
        <p:sp>
          <p:nvSpPr>
            <p:cNvPr id="16391" name="Line 12"/>
            <p:cNvSpPr>
              <a:spLocks noChangeShapeType="1"/>
            </p:cNvSpPr>
            <p:nvPr/>
          </p:nvSpPr>
          <p:spPr bwMode="auto">
            <a:xfrm>
              <a:off x="1980" y="3001"/>
              <a:ext cx="532" cy="8"/>
            </a:xfrm>
            <a:prstGeom prst="line">
              <a:avLst/>
            </a:prstGeom>
            <a:noFill/>
            <a:ln w="9525">
              <a:solidFill>
                <a:srgbClr val="E6398E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2" name="Line 8"/>
            <p:cNvSpPr>
              <a:spLocks noChangeShapeType="1"/>
            </p:cNvSpPr>
            <p:nvPr/>
          </p:nvSpPr>
          <p:spPr bwMode="auto">
            <a:xfrm>
              <a:off x="1126" y="2885"/>
              <a:ext cx="576" cy="8"/>
            </a:xfrm>
            <a:prstGeom prst="line">
              <a:avLst/>
            </a:prstGeom>
            <a:noFill/>
            <a:ln w="9525">
              <a:solidFill>
                <a:srgbClr val="FFBA03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>
              <a:off x="1771" y="2607"/>
              <a:ext cx="899" cy="262"/>
            </a:xfrm>
            <a:prstGeom prst="flowChartConnector">
              <a:avLst/>
            </a:prstGeom>
            <a:noFill/>
            <a:ln w="9525">
              <a:solidFill>
                <a:srgbClr val="E6398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4" name="Rectangle 11"/>
            <p:cNvSpPr>
              <a:spLocks noChangeArrowheads="1"/>
            </p:cNvSpPr>
            <p:nvPr/>
          </p:nvSpPr>
          <p:spPr bwMode="auto">
            <a:xfrm>
              <a:off x="2112" y="2983"/>
              <a:ext cx="253" cy="56"/>
            </a:xfrm>
            <a:prstGeom prst="rect">
              <a:avLst/>
            </a:prstGeom>
            <a:solidFill>
              <a:srgbClr val="13BB1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5" name="Line 13"/>
            <p:cNvSpPr>
              <a:spLocks noChangeShapeType="1"/>
            </p:cNvSpPr>
            <p:nvPr/>
          </p:nvSpPr>
          <p:spPr bwMode="auto">
            <a:xfrm>
              <a:off x="2854" y="2888"/>
              <a:ext cx="454" cy="0"/>
            </a:xfrm>
            <a:prstGeom prst="line">
              <a:avLst/>
            </a:prstGeom>
            <a:noFill/>
            <a:ln w="9525">
              <a:solidFill>
                <a:srgbClr val="FFBA03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6396" name="Picture 1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64" y="2619"/>
              <a:ext cx="678" cy="53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6397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1" y="2626"/>
              <a:ext cx="659" cy="52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6398" name="Line 16"/>
            <p:cNvSpPr>
              <a:spLocks noChangeShapeType="1"/>
            </p:cNvSpPr>
            <p:nvPr/>
          </p:nvSpPr>
          <p:spPr bwMode="auto">
            <a:xfrm>
              <a:off x="4268" y="2888"/>
              <a:ext cx="454" cy="0"/>
            </a:xfrm>
            <a:prstGeom prst="line">
              <a:avLst/>
            </a:prstGeom>
            <a:noFill/>
            <a:ln w="9525">
              <a:solidFill>
                <a:srgbClr val="FFBA03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6399" name="Picture 1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78" y="2619"/>
              <a:ext cx="678" cy="53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6400" name="Text Box 19"/>
            <p:cNvSpPr txBox="1">
              <a:spLocks noChangeArrowheads="1"/>
            </p:cNvSpPr>
            <p:nvPr/>
          </p:nvSpPr>
          <p:spPr bwMode="auto">
            <a:xfrm>
              <a:off x="1033" y="2522"/>
              <a:ext cx="79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0">
                  <a:latin typeface="Arial" pitchFamily="34" charset="0"/>
                  <a:ea typeface="SimSun" pitchFamily="2" charset="-122"/>
                </a:rPr>
                <a:t>Isolate viral </a:t>
              </a:r>
            </a:p>
            <a:p>
              <a:pPr algn="ctr"/>
              <a:r>
                <a:rPr lang="en-US" altLang="zh-CN" sz="1600" b="0">
                  <a:latin typeface="Arial" pitchFamily="34" charset="0"/>
                  <a:ea typeface="SimSun" pitchFamily="2" charset="-122"/>
                </a:rPr>
                <a:t>DNA</a:t>
              </a:r>
            </a:p>
          </p:txBody>
        </p:sp>
        <p:sp>
          <p:nvSpPr>
            <p:cNvPr id="16401" name="Text Box 20"/>
            <p:cNvSpPr txBox="1">
              <a:spLocks noChangeArrowheads="1"/>
            </p:cNvSpPr>
            <p:nvPr/>
          </p:nvSpPr>
          <p:spPr bwMode="auto">
            <a:xfrm>
              <a:off x="2662" y="2522"/>
              <a:ext cx="77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0">
                  <a:latin typeface="Arial" pitchFamily="34" charset="0"/>
                  <a:ea typeface="SimSun" pitchFamily="2" charset="-122"/>
                </a:rPr>
                <a:t>Co-</a:t>
              </a:r>
            </a:p>
            <a:p>
              <a:pPr algn="ctr"/>
              <a:r>
                <a:rPr lang="en-US" altLang="zh-CN" sz="1600" b="0">
                  <a:latin typeface="Arial" pitchFamily="34" charset="0"/>
                  <a:ea typeface="SimSun" pitchFamily="2" charset="-122"/>
                </a:rPr>
                <a:t>transfection</a:t>
              </a:r>
            </a:p>
          </p:txBody>
        </p:sp>
        <p:sp>
          <p:nvSpPr>
            <p:cNvPr id="16402" name="Text Box 21"/>
            <p:cNvSpPr txBox="1">
              <a:spLocks noChangeArrowheads="1"/>
            </p:cNvSpPr>
            <p:nvPr/>
          </p:nvSpPr>
          <p:spPr bwMode="auto">
            <a:xfrm>
              <a:off x="4133" y="2522"/>
              <a:ext cx="734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0">
                  <a:latin typeface="Arial" pitchFamily="34" charset="0"/>
                  <a:ea typeface="SimSun" pitchFamily="2" charset="-122"/>
                </a:rPr>
                <a:t>Plaque </a:t>
              </a:r>
            </a:p>
            <a:p>
              <a:pPr algn="ctr"/>
              <a:r>
                <a:rPr lang="en-US" altLang="zh-CN" sz="1600" b="0">
                  <a:latin typeface="Arial" pitchFamily="34" charset="0"/>
                  <a:ea typeface="SimSun" pitchFamily="2" charset="-122"/>
                </a:rPr>
                <a:t>purification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37" name="Text Box 113"/>
          <p:cNvSpPr txBox="1">
            <a:spLocks noChangeArrowheads="1"/>
          </p:cNvSpPr>
          <p:nvPr/>
        </p:nvSpPr>
        <p:spPr bwMode="auto">
          <a:xfrm>
            <a:off x="2009775" y="374650"/>
            <a:ext cx="5127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FFDE03"/>
                </a:solidFill>
                <a:latin typeface="Times" charset="0"/>
              </a:rPr>
              <a:t>Construction of VZV BAC</a:t>
            </a:r>
          </a:p>
        </p:txBody>
      </p:sp>
      <p:grpSp>
        <p:nvGrpSpPr>
          <p:cNvPr id="18435" name="Group 114"/>
          <p:cNvGrpSpPr>
            <a:grpSpLocks/>
          </p:cNvGrpSpPr>
          <p:nvPr/>
        </p:nvGrpSpPr>
        <p:grpSpPr bwMode="auto">
          <a:xfrm>
            <a:off x="1866900" y="2154238"/>
            <a:ext cx="5776913" cy="906462"/>
            <a:chOff x="1487" y="1583"/>
            <a:chExt cx="3639" cy="571"/>
          </a:xfrm>
        </p:grpSpPr>
        <p:sp>
          <p:nvSpPr>
            <p:cNvPr id="18555" name="Text Box 115"/>
            <p:cNvSpPr txBox="1">
              <a:spLocks noChangeArrowheads="1"/>
            </p:cNvSpPr>
            <p:nvPr/>
          </p:nvSpPr>
          <p:spPr bwMode="auto">
            <a:xfrm>
              <a:off x="1615" y="1938"/>
              <a:ext cx="84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0">
                  <a:latin typeface="Arial" pitchFamily="34" charset="0"/>
                  <a:cs typeface="Arial" pitchFamily="34" charset="0"/>
                </a:rPr>
                <a:t>VZV Cosmids</a:t>
              </a:r>
            </a:p>
          </p:txBody>
        </p:sp>
        <p:sp>
          <p:nvSpPr>
            <p:cNvPr id="18556" name="Line 116"/>
            <p:cNvSpPr>
              <a:spLocks noChangeShapeType="1"/>
            </p:cNvSpPr>
            <p:nvPr/>
          </p:nvSpPr>
          <p:spPr bwMode="auto">
            <a:xfrm>
              <a:off x="1607" y="1755"/>
              <a:ext cx="975" cy="0"/>
            </a:xfrm>
            <a:prstGeom prst="line">
              <a:avLst/>
            </a:prstGeom>
            <a:noFill/>
            <a:ln w="38100">
              <a:solidFill>
                <a:srgbClr val="FFDE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57" name="Line 117"/>
            <p:cNvSpPr>
              <a:spLocks noChangeShapeType="1"/>
            </p:cNvSpPr>
            <p:nvPr/>
          </p:nvSpPr>
          <p:spPr bwMode="auto">
            <a:xfrm>
              <a:off x="2257" y="1834"/>
              <a:ext cx="1125" cy="0"/>
            </a:xfrm>
            <a:prstGeom prst="line">
              <a:avLst/>
            </a:prstGeom>
            <a:noFill/>
            <a:ln w="38100">
              <a:solidFill>
                <a:srgbClr val="FFDE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58" name="Line 118"/>
            <p:cNvSpPr>
              <a:spLocks noChangeShapeType="1"/>
            </p:cNvSpPr>
            <p:nvPr/>
          </p:nvSpPr>
          <p:spPr bwMode="auto">
            <a:xfrm>
              <a:off x="2638" y="1903"/>
              <a:ext cx="1661" cy="0"/>
            </a:xfrm>
            <a:prstGeom prst="line">
              <a:avLst/>
            </a:prstGeom>
            <a:noFill/>
            <a:ln w="38100">
              <a:solidFill>
                <a:srgbClr val="FFDE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59" name="Line 119"/>
            <p:cNvSpPr>
              <a:spLocks noChangeShapeType="1"/>
            </p:cNvSpPr>
            <p:nvPr/>
          </p:nvSpPr>
          <p:spPr bwMode="auto">
            <a:xfrm>
              <a:off x="3878" y="1972"/>
              <a:ext cx="1248" cy="0"/>
            </a:xfrm>
            <a:prstGeom prst="line">
              <a:avLst/>
            </a:prstGeom>
            <a:noFill/>
            <a:ln w="38100">
              <a:solidFill>
                <a:srgbClr val="FFDE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60" name="Text Box 120"/>
            <p:cNvSpPr txBox="1">
              <a:spLocks noChangeArrowheads="1"/>
            </p:cNvSpPr>
            <p:nvPr/>
          </p:nvSpPr>
          <p:spPr bwMode="auto">
            <a:xfrm>
              <a:off x="1878" y="1583"/>
              <a:ext cx="457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0">
                  <a:latin typeface="Arial" pitchFamily="34" charset="0"/>
                  <a:cs typeface="Arial" pitchFamily="34" charset="0"/>
                </a:rPr>
                <a:t>pvFsp73</a:t>
              </a:r>
            </a:p>
          </p:txBody>
        </p:sp>
        <p:sp>
          <p:nvSpPr>
            <p:cNvPr id="18561" name="Text Box 121"/>
            <p:cNvSpPr txBox="1">
              <a:spLocks noChangeArrowheads="1"/>
            </p:cNvSpPr>
            <p:nvPr/>
          </p:nvSpPr>
          <p:spPr bwMode="auto">
            <a:xfrm>
              <a:off x="2689" y="1659"/>
              <a:ext cx="467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0">
                  <a:latin typeface="Arial" pitchFamily="34" charset="0"/>
                  <a:cs typeface="Arial" pitchFamily="34" charset="0"/>
                </a:rPr>
                <a:t>pvSpe14</a:t>
              </a:r>
            </a:p>
          </p:txBody>
        </p:sp>
        <p:sp>
          <p:nvSpPr>
            <p:cNvPr id="18562" name="Text Box 122"/>
            <p:cNvSpPr txBox="1">
              <a:spLocks noChangeArrowheads="1"/>
            </p:cNvSpPr>
            <p:nvPr/>
          </p:nvSpPr>
          <p:spPr bwMode="auto">
            <a:xfrm>
              <a:off x="3554" y="1733"/>
              <a:ext cx="492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0">
                  <a:latin typeface="Arial" pitchFamily="34" charset="0"/>
                  <a:cs typeface="Arial" pitchFamily="34" charset="0"/>
                </a:rPr>
                <a:t>pvPme19</a:t>
              </a:r>
            </a:p>
          </p:txBody>
        </p:sp>
        <p:sp>
          <p:nvSpPr>
            <p:cNvPr id="18563" name="Text Box 123"/>
            <p:cNvSpPr txBox="1">
              <a:spLocks noChangeArrowheads="1"/>
            </p:cNvSpPr>
            <p:nvPr/>
          </p:nvSpPr>
          <p:spPr bwMode="auto">
            <a:xfrm>
              <a:off x="3863" y="1989"/>
              <a:ext cx="467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0">
                  <a:latin typeface="Arial" pitchFamily="34" charset="0"/>
                  <a:cs typeface="Arial" pitchFamily="34" charset="0"/>
                </a:rPr>
                <a:t>pvSpe23</a:t>
              </a:r>
            </a:p>
          </p:txBody>
        </p:sp>
        <p:sp>
          <p:nvSpPr>
            <p:cNvPr id="18564" name="AutoShape 124"/>
            <p:cNvSpPr>
              <a:spLocks/>
            </p:cNvSpPr>
            <p:nvPr/>
          </p:nvSpPr>
          <p:spPr bwMode="auto">
            <a:xfrm>
              <a:off x="1487" y="1746"/>
              <a:ext cx="32" cy="384"/>
            </a:xfrm>
            <a:prstGeom prst="leftBracket">
              <a:avLst>
                <a:gd name="adj" fmla="val 1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68"/>
          <p:cNvGrpSpPr>
            <a:grpSpLocks/>
          </p:cNvGrpSpPr>
          <p:nvPr/>
        </p:nvGrpSpPr>
        <p:grpSpPr bwMode="auto">
          <a:xfrm>
            <a:off x="4641850" y="4937125"/>
            <a:ext cx="3575050" cy="1658938"/>
            <a:chOff x="2924" y="2664"/>
            <a:chExt cx="2252" cy="1045"/>
          </a:xfrm>
        </p:grpSpPr>
        <p:sp>
          <p:nvSpPr>
            <p:cNvPr id="18541" name="Line 126"/>
            <p:cNvSpPr>
              <a:spLocks noChangeShapeType="1"/>
            </p:cNvSpPr>
            <p:nvPr/>
          </p:nvSpPr>
          <p:spPr bwMode="auto">
            <a:xfrm rot="10800000" flipV="1">
              <a:off x="3542" y="3208"/>
              <a:ext cx="206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2" name="Oval 128"/>
            <p:cNvSpPr>
              <a:spLocks noChangeArrowheads="1"/>
            </p:cNvSpPr>
            <p:nvPr/>
          </p:nvSpPr>
          <p:spPr bwMode="auto">
            <a:xfrm>
              <a:off x="3218" y="3113"/>
              <a:ext cx="272" cy="168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3" name="Rectangle 129"/>
            <p:cNvSpPr>
              <a:spLocks noChangeArrowheads="1"/>
            </p:cNvSpPr>
            <p:nvPr/>
          </p:nvSpPr>
          <p:spPr bwMode="auto">
            <a:xfrm>
              <a:off x="3283" y="3091"/>
              <a:ext cx="144" cy="47"/>
            </a:xfrm>
            <a:prstGeom prst="rect">
              <a:avLst/>
            </a:prstGeom>
            <a:gradFill rotWithShape="0">
              <a:gsLst>
                <a:gs pos="0">
                  <a:srgbClr val="086906"/>
                </a:gs>
                <a:gs pos="50000">
                  <a:srgbClr val="11E30E"/>
                </a:gs>
                <a:gs pos="100000">
                  <a:srgbClr val="086906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4" name="Line 130"/>
            <p:cNvSpPr>
              <a:spLocks noChangeShapeType="1"/>
            </p:cNvSpPr>
            <p:nvPr/>
          </p:nvSpPr>
          <p:spPr bwMode="auto">
            <a:xfrm rot="-5400000" flipH="1" flipV="1">
              <a:off x="3235" y="3443"/>
              <a:ext cx="213" cy="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5" name="Text Box 131"/>
            <p:cNvSpPr txBox="1">
              <a:spLocks noChangeArrowheads="1"/>
            </p:cNvSpPr>
            <p:nvPr/>
          </p:nvSpPr>
          <p:spPr bwMode="auto">
            <a:xfrm>
              <a:off x="2924" y="3515"/>
              <a:ext cx="92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 b="0">
                  <a:latin typeface="Arial" pitchFamily="34" charset="0"/>
                  <a:cs typeface="Arial" pitchFamily="34" charset="0"/>
                </a:rPr>
                <a:t>Analysis</a:t>
              </a:r>
            </a:p>
          </p:txBody>
        </p:sp>
        <p:sp>
          <p:nvSpPr>
            <p:cNvPr id="18546" name="AutoShape 133"/>
            <p:cNvSpPr>
              <a:spLocks noChangeArrowheads="1"/>
            </p:cNvSpPr>
            <p:nvPr/>
          </p:nvSpPr>
          <p:spPr bwMode="auto">
            <a:xfrm>
              <a:off x="3799" y="3041"/>
              <a:ext cx="696" cy="336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chemeClr val="accent3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3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3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chemeClr val="tx2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547" name="Oval 135"/>
            <p:cNvSpPr>
              <a:spLocks noChangeArrowheads="1"/>
            </p:cNvSpPr>
            <p:nvPr/>
          </p:nvSpPr>
          <p:spPr bwMode="auto">
            <a:xfrm>
              <a:off x="4009" y="3127"/>
              <a:ext cx="272" cy="168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8" name="Rectangle 136"/>
            <p:cNvSpPr>
              <a:spLocks noChangeArrowheads="1"/>
            </p:cNvSpPr>
            <p:nvPr/>
          </p:nvSpPr>
          <p:spPr bwMode="auto">
            <a:xfrm>
              <a:off x="4074" y="3105"/>
              <a:ext cx="144" cy="47"/>
            </a:xfrm>
            <a:prstGeom prst="rect">
              <a:avLst/>
            </a:prstGeom>
            <a:gradFill rotWithShape="0">
              <a:gsLst>
                <a:gs pos="0">
                  <a:srgbClr val="086906"/>
                </a:gs>
                <a:gs pos="50000">
                  <a:srgbClr val="11E30E"/>
                </a:gs>
                <a:gs pos="100000">
                  <a:srgbClr val="086906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9" name="Line 137"/>
            <p:cNvSpPr>
              <a:spLocks noChangeShapeType="1"/>
            </p:cNvSpPr>
            <p:nvPr/>
          </p:nvSpPr>
          <p:spPr bwMode="auto">
            <a:xfrm rot="5400000" flipV="1">
              <a:off x="4833" y="2866"/>
              <a:ext cx="40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50" name="Line 138"/>
            <p:cNvSpPr>
              <a:spLocks noChangeShapeType="1"/>
            </p:cNvSpPr>
            <p:nvPr/>
          </p:nvSpPr>
          <p:spPr bwMode="auto">
            <a:xfrm rot="10800000" flipV="1">
              <a:off x="4534" y="3209"/>
              <a:ext cx="3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51" name="Oval 140"/>
            <p:cNvSpPr>
              <a:spLocks noChangeArrowheads="1"/>
            </p:cNvSpPr>
            <p:nvPr/>
          </p:nvSpPr>
          <p:spPr bwMode="auto">
            <a:xfrm>
              <a:off x="4904" y="3128"/>
              <a:ext cx="272" cy="168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52" name="Rectangle 141"/>
            <p:cNvSpPr>
              <a:spLocks noChangeArrowheads="1"/>
            </p:cNvSpPr>
            <p:nvPr/>
          </p:nvSpPr>
          <p:spPr bwMode="auto">
            <a:xfrm>
              <a:off x="4969" y="3106"/>
              <a:ext cx="144" cy="47"/>
            </a:xfrm>
            <a:prstGeom prst="rect">
              <a:avLst/>
            </a:prstGeom>
            <a:gradFill rotWithShape="0">
              <a:gsLst>
                <a:gs pos="0">
                  <a:srgbClr val="086906"/>
                </a:gs>
                <a:gs pos="50000">
                  <a:srgbClr val="11E30E"/>
                </a:gs>
                <a:gs pos="100000">
                  <a:srgbClr val="086906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53" name="Text Box 142"/>
            <p:cNvSpPr txBox="1">
              <a:spLocks noChangeArrowheads="1"/>
            </p:cNvSpPr>
            <p:nvPr/>
          </p:nvSpPr>
          <p:spPr bwMode="auto">
            <a:xfrm>
              <a:off x="3942" y="3379"/>
              <a:ext cx="4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0" i="1">
                  <a:solidFill>
                    <a:srgbClr val="FFDE03"/>
                  </a:solidFill>
                  <a:latin typeface="Times" charset="0"/>
                </a:rPr>
                <a:t>E. coli</a:t>
              </a:r>
            </a:p>
          </p:txBody>
        </p:sp>
        <p:sp>
          <p:nvSpPr>
            <p:cNvPr id="18554" name="Text Box 143"/>
            <p:cNvSpPr txBox="1">
              <a:spLocks noChangeArrowheads="1"/>
            </p:cNvSpPr>
            <p:nvPr/>
          </p:nvSpPr>
          <p:spPr bwMode="auto">
            <a:xfrm>
              <a:off x="4542" y="2959"/>
              <a:ext cx="35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0">
                  <a:latin typeface="Arial" pitchFamily="34" charset="0"/>
                  <a:cs typeface="Arial" pitchFamily="34" charset="0"/>
                </a:rPr>
                <a:t>Cm</a:t>
              </a:r>
            </a:p>
          </p:txBody>
        </p:sp>
      </p:grpSp>
      <p:grpSp>
        <p:nvGrpSpPr>
          <p:cNvPr id="4" name="Group 144"/>
          <p:cNvGrpSpPr>
            <a:grpSpLocks/>
          </p:cNvGrpSpPr>
          <p:nvPr/>
        </p:nvGrpSpPr>
        <p:grpSpPr bwMode="auto">
          <a:xfrm>
            <a:off x="869950" y="4983163"/>
            <a:ext cx="4137025" cy="1722437"/>
            <a:chOff x="859" y="2572"/>
            <a:chExt cx="2606" cy="1085"/>
          </a:xfrm>
        </p:grpSpPr>
        <p:sp>
          <p:nvSpPr>
            <p:cNvPr id="18468" name="Line 145"/>
            <p:cNvSpPr>
              <a:spLocks noChangeShapeType="1"/>
            </p:cNvSpPr>
            <p:nvPr/>
          </p:nvSpPr>
          <p:spPr bwMode="auto">
            <a:xfrm rot="10800000" flipV="1">
              <a:off x="3086" y="3088"/>
              <a:ext cx="3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8469" name="Picture 14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63" y="2827"/>
              <a:ext cx="694" cy="5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8470" name="Rectangle 147"/>
            <p:cNvSpPr>
              <a:spLocks noChangeArrowheads="1"/>
            </p:cNvSpPr>
            <p:nvPr/>
          </p:nvSpPr>
          <p:spPr bwMode="auto">
            <a:xfrm>
              <a:off x="1099" y="2699"/>
              <a:ext cx="989" cy="750"/>
            </a:xfrm>
            <a:prstGeom prst="rect">
              <a:avLst/>
            </a:prstGeom>
            <a:gradFill rotWithShape="0">
              <a:gsLst>
                <a:gs pos="0">
                  <a:srgbClr val="435576"/>
                </a:gs>
                <a:gs pos="100000">
                  <a:srgbClr val="91B8FF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1" name="Line 148"/>
            <p:cNvSpPr>
              <a:spLocks noChangeShapeType="1"/>
            </p:cNvSpPr>
            <p:nvPr/>
          </p:nvSpPr>
          <p:spPr bwMode="auto">
            <a:xfrm>
              <a:off x="1099" y="3261"/>
              <a:ext cx="98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2" name="Line 149"/>
            <p:cNvSpPr>
              <a:spLocks noChangeShapeType="1"/>
            </p:cNvSpPr>
            <p:nvPr/>
          </p:nvSpPr>
          <p:spPr bwMode="auto">
            <a:xfrm>
              <a:off x="1099" y="3073"/>
              <a:ext cx="98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3" name="Line 150"/>
            <p:cNvSpPr>
              <a:spLocks noChangeShapeType="1"/>
            </p:cNvSpPr>
            <p:nvPr/>
          </p:nvSpPr>
          <p:spPr bwMode="auto">
            <a:xfrm>
              <a:off x="1099" y="2886"/>
              <a:ext cx="98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4" name="Line 151"/>
            <p:cNvSpPr>
              <a:spLocks noChangeShapeType="1"/>
            </p:cNvSpPr>
            <p:nvPr/>
          </p:nvSpPr>
          <p:spPr bwMode="auto">
            <a:xfrm>
              <a:off x="1086" y="3448"/>
              <a:ext cx="13" cy="1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5" name="Line 152"/>
            <p:cNvSpPr>
              <a:spLocks noChangeShapeType="1"/>
            </p:cNvSpPr>
            <p:nvPr/>
          </p:nvSpPr>
          <p:spPr bwMode="auto">
            <a:xfrm>
              <a:off x="1086" y="3261"/>
              <a:ext cx="13" cy="1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6" name="Line 153"/>
            <p:cNvSpPr>
              <a:spLocks noChangeShapeType="1"/>
            </p:cNvSpPr>
            <p:nvPr/>
          </p:nvSpPr>
          <p:spPr bwMode="auto">
            <a:xfrm>
              <a:off x="1086" y="3073"/>
              <a:ext cx="13" cy="1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7" name="Line 154"/>
            <p:cNvSpPr>
              <a:spLocks noChangeShapeType="1"/>
            </p:cNvSpPr>
            <p:nvPr/>
          </p:nvSpPr>
          <p:spPr bwMode="auto">
            <a:xfrm>
              <a:off x="1086" y="2886"/>
              <a:ext cx="13" cy="1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8" name="Line 155"/>
            <p:cNvSpPr>
              <a:spLocks noChangeShapeType="1"/>
            </p:cNvSpPr>
            <p:nvPr/>
          </p:nvSpPr>
          <p:spPr bwMode="auto">
            <a:xfrm>
              <a:off x="1086" y="2698"/>
              <a:ext cx="13" cy="1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9" name="Line 156"/>
            <p:cNvSpPr>
              <a:spLocks noChangeShapeType="1"/>
            </p:cNvSpPr>
            <p:nvPr/>
          </p:nvSpPr>
          <p:spPr bwMode="auto">
            <a:xfrm flipV="1">
              <a:off x="1099" y="3448"/>
              <a:ext cx="1" cy="13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0" name="Line 157"/>
            <p:cNvSpPr>
              <a:spLocks noChangeShapeType="1"/>
            </p:cNvSpPr>
            <p:nvPr/>
          </p:nvSpPr>
          <p:spPr bwMode="auto">
            <a:xfrm flipV="1">
              <a:off x="1264" y="3448"/>
              <a:ext cx="1" cy="13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1" name="Line 158"/>
            <p:cNvSpPr>
              <a:spLocks noChangeShapeType="1"/>
            </p:cNvSpPr>
            <p:nvPr/>
          </p:nvSpPr>
          <p:spPr bwMode="auto">
            <a:xfrm flipV="1">
              <a:off x="1429" y="3448"/>
              <a:ext cx="1" cy="13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2" name="Line 159"/>
            <p:cNvSpPr>
              <a:spLocks noChangeShapeType="1"/>
            </p:cNvSpPr>
            <p:nvPr/>
          </p:nvSpPr>
          <p:spPr bwMode="auto">
            <a:xfrm flipV="1">
              <a:off x="1593" y="3448"/>
              <a:ext cx="1" cy="13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3" name="Line 160"/>
            <p:cNvSpPr>
              <a:spLocks noChangeShapeType="1"/>
            </p:cNvSpPr>
            <p:nvPr/>
          </p:nvSpPr>
          <p:spPr bwMode="auto">
            <a:xfrm flipV="1">
              <a:off x="1758" y="3448"/>
              <a:ext cx="1" cy="13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4" name="Line 161"/>
            <p:cNvSpPr>
              <a:spLocks noChangeShapeType="1"/>
            </p:cNvSpPr>
            <p:nvPr/>
          </p:nvSpPr>
          <p:spPr bwMode="auto">
            <a:xfrm flipV="1">
              <a:off x="1923" y="3448"/>
              <a:ext cx="1" cy="13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5" name="Line 162"/>
            <p:cNvSpPr>
              <a:spLocks noChangeShapeType="1"/>
            </p:cNvSpPr>
            <p:nvPr/>
          </p:nvSpPr>
          <p:spPr bwMode="auto">
            <a:xfrm flipV="1">
              <a:off x="2088" y="3448"/>
              <a:ext cx="1" cy="13"/>
            </a:xfrm>
            <a:prstGeom prst="line">
              <a:avLst/>
            </a:prstGeom>
            <a:noFill/>
            <a:ln w="15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6" name="Freeform 163"/>
            <p:cNvSpPr>
              <a:spLocks/>
            </p:cNvSpPr>
            <p:nvPr/>
          </p:nvSpPr>
          <p:spPr bwMode="auto">
            <a:xfrm>
              <a:off x="1097" y="2738"/>
              <a:ext cx="989" cy="521"/>
            </a:xfrm>
            <a:custGeom>
              <a:avLst/>
              <a:gdLst>
                <a:gd name="T0" fmla="*/ 0 w 989"/>
                <a:gd name="T1" fmla="*/ 521 h 521"/>
                <a:gd name="T2" fmla="*/ 165 w 989"/>
                <a:gd name="T3" fmla="*/ 277 h 521"/>
                <a:gd name="T4" fmla="*/ 330 w 989"/>
                <a:gd name="T5" fmla="*/ 57 h 521"/>
                <a:gd name="T6" fmla="*/ 495 w 989"/>
                <a:gd name="T7" fmla="*/ 0 h 521"/>
                <a:gd name="T8" fmla="*/ 659 w 989"/>
                <a:gd name="T9" fmla="*/ 15 h 521"/>
                <a:gd name="T10" fmla="*/ 824 w 989"/>
                <a:gd name="T11" fmla="*/ 15 h 521"/>
                <a:gd name="T12" fmla="*/ 989 w 989"/>
                <a:gd name="T13" fmla="*/ 90 h 5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9"/>
                <a:gd name="T22" fmla="*/ 0 h 521"/>
                <a:gd name="T23" fmla="*/ 989 w 989"/>
                <a:gd name="T24" fmla="*/ 521 h 5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9" h="521">
                  <a:moveTo>
                    <a:pt x="0" y="521"/>
                  </a:moveTo>
                  <a:lnTo>
                    <a:pt x="165" y="277"/>
                  </a:lnTo>
                  <a:lnTo>
                    <a:pt x="330" y="57"/>
                  </a:lnTo>
                  <a:lnTo>
                    <a:pt x="495" y="0"/>
                  </a:lnTo>
                  <a:lnTo>
                    <a:pt x="659" y="15"/>
                  </a:lnTo>
                  <a:lnTo>
                    <a:pt x="824" y="15"/>
                  </a:lnTo>
                  <a:lnTo>
                    <a:pt x="989" y="90"/>
                  </a:lnTo>
                </a:path>
              </a:pathLst>
            </a:custGeom>
            <a:noFill/>
            <a:ln w="6350">
              <a:solidFill>
                <a:srgbClr val="16E01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7" name="Freeform 164"/>
            <p:cNvSpPr>
              <a:spLocks/>
            </p:cNvSpPr>
            <p:nvPr/>
          </p:nvSpPr>
          <p:spPr bwMode="auto">
            <a:xfrm>
              <a:off x="1097" y="2726"/>
              <a:ext cx="989" cy="533"/>
            </a:xfrm>
            <a:custGeom>
              <a:avLst/>
              <a:gdLst>
                <a:gd name="T0" fmla="*/ 0 w 989"/>
                <a:gd name="T1" fmla="*/ 533 h 533"/>
                <a:gd name="T2" fmla="*/ 165 w 989"/>
                <a:gd name="T3" fmla="*/ 256 h 533"/>
                <a:gd name="T4" fmla="*/ 330 w 989"/>
                <a:gd name="T5" fmla="*/ 102 h 533"/>
                <a:gd name="T6" fmla="*/ 495 w 989"/>
                <a:gd name="T7" fmla="*/ 0 h 533"/>
                <a:gd name="T8" fmla="*/ 659 w 989"/>
                <a:gd name="T9" fmla="*/ 12 h 533"/>
                <a:gd name="T10" fmla="*/ 824 w 989"/>
                <a:gd name="T11" fmla="*/ 27 h 533"/>
                <a:gd name="T12" fmla="*/ 989 w 989"/>
                <a:gd name="T13" fmla="*/ 69 h 5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9"/>
                <a:gd name="T22" fmla="*/ 0 h 533"/>
                <a:gd name="T23" fmla="*/ 989 w 989"/>
                <a:gd name="T24" fmla="*/ 533 h 5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9" h="533">
                  <a:moveTo>
                    <a:pt x="0" y="533"/>
                  </a:moveTo>
                  <a:lnTo>
                    <a:pt x="165" y="256"/>
                  </a:lnTo>
                  <a:lnTo>
                    <a:pt x="330" y="102"/>
                  </a:lnTo>
                  <a:lnTo>
                    <a:pt x="495" y="0"/>
                  </a:lnTo>
                  <a:lnTo>
                    <a:pt x="659" y="12"/>
                  </a:lnTo>
                  <a:lnTo>
                    <a:pt x="824" y="27"/>
                  </a:lnTo>
                  <a:lnTo>
                    <a:pt x="989" y="69"/>
                  </a:lnTo>
                </a:path>
              </a:pathLst>
            </a:custGeom>
            <a:noFill/>
            <a:ln w="63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8" name="Freeform 165"/>
            <p:cNvSpPr>
              <a:spLocks/>
            </p:cNvSpPr>
            <p:nvPr/>
          </p:nvSpPr>
          <p:spPr bwMode="auto">
            <a:xfrm>
              <a:off x="1090" y="3252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B7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9" name="Freeform 166"/>
            <p:cNvSpPr>
              <a:spLocks/>
            </p:cNvSpPr>
            <p:nvPr/>
          </p:nvSpPr>
          <p:spPr bwMode="auto">
            <a:xfrm>
              <a:off x="1088" y="3250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4763">
              <a:solidFill>
                <a:srgbClr val="1FB714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0" name="Freeform 167"/>
            <p:cNvSpPr>
              <a:spLocks/>
            </p:cNvSpPr>
            <p:nvPr/>
          </p:nvSpPr>
          <p:spPr bwMode="auto">
            <a:xfrm>
              <a:off x="1255" y="3008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B7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1" name="Freeform 168"/>
            <p:cNvSpPr>
              <a:spLocks/>
            </p:cNvSpPr>
            <p:nvPr/>
          </p:nvSpPr>
          <p:spPr bwMode="auto">
            <a:xfrm>
              <a:off x="1253" y="3006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4763">
              <a:solidFill>
                <a:srgbClr val="1FB714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2" name="Freeform 169"/>
            <p:cNvSpPr>
              <a:spLocks/>
            </p:cNvSpPr>
            <p:nvPr/>
          </p:nvSpPr>
          <p:spPr bwMode="auto">
            <a:xfrm>
              <a:off x="1420" y="2787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B7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3" name="Freeform 170"/>
            <p:cNvSpPr>
              <a:spLocks/>
            </p:cNvSpPr>
            <p:nvPr/>
          </p:nvSpPr>
          <p:spPr bwMode="auto">
            <a:xfrm>
              <a:off x="1418" y="2786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4763">
              <a:solidFill>
                <a:srgbClr val="1FB714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4" name="Freeform 171"/>
            <p:cNvSpPr>
              <a:spLocks/>
            </p:cNvSpPr>
            <p:nvPr/>
          </p:nvSpPr>
          <p:spPr bwMode="auto">
            <a:xfrm>
              <a:off x="1584" y="2731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B7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5" name="Freeform 172"/>
            <p:cNvSpPr>
              <a:spLocks/>
            </p:cNvSpPr>
            <p:nvPr/>
          </p:nvSpPr>
          <p:spPr bwMode="auto">
            <a:xfrm>
              <a:off x="1583" y="2729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4763">
              <a:solidFill>
                <a:srgbClr val="1FB714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6" name="Freeform 173"/>
            <p:cNvSpPr>
              <a:spLocks/>
            </p:cNvSpPr>
            <p:nvPr/>
          </p:nvSpPr>
          <p:spPr bwMode="auto">
            <a:xfrm>
              <a:off x="1749" y="2746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B7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7" name="Freeform 174"/>
            <p:cNvSpPr>
              <a:spLocks/>
            </p:cNvSpPr>
            <p:nvPr/>
          </p:nvSpPr>
          <p:spPr bwMode="auto">
            <a:xfrm>
              <a:off x="1747" y="2744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4763">
              <a:solidFill>
                <a:srgbClr val="1FB714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8" name="Freeform 175"/>
            <p:cNvSpPr>
              <a:spLocks/>
            </p:cNvSpPr>
            <p:nvPr/>
          </p:nvSpPr>
          <p:spPr bwMode="auto">
            <a:xfrm>
              <a:off x="1914" y="2746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B7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9" name="Freeform 176"/>
            <p:cNvSpPr>
              <a:spLocks/>
            </p:cNvSpPr>
            <p:nvPr/>
          </p:nvSpPr>
          <p:spPr bwMode="auto">
            <a:xfrm>
              <a:off x="1912" y="2744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4763">
              <a:solidFill>
                <a:srgbClr val="1FB714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0" name="Freeform 177"/>
            <p:cNvSpPr>
              <a:spLocks/>
            </p:cNvSpPr>
            <p:nvPr/>
          </p:nvSpPr>
          <p:spPr bwMode="auto">
            <a:xfrm>
              <a:off x="2079" y="2820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B7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1" name="Freeform 178"/>
            <p:cNvSpPr>
              <a:spLocks/>
            </p:cNvSpPr>
            <p:nvPr/>
          </p:nvSpPr>
          <p:spPr bwMode="auto">
            <a:xfrm>
              <a:off x="2077" y="2819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4763">
              <a:solidFill>
                <a:srgbClr val="1FB714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2" name="Rectangle 179"/>
            <p:cNvSpPr>
              <a:spLocks noChangeArrowheads="1"/>
            </p:cNvSpPr>
            <p:nvPr/>
          </p:nvSpPr>
          <p:spPr bwMode="auto">
            <a:xfrm>
              <a:off x="1089" y="3251"/>
              <a:ext cx="20" cy="20"/>
            </a:xfrm>
            <a:prstGeom prst="rect">
              <a:avLst/>
            </a:prstGeom>
            <a:solidFill>
              <a:srgbClr val="DD080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3" name="Rectangle 180"/>
            <p:cNvSpPr>
              <a:spLocks noChangeArrowheads="1"/>
            </p:cNvSpPr>
            <p:nvPr/>
          </p:nvSpPr>
          <p:spPr bwMode="auto">
            <a:xfrm>
              <a:off x="1088" y="3250"/>
              <a:ext cx="21" cy="21"/>
            </a:xfrm>
            <a:prstGeom prst="rect">
              <a:avLst/>
            </a:prstGeom>
            <a:noFill/>
            <a:ln w="4763">
              <a:solidFill>
                <a:srgbClr val="DD080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4" name="Rectangle 181"/>
            <p:cNvSpPr>
              <a:spLocks noChangeArrowheads="1"/>
            </p:cNvSpPr>
            <p:nvPr/>
          </p:nvSpPr>
          <p:spPr bwMode="auto">
            <a:xfrm>
              <a:off x="1253" y="2974"/>
              <a:ext cx="21" cy="20"/>
            </a:xfrm>
            <a:prstGeom prst="rect">
              <a:avLst/>
            </a:prstGeom>
            <a:solidFill>
              <a:srgbClr val="DD080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5" name="Rectangle 182"/>
            <p:cNvSpPr>
              <a:spLocks noChangeArrowheads="1"/>
            </p:cNvSpPr>
            <p:nvPr/>
          </p:nvSpPr>
          <p:spPr bwMode="auto">
            <a:xfrm>
              <a:off x="1253" y="2973"/>
              <a:ext cx="21" cy="21"/>
            </a:xfrm>
            <a:prstGeom prst="rect">
              <a:avLst/>
            </a:prstGeom>
            <a:noFill/>
            <a:ln w="4763">
              <a:solidFill>
                <a:srgbClr val="DD080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6" name="Rectangle 183"/>
            <p:cNvSpPr>
              <a:spLocks noChangeArrowheads="1"/>
            </p:cNvSpPr>
            <p:nvPr/>
          </p:nvSpPr>
          <p:spPr bwMode="auto">
            <a:xfrm>
              <a:off x="1418" y="2819"/>
              <a:ext cx="20" cy="20"/>
            </a:xfrm>
            <a:prstGeom prst="rect">
              <a:avLst/>
            </a:prstGeom>
            <a:solidFill>
              <a:srgbClr val="DD080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7" name="Rectangle 184"/>
            <p:cNvSpPr>
              <a:spLocks noChangeArrowheads="1"/>
            </p:cNvSpPr>
            <p:nvPr/>
          </p:nvSpPr>
          <p:spPr bwMode="auto">
            <a:xfrm>
              <a:off x="1418" y="2819"/>
              <a:ext cx="21" cy="21"/>
            </a:xfrm>
            <a:prstGeom prst="rect">
              <a:avLst/>
            </a:prstGeom>
            <a:noFill/>
            <a:ln w="4763">
              <a:solidFill>
                <a:srgbClr val="DD080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8" name="Rectangle 185"/>
            <p:cNvSpPr>
              <a:spLocks noChangeArrowheads="1"/>
            </p:cNvSpPr>
            <p:nvPr/>
          </p:nvSpPr>
          <p:spPr bwMode="auto">
            <a:xfrm>
              <a:off x="1583" y="2717"/>
              <a:ext cx="20" cy="20"/>
            </a:xfrm>
            <a:prstGeom prst="rect">
              <a:avLst/>
            </a:prstGeom>
            <a:solidFill>
              <a:srgbClr val="DD080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9" name="Rectangle 186"/>
            <p:cNvSpPr>
              <a:spLocks noChangeArrowheads="1"/>
            </p:cNvSpPr>
            <p:nvPr/>
          </p:nvSpPr>
          <p:spPr bwMode="auto">
            <a:xfrm>
              <a:off x="1583" y="2717"/>
              <a:ext cx="21" cy="21"/>
            </a:xfrm>
            <a:prstGeom prst="rect">
              <a:avLst/>
            </a:prstGeom>
            <a:noFill/>
            <a:ln w="4763">
              <a:solidFill>
                <a:srgbClr val="DD080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10" name="Rectangle 187"/>
            <p:cNvSpPr>
              <a:spLocks noChangeArrowheads="1"/>
            </p:cNvSpPr>
            <p:nvPr/>
          </p:nvSpPr>
          <p:spPr bwMode="auto">
            <a:xfrm>
              <a:off x="1748" y="2729"/>
              <a:ext cx="20" cy="21"/>
            </a:xfrm>
            <a:prstGeom prst="rect">
              <a:avLst/>
            </a:prstGeom>
            <a:solidFill>
              <a:srgbClr val="DD080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11" name="Rectangle 188"/>
            <p:cNvSpPr>
              <a:spLocks noChangeArrowheads="1"/>
            </p:cNvSpPr>
            <p:nvPr/>
          </p:nvSpPr>
          <p:spPr bwMode="auto">
            <a:xfrm>
              <a:off x="1747" y="2729"/>
              <a:ext cx="21" cy="21"/>
            </a:xfrm>
            <a:prstGeom prst="rect">
              <a:avLst/>
            </a:prstGeom>
            <a:noFill/>
            <a:ln w="4763">
              <a:solidFill>
                <a:srgbClr val="DD080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12" name="Rectangle 189"/>
            <p:cNvSpPr>
              <a:spLocks noChangeArrowheads="1"/>
            </p:cNvSpPr>
            <p:nvPr/>
          </p:nvSpPr>
          <p:spPr bwMode="auto">
            <a:xfrm>
              <a:off x="1913" y="2744"/>
              <a:ext cx="20" cy="21"/>
            </a:xfrm>
            <a:prstGeom prst="rect">
              <a:avLst/>
            </a:prstGeom>
            <a:solidFill>
              <a:srgbClr val="DD080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13" name="Rectangle 190"/>
            <p:cNvSpPr>
              <a:spLocks noChangeArrowheads="1"/>
            </p:cNvSpPr>
            <p:nvPr/>
          </p:nvSpPr>
          <p:spPr bwMode="auto">
            <a:xfrm>
              <a:off x="1912" y="2744"/>
              <a:ext cx="21" cy="21"/>
            </a:xfrm>
            <a:prstGeom prst="rect">
              <a:avLst/>
            </a:prstGeom>
            <a:noFill/>
            <a:ln w="4763">
              <a:solidFill>
                <a:srgbClr val="DD080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14" name="Rectangle 191"/>
            <p:cNvSpPr>
              <a:spLocks noChangeArrowheads="1"/>
            </p:cNvSpPr>
            <p:nvPr/>
          </p:nvSpPr>
          <p:spPr bwMode="auto">
            <a:xfrm>
              <a:off x="2077" y="2786"/>
              <a:ext cx="21" cy="20"/>
            </a:xfrm>
            <a:prstGeom prst="rect">
              <a:avLst/>
            </a:prstGeom>
            <a:solidFill>
              <a:srgbClr val="DD080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15" name="Rectangle 192"/>
            <p:cNvSpPr>
              <a:spLocks noChangeArrowheads="1"/>
            </p:cNvSpPr>
            <p:nvPr/>
          </p:nvSpPr>
          <p:spPr bwMode="auto">
            <a:xfrm>
              <a:off x="2077" y="2786"/>
              <a:ext cx="21" cy="21"/>
            </a:xfrm>
            <a:prstGeom prst="rect">
              <a:avLst/>
            </a:prstGeom>
            <a:noFill/>
            <a:ln w="4763">
              <a:solidFill>
                <a:srgbClr val="DD080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16" name="Rectangle 193"/>
            <p:cNvSpPr>
              <a:spLocks noChangeArrowheads="1"/>
            </p:cNvSpPr>
            <p:nvPr/>
          </p:nvSpPr>
          <p:spPr bwMode="auto">
            <a:xfrm>
              <a:off x="1275" y="2572"/>
              <a:ext cx="642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0">
                  <a:latin typeface="Arial" pitchFamily="34" charset="0"/>
                </a:rPr>
                <a:t>VZV growth curve</a:t>
              </a:r>
            </a:p>
          </p:txBody>
        </p:sp>
        <p:sp>
          <p:nvSpPr>
            <p:cNvPr id="18517" name="Rectangle 194"/>
            <p:cNvSpPr>
              <a:spLocks noChangeArrowheads="1"/>
            </p:cNvSpPr>
            <p:nvPr/>
          </p:nvSpPr>
          <p:spPr bwMode="auto">
            <a:xfrm>
              <a:off x="1019" y="3398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2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18" name="Rectangle 195"/>
            <p:cNvSpPr>
              <a:spLocks noChangeArrowheads="1"/>
            </p:cNvSpPr>
            <p:nvPr/>
          </p:nvSpPr>
          <p:spPr bwMode="auto">
            <a:xfrm>
              <a:off x="1019" y="3234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3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19" name="Rectangle 196"/>
            <p:cNvSpPr>
              <a:spLocks noChangeArrowheads="1"/>
            </p:cNvSpPr>
            <p:nvPr/>
          </p:nvSpPr>
          <p:spPr bwMode="auto">
            <a:xfrm>
              <a:off x="1019" y="3047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4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20" name="Rectangle 197"/>
            <p:cNvSpPr>
              <a:spLocks noChangeArrowheads="1"/>
            </p:cNvSpPr>
            <p:nvPr/>
          </p:nvSpPr>
          <p:spPr bwMode="auto">
            <a:xfrm>
              <a:off x="1019" y="2855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5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21" name="Rectangle 198"/>
            <p:cNvSpPr>
              <a:spLocks noChangeArrowheads="1"/>
            </p:cNvSpPr>
            <p:nvPr/>
          </p:nvSpPr>
          <p:spPr bwMode="auto">
            <a:xfrm>
              <a:off x="1021" y="2672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6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22" name="Rectangle 199"/>
            <p:cNvSpPr>
              <a:spLocks noChangeArrowheads="1"/>
            </p:cNvSpPr>
            <p:nvPr/>
          </p:nvSpPr>
          <p:spPr bwMode="auto">
            <a:xfrm>
              <a:off x="1087" y="3485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1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23" name="Rectangle 200"/>
            <p:cNvSpPr>
              <a:spLocks noChangeArrowheads="1"/>
            </p:cNvSpPr>
            <p:nvPr/>
          </p:nvSpPr>
          <p:spPr bwMode="auto">
            <a:xfrm>
              <a:off x="1252" y="3485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2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24" name="Rectangle 201"/>
            <p:cNvSpPr>
              <a:spLocks noChangeArrowheads="1"/>
            </p:cNvSpPr>
            <p:nvPr/>
          </p:nvSpPr>
          <p:spPr bwMode="auto">
            <a:xfrm>
              <a:off x="1417" y="3485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3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25" name="Rectangle 202"/>
            <p:cNvSpPr>
              <a:spLocks noChangeArrowheads="1"/>
            </p:cNvSpPr>
            <p:nvPr/>
          </p:nvSpPr>
          <p:spPr bwMode="auto">
            <a:xfrm>
              <a:off x="1582" y="3485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4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26" name="Rectangle 203"/>
            <p:cNvSpPr>
              <a:spLocks noChangeArrowheads="1"/>
            </p:cNvSpPr>
            <p:nvPr/>
          </p:nvSpPr>
          <p:spPr bwMode="auto">
            <a:xfrm>
              <a:off x="1746" y="3485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5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27" name="Rectangle 204"/>
            <p:cNvSpPr>
              <a:spLocks noChangeArrowheads="1"/>
            </p:cNvSpPr>
            <p:nvPr/>
          </p:nvSpPr>
          <p:spPr bwMode="auto">
            <a:xfrm>
              <a:off x="1911" y="3485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6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28" name="Rectangle 205"/>
            <p:cNvSpPr>
              <a:spLocks noChangeArrowheads="1"/>
            </p:cNvSpPr>
            <p:nvPr/>
          </p:nvSpPr>
          <p:spPr bwMode="auto">
            <a:xfrm>
              <a:off x="2076" y="3485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 b="0">
                  <a:latin typeface="Arial" pitchFamily="34" charset="0"/>
                </a:rPr>
                <a:t>7</a:t>
              </a:r>
              <a:endParaRPr lang="en-US" sz="800" b="0">
                <a:latin typeface="Times" charset="0"/>
              </a:endParaRPr>
            </a:p>
          </p:txBody>
        </p:sp>
        <p:sp>
          <p:nvSpPr>
            <p:cNvPr id="18529" name="Rectangle 206"/>
            <p:cNvSpPr>
              <a:spLocks noChangeArrowheads="1"/>
            </p:cNvSpPr>
            <p:nvPr/>
          </p:nvSpPr>
          <p:spPr bwMode="auto">
            <a:xfrm>
              <a:off x="1262" y="3560"/>
              <a:ext cx="669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0">
                  <a:latin typeface="Arial" pitchFamily="34" charset="0"/>
                </a:rPr>
                <a:t>days post infection</a:t>
              </a:r>
              <a:endParaRPr lang="en-US" sz="1000" b="0">
                <a:latin typeface="Times" charset="0"/>
              </a:endParaRPr>
            </a:p>
          </p:txBody>
        </p:sp>
        <p:sp>
          <p:nvSpPr>
            <p:cNvPr id="18530" name="Rectangle 207"/>
            <p:cNvSpPr>
              <a:spLocks noChangeArrowheads="1"/>
            </p:cNvSpPr>
            <p:nvPr/>
          </p:nvSpPr>
          <p:spPr bwMode="auto">
            <a:xfrm rot="-5400000">
              <a:off x="671" y="2978"/>
              <a:ext cx="47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0">
                  <a:latin typeface="Arial" pitchFamily="34" charset="0"/>
                </a:rPr>
                <a:t>log (PFU/ml)</a:t>
              </a:r>
              <a:endParaRPr lang="en-US" sz="1000" b="0">
                <a:latin typeface="Times" charset="0"/>
              </a:endParaRPr>
            </a:p>
          </p:txBody>
        </p:sp>
        <p:sp>
          <p:nvSpPr>
            <p:cNvPr id="18531" name="Line 208"/>
            <p:cNvSpPr>
              <a:spLocks noChangeShapeType="1"/>
            </p:cNvSpPr>
            <p:nvPr/>
          </p:nvSpPr>
          <p:spPr bwMode="auto">
            <a:xfrm>
              <a:off x="1646" y="3317"/>
              <a:ext cx="83" cy="1"/>
            </a:xfrm>
            <a:prstGeom prst="line">
              <a:avLst/>
            </a:prstGeom>
            <a:noFill/>
            <a:ln w="4763">
              <a:solidFill>
                <a:srgbClr val="1FB714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32" name="Freeform 209"/>
            <p:cNvSpPr>
              <a:spLocks/>
            </p:cNvSpPr>
            <p:nvPr/>
          </p:nvSpPr>
          <p:spPr bwMode="auto">
            <a:xfrm>
              <a:off x="1680" y="3309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B7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33" name="Freeform 210"/>
            <p:cNvSpPr>
              <a:spLocks/>
            </p:cNvSpPr>
            <p:nvPr/>
          </p:nvSpPr>
          <p:spPr bwMode="auto">
            <a:xfrm>
              <a:off x="1678" y="3308"/>
              <a:ext cx="18" cy="18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"/>
                <a:gd name="T17" fmla="*/ 18 w 18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4763">
              <a:solidFill>
                <a:srgbClr val="1FB714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34" name="Rectangle 211"/>
            <p:cNvSpPr>
              <a:spLocks noChangeArrowheads="1"/>
            </p:cNvSpPr>
            <p:nvPr/>
          </p:nvSpPr>
          <p:spPr bwMode="auto">
            <a:xfrm>
              <a:off x="1764" y="3278"/>
              <a:ext cx="295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altLang="zh-CN" sz="900" b="0" dirty="0" err="1" smtClean="0">
                  <a:solidFill>
                    <a:srgbClr val="000000"/>
                  </a:solidFill>
                  <a:latin typeface="Arial" pitchFamily="34" charset="0"/>
                </a:rPr>
                <a:t>p</a:t>
              </a:r>
              <a:r>
                <a:rPr lang="en-US" sz="900" b="0" dirty="0" err="1" smtClean="0">
                  <a:solidFill>
                    <a:srgbClr val="000000"/>
                  </a:solidFill>
                  <a:latin typeface="Arial" pitchFamily="34" charset="0"/>
                </a:rPr>
                <a:t>Oka</a:t>
              </a:r>
              <a:r>
                <a:rPr lang="en-US" sz="900" b="0" dirty="0" smtClean="0">
                  <a:solidFill>
                    <a:srgbClr val="000000"/>
                  </a:solidFill>
                  <a:latin typeface="Arial" pitchFamily="34" charset="0"/>
                </a:rPr>
                <a:t>-B</a:t>
              </a:r>
              <a:endParaRPr lang="en-US" sz="900" b="0" dirty="0">
                <a:latin typeface="Times" charset="0"/>
              </a:endParaRPr>
            </a:p>
          </p:txBody>
        </p:sp>
        <p:sp>
          <p:nvSpPr>
            <p:cNvPr id="18535" name="Line 212"/>
            <p:cNvSpPr>
              <a:spLocks noChangeShapeType="1"/>
            </p:cNvSpPr>
            <p:nvPr/>
          </p:nvSpPr>
          <p:spPr bwMode="auto">
            <a:xfrm>
              <a:off x="1646" y="3379"/>
              <a:ext cx="83" cy="1"/>
            </a:xfrm>
            <a:prstGeom prst="line">
              <a:avLst/>
            </a:prstGeom>
            <a:noFill/>
            <a:ln w="4763">
              <a:solidFill>
                <a:srgbClr val="DD080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36" name="Rectangle 213"/>
            <p:cNvSpPr>
              <a:spLocks noChangeArrowheads="1"/>
            </p:cNvSpPr>
            <p:nvPr/>
          </p:nvSpPr>
          <p:spPr bwMode="auto">
            <a:xfrm>
              <a:off x="1679" y="3371"/>
              <a:ext cx="20" cy="20"/>
            </a:xfrm>
            <a:prstGeom prst="rect">
              <a:avLst/>
            </a:prstGeom>
            <a:solidFill>
              <a:srgbClr val="DD080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37" name="Rectangle 214"/>
            <p:cNvSpPr>
              <a:spLocks noChangeArrowheads="1"/>
            </p:cNvSpPr>
            <p:nvPr/>
          </p:nvSpPr>
          <p:spPr bwMode="auto">
            <a:xfrm>
              <a:off x="1678" y="3370"/>
              <a:ext cx="21" cy="21"/>
            </a:xfrm>
            <a:prstGeom prst="rect">
              <a:avLst/>
            </a:prstGeom>
            <a:noFill/>
            <a:ln w="4763">
              <a:solidFill>
                <a:srgbClr val="DD080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38" name="Rectangle 215"/>
            <p:cNvSpPr>
              <a:spLocks noChangeArrowheads="1"/>
            </p:cNvSpPr>
            <p:nvPr/>
          </p:nvSpPr>
          <p:spPr bwMode="auto">
            <a:xfrm>
              <a:off x="1772" y="3356"/>
              <a:ext cx="194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900" b="0" dirty="0" err="1" smtClean="0">
                  <a:solidFill>
                    <a:srgbClr val="000000"/>
                  </a:solidFill>
                  <a:latin typeface="Arial" pitchFamily="34" charset="0"/>
                </a:rPr>
                <a:t>p</a:t>
              </a:r>
              <a:r>
                <a:rPr lang="en-US" sz="900" b="0" dirty="0" err="1" smtClean="0">
                  <a:solidFill>
                    <a:srgbClr val="000000"/>
                  </a:solidFill>
                  <a:latin typeface="Arial" pitchFamily="34" charset="0"/>
                </a:rPr>
                <a:t>Oka</a:t>
              </a:r>
              <a:r>
                <a:rPr lang="en-US" sz="900" b="0" dirty="0" smtClean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endParaRPr lang="en-US" sz="900" b="0" dirty="0">
                <a:latin typeface="Times" charset="0"/>
              </a:endParaRPr>
            </a:p>
          </p:txBody>
        </p:sp>
        <p:sp>
          <p:nvSpPr>
            <p:cNvPr id="18539" name="Line 216"/>
            <p:cNvSpPr>
              <a:spLocks noChangeShapeType="1"/>
            </p:cNvSpPr>
            <p:nvPr/>
          </p:nvSpPr>
          <p:spPr bwMode="auto">
            <a:xfrm rot="10800000" flipV="1">
              <a:off x="2130" y="3088"/>
              <a:ext cx="16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0" name="Text Box 217"/>
            <p:cNvSpPr txBox="1">
              <a:spLocks noChangeArrowheads="1"/>
            </p:cNvSpPr>
            <p:nvPr/>
          </p:nvSpPr>
          <p:spPr bwMode="auto">
            <a:xfrm>
              <a:off x="3106" y="2838"/>
              <a:ext cx="3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b="0"/>
            </a:p>
          </p:txBody>
        </p:sp>
      </p:grpSp>
      <p:grpSp>
        <p:nvGrpSpPr>
          <p:cNvPr id="5" name="Group 241"/>
          <p:cNvGrpSpPr>
            <a:grpSpLocks/>
          </p:cNvGrpSpPr>
          <p:nvPr/>
        </p:nvGrpSpPr>
        <p:grpSpPr bwMode="auto">
          <a:xfrm>
            <a:off x="5962650" y="2447925"/>
            <a:ext cx="2033588" cy="931863"/>
            <a:chOff x="4067" y="1176"/>
            <a:chExt cx="1281" cy="587"/>
          </a:xfrm>
        </p:grpSpPr>
        <p:sp>
          <p:nvSpPr>
            <p:cNvPr id="18461" name="Rectangle 242"/>
            <p:cNvSpPr>
              <a:spLocks noChangeArrowheads="1"/>
            </p:cNvSpPr>
            <p:nvPr/>
          </p:nvSpPr>
          <p:spPr bwMode="auto">
            <a:xfrm>
              <a:off x="4576" y="1523"/>
              <a:ext cx="284" cy="60"/>
            </a:xfrm>
            <a:prstGeom prst="rect">
              <a:avLst/>
            </a:prstGeom>
            <a:gradFill rotWithShape="0">
              <a:gsLst>
                <a:gs pos="0">
                  <a:srgbClr val="00760C"/>
                </a:gs>
                <a:gs pos="50000">
                  <a:srgbClr val="00FF19"/>
                </a:gs>
                <a:gs pos="100000">
                  <a:srgbClr val="00760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2" name="Line 243"/>
            <p:cNvSpPr>
              <a:spLocks noChangeShapeType="1"/>
            </p:cNvSpPr>
            <p:nvPr/>
          </p:nvSpPr>
          <p:spPr bwMode="auto">
            <a:xfrm flipH="1">
              <a:off x="4550" y="1398"/>
              <a:ext cx="168" cy="1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3" name="Line 244"/>
            <p:cNvSpPr>
              <a:spLocks noChangeShapeType="1"/>
            </p:cNvSpPr>
            <p:nvPr/>
          </p:nvSpPr>
          <p:spPr bwMode="auto">
            <a:xfrm>
              <a:off x="4718" y="1394"/>
              <a:ext cx="161" cy="1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4" name="Text Box 245"/>
            <p:cNvSpPr txBox="1">
              <a:spLocks noChangeArrowheads="1"/>
            </p:cNvSpPr>
            <p:nvPr/>
          </p:nvSpPr>
          <p:spPr bwMode="auto">
            <a:xfrm>
              <a:off x="4067" y="1569"/>
              <a:ext cx="128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0">
                  <a:solidFill>
                    <a:srgbClr val="23DF47"/>
                  </a:solidFill>
                  <a:latin typeface="Arial" pitchFamily="34" charset="0"/>
                  <a:cs typeface="Arial" pitchFamily="34" charset="0"/>
                </a:rPr>
                <a:t>BAC (cm</a:t>
              </a:r>
              <a:r>
                <a:rPr lang="en-US" sz="1400" b="0" baseline="30000">
                  <a:solidFill>
                    <a:srgbClr val="23DF47"/>
                  </a:solidFill>
                  <a:latin typeface="Arial" pitchFamily="34" charset="0"/>
                  <a:cs typeface="Arial" pitchFamily="34" charset="0"/>
                </a:rPr>
                <a:t>R</a:t>
              </a:r>
              <a:r>
                <a:rPr lang="en-US" sz="1400" b="0">
                  <a:solidFill>
                    <a:srgbClr val="23DF47"/>
                  </a:solidFill>
                  <a:latin typeface="Arial" pitchFamily="34" charset="0"/>
                  <a:cs typeface="Arial" pitchFamily="34" charset="0"/>
                </a:rPr>
                <a:t> &amp; GFP)/loxP</a:t>
              </a:r>
            </a:p>
          </p:txBody>
        </p:sp>
        <p:sp>
          <p:nvSpPr>
            <p:cNvPr id="18465" name="Text Box 246"/>
            <p:cNvSpPr txBox="1">
              <a:spLocks noChangeArrowheads="1"/>
            </p:cNvSpPr>
            <p:nvPr/>
          </p:nvSpPr>
          <p:spPr bwMode="auto">
            <a:xfrm>
              <a:off x="4414" y="1176"/>
              <a:ext cx="60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0">
                  <a:solidFill>
                    <a:srgbClr val="FFDE03"/>
                  </a:solidFill>
                </a:rPr>
                <a:t>ORF60-61</a:t>
              </a:r>
            </a:p>
          </p:txBody>
        </p:sp>
        <p:sp>
          <p:nvSpPr>
            <p:cNvPr id="26871" name="Rectangle 247"/>
            <p:cNvSpPr>
              <a:spLocks noChangeArrowheads="1"/>
            </p:cNvSpPr>
            <p:nvPr/>
          </p:nvSpPr>
          <p:spPr bwMode="auto">
            <a:xfrm>
              <a:off x="4545" y="1523"/>
              <a:ext cx="30" cy="60"/>
            </a:xfrm>
            <a:prstGeom prst="rect">
              <a:avLst/>
            </a:prstGeom>
            <a:gradFill rotWithShape="0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872" name="Rectangle 248"/>
            <p:cNvSpPr>
              <a:spLocks noChangeArrowheads="1"/>
            </p:cNvSpPr>
            <p:nvPr/>
          </p:nvSpPr>
          <p:spPr bwMode="auto">
            <a:xfrm>
              <a:off x="4855" y="1525"/>
              <a:ext cx="30" cy="60"/>
            </a:xfrm>
            <a:prstGeom prst="rect">
              <a:avLst/>
            </a:prstGeom>
            <a:gradFill rotWithShape="0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6" name="Group 267"/>
          <p:cNvGrpSpPr>
            <a:grpSpLocks/>
          </p:cNvGrpSpPr>
          <p:nvPr/>
        </p:nvGrpSpPr>
        <p:grpSpPr bwMode="auto">
          <a:xfrm>
            <a:off x="919163" y="3432175"/>
            <a:ext cx="7289800" cy="1327150"/>
            <a:chOff x="579" y="1784"/>
            <a:chExt cx="4592" cy="836"/>
          </a:xfrm>
        </p:grpSpPr>
        <p:sp>
          <p:nvSpPr>
            <p:cNvPr id="18440" name="Oval 264"/>
            <p:cNvSpPr>
              <a:spLocks noChangeArrowheads="1"/>
            </p:cNvSpPr>
            <p:nvPr/>
          </p:nvSpPr>
          <p:spPr bwMode="auto">
            <a:xfrm>
              <a:off x="2779" y="1993"/>
              <a:ext cx="968" cy="586"/>
            </a:xfrm>
            <a:prstGeom prst="ellipse">
              <a:avLst/>
            </a:prstGeom>
            <a:gradFill rotWithShape="1">
              <a:gsLst>
                <a:gs pos="0">
                  <a:srgbClr val="2BA331"/>
                </a:gs>
                <a:gs pos="100000">
                  <a:srgbClr val="144B17"/>
                </a:gs>
              </a:gsLst>
              <a:path path="rect">
                <a:fillToRect t="100000" r="100000"/>
              </a:path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89" name="Oval 265"/>
            <p:cNvSpPr>
              <a:spLocks noChangeArrowheads="1"/>
            </p:cNvSpPr>
            <p:nvPr/>
          </p:nvSpPr>
          <p:spPr bwMode="auto">
            <a:xfrm>
              <a:off x="2955" y="2109"/>
              <a:ext cx="558" cy="34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42" name="Line 221"/>
            <p:cNvSpPr>
              <a:spLocks noChangeShapeType="1"/>
            </p:cNvSpPr>
            <p:nvPr/>
          </p:nvSpPr>
          <p:spPr bwMode="auto">
            <a:xfrm>
              <a:off x="3796" y="2293"/>
              <a:ext cx="4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3" name="Oval 229"/>
            <p:cNvSpPr>
              <a:spLocks noChangeArrowheads="1"/>
            </p:cNvSpPr>
            <p:nvPr/>
          </p:nvSpPr>
          <p:spPr bwMode="auto">
            <a:xfrm>
              <a:off x="3141" y="2189"/>
              <a:ext cx="208" cy="181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4" name="Rectangle 230"/>
            <p:cNvSpPr>
              <a:spLocks noChangeArrowheads="1"/>
            </p:cNvSpPr>
            <p:nvPr/>
          </p:nvSpPr>
          <p:spPr bwMode="auto">
            <a:xfrm>
              <a:off x="3208" y="2180"/>
              <a:ext cx="69" cy="27"/>
            </a:xfrm>
            <a:prstGeom prst="rect">
              <a:avLst/>
            </a:prstGeom>
            <a:gradFill rotWithShape="0">
              <a:gsLst>
                <a:gs pos="0">
                  <a:srgbClr val="086906"/>
                </a:gs>
                <a:gs pos="50000">
                  <a:srgbClr val="11E30E"/>
                </a:gs>
                <a:gs pos="100000">
                  <a:srgbClr val="086906"/>
                </a:gs>
              </a:gsLst>
              <a:lin ang="5400000" scaled="1"/>
            </a:gradFill>
            <a:ln w="63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8445" name="Picture 23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49" y="1968"/>
              <a:ext cx="822" cy="6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8446" name="Oval 233"/>
            <p:cNvSpPr>
              <a:spLocks noChangeArrowheads="1"/>
            </p:cNvSpPr>
            <p:nvPr/>
          </p:nvSpPr>
          <p:spPr bwMode="auto">
            <a:xfrm>
              <a:off x="579" y="2202"/>
              <a:ext cx="107" cy="107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Oval 234"/>
            <p:cNvSpPr>
              <a:spLocks noChangeArrowheads="1"/>
            </p:cNvSpPr>
            <p:nvPr/>
          </p:nvSpPr>
          <p:spPr bwMode="auto">
            <a:xfrm>
              <a:off x="675" y="2298"/>
              <a:ext cx="107" cy="107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8" name="Oval 235"/>
            <p:cNvSpPr>
              <a:spLocks noChangeArrowheads="1"/>
            </p:cNvSpPr>
            <p:nvPr/>
          </p:nvSpPr>
          <p:spPr bwMode="auto">
            <a:xfrm>
              <a:off x="808" y="2244"/>
              <a:ext cx="107" cy="107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9" name="Oval 236"/>
            <p:cNvSpPr>
              <a:spLocks noChangeArrowheads="1"/>
            </p:cNvSpPr>
            <p:nvPr/>
          </p:nvSpPr>
          <p:spPr bwMode="auto">
            <a:xfrm>
              <a:off x="702" y="2191"/>
              <a:ext cx="107" cy="107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0" name="Rectangle 237"/>
            <p:cNvSpPr>
              <a:spLocks noChangeArrowheads="1"/>
            </p:cNvSpPr>
            <p:nvPr/>
          </p:nvSpPr>
          <p:spPr bwMode="auto">
            <a:xfrm>
              <a:off x="715" y="2181"/>
              <a:ext cx="69" cy="27"/>
            </a:xfrm>
            <a:prstGeom prst="rect">
              <a:avLst/>
            </a:prstGeom>
            <a:gradFill rotWithShape="0">
              <a:gsLst>
                <a:gs pos="0">
                  <a:srgbClr val="086906"/>
                </a:gs>
                <a:gs pos="50000">
                  <a:srgbClr val="11E30E"/>
                </a:gs>
                <a:gs pos="100000">
                  <a:srgbClr val="086906"/>
                </a:gs>
              </a:gsLst>
              <a:lin ang="5400000" scaled="1"/>
            </a:gradFill>
            <a:ln w="63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1" name="Line 238"/>
            <p:cNvSpPr>
              <a:spLocks noChangeShapeType="1"/>
            </p:cNvSpPr>
            <p:nvPr/>
          </p:nvSpPr>
          <p:spPr bwMode="auto">
            <a:xfrm>
              <a:off x="2400" y="2288"/>
              <a:ext cx="34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2" name="Line 239"/>
            <p:cNvSpPr>
              <a:spLocks noChangeShapeType="1"/>
            </p:cNvSpPr>
            <p:nvPr/>
          </p:nvSpPr>
          <p:spPr bwMode="auto">
            <a:xfrm flipV="1">
              <a:off x="960" y="2288"/>
              <a:ext cx="37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3" name="Text Box 240"/>
            <p:cNvSpPr txBox="1">
              <a:spLocks noChangeArrowheads="1"/>
            </p:cNvSpPr>
            <p:nvPr/>
          </p:nvSpPr>
          <p:spPr bwMode="auto">
            <a:xfrm>
              <a:off x="1615" y="1784"/>
              <a:ext cx="44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0">
                  <a:latin typeface="Arial" pitchFamily="34" charset="0"/>
                  <a:cs typeface="Arial" pitchFamily="34" charset="0"/>
                </a:rPr>
                <a:t>MeWo</a:t>
              </a:r>
            </a:p>
          </p:txBody>
        </p:sp>
        <p:sp>
          <p:nvSpPr>
            <p:cNvPr id="18454" name="Oval 251"/>
            <p:cNvSpPr>
              <a:spLocks noChangeArrowheads="1"/>
            </p:cNvSpPr>
            <p:nvPr/>
          </p:nvSpPr>
          <p:spPr bwMode="auto">
            <a:xfrm>
              <a:off x="1364" y="1993"/>
              <a:ext cx="968" cy="586"/>
            </a:xfrm>
            <a:prstGeom prst="ellipse">
              <a:avLst/>
            </a:prstGeom>
            <a:gradFill rotWithShape="1">
              <a:gsLst>
                <a:gs pos="0">
                  <a:srgbClr val="2BA331"/>
                </a:gs>
                <a:gs pos="100000">
                  <a:srgbClr val="144B17"/>
                </a:gs>
              </a:gsLst>
              <a:path path="rect">
                <a:fillToRect t="100000" r="100000"/>
              </a:path>
            </a:gra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76" name="Oval 252"/>
            <p:cNvSpPr>
              <a:spLocks noChangeArrowheads="1"/>
            </p:cNvSpPr>
            <p:nvPr/>
          </p:nvSpPr>
          <p:spPr bwMode="auto">
            <a:xfrm>
              <a:off x="1540" y="2109"/>
              <a:ext cx="558" cy="34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56" name="Oval 258"/>
            <p:cNvSpPr>
              <a:spLocks noChangeArrowheads="1"/>
            </p:cNvSpPr>
            <p:nvPr/>
          </p:nvSpPr>
          <p:spPr bwMode="auto">
            <a:xfrm>
              <a:off x="1665" y="2184"/>
              <a:ext cx="107" cy="107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7" name="Oval 259"/>
            <p:cNvSpPr>
              <a:spLocks noChangeArrowheads="1"/>
            </p:cNvSpPr>
            <p:nvPr/>
          </p:nvSpPr>
          <p:spPr bwMode="auto">
            <a:xfrm>
              <a:off x="1761" y="2280"/>
              <a:ext cx="107" cy="107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8" name="Oval 260"/>
            <p:cNvSpPr>
              <a:spLocks noChangeArrowheads="1"/>
            </p:cNvSpPr>
            <p:nvPr/>
          </p:nvSpPr>
          <p:spPr bwMode="auto">
            <a:xfrm>
              <a:off x="1894" y="2226"/>
              <a:ext cx="107" cy="107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9" name="Oval 261"/>
            <p:cNvSpPr>
              <a:spLocks noChangeArrowheads="1"/>
            </p:cNvSpPr>
            <p:nvPr/>
          </p:nvSpPr>
          <p:spPr bwMode="auto">
            <a:xfrm>
              <a:off x="1788" y="2173"/>
              <a:ext cx="107" cy="107"/>
            </a:xfrm>
            <a:prstGeom prst="ellipse">
              <a:avLst/>
            </a:prstGeom>
            <a:noFill/>
            <a:ln w="19050">
              <a:solidFill>
                <a:srgbClr val="FF127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0" name="Rectangle 262"/>
            <p:cNvSpPr>
              <a:spLocks noChangeArrowheads="1"/>
            </p:cNvSpPr>
            <p:nvPr/>
          </p:nvSpPr>
          <p:spPr bwMode="auto">
            <a:xfrm>
              <a:off x="1801" y="2163"/>
              <a:ext cx="69" cy="27"/>
            </a:xfrm>
            <a:prstGeom prst="rect">
              <a:avLst/>
            </a:prstGeom>
            <a:gradFill rotWithShape="0">
              <a:gsLst>
                <a:gs pos="0">
                  <a:srgbClr val="086906"/>
                </a:gs>
                <a:gs pos="50000">
                  <a:srgbClr val="11E30E"/>
                </a:gs>
                <a:gs pos="100000">
                  <a:srgbClr val="086906"/>
                </a:gs>
              </a:gsLst>
              <a:lin ang="5400000" scaled="1"/>
            </a:gradFill>
            <a:ln w="63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3" name="Group 94"/>
          <p:cNvGrpSpPr>
            <a:grpSpLocks/>
          </p:cNvGrpSpPr>
          <p:nvPr/>
        </p:nvGrpSpPr>
        <p:grpSpPr bwMode="auto">
          <a:xfrm>
            <a:off x="1358901" y="1036638"/>
            <a:ext cx="6542089" cy="1038225"/>
            <a:chOff x="1164" y="949"/>
            <a:chExt cx="4121" cy="654"/>
          </a:xfrm>
        </p:grpSpPr>
        <p:sp>
          <p:nvSpPr>
            <p:cNvPr id="134" name="Text Box 34"/>
            <p:cNvSpPr txBox="1">
              <a:spLocks noChangeArrowheads="1"/>
            </p:cNvSpPr>
            <p:nvPr/>
          </p:nvSpPr>
          <p:spPr bwMode="auto">
            <a:xfrm>
              <a:off x="1164" y="1192"/>
              <a:ext cx="38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0" dirty="0" err="1" smtClean="0">
                  <a:latin typeface="Arial" pitchFamily="34" charset="0"/>
                  <a:cs typeface="Arial" pitchFamily="34" charset="0"/>
                </a:rPr>
                <a:t>pOka</a:t>
              </a:r>
              <a:endParaRPr lang="en-US" sz="1400" b="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AutoShape 3"/>
            <p:cNvSpPr>
              <a:spLocks noChangeArrowheads="1"/>
            </p:cNvSpPr>
            <p:nvPr/>
          </p:nvSpPr>
          <p:spPr bwMode="auto">
            <a:xfrm>
              <a:off x="1607" y="1269"/>
              <a:ext cx="2913" cy="76"/>
            </a:xfrm>
            <a:prstGeom prst="homePlate">
              <a:avLst>
                <a:gd name="adj" fmla="val 116229"/>
              </a:avLst>
            </a:prstGeom>
            <a:gradFill rotWithShape="0">
              <a:gsLst>
                <a:gs pos="0">
                  <a:srgbClr val="765806"/>
                </a:gs>
                <a:gs pos="50000">
                  <a:srgbClr val="FFBF0E"/>
                </a:gs>
                <a:gs pos="100000">
                  <a:srgbClr val="765806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AutoShape 4"/>
            <p:cNvSpPr>
              <a:spLocks noChangeArrowheads="1"/>
            </p:cNvSpPr>
            <p:nvPr/>
          </p:nvSpPr>
          <p:spPr bwMode="auto">
            <a:xfrm>
              <a:off x="4674" y="1267"/>
              <a:ext cx="294" cy="78"/>
            </a:xfrm>
            <a:prstGeom prst="homePlate">
              <a:avLst>
                <a:gd name="adj" fmla="val 49489"/>
              </a:avLst>
            </a:prstGeom>
            <a:gradFill rotWithShape="0">
              <a:gsLst>
                <a:gs pos="0">
                  <a:srgbClr val="765806"/>
                </a:gs>
                <a:gs pos="50000">
                  <a:srgbClr val="FFBF0E"/>
                </a:gs>
                <a:gs pos="100000">
                  <a:srgbClr val="765806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AutoShape 5"/>
            <p:cNvSpPr>
              <a:spLocks noChangeArrowheads="1"/>
            </p:cNvSpPr>
            <p:nvPr/>
          </p:nvSpPr>
          <p:spPr bwMode="auto">
            <a:xfrm>
              <a:off x="4520" y="1266"/>
              <a:ext cx="159" cy="82"/>
            </a:xfrm>
            <a:prstGeom prst="homePlate">
              <a:avLst>
                <a:gd name="adj" fmla="val 83423"/>
              </a:avLst>
            </a:prstGeom>
            <a:gradFill rotWithShape="0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8" name="AutoShape 6"/>
            <p:cNvSpPr>
              <a:spLocks noChangeArrowheads="1"/>
            </p:cNvSpPr>
            <p:nvPr/>
          </p:nvSpPr>
          <p:spPr bwMode="auto">
            <a:xfrm flipH="1" flipV="1">
              <a:off x="4967" y="1270"/>
              <a:ext cx="152" cy="73"/>
            </a:xfrm>
            <a:prstGeom prst="homePlate">
              <a:avLst>
                <a:gd name="adj" fmla="val 89582"/>
              </a:avLst>
            </a:prstGeom>
            <a:gradFill rotWithShape="0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9" name="Line 7"/>
            <p:cNvSpPr>
              <a:spLocks noChangeShapeType="1"/>
            </p:cNvSpPr>
            <p:nvPr/>
          </p:nvSpPr>
          <p:spPr bwMode="auto">
            <a:xfrm>
              <a:off x="1605" y="1403"/>
              <a:ext cx="35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Line 8"/>
            <p:cNvSpPr>
              <a:spLocks noChangeShapeType="1"/>
            </p:cNvSpPr>
            <p:nvPr/>
          </p:nvSpPr>
          <p:spPr bwMode="auto">
            <a:xfrm>
              <a:off x="1606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Line 9"/>
            <p:cNvSpPr>
              <a:spLocks noChangeShapeType="1"/>
            </p:cNvSpPr>
            <p:nvPr/>
          </p:nvSpPr>
          <p:spPr bwMode="auto">
            <a:xfrm>
              <a:off x="2443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Line 10"/>
            <p:cNvSpPr>
              <a:spLocks noChangeShapeType="1"/>
            </p:cNvSpPr>
            <p:nvPr/>
          </p:nvSpPr>
          <p:spPr bwMode="auto">
            <a:xfrm>
              <a:off x="2998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Line 11"/>
            <p:cNvSpPr>
              <a:spLocks noChangeShapeType="1"/>
            </p:cNvSpPr>
            <p:nvPr/>
          </p:nvSpPr>
          <p:spPr bwMode="auto">
            <a:xfrm>
              <a:off x="3276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Line 12"/>
            <p:cNvSpPr>
              <a:spLocks noChangeShapeType="1"/>
            </p:cNvSpPr>
            <p:nvPr/>
          </p:nvSpPr>
          <p:spPr bwMode="auto">
            <a:xfrm>
              <a:off x="3553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Line 13"/>
            <p:cNvSpPr>
              <a:spLocks noChangeShapeType="1"/>
            </p:cNvSpPr>
            <p:nvPr/>
          </p:nvSpPr>
          <p:spPr bwMode="auto">
            <a:xfrm>
              <a:off x="4108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" name="Line 14"/>
            <p:cNvSpPr>
              <a:spLocks noChangeShapeType="1"/>
            </p:cNvSpPr>
            <p:nvPr/>
          </p:nvSpPr>
          <p:spPr bwMode="auto">
            <a:xfrm>
              <a:off x="4386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" name="Line 15"/>
            <p:cNvSpPr>
              <a:spLocks noChangeShapeType="1"/>
            </p:cNvSpPr>
            <p:nvPr/>
          </p:nvSpPr>
          <p:spPr bwMode="auto">
            <a:xfrm>
              <a:off x="4663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Line 16"/>
            <p:cNvSpPr>
              <a:spLocks noChangeShapeType="1"/>
            </p:cNvSpPr>
            <p:nvPr/>
          </p:nvSpPr>
          <p:spPr bwMode="auto">
            <a:xfrm>
              <a:off x="2166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Line 17"/>
            <p:cNvSpPr>
              <a:spLocks noChangeShapeType="1"/>
            </p:cNvSpPr>
            <p:nvPr/>
          </p:nvSpPr>
          <p:spPr bwMode="auto">
            <a:xfrm>
              <a:off x="2721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Line 18"/>
            <p:cNvSpPr>
              <a:spLocks noChangeShapeType="1"/>
            </p:cNvSpPr>
            <p:nvPr/>
          </p:nvSpPr>
          <p:spPr bwMode="auto">
            <a:xfrm>
              <a:off x="3831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Line 19"/>
            <p:cNvSpPr>
              <a:spLocks noChangeShapeType="1"/>
            </p:cNvSpPr>
            <p:nvPr/>
          </p:nvSpPr>
          <p:spPr bwMode="auto">
            <a:xfrm>
              <a:off x="1888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Line 20"/>
            <p:cNvSpPr>
              <a:spLocks noChangeShapeType="1"/>
            </p:cNvSpPr>
            <p:nvPr/>
          </p:nvSpPr>
          <p:spPr bwMode="auto">
            <a:xfrm>
              <a:off x="5106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Text Box 21"/>
            <p:cNvSpPr txBox="1">
              <a:spLocks noChangeArrowheads="1"/>
            </p:cNvSpPr>
            <p:nvPr/>
          </p:nvSpPr>
          <p:spPr bwMode="auto">
            <a:xfrm>
              <a:off x="1786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10</a:t>
              </a:r>
            </a:p>
          </p:txBody>
        </p:sp>
        <p:sp>
          <p:nvSpPr>
            <p:cNvPr id="154" name="Text Box 22"/>
            <p:cNvSpPr txBox="1">
              <a:spLocks noChangeArrowheads="1"/>
            </p:cNvSpPr>
            <p:nvPr/>
          </p:nvSpPr>
          <p:spPr bwMode="auto">
            <a:xfrm>
              <a:off x="2058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20</a:t>
              </a:r>
            </a:p>
          </p:txBody>
        </p:sp>
        <p:sp>
          <p:nvSpPr>
            <p:cNvPr id="155" name="Text Box 23"/>
            <p:cNvSpPr txBox="1">
              <a:spLocks noChangeArrowheads="1"/>
            </p:cNvSpPr>
            <p:nvPr/>
          </p:nvSpPr>
          <p:spPr bwMode="auto">
            <a:xfrm>
              <a:off x="2335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30</a:t>
              </a:r>
            </a:p>
          </p:txBody>
        </p:sp>
        <p:sp>
          <p:nvSpPr>
            <p:cNvPr id="156" name="Text Box 24"/>
            <p:cNvSpPr txBox="1">
              <a:spLocks noChangeArrowheads="1"/>
            </p:cNvSpPr>
            <p:nvPr/>
          </p:nvSpPr>
          <p:spPr bwMode="auto">
            <a:xfrm>
              <a:off x="2612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40</a:t>
              </a:r>
            </a:p>
          </p:txBody>
        </p:sp>
        <p:sp>
          <p:nvSpPr>
            <p:cNvPr id="157" name="Text Box 25"/>
            <p:cNvSpPr txBox="1">
              <a:spLocks noChangeArrowheads="1"/>
            </p:cNvSpPr>
            <p:nvPr/>
          </p:nvSpPr>
          <p:spPr bwMode="auto">
            <a:xfrm>
              <a:off x="2895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50</a:t>
              </a:r>
            </a:p>
          </p:txBody>
        </p:sp>
        <p:sp>
          <p:nvSpPr>
            <p:cNvPr id="158" name="Text Box 26"/>
            <p:cNvSpPr txBox="1">
              <a:spLocks noChangeArrowheads="1"/>
            </p:cNvSpPr>
            <p:nvPr/>
          </p:nvSpPr>
          <p:spPr bwMode="auto">
            <a:xfrm>
              <a:off x="3172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60</a:t>
              </a:r>
            </a:p>
          </p:txBody>
        </p:sp>
        <p:sp>
          <p:nvSpPr>
            <p:cNvPr id="159" name="Text Box 27"/>
            <p:cNvSpPr txBox="1">
              <a:spLocks noChangeArrowheads="1"/>
            </p:cNvSpPr>
            <p:nvPr/>
          </p:nvSpPr>
          <p:spPr bwMode="auto">
            <a:xfrm>
              <a:off x="3444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70</a:t>
              </a:r>
            </a:p>
          </p:txBody>
        </p:sp>
        <p:sp>
          <p:nvSpPr>
            <p:cNvPr id="160" name="Text Box 28"/>
            <p:cNvSpPr txBox="1">
              <a:spLocks noChangeArrowheads="1"/>
            </p:cNvSpPr>
            <p:nvPr/>
          </p:nvSpPr>
          <p:spPr bwMode="auto">
            <a:xfrm>
              <a:off x="3721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80</a:t>
              </a:r>
            </a:p>
          </p:txBody>
        </p:sp>
        <p:sp>
          <p:nvSpPr>
            <p:cNvPr id="161" name="Text Box 29"/>
            <p:cNvSpPr txBox="1">
              <a:spLocks noChangeArrowheads="1"/>
            </p:cNvSpPr>
            <p:nvPr/>
          </p:nvSpPr>
          <p:spPr bwMode="auto">
            <a:xfrm>
              <a:off x="4004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90</a:t>
              </a:r>
            </a:p>
          </p:txBody>
        </p:sp>
        <p:sp>
          <p:nvSpPr>
            <p:cNvPr id="162" name="Text Box 30"/>
            <p:cNvSpPr txBox="1">
              <a:spLocks noChangeArrowheads="1"/>
            </p:cNvSpPr>
            <p:nvPr/>
          </p:nvSpPr>
          <p:spPr bwMode="auto">
            <a:xfrm>
              <a:off x="4260" y="1430"/>
              <a:ext cx="24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100</a:t>
              </a:r>
            </a:p>
          </p:txBody>
        </p:sp>
        <p:sp>
          <p:nvSpPr>
            <p:cNvPr id="163" name="Text Box 31"/>
            <p:cNvSpPr txBox="1">
              <a:spLocks noChangeArrowheads="1"/>
            </p:cNvSpPr>
            <p:nvPr/>
          </p:nvSpPr>
          <p:spPr bwMode="auto">
            <a:xfrm>
              <a:off x="4532" y="1430"/>
              <a:ext cx="24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110</a:t>
              </a:r>
            </a:p>
          </p:txBody>
        </p:sp>
        <p:sp>
          <p:nvSpPr>
            <p:cNvPr id="164" name="Text Box 32"/>
            <p:cNvSpPr txBox="1">
              <a:spLocks noChangeArrowheads="1"/>
            </p:cNvSpPr>
            <p:nvPr/>
          </p:nvSpPr>
          <p:spPr bwMode="auto">
            <a:xfrm>
              <a:off x="4933" y="1430"/>
              <a:ext cx="35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125 kb</a:t>
              </a:r>
            </a:p>
          </p:txBody>
        </p:sp>
        <p:sp>
          <p:nvSpPr>
            <p:cNvPr id="165" name="Text Box 33"/>
            <p:cNvSpPr txBox="1">
              <a:spLocks noChangeArrowheads="1"/>
            </p:cNvSpPr>
            <p:nvPr/>
          </p:nvSpPr>
          <p:spPr bwMode="auto">
            <a:xfrm>
              <a:off x="1524" y="1430"/>
              <a:ext cx="1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0</a:t>
              </a:r>
            </a:p>
          </p:txBody>
        </p:sp>
        <p:sp>
          <p:nvSpPr>
            <p:cNvPr id="166" name="Text Box 35"/>
            <p:cNvSpPr txBox="1">
              <a:spLocks noChangeArrowheads="1"/>
            </p:cNvSpPr>
            <p:nvPr/>
          </p:nvSpPr>
          <p:spPr bwMode="auto">
            <a:xfrm>
              <a:off x="2919" y="949"/>
              <a:ext cx="26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0">
                  <a:latin typeface="Arial" pitchFamily="34" charset="0"/>
                  <a:cs typeface="Arial" pitchFamily="34" charset="0"/>
                </a:rPr>
                <a:t>UL</a:t>
              </a:r>
            </a:p>
          </p:txBody>
        </p:sp>
        <p:sp>
          <p:nvSpPr>
            <p:cNvPr id="167" name="Text Box 36"/>
            <p:cNvSpPr txBox="1">
              <a:spLocks noChangeArrowheads="1"/>
            </p:cNvSpPr>
            <p:nvPr/>
          </p:nvSpPr>
          <p:spPr bwMode="auto">
            <a:xfrm>
              <a:off x="4655" y="949"/>
              <a:ext cx="27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0">
                  <a:latin typeface="Arial" pitchFamily="34" charset="0"/>
                  <a:cs typeface="Arial" pitchFamily="34" charset="0"/>
                </a:rPr>
                <a:t>US</a:t>
              </a:r>
            </a:p>
          </p:txBody>
        </p:sp>
        <p:sp>
          <p:nvSpPr>
            <p:cNvPr id="168" name="AutoShape 37"/>
            <p:cNvSpPr>
              <a:spLocks/>
            </p:cNvSpPr>
            <p:nvPr/>
          </p:nvSpPr>
          <p:spPr bwMode="auto">
            <a:xfrm rot="5400000">
              <a:off x="2997" y="-256"/>
              <a:ext cx="119" cy="2886"/>
            </a:xfrm>
            <a:prstGeom prst="leftBrace">
              <a:avLst>
                <a:gd name="adj1" fmla="val 20210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AutoShape 38"/>
            <p:cNvSpPr>
              <a:spLocks/>
            </p:cNvSpPr>
            <p:nvPr/>
          </p:nvSpPr>
          <p:spPr bwMode="auto">
            <a:xfrm rot="5400000">
              <a:off x="4742" y="1064"/>
              <a:ext cx="118" cy="253"/>
            </a:xfrm>
            <a:prstGeom prst="leftBrace">
              <a:avLst>
                <a:gd name="adj1" fmla="val 17867"/>
                <a:gd name="adj2" fmla="val 4972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1974850" y="333375"/>
            <a:ext cx="51895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FFDE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A VZV with </a:t>
            </a:r>
            <a:r>
              <a:rPr lang="en-US" sz="2800" dirty="0" err="1">
                <a:solidFill>
                  <a:srgbClr val="FFDE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Luciferase</a:t>
            </a:r>
            <a:r>
              <a:rPr lang="en-US" sz="2800" dirty="0">
                <a:solidFill>
                  <a:srgbClr val="FFDE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Gene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950913" y="1489075"/>
            <a:ext cx="6605587" cy="1038225"/>
            <a:chOff x="1124" y="949"/>
            <a:chExt cx="4161" cy="654"/>
          </a:xfrm>
        </p:grpSpPr>
        <p:sp>
          <p:nvSpPr>
            <p:cNvPr id="20627" name="Text Box 4"/>
            <p:cNvSpPr txBox="1">
              <a:spLocks noChangeArrowheads="1"/>
            </p:cNvSpPr>
            <p:nvPr/>
          </p:nvSpPr>
          <p:spPr bwMode="auto">
            <a:xfrm>
              <a:off x="1124" y="1205"/>
              <a:ext cx="39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0" dirty="0" err="1" smtClean="0"/>
                <a:t>pOka</a:t>
              </a:r>
              <a:endParaRPr lang="en-US" sz="1600" b="0" dirty="0"/>
            </a:p>
          </p:txBody>
        </p:sp>
        <p:sp>
          <p:nvSpPr>
            <p:cNvPr id="20628" name="AutoShape 5"/>
            <p:cNvSpPr>
              <a:spLocks noChangeArrowheads="1"/>
            </p:cNvSpPr>
            <p:nvPr/>
          </p:nvSpPr>
          <p:spPr bwMode="auto">
            <a:xfrm>
              <a:off x="1607" y="1269"/>
              <a:ext cx="2913" cy="76"/>
            </a:xfrm>
            <a:prstGeom prst="homePlate">
              <a:avLst>
                <a:gd name="adj" fmla="val 116229"/>
              </a:avLst>
            </a:prstGeom>
            <a:gradFill rotWithShape="0">
              <a:gsLst>
                <a:gs pos="0">
                  <a:srgbClr val="765806"/>
                </a:gs>
                <a:gs pos="50000">
                  <a:srgbClr val="FFBF0E"/>
                </a:gs>
                <a:gs pos="100000">
                  <a:srgbClr val="765806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9" name="AutoShape 6"/>
            <p:cNvSpPr>
              <a:spLocks noChangeArrowheads="1"/>
            </p:cNvSpPr>
            <p:nvPr/>
          </p:nvSpPr>
          <p:spPr bwMode="auto">
            <a:xfrm>
              <a:off x="4674" y="1267"/>
              <a:ext cx="294" cy="78"/>
            </a:xfrm>
            <a:prstGeom prst="homePlate">
              <a:avLst>
                <a:gd name="adj" fmla="val 49489"/>
              </a:avLst>
            </a:prstGeom>
            <a:gradFill rotWithShape="0">
              <a:gsLst>
                <a:gs pos="0">
                  <a:srgbClr val="765806"/>
                </a:gs>
                <a:gs pos="50000">
                  <a:srgbClr val="FFBF0E"/>
                </a:gs>
                <a:gs pos="100000">
                  <a:srgbClr val="765806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47" name="AutoShape 7"/>
            <p:cNvSpPr>
              <a:spLocks noChangeArrowheads="1"/>
            </p:cNvSpPr>
            <p:nvPr/>
          </p:nvSpPr>
          <p:spPr bwMode="auto">
            <a:xfrm>
              <a:off x="4520" y="1266"/>
              <a:ext cx="159" cy="82"/>
            </a:xfrm>
            <a:prstGeom prst="homePlate">
              <a:avLst>
                <a:gd name="adj" fmla="val 83423"/>
              </a:avLst>
            </a:prstGeom>
            <a:gradFill rotWithShape="0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48" name="AutoShape 8"/>
            <p:cNvSpPr>
              <a:spLocks noChangeArrowheads="1"/>
            </p:cNvSpPr>
            <p:nvPr/>
          </p:nvSpPr>
          <p:spPr bwMode="auto">
            <a:xfrm flipH="1" flipV="1">
              <a:off x="4967" y="1270"/>
              <a:ext cx="152" cy="73"/>
            </a:xfrm>
            <a:prstGeom prst="homePlate">
              <a:avLst>
                <a:gd name="adj" fmla="val 89582"/>
              </a:avLst>
            </a:prstGeom>
            <a:gradFill rotWithShape="0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632" name="Line 9"/>
            <p:cNvSpPr>
              <a:spLocks noChangeShapeType="1"/>
            </p:cNvSpPr>
            <p:nvPr/>
          </p:nvSpPr>
          <p:spPr bwMode="auto">
            <a:xfrm>
              <a:off x="1605" y="1403"/>
              <a:ext cx="35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3" name="Line 10"/>
            <p:cNvSpPr>
              <a:spLocks noChangeShapeType="1"/>
            </p:cNvSpPr>
            <p:nvPr/>
          </p:nvSpPr>
          <p:spPr bwMode="auto">
            <a:xfrm>
              <a:off x="1606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4" name="Line 11"/>
            <p:cNvSpPr>
              <a:spLocks noChangeShapeType="1"/>
            </p:cNvSpPr>
            <p:nvPr/>
          </p:nvSpPr>
          <p:spPr bwMode="auto">
            <a:xfrm>
              <a:off x="2443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5" name="Line 12"/>
            <p:cNvSpPr>
              <a:spLocks noChangeShapeType="1"/>
            </p:cNvSpPr>
            <p:nvPr/>
          </p:nvSpPr>
          <p:spPr bwMode="auto">
            <a:xfrm>
              <a:off x="2998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6" name="Line 13"/>
            <p:cNvSpPr>
              <a:spLocks noChangeShapeType="1"/>
            </p:cNvSpPr>
            <p:nvPr/>
          </p:nvSpPr>
          <p:spPr bwMode="auto">
            <a:xfrm>
              <a:off x="3276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7" name="Line 14"/>
            <p:cNvSpPr>
              <a:spLocks noChangeShapeType="1"/>
            </p:cNvSpPr>
            <p:nvPr/>
          </p:nvSpPr>
          <p:spPr bwMode="auto">
            <a:xfrm>
              <a:off x="3553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8" name="Line 15"/>
            <p:cNvSpPr>
              <a:spLocks noChangeShapeType="1"/>
            </p:cNvSpPr>
            <p:nvPr/>
          </p:nvSpPr>
          <p:spPr bwMode="auto">
            <a:xfrm>
              <a:off x="4108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9" name="Line 16"/>
            <p:cNvSpPr>
              <a:spLocks noChangeShapeType="1"/>
            </p:cNvSpPr>
            <p:nvPr/>
          </p:nvSpPr>
          <p:spPr bwMode="auto">
            <a:xfrm>
              <a:off x="4386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0" name="Line 17"/>
            <p:cNvSpPr>
              <a:spLocks noChangeShapeType="1"/>
            </p:cNvSpPr>
            <p:nvPr/>
          </p:nvSpPr>
          <p:spPr bwMode="auto">
            <a:xfrm>
              <a:off x="4663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1" name="Line 18"/>
            <p:cNvSpPr>
              <a:spLocks noChangeShapeType="1"/>
            </p:cNvSpPr>
            <p:nvPr/>
          </p:nvSpPr>
          <p:spPr bwMode="auto">
            <a:xfrm>
              <a:off x="2166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2" name="Line 19"/>
            <p:cNvSpPr>
              <a:spLocks noChangeShapeType="1"/>
            </p:cNvSpPr>
            <p:nvPr/>
          </p:nvSpPr>
          <p:spPr bwMode="auto">
            <a:xfrm>
              <a:off x="2721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3" name="Line 20"/>
            <p:cNvSpPr>
              <a:spLocks noChangeShapeType="1"/>
            </p:cNvSpPr>
            <p:nvPr/>
          </p:nvSpPr>
          <p:spPr bwMode="auto">
            <a:xfrm>
              <a:off x="3831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4" name="Line 21"/>
            <p:cNvSpPr>
              <a:spLocks noChangeShapeType="1"/>
            </p:cNvSpPr>
            <p:nvPr/>
          </p:nvSpPr>
          <p:spPr bwMode="auto">
            <a:xfrm>
              <a:off x="1888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5" name="Line 22"/>
            <p:cNvSpPr>
              <a:spLocks noChangeShapeType="1"/>
            </p:cNvSpPr>
            <p:nvPr/>
          </p:nvSpPr>
          <p:spPr bwMode="auto">
            <a:xfrm>
              <a:off x="5106" y="1356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6" name="Text Box 23"/>
            <p:cNvSpPr txBox="1">
              <a:spLocks noChangeArrowheads="1"/>
            </p:cNvSpPr>
            <p:nvPr/>
          </p:nvSpPr>
          <p:spPr bwMode="auto">
            <a:xfrm>
              <a:off x="1786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10</a:t>
              </a:r>
            </a:p>
          </p:txBody>
        </p:sp>
        <p:sp>
          <p:nvSpPr>
            <p:cNvPr id="20647" name="Text Box 24"/>
            <p:cNvSpPr txBox="1">
              <a:spLocks noChangeArrowheads="1"/>
            </p:cNvSpPr>
            <p:nvPr/>
          </p:nvSpPr>
          <p:spPr bwMode="auto">
            <a:xfrm>
              <a:off x="2058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20</a:t>
              </a:r>
            </a:p>
          </p:txBody>
        </p:sp>
        <p:sp>
          <p:nvSpPr>
            <p:cNvPr id="20648" name="Text Box 25"/>
            <p:cNvSpPr txBox="1">
              <a:spLocks noChangeArrowheads="1"/>
            </p:cNvSpPr>
            <p:nvPr/>
          </p:nvSpPr>
          <p:spPr bwMode="auto">
            <a:xfrm>
              <a:off x="2335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30</a:t>
              </a:r>
            </a:p>
          </p:txBody>
        </p:sp>
        <p:sp>
          <p:nvSpPr>
            <p:cNvPr id="20649" name="Text Box 26"/>
            <p:cNvSpPr txBox="1">
              <a:spLocks noChangeArrowheads="1"/>
            </p:cNvSpPr>
            <p:nvPr/>
          </p:nvSpPr>
          <p:spPr bwMode="auto">
            <a:xfrm>
              <a:off x="2612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40</a:t>
              </a:r>
            </a:p>
          </p:txBody>
        </p:sp>
        <p:sp>
          <p:nvSpPr>
            <p:cNvPr id="20650" name="Text Box 27"/>
            <p:cNvSpPr txBox="1">
              <a:spLocks noChangeArrowheads="1"/>
            </p:cNvSpPr>
            <p:nvPr/>
          </p:nvSpPr>
          <p:spPr bwMode="auto">
            <a:xfrm>
              <a:off x="2895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50</a:t>
              </a:r>
            </a:p>
          </p:txBody>
        </p:sp>
        <p:sp>
          <p:nvSpPr>
            <p:cNvPr id="20651" name="Text Box 28"/>
            <p:cNvSpPr txBox="1">
              <a:spLocks noChangeArrowheads="1"/>
            </p:cNvSpPr>
            <p:nvPr/>
          </p:nvSpPr>
          <p:spPr bwMode="auto">
            <a:xfrm>
              <a:off x="3172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60</a:t>
              </a:r>
            </a:p>
          </p:txBody>
        </p:sp>
        <p:sp>
          <p:nvSpPr>
            <p:cNvPr id="20652" name="Text Box 29"/>
            <p:cNvSpPr txBox="1">
              <a:spLocks noChangeArrowheads="1"/>
            </p:cNvSpPr>
            <p:nvPr/>
          </p:nvSpPr>
          <p:spPr bwMode="auto">
            <a:xfrm>
              <a:off x="3444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70</a:t>
              </a:r>
            </a:p>
          </p:txBody>
        </p:sp>
        <p:sp>
          <p:nvSpPr>
            <p:cNvPr id="20653" name="Text Box 30"/>
            <p:cNvSpPr txBox="1">
              <a:spLocks noChangeArrowheads="1"/>
            </p:cNvSpPr>
            <p:nvPr/>
          </p:nvSpPr>
          <p:spPr bwMode="auto">
            <a:xfrm>
              <a:off x="3721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80</a:t>
              </a:r>
            </a:p>
          </p:txBody>
        </p:sp>
        <p:sp>
          <p:nvSpPr>
            <p:cNvPr id="20654" name="Text Box 31"/>
            <p:cNvSpPr txBox="1">
              <a:spLocks noChangeArrowheads="1"/>
            </p:cNvSpPr>
            <p:nvPr/>
          </p:nvSpPr>
          <p:spPr bwMode="auto">
            <a:xfrm>
              <a:off x="4004" y="1430"/>
              <a:ext cx="2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90</a:t>
              </a:r>
            </a:p>
          </p:txBody>
        </p:sp>
        <p:sp>
          <p:nvSpPr>
            <p:cNvPr id="20655" name="Text Box 32"/>
            <p:cNvSpPr txBox="1">
              <a:spLocks noChangeArrowheads="1"/>
            </p:cNvSpPr>
            <p:nvPr/>
          </p:nvSpPr>
          <p:spPr bwMode="auto">
            <a:xfrm>
              <a:off x="4260" y="1430"/>
              <a:ext cx="24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100</a:t>
              </a:r>
            </a:p>
          </p:txBody>
        </p:sp>
        <p:sp>
          <p:nvSpPr>
            <p:cNvPr id="20656" name="Text Box 33"/>
            <p:cNvSpPr txBox="1">
              <a:spLocks noChangeArrowheads="1"/>
            </p:cNvSpPr>
            <p:nvPr/>
          </p:nvSpPr>
          <p:spPr bwMode="auto">
            <a:xfrm>
              <a:off x="4532" y="1430"/>
              <a:ext cx="24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110</a:t>
              </a:r>
            </a:p>
          </p:txBody>
        </p:sp>
        <p:sp>
          <p:nvSpPr>
            <p:cNvPr id="20657" name="Text Box 34"/>
            <p:cNvSpPr txBox="1">
              <a:spLocks noChangeArrowheads="1"/>
            </p:cNvSpPr>
            <p:nvPr/>
          </p:nvSpPr>
          <p:spPr bwMode="auto">
            <a:xfrm>
              <a:off x="4933" y="1430"/>
              <a:ext cx="35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125 kb</a:t>
              </a:r>
            </a:p>
          </p:txBody>
        </p:sp>
        <p:sp>
          <p:nvSpPr>
            <p:cNvPr id="20658" name="Text Box 35"/>
            <p:cNvSpPr txBox="1">
              <a:spLocks noChangeArrowheads="1"/>
            </p:cNvSpPr>
            <p:nvPr/>
          </p:nvSpPr>
          <p:spPr bwMode="auto">
            <a:xfrm>
              <a:off x="1524" y="1430"/>
              <a:ext cx="1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0">
                  <a:latin typeface="Arial Narrow" pitchFamily="34" charset="0"/>
                </a:rPr>
                <a:t>0</a:t>
              </a:r>
            </a:p>
          </p:txBody>
        </p:sp>
        <p:sp>
          <p:nvSpPr>
            <p:cNvPr id="20659" name="Text Box 36"/>
            <p:cNvSpPr txBox="1">
              <a:spLocks noChangeArrowheads="1"/>
            </p:cNvSpPr>
            <p:nvPr/>
          </p:nvSpPr>
          <p:spPr bwMode="auto">
            <a:xfrm>
              <a:off x="2919" y="949"/>
              <a:ext cx="2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0"/>
                <a:t>UL</a:t>
              </a:r>
            </a:p>
          </p:txBody>
        </p:sp>
        <p:sp>
          <p:nvSpPr>
            <p:cNvPr id="20660" name="Text Box 37"/>
            <p:cNvSpPr txBox="1">
              <a:spLocks noChangeArrowheads="1"/>
            </p:cNvSpPr>
            <p:nvPr/>
          </p:nvSpPr>
          <p:spPr bwMode="auto">
            <a:xfrm>
              <a:off x="4655" y="949"/>
              <a:ext cx="2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0"/>
                <a:t>US</a:t>
              </a:r>
            </a:p>
          </p:txBody>
        </p:sp>
        <p:sp>
          <p:nvSpPr>
            <p:cNvPr id="20661" name="AutoShape 38"/>
            <p:cNvSpPr>
              <a:spLocks/>
            </p:cNvSpPr>
            <p:nvPr/>
          </p:nvSpPr>
          <p:spPr bwMode="auto">
            <a:xfrm rot="5400000">
              <a:off x="2997" y="-256"/>
              <a:ext cx="119" cy="2886"/>
            </a:xfrm>
            <a:prstGeom prst="leftBrace">
              <a:avLst>
                <a:gd name="adj1" fmla="val 20210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2" name="AutoShape 39"/>
            <p:cNvSpPr>
              <a:spLocks/>
            </p:cNvSpPr>
            <p:nvPr/>
          </p:nvSpPr>
          <p:spPr bwMode="auto">
            <a:xfrm rot="5400000">
              <a:off x="4742" y="1064"/>
              <a:ext cx="118" cy="253"/>
            </a:xfrm>
            <a:prstGeom prst="leftBrace">
              <a:avLst>
                <a:gd name="adj1" fmla="val 17867"/>
                <a:gd name="adj2" fmla="val 4972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484" name="Rectangle 40"/>
          <p:cNvSpPr>
            <a:spLocks noChangeArrowheads="1"/>
          </p:cNvSpPr>
          <p:nvPr/>
        </p:nvSpPr>
        <p:spPr bwMode="auto">
          <a:xfrm>
            <a:off x="6657975" y="2555875"/>
            <a:ext cx="450850" cy="95250"/>
          </a:xfrm>
          <a:prstGeom prst="rect">
            <a:avLst/>
          </a:prstGeom>
          <a:gradFill rotWithShape="0">
            <a:gsLst>
              <a:gs pos="0">
                <a:srgbClr val="607614"/>
              </a:gs>
              <a:gs pos="50000">
                <a:srgbClr val="CFFF2C"/>
              </a:gs>
              <a:gs pos="100000">
                <a:srgbClr val="607614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Line 41"/>
          <p:cNvSpPr>
            <a:spLocks noChangeShapeType="1"/>
          </p:cNvSpPr>
          <p:nvPr/>
        </p:nvSpPr>
        <p:spPr bwMode="auto">
          <a:xfrm flipH="1">
            <a:off x="6657975" y="2212975"/>
            <a:ext cx="141288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Line 42"/>
          <p:cNvSpPr>
            <a:spLocks noChangeShapeType="1"/>
          </p:cNvSpPr>
          <p:nvPr/>
        </p:nvSpPr>
        <p:spPr bwMode="auto">
          <a:xfrm>
            <a:off x="6799263" y="2219325"/>
            <a:ext cx="312737" cy="34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Text Box 43"/>
          <p:cNvSpPr txBox="1">
            <a:spLocks noChangeArrowheads="1"/>
          </p:cNvSpPr>
          <p:nvPr/>
        </p:nvSpPr>
        <p:spPr bwMode="auto">
          <a:xfrm>
            <a:off x="7712075" y="2892425"/>
            <a:ext cx="113133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rgbClr val="CFFF2C"/>
                </a:solidFill>
                <a:latin typeface="Arial"/>
                <a:cs typeface="Arial"/>
              </a:rPr>
              <a:t>Luciferase</a:t>
            </a:r>
          </a:p>
        </p:txBody>
      </p:sp>
      <p:sp>
        <p:nvSpPr>
          <p:cNvPr id="20488" name="Text Box 44"/>
          <p:cNvSpPr txBox="1">
            <a:spLocks noChangeArrowheads="1"/>
          </p:cNvSpPr>
          <p:nvPr/>
        </p:nvSpPr>
        <p:spPr bwMode="auto">
          <a:xfrm>
            <a:off x="7113588" y="2438400"/>
            <a:ext cx="944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/>
              <a:t>ORF65-66</a:t>
            </a:r>
          </a:p>
        </p:txBody>
      </p:sp>
      <p:grpSp>
        <p:nvGrpSpPr>
          <p:cNvPr id="20489" name="Group 46"/>
          <p:cNvGrpSpPr>
            <a:grpSpLocks/>
          </p:cNvGrpSpPr>
          <p:nvPr/>
        </p:nvGrpSpPr>
        <p:grpSpPr bwMode="auto">
          <a:xfrm>
            <a:off x="785813" y="3141663"/>
            <a:ext cx="2463800" cy="2678112"/>
            <a:chOff x="3672" y="1009"/>
            <a:chExt cx="1552" cy="1687"/>
          </a:xfrm>
        </p:grpSpPr>
        <p:pic>
          <p:nvPicPr>
            <p:cNvPr id="20620" name="Picture 4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80" y="1009"/>
              <a:ext cx="1544" cy="658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0621" name="Picture 4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66" y="1691"/>
              <a:ext cx="757" cy="75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0622" name="Picture 4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76" y="1691"/>
              <a:ext cx="756" cy="75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0623" name="AutoShape 50"/>
            <p:cNvSpPr>
              <a:spLocks/>
            </p:cNvSpPr>
            <p:nvPr/>
          </p:nvSpPr>
          <p:spPr bwMode="auto">
            <a:xfrm rot="5400000">
              <a:off x="4036" y="2111"/>
              <a:ext cx="27" cy="755"/>
            </a:xfrm>
            <a:prstGeom prst="rightBracket">
              <a:avLst>
                <a:gd name="adj" fmla="val 23302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91" name="Text Box 51"/>
            <p:cNvSpPr txBox="1">
              <a:spLocks noChangeArrowheads="1"/>
            </p:cNvSpPr>
            <p:nvPr/>
          </p:nvSpPr>
          <p:spPr bwMode="auto">
            <a:xfrm>
              <a:off x="3826" y="2502"/>
              <a:ext cx="50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400">
                  <a:effectLst>
                    <a:outerShdw blurRad="38100" dist="38100" dir="2700000" algn="tl">
                      <a:srgbClr val="4E5B6F"/>
                    </a:outerShdw>
                  </a:effectLst>
                  <a:ea typeface="SimSun" pitchFamily="2" charset="-122"/>
                </a:rPr>
                <a:t>pOka-B</a:t>
              </a:r>
            </a:p>
          </p:txBody>
        </p:sp>
        <p:sp>
          <p:nvSpPr>
            <p:cNvPr id="87092" name="Text Box 52"/>
            <p:cNvSpPr txBox="1">
              <a:spLocks noChangeArrowheads="1"/>
            </p:cNvSpPr>
            <p:nvPr/>
          </p:nvSpPr>
          <p:spPr bwMode="auto">
            <a:xfrm>
              <a:off x="4585" y="2502"/>
              <a:ext cx="50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400">
                  <a:effectLst>
                    <a:outerShdw blurRad="38100" dist="38100" dir="2700000" algn="tl">
                      <a:srgbClr val="4E5B6F"/>
                    </a:outerShdw>
                  </a:effectLst>
                  <a:ea typeface="SimSun" pitchFamily="2" charset="-122"/>
                </a:rPr>
                <a:t>pOka-L</a:t>
              </a:r>
            </a:p>
          </p:txBody>
        </p:sp>
        <p:sp>
          <p:nvSpPr>
            <p:cNvPr id="20626" name="AutoShape 53"/>
            <p:cNvSpPr>
              <a:spLocks/>
            </p:cNvSpPr>
            <p:nvPr/>
          </p:nvSpPr>
          <p:spPr bwMode="auto">
            <a:xfrm rot="5400000">
              <a:off x="4832" y="2111"/>
              <a:ext cx="27" cy="755"/>
            </a:xfrm>
            <a:prstGeom prst="rightBracket">
              <a:avLst>
                <a:gd name="adj" fmla="val 23302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0490" name="Picture 5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05750" y="3532188"/>
            <a:ext cx="7112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1" name="Rectangle 56"/>
          <p:cNvSpPr>
            <a:spLocks noChangeArrowheads="1"/>
          </p:cNvSpPr>
          <p:nvPr/>
        </p:nvSpPr>
        <p:spPr bwMode="auto">
          <a:xfrm>
            <a:off x="7216775" y="3032125"/>
            <a:ext cx="450850" cy="95250"/>
          </a:xfrm>
          <a:prstGeom prst="rect">
            <a:avLst/>
          </a:prstGeom>
          <a:gradFill rotWithShape="0">
            <a:gsLst>
              <a:gs pos="0">
                <a:srgbClr val="607614"/>
              </a:gs>
              <a:gs pos="50000">
                <a:srgbClr val="CFFF2C"/>
              </a:gs>
              <a:gs pos="100000">
                <a:srgbClr val="607614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Line 57"/>
          <p:cNvSpPr>
            <a:spLocks noChangeShapeType="1"/>
          </p:cNvSpPr>
          <p:nvPr/>
        </p:nvSpPr>
        <p:spPr bwMode="auto">
          <a:xfrm flipH="1" flipV="1">
            <a:off x="7594600" y="3187700"/>
            <a:ext cx="330200" cy="234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Line 58"/>
          <p:cNvSpPr>
            <a:spLocks noChangeShapeType="1"/>
          </p:cNvSpPr>
          <p:nvPr/>
        </p:nvSpPr>
        <p:spPr bwMode="auto">
          <a:xfrm flipH="1" flipV="1">
            <a:off x="6934200" y="2714625"/>
            <a:ext cx="330200" cy="234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494" name="Group 343"/>
          <p:cNvGrpSpPr>
            <a:grpSpLocks/>
          </p:cNvGrpSpPr>
          <p:nvPr/>
        </p:nvGrpSpPr>
        <p:grpSpPr bwMode="auto">
          <a:xfrm>
            <a:off x="3797300" y="3225800"/>
            <a:ext cx="3094038" cy="2133600"/>
            <a:chOff x="4093857" y="3502024"/>
            <a:chExt cx="3093989" cy="2133539"/>
          </a:xfrm>
        </p:grpSpPr>
        <p:sp>
          <p:nvSpPr>
            <p:cNvPr id="20495" name="Rectangle 37"/>
            <p:cNvSpPr>
              <a:spLocks noChangeAspect="1" noChangeArrowheads="1"/>
            </p:cNvSpPr>
            <p:nvPr/>
          </p:nvSpPr>
          <p:spPr bwMode="auto">
            <a:xfrm rot="-5400000">
              <a:off x="3724966" y="4436963"/>
              <a:ext cx="891670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Titer (PFU/well)</a:t>
              </a:r>
            </a:p>
          </p:txBody>
        </p:sp>
        <p:grpSp>
          <p:nvGrpSpPr>
            <p:cNvPr id="20496" name="Group 342"/>
            <p:cNvGrpSpPr>
              <a:grpSpLocks/>
            </p:cNvGrpSpPr>
            <p:nvPr/>
          </p:nvGrpSpPr>
          <p:grpSpPr bwMode="auto">
            <a:xfrm>
              <a:off x="4334102" y="3502024"/>
              <a:ext cx="2622643" cy="2133539"/>
              <a:chOff x="4334102" y="3502024"/>
              <a:chExt cx="2622643" cy="2133539"/>
            </a:xfrm>
          </p:grpSpPr>
          <p:sp>
            <p:nvSpPr>
              <p:cNvPr id="20498" name="Line 5"/>
              <p:cNvSpPr>
                <a:spLocks noChangeAspect="1" noChangeShapeType="1"/>
              </p:cNvSpPr>
              <p:nvPr/>
            </p:nvSpPr>
            <p:spPr bwMode="auto">
              <a:xfrm>
                <a:off x="6545150" y="5432409"/>
                <a:ext cx="75607" cy="2113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9" name="Line 6"/>
              <p:cNvSpPr>
                <a:spLocks noChangeAspect="1" noChangeShapeType="1"/>
              </p:cNvSpPr>
              <p:nvPr/>
            </p:nvSpPr>
            <p:spPr bwMode="auto">
              <a:xfrm>
                <a:off x="6550792" y="4975947"/>
                <a:ext cx="75607" cy="317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0" name="Line 7"/>
              <p:cNvSpPr>
                <a:spLocks noChangeAspect="1" noChangeShapeType="1"/>
              </p:cNvSpPr>
              <p:nvPr/>
            </p:nvSpPr>
            <p:spPr bwMode="auto">
              <a:xfrm>
                <a:off x="6550792" y="4509976"/>
                <a:ext cx="75607" cy="2113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1" name="Line 8"/>
              <p:cNvSpPr>
                <a:spLocks noChangeAspect="1" noChangeShapeType="1"/>
              </p:cNvSpPr>
              <p:nvPr/>
            </p:nvSpPr>
            <p:spPr bwMode="auto">
              <a:xfrm>
                <a:off x="6550792" y="4042949"/>
                <a:ext cx="75607" cy="317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2" name="Line 9"/>
              <p:cNvSpPr>
                <a:spLocks noChangeAspect="1" noChangeShapeType="1"/>
              </p:cNvSpPr>
              <p:nvPr/>
            </p:nvSpPr>
            <p:spPr bwMode="auto">
              <a:xfrm>
                <a:off x="6550792" y="3571695"/>
                <a:ext cx="75607" cy="2113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3" name="Line 10"/>
              <p:cNvSpPr>
                <a:spLocks noChangeAspect="1" noChangeShapeType="1"/>
              </p:cNvSpPr>
              <p:nvPr/>
            </p:nvSpPr>
            <p:spPr bwMode="auto">
              <a:xfrm>
                <a:off x="4678670" y="5432409"/>
                <a:ext cx="73350" cy="2113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4" name="Line 11"/>
              <p:cNvSpPr>
                <a:spLocks noChangeAspect="1" noChangeShapeType="1"/>
              </p:cNvSpPr>
              <p:nvPr/>
            </p:nvSpPr>
            <p:spPr bwMode="auto">
              <a:xfrm>
                <a:off x="4661743" y="4968551"/>
                <a:ext cx="73351" cy="2113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5" name="Line 12"/>
              <p:cNvSpPr>
                <a:spLocks noChangeAspect="1" noChangeShapeType="1"/>
              </p:cNvSpPr>
              <p:nvPr/>
            </p:nvSpPr>
            <p:spPr bwMode="auto">
              <a:xfrm>
                <a:off x="4684312" y="4512090"/>
                <a:ext cx="73351" cy="317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6" name="Line 13"/>
              <p:cNvSpPr>
                <a:spLocks noChangeAspect="1" noChangeShapeType="1"/>
              </p:cNvSpPr>
              <p:nvPr/>
            </p:nvSpPr>
            <p:spPr bwMode="auto">
              <a:xfrm>
                <a:off x="4684312" y="4046118"/>
                <a:ext cx="73351" cy="2113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7" name="Line 14"/>
              <p:cNvSpPr>
                <a:spLocks noChangeAspect="1" noChangeShapeType="1"/>
              </p:cNvSpPr>
              <p:nvPr/>
            </p:nvSpPr>
            <p:spPr bwMode="auto">
              <a:xfrm>
                <a:off x="4684312" y="3573808"/>
                <a:ext cx="73351" cy="317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8" name="Line 15"/>
              <p:cNvSpPr>
                <a:spLocks noChangeAspect="1" noChangeShapeType="1"/>
              </p:cNvSpPr>
              <p:nvPr/>
            </p:nvSpPr>
            <p:spPr bwMode="auto">
              <a:xfrm>
                <a:off x="4712524" y="4968551"/>
                <a:ext cx="84634" cy="2113"/>
              </a:xfrm>
              <a:prstGeom prst="line">
                <a:avLst/>
              </a:prstGeom>
              <a:noFill/>
              <a:ln w="3175">
                <a:solidFill>
                  <a:srgbClr val="110B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9" name="Line 16"/>
              <p:cNvSpPr>
                <a:spLocks noChangeAspect="1" noChangeShapeType="1"/>
              </p:cNvSpPr>
              <p:nvPr/>
            </p:nvSpPr>
            <p:spPr bwMode="auto">
              <a:xfrm>
                <a:off x="4712524" y="4968551"/>
                <a:ext cx="84634" cy="211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10" name="Rectangle 17"/>
              <p:cNvSpPr>
                <a:spLocks noChangeAspect="1" noChangeArrowheads="1"/>
              </p:cNvSpPr>
              <p:nvPr/>
            </p:nvSpPr>
            <p:spPr bwMode="auto">
              <a:xfrm>
                <a:off x="6648968" y="5357455"/>
                <a:ext cx="307777" cy="138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900" b="0">
                    <a:latin typeface="Tahoma" pitchFamily="34" charset="0"/>
                    <a:ea typeface="SimSun" pitchFamily="2" charset="-122"/>
                  </a:rPr>
                  <a:t>1</a:t>
                </a:r>
                <a:r>
                  <a:rPr lang="en-US" altLang="zh-CN" sz="900" b="0">
                    <a:latin typeface="Tahoma" pitchFamily="34" charset="0"/>
                    <a:ea typeface="SimSun" pitchFamily="2" charset="-122"/>
                  </a:rPr>
                  <a:t>X10</a:t>
                </a:r>
                <a:r>
                  <a:rPr lang="en-US" altLang="zh-CN" sz="900" b="0" baseline="30000">
                    <a:latin typeface="Tahoma" pitchFamily="34" charset="0"/>
                    <a:ea typeface="SimSun" pitchFamily="2" charset="-122"/>
                  </a:rPr>
                  <a:t>4</a:t>
                </a:r>
                <a:endParaRPr lang="en-US" altLang="zh-CN" sz="900" b="0">
                  <a:latin typeface="Tahoma" pitchFamily="34" charset="0"/>
                  <a:ea typeface="SimSun" pitchFamily="2" charset="-122"/>
                </a:endParaRPr>
              </a:p>
            </p:txBody>
          </p:sp>
          <p:sp>
            <p:nvSpPr>
              <p:cNvPr id="20511" name="Rectangle 18"/>
              <p:cNvSpPr>
                <a:spLocks noChangeAspect="1" noChangeArrowheads="1"/>
              </p:cNvSpPr>
              <p:nvPr/>
            </p:nvSpPr>
            <p:spPr bwMode="auto">
              <a:xfrm>
                <a:off x="6648968" y="4908385"/>
                <a:ext cx="294953" cy="138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900" b="0">
                    <a:latin typeface="Tahoma" pitchFamily="34" charset="0"/>
                    <a:ea typeface="SimSun" pitchFamily="2" charset="-122"/>
                  </a:rPr>
                  <a:t>1</a:t>
                </a:r>
                <a:r>
                  <a:rPr lang="en-US" altLang="zh-CN" sz="900" b="0">
                    <a:latin typeface="Tahoma" pitchFamily="34" charset="0"/>
                    <a:ea typeface="SimSun" pitchFamily="2" charset="-122"/>
                  </a:rPr>
                  <a:t>X10</a:t>
                </a:r>
                <a:r>
                  <a:rPr lang="en-US" altLang="zh-CN" sz="900" b="0" baseline="30000">
                    <a:latin typeface="Tahoma" pitchFamily="34" charset="0"/>
                    <a:ea typeface="SimSun" pitchFamily="2" charset="-122"/>
                  </a:rPr>
                  <a:t>5</a:t>
                </a:r>
                <a:endParaRPr lang="en-US" altLang="zh-CN" sz="900" b="0">
                  <a:latin typeface="Tahoma" pitchFamily="34" charset="0"/>
                  <a:ea typeface="SimSun" pitchFamily="2" charset="-122"/>
                </a:endParaRPr>
              </a:p>
            </p:txBody>
          </p:sp>
          <p:sp>
            <p:nvSpPr>
              <p:cNvPr id="20512" name="Rectangle 19"/>
              <p:cNvSpPr>
                <a:spLocks noChangeAspect="1" noChangeArrowheads="1"/>
              </p:cNvSpPr>
              <p:nvPr/>
            </p:nvSpPr>
            <p:spPr bwMode="auto">
              <a:xfrm>
                <a:off x="6648968" y="4444548"/>
                <a:ext cx="294953" cy="138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900" b="0">
                    <a:latin typeface="Tahoma" pitchFamily="34" charset="0"/>
                    <a:ea typeface="SimSun" pitchFamily="2" charset="-122"/>
                  </a:rPr>
                  <a:t>1</a:t>
                </a:r>
                <a:r>
                  <a:rPr lang="en-US" altLang="zh-CN" sz="900" b="0">
                    <a:latin typeface="Tahoma" pitchFamily="34" charset="0"/>
                    <a:ea typeface="SimSun" pitchFamily="2" charset="-122"/>
                  </a:rPr>
                  <a:t>X10</a:t>
                </a:r>
                <a:r>
                  <a:rPr lang="en-US" altLang="zh-CN" sz="900" b="0" baseline="30000">
                    <a:latin typeface="Tahoma" pitchFamily="34" charset="0"/>
                    <a:ea typeface="SimSun" pitchFamily="2" charset="-122"/>
                  </a:rPr>
                  <a:t>6</a:t>
                </a:r>
                <a:endParaRPr lang="en-US" altLang="zh-CN" sz="900" b="0">
                  <a:latin typeface="Tahoma" pitchFamily="34" charset="0"/>
                  <a:ea typeface="SimSun" pitchFamily="2" charset="-122"/>
                </a:endParaRPr>
              </a:p>
            </p:txBody>
          </p:sp>
          <p:sp>
            <p:nvSpPr>
              <p:cNvPr id="20513" name="Rectangle 20"/>
              <p:cNvSpPr>
                <a:spLocks noChangeAspect="1" noChangeArrowheads="1"/>
              </p:cNvSpPr>
              <p:nvPr/>
            </p:nvSpPr>
            <p:spPr bwMode="auto">
              <a:xfrm>
                <a:off x="6648968" y="3976479"/>
                <a:ext cx="294953" cy="138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900" b="0">
                    <a:latin typeface="Tahoma" pitchFamily="34" charset="0"/>
                    <a:ea typeface="SimSun" pitchFamily="2" charset="-122"/>
                  </a:rPr>
                  <a:t>1</a:t>
                </a:r>
                <a:r>
                  <a:rPr lang="en-US" altLang="zh-CN" sz="900" b="0">
                    <a:latin typeface="Tahoma" pitchFamily="34" charset="0"/>
                    <a:ea typeface="SimSun" pitchFamily="2" charset="-122"/>
                  </a:rPr>
                  <a:t>X10</a:t>
                </a:r>
                <a:r>
                  <a:rPr lang="en-US" altLang="zh-CN" sz="900" b="0" baseline="30000">
                    <a:latin typeface="Tahoma" pitchFamily="34" charset="0"/>
                    <a:ea typeface="SimSun" pitchFamily="2" charset="-122"/>
                  </a:rPr>
                  <a:t>7</a:t>
                </a:r>
                <a:endParaRPr lang="en-US" altLang="zh-CN" sz="900" b="0">
                  <a:latin typeface="Tahoma" pitchFamily="34" charset="0"/>
                  <a:ea typeface="SimSun" pitchFamily="2" charset="-122"/>
                </a:endParaRPr>
              </a:p>
            </p:txBody>
          </p:sp>
          <p:sp>
            <p:nvSpPr>
              <p:cNvPr id="20514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6648968" y="3502024"/>
                <a:ext cx="294953" cy="138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900" b="0">
                    <a:latin typeface="Tahoma" pitchFamily="34" charset="0"/>
                    <a:ea typeface="SimSun" pitchFamily="2" charset="-122"/>
                  </a:rPr>
                  <a:t>1</a:t>
                </a:r>
                <a:r>
                  <a:rPr lang="en-US" altLang="zh-CN" sz="900" b="0">
                    <a:latin typeface="Tahoma" pitchFamily="34" charset="0"/>
                    <a:ea typeface="SimSun" pitchFamily="2" charset="-122"/>
                  </a:rPr>
                  <a:t>X10</a:t>
                </a:r>
                <a:r>
                  <a:rPr lang="en-US" altLang="zh-CN" sz="900" b="0" baseline="30000">
                    <a:latin typeface="Tahoma" pitchFamily="34" charset="0"/>
                    <a:ea typeface="SimSun" pitchFamily="2" charset="-122"/>
                  </a:rPr>
                  <a:t>8</a:t>
                </a:r>
                <a:endParaRPr lang="en-US" altLang="zh-CN" sz="900" b="0">
                  <a:latin typeface="Tahoma" pitchFamily="34" charset="0"/>
                  <a:ea typeface="SimSun" pitchFamily="2" charset="-122"/>
                </a:endParaRPr>
              </a:p>
            </p:txBody>
          </p:sp>
          <p:sp>
            <p:nvSpPr>
              <p:cNvPr id="20515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716196" y="5491472"/>
                <a:ext cx="64120" cy="144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000" b="0">
                    <a:latin typeface="Tahoma" pitchFamily="34" charset="0"/>
                    <a:ea typeface="SimSun" pitchFamily="2" charset="-122"/>
                  </a:rPr>
                  <a:t>0</a:t>
                </a:r>
              </a:p>
            </p:txBody>
          </p:sp>
          <p:sp>
            <p:nvSpPr>
              <p:cNvPr id="20516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956559" y="5491472"/>
                <a:ext cx="64120" cy="144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000" b="0">
                    <a:latin typeface="Tahoma" pitchFamily="34" charset="0"/>
                    <a:ea typeface="SimSun" pitchFamily="2" charset="-122"/>
                  </a:rPr>
                  <a:t>1</a:t>
                </a:r>
              </a:p>
            </p:txBody>
          </p:sp>
          <p:sp>
            <p:nvSpPr>
              <p:cNvPr id="20517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5195793" y="5491472"/>
                <a:ext cx="64120" cy="144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000" b="0">
                    <a:latin typeface="Tahoma" pitchFamily="34" charset="0"/>
                    <a:ea typeface="SimSun" pitchFamily="2" charset="-122"/>
                  </a:rPr>
                  <a:t>2</a:t>
                </a:r>
              </a:p>
            </p:txBody>
          </p:sp>
          <p:sp>
            <p:nvSpPr>
              <p:cNvPr id="20518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5435027" y="5491472"/>
                <a:ext cx="64120" cy="144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000" b="0">
                    <a:latin typeface="Tahoma" pitchFamily="34" charset="0"/>
                    <a:ea typeface="SimSun" pitchFamily="2" charset="-122"/>
                  </a:rPr>
                  <a:t>3</a:t>
                </a:r>
              </a:p>
            </p:txBody>
          </p:sp>
          <p:sp>
            <p:nvSpPr>
              <p:cNvPr id="20519" name="Rectangle 26"/>
              <p:cNvSpPr>
                <a:spLocks noChangeAspect="1" noChangeArrowheads="1"/>
              </p:cNvSpPr>
              <p:nvPr/>
            </p:nvSpPr>
            <p:spPr bwMode="auto">
              <a:xfrm>
                <a:off x="5676519" y="5491472"/>
                <a:ext cx="64120" cy="144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000" b="0">
                    <a:latin typeface="Tahoma" pitchFamily="34" charset="0"/>
                    <a:ea typeface="SimSun" pitchFamily="2" charset="-122"/>
                  </a:rPr>
                  <a:t>4</a:t>
                </a:r>
              </a:p>
            </p:txBody>
          </p:sp>
          <p:sp>
            <p:nvSpPr>
              <p:cNvPr id="20520" name="Rectangle 27"/>
              <p:cNvSpPr>
                <a:spLocks noChangeAspect="1" noChangeArrowheads="1"/>
              </p:cNvSpPr>
              <p:nvPr/>
            </p:nvSpPr>
            <p:spPr bwMode="auto">
              <a:xfrm>
                <a:off x="5915753" y="5491472"/>
                <a:ext cx="64120" cy="144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000" b="0">
                    <a:latin typeface="Tahoma" pitchFamily="34" charset="0"/>
                    <a:ea typeface="SimSun" pitchFamily="2" charset="-122"/>
                  </a:rPr>
                  <a:t>5</a:t>
                </a:r>
              </a:p>
            </p:txBody>
          </p:sp>
          <p:sp>
            <p:nvSpPr>
              <p:cNvPr id="20521" name="Rectangle 28"/>
              <p:cNvSpPr>
                <a:spLocks noChangeAspect="1" noChangeArrowheads="1"/>
              </p:cNvSpPr>
              <p:nvPr/>
            </p:nvSpPr>
            <p:spPr bwMode="auto">
              <a:xfrm>
                <a:off x="6154988" y="5491472"/>
                <a:ext cx="64120" cy="144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000" b="0">
                    <a:latin typeface="Tahoma" pitchFamily="34" charset="0"/>
                    <a:ea typeface="SimSun" pitchFamily="2" charset="-122"/>
                  </a:rPr>
                  <a:t>6</a:t>
                </a:r>
              </a:p>
            </p:txBody>
          </p:sp>
          <p:sp>
            <p:nvSpPr>
              <p:cNvPr id="20522" name="Rectangle 29"/>
              <p:cNvSpPr>
                <a:spLocks noChangeAspect="1" noChangeArrowheads="1"/>
              </p:cNvSpPr>
              <p:nvPr/>
            </p:nvSpPr>
            <p:spPr bwMode="auto">
              <a:xfrm>
                <a:off x="6397608" y="5491472"/>
                <a:ext cx="64120" cy="144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000" b="0">
                    <a:latin typeface="Tahoma" pitchFamily="34" charset="0"/>
                    <a:ea typeface="SimSun" pitchFamily="2" charset="-122"/>
                  </a:rPr>
                  <a:t>7</a:t>
                </a:r>
              </a:p>
            </p:txBody>
          </p:sp>
          <p:sp>
            <p:nvSpPr>
              <p:cNvPr id="20523" name="Rectangle 30"/>
              <p:cNvSpPr>
                <a:spLocks noChangeAspect="1" noChangeArrowheads="1"/>
              </p:cNvSpPr>
              <p:nvPr/>
            </p:nvSpPr>
            <p:spPr bwMode="auto">
              <a:xfrm>
                <a:off x="6582676" y="5491472"/>
                <a:ext cx="270831" cy="144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zh-CN" sz="1000" b="0">
                    <a:latin typeface="Tahoma" pitchFamily="34" charset="0"/>
                  </a:rPr>
                  <a:t>dpi</a:t>
                </a:r>
              </a:p>
            </p:txBody>
          </p:sp>
          <p:sp>
            <p:nvSpPr>
              <p:cNvPr id="20524" name="Rectangle 32"/>
              <p:cNvSpPr>
                <a:spLocks noChangeAspect="1" noChangeArrowheads="1"/>
              </p:cNvSpPr>
              <p:nvPr/>
            </p:nvSpPr>
            <p:spPr bwMode="auto">
              <a:xfrm>
                <a:off x="4361185" y="5359620"/>
                <a:ext cx="294953" cy="138499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900" b="0">
                    <a:latin typeface="Tahoma" pitchFamily="34" charset="0"/>
                    <a:ea typeface="SimSun" pitchFamily="2" charset="-122"/>
                  </a:rPr>
                  <a:t>1</a:t>
                </a:r>
                <a:r>
                  <a:rPr lang="en-US" altLang="zh-CN" sz="900" b="0">
                    <a:latin typeface="Tahoma" pitchFamily="34" charset="0"/>
                    <a:ea typeface="SimSun" pitchFamily="2" charset="-122"/>
                  </a:rPr>
                  <a:t>X10</a:t>
                </a:r>
                <a:r>
                  <a:rPr lang="en-US" altLang="zh-CN" sz="900" b="0" baseline="30000">
                    <a:latin typeface="Tahoma" pitchFamily="34" charset="0"/>
                    <a:ea typeface="SimSun" pitchFamily="2" charset="-122"/>
                  </a:rPr>
                  <a:t>1</a:t>
                </a:r>
                <a:endParaRPr lang="en-US" altLang="zh-CN" sz="900" b="0">
                  <a:latin typeface="Tahoma" pitchFamily="34" charset="0"/>
                  <a:ea typeface="SimSun" pitchFamily="2" charset="-122"/>
                </a:endParaRPr>
              </a:p>
            </p:txBody>
          </p:sp>
          <p:sp>
            <p:nvSpPr>
              <p:cNvPr id="20525" name="Rectangle 33"/>
              <p:cNvSpPr>
                <a:spLocks noChangeAspect="1" noChangeArrowheads="1"/>
              </p:cNvSpPr>
              <p:nvPr/>
            </p:nvSpPr>
            <p:spPr bwMode="auto">
              <a:xfrm>
                <a:off x="4338615" y="4898911"/>
                <a:ext cx="294953" cy="138499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900" b="0">
                    <a:latin typeface="Tahoma" pitchFamily="34" charset="0"/>
                    <a:ea typeface="SimSun" pitchFamily="2" charset="-122"/>
                  </a:rPr>
                  <a:t>1</a:t>
                </a:r>
                <a:r>
                  <a:rPr lang="en-US" altLang="zh-CN" sz="900" b="0">
                    <a:latin typeface="Tahoma" pitchFamily="34" charset="0"/>
                    <a:ea typeface="SimSun" pitchFamily="2" charset="-122"/>
                  </a:rPr>
                  <a:t>X10</a:t>
                </a:r>
                <a:r>
                  <a:rPr lang="en-US" altLang="zh-CN" sz="900" b="0" baseline="30000">
                    <a:latin typeface="Tahoma" pitchFamily="34" charset="0"/>
                    <a:ea typeface="SimSun" pitchFamily="2" charset="-122"/>
                  </a:rPr>
                  <a:t>2</a:t>
                </a:r>
                <a:endParaRPr lang="en-US" altLang="zh-CN" sz="900" b="0">
                  <a:latin typeface="Tahoma" pitchFamily="34" charset="0"/>
                  <a:ea typeface="SimSun" pitchFamily="2" charset="-122"/>
                </a:endParaRPr>
              </a:p>
            </p:txBody>
          </p:sp>
          <p:sp>
            <p:nvSpPr>
              <p:cNvPr id="20526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4334102" y="4444517"/>
                <a:ext cx="294953" cy="138499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900" b="0">
                    <a:latin typeface="Tahoma" pitchFamily="34" charset="0"/>
                    <a:ea typeface="SimSun" pitchFamily="2" charset="-122"/>
                  </a:rPr>
                  <a:t>1</a:t>
                </a:r>
                <a:r>
                  <a:rPr lang="en-US" altLang="zh-CN" sz="900" b="0">
                    <a:latin typeface="Tahoma" pitchFamily="34" charset="0"/>
                    <a:ea typeface="SimSun" pitchFamily="2" charset="-122"/>
                  </a:rPr>
                  <a:t>X10</a:t>
                </a:r>
                <a:r>
                  <a:rPr lang="en-US" altLang="zh-CN" sz="900" b="0" baseline="30000">
                    <a:latin typeface="Tahoma" pitchFamily="34" charset="0"/>
                    <a:ea typeface="SimSun" pitchFamily="2" charset="-122"/>
                  </a:rPr>
                  <a:t>3</a:t>
                </a:r>
                <a:endParaRPr lang="en-US" altLang="zh-CN" sz="900" b="0">
                  <a:latin typeface="Tahoma" pitchFamily="34" charset="0"/>
                  <a:ea typeface="SimSun" pitchFamily="2" charset="-122"/>
                </a:endParaRPr>
              </a:p>
            </p:txBody>
          </p:sp>
          <p:sp>
            <p:nvSpPr>
              <p:cNvPr id="20527" name="Rectangle 35"/>
              <p:cNvSpPr>
                <a:spLocks noChangeAspect="1" noChangeArrowheads="1"/>
              </p:cNvSpPr>
              <p:nvPr/>
            </p:nvSpPr>
            <p:spPr bwMode="auto">
              <a:xfrm>
                <a:off x="4334102" y="3978531"/>
                <a:ext cx="307777" cy="138499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900" b="0">
                    <a:latin typeface="Tahoma" pitchFamily="34" charset="0"/>
                    <a:ea typeface="SimSun" pitchFamily="2" charset="-122"/>
                  </a:rPr>
                  <a:t>1</a:t>
                </a:r>
                <a:r>
                  <a:rPr lang="en-US" altLang="zh-CN" sz="900" b="0">
                    <a:latin typeface="Tahoma" pitchFamily="34" charset="0"/>
                    <a:ea typeface="SimSun" pitchFamily="2" charset="-122"/>
                  </a:rPr>
                  <a:t>X10</a:t>
                </a:r>
                <a:r>
                  <a:rPr lang="en-US" altLang="zh-CN" sz="900" b="0" baseline="30000">
                    <a:latin typeface="Tahoma" pitchFamily="34" charset="0"/>
                    <a:ea typeface="SimSun" pitchFamily="2" charset="-122"/>
                  </a:rPr>
                  <a:t>4</a:t>
                </a:r>
                <a:endParaRPr lang="en-US" altLang="zh-CN" sz="900" b="0">
                  <a:latin typeface="Tahoma" pitchFamily="34" charset="0"/>
                  <a:ea typeface="SimSun" pitchFamily="2" charset="-122"/>
                </a:endParaRPr>
              </a:p>
            </p:txBody>
          </p:sp>
          <p:sp>
            <p:nvSpPr>
              <p:cNvPr id="20528" name="Rectangle 36"/>
              <p:cNvSpPr>
                <a:spLocks noChangeAspect="1" noChangeArrowheads="1"/>
              </p:cNvSpPr>
              <p:nvPr/>
            </p:nvSpPr>
            <p:spPr bwMode="auto">
              <a:xfrm>
                <a:off x="4334102" y="3509370"/>
                <a:ext cx="294953" cy="138499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900" b="0">
                    <a:latin typeface="Tahoma" pitchFamily="34" charset="0"/>
                    <a:ea typeface="SimSun" pitchFamily="2" charset="-122"/>
                  </a:rPr>
                  <a:t>1</a:t>
                </a:r>
                <a:r>
                  <a:rPr lang="en-US" altLang="zh-CN" sz="900" b="0">
                    <a:latin typeface="Tahoma" pitchFamily="34" charset="0"/>
                    <a:ea typeface="SimSun" pitchFamily="2" charset="-122"/>
                  </a:rPr>
                  <a:t>X10</a:t>
                </a:r>
                <a:r>
                  <a:rPr lang="en-US" altLang="zh-CN" sz="900" b="0" baseline="30000">
                    <a:latin typeface="Tahoma" pitchFamily="34" charset="0"/>
                    <a:ea typeface="SimSun" pitchFamily="2" charset="-122"/>
                  </a:rPr>
                  <a:t>5</a:t>
                </a:r>
                <a:endParaRPr lang="en-US" altLang="zh-CN" sz="900" b="0">
                  <a:latin typeface="Tahoma" pitchFamily="34" charset="0"/>
                  <a:ea typeface="SimSun" pitchFamily="2" charset="-122"/>
                </a:endParaRPr>
              </a:p>
            </p:txBody>
          </p:sp>
          <p:sp>
            <p:nvSpPr>
              <p:cNvPr id="250" name="Rectangle 38"/>
              <p:cNvSpPr>
                <a:spLocks noChangeAspect="1" noChangeArrowheads="1"/>
              </p:cNvSpPr>
              <p:nvPr/>
            </p:nvSpPr>
            <p:spPr bwMode="auto">
              <a:xfrm>
                <a:off x="4739960" y="3571872"/>
                <a:ext cx="1816071" cy="186208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100000">
                    <a:schemeClr val="accent5">
                      <a:lumMod val="40000"/>
                      <a:lumOff val="60000"/>
                    </a:schemeClr>
                  </a:gs>
                </a:gsLst>
                <a:lin ang="5400000" scaled="0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530" name="Line 39"/>
              <p:cNvSpPr>
                <a:spLocks noChangeAspect="1" noChangeShapeType="1"/>
              </p:cNvSpPr>
              <p:nvPr/>
            </p:nvSpPr>
            <p:spPr bwMode="auto">
              <a:xfrm flipV="1">
                <a:off x="4741864" y="5400710"/>
                <a:ext cx="2257" cy="8136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1" name="Line 40"/>
              <p:cNvSpPr>
                <a:spLocks noChangeAspect="1" noChangeShapeType="1"/>
              </p:cNvSpPr>
              <p:nvPr/>
            </p:nvSpPr>
            <p:spPr bwMode="auto">
              <a:xfrm flipV="1">
                <a:off x="4983355" y="5400710"/>
                <a:ext cx="2257" cy="8136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2" name="Line 41"/>
              <p:cNvSpPr>
                <a:spLocks noChangeAspect="1" noChangeShapeType="1"/>
              </p:cNvSpPr>
              <p:nvPr/>
            </p:nvSpPr>
            <p:spPr bwMode="auto">
              <a:xfrm flipV="1">
                <a:off x="5224847" y="5400710"/>
                <a:ext cx="2257" cy="8136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3" name="Line 42"/>
              <p:cNvSpPr>
                <a:spLocks noChangeAspect="1" noChangeShapeType="1"/>
              </p:cNvSpPr>
              <p:nvPr/>
            </p:nvSpPr>
            <p:spPr bwMode="auto">
              <a:xfrm flipV="1">
                <a:off x="5469723" y="5400710"/>
                <a:ext cx="2257" cy="8136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4" name="Line 43"/>
              <p:cNvSpPr>
                <a:spLocks noChangeAspect="1" noChangeShapeType="1"/>
              </p:cNvSpPr>
              <p:nvPr/>
            </p:nvSpPr>
            <p:spPr bwMode="auto">
              <a:xfrm flipV="1">
                <a:off x="5711214" y="5400710"/>
                <a:ext cx="2257" cy="8136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5" name="Line 44"/>
              <p:cNvSpPr>
                <a:spLocks noChangeAspect="1" noChangeShapeType="1"/>
              </p:cNvSpPr>
              <p:nvPr/>
            </p:nvSpPr>
            <p:spPr bwMode="auto">
              <a:xfrm flipV="1">
                <a:off x="5953834" y="5400710"/>
                <a:ext cx="1128" cy="8136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6" name="Line 45"/>
              <p:cNvSpPr>
                <a:spLocks noChangeAspect="1" noChangeShapeType="1"/>
              </p:cNvSpPr>
              <p:nvPr/>
            </p:nvSpPr>
            <p:spPr bwMode="auto">
              <a:xfrm flipV="1">
                <a:off x="6195326" y="5400710"/>
                <a:ext cx="1128" cy="8136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7" name="Line 46"/>
              <p:cNvSpPr>
                <a:spLocks noChangeAspect="1" noChangeShapeType="1"/>
              </p:cNvSpPr>
              <p:nvPr/>
            </p:nvSpPr>
            <p:spPr bwMode="auto">
              <a:xfrm flipV="1">
                <a:off x="6433431" y="5384861"/>
                <a:ext cx="1129" cy="81359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8" name="Line 47"/>
              <p:cNvSpPr>
                <a:spLocks noChangeAspect="1" noChangeShapeType="1"/>
              </p:cNvSpPr>
              <p:nvPr/>
            </p:nvSpPr>
            <p:spPr bwMode="auto">
              <a:xfrm>
                <a:off x="5200020" y="4083101"/>
                <a:ext cx="48524" cy="211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9" name="Freeform 48"/>
              <p:cNvSpPr>
                <a:spLocks noChangeAspect="1"/>
              </p:cNvSpPr>
              <p:nvPr/>
            </p:nvSpPr>
            <p:spPr bwMode="auto">
              <a:xfrm>
                <a:off x="4740735" y="3661507"/>
                <a:ext cx="1693825" cy="1307043"/>
              </a:xfrm>
              <a:custGeom>
                <a:avLst/>
                <a:gdLst>
                  <a:gd name="T0" fmla="*/ 0 w 1045"/>
                  <a:gd name="T1" fmla="*/ 2147483647 h 496"/>
                  <a:gd name="T2" fmla="*/ 2147483647 w 1045"/>
                  <a:gd name="T3" fmla="*/ 2147483647 h 496"/>
                  <a:gd name="T4" fmla="*/ 2147483647 w 1045"/>
                  <a:gd name="T5" fmla="*/ 2147483647 h 496"/>
                  <a:gd name="T6" fmla="*/ 2147483647 w 1045"/>
                  <a:gd name="T7" fmla="*/ 2147483647 h 496"/>
                  <a:gd name="T8" fmla="*/ 2147483647 w 1045"/>
                  <a:gd name="T9" fmla="*/ 0 h 496"/>
                  <a:gd name="T10" fmla="*/ 2147483647 w 1045"/>
                  <a:gd name="T11" fmla="*/ 2147483647 h 496"/>
                  <a:gd name="T12" fmla="*/ 2147483647 w 1045"/>
                  <a:gd name="T13" fmla="*/ 2147483647 h 496"/>
                  <a:gd name="T14" fmla="*/ 2147483647 w 1045"/>
                  <a:gd name="T15" fmla="*/ 2147483647 h 4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45"/>
                  <a:gd name="T25" fmla="*/ 0 h 496"/>
                  <a:gd name="T26" fmla="*/ 1045 w 1045"/>
                  <a:gd name="T27" fmla="*/ 496 h 4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45" h="496">
                    <a:moveTo>
                      <a:pt x="0" y="496"/>
                    </a:moveTo>
                    <a:lnTo>
                      <a:pt x="149" y="294"/>
                    </a:lnTo>
                    <a:lnTo>
                      <a:pt x="298" y="156"/>
                    </a:lnTo>
                    <a:lnTo>
                      <a:pt x="448" y="45"/>
                    </a:lnTo>
                    <a:lnTo>
                      <a:pt x="598" y="0"/>
                    </a:lnTo>
                    <a:lnTo>
                      <a:pt x="747" y="5"/>
                    </a:lnTo>
                    <a:lnTo>
                      <a:pt x="896" y="22"/>
                    </a:lnTo>
                    <a:lnTo>
                      <a:pt x="1045" y="45"/>
                    </a:lnTo>
                  </a:path>
                </a:pathLst>
              </a:custGeom>
              <a:noFill/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0" name="Line 49"/>
              <p:cNvSpPr>
                <a:spLocks noChangeAspect="1" noChangeShapeType="1"/>
              </p:cNvSpPr>
              <p:nvPr/>
            </p:nvSpPr>
            <p:spPr bwMode="auto">
              <a:xfrm>
                <a:off x="4740735" y="4968551"/>
                <a:ext cx="1129" cy="2113"/>
              </a:xfrm>
              <a:prstGeom prst="line">
                <a:avLst/>
              </a:prstGeom>
              <a:noFill/>
              <a:ln w="3175">
                <a:solidFill>
                  <a:srgbClr val="110B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1" name="Line 50"/>
              <p:cNvSpPr>
                <a:spLocks noChangeAspect="1" noChangeShapeType="1"/>
              </p:cNvSpPr>
              <p:nvPr/>
            </p:nvSpPr>
            <p:spPr bwMode="auto">
              <a:xfrm>
                <a:off x="4960786" y="4420163"/>
                <a:ext cx="48524" cy="211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2" name="Line 51"/>
              <p:cNvSpPr>
                <a:spLocks noChangeAspect="1" noChangeShapeType="1"/>
              </p:cNvSpPr>
              <p:nvPr/>
            </p:nvSpPr>
            <p:spPr bwMode="auto">
              <a:xfrm>
                <a:off x="5202277" y="4048232"/>
                <a:ext cx="48524" cy="3170"/>
              </a:xfrm>
              <a:prstGeom prst="line">
                <a:avLst/>
              </a:prstGeom>
              <a:noFill/>
              <a:ln w="3175">
                <a:solidFill>
                  <a:srgbClr val="12CB4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3" name="Line 52"/>
              <p:cNvSpPr>
                <a:spLocks noChangeAspect="1" noChangeShapeType="1"/>
              </p:cNvSpPr>
              <p:nvPr/>
            </p:nvSpPr>
            <p:spPr bwMode="auto">
              <a:xfrm flipV="1">
                <a:off x="5467466" y="3769283"/>
                <a:ext cx="1129" cy="10567"/>
              </a:xfrm>
              <a:prstGeom prst="line">
                <a:avLst/>
              </a:prstGeom>
              <a:noFill/>
              <a:ln w="3175">
                <a:solidFill>
                  <a:srgbClr val="FF760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4" name="Line 53"/>
              <p:cNvSpPr>
                <a:spLocks noChangeAspect="1" noChangeShapeType="1"/>
              </p:cNvSpPr>
              <p:nvPr/>
            </p:nvSpPr>
            <p:spPr bwMode="auto">
              <a:xfrm>
                <a:off x="5442640" y="3769283"/>
                <a:ext cx="48524" cy="3170"/>
              </a:xfrm>
              <a:prstGeom prst="line">
                <a:avLst/>
              </a:prstGeom>
              <a:noFill/>
              <a:ln w="3175">
                <a:solidFill>
                  <a:srgbClr val="FF760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5" name="Line 54"/>
              <p:cNvSpPr>
                <a:spLocks noChangeAspect="1" noChangeShapeType="1"/>
              </p:cNvSpPr>
              <p:nvPr/>
            </p:nvSpPr>
            <p:spPr bwMode="auto">
              <a:xfrm flipV="1">
                <a:off x="5710086" y="3626639"/>
                <a:ext cx="1128" cy="3486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6" name="Line 55"/>
              <p:cNvSpPr>
                <a:spLocks noChangeAspect="1" noChangeShapeType="1"/>
              </p:cNvSpPr>
              <p:nvPr/>
            </p:nvSpPr>
            <p:spPr bwMode="auto">
              <a:xfrm>
                <a:off x="5686388" y="3626639"/>
                <a:ext cx="48524" cy="3170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7" name="Line 56"/>
              <p:cNvSpPr>
                <a:spLocks noChangeAspect="1" noChangeShapeType="1"/>
              </p:cNvSpPr>
              <p:nvPr/>
            </p:nvSpPr>
            <p:spPr bwMode="auto">
              <a:xfrm flipV="1">
                <a:off x="5951577" y="3621356"/>
                <a:ext cx="2257" cy="52831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8" name="Line 57"/>
              <p:cNvSpPr>
                <a:spLocks noChangeAspect="1" noChangeShapeType="1"/>
              </p:cNvSpPr>
              <p:nvPr/>
            </p:nvSpPr>
            <p:spPr bwMode="auto">
              <a:xfrm>
                <a:off x="5929008" y="3621356"/>
                <a:ext cx="48524" cy="3170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9" name="Line 58"/>
              <p:cNvSpPr>
                <a:spLocks noChangeAspect="1" noChangeShapeType="1"/>
              </p:cNvSpPr>
              <p:nvPr/>
            </p:nvSpPr>
            <p:spPr bwMode="auto">
              <a:xfrm flipV="1">
                <a:off x="6193069" y="3674187"/>
                <a:ext cx="2257" cy="45435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0" name="Line 59"/>
              <p:cNvSpPr>
                <a:spLocks noChangeAspect="1" noChangeShapeType="1"/>
              </p:cNvSpPr>
              <p:nvPr/>
            </p:nvSpPr>
            <p:spPr bwMode="auto">
              <a:xfrm>
                <a:off x="6170500" y="3674187"/>
                <a:ext cx="48524" cy="3170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1" name="Line 60"/>
              <p:cNvSpPr>
                <a:spLocks noChangeAspect="1" noChangeShapeType="1"/>
              </p:cNvSpPr>
              <p:nvPr/>
            </p:nvSpPr>
            <p:spPr bwMode="auto">
              <a:xfrm flipV="1">
                <a:off x="6434560" y="3719622"/>
                <a:ext cx="2257" cy="6022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2" name="Line 61"/>
              <p:cNvSpPr>
                <a:spLocks noChangeAspect="1" noChangeShapeType="1"/>
              </p:cNvSpPr>
              <p:nvPr/>
            </p:nvSpPr>
            <p:spPr bwMode="auto">
              <a:xfrm>
                <a:off x="6411991" y="3719622"/>
                <a:ext cx="48524" cy="2113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3" name="Line 62"/>
              <p:cNvSpPr>
                <a:spLocks noChangeAspect="1" noChangeShapeType="1"/>
              </p:cNvSpPr>
              <p:nvPr/>
            </p:nvSpPr>
            <p:spPr bwMode="auto">
              <a:xfrm>
                <a:off x="4740735" y="4968551"/>
                <a:ext cx="1129" cy="2113"/>
              </a:xfrm>
              <a:prstGeom prst="line">
                <a:avLst/>
              </a:prstGeom>
              <a:noFill/>
              <a:ln w="3175">
                <a:solidFill>
                  <a:srgbClr val="110B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4" name="Line 63"/>
              <p:cNvSpPr>
                <a:spLocks noChangeAspect="1" noChangeShapeType="1"/>
              </p:cNvSpPr>
              <p:nvPr/>
            </p:nvSpPr>
            <p:spPr bwMode="auto">
              <a:xfrm>
                <a:off x="4957400" y="4467711"/>
                <a:ext cx="49652" cy="211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5" name="Line 64"/>
              <p:cNvSpPr>
                <a:spLocks noChangeAspect="1" noChangeShapeType="1"/>
              </p:cNvSpPr>
              <p:nvPr/>
            </p:nvSpPr>
            <p:spPr bwMode="auto">
              <a:xfrm>
                <a:off x="5467466" y="3779849"/>
                <a:ext cx="1129" cy="5284"/>
              </a:xfrm>
              <a:prstGeom prst="line">
                <a:avLst/>
              </a:prstGeom>
              <a:noFill/>
              <a:ln w="3175">
                <a:solidFill>
                  <a:srgbClr val="110B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6" name="Line 65"/>
              <p:cNvSpPr>
                <a:spLocks noChangeAspect="1" noChangeShapeType="1"/>
              </p:cNvSpPr>
              <p:nvPr/>
            </p:nvSpPr>
            <p:spPr bwMode="auto">
              <a:xfrm>
                <a:off x="5442640" y="3785133"/>
                <a:ext cx="48524" cy="2113"/>
              </a:xfrm>
              <a:prstGeom prst="line">
                <a:avLst/>
              </a:prstGeom>
              <a:noFill/>
              <a:ln w="3175">
                <a:solidFill>
                  <a:srgbClr val="FF840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7" name="Line 66"/>
              <p:cNvSpPr>
                <a:spLocks noChangeAspect="1" noChangeShapeType="1"/>
              </p:cNvSpPr>
              <p:nvPr/>
            </p:nvSpPr>
            <p:spPr bwMode="auto">
              <a:xfrm>
                <a:off x="5710086" y="3661507"/>
                <a:ext cx="1128" cy="42265"/>
              </a:xfrm>
              <a:prstGeom prst="line">
                <a:avLst/>
              </a:prstGeom>
              <a:noFill/>
              <a:ln w="3175">
                <a:solidFill>
                  <a:srgbClr val="110B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8" name="Line 67"/>
              <p:cNvSpPr>
                <a:spLocks noChangeAspect="1" noChangeShapeType="1"/>
              </p:cNvSpPr>
              <p:nvPr/>
            </p:nvSpPr>
            <p:spPr bwMode="auto">
              <a:xfrm>
                <a:off x="5686388" y="3703773"/>
                <a:ext cx="48524" cy="2113"/>
              </a:xfrm>
              <a:prstGeom prst="line">
                <a:avLst/>
              </a:prstGeom>
              <a:noFill/>
              <a:ln w="3175">
                <a:solidFill>
                  <a:srgbClr val="110B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9" name="Line 68"/>
              <p:cNvSpPr>
                <a:spLocks noChangeAspect="1" noChangeShapeType="1"/>
              </p:cNvSpPr>
              <p:nvPr/>
            </p:nvSpPr>
            <p:spPr bwMode="auto">
              <a:xfrm>
                <a:off x="5951577" y="3674187"/>
                <a:ext cx="2257" cy="71851"/>
              </a:xfrm>
              <a:prstGeom prst="line">
                <a:avLst/>
              </a:prstGeom>
              <a:noFill/>
              <a:ln w="3175">
                <a:solidFill>
                  <a:srgbClr val="110B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0" name="Line 69"/>
              <p:cNvSpPr>
                <a:spLocks noChangeAspect="1" noChangeShapeType="1"/>
              </p:cNvSpPr>
              <p:nvPr/>
            </p:nvSpPr>
            <p:spPr bwMode="auto">
              <a:xfrm>
                <a:off x="5929008" y="3746037"/>
                <a:ext cx="48524" cy="211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1" name="Line 70"/>
              <p:cNvSpPr>
                <a:spLocks noChangeAspect="1" noChangeShapeType="1"/>
              </p:cNvSpPr>
              <p:nvPr/>
            </p:nvSpPr>
            <p:spPr bwMode="auto">
              <a:xfrm>
                <a:off x="6193069" y="3719622"/>
                <a:ext cx="2257" cy="60227"/>
              </a:xfrm>
              <a:prstGeom prst="line">
                <a:avLst/>
              </a:prstGeom>
              <a:noFill/>
              <a:ln w="3175">
                <a:solidFill>
                  <a:srgbClr val="110B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2" name="Line 71"/>
              <p:cNvSpPr>
                <a:spLocks noChangeAspect="1" noChangeShapeType="1"/>
              </p:cNvSpPr>
              <p:nvPr/>
            </p:nvSpPr>
            <p:spPr bwMode="auto">
              <a:xfrm>
                <a:off x="6170500" y="3779849"/>
                <a:ext cx="48524" cy="3170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3" name="Line 72"/>
              <p:cNvSpPr>
                <a:spLocks noChangeAspect="1" noChangeShapeType="1"/>
              </p:cNvSpPr>
              <p:nvPr/>
            </p:nvSpPr>
            <p:spPr bwMode="auto">
              <a:xfrm>
                <a:off x="6434560" y="3779849"/>
                <a:ext cx="2257" cy="81360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564" name="Group 73"/>
              <p:cNvGrpSpPr>
                <a:grpSpLocks noChangeAspect="1"/>
              </p:cNvGrpSpPr>
              <p:nvPr/>
            </p:nvGrpSpPr>
            <p:grpSpPr bwMode="auto">
              <a:xfrm>
                <a:off x="4974326" y="3682640"/>
                <a:ext cx="1488444" cy="779788"/>
                <a:chOff x="2214" y="597"/>
                <a:chExt cx="918" cy="296"/>
              </a:xfrm>
            </p:grpSpPr>
            <p:sp>
              <p:nvSpPr>
                <p:cNvPr id="20582" name="Freeform 74"/>
                <p:cNvSpPr>
                  <a:spLocks noChangeAspect="1"/>
                </p:cNvSpPr>
                <p:nvPr/>
              </p:nvSpPr>
              <p:spPr bwMode="auto">
                <a:xfrm>
                  <a:off x="2220" y="604"/>
                  <a:ext cx="896" cy="276"/>
                </a:xfrm>
                <a:custGeom>
                  <a:avLst/>
                  <a:gdLst>
                    <a:gd name="T0" fmla="*/ 0 w 896"/>
                    <a:gd name="T1" fmla="*/ 3893 h 246"/>
                    <a:gd name="T2" fmla="*/ 149 w 896"/>
                    <a:gd name="T3" fmla="*/ 1690 h 246"/>
                    <a:gd name="T4" fmla="*/ 299 w 896"/>
                    <a:gd name="T5" fmla="*/ 352 h 246"/>
                    <a:gd name="T6" fmla="*/ 449 w 896"/>
                    <a:gd name="T7" fmla="*/ 0 h 246"/>
                    <a:gd name="T8" fmla="*/ 598 w 896"/>
                    <a:gd name="T9" fmla="*/ 95 h 246"/>
                    <a:gd name="T10" fmla="*/ 747 w 896"/>
                    <a:gd name="T11" fmla="*/ 151 h 246"/>
                    <a:gd name="T12" fmla="*/ 896 w 896"/>
                    <a:gd name="T13" fmla="*/ 250 h 2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6"/>
                    <a:gd name="T22" fmla="*/ 0 h 246"/>
                    <a:gd name="T23" fmla="*/ 896 w 896"/>
                    <a:gd name="T24" fmla="*/ 246 h 2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6" h="246">
                      <a:moveTo>
                        <a:pt x="0" y="246"/>
                      </a:moveTo>
                      <a:lnTo>
                        <a:pt x="149" y="107"/>
                      </a:lnTo>
                      <a:lnTo>
                        <a:pt x="299" y="22"/>
                      </a:lnTo>
                      <a:lnTo>
                        <a:pt x="449" y="0"/>
                      </a:lnTo>
                      <a:lnTo>
                        <a:pt x="598" y="6"/>
                      </a:lnTo>
                      <a:lnTo>
                        <a:pt x="747" y="10"/>
                      </a:lnTo>
                      <a:lnTo>
                        <a:pt x="896" y="16"/>
                      </a:lnTo>
                    </a:path>
                  </a:pathLst>
                </a:cu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83" name="Line 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369" y="723"/>
                  <a:ext cx="1" cy="1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84" name="Line 7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19" y="626"/>
                  <a:ext cx="1" cy="2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85" name="Line 77"/>
                <p:cNvSpPr>
                  <a:spLocks noChangeAspect="1" noChangeShapeType="1"/>
                </p:cNvSpPr>
                <p:nvPr/>
              </p:nvSpPr>
              <p:spPr bwMode="auto">
                <a:xfrm>
                  <a:off x="2504" y="626"/>
                  <a:ext cx="30" cy="1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86" name="Line 7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69" y="599"/>
                  <a:ext cx="1" cy="5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87" name="Line 79"/>
                <p:cNvSpPr>
                  <a:spLocks noChangeAspect="1" noChangeShapeType="1"/>
                </p:cNvSpPr>
                <p:nvPr/>
              </p:nvSpPr>
              <p:spPr bwMode="auto">
                <a:xfrm>
                  <a:off x="2654" y="599"/>
                  <a:ext cx="30" cy="1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88" name="Line 8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818" y="606"/>
                  <a:ext cx="1" cy="4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89" name="Line 81"/>
                <p:cNvSpPr>
                  <a:spLocks noChangeAspect="1" noChangeShapeType="1"/>
                </p:cNvSpPr>
                <p:nvPr/>
              </p:nvSpPr>
              <p:spPr bwMode="auto">
                <a:xfrm>
                  <a:off x="2804" y="606"/>
                  <a:ext cx="30" cy="1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90" name="Line 8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967" y="613"/>
                  <a:ext cx="1" cy="2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91" name="Line 83"/>
                <p:cNvSpPr>
                  <a:spLocks noChangeAspect="1" noChangeShapeType="1"/>
                </p:cNvSpPr>
                <p:nvPr/>
              </p:nvSpPr>
              <p:spPr bwMode="auto">
                <a:xfrm>
                  <a:off x="2953" y="613"/>
                  <a:ext cx="30" cy="1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92" name="Line 8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116" y="619"/>
                  <a:ext cx="1" cy="3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93" name="Line 85"/>
                <p:cNvSpPr>
                  <a:spLocks noChangeAspect="1" noChangeShapeType="1"/>
                </p:cNvSpPr>
                <p:nvPr/>
              </p:nvSpPr>
              <p:spPr bwMode="auto">
                <a:xfrm>
                  <a:off x="3102" y="619"/>
                  <a:ext cx="30" cy="2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94" name="Line 86"/>
                <p:cNvSpPr>
                  <a:spLocks noChangeAspect="1" noChangeShapeType="1"/>
                </p:cNvSpPr>
                <p:nvPr/>
              </p:nvSpPr>
              <p:spPr bwMode="auto">
                <a:xfrm>
                  <a:off x="2369" y="724"/>
                  <a:ext cx="1" cy="1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95" name="Line 87"/>
                <p:cNvSpPr>
                  <a:spLocks noChangeAspect="1" noChangeShapeType="1"/>
                </p:cNvSpPr>
                <p:nvPr/>
              </p:nvSpPr>
              <p:spPr bwMode="auto">
                <a:xfrm>
                  <a:off x="2519" y="628"/>
                  <a:ext cx="1" cy="2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96" name="Line 88"/>
                <p:cNvSpPr>
                  <a:spLocks noChangeAspect="1" noChangeShapeType="1"/>
                </p:cNvSpPr>
                <p:nvPr/>
              </p:nvSpPr>
              <p:spPr bwMode="auto">
                <a:xfrm>
                  <a:off x="2669" y="604"/>
                  <a:ext cx="1" cy="5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97" name="Line 89"/>
                <p:cNvSpPr>
                  <a:spLocks noChangeAspect="1" noChangeShapeType="1"/>
                </p:cNvSpPr>
                <p:nvPr/>
              </p:nvSpPr>
              <p:spPr bwMode="auto">
                <a:xfrm>
                  <a:off x="2818" y="610"/>
                  <a:ext cx="1" cy="5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98" name="Line 90"/>
                <p:cNvSpPr>
                  <a:spLocks noChangeAspect="1" noChangeShapeType="1"/>
                </p:cNvSpPr>
                <p:nvPr/>
              </p:nvSpPr>
              <p:spPr bwMode="auto">
                <a:xfrm>
                  <a:off x="2967" y="615"/>
                  <a:ext cx="1" cy="2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99" name="Line 91"/>
                <p:cNvSpPr>
                  <a:spLocks noChangeAspect="1" noChangeShapeType="1"/>
                </p:cNvSpPr>
                <p:nvPr/>
              </p:nvSpPr>
              <p:spPr bwMode="auto">
                <a:xfrm>
                  <a:off x="3116" y="622"/>
                  <a:ext cx="1" cy="4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00" name="Oval 9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5" y="874"/>
                  <a:ext cx="15" cy="17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01" name="Oval 9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4" y="873"/>
                  <a:ext cx="17" cy="20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02" name="Oval 94"/>
                <p:cNvSpPr>
                  <a:spLocks noChangeAspect="1" noChangeArrowheads="1"/>
                </p:cNvSpPr>
                <p:nvPr/>
              </p:nvSpPr>
              <p:spPr bwMode="auto">
                <a:xfrm>
                  <a:off x="2364" y="718"/>
                  <a:ext cx="15" cy="17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03" name="Oval 95"/>
                <p:cNvSpPr>
                  <a:spLocks noChangeAspect="1" noChangeArrowheads="1"/>
                </p:cNvSpPr>
                <p:nvPr/>
              </p:nvSpPr>
              <p:spPr bwMode="auto">
                <a:xfrm>
                  <a:off x="2363" y="717"/>
                  <a:ext cx="18" cy="19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04" name="Oval 96"/>
                <p:cNvSpPr>
                  <a:spLocks noChangeAspect="1" noChangeArrowheads="1"/>
                </p:cNvSpPr>
                <p:nvPr/>
              </p:nvSpPr>
              <p:spPr bwMode="auto">
                <a:xfrm>
                  <a:off x="2513" y="622"/>
                  <a:ext cx="16" cy="18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05" name="Oval 97"/>
                <p:cNvSpPr>
                  <a:spLocks noChangeAspect="1" noChangeArrowheads="1"/>
                </p:cNvSpPr>
                <p:nvPr/>
              </p:nvSpPr>
              <p:spPr bwMode="auto">
                <a:xfrm>
                  <a:off x="2512" y="621"/>
                  <a:ext cx="18" cy="20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06" name="Oval 98"/>
                <p:cNvSpPr>
                  <a:spLocks noChangeAspect="1" noChangeArrowheads="1"/>
                </p:cNvSpPr>
                <p:nvPr/>
              </p:nvSpPr>
              <p:spPr bwMode="auto">
                <a:xfrm>
                  <a:off x="2663" y="598"/>
                  <a:ext cx="16" cy="17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07" name="Oval 99"/>
                <p:cNvSpPr>
                  <a:spLocks noChangeAspect="1" noChangeArrowheads="1"/>
                </p:cNvSpPr>
                <p:nvPr/>
              </p:nvSpPr>
              <p:spPr bwMode="auto">
                <a:xfrm>
                  <a:off x="2662" y="597"/>
                  <a:ext cx="18" cy="20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08" name="Oval 100"/>
                <p:cNvSpPr>
                  <a:spLocks noChangeAspect="1" noChangeArrowheads="1"/>
                </p:cNvSpPr>
                <p:nvPr/>
              </p:nvSpPr>
              <p:spPr bwMode="auto">
                <a:xfrm>
                  <a:off x="2812" y="604"/>
                  <a:ext cx="16" cy="18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09" name="Oval 101"/>
                <p:cNvSpPr>
                  <a:spLocks noChangeAspect="1" noChangeArrowheads="1"/>
                </p:cNvSpPr>
                <p:nvPr/>
              </p:nvSpPr>
              <p:spPr bwMode="auto">
                <a:xfrm>
                  <a:off x="2811" y="603"/>
                  <a:ext cx="18" cy="20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10" name="Oval 102"/>
                <p:cNvSpPr>
                  <a:spLocks noChangeAspect="1" noChangeArrowheads="1"/>
                </p:cNvSpPr>
                <p:nvPr/>
              </p:nvSpPr>
              <p:spPr bwMode="auto">
                <a:xfrm>
                  <a:off x="2962" y="609"/>
                  <a:ext cx="15" cy="17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11" name="Oval 103"/>
                <p:cNvSpPr>
                  <a:spLocks noChangeAspect="1" noChangeArrowheads="1"/>
                </p:cNvSpPr>
                <p:nvPr/>
              </p:nvSpPr>
              <p:spPr bwMode="auto">
                <a:xfrm>
                  <a:off x="2960" y="608"/>
                  <a:ext cx="18" cy="20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12" name="Oval 104"/>
                <p:cNvSpPr>
                  <a:spLocks noChangeAspect="1" noChangeArrowheads="1"/>
                </p:cNvSpPr>
                <p:nvPr/>
              </p:nvSpPr>
              <p:spPr bwMode="auto">
                <a:xfrm>
                  <a:off x="3111" y="615"/>
                  <a:ext cx="15" cy="18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13" name="Oval 105"/>
                <p:cNvSpPr>
                  <a:spLocks noChangeAspect="1" noChangeArrowheads="1"/>
                </p:cNvSpPr>
                <p:nvPr/>
              </p:nvSpPr>
              <p:spPr bwMode="auto">
                <a:xfrm>
                  <a:off x="3110" y="614"/>
                  <a:ext cx="17" cy="20"/>
                </a:xfrm>
                <a:prstGeom prst="ellipse">
                  <a:avLst/>
                </a:prstGeom>
                <a:solidFill>
                  <a:srgbClr val="0D9F1F"/>
                </a:solidFill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614" name="Line 106"/>
                <p:cNvSpPr>
                  <a:spLocks noChangeAspect="1" noChangeShapeType="1"/>
                </p:cNvSpPr>
                <p:nvPr/>
              </p:nvSpPr>
              <p:spPr bwMode="auto">
                <a:xfrm>
                  <a:off x="2220" y="864"/>
                  <a:ext cx="1" cy="1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15" name="Line 10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369" y="708"/>
                  <a:ext cx="1" cy="1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16" name="Line 108"/>
                <p:cNvSpPr>
                  <a:spLocks noChangeAspect="1" noChangeShapeType="1"/>
                </p:cNvSpPr>
                <p:nvPr/>
              </p:nvSpPr>
              <p:spPr bwMode="auto">
                <a:xfrm>
                  <a:off x="2220" y="864"/>
                  <a:ext cx="1" cy="1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17" name="Line 109"/>
                <p:cNvSpPr>
                  <a:spLocks noChangeAspect="1" noChangeShapeType="1"/>
                </p:cNvSpPr>
                <p:nvPr/>
              </p:nvSpPr>
              <p:spPr bwMode="auto">
                <a:xfrm>
                  <a:off x="2369" y="709"/>
                  <a:ext cx="1" cy="2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18" name="Line 110"/>
                <p:cNvSpPr>
                  <a:spLocks noChangeAspect="1" noChangeShapeType="1"/>
                </p:cNvSpPr>
                <p:nvPr/>
              </p:nvSpPr>
              <p:spPr bwMode="auto">
                <a:xfrm>
                  <a:off x="2357" y="714"/>
                  <a:ext cx="30" cy="1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19" name="Line 111"/>
                <p:cNvSpPr>
                  <a:spLocks noChangeAspect="1" noChangeShapeType="1"/>
                </p:cNvSpPr>
                <p:nvPr/>
              </p:nvSpPr>
              <p:spPr bwMode="auto">
                <a:xfrm>
                  <a:off x="3102" y="619"/>
                  <a:ext cx="30" cy="2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565" name="Freeform 112"/>
              <p:cNvSpPr>
                <a:spLocks noChangeAspect="1"/>
              </p:cNvSpPr>
              <p:nvPr/>
            </p:nvSpPr>
            <p:spPr bwMode="auto">
              <a:xfrm>
                <a:off x="4726066" y="4952701"/>
                <a:ext cx="29340" cy="47548"/>
              </a:xfrm>
              <a:custGeom>
                <a:avLst/>
                <a:gdLst>
                  <a:gd name="T0" fmla="*/ 2147483647 w 18"/>
                  <a:gd name="T1" fmla="*/ 0 h 18"/>
                  <a:gd name="T2" fmla="*/ 2147483647 w 18"/>
                  <a:gd name="T3" fmla="*/ 2147483647 h 18"/>
                  <a:gd name="T4" fmla="*/ 0 w 18"/>
                  <a:gd name="T5" fmla="*/ 2147483647 h 18"/>
                  <a:gd name="T6" fmla="*/ 2147483647 w 18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8"/>
                  <a:gd name="T14" fmla="*/ 18 w 18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8">
                    <a:moveTo>
                      <a:pt x="9" y="0"/>
                    </a:moveTo>
                    <a:lnTo>
                      <a:pt x="18" y="18"/>
                    </a:lnTo>
                    <a:lnTo>
                      <a:pt x="0" y="1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6" name="Freeform 113"/>
              <p:cNvSpPr>
                <a:spLocks noChangeAspect="1"/>
              </p:cNvSpPr>
              <p:nvPr/>
            </p:nvSpPr>
            <p:spPr bwMode="auto">
              <a:xfrm>
                <a:off x="4972071" y="4418050"/>
                <a:ext cx="28211" cy="46491"/>
              </a:xfrm>
              <a:custGeom>
                <a:avLst/>
                <a:gdLst>
                  <a:gd name="T0" fmla="*/ 2147483647 w 17"/>
                  <a:gd name="T1" fmla="*/ 0 h 18"/>
                  <a:gd name="T2" fmla="*/ 2147483647 w 17"/>
                  <a:gd name="T3" fmla="*/ 2147483647 h 18"/>
                  <a:gd name="T4" fmla="*/ 0 w 17"/>
                  <a:gd name="T5" fmla="*/ 2147483647 h 18"/>
                  <a:gd name="T6" fmla="*/ 2147483647 w 17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18"/>
                  <a:gd name="T14" fmla="*/ 17 w 17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18">
                    <a:moveTo>
                      <a:pt x="9" y="0"/>
                    </a:moveTo>
                    <a:lnTo>
                      <a:pt x="17" y="18"/>
                    </a:lnTo>
                    <a:lnTo>
                      <a:pt x="0" y="1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7" name="Freeform 114"/>
              <p:cNvSpPr>
                <a:spLocks noChangeAspect="1"/>
              </p:cNvSpPr>
              <p:nvPr/>
            </p:nvSpPr>
            <p:spPr bwMode="auto">
              <a:xfrm>
                <a:off x="5213562" y="4053515"/>
                <a:ext cx="29340" cy="47548"/>
              </a:xfrm>
              <a:custGeom>
                <a:avLst/>
                <a:gdLst>
                  <a:gd name="T0" fmla="*/ 2147483647 w 18"/>
                  <a:gd name="T1" fmla="*/ 0 h 18"/>
                  <a:gd name="T2" fmla="*/ 2147483647 w 18"/>
                  <a:gd name="T3" fmla="*/ 2147483647 h 18"/>
                  <a:gd name="T4" fmla="*/ 0 w 18"/>
                  <a:gd name="T5" fmla="*/ 2147483647 h 18"/>
                  <a:gd name="T6" fmla="*/ 2147483647 w 18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8"/>
                  <a:gd name="T14" fmla="*/ 18 w 18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8">
                    <a:moveTo>
                      <a:pt x="9" y="0"/>
                    </a:moveTo>
                    <a:lnTo>
                      <a:pt x="18" y="18"/>
                    </a:lnTo>
                    <a:lnTo>
                      <a:pt x="0" y="1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8" name="Freeform 115"/>
              <p:cNvSpPr>
                <a:spLocks noChangeAspect="1"/>
              </p:cNvSpPr>
              <p:nvPr/>
            </p:nvSpPr>
            <p:spPr bwMode="auto">
              <a:xfrm>
                <a:off x="5456181" y="3761887"/>
                <a:ext cx="28212" cy="46491"/>
              </a:xfrm>
              <a:custGeom>
                <a:avLst/>
                <a:gdLst>
                  <a:gd name="T0" fmla="*/ 2147483647 w 18"/>
                  <a:gd name="T1" fmla="*/ 0 h 18"/>
                  <a:gd name="T2" fmla="*/ 2147483647 w 18"/>
                  <a:gd name="T3" fmla="*/ 2147483647 h 18"/>
                  <a:gd name="T4" fmla="*/ 0 w 18"/>
                  <a:gd name="T5" fmla="*/ 2147483647 h 18"/>
                  <a:gd name="T6" fmla="*/ 2147483647 w 18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8"/>
                  <a:gd name="T14" fmla="*/ 18 w 18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8">
                    <a:moveTo>
                      <a:pt x="9" y="0"/>
                    </a:moveTo>
                    <a:lnTo>
                      <a:pt x="18" y="18"/>
                    </a:lnTo>
                    <a:lnTo>
                      <a:pt x="0" y="1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9" name="Freeform 116"/>
              <p:cNvSpPr>
                <a:spLocks noChangeAspect="1"/>
              </p:cNvSpPr>
              <p:nvPr/>
            </p:nvSpPr>
            <p:spPr bwMode="auto">
              <a:xfrm>
                <a:off x="5698802" y="3642488"/>
                <a:ext cx="29340" cy="47548"/>
              </a:xfrm>
              <a:custGeom>
                <a:avLst/>
                <a:gdLst>
                  <a:gd name="T0" fmla="*/ 2147483647 w 18"/>
                  <a:gd name="T1" fmla="*/ 0 h 18"/>
                  <a:gd name="T2" fmla="*/ 2147483647 w 18"/>
                  <a:gd name="T3" fmla="*/ 2147483647 h 18"/>
                  <a:gd name="T4" fmla="*/ 0 w 18"/>
                  <a:gd name="T5" fmla="*/ 2147483647 h 18"/>
                  <a:gd name="T6" fmla="*/ 2147483647 w 18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8"/>
                  <a:gd name="T14" fmla="*/ 18 w 18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8">
                    <a:moveTo>
                      <a:pt x="9" y="0"/>
                    </a:moveTo>
                    <a:lnTo>
                      <a:pt x="18" y="18"/>
                    </a:lnTo>
                    <a:lnTo>
                      <a:pt x="0" y="1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70" name="Freeform 117"/>
              <p:cNvSpPr>
                <a:spLocks noChangeAspect="1"/>
              </p:cNvSpPr>
              <p:nvPr/>
            </p:nvSpPr>
            <p:spPr bwMode="auto">
              <a:xfrm>
                <a:off x="5940293" y="3656225"/>
                <a:ext cx="29340" cy="47548"/>
              </a:xfrm>
              <a:custGeom>
                <a:avLst/>
                <a:gdLst>
                  <a:gd name="T0" fmla="*/ 2147483647 w 18"/>
                  <a:gd name="T1" fmla="*/ 0 h 18"/>
                  <a:gd name="T2" fmla="*/ 2147483647 w 18"/>
                  <a:gd name="T3" fmla="*/ 2147483647 h 18"/>
                  <a:gd name="T4" fmla="*/ 0 w 18"/>
                  <a:gd name="T5" fmla="*/ 2147483647 h 18"/>
                  <a:gd name="T6" fmla="*/ 2147483647 w 18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8"/>
                  <a:gd name="T14" fmla="*/ 18 w 18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8">
                    <a:moveTo>
                      <a:pt x="9" y="0"/>
                    </a:moveTo>
                    <a:lnTo>
                      <a:pt x="18" y="18"/>
                    </a:lnTo>
                    <a:lnTo>
                      <a:pt x="0" y="1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71" name="Freeform 118"/>
              <p:cNvSpPr>
                <a:spLocks noChangeAspect="1"/>
              </p:cNvSpPr>
              <p:nvPr/>
            </p:nvSpPr>
            <p:spPr bwMode="auto">
              <a:xfrm>
                <a:off x="6181784" y="3703773"/>
                <a:ext cx="29340" cy="44378"/>
              </a:xfrm>
              <a:custGeom>
                <a:avLst/>
                <a:gdLst>
                  <a:gd name="T0" fmla="*/ 2147483647 w 18"/>
                  <a:gd name="T1" fmla="*/ 0 h 17"/>
                  <a:gd name="T2" fmla="*/ 2147483647 w 18"/>
                  <a:gd name="T3" fmla="*/ 2147483647 h 17"/>
                  <a:gd name="T4" fmla="*/ 0 w 18"/>
                  <a:gd name="T5" fmla="*/ 2147483647 h 17"/>
                  <a:gd name="T6" fmla="*/ 2147483647 w 18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7"/>
                  <a:gd name="T14" fmla="*/ 18 w 18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7">
                    <a:moveTo>
                      <a:pt x="9" y="0"/>
                    </a:moveTo>
                    <a:lnTo>
                      <a:pt x="18" y="17"/>
                    </a:lnTo>
                    <a:lnTo>
                      <a:pt x="0" y="1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72" name="Freeform 119"/>
              <p:cNvSpPr>
                <a:spLocks noChangeAspect="1"/>
              </p:cNvSpPr>
              <p:nvPr/>
            </p:nvSpPr>
            <p:spPr bwMode="auto">
              <a:xfrm>
                <a:off x="6425532" y="3761887"/>
                <a:ext cx="27083" cy="46491"/>
              </a:xfrm>
              <a:custGeom>
                <a:avLst/>
                <a:gdLst>
                  <a:gd name="T0" fmla="*/ 2147483647 w 17"/>
                  <a:gd name="T1" fmla="*/ 0 h 18"/>
                  <a:gd name="T2" fmla="*/ 2147483647 w 17"/>
                  <a:gd name="T3" fmla="*/ 2147483647 h 18"/>
                  <a:gd name="T4" fmla="*/ 0 w 17"/>
                  <a:gd name="T5" fmla="*/ 2147483647 h 18"/>
                  <a:gd name="T6" fmla="*/ 2147483647 w 17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18"/>
                  <a:gd name="T14" fmla="*/ 17 w 17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18">
                    <a:moveTo>
                      <a:pt x="9" y="0"/>
                    </a:moveTo>
                    <a:lnTo>
                      <a:pt x="17" y="18"/>
                    </a:lnTo>
                    <a:lnTo>
                      <a:pt x="0" y="1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73" name="Line 120"/>
              <p:cNvSpPr>
                <a:spLocks noChangeAspect="1" noChangeShapeType="1"/>
              </p:cNvSpPr>
              <p:nvPr/>
            </p:nvSpPr>
            <p:spPr bwMode="auto">
              <a:xfrm>
                <a:off x="6411991" y="3855926"/>
                <a:ext cx="48524" cy="3170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574" name="Group 121"/>
              <p:cNvGrpSpPr>
                <a:grpSpLocks/>
              </p:cNvGrpSpPr>
              <p:nvPr/>
            </p:nvGrpSpPr>
            <p:grpSpPr bwMode="auto">
              <a:xfrm>
                <a:off x="5366563" y="5011512"/>
                <a:ext cx="1108153" cy="317131"/>
                <a:chOff x="2252" y="2871"/>
                <a:chExt cx="982" cy="281"/>
              </a:xfrm>
            </p:grpSpPr>
            <p:sp>
              <p:nvSpPr>
                <p:cNvPr id="20575" name="Line 122"/>
                <p:cNvSpPr>
                  <a:spLocks noChangeAspect="1" noChangeShapeType="1"/>
                </p:cNvSpPr>
                <p:nvPr/>
              </p:nvSpPr>
              <p:spPr bwMode="auto">
                <a:xfrm>
                  <a:off x="2255" y="3096"/>
                  <a:ext cx="254" cy="3"/>
                </a:xfrm>
                <a:prstGeom prst="line">
                  <a:avLst/>
                </a:prstGeom>
                <a:noFill/>
                <a:ln w="6350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76" name="Oval 123"/>
                <p:cNvSpPr>
                  <a:spLocks noChangeAspect="1" noChangeArrowheads="1"/>
                </p:cNvSpPr>
                <p:nvPr/>
              </p:nvSpPr>
              <p:spPr bwMode="auto">
                <a:xfrm>
                  <a:off x="2362" y="3081"/>
                  <a:ext cx="40" cy="40"/>
                </a:xfrm>
                <a:prstGeom prst="ellipse">
                  <a:avLst/>
                </a:prstGeom>
                <a:solidFill>
                  <a:srgbClr val="0D9F1F"/>
                </a:solidFill>
                <a:ln w="3175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577" name="Oval 124"/>
                <p:cNvSpPr>
                  <a:spLocks noChangeAspect="1" noChangeArrowheads="1"/>
                </p:cNvSpPr>
                <p:nvPr/>
              </p:nvSpPr>
              <p:spPr bwMode="auto">
                <a:xfrm>
                  <a:off x="2364" y="3079"/>
                  <a:ext cx="45" cy="45"/>
                </a:xfrm>
                <a:prstGeom prst="ellipse">
                  <a:avLst/>
                </a:prstGeom>
                <a:solidFill>
                  <a:srgbClr val="0D9F1F"/>
                </a:solidFill>
                <a:ln w="3175">
                  <a:solidFill>
                    <a:srgbClr val="0D9F1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>
                    <a:ea typeface="SimSun" pitchFamily="2" charset="-122"/>
                  </a:endParaRPr>
                </a:p>
              </p:txBody>
            </p:sp>
            <p:sp>
              <p:nvSpPr>
                <p:cNvPr id="20578" name="Rectangle 125"/>
                <p:cNvSpPr>
                  <a:spLocks noChangeAspect="1" noChangeArrowheads="1"/>
                </p:cNvSpPr>
                <p:nvPr/>
              </p:nvSpPr>
              <p:spPr bwMode="auto">
                <a:xfrm>
                  <a:off x="2541" y="3029"/>
                  <a:ext cx="693" cy="123"/>
                </a:xfrm>
                <a:prstGeom prst="rect">
                  <a:avLst/>
                </a:prstGeom>
                <a:noFill/>
                <a:ln w="317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zh-CN" sz="900" b="0">
                      <a:solidFill>
                        <a:srgbClr val="16E017"/>
                      </a:solidFill>
                      <a:latin typeface="Arial" pitchFamily="34" charset="0"/>
                      <a:cs typeface="Arial" pitchFamily="34" charset="0"/>
                    </a:rPr>
                    <a:t>IVIS</a:t>
                  </a:r>
                  <a:r>
                    <a:rPr lang="en-US" altLang="zh-CN" sz="900" b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en-US" altLang="zh-CN" sz="900" b="0">
                      <a:solidFill>
                        <a:srgbClr val="16E017"/>
                      </a:solidFill>
                      <a:latin typeface="Arial" pitchFamily="34" charset="0"/>
                      <a:cs typeface="Arial" pitchFamily="34" charset="0"/>
                    </a:rPr>
                    <a:t>Luc Assay</a:t>
                  </a:r>
                </a:p>
              </p:txBody>
            </p:sp>
            <p:sp>
              <p:nvSpPr>
                <p:cNvPr id="20579" name="Line 126"/>
                <p:cNvSpPr>
                  <a:spLocks noChangeAspect="1" noChangeShapeType="1"/>
                </p:cNvSpPr>
                <p:nvPr/>
              </p:nvSpPr>
              <p:spPr bwMode="auto">
                <a:xfrm>
                  <a:off x="2252" y="2932"/>
                  <a:ext cx="255" cy="2"/>
                </a:xfrm>
                <a:prstGeom prst="line">
                  <a:avLst/>
                </a:pr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80" name="Freeform 127"/>
                <p:cNvSpPr>
                  <a:spLocks noChangeAspect="1"/>
                </p:cNvSpPr>
                <p:nvPr/>
              </p:nvSpPr>
              <p:spPr bwMode="auto">
                <a:xfrm>
                  <a:off x="2362" y="2904"/>
                  <a:ext cx="45" cy="45"/>
                </a:xfrm>
                <a:custGeom>
                  <a:avLst/>
                  <a:gdLst>
                    <a:gd name="T0" fmla="*/ 2147483647 w 18"/>
                    <a:gd name="T1" fmla="*/ 0 h 18"/>
                    <a:gd name="T2" fmla="*/ 2147483647 w 18"/>
                    <a:gd name="T3" fmla="*/ 2147483647 h 18"/>
                    <a:gd name="T4" fmla="*/ 0 w 18"/>
                    <a:gd name="T5" fmla="*/ 2147483647 h 18"/>
                    <a:gd name="T6" fmla="*/ 2147483647 w 18"/>
                    <a:gd name="T7" fmla="*/ 0 h 1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8"/>
                    <a:gd name="T13" fmla="*/ 0 h 18"/>
                    <a:gd name="T14" fmla="*/ 18 w 18"/>
                    <a:gd name="T15" fmla="*/ 18 h 1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8" h="18">
                      <a:moveTo>
                        <a:pt x="9" y="0"/>
                      </a:moveTo>
                      <a:lnTo>
                        <a:pt x="18" y="18"/>
                      </a:lnTo>
                      <a:lnTo>
                        <a:pt x="0" y="18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81" name="Rectangle 128"/>
                <p:cNvSpPr>
                  <a:spLocks noChangeAspect="1" noChangeArrowheads="1"/>
                </p:cNvSpPr>
                <p:nvPr/>
              </p:nvSpPr>
              <p:spPr bwMode="auto">
                <a:xfrm>
                  <a:off x="2539" y="2871"/>
                  <a:ext cx="625" cy="123"/>
                </a:xfrm>
                <a:prstGeom prst="rect">
                  <a:avLst/>
                </a:prstGeom>
                <a:noFill/>
                <a:ln w="317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zh-CN" sz="900" b="0">
                      <a:solidFill>
                        <a:srgbClr val="FF0000"/>
                      </a:solidFill>
                      <a:latin typeface="Arial" pitchFamily="34" charset="0"/>
                      <a:cs typeface="Arial" pitchFamily="34" charset="0"/>
                    </a:rPr>
                    <a:t>Plaque</a:t>
                  </a:r>
                  <a:r>
                    <a:rPr lang="en-US" altLang="zh-CN" sz="900" b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en-US" altLang="zh-CN" sz="900" b="0">
                      <a:solidFill>
                        <a:srgbClr val="FF0000"/>
                      </a:solidFill>
                      <a:latin typeface="Arial" pitchFamily="34" charset="0"/>
                      <a:cs typeface="Arial" pitchFamily="34" charset="0"/>
                    </a:rPr>
                    <a:t>Assay</a:t>
                  </a:r>
                </a:p>
              </p:txBody>
            </p:sp>
          </p:grpSp>
        </p:grpSp>
        <p:sp>
          <p:nvSpPr>
            <p:cNvPr id="20497" name="Rectangle 31"/>
            <p:cNvSpPr>
              <a:spLocks noChangeAspect="1" noChangeArrowheads="1"/>
            </p:cNvSpPr>
            <p:nvPr/>
          </p:nvSpPr>
          <p:spPr bwMode="auto">
            <a:xfrm rot="-5400000">
              <a:off x="6551354" y="4436394"/>
              <a:ext cx="11190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CN" sz="1000" b="0">
                  <a:solidFill>
                    <a:srgbClr val="16E017"/>
                  </a:solidFill>
                  <a:latin typeface="Arial" pitchFamily="34" charset="0"/>
                  <a:cs typeface="Arial" pitchFamily="34" charset="0"/>
                </a:rPr>
                <a:t>Total photon counts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706438" y="4508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n-US" altLang="zh-CN" sz="2800" dirty="0">
                <a:solidFill>
                  <a:srgbClr val="FFDE03"/>
                </a:solidFill>
                <a:ea typeface="SimSun" pitchFamily="2" charset="-122"/>
              </a:rPr>
              <a:t>Bioluminescence Imaging Technique </a:t>
            </a:r>
            <a:br>
              <a:rPr lang="en-US" altLang="zh-CN" sz="2800" dirty="0">
                <a:solidFill>
                  <a:srgbClr val="FFDE03"/>
                </a:solidFill>
                <a:ea typeface="SimSun" pitchFamily="2" charset="-122"/>
              </a:rPr>
            </a:br>
            <a:r>
              <a:rPr lang="en-US" altLang="zh-CN" sz="2800" dirty="0">
                <a:solidFill>
                  <a:srgbClr val="FFDE03"/>
                </a:solidFill>
                <a:ea typeface="SimSun" pitchFamily="2" charset="-122"/>
              </a:rPr>
              <a:t>(</a:t>
            </a:r>
            <a:r>
              <a:rPr lang="en-US" altLang="zh-CN" sz="2800" i="1" dirty="0" err="1">
                <a:solidFill>
                  <a:srgbClr val="FFDE03"/>
                </a:solidFill>
                <a:ea typeface="SimSun" pitchFamily="2" charset="-122"/>
              </a:rPr>
              <a:t>Xenogen</a:t>
            </a:r>
            <a:r>
              <a:rPr lang="en-US" altLang="zh-CN" sz="2800" i="1" dirty="0">
                <a:solidFill>
                  <a:srgbClr val="FFDE03"/>
                </a:solidFill>
                <a:ea typeface="SimSun" pitchFamily="2" charset="-122"/>
              </a:rPr>
              <a:t> </a:t>
            </a:r>
            <a:r>
              <a:rPr lang="en-US" altLang="zh-CN" sz="2800" dirty="0">
                <a:solidFill>
                  <a:srgbClr val="FFDE03"/>
                </a:solidFill>
                <a:ea typeface="SimSun" pitchFamily="2" charset="-122"/>
              </a:rPr>
              <a:t>IVIS</a:t>
            </a:r>
            <a:r>
              <a:rPr lang="en-US" altLang="zh-CN" sz="2800" baseline="30000" dirty="0">
                <a:solidFill>
                  <a:srgbClr val="FFDE03"/>
                </a:solidFill>
                <a:ea typeface="SimSun" pitchFamily="2" charset="-122"/>
              </a:rPr>
              <a:t>®</a:t>
            </a:r>
            <a:r>
              <a:rPr lang="en-US" altLang="zh-CN" sz="2800" dirty="0">
                <a:solidFill>
                  <a:srgbClr val="FFDE03"/>
                </a:solidFill>
                <a:ea typeface="SimSun" pitchFamily="2" charset="-122"/>
              </a:rPr>
              <a:t>)</a:t>
            </a:r>
            <a:endParaRPr lang="zh-CN" altLang="en-US" sz="2800" dirty="0">
              <a:solidFill>
                <a:srgbClr val="FFDE03"/>
              </a:solidFill>
              <a:ea typeface="SimSun" pitchFamily="2" charset="-122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333375" y="2392363"/>
            <a:ext cx="8518525" cy="2111375"/>
            <a:chOff x="184" y="1210"/>
            <a:chExt cx="5366" cy="1330"/>
          </a:xfrm>
        </p:grpSpPr>
        <p:pic>
          <p:nvPicPr>
            <p:cNvPr id="21508" name="Picture 35" descr="Figure1d.jpg                                                   00147FF8Macintosh HD                   C361C625: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250" y="1238"/>
              <a:ext cx="1300" cy="1300"/>
            </a:xfrm>
            <a:prstGeom prst="rect">
              <a:avLst/>
            </a:prstGeom>
            <a:noFill/>
            <a:ln w="317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1509" name="Picture 30" descr="Figure1b.jpg                                                   00147FF8Macintosh HD                   C361C625: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54" y="1238"/>
              <a:ext cx="1300" cy="1300"/>
            </a:xfrm>
            <a:prstGeom prst="rect">
              <a:avLst/>
            </a:prstGeom>
            <a:noFill/>
            <a:ln w="317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1510" name="Picture 19" descr="Figure1C.jpg                                                   00147FF8Macintosh HD                   C361C625: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07" y="1238"/>
              <a:ext cx="1300" cy="1300"/>
            </a:xfrm>
            <a:prstGeom prst="rect">
              <a:avLst/>
            </a:prstGeom>
            <a:noFill/>
            <a:ln w="317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1511" name="Picture 20" descr="Figure1a.jpg                                                   00147FF8Macintosh HD                   C361C625: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7" y="1240"/>
              <a:ext cx="1300" cy="1300"/>
            </a:xfrm>
            <a:prstGeom prst="rect">
              <a:avLst/>
            </a:prstGeom>
            <a:noFill/>
            <a:ln w="317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1512" name="AutoShape 24"/>
            <p:cNvSpPr>
              <a:spLocks noChangeArrowheads="1"/>
            </p:cNvSpPr>
            <p:nvPr/>
          </p:nvSpPr>
          <p:spPr bwMode="auto">
            <a:xfrm>
              <a:off x="1372" y="1817"/>
              <a:ext cx="316" cy="14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49 w 21600"/>
                <a:gd name="T13" fmla="*/ 5363 h 21600"/>
                <a:gd name="T14" fmla="*/ 18934 w 21600"/>
                <a:gd name="T15" fmla="*/ 162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0A7CFE"/>
                </a:gs>
                <a:gs pos="100000">
                  <a:srgbClr val="0000FF"/>
                </a:gs>
              </a:gsLst>
              <a:lin ang="0" scaled="1"/>
            </a:gradFill>
            <a:ln w="3175">
              <a:solidFill>
                <a:srgbClr val="0EB51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3" name="AutoShape 25"/>
            <p:cNvSpPr>
              <a:spLocks noChangeArrowheads="1"/>
            </p:cNvSpPr>
            <p:nvPr/>
          </p:nvSpPr>
          <p:spPr bwMode="auto">
            <a:xfrm>
              <a:off x="2717" y="1817"/>
              <a:ext cx="316" cy="14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49 w 21600"/>
                <a:gd name="T13" fmla="*/ 5363 h 21600"/>
                <a:gd name="T14" fmla="*/ 18934 w 21600"/>
                <a:gd name="T15" fmla="*/ 162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0A7CFE"/>
                </a:gs>
                <a:gs pos="100000">
                  <a:srgbClr val="0000FF"/>
                </a:gs>
              </a:gsLst>
              <a:lin ang="0" scaled="1"/>
            </a:gradFill>
            <a:ln w="3175">
              <a:solidFill>
                <a:srgbClr val="0EB51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4" name="AutoShape 26"/>
            <p:cNvSpPr>
              <a:spLocks noChangeArrowheads="1"/>
            </p:cNvSpPr>
            <p:nvPr/>
          </p:nvSpPr>
          <p:spPr bwMode="auto">
            <a:xfrm>
              <a:off x="4076" y="1817"/>
              <a:ext cx="316" cy="14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49 w 21600"/>
                <a:gd name="T13" fmla="*/ 5363 h 21600"/>
                <a:gd name="T14" fmla="*/ 18934 w 21600"/>
                <a:gd name="T15" fmla="*/ 162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0A7CFE"/>
                </a:gs>
                <a:gs pos="100000">
                  <a:srgbClr val="0000FF"/>
                </a:gs>
              </a:gsLst>
              <a:lin ang="0" scaled="1"/>
            </a:gradFill>
            <a:ln w="3175">
              <a:solidFill>
                <a:srgbClr val="0EB51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" name="Text Box 27"/>
            <p:cNvSpPr txBox="1">
              <a:spLocks noChangeArrowheads="1"/>
            </p:cNvSpPr>
            <p:nvPr/>
          </p:nvSpPr>
          <p:spPr bwMode="auto">
            <a:xfrm>
              <a:off x="184" y="1220"/>
              <a:ext cx="1199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>
                  <a:solidFill>
                    <a:schemeClr val="bg1"/>
                  </a:solidFill>
                </a:rPr>
                <a:t>A. Virus with Luciferase</a:t>
              </a:r>
              <a:r>
                <a:rPr lang="en-US" sz="1200" baseline="-2500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21516" name="Text Box 31"/>
            <p:cNvSpPr txBox="1">
              <a:spLocks noChangeArrowheads="1"/>
            </p:cNvSpPr>
            <p:nvPr/>
          </p:nvSpPr>
          <p:spPr bwMode="auto">
            <a:xfrm>
              <a:off x="1526" y="1210"/>
              <a:ext cx="127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>
                  <a:solidFill>
                    <a:schemeClr val="bg1"/>
                  </a:solidFill>
                </a:rPr>
                <a:t>B. Animal/cell models</a:t>
              </a:r>
              <a:endParaRPr lang="en-US" sz="1200" baseline="-25000">
                <a:solidFill>
                  <a:schemeClr val="bg1"/>
                </a:solidFill>
              </a:endParaRPr>
            </a:p>
          </p:txBody>
        </p:sp>
        <p:sp>
          <p:nvSpPr>
            <p:cNvPr id="21517" name="Text Box 32"/>
            <p:cNvSpPr txBox="1">
              <a:spLocks noChangeArrowheads="1"/>
            </p:cNvSpPr>
            <p:nvPr/>
          </p:nvSpPr>
          <p:spPr bwMode="auto">
            <a:xfrm>
              <a:off x="2879" y="1210"/>
              <a:ext cx="13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>
                  <a:solidFill>
                    <a:schemeClr val="bg1"/>
                  </a:solidFill>
                </a:rPr>
                <a:t>C. Image acquisition</a:t>
              </a:r>
              <a:endParaRPr lang="en-US" sz="1200" baseline="-25000">
                <a:solidFill>
                  <a:schemeClr val="bg1"/>
                </a:solidFill>
              </a:endParaRPr>
            </a:p>
          </p:txBody>
        </p:sp>
        <p:sp>
          <p:nvSpPr>
            <p:cNvPr id="21518" name="Text Box 33"/>
            <p:cNvSpPr txBox="1">
              <a:spLocks noChangeArrowheads="1"/>
            </p:cNvSpPr>
            <p:nvPr/>
          </p:nvSpPr>
          <p:spPr bwMode="auto">
            <a:xfrm>
              <a:off x="4226" y="1210"/>
              <a:ext cx="88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>
                  <a:solidFill>
                    <a:schemeClr val="bg1"/>
                  </a:solidFill>
                </a:rPr>
                <a:t>D. Data analysis </a:t>
              </a:r>
              <a:endParaRPr lang="en-US" sz="1200" baseline="-250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ctangle 4"/>
          <p:cNvSpPr>
            <a:spLocks noChangeArrowheads="1"/>
          </p:cNvSpPr>
          <p:nvPr/>
        </p:nvSpPr>
        <p:spPr bwMode="auto">
          <a:xfrm>
            <a:off x="2863850" y="358775"/>
            <a:ext cx="3281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zh-CN" sz="2800" dirty="0">
                <a:solidFill>
                  <a:srgbClr val="FFDE03"/>
                </a:solidFill>
                <a:latin typeface="Times" charset="0"/>
                <a:ea typeface="SimSun" pitchFamily="2" charset="-122"/>
              </a:rPr>
              <a:t>Functional Profiling</a:t>
            </a: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1223963" y="1143000"/>
            <a:ext cx="6713537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buClr>
                <a:srgbClr val="0598FF"/>
              </a:buClr>
            </a:pPr>
            <a:r>
              <a:rPr lang="en-US" altLang="zh-CN" b="0">
                <a:ea typeface="SimSun" pitchFamily="2" charset="-122"/>
              </a:rPr>
              <a:t>A linear double-stranded DNA, 125-kb, 71 ORFs</a:t>
            </a:r>
          </a:p>
        </p:txBody>
      </p:sp>
      <p:sp>
        <p:nvSpPr>
          <p:cNvPr id="184" name="Rectangle 366"/>
          <p:cNvSpPr>
            <a:spLocks noChangeArrowheads="1"/>
          </p:cNvSpPr>
          <p:nvPr/>
        </p:nvSpPr>
        <p:spPr bwMode="auto">
          <a:xfrm>
            <a:off x="923925" y="4638675"/>
            <a:ext cx="7153275" cy="1514475"/>
          </a:xfrm>
          <a:prstGeom prst="rect">
            <a:avLst/>
          </a:prstGeom>
          <a:noFill/>
          <a:ln w="3175">
            <a:solidFill>
              <a:schemeClr val="accent4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Rectangle 365"/>
          <p:cNvSpPr>
            <a:spLocks noChangeArrowheads="1"/>
          </p:cNvSpPr>
          <p:nvPr/>
        </p:nvSpPr>
        <p:spPr bwMode="auto">
          <a:xfrm>
            <a:off x="923925" y="3238500"/>
            <a:ext cx="7153275" cy="1371600"/>
          </a:xfrm>
          <a:prstGeom prst="rect">
            <a:avLst/>
          </a:prstGeom>
          <a:noFill/>
          <a:ln w="3175">
            <a:solidFill>
              <a:schemeClr val="accent4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6" name="Rectangle 364"/>
          <p:cNvSpPr>
            <a:spLocks noChangeArrowheads="1"/>
          </p:cNvSpPr>
          <p:nvPr/>
        </p:nvSpPr>
        <p:spPr bwMode="auto">
          <a:xfrm>
            <a:off x="923925" y="1838325"/>
            <a:ext cx="7153275" cy="1371600"/>
          </a:xfrm>
          <a:prstGeom prst="rect">
            <a:avLst/>
          </a:prstGeom>
          <a:noFill/>
          <a:ln w="3175">
            <a:solidFill>
              <a:schemeClr val="accent4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7" name="AutoShape 186"/>
          <p:cNvSpPr>
            <a:spLocks noChangeArrowheads="1"/>
          </p:cNvSpPr>
          <p:nvPr/>
        </p:nvSpPr>
        <p:spPr bwMode="auto">
          <a:xfrm>
            <a:off x="6156325" y="2098675"/>
            <a:ext cx="469900" cy="330200"/>
          </a:xfrm>
          <a:prstGeom prst="homePlate">
            <a:avLst>
              <a:gd name="adj" fmla="val 1634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8" name="AutoShape 187"/>
          <p:cNvSpPr>
            <a:spLocks noChangeArrowheads="1"/>
          </p:cNvSpPr>
          <p:nvPr/>
        </p:nvSpPr>
        <p:spPr bwMode="auto">
          <a:xfrm>
            <a:off x="6696075" y="2101850"/>
            <a:ext cx="1235075" cy="333375"/>
          </a:xfrm>
          <a:prstGeom prst="flowChartProcess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AutoShape 188"/>
          <p:cNvSpPr>
            <a:spLocks noChangeArrowheads="1"/>
          </p:cNvSpPr>
          <p:nvPr/>
        </p:nvSpPr>
        <p:spPr bwMode="auto">
          <a:xfrm>
            <a:off x="5153025" y="2089150"/>
            <a:ext cx="206375" cy="330200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AutoShape 189"/>
          <p:cNvSpPr>
            <a:spLocks noChangeArrowheads="1"/>
          </p:cNvSpPr>
          <p:nvPr/>
        </p:nvSpPr>
        <p:spPr bwMode="auto">
          <a:xfrm>
            <a:off x="1546225" y="2105025"/>
            <a:ext cx="123825" cy="314325"/>
          </a:xfrm>
          <a:prstGeom prst="homePlate">
            <a:avLst>
              <a:gd name="adj" fmla="val 4487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1" name="AutoShape 190"/>
          <p:cNvSpPr>
            <a:spLocks noChangeArrowheads="1"/>
          </p:cNvSpPr>
          <p:nvPr/>
        </p:nvSpPr>
        <p:spPr bwMode="auto">
          <a:xfrm>
            <a:off x="2730500" y="2089150"/>
            <a:ext cx="117475" cy="333375"/>
          </a:xfrm>
          <a:prstGeom prst="homePlate">
            <a:avLst>
              <a:gd name="adj" fmla="val 45944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2" name="AutoShape 191"/>
          <p:cNvSpPr>
            <a:spLocks noChangeArrowheads="1"/>
          </p:cNvSpPr>
          <p:nvPr/>
        </p:nvSpPr>
        <p:spPr bwMode="auto">
          <a:xfrm>
            <a:off x="3060700" y="2082800"/>
            <a:ext cx="57150" cy="336550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3" name="AutoShape 192"/>
          <p:cNvSpPr>
            <a:spLocks noChangeArrowheads="1"/>
          </p:cNvSpPr>
          <p:nvPr/>
        </p:nvSpPr>
        <p:spPr bwMode="auto">
          <a:xfrm>
            <a:off x="3136900" y="2089150"/>
            <a:ext cx="117475" cy="333375"/>
          </a:xfrm>
          <a:prstGeom prst="homePlate">
            <a:avLst>
              <a:gd name="adj" fmla="val 5405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" name="AutoShape 193"/>
          <p:cNvSpPr>
            <a:spLocks noChangeArrowheads="1"/>
          </p:cNvSpPr>
          <p:nvPr/>
        </p:nvSpPr>
        <p:spPr bwMode="auto">
          <a:xfrm>
            <a:off x="3267075" y="2085975"/>
            <a:ext cx="190500" cy="333375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" name="AutoShape 194"/>
          <p:cNvSpPr>
            <a:spLocks noChangeArrowheads="1"/>
          </p:cNvSpPr>
          <p:nvPr/>
        </p:nvSpPr>
        <p:spPr bwMode="auto">
          <a:xfrm>
            <a:off x="3486150" y="2085975"/>
            <a:ext cx="403225" cy="333375"/>
          </a:xfrm>
          <a:prstGeom prst="homePlate">
            <a:avLst>
              <a:gd name="adj" fmla="val 15713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6" name="AutoShape 195"/>
          <p:cNvSpPr>
            <a:spLocks noChangeArrowheads="1"/>
          </p:cNvSpPr>
          <p:nvPr/>
        </p:nvSpPr>
        <p:spPr bwMode="auto">
          <a:xfrm>
            <a:off x="3917950" y="2082800"/>
            <a:ext cx="320675" cy="333375"/>
          </a:xfrm>
          <a:prstGeom prst="homePlate">
            <a:avLst>
              <a:gd name="adj" fmla="val 14852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7" name="AutoShape 196"/>
          <p:cNvSpPr>
            <a:spLocks noChangeArrowheads="1"/>
          </p:cNvSpPr>
          <p:nvPr/>
        </p:nvSpPr>
        <p:spPr bwMode="auto">
          <a:xfrm>
            <a:off x="4248150" y="2085975"/>
            <a:ext cx="176213" cy="336550"/>
          </a:xfrm>
          <a:prstGeom prst="homePlate">
            <a:avLst>
              <a:gd name="adj" fmla="val 28829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8" name="AutoShape 197"/>
          <p:cNvSpPr>
            <a:spLocks noChangeArrowheads="1"/>
          </p:cNvSpPr>
          <p:nvPr/>
        </p:nvSpPr>
        <p:spPr bwMode="auto">
          <a:xfrm flipH="1">
            <a:off x="1492250" y="2638425"/>
            <a:ext cx="57150" cy="336550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9" name="AutoShape 198"/>
          <p:cNvSpPr>
            <a:spLocks noChangeArrowheads="1"/>
          </p:cNvSpPr>
          <p:nvPr/>
        </p:nvSpPr>
        <p:spPr bwMode="auto">
          <a:xfrm flipH="1">
            <a:off x="1657350" y="2632075"/>
            <a:ext cx="127000" cy="342900"/>
          </a:xfrm>
          <a:prstGeom prst="homePlate">
            <a:avLst>
              <a:gd name="adj" fmla="val 45949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0" name="AutoShape 199"/>
          <p:cNvSpPr>
            <a:spLocks noChangeArrowheads="1"/>
          </p:cNvSpPr>
          <p:nvPr/>
        </p:nvSpPr>
        <p:spPr bwMode="auto">
          <a:xfrm flipH="1">
            <a:off x="1797050" y="2635250"/>
            <a:ext cx="228600" cy="346075"/>
          </a:xfrm>
          <a:prstGeom prst="homePlate">
            <a:avLst>
              <a:gd name="adj" fmla="val 22917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1" name="AutoShape 200"/>
          <p:cNvSpPr>
            <a:spLocks noChangeArrowheads="1"/>
          </p:cNvSpPr>
          <p:nvPr/>
        </p:nvSpPr>
        <p:spPr bwMode="auto">
          <a:xfrm flipH="1">
            <a:off x="2035175" y="2638425"/>
            <a:ext cx="139700" cy="342900"/>
          </a:xfrm>
          <a:prstGeom prst="homePlate">
            <a:avLst>
              <a:gd name="adj" fmla="val 3636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2" name="AutoShape 201"/>
          <p:cNvSpPr>
            <a:spLocks noChangeArrowheads="1"/>
          </p:cNvSpPr>
          <p:nvPr/>
        </p:nvSpPr>
        <p:spPr bwMode="auto">
          <a:xfrm flipH="1">
            <a:off x="2181225" y="2632075"/>
            <a:ext cx="517525" cy="349250"/>
          </a:xfrm>
          <a:prstGeom prst="homePlate">
            <a:avLst>
              <a:gd name="adj" fmla="val 16821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3" name="AutoShape 202"/>
          <p:cNvSpPr>
            <a:spLocks noChangeArrowheads="1"/>
          </p:cNvSpPr>
          <p:nvPr/>
        </p:nvSpPr>
        <p:spPr bwMode="auto">
          <a:xfrm flipH="1">
            <a:off x="2895600" y="2638425"/>
            <a:ext cx="127000" cy="342900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" name="AutoShape 203"/>
          <p:cNvSpPr>
            <a:spLocks noChangeArrowheads="1"/>
          </p:cNvSpPr>
          <p:nvPr/>
        </p:nvSpPr>
        <p:spPr bwMode="auto">
          <a:xfrm flipH="1">
            <a:off x="4395788" y="2635250"/>
            <a:ext cx="257175" cy="346075"/>
          </a:xfrm>
          <a:prstGeom prst="homePlate">
            <a:avLst>
              <a:gd name="adj" fmla="val 19139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" name="AutoShape 204"/>
          <p:cNvSpPr>
            <a:spLocks noChangeArrowheads="1"/>
          </p:cNvSpPr>
          <p:nvPr/>
        </p:nvSpPr>
        <p:spPr bwMode="auto">
          <a:xfrm flipH="1">
            <a:off x="4695825" y="2628900"/>
            <a:ext cx="187325" cy="349250"/>
          </a:xfrm>
          <a:prstGeom prst="homePlate">
            <a:avLst>
              <a:gd name="adj" fmla="val 22037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AutoShape 205"/>
          <p:cNvSpPr>
            <a:spLocks noChangeArrowheads="1"/>
          </p:cNvSpPr>
          <p:nvPr/>
        </p:nvSpPr>
        <p:spPr bwMode="auto">
          <a:xfrm flipH="1">
            <a:off x="4902200" y="2635250"/>
            <a:ext cx="171450" cy="342900"/>
          </a:xfrm>
          <a:prstGeom prst="homePlate">
            <a:avLst>
              <a:gd name="adj" fmla="val 28704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7" name="AutoShape 206"/>
          <p:cNvSpPr>
            <a:spLocks noChangeArrowheads="1"/>
          </p:cNvSpPr>
          <p:nvPr/>
        </p:nvSpPr>
        <p:spPr bwMode="auto">
          <a:xfrm flipH="1">
            <a:off x="5349875" y="2635250"/>
            <a:ext cx="158750" cy="342900"/>
          </a:xfrm>
          <a:prstGeom prst="homePlate">
            <a:avLst>
              <a:gd name="adj" fmla="val 37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8" name="AutoShape 207"/>
          <p:cNvSpPr>
            <a:spLocks noChangeArrowheads="1"/>
          </p:cNvSpPr>
          <p:nvPr/>
        </p:nvSpPr>
        <p:spPr bwMode="auto">
          <a:xfrm flipH="1">
            <a:off x="5514975" y="2638425"/>
            <a:ext cx="352425" cy="339725"/>
          </a:xfrm>
          <a:prstGeom prst="homePlate">
            <a:avLst>
              <a:gd name="adj" fmla="val 13087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9" name="AutoShape 208"/>
          <p:cNvSpPr>
            <a:spLocks noChangeArrowheads="1"/>
          </p:cNvSpPr>
          <p:nvPr/>
        </p:nvSpPr>
        <p:spPr bwMode="auto">
          <a:xfrm flipH="1">
            <a:off x="5894388" y="2635250"/>
            <a:ext cx="257175" cy="346075"/>
          </a:xfrm>
          <a:prstGeom prst="homePlate">
            <a:avLst>
              <a:gd name="adj" fmla="val 19139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0" name="AutoShape 209"/>
          <p:cNvSpPr>
            <a:spLocks noChangeArrowheads="1"/>
          </p:cNvSpPr>
          <p:nvPr/>
        </p:nvSpPr>
        <p:spPr bwMode="auto">
          <a:xfrm>
            <a:off x="1377950" y="3438525"/>
            <a:ext cx="88900" cy="365125"/>
          </a:xfrm>
          <a:prstGeom prst="homePlate">
            <a:avLst>
              <a:gd name="adj" fmla="val 65384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1" name="AutoShape 210"/>
          <p:cNvSpPr>
            <a:spLocks noChangeArrowheads="1"/>
          </p:cNvSpPr>
          <p:nvPr/>
        </p:nvSpPr>
        <p:spPr bwMode="auto">
          <a:xfrm>
            <a:off x="1765300" y="3448050"/>
            <a:ext cx="263525" cy="346075"/>
          </a:xfrm>
          <a:prstGeom prst="homePlate">
            <a:avLst>
              <a:gd name="adj" fmla="val 1686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2" name="AutoShape 211"/>
          <p:cNvSpPr>
            <a:spLocks noChangeArrowheads="1"/>
          </p:cNvSpPr>
          <p:nvPr/>
        </p:nvSpPr>
        <p:spPr bwMode="auto">
          <a:xfrm>
            <a:off x="2032000" y="3454400"/>
            <a:ext cx="158750" cy="333375"/>
          </a:xfrm>
          <a:prstGeom prst="homePlate">
            <a:avLst>
              <a:gd name="adj" fmla="val 28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3" name="AutoShape 212"/>
          <p:cNvSpPr>
            <a:spLocks noChangeArrowheads="1"/>
          </p:cNvSpPr>
          <p:nvPr/>
        </p:nvSpPr>
        <p:spPr bwMode="auto">
          <a:xfrm>
            <a:off x="2733675" y="3451225"/>
            <a:ext cx="571500" cy="339725"/>
          </a:xfrm>
          <a:prstGeom prst="homePlate">
            <a:avLst>
              <a:gd name="adj" fmla="val 1448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4" name="AutoShape 213"/>
          <p:cNvSpPr>
            <a:spLocks noChangeArrowheads="1"/>
          </p:cNvSpPr>
          <p:nvPr/>
        </p:nvSpPr>
        <p:spPr bwMode="auto">
          <a:xfrm flipH="1">
            <a:off x="2143125" y="4003675"/>
            <a:ext cx="581025" cy="349250"/>
          </a:xfrm>
          <a:prstGeom prst="homePlate">
            <a:avLst>
              <a:gd name="adj" fmla="val 14095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" name="AutoShape 214"/>
          <p:cNvSpPr>
            <a:spLocks noChangeArrowheads="1"/>
          </p:cNvSpPr>
          <p:nvPr/>
        </p:nvSpPr>
        <p:spPr bwMode="auto">
          <a:xfrm flipH="1">
            <a:off x="1701800" y="4013200"/>
            <a:ext cx="92075" cy="336550"/>
          </a:xfrm>
          <a:prstGeom prst="homePlate">
            <a:avLst>
              <a:gd name="adj" fmla="val 4655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6" name="AutoShape 215"/>
          <p:cNvSpPr>
            <a:spLocks noChangeArrowheads="1"/>
          </p:cNvSpPr>
          <p:nvPr/>
        </p:nvSpPr>
        <p:spPr bwMode="auto">
          <a:xfrm flipH="1">
            <a:off x="1568450" y="4016375"/>
            <a:ext cx="130175" cy="330200"/>
          </a:xfrm>
          <a:prstGeom prst="homePlate">
            <a:avLst>
              <a:gd name="adj" fmla="val 42685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7" name="AutoShape 216"/>
          <p:cNvSpPr>
            <a:spLocks noChangeArrowheads="1"/>
          </p:cNvSpPr>
          <p:nvPr/>
        </p:nvSpPr>
        <p:spPr bwMode="auto">
          <a:xfrm flipH="1">
            <a:off x="1466850" y="4010025"/>
            <a:ext cx="98425" cy="339725"/>
          </a:xfrm>
          <a:prstGeom prst="homePlate">
            <a:avLst>
              <a:gd name="adj" fmla="val 5161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8" name="AutoShape 217"/>
          <p:cNvSpPr>
            <a:spLocks noChangeArrowheads="1"/>
          </p:cNvSpPr>
          <p:nvPr/>
        </p:nvSpPr>
        <p:spPr bwMode="auto">
          <a:xfrm>
            <a:off x="3336925" y="3454400"/>
            <a:ext cx="349250" cy="333375"/>
          </a:xfrm>
          <a:prstGeom prst="homePlate">
            <a:avLst>
              <a:gd name="adj" fmla="val 11907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9" name="AutoShape 218"/>
          <p:cNvSpPr>
            <a:spLocks noChangeArrowheads="1"/>
          </p:cNvSpPr>
          <p:nvPr/>
        </p:nvSpPr>
        <p:spPr bwMode="auto">
          <a:xfrm>
            <a:off x="3686175" y="3451225"/>
            <a:ext cx="441325" cy="333375"/>
          </a:xfrm>
          <a:prstGeom prst="homePlate">
            <a:avLst>
              <a:gd name="adj" fmla="val 17197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0" name="AutoShape 219"/>
          <p:cNvSpPr>
            <a:spLocks noChangeArrowheads="1"/>
          </p:cNvSpPr>
          <p:nvPr/>
        </p:nvSpPr>
        <p:spPr bwMode="auto">
          <a:xfrm>
            <a:off x="4140200" y="3444875"/>
            <a:ext cx="101600" cy="349250"/>
          </a:xfrm>
          <a:prstGeom prst="homePlate">
            <a:avLst>
              <a:gd name="adj" fmla="val 46875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1" name="AutoShape 220"/>
          <p:cNvSpPr>
            <a:spLocks noChangeArrowheads="1"/>
          </p:cNvSpPr>
          <p:nvPr/>
        </p:nvSpPr>
        <p:spPr bwMode="auto">
          <a:xfrm flipH="1">
            <a:off x="4243388" y="4000500"/>
            <a:ext cx="301625" cy="346075"/>
          </a:xfrm>
          <a:prstGeom prst="homePlate">
            <a:avLst>
              <a:gd name="adj" fmla="val 22917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2" name="AutoShape 221"/>
          <p:cNvSpPr>
            <a:spLocks noChangeArrowheads="1"/>
          </p:cNvSpPr>
          <p:nvPr/>
        </p:nvSpPr>
        <p:spPr bwMode="auto">
          <a:xfrm flipH="1">
            <a:off x="4535488" y="4002088"/>
            <a:ext cx="247650" cy="346075"/>
          </a:xfrm>
          <a:prstGeom prst="homePlate">
            <a:avLst>
              <a:gd name="adj" fmla="val 20514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3" name="AutoShape 222"/>
          <p:cNvSpPr>
            <a:spLocks noChangeArrowheads="1"/>
          </p:cNvSpPr>
          <p:nvPr/>
        </p:nvSpPr>
        <p:spPr bwMode="auto">
          <a:xfrm flipH="1">
            <a:off x="4786313" y="4005263"/>
            <a:ext cx="127000" cy="339725"/>
          </a:xfrm>
          <a:prstGeom prst="homePlate">
            <a:avLst>
              <a:gd name="adj" fmla="val 4375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4" name="AutoShape 223"/>
          <p:cNvSpPr>
            <a:spLocks noChangeArrowheads="1"/>
          </p:cNvSpPr>
          <p:nvPr/>
        </p:nvSpPr>
        <p:spPr bwMode="auto">
          <a:xfrm>
            <a:off x="4924425" y="3452813"/>
            <a:ext cx="146050" cy="342900"/>
          </a:xfrm>
          <a:prstGeom prst="homePlate">
            <a:avLst>
              <a:gd name="adj" fmla="val 2717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" name="AutoShape 224"/>
          <p:cNvSpPr>
            <a:spLocks noChangeArrowheads="1"/>
          </p:cNvSpPr>
          <p:nvPr/>
        </p:nvSpPr>
        <p:spPr bwMode="auto">
          <a:xfrm>
            <a:off x="5124450" y="3455988"/>
            <a:ext cx="407988" cy="333375"/>
          </a:xfrm>
          <a:prstGeom prst="homePlate">
            <a:avLst>
              <a:gd name="adj" fmla="val 15898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6" name="AutoShape 225"/>
          <p:cNvSpPr>
            <a:spLocks noChangeArrowheads="1"/>
          </p:cNvSpPr>
          <p:nvPr/>
        </p:nvSpPr>
        <p:spPr bwMode="auto">
          <a:xfrm>
            <a:off x="5840413" y="3449638"/>
            <a:ext cx="111125" cy="349250"/>
          </a:xfrm>
          <a:prstGeom prst="homePlate">
            <a:avLst>
              <a:gd name="adj" fmla="val 4285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7" name="AutoShape 226"/>
          <p:cNvSpPr>
            <a:spLocks noChangeArrowheads="1"/>
          </p:cNvSpPr>
          <p:nvPr/>
        </p:nvSpPr>
        <p:spPr bwMode="auto">
          <a:xfrm>
            <a:off x="5957888" y="3451225"/>
            <a:ext cx="671512" cy="339725"/>
          </a:xfrm>
          <a:prstGeom prst="homePlate">
            <a:avLst>
              <a:gd name="adj" fmla="val 12619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8" name="AutoShape 227"/>
          <p:cNvSpPr>
            <a:spLocks noChangeArrowheads="1"/>
          </p:cNvSpPr>
          <p:nvPr/>
        </p:nvSpPr>
        <p:spPr bwMode="auto">
          <a:xfrm>
            <a:off x="6642100" y="3459163"/>
            <a:ext cx="158750" cy="333375"/>
          </a:xfrm>
          <a:prstGeom prst="homePlate">
            <a:avLst>
              <a:gd name="adj" fmla="val 28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9" name="AutoShape 228"/>
          <p:cNvSpPr>
            <a:spLocks noChangeArrowheads="1"/>
          </p:cNvSpPr>
          <p:nvPr/>
        </p:nvSpPr>
        <p:spPr bwMode="auto">
          <a:xfrm>
            <a:off x="7040563" y="3449638"/>
            <a:ext cx="290512" cy="346075"/>
          </a:xfrm>
          <a:prstGeom prst="homePlate">
            <a:avLst>
              <a:gd name="adj" fmla="val 2185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0" name="AutoShape 229"/>
          <p:cNvSpPr>
            <a:spLocks noChangeArrowheads="1"/>
          </p:cNvSpPr>
          <p:nvPr/>
        </p:nvSpPr>
        <p:spPr bwMode="auto">
          <a:xfrm>
            <a:off x="7796213" y="3452813"/>
            <a:ext cx="138112" cy="347662"/>
          </a:xfrm>
          <a:prstGeom prst="flowChartProcess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1" name="AutoShape 230"/>
          <p:cNvSpPr>
            <a:spLocks noChangeArrowheads="1"/>
          </p:cNvSpPr>
          <p:nvPr/>
        </p:nvSpPr>
        <p:spPr bwMode="auto">
          <a:xfrm>
            <a:off x="7339013" y="3448050"/>
            <a:ext cx="187325" cy="349250"/>
          </a:xfrm>
          <a:prstGeom prst="homePlate">
            <a:avLst>
              <a:gd name="adj" fmla="val 34745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2" name="AutoShape 231"/>
          <p:cNvSpPr>
            <a:spLocks noChangeArrowheads="1"/>
          </p:cNvSpPr>
          <p:nvPr/>
        </p:nvSpPr>
        <p:spPr bwMode="auto">
          <a:xfrm>
            <a:off x="7707313" y="3449638"/>
            <a:ext cx="92075" cy="349250"/>
          </a:xfrm>
          <a:prstGeom prst="homePlate">
            <a:avLst>
              <a:gd name="adj" fmla="val 46875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3" name="AutoShape 232"/>
          <p:cNvSpPr>
            <a:spLocks noChangeArrowheads="1"/>
          </p:cNvSpPr>
          <p:nvPr/>
        </p:nvSpPr>
        <p:spPr bwMode="auto">
          <a:xfrm flipH="1">
            <a:off x="5545138" y="4002088"/>
            <a:ext cx="247650" cy="346075"/>
          </a:xfrm>
          <a:prstGeom prst="homePlate">
            <a:avLst>
              <a:gd name="adj" fmla="val 20514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4" name="AutoShape 233"/>
          <p:cNvSpPr>
            <a:spLocks noChangeArrowheads="1"/>
          </p:cNvSpPr>
          <p:nvPr/>
        </p:nvSpPr>
        <p:spPr bwMode="auto">
          <a:xfrm flipH="1">
            <a:off x="6769100" y="4006850"/>
            <a:ext cx="247650" cy="346075"/>
          </a:xfrm>
          <a:prstGeom prst="homePlate">
            <a:avLst>
              <a:gd name="adj" fmla="val 20514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" name="AutoShape 234"/>
          <p:cNvSpPr>
            <a:spLocks noChangeArrowheads="1"/>
          </p:cNvSpPr>
          <p:nvPr/>
        </p:nvSpPr>
        <p:spPr bwMode="auto">
          <a:xfrm>
            <a:off x="7553325" y="4010025"/>
            <a:ext cx="147638" cy="338138"/>
          </a:xfrm>
          <a:prstGeom prst="flowChartProcess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6" name="AutoShape 235"/>
          <p:cNvSpPr>
            <a:spLocks noChangeArrowheads="1"/>
          </p:cNvSpPr>
          <p:nvPr/>
        </p:nvSpPr>
        <p:spPr bwMode="auto">
          <a:xfrm>
            <a:off x="1706563" y="4876800"/>
            <a:ext cx="61912" cy="350838"/>
          </a:xfrm>
          <a:prstGeom prst="homePlate">
            <a:avLst>
              <a:gd name="adj" fmla="val 8461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7" name="AutoShape 236"/>
          <p:cNvSpPr>
            <a:spLocks noChangeArrowheads="1"/>
          </p:cNvSpPr>
          <p:nvPr/>
        </p:nvSpPr>
        <p:spPr bwMode="auto">
          <a:xfrm>
            <a:off x="1484313" y="4862513"/>
            <a:ext cx="244475" cy="355600"/>
          </a:xfrm>
          <a:prstGeom prst="homePlate">
            <a:avLst>
              <a:gd name="adj" fmla="val 20778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8" name="AutoShape 237"/>
          <p:cNvSpPr>
            <a:spLocks noChangeArrowheads="1"/>
          </p:cNvSpPr>
          <p:nvPr/>
        </p:nvSpPr>
        <p:spPr bwMode="auto">
          <a:xfrm>
            <a:off x="1365250" y="4870450"/>
            <a:ext cx="141288" cy="352425"/>
          </a:xfrm>
          <a:prstGeom prst="homePlate">
            <a:avLst>
              <a:gd name="adj" fmla="val 40449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9" name="AutoShape 238"/>
          <p:cNvSpPr>
            <a:spLocks noChangeArrowheads="1"/>
          </p:cNvSpPr>
          <p:nvPr/>
        </p:nvSpPr>
        <p:spPr bwMode="auto">
          <a:xfrm>
            <a:off x="1960563" y="4873625"/>
            <a:ext cx="396875" cy="333375"/>
          </a:xfrm>
          <a:prstGeom prst="homePlate">
            <a:avLst>
              <a:gd name="adj" fmla="val 13531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0" name="AutoShape 239"/>
          <p:cNvSpPr>
            <a:spLocks noChangeArrowheads="1"/>
          </p:cNvSpPr>
          <p:nvPr/>
        </p:nvSpPr>
        <p:spPr bwMode="auto">
          <a:xfrm>
            <a:off x="2379663" y="4873625"/>
            <a:ext cx="358775" cy="333375"/>
          </a:xfrm>
          <a:prstGeom prst="homePlate">
            <a:avLst>
              <a:gd name="adj" fmla="val 12232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1" name="AutoShape 240"/>
          <p:cNvSpPr>
            <a:spLocks noChangeArrowheads="1"/>
          </p:cNvSpPr>
          <p:nvPr/>
        </p:nvSpPr>
        <p:spPr bwMode="auto">
          <a:xfrm>
            <a:off x="3635375" y="4859338"/>
            <a:ext cx="125413" cy="363537"/>
          </a:xfrm>
          <a:prstGeom prst="homePlate">
            <a:avLst>
              <a:gd name="adj" fmla="val 39241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2" name="AutoShape 241"/>
          <p:cNvSpPr>
            <a:spLocks noChangeArrowheads="1"/>
          </p:cNvSpPr>
          <p:nvPr/>
        </p:nvSpPr>
        <p:spPr bwMode="auto">
          <a:xfrm>
            <a:off x="3241675" y="4859338"/>
            <a:ext cx="401638" cy="357187"/>
          </a:xfrm>
          <a:prstGeom prst="homePlate">
            <a:avLst>
              <a:gd name="adj" fmla="val 1278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3" name="AutoShape 242"/>
          <p:cNvSpPr>
            <a:spLocks noChangeArrowheads="1"/>
          </p:cNvSpPr>
          <p:nvPr/>
        </p:nvSpPr>
        <p:spPr bwMode="auto">
          <a:xfrm>
            <a:off x="5449888" y="4864100"/>
            <a:ext cx="149225" cy="349250"/>
          </a:xfrm>
          <a:prstGeom prst="homePlate">
            <a:avLst>
              <a:gd name="adj" fmla="val 3723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4" name="AutoShape 243"/>
          <p:cNvSpPr>
            <a:spLocks noChangeArrowheads="1"/>
          </p:cNvSpPr>
          <p:nvPr/>
        </p:nvSpPr>
        <p:spPr bwMode="auto">
          <a:xfrm>
            <a:off x="5602288" y="4864100"/>
            <a:ext cx="77787" cy="349250"/>
          </a:xfrm>
          <a:prstGeom prst="homePlate">
            <a:avLst>
              <a:gd name="adj" fmla="val 46875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5" name="AutoShape 244"/>
          <p:cNvSpPr>
            <a:spLocks noChangeArrowheads="1"/>
          </p:cNvSpPr>
          <p:nvPr/>
        </p:nvSpPr>
        <p:spPr bwMode="auto">
          <a:xfrm>
            <a:off x="5815013" y="4875213"/>
            <a:ext cx="206375" cy="330200"/>
          </a:xfrm>
          <a:prstGeom prst="homePlate">
            <a:avLst>
              <a:gd name="adj" fmla="val 18463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6" name="AutoShape 245"/>
          <p:cNvSpPr>
            <a:spLocks noChangeArrowheads="1"/>
          </p:cNvSpPr>
          <p:nvPr/>
        </p:nvSpPr>
        <p:spPr bwMode="auto">
          <a:xfrm>
            <a:off x="6048375" y="4875213"/>
            <a:ext cx="196850" cy="330200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7" name="AutoShape 246"/>
          <p:cNvSpPr>
            <a:spLocks noChangeArrowheads="1"/>
          </p:cNvSpPr>
          <p:nvPr/>
        </p:nvSpPr>
        <p:spPr bwMode="auto">
          <a:xfrm>
            <a:off x="6264275" y="4868863"/>
            <a:ext cx="290513" cy="346075"/>
          </a:xfrm>
          <a:prstGeom prst="homePlate">
            <a:avLst>
              <a:gd name="adj" fmla="val 2185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8" name="AutoShape 247"/>
          <p:cNvSpPr>
            <a:spLocks noChangeArrowheads="1"/>
          </p:cNvSpPr>
          <p:nvPr/>
        </p:nvSpPr>
        <p:spPr bwMode="auto">
          <a:xfrm>
            <a:off x="7119938" y="4875213"/>
            <a:ext cx="614362" cy="339725"/>
          </a:xfrm>
          <a:prstGeom prst="homePlate">
            <a:avLst>
              <a:gd name="adj" fmla="val 14484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9" name="AutoShape 248"/>
          <p:cNvSpPr>
            <a:spLocks noChangeArrowheads="1"/>
          </p:cNvSpPr>
          <p:nvPr/>
        </p:nvSpPr>
        <p:spPr bwMode="auto">
          <a:xfrm flipH="1">
            <a:off x="1782763" y="5435600"/>
            <a:ext cx="192087" cy="339725"/>
          </a:xfrm>
          <a:prstGeom prst="homePlate">
            <a:avLst>
              <a:gd name="adj" fmla="val 20662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0" name="AutoShape 249"/>
          <p:cNvSpPr>
            <a:spLocks noChangeArrowheads="1"/>
          </p:cNvSpPr>
          <p:nvPr/>
        </p:nvSpPr>
        <p:spPr bwMode="auto">
          <a:xfrm flipH="1">
            <a:off x="2730500" y="5430838"/>
            <a:ext cx="177800" cy="349250"/>
          </a:xfrm>
          <a:prstGeom prst="homePlate">
            <a:avLst>
              <a:gd name="adj" fmla="val 20662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1" name="AutoShape 250"/>
          <p:cNvSpPr>
            <a:spLocks noChangeArrowheads="1"/>
          </p:cNvSpPr>
          <p:nvPr/>
        </p:nvSpPr>
        <p:spPr bwMode="auto">
          <a:xfrm flipH="1">
            <a:off x="2878138" y="5430838"/>
            <a:ext cx="371475" cy="360362"/>
          </a:xfrm>
          <a:prstGeom prst="homePlate">
            <a:avLst>
              <a:gd name="adj" fmla="val 1542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2" name="AutoShape 251"/>
          <p:cNvSpPr>
            <a:spLocks noChangeArrowheads="1"/>
          </p:cNvSpPr>
          <p:nvPr/>
        </p:nvSpPr>
        <p:spPr bwMode="auto">
          <a:xfrm flipH="1">
            <a:off x="3763963" y="5419725"/>
            <a:ext cx="57150" cy="346075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3" name="AutoShape 252"/>
          <p:cNvSpPr>
            <a:spLocks noChangeArrowheads="1"/>
          </p:cNvSpPr>
          <p:nvPr/>
        </p:nvSpPr>
        <p:spPr bwMode="auto">
          <a:xfrm flipH="1">
            <a:off x="3816350" y="5418138"/>
            <a:ext cx="101600" cy="360362"/>
          </a:xfrm>
          <a:prstGeom prst="homePlate">
            <a:avLst>
              <a:gd name="adj" fmla="val 46556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4" name="AutoShape 253"/>
          <p:cNvSpPr>
            <a:spLocks noChangeArrowheads="1"/>
          </p:cNvSpPr>
          <p:nvPr/>
        </p:nvSpPr>
        <p:spPr bwMode="auto">
          <a:xfrm flipH="1">
            <a:off x="3887788" y="5416550"/>
            <a:ext cx="158750" cy="358775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5" name="AutoShape 254"/>
          <p:cNvSpPr>
            <a:spLocks noChangeArrowheads="1"/>
          </p:cNvSpPr>
          <p:nvPr/>
        </p:nvSpPr>
        <p:spPr bwMode="auto">
          <a:xfrm flipH="1">
            <a:off x="4364038" y="5430838"/>
            <a:ext cx="220662" cy="349250"/>
          </a:xfrm>
          <a:prstGeom prst="homePlate">
            <a:avLst>
              <a:gd name="adj" fmla="val 15111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6" name="AutoShape 255"/>
          <p:cNvSpPr>
            <a:spLocks noChangeArrowheads="1"/>
          </p:cNvSpPr>
          <p:nvPr/>
        </p:nvSpPr>
        <p:spPr bwMode="auto">
          <a:xfrm flipH="1">
            <a:off x="4667250" y="5437188"/>
            <a:ext cx="614363" cy="334962"/>
          </a:xfrm>
          <a:prstGeom prst="homePlate">
            <a:avLst>
              <a:gd name="adj" fmla="val 15174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7" name="AutoShape 256"/>
          <p:cNvSpPr>
            <a:spLocks noChangeArrowheads="1"/>
          </p:cNvSpPr>
          <p:nvPr/>
        </p:nvSpPr>
        <p:spPr bwMode="auto">
          <a:xfrm flipH="1">
            <a:off x="5797550" y="5434013"/>
            <a:ext cx="66675" cy="346075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8" name="AutoShape 257"/>
          <p:cNvSpPr>
            <a:spLocks noChangeArrowheads="1"/>
          </p:cNvSpPr>
          <p:nvPr/>
        </p:nvSpPr>
        <p:spPr bwMode="auto">
          <a:xfrm flipH="1">
            <a:off x="6710363" y="5443538"/>
            <a:ext cx="98425" cy="349250"/>
          </a:xfrm>
          <a:prstGeom prst="homePlate">
            <a:avLst>
              <a:gd name="adj" fmla="val 4194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9" name="AutoShape 258"/>
          <p:cNvSpPr>
            <a:spLocks noChangeArrowheads="1"/>
          </p:cNvSpPr>
          <p:nvPr/>
        </p:nvSpPr>
        <p:spPr bwMode="auto">
          <a:xfrm flipH="1">
            <a:off x="6807200" y="5441950"/>
            <a:ext cx="134938" cy="350838"/>
          </a:xfrm>
          <a:prstGeom prst="homePlate">
            <a:avLst>
              <a:gd name="adj" fmla="val 29412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0" name="Line 259"/>
          <p:cNvSpPr>
            <a:spLocks noChangeShapeType="1"/>
          </p:cNvSpPr>
          <p:nvPr/>
        </p:nvSpPr>
        <p:spPr bwMode="auto">
          <a:xfrm flipV="1">
            <a:off x="1381125" y="2528888"/>
            <a:ext cx="6553200" cy="4762"/>
          </a:xfrm>
          <a:prstGeom prst="lin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261" name="Line 260"/>
          <p:cNvSpPr>
            <a:spLocks noChangeShapeType="1"/>
          </p:cNvSpPr>
          <p:nvPr/>
        </p:nvSpPr>
        <p:spPr bwMode="auto">
          <a:xfrm>
            <a:off x="1381125" y="3895725"/>
            <a:ext cx="6553200" cy="4763"/>
          </a:xfrm>
          <a:prstGeom prst="lin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262" name="Line 261"/>
          <p:cNvSpPr>
            <a:spLocks noChangeShapeType="1"/>
          </p:cNvSpPr>
          <p:nvPr/>
        </p:nvSpPr>
        <p:spPr bwMode="auto">
          <a:xfrm>
            <a:off x="1376363" y="5319713"/>
            <a:ext cx="6553200" cy="4762"/>
          </a:xfrm>
          <a:prstGeom prst="lin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23635" name="Text Box 262"/>
          <p:cNvSpPr txBox="1">
            <a:spLocks noChangeArrowheads="1"/>
          </p:cNvSpPr>
          <p:nvPr/>
        </p:nvSpPr>
        <p:spPr bwMode="auto">
          <a:xfrm>
            <a:off x="1414463" y="1838325"/>
            <a:ext cx="366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3636" name="Text Box 263"/>
          <p:cNvSpPr txBox="1">
            <a:spLocks noChangeArrowheads="1"/>
          </p:cNvSpPr>
          <p:nvPr/>
        </p:nvSpPr>
        <p:spPr bwMode="auto">
          <a:xfrm>
            <a:off x="2600325" y="1838325"/>
            <a:ext cx="366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3637" name="Text Box 264"/>
          <p:cNvSpPr txBox="1">
            <a:spLocks noChangeArrowheads="1"/>
          </p:cNvSpPr>
          <p:nvPr/>
        </p:nvSpPr>
        <p:spPr bwMode="auto">
          <a:xfrm>
            <a:off x="2747963" y="1838325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9A</a:t>
            </a:r>
          </a:p>
        </p:txBody>
      </p:sp>
      <p:sp>
        <p:nvSpPr>
          <p:cNvPr id="23638" name="Text Box 265"/>
          <p:cNvSpPr txBox="1">
            <a:spLocks noChangeArrowheads="1"/>
          </p:cNvSpPr>
          <p:nvPr/>
        </p:nvSpPr>
        <p:spPr bwMode="auto">
          <a:xfrm>
            <a:off x="2933700" y="1838325"/>
            <a:ext cx="476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3639" name="Text Box 266"/>
          <p:cNvSpPr txBox="1">
            <a:spLocks noChangeArrowheads="1"/>
          </p:cNvSpPr>
          <p:nvPr/>
        </p:nvSpPr>
        <p:spPr bwMode="auto">
          <a:xfrm>
            <a:off x="3100388" y="1838325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3640" name="Text Box 267"/>
          <p:cNvSpPr txBox="1">
            <a:spLocks noChangeArrowheads="1"/>
          </p:cNvSpPr>
          <p:nvPr/>
        </p:nvSpPr>
        <p:spPr bwMode="auto">
          <a:xfrm>
            <a:off x="3481388" y="1838325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23641" name="Text Box 268"/>
          <p:cNvSpPr txBox="1">
            <a:spLocks noChangeArrowheads="1"/>
          </p:cNvSpPr>
          <p:nvPr/>
        </p:nvSpPr>
        <p:spPr bwMode="auto">
          <a:xfrm>
            <a:off x="3786188" y="1838325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23642" name="Text Box 269"/>
          <p:cNvSpPr txBox="1">
            <a:spLocks noChangeArrowheads="1"/>
          </p:cNvSpPr>
          <p:nvPr/>
        </p:nvSpPr>
        <p:spPr bwMode="auto">
          <a:xfrm>
            <a:off x="4090988" y="1838325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23643" name="Text Box 270"/>
          <p:cNvSpPr txBox="1">
            <a:spLocks noChangeArrowheads="1"/>
          </p:cNvSpPr>
          <p:nvPr/>
        </p:nvSpPr>
        <p:spPr bwMode="auto">
          <a:xfrm>
            <a:off x="1385888" y="2919413"/>
            <a:ext cx="366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3644" name="Text Box 271"/>
          <p:cNvSpPr txBox="1">
            <a:spLocks noChangeArrowheads="1"/>
          </p:cNvSpPr>
          <p:nvPr/>
        </p:nvSpPr>
        <p:spPr bwMode="auto">
          <a:xfrm>
            <a:off x="1557338" y="2919413"/>
            <a:ext cx="366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3645" name="Text Box 272"/>
          <p:cNvSpPr txBox="1">
            <a:spLocks noChangeArrowheads="1"/>
          </p:cNvSpPr>
          <p:nvPr/>
        </p:nvSpPr>
        <p:spPr bwMode="auto">
          <a:xfrm>
            <a:off x="1738313" y="2919413"/>
            <a:ext cx="366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3646" name="Text Box 273"/>
          <p:cNvSpPr txBox="1">
            <a:spLocks noChangeArrowheads="1"/>
          </p:cNvSpPr>
          <p:nvPr/>
        </p:nvSpPr>
        <p:spPr bwMode="auto">
          <a:xfrm>
            <a:off x="1947863" y="2919413"/>
            <a:ext cx="366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3647" name="Text Box 274"/>
          <p:cNvSpPr txBox="1">
            <a:spLocks noChangeArrowheads="1"/>
          </p:cNvSpPr>
          <p:nvPr/>
        </p:nvSpPr>
        <p:spPr bwMode="auto">
          <a:xfrm>
            <a:off x="2271713" y="2919413"/>
            <a:ext cx="366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3648" name="Text Box 275"/>
          <p:cNvSpPr txBox="1">
            <a:spLocks noChangeArrowheads="1"/>
          </p:cNvSpPr>
          <p:nvPr/>
        </p:nvSpPr>
        <p:spPr bwMode="auto">
          <a:xfrm>
            <a:off x="2805113" y="2919413"/>
            <a:ext cx="366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3649" name="Text Box 276"/>
          <p:cNvSpPr txBox="1">
            <a:spLocks noChangeArrowheads="1"/>
          </p:cNvSpPr>
          <p:nvPr/>
        </p:nvSpPr>
        <p:spPr bwMode="auto">
          <a:xfrm>
            <a:off x="4976813" y="1838325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17</a:t>
            </a:r>
          </a:p>
        </p:txBody>
      </p:sp>
      <p:sp>
        <p:nvSpPr>
          <p:cNvPr id="23650" name="Text Box 277"/>
          <p:cNvSpPr txBox="1">
            <a:spLocks noChangeArrowheads="1"/>
          </p:cNvSpPr>
          <p:nvPr/>
        </p:nvSpPr>
        <p:spPr bwMode="auto">
          <a:xfrm>
            <a:off x="6091238" y="1838325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21</a:t>
            </a:r>
          </a:p>
        </p:txBody>
      </p:sp>
      <p:sp>
        <p:nvSpPr>
          <p:cNvPr id="23651" name="Text Box 278"/>
          <p:cNvSpPr txBox="1">
            <a:spLocks noChangeArrowheads="1"/>
          </p:cNvSpPr>
          <p:nvPr/>
        </p:nvSpPr>
        <p:spPr bwMode="auto">
          <a:xfrm>
            <a:off x="4271963" y="29194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23652" name="Text Box 279"/>
          <p:cNvSpPr txBox="1">
            <a:spLocks noChangeArrowheads="1"/>
          </p:cNvSpPr>
          <p:nvPr/>
        </p:nvSpPr>
        <p:spPr bwMode="auto">
          <a:xfrm>
            <a:off x="4548188" y="29194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23653" name="Text Box 280"/>
          <p:cNvSpPr txBox="1">
            <a:spLocks noChangeArrowheads="1"/>
          </p:cNvSpPr>
          <p:nvPr/>
        </p:nvSpPr>
        <p:spPr bwMode="auto">
          <a:xfrm>
            <a:off x="4748213" y="29194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23654" name="Text Box 281"/>
          <p:cNvSpPr txBox="1">
            <a:spLocks noChangeArrowheads="1"/>
          </p:cNvSpPr>
          <p:nvPr/>
        </p:nvSpPr>
        <p:spPr bwMode="auto">
          <a:xfrm>
            <a:off x="5205413" y="29194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23655" name="Text Box 282"/>
          <p:cNvSpPr txBox="1">
            <a:spLocks noChangeArrowheads="1"/>
          </p:cNvSpPr>
          <p:nvPr/>
        </p:nvSpPr>
        <p:spPr bwMode="auto">
          <a:xfrm>
            <a:off x="5491163" y="29194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23656" name="Text Box 283"/>
          <p:cNvSpPr txBox="1">
            <a:spLocks noChangeArrowheads="1"/>
          </p:cNvSpPr>
          <p:nvPr/>
        </p:nvSpPr>
        <p:spPr bwMode="auto">
          <a:xfrm>
            <a:off x="5805488" y="29194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23657" name="Text Box 284"/>
          <p:cNvSpPr txBox="1">
            <a:spLocks noChangeArrowheads="1"/>
          </p:cNvSpPr>
          <p:nvPr/>
        </p:nvSpPr>
        <p:spPr bwMode="auto">
          <a:xfrm>
            <a:off x="7205663" y="1838325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22</a:t>
            </a:r>
          </a:p>
        </p:txBody>
      </p:sp>
      <p:sp>
        <p:nvSpPr>
          <p:cNvPr id="23658" name="Text Box 285"/>
          <p:cNvSpPr txBox="1">
            <a:spLocks noChangeArrowheads="1"/>
          </p:cNvSpPr>
          <p:nvPr/>
        </p:nvSpPr>
        <p:spPr bwMode="auto">
          <a:xfrm>
            <a:off x="1195388" y="42814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23</a:t>
            </a:r>
          </a:p>
        </p:txBody>
      </p:sp>
      <p:sp>
        <p:nvSpPr>
          <p:cNvPr id="23659" name="Text Box 286"/>
          <p:cNvSpPr txBox="1">
            <a:spLocks noChangeArrowheads="1"/>
          </p:cNvSpPr>
          <p:nvPr/>
        </p:nvSpPr>
        <p:spPr bwMode="auto">
          <a:xfrm>
            <a:off x="1414463" y="42814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24</a:t>
            </a:r>
          </a:p>
        </p:txBody>
      </p:sp>
      <p:sp>
        <p:nvSpPr>
          <p:cNvPr id="23660" name="Text Box 287"/>
          <p:cNvSpPr txBox="1">
            <a:spLocks noChangeArrowheads="1"/>
          </p:cNvSpPr>
          <p:nvPr/>
        </p:nvSpPr>
        <p:spPr bwMode="auto">
          <a:xfrm>
            <a:off x="1643063" y="42814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25</a:t>
            </a:r>
          </a:p>
        </p:txBody>
      </p:sp>
      <p:sp>
        <p:nvSpPr>
          <p:cNvPr id="23661" name="Text Box 288"/>
          <p:cNvSpPr txBox="1">
            <a:spLocks noChangeArrowheads="1"/>
          </p:cNvSpPr>
          <p:nvPr/>
        </p:nvSpPr>
        <p:spPr bwMode="auto">
          <a:xfrm>
            <a:off x="1614488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26</a:t>
            </a:r>
          </a:p>
        </p:txBody>
      </p:sp>
      <p:sp>
        <p:nvSpPr>
          <p:cNvPr id="23662" name="Text Box 289"/>
          <p:cNvSpPr txBox="1">
            <a:spLocks noChangeArrowheads="1"/>
          </p:cNvSpPr>
          <p:nvPr/>
        </p:nvSpPr>
        <p:spPr bwMode="auto">
          <a:xfrm>
            <a:off x="185261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27</a:t>
            </a:r>
          </a:p>
        </p:txBody>
      </p:sp>
      <p:sp>
        <p:nvSpPr>
          <p:cNvPr id="23663" name="Text Box 290"/>
          <p:cNvSpPr txBox="1">
            <a:spLocks noChangeArrowheads="1"/>
          </p:cNvSpPr>
          <p:nvPr/>
        </p:nvSpPr>
        <p:spPr bwMode="auto">
          <a:xfrm>
            <a:off x="2166938" y="42814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28</a:t>
            </a:r>
          </a:p>
        </p:txBody>
      </p:sp>
      <p:sp>
        <p:nvSpPr>
          <p:cNvPr id="23664" name="Text Box 291"/>
          <p:cNvSpPr txBox="1">
            <a:spLocks noChangeArrowheads="1"/>
          </p:cNvSpPr>
          <p:nvPr/>
        </p:nvSpPr>
        <p:spPr bwMode="auto">
          <a:xfrm>
            <a:off x="274796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29</a:t>
            </a:r>
          </a:p>
        </p:txBody>
      </p:sp>
      <p:sp>
        <p:nvSpPr>
          <p:cNvPr id="23665" name="Text Box 292"/>
          <p:cNvSpPr txBox="1">
            <a:spLocks noChangeArrowheads="1"/>
          </p:cNvSpPr>
          <p:nvPr/>
        </p:nvSpPr>
        <p:spPr bwMode="auto">
          <a:xfrm>
            <a:off x="324326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23666" name="Text Box 293"/>
          <p:cNvSpPr txBox="1">
            <a:spLocks noChangeArrowheads="1"/>
          </p:cNvSpPr>
          <p:nvPr/>
        </p:nvSpPr>
        <p:spPr bwMode="auto">
          <a:xfrm>
            <a:off x="362426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31</a:t>
            </a:r>
          </a:p>
        </p:txBody>
      </p:sp>
      <p:sp>
        <p:nvSpPr>
          <p:cNvPr id="23667" name="Text Box 294"/>
          <p:cNvSpPr txBox="1">
            <a:spLocks noChangeArrowheads="1"/>
          </p:cNvSpPr>
          <p:nvPr/>
        </p:nvSpPr>
        <p:spPr bwMode="auto">
          <a:xfrm>
            <a:off x="394811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32</a:t>
            </a:r>
          </a:p>
        </p:txBody>
      </p:sp>
      <p:sp>
        <p:nvSpPr>
          <p:cNvPr id="23668" name="Text Box 295"/>
          <p:cNvSpPr txBox="1">
            <a:spLocks noChangeArrowheads="1"/>
          </p:cNvSpPr>
          <p:nvPr/>
        </p:nvSpPr>
        <p:spPr bwMode="auto">
          <a:xfrm>
            <a:off x="4129088" y="42814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33</a:t>
            </a:r>
          </a:p>
        </p:txBody>
      </p:sp>
      <p:sp>
        <p:nvSpPr>
          <p:cNvPr id="23669" name="Text Box 296"/>
          <p:cNvSpPr txBox="1">
            <a:spLocks noChangeArrowheads="1"/>
          </p:cNvSpPr>
          <p:nvPr/>
        </p:nvSpPr>
        <p:spPr bwMode="auto">
          <a:xfrm>
            <a:off x="4414838" y="42814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34</a:t>
            </a:r>
          </a:p>
        </p:txBody>
      </p:sp>
      <p:sp>
        <p:nvSpPr>
          <p:cNvPr id="23670" name="Text Box 297"/>
          <p:cNvSpPr txBox="1">
            <a:spLocks noChangeArrowheads="1"/>
          </p:cNvSpPr>
          <p:nvPr/>
        </p:nvSpPr>
        <p:spPr bwMode="auto">
          <a:xfrm>
            <a:off x="4672013" y="42814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35</a:t>
            </a:r>
          </a:p>
        </p:txBody>
      </p:sp>
      <p:sp>
        <p:nvSpPr>
          <p:cNvPr id="23671" name="Text Box 298"/>
          <p:cNvSpPr txBox="1">
            <a:spLocks noChangeArrowheads="1"/>
          </p:cNvSpPr>
          <p:nvPr/>
        </p:nvSpPr>
        <p:spPr bwMode="auto">
          <a:xfrm>
            <a:off x="472916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36</a:t>
            </a:r>
          </a:p>
        </p:txBody>
      </p:sp>
      <p:sp>
        <p:nvSpPr>
          <p:cNvPr id="23672" name="Text Box 299"/>
          <p:cNvSpPr txBox="1">
            <a:spLocks noChangeArrowheads="1"/>
          </p:cNvSpPr>
          <p:nvPr/>
        </p:nvSpPr>
        <p:spPr bwMode="auto">
          <a:xfrm>
            <a:off x="5062538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37</a:t>
            </a:r>
          </a:p>
        </p:txBody>
      </p:sp>
      <p:sp>
        <p:nvSpPr>
          <p:cNvPr id="23673" name="Text Box 300"/>
          <p:cNvSpPr txBox="1">
            <a:spLocks noChangeArrowheads="1"/>
          </p:cNvSpPr>
          <p:nvPr/>
        </p:nvSpPr>
        <p:spPr bwMode="auto">
          <a:xfrm>
            <a:off x="5414963" y="42814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38</a:t>
            </a:r>
          </a:p>
        </p:txBody>
      </p:sp>
      <p:sp>
        <p:nvSpPr>
          <p:cNvPr id="23674" name="Text Box 301"/>
          <p:cNvSpPr txBox="1">
            <a:spLocks noChangeArrowheads="1"/>
          </p:cNvSpPr>
          <p:nvPr/>
        </p:nvSpPr>
        <p:spPr bwMode="auto">
          <a:xfrm>
            <a:off x="564356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39</a:t>
            </a:r>
          </a:p>
        </p:txBody>
      </p:sp>
      <p:sp>
        <p:nvSpPr>
          <p:cNvPr id="23675" name="Text Box 302"/>
          <p:cNvSpPr txBox="1">
            <a:spLocks noChangeArrowheads="1"/>
          </p:cNvSpPr>
          <p:nvPr/>
        </p:nvSpPr>
        <p:spPr bwMode="auto">
          <a:xfrm>
            <a:off x="606266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23676" name="Text Box 303"/>
          <p:cNvSpPr txBox="1">
            <a:spLocks noChangeArrowheads="1"/>
          </p:cNvSpPr>
          <p:nvPr/>
        </p:nvSpPr>
        <p:spPr bwMode="auto">
          <a:xfrm>
            <a:off x="6472238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41</a:t>
            </a:r>
          </a:p>
        </p:txBody>
      </p:sp>
      <p:sp>
        <p:nvSpPr>
          <p:cNvPr id="23677" name="Text Box 304"/>
          <p:cNvSpPr txBox="1">
            <a:spLocks noChangeArrowheads="1"/>
          </p:cNvSpPr>
          <p:nvPr/>
        </p:nvSpPr>
        <p:spPr bwMode="auto">
          <a:xfrm>
            <a:off x="6653213" y="42814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42</a:t>
            </a:r>
          </a:p>
        </p:txBody>
      </p:sp>
      <p:sp>
        <p:nvSpPr>
          <p:cNvPr id="23678" name="Text Box 305"/>
          <p:cNvSpPr txBox="1">
            <a:spLocks noChangeArrowheads="1"/>
          </p:cNvSpPr>
          <p:nvPr/>
        </p:nvSpPr>
        <p:spPr bwMode="auto">
          <a:xfrm>
            <a:off x="691991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43</a:t>
            </a:r>
          </a:p>
        </p:txBody>
      </p:sp>
      <p:sp>
        <p:nvSpPr>
          <p:cNvPr id="23679" name="Text Box 306"/>
          <p:cNvSpPr txBox="1">
            <a:spLocks noChangeArrowheads="1"/>
          </p:cNvSpPr>
          <p:nvPr/>
        </p:nvSpPr>
        <p:spPr bwMode="auto">
          <a:xfrm>
            <a:off x="718661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44</a:t>
            </a:r>
          </a:p>
        </p:txBody>
      </p:sp>
      <p:sp>
        <p:nvSpPr>
          <p:cNvPr id="23680" name="Text Box 307"/>
          <p:cNvSpPr txBox="1">
            <a:spLocks noChangeArrowheads="1"/>
          </p:cNvSpPr>
          <p:nvPr/>
        </p:nvSpPr>
        <p:spPr bwMode="auto">
          <a:xfrm>
            <a:off x="7367588" y="42814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45</a:t>
            </a:r>
          </a:p>
        </p:txBody>
      </p:sp>
      <p:sp>
        <p:nvSpPr>
          <p:cNvPr id="23681" name="Text Box 308"/>
          <p:cNvSpPr txBox="1">
            <a:spLocks noChangeArrowheads="1"/>
          </p:cNvSpPr>
          <p:nvPr/>
        </p:nvSpPr>
        <p:spPr bwMode="auto">
          <a:xfrm>
            <a:off x="7491413" y="321151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46</a:t>
            </a:r>
          </a:p>
        </p:txBody>
      </p:sp>
      <p:sp>
        <p:nvSpPr>
          <p:cNvPr id="23682" name="Text Box 309"/>
          <p:cNvSpPr txBox="1">
            <a:spLocks noChangeArrowheads="1"/>
          </p:cNvSpPr>
          <p:nvPr/>
        </p:nvSpPr>
        <p:spPr bwMode="auto">
          <a:xfrm>
            <a:off x="1090613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47</a:t>
            </a:r>
          </a:p>
        </p:txBody>
      </p:sp>
      <p:sp>
        <p:nvSpPr>
          <p:cNvPr id="23683" name="Text Box 310"/>
          <p:cNvSpPr txBox="1">
            <a:spLocks noChangeArrowheads="1"/>
          </p:cNvSpPr>
          <p:nvPr/>
        </p:nvSpPr>
        <p:spPr bwMode="auto">
          <a:xfrm>
            <a:off x="1319213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48</a:t>
            </a:r>
          </a:p>
        </p:txBody>
      </p:sp>
      <p:sp>
        <p:nvSpPr>
          <p:cNvPr id="23684" name="Text Box 311"/>
          <p:cNvSpPr txBox="1">
            <a:spLocks noChangeArrowheads="1"/>
          </p:cNvSpPr>
          <p:nvPr/>
        </p:nvSpPr>
        <p:spPr bwMode="auto">
          <a:xfrm>
            <a:off x="1547813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49</a:t>
            </a:r>
          </a:p>
        </p:txBody>
      </p:sp>
      <p:sp>
        <p:nvSpPr>
          <p:cNvPr id="23685" name="Text Box 312"/>
          <p:cNvSpPr txBox="1">
            <a:spLocks noChangeArrowheads="1"/>
          </p:cNvSpPr>
          <p:nvPr/>
        </p:nvSpPr>
        <p:spPr bwMode="auto">
          <a:xfrm>
            <a:off x="1624013" y="57324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23686" name="Text Box 313"/>
          <p:cNvSpPr txBox="1">
            <a:spLocks noChangeArrowheads="1"/>
          </p:cNvSpPr>
          <p:nvPr/>
        </p:nvSpPr>
        <p:spPr bwMode="auto">
          <a:xfrm>
            <a:off x="1900238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51</a:t>
            </a:r>
          </a:p>
        </p:txBody>
      </p:sp>
      <p:sp>
        <p:nvSpPr>
          <p:cNvPr id="23687" name="Text Box 314"/>
          <p:cNvSpPr txBox="1">
            <a:spLocks noChangeArrowheads="1"/>
          </p:cNvSpPr>
          <p:nvPr/>
        </p:nvSpPr>
        <p:spPr bwMode="auto">
          <a:xfrm>
            <a:off x="2281238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52</a:t>
            </a:r>
          </a:p>
        </p:txBody>
      </p:sp>
      <p:sp>
        <p:nvSpPr>
          <p:cNvPr id="23688" name="Text Box 315"/>
          <p:cNvSpPr txBox="1">
            <a:spLocks noChangeArrowheads="1"/>
          </p:cNvSpPr>
          <p:nvPr/>
        </p:nvSpPr>
        <p:spPr bwMode="auto">
          <a:xfrm>
            <a:off x="2557463" y="57324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53</a:t>
            </a:r>
          </a:p>
        </p:txBody>
      </p:sp>
      <p:sp>
        <p:nvSpPr>
          <p:cNvPr id="23689" name="Text Box 316"/>
          <p:cNvSpPr txBox="1">
            <a:spLocks noChangeArrowheads="1"/>
          </p:cNvSpPr>
          <p:nvPr/>
        </p:nvSpPr>
        <p:spPr bwMode="auto">
          <a:xfrm>
            <a:off x="2824163" y="57324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54</a:t>
            </a:r>
          </a:p>
        </p:txBody>
      </p:sp>
      <p:sp>
        <p:nvSpPr>
          <p:cNvPr id="23690" name="Text Box 317"/>
          <p:cNvSpPr txBox="1">
            <a:spLocks noChangeArrowheads="1"/>
          </p:cNvSpPr>
          <p:nvPr/>
        </p:nvSpPr>
        <p:spPr bwMode="auto">
          <a:xfrm>
            <a:off x="3195638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55</a:t>
            </a:r>
          </a:p>
        </p:txBody>
      </p:sp>
      <p:sp>
        <p:nvSpPr>
          <p:cNvPr id="23691" name="Text Box 318"/>
          <p:cNvSpPr txBox="1">
            <a:spLocks noChangeArrowheads="1"/>
          </p:cNvSpPr>
          <p:nvPr/>
        </p:nvSpPr>
        <p:spPr bwMode="auto">
          <a:xfrm>
            <a:off x="3452813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56</a:t>
            </a:r>
          </a:p>
        </p:txBody>
      </p:sp>
      <p:sp>
        <p:nvSpPr>
          <p:cNvPr id="23692" name="Text Box 319"/>
          <p:cNvSpPr txBox="1">
            <a:spLocks noChangeArrowheads="1"/>
          </p:cNvSpPr>
          <p:nvPr/>
        </p:nvSpPr>
        <p:spPr bwMode="auto">
          <a:xfrm>
            <a:off x="3557588" y="57324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57</a:t>
            </a:r>
          </a:p>
        </p:txBody>
      </p:sp>
      <p:sp>
        <p:nvSpPr>
          <p:cNvPr id="23693" name="Text Box 320"/>
          <p:cNvSpPr txBox="1">
            <a:spLocks noChangeArrowheads="1"/>
          </p:cNvSpPr>
          <p:nvPr/>
        </p:nvSpPr>
        <p:spPr bwMode="auto">
          <a:xfrm>
            <a:off x="3624263" y="58943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58</a:t>
            </a:r>
          </a:p>
        </p:txBody>
      </p:sp>
      <p:sp>
        <p:nvSpPr>
          <p:cNvPr id="23694" name="Text Box 321"/>
          <p:cNvSpPr txBox="1">
            <a:spLocks noChangeArrowheads="1"/>
          </p:cNvSpPr>
          <p:nvPr/>
        </p:nvSpPr>
        <p:spPr bwMode="auto">
          <a:xfrm>
            <a:off x="3748088" y="57324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59</a:t>
            </a:r>
          </a:p>
        </p:txBody>
      </p:sp>
      <p:sp>
        <p:nvSpPr>
          <p:cNvPr id="23695" name="Text Box 322"/>
          <p:cNvSpPr txBox="1">
            <a:spLocks noChangeArrowheads="1"/>
          </p:cNvSpPr>
          <p:nvPr/>
        </p:nvSpPr>
        <p:spPr bwMode="auto">
          <a:xfrm>
            <a:off x="3862388" y="5894388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60</a:t>
            </a:r>
          </a:p>
        </p:txBody>
      </p:sp>
      <p:sp>
        <p:nvSpPr>
          <p:cNvPr id="23696" name="Text Box 323"/>
          <p:cNvSpPr txBox="1">
            <a:spLocks noChangeArrowheads="1"/>
          </p:cNvSpPr>
          <p:nvPr/>
        </p:nvSpPr>
        <p:spPr bwMode="auto">
          <a:xfrm>
            <a:off x="4281488" y="57324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61</a:t>
            </a:r>
          </a:p>
        </p:txBody>
      </p:sp>
      <p:sp>
        <p:nvSpPr>
          <p:cNvPr id="23697" name="Text Box 324"/>
          <p:cNvSpPr txBox="1">
            <a:spLocks noChangeArrowheads="1"/>
          </p:cNvSpPr>
          <p:nvPr/>
        </p:nvSpPr>
        <p:spPr bwMode="auto">
          <a:xfrm>
            <a:off x="4719638" y="57324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62</a:t>
            </a:r>
          </a:p>
        </p:txBody>
      </p:sp>
      <p:sp>
        <p:nvSpPr>
          <p:cNvPr id="23698" name="Text Box 325"/>
          <p:cNvSpPr txBox="1">
            <a:spLocks noChangeArrowheads="1"/>
          </p:cNvSpPr>
          <p:nvPr/>
        </p:nvSpPr>
        <p:spPr bwMode="auto">
          <a:xfrm>
            <a:off x="5214938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63</a:t>
            </a:r>
          </a:p>
        </p:txBody>
      </p:sp>
      <p:sp>
        <p:nvSpPr>
          <p:cNvPr id="23699" name="Text Box 326"/>
          <p:cNvSpPr txBox="1">
            <a:spLocks noChangeArrowheads="1"/>
          </p:cNvSpPr>
          <p:nvPr/>
        </p:nvSpPr>
        <p:spPr bwMode="auto">
          <a:xfrm>
            <a:off x="5434013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64</a:t>
            </a:r>
          </a:p>
        </p:txBody>
      </p:sp>
      <p:sp>
        <p:nvSpPr>
          <p:cNvPr id="23700" name="Text Box 327"/>
          <p:cNvSpPr txBox="1">
            <a:spLocks noChangeArrowheads="1"/>
          </p:cNvSpPr>
          <p:nvPr/>
        </p:nvSpPr>
        <p:spPr bwMode="auto">
          <a:xfrm>
            <a:off x="5567363" y="57324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65</a:t>
            </a:r>
          </a:p>
        </p:txBody>
      </p:sp>
      <p:sp>
        <p:nvSpPr>
          <p:cNvPr id="23701" name="Text Box 328"/>
          <p:cNvSpPr txBox="1">
            <a:spLocks noChangeArrowheads="1"/>
          </p:cNvSpPr>
          <p:nvPr/>
        </p:nvSpPr>
        <p:spPr bwMode="auto">
          <a:xfrm>
            <a:off x="5662613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66</a:t>
            </a:r>
          </a:p>
        </p:txBody>
      </p:sp>
      <p:sp>
        <p:nvSpPr>
          <p:cNvPr id="23702" name="Text Box 329"/>
          <p:cNvSpPr txBox="1">
            <a:spLocks noChangeArrowheads="1"/>
          </p:cNvSpPr>
          <p:nvPr/>
        </p:nvSpPr>
        <p:spPr bwMode="auto">
          <a:xfrm>
            <a:off x="5872163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67</a:t>
            </a:r>
          </a:p>
        </p:txBody>
      </p:sp>
      <p:sp>
        <p:nvSpPr>
          <p:cNvPr id="23703" name="Text Box 330"/>
          <p:cNvSpPr txBox="1">
            <a:spLocks noChangeArrowheads="1"/>
          </p:cNvSpPr>
          <p:nvPr/>
        </p:nvSpPr>
        <p:spPr bwMode="auto">
          <a:xfrm>
            <a:off x="6129338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68</a:t>
            </a:r>
          </a:p>
        </p:txBody>
      </p:sp>
      <p:sp>
        <p:nvSpPr>
          <p:cNvPr id="23704" name="Text Box 331"/>
          <p:cNvSpPr txBox="1">
            <a:spLocks noChangeArrowheads="1"/>
          </p:cNvSpPr>
          <p:nvPr/>
        </p:nvSpPr>
        <p:spPr bwMode="auto">
          <a:xfrm>
            <a:off x="6415088" y="57324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69</a:t>
            </a:r>
          </a:p>
        </p:txBody>
      </p:sp>
      <p:sp>
        <p:nvSpPr>
          <p:cNvPr id="23705" name="Text Box 332"/>
          <p:cNvSpPr txBox="1">
            <a:spLocks noChangeArrowheads="1"/>
          </p:cNvSpPr>
          <p:nvPr/>
        </p:nvSpPr>
        <p:spPr bwMode="auto">
          <a:xfrm>
            <a:off x="6634163" y="57324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70</a:t>
            </a:r>
          </a:p>
        </p:txBody>
      </p:sp>
      <p:sp>
        <p:nvSpPr>
          <p:cNvPr id="23706" name="Text Box 333"/>
          <p:cNvSpPr txBox="1">
            <a:spLocks noChangeArrowheads="1"/>
          </p:cNvSpPr>
          <p:nvPr/>
        </p:nvSpPr>
        <p:spPr bwMode="auto">
          <a:xfrm>
            <a:off x="7119938" y="4640263"/>
            <a:ext cx="5381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34" charset="0"/>
                <a:cs typeface="Arial" pitchFamily="34" charset="0"/>
              </a:rPr>
              <a:t>71</a:t>
            </a:r>
          </a:p>
        </p:txBody>
      </p:sp>
      <p:sp>
        <p:nvSpPr>
          <p:cNvPr id="23707" name="Text Box 334"/>
          <p:cNvSpPr txBox="1">
            <a:spLocks noChangeArrowheads="1"/>
          </p:cNvSpPr>
          <p:nvPr/>
        </p:nvSpPr>
        <p:spPr bwMode="auto">
          <a:xfrm>
            <a:off x="928688" y="2366963"/>
            <a:ext cx="5381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TRL</a:t>
            </a:r>
          </a:p>
        </p:txBody>
      </p:sp>
      <p:sp>
        <p:nvSpPr>
          <p:cNvPr id="23708" name="Text Box 335"/>
          <p:cNvSpPr txBox="1">
            <a:spLocks noChangeArrowheads="1"/>
          </p:cNvSpPr>
          <p:nvPr/>
        </p:nvSpPr>
        <p:spPr bwMode="auto">
          <a:xfrm>
            <a:off x="3519488" y="2566988"/>
            <a:ext cx="5381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UL</a:t>
            </a:r>
          </a:p>
        </p:txBody>
      </p:sp>
      <p:sp>
        <p:nvSpPr>
          <p:cNvPr id="23709" name="Text Box 336"/>
          <p:cNvSpPr txBox="1">
            <a:spLocks noChangeArrowheads="1"/>
          </p:cNvSpPr>
          <p:nvPr/>
        </p:nvSpPr>
        <p:spPr bwMode="auto">
          <a:xfrm>
            <a:off x="4376738" y="5024438"/>
            <a:ext cx="5381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IRL</a:t>
            </a:r>
          </a:p>
        </p:txBody>
      </p:sp>
      <p:sp>
        <p:nvSpPr>
          <p:cNvPr id="23710" name="Text Box 337"/>
          <p:cNvSpPr txBox="1">
            <a:spLocks noChangeArrowheads="1"/>
          </p:cNvSpPr>
          <p:nvPr/>
        </p:nvSpPr>
        <p:spPr bwMode="auto">
          <a:xfrm>
            <a:off x="4833938" y="5014913"/>
            <a:ext cx="5381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IRS</a:t>
            </a:r>
          </a:p>
        </p:txBody>
      </p:sp>
      <p:sp>
        <p:nvSpPr>
          <p:cNvPr id="23711" name="Text Box 338"/>
          <p:cNvSpPr txBox="1">
            <a:spLocks noChangeArrowheads="1"/>
          </p:cNvSpPr>
          <p:nvPr/>
        </p:nvSpPr>
        <p:spPr bwMode="auto">
          <a:xfrm>
            <a:off x="7053263" y="5395913"/>
            <a:ext cx="5381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TRS</a:t>
            </a:r>
          </a:p>
        </p:txBody>
      </p:sp>
      <p:sp>
        <p:nvSpPr>
          <p:cNvPr id="23712" name="Text Box 339"/>
          <p:cNvSpPr txBox="1">
            <a:spLocks noChangeArrowheads="1"/>
          </p:cNvSpPr>
          <p:nvPr/>
        </p:nvSpPr>
        <p:spPr bwMode="auto">
          <a:xfrm>
            <a:off x="5938838" y="5357813"/>
            <a:ext cx="5381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US</a:t>
            </a:r>
          </a:p>
        </p:txBody>
      </p:sp>
      <p:sp>
        <p:nvSpPr>
          <p:cNvPr id="23713" name="Text Box 341"/>
          <p:cNvSpPr txBox="1">
            <a:spLocks noChangeArrowheads="1"/>
          </p:cNvSpPr>
          <p:nvPr/>
        </p:nvSpPr>
        <p:spPr bwMode="auto">
          <a:xfrm>
            <a:off x="4300538" y="2205038"/>
            <a:ext cx="538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20k</a:t>
            </a:r>
          </a:p>
        </p:txBody>
      </p:sp>
      <p:sp>
        <p:nvSpPr>
          <p:cNvPr id="23714" name="Text Box 342"/>
          <p:cNvSpPr txBox="1">
            <a:spLocks noChangeArrowheads="1"/>
          </p:cNvSpPr>
          <p:nvPr/>
        </p:nvSpPr>
        <p:spPr bwMode="auto">
          <a:xfrm>
            <a:off x="7624763" y="2547938"/>
            <a:ext cx="538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40k</a:t>
            </a:r>
          </a:p>
        </p:txBody>
      </p:sp>
      <p:sp>
        <p:nvSpPr>
          <p:cNvPr id="23715" name="Text Box 343"/>
          <p:cNvSpPr txBox="1">
            <a:spLocks noChangeArrowheads="1"/>
          </p:cNvSpPr>
          <p:nvPr/>
        </p:nvSpPr>
        <p:spPr bwMode="auto">
          <a:xfrm>
            <a:off x="4110038" y="3557588"/>
            <a:ext cx="538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60k</a:t>
            </a:r>
          </a:p>
        </p:txBody>
      </p:sp>
      <p:sp>
        <p:nvSpPr>
          <p:cNvPr id="23716" name="Text Box 344"/>
          <p:cNvSpPr txBox="1">
            <a:spLocks noChangeArrowheads="1"/>
          </p:cNvSpPr>
          <p:nvPr/>
        </p:nvSpPr>
        <p:spPr bwMode="auto">
          <a:xfrm>
            <a:off x="7624763" y="3900488"/>
            <a:ext cx="538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80k</a:t>
            </a:r>
          </a:p>
        </p:txBody>
      </p:sp>
      <p:sp>
        <p:nvSpPr>
          <p:cNvPr id="23717" name="Text Box 345"/>
          <p:cNvSpPr txBox="1">
            <a:spLocks noChangeArrowheads="1"/>
          </p:cNvSpPr>
          <p:nvPr/>
        </p:nvSpPr>
        <p:spPr bwMode="auto">
          <a:xfrm>
            <a:off x="3729038" y="5014913"/>
            <a:ext cx="633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100k</a:t>
            </a:r>
          </a:p>
        </p:txBody>
      </p:sp>
      <p:sp>
        <p:nvSpPr>
          <p:cNvPr id="23718" name="Text Box 346"/>
          <p:cNvSpPr txBox="1">
            <a:spLocks noChangeArrowheads="1"/>
          </p:cNvSpPr>
          <p:nvPr/>
        </p:nvSpPr>
        <p:spPr bwMode="auto">
          <a:xfrm>
            <a:off x="6443663" y="5014913"/>
            <a:ext cx="690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120k</a:t>
            </a:r>
          </a:p>
        </p:txBody>
      </p:sp>
      <p:sp>
        <p:nvSpPr>
          <p:cNvPr id="23719" name="Text Box 347"/>
          <p:cNvSpPr txBox="1">
            <a:spLocks noChangeArrowheads="1"/>
          </p:cNvSpPr>
          <p:nvPr/>
        </p:nvSpPr>
        <p:spPr bwMode="auto">
          <a:xfrm>
            <a:off x="7462838" y="5319713"/>
            <a:ext cx="766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125k</a:t>
            </a:r>
          </a:p>
        </p:txBody>
      </p:sp>
      <p:sp>
        <p:nvSpPr>
          <p:cNvPr id="23720" name="Text Box 348"/>
          <p:cNvSpPr txBox="1">
            <a:spLocks noChangeArrowheads="1"/>
          </p:cNvSpPr>
          <p:nvPr/>
        </p:nvSpPr>
        <p:spPr bwMode="auto">
          <a:xfrm>
            <a:off x="4938713" y="4614863"/>
            <a:ext cx="538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Ori</a:t>
            </a:r>
          </a:p>
        </p:txBody>
      </p:sp>
      <p:sp>
        <p:nvSpPr>
          <p:cNvPr id="23721" name="Text Box 349"/>
          <p:cNvSpPr txBox="1">
            <a:spLocks noChangeArrowheads="1"/>
          </p:cNvSpPr>
          <p:nvPr/>
        </p:nvSpPr>
        <p:spPr bwMode="auto">
          <a:xfrm>
            <a:off x="6958013" y="5700713"/>
            <a:ext cx="538162" cy="3048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Ori</a:t>
            </a:r>
          </a:p>
        </p:txBody>
      </p:sp>
      <p:sp>
        <p:nvSpPr>
          <p:cNvPr id="23722" name="Text Box 350"/>
          <p:cNvSpPr txBox="1">
            <a:spLocks noChangeArrowheads="1"/>
          </p:cNvSpPr>
          <p:nvPr/>
        </p:nvSpPr>
        <p:spPr bwMode="auto">
          <a:xfrm>
            <a:off x="1004888" y="2528888"/>
            <a:ext cx="538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n-US" altLang="zh-CN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1400" b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t</a:t>
            </a:r>
          </a:p>
        </p:txBody>
      </p:sp>
      <p:sp>
        <p:nvSpPr>
          <p:cNvPr id="351" name="AutoShape 351"/>
          <p:cNvSpPr>
            <a:spLocks noChangeArrowheads="1"/>
          </p:cNvSpPr>
          <p:nvPr/>
        </p:nvSpPr>
        <p:spPr bwMode="auto">
          <a:xfrm flipH="1">
            <a:off x="4059238" y="5419725"/>
            <a:ext cx="57150" cy="346075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724" name="Line 354"/>
          <p:cNvSpPr>
            <a:spLocks noChangeShapeType="1"/>
          </p:cNvSpPr>
          <p:nvPr/>
        </p:nvSpPr>
        <p:spPr bwMode="auto">
          <a:xfrm>
            <a:off x="7019925" y="4343400"/>
            <a:ext cx="257175" cy="6667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725" name="Line 355"/>
          <p:cNvSpPr>
            <a:spLocks noChangeShapeType="1"/>
          </p:cNvSpPr>
          <p:nvPr/>
        </p:nvSpPr>
        <p:spPr bwMode="auto">
          <a:xfrm flipV="1">
            <a:off x="7286625" y="4352925"/>
            <a:ext cx="247650" cy="571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4" name="Rectangle 356"/>
          <p:cNvSpPr>
            <a:spLocks noChangeArrowheads="1"/>
          </p:cNvSpPr>
          <p:nvPr/>
        </p:nvSpPr>
        <p:spPr bwMode="auto">
          <a:xfrm>
            <a:off x="1371600" y="2486025"/>
            <a:ext cx="76200" cy="92075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5" name="Rectangle 357"/>
          <p:cNvSpPr>
            <a:spLocks noChangeArrowheads="1"/>
          </p:cNvSpPr>
          <p:nvPr/>
        </p:nvSpPr>
        <p:spPr bwMode="auto">
          <a:xfrm>
            <a:off x="4572000" y="5270500"/>
            <a:ext cx="76200" cy="1016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6" name="Rectangle 358"/>
          <p:cNvSpPr>
            <a:spLocks noChangeArrowheads="1"/>
          </p:cNvSpPr>
          <p:nvPr/>
        </p:nvSpPr>
        <p:spPr bwMode="auto">
          <a:xfrm>
            <a:off x="4645025" y="5270500"/>
            <a:ext cx="1092200" cy="1016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7" name="Rectangle 360"/>
          <p:cNvSpPr>
            <a:spLocks noChangeArrowheads="1"/>
          </p:cNvSpPr>
          <p:nvPr/>
        </p:nvSpPr>
        <p:spPr bwMode="auto">
          <a:xfrm>
            <a:off x="5305425" y="4867275"/>
            <a:ext cx="88900" cy="3429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8" name="Rectangle 361"/>
          <p:cNvSpPr>
            <a:spLocks noChangeArrowheads="1"/>
          </p:cNvSpPr>
          <p:nvPr/>
        </p:nvSpPr>
        <p:spPr bwMode="auto">
          <a:xfrm>
            <a:off x="6978650" y="5438775"/>
            <a:ext cx="88900" cy="346075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9" name="AutoShape 362"/>
          <p:cNvSpPr>
            <a:spLocks noChangeArrowheads="1"/>
          </p:cNvSpPr>
          <p:nvPr/>
        </p:nvSpPr>
        <p:spPr bwMode="auto">
          <a:xfrm>
            <a:off x="1370013" y="2097088"/>
            <a:ext cx="57150" cy="336550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732" name="Text Box 363"/>
          <p:cNvSpPr txBox="1">
            <a:spLocks noChangeArrowheads="1"/>
          </p:cNvSpPr>
          <p:nvPr/>
        </p:nvSpPr>
        <p:spPr bwMode="auto">
          <a:xfrm>
            <a:off x="1190625" y="1838325"/>
            <a:ext cx="366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200" b="0">
                <a:latin typeface="Arial" pitchFamily="34" charset="0"/>
                <a:cs typeface="Arial" pitchFamily="34" charset="0"/>
              </a:rPr>
              <a:t>0</a:t>
            </a:r>
            <a:endParaRPr lang="en-US" sz="1200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1" name="Rectangle 367"/>
          <p:cNvSpPr>
            <a:spLocks noChangeArrowheads="1"/>
          </p:cNvSpPr>
          <p:nvPr/>
        </p:nvSpPr>
        <p:spPr bwMode="auto">
          <a:xfrm>
            <a:off x="6661150" y="5273675"/>
            <a:ext cx="1092200" cy="1016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615950" y="2717800"/>
            <a:ext cx="1524000" cy="707886"/>
          </a:xfrm>
          <a:prstGeom prst="rect">
            <a:avLst/>
          </a:prstGeom>
          <a:solidFill>
            <a:schemeClr val="tx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  <a:reflection stA="25000" endPos="76000" dir="5400000" sy="-100000" algn="bl" rotWithShape="0"/>
          </a:effectLst>
        </p:spPr>
        <p:txBody>
          <a:bodyPr anchor="ctr" anchorCtr="1">
            <a:spAutoFit/>
          </a:bodyPr>
          <a:lstStyle/>
          <a:p>
            <a:pPr algn="ctr">
              <a:spcAft>
                <a:spcPts val="300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+mn-ea"/>
              </a:rPr>
              <a:t>70 VZV ORFs</a:t>
            </a: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2749550" y="1803400"/>
            <a:ext cx="1524000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stA="25000" endPos="76000" dir="5400000" sy="-100000" algn="bl" rotWithShape="0"/>
          </a:effectLst>
        </p:spPr>
        <p:txBody>
          <a:bodyPr anchor="ctr" anchorCtr="1"/>
          <a:lstStyle/>
          <a:p>
            <a:pPr algn="ctr">
              <a:spcAft>
                <a:spcPts val="2400"/>
              </a:spcAft>
              <a:defRPr/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+mn-ea"/>
              </a:rPr>
              <a:t>44 ORFs essential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2749550" y="3403600"/>
            <a:ext cx="1617663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stA="25000" endPos="76000" dir="5400000" sy="-100000" algn="bl" rotWithShape="0"/>
          </a:effectLst>
        </p:spPr>
        <p:txBody>
          <a:bodyPr anchor="ctr" anchorCtr="1"/>
          <a:lstStyle/>
          <a:p>
            <a:pPr algn="ctr">
              <a:spcAft>
                <a:spcPts val="3000"/>
              </a:spcAft>
              <a:defRPr/>
            </a:pP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+mn-ea"/>
              </a:rPr>
              <a:t>26 ORFs nonessential</a:t>
            </a: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4730750" y="2413000"/>
            <a:ext cx="1524000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stA="25000" endPos="76000" dir="5400000" sy="-100000" algn="bl" rotWithShape="0"/>
          </a:effectLst>
        </p:spPr>
        <p:txBody>
          <a:bodyPr anchor="ctr" anchorCtr="1"/>
          <a:lstStyle/>
          <a:p>
            <a:pPr algn="ctr">
              <a:defRPr/>
            </a:pPr>
            <a:r>
              <a:rPr lang="en-US" sz="12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+mn-ea"/>
              </a:rPr>
              <a:t>18 ORFs fully dispensable in </a:t>
            </a:r>
            <a:r>
              <a:rPr lang="en-US" sz="1200" dirty="0" err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+mn-ea"/>
              </a:rPr>
              <a:t>MeWo</a:t>
            </a:r>
            <a:r>
              <a:rPr lang="en-US" sz="12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+mn-ea"/>
              </a:rPr>
              <a:t> cells</a:t>
            </a: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4730750" y="4470400"/>
            <a:ext cx="1524000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stA="25000" endPos="76000" dir="5400000" sy="-100000" algn="bl" rotWithShape="0"/>
          </a:effectLst>
        </p:spPr>
        <p:txBody>
          <a:bodyPr anchor="ctr" anchorCtr="1"/>
          <a:lstStyle/>
          <a:p>
            <a:pPr algn="ctr">
              <a:defRPr/>
            </a:pPr>
            <a:r>
              <a:rPr lang="en-US" sz="11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ea typeface="+mn-ea"/>
              </a:rPr>
              <a:t>8 ORFs with severe growth defect in MeWo cells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 flipV="1">
            <a:off x="2139950" y="2108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>
            <a:off x="2139950" y="33274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14"/>
          <p:cNvSpPr>
            <a:spLocks noChangeShapeType="1"/>
          </p:cNvSpPr>
          <p:nvPr/>
        </p:nvSpPr>
        <p:spPr bwMode="auto">
          <a:xfrm flipV="1">
            <a:off x="4375150" y="2717800"/>
            <a:ext cx="355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16"/>
          <p:cNvSpPr>
            <a:spLocks noChangeShapeType="1"/>
          </p:cNvSpPr>
          <p:nvPr/>
        </p:nvSpPr>
        <p:spPr bwMode="auto">
          <a:xfrm>
            <a:off x="4367213" y="4021138"/>
            <a:ext cx="363537" cy="754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1093416" y="496111"/>
            <a:ext cx="69358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zh-CN" sz="2800" dirty="0" smtClean="0">
                <a:solidFill>
                  <a:srgbClr val="FFDE03"/>
                </a:solidFill>
                <a:latin typeface="Times" charset="0"/>
                <a:ea typeface="SimSun" pitchFamily="2" charset="-122"/>
              </a:rPr>
              <a:t>Summary of Genetic Analysis of VZV ORFs</a:t>
            </a:r>
            <a:endParaRPr kumimoji="1" lang="en-US" altLang="zh-CN" sz="2800" dirty="0">
              <a:solidFill>
                <a:srgbClr val="FFDE03"/>
              </a:solidFill>
              <a:latin typeface="Times" charset="0"/>
              <a:ea typeface="SimSun" pitchFamily="2" charset="-122"/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7189510" y="1245833"/>
          <a:ext cx="917542" cy="5361413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17542"/>
              </a:tblGrid>
              <a:tr h="4236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ORF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2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3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7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8</a:t>
                      </a:r>
                      <a:r>
                        <a:rPr lang="en-US" sz="1800" b="0" baseline="30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10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11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12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13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14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15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36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47</a:t>
                      </a:r>
                      <a:r>
                        <a:rPr lang="en-US" sz="1800" b="0" baseline="30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57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58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59</a:t>
                      </a:r>
                      <a:r>
                        <a:rPr lang="en-US" sz="1800" b="0" baseline="30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64/69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65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" name="Line 14"/>
          <p:cNvSpPr>
            <a:spLocks noChangeShapeType="1"/>
          </p:cNvSpPr>
          <p:nvPr/>
        </p:nvSpPr>
        <p:spPr bwMode="auto">
          <a:xfrm flipV="1">
            <a:off x="6356349" y="2762053"/>
            <a:ext cx="732607" cy="20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Text Box 310"/>
          <p:cNvSpPr txBox="1">
            <a:spLocks noChangeArrowheads="1"/>
          </p:cNvSpPr>
          <p:nvPr/>
        </p:nvSpPr>
        <p:spPr bwMode="auto">
          <a:xfrm>
            <a:off x="401638" y="246063"/>
            <a:ext cx="8131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26" name="Rectangle 314"/>
          <p:cNvSpPr>
            <a:spLocks noChangeArrowheads="1"/>
          </p:cNvSpPr>
          <p:nvPr/>
        </p:nvSpPr>
        <p:spPr bwMode="auto">
          <a:xfrm>
            <a:off x="1297283" y="245768"/>
            <a:ext cx="64754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DE03"/>
                </a:solidFill>
                <a:ea typeface="ＭＳ Ｐゴシック" pitchFamily="34" charset="-128"/>
              </a:rPr>
              <a:t>Analysis of VZV Mutant Replication in Human </a:t>
            </a:r>
          </a:p>
          <a:p>
            <a:pPr algn="ctr">
              <a:defRPr/>
            </a:pPr>
            <a:r>
              <a:rPr lang="en-US" altLang="zh-CN" sz="2400" dirty="0">
                <a:solidFill>
                  <a:srgbClr val="FFDE03"/>
                </a:solidFill>
                <a:ea typeface="宋体" pitchFamily="2" charset="-122"/>
              </a:rPr>
              <a:t>Fetal </a:t>
            </a:r>
            <a:r>
              <a:rPr lang="en-US" sz="2400" dirty="0">
                <a:solidFill>
                  <a:srgbClr val="FFDE03"/>
                </a:solidFill>
                <a:ea typeface="宋体" pitchFamily="2" charset="-122"/>
              </a:rPr>
              <a:t>Skin Organ Culture (SOC) System</a:t>
            </a:r>
          </a:p>
        </p:txBody>
      </p:sp>
      <p:sp>
        <p:nvSpPr>
          <p:cNvPr id="727" name="Rectangle 315"/>
          <p:cNvSpPr>
            <a:spLocks noChangeArrowheads="1"/>
          </p:cNvSpPr>
          <p:nvPr/>
        </p:nvSpPr>
        <p:spPr bwMode="auto">
          <a:xfrm>
            <a:off x="3625957" y="2110488"/>
            <a:ext cx="4810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WT</a:t>
            </a:r>
          </a:p>
        </p:txBody>
      </p:sp>
      <p:sp>
        <p:nvSpPr>
          <p:cNvPr id="728" name="Rectangle 319"/>
          <p:cNvSpPr>
            <a:spLocks noChangeArrowheads="1"/>
          </p:cNvSpPr>
          <p:nvPr/>
        </p:nvSpPr>
        <p:spPr bwMode="auto">
          <a:xfrm>
            <a:off x="1644872" y="2096089"/>
            <a:ext cx="4810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WT</a:t>
            </a:r>
          </a:p>
        </p:txBody>
      </p:sp>
      <p:sp>
        <p:nvSpPr>
          <p:cNvPr id="729" name="Rectangle 320"/>
          <p:cNvSpPr>
            <a:spLocks noChangeArrowheads="1"/>
          </p:cNvSpPr>
          <p:nvPr/>
        </p:nvSpPr>
        <p:spPr bwMode="auto">
          <a:xfrm>
            <a:off x="2590256" y="2096287"/>
            <a:ext cx="4539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Mu</a:t>
            </a:r>
            <a:endParaRPr lang="en-US" sz="1400" dirty="0"/>
          </a:p>
        </p:txBody>
      </p:sp>
      <p:sp>
        <p:nvSpPr>
          <p:cNvPr id="730" name="Rectangle 1210"/>
          <p:cNvSpPr>
            <a:spLocks noChangeArrowheads="1"/>
          </p:cNvSpPr>
          <p:nvPr/>
        </p:nvSpPr>
        <p:spPr bwMode="auto">
          <a:xfrm>
            <a:off x="8217375" y="3454286"/>
            <a:ext cx="127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latin typeface="Arial" pitchFamily="34" charset="0"/>
                <a:cs typeface="Arial" pitchFamily="34" charset="0"/>
              </a:rPr>
              <a:t>DPI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731" name="Line 1211"/>
          <p:cNvSpPr>
            <a:spLocks noChangeShapeType="1"/>
          </p:cNvSpPr>
          <p:nvPr/>
        </p:nvSpPr>
        <p:spPr bwMode="auto">
          <a:xfrm>
            <a:off x="8187212" y="2236673"/>
            <a:ext cx="1920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" name="Freeform 1212"/>
          <p:cNvSpPr>
            <a:spLocks/>
          </p:cNvSpPr>
          <p:nvPr/>
        </p:nvSpPr>
        <p:spPr bwMode="auto">
          <a:xfrm>
            <a:off x="8268175" y="2219211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136466 h 14"/>
              <a:gd name="T4" fmla="*/ 136466 w 14"/>
              <a:gd name="T5" fmla="*/ 268080 h 14"/>
              <a:gd name="T6" fmla="*/ 0 w 14"/>
              <a:gd name="T7" fmla="*/ 136466 h 14"/>
              <a:gd name="T8" fmla="*/ 136466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" name="Freeform 1213"/>
          <p:cNvSpPr>
            <a:spLocks/>
          </p:cNvSpPr>
          <p:nvPr/>
        </p:nvSpPr>
        <p:spPr bwMode="auto">
          <a:xfrm>
            <a:off x="8261825" y="2214448"/>
            <a:ext cx="42863" cy="41275"/>
          </a:xfrm>
          <a:custGeom>
            <a:avLst/>
            <a:gdLst>
              <a:gd name="T0" fmla="*/ 153486 w 15"/>
              <a:gd name="T1" fmla="*/ 0 h 15"/>
              <a:gd name="T2" fmla="*/ 328523 w 15"/>
              <a:gd name="T3" fmla="*/ 93201 h 15"/>
              <a:gd name="T4" fmla="*/ 153486 w 15"/>
              <a:gd name="T5" fmla="*/ 172330 h 15"/>
              <a:gd name="T6" fmla="*/ 0 w 15"/>
              <a:gd name="T7" fmla="*/ 93201 h 15"/>
              <a:gd name="T8" fmla="*/ 153486 w 15"/>
              <a:gd name="T9" fmla="*/ 0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15"/>
              <a:gd name="T17" fmla="*/ 15 w 15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15">
                <a:moveTo>
                  <a:pt x="7" y="0"/>
                </a:moveTo>
                <a:lnTo>
                  <a:pt x="15" y="8"/>
                </a:lnTo>
                <a:lnTo>
                  <a:pt x="7" y="15"/>
                </a:lnTo>
                <a:lnTo>
                  <a:pt x="0" y="8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4" name="Rectangle 1214"/>
          <p:cNvSpPr>
            <a:spLocks noChangeArrowheads="1"/>
          </p:cNvSpPr>
          <p:nvPr/>
        </p:nvSpPr>
        <p:spPr bwMode="auto">
          <a:xfrm>
            <a:off x="8399937" y="2193811"/>
            <a:ext cx="2524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pOka-L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735" name="Line 1215"/>
          <p:cNvSpPr>
            <a:spLocks noChangeShapeType="1"/>
          </p:cNvSpPr>
          <p:nvPr/>
        </p:nvSpPr>
        <p:spPr bwMode="auto">
          <a:xfrm>
            <a:off x="8187212" y="2347798"/>
            <a:ext cx="192088" cy="3175"/>
          </a:xfrm>
          <a:prstGeom prst="line">
            <a:avLst/>
          </a:prstGeom>
          <a:noFill/>
          <a:ln w="3175">
            <a:solidFill>
              <a:srgbClr val="DD080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6" name="Rectangle 1216"/>
          <p:cNvSpPr>
            <a:spLocks noChangeArrowheads="1"/>
          </p:cNvSpPr>
          <p:nvPr/>
        </p:nvSpPr>
        <p:spPr bwMode="auto">
          <a:xfrm>
            <a:off x="8261825" y="2322398"/>
            <a:ext cx="47625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" name="Rectangle 1217"/>
          <p:cNvSpPr>
            <a:spLocks noChangeArrowheads="1"/>
          </p:cNvSpPr>
          <p:nvPr/>
        </p:nvSpPr>
        <p:spPr bwMode="auto">
          <a:xfrm>
            <a:off x="8399937" y="2300173"/>
            <a:ext cx="2587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ORF7D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738" name="Line 1218"/>
          <p:cNvSpPr>
            <a:spLocks noChangeShapeType="1"/>
          </p:cNvSpPr>
          <p:nvPr/>
        </p:nvSpPr>
        <p:spPr bwMode="auto">
          <a:xfrm>
            <a:off x="8187212" y="2450986"/>
            <a:ext cx="192088" cy="3175"/>
          </a:xfrm>
          <a:prstGeom prst="line">
            <a:avLst/>
          </a:prstGeom>
          <a:noFill/>
          <a:ln w="3175">
            <a:solidFill>
              <a:srgbClr val="DD080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9" name="Rectangle 1219"/>
          <p:cNvSpPr>
            <a:spLocks noChangeArrowheads="1"/>
          </p:cNvSpPr>
          <p:nvPr/>
        </p:nvSpPr>
        <p:spPr bwMode="auto">
          <a:xfrm>
            <a:off x="8265000" y="2431936"/>
            <a:ext cx="42863" cy="41275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0" name="Rectangle 1220"/>
          <p:cNvSpPr>
            <a:spLocks noChangeArrowheads="1"/>
          </p:cNvSpPr>
          <p:nvPr/>
        </p:nvSpPr>
        <p:spPr bwMode="auto">
          <a:xfrm>
            <a:off x="8261825" y="2428761"/>
            <a:ext cx="47625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1" name="Rectangle 1221"/>
          <p:cNvSpPr>
            <a:spLocks noChangeArrowheads="1"/>
          </p:cNvSpPr>
          <p:nvPr/>
        </p:nvSpPr>
        <p:spPr bwMode="auto">
          <a:xfrm>
            <a:off x="8399937" y="2409711"/>
            <a:ext cx="2587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ORF7R</a:t>
            </a:r>
          </a:p>
        </p:txBody>
      </p:sp>
      <p:sp>
        <p:nvSpPr>
          <p:cNvPr id="742" name="Line 1222"/>
          <p:cNvSpPr>
            <a:spLocks noChangeShapeType="1"/>
          </p:cNvSpPr>
          <p:nvPr/>
        </p:nvSpPr>
        <p:spPr bwMode="auto">
          <a:xfrm>
            <a:off x="8187212" y="2557348"/>
            <a:ext cx="192088" cy="3175"/>
          </a:xfrm>
          <a:prstGeom prst="line">
            <a:avLst/>
          </a:pr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3" name="Oval 1223"/>
          <p:cNvSpPr>
            <a:spLocks noChangeArrowheads="1"/>
          </p:cNvSpPr>
          <p:nvPr/>
        </p:nvSpPr>
        <p:spPr bwMode="auto">
          <a:xfrm>
            <a:off x="8268175" y="2539886"/>
            <a:ext cx="39688" cy="42863"/>
          </a:xfrm>
          <a:prstGeom prst="ellipse">
            <a:avLst/>
          </a:pr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4" name="Rectangle 1224"/>
          <p:cNvSpPr>
            <a:spLocks noChangeArrowheads="1"/>
          </p:cNvSpPr>
          <p:nvPr/>
        </p:nvSpPr>
        <p:spPr bwMode="auto">
          <a:xfrm>
            <a:off x="8399937" y="2516073"/>
            <a:ext cx="3016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ORF10D</a:t>
            </a:r>
          </a:p>
        </p:txBody>
      </p:sp>
      <p:sp>
        <p:nvSpPr>
          <p:cNvPr id="745" name="Line 1225"/>
          <p:cNvSpPr>
            <a:spLocks noChangeShapeType="1"/>
          </p:cNvSpPr>
          <p:nvPr/>
        </p:nvSpPr>
        <p:spPr bwMode="auto">
          <a:xfrm>
            <a:off x="8187212" y="2666886"/>
            <a:ext cx="192088" cy="1588"/>
          </a:xfrm>
          <a:prstGeom prst="line">
            <a:avLst/>
          </a:pr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6" name="Oval 1226"/>
          <p:cNvSpPr>
            <a:spLocks noChangeArrowheads="1"/>
          </p:cNvSpPr>
          <p:nvPr/>
        </p:nvSpPr>
        <p:spPr bwMode="auto">
          <a:xfrm>
            <a:off x="8268175" y="2652598"/>
            <a:ext cx="36513" cy="36513"/>
          </a:xfrm>
          <a:prstGeom prst="ellipse">
            <a:avLst/>
          </a:pr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" name="Oval 1227"/>
          <p:cNvSpPr>
            <a:spLocks noChangeArrowheads="1"/>
          </p:cNvSpPr>
          <p:nvPr/>
        </p:nvSpPr>
        <p:spPr bwMode="auto">
          <a:xfrm>
            <a:off x="8268175" y="2649423"/>
            <a:ext cx="39688" cy="41275"/>
          </a:xfrm>
          <a:prstGeom prst="ellipse">
            <a:avLst/>
          </a:pr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8" name="Rectangle 1228"/>
          <p:cNvSpPr>
            <a:spLocks noChangeArrowheads="1"/>
          </p:cNvSpPr>
          <p:nvPr/>
        </p:nvSpPr>
        <p:spPr bwMode="auto">
          <a:xfrm>
            <a:off x="8399937" y="2624023"/>
            <a:ext cx="3016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ORF10R</a:t>
            </a:r>
          </a:p>
        </p:txBody>
      </p:sp>
      <p:sp>
        <p:nvSpPr>
          <p:cNvPr id="749" name="Line 1229"/>
          <p:cNvSpPr>
            <a:spLocks noChangeShapeType="1"/>
          </p:cNvSpPr>
          <p:nvPr/>
        </p:nvSpPr>
        <p:spPr bwMode="auto">
          <a:xfrm>
            <a:off x="8187212" y="2771661"/>
            <a:ext cx="192088" cy="3175"/>
          </a:xfrm>
          <a:prstGeom prst="lin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0" name="Oval 1230"/>
          <p:cNvSpPr>
            <a:spLocks noChangeArrowheads="1"/>
          </p:cNvSpPr>
          <p:nvPr/>
        </p:nvSpPr>
        <p:spPr bwMode="auto">
          <a:xfrm>
            <a:off x="8268175" y="2758961"/>
            <a:ext cx="39688" cy="38100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1" name="Rectangle 1231"/>
          <p:cNvSpPr>
            <a:spLocks noChangeArrowheads="1"/>
          </p:cNvSpPr>
          <p:nvPr/>
        </p:nvSpPr>
        <p:spPr bwMode="auto">
          <a:xfrm>
            <a:off x="8399937" y="2730386"/>
            <a:ext cx="322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ORF47D </a:t>
            </a:r>
          </a:p>
        </p:txBody>
      </p:sp>
      <p:sp>
        <p:nvSpPr>
          <p:cNvPr id="752" name="Line 1232"/>
          <p:cNvSpPr>
            <a:spLocks noChangeShapeType="1"/>
          </p:cNvSpPr>
          <p:nvPr/>
        </p:nvSpPr>
        <p:spPr bwMode="auto">
          <a:xfrm>
            <a:off x="8187212" y="2881198"/>
            <a:ext cx="192088" cy="3175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3" name="Line 1233"/>
          <p:cNvSpPr>
            <a:spLocks noChangeShapeType="1"/>
          </p:cNvSpPr>
          <p:nvPr/>
        </p:nvSpPr>
        <p:spPr bwMode="auto">
          <a:xfrm flipH="1" flipV="1">
            <a:off x="8261825" y="2862148"/>
            <a:ext cx="20638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4" name="Line 1234"/>
          <p:cNvSpPr>
            <a:spLocks noChangeShapeType="1"/>
          </p:cNvSpPr>
          <p:nvPr/>
        </p:nvSpPr>
        <p:spPr bwMode="auto">
          <a:xfrm>
            <a:off x="8282462" y="2881198"/>
            <a:ext cx="22225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5" name="Line 1235"/>
          <p:cNvSpPr>
            <a:spLocks noChangeShapeType="1"/>
          </p:cNvSpPr>
          <p:nvPr/>
        </p:nvSpPr>
        <p:spPr bwMode="auto">
          <a:xfrm flipH="1">
            <a:off x="8261825" y="2881198"/>
            <a:ext cx="20638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6" name="Line 1236"/>
          <p:cNvSpPr>
            <a:spLocks noChangeShapeType="1"/>
          </p:cNvSpPr>
          <p:nvPr/>
        </p:nvSpPr>
        <p:spPr bwMode="auto">
          <a:xfrm flipV="1">
            <a:off x="8282462" y="2862148"/>
            <a:ext cx="22225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" name="Rectangle 1237"/>
          <p:cNvSpPr>
            <a:spLocks noChangeArrowheads="1"/>
          </p:cNvSpPr>
          <p:nvPr/>
        </p:nvSpPr>
        <p:spPr bwMode="auto">
          <a:xfrm>
            <a:off x="8399937" y="2839923"/>
            <a:ext cx="182563" cy="920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Mock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758" name="Rectangle 1238"/>
          <p:cNvSpPr>
            <a:spLocks noChangeArrowheads="1"/>
          </p:cNvSpPr>
          <p:nvPr/>
        </p:nvSpPr>
        <p:spPr bwMode="auto">
          <a:xfrm>
            <a:off x="5904387" y="1663586"/>
            <a:ext cx="2146300" cy="1731963"/>
          </a:xfrm>
          <a:prstGeom prst="rect">
            <a:avLst/>
          </a:prstGeom>
          <a:gradFill rotWithShape="1">
            <a:gsLst>
              <a:gs pos="0">
                <a:srgbClr val="515C5D"/>
              </a:gs>
              <a:gs pos="100000">
                <a:srgbClr val="AFC7C9"/>
              </a:gs>
            </a:gsLst>
            <a:lin ang="5400000" scaled="1"/>
          </a:gra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9" name="Line 1239"/>
          <p:cNvSpPr>
            <a:spLocks noChangeShapeType="1"/>
          </p:cNvSpPr>
          <p:nvPr/>
        </p:nvSpPr>
        <p:spPr bwMode="auto">
          <a:xfrm>
            <a:off x="5910737" y="3224098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0" name="Line 1240"/>
          <p:cNvSpPr>
            <a:spLocks noChangeShapeType="1"/>
          </p:cNvSpPr>
          <p:nvPr/>
        </p:nvSpPr>
        <p:spPr bwMode="auto">
          <a:xfrm>
            <a:off x="5910737" y="312091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1" name="Line 1241"/>
          <p:cNvSpPr>
            <a:spLocks noChangeShapeType="1"/>
          </p:cNvSpPr>
          <p:nvPr/>
        </p:nvSpPr>
        <p:spPr bwMode="auto">
          <a:xfrm>
            <a:off x="5910737" y="305106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2" name="Line 1242"/>
          <p:cNvSpPr>
            <a:spLocks noChangeShapeType="1"/>
          </p:cNvSpPr>
          <p:nvPr/>
        </p:nvSpPr>
        <p:spPr bwMode="auto">
          <a:xfrm>
            <a:off x="5910737" y="2992323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3" name="Line 1243"/>
          <p:cNvSpPr>
            <a:spLocks noChangeShapeType="1"/>
          </p:cNvSpPr>
          <p:nvPr/>
        </p:nvSpPr>
        <p:spPr bwMode="auto">
          <a:xfrm>
            <a:off x="5910737" y="2947873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4" name="Line 1244"/>
          <p:cNvSpPr>
            <a:spLocks noChangeShapeType="1"/>
          </p:cNvSpPr>
          <p:nvPr/>
        </p:nvSpPr>
        <p:spPr bwMode="auto">
          <a:xfrm>
            <a:off x="5910737" y="291136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5" name="Line 1245"/>
          <p:cNvSpPr>
            <a:spLocks noChangeShapeType="1"/>
          </p:cNvSpPr>
          <p:nvPr/>
        </p:nvSpPr>
        <p:spPr bwMode="auto">
          <a:xfrm>
            <a:off x="5910737" y="2878023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6" name="Line 1246"/>
          <p:cNvSpPr>
            <a:spLocks noChangeShapeType="1"/>
          </p:cNvSpPr>
          <p:nvPr/>
        </p:nvSpPr>
        <p:spPr bwMode="auto">
          <a:xfrm>
            <a:off x="5910737" y="284786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7" name="Line 1247"/>
          <p:cNvSpPr>
            <a:spLocks noChangeShapeType="1"/>
          </p:cNvSpPr>
          <p:nvPr/>
        </p:nvSpPr>
        <p:spPr bwMode="auto">
          <a:xfrm>
            <a:off x="5910737" y="282246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8" name="Line 1248"/>
          <p:cNvSpPr>
            <a:spLocks noChangeShapeType="1"/>
          </p:cNvSpPr>
          <p:nvPr/>
        </p:nvSpPr>
        <p:spPr bwMode="auto">
          <a:xfrm>
            <a:off x="5910737" y="2649423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9" name="Line 1249"/>
          <p:cNvSpPr>
            <a:spLocks noChangeShapeType="1"/>
          </p:cNvSpPr>
          <p:nvPr/>
        </p:nvSpPr>
        <p:spPr bwMode="auto">
          <a:xfrm>
            <a:off x="5910737" y="2546236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0" name="Line 1250"/>
          <p:cNvSpPr>
            <a:spLocks noChangeShapeType="1"/>
          </p:cNvSpPr>
          <p:nvPr/>
        </p:nvSpPr>
        <p:spPr bwMode="auto">
          <a:xfrm>
            <a:off x="5910737" y="247321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1" name="Line 1251"/>
          <p:cNvSpPr>
            <a:spLocks noChangeShapeType="1"/>
          </p:cNvSpPr>
          <p:nvPr/>
        </p:nvSpPr>
        <p:spPr bwMode="auto">
          <a:xfrm>
            <a:off x="5910737" y="2417648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2" name="Line 1252"/>
          <p:cNvSpPr>
            <a:spLocks noChangeShapeType="1"/>
          </p:cNvSpPr>
          <p:nvPr/>
        </p:nvSpPr>
        <p:spPr bwMode="auto">
          <a:xfrm>
            <a:off x="5910737" y="2373198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3" name="Line 1253"/>
          <p:cNvSpPr>
            <a:spLocks noChangeShapeType="1"/>
          </p:cNvSpPr>
          <p:nvPr/>
        </p:nvSpPr>
        <p:spPr bwMode="auto">
          <a:xfrm>
            <a:off x="5910737" y="233351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4" name="Line 1254"/>
          <p:cNvSpPr>
            <a:spLocks noChangeShapeType="1"/>
          </p:cNvSpPr>
          <p:nvPr/>
        </p:nvSpPr>
        <p:spPr bwMode="auto">
          <a:xfrm>
            <a:off x="5910737" y="2300173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5" name="Line 1255"/>
          <p:cNvSpPr>
            <a:spLocks noChangeShapeType="1"/>
          </p:cNvSpPr>
          <p:nvPr/>
        </p:nvSpPr>
        <p:spPr bwMode="auto">
          <a:xfrm>
            <a:off x="5910737" y="227001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6" name="Line 1256"/>
          <p:cNvSpPr>
            <a:spLocks noChangeShapeType="1"/>
          </p:cNvSpPr>
          <p:nvPr/>
        </p:nvSpPr>
        <p:spPr bwMode="auto">
          <a:xfrm>
            <a:off x="5910737" y="224461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7" name="Line 1257"/>
          <p:cNvSpPr>
            <a:spLocks noChangeShapeType="1"/>
          </p:cNvSpPr>
          <p:nvPr/>
        </p:nvSpPr>
        <p:spPr bwMode="auto">
          <a:xfrm>
            <a:off x="5910737" y="2071573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8" name="Line 1258"/>
          <p:cNvSpPr>
            <a:spLocks noChangeShapeType="1"/>
          </p:cNvSpPr>
          <p:nvPr/>
        </p:nvSpPr>
        <p:spPr bwMode="auto">
          <a:xfrm>
            <a:off x="5910737" y="1968386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9" name="Line 1259"/>
          <p:cNvSpPr>
            <a:spLocks noChangeShapeType="1"/>
          </p:cNvSpPr>
          <p:nvPr/>
        </p:nvSpPr>
        <p:spPr bwMode="auto">
          <a:xfrm>
            <a:off x="5910737" y="1898536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0" name="Line 1260"/>
          <p:cNvSpPr>
            <a:spLocks noChangeShapeType="1"/>
          </p:cNvSpPr>
          <p:nvPr/>
        </p:nvSpPr>
        <p:spPr bwMode="auto">
          <a:xfrm>
            <a:off x="5910737" y="1839798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1" name="Line 1261"/>
          <p:cNvSpPr>
            <a:spLocks noChangeShapeType="1"/>
          </p:cNvSpPr>
          <p:nvPr/>
        </p:nvSpPr>
        <p:spPr bwMode="auto">
          <a:xfrm>
            <a:off x="5910737" y="1795348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2" name="Line 1262"/>
          <p:cNvSpPr>
            <a:spLocks noChangeShapeType="1"/>
          </p:cNvSpPr>
          <p:nvPr/>
        </p:nvSpPr>
        <p:spPr bwMode="auto">
          <a:xfrm>
            <a:off x="5910737" y="175566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3" name="Line 1263"/>
          <p:cNvSpPr>
            <a:spLocks noChangeShapeType="1"/>
          </p:cNvSpPr>
          <p:nvPr/>
        </p:nvSpPr>
        <p:spPr bwMode="auto">
          <a:xfrm>
            <a:off x="5910737" y="1725498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4" name="Line 1264"/>
          <p:cNvSpPr>
            <a:spLocks noChangeShapeType="1"/>
          </p:cNvSpPr>
          <p:nvPr/>
        </p:nvSpPr>
        <p:spPr bwMode="auto">
          <a:xfrm>
            <a:off x="5910737" y="1693748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5" name="Line 1265"/>
          <p:cNvSpPr>
            <a:spLocks noChangeShapeType="1"/>
          </p:cNvSpPr>
          <p:nvPr/>
        </p:nvSpPr>
        <p:spPr bwMode="auto">
          <a:xfrm>
            <a:off x="5910737" y="1666761"/>
            <a:ext cx="1587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6" name="Line 1266"/>
          <p:cNvSpPr>
            <a:spLocks noChangeShapeType="1"/>
          </p:cNvSpPr>
          <p:nvPr/>
        </p:nvSpPr>
        <p:spPr bwMode="auto">
          <a:xfrm>
            <a:off x="5910737" y="3397136"/>
            <a:ext cx="2222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7" name="Line 1267"/>
          <p:cNvSpPr>
            <a:spLocks noChangeShapeType="1"/>
          </p:cNvSpPr>
          <p:nvPr/>
        </p:nvSpPr>
        <p:spPr bwMode="auto">
          <a:xfrm>
            <a:off x="5910737" y="2822461"/>
            <a:ext cx="2222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" name="Line 1268"/>
          <p:cNvSpPr>
            <a:spLocks noChangeShapeType="1"/>
          </p:cNvSpPr>
          <p:nvPr/>
        </p:nvSpPr>
        <p:spPr bwMode="auto">
          <a:xfrm>
            <a:off x="5910737" y="2244611"/>
            <a:ext cx="2222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9" name="Line 1269"/>
          <p:cNvSpPr>
            <a:spLocks noChangeShapeType="1"/>
          </p:cNvSpPr>
          <p:nvPr/>
        </p:nvSpPr>
        <p:spPr bwMode="auto">
          <a:xfrm>
            <a:off x="5910737" y="1666761"/>
            <a:ext cx="22225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0" name="Line 1270"/>
          <p:cNvSpPr>
            <a:spLocks noChangeShapeType="1"/>
          </p:cNvSpPr>
          <p:nvPr/>
        </p:nvSpPr>
        <p:spPr bwMode="auto">
          <a:xfrm flipV="1">
            <a:off x="5910737" y="3397136"/>
            <a:ext cx="1588" cy="222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1" name="Line 1271"/>
          <p:cNvSpPr>
            <a:spLocks noChangeShapeType="1"/>
          </p:cNvSpPr>
          <p:nvPr/>
        </p:nvSpPr>
        <p:spPr bwMode="auto">
          <a:xfrm flipV="1">
            <a:off x="6447312" y="3397136"/>
            <a:ext cx="1588" cy="222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2" name="Line 1272"/>
          <p:cNvSpPr>
            <a:spLocks noChangeShapeType="1"/>
          </p:cNvSpPr>
          <p:nvPr/>
        </p:nvSpPr>
        <p:spPr bwMode="auto">
          <a:xfrm flipV="1">
            <a:off x="6985475" y="3397136"/>
            <a:ext cx="3175" cy="222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3" name="Line 1273"/>
          <p:cNvSpPr>
            <a:spLocks noChangeShapeType="1"/>
          </p:cNvSpPr>
          <p:nvPr/>
        </p:nvSpPr>
        <p:spPr bwMode="auto">
          <a:xfrm flipV="1">
            <a:off x="7518875" y="3397136"/>
            <a:ext cx="3175" cy="222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4" name="Line 1274"/>
          <p:cNvSpPr>
            <a:spLocks noChangeShapeType="1"/>
          </p:cNvSpPr>
          <p:nvPr/>
        </p:nvSpPr>
        <p:spPr bwMode="auto">
          <a:xfrm flipV="1">
            <a:off x="8055450" y="3397136"/>
            <a:ext cx="3175" cy="222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5" name="Freeform 1275"/>
          <p:cNvSpPr>
            <a:spLocks/>
          </p:cNvSpPr>
          <p:nvPr/>
        </p:nvSpPr>
        <p:spPr bwMode="auto">
          <a:xfrm>
            <a:off x="6175850" y="1876311"/>
            <a:ext cx="1609725" cy="887413"/>
          </a:xfrm>
          <a:custGeom>
            <a:avLst/>
            <a:gdLst>
              <a:gd name="T0" fmla="*/ 0 w 576"/>
              <a:gd name="T1" fmla="*/ 4648964 h 318"/>
              <a:gd name="T2" fmla="*/ 1441283 w 576"/>
              <a:gd name="T3" fmla="*/ 1829039 h 318"/>
              <a:gd name="T4" fmla="*/ 2874061 w 576"/>
              <a:gd name="T5" fmla="*/ 699318 h 318"/>
              <a:gd name="T6" fmla="*/ 4315313 w 576"/>
              <a:gd name="T7" fmla="*/ 0 h 318"/>
              <a:gd name="T8" fmla="*/ 5751580 w 576"/>
              <a:gd name="T9" fmla="*/ 217490 h 318"/>
              <a:gd name="T10" fmla="*/ 7192882 w 576"/>
              <a:gd name="T11" fmla="*/ 755647 h 318"/>
              <a:gd name="T12" fmla="*/ 8625908 w 576"/>
              <a:gd name="T13" fmla="*/ 1295961 h 3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6"/>
              <a:gd name="T22" fmla="*/ 0 h 318"/>
              <a:gd name="T23" fmla="*/ 576 w 576"/>
              <a:gd name="T24" fmla="*/ 318 h 3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6" h="318">
                <a:moveTo>
                  <a:pt x="0" y="318"/>
                </a:moveTo>
                <a:lnTo>
                  <a:pt x="96" y="125"/>
                </a:lnTo>
                <a:lnTo>
                  <a:pt x="192" y="48"/>
                </a:lnTo>
                <a:lnTo>
                  <a:pt x="288" y="0"/>
                </a:lnTo>
                <a:lnTo>
                  <a:pt x="384" y="15"/>
                </a:lnTo>
                <a:lnTo>
                  <a:pt x="480" y="52"/>
                </a:lnTo>
                <a:lnTo>
                  <a:pt x="576" y="89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6" name="Line 1276"/>
          <p:cNvSpPr>
            <a:spLocks noChangeShapeType="1"/>
          </p:cNvSpPr>
          <p:nvPr/>
        </p:nvSpPr>
        <p:spPr bwMode="auto">
          <a:xfrm flipV="1">
            <a:off x="6175850" y="2738323"/>
            <a:ext cx="3175" cy="2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7" name="Line 1277"/>
          <p:cNvSpPr>
            <a:spLocks noChangeShapeType="1"/>
          </p:cNvSpPr>
          <p:nvPr/>
        </p:nvSpPr>
        <p:spPr bwMode="auto">
          <a:xfrm>
            <a:off x="6147275" y="273832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8" name="Line 1278"/>
          <p:cNvSpPr>
            <a:spLocks noChangeShapeType="1"/>
          </p:cNvSpPr>
          <p:nvPr/>
        </p:nvSpPr>
        <p:spPr bwMode="auto">
          <a:xfrm flipV="1">
            <a:off x="6444137" y="2196986"/>
            <a:ext cx="3175" cy="285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9" name="Line 1279"/>
          <p:cNvSpPr>
            <a:spLocks noChangeShapeType="1"/>
          </p:cNvSpPr>
          <p:nvPr/>
        </p:nvSpPr>
        <p:spPr bwMode="auto">
          <a:xfrm>
            <a:off x="6415562" y="219698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0" name="Line 1280"/>
          <p:cNvSpPr>
            <a:spLocks noChangeShapeType="1"/>
          </p:cNvSpPr>
          <p:nvPr/>
        </p:nvSpPr>
        <p:spPr bwMode="auto">
          <a:xfrm flipV="1">
            <a:off x="6712425" y="1971561"/>
            <a:ext cx="3175" cy="381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1" name="Line 1281"/>
          <p:cNvSpPr>
            <a:spLocks noChangeShapeType="1"/>
          </p:cNvSpPr>
          <p:nvPr/>
        </p:nvSpPr>
        <p:spPr bwMode="auto">
          <a:xfrm>
            <a:off x="6687025" y="1971561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2" name="Line 1282"/>
          <p:cNvSpPr>
            <a:spLocks noChangeShapeType="1"/>
          </p:cNvSpPr>
          <p:nvPr/>
        </p:nvSpPr>
        <p:spPr bwMode="auto">
          <a:xfrm flipV="1">
            <a:off x="6980712" y="1858848"/>
            <a:ext cx="1588" cy="174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3" name="Line 1283"/>
          <p:cNvSpPr>
            <a:spLocks noChangeShapeType="1"/>
          </p:cNvSpPr>
          <p:nvPr/>
        </p:nvSpPr>
        <p:spPr bwMode="auto">
          <a:xfrm>
            <a:off x="6955312" y="1858848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4" name="Line 1284"/>
          <p:cNvSpPr>
            <a:spLocks noChangeShapeType="1"/>
          </p:cNvSpPr>
          <p:nvPr/>
        </p:nvSpPr>
        <p:spPr bwMode="auto">
          <a:xfrm flipV="1">
            <a:off x="7249000" y="1912823"/>
            <a:ext cx="1588" cy="47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5" name="Line 1285"/>
          <p:cNvSpPr>
            <a:spLocks noChangeShapeType="1"/>
          </p:cNvSpPr>
          <p:nvPr/>
        </p:nvSpPr>
        <p:spPr bwMode="auto">
          <a:xfrm>
            <a:off x="7220425" y="1912823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6" name="Line 1286"/>
          <p:cNvSpPr>
            <a:spLocks noChangeShapeType="1"/>
          </p:cNvSpPr>
          <p:nvPr/>
        </p:nvSpPr>
        <p:spPr bwMode="auto">
          <a:xfrm flipV="1">
            <a:off x="7517287" y="1971561"/>
            <a:ext cx="1588" cy="49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7" name="Line 1287"/>
          <p:cNvSpPr>
            <a:spLocks noChangeShapeType="1"/>
          </p:cNvSpPr>
          <p:nvPr/>
        </p:nvSpPr>
        <p:spPr bwMode="auto">
          <a:xfrm>
            <a:off x="7488712" y="1971561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8" name="Line 1288"/>
          <p:cNvSpPr>
            <a:spLocks noChangeShapeType="1"/>
          </p:cNvSpPr>
          <p:nvPr/>
        </p:nvSpPr>
        <p:spPr bwMode="auto">
          <a:xfrm flipV="1">
            <a:off x="7785575" y="2108086"/>
            <a:ext cx="1588" cy="158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" name="Line 1289"/>
          <p:cNvSpPr>
            <a:spLocks noChangeShapeType="1"/>
          </p:cNvSpPr>
          <p:nvPr/>
        </p:nvSpPr>
        <p:spPr bwMode="auto">
          <a:xfrm>
            <a:off x="7757000" y="210808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0" name="Line 1290"/>
          <p:cNvSpPr>
            <a:spLocks noChangeShapeType="1"/>
          </p:cNvSpPr>
          <p:nvPr/>
        </p:nvSpPr>
        <p:spPr bwMode="auto">
          <a:xfrm>
            <a:off x="6175850" y="2763723"/>
            <a:ext cx="3175" cy="285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1" name="Line 1291"/>
          <p:cNvSpPr>
            <a:spLocks noChangeShapeType="1"/>
          </p:cNvSpPr>
          <p:nvPr/>
        </p:nvSpPr>
        <p:spPr bwMode="auto">
          <a:xfrm>
            <a:off x="6147275" y="2792298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2" name="Line 1292"/>
          <p:cNvSpPr>
            <a:spLocks noChangeShapeType="1"/>
          </p:cNvSpPr>
          <p:nvPr/>
        </p:nvSpPr>
        <p:spPr bwMode="auto">
          <a:xfrm>
            <a:off x="6444137" y="2225561"/>
            <a:ext cx="3175" cy="301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3" name="Line 1293"/>
          <p:cNvSpPr>
            <a:spLocks noChangeShapeType="1"/>
          </p:cNvSpPr>
          <p:nvPr/>
        </p:nvSpPr>
        <p:spPr bwMode="auto">
          <a:xfrm>
            <a:off x="6415562" y="225572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4" name="Line 1294"/>
          <p:cNvSpPr>
            <a:spLocks noChangeShapeType="1"/>
          </p:cNvSpPr>
          <p:nvPr/>
        </p:nvSpPr>
        <p:spPr bwMode="auto">
          <a:xfrm>
            <a:off x="6712425" y="2009661"/>
            <a:ext cx="3175" cy="50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5" name="Line 1295"/>
          <p:cNvSpPr>
            <a:spLocks noChangeShapeType="1"/>
          </p:cNvSpPr>
          <p:nvPr/>
        </p:nvSpPr>
        <p:spPr bwMode="auto">
          <a:xfrm>
            <a:off x="6687025" y="2060461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6" name="Line 1296"/>
          <p:cNvSpPr>
            <a:spLocks noChangeShapeType="1"/>
          </p:cNvSpPr>
          <p:nvPr/>
        </p:nvSpPr>
        <p:spPr bwMode="auto">
          <a:xfrm>
            <a:off x="6980712" y="1876311"/>
            <a:ext cx="1588" cy="190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7" name="Line 1297"/>
          <p:cNvSpPr>
            <a:spLocks noChangeShapeType="1"/>
          </p:cNvSpPr>
          <p:nvPr/>
        </p:nvSpPr>
        <p:spPr bwMode="auto">
          <a:xfrm>
            <a:off x="6955312" y="1895361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8" name="Line 1298"/>
          <p:cNvSpPr>
            <a:spLocks noChangeShapeType="1"/>
          </p:cNvSpPr>
          <p:nvPr/>
        </p:nvSpPr>
        <p:spPr bwMode="auto">
          <a:xfrm>
            <a:off x="7249000" y="1917586"/>
            <a:ext cx="1588" cy="79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" name="Line 1299"/>
          <p:cNvSpPr>
            <a:spLocks noChangeShapeType="1"/>
          </p:cNvSpPr>
          <p:nvPr/>
        </p:nvSpPr>
        <p:spPr bwMode="auto">
          <a:xfrm>
            <a:off x="7220425" y="192552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" name="Line 1300"/>
          <p:cNvSpPr>
            <a:spLocks noChangeShapeType="1"/>
          </p:cNvSpPr>
          <p:nvPr/>
        </p:nvSpPr>
        <p:spPr bwMode="auto">
          <a:xfrm>
            <a:off x="7517287" y="2020773"/>
            <a:ext cx="1588" cy="619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" name="Line 1301"/>
          <p:cNvSpPr>
            <a:spLocks noChangeShapeType="1"/>
          </p:cNvSpPr>
          <p:nvPr/>
        </p:nvSpPr>
        <p:spPr bwMode="auto">
          <a:xfrm>
            <a:off x="7488712" y="208268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" name="Line 1302"/>
          <p:cNvSpPr>
            <a:spLocks noChangeShapeType="1"/>
          </p:cNvSpPr>
          <p:nvPr/>
        </p:nvSpPr>
        <p:spPr bwMode="auto">
          <a:xfrm>
            <a:off x="7785575" y="2123961"/>
            <a:ext cx="1588" cy="174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" name="Line 1303"/>
          <p:cNvSpPr>
            <a:spLocks noChangeShapeType="1"/>
          </p:cNvSpPr>
          <p:nvPr/>
        </p:nvSpPr>
        <p:spPr bwMode="auto">
          <a:xfrm>
            <a:off x="7757000" y="214142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" name="Freeform 1304"/>
          <p:cNvSpPr>
            <a:spLocks/>
          </p:cNvSpPr>
          <p:nvPr/>
        </p:nvSpPr>
        <p:spPr bwMode="auto">
          <a:xfrm>
            <a:off x="6175850" y="2027123"/>
            <a:ext cx="1609725" cy="750888"/>
          </a:xfrm>
          <a:custGeom>
            <a:avLst/>
            <a:gdLst>
              <a:gd name="T0" fmla="*/ 0 w 576"/>
              <a:gd name="T1" fmla="*/ 3951118 h 269"/>
              <a:gd name="T2" fmla="*/ 1441283 w 576"/>
              <a:gd name="T3" fmla="*/ 1528562 h 269"/>
              <a:gd name="T4" fmla="*/ 2874061 w 576"/>
              <a:gd name="T5" fmla="*/ 461961 h 269"/>
              <a:gd name="T6" fmla="*/ 4315313 w 576"/>
              <a:gd name="T7" fmla="*/ 0 h 269"/>
              <a:gd name="T8" fmla="*/ 5751580 w 576"/>
              <a:gd name="T9" fmla="*/ 56547 h 269"/>
              <a:gd name="T10" fmla="*/ 7192882 w 576"/>
              <a:gd name="T11" fmla="*/ 676128 h 269"/>
              <a:gd name="T12" fmla="*/ 8625908 w 576"/>
              <a:gd name="T13" fmla="*/ 850957 h 26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6"/>
              <a:gd name="T22" fmla="*/ 0 h 269"/>
              <a:gd name="T23" fmla="*/ 576 w 576"/>
              <a:gd name="T24" fmla="*/ 269 h 26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6" h="269">
                <a:moveTo>
                  <a:pt x="0" y="269"/>
                </a:moveTo>
                <a:lnTo>
                  <a:pt x="96" y="104"/>
                </a:lnTo>
                <a:lnTo>
                  <a:pt x="192" y="31"/>
                </a:lnTo>
                <a:lnTo>
                  <a:pt x="288" y="0"/>
                </a:lnTo>
                <a:lnTo>
                  <a:pt x="384" y="4"/>
                </a:lnTo>
                <a:lnTo>
                  <a:pt x="480" y="46"/>
                </a:lnTo>
                <a:lnTo>
                  <a:pt x="576" y="58"/>
                </a:lnTo>
              </a:path>
            </a:pathLst>
          </a:custGeom>
          <a:noFill/>
          <a:ln w="3175">
            <a:solidFill>
              <a:srgbClr val="DD080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5" name="Line 1305"/>
          <p:cNvSpPr>
            <a:spLocks noChangeShapeType="1"/>
          </p:cNvSpPr>
          <p:nvPr/>
        </p:nvSpPr>
        <p:spPr bwMode="auto">
          <a:xfrm flipV="1">
            <a:off x="6175850" y="2758961"/>
            <a:ext cx="3175" cy="190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6" name="Line 1306"/>
          <p:cNvSpPr>
            <a:spLocks noChangeShapeType="1"/>
          </p:cNvSpPr>
          <p:nvPr/>
        </p:nvSpPr>
        <p:spPr bwMode="auto">
          <a:xfrm>
            <a:off x="6147275" y="2758961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7" name="Line 1307"/>
          <p:cNvSpPr>
            <a:spLocks noChangeShapeType="1"/>
          </p:cNvSpPr>
          <p:nvPr/>
        </p:nvSpPr>
        <p:spPr bwMode="auto">
          <a:xfrm flipV="1">
            <a:off x="6444137" y="2289061"/>
            <a:ext cx="3175" cy="285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8" name="Line 1308"/>
          <p:cNvSpPr>
            <a:spLocks noChangeShapeType="1"/>
          </p:cNvSpPr>
          <p:nvPr/>
        </p:nvSpPr>
        <p:spPr bwMode="auto">
          <a:xfrm>
            <a:off x="6415562" y="2289061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9" name="Line 1309"/>
          <p:cNvSpPr>
            <a:spLocks noChangeShapeType="1"/>
          </p:cNvSpPr>
          <p:nvPr/>
        </p:nvSpPr>
        <p:spPr bwMode="auto">
          <a:xfrm flipV="1">
            <a:off x="6712425" y="2085861"/>
            <a:ext cx="3175" cy="269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0" name="Line 1310"/>
          <p:cNvSpPr>
            <a:spLocks noChangeShapeType="1"/>
          </p:cNvSpPr>
          <p:nvPr/>
        </p:nvSpPr>
        <p:spPr bwMode="auto">
          <a:xfrm>
            <a:off x="6687025" y="2085861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1" name="Line 1311"/>
          <p:cNvSpPr>
            <a:spLocks noChangeShapeType="1"/>
          </p:cNvSpPr>
          <p:nvPr/>
        </p:nvSpPr>
        <p:spPr bwMode="auto">
          <a:xfrm flipV="1">
            <a:off x="6980712" y="2001723"/>
            <a:ext cx="1588" cy="2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2" name="Line 1312"/>
          <p:cNvSpPr>
            <a:spLocks noChangeShapeType="1"/>
          </p:cNvSpPr>
          <p:nvPr/>
        </p:nvSpPr>
        <p:spPr bwMode="auto">
          <a:xfrm>
            <a:off x="6955312" y="2001723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3" name="Line 1313"/>
          <p:cNvSpPr>
            <a:spLocks noChangeShapeType="1"/>
          </p:cNvSpPr>
          <p:nvPr/>
        </p:nvSpPr>
        <p:spPr bwMode="auto">
          <a:xfrm flipV="1">
            <a:off x="7249000" y="2035061"/>
            <a:ext cx="15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4" name="Line 1314"/>
          <p:cNvSpPr>
            <a:spLocks noChangeShapeType="1"/>
          </p:cNvSpPr>
          <p:nvPr/>
        </p:nvSpPr>
        <p:spPr bwMode="auto">
          <a:xfrm>
            <a:off x="7220425" y="2035061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5" name="Line 1315"/>
          <p:cNvSpPr>
            <a:spLocks noChangeShapeType="1"/>
          </p:cNvSpPr>
          <p:nvPr/>
        </p:nvSpPr>
        <p:spPr bwMode="auto">
          <a:xfrm flipV="1">
            <a:off x="7517287" y="2135073"/>
            <a:ext cx="1588" cy="206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6" name="Line 1316"/>
          <p:cNvSpPr>
            <a:spLocks noChangeShapeType="1"/>
          </p:cNvSpPr>
          <p:nvPr/>
        </p:nvSpPr>
        <p:spPr bwMode="auto">
          <a:xfrm>
            <a:off x="7488712" y="213507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7" name="Line 1317"/>
          <p:cNvSpPr>
            <a:spLocks noChangeShapeType="1"/>
          </p:cNvSpPr>
          <p:nvPr/>
        </p:nvSpPr>
        <p:spPr bwMode="auto">
          <a:xfrm flipV="1">
            <a:off x="7785575" y="2174761"/>
            <a:ext cx="1588" cy="142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8" name="Line 1318"/>
          <p:cNvSpPr>
            <a:spLocks noChangeShapeType="1"/>
          </p:cNvSpPr>
          <p:nvPr/>
        </p:nvSpPr>
        <p:spPr bwMode="auto">
          <a:xfrm>
            <a:off x="7757000" y="2174761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" name="Line 1319"/>
          <p:cNvSpPr>
            <a:spLocks noChangeShapeType="1"/>
          </p:cNvSpPr>
          <p:nvPr/>
        </p:nvSpPr>
        <p:spPr bwMode="auto">
          <a:xfrm>
            <a:off x="6175850" y="2778011"/>
            <a:ext cx="3175" cy="158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0" name="Line 1320"/>
          <p:cNvSpPr>
            <a:spLocks noChangeShapeType="1"/>
          </p:cNvSpPr>
          <p:nvPr/>
        </p:nvSpPr>
        <p:spPr bwMode="auto">
          <a:xfrm>
            <a:off x="6147275" y="279388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1" name="Line 1321"/>
          <p:cNvSpPr>
            <a:spLocks noChangeShapeType="1"/>
          </p:cNvSpPr>
          <p:nvPr/>
        </p:nvSpPr>
        <p:spPr bwMode="auto">
          <a:xfrm>
            <a:off x="6444137" y="2317636"/>
            <a:ext cx="3175" cy="333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2" name="Line 1322"/>
          <p:cNvSpPr>
            <a:spLocks noChangeShapeType="1"/>
          </p:cNvSpPr>
          <p:nvPr/>
        </p:nvSpPr>
        <p:spPr bwMode="auto">
          <a:xfrm>
            <a:off x="6415562" y="235097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3" name="Line 1323"/>
          <p:cNvSpPr>
            <a:spLocks noChangeShapeType="1"/>
          </p:cNvSpPr>
          <p:nvPr/>
        </p:nvSpPr>
        <p:spPr bwMode="auto">
          <a:xfrm>
            <a:off x="6712425" y="2112848"/>
            <a:ext cx="3175" cy="333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4" name="Line 1324"/>
          <p:cNvSpPr>
            <a:spLocks noChangeShapeType="1"/>
          </p:cNvSpPr>
          <p:nvPr/>
        </p:nvSpPr>
        <p:spPr bwMode="auto">
          <a:xfrm>
            <a:off x="6687025" y="2146186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5" name="Line 1325"/>
          <p:cNvSpPr>
            <a:spLocks noChangeShapeType="1"/>
          </p:cNvSpPr>
          <p:nvPr/>
        </p:nvSpPr>
        <p:spPr bwMode="auto">
          <a:xfrm>
            <a:off x="6980712" y="2027123"/>
            <a:ext cx="1588" cy="269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6" name="Line 1326"/>
          <p:cNvSpPr>
            <a:spLocks noChangeShapeType="1"/>
          </p:cNvSpPr>
          <p:nvPr/>
        </p:nvSpPr>
        <p:spPr bwMode="auto">
          <a:xfrm>
            <a:off x="6955312" y="2054111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7" name="Line 1327"/>
          <p:cNvSpPr>
            <a:spLocks noChangeShapeType="1"/>
          </p:cNvSpPr>
          <p:nvPr/>
        </p:nvSpPr>
        <p:spPr bwMode="auto">
          <a:xfrm>
            <a:off x="7249000" y="2038236"/>
            <a:ext cx="15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8" name="Line 1328"/>
          <p:cNvSpPr>
            <a:spLocks noChangeShapeType="1"/>
          </p:cNvSpPr>
          <p:nvPr/>
        </p:nvSpPr>
        <p:spPr bwMode="auto">
          <a:xfrm>
            <a:off x="7220425" y="2041411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9" name="Line 1329"/>
          <p:cNvSpPr>
            <a:spLocks noChangeShapeType="1"/>
          </p:cNvSpPr>
          <p:nvPr/>
        </p:nvSpPr>
        <p:spPr bwMode="auto">
          <a:xfrm>
            <a:off x="7517287" y="2155711"/>
            <a:ext cx="1588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" name="Line 1330"/>
          <p:cNvSpPr>
            <a:spLocks noChangeShapeType="1"/>
          </p:cNvSpPr>
          <p:nvPr/>
        </p:nvSpPr>
        <p:spPr bwMode="auto">
          <a:xfrm>
            <a:off x="7488712" y="217793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1" name="Line 1331"/>
          <p:cNvSpPr>
            <a:spLocks noChangeShapeType="1"/>
          </p:cNvSpPr>
          <p:nvPr/>
        </p:nvSpPr>
        <p:spPr bwMode="auto">
          <a:xfrm>
            <a:off x="7785575" y="2189048"/>
            <a:ext cx="1588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2" name="Line 1332"/>
          <p:cNvSpPr>
            <a:spLocks noChangeShapeType="1"/>
          </p:cNvSpPr>
          <p:nvPr/>
        </p:nvSpPr>
        <p:spPr bwMode="auto">
          <a:xfrm>
            <a:off x="7757000" y="221127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3" name="Freeform 1333"/>
          <p:cNvSpPr>
            <a:spLocks/>
          </p:cNvSpPr>
          <p:nvPr/>
        </p:nvSpPr>
        <p:spPr bwMode="auto">
          <a:xfrm>
            <a:off x="6175850" y="1917586"/>
            <a:ext cx="1609725" cy="860425"/>
          </a:xfrm>
          <a:custGeom>
            <a:avLst/>
            <a:gdLst>
              <a:gd name="T0" fmla="*/ 0 w 576"/>
              <a:gd name="T1" fmla="*/ 4585556 h 308"/>
              <a:gd name="T2" fmla="*/ 1441283 w 576"/>
              <a:gd name="T3" fmla="*/ 1725972 h 308"/>
              <a:gd name="T4" fmla="*/ 2874061 w 576"/>
              <a:gd name="T5" fmla="*/ 966733 h 308"/>
              <a:gd name="T6" fmla="*/ 4315313 w 576"/>
              <a:gd name="T7" fmla="*/ 0 h 308"/>
              <a:gd name="T8" fmla="*/ 5751580 w 576"/>
              <a:gd name="T9" fmla="*/ 335055 h 308"/>
              <a:gd name="T10" fmla="*/ 7192882 w 576"/>
              <a:gd name="T11" fmla="*/ 847478 h 308"/>
              <a:gd name="T12" fmla="*/ 8625908 w 576"/>
              <a:gd name="T13" fmla="*/ 1113930 h 3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6"/>
              <a:gd name="T22" fmla="*/ 0 h 308"/>
              <a:gd name="T23" fmla="*/ 576 w 576"/>
              <a:gd name="T24" fmla="*/ 308 h 3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6" h="308">
                <a:moveTo>
                  <a:pt x="0" y="308"/>
                </a:moveTo>
                <a:lnTo>
                  <a:pt x="96" y="116"/>
                </a:lnTo>
                <a:lnTo>
                  <a:pt x="192" y="65"/>
                </a:lnTo>
                <a:lnTo>
                  <a:pt x="288" y="0"/>
                </a:lnTo>
                <a:lnTo>
                  <a:pt x="384" y="23"/>
                </a:lnTo>
                <a:lnTo>
                  <a:pt x="480" y="57"/>
                </a:lnTo>
                <a:lnTo>
                  <a:pt x="576" y="75"/>
                </a:lnTo>
              </a:path>
            </a:pathLst>
          </a:custGeom>
          <a:noFill/>
          <a:ln w="3175">
            <a:solidFill>
              <a:srgbClr val="DD080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4" name="Line 1334"/>
          <p:cNvSpPr>
            <a:spLocks noChangeShapeType="1"/>
          </p:cNvSpPr>
          <p:nvPr/>
        </p:nvSpPr>
        <p:spPr bwMode="auto">
          <a:xfrm flipV="1">
            <a:off x="6175850" y="2760548"/>
            <a:ext cx="3175" cy="174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" name="Line 1335"/>
          <p:cNvSpPr>
            <a:spLocks noChangeShapeType="1"/>
          </p:cNvSpPr>
          <p:nvPr/>
        </p:nvSpPr>
        <p:spPr bwMode="auto">
          <a:xfrm>
            <a:off x="6147275" y="276054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" name="Line 1336"/>
          <p:cNvSpPr>
            <a:spLocks noChangeShapeType="1"/>
          </p:cNvSpPr>
          <p:nvPr/>
        </p:nvSpPr>
        <p:spPr bwMode="auto">
          <a:xfrm flipV="1">
            <a:off x="6444137" y="2219211"/>
            <a:ext cx="3175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" name="Line 1337"/>
          <p:cNvSpPr>
            <a:spLocks noChangeShapeType="1"/>
          </p:cNvSpPr>
          <p:nvPr/>
        </p:nvSpPr>
        <p:spPr bwMode="auto">
          <a:xfrm>
            <a:off x="6415562" y="2219211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" name="Line 1338"/>
          <p:cNvSpPr>
            <a:spLocks noChangeShapeType="1"/>
          </p:cNvSpPr>
          <p:nvPr/>
        </p:nvSpPr>
        <p:spPr bwMode="auto">
          <a:xfrm flipV="1">
            <a:off x="6712425" y="2082686"/>
            <a:ext cx="3175" cy="174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" name="Line 1339"/>
          <p:cNvSpPr>
            <a:spLocks noChangeShapeType="1"/>
          </p:cNvSpPr>
          <p:nvPr/>
        </p:nvSpPr>
        <p:spPr bwMode="auto">
          <a:xfrm>
            <a:off x="6687025" y="2082686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" name="Line 1340"/>
          <p:cNvSpPr>
            <a:spLocks noChangeShapeType="1"/>
          </p:cNvSpPr>
          <p:nvPr/>
        </p:nvSpPr>
        <p:spPr bwMode="auto">
          <a:xfrm flipV="1">
            <a:off x="6980712" y="1892186"/>
            <a:ext cx="1588" cy="2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1" name="Line 1341"/>
          <p:cNvSpPr>
            <a:spLocks noChangeShapeType="1"/>
          </p:cNvSpPr>
          <p:nvPr/>
        </p:nvSpPr>
        <p:spPr bwMode="auto">
          <a:xfrm>
            <a:off x="6955312" y="1892186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2" name="Line 1342"/>
          <p:cNvSpPr>
            <a:spLocks noChangeShapeType="1"/>
          </p:cNvSpPr>
          <p:nvPr/>
        </p:nvSpPr>
        <p:spPr bwMode="auto">
          <a:xfrm flipV="1">
            <a:off x="7249000" y="1968386"/>
            <a:ext cx="1588" cy="142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3" name="Line 1343"/>
          <p:cNvSpPr>
            <a:spLocks noChangeShapeType="1"/>
          </p:cNvSpPr>
          <p:nvPr/>
        </p:nvSpPr>
        <p:spPr bwMode="auto">
          <a:xfrm>
            <a:off x="7220425" y="196838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4" name="Line 1344"/>
          <p:cNvSpPr>
            <a:spLocks noChangeShapeType="1"/>
          </p:cNvSpPr>
          <p:nvPr/>
        </p:nvSpPr>
        <p:spPr bwMode="auto">
          <a:xfrm flipV="1">
            <a:off x="7517287" y="2046173"/>
            <a:ext cx="1588" cy="301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5" name="Line 1345"/>
          <p:cNvSpPr>
            <a:spLocks noChangeShapeType="1"/>
          </p:cNvSpPr>
          <p:nvPr/>
        </p:nvSpPr>
        <p:spPr bwMode="auto">
          <a:xfrm>
            <a:off x="7488712" y="204617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6" name="Line 1346"/>
          <p:cNvSpPr>
            <a:spLocks noChangeShapeType="1"/>
          </p:cNvSpPr>
          <p:nvPr/>
        </p:nvSpPr>
        <p:spPr bwMode="auto">
          <a:xfrm flipV="1">
            <a:off x="7785575" y="2112848"/>
            <a:ext cx="1588" cy="142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7" name="Line 1347"/>
          <p:cNvSpPr>
            <a:spLocks noChangeShapeType="1"/>
          </p:cNvSpPr>
          <p:nvPr/>
        </p:nvSpPr>
        <p:spPr bwMode="auto">
          <a:xfrm>
            <a:off x="7757000" y="211284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8" name="Line 1348"/>
          <p:cNvSpPr>
            <a:spLocks noChangeShapeType="1"/>
          </p:cNvSpPr>
          <p:nvPr/>
        </p:nvSpPr>
        <p:spPr bwMode="auto">
          <a:xfrm>
            <a:off x="6175850" y="2778011"/>
            <a:ext cx="3175" cy="142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9" name="Line 1349"/>
          <p:cNvSpPr>
            <a:spLocks noChangeShapeType="1"/>
          </p:cNvSpPr>
          <p:nvPr/>
        </p:nvSpPr>
        <p:spPr bwMode="auto">
          <a:xfrm>
            <a:off x="6147275" y="2792298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0" name="Line 1350"/>
          <p:cNvSpPr>
            <a:spLocks noChangeShapeType="1"/>
          </p:cNvSpPr>
          <p:nvPr/>
        </p:nvSpPr>
        <p:spPr bwMode="auto">
          <a:xfrm>
            <a:off x="6444137" y="2241436"/>
            <a:ext cx="3175" cy="206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1" name="Line 1351"/>
          <p:cNvSpPr>
            <a:spLocks noChangeShapeType="1"/>
          </p:cNvSpPr>
          <p:nvPr/>
        </p:nvSpPr>
        <p:spPr bwMode="auto">
          <a:xfrm>
            <a:off x="6415562" y="2262073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2" name="Line 1352"/>
          <p:cNvSpPr>
            <a:spLocks noChangeShapeType="1"/>
          </p:cNvSpPr>
          <p:nvPr/>
        </p:nvSpPr>
        <p:spPr bwMode="auto">
          <a:xfrm>
            <a:off x="6712425" y="2100148"/>
            <a:ext cx="3175" cy="127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3" name="Line 1353"/>
          <p:cNvSpPr>
            <a:spLocks noChangeShapeType="1"/>
          </p:cNvSpPr>
          <p:nvPr/>
        </p:nvSpPr>
        <p:spPr bwMode="auto">
          <a:xfrm>
            <a:off x="6687025" y="2112848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4" name="Line 1354"/>
          <p:cNvSpPr>
            <a:spLocks noChangeShapeType="1"/>
          </p:cNvSpPr>
          <p:nvPr/>
        </p:nvSpPr>
        <p:spPr bwMode="auto">
          <a:xfrm>
            <a:off x="6980712" y="1917586"/>
            <a:ext cx="1588" cy="2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5" name="Line 1355"/>
          <p:cNvSpPr>
            <a:spLocks noChangeShapeType="1"/>
          </p:cNvSpPr>
          <p:nvPr/>
        </p:nvSpPr>
        <p:spPr bwMode="auto">
          <a:xfrm>
            <a:off x="6955312" y="1942986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6" name="Line 1356"/>
          <p:cNvSpPr>
            <a:spLocks noChangeShapeType="1"/>
          </p:cNvSpPr>
          <p:nvPr/>
        </p:nvSpPr>
        <p:spPr bwMode="auto">
          <a:xfrm>
            <a:off x="7249000" y="1982673"/>
            <a:ext cx="1588" cy="158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7" name="Line 1357"/>
          <p:cNvSpPr>
            <a:spLocks noChangeShapeType="1"/>
          </p:cNvSpPr>
          <p:nvPr/>
        </p:nvSpPr>
        <p:spPr bwMode="auto">
          <a:xfrm>
            <a:off x="7220425" y="199854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8" name="Line 1358"/>
          <p:cNvSpPr>
            <a:spLocks noChangeShapeType="1"/>
          </p:cNvSpPr>
          <p:nvPr/>
        </p:nvSpPr>
        <p:spPr bwMode="auto">
          <a:xfrm>
            <a:off x="7517287" y="2076336"/>
            <a:ext cx="1588" cy="365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9" name="Line 1359"/>
          <p:cNvSpPr>
            <a:spLocks noChangeShapeType="1"/>
          </p:cNvSpPr>
          <p:nvPr/>
        </p:nvSpPr>
        <p:spPr bwMode="auto">
          <a:xfrm>
            <a:off x="7488712" y="211284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" name="Line 1360"/>
          <p:cNvSpPr>
            <a:spLocks noChangeShapeType="1"/>
          </p:cNvSpPr>
          <p:nvPr/>
        </p:nvSpPr>
        <p:spPr bwMode="auto">
          <a:xfrm>
            <a:off x="7785575" y="2127136"/>
            <a:ext cx="1588" cy="142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1" name="Line 1361"/>
          <p:cNvSpPr>
            <a:spLocks noChangeShapeType="1"/>
          </p:cNvSpPr>
          <p:nvPr/>
        </p:nvSpPr>
        <p:spPr bwMode="auto">
          <a:xfrm>
            <a:off x="7757000" y="214142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2" name="Freeform 1362"/>
          <p:cNvSpPr>
            <a:spLocks/>
          </p:cNvSpPr>
          <p:nvPr/>
        </p:nvSpPr>
        <p:spPr bwMode="auto">
          <a:xfrm>
            <a:off x="6175850" y="1993786"/>
            <a:ext cx="1609725" cy="820738"/>
          </a:xfrm>
          <a:custGeom>
            <a:avLst/>
            <a:gdLst>
              <a:gd name="T0" fmla="*/ 0 w 576"/>
              <a:gd name="T1" fmla="*/ 4320720 h 294"/>
              <a:gd name="T2" fmla="*/ 1441283 w 576"/>
              <a:gd name="T3" fmla="*/ 1411341 h 294"/>
              <a:gd name="T4" fmla="*/ 2874061 w 576"/>
              <a:gd name="T5" fmla="*/ 527076 h 294"/>
              <a:gd name="T6" fmla="*/ 4315313 w 576"/>
              <a:gd name="T7" fmla="*/ 0 h 294"/>
              <a:gd name="T8" fmla="*/ 5751580 w 576"/>
              <a:gd name="T9" fmla="*/ 295522 h 294"/>
              <a:gd name="T10" fmla="*/ 7192882 w 576"/>
              <a:gd name="T11" fmla="*/ 638548 h 294"/>
              <a:gd name="T12" fmla="*/ 8625908 w 576"/>
              <a:gd name="T13" fmla="*/ 870044 h 2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6"/>
              <a:gd name="T22" fmla="*/ 0 h 294"/>
              <a:gd name="T23" fmla="*/ 576 w 576"/>
              <a:gd name="T24" fmla="*/ 294 h 2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6" h="294">
                <a:moveTo>
                  <a:pt x="0" y="294"/>
                </a:moveTo>
                <a:lnTo>
                  <a:pt x="96" y="96"/>
                </a:lnTo>
                <a:lnTo>
                  <a:pt x="192" y="36"/>
                </a:lnTo>
                <a:lnTo>
                  <a:pt x="288" y="0"/>
                </a:lnTo>
                <a:lnTo>
                  <a:pt x="384" y="20"/>
                </a:lnTo>
                <a:lnTo>
                  <a:pt x="480" y="43"/>
                </a:lnTo>
                <a:lnTo>
                  <a:pt x="576" y="59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3" name="Line 1363"/>
          <p:cNvSpPr>
            <a:spLocks noChangeShapeType="1"/>
          </p:cNvSpPr>
          <p:nvPr/>
        </p:nvSpPr>
        <p:spPr bwMode="auto">
          <a:xfrm flipV="1">
            <a:off x="6175850" y="2766898"/>
            <a:ext cx="3175" cy="47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4" name="Line 1364"/>
          <p:cNvSpPr>
            <a:spLocks noChangeShapeType="1"/>
          </p:cNvSpPr>
          <p:nvPr/>
        </p:nvSpPr>
        <p:spPr bwMode="auto">
          <a:xfrm>
            <a:off x="6147275" y="276689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5" name="Line 1365"/>
          <p:cNvSpPr>
            <a:spLocks noChangeShapeType="1"/>
          </p:cNvSpPr>
          <p:nvPr/>
        </p:nvSpPr>
        <p:spPr bwMode="auto">
          <a:xfrm flipV="1">
            <a:off x="6444137" y="2241436"/>
            <a:ext cx="3175" cy="206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6" name="Line 1366"/>
          <p:cNvSpPr>
            <a:spLocks noChangeShapeType="1"/>
          </p:cNvSpPr>
          <p:nvPr/>
        </p:nvSpPr>
        <p:spPr bwMode="auto">
          <a:xfrm>
            <a:off x="6415562" y="224143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7" name="Line 1367"/>
          <p:cNvSpPr>
            <a:spLocks noChangeShapeType="1"/>
          </p:cNvSpPr>
          <p:nvPr/>
        </p:nvSpPr>
        <p:spPr bwMode="auto">
          <a:xfrm flipV="1">
            <a:off x="6712425" y="2071573"/>
            <a:ext cx="3175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8" name="Line 1368"/>
          <p:cNvSpPr>
            <a:spLocks noChangeShapeType="1"/>
          </p:cNvSpPr>
          <p:nvPr/>
        </p:nvSpPr>
        <p:spPr bwMode="auto">
          <a:xfrm>
            <a:off x="6687025" y="2071573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9" name="Line 1369"/>
          <p:cNvSpPr>
            <a:spLocks noChangeShapeType="1"/>
          </p:cNvSpPr>
          <p:nvPr/>
        </p:nvSpPr>
        <p:spPr bwMode="auto">
          <a:xfrm flipV="1">
            <a:off x="6980712" y="1971561"/>
            <a:ext cx="1588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0" name="Line 1370"/>
          <p:cNvSpPr>
            <a:spLocks noChangeShapeType="1"/>
          </p:cNvSpPr>
          <p:nvPr/>
        </p:nvSpPr>
        <p:spPr bwMode="auto">
          <a:xfrm>
            <a:off x="6955312" y="1971561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" name="Line 1371"/>
          <p:cNvSpPr>
            <a:spLocks noChangeShapeType="1"/>
          </p:cNvSpPr>
          <p:nvPr/>
        </p:nvSpPr>
        <p:spPr bwMode="auto">
          <a:xfrm flipV="1">
            <a:off x="7249000" y="2006486"/>
            <a:ext cx="1588" cy="428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2" name="Line 1372"/>
          <p:cNvSpPr>
            <a:spLocks noChangeShapeType="1"/>
          </p:cNvSpPr>
          <p:nvPr/>
        </p:nvSpPr>
        <p:spPr bwMode="auto">
          <a:xfrm>
            <a:off x="7220425" y="200648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3" name="Line 1373"/>
          <p:cNvSpPr>
            <a:spLocks noChangeShapeType="1"/>
          </p:cNvSpPr>
          <p:nvPr/>
        </p:nvSpPr>
        <p:spPr bwMode="auto">
          <a:xfrm flipV="1">
            <a:off x="7517287" y="2082686"/>
            <a:ext cx="1588" cy="301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4" name="Line 1374"/>
          <p:cNvSpPr>
            <a:spLocks noChangeShapeType="1"/>
          </p:cNvSpPr>
          <p:nvPr/>
        </p:nvSpPr>
        <p:spPr bwMode="auto">
          <a:xfrm>
            <a:off x="7488712" y="208268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5" name="Line 1375"/>
          <p:cNvSpPr>
            <a:spLocks noChangeShapeType="1"/>
          </p:cNvSpPr>
          <p:nvPr/>
        </p:nvSpPr>
        <p:spPr bwMode="auto">
          <a:xfrm flipV="1">
            <a:off x="7785575" y="2135073"/>
            <a:ext cx="1588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6" name="Line 1376"/>
          <p:cNvSpPr>
            <a:spLocks noChangeShapeType="1"/>
          </p:cNvSpPr>
          <p:nvPr/>
        </p:nvSpPr>
        <p:spPr bwMode="auto">
          <a:xfrm>
            <a:off x="7757000" y="213507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7" name="Line 1377"/>
          <p:cNvSpPr>
            <a:spLocks noChangeShapeType="1"/>
          </p:cNvSpPr>
          <p:nvPr/>
        </p:nvSpPr>
        <p:spPr bwMode="auto">
          <a:xfrm>
            <a:off x="6175850" y="2814523"/>
            <a:ext cx="3175" cy="523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8" name="Line 1378"/>
          <p:cNvSpPr>
            <a:spLocks noChangeShapeType="1"/>
          </p:cNvSpPr>
          <p:nvPr/>
        </p:nvSpPr>
        <p:spPr bwMode="auto">
          <a:xfrm>
            <a:off x="6147275" y="2866911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9" name="Line 1379"/>
          <p:cNvSpPr>
            <a:spLocks noChangeShapeType="1"/>
          </p:cNvSpPr>
          <p:nvPr/>
        </p:nvSpPr>
        <p:spPr bwMode="auto">
          <a:xfrm>
            <a:off x="6444137" y="2262073"/>
            <a:ext cx="3175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0" name="Line 1380"/>
          <p:cNvSpPr>
            <a:spLocks noChangeShapeType="1"/>
          </p:cNvSpPr>
          <p:nvPr/>
        </p:nvSpPr>
        <p:spPr bwMode="auto">
          <a:xfrm>
            <a:off x="6415562" y="2284298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1" name="Line 1381"/>
          <p:cNvSpPr>
            <a:spLocks noChangeShapeType="1"/>
          </p:cNvSpPr>
          <p:nvPr/>
        </p:nvSpPr>
        <p:spPr bwMode="auto">
          <a:xfrm>
            <a:off x="6712425" y="2093798"/>
            <a:ext cx="3175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2" name="Line 1382"/>
          <p:cNvSpPr>
            <a:spLocks noChangeShapeType="1"/>
          </p:cNvSpPr>
          <p:nvPr/>
        </p:nvSpPr>
        <p:spPr bwMode="auto">
          <a:xfrm>
            <a:off x="6687025" y="2116023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3" name="Line 1383"/>
          <p:cNvSpPr>
            <a:spLocks noChangeShapeType="1"/>
          </p:cNvSpPr>
          <p:nvPr/>
        </p:nvSpPr>
        <p:spPr bwMode="auto">
          <a:xfrm>
            <a:off x="6980712" y="1993786"/>
            <a:ext cx="1588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4" name="Line 1384"/>
          <p:cNvSpPr>
            <a:spLocks noChangeShapeType="1"/>
          </p:cNvSpPr>
          <p:nvPr/>
        </p:nvSpPr>
        <p:spPr bwMode="auto">
          <a:xfrm>
            <a:off x="6955312" y="2016011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5" name="Line 1385"/>
          <p:cNvSpPr>
            <a:spLocks noChangeShapeType="1"/>
          </p:cNvSpPr>
          <p:nvPr/>
        </p:nvSpPr>
        <p:spPr bwMode="auto">
          <a:xfrm>
            <a:off x="7249000" y="2049348"/>
            <a:ext cx="1588" cy="50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6" name="Line 1386"/>
          <p:cNvSpPr>
            <a:spLocks noChangeShapeType="1"/>
          </p:cNvSpPr>
          <p:nvPr/>
        </p:nvSpPr>
        <p:spPr bwMode="auto">
          <a:xfrm>
            <a:off x="7220425" y="2100148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7" name="Line 1387"/>
          <p:cNvSpPr>
            <a:spLocks noChangeShapeType="1"/>
          </p:cNvSpPr>
          <p:nvPr/>
        </p:nvSpPr>
        <p:spPr bwMode="auto">
          <a:xfrm>
            <a:off x="7517287" y="2112848"/>
            <a:ext cx="1588" cy="396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8" name="Line 1388"/>
          <p:cNvSpPr>
            <a:spLocks noChangeShapeType="1"/>
          </p:cNvSpPr>
          <p:nvPr/>
        </p:nvSpPr>
        <p:spPr bwMode="auto">
          <a:xfrm>
            <a:off x="7488712" y="215253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9" name="Line 1389"/>
          <p:cNvSpPr>
            <a:spLocks noChangeShapeType="1"/>
          </p:cNvSpPr>
          <p:nvPr/>
        </p:nvSpPr>
        <p:spPr bwMode="auto">
          <a:xfrm>
            <a:off x="7785575" y="2157298"/>
            <a:ext cx="1588" cy="317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0" name="Line 1390"/>
          <p:cNvSpPr>
            <a:spLocks noChangeShapeType="1"/>
          </p:cNvSpPr>
          <p:nvPr/>
        </p:nvSpPr>
        <p:spPr bwMode="auto">
          <a:xfrm>
            <a:off x="7757000" y="218904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" name="Freeform 1391"/>
          <p:cNvSpPr>
            <a:spLocks/>
          </p:cNvSpPr>
          <p:nvPr/>
        </p:nvSpPr>
        <p:spPr bwMode="auto">
          <a:xfrm>
            <a:off x="6175850" y="1962036"/>
            <a:ext cx="1609725" cy="760413"/>
          </a:xfrm>
          <a:custGeom>
            <a:avLst/>
            <a:gdLst>
              <a:gd name="T0" fmla="*/ 0 w 576"/>
              <a:gd name="T1" fmla="*/ 4100384 h 272"/>
              <a:gd name="T2" fmla="*/ 1441283 w 576"/>
              <a:gd name="T3" fmla="*/ 1699920 h 272"/>
              <a:gd name="T4" fmla="*/ 2874061 w 576"/>
              <a:gd name="T5" fmla="*/ 537507 h 272"/>
              <a:gd name="T6" fmla="*/ 4315313 w 576"/>
              <a:gd name="T7" fmla="*/ 0 h 272"/>
              <a:gd name="T8" fmla="*/ 5751580 w 576"/>
              <a:gd name="T9" fmla="*/ 272225 h 272"/>
              <a:gd name="T10" fmla="*/ 7192882 w 576"/>
              <a:gd name="T11" fmla="*/ 675156 h 272"/>
              <a:gd name="T12" fmla="*/ 8625908 w 576"/>
              <a:gd name="T13" fmla="*/ 946562 h 2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6"/>
              <a:gd name="T22" fmla="*/ 0 h 272"/>
              <a:gd name="T23" fmla="*/ 576 w 576"/>
              <a:gd name="T24" fmla="*/ 272 h 2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6" h="272">
                <a:moveTo>
                  <a:pt x="0" y="272"/>
                </a:moveTo>
                <a:lnTo>
                  <a:pt x="96" y="113"/>
                </a:lnTo>
                <a:lnTo>
                  <a:pt x="192" y="36"/>
                </a:lnTo>
                <a:lnTo>
                  <a:pt x="288" y="0"/>
                </a:lnTo>
                <a:lnTo>
                  <a:pt x="384" y="18"/>
                </a:lnTo>
                <a:lnTo>
                  <a:pt x="480" y="45"/>
                </a:lnTo>
                <a:lnTo>
                  <a:pt x="576" y="63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2" name="Line 1392"/>
          <p:cNvSpPr>
            <a:spLocks noChangeShapeType="1"/>
          </p:cNvSpPr>
          <p:nvPr/>
        </p:nvSpPr>
        <p:spPr bwMode="auto">
          <a:xfrm flipV="1">
            <a:off x="6175850" y="2689111"/>
            <a:ext cx="3175" cy="333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3" name="Line 1393"/>
          <p:cNvSpPr>
            <a:spLocks noChangeShapeType="1"/>
          </p:cNvSpPr>
          <p:nvPr/>
        </p:nvSpPr>
        <p:spPr bwMode="auto">
          <a:xfrm>
            <a:off x="6147275" y="2689111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4" name="Line 1394"/>
          <p:cNvSpPr>
            <a:spLocks noChangeShapeType="1"/>
          </p:cNvSpPr>
          <p:nvPr/>
        </p:nvSpPr>
        <p:spPr bwMode="auto">
          <a:xfrm flipV="1">
            <a:off x="6444137" y="2252548"/>
            <a:ext cx="3175" cy="2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5" name="Line 1395"/>
          <p:cNvSpPr>
            <a:spLocks noChangeShapeType="1"/>
          </p:cNvSpPr>
          <p:nvPr/>
        </p:nvSpPr>
        <p:spPr bwMode="auto">
          <a:xfrm>
            <a:off x="6415562" y="225254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6" name="Line 1396"/>
          <p:cNvSpPr>
            <a:spLocks noChangeShapeType="1"/>
          </p:cNvSpPr>
          <p:nvPr/>
        </p:nvSpPr>
        <p:spPr bwMode="auto">
          <a:xfrm flipV="1">
            <a:off x="6712425" y="2046173"/>
            <a:ext cx="3175" cy="174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7" name="Line 1397"/>
          <p:cNvSpPr>
            <a:spLocks noChangeShapeType="1"/>
          </p:cNvSpPr>
          <p:nvPr/>
        </p:nvSpPr>
        <p:spPr bwMode="auto">
          <a:xfrm>
            <a:off x="6687025" y="2046173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8" name="Line 1398"/>
          <p:cNvSpPr>
            <a:spLocks noChangeShapeType="1"/>
          </p:cNvSpPr>
          <p:nvPr/>
        </p:nvSpPr>
        <p:spPr bwMode="auto">
          <a:xfrm flipV="1">
            <a:off x="6980712" y="1942986"/>
            <a:ext cx="1588" cy="190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9" name="Line 1399"/>
          <p:cNvSpPr>
            <a:spLocks noChangeShapeType="1"/>
          </p:cNvSpPr>
          <p:nvPr/>
        </p:nvSpPr>
        <p:spPr bwMode="auto">
          <a:xfrm>
            <a:off x="6955312" y="1942986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0" name="Line 1400"/>
          <p:cNvSpPr>
            <a:spLocks noChangeShapeType="1"/>
          </p:cNvSpPr>
          <p:nvPr/>
        </p:nvSpPr>
        <p:spPr bwMode="auto">
          <a:xfrm flipV="1">
            <a:off x="7249000" y="2004898"/>
            <a:ext cx="1588" cy="79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" name="Line 1401"/>
          <p:cNvSpPr>
            <a:spLocks noChangeShapeType="1"/>
          </p:cNvSpPr>
          <p:nvPr/>
        </p:nvSpPr>
        <p:spPr bwMode="auto">
          <a:xfrm>
            <a:off x="7220425" y="2004898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" name="Line 1402"/>
          <p:cNvSpPr>
            <a:spLocks noChangeShapeType="1"/>
          </p:cNvSpPr>
          <p:nvPr/>
        </p:nvSpPr>
        <p:spPr bwMode="auto">
          <a:xfrm flipV="1">
            <a:off x="7517287" y="2068398"/>
            <a:ext cx="1588" cy="190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" name="Line 1403"/>
          <p:cNvSpPr>
            <a:spLocks noChangeShapeType="1"/>
          </p:cNvSpPr>
          <p:nvPr/>
        </p:nvSpPr>
        <p:spPr bwMode="auto">
          <a:xfrm>
            <a:off x="7488712" y="206839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" name="Line 1404"/>
          <p:cNvSpPr>
            <a:spLocks noChangeShapeType="1"/>
          </p:cNvSpPr>
          <p:nvPr/>
        </p:nvSpPr>
        <p:spPr bwMode="auto">
          <a:xfrm flipV="1">
            <a:off x="7785575" y="2100148"/>
            <a:ext cx="1588" cy="381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" name="Line 1405"/>
          <p:cNvSpPr>
            <a:spLocks noChangeShapeType="1"/>
          </p:cNvSpPr>
          <p:nvPr/>
        </p:nvSpPr>
        <p:spPr bwMode="auto">
          <a:xfrm>
            <a:off x="7757000" y="2100148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6" name="Line 1406"/>
          <p:cNvSpPr>
            <a:spLocks noChangeShapeType="1"/>
          </p:cNvSpPr>
          <p:nvPr/>
        </p:nvSpPr>
        <p:spPr bwMode="auto">
          <a:xfrm>
            <a:off x="6175850" y="2722448"/>
            <a:ext cx="3175" cy="381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" name="Line 1407"/>
          <p:cNvSpPr>
            <a:spLocks noChangeShapeType="1"/>
          </p:cNvSpPr>
          <p:nvPr/>
        </p:nvSpPr>
        <p:spPr bwMode="auto">
          <a:xfrm>
            <a:off x="6147275" y="276054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8" name="Line 1408"/>
          <p:cNvSpPr>
            <a:spLocks noChangeShapeType="1"/>
          </p:cNvSpPr>
          <p:nvPr/>
        </p:nvSpPr>
        <p:spPr bwMode="auto">
          <a:xfrm>
            <a:off x="6444137" y="2277948"/>
            <a:ext cx="3175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9" name="Line 1409"/>
          <p:cNvSpPr>
            <a:spLocks noChangeShapeType="1"/>
          </p:cNvSpPr>
          <p:nvPr/>
        </p:nvSpPr>
        <p:spPr bwMode="auto">
          <a:xfrm>
            <a:off x="6415562" y="230017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0" name="Line 1410"/>
          <p:cNvSpPr>
            <a:spLocks noChangeShapeType="1"/>
          </p:cNvSpPr>
          <p:nvPr/>
        </p:nvSpPr>
        <p:spPr bwMode="auto">
          <a:xfrm>
            <a:off x="6712425" y="2063636"/>
            <a:ext cx="3175" cy="158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1" name="Line 1411"/>
          <p:cNvSpPr>
            <a:spLocks noChangeShapeType="1"/>
          </p:cNvSpPr>
          <p:nvPr/>
        </p:nvSpPr>
        <p:spPr bwMode="auto">
          <a:xfrm>
            <a:off x="6687025" y="2079511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2" name="Line 1412"/>
          <p:cNvSpPr>
            <a:spLocks noChangeShapeType="1"/>
          </p:cNvSpPr>
          <p:nvPr/>
        </p:nvSpPr>
        <p:spPr bwMode="auto">
          <a:xfrm>
            <a:off x="6980712" y="1962036"/>
            <a:ext cx="1588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3" name="Line 1413"/>
          <p:cNvSpPr>
            <a:spLocks noChangeShapeType="1"/>
          </p:cNvSpPr>
          <p:nvPr/>
        </p:nvSpPr>
        <p:spPr bwMode="auto">
          <a:xfrm>
            <a:off x="6955312" y="1984261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4" name="Line 1414"/>
          <p:cNvSpPr>
            <a:spLocks noChangeShapeType="1"/>
          </p:cNvSpPr>
          <p:nvPr/>
        </p:nvSpPr>
        <p:spPr bwMode="auto">
          <a:xfrm>
            <a:off x="7249000" y="2012836"/>
            <a:ext cx="1588" cy="111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5" name="Line 1415"/>
          <p:cNvSpPr>
            <a:spLocks noChangeShapeType="1"/>
          </p:cNvSpPr>
          <p:nvPr/>
        </p:nvSpPr>
        <p:spPr bwMode="auto">
          <a:xfrm>
            <a:off x="7220425" y="202394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6" name="Line 1416"/>
          <p:cNvSpPr>
            <a:spLocks noChangeShapeType="1"/>
          </p:cNvSpPr>
          <p:nvPr/>
        </p:nvSpPr>
        <p:spPr bwMode="auto">
          <a:xfrm>
            <a:off x="7517287" y="2087448"/>
            <a:ext cx="1588" cy="2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7" name="Line 1417"/>
          <p:cNvSpPr>
            <a:spLocks noChangeShapeType="1"/>
          </p:cNvSpPr>
          <p:nvPr/>
        </p:nvSpPr>
        <p:spPr bwMode="auto">
          <a:xfrm>
            <a:off x="7488712" y="211284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8" name="Line 1418"/>
          <p:cNvSpPr>
            <a:spLocks noChangeShapeType="1"/>
          </p:cNvSpPr>
          <p:nvPr/>
        </p:nvSpPr>
        <p:spPr bwMode="auto">
          <a:xfrm>
            <a:off x="7785575" y="2138248"/>
            <a:ext cx="1588" cy="47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9" name="Line 1419"/>
          <p:cNvSpPr>
            <a:spLocks noChangeShapeType="1"/>
          </p:cNvSpPr>
          <p:nvPr/>
        </p:nvSpPr>
        <p:spPr bwMode="auto">
          <a:xfrm>
            <a:off x="7757000" y="218587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0" name="Freeform 1420"/>
          <p:cNvSpPr>
            <a:spLocks/>
          </p:cNvSpPr>
          <p:nvPr/>
        </p:nvSpPr>
        <p:spPr bwMode="auto">
          <a:xfrm>
            <a:off x="6175850" y="2027123"/>
            <a:ext cx="1609725" cy="765175"/>
          </a:xfrm>
          <a:custGeom>
            <a:avLst/>
            <a:gdLst>
              <a:gd name="T0" fmla="*/ 0 w 576"/>
              <a:gd name="T1" fmla="*/ 4055337 h 274"/>
              <a:gd name="T2" fmla="*/ 1441283 w 576"/>
              <a:gd name="T3" fmla="*/ 1196143 h 274"/>
              <a:gd name="T4" fmla="*/ 2874061 w 576"/>
              <a:gd name="T5" fmla="*/ 529574 h 274"/>
              <a:gd name="T6" fmla="*/ 4315313 w 576"/>
              <a:gd name="T7" fmla="*/ 0 h 274"/>
              <a:gd name="T8" fmla="*/ 5751580 w 576"/>
              <a:gd name="T9" fmla="*/ 42902 h 274"/>
              <a:gd name="T10" fmla="*/ 7192882 w 576"/>
              <a:gd name="T11" fmla="*/ 429439 h 274"/>
              <a:gd name="T12" fmla="*/ 8625908 w 576"/>
              <a:gd name="T13" fmla="*/ 722703 h 2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6"/>
              <a:gd name="T22" fmla="*/ 0 h 274"/>
              <a:gd name="T23" fmla="*/ 576 w 576"/>
              <a:gd name="T24" fmla="*/ 274 h 27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6" h="274">
                <a:moveTo>
                  <a:pt x="0" y="274"/>
                </a:moveTo>
                <a:lnTo>
                  <a:pt x="96" y="81"/>
                </a:lnTo>
                <a:lnTo>
                  <a:pt x="192" y="36"/>
                </a:lnTo>
                <a:lnTo>
                  <a:pt x="288" y="0"/>
                </a:lnTo>
                <a:lnTo>
                  <a:pt x="384" y="3"/>
                </a:lnTo>
                <a:lnTo>
                  <a:pt x="480" y="29"/>
                </a:lnTo>
                <a:lnTo>
                  <a:pt x="576" y="49"/>
                </a:lnTo>
              </a:path>
            </a:pathLst>
          </a:cu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1" name="Freeform 1421"/>
          <p:cNvSpPr>
            <a:spLocks/>
          </p:cNvSpPr>
          <p:nvPr/>
        </p:nvSpPr>
        <p:spPr bwMode="auto">
          <a:xfrm>
            <a:off x="6175850" y="2947873"/>
            <a:ext cx="1609725" cy="47625"/>
          </a:xfrm>
          <a:custGeom>
            <a:avLst/>
            <a:gdLst>
              <a:gd name="T0" fmla="*/ 0 w 576"/>
              <a:gd name="T1" fmla="*/ 222902 h 17"/>
              <a:gd name="T2" fmla="*/ 1441283 w 576"/>
              <a:gd name="T3" fmla="*/ 185111 h 17"/>
              <a:gd name="T4" fmla="*/ 2874061 w 576"/>
              <a:gd name="T5" fmla="*/ 222902 h 17"/>
              <a:gd name="T6" fmla="*/ 4315313 w 576"/>
              <a:gd name="T7" fmla="*/ 78556 h 17"/>
              <a:gd name="T8" fmla="*/ 5751580 w 576"/>
              <a:gd name="T9" fmla="*/ 0 h 17"/>
              <a:gd name="T10" fmla="*/ 7192882 w 576"/>
              <a:gd name="T11" fmla="*/ 44515 h 17"/>
              <a:gd name="T12" fmla="*/ 8625908 w 576"/>
              <a:gd name="T13" fmla="*/ 267023 h 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6"/>
              <a:gd name="T22" fmla="*/ 0 h 17"/>
              <a:gd name="T23" fmla="*/ 576 w 576"/>
              <a:gd name="T24" fmla="*/ 17 h 1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6" h="17">
                <a:moveTo>
                  <a:pt x="0" y="14"/>
                </a:moveTo>
                <a:lnTo>
                  <a:pt x="96" y="12"/>
                </a:lnTo>
                <a:lnTo>
                  <a:pt x="192" y="14"/>
                </a:lnTo>
                <a:lnTo>
                  <a:pt x="288" y="5"/>
                </a:lnTo>
                <a:lnTo>
                  <a:pt x="384" y="0"/>
                </a:lnTo>
                <a:lnTo>
                  <a:pt x="480" y="3"/>
                </a:lnTo>
                <a:lnTo>
                  <a:pt x="576" y="17"/>
                </a:lnTo>
              </a:path>
            </a:pathLst>
          </a:cu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2" name="Line 1422"/>
          <p:cNvSpPr>
            <a:spLocks noChangeShapeType="1"/>
          </p:cNvSpPr>
          <p:nvPr/>
        </p:nvSpPr>
        <p:spPr bwMode="auto">
          <a:xfrm flipV="1">
            <a:off x="6175850" y="2965336"/>
            <a:ext cx="3175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3" name="Line 1423"/>
          <p:cNvSpPr>
            <a:spLocks noChangeShapeType="1"/>
          </p:cNvSpPr>
          <p:nvPr/>
        </p:nvSpPr>
        <p:spPr bwMode="auto">
          <a:xfrm>
            <a:off x="6147275" y="296533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4" name="Line 1424"/>
          <p:cNvSpPr>
            <a:spLocks noChangeShapeType="1"/>
          </p:cNvSpPr>
          <p:nvPr/>
        </p:nvSpPr>
        <p:spPr bwMode="auto">
          <a:xfrm flipV="1">
            <a:off x="6444137" y="2965336"/>
            <a:ext cx="3175" cy="158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5" name="Line 1425"/>
          <p:cNvSpPr>
            <a:spLocks noChangeShapeType="1"/>
          </p:cNvSpPr>
          <p:nvPr/>
        </p:nvSpPr>
        <p:spPr bwMode="auto">
          <a:xfrm>
            <a:off x="6415562" y="296533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6" name="Line 1426"/>
          <p:cNvSpPr>
            <a:spLocks noChangeShapeType="1"/>
          </p:cNvSpPr>
          <p:nvPr/>
        </p:nvSpPr>
        <p:spPr bwMode="auto">
          <a:xfrm flipV="1">
            <a:off x="6712425" y="2981211"/>
            <a:ext cx="3175" cy="63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7" name="Line 1427"/>
          <p:cNvSpPr>
            <a:spLocks noChangeShapeType="1"/>
          </p:cNvSpPr>
          <p:nvPr/>
        </p:nvSpPr>
        <p:spPr bwMode="auto">
          <a:xfrm>
            <a:off x="6687025" y="2981211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8" name="Line 1428"/>
          <p:cNvSpPr>
            <a:spLocks noChangeShapeType="1"/>
          </p:cNvSpPr>
          <p:nvPr/>
        </p:nvSpPr>
        <p:spPr bwMode="auto">
          <a:xfrm flipV="1">
            <a:off x="6980712" y="2911361"/>
            <a:ext cx="1588" cy="50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9" name="Line 1429"/>
          <p:cNvSpPr>
            <a:spLocks noChangeShapeType="1"/>
          </p:cNvSpPr>
          <p:nvPr/>
        </p:nvSpPr>
        <p:spPr bwMode="auto">
          <a:xfrm>
            <a:off x="6955312" y="2911361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0" name="Line 1430"/>
          <p:cNvSpPr>
            <a:spLocks noChangeShapeType="1"/>
          </p:cNvSpPr>
          <p:nvPr/>
        </p:nvSpPr>
        <p:spPr bwMode="auto">
          <a:xfrm flipV="1">
            <a:off x="7249000" y="2889136"/>
            <a:ext cx="1588" cy="587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1" name="Line 1431"/>
          <p:cNvSpPr>
            <a:spLocks noChangeShapeType="1"/>
          </p:cNvSpPr>
          <p:nvPr/>
        </p:nvSpPr>
        <p:spPr bwMode="auto">
          <a:xfrm>
            <a:off x="7220425" y="288913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2" name="Line 1432"/>
          <p:cNvSpPr>
            <a:spLocks noChangeShapeType="1"/>
          </p:cNvSpPr>
          <p:nvPr/>
        </p:nvSpPr>
        <p:spPr bwMode="auto">
          <a:xfrm flipV="1">
            <a:off x="7517287" y="2920886"/>
            <a:ext cx="1588" cy="349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3" name="Line 1433"/>
          <p:cNvSpPr>
            <a:spLocks noChangeShapeType="1"/>
          </p:cNvSpPr>
          <p:nvPr/>
        </p:nvSpPr>
        <p:spPr bwMode="auto">
          <a:xfrm>
            <a:off x="7488712" y="2920886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4" name="Line 1434"/>
          <p:cNvSpPr>
            <a:spLocks noChangeShapeType="1"/>
          </p:cNvSpPr>
          <p:nvPr/>
        </p:nvSpPr>
        <p:spPr bwMode="auto">
          <a:xfrm flipV="1">
            <a:off x="7785575" y="2965336"/>
            <a:ext cx="1588" cy="301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5" name="Line 1435"/>
          <p:cNvSpPr>
            <a:spLocks noChangeShapeType="1"/>
          </p:cNvSpPr>
          <p:nvPr/>
        </p:nvSpPr>
        <p:spPr bwMode="auto">
          <a:xfrm>
            <a:off x="7757000" y="2965336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6" name="Line 1436"/>
          <p:cNvSpPr>
            <a:spLocks noChangeShapeType="1"/>
          </p:cNvSpPr>
          <p:nvPr/>
        </p:nvSpPr>
        <p:spPr bwMode="auto">
          <a:xfrm>
            <a:off x="6175850" y="2987561"/>
            <a:ext cx="3175" cy="2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7" name="Line 1437"/>
          <p:cNvSpPr>
            <a:spLocks noChangeShapeType="1"/>
          </p:cNvSpPr>
          <p:nvPr/>
        </p:nvSpPr>
        <p:spPr bwMode="auto">
          <a:xfrm>
            <a:off x="6147275" y="3012961"/>
            <a:ext cx="5556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8" name="Line 1438"/>
          <p:cNvSpPr>
            <a:spLocks noChangeShapeType="1"/>
          </p:cNvSpPr>
          <p:nvPr/>
        </p:nvSpPr>
        <p:spPr bwMode="auto">
          <a:xfrm>
            <a:off x="6444137" y="2981211"/>
            <a:ext cx="3175" cy="174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9" name="Line 1439"/>
          <p:cNvSpPr>
            <a:spLocks noChangeShapeType="1"/>
          </p:cNvSpPr>
          <p:nvPr/>
        </p:nvSpPr>
        <p:spPr bwMode="auto">
          <a:xfrm>
            <a:off x="6415562" y="2998673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0" name="Line 1440"/>
          <p:cNvSpPr>
            <a:spLocks noChangeShapeType="1"/>
          </p:cNvSpPr>
          <p:nvPr/>
        </p:nvSpPr>
        <p:spPr bwMode="auto">
          <a:xfrm>
            <a:off x="6712425" y="2987561"/>
            <a:ext cx="3175" cy="79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1" name="Line 1441"/>
          <p:cNvSpPr>
            <a:spLocks noChangeShapeType="1"/>
          </p:cNvSpPr>
          <p:nvPr/>
        </p:nvSpPr>
        <p:spPr bwMode="auto">
          <a:xfrm>
            <a:off x="6687025" y="2995498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2" name="Line 1442"/>
          <p:cNvSpPr>
            <a:spLocks noChangeShapeType="1"/>
          </p:cNvSpPr>
          <p:nvPr/>
        </p:nvSpPr>
        <p:spPr bwMode="auto">
          <a:xfrm>
            <a:off x="6980712" y="2962161"/>
            <a:ext cx="1588" cy="666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3" name="Line 1443"/>
          <p:cNvSpPr>
            <a:spLocks noChangeShapeType="1"/>
          </p:cNvSpPr>
          <p:nvPr/>
        </p:nvSpPr>
        <p:spPr bwMode="auto">
          <a:xfrm>
            <a:off x="6955312" y="3028836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4" name="Line 1444"/>
          <p:cNvSpPr>
            <a:spLocks noChangeShapeType="1"/>
          </p:cNvSpPr>
          <p:nvPr/>
        </p:nvSpPr>
        <p:spPr bwMode="auto">
          <a:xfrm>
            <a:off x="7249000" y="2947873"/>
            <a:ext cx="1588" cy="730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5" name="Line 1445"/>
          <p:cNvSpPr>
            <a:spLocks noChangeShapeType="1"/>
          </p:cNvSpPr>
          <p:nvPr/>
        </p:nvSpPr>
        <p:spPr bwMode="auto">
          <a:xfrm>
            <a:off x="7220425" y="302089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6" name="Line 1446"/>
          <p:cNvSpPr>
            <a:spLocks noChangeShapeType="1"/>
          </p:cNvSpPr>
          <p:nvPr/>
        </p:nvSpPr>
        <p:spPr bwMode="auto">
          <a:xfrm>
            <a:off x="7517287" y="2955811"/>
            <a:ext cx="1588" cy="396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7" name="Line 1447"/>
          <p:cNvSpPr>
            <a:spLocks noChangeShapeType="1"/>
          </p:cNvSpPr>
          <p:nvPr/>
        </p:nvSpPr>
        <p:spPr bwMode="auto">
          <a:xfrm>
            <a:off x="7488712" y="2995498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8" name="Line 1448"/>
          <p:cNvSpPr>
            <a:spLocks noChangeShapeType="1"/>
          </p:cNvSpPr>
          <p:nvPr/>
        </p:nvSpPr>
        <p:spPr bwMode="auto">
          <a:xfrm>
            <a:off x="7785575" y="2995498"/>
            <a:ext cx="1588" cy="365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9" name="Line 1449"/>
          <p:cNvSpPr>
            <a:spLocks noChangeShapeType="1"/>
          </p:cNvSpPr>
          <p:nvPr/>
        </p:nvSpPr>
        <p:spPr bwMode="auto">
          <a:xfrm>
            <a:off x="7757000" y="3032011"/>
            <a:ext cx="5556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0" name="Freeform 1450"/>
          <p:cNvSpPr>
            <a:spLocks/>
          </p:cNvSpPr>
          <p:nvPr/>
        </p:nvSpPr>
        <p:spPr bwMode="auto">
          <a:xfrm>
            <a:off x="6158387" y="2747848"/>
            <a:ext cx="42863" cy="38100"/>
          </a:xfrm>
          <a:custGeom>
            <a:avLst/>
            <a:gdLst>
              <a:gd name="T0" fmla="*/ 153486 w 15"/>
              <a:gd name="T1" fmla="*/ 0 h 14"/>
              <a:gd name="T2" fmla="*/ 328523 w 15"/>
              <a:gd name="T3" fmla="*/ 68400 h 14"/>
              <a:gd name="T4" fmla="*/ 153486 w 15"/>
              <a:gd name="T5" fmla="*/ 132612 h 14"/>
              <a:gd name="T6" fmla="*/ 0 w 15"/>
              <a:gd name="T7" fmla="*/ 68400 h 14"/>
              <a:gd name="T8" fmla="*/ 153486 w 15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14"/>
              <a:gd name="T17" fmla="*/ 15 w 15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14">
                <a:moveTo>
                  <a:pt x="7" y="0"/>
                </a:moveTo>
                <a:lnTo>
                  <a:pt x="15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1" name="Freeform 1451"/>
          <p:cNvSpPr>
            <a:spLocks/>
          </p:cNvSpPr>
          <p:nvPr/>
        </p:nvSpPr>
        <p:spPr bwMode="auto">
          <a:xfrm>
            <a:off x="6153625" y="2741498"/>
            <a:ext cx="41275" cy="41275"/>
          </a:xfrm>
          <a:custGeom>
            <a:avLst/>
            <a:gdLst>
              <a:gd name="T0" fmla="*/ 93201 w 15"/>
              <a:gd name="T1" fmla="*/ 0 h 15"/>
              <a:gd name="T2" fmla="*/ 172330 w 15"/>
              <a:gd name="T3" fmla="*/ 93201 h 15"/>
              <a:gd name="T4" fmla="*/ 93201 w 15"/>
              <a:gd name="T5" fmla="*/ 172330 h 15"/>
              <a:gd name="T6" fmla="*/ 0 w 15"/>
              <a:gd name="T7" fmla="*/ 93201 h 15"/>
              <a:gd name="T8" fmla="*/ 93201 w 15"/>
              <a:gd name="T9" fmla="*/ 0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15"/>
              <a:gd name="T17" fmla="*/ 15 w 15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15">
                <a:moveTo>
                  <a:pt x="8" y="0"/>
                </a:moveTo>
                <a:lnTo>
                  <a:pt x="15" y="8"/>
                </a:lnTo>
                <a:lnTo>
                  <a:pt x="8" y="15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2" name="Freeform 1452"/>
          <p:cNvSpPr>
            <a:spLocks/>
          </p:cNvSpPr>
          <p:nvPr/>
        </p:nvSpPr>
        <p:spPr bwMode="auto">
          <a:xfrm>
            <a:off x="6426675" y="2208098"/>
            <a:ext cx="42863" cy="39688"/>
          </a:xfrm>
          <a:custGeom>
            <a:avLst/>
            <a:gdLst>
              <a:gd name="T0" fmla="*/ 153486 w 15"/>
              <a:gd name="T1" fmla="*/ 0 h 14"/>
              <a:gd name="T2" fmla="*/ 328523 w 15"/>
              <a:gd name="T3" fmla="*/ 136466 h 14"/>
              <a:gd name="T4" fmla="*/ 153486 w 15"/>
              <a:gd name="T5" fmla="*/ 268080 h 14"/>
              <a:gd name="T6" fmla="*/ 0 w 15"/>
              <a:gd name="T7" fmla="*/ 136466 h 14"/>
              <a:gd name="T8" fmla="*/ 153486 w 15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14"/>
              <a:gd name="T17" fmla="*/ 15 w 15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14">
                <a:moveTo>
                  <a:pt x="7" y="0"/>
                </a:moveTo>
                <a:lnTo>
                  <a:pt x="15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3" name="Freeform 1453"/>
          <p:cNvSpPr>
            <a:spLocks/>
          </p:cNvSpPr>
          <p:nvPr/>
        </p:nvSpPr>
        <p:spPr bwMode="auto">
          <a:xfrm>
            <a:off x="6425087" y="2203336"/>
            <a:ext cx="38100" cy="41275"/>
          </a:xfrm>
          <a:custGeom>
            <a:avLst/>
            <a:gdLst>
              <a:gd name="T0" fmla="*/ 68400 w 14"/>
              <a:gd name="T1" fmla="*/ 0 h 15"/>
              <a:gd name="T2" fmla="*/ 132612 w 14"/>
              <a:gd name="T3" fmla="*/ 93201 h 15"/>
              <a:gd name="T4" fmla="*/ 68400 w 14"/>
              <a:gd name="T5" fmla="*/ 172330 h 15"/>
              <a:gd name="T6" fmla="*/ 0 w 14"/>
              <a:gd name="T7" fmla="*/ 93201 h 15"/>
              <a:gd name="T8" fmla="*/ 68400 w 14"/>
              <a:gd name="T9" fmla="*/ 0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5"/>
              <a:gd name="T17" fmla="*/ 14 w 14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5">
                <a:moveTo>
                  <a:pt x="7" y="0"/>
                </a:moveTo>
                <a:lnTo>
                  <a:pt x="14" y="8"/>
                </a:lnTo>
                <a:lnTo>
                  <a:pt x="7" y="15"/>
                </a:lnTo>
                <a:lnTo>
                  <a:pt x="0" y="8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4" name="Freeform 1454"/>
          <p:cNvSpPr>
            <a:spLocks/>
          </p:cNvSpPr>
          <p:nvPr/>
        </p:nvSpPr>
        <p:spPr bwMode="auto">
          <a:xfrm>
            <a:off x="6694962" y="1993786"/>
            <a:ext cx="42863" cy="41275"/>
          </a:xfrm>
          <a:custGeom>
            <a:avLst/>
            <a:gdLst>
              <a:gd name="T0" fmla="*/ 153486 w 15"/>
              <a:gd name="T1" fmla="*/ 0 h 15"/>
              <a:gd name="T2" fmla="*/ 328523 w 15"/>
              <a:gd name="T3" fmla="*/ 93201 h 15"/>
              <a:gd name="T4" fmla="*/ 153486 w 15"/>
              <a:gd name="T5" fmla="*/ 172330 h 15"/>
              <a:gd name="T6" fmla="*/ 0 w 15"/>
              <a:gd name="T7" fmla="*/ 93201 h 15"/>
              <a:gd name="T8" fmla="*/ 153486 w 15"/>
              <a:gd name="T9" fmla="*/ 0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15"/>
              <a:gd name="T17" fmla="*/ 15 w 15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15">
                <a:moveTo>
                  <a:pt x="7" y="0"/>
                </a:moveTo>
                <a:lnTo>
                  <a:pt x="15" y="8"/>
                </a:lnTo>
                <a:lnTo>
                  <a:pt x="7" y="15"/>
                </a:lnTo>
                <a:lnTo>
                  <a:pt x="0" y="8"/>
                </a:lnTo>
                <a:lnTo>
                  <a:pt x="7" y="0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5" name="Freeform 1455"/>
          <p:cNvSpPr>
            <a:spLocks/>
          </p:cNvSpPr>
          <p:nvPr/>
        </p:nvSpPr>
        <p:spPr bwMode="auto">
          <a:xfrm>
            <a:off x="6691787" y="1990611"/>
            <a:ext cx="39688" cy="41275"/>
          </a:xfrm>
          <a:custGeom>
            <a:avLst/>
            <a:gdLst>
              <a:gd name="T0" fmla="*/ 136466 w 14"/>
              <a:gd name="T1" fmla="*/ 0 h 15"/>
              <a:gd name="T2" fmla="*/ 268080 w 14"/>
              <a:gd name="T3" fmla="*/ 78543 h 15"/>
              <a:gd name="T4" fmla="*/ 136466 w 14"/>
              <a:gd name="T5" fmla="*/ 172330 h 15"/>
              <a:gd name="T6" fmla="*/ 0 w 14"/>
              <a:gd name="T7" fmla="*/ 78543 h 15"/>
              <a:gd name="T8" fmla="*/ 136466 w 14"/>
              <a:gd name="T9" fmla="*/ 0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5"/>
              <a:gd name="T17" fmla="*/ 14 w 14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5">
                <a:moveTo>
                  <a:pt x="7" y="0"/>
                </a:moveTo>
                <a:lnTo>
                  <a:pt x="14" y="7"/>
                </a:lnTo>
                <a:lnTo>
                  <a:pt x="7" y="15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6" name="Freeform 1456"/>
          <p:cNvSpPr>
            <a:spLocks/>
          </p:cNvSpPr>
          <p:nvPr/>
        </p:nvSpPr>
        <p:spPr bwMode="auto">
          <a:xfrm>
            <a:off x="6963250" y="1858848"/>
            <a:ext cx="42863" cy="39688"/>
          </a:xfrm>
          <a:custGeom>
            <a:avLst/>
            <a:gdLst>
              <a:gd name="T0" fmla="*/ 168829 w 15"/>
              <a:gd name="T1" fmla="*/ 0 h 14"/>
              <a:gd name="T2" fmla="*/ 328523 w 15"/>
              <a:gd name="T3" fmla="*/ 136466 h 14"/>
              <a:gd name="T4" fmla="*/ 168829 w 15"/>
              <a:gd name="T5" fmla="*/ 268080 h 14"/>
              <a:gd name="T6" fmla="*/ 0 w 15"/>
              <a:gd name="T7" fmla="*/ 136466 h 14"/>
              <a:gd name="T8" fmla="*/ 168829 w 15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14"/>
              <a:gd name="T17" fmla="*/ 15 w 15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14">
                <a:moveTo>
                  <a:pt x="8" y="0"/>
                </a:moveTo>
                <a:lnTo>
                  <a:pt x="15" y="7"/>
                </a:lnTo>
                <a:lnTo>
                  <a:pt x="8" y="14"/>
                </a:lnTo>
                <a:lnTo>
                  <a:pt x="0" y="7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7" name="Freeform 1457"/>
          <p:cNvSpPr>
            <a:spLocks/>
          </p:cNvSpPr>
          <p:nvPr/>
        </p:nvSpPr>
        <p:spPr bwMode="auto">
          <a:xfrm>
            <a:off x="6960075" y="1854086"/>
            <a:ext cx="39688" cy="41275"/>
          </a:xfrm>
          <a:custGeom>
            <a:avLst/>
            <a:gdLst>
              <a:gd name="T0" fmla="*/ 136466 w 14"/>
              <a:gd name="T1" fmla="*/ 0 h 15"/>
              <a:gd name="T2" fmla="*/ 268080 w 14"/>
              <a:gd name="T3" fmla="*/ 93201 h 15"/>
              <a:gd name="T4" fmla="*/ 136466 w 14"/>
              <a:gd name="T5" fmla="*/ 172330 h 15"/>
              <a:gd name="T6" fmla="*/ 0 w 14"/>
              <a:gd name="T7" fmla="*/ 93201 h 15"/>
              <a:gd name="T8" fmla="*/ 136466 w 14"/>
              <a:gd name="T9" fmla="*/ 0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5"/>
              <a:gd name="T17" fmla="*/ 14 w 14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5">
                <a:moveTo>
                  <a:pt x="7" y="0"/>
                </a:moveTo>
                <a:lnTo>
                  <a:pt x="14" y="8"/>
                </a:lnTo>
                <a:lnTo>
                  <a:pt x="7" y="15"/>
                </a:lnTo>
                <a:lnTo>
                  <a:pt x="0" y="8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8" name="Freeform 1458"/>
          <p:cNvSpPr>
            <a:spLocks/>
          </p:cNvSpPr>
          <p:nvPr/>
        </p:nvSpPr>
        <p:spPr bwMode="auto">
          <a:xfrm>
            <a:off x="7231537" y="1901711"/>
            <a:ext cx="39688" cy="41275"/>
          </a:xfrm>
          <a:custGeom>
            <a:avLst/>
            <a:gdLst>
              <a:gd name="T0" fmla="*/ 136466 w 14"/>
              <a:gd name="T1" fmla="*/ 0 h 15"/>
              <a:gd name="T2" fmla="*/ 268080 w 14"/>
              <a:gd name="T3" fmla="*/ 78543 h 15"/>
              <a:gd name="T4" fmla="*/ 136466 w 14"/>
              <a:gd name="T5" fmla="*/ 172330 h 15"/>
              <a:gd name="T6" fmla="*/ 0 w 14"/>
              <a:gd name="T7" fmla="*/ 78543 h 15"/>
              <a:gd name="T8" fmla="*/ 136466 w 14"/>
              <a:gd name="T9" fmla="*/ 0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5"/>
              <a:gd name="T17" fmla="*/ 14 w 14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5">
                <a:moveTo>
                  <a:pt x="7" y="0"/>
                </a:moveTo>
                <a:lnTo>
                  <a:pt x="14" y="7"/>
                </a:lnTo>
                <a:lnTo>
                  <a:pt x="7" y="15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9" name="Freeform 1459"/>
          <p:cNvSpPr>
            <a:spLocks/>
          </p:cNvSpPr>
          <p:nvPr/>
        </p:nvSpPr>
        <p:spPr bwMode="auto">
          <a:xfrm>
            <a:off x="7226775" y="1898536"/>
            <a:ext cx="41275" cy="39688"/>
          </a:xfrm>
          <a:custGeom>
            <a:avLst/>
            <a:gdLst>
              <a:gd name="T0" fmla="*/ 93201 w 15"/>
              <a:gd name="T1" fmla="*/ 0 h 14"/>
              <a:gd name="T2" fmla="*/ 172330 w 15"/>
              <a:gd name="T3" fmla="*/ 136466 h 14"/>
              <a:gd name="T4" fmla="*/ 93201 w 15"/>
              <a:gd name="T5" fmla="*/ 268080 h 14"/>
              <a:gd name="T6" fmla="*/ 0 w 15"/>
              <a:gd name="T7" fmla="*/ 136466 h 14"/>
              <a:gd name="T8" fmla="*/ 93201 w 15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14"/>
              <a:gd name="T17" fmla="*/ 15 w 15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14">
                <a:moveTo>
                  <a:pt x="8" y="0"/>
                </a:moveTo>
                <a:lnTo>
                  <a:pt x="15" y="7"/>
                </a:lnTo>
                <a:lnTo>
                  <a:pt x="8" y="14"/>
                </a:lnTo>
                <a:lnTo>
                  <a:pt x="0" y="7"/>
                </a:lnTo>
                <a:lnTo>
                  <a:pt x="8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0" name="Freeform 1460"/>
          <p:cNvSpPr>
            <a:spLocks/>
          </p:cNvSpPr>
          <p:nvPr/>
        </p:nvSpPr>
        <p:spPr bwMode="auto">
          <a:xfrm>
            <a:off x="7499825" y="2004898"/>
            <a:ext cx="39688" cy="41275"/>
          </a:xfrm>
          <a:custGeom>
            <a:avLst/>
            <a:gdLst>
              <a:gd name="T0" fmla="*/ 136466 w 14"/>
              <a:gd name="T1" fmla="*/ 0 h 15"/>
              <a:gd name="T2" fmla="*/ 268080 w 14"/>
              <a:gd name="T3" fmla="*/ 78543 h 15"/>
              <a:gd name="T4" fmla="*/ 136466 w 14"/>
              <a:gd name="T5" fmla="*/ 172330 h 15"/>
              <a:gd name="T6" fmla="*/ 0 w 14"/>
              <a:gd name="T7" fmla="*/ 78543 h 15"/>
              <a:gd name="T8" fmla="*/ 136466 w 14"/>
              <a:gd name="T9" fmla="*/ 0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5"/>
              <a:gd name="T17" fmla="*/ 14 w 14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5">
                <a:moveTo>
                  <a:pt x="7" y="0"/>
                </a:moveTo>
                <a:lnTo>
                  <a:pt x="14" y="7"/>
                </a:lnTo>
                <a:lnTo>
                  <a:pt x="7" y="15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1" name="Freeform 1461"/>
          <p:cNvSpPr>
            <a:spLocks/>
          </p:cNvSpPr>
          <p:nvPr/>
        </p:nvSpPr>
        <p:spPr bwMode="auto">
          <a:xfrm>
            <a:off x="7495062" y="2001723"/>
            <a:ext cx="41275" cy="39688"/>
          </a:xfrm>
          <a:custGeom>
            <a:avLst/>
            <a:gdLst>
              <a:gd name="T0" fmla="*/ 93201 w 15"/>
              <a:gd name="T1" fmla="*/ 0 h 14"/>
              <a:gd name="T2" fmla="*/ 172330 w 15"/>
              <a:gd name="T3" fmla="*/ 136466 h 14"/>
              <a:gd name="T4" fmla="*/ 93201 w 15"/>
              <a:gd name="T5" fmla="*/ 268080 h 14"/>
              <a:gd name="T6" fmla="*/ 0 w 15"/>
              <a:gd name="T7" fmla="*/ 136466 h 14"/>
              <a:gd name="T8" fmla="*/ 93201 w 15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14"/>
              <a:gd name="T17" fmla="*/ 15 w 15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14">
                <a:moveTo>
                  <a:pt x="8" y="0"/>
                </a:moveTo>
                <a:lnTo>
                  <a:pt x="15" y="7"/>
                </a:lnTo>
                <a:lnTo>
                  <a:pt x="8" y="14"/>
                </a:lnTo>
                <a:lnTo>
                  <a:pt x="0" y="7"/>
                </a:lnTo>
                <a:lnTo>
                  <a:pt x="8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2" name="Freeform 1462"/>
          <p:cNvSpPr>
            <a:spLocks/>
          </p:cNvSpPr>
          <p:nvPr/>
        </p:nvSpPr>
        <p:spPr bwMode="auto">
          <a:xfrm>
            <a:off x="7768112" y="2108086"/>
            <a:ext cx="41275" cy="41275"/>
          </a:xfrm>
          <a:custGeom>
            <a:avLst/>
            <a:gdLst>
              <a:gd name="T0" fmla="*/ 78543 w 15"/>
              <a:gd name="T1" fmla="*/ 0 h 15"/>
              <a:gd name="T2" fmla="*/ 172330 w 15"/>
              <a:gd name="T3" fmla="*/ 93201 h 15"/>
              <a:gd name="T4" fmla="*/ 78543 w 15"/>
              <a:gd name="T5" fmla="*/ 172330 h 15"/>
              <a:gd name="T6" fmla="*/ 0 w 15"/>
              <a:gd name="T7" fmla="*/ 93201 h 15"/>
              <a:gd name="T8" fmla="*/ 78543 w 15"/>
              <a:gd name="T9" fmla="*/ 0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15"/>
              <a:gd name="T17" fmla="*/ 15 w 15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15">
                <a:moveTo>
                  <a:pt x="7" y="0"/>
                </a:moveTo>
                <a:lnTo>
                  <a:pt x="15" y="8"/>
                </a:lnTo>
                <a:lnTo>
                  <a:pt x="7" y="15"/>
                </a:lnTo>
                <a:lnTo>
                  <a:pt x="0" y="8"/>
                </a:lnTo>
                <a:lnTo>
                  <a:pt x="7" y="0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3" name="Freeform 1463"/>
          <p:cNvSpPr>
            <a:spLocks/>
          </p:cNvSpPr>
          <p:nvPr/>
        </p:nvSpPr>
        <p:spPr bwMode="auto">
          <a:xfrm>
            <a:off x="7764937" y="2104911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136466 h 14"/>
              <a:gd name="T4" fmla="*/ 136466 w 14"/>
              <a:gd name="T5" fmla="*/ 268080 h 14"/>
              <a:gd name="T6" fmla="*/ 0 w 14"/>
              <a:gd name="T7" fmla="*/ 136466 h 14"/>
              <a:gd name="T8" fmla="*/ 136466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4" name="Rectangle 1464"/>
          <p:cNvSpPr>
            <a:spLocks noChangeArrowheads="1"/>
          </p:cNvSpPr>
          <p:nvPr/>
        </p:nvSpPr>
        <p:spPr bwMode="auto">
          <a:xfrm>
            <a:off x="6153625" y="2755786"/>
            <a:ext cx="47625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5" name="Rectangle 1465"/>
          <p:cNvSpPr>
            <a:spLocks noChangeArrowheads="1"/>
          </p:cNvSpPr>
          <p:nvPr/>
        </p:nvSpPr>
        <p:spPr bwMode="auto">
          <a:xfrm>
            <a:off x="6425087" y="2296998"/>
            <a:ext cx="44450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6" name="Rectangle 1466"/>
          <p:cNvSpPr>
            <a:spLocks noChangeArrowheads="1"/>
          </p:cNvSpPr>
          <p:nvPr/>
        </p:nvSpPr>
        <p:spPr bwMode="auto">
          <a:xfrm>
            <a:off x="6691787" y="2093798"/>
            <a:ext cx="46038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7" name="Rectangle 1467"/>
          <p:cNvSpPr>
            <a:spLocks noChangeArrowheads="1"/>
          </p:cNvSpPr>
          <p:nvPr/>
        </p:nvSpPr>
        <p:spPr bwMode="auto">
          <a:xfrm>
            <a:off x="6960075" y="2006486"/>
            <a:ext cx="47625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8" name="Rectangle 1468"/>
          <p:cNvSpPr>
            <a:spLocks noChangeArrowheads="1"/>
          </p:cNvSpPr>
          <p:nvPr/>
        </p:nvSpPr>
        <p:spPr bwMode="auto">
          <a:xfrm>
            <a:off x="7226775" y="2019186"/>
            <a:ext cx="47625" cy="46038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9" name="Rectangle 1469"/>
          <p:cNvSpPr>
            <a:spLocks noChangeArrowheads="1"/>
          </p:cNvSpPr>
          <p:nvPr/>
        </p:nvSpPr>
        <p:spPr bwMode="auto">
          <a:xfrm>
            <a:off x="7495062" y="2135073"/>
            <a:ext cx="46038" cy="46038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0" name="Rectangle 1470"/>
          <p:cNvSpPr>
            <a:spLocks noChangeArrowheads="1"/>
          </p:cNvSpPr>
          <p:nvPr/>
        </p:nvSpPr>
        <p:spPr bwMode="auto">
          <a:xfrm>
            <a:off x="7764937" y="2168411"/>
            <a:ext cx="44450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1" name="Rectangle 1471"/>
          <p:cNvSpPr>
            <a:spLocks noChangeArrowheads="1"/>
          </p:cNvSpPr>
          <p:nvPr/>
        </p:nvSpPr>
        <p:spPr bwMode="auto">
          <a:xfrm>
            <a:off x="6156800" y="2758961"/>
            <a:ext cx="44450" cy="41275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2" name="Rectangle 1472"/>
          <p:cNvSpPr>
            <a:spLocks noChangeArrowheads="1"/>
          </p:cNvSpPr>
          <p:nvPr/>
        </p:nvSpPr>
        <p:spPr bwMode="auto">
          <a:xfrm>
            <a:off x="6153625" y="2755786"/>
            <a:ext cx="47625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3" name="Rectangle 1473"/>
          <p:cNvSpPr>
            <a:spLocks noChangeArrowheads="1"/>
          </p:cNvSpPr>
          <p:nvPr/>
        </p:nvSpPr>
        <p:spPr bwMode="auto">
          <a:xfrm>
            <a:off x="6425087" y="2222386"/>
            <a:ext cx="44450" cy="41275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4" name="Rectangle 1474"/>
          <p:cNvSpPr>
            <a:spLocks noChangeArrowheads="1"/>
          </p:cNvSpPr>
          <p:nvPr/>
        </p:nvSpPr>
        <p:spPr bwMode="auto">
          <a:xfrm>
            <a:off x="6425087" y="2219211"/>
            <a:ext cx="44450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5" name="Rectangle 1475"/>
          <p:cNvSpPr>
            <a:spLocks noChangeArrowheads="1"/>
          </p:cNvSpPr>
          <p:nvPr/>
        </p:nvSpPr>
        <p:spPr bwMode="auto">
          <a:xfrm>
            <a:off x="6691787" y="2079511"/>
            <a:ext cx="46038" cy="42863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6" name="Rectangle 1476"/>
          <p:cNvSpPr>
            <a:spLocks noChangeArrowheads="1"/>
          </p:cNvSpPr>
          <p:nvPr/>
        </p:nvSpPr>
        <p:spPr bwMode="auto">
          <a:xfrm>
            <a:off x="6691787" y="2076336"/>
            <a:ext cx="46038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7" name="Rectangle 1477"/>
          <p:cNvSpPr>
            <a:spLocks noChangeArrowheads="1"/>
          </p:cNvSpPr>
          <p:nvPr/>
        </p:nvSpPr>
        <p:spPr bwMode="auto">
          <a:xfrm>
            <a:off x="6963250" y="1898536"/>
            <a:ext cx="42863" cy="44450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8" name="Rectangle 1478"/>
          <p:cNvSpPr>
            <a:spLocks noChangeArrowheads="1"/>
          </p:cNvSpPr>
          <p:nvPr/>
        </p:nvSpPr>
        <p:spPr bwMode="auto">
          <a:xfrm>
            <a:off x="6960075" y="1898536"/>
            <a:ext cx="47625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9" name="Rectangle 1479"/>
          <p:cNvSpPr>
            <a:spLocks noChangeArrowheads="1"/>
          </p:cNvSpPr>
          <p:nvPr/>
        </p:nvSpPr>
        <p:spPr bwMode="auto">
          <a:xfrm>
            <a:off x="7228362" y="1965211"/>
            <a:ext cx="42863" cy="41275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0" name="Rectangle 1480"/>
          <p:cNvSpPr>
            <a:spLocks noChangeArrowheads="1"/>
          </p:cNvSpPr>
          <p:nvPr/>
        </p:nvSpPr>
        <p:spPr bwMode="auto">
          <a:xfrm>
            <a:off x="7226775" y="1962036"/>
            <a:ext cx="47625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1" name="Rectangle 1481"/>
          <p:cNvSpPr>
            <a:spLocks noChangeArrowheads="1"/>
          </p:cNvSpPr>
          <p:nvPr/>
        </p:nvSpPr>
        <p:spPr bwMode="auto">
          <a:xfrm>
            <a:off x="7496650" y="2060461"/>
            <a:ext cx="42863" cy="41275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2" name="Rectangle 1482"/>
          <p:cNvSpPr>
            <a:spLocks noChangeArrowheads="1"/>
          </p:cNvSpPr>
          <p:nvPr/>
        </p:nvSpPr>
        <p:spPr bwMode="auto">
          <a:xfrm>
            <a:off x="7495062" y="2057286"/>
            <a:ext cx="46038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" name="Rectangle 1483"/>
          <p:cNvSpPr>
            <a:spLocks noChangeArrowheads="1"/>
          </p:cNvSpPr>
          <p:nvPr/>
        </p:nvSpPr>
        <p:spPr bwMode="auto">
          <a:xfrm>
            <a:off x="7764937" y="2108086"/>
            <a:ext cx="44450" cy="44450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4" name="Rectangle 1484"/>
          <p:cNvSpPr>
            <a:spLocks noChangeArrowheads="1"/>
          </p:cNvSpPr>
          <p:nvPr/>
        </p:nvSpPr>
        <p:spPr bwMode="auto">
          <a:xfrm>
            <a:off x="7764937" y="2104911"/>
            <a:ext cx="44450" cy="4762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5" name="Freeform 1485"/>
          <p:cNvSpPr>
            <a:spLocks/>
          </p:cNvSpPr>
          <p:nvPr/>
        </p:nvSpPr>
        <p:spPr bwMode="auto">
          <a:xfrm>
            <a:off x="6153625" y="2792298"/>
            <a:ext cx="41275" cy="41275"/>
          </a:xfrm>
          <a:custGeom>
            <a:avLst/>
            <a:gdLst>
              <a:gd name="T0" fmla="*/ 93201 w 15"/>
              <a:gd name="T1" fmla="*/ 0 h 15"/>
              <a:gd name="T2" fmla="*/ 172330 w 15"/>
              <a:gd name="T3" fmla="*/ 172330 h 15"/>
              <a:gd name="T4" fmla="*/ 0 w 15"/>
              <a:gd name="T5" fmla="*/ 172330 h 15"/>
              <a:gd name="T6" fmla="*/ 93201 w 15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5"/>
              <a:gd name="T14" fmla="*/ 15 w 15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5">
                <a:moveTo>
                  <a:pt x="8" y="0"/>
                </a:moveTo>
                <a:lnTo>
                  <a:pt x="15" y="15"/>
                </a:lnTo>
                <a:lnTo>
                  <a:pt x="0" y="15"/>
                </a:lnTo>
                <a:lnTo>
                  <a:pt x="8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6" name="Freeform 1486"/>
          <p:cNvSpPr>
            <a:spLocks/>
          </p:cNvSpPr>
          <p:nvPr/>
        </p:nvSpPr>
        <p:spPr bwMode="auto">
          <a:xfrm>
            <a:off x="6425087" y="2241436"/>
            <a:ext cx="38100" cy="39688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268080 h 14"/>
              <a:gd name="T4" fmla="*/ 0 w 14"/>
              <a:gd name="T5" fmla="*/ 268080 h 14"/>
              <a:gd name="T6" fmla="*/ 68400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7" name="Freeform 1487"/>
          <p:cNvSpPr>
            <a:spLocks/>
          </p:cNvSpPr>
          <p:nvPr/>
        </p:nvSpPr>
        <p:spPr bwMode="auto">
          <a:xfrm>
            <a:off x="6691787" y="2074748"/>
            <a:ext cx="39688" cy="38100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132612 h 14"/>
              <a:gd name="T4" fmla="*/ 0 w 14"/>
              <a:gd name="T5" fmla="*/ 132612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8" name="Freeform 1488"/>
          <p:cNvSpPr>
            <a:spLocks/>
          </p:cNvSpPr>
          <p:nvPr/>
        </p:nvSpPr>
        <p:spPr bwMode="auto">
          <a:xfrm>
            <a:off x="6960075" y="1971561"/>
            <a:ext cx="39688" cy="41275"/>
          </a:xfrm>
          <a:custGeom>
            <a:avLst/>
            <a:gdLst>
              <a:gd name="T0" fmla="*/ 136466 w 14"/>
              <a:gd name="T1" fmla="*/ 0 h 15"/>
              <a:gd name="T2" fmla="*/ 268080 w 14"/>
              <a:gd name="T3" fmla="*/ 172330 h 15"/>
              <a:gd name="T4" fmla="*/ 0 w 14"/>
              <a:gd name="T5" fmla="*/ 172330 h 15"/>
              <a:gd name="T6" fmla="*/ 136466 w 14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5"/>
              <a:gd name="T14" fmla="*/ 14 w 14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5">
                <a:moveTo>
                  <a:pt x="7" y="0"/>
                </a:moveTo>
                <a:lnTo>
                  <a:pt x="14" y="15"/>
                </a:lnTo>
                <a:lnTo>
                  <a:pt x="0" y="15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9" name="Freeform 1489"/>
          <p:cNvSpPr>
            <a:spLocks/>
          </p:cNvSpPr>
          <p:nvPr/>
        </p:nvSpPr>
        <p:spPr bwMode="auto">
          <a:xfrm>
            <a:off x="7226775" y="2030298"/>
            <a:ext cx="41275" cy="38100"/>
          </a:xfrm>
          <a:custGeom>
            <a:avLst/>
            <a:gdLst>
              <a:gd name="T0" fmla="*/ 93201 w 15"/>
              <a:gd name="T1" fmla="*/ 0 h 14"/>
              <a:gd name="T2" fmla="*/ 172330 w 15"/>
              <a:gd name="T3" fmla="*/ 132612 h 14"/>
              <a:gd name="T4" fmla="*/ 0 w 15"/>
              <a:gd name="T5" fmla="*/ 132612 h 14"/>
              <a:gd name="T6" fmla="*/ 93201 w 15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4"/>
              <a:gd name="T14" fmla="*/ 15 w 15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4">
                <a:moveTo>
                  <a:pt x="8" y="0"/>
                </a:moveTo>
                <a:lnTo>
                  <a:pt x="15" y="14"/>
                </a:lnTo>
                <a:lnTo>
                  <a:pt x="0" y="14"/>
                </a:lnTo>
                <a:lnTo>
                  <a:pt x="8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0" name="Freeform 1490"/>
          <p:cNvSpPr>
            <a:spLocks/>
          </p:cNvSpPr>
          <p:nvPr/>
        </p:nvSpPr>
        <p:spPr bwMode="auto">
          <a:xfrm>
            <a:off x="7495062" y="2093798"/>
            <a:ext cx="41275" cy="41275"/>
          </a:xfrm>
          <a:custGeom>
            <a:avLst/>
            <a:gdLst>
              <a:gd name="T0" fmla="*/ 93201 w 15"/>
              <a:gd name="T1" fmla="*/ 0 h 15"/>
              <a:gd name="T2" fmla="*/ 172330 w 15"/>
              <a:gd name="T3" fmla="*/ 172330 h 15"/>
              <a:gd name="T4" fmla="*/ 0 w 15"/>
              <a:gd name="T5" fmla="*/ 172330 h 15"/>
              <a:gd name="T6" fmla="*/ 93201 w 15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5"/>
              <a:gd name="T14" fmla="*/ 15 w 15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5">
                <a:moveTo>
                  <a:pt x="8" y="0"/>
                </a:moveTo>
                <a:lnTo>
                  <a:pt x="15" y="15"/>
                </a:lnTo>
                <a:lnTo>
                  <a:pt x="0" y="15"/>
                </a:lnTo>
                <a:lnTo>
                  <a:pt x="8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1" name="Freeform 1491"/>
          <p:cNvSpPr>
            <a:spLocks/>
          </p:cNvSpPr>
          <p:nvPr/>
        </p:nvSpPr>
        <p:spPr bwMode="auto">
          <a:xfrm>
            <a:off x="7764937" y="2138248"/>
            <a:ext cx="39688" cy="42863"/>
          </a:xfrm>
          <a:custGeom>
            <a:avLst/>
            <a:gdLst>
              <a:gd name="T0" fmla="*/ 136466 w 14"/>
              <a:gd name="T1" fmla="*/ 0 h 15"/>
              <a:gd name="T2" fmla="*/ 268080 w 14"/>
              <a:gd name="T3" fmla="*/ 328523 h 15"/>
              <a:gd name="T4" fmla="*/ 0 w 14"/>
              <a:gd name="T5" fmla="*/ 328523 h 15"/>
              <a:gd name="T6" fmla="*/ 136466 w 14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5"/>
              <a:gd name="T14" fmla="*/ 14 w 14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5">
                <a:moveTo>
                  <a:pt x="7" y="0"/>
                </a:moveTo>
                <a:lnTo>
                  <a:pt x="14" y="15"/>
                </a:lnTo>
                <a:lnTo>
                  <a:pt x="0" y="15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2" name="Freeform 1492"/>
          <p:cNvSpPr>
            <a:spLocks/>
          </p:cNvSpPr>
          <p:nvPr/>
        </p:nvSpPr>
        <p:spPr bwMode="auto">
          <a:xfrm>
            <a:off x="6158387" y="2704986"/>
            <a:ext cx="42863" cy="42863"/>
          </a:xfrm>
          <a:custGeom>
            <a:avLst/>
            <a:gdLst>
              <a:gd name="T0" fmla="*/ 153486 w 15"/>
              <a:gd name="T1" fmla="*/ 0 h 15"/>
              <a:gd name="T2" fmla="*/ 328523 w 15"/>
              <a:gd name="T3" fmla="*/ 328523 h 15"/>
              <a:gd name="T4" fmla="*/ 0 w 15"/>
              <a:gd name="T5" fmla="*/ 328523 h 15"/>
              <a:gd name="T6" fmla="*/ 153486 w 15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5"/>
              <a:gd name="T14" fmla="*/ 15 w 15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5">
                <a:moveTo>
                  <a:pt x="7" y="0"/>
                </a:moveTo>
                <a:lnTo>
                  <a:pt x="15" y="15"/>
                </a:lnTo>
                <a:lnTo>
                  <a:pt x="0" y="15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3" name="Freeform 1493"/>
          <p:cNvSpPr>
            <a:spLocks/>
          </p:cNvSpPr>
          <p:nvPr/>
        </p:nvSpPr>
        <p:spPr bwMode="auto">
          <a:xfrm>
            <a:off x="6153625" y="2701811"/>
            <a:ext cx="41275" cy="39688"/>
          </a:xfrm>
          <a:custGeom>
            <a:avLst/>
            <a:gdLst>
              <a:gd name="T0" fmla="*/ 93201 w 15"/>
              <a:gd name="T1" fmla="*/ 0 h 14"/>
              <a:gd name="T2" fmla="*/ 172330 w 15"/>
              <a:gd name="T3" fmla="*/ 268080 h 14"/>
              <a:gd name="T4" fmla="*/ 0 w 15"/>
              <a:gd name="T5" fmla="*/ 268080 h 14"/>
              <a:gd name="T6" fmla="*/ 93201 w 15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4"/>
              <a:gd name="T14" fmla="*/ 15 w 15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4">
                <a:moveTo>
                  <a:pt x="8" y="0"/>
                </a:moveTo>
                <a:lnTo>
                  <a:pt x="15" y="14"/>
                </a:lnTo>
                <a:lnTo>
                  <a:pt x="0" y="14"/>
                </a:lnTo>
                <a:lnTo>
                  <a:pt x="8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4" name="Freeform 1494"/>
          <p:cNvSpPr>
            <a:spLocks/>
          </p:cNvSpPr>
          <p:nvPr/>
        </p:nvSpPr>
        <p:spPr bwMode="auto">
          <a:xfrm>
            <a:off x="6426675" y="2262073"/>
            <a:ext cx="42863" cy="38100"/>
          </a:xfrm>
          <a:custGeom>
            <a:avLst/>
            <a:gdLst>
              <a:gd name="T0" fmla="*/ 153486 w 15"/>
              <a:gd name="T1" fmla="*/ 0 h 14"/>
              <a:gd name="T2" fmla="*/ 328523 w 15"/>
              <a:gd name="T3" fmla="*/ 132612 h 14"/>
              <a:gd name="T4" fmla="*/ 0 w 15"/>
              <a:gd name="T5" fmla="*/ 132612 h 14"/>
              <a:gd name="T6" fmla="*/ 153486 w 15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4"/>
              <a:gd name="T14" fmla="*/ 15 w 15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4">
                <a:moveTo>
                  <a:pt x="7" y="0"/>
                </a:moveTo>
                <a:lnTo>
                  <a:pt x="15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5" name="Freeform 1495"/>
          <p:cNvSpPr>
            <a:spLocks/>
          </p:cNvSpPr>
          <p:nvPr/>
        </p:nvSpPr>
        <p:spPr bwMode="auto">
          <a:xfrm>
            <a:off x="6425087" y="2255723"/>
            <a:ext cx="38100" cy="41275"/>
          </a:xfrm>
          <a:custGeom>
            <a:avLst/>
            <a:gdLst>
              <a:gd name="T0" fmla="*/ 68400 w 14"/>
              <a:gd name="T1" fmla="*/ 0 h 15"/>
              <a:gd name="T2" fmla="*/ 132612 w 14"/>
              <a:gd name="T3" fmla="*/ 172330 h 15"/>
              <a:gd name="T4" fmla="*/ 0 w 14"/>
              <a:gd name="T5" fmla="*/ 172330 h 15"/>
              <a:gd name="T6" fmla="*/ 68400 w 14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5"/>
              <a:gd name="T14" fmla="*/ 14 w 14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5">
                <a:moveTo>
                  <a:pt x="7" y="0"/>
                </a:moveTo>
                <a:lnTo>
                  <a:pt x="14" y="15"/>
                </a:lnTo>
                <a:lnTo>
                  <a:pt x="0" y="15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6" name="Freeform 1496"/>
          <p:cNvSpPr>
            <a:spLocks/>
          </p:cNvSpPr>
          <p:nvPr/>
        </p:nvSpPr>
        <p:spPr bwMode="auto">
          <a:xfrm>
            <a:off x="6694962" y="2046173"/>
            <a:ext cx="42863" cy="41275"/>
          </a:xfrm>
          <a:custGeom>
            <a:avLst/>
            <a:gdLst>
              <a:gd name="T0" fmla="*/ 153486 w 15"/>
              <a:gd name="T1" fmla="*/ 0 h 15"/>
              <a:gd name="T2" fmla="*/ 328523 w 15"/>
              <a:gd name="T3" fmla="*/ 172330 h 15"/>
              <a:gd name="T4" fmla="*/ 0 w 15"/>
              <a:gd name="T5" fmla="*/ 172330 h 15"/>
              <a:gd name="T6" fmla="*/ 153486 w 15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5"/>
              <a:gd name="T14" fmla="*/ 15 w 15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5">
                <a:moveTo>
                  <a:pt x="7" y="0"/>
                </a:moveTo>
                <a:lnTo>
                  <a:pt x="15" y="15"/>
                </a:lnTo>
                <a:lnTo>
                  <a:pt x="0" y="15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7" name="Freeform 1497"/>
          <p:cNvSpPr>
            <a:spLocks/>
          </p:cNvSpPr>
          <p:nvPr/>
        </p:nvSpPr>
        <p:spPr bwMode="auto">
          <a:xfrm>
            <a:off x="6691787" y="2042998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268080 h 14"/>
              <a:gd name="T4" fmla="*/ 0 w 14"/>
              <a:gd name="T5" fmla="*/ 268080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8" name="Freeform 1498"/>
          <p:cNvSpPr>
            <a:spLocks/>
          </p:cNvSpPr>
          <p:nvPr/>
        </p:nvSpPr>
        <p:spPr bwMode="auto">
          <a:xfrm>
            <a:off x="6963250" y="1946161"/>
            <a:ext cx="42863" cy="41275"/>
          </a:xfrm>
          <a:custGeom>
            <a:avLst/>
            <a:gdLst>
              <a:gd name="T0" fmla="*/ 168829 w 15"/>
              <a:gd name="T1" fmla="*/ 0 h 15"/>
              <a:gd name="T2" fmla="*/ 328523 w 15"/>
              <a:gd name="T3" fmla="*/ 172330 h 15"/>
              <a:gd name="T4" fmla="*/ 0 w 15"/>
              <a:gd name="T5" fmla="*/ 172330 h 15"/>
              <a:gd name="T6" fmla="*/ 168829 w 15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5"/>
              <a:gd name="T14" fmla="*/ 15 w 15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5">
                <a:moveTo>
                  <a:pt x="8" y="0"/>
                </a:moveTo>
                <a:lnTo>
                  <a:pt x="15" y="15"/>
                </a:lnTo>
                <a:lnTo>
                  <a:pt x="0" y="15"/>
                </a:lnTo>
                <a:lnTo>
                  <a:pt x="8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9" name="Freeform 1499"/>
          <p:cNvSpPr>
            <a:spLocks/>
          </p:cNvSpPr>
          <p:nvPr/>
        </p:nvSpPr>
        <p:spPr bwMode="auto">
          <a:xfrm>
            <a:off x="6960075" y="1942986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268080 h 14"/>
              <a:gd name="T4" fmla="*/ 0 w 14"/>
              <a:gd name="T5" fmla="*/ 268080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0" name="Freeform 1500"/>
          <p:cNvSpPr>
            <a:spLocks/>
          </p:cNvSpPr>
          <p:nvPr/>
        </p:nvSpPr>
        <p:spPr bwMode="auto">
          <a:xfrm>
            <a:off x="7231537" y="1995373"/>
            <a:ext cx="39688" cy="42863"/>
          </a:xfrm>
          <a:custGeom>
            <a:avLst/>
            <a:gdLst>
              <a:gd name="T0" fmla="*/ 136466 w 14"/>
              <a:gd name="T1" fmla="*/ 0 h 15"/>
              <a:gd name="T2" fmla="*/ 268080 w 14"/>
              <a:gd name="T3" fmla="*/ 328523 h 15"/>
              <a:gd name="T4" fmla="*/ 0 w 14"/>
              <a:gd name="T5" fmla="*/ 328523 h 15"/>
              <a:gd name="T6" fmla="*/ 136466 w 14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5"/>
              <a:gd name="T14" fmla="*/ 14 w 14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5">
                <a:moveTo>
                  <a:pt x="7" y="0"/>
                </a:moveTo>
                <a:lnTo>
                  <a:pt x="14" y="15"/>
                </a:lnTo>
                <a:lnTo>
                  <a:pt x="0" y="15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1" name="Freeform 1501"/>
          <p:cNvSpPr>
            <a:spLocks/>
          </p:cNvSpPr>
          <p:nvPr/>
        </p:nvSpPr>
        <p:spPr bwMode="auto">
          <a:xfrm>
            <a:off x="7226775" y="1993786"/>
            <a:ext cx="41275" cy="38100"/>
          </a:xfrm>
          <a:custGeom>
            <a:avLst/>
            <a:gdLst>
              <a:gd name="T0" fmla="*/ 93201 w 15"/>
              <a:gd name="T1" fmla="*/ 0 h 14"/>
              <a:gd name="T2" fmla="*/ 172330 w 15"/>
              <a:gd name="T3" fmla="*/ 132612 h 14"/>
              <a:gd name="T4" fmla="*/ 0 w 15"/>
              <a:gd name="T5" fmla="*/ 132612 h 14"/>
              <a:gd name="T6" fmla="*/ 93201 w 15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4"/>
              <a:gd name="T14" fmla="*/ 15 w 15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4">
                <a:moveTo>
                  <a:pt x="8" y="0"/>
                </a:moveTo>
                <a:lnTo>
                  <a:pt x="15" y="14"/>
                </a:lnTo>
                <a:lnTo>
                  <a:pt x="0" y="14"/>
                </a:lnTo>
                <a:lnTo>
                  <a:pt x="8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2" name="Freeform 1502"/>
          <p:cNvSpPr>
            <a:spLocks/>
          </p:cNvSpPr>
          <p:nvPr/>
        </p:nvSpPr>
        <p:spPr bwMode="auto">
          <a:xfrm>
            <a:off x="7499825" y="2071573"/>
            <a:ext cx="39688" cy="41275"/>
          </a:xfrm>
          <a:custGeom>
            <a:avLst/>
            <a:gdLst>
              <a:gd name="T0" fmla="*/ 136466 w 14"/>
              <a:gd name="T1" fmla="*/ 0 h 15"/>
              <a:gd name="T2" fmla="*/ 268080 w 14"/>
              <a:gd name="T3" fmla="*/ 172330 h 15"/>
              <a:gd name="T4" fmla="*/ 0 w 14"/>
              <a:gd name="T5" fmla="*/ 172330 h 15"/>
              <a:gd name="T6" fmla="*/ 136466 w 14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5"/>
              <a:gd name="T14" fmla="*/ 14 w 14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5">
                <a:moveTo>
                  <a:pt x="7" y="0"/>
                </a:moveTo>
                <a:lnTo>
                  <a:pt x="14" y="15"/>
                </a:lnTo>
                <a:lnTo>
                  <a:pt x="0" y="15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3" name="Freeform 1503"/>
          <p:cNvSpPr>
            <a:spLocks/>
          </p:cNvSpPr>
          <p:nvPr/>
        </p:nvSpPr>
        <p:spPr bwMode="auto">
          <a:xfrm>
            <a:off x="7495062" y="2068398"/>
            <a:ext cx="41275" cy="39688"/>
          </a:xfrm>
          <a:custGeom>
            <a:avLst/>
            <a:gdLst>
              <a:gd name="T0" fmla="*/ 93201 w 15"/>
              <a:gd name="T1" fmla="*/ 0 h 14"/>
              <a:gd name="T2" fmla="*/ 172330 w 15"/>
              <a:gd name="T3" fmla="*/ 268080 h 14"/>
              <a:gd name="T4" fmla="*/ 0 w 15"/>
              <a:gd name="T5" fmla="*/ 268080 h 14"/>
              <a:gd name="T6" fmla="*/ 93201 w 15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4"/>
              <a:gd name="T14" fmla="*/ 15 w 15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4">
                <a:moveTo>
                  <a:pt x="8" y="0"/>
                </a:moveTo>
                <a:lnTo>
                  <a:pt x="15" y="14"/>
                </a:lnTo>
                <a:lnTo>
                  <a:pt x="0" y="14"/>
                </a:lnTo>
                <a:lnTo>
                  <a:pt x="8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" name="Freeform 1504"/>
          <p:cNvSpPr>
            <a:spLocks/>
          </p:cNvSpPr>
          <p:nvPr/>
        </p:nvSpPr>
        <p:spPr bwMode="auto">
          <a:xfrm>
            <a:off x="7768112" y="2122373"/>
            <a:ext cx="41275" cy="41275"/>
          </a:xfrm>
          <a:custGeom>
            <a:avLst/>
            <a:gdLst>
              <a:gd name="T0" fmla="*/ 78543 w 15"/>
              <a:gd name="T1" fmla="*/ 0 h 15"/>
              <a:gd name="T2" fmla="*/ 172330 w 15"/>
              <a:gd name="T3" fmla="*/ 172330 h 15"/>
              <a:gd name="T4" fmla="*/ 0 w 15"/>
              <a:gd name="T5" fmla="*/ 172330 h 15"/>
              <a:gd name="T6" fmla="*/ 78543 w 15"/>
              <a:gd name="T7" fmla="*/ 0 h 15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5"/>
              <a:gd name="T14" fmla="*/ 15 w 15"/>
              <a:gd name="T15" fmla="*/ 15 h 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5">
                <a:moveTo>
                  <a:pt x="7" y="0"/>
                </a:moveTo>
                <a:lnTo>
                  <a:pt x="15" y="15"/>
                </a:lnTo>
                <a:lnTo>
                  <a:pt x="0" y="15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" name="Freeform 1505"/>
          <p:cNvSpPr>
            <a:spLocks/>
          </p:cNvSpPr>
          <p:nvPr/>
        </p:nvSpPr>
        <p:spPr bwMode="auto">
          <a:xfrm>
            <a:off x="7764937" y="2119198"/>
            <a:ext cx="39688" cy="38100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132612 h 14"/>
              <a:gd name="T4" fmla="*/ 0 w 14"/>
              <a:gd name="T5" fmla="*/ 132612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6" name="Oval 1506"/>
          <p:cNvSpPr>
            <a:spLocks noChangeArrowheads="1"/>
          </p:cNvSpPr>
          <p:nvPr/>
        </p:nvSpPr>
        <p:spPr bwMode="auto">
          <a:xfrm>
            <a:off x="6158387" y="2774836"/>
            <a:ext cx="42863" cy="39688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" name="Oval 1507"/>
          <p:cNvSpPr>
            <a:spLocks noChangeArrowheads="1"/>
          </p:cNvSpPr>
          <p:nvPr/>
        </p:nvSpPr>
        <p:spPr bwMode="auto">
          <a:xfrm>
            <a:off x="6426675" y="2236673"/>
            <a:ext cx="42863" cy="41275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8" name="Oval 1508"/>
          <p:cNvSpPr>
            <a:spLocks noChangeArrowheads="1"/>
          </p:cNvSpPr>
          <p:nvPr/>
        </p:nvSpPr>
        <p:spPr bwMode="auto">
          <a:xfrm>
            <a:off x="6694962" y="2111261"/>
            <a:ext cx="42863" cy="41275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" name="Oval 1509"/>
          <p:cNvSpPr>
            <a:spLocks noChangeArrowheads="1"/>
          </p:cNvSpPr>
          <p:nvPr/>
        </p:nvSpPr>
        <p:spPr bwMode="auto">
          <a:xfrm>
            <a:off x="6963250" y="2009661"/>
            <a:ext cx="42863" cy="42863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0" name="Oval 1510"/>
          <p:cNvSpPr>
            <a:spLocks noChangeArrowheads="1"/>
          </p:cNvSpPr>
          <p:nvPr/>
        </p:nvSpPr>
        <p:spPr bwMode="auto">
          <a:xfrm>
            <a:off x="7231537" y="2019186"/>
            <a:ext cx="39688" cy="41275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1" name="Oval 1511"/>
          <p:cNvSpPr>
            <a:spLocks noChangeArrowheads="1"/>
          </p:cNvSpPr>
          <p:nvPr/>
        </p:nvSpPr>
        <p:spPr bwMode="auto">
          <a:xfrm>
            <a:off x="7499825" y="2090623"/>
            <a:ext cx="39688" cy="42863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2" name="Oval 1512"/>
          <p:cNvSpPr>
            <a:spLocks noChangeArrowheads="1"/>
          </p:cNvSpPr>
          <p:nvPr/>
        </p:nvSpPr>
        <p:spPr bwMode="auto">
          <a:xfrm>
            <a:off x="7768112" y="2146186"/>
            <a:ext cx="41275" cy="42863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3" name="Line 1513"/>
          <p:cNvSpPr>
            <a:spLocks noChangeShapeType="1"/>
          </p:cNvSpPr>
          <p:nvPr/>
        </p:nvSpPr>
        <p:spPr bwMode="auto">
          <a:xfrm flipH="1" flipV="1">
            <a:off x="6153625" y="2968511"/>
            <a:ext cx="22225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" name="Line 1514"/>
          <p:cNvSpPr>
            <a:spLocks noChangeShapeType="1"/>
          </p:cNvSpPr>
          <p:nvPr/>
        </p:nvSpPr>
        <p:spPr bwMode="auto">
          <a:xfrm>
            <a:off x="6175850" y="2987561"/>
            <a:ext cx="19050" cy="22225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5" name="Line 1515"/>
          <p:cNvSpPr>
            <a:spLocks noChangeShapeType="1"/>
          </p:cNvSpPr>
          <p:nvPr/>
        </p:nvSpPr>
        <p:spPr bwMode="auto">
          <a:xfrm flipH="1">
            <a:off x="6153625" y="2987561"/>
            <a:ext cx="22225" cy="22225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6" name="Line 1516"/>
          <p:cNvSpPr>
            <a:spLocks noChangeShapeType="1"/>
          </p:cNvSpPr>
          <p:nvPr/>
        </p:nvSpPr>
        <p:spPr bwMode="auto">
          <a:xfrm flipV="1">
            <a:off x="6175850" y="2968511"/>
            <a:ext cx="19050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7" name="Line 1517"/>
          <p:cNvSpPr>
            <a:spLocks noChangeShapeType="1"/>
          </p:cNvSpPr>
          <p:nvPr/>
        </p:nvSpPr>
        <p:spPr bwMode="auto">
          <a:xfrm flipH="1" flipV="1">
            <a:off x="6425087" y="2962161"/>
            <a:ext cx="19050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8" name="Line 1518"/>
          <p:cNvSpPr>
            <a:spLocks noChangeShapeType="1"/>
          </p:cNvSpPr>
          <p:nvPr/>
        </p:nvSpPr>
        <p:spPr bwMode="auto">
          <a:xfrm>
            <a:off x="6444137" y="2981211"/>
            <a:ext cx="19050" cy="20638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9" name="Line 1519"/>
          <p:cNvSpPr>
            <a:spLocks noChangeShapeType="1"/>
          </p:cNvSpPr>
          <p:nvPr/>
        </p:nvSpPr>
        <p:spPr bwMode="auto">
          <a:xfrm flipH="1">
            <a:off x="6425087" y="2981211"/>
            <a:ext cx="19050" cy="20638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0" name="Line 1520"/>
          <p:cNvSpPr>
            <a:spLocks noChangeShapeType="1"/>
          </p:cNvSpPr>
          <p:nvPr/>
        </p:nvSpPr>
        <p:spPr bwMode="auto">
          <a:xfrm flipV="1">
            <a:off x="6444137" y="2962161"/>
            <a:ext cx="19050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1" name="Line 1521"/>
          <p:cNvSpPr>
            <a:spLocks noChangeShapeType="1"/>
          </p:cNvSpPr>
          <p:nvPr/>
        </p:nvSpPr>
        <p:spPr bwMode="auto">
          <a:xfrm flipH="1" flipV="1">
            <a:off x="6691787" y="2968511"/>
            <a:ext cx="20638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2" name="Line 1522"/>
          <p:cNvSpPr>
            <a:spLocks noChangeShapeType="1"/>
          </p:cNvSpPr>
          <p:nvPr/>
        </p:nvSpPr>
        <p:spPr bwMode="auto">
          <a:xfrm>
            <a:off x="6712425" y="2987561"/>
            <a:ext cx="19050" cy="22225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3" name="Line 1523"/>
          <p:cNvSpPr>
            <a:spLocks noChangeShapeType="1"/>
          </p:cNvSpPr>
          <p:nvPr/>
        </p:nvSpPr>
        <p:spPr bwMode="auto">
          <a:xfrm flipH="1">
            <a:off x="6691787" y="2987561"/>
            <a:ext cx="20638" cy="22225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4" name="Line 1524"/>
          <p:cNvSpPr>
            <a:spLocks noChangeShapeType="1"/>
          </p:cNvSpPr>
          <p:nvPr/>
        </p:nvSpPr>
        <p:spPr bwMode="auto">
          <a:xfrm flipV="1">
            <a:off x="6712425" y="2968511"/>
            <a:ext cx="19050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5" name="Line 1525"/>
          <p:cNvSpPr>
            <a:spLocks noChangeShapeType="1"/>
          </p:cNvSpPr>
          <p:nvPr/>
        </p:nvSpPr>
        <p:spPr bwMode="auto">
          <a:xfrm flipH="1" flipV="1">
            <a:off x="6960075" y="2943111"/>
            <a:ext cx="20638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6" name="Line 1526"/>
          <p:cNvSpPr>
            <a:spLocks noChangeShapeType="1"/>
          </p:cNvSpPr>
          <p:nvPr/>
        </p:nvSpPr>
        <p:spPr bwMode="auto">
          <a:xfrm>
            <a:off x="6980712" y="2962161"/>
            <a:ext cx="19050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7" name="Line 1527"/>
          <p:cNvSpPr>
            <a:spLocks noChangeShapeType="1"/>
          </p:cNvSpPr>
          <p:nvPr/>
        </p:nvSpPr>
        <p:spPr bwMode="auto">
          <a:xfrm flipH="1">
            <a:off x="6960075" y="2962161"/>
            <a:ext cx="20638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8" name="Line 1528"/>
          <p:cNvSpPr>
            <a:spLocks noChangeShapeType="1"/>
          </p:cNvSpPr>
          <p:nvPr/>
        </p:nvSpPr>
        <p:spPr bwMode="auto">
          <a:xfrm flipV="1">
            <a:off x="6980712" y="2943111"/>
            <a:ext cx="19050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9" name="Line 1529"/>
          <p:cNvSpPr>
            <a:spLocks noChangeShapeType="1"/>
          </p:cNvSpPr>
          <p:nvPr/>
        </p:nvSpPr>
        <p:spPr bwMode="auto">
          <a:xfrm flipH="1" flipV="1">
            <a:off x="7226775" y="2925648"/>
            <a:ext cx="22225" cy="22225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0" name="Line 1530"/>
          <p:cNvSpPr>
            <a:spLocks noChangeShapeType="1"/>
          </p:cNvSpPr>
          <p:nvPr/>
        </p:nvSpPr>
        <p:spPr bwMode="auto">
          <a:xfrm>
            <a:off x="7249000" y="2947873"/>
            <a:ext cx="19050" cy="20638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1" name="Line 1531"/>
          <p:cNvSpPr>
            <a:spLocks noChangeShapeType="1"/>
          </p:cNvSpPr>
          <p:nvPr/>
        </p:nvSpPr>
        <p:spPr bwMode="auto">
          <a:xfrm flipH="1">
            <a:off x="7226775" y="2947873"/>
            <a:ext cx="22225" cy="20638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2" name="Line 1532"/>
          <p:cNvSpPr>
            <a:spLocks noChangeShapeType="1"/>
          </p:cNvSpPr>
          <p:nvPr/>
        </p:nvSpPr>
        <p:spPr bwMode="auto">
          <a:xfrm flipV="1">
            <a:off x="7249000" y="2925648"/>
            <a:ext cx="19050" cy="22225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3" name="Line 1533"/>
          <p:cNvSpPr>
            <a:spLocks noChangeShapeType="1"/>
          </p:cNvSpPr>
          <p:nvPr/>
        </p:nvSpPr>
        <p:spPr bwMode="auto">
          <a:xfrm flipH="1" flipV="1">
            <a:off x="7495062" y="2933586"/>
            <a:ext cx="22225" cy="22225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4" name="Line 1534"/>
          <p:cNvSpPr>
            <a:spLocks noChangeShapeType="1"/>
          </p:cNvSpPr>
          <p:nvPr/>
        </p:nvSpPr>
        <p:spPr bwMode="auto">
          <a:xfrm>
            <a:off x="7517287" y="2955811"/>
            <a:ext cx="19050" cy="20638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5" name="Line 1535"/>
          <p:cNvSpPr>
            <a:spLocks noChangeShapeType="1"/>
          </p:cNvSpPr>
          <p:nvPr/>
        </p:nvSpPr>
        <p:spPr bwMode="auto">
          <a:xfrm flipH="1">
            <a:off x="7495062" y="2955811"/>
            <a:ext cx="22225" cy="20638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6" name="Line 1536"/>
          <p:cNvSpPr>
            <a:spLocks noChangeShapeType="1"/>
          </p:cNvSpPr>
          <p:nvPr/>
        </p:nvSpPr>
        <p:spPr bwMode="auto">
          <a:xfrm flipV="1">
            <a:off x="7517287" y="2933586"/>
            <a:ext cx="19050" cy="22225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7" name="Line 1537"/>
          <p:cNvSpPr>
            <a:spLocks noChangeShapeType="1"/>
          </p:cNvSpPr>
          <p:nvPr/>
        </p:nvSpPr>
        <p:spPr bwMode="auto">
          <a:xfrm flipH="1" flipV="1">
            <a:off x="7764937" y="2976448"/>
            <a:ext cx="20638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8" name="Line 1538"/>
          <p:cNvSpPr>
            <a:spLocks noChangeShapeType="1"/>
          </p:cNvSpPr>
          <p:nvPr/>
        </p:nvSpPr>
        <p:spPr bwMode="auto">
          <a:xfrm>
            <a:off x="7785575" y="2995498"/>
            <a:ext cx="19050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9" name="Line 1539"/>
          <p:cNvSpPr>
            <a:spLocks noChangeShapeType="1"/>
          </p:cNvSpPr>
          <p:nvPr/>
        </p:nvSpPr>
        <p:spPr bwMode="auto">
          <a:xfrm flipH="1">
            <a:off x="7764937" y="2995498"/>
            <a:ext cx="20638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0" name="Line 1540"/>
          <p:cNvSpPr>
            <a:spLocks noChangeShapeType="1"/>
          </p:cNvSpPr>
          <p:nvPr/>
        </p:nvSpPr>
        <p:spPr bwMode="auto">
          <a:xfrm flipV="1">
            <a:off x="7785575" y="2976448"/>
            <a:ext cx="19050" cy="19050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1" name="Rectangle 1541"/>
          <p:cNvSpPr>
            <a:spLocks noChangeArrowheads="1"/>
          </p:cNvSpPr>
          <p:nvPr/>
        </p:nvSpPr>
        <p:spPr bwMode="auto">
          <a:xfrm>
            <a:off x="5482112" y="3349511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ea typeface="NSimSun" pitchFamily="49" charset="-122"/>
              </a:rPr>
              <a:t>1.00E+05</a:t>
            </a:r>
            <a:endParaRPr lang="en-US" sz="600" b="0" baseline="-25000">
              <a:latin typeface="Arial" pitchFamily="34" charset="0"/>
              <a:ea typeface="NSimSun" pitchFamily="49" charset="-122"/>
            </a:endParaRPr>
          </a:p>
        </p:txBody>
      </p:sp>
      <p:sp>
        <p:nvSpPr>
          <p:cNvPr id="1062" name="Rectangle 1542"/>
          <p:cNvSpPr>
            <a:spLocks noChangeArrowheads="1"/>
          </p:cNvSpPr>
          <p:nvPr/>
        </p:nvSpPr>
        <p:spPr bwMode="auto">
          <a:xfrm>
            <a:off x="5482112" y="2774836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ea typeface="NSimSun" pitchFamily="49" charset="-122"/>
              </a:rPr>
              <a:t>1.00E+06</a:t>
            </a:r>
            <a:endParaRPr lang="en-US" sz="600" b="0" baseline="-25000">
              <a:latin typeface="Arial" pitchFamily="34" charset="0"/>
              <a:ea typeface="NSimSun" pitchFamily="49" charset="-122"/>
            </a:endParaRPr>
          </a:p>
        </p:txBody>
      </p:sp>
      <p:sp>
        <p:nvSpPr>
          <p:cNvPr id="1063" name="Rectangle 1543"/>
          <p:cNvSpPr>
            <a:spLocks noChangeArrowheads="1"/>
          </p:cNvSpPr>
          <p:nvPr/>
        </p:nvSpPr>
        <p:spPr bwMode="auto">
          <a:xfrm>
            <a:off x="5482112" y="2196986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ea typeface="NSimSun" pitchFamily="49" charset="-122"/>
              </a:rPr>
              <a:t>1.00E+07</a:t>
            </a:r>
            <a:endParaRPr lang="en-US" sz="600" b="0" baseline="-25000">
              <a:latin typeface="Arial" pitchFamily="34" charset="0"/>
              <a:ea typeface="NSimSun" pitchFamily="49" charset="-122"/>
            </a:endParaRPr>
          </a:p>
        </p:txBody>
      </p:sp>
      <p:sp>
        <p:nvSpPr>
          <p:cNvPr id="1064" name="Rectangle 1544"/>
          <p:cNvSpPr>
            <a:spLocks noChangeArrowheads="1"/>
          </p:cNvSpPr>
          <p:nvPr/>
        </p:nvSpPr>
        <p:spPr bwMode="auto">
          <a:xfrm>
            <a:off x="5482112" y="1619136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ea typeface="NSimSun" pitchFamily="49" charset="-122"/>
              </a:rPr>
              <a:t>1.00E+08</a:t>
            </a:r>
            <a:endParaRPr lang="en-US" sz="600" b="0" baseline="-25000">
              <a:latin typeface="Arial" pitchFamily="34" charset="0"/>
              <a:ea typeface="NSimSun" pitchFamily="49" charset="-122"/>
            </a:endParaRPr>
          </a:p>
        </p:txBody>
      </p:sp>
      <p:sp>
        <p:nvSpPr>
          <p:cNvPr id="1065" name="Rectangle 1545"/>
          <p:cNvSpPr>
            <a:spLocks noChangeArrowheads="1"/>
          </p:cNvSpPr>
          <p:nvPr/>
        </p:nvSpPr>
        <p:spPr bwMode="auto">
          <a:xfrm>
            <a:off x="5890100" y="3455873"/>
            <a:ext cx="42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 dirty="0">
                <a:latin typeface="Arial" pitchFamily="34" charset="0"/>
                <a:cs typeface="Arial" pitchFamily="34" charset="0"/>
              </a:rPr>
              <a:t>0</a:t>
            </a:r>
            <a:endParaRPr lang="en-US" sz="600" b="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6" name="Rectangle 1546"/>
          <p:cNvSpPr>
            <a:spLocks noChangeArrowheads="1"/>
          </p:cNvSpPr>
          <p:nvPr/>
        </p:nvSpPr>
        <p:spPr bwMode="auto">
          <a:xfrm>
            <a:off x="6426675" y="3455873"/>
            <a:ext cx="42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2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7" name="Rectangle 1547"/>
          <p:cNvSpPr>
            <a:spLocks noChangeArrowheads="1"/>
          </p:cNvSpPr>
          <p:nvPr/>
        </p:nvSpPr>
        <p:spPr bwMode="auto">
          <a:xfrm>
            <a:off x="6963250" y="3455873"/>
            <a:ext cx="42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4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8" name="Rectangle 1548"/>
          <p:cNvSpPr>
            <a:spLocks noChangeArrowheads="1"/>
          </p:cNvSpPr>
          <p:nvPr/>
        </p:nvSpPr>
        <p:spPr bwMode="auto">
          <a:xfrm>
            <a:off x="7499825" y="3455873"/>
            <a:ext cx="42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6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9" name="Rectangle 1549"/>
          <p:cNvSpPr>
            <a:spLocks noChangeArrowheads="1"/>
          </p:cNvSpPr>
          <p:nvPr/>
        </p:nvSpPr>
        <p:spPr bwMode="auto">
          <a:xfrm>
            <a:off x="8036400" y="3455873"/>
            <a:ext cx="42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8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0" name="Rectangle 1550"/>
          <p:cNvSpPr>
            <a:spLocks noChangeArrowheads="1"/>
          </p:cNvSpPr>
          <p:nvPr/>
        </p:nvSpPr>
        <p:spPr bwMode="auto">
          <a:xfrm rot="16200000">
            <a:off x="5120162" y="247479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latin typeface="Arial" pitchFamily="34" charset="0"/>
                <a:ea typeface="NSimSun" pitchFamily="49" charset="-122"/>
              </a:rPr>
              <a:t>Photon Counts</a:t>
            </a:r>
            <a:endParaRPr lang="en-US" sz="600" b="0" baseline="-25000">
              <a:latin typeface="Arial" pitchFamily="34" charset="0"/>
              <a:ea typeface="NSimSun" pitchFamily="49" charset="-122"/>
            </a:endParaRPr>
          </a:p>
        </p:txBody>
      </p:sp>
      <p:sp>
        <p:nvSpPr>
          <p:cNvPr id="1071" name="Text Box 1551"/>
          <p:cNvSpPr txBox="1">
            <a:spLocks noChangeArrowheads="1"/>
          </p:cNvSpPr>
          <p:nvPr/>
        </p:nvSpPr>
        <p:spPr bwMode="auto">
          <a:xfrm>
            <a:off x="5886925" y="1376542"/>
            <a:ext cx="1385888" cy="23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400" baseline="-25000" dirty="0" err="1" smtClean="0">
                <a:cs typeface="Arial" pitchFamily="34" charset="0"/>
              </a:rPr>
              <a:t>MeWo</a:t>
            </a:r>
            <a:endParaRPr lang="en-US" sz="1400" baseline="-25000" dirty="0">
              <a:cs typeface="Arial" pitchFamily="34" charset="0"/>
            </a:endParaRPr>
          </a:p>
        </p:txBody>
      </p:sp>
      <p:sp>
        <p:nvSpPr>
          <p:cNvPr id="1072" name="Rectangle 1554"/>
          <p:cNvSpPr>
            <a:spLocks noChangeArrowheads="1"/>
          </p:cNvSpPr>
          <p:nvPr/>
        </p:nvSpPr>
        <p:spPr bwMode="auto">
          <a:xfrm>
            <a:off x="5934714" y="4081512"/>
            <a:ext cx="2154238" cy="1728788"/>
          </a:xfrm>
          <a:prstGeom prst="rect">
            <a:avLst/>
          </a:prstGeom>
          <a:gradFill rotWithShape="1">
            <a:gsLst>
              <a:gs pos="0">
                <a:srgbClr val="515C5D"/>
              </a:gs>
              <a:gs pos="100000">
                <a:srgbClr val="AFC7C9"/>
              </a:gs>
            </a:gsLst>
            <a:lin ang="5400000" scaled="1"/>
          </a:gra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3" name="Line 1555"/>
          <p:cNvSpPr>
            <a:spLocks noChangeShapeType="1"/>
          </p:cNvSpPr>
          <p:nvPr/>
        </p:nvSpPr>
        <p:spPr bwMode="auto">
          <a:xfrm>
            <a:off x="5934714" y="5642025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4" name="Line 1556"/>
          <p:cNvSpPr>
            <a:spLocks noChangeShapeType="1"/>
          </p:cNvSpPr>
          <p:nvPr/>
        </p:nvSpPr>
        <p:spPr bwMode="auto">
          <a:xfrm>
            <a:off x="5934714" y="5542012"/>
            <a:ext cx="17463" cy="158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5" name="Line 1557"/>
          <p:cNvSpPr>
            <a:spLocks noChangeShapeType="1"/>
          </p:cNvSpPr>
          <p:nvPr/>
        </p:nvSpPr>
        <p:spPr bwMode="auto">
          <a:xfrm>
            <a:off x="5934714" y="5468987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6" name="Line 1558"/>
          <p:cNvSpPr>
            <a:spLocks noChangeShapeType="1"/>
          </p:cNvSpPr>
          <p:nvPr/>
        </p:nvSpPr>
        <p:spPr bwMode="auto">
          <a:xfrm>
            <a:off x="5934714" y="5413425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7" name="Line 1559"/>
          <p:cNvSpPr>
            <a:spLocks noChangeShapeType="1"/>
          </p:cNvSpPr>
          <p:nvPr/>
        </p:nvSpPr>
        <p:spPr bwMode="auto">
          <a:xfrm>
            <a:off x="5934714" y="5368975"/>
            <a:ext cx="17463" cy="158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8" name="Line 1560"/>
          <p:cNvSpPr>
            <a:spLocks noChangeShapeType="1"/>
          </p:cNvSpPr>
          <p:nvPr/>
        </p:nvSpPr>
        <p:spPr bwMode="auto">
          <a:xfrm>
            <a:off x="5934714" y="5329287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9" name="Line 1561"/>
          <p:cNvSpPr>
            <a:spLocks noChangeShapeType="1"/>
          </p:cNvSpPr>
          <p:nvPr/>
        </p:nvSpPr>
        <p:spPr bwMode="auto">
          <a:xfrm>
            <a:off x="5934714" y="5292775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0" name="Line 1562"/>
          <p:cNvSpPr>
            <a:spLocks noChangeShapeType="1"/>
          </p:cNvSpPr>
          <p:nvPr/>
        </p:nvSpPr>
        <p:spPr bwMode="auto">
          <a:xfrm>
            <a:off x="5934714" y="5265787"/>
            <a:ext cx="17463" cy="158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1" name="Line 1563"/>
          <p:cNvSpPr>
            <a:spLocks noChangeShapeType="1"/>
          </p:cNvSpPr>
          <p:nvPr/>
        </p:nvSpPr>
        <p:spPr bwMode="auto">
          <a:xfrm>
            <a:off x="5934714" y="5237212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2" name="Line 1564"/>
          <p:cNvSpPr>
            <a:spLocks noChangeShapeType="1"/>
          </p:cNvSpPr>
          <p:nvPr/>
        </p:nvSpPr>
        <p:spPr bwMode="auto">
          <a:xfrm>
            <a:off x="5934714" y="5067350"/>
            <a:ext cx="17463" cy="158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3" name="Line 1565"/>
          <p:cNvSpPr>
            <a:spLocks noChangeShapeType="1"/>
          </p:cNvSpPr>
          <p:nvPr/>
        </p:nvSpPr>
        <p:spPr bwMode="auto">
          <a:xfrm>
            <a:off x="5934714" y="4964162"/>
            <a:ext cx="17463" cy="158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4" name="Line 1566"/>
          <p:cNvSpPr>
            <a:spLocks noChangeShapeType="1"/>
          </p:cNvSpPr>
          <p:nvPr/>
        </p:nvSpPr>
        <p:spPr bwMode="auto">
          <a:xfrm>
            <a:off x="5934714" y="4894312"/>
            <a:ext cx="17463" cy="158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5" name="Line 1567"/>
          <p:cNvSpPr>
            <a:spLocks noChangeShapeType="1"/>
          </p:cNvSpPr>
          <p:nvPr/>
        </p:nvSpPr>
        <p:spPr bwMode="auto">
          <a:xfrm>
            <a:off x="5934714" y="4837162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6" name="Line 1568"/>
          <p:cNvSpPr>
            <a:spLocks noChangeShapeType="1"/>
          </p:cNvSpPr>
          <p:nvPr/>
        </p:nvSpPr>
        <p:spPr bwMode="auto">
          <a:xfrm>
            <a:off x="5934714" y="4789537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7" name="Line 1569"/>
          <p:cNvSpPr>
            <a:spLocks noChangeShapeType="1"/>
          </p:cNvSpPr>
          <p:nvPr/>
        </p:nvSpPr>
        <p:spPr bwMode="auto">
          <a:xfrm>
            <a:off x="5934714" y="4751437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8" name="Line 1570"/>
          <p:cNvSpPr>
            <a:spLocks noChangeShapeType="1"/>
          </p:cNvSpPr>
          <p:nvPr/>
        </p:nvSpPr>
        <p:spPr bwMode="auto">
          <a:xfrm>
            <a:off x="5934714" y="4719687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89" name="Line 1571"/>
          <p:cNvSpPr>
            <a:spLocks noChangeShapeType="1"/>
          </p:cNvSpPr>
          <p:nvPr/>
        </p:nvSpPr>
        <p:spPr bwMode="auto">
          <a:xfrm>
            <a:off x="5934714" y="4689525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0" name="Line 1572"/>
          <p:cNvSpPr>
            <a:spLocks noChangeShapeType="1"/>
          </p:cNvSpPr>
          <p:nvPr/>
        </p:nvSpPr>
        <p:spPr bwMode="auto">
          <a:xfrm>
            <a:off x="5934714" y="4664125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1" name="Line 1573"/>
          <p:cNvSpPr>
            <a:spLocks noChangeShapeType="1"/>
          </p:cNvSpPr>
          <p:nvPr/>
        </p:nvSpPr>
        <p:spPr bwMode="auto">
          <a:xfrm>
            <a:off x="5934714" y="4487912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2" name="Line 1574"/>
          <p:cNvSpPr>
            <a:spLocks noChangeShapeType="1"/>
          </p:cNvSpPr>
          <p:nvPr/>
        </p:nvSpPr>
        <p:spPr bwMode="auto">
          <a:xfrm>
            <a:off x="5934714" y="4387900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3" name="Line 1575"/>
          <p:cNvSpPr>
            <a:spLocks noChangeShapeType="1"/>
          </p:cNvSpPr>
          <p:nvPr/>
        </p:nvSpPr>
        <p:spPr bwMode="auto">
          <a:xfrm>
            <a:off x="5934714" y="4314875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4" name="Line 1576"/>
          <p:cNvSpPr>
            <a:spLocks noChangeShapeType="1"/>
          </p:cNvSpPr>
          <p:nvPr/>
        </p:nvSpPr>
        <p:spPr bwMode="auto">
          <a:xfrm>
            <a:off x="5934714" y="4259312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5" name="Line 1577"/>
          <p:cNvSpPr>
            <a:spLocks noChangeShapeType="1"/>
          </p:cNvSpPr>
          <p:nvPr/>
        </p:nvSpPr>
        <p:spPr bwMode="auto">
          <a:xfrm>
            <a:off x="5934714" y="4214862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6" name="Line 1578"/>
          <p:cNvSpPr>
            <a:spLocks noChangeShapeType="1"/>
          </p:cNvSpPr>
          <p:nvPr/>
        </p:nvSpPr>
        <p:spPr bwMode="auto">
          <a:xfrm>
            <a:off x="5934714" y="4175175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7" name="Line 1579"/>
          <p:cNvSpPr>
            <a:spLocks noChangeShapeType="1"/>
          </p:cNvSpPr>
          <p:nvPr/>
        </p:nvSpPr>
        <p:spPr bwMode="auto">
          <a:xfrm>
            <a:off x="5934714" y="4141837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8" name="Line 1580"/>
          <p:cNvSpPr>
            <a:spLocks noChangeShapeType="1"/>
          </p:cNvSpPr>
          <p:nvPr/>
        </p:nvSpPr>
        <p:spPr bwMode="auto">
          <a:xfrm>
            <a:off x="5934714" y="4114850"/>
            <a:ext cx="17463" cy="158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99" name="Line 1581"/>
          <p:cNvSpPr>
            <a:spLocks noChangeShapeType="1"/>
          </p:cNvSpPr>
          <p:nvPr/>
        </p:nvSpPr>
        <p:spPr bwMode="auto">
          <a:xfrm>
            <a:off x="5934714" y="4086275"/>
            <a:ext cx="17463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0" name="Line 1582"/>
          <p:cNvSpPr>
            <a:spLocks noChangeShapeType="1"/>
          </p:cNvSpPr>
          <p:nvPr/>
        </p:nvSpPr>
        <p:spPr bwMode="auto">
          <a:xfrm>
            <a:off x="5915664" y="5815062"/>
            <a:ext cx="19050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1" name="Line 1583"/>
          <p:cNvSpPr>
            <a:spLocks noChangeShapeType="1"/>
          </p:cNvSpPr>
          <p:nvPr/>
        </p:nvSpPr>
        <p:spPr bwMode="auto">
          <a:xfrm>
            <a:off x="5915664" y="5237212"/>
            <a:ext cx="19050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2" name="Line 1584"/>
          <p:cNvSpPr>
            <a:spLocks noChangeShapeType="1"/>
          </p:cNvSpPr>
          <p:nvPr/>
        </p:nvSpPr>
        <p:spPr bwMode="auto">
          <a:xfrm>
            <a:off x="5915664" y="4664125"/>
            <a:ext cx="19050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3" name="Line 1585"/>
          <p:cNvSpPr>
            <a:spLocks noChangeShapeType="1"/>
          </p:cNvSpPr>
          <p:nvPr/>
        </p:nvSpPr>
        <p:spPr bwMode="auto">
          <a:xfrm>
            <a:off x="5915664" y="4086275"/>
            <a:ext cx="19050" cy="31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4" name="Line 1586"/>
          <p:cNvSpPr>
            <a:spLocks noChangeShapeType="1"/>
          </p:cNvSpPr>
          <p:nvPr/>
        </p:nvSpPr>
        <p:spPr bwMode="auto">
          <a:xfrm flipV="1">
            <a:off x="5934714" y="5815062"/>
            <a:ext cx="3175" cy="222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5" name="Line 1587"/>
          <p:cNvSpPr>
            <a:spLocks noChangeShapeType="1"/>
          </p:cNvSpPr>
          <p:nvPr/>
        </p:nvSpPr>
        <p:spPr bwMode="auto">
          <a:xfrm flipV="1">
            <a:off x="6474464" y="5815062"/>
            <a:ext cx="1588" cy="222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6" name="Line 1588"/>
          <p:cNvSpPr>
            <a:spLocks noChangeShapeType="1"/>
          </p:cNvSpPr>
          <p:nvPr/>
        </p:nvSpPr>
        <p:spPr bwMode="auto">
          <a:xfrm flipV="1">
            <a:off x="7012626" y="5815062"/>
            <a:ext cx="3175" cy="222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7" name="Line 1589"/>
          <p:cNvSpPr>
            <a:spLocks noChangeShapeType="1"/>
          </p:cNvSpPr>
          <p:nvPr/>
        </p:nvSpPr>
        <p:spPr bwMode="auto">
          <a:xfrm flipV="1">
            <a:off x="7552376" y="5815062"/>
            <a:ext cx="3175" cy="222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8" name="Line 1590"/>
          <p:cNvSpPr>
            <a:spLocks noChangeShapeType="1"/>
          </p:cNvSpPr>
          <p:nvPr/>
        </p:nvSpPr>
        <p:spPr bwMode="auto">
          <a:xfrm flipV="1">
            <a:off x="8088951" y="5815062"/>
            <a:ext cx="3175" cy="222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9" name="Freeform 1591"/>
          <p:cNvSpPr>
            <a:spLocks/>
          </p:cNvSpPr>
          <p:nvPr/>
        </p:nvSpPr>
        <p:spPr bwMode="auto">
          <a:xfrm>
            <a:off x="6199826" y="4214862"/>
            <a:ext cx="1617663" cy="957263"/>
          </a:xfrm>
          <a:custGeom>
            <a:avLst/>
            <a:gdLst>
              <a:gd name="T0" fmla="*/ 0 w 579"/>
              <a:gd name="T1" fmla="*/ 5018307 h 343"/>
              <a:gd name="T2" fmla="*/ 1449854 w 579"/>
              <a:gd name="T3" fmla="*/ 3846089 h 343"/>
              <a:gd name="T4" fmla="*/ 2876667 w 579"/>
              <a:gd name="T5" fmla="*/ 1566940 h 343"/>
              <a:gd name="T6" fmla="*/ 4312482 w 579"/>
              <a:gd name="T7" fmla="*/ 832476 h 343"/>
              <a:gd name="T8" fmla="*/ 5751633 w 579"/>
              <a:gd name="T9" fmla="*/ 450529 h 343"/>
              <a:gd name="T10" fmla="*/ 7181868 w 579"/>
              <a:gd name="T11" fmla="*/ 406090 h 343"/>
              <a:gd name="T12" fmla="*/ 8630877 w 579"/>
              <a:gd name="T13" fmla="*/ 0 h 34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9"/>
              <a:gd name="T22" fmla="*/ 0 h 343"/>
              <a:gd name="T23" fmla="*/ 579 w 579"/>
              <a:gd name="T24" fmla="*/ 343 h 34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9" h="343">
                <a:moveTo>
                  <a:pt x="0" y="343"/>
                </a:moveTo>
                <a:lnTo>
                  <a:pt x="97" y="263"/>
                </a:lnTo>
                <a:lnTo>
                  <a:pt x="193" y="107"/>
                </a:lnTo>
                <a:lnTo>
                  <a:pt x="289" y="57"/>
                </a:lnTo>
                <a:lnTo>
                  <a:pt x="386" y="31"/>
                </a:lnTo>
                <a:lnTo>
                  <a:pt x="482" y="28"/>
                </a:lnTo>
                <a:lnTo>
                  <a:pt x="579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0" name="Line 1592"/>
          <p:cNvSpPr>
            <a:spLocks noChangeShapeType="1"/>
          </p:cNvSpPr>
          <p:nvPr/>
        </p:nvSpPr>
        <p:spPr bwMode="auto">
          <a:xfrm flipV="1">
            <a:off x="6199826" y="5145137"/>
            <a:ext cx="3175" cy="269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1" name="Line 1593"/>
          <p:cNvSpPr>
            <a:spLocks noChangeShapeType="1"/>
          </p:cNvSpPr>
          <p:nvPr/>
        </p:nvSpPr>
        <p:spPr bwMode="auto">
          <a:xfrm>
            <a:off x="6174426" y="5145137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2" name="Line 1594"/>
          <p:cNvSpPr>
            <a:spLocks noChangeShapeType="1"/>
          </p:cNvSpPr>
          <p:nvPr/>
        </p:nvSpPr>
        <p:spPr bwMode="auto">
          <a:xfrm flipV="1">
            <a:off x="6471289" y="4883200"/>
            <a:ext cx="3175" cy="666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3" name="Line 1595"/>
          <p:cNvSpPr>
            <a:spLocks noChangeShapeType="1"/>
          </p:cNvSpPr>
          <p:nvPr/>
        </p:nvSpPr>
        <p:spPr bwMode="auto">
          <a:xfrm>
            <a:off x="6445889" y="4883200"/>
            <a:ext cx="50800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4" name="Line 1596"/>
          <p:cNvSpPr>
            <a:spLocks noChangeShapeType="1"/>
          </p:cNvSpPr>
          <p:nvPr/>
        </p:nvSpPr>
        <p:spPr bwMode="auto">
          <a:xfrm flipV="1">
            <a:off x="6739576" y="4360912"/>
            <a:ext cx="3175" cy="152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5" name="Line 1597"/>
          <p:cNvSpPr>
            <a:spLocks noChangeShapeType="1"/>
          </p:cNvSpPr>
          <p:nvPr/>
        </p:nvSpPr>
        <p:spPr bwMode="auto">
          <a:xfrm>
            <a:off x="6714176" y="4360912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6" name="Line 1598"/>
          <p:cNvSpPr>
            <a:spLocks noChangeShapeType="1"/>
          </p:cNvSpPr>
          <p:nvPr/>
        </p:nvSpPr>
        <p:spPr bwMode="auto">
          <a:xfrm flipV="1">
            <a:off x="7007864" y="4284712"/>
            <a:ext cx="3175" cy="889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7" name="Line 1599"/>
          <p:cNvSpPr>
            <a:spLocks noChangeShapeType="1"/>
          </p:cNvSpPr>
          <p:nvPr/>
        </p:nvSpPr>
        <p:spPr bwMode="auto">
          <a:xfrm>
            <a:off x="6985639" y="4284712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8" name="Line 1600"/>
          <p:cNvSpPr>
            <a:spLocks noChangeShapeType="1"/>
          </p:cNvSpPr>
          <p:nvPr/>
        </p:nvSpPr>
        <p:spPr bwMode="auto">
          <a:xfrm flipV="1">
            <a:off x="7279326" y="4245025"/>
            <a:ext cx="1588" cy="571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19" name="Line 1601"/>
          <p:cNvSpPr>
            <a:spLocks noChangeShapeType="1"/>
          </p:cNvSpPr>
          <p:nvPr/>
        </p:nvSpPr>
        <p:spPr bwMode="auto">
          <a:xfrm>
            <a:off x="7253926" y="4245025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0" name="Line 1602"/>
          <p:cNvSpPr>
            <a:spLocks noChangeShapeType="1"/>
          </p:cNvSpPr>
          <p:nvPr/>
        </p:nvSpPr>
        <p:spPr bwMode="auto">
          <a:xfrm flipV="1">
            <a:off x="7546026" y="4265662"/>
            <a:ext cx="3175" cy="269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1" name="Line 1603"/>
          <p:cNvSpPr>
            <a:spLocks noChangeShapeType="1"/>
          </p:cNvSpPr>
          <p:nvPr/>
        </p:nvSpPr>
        <p:spPr bwMode="auto">
          <a:xfrm>
            <a:off x="7522214" y="4265662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2" name="Line 1604"/>
          <p:cNvSpPr>
            <a:spLocks noChangeShapeType="1"/>
          </p:cNvSpPr>
          <p:nvPr/>
        </p:nvSpPr>
        <p:spPr bwMode="auto">
          <a:xfrm flipV="1">
            <a:off x="7817489" y="4184700"/>
            <a:ext cx="3175" cy="301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3" name="Line 1605"/>
          <p:cNvSpPr>
            <a:spLocks noChangeShapeType="1"/>
          </p:cNvSpPr>
          <p:nvPr/>
        </p:nvSpPr>
        <p:spPr bwMode="auto">
          <a:xfrm>
            <a:off x="7792089" y="4184700"/>
            <a:ext cx="50800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4" name="Line 1606"/>
          <p:cNvSpPr>
            <a:spLocks noChangeShapeType="1"/>
          </p:cNvSpPr>
          <p:nvPr/>
        </p:nvSpPr>
        <p:spPr bwMode="auto">
          <a:xfrm>
            <a:off x="6199826" y="5172125"/>
            <a:ext cx="3175" cy="317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5" name="Line 1607"/>
          <p:cNvSpPr>
            <a:spLocks noChangeShapeType="1"/>
          </p:cNvSpPr>
          <p:nvPr/>
        </p:nvSpPr>
        <p:spPr bwMode="auto">
          <a:xfrm>
            <a:off x="6174426" y="5203875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" name="Line 1608"/>
          <p:cNvSpPr>
            <a:spLocks noChangeShapeType="1"/>
          </p:cNvSpPr>
          <p:nvPr/>
        </p:nvSpPr>
        <p:spPr bwMode="auto">
          <a:xfrm>
            <a:off x="6471289" y="4949875"/>
            <a:ext cx="3175" cy="889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" name="Line 1609"/>
          <p:cNvSpPr>
            <a:spLocks noChangeShapeType="1"/>
          </p:cNvSpPr>
          <p:nvPr/>
        </p:nvSpPr>
        <p:spPr bwMode="auto">
          <a:xfrm>
            <a:off x="6445889" y="5038775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" name="Line 1610"/>
          <p:cNvSpPr>
            <a:spLocks noChangeShapeType="1"/>
          </p:cNvSpPr>
          <p:nvPr/>
        </p:nvSpPr>
        <p:spPr bwMode="auto">
          <a:xfrm>
            <a:off x="6739576" y="4513312"/>
            <a:ext cx="3175" cy="4619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" name="Line 1611"/>
          <p:cNvSpPr>
            <a:spLocks noChangeShapeType="1"/>
          </p:cNvSpPr>
          <p:nvPr/>
        </p:nvSpPr>
        <p:spPr bwMode="auto">
          <a:xfrm>
            <a:off x="6714176" y="4975275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" name="Line 1612"/>
          <p:cNvSpPr>
            <a:spLocks noChangeShapeType="1"/>
          </p:cNvSpPr>
          <p:nvPr/>
        </p:nvSpPr>
        <p:spPr bwMode="auto">
          <a:xfrm>
            <a:off x="7007864" y="4373612"/>
            <a:ext cx="3175" cy="1428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" name="Line 1613"/>
          <p:cNvSpPr>
            <a:spLocks noChangeShapeType="1"/>
          </p:cNvSpPr>
          <p:nvPr/>
        </p:nvSpPr>
        <p:spPr bwMode="auto">
          <a:xfrm>
            <a:off x="6985639" y="4516487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2" name="Line 1614"/>
          <p:cNvSpPr>
            <a:spLocks noChangeShapeType="1"/>
          </p:cNvSpPr>
          <p:nvPr/>
        </p:nvSpPr>
        <p:spPr bwMode="auto">
          <a:xfrm>
            <a:off x="7279326" y="4302175"/>
            <a:ext cx="1588" cy="777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3" name="Line 1615"/>
          <p:cNvSpPr>
            <a:spLocks noChangeShapeType="1"/>
          </p:cNvSpPr>
          <p:nvPr/>
        </p:nvSpPr>
        <p:spPr bwMode="auto">
          <a:xfrm>
            <a:off x="7253926" y="4379962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4" name="Line 1616"/>
          <p:cNvSpPr>
            <a:spLocks noChangeShapeType="1"/>
          </p:cNvSpPr>
          <p:nvPr/>
        </p:nvSpPr>
        <p:spPr bwMode="auto">
          <a:xfrm>
            <a:off x="7546026" y="4292650"/>
            <a:ext cx="3175" cy="317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5" name="Line 1617"/>
          <p:cNvSpPr>
            <a:spLocks noChangeShapeType="1"/>
          </p:cNvSpPr>
          <p:nvPr/>
        </p:nvSpPr>
        <p:spPr bwMode="auto">
          <a:xfrm>
            <a:off x="7522214" y="4324400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" name="Line 1618"/>
          <p:cNvSpPr>
            <a:spLocks noChangeShapeType="1"/>
          </p:cNvSpPr>
          <p:nvPr/>
        </p:nvSpPr>
        <p:spPr bwMode="auto">
          <a:xfrm>
            <a:off x="7817489" y="4214862"/>
            <a:ext cx="3175" cy="301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7" name="Line 1619"/>
          <p:cNvSpPr>
            <a:spLocks noChangeShapeType="1"/>
          </p:cNvSpPr>
          <p:nvPr/>
        </p:nvSpPr>
        <p:spPr bwMode="auto">
          <a:xfrm>
            <a:off x="7792089" y="4245025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8" name="Freeform 1620"/>
          <p:cNvSpPr>
            <a:spLocks/>
          </p:cNvSpPr>
          <p:nvPr/>
        </p:nvSpPr>
        <p:spPr bwMode="auto">
          <a:xfrm>
            <a:off x="6199826" y="4807000"/>
            <a:ext cx="1617663" cy="377825"/>
          </a:xfrm>
          <a:custGeom>
            <a:avLst/>
            <a:gdLst>
              <a:gd name="T0" fmla="*/ 0 w 579"/>
              <a:gd name="T1" fmla="*/ 2074283 h 135"/>
              <a:gd name="T2" fmla="*/ 1449854 w 579"/>
              <a:gd name="T3" fmla="*/ 1185263 h 135"/>
              <a:gd name="T4" fmla="*/ 2876667 w 579"/>
              <a:gd name="T5" fmla="*/ 0 h 135"/>
              <a:gd name="T6" fmla="*/ 4312482 w 579"/>
              <a:gd name="T7" fmla="*/ 549650 h 135"/>
              <a:gd name="T8" fmla="*/ 5751633 w 579"/>
              <a:gd name="T9" fmla="*/ 680722 h 135"/>
              <a:gd name="T10" fmla="*/ 7181868 w 579"/>
              <a:gd name="T11" fmla="*/ 1230150 h 135"/>
              <a:gd name="T12" fmla="*/ 8630877 w 579"/>
              <a:gd name="T13" fmla="*/ 1010377 h 1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9"/>
              <a:gd name="T22" fmla="*/ 0 h 135"/>
              <a:gd name="T23" fmla="*/ 579 w 579"/>
              <a:gd name="T24" fmla="*/ 135 h 13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9" h="135">
                <a:moveTo>
                  <a:pt x="0" y="135"/>
                </a:moveTo>
                <a:lnTo>
                  <a:pt x="97" y="77"/>
                </a:lnTo>
                <a:lnTo>
                  <a:pt x="193" y="0"/>
                </a:lnTo>
                <a:lnTo>
                  <a:pt x="289" y="36"/>
                </a:lnTo>
                <a:lnTo>
                  <a:pt x="386" y="44"/>
                </a:lnTo>
                <a:lnTo>
                  <a:pt x="482" y="80"/>
                </a:lnTo>
                <a:lnTo>
                  <a:pt x="579" y="66"/>
                </a:lnTo>
              </a:path>
            </a:pathLst>
          </a:custGeom>
          <a:noFill/>
          <a:ln w="3175">
            <a:solidFill>
              <a:srgbClr val="DD080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9" name="Line 1621"/>
          <p:cNvSpPr>
            <a:spLocks noChangeShapeType="1"/>
          </p:cNvSpPr>
          <p:nvPr/>
        </p:nvSpPr>
        <p:spPr bwMode="auto">
          <a:xfrm flipV="1">
            <a:off x="6199826" y="5167362"/>
            <a:ext cx="3175" cy="174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0" name="Line 1622"/>
          <p:cNvSpPr>
            <a:spLocks noChangeShapeType="1"/>
          </p:cNvSpPr>
          <p:nvPr/>
        </p:nvSpPr>
        <p:spPr bwMode="auto">
          <a:xfrm>
            <a:off x="6174426" y="5167362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1" name="Line 1623"/>
          <p:cNvSpPr>
            <a:spLocks noChangeShapeType="1"/>
          </p:cNvSpPr>
          <p:nvPr/>
        </p:nvSpPr>
        <p:spPr bwMode="auto">
          <a:xfrm flipV="1">
            <a:off x="6471289" y="4991150"/>
            <a:ext cx="3175" cy="301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2" name="Line 1624"/>
          <p:cNvSpPr>
            <a:spLocks noChangeShapeType="1"/>
          </p:cNvSpPr>
          <p:nvPr/>
        </p:nvSpPr>
        <p:spPr bwMode="auto">
          <a:xfrm>
            <a:off x="6445889" y="4991150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3" name="Line 1625"/>
          <p:cNvSpPr>
            <a:spLocks noChangeShapeType="1"/>
          </p:cNvSpPr>
          <p:nvPr/>
        </p:nvSpPr>
        <p:spPr bwMode="auto">
          <a:xfrm flipV="1">
            <a:off x="6739576" y="4759375"/>
            <a:ext cx="3175" cy="47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4" name="Line 1626"/>
          <p:cNvSpPr>
            <a:spLocks noChangeShapeType="1"/>
          </p:cNvSpPr>
          <p:nvPr/>
        </p:nvSpPr>
        <p:spPr bwMode="auto">
          <a:xfrm>
            <a:off x="6714176" y="4759375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5" name="Line 1627"/>
          <p:cNvSpPr>
            <a:spLocks noChangeShapeType="1"/>
          </p:cNvSpPr>
          <p:nvPr/>
        </p:nvSpPr>
        <p:spPr bwMode="auto">
          <a:xfrm flipV="1">
            <a:off x="7007864" y="4848275"/>
            <a:ext cx="3175" cy="587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6" name="Line 1628"/>
          <p:cNvSpPr>
            <a:spLocks noChangeShapeType="1"/>
          </p:cNvSpPr>
          <p:nvPr/>
        </p:nvSpPr>
        <p:spPr bwMode="auto">
          <a:xfrm>
            <a:off x="6985639" y="4848275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7" name="Line 1629"/>
          <p:cNvSpPr>
            <a:spLocks noChangeShapeType="1"/>
          </p:cNvSpPr>
          <p:nvPr/>
        </p:nvSpPr>
        <p:spPr bwMode="auto">
          <a:xfrm flipV="1">
            <a:off x="7279326" y="4854625"/>
            <a:ext cx="1588" cy="746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8" name="Line 1630"/>
          <p:cNvSpPr>
            <a:spLocks noChangeShapeType="1"/>
          </p:cNvSpPr>
          <p:nvPr/>
        </p:nvSpPr>
        <p:spPr bwMode="auto">
          <a:xfrm>
            <a:off x="7253926" y="4854625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9" name="Line 1631"/>
          <p:cNvSpPr>
            <a:spLocks noChangeShapeType="1"/>
          </p:cNvSpPr>
          <p:nvPr/>
        </p:nvSpPr>
        <p:spPr bwMode="auto">
          <a:xfrm flipV="1">
            <a:off x="7546026" y="4968925"/>
            <a:ext cx="3175" cy="619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0" name="Line 1632"/>
          <p:cNvSpPr>
            <a:spLocks noChangeShapeType="1"/>
          </p:cNvSpPr>
          <p:nvPr/>
        </p:nvSpPr>
        <p:spPr bwMode="auto">
          <a:xfrm>
            <a:off x="7522214" y="4968925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1" name="Line 1633"/>
          <p:cNvSpPr>
            <a:spLocks noChangeShapeType="1"/>
          </p:cNvSpPr>
          <p:nvPr/>
        </p:nvSpPr>
        <p:spPr bwMode="auto">
          <a:xfrm flipV="1">
            <a:off x="7817489" y="4924475"/>
            <a:ext cx="3175" cy="666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2" name="Line 1634"/>
          <p:cNvSpPr>
            <a:spLocks noChangeShapeType="1"/>
          </p:cNvSpPr>
          <p:nvPr/>
        </p:nvSpPr>
        <p:spPr bwMode="auto">
          <a:xfrm>
            <a:off x="7792089" y="4924475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3" name="Line 1635"/>
          <p:cNvSpPr>
            <a:spLocks noChangeShapeType="1"/>
          </p:cNvSpPr>
          <p:nvPr/>
        </p:nvSpPr>
        <p:spPr bwMode="auto">
          <a:xfrm>
            <a:off x="6199826" y="5184825"/>
            <a:ext cx="3175" cy="158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4" name="Line 1636"/>
          <p:cNvSpPr>
            <a:spLocks noChangeShapeType="1"/>
          </p:cNvSpPr>
          <p:nvPr/>
        </p:nvSpPr>
        <p:spPr bwMode="auto">
          <a:xfrm>
            <a:off x="6174426" y="5200700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5" name="Line 1637"/>
          <p:cNvSpPr>
            <a:spLocks noChangeShapeType="1"/>
          </p:cNvSpPr>
          <p:nvPr/>
        </p:nvSpPr>
        <p:spPr bwMode="auto">
          <a:xfrm>
            <a:off x="6471289" y="5021312"/>
            <a:ext cx="3175" cy="317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6" name="Line 1638"/>
          <p:cNvSpPr>
            <a:spLocks noChangeShapeType="1"/>
          </p:cNvSpPr>
          <p:nvPr/>
        </p:nvSpPr>
        <p:spPr bwMode="auto">
          <a:xfrm>
            <a:off x="6445889" y="5053062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" name="Line 1639"/>
          <p:cNvSpPr>
            <a:spLocks noChangeShapeType="1"/>
          </p:cNvSpPr>
          <p:nvPr/>
        </p:nvSpPr>
        <p:spPr bwMode="auto">
          <a:xfrm>
            <a:off x="6739576" y="4807000"/>
            <a:ext cx="3175" cy="619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8" name="Line 1640"/>
          <p:cNvSpPr>
            <a:spLocks noChangeShapeType="1"/>
          </p:cNvSpPr>
          <p:nvPr/>
        </p:nvSpPr>
        <p:spPr bwMode="auto">
          <a:xfrm>
            <a:off x="6714176" y="4868912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9" name="Line 1641"/>
          <p:cNvSpPr>
            <a:spLocks noChangeShapeType="1"/>
          </p:cNvSpPr>
          <p:nvPr/>
        </p:nvSpPr>
        <p:spPr bwMode="auto">
          <a:xfrm>
            <a:off x="7007864" y="4907012"/>
            <a:ext cx="3175" cy="809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0" name="Line 1642"/>
          <p:cNvSpPr>
            <a:spLocks noChangeShapeType="1"/>
          </p:cNvSpPr>
          <p:nvPr/>
        </p:nvSpPr>
        <p:spPr bwMode="auto">
          <a:xfrm>
            <a:off x="6985639" y="4987975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1" name="Line 1643"/>
          <p:cNvSpPr>
            <a:spLocks noChangeShapeType="1"/>
          </p:cNvSpPr>
          <p:nvPr/>
        </p:nvSpPr>
        <p:spPr bwMode="auto">
          <a:xfrm>
            <a:off x="7279326" y="4929237"/>
            <a:ext cx="1588" cy="1016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2" name="Line 1644"/>
          <p:cNvSpPr>
            <a:spLocks noChangeShapeType="1"/>
          </p:cNvSpPr>
          <p:nvPr/>
        </p:nvSpPr>
        <p:spPr bwMode="auto">
          <a:xfrm>
            <a:off x="7253926" y="5030837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3" name="Line 1645"/>
          <p:cNvSpPr>
            <a:spLocks noChangeShapeType="1"/>
          </p:cNvSpPr>
          <p:nvPr/>
        </p:nvSpPr>
        <p:spPr bwMode="auto">
          <a:xfrm>
            <a:off x="7546026" y="5030837"/>
            <a:ext cx="3175" cy="841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4" name="Line 1646"/>
          <p:cNvSpPr>
            <a:spLocks noChangeShapeType="1"/>
          </p:cNvSpPr>
          <p:nvPr/>
        </p:nvSpPr>
        <p:spPr bwMode="auto">
          <a:xfrm>
            <a:off x="7522214" y="5114975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5" name="Line 1647"/>
          <p:cNvSpPr>
            <a:spLocks noChangeShapeType="1"/>
          </p:cNvSpPr>
          <p:nvPr/>
        </p:nvSpPr>
        <p:spPr bwMode="auto">
          <a:xfrm>
            <a:off x="7817489" y="4991150"/>
            <a:ext cx="3175" cy="920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6" name="Line 1648"/>
          <p:cNvSpPr>
            <a:spLocks noChangeShapeType="1"/>
          </p:cNvSpPr>
          <p:nvPr/>
        </p:nvSpPr>
        <p:spPr bwMode="auto">
          <a:xfrm>
            <a:off x="7792089" y="5083225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7" name="Freeform 1649"/>
          <p:cNvSpPr>
            <a:spLocks/>
          </p:cNvSpPr>
          <p:nvPr/>
        </p:nvSpPr>
        <p:spPr bwMode="auto">
          <a:xfrm>
            <a:off x="6199826" y="4245025"/>
            <a:ext cx="1617663" cy="930275"/>
          </a:xfrm>
          <a:custGeom>
            <a:avLst/>
            <a:gdLst>
              <a:gd name="T0" fmla="*/ 0 w 579"/>
              <a:gd name="T1" fmla="*/ 4954023 h 333"/>
              <a:gd name="T2" fmla="*/ 1449854 w 579"/>
              <a:gd name="T3" fmla="*/ 3629949 h 333"/>
              <a:gd name="T4" fmla="*/ 2876667 w 579"/>
              <a:gd name="T5" fmla="*/ 1268954 h 333"/>
              <a:gd name="T6" fmla="*/ 4312482 w 579"/>
              <a:gd name="T7" fmla="*/ 625334 h 333"/>
              <a:gd name="T8" fmla="*/ 5751633 w 579"/>
              <a:gd name="T9" fmla="*/ 403823 h 333"/>
              <a:gd name="T10" fmla="*/ 7181868 w 579"/>
              <a:gd name="T11" fmla="*/ 277713 h 333"/>
              <a:gd name="T12" fmla="*/ 8630877 w 579"/>
              <a:gd name="T13" fmla="*/ 0 h 3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9"/>
              <a:gd name="T22" fmla="*/ 0 h 333"/>
              <a:gd name="T23" fmla="*/ 579 w 579"/>
              <a:gd name="T24" fmla="*/ 333 h 33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9" h="333">
                <a:moveTo>
                  <a:pt x="0" y="333"/>
                </a:moveTo>
                <a:lnTo>
                  <a:pt x="97" y="244"/>
                </a:lnTo>
                <a:lnTo>
                  <a:pt x="193" y="85"/>
                </a:lnTo>
                <a:lnTo>
                  <a:pt x="289" y="42"/>
                </a:lnTo>
                <a:lnTo>
                  <a:pt x="386" y="27"/>
                </a:lnTo>
                <a:lnTo>
                  <a:pt x="482" y="19"/>
                </a:lnTo>
                <a:lnTo>
                  <a:pt x="579" y="0"/>
                </a:lnTo>
              </a:path>
            </a:pathLst>
          </a:custGeom>
          <a:noFill/>
          <a:ln w="3175">
            <a:solidFill>
              <a:srgbClr val="DD080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8" name="Line 1650"/>
          <p:cNvSpPr>
            <a:spLocks noChangeShapeType="1"/>
          </p:cNvSpPr>
          <p:nvPr/>
        </p:nvSpPr>
        <p:spPr bwMode="auto">
          <a:xfrm flipV="1">
            <a:off x="6199826" y="5127675"/>
            <a:ext cx="3175" cy="47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69" name="Line 1651"/>
          <p:cNvSpPr>
            <a:spLocks noChangeShapeType="1"/>
          </p:cNvSpPr>
          <p:nvPr/>
        </p:nvSpPr>
        <p:spPr bwMode="auto">
          <a:xfrm>
            <a:off x="6174426" y="5127675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0" name="Line 1652"/>
          <p:cNvSpPr>
            <a:spLocks noChangeShapeType="1"/>
          </p:cNvSpPr>
          <p:nvPr/>
        </p:nvSpPr>
        <p:spPr bwMode="auto">
          <a:xfrm flipV="1">
            <a:off x="6471289" y="4887962"/>
            <a:ext cx="3175" cy="396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1" name="Line 1653"/>
          <p:cNvSpPr>
            <a:spLocks noChangeShapeType="1"/>
          </p:cNvSpPr>
          <p:nvPr/>
        </p:nvSpPr>
        <p:spPr bwMode="auto">
          <a:xfrm>
            <a:off x="6445889" y="4887962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2" name="Line 1654"/>
          <p:cNvSpPr>
            <a:spLocks noChangeShapeType="1"/>
          </p:cNvSpPr>
          <p:nvPr/>
        </p:nvSpPr>
        <p:spPr bwMode="auto">
          <a:xfrm flipV="1">
            <a:off x="6739576" y="4452987"/>
            <a:ext cx="3175" cy="301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3" name="Line 1655"/>
          <p:cNvSpPr>
            <a:spLocks noChangeShapeType="1"/>
          </p:cNvSpPr>
          <p:nvPr/>
        </p:nvSpPr>
        <p:spPr bwMode="auto">
          <a:xfrm>
            <a:off x="6714176" y="4452987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4" name="Line 1656"/>
          <p:cNvSpPr>
            <a:spLocks noChangeShapeType="1"/>
          </p:cNvSpPr>
          <p:nvPr/>
        </p:nvSpPr>
        <p:spPr bwMode="auto">
          <a:xfrm flipV="1">
            <a:off x="7007864" y="4329162"/>
            <a:ext cx="3175" cy="333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5" name="Line 1657"/>
          <p:cNvSpPr>
            <a:spLocks noChangeShapeType="1"/>
          </p:cNvSpPr>
          <p:nvPr/>
        </p:nvSpPr>
        <p:spPr bwMode="auto">
          <a:xfrm>
            <a:off x="6985639" y="4329162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6" name="Line 1658"/>
          <p:cNvSpPr>
            <a:spLocks noChangeShapeType="1"/>
          </p:cNvSpPr>
          <p:nvPr/>
        </p:nvSpPr>
        <p:spPr bwMode="auto">
          <a:xfrm flipV="1">
            <a:off x="7279326" y="4287887"/>
            <a:ext cx="1588" cy="333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7" name="Line 1659"/>
          <p:cNvSpPr>
            <a:spLocks noChangeShapeType="1"/>
          </p:cNvSpPr>
          <p:nvPr/>
        </p:nvSpPr>
        <p:spPr bwMode="auto">
          <a:xfrm>
            <a:off x="7253926" y="4287887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8" name="Line 1660"/>
          <p:cNvSpPr>
            <a:spLocks noChangeShapeType="1"/>
          </p:cNvSpPr>
          <p:nvPr/>
        </p:nvSpPr>
        <p:spPr bwMode="auto">
          <a:xfrm flipV="1">
            <a:off x="7546026" y="4254550"/>
            <a:ext cx="3175" cy="444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79" name="Line 1661"/>
          <p:cNvSpPr>
            <a:spLocks noChangeShapeType="1"/>
          </p:cNvSpPr>
          <p:nvPr/>
        </p:nvSpPr>
        <p:spPr bwMode="auto">
          <a:xfrm>
            <a:off x="7522214" y="4254550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0" name="Line 1662"/>
          <p:cNvSpPr>
            <a:spLocks noChangeShapeType="1"/>
          </p:cNvSpPr>
          <p:nvPr/>
        </p:nvSpPr>
        <p:spPr bwMode="auto">
          <a:xfrm flipV="1">
            <a:off x="7817489" y="4225975"/>
            <a:ext cx="3175" cy="190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1" name="Line 1663"/>
          <p:cNvSpPr>
            <a:spLocks noChangeShapeType="1"/>
          </p:cNvSpPr>
          <p:nvPr/>
        </p:nvSpPr>
        <p:spPr bwMode="auto">
          <a:xfrm>
            <a:off x="7792089" y="4225975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2" name="Line 1664"/>
          <p:cNvSpPr>
            <a:spLocks noChangeShapeType="1"/>
          </p:cNvSpPr>
          <p:nvPr/>
        </p:nvSpPr>
        <p:spPr bwMode="auto">
          <a:xfrm>
            <a:off x="6199826" y="5175300"/>
            <a:ext cx="3175" cy="619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3" name="Line 1665"/>
          <p:cNvSpPr>
            <a:spLocks noChangeShapeType="1"/>
          </p:cNvSpPr>
          <p:nvPr/>
        </p:nvSpPr>
        <p:spPr bwMode="auto">
          <a:xfrm>
            <a:off x="6174426" y="5237212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4" name="Line 1666"/>
          <p:cNvSpPr>
            <a:spLocks noChangeShapeType="1"/>
          </p:cNvSpPr>
          <p:nvPr/>
        </p:nvSpPr>
        <p:spPr bwMode="auto">
          <a:xfrm>
            <a:off x="6471289" y="4927650"/>
            <a:ext cx="3175" cy="444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5" name="Line 1667"/>
          <p:cNvSpPr>
            <a:spLocks noChangeShapeType="1"/>
          </p:cNvSpPr>
          <p:nvPr/>
        </p:nvSpPr>
        <p:spPr bwMode="auto">
          <a:xfrm>
            <a:off x="6445889" y="4972100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6" name="Line 1668"/>
          <p:cNvSpPr>
            <a:spLocks noChangeShapeType="1"/>
          </p:cNvSpPr>
          <p:nvPr/>
        </p:nvSpPr>
        <p:spPr bwMode="auto">
          <a:xfrm>
            <a:off x="6739576" y="4483150"/>
            <a:ext cx="3175" cy="365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7" name="Line 1669"/>
          <p:cNvSpPr>
            <a:spLocks noChangeShapeType="1"/>
          </p:cNvSpPr>
          <p:nvPr/>
        </p:nvSpPr>
        <p:spPr bwMode="auto">
          <a:xfrm>
            <a:off x="6714176" y="4519662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8" name="Line 1670"/>
          <p:cNvSpPr>
            <a:spLocks noChangeShapeType="1"/>
          </p:cNvSpPr>
          <p:nvPr/>
        </p:nvSpPr>
        <p:spPr bwMode="auto">
          <a:xfrm>
            <a:off x="7007864" y="4362500"/>
            <a:ext cx="3175" cy="365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89" name="Line 1671"/>
          <p:cNvSpPr>
            <a:spLocks noChangeShapeType="1"/>
          </p:cNvSpPr>
          <p:nvPr/>
        </p:nvSpPr>
        <p:spPr bwMode="auto">
          <a:xfrm>
            <a:off x="6985639" y="4399012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0" name="Line 1672"/>
          <p:cNvSpPr>
            <a:spLocks noChangeShapeType="1"/>
          </p:cNvSpPr>
          <p:nvPr/>
        </p:nvSpPr>
        <p:spPr bwMode="auto">
          <a:xfrm>
            <a:off x="7279326" y="4321225"/>
            <a:ext cx="1588" cy="396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1" name="Line 1673"/>
          <p:cNvSpPr>
            <a:spLocks noChangeShapeType="1"/>
          </p:cNvSpPr>
          <p:nvPr/>
        </p:nvSpPr>
        <p:spPr bwMode="auto">
          <a:xfrm>
            <a:off x="7253926" y="4360912"/>
            <a:ext cx="4921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2" name="Line 1674"/>
          <p:cNvSpPr>
            <a:spLocks noChangeShapeType="1"/>
          </p:cNvSpPr>
          <p:nvPr/>
        </p:nvSpPr>
        <p:spPr bwMode="auto">
          <a:xfrm>
            <a:off x="7546026" y="4299000"/>
            <a:ext cx="3175" cy="523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3" name="Line 1675"/>
          <p:cNvSpPr>
            <a:spLocks noChangeShapeType="1"/>
          </p:cNvSpPr>
          <p:nvPr/>
        </p:nvSpPr>
        <p:spPr bwMode="auto">
          <a:xfrm>
            <a:off x="7522214" y="4351387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4" name="Line 1676"/>
          <p:cNvSpPr>
            <a:spLocks noChangeShapeType="1"/>
          </p:cNvSpPr>
          <p:nvPr/>
        </p:nvSpPr>
        <p:spPr bwMode="auto">
          <a:xfrm>
            <a:off x="7817489" y="4245025"/>
            <a:ext cx="3175" cy="2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5" name="Line 1677"/>
          <p:cNvSpPr>
            <a:spLocks noChangeShapeType="1"/>
          </p:cNvSpPr>
          <p:nvPr/>
        </p:nvSpPr>
        <p:spPr bwMode="auto">
          <a:xfrm>
            <a:off x="7792089" y="4270425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6" name="Freeform 1678"/>
          <p:cNvSpPr>
            <a:spLocks/>
          </p:cNvSpPr>
          <p:nvPr/>
        </p:nvSpPr>
        <p:spPr bwMode="auto">
          <a:xfrm>
            <a:off x="6199826" y="4603800"/>
            <a:ext cx="1617663" cy="652463"/>
          </a:xfrm>
          <a:custGeom>
            <a:avLst/>
            <a:gdLst>
              <a:gd name="T0" fmla="*/ 0 w 579"/>
              <a:gd name="T1" fmla="*/ 3372000 h 234"/>
              <a:gd name="T2" fmla="*/ 1449854 w 579"/>
              <a:gd name="T3" fmla="*/ 2821880 h 234"/>
              <a:gd name="T4" fmla="*/ 2876667 w 579"/>
              <a:gd name="T5" fmla="*/ 2172163 h 234"/>
              <a:gd name="T6" fmla="*/ 4312482 w 579"/>
              <a:gd name="T7" fmla="*/ 1271578 h 234"/>
              <a:gd name="T8" fmla="*/ 5751633 w 579"/>
              <a:gd name="T9" fmla="*/ 432857 h 234"/>
              <a:gd name="T10" fmla="*/ 7181868 w 579"/>
              <a:gd name="T11" fmla="*/ 0 h 234"/>
              <a:gd name="T12" fmla="*/ 8630877 w 579"/>
              <a:gd name="T13" fmla="*/ 154341 h 23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9"/>
              <a:gd name="T22" fmla="*/ 0 h 234"/>
              <a:gd name="T23" fmla="*/ 579 w 579"/>
              <a:gd name="T24" fmla="*/ 234 h 23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9" h="234">
                <a:moveTo>
                  <a:pt x="0" y="234"/>
                </a:moveTo>
                <a:lnTo>
                  <a:pt x="97" y="196"/>
                </a:lnTo>
                <a:lnTo>
                  <a:pt x="193" y="151"/>
                </a:lnTo>
                <a:lnTo>
                  <a:pt x="289" y="88"/>
                </a:lnTo>
                <a:lnTo>
                  <a:pt x="386" y="30"/>
                </a:lnTo>
                <a:lnTo>
                  <a:pt x="482" y="0"/>
                </a:lnTo>
                <a:lnTo>
                  <a:pt x="579" y="11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7" name="Line 1679"/>
          <p:cNvSpPr>
            <a:spLocks noChangeShapeType="1"/>
          </p:cNvSpPr>
          <p:nvPr/>
        </p:nvSpPr>
        <p:spPr bwMode="auto">
          <a:xfrm flipV="1">
            <a:off x="6199826" y="5241975"/>
            <a:ext cx="3175" cy="142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" name="Line 1680"/>
          <p:cNvSpPr>
            <a:spLocks noChangeShapeType="1"/>
          </p:cNvSpPr>
          <p:nvPr/>
        </p:nvSpPr>
        <p:spPr bwMode="auto">
          <a:xfrm>
            <a:off x="6174426" y="5241975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9" name="Line 1681"/>
          <p:cNvSpPr>
            <a:spLocks noChangeShapeType="1"/>
          </p:cNvSpPr>
          <p:nvPr/>
        </p:nvSpPr>
        <p:spPr bwMode="auto">
          <a:xfrm flipV="1">
            <a:off x="6471289" y="5122912"/>
            <a:ext cx="3175" cy="269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0" name="Line 1682"/>
          <p:cNvSpPr>
            <a:spLocks noChangeShapeType="1"/>
          </p:cNvSpPr>
          <p:nvPr/>
        </p:nvSpPr>
        <p:spPr bwMode="auto">
          <a:xfrm>
            <a:off x="6445889" y="5122912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1" name="Line 1683"/>
          <p:cNvSpPr>
            <a:spLocks noChangeShapeType="1"/>
          </p:cNvSpPr>
          <p:nvPr/>
        </p:nvSpPr>
        <p:spPr bwMode="auto">
          <a:xfrm flipV="1">
            <a:off x="6739576" y="4997500"/>
            <a:ext cx="3175" cy="269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2" name="Line 1684"/>
          <p:cNvSpPr>
            <a:spLocks noChangeShapeType="1"/>
          </p:cNvSpPr>
          <p:nvPr/>
        </p:nvSpPr>
        <p:spPr bwMode="auto">
          <a:xfrm>
            <a:off x="6714176" y="4997500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3" name="Line 1685"/>
          <p:cNvSpPr>
            <a:spLocks noChangeShapeType="1"/>
          </p:cNvSpPr>
          <p:nvPr/>
        </p:nvSpPr>
        <p:spPr bwMode="auto">
          <a:xfrm flipV="1">
            <a:off x="7007864" y="4810175"/>
            <a:ext cx="3175" cy="381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4" name="Line 1686"/>
          <p:cNvSpPr>
            <a:spLocks noChangeShapeType="1"/>
          </p:cNvSpPr>
          <p:nvPr/>
        </p:nvSpPr>
        <p:spPr bwMode="auto">
          <a:xfrm>
            <a:off x="6985639" y="4810175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5" name="Line 1687"/>
          <p:cNvSpPr>
            <a:spLocks noChangeShapeType="1"/>
          </p:cNvSpPr>
          <p:nvPr/>
        </p:nvSpPr>
        <p:spPr bwMode="auto">
          <a:xfrm flipV="1">
            <a:off x="7279326" y="4626025"/>
            <a:ext cx="1588" cy="603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6" name="Line 1688"/>
          <p:cNvSpPr>
            <a:spLocks noChangeShapeType="1"/>
          </p:cNvSpPr>
          <p:nvPr/>
        </p:nvSpPr>
        <p:spPr bwMode="auto">
          <a:xfrm>
            <a:off x="7253926" y="4626025"/>
            <a:ext cx="4921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7" name="Line 1689"/>
          <p:cNvSpPr>
            <a:spLocks noChangeShapeType="1"/>
          </p:cNvSpPr>
          <p:nvPr/>
        </p:nvSpPr>
        <p:spPr bwMode="auto">
          <a:xfrm flipV="1">
            <a:off x="7546026" y="4546650"/>
            <a:ext cx="3175" cy="571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8" name="Line 1690"/>
          <p:cNvSpPr>
            <a:spLocks noChangeShapeType="1"/>
          </p:cNvSpPr>
          <p:nvPr/>
        </p:nvSpPr>
        <p:spPr bwMode="auto">
          <a:xfrm>
            <a:off x="7522214" y="4546650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09" name="Line 1691"/>
          <p:cNvSpPr>
            <a:spLocks noChangeShapeType="1"/>
          </p:cNvSpPr>
          <p:nvPr/>
        </p:nvSpPr>
        <p:spPr bwMode="auto">
          <a:xfrm flipV="1">
            <a:off x="7817489" y="4546650"/>
            <a:ext cx="3175" cy="873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0" name="Line 1692"/>
          <p:cNvSpPr>
            <a:spLocks noChangeShapeType="1"/>
          </p:cNvSpPr>
          <p:nvPr/>
        </p:nvSpPr>
        <p:spPr bwMode="auto">
          <a:xfrm>
            <a:off x="7792089" y="4546650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1" name="Line 1693"/>
          <p:cNvSpPr>
            <a:spLocks noChangeShapeType="1"/>
          </p:cNvSpPr>
          <p:nvPr/>
        </p:nvSpPr>
        <p:spPr bwMode="auto">
          <a:xfrm>
            <a:off x="6199826" y="5256262"/>
            <a:ext cx="3175" cy="174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2" name="Line 1694"/>
          <p:cNvSpPr>
            <a:spLocks noChangeShapeType="1"/>
          </p:cNvSpPr>
          <p:nvPr/>
        </p:nvSpPr>
        <p:spPr bwMode="auto">
          <a:xfrm>
            <a:off x="6174426" y="5273725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3" name="Line 1695"/>
          <p:cNvSpPr>
            <a:spLocks noChangeShapeType="1"/>
          </p:cNvSpPr>
          <p:nvPr/>
        </p:nvSpPr>
        <p:spPr bwMode="auto">
          <a:xfrm>
            <a:off x="6471289" y="5149900"/>
            <a:ext cx="3175" cy="285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4" name="Line 1696"/>
          <p:cNvSpPr>
            <a:spLocks noChangeShapeType="1"/>
          </p:cNvSpPr>
          <p:nvPr/>
        </p:nvSpPr>
        <p:spPr bwMode="auto">
          <a:xfrm>
            <a:off x="6445889" y="5178475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5" name="Line 1697"/>
          <p:cNvSpPr>
            <a:spLocks noChangeShapeType="1"/>
          </p:cNvSpPr>
          <p:nvPr/>
        </p:nvSpPr>
        <p:spPr bwMode="auto">
          <a:xfrm>
            <a:off x="6739576" y="5024487"/>
            <a:ext cx="3175" cy="333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6" name="Line 1698"/>
          <p:cNvSpPr>
            <a:spLocks noChangeShapeType="1"/>
          </p:cNvSpPr>
          <p:nvPr/>
        </p:nvSpPr>
        <p:spPr bwMode="auto">
          <a:xfrm>
            <a:off x="6714176" y="5057825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7" name="Line 1699"/>
          <p:cNvSpPr>
            <a:spLocks noChangeShapeType="1"/>
          </p:cNvSpPr>
          <p:nvPr/>
        </p:nvSpPr>
        <p:spPr bwMode="auto">
          <a:xfrm>
            <a:off x="7007864" y="4848275"/>
            <a:ext cx="3175" cy="460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8" name="Line 1700"/>
          <p:cNvSpPr>
            <a:spLocks noChangeShapeType="1"/>
          </p:cNvSpPr>
          <p:nvPr/>
        </p:nvSpPr>
        <p:spPr bwMode="auto">
          <a:xfrm>
            <a:off x="6985639" y="4894312"/>
            <a:ext cx="4921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9" name="Line 1701"/>
          <p:cNvSpPr>
            <a:spLocks noChangeShapeType="1"/>
          </p:cNvSpPr>
          <p:nvPr/>
        </p:nvSpPr>
        <p:spPr bwMode="auto">
          <a:xfrm>
            <a:off x="7279326" y="4686350"/>
            <a:ext cx="1588" cy="809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0" name="Line 1702"/>
          <p:cNvSpPr>
            <a:spLocks noChangeShapeType="1"/>
          </p:cNvSpPr>
          <p:nvPr/>
        </p:nvSpPr>
        <p:spPr bwMode="auto">
          <a:xfrm>
            <a:off x="7253926" y="4767312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1" name="Line 1703"/>
          <p:cNvSpPr>
            <a:spLocks noChangeShapeType="1"/>
          </p:cNvSpPr>
          <p:nvPr/>
        </p:nvSpPr>
        <p:spPr bwMode="auto">
          <a:xfrm>
            <a:off x="7546026" y="4603800"/>
            <a:ext cx="3175" cy="714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2" name="Line 1704"/>
          <p:cNvSpPr>
            <a:spLocks noChangeShapeType="1"/>
          </p:cNvSpPr>
          <p:nvPr/>
        </p:nvSpPr>
        <p:spPr bwMode="auto">
          <a:xfrm>
            <a:off x="7522214" y="4675237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3" name="Line 1705"/>
          <p:cNvSpPr>
            <a:spLocks noChangeShapeType="1"/>
          </p:cNvSpPr>
          <p:nvPr/>
        </p:nvSpPr>
        <p:spPr bwMode="auto">
          <a:xfrm>
            <a:off x="7817489" y="4633962"/>
            <a:ext cx="3175" cy="1397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4" name="Line 1706"/>
          <p:cNvSpPr>
            <a:spLocks noChangeShapeType="1"/>
          </p:cNvSpPr>
          <p:nvPr/>
        </p:nvSpPr>
        <p:spPr bwMode="auto">
          <a:xfrm>
            <a:off x="7792089" y="4773662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5" name="Freeform 1707"/>
          <p:cNvSpPr>
            <a:spLocks/>
          </p:cNvSpPr>
          <p:nvPr/>
        </p:nvSpPr>
        <p:spPr bwMode="auto">
          <a:xfrm>
            <a:off x="6199826" y="4302175"/>
            <a:ext cx="1617663" cy="917575"/>
          </a:xfrm>
          <a:custGeom>
            <a:avLst/>
            <a:gdLst>
              <a:gd name="T0" fmla="*/ 0 w 579"/>
              <a:gd name="T1" fmla="*/ 4756796 h 329"/>
              <a:gd name="T2" fmla="*/ 1449854 w 579"/>
              <a:gd name="T3" fmla="*/ 3022578 h 329"/>
              <a:gd name="T4" fmla="*/ 2876667 w 579"/>
              <a:gd name="T5" fmla="*/ 1664360 h 329"/>
              <a:gd name="T6" fmla="*/ 4312482 w 579"/>
              <a:gd name="T7" fmla="*/ 782389 h 329"/>
              <a:gd name="T8" fmla="*/ 5751633 w 579"/>
              <a:gd name="T9" fmla="*/ 567744 h 329"/>
              <a:gd name="T10" fmla="*/ 7181868 w 579"/>
              <a:gd name="T11" fmla="*/ 186594 h 329"/>
              <a:gd name="T12" fmla="*/ 8630877 w 579"/>
              <a:gd name="T13" fmla="*/ 0 h 32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9"/>
              <a:gd name="T22" fmla="*/ 0 h 329"/>
              <a:gd name="T23" fmla="*/ 579 w 579"/>
              <a:gd name="T24" fmla="*/ 329 h 32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9" h="329">
                <a:moveTo>
                  <a:pt x="0" y="329"/>
                </a:moveTo>
                <a:lnTo>
                  <a:pt x="97" y="209"/>
                </a:lnTo>
                <a:lnTo>
                  <a:pt x="193" y="115"/>
                </a:lnTo>
                <a:lnTo>
                  <a:pt x="289" y="54"/>
                </a:lnTo>
                <a:lnTo>
                  <a:pt x="386" y="39"/>
                </a:lnTo>
                <a:lnTo>
                  <a:pt x="482" y="13"/>
                </a:lnTo>
                <a:lnTo>
                  <a:pt x="579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6" name="Line 1708"/>
          <p:cNvSpPr>
            <a:spLocks noChangeShapeType="1"/>
          </p:cNvSpPr>
          <p:nvPr/>
        </p:nvSpPr>
        <p:spPr bwMode="auto">
          <a:xfrm flipV="1">
            <a:off x="6199826" y="5159425"/>
            <a:ext cx="3175" cy="603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7" name="Line 1709"/>
          <p:cNvSpPr>
            <a:spLocks noChangeShapeType="1"/>
          </p:cNvSpPr>
          <p:nvPr/>
        </p:nvSpPr>
        <p:spPr bwMode="auto">
          <a:xfrm>
            <a:off x="6174426" y="5159425"/>
            <a:ext cx="53975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8" name="Line 1710"/>
          <p:cNvSpPr>
            <a:spLocks noChangeShapeType="1"/>
          </p:cNvSpPr>
          <p:nvPr/>
        </p:nvSpPr>
        <p:spPr bwMode="auto">
          <a:xfrm flipV="1">
            <a:off x="6471289" y="4826050"/>
            <a:ext cx="3175" cy="587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" name="Line 1711"/>
          <p:cNvSpPr>
            <a:spLocks noChangeShapeType="1"/>
          </p:cNvSpPr>
          <p:nvPr/>
        </p:nvSpPr>
        <p:spPr bwMode="auto">
          <a:xfrm>
            <a:off x="6445889" y="4826050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" name="Line 1712"/>
          <p:cNvSpPr>
            <a:spLocks noChangeShapeType="1"/>
          </p:cNvSpPr>
          <p:nvPr/>
        </p:nvSpPr>
        <p:spPr bwMode="auto">
          <a:xfrm flipV="1">
            <a:off x="6739576" y="4578400"/>
            <a:ext cx="3175" cy="444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" name="Line 1713"/>
          <p:cNvSpPr>
            <a:spLocks noChangeShapeType="1"/>
          </p:cNvSpPr>
          <p:nvPr/>
        </p:nvSpPr>
        <p:spPr bwMode="auto">
          <a:xfrm>
            <a:off x="6714176" y="4578400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" name="Line 1714"/>
          <p:cNvSpPr>
            <a:spLocks noChangeShapeType="1"/>
          </p:cNvSpPr>
          <p:nvPr/>
        </p:nvSpPr>
        <p:spPr bwMode="auto">
          <a:xfrm flipV="1">
            <a:off x="7007864" y="4435525"/>
            <a:ext cx="3175" cy="174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" name="Line 1715"/>
          <p:cNvSpPr>
            <a:spLocks noChangeShapeType="1"/>
          </p:cNvSpPr>
          <p:nvPr/>
        </p:nvSpPr>
        <p:spPr bwMode="auto">
          <a:xfrm>
            <a:off x="6985639" y="4435525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" name="Line 1716"/>
          <p:cNvSpPr>
            <a:spLocks noChangeShapeType="1"/>
          </p:cNvSpPr>
          <p:nvPr/>
        </p:nvSpPr>
        <p:spPr bwMode="auto">
          <a:xfrm flipV="1">
            <a:off x="7279326" y="4373612"/>
            <a:ext cx="1588" cy="365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" name="Line 1717"/>
          <p:cNvSpPr>
            <a:spLocks noChangeShapeType="1"/>
          </p:cNvSpPr>
          <p:nvPr/>
        </p:nvSpPr>
        <p:spPr bwMode="auto">
          <a:xfrm>
            <a:off x="7253926" y="4373612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" name="Line 1718"/>
          <p:cNvSpPr>
            <a:spLocks noChangeShapeType="1"/>
          </p:cNvSpPr>
          <p:nvPr/>
        </p:nvSpPr>
        <p:spPr bwMode="auto">
          <a:xfrm flipV="1">
            <a:off x="7546026" y="4302175"/>
            <a:ext cx="3175" cy="349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" name="Line 1719"/>
          <p:cNvSpPr>
            <a:spLocks noChangeShapeType="1"/>
          </p:cNvSpPr>
          <p:nvPr/>
        </p:nvSpPr>
        <p:spPr bwMode="auto">
          <a:xfrm>
            <a:off x="7522214" y="4302175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8" name="Line 1720"/>
          <p:cNvSpPr>
            <a:spLocks noChangeShapeType="1"/>
          </p:cNvSpPr>
          <p:nvPr/>
        </p:nvSpPr>
        <p:spPr bwMode="auto">
          <a:xfrm flipV="1">
            <a:off x="7817489" y="4284712"/>
            <a:ext cx="3175" cy="174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9" name="Line 1721"/>
          <p:cNvSpPr>
            <a:spLocks noChangeShapeType="1"/>
          </p:cNvSpPr>
          <p:nvPr/>
        </p:nvSpPr>
        <p:spPr bwMode="auto">
          <a:xfrm>
            <a:off x="7792089" y="4284712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0" name="Line 1722"/>
          <p:cNvSpPr>
            <a:spLocks noChangeShapeType="1"/>
          </p:cNvSpPr>
          <p:nvPr/>
        </p:nvSpPr>
        <p:spPr bwMode="auto">
          <a:xfrm>
            <a:off x="6199826" y="5219750"/>
            <a:ext cx="3175" cy="841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1" name="Line 1723"/>
          <p:cNvSpPr>
            <a:spLocks noChangeShapeType="1"/>
          </p:cNvSpPr>
          <p:nvPr/>
        </p:nvSpPr>
        <p:spPr bwMode="auto">
          <a:xfrm>
            <a:off x="6174426" y="5303887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2" name="Line 1724"/>
          <p:cNvSpPr>
            <a:spLocks noChangeShapeType="1"/>
          </p:cNvSpPr>
          <p:nvPr/>
        </p:nvSpPr>
        <p:spPr bwMode="auto">
          <a:xfrm>
            <a:off x="6471289" y="4884787"/>
            <a:ext cx="3175" cy="762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3" name="Line 1725"/>
          <p:cNvSpPr>
            <a:spLocks noChangeShapeType="1"/>
          </p:cNvSpPr>
          <p:nvPr/>
        </p:nvSpPr>
        <p:spPr bwMode="auto">
          <a:xfrm>
            <a:off x="6445889" y="4960987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4" name="Line 1726"/>
          <p:cNvSpPr>
            <a:spLocks noChangeShapeType="1"/>
          </p:cNvSpPr>
          <p:nvPr/>
        </p:nvSpPr>
        <p:spPr bwMode="auto">
          <a:xfrm>
            <a:off x="6739576" y="4622850"/>
            <a:ext cx="3175" cy="555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5" name="Line 1727"/>
          <p:cNvSpPr>
            <a:spLocks noChangeShapeType="1"/>
          </p:cNvSpPr>
          <p:nvPr/>
        </p:nvSpPr>
        <p:spPr bwMode="auto">
          <a:xfrm>
            <a:off x="6714176" y="4678412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6" name="Line 1728"/>
          <p:cNvSpPr>
            <a:spLocks noChangeShapeType="1"/>
          </p:cNvSpPr>
          <p:nvPr/>
        </p:nvSpPr>
        <p:spPr bwMode="auto">
          <a:xfrm>
            <a:off x="7007864" y="4452987"/>
            <a:ext cx="3175" cy="190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7" name="Line 1729"/>
          <p:cNvSpPr>
            <a:spLocks noChangeShapeType="1"/>
          </p:cNvSpPr>
          <p:nvPr/>
        </p:nvSpPr>
        <p:spPr bwMode="auto">
          <a:xfrm>
            <a:off x="6985639" y="4472037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8" name="Line 1730"/>
          <p:cNvSpPr>
            <a:spLocks noChangeShapeType="1"/>
          </p:cNvSpPr>
          <p:nvPr/>
        </p:nvSpPr>
        <p:spPr bwMode="auto">
          <a:xfrm>
            <a:off x="7279326" y="4410125"/>
            <a:ext cx="1588" cy="444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9" name="Line 1731"/>
          <p:cNvSpPr>
            <a:spLocks noChangeShapeType="1"/>
          </p:cNvSpPr>
          <p:nvPr/>
        </p:nvSpPr>
        <p:spPr bwMode="auto">
          <a:xfrm>
            <a:off x="7253926" y="4454575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0" name="Line 1732"/>
          <p:cNvSpPr>
            <a:spLocks noChangeShapeType="1"/>
          </p:cNvSpPr>
          <p:nvPr/>
        </p:nvSpPr>
        <p:spPr bwMode="auto">
          <a:xfrm>
            <a:off x="7546026" y="4337100"/>
            <a:ext cx="3175" cy="396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1" name="Line 1733"/>
          <p:cNvSpPr>
            <a:spLocks noChangeShapeType="1"/>
          </p:cNvSpPr>
          <p:nvPr/>
        </p:nvSpPr>
        <p:spPr bwMode="auto">
          <a:xfrm>
            <a:off x="7522214" y="4376787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2" name="Line 1734"/>
          <p:cNvSpPr>
            <a:spLocks noChangeShapeType="1"/>
          </p:cNvSpPr>
          <p:nvPr/>
        </p:nvSpPr>
        <p:spPr bwMode="auto">
          <a:xfrm>
            <a:off x="7817489" y="4302175"/>
            <a:ext cx="3175" cy="158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3" name="Line 1735"/>
          <p:cNvSpPr>
            <a:spLocks noChangeShapeType="1"/>
          </p:cNvSpPr>
          <p:nvPr/>
        </p:nvSpPr>
        <p:spPr bwMode="auto">
          <a:xfrm>
            <a:off x="7792089" y="4318050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4" name="Freeform 1736"/>
          <p:cNvSpPr>
            <a:spLocks/>
          </p:cNvSpPr>
          <p:nvPr/>
        </p:nvSpPr>
        <p:spPr bwMode="auto">
          <a:xfrm>
            <a:off x="6199826" y="4991150"/>
            <a:ext cx="1617663" cy="357188"/>
          </a:xfrm>
          <a:custGeom>
            <a:avLst/>
            <a:gdLst>
              <a:gd name="T0" fmla="*/ 0 w 579"/>
              <a:gd name="T1" fmla="*/ 1871054 h 128"/>
              <a:gd name="T2" fmla="*/ 1449854 w 579"/>
              <a:gd name="T3" fmla="*/ 1522007 h 128"/>
              <a:gd name="T4" fmla="*/ 2876667 w 579"/>
              <a:gd name="T5" fmla="*/ 1064422 h 128"/>
              <a:gd name="T6" fmla="*/ 4312482 w 579"/>
              <a:gd name="T7" fmla="*/ 712912 h 128"/>
              <a:gd name="T8" fmla="*/ 5751633 w 579"/>
              <a:gd name="T9" fmla="*/ 350624 h 128"/>
              <a:gd name="T10" fmla="*/ 7181868 w 579"/>
              <a:gd name="T11" fmla="*/ 131256 h 128"/>
              <a:gd name="T12" fmla="*/ 8630877 w 579"/>
              <a:gd name="T13" fmla="*/ 0 h 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9"/>
              <a:gd name="T22" fmla="*/ 0 h 128"/>
              <a:gd name="T23" fmla="*/ 579 w 579"/>
              <a:gd name="T24" fmla="*/ 128 h 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9" h="128">
                <a:moveTo>
                  <a:pt x="0" y="128"/>
                </a:moveTo>
                <a:lnTo>
                  <a:pt x="97" y="104"/>
                </a:lnTo>
                <a:lnTo>
                  <a:pt x="193" y="73"/>
                </a:lnTo>
                <a:lnTo>
                  <a:pt x="289" y="49"/>
                </a:lnTo>
                <a:lnTo>
                  <a:pt x="386" y="24"/>
                </a:lnTo>
                <a:lnTo>
                  <a:pt x="482" y="9"/>
                </a:lnTo>
                <a:lnTo>
                  <a:pt x="579" y="0"/>
                </a:lnTo>
              </a:path>
            </a:pathLst>
          </a:cu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5" name="Line 1737"/>
          <p:cNvSpPr>
            <a:spLocks noChangeShapeType="1"/>
          </p:cNvSpPr>
          <p:nvPr/>
        </p:nvSpPr>
        <p:spPr bwMode="auto">
          <a:xfrm flipV="1">
            <a:off x="6199826" y="5262612"/>
            <a:ext cx="3175" cy="857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6" name="Line 1738"/>
          <p:cNvSpPr>
            <a:spLocks noChangeShapeType="1"/>
          </p:cNvSpPr>
          <p:nvPr/>
        </p:nvSpPr>
        <p:spPr bwMode="auto">
          <a:xfrm>
            <a:off x="6174426" y="5262612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7" name="Line 1739"/>
          <p:cNvSpPr>
            <a:spLocks noChangeShapeType="1"/>
          </p:cNvSpPr>
          <p:nvPr/>
        </p:nvSpPr>
        <p:spPr bwMode="auto">
          <a:xfrm flipV="1">
            <a:off x="6471289" y="5208637"/>
            <a:ext cx="3175" cy="730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8" name="Line 1740"/>
          <p:cNvSpPr>
            <a:spLocks noChangeShapeType="1"/>
          </p:cNvSpPr>
          <p:nvPr/>
        </p:nvSpPr>
        <p:spPr bwMode="auto">
          <a:xfrm>
            <a:off x="6445889" y="5208637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59" name="Line 1741"/>
          <p:cNvSpPr>
            <a:spLocks noChangeShapeType="1"/>
          </p:cNvSpPr>
          <p:nvPr/>
        </p:nvSpPr>
        <p:spPr bwMode="auto">
          <a:xfrm flipV="1">
            <a:off x="6739576" y="5114975"/>
            <a:ext cx="3175" cy="809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0" name="Line 1742"/>
          <p:cNvSpPr>
            <a:spLocks noChangeShapeType="1"/>
          </p:cNvSpPr>
          <p:nvPr/>
        </p:nvSpPr>
        <p:spPr bwMode="auto">
          <a:xfrm>
            <a:off x="6714176" y="5114975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1" name="Line 1743"/>
          <p:cNvSpPr>
            <a:spLocks noChangeShapeType="1"/>
          </p:cNvSpPr>
          <p:nvPr/>
        </p:nvSpPr>
        <p:spPr bwMode="auto">
          <a:xfrm flipV="1">
            <a:off x="7007864" y="5049887"/>
            <a:ext cx="3175" cy="777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2" name="Line 1744"/>
          <p:cNvSpPr>
            <a:spLocks noChangeShapeType="1"/>
          </p:cNvSpPr>
          <p:nvPr/>
        </p:nvSpPr>
        <p:spPr bwMode="auto">
          <a:xfrm>
            <a:off x="6985639" y="5049887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3" name="Line 1745"/>
          <p:cNvSpPr>
            <a:spLocks noChangeShapeType="1"/>
          </p:cNvSpPr>
          <p:nvPr/>
        </p:nvSpPr>
        <p:spPr bwMode="auto">
          <a:xfrm flipV="1">
            <a:off x="7279326" y="4987975"/>
            <a:ext cx="1588" cy="698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4" name="Line 1746"/>
          <p:cNvSpPr>
            <a:spLocks noChangeShapeType="1"/>
          </p:cNvSpPr>
          <p:nvPr/>
        </p:nvSpPr>
        <p:spPr bwMode="auto">
          <a:xfrm>
            <a:off x="7253926" y="4987975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5" name="Line 1747"/>
          <p:cNvSpPr>
            <a:spLocks noChangeShapeType="1"/>
          </p:cNvSpPr>
          <p:nvPr/>
        </p:nvSpPr>
        <p:spPr bwMode="auto">
          <a:xfrm flipV="1">
            <a:off x="7546026" y="4960987"/>
            <a:ext cx="3175" cy="555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6" name="Line 1748"/>
          <p:cNvSpPr>
            <a:spLocks noChangeShapeType="1"/>
          </p:cNvSpPr>
          <p:nvPr/>
        </p:nvSpPr>
        <p:spPr bwMode="auto">
          <a:xfrm>
            <a:off x="7522214" y="4960987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7" name="Line 1749"/>
          <p:cNvSpPr>
            <a:spLocks noChangeShapeType="1"/>
          </p:cNvSpPr>
          <p:nvPr/>
        </p:nvSpPr>
        <p:spPr bwMode="auto">
          <a:xfrm flipV="1">
            <a:off x="7817489" y="4940350"/>
            <a:ext cx="3175" cy="50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8" name="Line 1750"/>
          <p:cNvSpPr>
            <a:spLocks noChangeShapeType="1"/>
          </p:cNvSpPr>
          <p:nvPr/>
        </p:nvSpPr>
        <p:spPr bwMode="auto">
          <a:xfrm>
            <a:off x="7792089" y="4940350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69" name="Line 1751"/>
          <p:cNvSpPr>
            <a:spLocks noChangeShapeType="1"/>
          </p:cNvSpPr>
          <p:nvPr/>
        </p:nvSpPr>
        <p:spPr bwMode="auto">
          <a:xfrm>
            <a:off x="6199826" y="5348337"/>
            <a:ext cx="3175" cy="1349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0" name="Line 1752"/>
          <p:cNvSpPr>
            <a:spLocks noChangeShapeType="1"/>
          </p:cNvSpPr>
          <p:nvPr/>
        </p:nvSpPr>
        <p:spPr bwMode="auto">
          <a:xfrm>
            <a:off x="6174426" y="5483275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1" name="Line 1753"/>
          <p:cNvSpPr>
            <a:spLocks noChangeShapeType="1"/>
          </p:cNvSpPr>
          <p:nvPr/>
        </p:nvSpPr>
        <p:spPr bwMode="auto">
          <a:xfrm>
            <a:off x="6471289" y="5281662"/>
            <a:ext cx="3175" cy="984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2" name="Line 1754"/>
          <p:cNvSpPr>
            <a:spLocks noChangeShapeType="1"/>
          </p:cNvSpPr>
          <p:nvPr/>
        </p:nvSpPr>
        <p:spPr bwMode="auto">
          <a:xfrm>
            <a:off x="6445889" y="5380087"/>
            <a:ext cx="50800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3" name="Line 1755"/>
          <p:cNvSpPr>
            <a:spLocks noChangeShapeType="1"/>
          </p:cNvSpPr>
          <p:nvPr/>
        </p:nvSpPr>
        <p:spPr bwMode="auto">
          <a:xfrm>
            <a:off x="6739576" y="5195937"/>
            <a:ext cx="3175" cy="1111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4" name="Line 1756"/>
          <p:cNvSpPr>
            <a:spLocks noChangeShapeType="1"/>
          </p:cNvSpPr>
          <p:nvPr/>
        </p:nvSpPr>
        <p:spPr bwMode="auto">
          <a:xfrm>
            <a:off x="6714176" y="5307062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5" name="Line 1757"/>
          <p:cNvSpPr>
            <a:spLocks noChangeShapeType="1"/>
          </p:cNvSpPr>
          <p:nvPr/>
        </p:nvSpPr>
        <p:spPr bwMode="auto">
          <a:xfrm>
            <a:off x="7007864" y="5127675"/>
            <a:ext cx="3175" cy="1127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6" name="Line 1758"/>
          <p:cNvSpPr>
            <a:spLocks noChangeShapeType="1"/>
          </p:cNvSpPr>
          <p:nvPr/>
        </p:nvSpPr>
        <p:spPr bwMode="auto">
          <a:xfrm>
            <a:off x="6985639" y="5240387"/>
            <a:ext cx="4921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7" name="Line 1759"/>
          <p:cNvSpPr>
            <a:spLocks noChangeShapeType="1"/>
          </p:cNvSpPr>
          <p:nvPr/>
        </p:nvSpPr>
        <p:spPr bwMode="auto">
          <a:xfrm>
            <a:off x="7279326" y="5057825"/>
            <a:ext cx="1588" cy="1016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8" name="Line 1760"/>
          <p:cNvSpPr>
            <a:spLocks noChangeShapeType="1"/>
          </p:cNvSpPr>
          <p:nvPr/>
        </p:nvSpPr>
        <p:spPr bwMode="auto">
          <a:xfrm>
            <a:off x="7253926" y="5159425"/>
            <a:ext cx="4921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79" name="Line 1761"/>
          <p:cNvSpPr>
            <a:spLocks noChangeShapeType="1"/>
          </p:cNvSpPr>
          <p:nvPr/>
        </p:nvSpPr>
        <p:spPr bwMode="auto">
          <a:xfrm>
            <a:off x="7546026" y="5016550"/>
            <a:ext cx="3175" cy="809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0" name="Line 1762"/>
          <p:cNvSpPr>
            <a:spLocks noChangeShapeType="1"/>
          </p:cNvSpPr>
          <p:nvPr/>
        </p:nvSpPr>
        <p:spPr bwMode="auto">
          <a:xfrm>
            <a:off x="7522214" y="5097512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1" name="Line 1763"/>
          <p:cNvSpPr>
            <a:spLocks noChangeShapeType="1"/>
          </p:cNvSpPr>
          <p:nvPr/>
        </p:nvSpPr>
        <p:spPr bwMode="auto">
          <a:xfrm>
            <a:off x="7817489" y="4991150"/>
            <a:ext cx="3175" cy="619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" name="Line 1764"/>
          <p:cNvSpPr>
            <a:spLocks noChangeShapeType="1"/>
          </p:cNvSpPr>
          <p:nvPr/>
        </p:nvSpPr>
        <p:spPr bwMode="auto">
          <a:xfrm>
            <a:off x="7792089" y="5053062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3" name="Line 1766"/>
          <p:cNvSpPr>
            <a:spLocks noChangeShapeType="1"/>
          </p:cNvSpPr>
          <p:nvPr/>
        </p:nvSpPr>
        <p:spPr bwMode="auto">
          <a:xfrm flipV="1">
            <a:off x="6199826" y="5380087"/>
            <a:ext cx="3175" cy="381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4" name="Line 1767"/>
          <p:cNvSpPr>
            <a:spLocks noChangeShapeType="1"/>
          </p:cNvSpPr>
          <p:nvPr/>
        </p:nvSpPr>
        <p:spPr bwMode="auto">
          <a:xfrm>
            <a:off x="6174426" y="5380087"/>
            <a:ext cx="53975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5" name="Line 1768"/>
          <p:cNvSpPr>
            <a:spLocks noChangeShapeType="1"/>
          </p:cNvSpPr>
          <p:nvPr/>
        </p:nvSpPr>
        <p:spPr bwMode="auto">
          <a:xfrm flipV="1">
            <a:off x="6471289" y="5384850"/>
            <a:ext cx="3175" cy="444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6" name="Line 1769"/>
          <p:cNvSpPr>
            <a:spLocks noChangeShapeType="1"/>
          </p:cNvSpPr>
          <p:nvPr/>
        </p:nvSpPr>
        <p:spPr bwMode="auto">
          <a:xfrm>
            <a:off x="6445889" y="5384850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7" name="Line 1770"/>
          <p:cNvSpPr>
            <a:spLocks noChangeShapeType="1"/>
          </p:cNvSpPr>
          <p:nvPr/>
        </p:nvSpPr>
        <p:spPr bwMode="auto">
          <a:xfrm flipV="1">
            <a:off x="6739576" y="5438825"/>
            <a:ext cx="3175" cy="111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8" name="Line 1771"/>
          <p:cNvSpPr>
            <a:spLocks noChangeShapeType="1"/>
          </p:cNvSpPr>
          <p:nvPr/>
        </p:nvSpPr>
        <p:spPr bwMode="auto">
          <a:xfrm>
            <a:off x="6714176" y="5438825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9" name="Line 1772"/>
          <p:cNvSpPr>
            <a:spLocks noChangeShapeType="1"/>
          </p:cNvSpPr>
          <p:nvPr/>
        </p:nvSpPr>
        <p:spPr bwMode="auto">
          <a:xfrm flipV="1">
            <a:off x="7007864" y="5480100"/>
            <a:ext cx="3175" cy="222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0" name="Line 1773"/>
          <p:cNvSpPr>
            <a:spLocks noChangeShapeType="1"/>
          </p:cNvSpPr>
          <p:nvPr/>
        </p:nvSpPr>
        <p:spPr bwMode="auto">
          <a:xfrm>
            <a:off x="6985639" y="5480100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1" name="Line 1774"/>
          <p:cNvSpPr>
            <a:spLocks noChangeShapeType="1"/>
          </p:cNvSpPr>
          <p:nvPr/>
        </p:nvSpPr>
        <p:spPr bwMode="auto">
          <a:xfrm flipV="1">
            <a:off x="7279326" y="5359450"/>
            <a:ext cx="1588" cy="206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2" name="Line 1775"/>
          <p:cNvSpPr>
            <a:spLocks noChangeShapeType="1"/>
          </p:cNvSpPr>
          <p:nvPr/>
        </p:nvSpPr>
        <p:spPr bwMode="auto">
          <a:xfrm>
            <a:off x="7253926" y="5359450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3" name="Line 1776"/>
          <p:cNvSpPr>
            <a:spLocks noChangeShapeType="1"/>
          </p:cNvSpPr>
          <p:nvPr/>
        </p:nvSpPr>
        <p:spPr bwMode="auto">
          <a:xfrm flipV="1">
            <a:off x="7546026" y="5405487"/>
            <a:ext cx="3175" cy="269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4" name="Line 1777"/>
          <p:cNvSpPr>
            <a:spLocks noChangeShapeType="1"/>
          </p:cNvSpPr>
          <p:nvPr/>
        </p:nvSpPr>
        <p:spPr bwMode="auto">
          <a:xfrm>
            <a:off x="7522214" y="5405487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5" name="Line 1778"/>
          <p:cNvSpPr>
            <a:spLocks noChangeShapeType="1"/>
          </p:cNvSpPr>
          <p:nvPr/>
        </p:nvSpPr>
        <p:spPr bwMode="auto">
          <a:xfrm flipV="1">
            <a:off x="7817489" y="5407075"/>
            <a:ext cx="3175" cy="142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6" name="Line 1779"/>
          <p:cNvSpPr>
            <a:spLocks noChangeShapeType="1"/>
          </p:cNvSpPr>
          <p:nvPr/>
        </p:nvSpPr>
        <p:spPr bwMode="auto">
          <a:xfrm>
            <a:off x="7792089" y="5407075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7" name="Line 1780"/>
          <p:cNvSpPr>
            <a:spLocks noChangeShapeType="1"/>
          </p:cNvSpPr>
          <p:nvPr/>
        </p:nvSpPr>
        <p:spPr bwMode="auto">
          <a:xfrm>
            <a:off x="6199826" y="5418187"/>
            <a:ext cx="3175" cy="396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8" name="Line 1781"/>
          <p:cNvSpPr>
            <a:spLocks noChangeShapeType="1"/>
          </p:cNvSpPr>
          <p:nvPr/>
        </p:nvSpPr>
        <p:spPr bwMode="auto">
          <a:xfrm>
            <a:off x="6174426" y="5457875"/>
            <a:ext cx="53975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9" name="Line 1782"/>
          <p:cNvSpPr>
            <a:spLocks noChangeShapeType="1"/>
          </p:cNvSpPr>
          <p:nvPr/>
        </p:nvSpPr>
        <p:spPr bwMode="auto">
          <a:xfrm>
            <a:off x="6471289" y="5429300"/>
            <a:ext cx="3175" cy="571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0" name="Line 1783"/>
          <p:cNvSpPr>
            <a:spLocks noChangeShapeType="1"/>
          </p:cNvSpPr>
          <p:nvPr/>
        </p:nvSpPr>
        <p:spPr bwMode="auto">
          <a:xfrm>
            <a:off x="6445889" y="5486450"/>
            <a:ext cx="50800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1" name="Line 1784"/>
          <p:cNvSpPr>
            <a:spLocks noChangeShapeType="1"/>
          </p:cNvSpPr>
          <p:nvPr/>
        </p:nvSpPr>
        <p:spPr bwMode="auto">
          <a:xfrm>
            <a:off x="6739576" y="5449937"/>
            <a:ext cx="3175" cy="127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2" name="Line 1785"/>
          <p:cNvSpPr>
            <a:spLocks noChangeShapeType="1"/>
          </p:cNvSpPr>
          <p:nvPr/>
        </p:nvSpPr>
        <p:spPr bwMode="auto">
          <a:xfrm>
            <a:off x="6714176" y="5462637"/>
            <a:ext cx="52388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3" name="Line 1786"/>
          <p:cNvSpPr>
            <a:spLocks noChangeShapeType="1"/>
          </p:cNvSpPr>
          <p:nvPr/>
        </p:nvSpPr>
        <p:spPr bwMode="auto">
          <a:xfrm>
            <a:off x="7007864" y="5502325"/>
            <a:ext cx="3175" cy="190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4" name="Line 1787"/>
          <p:cNvSpPr>
            <a:spLocks noChangeShapeType="1"/>
          </p:cNvSpPr>
          <p:nvPr/>
        </p:nvSpPr>
        <p:spPr bwMode="auto">
          <a:xfrm>
            <a:off x="6985639" y="5521375"/>
            <a:ext cx="492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5" name="Line 1788"/>
          <p:cNvSpPr>
            <a:spLocks noChangeShapeType="1"/>
          </p:cNvSpPr>
          <p:nvPr/>
        </p:nvSpPr>
        <p:spPr bwMode="auto">
          <a:xfrm>
            <a:off x="7279326" y="5380087"/>
            <a:ext cx="1588" cy="2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6" name="Line 1789"/>
          <p:cNvSpPr>
            <a:spLocks noChangeShapeType="1"/>
          </p:cNvSpPr>
          <p:nvPr/>
        </p:nvSpPr>
        <p:spPr bwMode="auto">
          <a:xfrm>
            <a:off x="7253926" y="5405487"/>
            <a:ext cx="49213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7" name="Line 1790"/>
          <p:cNvSpPr>
            <a:spLocks noChangeShapeType="1"/>
          </p:cNvSpPr>
          <p:nvPr/>
        </p:nvSpPr>
        <p:spPr bwMode="auto">
          <a:xfrm>
            <a:off x="7546026" y="5432475"/>
            <a:ext cx="3175" cy="285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8" name="Line 1791"/>
          <p:cNvSpPr>
            <a:spLocks noChangeShapeType="1"/>
          </p:cNvSpPr>
          <p:nvPr/>
        </p:nvSpPr>
        <p:spPr bwMode="auto">
          <a:xfrm>
            <a:off x="7522214" y="5461050"/>
            <a:ext cx="5238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09" name="Line 1792"/>
          <p:cNvSpPr>
            <a:spLocks noChangeShapeType="1"/>
          </p:cNvSpPr>
          <p:nvPr/>
        </p:nvSpPr>
        <p:spPr bwMode="auto">
          <a:xfrm>
            <a:off x="7817489" y="5421362"/>
            <a:ext cx="3175" cy="142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0" name="Line 1793"/>
          <p:cNvSpPr>
            <a:spLocks noChangeShapeType="1"/>
          </p:cNvSpPr>
          <p:nvPr/>
        </p:nvSpPr>
        <p:spPr bwMode="auto">
          <a:xfrm>
            <a:off x="7792089" y="5435650"/>
            <a:ext cx="5080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1" name="Freeform 1794"/>
          <p:cNvSpPr>
            <a:spLocks/>
          </p:cNvSpPr>
          <p:nvPr/>
        </p:nvSpPr>
        <p:spPr bwMode="auto">
          <a:xfrm>
            <a:off x="6185539" y="5159425"/>
            <a:ext cx="39688" cy="36513"/>
          </a:xfrm>
          <a:custGeom>
            <a:avLst/>
            <a:gdLst>
              <a:gd name="T0" fmla="*/ 136466 w 14"/>
              <a:gd name="T1" fmla="*/ 0 h 13"/>
              <a:gd name="T2" fmla="*/ 268080 w 14"/>
              <a:gd name="T3" fmla="*/ 100038 h 13"/>
              <a:gd name="T4" fmla="*/ 136466 w 14"/>
              <a:gd name="T5" fmla="*/ 214176 h 13"/>
              <a:gd name="T6" fmla="*/ 0 w 14"/>
              <a:gd name="T7" fmla="*/ 100038 h 13"/>
              <a:gd name="T8" fmla="*/ 136466 w 14"/>
              <a:gd name="T9" fmla="*/ 0 h 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3"/>
              <a:gd name="T17" fmla="*/ 14 w 14"/>
              <a:gd name="T18" fmla="*/ 13 h 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3">
                <a:moveTo>
                  <a:pt x="7" y="0"/>
                </a:moveTo>
                <a:lnTo>
                  <a:pt x="14" y="6"/>
                </a:lnTo>
                <a:lnTo>
                  <a:pt x="7" y="13"/>
                </a:lnTo>
                <a:lnTo>
                  <a:pt x="0" y="6"/>
                </a:lnTo>
                <a:lnTo>
                  <a:pt x="7" y="0"/>
                </a:lnTo>
                <a:close/>
              </a:path>
            </a:pathLst>
          </a:custGeom>
          <a:solidFill>
            <a:srgbClr val="00008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2" name="Freeform 1795"/>
          <p:cNvSpPr>
            <a:spLocks/>
          </p:cNvSpPr>
          <p:nvPr/>
        </p:nvSpPr>
        <p:spPr bwMode="auto">
          <a:xfrm>
            <a:off x="6180776" y="5153075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136466 h 14"/>
              <a:gd name="T4" fmla="*/ 136466 w 14"/>
              <a:gd name="T5" fmla="*/ 268080 h 14"/>
              <a:gd name="T6" fmla="*/ 0 w 14"/>
              <a:gd name="T7" fmla="*/ 136466 h 14"/>
              <a:gd name="T8" fmla="*/ 136466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3" name="Freeform 1796"/>
          <p:cNvSpPr>
            <a:spLocks/>
          </p:cNvSpPr>
          <p:nvPr/>
        </p:nvSpPr>
        <p:spPr bwMode="auto">
          <a:xfrm>
            <a:off x="6453826" y="4932412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136466 h 14"/>
              <a:gd name="T4" fmla="*/ 136466 w 14"/>
              <a:gd name="T5" fmla="*/ 268080 h 14"/>
              <a:gd name="T6" fmla="*/ 0 w 14"/>
              <a:gd name="T7" fmla="*/ 136466 h 14"/>
              <a:gd name="T8" fmla="*/ 136466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8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4" name="Freeform 1797"/>
          <p:cNvSpPr>
            <a:spLocks/>
          </p:cNvSpPr>
          <p:nvPr/>
        </p:nvSpPr>
        <p:spPr bwMode="auto">
          <a:xfrm>
            <a:off x="6452239" y="4929237"/>
            <a:ext cx="38100" cy="36513"/>
          </a:xfrm>
          <a:custGeom>
            <a:avLst/>
            <a:gdLst>
              <a:gd name="T0" fmla="*/ 68400 w 14"/>
              <a:gd name="T1" fmla="*/ 0 h 13"/>
              <a:gd name="T2" fmla="*/ 132612 w 14"/>
              <a:gd name="T3" fmla="*/ 107810 h 13"/>
              <a:gd name="T4" fmla="*/ 68400 w 14"/>
              <a:gd name="T5" fmla="*/ 214176 h 13"/>
              <a:gd name="T6" fmla="*/ 0 w 14"/>
              <a:gd name="T7" fmla="*/ 107810 h 13"/>
              <a:gd name="T8" fmla="*/ 68400 w 14"/>
              <a:gd name="T9" fmla="*/ 0 h 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3"/>
              <a:gd name="T17" fmla="*/ 14 w 14"/>
              <a:gd name="T18" fmla="*/ 13 h 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3">
                <a:moveTo>
                  <a:pt x="7" y="0"/>
                </a:moveTo>
                <a:lnTo>
                  <a:pt x="14" y="7"/>
                </a:lnTo>
                <a:lnTo>
                  <a:pt x="7" y="13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5" name="Freeform 1798"/>
          <p:cNvSpPr>
            <a:spLocks/>
          </p:cNvSpPr>
          <p:nvPr/>
        </p:nvSpPr>
        <p:spPr bwMode="auto">
          <a:xfrm>
            <a:off x="6725289" y="4497437"/>
            <a:ext cx="36513" cy="38100"/>
          </a:xfrm>
          <a:custGeom>
            <a:avLst/>
            <a:gdLst>
              <a:gd name="T0" fmla="*/ 100038 w 13"/>
              <a:gd name="T1" fmla="*/ 0 h 14"/>
              <a:gd name="T2" fmla="*/ 214176 w 13"/>
              <a:gd name="T3" fmla="*/ 68400 h 14"/>
              <a:gd name="T4" fmla="*/ 100038 w 13"/>
              <a:gd name="T5" fmla="*/ 132612 h 14"/>
              <a:gd name="T6" fmla="*/ 0 w 13"/>
              <a:gd name="T7" fmla="*/ 68400 h 14"/>
              <a:gd name="T8" fmla="*/ 100038 w 13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14"/>
              <a:gd name="T17" fmla="*/ 13 w 13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14">
                <a:moveTo>
                  <a:pt x="6" y="0"/>
                </a:moveTo>
                <a:lnTo>
                  <a:pt x="13" y="7"/>
                </a:lnTo>
                <a:lnTo>
                  <a:pt x="6" y="14"/>
                </a:lnTo>
                <a:lnTo>
                  <a:pt x="0" y="7"/>
                </a:lnTo>
                <a:lnTo>
                  <a:pt x="6" y="0"/>
                </a:lnTo>
                <a:close/>
              </a:path>
            </a:pathLst>
          </a:custGeom>
          <a:solidFill>
            <a:srgbClr val="00008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6" name="Freeform 1799"/>
          <p:cNvSpPr>
            <a:spLocks/>
          </p:cNvSpPr>
          <p:nvPr/>
        </p:nvSpPr>
        <p:spPr bwMode="auto">
          <a:xfrm>
            <a:off x="6720526" y="4494262"/>
            <a:ext cx="38100" cy="39688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136466 h 14"/>
              <a:gd name="T4" fmla="*/ 68400 w 14"/>
              <a:gd name="T5" fmla="*/ 268080 h 14"/>
              <a:gd name="T6" fmla="*/ 0 w 14"/>
              <a:gd name="T7" fmla="*/ 136466 h 14"/>
              <a:gd name="T8" fmla="*/ 68400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7" name="Freeform 1800"/>
          <p:cNvSpPr>
            <a:spLocks/>
          </p:cNvSpPr>
          <p:nvPr/>
        </p:nvSpPr>
        <p:spPr bwMode="auto">
          <a:xfrm>
            <a:off x="6993576" y="4360912"/>
            <a:ext cx="39688" cy="38100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68400 h 14"/>
              <a:gd name="T4" fmla="*/ 136466 w 14"/>
              <a:gd name="T5" fmla="*/ 132612 h 14"/>
              <a:gd name="T6" fmla="*/ 0 w 14"/>
              <a:gd name="T7" fmla="*/ 68400 h 14"/>
              <a:gd name="T8" fmla="*/ 136466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8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8" name="Freeform 1801"/>
          <p:cNvSpPr>
            <a:spLocks/>
          </p:cNvSpPr>
          <p:nvPr/>
        </p:nvSpPr>
        <p:spPr bwMode="auto">
          <a:xfrm>
            <a:off x="6990401" y="4354562"/>
            <a:ext cx="36513" cy="39688"/>
          </a:xfrm>
          <a:custGeom>
            <a:avLst/>
            <a:gdLst>
              <a:gd name="T0" fmla="*/ 100038 w 13"/>
              <a:gd name="T1" fmla="*/ 0 h 14"/>
              <a:gd name="T2" fmla="*/ 214176 w 13"/>
              <a:gd name="T3" fmla="*/ 136466 h 14"/>
              <a:gd name="T4" fmla="*/ 100038 w 13"/>
              <a:gd name="T5" fmla="*/ 268080 h 14"/>
              <a:gd name="T6" fmla="*/ 0 w 13"/>
              <a:gd name="T7" fmla="*/ 136466 h 14"/>
              <a:gd name="T8" fmla="*/ 100038 w 13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14"/>
              <a:gd name="T17" fmla="*/ 13 w 13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14">
                <a:moveTo>
                  <a:pt x="6" y="0"/>
                </a:moveTo>
                <a:lnTo>
                  <a:pt x="13" y="7"/>
                </a:lnTo>
                <a:lnTo>
                  <a:pt x="6" y="14"/>
                </a:lnTo>
                <a:lnTo>
                  <a:pt x="0" y="7"/>
                </a:lnTo>
                <a:lnTo>
                  <a:pt x="6" y="0"/>
                </a:lnTo>
                <a:close/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19" name="Freeform 1802"/>
          <p:cNvSpPr>
            <a:spLocks/>
          </p:cNvSpPr>
          <p:nvPr/>
        </p:nvSpPr>
        <p:spPr bwMode="auto">
          <a:xfrm>
            <a:off x="7261864" y="4287887"/>
            <a:ext cx="39688" cy="36513"/>
          </a:xfrm>
          <a:custGeom>
            <a:avLst/>
            <a:gdLst>
              <a:gd name="T0" fmla="*/ 136466 w 14"/>
              <a:gd name="T1" fmla="*/ 0 h 13"/>
              <a:gd name="T2" fmla="*/ 268080 w 14"/>
              <a:gd name="T3" fmla="*/ 107810 h 13"/>
              <a:gd name="T4" fmla="*/ 136466 w 14"/>
              <a:gd name="T5" fmla="*/ 214176 h 13"/>
              <a:gd name="T6" fmla="*/ 0 w 14"/>
              <a:gd name="T7" fmla="*/ 107810 h 13"/>
              <a:gd name="T8" fmla="*/ 136466 w 14"/>
              <a:gd name="T9" fmla="*/ 0 h 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3"/>
              <a:gd name="T17" fmla="*/ 14 w 14"/>
              <a:gd name="T18" fmla="*/ 13 h 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3">
                <a:moveTo>
                  <a:pt x="7" y="0"/>
                </a:moveTo>
                <a:lnTo>
                  <a:pt x="14" y="7"/>
                </a:lnTo>
                <a:lnTo>
                  <a:pt x="7" y="13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8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0" name="Freeform 1803"/>
          <p:cNvSpPr>
            <a:spLocks/>
          </p:cNvSpPr>
          <p:nvPr/>
        </p:nvSpPr>
        <p:spPr bwMode="auto">
          <a:xfrm>
            <a:off x="7258689" y="4281537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136466 h 14"/>
              <a:gd name="T4" fmla="*/ 136466 w 14"/>
              <a:gd name="T5" fmla="*/ 268080 h 14"/>
              <a:gd name="T6" fmla="*/ 0 w 14"/>
              <a:gd name="T7" fmla="*/ 136466 h 14"/>
              <a:gd name="T8" fmla="*/ 136466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1" name="Freeform 1804"/>
          <p:cNvSpPr>
            <a:spLocks/>
          </p:cNvSpPr>
          <p:nvPr/>
        </p:nvSpPr>
        <p:spPr bwMode="auto">
          <a:xfrm>
            <a:off x="7533326" y="4276775"/>
            <a:ext cx="36513" cy="38100"/>
          </a:xfrm>
          <a:custGeom>
            <a:avLst/>
            <a:gdLst>
              <a:gd name="T0" fmla="*/ 107810 w 13"/>
              <a:gd name="T1" fmla="*/ 0 h 14"/>
              <a:gd name="T2" fmla="*/ 214176 w 13"/>
              <a:gd name="T3" fmla="*/ 68400 h 14"/>
              <a:gd name="T4" fmla="*/ 107810 w 13"/>
              <a:gd name="T5" fmla="*/ 132612 h 14"/>
              <a:gd name="T6" fmla="*/ 0 w 13"/>
              <a:gd name="T7" fmla="*/ 68400 h 14"/>
              <a:gd name="T8" fmla="*/ 107810 w 13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14"/>
              <a:gd name="T17" fmla="*/ 13 w 13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14">
                <a:moveTo>
                  <a:pt x="7" y="0"/>
                </a:moveTo>
                <a:lnTo>
                  <a:pt x="13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8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2" name="Freeform 1805"/>
          <p:cNvSpPr>
            <a:spLocks/>
          </p:cNvSpPr>
          <p:nvPr/>
        </p:nvSpPr>
        <p:spPr bwMode="auto">
          <a:xfrm>
            <a:off x="7526976" y="4273600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136466 h 14"/>
              <a:gd name="T4" fmla="*/ 136466 w 14"/>
              <a:gd name="T5" fmla="*/ 268080 h 14"/>
              <a:gd name="T6" fmla="*/ 0 w 14"/>
              <a:gd name="T7" fmla="*/ 136466 h 14"/>
              <a:gd name="T8" fmla="*/ 136466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3" name="Freeform 1806"/>
          <p:cNvSpPr>
            <a:spLocks/>
          </p:cNvSpPr>
          <p:nvPr/>
        </p:nvSpPr>
        <p:spPr bwMode="auto">
          <a:xfrm>
            <a:off x="7801614" y="4198987"/>
            <a:ext cx="38100" cy="38100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68400 h 14"/>
              <a:gd name="T4" fmla="*/ 68400 w 14"/>
              <a:gd name="T5" fmla="*/ 132612 h 14"/>
              <a:gd name="T6" fmla="*/ 0 w 14"/>
              <a:gd name="T7" fmla="*/ 68400 h 14"/>
              <a:gd name="T8" fmla="*/ 68400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8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4" name="Freeform 1807"/>
          <p:cNvSpPr>
            <a:spLocks/>
          </p:cNvSpPr>
          <p:nvPr/>
        </p:nvSpPr>
        <p:spPr bwMode="auto">
          <a:xfrm>
            <a:off x="7798439" y="4195812"/>
            <a:ext cx="36513" cy="36513"/>
          </a:xfrm>
          <a:custGeom>
            <a:avLst/>
            <a:gdLst>
              <a:gd name="T0" fmla="*/ 107810 w 13"/>
              <a:gd name="T1" fmla="*/ 0 h 13"/>
              <a:gd name="T2" fmla="*/ 214176 w 13"/>
              <a:gd name="T3" fmla="*/ 107810 h 13"/>
              <a:gd name="T4" fmla="*/ 107810 w 13"/>
              <a:gd name="T5" fmla="*/ 214176 h 13"/>
              <a:gd name="T6" fmla="*/ 0 w 13"/>
              <a:gd name="T7" fmla="*/ 107810 h 13"/>
              <a:gd name="T8" fmla="*/ 107810 w 13"/>
              <a:gd name="T9" fmla="*/ 0 h 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13"/>
              <a:gd name="T17" fmla="*/ 13 w 13"/>
              <a:gd name="T18" fmla="*/ 13 h 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13">
                <a:moveTo>
                  <a:pt x="7" y="0"/>
                </a:moveTo>
                <a:lnTo>
                  <a:pt x="13" y="7"/>
                </a:lnTo>
                <a:lnTo>
                  <a:pt x="7" y="13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5" name="Rectangle 1808"/>
          <p:cNvSpPr>
            <a:spLocks noChangeArrowheads="1"/>
          </p:cNvSpPr>
          <p:nvPr/>
        </p:nvSpPr>
        <p:spPr bwMode="auto">
          <a:xfrm>
            <a:off x="6180776" y="5164187"/>
            <a:ext cx="44450" cy="42863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6" name="Rectangle 1809"/>
          <p:cNvSpPr>
            <a:spLocks noChangeArrowheads="1"/>
          </p:cNvSpPr>
          <p:nvPr/>
        </p:nvSpPr>
        <p:spPr bwMode="auto">
          <a:xfrm>
            <a:off x="6452239" y="5002262"/>
            <a:ext cx="44450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7" name="Rectangle 1810"/>
          <p:cNvSpPr>
            <a:spLocks noChangeArrowheads="1"/>
          </p:cNvSpPr>
          <p:nvPr/>
        </p:nvSpPr>
        <p:spPr bwMode="auto">
          <a:xfrm>
            <a:off x="6720526" y="4787950"/>
            <a:ext cx="44450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8" name="Rectangle 1811"/>
          <p:cNvSpPr>
            <a:spLocks noChangeArrowheads="1"/>
          </p:cNvSpPr>
          <p:nvPr/>
        </p:nvSpPr>
        <p:spPr bwMode="auto">
          <a:xfrm>
            <a:off x="6990401" y="4887962"/>
            <a:ext cx="42863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29" name="Rectangle 1812"/>
          <p:cNvSpPr>
            <a:spLocks noChangeArrowheads="1"/>
          </p:cNvSpPr>
          <p:nvPr/>
        </p:nvSpPr>
        <p:spPr bwMode="auto">
          <a:xfrm>
            <a:off x="7258689" y="4910187"/>
            <a:ext cx="44450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0" name="Rectangle 1813"/>
          <p:cNvSpPr>
            <a:spLocks noChangeArrowheads="1"/>
          </p:cNvSpPr>
          <p:nvPr/>
        </p:nvSpPr>
        <p:spPr bwMode="auto">
          <a:xfrm>
            <a:off x="7526976" y="5010200"/>
            <a:ext cx="44450" cy="46038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" name="Rectangle 1814"/>
          <p:cNvSpPr>
            <a:spLocks noChangeArrowheads="1"/>
          </p:cNvSpPr>
          <p:nvPr/>
        </p:nvSpPr>
        <p:spPr bwMode="auto">
          <a:xfrm>
            <a:off x="7798439" y="4972100"/>
            <a:ext cx="41275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" name="Rectangle 1815"/>
          <p:cNvSpPr>
            <a:spLocks noChangeArrowheads="1"/>
          </p:cNvSpPr>
          <p:nvPr/>
        </p:nvSpPr>
        <p:spPr bwMode="auto">
          <a:xfrm>
            <a:off x="6183951" y="5159425"/>
            <a:ext cx="41275" cy="41275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" name="Rectangle 1816"/>
          <p:cNvSpPr>
            <a:spLocks noChangeArrowheads="1"/>
          </p:cNvSpPr>
          <p:nvPr/>
        </p:nvSpPr>
        <p:spPr bwMode="auto">
          <a:xfrm>
            <a:off x="6180776" y="5159425"/>
            <a:ext cx="44450" cy="41275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" name="Rectangle 1817"/>
          <p:cNvSpPr>
            <a:spLocks noChangeArrowheads="1"/>
          </p:cNvSpPr>
          <p:nvPr/>
        </p:nvSpPr>
        <p:spPr bwMode="auto">
          <a:xfrm>
            <a:off x="6453826" y="4910187"/>
            <a:ext cx="39688" cy="39688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" name="Rectangle 1818"/>
          <p:cNvSpPr>
            <a:spLocks noChangeArrowheads="1"/>
          </p:cNvSpPr>
          <p:nvPr/>
        </p:nvSpPr>
        <p:spPr bwMode="auto">
          <a:xfrm>
            <a:off x="6452239" y="4907012"/>
            <a:ext cx="44450" cy="46038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" name="Rectangle 1819"/>
          <p:cNvSpPr>
            <a:spLocks noChangeArrowheads="1"/>
          </p:cNvSpPr>
          <p:nvPr/>
        </p:nvSpPr>
        <p:spPr bwMode="auto">
          <a:xfrm>
            <a:off x="6722114" y="4465687"/>
            <a:ext cx="39688" cy="39688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7" name="Rectangle 1820"/>
          <p:cNvSpPr>
            <a:spLocks noChangeArrowheads="1"/>
          </p:cNvSpPr>
          <p:nvPr/>
        </p:nvSpPr>
        <p:spPr bwMode="auto">
          <a:xfrm>
            <a:off x="6720526" y="4464100"/>
            <a:ext cx="44450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8" name="Rectangle 1821"/>
          <p:cNvSpPr>
            <a:spLocks noChangeArrowheads="1"/>
          </p:cNvSpPr>
          <p:nvPr/>
        </p:nvSpPr>
        <p:spPr bwMode="auto">
          <a:xfrm>
            <a:off x="6990401" y="4343450"/>
            <a:ext cx="42863" cy="41275"/>
          </a:xfrm>
          <a:prstGeom prst="rect">
            <a:avLst/>
          </a:prstGeom>
          <a:solidFill>
            <a:srgbClr val="DD0806"/>
          </a:solidFill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9" name="Rectangle 1822"/>
          <p:cNvSpPr>
            <a:spLocks noChangeArrowheads="1"/>
          </p:cNvSpPr>
          <p:nvPr/>
        </p:nvSpPr>
        <p:spPr bwMode="auto">
          <a:xfrm>
            <a:off x="7261864" y="4303762"/>
            <a:ext cx="39688" cy="39688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0" name="Rectangle 1823"/>
          <p:cNvSpPr>
            <a:spLocks noChangeArrowheads="1"/>
          </p:cNvSpPr>
          <p:nvPr/>
        </p:nvSpPr>
        <p:spPr bwMode="auto">
          <a:xfrm>
            <a:off x="7258689" y="4302175"/>
            <a:ext cx="44450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1" name="Rectangle 1824"/>
          <p:cNvSpPr>
            <a:spLocks noChangeArrowheads="1"/>
          </p:cNvSpPr>
          <p:nvPr/>
        </p:nvSpPr>
        <p:spPr bwMode="auto">
          <a:xfrm>
            <a:off x="7530151" y="4281537"/>
            <a:ext cx="39688" cy="39688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2" name="Rectangle 1825"/>
          <p:cNvSpPr>
            <a:spLocks noChangeArrowheads="1"/>
          </p:cNvSpPr>
          <p:nvPr/>
        </p:nvSpPr>
        <p:spPr bwMode="auto">
          <a:xfrm>
            <a:off x="7526976" y="4279950"/>
            <a:ext cx="44450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3" name="Rectangle 1826"/>
          <p:cNvSpPr>
            <a:spLocks noChangeArrowheads="1"/>
          </p:cNvSpPr>
          <p:nvPr/>
        </p:nvSpPr>
        <p:spPr bwMode="auto">
          <a:xfrm>
            <a:off x="7798439" y="4229150"/>
            <a:ext cx="41275" cy="38100"/>
          </a:xfrm>
          <a:prstGeom prst="rect">
            <a:avLst/>
          </a:prstGeom>
          <a:solidFill>
            <a:srgbClr val="DD0806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4" name="Rectangle 1827"/>
          <p:cNvSpPr>
            <a:spLocks noChangeArrowheads="1"/>
          </p:cNvSpPr>
          <p:nvPr/>
        </p:nvSpPr>
        <p:spPr bwMode="auto">
          <a:xfrm>
            <a:off x="7798439" y="4225975"/>
            <a:ext cx="41275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5" name="Freeform 1828"/>
          <p:cNvSpPr>
            <a:spLocks/>
          </p:cNvSpPr>
          <p:nvPr/>
        </p:nvSpPr>
        <p:spPr bwMode="auto">
          <a:xfrm>
            <a:off x="6180776" y="5237212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268080 h 14"/>
              <a:gd name="T4" fmla="*/ 0 w 14"/>
              <a:gd name="T5" fmla="*/ 268080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6" name="Freeform 1829"/>
          <p:cNvSpPr>
            <a:spLocks/>
          </p:cNvSpPr>
          <p:nvPr/>
        </p:nvSpPr>
        <p:spPr bwMode="auto">
          <a:xfrm>
            <a:off x="6452239" y="5130850"/>
            <a:ext cx="38100" cy="39688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268080 h 14"/>
              <a:gd name="T4" fmla="*/ 0 w 14"/>
              <a:gd name="T5" fmla="*/ 268080 h 14"/>
              <a:gd name="T6" fmla="*/ 68400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7" name="Freeform 1830"/>
          <p:cNvSpPr>
            <a:spLocks/>
          </p:cNvSpPr>
          <p:nvPr/>
        </p:nvSpPr>
        <p:spPr bwMode="auto">
          <a:xfrm>
            <a:off x="6720526" y="5005437"/>
            <a:ext cx="38100" cy="39688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268080 h 14"/>
              <a:gd name="T4" fmla="*/ 0 w 14"/>
              <a:gd name="T5" fmla="*/ 268080 h 14"/>
              <a:gd name="T6" fmla="*/ 68400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8" name="Freeform 1831"/>
          <p:cNvSpPr>
            <a:spLocks/>
          </p:cNvSpPr>
          <p:nvPr/>
        </p:nvSpPr>
        <p:spPr bwMode="auto">
          <a:xfrm>
            <a:off x="6990401" y="4829225"/>
            <a:ext cx="36513" cy="39688"/>
          </a:xfrm>
          <a:custGeom>
            <a:avLst/>
            <a:gdLst>
              <a:gd name="T0" fmla="*/ 100038 w 13"/>
              <a:gd name="T1" fmla="*/ 0 h 14"/>
              <a:gd name="T2" fmla="*/ 214176 w 13"/>
              <a:gd name="T3" fmla="*/ 268080 h 14"/>
              <a:gd name="T4" fmla="*/ 0 w 13"/>
              <a:gd name="T5" fmla="*/ 268080 h 14"/>
              <a:gd name="T6" fmla="*/ 100038 w 13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3"/>
              <a:gd name="T13" fmla="*/ 0 h 14"/>
              <a:gd name="T14" fmla="*/ 13 w 13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" h="14">
                <a:moveTo>
                  <a:pt x="6" y="0"/>
                </a:moveTo>
                <a:lnTo>
                  <a:pt x="13" y="14"/>
                </a:lnTo>
                <a:lnTo>
                  <a:pt x="0" y="14"/>
                </a:lnTo>
                <a:lnTo>
                  <a:pt x="6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49" name="Freeform 1832"/>
          <p:cNvSpPr>
            <a:spLocks/>
          </p:cNvSpPr>
          <p:nvPr/>
        </p:nvSpPr>
        <p:spPr bwMode="auto">
          <a:xfrm>
            <a:off x="7258689" y="4667300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268080 h 14"/>
              <a:gd name="T4" fmla="*/ 0 w 14"/>
              <a:gd name="T5" fmla="*/ 268080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0" name="Freeform 1833"/>
          <p:cNvSpPr>
            <a:spLocks/>
          </p:cNvSpPr>
          <p:nvPr/>
        </p:nvSpPr>
        <p:spPr bwMode="auto">
          <a:xfrm>
            <a:off x="7526976" y="4583162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268080 h 14"/>
              <a:gd name="T4" fmla="*/ 0 w 14"/>
              <a:gd name="T5" fmla="*/ 268080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" name="Freeform 1834"/>
          <p:cNvSpPr>
            <a:spLocks/>
          </p:cNvSpPr>
          <p:nvPr/>
        </p:nvSpPr>
        <p:spPr bwMode="auto">
          <a:xfrm>
            <a:off x="7798439" y="4614912"/>
            <a:ext cx="36513" cy="38100"/>
          </a:xfrm>
          <a:custGeom>
            <a:avLst/>
            <a:gdLst>
              <a:gd name="T0" fmla="*/ 107810 w 13"/>
              <a:gd name="T1" fmla="*/ 0 h 14"/>
              <a:gd name="T2" fmla="*/ 214176 w 13"/>
              <a:gd name="T3" fmla="*/ 132612 h 14"/>
              <a:gd name="T4" fmla="*/ 0 w 13"/>
              <a:gd name="T5" fmla="*/ 132612 h 14"/>
              <a:gd name="T6" fmla="*/ 107810 w 13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3"/>
              <a:gd name="T13" fmla="*/ 0 h 14"/>
              <a:gd name="T14" fmla="*/ 13 w 13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" h="14">
                <a:moveTo>
                  <a:pt x="7" y="0"/>
                </a:moveTo>
                <a:lnTo>
                  <a:pt x="13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2" name="Freeform 1835"/>
          <p:cNvSpPr>
            <a:spLocks/>
          </p:cNvSpPr>
          <p:nvPr/>
        </p:nvSpPr>
        <p:spPr bwMode="auto">
          <a:xfrm>
            <a:off x="6185539" y="5207050"/>
            <a:ext cx="39688" cy="38100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132612 h 14"/>
              <a:gd name="T4" fmla="*/ 0 w 14"/>
              <a:gd name="T5" fmla="*/ 132612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3" name="Freeform 1836"/>
          <p:cNvSpPr>
            <a:spLocks/>
          </p:cNvSpPr>
          <p:nvPr/>
        </p:nvSpPr>
        <p:spPr bwMode="auto">
          <a:xfrm>
            <a:off x="6180776" y="5200700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268080 h 14"/>
              <a:gd name="T4" fmla="*/ 0 w 14"/>
              <a:gd name="T5" fmla="*/ 268080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4" name="Freeform 1837"/>
          <p:cNvSpPr>
            <a:spLocks/>
          </p:cNvSpPr>
          <p:nvPr/>
        </p:nvSpPr>
        <p:spPr bwMode="auto">
          <a:xfrm>
            <a:off x="6453826" y="4868912"/>
            <a:ext cx="39688" cy="38100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132612 h 14"/>
              <a:gd name="T4" fmla="*/ 0 w 14"/>
              <a:gd name="T5" fmla="*/ 132612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5" name="Freeform 1838"/>
          <p:cNvSpPr>
            <a:spLocks/>
          </p:cNvSpPr>
          <p:nvPr/>
        </p:nvSpPr>
        <p:spPr bwMode="auto">
          <a:xfrm>
            <a:off x="6452239" y="4865737"/>
            <a:ext cx="38100" cy="39688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268080 h 14"/>
              <a:gd name="T4" fmla="*/ 0 w 14"/>
              <a:gd name="T5" fmla="*/ 268080 h 14"/>
              <a:gd name="T6" fmla="*/ 68400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6" name="Freeform 1839"/>
          <p:cNvSpPr>
            <a:spLocks/>
          </p:cNvSpPr>
          <p:nvPr/>
        </p:nvSpPr>
        <p:spPr bwMode="auto">
          <a:xfrm>
            <a:off x="6725289" y="4608562"/>
            <a:ext cx="36513" cy="36513"/>
          </a:xfrm>
          <a:custGeom>
            <a:avLst/>
            <a:gdLst>
              <a:gd name="T0" fmla="*/ 100038 w 13"/>
              <a:gd name="T1" fmla="*/ 0 h 13"/>
              <a:gd name="T2" fmla="*/ 214176 w 13"/>
              <a:gd name="T3" fmla="*/ 214176 h 13"/>
              <a:gd name="T4" fmla="*/ 0 w 13"/>
              <a:gd name="T5" fmla="*/ 214176 h 13"/>
              <a:gd name="T6" fmla="*/ 100038 w 13"/>
              <a:gd name="T7" fmla="*/ 0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3"/>
              <a:gd name="T13" fmla="*/ 0 h 13"/>
              <a:gd name="T14" fmla="*/ 13 w 13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" h="13">
                <a:moveTo>
                  <a:pt x="6" y="0"/>
                </a:moveTo>
                <a:lnTo>
                  <a:pt x="13" y="13"/>
                </a:lnTo>
                <a:lnTo>
                  <a:pt x="0" y="13"/>
                </a:lnTo>
                <a:lnTo>
                  <a:pt x="6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7" name="Freeform 1840"/>
          <p:cNvSpPr>
            <a:spLocks/>
          </p:cNvSpPr>
          <p:nvPr/>
        </p:nvSpPr>
        <p:spPr bwMode="auto">
          <a:xfrm>
            <a:off x="6720526" y="4603800"/>
            <a:ext cx="38100" cy="38100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132612 h 14"/>
              <a:gd name="T4" fmla="*/ 0 w 14"/>
              <a:gd name="T5" fmla="*/ 132612 h 14"/>
              <a:gd name="T6" fmla="*/ 68400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8" name="Freeform 1841"/>
          <p:cNvSpPr>
            <a:spLocks/>
          </p:cNvSpPr>
          <p:nvPr/>
        </p:nvSpPr>
        <p:spPr bwMode="auto">
          <a:xfrm>
            <a:off x="6993576" y="4435525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268080 h 14"/>
              <a:gd name="T4" fmla="*/ 0 w 14"/>
              <a:gd name="T5" fmla="*/ 268080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9" name="Freeform 1842"/>
          <p:cNvSpPr>
            <a:spLocks/>
          </p:cNvSpPr>
          <p:nvPr/>
        </p:nvSpPr>
        <p:spPr bwMode="auto">
          <a:xfrm>
            <a:off x="6990401" y="4432350"/>
            <a:ext cx="36513" cy="39688"/>
          </a:xfrm>
          <a:custGeom>
            <a:avLst/>
            <a:gdLst>
              <a:gd name="T0" fmla="*/ 100038 w 13"/>
              <a:gd name="T1" fmla="*/ 0 h 14"/>
              <a:gd name="T2" fmla="*/ 214176 w 13"/>
              <a:gd name="T3" fmla="*/ 268080 h 14"/>
              <a:gd name="T4" fmla="*/ 0 w 13"/>
              <a:gd name="T5" fmla="*/ 268080 h 14"/>
              <a:gd name="T6" fmla="*/ 100038 w 13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3"/>
              <a:gd name="T13" fmla="*/ 0 h 14"/>
              <a:gd name="T14" fmla="*/ 13 w 13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" h="14">
                <a:moveTo>
                  <a:pt x="6" y="0"/>
                </a:moveTo>
                <a:lnTo>
                  <a:pt x="13" y="14"/>
                </a:lnTo>
                <a:lnTo>
                  <a:pt x="0" y="14"/>
                </a:lnTo>
                <a:lnTo>
                  <a:pt x="6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0" name="Freeform 1843"/>
          <p:cNvSpPr>
            <a:spLocks/>
          </p:cNvSpPr>
          <p:nvPr/>
        </p:nvSpPr>
        <p:spPr bwMode="auto">
          <a:xfrm>
            <a:off x="7261864" y="4395837"/>
            <a:ext cx="39688" cy="39688"/>
          </a:xfrm>
          <a:custGeom>
            <a:avLst/>
            <a:gdLst>
              <a:gd name="T0" fmla="*/ 136466 w 14"/>
              <a:gd name="T1" fmla="*/ 0 h 14"/>
              <a:gd name="T2" fmla="*/ 268080 w 14"/>
              <a:gd name="T3" fmla="*/ 268080 h 14"/>
              <a:gd name="T4" fmla="*/ 0 w 14"/>
              <a:gd name="T5" fmla="*/ 268080 h 14"/>
              <a:gd name="T6" fmla="*/ 136466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1" name="Freeform 1844"/>
          <p:cNvSpPr>
            <a:spLocks/>
          </p:cNvSpPr>
          <p:nvPr/>
        </p:nvSpPr>
        <p:spPr bwMode="auto">
          <a:xfrm>
            <a:off x="7258689" y="4394250"/>
            <a:ext cx="39688" cy="36513"/>
          </a:xfrm>
          <a:custGeom>
            <a:avLst/>
            <a:gdLst>
              <a:gd name="T0" fmla="*/ 136466 w 14"/>
              <a:gd name="T1" fmla="*/ 0 h 13"/>
              <a:gd name="T2" fmla="*/ 268080 w 14"/>
              <a:gd name="T3" fmla="*/ 214176 h 13"/>
              <a:gd name="T4" fmla="*/ 0 w 14"/>
              <a:gd name="T5" fmla="*/ 214176 h 13"/>
              <a:gd name="T6" fmla="*/ 136466 w 14"/>
              <a:gd name="T7" fmla="*/ 0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3"/>
              <a:gd name="T14" fmla="*/ 14 w 14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3">
                <a:moveTo>
                  <a:pt x="7" y="0"/>
                </a:moveTo>
                <a:lnTo>
                  <a:pt x="14" y="13"/>
                </a:lnTo>
                <a:lnTo>
                  <a:pt x="0" y="13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2" name="Freeform 1845"/>
          <p:cNvSpPr>
            <a:spLocks/>
          </p:cNvSpPr>
          <p:nvPr/>
        </p:nvSpPr>
        <p:spPr bwMode="auto">
          <a:xfrm>
            <a:off x="7533326" y="4321225"/>
            <a:ext cx="36513" cy="39688"/>
          </a:xfrm>
          <a:custGeom>
            <a:avLst/>
            <a:gdLst>
              <a:gd name="T0" fmla="*/ 107810 w 13"/>
              <a:gd name="T1" fmla="*/ 0 h 14"/>
              <a:gd name="T2" fmla="*/ 214176 w 13"/>
              <a:gd name="T3" fmla="*/ 268080 h 14"/>
              <a:gd name="T4" fmla="*/ 0 w 13"/>
              <a:gd name="T5" fmla="*/ 268080 h 14"/>
              <a:gd name="T6" fmla="*/ 107810 w 13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3"/>
              <a:gd name="T13" fmla="*/ 0 h 14"/>
              <a:gd name="T14" fmla="*/ 13 w 13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" h="14">
                <a:moveTo>
                  <a:pt x="7" y="0"/>
                </a:moveTo>
                <a:lnTo>
                  <a:pt x="13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3" name="Freeform 1846"/>
          <p:cNvSpPr>
            <a:spLocks/>
          </p:cNvSpPr>
          <p:nvPr/>
        </p:nvSpPr>
        <p:spPr bwMode="auto">
          <a:xfrm>
            <a:off x="7526976" y="4318050"/>
            <a:ext cx="39688" cy="36513"/>
          </a:xfrm>
          <a:custGeom>
            <a:avLst/>
            <a:gdLst>
              <a:gd name="T0" fmla="*/ 136466 w 14"/>
              <a:gd name="T1" fmla="*/ 0 h 13"/>
              <a:gd name="T2" fmla="*/ 268080 w 14"/>
              <a:gd name="T3" fmla="*/ 214176 h 13"/>
              <a:gd name="T4" fmla="*/ 0 w 14"/>
              <a:gd name="T5" fmla="*/ 214176 h 13"/>
              <a:gd name="T6" fmla="*/ 136466 w 14"/>
              <a:gd name="T7" fmla="*/ 0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3"/>
              <a:gd name="T14" fmla="*/ 14 w 14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3">
                <a:moveTo>
                  <a:pt x="7" y="0"/>
                </a:moveTo>
                <a:lnTo>
                  <a:pt x="14" y="13"/>
                </a:lnTo>
                <a:lnTo>
                  <a:pt x="0" y="13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4" name="Freeform 1847"/>
          <p:cNvSpPr>
            <a:spLocks/>
          </p:cNvSpPr>
          <p:nvPr/>
        </p:nvSpPr>
        <p:spPr bwMode="auto">
          <a:xfrm>
            <a:off x="7801614" y="4284712"/>
            <a:ext cx="38100" cy="39688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268080 h 14"/>
              <a:gd name="T4" fmla="*/ 0 w 14"/>
              <a:gd name="T5" fmla="*/ 268080 h 14"/>
              <a:gd name="T6" fmla="*/ 68400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5" name="Freeform 1848"/>
          <p:cNvSpPr>
            <a:spLocks/>
          </p:cNvSpPr>
          <p:nvPr/>
        </p:nvSpPr>
        <p:spPr bwMode="auto">
          <a:xfrm>
            <a:off x="7798439" y="4281537"/>
            <a:ext cx="36513" cy="36513"/>
          </a:xfrm>
          <a:custGeom>
            <a:avLst/>
            <a:gdLst>
              <a:gd name="T0" fmla="*/ 107810 w 13"/>
              <a:gd name="T1" fmla="*/ 0 h 13"/>
              <a:gd name="T2" fmla="*/ 214176 w 13"/>
              <a:gd name="T3" fmla="*/ 214176 h 13"/>
              <a:gd name="T4" fmla="*/ 0 w 13"/>
              <a:gd name="T5" fmla="*/ 214176 h 13"/>
              <a:gd name="T6" fmla="*/ 107810 w 13"/>
              <a:gd name="T7" fmla="*/ 0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3"/>
              <a:gd name="T13" fmla="*/ 0 h 13"/>
              <a:gd name="T14" fmla="*/ 13 w 13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" h="13">
                <a:moveTo>
                  <a:pt x="7" y="0"/>
                </a:moveTo>
                <a:lnTo>
                  <a:pt x="13" y="13"/>
                </a:lnTo>
                <a:lnTo>
                  <a:pt x="0" y="13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6" name="Oval 1849"/>
          <p:cNvSpPr>
            <a:spLocks noChangeArrowheads="1"/>
          </p:cNvSpPr>
          <p:nvPr/>
        </p:nvSpPr>
        <p:spPr bwMode="auto">
          <a:xfrm>
            <a:off x="6185539" y="5332462"/>
            <a:ext cx="39688" cy="38100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7" name="Oval 1850"/>
          <p:cNvSpPr>
            <a:spLocks noChangeArrowheads="1"/>
          </p:cNvSpPr>
          <p:nvPr/>
        </p:nvSpPr>
        <p:spPr bwMode="auto">
          <a:xfrm>
            <a:off x="6453826" y="5265787"/>
            <a:ext cx="39688" cy="38100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8" name="Oval 1851"/>
          <p:cNvSpPr>
            <a:spLocks noChangeArrowheads="1"/>
          </p:cNvSpPr>
          <p:nvPr/>
        </p:nvSpPr>
        <p:spPr bwMode="auto">
          <a:xfrm>
            <a:off x="6725289" y="5178475"/>
            <a:ext cx="36513" cy="39688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69" name="Oval 1852"/>
          <p:cNvSpPr>
            <a:spLocks noChangeArrowheads="1"/>
          </p:cNvSpPr>
          <p:nvPr/>
        </p:nvSpPr>
        <p:spPr bwMode="auto">
          <a:xfrm>
            <a:off x="6993576" y="5111800"/>
            <a:ext cx="39688" cy="38100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0" name="Oval 1853"/>
          <p:cNvSpPr>
            <a:spLocks noChangeArrowheads="1"/>
          </p:cNvSpPr>
          <p:nvPr/>
        </p:nvSpPr>
        <p:spPr bwMode="auto">
          <a:xfrm>
            <a:off x="7261864" y="5045125"/>
            <a:ext cx="39688" cy="38100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1" name="Oval 1854"/>
          <p:cNvSpPr>
            <a:spLocks noChangeArrowheads="1"/>
          </p:cNvSpPr>
          <p:nvPr/>
        </p:nvSpPr>
        <p:spPr bwMode="auto">
          <a:xfrm>
            <a:off x="7533326" y="5002262"/>
            <a:ext cx="36513" cy="39688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2" name="Oval 1855"/>
          <p:cNvSpPr>
            <a:spLocks noChangeArrowheads="1"/>
          </p:cNvSpPr>
          <p:nvPr/>
        </p:nvSpPr>
        <p:spPr bwMode="auto">
          <a:xfrm>
            <a:off x="7801614" y="4976862"/>
            <a:ext cx="38100" cy="39688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3" name="Line 1856"/>
          <p:cNvSpPr>
            <a:spLocks noChangeShapeType="1"/>
          </p:cNvSpPr>
          <p:nvPr/>
        </p:nvSpPr>
        <p:spPr bwMode="auto">
          <a:xfrm flipH="1" flipV="1">
            <a:off x="6180776" y="5399137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4" name="Line 1857"/>
          <p:cNvSpPr>
            <a:spLocks noChangeShapeType="1"/>
          </p:cNvSpPr>
          <p:nvPr/>
        </p:nvSpPr>
        <p:spPr bwMode="auto">
          <a:xfrm>
            <a:off x="6199826" y="5418187"/>
            <a:ext cx="20638" cy="17463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5" name="Line 1858"/>
          <p:cNvSpPr>
            <a:spLocks noChangeShapeType="1"/>
          </p:cNvSpPr>
          <p:nvPr/>
        </p:nvSpPr>
        <p:spPr bwMode="auto">
          <a:xfrm flipH="1">
            <a:off x="6180776" y="5418187"/>
            <a:ext cx="19050" cy="17463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6" name="Line 1859"/>
          <p:cNvSpPr>
            <a:spLocks noChangeShapeType="1"/>
          </p:cNvSpPr>
          <p:nvPr/>
        </p:nvSpPr>
        <p:spPr bwMode="auto">
          <a:xfrm flipV="1">
            <a:off x="6199826" y="5399137"/>
            <a:ext cx="20638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7" name="Line 1860"/>
          <p:cNvSpPr>
            <a:spLocks noChangeShapeType="1"/>
          </p:cNvSpPr>
          <p:nvPr/>
        </p:nvSpPr>
        <p:spPr bwMode="auto">
          <a:xfrm flipH="1" flipV="1">
            <a:off x="6452239" y="5410250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8" name="Line 1861"/>
          <p:cNvSpPr>
            <a:spLocks noChangeShapeType="1"/>
          </p:cNvSpPr>
          <p:nvPr/>
        </p:nvSpPr>
        <p:spPr bwMode="auto">
          <a:xfrm>
            <a:off x="6471289" y="5429300"/>
            <a:ext cx="19050" cy="20638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9" name="Line 1862"/>
          <p:cNvSpPr>
            <a:spLocks noChangeShapeType="1"/>
          </p:cNvSpPr>
          <p:nvPr/>
        </p:nvSpPr>
        <p:spPr bwMode="auto">
          <a:xfrm flipH="1">
            <a:off x="6452239" y="5429300"/>
            <a:ext cx="19050" cy="20638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80" name="Line 1863"/>
          <p:cNvSpPr>
            <a:spLocks noChangeShapeType="1"/>
          </p:cNvSpPr>
          <p:nvPr/>
        </p:nvSpPr>
        <p:spPr bwMode="auto">
          <a:xfrm flipV="1">
            <a:off x="6471289" y="5410250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81" name="Line 1864"/>
          <p:cNvSpPr>
            <a:spLocks noChangeShapeType="1"/>
          </p:cNvSpPr>
          <p:nvPr/>
        </p:nvSpPr>
        <p:spPr bwMode="auto">
          <a:xfrm flipH="1" flipV="1">
            <a:off x="6720526" y="5429300"/>
            <a:ext cx="19050" cy="20638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82" name="Line 1865"/>
          <p:cNvSpPr>
            <a:spLocks noChangeShapeType="1"/>
          </p:cNvSpPr>
          <p:nvPr/>
        </p:nvSpPr>
        <p:spPr bwMode="auto">
          <a:xfrm>
            <a:off x="6739576" y="5449937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83" name="Line 1866"/>
          <p:cNvSpPr>
            <a:spLocks noChangeShapeType="1"/>
          </p:cNvSpPr>
          <p:nvPr/>
        </p:nvSpPr>
        <p:spPr bwMode="auto">
          <a:xfrm flipH="1">
            <a:off x="6720526" y="5449937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84" name="Line 1867"/>
          <p:cNvSpPr>
            <a:spLocks noChangeShapeType="1"/>
          </p:cNvSpPr>
          <p:nvPr/>
        </p:nvSpPr>
        <p:spPr bwMode="auto">
          <a:xfrm flipV="1">
            <a:off x="6739576" y="5429300"/>
            <a:ext cx="19050" cy="20638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85" name="Line 1868"/>
          <p:cNvSpPr>
            <a:spLocks noChangeShapeType="1"/>
          </p:cNvSpPr>
          <p:nvPr/>
        </p:nvSpPr>
        <p:spPr bwMode="auto">
          <a:xfrm flipH="1" flipV="1">
            <a:off x="6990401" y="5483275"/>
            <a:ext cx="17463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86" name="Line 1869"/>
          <p:cNvSpPr>
            <a:spLocks noChangeShapeType="1"/>
          </p:cNvSpPr>
          <p:nvPr/>
        </p:nvSpPr>
        <p:spPr bwMode="auto">
          <a:xfrm>
            <a:off x="7007864" y="5502325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87" name="Line 1870"/>
          <p:cNvSpPr>
            <a:spLocks noChangeShapeType="1"/>
          </p:cNvSpPr>
          <p:nvPr/>
        </p:nvSpPr>
        <p:spPr bwMode="auto">
          <a:xfrm flipH="1">
            <a:off x="6990401" y="5502325"/>
            <a:ext cx="17463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88" name="Line 1871"/>
          <p:cNvSpPr>
            <a:spLocks noChangeShapeType="1"/>
          </p:cNvSpPr>
          <p:nvPr/>
        </p:nvSpPr>
        <p:spPr bwMode="auto">
          <a:xfrm flipV="1">
            <a:off x="7007864" y="5483275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89" name="Line 1872"/>
          <p:cNvSpPr>
            <a:spLocks noChangeShapeType="1"/>
          </p:cNvSpPr>
          <p:nvPr/>
        </p:nvSpPr>
        <p:spPr bwMode="auto">
          <a:xfrm flipH="1" flipV="1">
            <a:off x="7258689" y="5362625"/>
            <a:ext cx="20638" cy="17463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0" name="Line 1873"/>
          <p:cNvSpPr>
            <a:spLocks noChangeShapeType="1"/>
          </p:cNvSpPr>
          <p:nvPr/>
        </p:nvSpPr>
        <p:spPr bwMode="auto">
          <a:xfrm>
            <a:off x="7279326" y="5380087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1" name="Line 1874"/>
          <p:cNvSpPr>
            <a:spLocks noChangeShapeType="1"/>
          </p:cNvSpPr>
          <p:nvPr/>
        </p:nvSpPr>
        <p:spPr bwMode="auto">
          <a:xfrm flipH="1">
            <a:off x="7258689" y="5380087"/>
            <a:ext cx="20638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2" name="Line 1875"/>
          <p:cNvSpPr>
            <a:spLocks noChangeShapeType="1"/>
          </p:cNvSpPr>
          <p:nvPr/>
        </p:nvSpPr>
        <p:spPr bwMode="auto">
          <a:xfrm flipV="1">
            <a:off x="7279326" y="5362625"/>
            <a:ext cx="19050" cy="17463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3" name="Line 1876"/>
          <p:cNvSpPr>
            <a:spLocks noChangeShapeType="1"/>
          </p:cNvSpPr>
          <p:nvPr/>
        </p:nvSpPr>
        <p:spPr bwMode="auto">
          <a:xfrm flipH="1" flipV="1">
            <a:off x="7526976" y="5413425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4" name="Line 1877"/>
          <p:cNvSpPr>
            <a:spLocks noChangeShapeType="1"/>
          </p:cNvSpPr>
          <p:nvPr/>
        </p:nvSpPr>
        <p:spPr bwMode="auto">
          <a:xfrm>
            <a:off x="7546026" y="5432475"/>
            <a:ext cx="20638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5" name="Line 1878"/>
          <p:cNvSpPr>
            <a:spLocks noChangeShapeType="1"/>
          </p:cNvSpPr>
          <p:nvPr/>
        </p:nvSpPr>
        <p:spPr bwMode="auto">
          <a:xfrm flipH="1">
            <a:off x="7526976" y="5432475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6" name="Line 1879"/>
          <p:cNvSpPr>
            <a:spLocks noChangeShapeType="1"/>
          </p:cNvSpPr>
          <p:nvPr/>
        </p:nvSpPr>
        <p:spPr bwMode="auto">
          <a:xfrm flipV="1">
            <a:off x="7546026" y="5413425"/>
            <a:ext cx="20638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7" name="Line 1880"/>
          <p:cNvSpPr>
            <a:spLocks noChangeShapeType="1"/>
          </p:cNvSpPr>
          <p:nvPr/>
        </p:nvSpPr>
        <p:spPr bwMode="auto">
          <a:xfrm flipH="1" flipV="1">
            <a:off x="7798439" y="5402312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8" name="Line 1881"/>
          <p:cNvSpPr>
            <a:spLocks noChangeShapeType="1"/>
          </p:cNvSpPr>
          <p:nvPr/>
        </p:nvSpPr>
        <p:spPr bwMode="auto">
          <a:xfrm>
            <a:off x="7817489" y="5421362"/>
            <a:ext cx="17463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9" name="Line 1882"/>
          <p:cNvSpPr>
            <a:spLocks noChangeShapeType="1"/>
          </p:cNvSpPr>
          <p:nvPr/>
        </p:nvSpPr>
        <p:spPr bwMode="auto">
          <a:xfrm flipH="1">
            <a:off x="7798439" y="5421362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00" name="Line 1883"/>
          <p:cNvSpPr>
            <a:spLocks noChangeShapeType="1"/>
          </p:cNvSpPr>
          <p:nvPr/>
        </p:nvSpPr>
        <p:spPr bwMode="auto">
          <a:xfrm flipV="1">
            <a:off x="7817489" y="5402312"/>
            <a:ext cx="17463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01" name="Rectangle 1884"/>
          <p:cNvSpPr>
            <a:spLocks noChangeArrowheads="1"/>
          </p:cNvSpPr>
          <p:nvPr/>
        </p:nvSpPr>
        <p:spPr bwMode="auto">
          <a:xfrm>
            <a:off x="5523551" y="5770612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1.00E+06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02" name="Rectangle 1885"/>
          <p:cNvSpPr>
            <a:spLocks noChangeArrowheads="1"/>
          </p:cNvSpPr>
          <p:nvPr/>
        </p:nvSpPr>
        <p:spPr bwMode="auto">
          <a:xfrm>
            <a:off x="5523551" y="5195937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1.00E+07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03" name="Rectangle 1886"/>
          <p:cNvSpPr>
            <a:spLocks noChangeArrowheads="1"/>
          </p:cNvSpPr>
          <p:nvPr/>
        </p:nvSpPr>
        <p:spPr bwMode="auto">
          <a:xfrm>
            <a:off x="5523551" y="461967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1.00E+08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04" name="Rectangle 1887"/>
          <p:cNvSpPr>
            <a:spLocks noChangeArrowheads="1"/>
          </p:cNvSpPr>
          <p:nvPr/>
        </p:nvSpPr>
        <p:spPr bwMode="auto">
          <a:xfrm>
            <a:off x="5523551" y="4041825"/>
            <a:ext cx="3302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1.00E+09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05" name="Rectangle 1888"/>
          <p:cNvSpPr>
            <a:spLocks noChangeArrowheads="1"/>
          </p:cNvSpPr>
          <p:nvPr/>
        </p:nvSpPr>
        <p:spPr bwMode="auto">
          <a:xfrm>
            <a:off x="5915664" y="5870625"/>
            <a:ext cx="42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0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6" name="Rectangle 1889"/>
          <p:cNvSpPr>
            <a:spLocks noChangeArrowheads="1"/>
          </p:cNvSpPr>
          <p:nvPr/>
        </p:nvSpPr>
        <p:spPr bwMode="auto">
          <a:xfrm>
            <a:off x="6453826" y="5870625"/>
            <a:ext cx="42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2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7" name="Rectangle 1890"/>
          <p:cNvSpPr>
            <a:spLocks noChangeArrowheads="1"/>
          </p:cNvSpPr>
          <p:nvPr/>
        </p:nvSpPr>
        <p:spPr bwMode="auto">
          <a:xfrm>
            <a:off x="6993576" y="5870625"/>
            <a:ext cx="42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4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8" name="Rectangle 1891"/>
          <p:cNvSpPr>
            <a:spLocks noChangeArrowheads="1"/>
          </p:cNvSpPr>
          <p:nvPr/>
        </p:nvSpPr>
        <p:spPr bwMode="auto">
          <a:xfrm>
            <a:off x="7533326" y="5870625"/>
            <a:ext cx="42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6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9" name="Rectangle 1892"/>
          <p:cNvSpPr>
            <a:spLocks noChangeArrowheads="1"/>
          </p:cNvSpPr>
          <p:nvPr/>
        </p:nvSpPr>
        <p:spPr bwMode="auto">
          <a:xfrm>
            <a:off x="8069901" y="5870625"/>
            <a:ext cx="42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8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10" name="Rectangle 1893"/>
          <p:cNvSpPr>
            <a:spLocks noChangeArrowheads="1"/>
          </p:cNvSpPr>
          <p:nvPr/>
        </p:nvSpPr>
        <p:spPr bwMode="auto">
          <a:xfrm>
            <a:off x="8244526" y="5870625"/>
            <a:ext cx="127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latin typeface="Arial" pitchFamily="34" charset="0"/>
                <a:cs typeface="Arial" pitchFamily="34" charset="0"/>
              </a:rPr>
              <a:t>DPI</a:t>
            </a:r>
            <a:endParaRPr lang="en-US" sz="600" b="0" baseline="-25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11" name="Rectangle 1894"/>
          <p:cNvSpPr>
            <a:spLocks noChangeArrowheads="1"/>
          </p:cNvSpPr>
          <p:nvPr/>
        </p:nvSpPr>
        <p:spPr bwMode="auto">
          <a:xfrm rot="16200000">
            <a:off x="5169539" y="4899074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>
                <a:latin typeface="Arial" pitchFamily="34" charset="0"/>
                <a:cs typeface="Arial" pitchFamily="34" charset="0"/>
              </a:rPr>
              <a:t>Photon Counts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12" name="Line 1895"/>
          <p:cNvSpPr>
            <a:spLocks noChangeShapeType="1"/>
          </p:cNvSpPr>
          <p:nvPr/>
        </p:nvSpPr>
        <p:spPr bwMode="auto">
          <a:xfrm>
            <a:off x="8203251" y="4664125"/>
            <a:ext cx="184150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13" name="Freeform 1896"/>
          <p:cNvSpPr>
            <a:spLocks/>
          </p:cNvSpPr>
          <p:nvPr/>
        </p:nvSpPr>
        <p:spPr bwMode="auto">
          <a:xfrm>
            <a:off x="8279451" y="4651425"/>
            <a:ext cx="38100" cy="38100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68400 h 14"/>
              <a:gd name="T4" fmla="*/ 68400 w 14"/>
              <a:gd name="T5" fmla="*/ 132612 h 14"/>
              <a:gd name="T6" fmla="*/ 0 w 14"/>
              <a:gd name="T7" fmla="*/ 68400 h 14"/>
              <a:gd name="T8" fmla="*/ 68400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solidFill>
            <a:srgbClr val="00008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14" name="Freeform 1897"/>
          <p:cNvSpPr>
            <a:spLocks/>
          </p:cNvSpPr>
          <p:nvPr/>
        </p:nvSpPr>
        <p:spPr bwMode="auto">
          <a:xfrm>
            <a:off x="8276276" y="4645075"/>
            <a:ext cx="38100" cy="39688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136466 h 14"/>
              <a:gd name="T4" fmla="*/ 68400 w 14"/>
              <a:gd name="T5" fmla="*/ 268080 h 14"/>
              <a:gd name="T6" fmla="*/ 0 w 14"/>
              <a:gd name="T7" fmla="*/ 136466 h 14"/>
              <a:gd name="T8" fmla="*/ 68400 w 14"/>
              <a:gd name="T9" fmla="*/ 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4"/>
              <a:gd name="T17" fmla="*/ 14 w 14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4">
                <a:moveTo>
                  <a:pt x="7" y="0"/>
                </a:moveTo>
                <a:lnTo>
                  <a:pt x="14" y="7"/>
                </a:lnTo>
                <a:lnTo>
                  <a:pt x="7" y="14"/>
                </a:lnTo>
                <a:lnTo>
                  <a:pt x="0" y="7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15" name="Rectangle 1898"/>
          <p:cNvSpPr>
            <a:spLocks noChangeArrowheads="1"/>
          </p:cNvSpPr>
          <p:nvPr/>
        </p:nvSpPr>
        <p:spPr bwMode="auto">
          <a:xfrm>
            <a:off x="8425501" y="4627612"/>
            <a:ext cx="2524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pOka-L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16" name="Line 1899"/>
          <p:cNvSpPr>
            <a:spLocks noChangeShapeType="1"/>
          </p:cNvSpPr>
          <p:nvPr/>
        </p:nvSpPr>
        <p:spPr bwMode="auto">
          <a:xfrm>
            <a:off x="8203251" y="4773662"/>
            <a:ext cx="184150" cy="3175"/>
          </a:xfrm>
          <a:prstGeom prst="line">
            <a:avLst/>
          </a:prstGeom>
          <a:noFill/>
          <a:ln w="3175">
            <a:solidFill>
              <a:srgbClr val="DD080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17" name="Rectangle 1900"/>
          <p:cNvSpPr>
            <a:spLocks noChangeArrowheads="1"/>
          </p:cNvSpPr>
          <p:nvPr/>
        </p:nvSpPr>
        <p:spPr bwMode="auto">
          <a:xfrm>
            <a:off x="8276276" y="4748262"/>
            <a:ext cx="44450" cy="44450"/>
          </a:xfrm>
          <a:prstGeom prst="rect">
            <a:avLst/>
          </a:prstGeom>
          <a:noFill/>
          <a:ln w="3175">
            <a:solidFill>
              <a:srgbClr val="DD080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18" name="Rectangle 1901"/>
          <p:cNvSpPr>
            <a:spLocks noChangeArrowheads="1"/>
          </p:cNvSpPr>
          <p:nvPr/>
        </p:nvSpPr>
        <p:spPr bwMode="auto">
          <a:xfrm>
            <a:off x="8425501" y="4729212"/>
            <a:ext cx="2587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ORF7D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19" name="Line 1902"/>
          <p:cNvSpPr>
            <a:spLocks noChangeShapeType="1"/>
          </p:cNvSpPr>
          <p:nvPr/>
        </p:nvSpPr>
        <p:spPr bwMode="auto">
          <a:xfrm>
            <a:off x="8203251" y="4868912"/>
            <a:ext cx="184150" cy="1588"/>
          </a:xfrm>
          <a:prstGeom prst="line">
            <a:avLst/>
          </a:prstGeom>
          <a:noFill/>
          <a:ln w="3175">
            <a:solidFill>
              <a:srgbClr val="DD080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20" name="Rectangle 1903"/>
          <p:cNvSpPr>
            <a:spLocks noChangeArrowheads="1"/>
          </p:cNvSpPr>
          <p:nvPr/>
        </p:nvSpPr>
        <p:spPr bwMode="auto">
          <a:xfrm>
            <a:off x="8279451" y="4851450"/>
            <a:ext cx="38100" cy="42863"/>
          </a:xfrm>
          <a:prstGeom prst="rect">
            <a:avLst/>
          </a:prstGeom>
          <a:solidFill>
            <a:srgbClr val="DD0806"/>
          </a:solidFill>
          <a:ln w="3175">
            <a:solidFill>
              <a:srgbClr val="FF0309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z="1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21" name="Rectangle 1904"/>
          <p:cNvSpPr>
            <a:spLocks noChangeArrowheads="1"/>
          </p:cNvSpPr>
          <p:nvPr/>
        </p:nvSpPr>
        <p:spPr bwMode="auto">
          <a:xfrm>
            <a:off x="8425501" y="4832400"/>
            <a:ext cx="2587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ORF7R</a:t>
            </a:r>
          </a:p>
        </p:txBody>
      </p:sp>
      <p:sp>
        <p:nvSpPr>
          <p:cNvPr id="1422" name="Line 1905"/>
          <p:cNvSpPr>
            <a:spLocks noChangeShapeType="1"/>
          </p:cNvSpPr>
          <p:nvPr/>
        </p:nvSpPr>
        <p:spPr bwMode="auto">
          <a:xfrm>
            <a:off x="8203251" y="4972100"/>
            <a:ext cx="184150" cy="3175"/>
          </a:xfrm>
          <a:prstGeom prst="line">
            <a:avLst/>
          </a:pr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23" name="Freeform 1906"/>
          <p:cNvSpPr>
            <a:spLocks/>
          </p:cNvSpPr>
          <p:nvPr/>
        </p:nvSpPr>
        <p:spPr bwMode="auto">
          <a:xfrm>
            <a:off x="8276276" y="4953050"/>
            <a:ext cx="38100" cy="38100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132612 h 14"/>
              <a:gd name="T4" fmla="*/ 0 w 14"/>
              <a:gd name="T5" fmla="*/ 132612 h 14"/>
              <a:gd name="T6" fmla="*/ 68400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24" name="Rectangle 1907"/>
          <p:cNvSpPr>
            <a:spLocks noChangeArrowheads="1"/>
          </p:cNvSpPr>
          <p:nvPr/>
        </p:nvSpPr>
        <p:spPr bwMode="auto">
          <a:xfrm>
            <a:off x="8425501" y="4932412"/>
            <a:ext cx="3016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ORF10D</a:t>
            </a:r>
          </a:p>
        </p:txBody>
      </p:sp>
      <p:sp>
        <p:nvSpPr>
          <p:cNvPr id="1425" name="Line 1908"/>
          <p:cNvSpPr>
            <a:spLocks noChangeShapeType="1"/>
          </p:cNvSpPr>
          <p:nvPr/>
        </p:nvSpPr>
        <p:spPr bwMode="auto">
          <a:xfrm>
            <a:off x="8203251" y="5072112"/>
            <a:ext cx="184150" cy="3175"/>
          </a:xfrm>
          <a:prstGeom prst="line">
            <a:avLst/>
          </a:pr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26" name="Freeform 1909"/>
          <p:cNvSpPr>
            <a:spLocks/>
          </p:cNvSpPr>
          <p:nvPr/>
        </p:nvSpPr>
        <p:spPr bwMode="auto">
          <a:xfrm>
            <a:off x="8279451" y="5057825"/>
            <a:ext cx="38100" cy="39688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268080 h 14"/>
              <a:gd name="T4" fmla="*/ 0 w 14"/>
              <a:gd name="T5" fmla="*/ 268080 h 14"/>
              <a:gd name="T6" fmla="*/ 68400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solidFill>
            <a:srgbClr val="0000D4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27" name="Freeform 1910"/>
          <p:cNvSpPr>
            <a:spLocks/>
          </p:cNvSpPr>
          <p:nvPr/>
        </p:nvSpPr>
        <p:spPr bwMode="auto">
          <a:xfrm>
            <a:off x="8276276" y="5053062"/>
            <a:ext cx="38100" cy="38100"/>
          </a:xfrm>
          <a:custGeom>
            <a:avLst/>
            <a:gdLst>
              <a:gd name="T0" fmla="*/ 68400 w 14"/>
              <a:gd name="T1" fmla="*/ 0 h 14"/>
              <a:gd name="T2" fmla="*/ 132612 w 14"/>
              <a:gd name="T3" fmla="*/ 132612 h 14"/>
              <a:gd name="T4" fmla="*/ 0 w 14"/>
              <a:gd name="T5" fmla="*/ 132612 h 14"/>
              <a:gd name="T6" fmla="*/ 68400 w 14"/>
              <a:gd name="T7" fmla="*/ 0 h 14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4"/>
              <a:gd name="T14" fmla="*/ 14 w 14"/>
              <a:gd name="T15" fmla="*/ 14 h 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4">
                <a:moveTo>
                  <a:pt x="7" y="0"/>
                </a:moveTo>
                <a:lnTo>
                  <a:pt x="14" y="14"/>
                </a:lnTo>
                <a:lnTo>
                  <a:pt x="0" y="14"/>
                </a:lnTo>
                <a:lnTo>
                  <a:pt x="7" y="0"/>
                </a:lnTo>
                <a:close/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28" name="Rectangle 1911"/>
          <p:cNvSpPr>
            <a:spLocks noChangeArrowheads="1"/>
          </p:cNvSpPr>
          <p:nvPr/>
        </p:nvSpPr>
        <p:spPr bwMode="auto">
          <a:xfrm>
            <a:off x="8425501" y="5035600"/>
            <a:ext cx="3016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ORF10R</a:t>
            </a:r>
          </a:p>
        </p:txBody>
      </p:sp>
      <p:sp>
        <p:nvSpPr>
          <p:cNvPr id="1429" name="Line 1912"/>
          <p:cNvSpPr>
            <a:spLocks noChangeShapeType="1"/>
          </p:cNvSpPr>
          <p:nvPr/>
        </p:nvSpPr>
        <p:spPr bwMode="auto">
          <a:xfrm>
            <a:off x="8203251" y="5175300"/>
            <a:ext cx="184150" cy="3175"/>
          </a:xfrm>
          <a:prstGeom prst="lin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0" name="Oval 1913"/>
          <p:cNvSpPr>
            <a:spLocks noChangeArrowheads="1"/>
          </p:cNvSpPr>
          <p:nvPr/>
        </p:nvSpPr>
        <p:spPr bwMode="auto">
          <a:xfrm>
            <a:off x="8279451" y="5159425"/>
            <a:ext cx="38100" cy="38100"/>
          </a:xfrm>
          <a:prstGeom prst="ellipse">
            <a:avLst/>
          </a:prstGeom>
          <a:noFill/>
          <a:ln w="3175">
            <a:solidFill>
              <a:srgbClr val="1FB714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1" name="Rectangle 1914"/>
          <p:cNvSpPr>
            <a:spLocks noChangeArrowheads="1"/>
          </p:cNvSpPr>
          <p:nvPr/>
        </p:nvSpPr>
        <p:spPr bwMode="auto">
          <a:xfrm>
            <a:off x="8425501" y="5137200"/>
            <a:ext cx="322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ORF47D </a:t>
            </a:r>
          </a:p>
        </p:txBody>
      </p:sp>
      <p:sp>
        <p:nvSpPr>
          <p:cNvPr id="1432" name="Line 1915"/>
          <p:cNvSpPr>
            <a:spLocks noChangeShapeType="1"/>
          </p:cNvSpPr>
          <p:nvPr/>
        </p:nvSpPr>
        <p:spPr bwMode="auto">
          <a:xfrm>
            <a:off x="8203251" y="5276900"/>
            <a:ext cx="184150" cy="1588"/>
          </a:xfrm>
          <a:prstGeom prst="line">
            <a:avLst/>
          </a:prstGeom>
          <a:noFill/>
          <a:ln w="31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3" name="Line 1916"/>
          <p:cNvSpPr>
            <a:spLocks noChangeShapeType="1"/>
          </p:cNvSpPr>
          <p:nvPr/>
        </p:nvSpPr>
        <p:spPr bwMode="auto">
          <a:xfrm flipH="1" flipV="1">
            <a:off x="8276276" y="5256262"/>
            <a:ext cx="19050" cy="20638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" name="Line 1917"/>
          <p:cNvSpPr>
            <a:spLocks noChangeShapeType="1"/>
          </p:cNvSpPr>
          <p:nvPr/>
        </p:nvSpPr>
        <p:spPr bwMode="auto">
          <a:xfrm>
            <a:off x="8295326" y="5276900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" name="Line 1918"/>
          <p:cNvSpPr>
            <a:spLocks noChangeShapeType="1"/>
          </p:cNvSpPr>
          <p:nvPr/>
        </p:nvSpPr>
        <p:spPr bwMode="auto">
          <a:xfrm flipH="1">
            <a:off x="8276276" y="5276900"/>
            <a:ext cx="19050" cy="19050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" name="Line 1919"/>
          <p:cNvSpPr>
            <a:spLocks noChangeShapeType="1"/>
          </p:cNvSpPr>
          <p:nvPr/>
        </p:nvSpPr>
        <p:spPr bwMode="auto">
          <a:xfrm flipV="1">
            <a:off x="8295326" y="5256262"/>
            <a:ext cx="19050" cy="20638"/>
          </a:xfrm>
          <a:prstGeom prst="line">
            <a:avLst/>
          </a:prstGeom>
          <a:noFill/>
          <a:ln w="31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" name="Rectangle 1920"/>
          <p:cNvSpPr>
            <a:spLocks noChangeArrowheads="1"/>
          </p:cNvSpPr>
          <p:nvPr/>
        </p:nvSpPr>
        <p:spPr bwMode="auto">
          <a:xfrm>
            <a:off x="8425501" y="5240387"/>
            <a:ext cx="182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600" b="0">
                <a:latin typeface="Arial" pitchFamily="34" charset="0"/>
                <a:cs typeface="Arial" pitchFamily="34" charset="0"/>
              </a:rPr>
              <a:t>Mock</a:t>
            </a:r>
            <a:endParaRPr lang="en-US" sz="600" b="0" baseline="-2500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38" name="Text Box 1921"/>
          <p:cNvSpPr txBox="1">
            <a:spLocks noChangeArrowheads="1"/>
          </p:cNvSpPr>
          <p:nvPr/>
        </p:nvSpPr>
        <p:spPr bwMode="auto">
          <a:xfrm>
            <a:off x="5922014" y="3799231"/>
            <a:ext cx="884238" cy="23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400" baseline="-25000" dirty="0" smtClean="0">
                <a:cs typeface="Arial" pitchFamily="34" charset="0"/>
              </a:rPr>
              <a:t>SOC</a:t>
            </a:r>
            <a:endParaRPr lang="en-US" sz="1400" baseline="-25000" dirty="0">
              <a:cs typeface="Arial" pitchFamily="34" charset="0"/>
            </a:endParaRPr>
          </a:p>
        </p:txBody>
      </p:sp>
      <p:pic>
        <p:nvPicPr>
          <p:cNvPr id="1439" name="Picture 1438" descr="ski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914" y="2417868"/>
            <a:ext cx="1816100" cy="247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40" name="Picture 1439" descr="skin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857" y="2422948"/>
            <a:ext cx="1612900" cy="2489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41" name="Rectangle 320"/>
          <p:cNvSpPr>
            <a:spLocks noChangeArrowheads="1"/>
          </p:cNvSpPr>
          <p:nvPr/>
        </p:nvSpPr>
        <p:spPr bwMode="auto">
          <a:xfrm>
            <a:off x="4447829" y="2110686"/>
            <a:ext cx="4539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Mu</a:t>
            </a:r>
            <a:endParaRPr lang="en-US" sz="1400" dirty="0"/>
          </a:p>
        </p:txBody>
      </p:sp>
      <p:graphicFrame>
        <p:nvGraphicFramePr>
          <p:cNvPr id="1442" name="Table 1441"/>
          <p:cNvGraphicFramePr>
            <a:graphicFrameLocks noGrp="1"/>
          </p:cNvGraphicFramePr>
          <p:nvPr/>
        </p:nvGraphicFramePr>
        <p:xfrm>
          <a:off x="251382" y="1121789"/>
          <a:ext cx="917542" cy="52120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17542"/>
              </a:tblGrid>
              <a:tr h="480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ORF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2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3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7</a:t>
                      </a:r>
                      <a:endParaRPr lang="en-US" sz="1800" b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8</a:t>
                      </a:r>
                      <a:r>
                        <a:rPr lang="en-US" sz="1800" b="0" baseline="300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10</a:t>
                      </a:r>
                      <a:endParaRPr lang="en-US" sz="1800" b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11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12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13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14</a:t>
                      </a:r>
                      <a:endParaRPr lang="en-US" sz="1800" b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15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36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47</a:t>
                      </a:r>
                      <a:r>
                        <a:rPr lang="en-US" sz="1800" b="0" baseline="3000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b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57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58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59</a:t>
                      </a:r>
                      <a:r>
                        <a:rPr lang="en-US" sz="1800" b="0" baseline="30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64/69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33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65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3" name="Arc 92"/>
          <p:cNvSpPr>
            <a:spLocks/>
          </p:cNvSpPr>
          <p:nvPr/>
        </p:nvSpPr>
        <p:spPr bwMode="auto">
          <a:xfrm rot="2590032" flipH="1">
            <a:off x="1096030" y="1530737"/>
            <a:ext cx="1584980" cy="540648"/>
          </a:xfrm>
          <a:custGeom>
            <a:avLst/>
            <a:gdLst>
              <a:gd name="T0" fmla="*/ 0 w 21600"/>
              <a:gd name="T1" fmla="*/ 0 h 27520"/>
              <a:gd name="T2" fmla="*/ 2147483647 w 21600"/>
              <a:gd name="T3" fmla="*/ 2147483647 h 27520"/>
              <a:gd name="T4" fmla="*/ 0 w 21600"/>
              <a:gd name="T5" fmla="*/ 2147483647 h 27520"/>
              <a:gd name="T6" fmla="*/ 0 60000 65536"/>
              <a:gd name="T7" fmla="*/ 0 60000 65536"/>
              <a:gd name="T8" fmla="*/ 0 60000 65536"/>
              <a:gd name="T9" fmla="*/ 0 w 21600"/>
              <a:gd name="T10" fmla="*/ 0 h 27520"/>
              <a:gd name="T11" fmla="*/ 21600 w 21600"/>
              <a:gd name="T12" fmla="*/ 27520 h 275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520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02"/>
                  <a:pt x="21321" y="25594"/>
                  <a:pt x="20772" y="27519"/>
                </a:cubicBezTo>
              </a:path>
              <a:path w="21600" h="27520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02"/>
                  <a:pt x="21321" y="25594"/>
                  <a:pt x="20772" y="27519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T NB Clos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249" y="1598248"/>
            <a:ext cx="4279771" cy="4279771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451050" y="1151357"/>
          <a:ext cx="917542" cy="531021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17542"/>
              </a:tblGrid>
              <a:tr h="3724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ORF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2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3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7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8</a:t>
                      </a:r>
                      <a:r>
                        <a:rPr lang="en-US" sz="1800" b="0" baseline="30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10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11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12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13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14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15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36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47</a:t>
                      </a:r>
                      <a:r>
                        <a:rPr lang="en-US" sz="1800" b="0" baseline="30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57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58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59</a:t>
                      </a:r>
                      <a:r>
                        <a:rPr lang="en-US" sz="1800" b="0" baseline="30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64/69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Cambria"/>
                          <a:cs typeface="Times New Roman"/>
                        </a:rPr>
                        <a:t>65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tangle 314"/>
          <p:cNvSpPr>
            <a:spLocks noChangeArrowheads="1"/>
          </p:cNvSpPr>
          <p:nvPr/>
        </p:nvSpPr>
        <p:spPr bwMode="auto">
          <a:xfrm>
            <a:off x="1334990" y="217488"/>
            <a:ext cx="64754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DE03"/>
                </a:solidFill>
                <a:ea typeface="ＭＳ Ｐゴシック" pitchFamily="34" charset="-128"/>
              </a:rPr>
              <a:t>Analysis of VZV Mutant Replication in Human </a:t>
            </a:r>
          </a:p>
          <a:p>
            <a:pPr algn="ctr">
              <a:defRPr/>
            </a:pPr>
            <a:r>
              <a:rPr lang="en-US" altLang="zh-CN" sz="2400" dirty="0" err="1" smtClean="0">
                <a:solidFill>
                  <a:srgbClr val="FFDE03"/>
                </a:solidFill>
                <a:ea typeface="宋体" pitchFamily="2" charset="-122"/>
              </a:rPr>
              <a:t>Nuroblastoma</a:t>
            </a:r>
            <a:r>
              <a:rPr lang="en-US" altLang="zh-CN" sz="2400" dirty="0" smtClean="0">
                <a:solidFill>
                  <a:srgbClr val="FFDE03"/>
                </a:solidFill>
                <a:ea typeface="宋体" pitchFamily="2" charset="-122"/>
              </a:rPr>
              <a:t> Cell Line (SH-SY5Y)</a:t>
            </a:r>
            <a:endParaRPr lang="en-US" sz="2400" dirty="0">
              <a:solidFill>
                <a:srgbClr val="FFDE03"/>
              </a:solidFill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8814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99871" y="992397"/>
          <a:ext cx="7853465" cy="5212080"/>
        </p:xfrm>
        <a:graphic>
          <a:graphicData uri="http://schemas.openxmlformats.org/drawingml/2006/table">
            <a:tbl>
              <a:tblPr/>
              <a:tblGrid>
                <a:gridCol w="1434511"/>
                <a:gridCol w="1618925"/>
                <a:gridCol w="1753686"/>
                <a:gridCol w="1212863"/>
                <a:gridCol w="1833480"/>
              </a:tblGrid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Cambria"/>
                          <a:cs typeface="Times New Roman"/>
                        </a:rPr>
                        <a:t>VZV ORF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Cambria"/>
                          <a:cs typeface="Times New Roman"/>
                        </a:rPr>
                        <a:t>MeWo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Cambria"/>
                          <a:cs typeface="Times New Roman"/>
                        </a:rPr>
                        <a:t>ARPE-19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Cambria"/>
                          <a:cs typeface="Times New Roman"/>
                        </a:rPr>
                        <a:t>SOC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  <a:ea typeface="Cambria"/>
                          <a:cs typeface="Times New Roman"/>
                        </a:rPr>
                        <a:t>SH-SY5Y</a:t>
                      </a:r>
                      <a:endParaRPr 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1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2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3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7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alibri"/>
                          <a:ea typeface="Cambria"/>
                          <a:cs typeface="Times New Roman"/>
                        </a:rPr>
                        <a:t>-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alibri"/>
                          <a:ea typeface="Cambria"/>
                          <a:cs typeface="Times New Roman"/>
                        </a:rPr>
                        <a:t>-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8</a:t>
                      </a:r>
                      <a:r>
                        <a:rPr lang="en-US" sz="1800" b="1" baseline="300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10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alibri"/>
                          <a:ea typeface="Cambria"/>
                          <a:cs typeface="Times New Roman"/>
                        </a:rPr>
                        <a:t>-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11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12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13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14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alibri"/>
                          <a:ea typeface="Cambria"/>
                          <a:cs typeface="Times New Roman"/>
                        </a:rPr>
                        <a:t>-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15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36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47</a:t>
                      </a:r>
                      <a:r>
                        <a:rPr lang="en-US" sz="1800" b="1" baseline="300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alibri"/>
                          <a:ea typeface="Cambria"/>
                          <a:cs typeface="Times New Roman"/>
                        </a:rPr>
                        <a:t>-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57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58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59</a:t>
                      </a:r>
                      <a:r>
                        <a:rPr lang="en-US" sz="1800" b="1" baseline="300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S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64/69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  <a:tr h="253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65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mbria"/>
                          <a:cs typeface="Times New Roman"/>
                        </a:rPr>
                        <a:t>+</a:t>
                      </a:r>
                      <a:endParaRPr lang="en-US" sz="1800" dirty="0">
                        <a:solidFill>
                          <a:schemeClr val="bg1"/>
                        </a:solidFill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5870" marR="65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22571" y="2095130"/>
            <a:ext cx="7828972" cy="2881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923746" y="213030"/>
            <a:ext cx="52695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DE03"/>
                </a:solidFill>
              </a:rPr>
              <a:t>Screening Neurotropic ORFs</a:t>
            </a:r>
            <a:endParaRPr lang="en-US" sz="3200" dirty="0">
              <a:solidFill>
                <a:srgbClr val="FFDE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612027"/>
      </p:ext>
    </p:extLst>
  </p:cSld>
  <p:clrMapOvr>
    <a:masterClrMapping/>
  </p:clrMapOvr>
  <p:transition xmlns:p14="http://schemas.microsoft.com/office/powerpoint/2010/main">
    <p:pull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H-SY5Y-7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659" y="3037767"/>
            <a:ext cx="1353334" cy="18421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 rot="16200000">
            <a:off x="1883609" y="1945755"/>
            <a:ext cx="9428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>
                <a:cs typeface="Arial" charset="0"/>
              </a:rPr>
              <a:t>ARPE-19</a:t>
            </a: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 rot="16200000">
            <a:off x="1854789" y="3794097"/>
            <a:ext cx="10005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>
                <a:cs typeface="Arial" charset="0"/>
              </a:rPr>
              <a:t>SH-SY5Y </a:t>
            </a:r>
          </a:p>
        </p:txBody>
      </p:sp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4425988" y="863786"/>
            <a:ext cx="4138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b="1" dirty="0">
                <a:cs typeface="Arial" charset="0"/>
              </a:rPr>
              <a:t>7D</a:t>
            </a:r>
          </a:p>
        </p:txBody>
      </p:sp>
      <p:sp>
        <p:nvSpPr>
          <p:cNvPr id="8" name="Text Box 28"/>
          <p:cNvSpPr txBox="1">
            <a:spLocks noChangeArrowheads="1"/>
          </p:cNvSpPr>
          <p:nvPr/>
        </p:nvSpPr>
        <p:spPr bwMode="auto">
          <a:xfrm>
            <a:off x="5817766" y="863786"/>
            <a:ext cx="4138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>
                <a:cs typeface="Arial" charset="0"/>
              </a:rPr>
              <a:t>7R</a:t>
            </a: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3007678" y="863786"/>
            <a:ext cx="4635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b="1" dirty="0">
                <a:cs typeface="Arial" charset="0"/>
              </a:rPr>
              <a:t>WT</a:t>
            </a:r>
          </a:p>
        </p:txBody>
      </p:sp>
      <p:pic>
        <p:nvPicPr>
          <p:cNvPr id="10" name="Picture 7" descr="SH-SY5Y-7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584" y="3035964"/>
            <a:ext cx="1357859" cy="18466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H-SY5Y-W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748" y="3035961"/>
            <a:ext cx="1357859" cy="18421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7D Infected ARPE GFP 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921" y="1183086"/>
            <a:ext cx="1339754" cy="17923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7R 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044" y="1172368"/>
            <a:ext cx="1344282" cy="17923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WT 4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751" y="1187608"/>
            <a:ext cx="1344282" cy="17923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105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95"/>
          <p:cNvSpPr>
            <a:spLocks noChangeArrowheads="1"/>
          </p:cNvSpPr>
          <p:nvPr/>
        </p:nvSpPr>
        <p:spPr bwMode="auto">
          <a:xfrm>
            <a:off x="1004888" y="3960813"/>
            <a:ext cx="6973887" cy="1614487"/>
          </a:xfrm>
          <a:prstGeom prst="rect">
            <a:avLst/>
          </a:prstGeom>
          <a:solidFill>
            <a:schemeClr val="tx2">
              <a:lumMod val="2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Rectangle 196"/>
          <p:cNvSpPr>
            <a:spLocks noChangeArrowheads="1"/>
          </p:cNvSpPr>
          <p:nvPr/>
        </p:nvSpPr>
        <p:spPr bwMode="auto">
          <a:xfrm>
            <a:off x="1004888" y="2424113"/>
            <a:ext cx="6973887" cy="1495425"/>
          </a:xfrm>
          <a:prstGeom prst="rect">
            <a:avLst/>
          </a:prstGeom>
          <a:solidFill>
            <a:schemeClr val="tx2">
              <a:lumMod val="2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Rectangle 197"/>
          <p:cNvSpPr>
            <a:spLocks noChangeArrowheads="1"/>
          </p:cNvSpPr>
          <p:nvPr/>
        </p:nvSpPr>
        <p:spPr bwMode="auto">
          <a:xfrm>
            <a:off x="1004888" y="938213"/>
            <a:ext cx="6973887" cy="1441450"/>
          </a:xfrm>
          <a:prstGeom prst="rect">
            <a:avLst/>
          </a:prstGeom>
          <a:solidFill>
            <a:schemeClr val="tx2">
              <a:lumMod val="2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Text Box 357"/>
          <p:cNvSpPr txBox="1">
            <a:spLocks noChangeArrowheads="1"/>
          </p:cNvSpPr>
          <p:nvPr/>
        </p:nvSpPr>
        <p:spPr bwMode="auto">
          <a:xfrm>
            <a:off x="7594600" y="1314450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40k</a:t>
            </a:r>
          </a:p>
        </p:txBody>
      </p:sp>
      <p:sp>
        <p:nvSpPr>
          <p:cNvPr id="27654" name="Text Box 359"/>
          <p:cNvSpPr txBox="1">
            <a:spLocks noChangeArrowheads="1"/>
          </p:cNvSpPr>
          <p:nvPr/>
        </p:nvSpPr>
        <p:spPr bwMode="auto">
          <a:xfrm>
            <a:off x="7600950" y="2816225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solidFill>
                  <a:srgbClr val="FFFFFF"/>
                </a:solidFill>
                <a:cs typeface="Times New Roman" pitchFamily="18" charset="0"/>
              </a:rPr>
              <a:t>80k</a:t>
            </a:r>
          </a:p>
        </p:txBody>
      </p:sp>
      <p:sp>
        <p:nvSpPr>
          <p:cNvPr id="27655" name="Text Box 362"/>
          <p:cNvSpPr txBox="1">
            <a:spLocks noChangeArrowheads="1"/>
          </p:cNvSpPr>
          <p:nvPr/>
        </p:nvSpPr>
        <p:spPr bwMode="auto">
          <a:xfrm>
            <a:off x="7446963" y="4675188"/>
            <a:ext cx="7270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125k</a:t>
            </a:r>
          </a:p>
        </p:txBody>
      </p:sp>
      <p:sp>
        <p:nvSpPr>
          <p:cNvPr id="27656" name="AutoShape 202"/>
          <p:cNvSpPr>
            <a:spLocks noChangeArrowheads="1"/>
          </p:cNvSpPr>
          <p:nvPr/>
        </p:nvSpPr>
        <p:spPr bwMode="auto">
          <a:xfrm>
            <a:off x="6042025" y="1204913"/>
            <a:ext cx="446088" cy="358775"/>
          </a:xfrm>
          <a:prstGeom prst="homePlate">
            <a:avLst>
              <a:gd name="adj" fmla="val 16365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57" name="AutoShape 203"/>
          <p:cNvSpPr>
            <a:spLocks noChangeArrowheads="1"/>
          </p:cNvSpPr>
          <p:nvPr/>
        </p:nvSpPr>
        <p:spPr bwMode="auto">
          <a:xfrm>
            <a:off x="6553200" y="1208088"/>
            <a:ext cx="1173163" cy="363537"/>
          </a:xfrm>
          <a:prstGeom prst="flowChartProcess">
            <a:avLst/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58" name="AutoShape 204"/>
          <p:cNvSpPr>
            <a:spLocks noChangeArrowheads="1"/>
          </p:cNvSpPr>
          <p:nvPr/>
        </p:nvSpPr>
        <p:spPr bwMode="auto">
          <a:xfrm>
            <a:off x="5091113" y="1195388"/>
            <a:ext cx="195262" cy="358775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59" name="AutoShape 205"/>
          <p:cNvSpPr>
            <a:spLocks noChangeArrowheads="1"/>
          </p:cNvSpPr>
          <p:nvPr/>
        </p:nvSpPr>
        <p:spPr bwMode="auto">
          <a:xfrm>
            <a:off x="1670050" y="1212850"/>
            <a:ext cx="119063" cy="341313"/>
          </a:xfrm>
          <a:prstGeom prst="homePlate">
            <a:avLst>
              <a:gd name="adj" fmla="val 44870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60" name="AutoShape 206"/>
          <p:cNvSpPr>
            <a:spLocks noChangeArrowheads="1"/>
          </p:cNvSpPr>
          <p:nvPr/>
        </p:nvSpPr>
        <p:spPr bwMode="auto">
          <a:xfrm>
            <a:off x="2794000" y="1195388"/>
            <a:ext cx="111125" cy="361950"/>
          </a:xfrm>
          <a:prstGeom prst="homePlate">
            <a:avLst>
              <a:gd name="adj" fmla="val 45944"/>
            </a:avLst>
          </a:prstGeom>
          <a:solidFill>
            <a:schemeClr val="tx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61" name="AutoShape 207"/>
          <p:cNvSpPr>
            <a:spLocks noChangeArrowheads="1"/>
          </p:cNvSpPr>
          <p:nvPr/>
        </p:nvSpPr>
        <p:spPr bwMode="auto">
          <a:xfrm>
            <a:off x="3108325" y="1187450"/>
            <a:ext cx="53975" cy="366713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62" name="AutoShape 208"/>
          <p:cNvSpPr>
            <a:spLocks noChangeArrowheads="1"/>
          </p:cNvSpPr>
          <p:nvPr/>
        </p:nvSpPr>
        <p:spPr bwMode="auto">
          <a:xfrm>
            <a:off x="3179763" y="1195388"/>
            <a:ext cx="111125" cy="361950"/>
          </a:xfrm>
          <a:prstGeom prst="homePlate">
            <a:avLst>
              <a:gd name="adj" fmla="val 54056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63" name="AutoShape 209"/>
          <p:cNvSpPr>
            <a:spLocks noChangeArrowheads="1"/>
          </p:cNvSpPr>
          <p:nvPr/>
        </p:nvSpPr>
        <p:spPr bwMode="auto">
          <a:xfrm>
            <a:off x="3302000" y="1190625"/>
            <a:ext cx="182563" cy="363538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rgbClr val="005E76"/>
              </a:gs>
              <a:gs pos="50000">
                <a:srgbClr val="00CCFF"/>
              </a:gs>
              <a:gs pos="100000">
                <a:srgbClr val="005E76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64" name="AutoShape 210"/>
          <p:cNvSpPr>
            <a:spLocks noChangeArrowheads="1"/>
          </p:cNvSpPr>
          <p:nvPr/>
        </p:nvSpPr>
        <p:spPr bwMode="auto">
          <a:xfrm>
            <a:off x="3511550" y="1190625"/>
            <a:ext cx="382588" cy="363538"/>
          </a:xfrm>
          <a:prstGeom prst="homePlate">
            <a:avLst>
              <a:gd name="adj" fmla="val 15664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65" name="AutoShape 211"/>
          <p:cNvSpPr>
            <a:spLocks noChangeArrowheads="1"/>
          </p:cNvSpPr>
          <p:nvPr/>
        </p:nvSpPr>
        <p:spPr bwMode="auto">
          <a:xfrm>
            <a:off x="3921125" y="1187450"/>
            <a:ext cx="303213" cy="361950"/>
          </a:xfrm>
          <a:prstGeom prst="homePlate">
            <a:avLst>
              <a:gd name="adj" fmla="val 14824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66" name="AutoShape 212"/>
          <p:cNvSpPr>
            <a:spLocks noChangeArrowheads="1"/>
          </p:cNvSpPr>
          <p:nvPr/>
        </p:nvSpPr>
        <p:spPr bwMode="auto">
          <a:xfrm>
            <a:off x="4232275" y="1190625"/>
            <a:ext cx="168275" cy="366713"/>
          </a:xfrm>
          <a:prstGeom prst="homePlate">
            <a:avLst>
              <a:gd name="adj" fmla="val 28829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67" name="AutoShape 213"/>
          <p:cNvSpPr>
            <a:spLocks noChangeArrowheads="1"/>
          </p:cNvSpPr>
          <p:nvPr/>
        </p:nvSpPr>
        <p:spPr bwMode="auto">
          <a:xfrm flipH="1">
            <a:off x="1620838" y="1792288"/>
            <a:ext cx="53975" cy="365125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68" name="AutoShape 214"/>
          <p:cNvSpPr>
            <a:spLocks noChangeArrowheads="1"/>
          </p:cNvSpPr>
          <p:nvPr/>
        </p:nvSpPr>
        <p:spPr bwMode="auto">
          <a:xfrm flipH="1">
            <a:off x="1776413" y="1784350"/>
            <a:ext cx="120650" cy="373063"/>
          </a:xfrm>
          <a:prstGeom prst="homePlate">
            <a:avLst>
              <a:gd name="adj" fmla="val 45949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69" name="AutoShape 215"/>
          <p:cNvSpPr>
            <a:spLocks noChangeArrowheads="1"/>
          </p:cNvSpPr>
          <p:nvPr/>
        </p:nvSpPr>
        <p:spPr bwMode="auto">
          <a:xfrm flipH="1">
            <a:off x="1908175" y="1787525"/>
            <a:ext cx="217488" cy="376238"/>
          </a:xfrm>
          <a:prstGeom prst="homePlate">
            <a:avLst>
              <a:gd name="adj" fmla="val 22917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70" name="AutoShape 216"/>
          <p:cNvSpPr>
            <a:spLocks noChangeArrowheads="1"/>
          </p:cNvSpPr>
          <p:nvPr/>
        </p:nvSpPr>
        <p:spPr bwMode="auto">
          <a:xfrm flipH="1">
            <a:off x="2135188" y="1792288"/>
            <a:ext cx="131762" cy="371475"/>
          </a:xfrm>
          <a:prstGeom prst="homePlate">
            <a:avLst>
              <a:gd name="adj" fmla="val 36366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71" name="AutoShape 217"/>
          <p:cNvSpPr>
            <a:spLocks noChangeArrowheads="1"/>
          </p:cNvSpPr>
          <p:nvPr/>
        </p:nvSpPr>
        <p:spPr bwMode="auto">
          <a:xfrm flipH="1">
            <a:off x="2273300" y="1784350"/>
            <a:ext cx="490538" cy="379413"/>
          </a:xfrm>
          <a:prstGeom prst="homePlate">
            <a:avLst>
              <a:gd name="adj" fmla="val 16814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72" name="AutoShape 218"/>
          <p:cNvSpPr>
            <a:spLocks noChangeArrowheads="1"/>
          </p:cNvSpPr>
          <p:nvPr/>
        </p:nvSpPr>
        <p:spPr bwMode="auto">
          <a:xfrm flipH="1">
            <a:off x="2951163" y="1792288"/>
            <a:ext cx="119062" cy="371475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74" name="AutoShape 220"/>
          <p:cNvSpPr>
            <a:spLocks noChangeArrowheads="1"/>
          </p:cNvSpPr>
          <p:nvPr/>
        </p:nvSpPr>
        <p:spPr bwMode="auto">
          <a:xfrm flipH="1">
            <a:off x="4657725" y="1781175"/>
            <a:ext cx="177800" cy="379413"/>
          </a:xfrm>
          <a:prstGeom prst="homePlate">
            <a:avLst>
              <a:gd name="adj" fmla="val 22037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75" name="AutoShape 221"/>
          <p:cNvSpPr>
            <a:spLocks noChangeArrowheads="1"/>
          </p:cNvSpPr>
          <p:nvPr/>
        </p:nvSpPr>
        <p:spPr bwMode="auto">
          <a:xfrm flipH="1">
            <a:off x="4852988" y="1787525"/>
            <a:ext cx="163512" cy="373063"/>
          </a:xfrm>
          <a:prstGeom prst="homePlate">
            <a:avLst>
              <a:gd name="adj" fmla="val 28704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76" name="AutoShape 222"/>
          <p:cNvSpPr>
            <a:spLocks noChangeArrowheads="1"/>
          </p:cNvSpPr>
          <p:nvPr/>
        </p:nvSpPr>
        <p:spPr bwMode="auto">
          <a:xfrm flipH="1">
            <a:off x="5276850" y="1787525"/>
            <a:ext cx="150813" cy="373063"/>
          </a:xfrm>
          <a:prstGeom prst="homePlate">
            <a:avLst>
              <a:gd name="adj" fmla="val 37000"/>
            </a:avLst>
          </a:prstGeom>
          <a:gradFill rotWithShape="1">
            <a:gsLst>
              <a:gs pos="0">
                <a:srgbClr val="724101"/>
              </a:gs>
              <a:gs pos="50000">
                <a:srgbClr val="F68D02"/>
              </a:gs>
              <a:gs pos="100000">
                <a:srgbClr val="724101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77" name="AutoShape 223"/>
          <p:cNvSpPr>
            <a:spLocks noChangeArrowheads="1"/>
          </p:cNvSpPr>
          <p:nvPr/>
        </p:nvSpPr>
        <p:spPr bwMode="auto">
          <a:xfrm flipH="1">
            <a:off x="5434013" y="1792288"/>
            <a:ext cx="334962" cy="368300"/>
          </a:xfrm>
          <a:prstGeom prst="homePlate">
            <a:avLst>
              <a:gd name="adj" fmla="val 13093"/>
            </a:avLst>
          </a:prstGeom>
          <a:gradFill rotWithShape="1">
            <a:gsLst>
              <a:gs pos="0">
                <a:srgbClr val="724101"/>
              </a:gs>
              <a:gs pos="50000">
                <a:srgbClr val="F68D02"/>
              </a:gs>
              <a:gs pos="100000">
                <a:srgbClr val="724101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78" name="AutoShape 224"/>
          <p:cNvSpPr>
            <a:spLocks noChangeArrowheads="1"/>
          </p:cNvSpPr>
          <p:nvPr/>
        </p:nvSpPr>
        <p:spPr bwMode="auto">
          <a:xfrm flipH="1">
            <a:off x="5794375" y="1787525"/>
            <a:ext cx="244475" cy="376238"/>
          </a:xfrm>
          <a:prstGeom prst="homePlate">
            <a:avLst>
              <a:gd name="adj" fmla="val 19139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79" name="AutoShape 225"/>
          <p:cNvSpPr>
            <a:spLocks noChangeArrowheads="1"/>
          </p:cNvSpPr>
          <p:nvPr/>
        </p:nvSpPr>
        <p:spPr bwMode="auto">
          <a:xfrm>
            <a:off x="1511300" y="2679700"/>
            <a:ext cx="84138" cy="396875"/>
          </a:xfrm>
          <a:prstGeom prst="homePlate">
            <a:avLst>
              <a:gd name="adj" fmla="val 65384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80" name="AutoShape 226"/>
          <p:cNvSpPr>
            <a:spLocks noChangeArrowheads="1"/>
          </p:cNvSpPr>
          <p:nvPr/>
        </p:nvSpPr>
        <p:spPr bwMode="auto">
          <a:xfrm>
            <a:off x="1879600" y="2690813"/>
            <a:ext cx="249238" cy="376237"/>
          </a:xfrm>
          <a:prstGeom prst="homePlate">
            <a:avLst>
              <a:gd name="adj" fmla="val 16866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81" name="AutoShape 227"/>
          <p:cNvSpPr>
            <a:spLocks noChangeArrowheads="1"/>
          </p:cNvSpPr>
          <p:nvPr/>
        </p:nvSpPr>
        <p:spPr bwMode="auto">
          <a:xfrm>
            <a:off x="2132013" y="2697163"/>
            <a:ext cx="150812" cy="361950"/>
          </a:xfrm>
          <a:prstGeom prst="homePlate">
            <a:avLst>
              <a:gd name="adj" fmla="val 28000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82" name="AutoShape 228"/>
          <p:cNvSpPr>
            <a:spLocks noChangeArrowheads="1"/>
          </p:cNvSpPr>
          <p:nvPr/>
        </p:nvSpPr>
        <p:spPr bwMode="auto">
          <a:xfrm>
            <a:off x="2797175" y="2693988"/>
            <a:ext cx="542925" cy="368300"/>
          </a:xfrm>
          <a:prstGeom prst="homePlate">
            <a:avLst>
              <a:gd name="adj" fmla="val 14543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83" name="AutoShape 229"/>
          <p:cNvSpPr>
            <a:spLocks noChangeArrowheads="1"/>
          </p:cNvSpPr>
          <p:nvPr/>
        </p:nvSpPr>
        <p:spPr bwMode="auto">
          <a:xfrm flipH="1">
            <a:off x="2236788" y="3294063"/>
            <a:ext cx="550862" cy="379412"/>
          </a:xfrm>
          <a:prstGeom prst="homePlate">
            <a:avLst>
              <a:gd name="adj" fmla="val 14102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84" name="AutoShape 230"/>
          <p:cNvSpPr>
            <a:spLocks noChangeArrowheads="1"/>
          </p:cNvSpPr>
          <p:nvPr/>
        </p:nvSpPr>
        <p:spPr bwMode="auto">
          <a:xfrm flipH="1">
            <a:off x="1819275" y="3305175"/>
            <a:ext cx="87313" cy="365125"/>
          </a:xfrm>
          <a:prstGeom prst="homePlate">
            <a:avLst>
              <a:gd name="adj" fmla="val 46556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85" name="AutoShape 231"/>
          <p:cNvSpPr>
            <a:spLocks noChangeArrowheads="1"/>
          </p:cNvSpPr>
          <p:nvPr/>
        </p:nvSpPr>
        <p:spPr bwMode="auto">
          <a:xfrm flipH="1">
            <a:off x="1692275" y="3308350"/>
            <a:ext cx="123825" cy="358775"/>
          </a:xfrm>
          <a:prstGeom prst="homePlate">
            <a:avLst>
              <a:gd name="adj" fmla="val 42685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86" name="AutoShape 232"/>
          <p:cNvSpPr>
            <a:spLocks noChangeArrowheads="1"/>
          </p:cNvSpPr>
          <p:nvPr/>
        </p:nvSpPr>
        <p:spPr bwMode="auto">
          <a:xfrm flipH="1">
            <a:off x="1595438" y="3300413"/>
            <a:ext cx="93662" cy="369887"/>
          </a:xfrm>
          <a:prstGeom prst="homePlate">
            <a:avLst>
              <a:gd name="adj" fmla="val 51616"/>
            </a:avLst>
          </a:prstGeom>
          <a:gradFill rotWithShape="1">
            <a:gsLst>
              <a:gs pos="0">
                <a:srgbClr val="724101"/>
              </a:gs>
              <a:gs pos="50000">
                <a:srgbClr val="F68D02"/>
              </a:gs>
              <a:gs pos="100000">
                <a:srgbClr val="724101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87" name="AutoShape 233"/>
          <p:cNvSpPr>
            <a:spLocks noChangeArrowheads="1"/>
          </p:cNvSpPr>
          <p:nvPr/>
        </p:nvSpPr>
        <p:spPr bwMode="auto">
          <a:xfrm>
            <a:off x="3368675" y="2697163"/>
            <a:ext cx="331788" cy="361950"/>
          </a:xfrm>
          <a:prstGeom prst="homePlate">
            <a:avLst>
              <a:gd name="adj" fmla="val 11889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88" name="AutoShape 234"/>
          <p:cNvSpPr>
            <a:spLocks noChangeArrowheads="1"/>
          </p:cNvSpPr>
          <p:nvPr/>
        </p:nvSpPr>
        <p:spPr bwMode="auto">
          <a:xfrm>
            <a:off x="3700463" y="2693988"/>
            <a:ext cx="419100" cy="361950"/>
          </a:xfrm>
          <a:prstGeom prst="homePlate">
            <a:avLst>
              <a:gd name="adj" fmla="val 17234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89" name="AutoShape 235"/>
          <p:cNvSpPr>
            <a:spLocks noChangeArrowheads="1"/>
          </p:cNvSpPr>
          <p:nvPr/>
        </p:nvSpPr>
        <p:spPr bwMode="auto">
          <a:xfrm>
            <a:off x="4130675" y="2687638"/>
            <a:ext cx="96838" cy="379412"/>
          </a:xfrm>
          <a:prstGeom prst="homePlate">
            <a:avLst>
              <a:gd name="adj" fmla="val 46875"/>
            </a:avLst>
          </a:prstGeom>
          <a:gradFill rotWithShape="1">
            <a:gsLst>
              <a:gs pos="0">
                <a:srgbClr val="724101"/>
              </a:gs>
              <a:gs pos="50000">
                <a:srgbClr val="F68D02"/>
              </a:gs>
              <a:gs pos="100000">
                <a:srgbClr val="724101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90" name="AutoShape 236"/>
          <p:cNvSpPr>
            <a:spLocks noChangeArrowheads="1"/>
          </p:cNvSpPr>
          <p:nvPr/>
        </p:nvSpPr>
        <p:spPr bwMode="auto">
          <a:xfrm flipH="1">
            <a:off x="4229100" y="3290888"/>
            <a:ext cx="285750" cy="376237"/>
          </a:xfrm>
          <a:prstGeom prst="homePlate">
            <a:avLst>
              <a:gd name="adj" fmla="val 22931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91" name="AutoShape 237"/>
          <p:cNvSpPr>
            <a:spLocks noChangeArrowheads="1"/>
          </p:cNvSpPr>
          <p:nvPr/>
        </p:nvSpPr>
        <p:spPr bwMode="auto">
          <a:xfrm flipH="1">
            <a:off x="4505325" y="3292475"/>
            <a:ext cx="234950" cy="376238"/>
          </a:xfrm>
          <a:prstGeom prst="homePlate">
            <a:avLst>
              <a:gd name="adj" fmla="val 20514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92" name="AutoShape 238"/>
          <p:cNvSpPr>
            <a:spLocks noChangeArrowheads="1"/>
          </p:cNvSpPr>
          <p:nvPr/>
        </p:nvSpPr>
        <p:spPr bwMode="auto">
          <a:xfrm flipH="1">
            <a:off x="4743450" y="3295650"/>
            <a:ext cx="120650" cy="369888"/>
          </a:xfrm>
          <a:prstGeom prst="homePlate">
            <a:avLst>
              <a:gd name="adj" fmla="val 43750"/>
            </a:avLst>
          </a:prstGeom>
          <a:gradFill rotWithShape="1">
            <a:gsLst>
              <a:gs pos="0">
                <a:srgbClr val="724101"/>
              </a:gs>
              <a:gs pos="50000">
                <a:srgbClr val="F68D02"/>
              </a:gs>
              <a:gs pos="100000">
                <a:srgbClr val="724101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93" name="AutoShape 239"/>
          <p:cNvSpPr>
            <a:spLocks noChangeArrowheads="1"/>
          </p:cNvSpPr>
          <p:nvPr/>
        </p:nvSpPr>
        <p:spPr bwMode="auto">
          <a:xfrm>
            <a:off x="4873625" y="2695575"/>
            <a:ext cx="139700" cy="373063"/>
          </a:xfrm>
          <a:prstGeom prst="homePlate">
            <a:avLst>
              <a:gd name="adj" fmla="val 27176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94" name="AutoShape 240"/>
          <p:cNvSpPr>
            <a:spLocks noChangeArrowheads="1"/>
          </p:cNvSpPr>
          <p:nvPr/>
        </p:nvSpPr>
        <p:spPr bwMode="auto">
          <a:xfrm>
            <a:off x="5064125" y="2698750"/>
            <a:ext cx="387350" cy="361950"/>
          </a:xfrm>
          <a:prstGeom prst="homePlate">
            <a:avLst>
              <a:gd name="adj" fmla="val 15929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95" name="AutoShape 241"/>
          <p:cNvSpPr>
            <a:spLocks noChangeArrowheads="1"/>
          </p:cNvSpPr>
          <p:nvPr/>
        </p:nvSpPr>
        <p:spPr bwMode="auto">
          <a:xfrm>
            <a:off x="5741988" y="2692400"/>
            <a:ext cx="106362" cy="379413"/>
          </a:xfrm>
          <a:prstGeom prst="homePlate">
            <a:avLst>
              <a:gd name="adj" fmla="val 42856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96" name="AutoShape 242"/>
          <p:cNvSpPr>
            <a:spLocks noChangeArrowheads="1"/>
          </p:cNvSpPr>
          <p:nvPr/>
        </p:nvSpPr>
        <p:spPr bwMode="auto">
          <a:xfrm>
            <a:off x="5854700" y="2693988"/>
            <a:ext cx="636588" cy="368300"/>
          </a:xfrm>
          <a:prstGeom prst="homePlate">
            <a:avLst>
              <a:gd name="adj" fmla="val 12643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97" name="AutoShape 243"/>
          <p:cNvSpPr>
            <a:spLocks noChangeArrowheads="1"/>
          </p:cNvSpPr>
          <p:nvPr/>
        </p:nvSpPr>
        <p:spPr bwMode="auto">
          <a:xfrm>
            <a:off x="6503988" y="2701925"/>
            <a:ext cx="149225" cy="363538"/>
          </a:xfrm>
          <a:prstGeom prst="homePlate">
            <a:avLst>
              <a:gd name="adj" fmla="val 28000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98" name="AutoShape 244"/>
          <p:cNvSpPr>
            <a:spLocks noChangeArrowheads="1"/>
          </p:cNvSpPr>
          <p:nvPr/>
        </p:nvSpPr>
        <p:spPr bwMode="auto">
          <a:xfrm>
            <a:off x="6880225" y="2692400"/>
            <a:ext cx="276225" cy="376238"/>
          </a:xfrm>
          <a:prstGeom prst="homePlate">
            <a:avLst>
              <a:gd name="adj" fmla="val 21824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699" name="AutoShape 245"/>
          <p:cNvSpPr>
            <a:spLocks noChangeArrowheads="1"/>
          </p:cNvSpPr>
          <p:nvPr/>
        </p:nvSpPr>
        <p:spPr bwMode="auto">
          <a:xfrm>
            <a:off x="7597775" y="2695575"/>
            <a:ext cx="130175" cy="377825"/>
          </a:xfrm>
          <a:prstGeom prst="flowChartProcess">
            <a:avLst/>
          </a:prstGeom>
          <a:gradFill rotWithShape="1">
            <a:gsLst>
              <a:gs pos="0">
                <a:srgbClr val="005E76"/>
              </a:gs>
              <a:gs pos="50000">
                <a:srgbClr val="00CCFF"/>
              </a:gs>
              <a:gs pos="100000">
                <a:srgbClr val="005E76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00" name="AutoShape 246"/>
          <p:cNvSpPr>
            <a:spLocks noChangeArrowheads="1"/>
          </p:cNvSpPr>
          <p:nvPr/>
        </p:nvSpPr>
        <p:spPr bwMode="auto">
          <a:xfrm>
            <a:off x="7164388" y="2690813"/>
            <a:ext cx="177800" cy="379412"/>
          </a:xfrm>
          <a:prstGeom prst="homePlate">
            <a:avLst>
              <a:gd name="adj" fmla="val 34745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01" name="AutoShape 247"/>
          <p:cNvSpPr>
            <a:spLocks noChangeArrowheads="1"/>
          </p:cNvSpPr>
          <p:nvPr/>
        </p:nvSpPr>
        <p:spPr bwMode="auto">
          <a:xfrm>
            <a:off x="7513638" y="2692400"/>
            <a:ext cx="85725" cy="379413"/>
          </a:xfrm>
          <a:prstGeom prst="homePlate">
            <a:avLst>
              <a:gd name="adj" fmla="val 46875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02" name="AutoShape 248"/>
          <p:cNvSpPr>
            <a:spLocks noChangeArrowheads="1"/>
          </p:cNvSpPr>
          <p:nvPr/>
        </p:nvSpPr>
        <p:spPr bwMode="auto">
          <a:xfrm flipH="1">
            <a:off x="5464175" y="3292475"/>
            <a:ext cx="233363" cy="376238"/>
          </a:xfrm>
          <a:prstGeom prst="homePlate">
            <a:avLst>
              <a:gd name="adj" fmla="val 20514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03" name="AutoShape 249"/>
          <p:cNvSpPr>
            <a:spLocks noChangeArrowheads="1"/>
          </p:cNvSpPr>
          <p:nvPr/>
        </p:nvSpPr>
        <p:spPr bwMode="auto">
          <a:xfrm flipH="1">
            <a:off x="6623050" y="3297238"/>
            <a:ext cx="234950" cy="376237"/>
          </a:xfrm>
          <a:prstGeom prst="homePlate">
            <a:avLst>
              <a:gd name="adj" fmla="val 20514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04" name="AutoShape 250"/>
          <p:cNvSpPr>
            <a:spLocks noChangeArrowheads="1"/>
          </p:cNvSpPr>
          <p:nvPr/>
        </p:nvSpPr>
        <p:spPr bwMode="auto">
          <a:xfrm>
            <a:off x="7366000" y="3300413"/>
            <a:ext cx="141288" cy="368300"/>
          </a:xfrm>
          <a:prstGeom prst="flowChartProcess">
            <a:avLst/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05" name="AutoShape 251"/>
          <p:cNvSpPr>
            <a:spLocks noChangeArrowheads="1"/>
          </p:cNvSpPr>
          <p:nvPr/>
        </p:nvSpPr>
        <p:spPr bwMode="auto">
          <a:xfrm>
            <a:off x="1824038" y="4224338"/>
            <a:ext cx="57150" cy="381000"/>
          </a:xfrm>
          <a:prstGeom prst="homePlate">
            <a:avLst>
              <a:gd name="adj" fmla="val 84616"/>
            </a:avLst>
          </a:prstGeom>
          <a:gradFill rotWithShape="1">
            <a:gsLst>
              <a:gs pos="0">
                <a:srgbClr val="724101"/>
              </a:gs>
              <a:gs pos="50000">
                <a:srgbClr val="F68D02"/>
              </a:gs>
              <a:gs pos="100000">
                <a:srgbClr val="724101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06" name="AutoShape 252"/>
          <p:cNvSpPr>
            <a:spLocks noChangeArrowheads="1"/>
          </p:cNvSpPr>
          <p:nvPr/>
        </p:nvSpPr>
        <p:spPr bwMode="auto">
          <a:xfrm>
            <a:off x="1612900" y="4208463"/>
            <a:ext cx="231775" cy="385762"/>
          </a:xfrm>
          <a:prstGeom prst="homePlate">
            <a:avLst>
              <a:gd name="adj" fmla="val 20778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07" name="AutoShape 253"/>
          <p:cNvSpPr>
            <a:spLocks noChangeArrowheads="1"/>
          </p:cNvSpPr>
          <p:nvPr/>
        </p:nvSpPr>
        <p:spPr bwMode="auto">
          <a:xfrm>
            <a:off x="1498600" y="4216400"/>
            <a:ext cx="134938" cy="382588"/>
          </a:xfrm>
          <a:prstGeom prst="homePlate">
            <a:avLst>
              <a:gd name="adj" fmla="val 40449"/>
            </a:avLst>
          </a:prstGeom>
          <a:gradFill rotWithShape="1">
            <a:gsLst>
              <a:gs pos="0">
                <a:srgbClr val="005E76"/>
              </a:gs>
              <a:gs pos="50000">
                <a:srgbClr val="00CCFF"/>
              </a:gs>
              <a:gs pos="100000">
                <a:srgbClr val="005E76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08" name="AutoShape 254"/>
          <p:cNvSpPr>
            <a:spLocks noChangeArrowheads="1"/>
          </p:cNvSpPr>
          <p:nvPr/>
        </p:nvSpPr>
        <p:spPr bwMode="auto">
          <a:xfrm>
            <a:off x="2063750" y="4219575"/>
            <a:ext cx="376238" cy="363538"/>
          </a:xfrm>
          <a:prstGeom prst="homePlate">
            <a:avLst>
              <a:gd name="adj" fmla="val 13483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09" name="AutoShape 255"/>
          <p:cNvSpPr>
            <a:spLocks noChangeArrowheads="1"/>
          </p:cNvSpPr>
          <p:nvPr/>
        </p:nvSpPr>
        <p:spPr bwMode="auto">
          <a:xfrm>
            <a:off x="2460625" y="4219575"/>
            <a:ext cx="341313" cy="363538"/>
          </a:xfrm>
          <a:prstGeom prst="homePlate">
            <a:avLst>
              <a:gd name="adj" fmla="val 12241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10" name="AutoShape 256"/>
          <p:cNvSpPr>
            <a:spLocks noChangeArrowheads="1"/>
          </p:cNvSpPr>
          <p:nvPr/>
        </p:nvSpPr>
        <p:spPr bwMode="auto">
          <a:xfrm>
            <a:off x="3651250" y="4205288"/>
            <a:ext cx="120650" cy="393700"/>
          </a:xfrm>
          <a:prstGeom prst="homePlate">
            <a:avLst>
              <a:gd name="adj" fmla="val 39241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11" name="AutoShape 257"/>
          <p:cNvSpPr>
            <a:spLocks noChangeArrowheads="1"/>
          </p:cNvSpPr>
          <p:nvPr/>
        </p:nvSpPr>
        <p:spPr bwMode="auto">
          <a:xfrm>
            <a:off x="3279775" y="4205288"/>
            <a:ext cx="379413" cy="387350"/>
          </a:xfrm>
          <a:prstGeom prst="homePlate">
            <a:avLst>
              <a:gd name="adj" fmla="val 12750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12" name="AutoShape 258"/>
          <p:cNvSpPr>
            <a:spLocks noChangeArrowheads="1"/>
          </p:cNvSpPr>
          <p:nvPr/>
        </p:nvSpPr>
        <p:spPr bwMode="auto">
          <a:xfrm>
            <a:off x="5372100" y="4210050"/>
            <a:ext cx="141288" cy="379413"/>
          </a:xfrm>
          <a:prstGeom prst="homePlate">
            <a:avLst>
              <a:gd name="adj" fmla="val 37236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13" name="AutoShape 259"/>
          <p:cNvSpPr>
            <a:spLocks noChangeArrowheads="1"/>
          </p:cNvSpPr>
          <p:nvPr/>
        </p:nvSpPr>
        <p:spPr bwMode="auto">
          <a:xfrm>
            <a:off x="5516563" y="4210050"/>
            <a:ext cx="74612" cy="379413"/>
          </a:xfrm>
          <a:prstGeom prst="homePlate">
            <a:avLst>
              <a:gd name="adj" fmla="val 46875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14" name="AutoShape 260"/>
          <p:cNvSpPr>
            <a:spLocks noChangeArrowheads="1"/>
          </p:cNvSpPr>
          <p:nvPr/>
        </p:nvSpPr>
        <p:spPr bwMode="auto">
          <a:xfrm>
            <a:off x="5718175" y="4222750"/>
            <a:ext cx="196850" cy="358775"/>
          </a:xfrm>
          <a:prstGeom prst="homePlate">
            <a:avLst>
              <a:gd name="adj" fmla="val 18463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15" name="AutoShape 261"/>
          <p:cNvSpPr>
            <a:spLocks noChangeArrowheads="1"/>
          </p:cNvSpPr>
          <p:nvPr/>
        </p:nvSpPr>
        <p:spPr bwMode="auto">
          <a:xfrm>
            <a:off x="5940425" y="4222750"/>
            <a:ext cx="187325" cy="358775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rgbClr val="724101"/>
              </a:gs>
              <a:gs pos="50000">
                <a:srgbClr val="F68D02"/>
              </a:gs>
              <a:gs pos="100000">
                <a:srgbClr val="724101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16" name="AutoShape 262"/>
          <p:cNvSpPr>
            <a:spLocks noChangeArrowheads="1"/>
          </p:cNvSpPr>
          <p:nvPr/>
        </p:nvSpPr>
        <p:spPr bwMode="auto">
          <a:xfrm>
            <a:off x="6143625" y="4214813"/>
            <a:ext cx="277813" cy="376237"/>
          </a:xfrm>
          <a:prstGeom prst="homePlate">
            <a:avLst>
              <a:gd name="adj" fmla="val 21921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17" name="AutoShape 263"/>
          <p:cNvSpPr>
            <a:spLocks noChangeArrowheads="1"/>
          </p:cNvSpPr>
          <p:nvPr/>
        </p:nvSpPr>
        <p:spPr bwMode="auto">
          <a:xfrm>
            <a:off x="6956425" y="4222750"/>
            <a:ext cx="581025" cy="368300"/>
          </a:xfrm>
          <a:prstGeom prst="homePlate">
            <a:avLst>
              <a:gd name="adj" fmla="val 14483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18" name="AutoShape 264"/>
          <p:cNvSpPr>
            <a:spLocks noChangeArrowheads="1"/>
          </p:cNvSpPr>
          <p:nvPr/>
        </p:nvSpPr>
        <p:spPr bwMode="auto">
          <a:xfrm flipH="1">
            <a:off x="1895475" y="4830763"/>
            <a:ext cx="182563" cy="369887"/>
          </a:xfrm>
          <a:prstGeom prst="homePlate">
            <a:avLst>
              <a:gd name="adj" fmla="val 20662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19" name="AutoShape 265"/>
          <p:cNvSpPr>
            <a:spLocks noChangeArrowheads="1"/>
          </p:cNvSpPr>
          <p:nvPr/>
        </p:nvSpPr>
        <p:spPr bwMode="auto">
          <a:xfrm flipH="1">
            <a:off x="2794000" y="4826000"/>
            <a:ext cx="168275" cy="379413"/>
          </a:xfrm>
          <a:prstGeom prst="homePlate">
            <a:avLst>
              <a:gd name="adj" fmla="val 20662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20" name="AutoShape 266"/>
          <p:cNvSpPr>
            <a:spLocks noChangeArrowheads="1"/>
          </p:cNvSpPr>
          <p:nvPr/>
        </p:nvSpPr>
        <p:spPr bwMode="auto">
          <a:xfrm flipH="1">
            <a:off x="2933700" y="4826000"/>
            <a:ext cx="352425" cy="390525"/>
          </a:xfrm>
          <a:prstGeom prst="homePlate">
            <a:avLst>
              <a:gd name="adj" fmla="val 15444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21" name="AutoShape 267"/>
          <p:cNvSpPr>
            <a:spLocks noChangeArrowheads="1"/>
          </p:cNvSpPr>
          <p:nvPr/>
        </p:nvSpPr>
        <p:spPr bwMode="auto">
          <a:xfrm flipH="1">
            <a:off x="3773488" y="4813300"/>
            <a:ext cx="53975" cy="376238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22" name="AutoShape 268"/>
          <p:cNvSpPr>
            <a:spLocks noChangeArrowheads="1"/>
          </p:cNvSpPr>
          <p:nvPr/>
        </p:nvSpPr>
        <p:spPr bwMode="auto">
          <a:xfrm flipH="1">
            <a:off x="3824288" y="4811713"/>
            <a:ext cx="96837" cy="392112"/>
          </a:xfrm>
          <a:prstGeom prst="homePlate">
            <a:avLst>
              <a:gd name="adj" fmla="val 46556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23" name="AutoShape 269"/>
          <p:cNvSpPr>
            <a:spLocks noChangeArrowheads="1"/>
          </p:cNvSpPr>
          <p:nvPr/>
        </p:nvSpPr>
        <p:spPr bwMode="auto">
          <a:xfrm flipH="1">
            <a:off x="3890963" y="4810125"/>
            <a:ext cx="150812" cy="390525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24" name="AutoShape 270"/>
          <p:cNvSpPr>
            <a:spLocks noChangeArrowheads="1"/>
          </p:cNvSpPr>
          <p:nvPr/>
        </p:nvSpPr>
        <p:spPr bwMode="auto">
          <a:xfrm flipH="1">
            <a:off x="4343400" y="4826000"/>
            <a:ext cx="207963" cy="379413"/>
          </a:xfrm>
          <a:prstGeom prst="homePlate">
            <a:avLst>
              <a:gd name="adj" fmla="val 15111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25" name="AutoShape 271"/>
          <p:cNvSpPr>
            <a:spLocks noChangeArrowheads="1"/>
          </p:cNvSpPr>
          <p:nvPr/>
        </p:nvSpPr>
        <p:spPr bwMode="auto">
          <a:xfrm flipH="1">
            <a:off x="4630738" y="4832350"/>
            <a:ext cx="582612" cy="363538"/>
          </a:xfrm>
          <a:prstGeom prst="homePlate">
            <a:avLst>
              <a:gd name="adj" fmla="val 15188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26" name="AutoShape 272"/>
          <p:cNvSpPr>
            <a:spLocks noChangeArrowheads="1"/>
          </p:cNvSpPr>
          <p:nvPr/>
        </p:nvSpPr>
        <p:spPr bwMode="auto">
          <a:xfrm flipH="1">
            <a:off x="5702300" y="4829175"/>
            <a:ext cx="63500" cy="376238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27" name="AutoShape 273"/>
          <p:cNvSpPr>
            <a:spLocks noChangeArrowheads="1"/>
          </p:cNvSpPr>
          <p:nvPr/>
        </p:nvSpPr>
        <p:spPr bwMode="auto">
          <a:xfrm flipH="1">
            <a:off x="6567488" y="4840288"/>
            <a:ext cx="93662" cy="379412"/>
          </a:xfrm>
          <a:prstGeom prst="homePlate">
            <a:avLst>
              <a:gd name="adj" fmla="val 41940"/>
            </a:avLst>
          </a:prstGeom>
          <a:gradFill rotWithShape="1">
            <a:gsLst>
              <a:gs pos="0">
                <a:srgbClr val="05750A"/>
              </a:gs>
              <a:gs pos="50000">
                <a:srgbClr val="0AFC16"/>
              </a:gs>
              <a:gs pos="100000">
                <a:srgbClr val="05750A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28" name="AutoShape 274"/>
          <p:cNvSpPr>
            <a:spLocks noChangeArrowheads="1"/>
          </p:cNvSpPr>
          <p:nvPr/>
        </p:nvSpPr>
        <p:spPr bwMode="auto">
          <a:xfrm flipH="1">
            <a:off x="6659563" y="4837113"/>
            <a:ext cx="127000" cy="382587"/>
          </a:xfrm>
          <a:prstGeom prst="homePlate">
            <a:avLst>
              <a:gd name="adj" fmla="val 29412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729" name="Line 275"/>
          <p:cNvSpPr>
            <a:spLocks noChangeShapeType="1"/>
          </p:cNvSpPr>
          <p:nvPr/>
        </p:nvSpPr>
        <p:spPr bwMode="auto">
          <a:xfrm flipV="1">
            <a:off x="1514475" y="1673225"/>
            <a:ext cx="6213475" cy="47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730" name="Line 276"/>
          <p:cNvSpPr>
            <a:spLocks noChangeShapeType="1"/>
          </p:cNvSpPr>
          <p:nvPr/>
        </p:nvSpPr>
        <p:spPr bwMode="auto">
          <a:xfrm>
            <a:off x="1514475" y="3176588"/>
            <a:ext cx="6213475" cy="476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731" name="Line 277"/>
          <p:cNvSpPr>
            <a:spLocks noChangeShapeType="1"/>
          </p:cNvSpPr>
          <p:nvPr/>
        </p:nvSpPr>
        <p:spPr bwMode="auto">
          <a:xfrm>
            <a:off x="1509713" y="4705350"/>
            <a:ext cx="6215062" cy="47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732" name="Text Box 278"/>
          <p:cNvSpPr txBox="1">
            <a:spLocks noChangeArrowheads="1"/>
          </p:cNvSpPr>
          <p:nvPr/>
        </p:nvSpPr>
        <p:spPr bwMode="auto">
          <a:xfrm>
            <a:off x="1546225" y="922338"/>
            <a:ext cx="3476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</a:t>
            </a:r>
          </a:p>
        </p:txBody>
      </p:sp>
      <p:sp>
        <p:nvSpPr>
          <p:cNvPr id="27733" name="Text Box 279"/>
          <p:cNvSpPr txBox="1">
            <a:spLocks noChangeArrowheads="1"/>
          </p:cNvSpPr>
          <p:nvPr/>
        </p:nvSpPr>
        <p:spPr bwMode="auto">
          <a:xfrm>
            <a:off x="2671763" y="922338"/>
            <a:ext cx="3476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7</a:t>
            </a:r>
          </a:p>
        </p:txBody>
      </p:sp>
      <p:sp>
        <p:nvSpPr>
          <p:cNvPr id="27734" name="Text Box 280"/>
          <p:cNvSpPr txBox="1">
            <a:spLocks noChangeArrowheads="1"/>
          </p:cNvSpPr>
          <p:nvPr/>
        </p:nvSpPr>
        <p:spPr bwMode="auto">
          <a:xfrm>
            <a:off x="2809875" y="92233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9A</a:t>
            </a:r>
          </a:p>
        </p:txBody>
      </p:sp>
      <p:sp>
        <p:nvSpPr>
          <p:cNvPr id="27735" name="Text Box 281"/>
          <p:cNvSpPr txBox="1">
            <a:spLocks noChangeArrowheads="1"/>
          </p:cNvSpPr>
          <p:nvPr/>
        </p:nvSpPr>
        <p:spPr bwMode="auto">
          <a:xfrm>
            <a:off x="2986088" y="922338"/>
            <a:ext cx="4524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9</a:t>
            </a:r>
          </a:p>
        </p:txBody>
      </p:sp>
      <p:sp>
        <p:nvSpPr>
          <p:cNvPr id="27736" name="Text Box 282"/>
          <p:cNvSpPr txBox="1">
            <a:spLocks noChangeArrowheads="1"/>
          </p:cNvSpPr>
          <p:nvPr/>
        </p:nvSpPr>
        <p:spPr bwMode="auto">
          <a:xfrm>
            <a:off x="3144838" y="92233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10</a:t>
            </a:r>
          </a:p>
        </p:txBody>
      </p:sp>
      <p:sp>
        <p:nvSpPr>
          <p:cNvPr id="27737" name="Text Box 283"/>
          <p:cNvSpPr txBox="1">
            <a:spLocks noChangeArrowheads="1"/>
          </p:cNvSpPr>
          <p:nvPr/>
        </p:nvSpPr>
        <p:spPr bwMode="auto">
          <a:xfrm>
            <a:off x="3506788" y="922338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11</a:t>
            </a:r>
          </a:p>
        </p:txBody>
      </p:sp>
      <p:sp>
        <p:nvSpPr>
          <p:cNvPr id="27738" name="Text Box 284"/>
          <p:cNvSpPr txBox="1">
            <a:spLocks noChangeArrowheads="1"/>
          </p:cNvSpPr>
          <p:nvPr/>
        </p:nvSpPr>
        <p:spPr bwMode="auto">
          <a:xfrm>
            <a:off x="3794125" y="92233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12</a:t>
            </a:r>
          </a:p>
        </p:txBody>
      </p:sp>
      <p:sp>
        <p:nvSpPr>
          <p:cNvPr id="27739" name="Text Box 285"/>
          <p:cNvSpPr txBox="1">
            <a:spLocks noChangeArrowheads="1"/>
          </p:cNvSpPr>
          <p:nvPr/>
        </p:nvSpPr>
        <p:spPr bwMode="auto">
          <a:xfrm>
            <a:off x="4084638" y="922338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13</a:t>
            </a:r>
          </a:p>
        </p:txBody>
      </p:sp>
      <p:sp>
        <p:nvSpPr>
          <p:cNvPr id="27740" name="Text Box 286"/>
          <p:cNvSpPr txBox="1">
            <a:spLocks noChangeArrowheads="1"/>
          </p:cNvSpPr>
          <p:nvPr/>
        </p:nvSpPr>
        <p:spPr bwMode="auto">
          <a:xfrm>
            <a:off x="1519238" y="2063750"/>
            <a:ext cx="3476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</a:t>
            </a:r>
          </a:p>
        </p:txBody>
      </p:sp>
      <p:sp>
        <p:nvSpPr>
          <p:cNvPr id="27741" name="Text Box 287"/>
          <p:cNvSpPr txBox="1">
            <a:spLocks noChangeArrowheads="1"/>
          </p:cNvSpPr>
          <p:nvPr/>
        </p:nvSpPr>
        <p:spPr bwMode="auto">
          <a:xfrm>
            <a:off x="1681163" y="2063750"/>
            <a:ext cx="3476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</a:t>
            </a:r>
          </a:p>
        </p:txBody>
      </p:sp>
      <p:sp>
        <p:nvSpPr>
          <p:cNvPr id="27742" name="Text Box 288"/>
          <p:cNvSpPr txBox="1">
            <a:spLocks noChangeArrowheads="1"/>
          </p:cNvSpPr>
          <p:nvPr/>
        </p:nvSpPr>
        <p:spPr bwMode="auto">
          <a:xfrm>
            <a:off x="1852613" y="2063750"/>
            <a:ext cx="3476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</a:t>
            </a:r>
          </a:p>
        </p:txBody>
      </p:sp>
      <p:sp>
        <p:nvSpPr>
          <p:cNvPr id="27743" name="Text Box 289"/>
          <p:cNvSpPr txBox="1">
            <a:spLocks noChangeArrowheads="1"/>
          </p:cNvSpPr>
          <p:nvPr/>
        </p:nvSpPr>
        <p:spPr bwMode="auto">
          <a:xfrm>
            <a:off x="2051050" y="2063750"/>
            <a:ext cx="3492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</a:t>
            </a:r>
          </a:p>
        </p:txBody>
      </p:sp>
      <p:sp>
        <p:nvSpPr>
          <p:cNvPr id="27744" name="Text Box 290"/>
          <p:cNvSpPr txBox="1">
            <a:spLocks noChangeArrowheads="1"/>
          </p:cNvSpPr>
          <p:nvPr/>
        </p:nvSpPr>
        <p:spPr bwMode="auto">
          <a:xfrm>
            <a:off x="2359025" y="2063750"/>
            <a:ext cx="3476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</a:t>
            </a:r>
          </a:p>
        </p:txBody>
      </p:sp>
      <p:sp>
        <p:nvSpPr>
          <p:cNvPr id="27745" name="Text Box 291"/>
          <p:cNvSpPr txBox="1">
            <a:spLocks noChangeArrowheads="1"/>
          </p:cNvSpPr>
          <p:nvPr/>
        </p:nvSpPr>
        <p:spPr bwMode="auto">
          <a:xfrm>
            <a:off x="2865438" y="2063750"/>
            <a:ext cx="3476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8</a:t>
            </a:r>
          </a:p>
        </p:txBody>
      </p:sp>
      <p:sp>
        <p:nvSpPr>
          <p:cNvPr id="27746" name="Text Box 292"/>
          <p:cNvSpPr txBox="1">
            <a:spLocks noChangeArrowheads="1"/>
          </p:cNvSpPr>
          <p:nvPr/>
        </p:nvSpPr>
        <p:spPr bwMode="auto">
          <a:xfrm>
            <a:off x="4924425" y="922338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17</a:t>
            </a:r>
          </a:p>
        </p:txBody>
      </p:sp>
      <p:sp>
        <p:nvSpPr>
          <p:cNvPr id="27747" name="Text Box 293"/>
          <p:cNvSpPr txBox="1">
            <a:spLocks noChangeArrowheads="1"/>
          </p:cNvSpPr>
          <p:nvPr/>
        </p:nvSpPr>
        <p:spPr bwMode="auto">
          <a:xfrm>
            <a:off x="5980113" y="92233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21</a:t>
            </a:r>
          </a:p>
        </p:txBody>
      </p:sp>
      <p:sp>
        <p:nvSpPr>
          <p:cNvPr id="27748" name="Text Box 294"/>
          <p:cNvSpPr txBox="1">
            <a:spLocks noChangeArrowheads="1"/>
          </p:cNvSpPr>
          <p:nvPr/>
        </p:nvSpPr>
        <p:spPr bwMode="auto">
          <a:xfrm>
            <a:off x="4256088" y="2063750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14</a:t>
            </a:r>
          </a:p>
        </p:txBody>
      </p:sp>
      <p:sp>
        <p:nvSpPr>
          <p:cNvPr id="27749" name="Text Box 295"/>
          <p:cNvSpPr txBox="1">
            <a:spLocks noChangeArrowheads="1"/>
          </p:cNvSpPr>
          <p:nvPr/>
        </p:nvSpPr>
        <p:spPr bwMode="auto">
          <a:xfrm>
            <a:off x="4518025" y="2063750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15</a:t>
            </a:r>
          </a:p>
        </p:txBody>
      </p:sp>
      <p:sp>
        <p:nvSpPr>
          <p:cNvPr id="27750" name="Text Box 296"/>
          <p:cNvSpPr txBox="1">
            <a:spLocks noChangeArrowheads="1"/>
          </p:cNvSpPr>
          <p:nvPr/>
        </p:nvSpPr>
        <p:spPr bwMode="auto">
          <a:xfrm>
            <a:off x="4706938" y="2063750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16</a:t>
            </a:r>
          </a:p>
        </p:txBody>
      </p:sp>
      <p:sp>
        <p:nvSpPr>
          <p:cNvPr id="27751" name="Text Box 297"/>
          <p:cNvSpPr txBox="1">
            <a:spLocks noChangeArrowheads="1"/>
          </p:cNvSpPr>
          <p:nvPr/>
        </p:nvSpPr>
        <p:spPr bwMode="auto">
          <a:xfrm>
            <a:off x="5140325" y="2063750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18</a:t>
            </a:r>
          </a:p>
        </p:txBody>
      </p:sp>
      <p:sp>
        <p:nvSpPr>
          <p:cNvPr id="27752" name="Text Box 298"/>
          <p:cNvSpPr txBox="1">
            <a:spLocks noChangeArrowheads="1"/>
          </p:cNvSpPr>
          <p:nvPr/>
        </p:nvSpPr>
        <p:spPr bwMode="auto">
          <a:xfrm>
            <a:off x="5411788" y="2063750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19</a:t>
            </a:r>
          </a:p>
        </p:txBody>
      </p:sp>
      <p:sp>
        <p:nvSpPr>
          <p:cNvPr id="27753" name="Text Box 299"/>
          <p:cNvSpPr txBox="1">
            <a:spLocks noChangeArrowheads="1"/>
          </p:cNvSpPr>
          <p:nvPr/>
        </p:nvSpPr>
        <p:spPr bwMode="auto">
          <a:xfrm>
            <a:off x="5710238" y="2063750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20</a:t>
            </a:r>
          </a:p>
        </p:txBody>
      </p:sp>
      <p:sp>
        <p:nvSpPr>
          <p:cNvPr id="27754" name="Text Box 300"/>
          <p:cNvSpPr txBox="1">
            <a:spLocks noChangeArrowheads="1"/>
          </p:cNvSpPr>
          <p:nvPr/>
        </p:nvSpPr>
        <p:spPr bwMode="auto">
          <a:xfrm>
            <a:off x="7037388" y="92233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22</a:t>
            </a:r>
          </a:p>
        </p:txBody>
      </p:sp>
      <p:sp>
        <p:nvSpPr>
          <p:cNvPr id="27755" name="Text Box 301"/>
          <p:cNvSpPr txBox="1">
            <a:spLocks noChangeArrowheads="1"/>
          </p:cNvSpPr>
          <p:nvPr/>
        </p:nvSpPr>
        <p:spPr bwMode="auto">
          <a:xfrm>
            <a:off x="1338263" y="3581400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23</a:t>
            </a:r>
          </a:p>
        </p:txBody>
      </p:sp>
      <p:sp>
        <p:nvSpPr>
          <p:cNvPr id="27756" name="Text Box 302"/>
          <p:cNvSpPr txBox="1">
            <a:spLocks noChangeArrowheads="1"/>
          </p:cNvSpPr>
          <p:nvPr/>
        </p:nvSpPr>
        <p:spPr bwMode="auto">
          <a:xfrm>
            <a:off x="1546225" y="3581400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24</a:t>
            </a:r>
          </a:p>
        </p:txBody>
      </p:sp>
      <p:sp>
        <p:nvSpPr>
          <p:cNvPr id="27757" name="Text Box 303"/>
          <p:cNvSpPr txBox="1">
            <a:spLocks noChangeArrowheads="1"/>
          </p:cNvSpPr>
          <p:nvPr/>
        </p:nvSpPr>
        <p:spPr bwMode="auto">
          <a:xfrm>
            <a:off x="1763713" y="3581400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25</a:t>
            </a:r>
          </a:p>
        </p:txBody>
      </p:sp>
      <p:sp>
        <p:nvSpPr>
          <p:cNvPr id="27758" name="Text Box 304"/>
          <p:cNvSpPr txBox="1">
            <a:spLocks noChangeArrowheads="1"/>
          </p:cNvSpPr>
          <p:nvPr/>
        </p:nvSpPr>
        <p:spPr bwMode="auto">
          <a:xfrm>
            <a:off x="1736725" y="2405063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26</a:t>
            </a:r>
          </a:p>
        </p:txBody>
      </p:sp>
      <p:sp>
        <p:nvSpPr>
          <p:cNvPr id="27759" name="Text Box 305"/>
          <p:cNvSpPr txBox="1">
            <a:spLocks noChangeArrowheads="1"/>
          </p:cNvSpPr>
          <p:nvPr/>
        </p:nvSpPr>
        <p:spPr bwMode="auto">
          <a:xfrm>
            <a:off x="1962150" y="2405063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27</a:t>
            </a:r>
          </a:p>
        </p:txBody>
      </p:sp>
      <p:sp>
        <p:nvSpPr>
          <p:cNvPr id="27760" name="Text Box 306"/>
          <p:cNvSpPr txBox="1">
            <a:spLocks noChangeArrowheads="1"/>
          </p:cNvSpPr>
          <p:nvPr/>
        </p:nvSpPr>
        <p:spPr bwMode="auto">
          <a:xfrm>
            <a:off x="2260600" y="3581400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28</a:t>
            </a:r>
          </a:p>
        </p:txBody>
      </p:sp>
      <p:sp>
        <p:nvSpPr>
          <p:cNvPr id="27761" name="Text Box 307"/>
          <p:cNvSpPr txBox="1">
            <a:spLocks noChangeArrowheads="1"/>
          </p:cNvSpPr>
          <p:nvPr/>
        </p:nvSpPr>
        <p:spPr bwMode="auto">
          <a:xfrm>
            <a:off x="2809875" y="240506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29</a:t>
            </a:r>
          </a:p>
        </p:txBody>
      </p:sp>
      <p:sp>
        <p:nvSpPr>
          <p:cNvPr id="27762" name="Text Box 308"/>
          <p:cNvSpPr txBox="1">
            <a:spLocks noChangeArrowheads="1"/>
          </p:cNvSpPr>
          <p:nvPr/>
        </p:nvSpPr>
        <p:spPr bwMode="auto">
          <a:xfrm>
            <a:off x="3279775" y="240506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30</a:t>
            </a:r>
          </a:p>
        </p:txBody>
      </p:sp>
      <p:sp>
        <p:nvSpPr>
          <p:cNvPr id="27763" name="Text Box 309"/>
          <p:cNvSpPr txBox="1">
            <a:spLocks noChangeArrowheads="1"/>
          </p:cNvSpPr>
          <p:nvPr/>
        </p:nvSpPr>
        <p:spPr bwMode="auto">
          <a:xfrm>
            <a:off x="3641725" y="240506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31</a:t>
            </a:r>
          </a:p>
        </p:txBody>
      </p:sp>
      <p:sp>
        <p:nvSpPr>
          <p:cNvPr id="27764" name="Text Box 310"/>
          <p:cNvSpPr txBox="1">
            <a:spLocks noChangeArrowheads="1"/>
          </p:cNvSpPr>
          <p:nvPr/>
        </p:nvSpPr>
        <p:spPr bwMode="auto">
          <a:xfrm>
            <a:off x="3948113" y="240506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32</a:t>
            </a:r>
          </a:p>
        </p:txBody>
      </p:sp>
      <p:sp>
        <p:nvSpPr>
          <p:cNvPr id="27765" name="Text Box 311"/>
          <p:cNvSpPr txBox="1">
            <a:spLocks noChangeArrowheads="1"/>
          </p:cNvSpPr>
          <p:nvPr/>
        </p:nvSpPr>
        <p:spPr bwMode="auto">
          <a:xfrm>
            <a:off x="4119563" y="3581400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33</a:t>
            </a:r>
          </a:p>
        </p:txBody>
      </p:sp>
      <p:sp>
        <p:nvSpPr>
          <p:cNvPr id="27766" name="Text Box 312"/>
          <p:cNvSpPr txBox="1">
            <a:spLocks noChangeArrowheads="1"/>
          </p:cNvSpPr>
          <p:nvPr/>
        </p:nvSpPr>
        <p:spPr bwMode="auto">
          <a:xfrm>
            <a:off x="4391025" y="3581400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34</a:t>
            </a:r>
          </a:p>
        </p:txBody>
      </p:sp>
      <p:sp>
        <p:nvSpPr>
          <p:cNvPr id="27767" name="Text Box 313"/>
          <p:cNvSpPr txBox="1">
            <a:spLocks noChangeArrowheads="1"/>
          </p:cNvSpPr>
          <p:nvPr/>
        </p:nvSpPr>
        <p:spPr bwMode="auto">
          <a:xfrm>
            <a:off x="4633913" y="3581400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35</a:t>
            </a:r>
          </a:p>
        </p:txBody>
      </p:sp>
      <p:sp>
        <p:nvSpPr>
          <p:cNvPr id="27768" name="Text Box 314"/>
          <p:cNvSpPr txBox="1">
            <a:spLocks noChangeArrowheads="1"/>
          </p:cNvSpPr>
          <p:nvPr/>
        </p:nvSpPr>
        <p:spPr bwMode="auto">
          <a:xfrm>
            <a:off x="4689475" y="2405063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36</a:t>
            </a:r>
          </a:p>
        </p:txBody>
      </p:sp>
      <p:sp>
        <p:nvSpPr>
          <p:cNvPr id="27769" name="Text Box 315"/>
          <p:cNvSpPr txBox="1">
            <a:spLocks noChangeArrowheads="1"/>
          </p:cNvSpPr>
          <p:nvPr/>
        </p:nvSpPr>
        <p:spPr bwMode="auto">
          <a:xfrm>
            <a:off x="5005388" y="2405063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37</a:t>
            </a:r>
          </a:p>
        </p:txBody>
      </p:sp>
      <p:sp>
        <p:nvSpPr>
          <p:cNvPr id="27770" name="Text Box 316"/>
          <p:cNvSpPr txBox="1">
            <a:spLocks noChangeArrowheads="1"/>
          </p:cNvSpPr>
          <p:nvPr/>
        </p:nvSpPr>
        <p:spPr bwMode="auto">
          <a:xfrm>
            <a:off x="5338763" y="3581400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38</a:t>
            </a:r>
          </a:p>
        </p:txBody>
      </p:sp>
      <p:sp>
        <p:nvSpPr>
          <p:cNvPr id="27771" name="Text Box 317"/>
          <p:cNvSpPr txBox="1">
            <a:spLocks noChangeArrowheads="1"/>
          </p:cNvSpPr>
          <p:nvPr/>
        </p:nvSpPr>
        <p:spPr bwMode="auto">
          <a:xfrm>
            <a:off x="5556250" y="240506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39</a:t>
            </a:r>
          </a:p>
        </p:txBody>
      </p:sp>
      <p:sp>
        <p:nvSpPr>
          <p:cNvPr id="27772" name="Text Box 318"/>
          <p:cNvSpPr txBox="1">
            <a:spLocks noChangeArrowheads="1"/>
          </p:cNvSpPr>
          <p:nvPr/>
        </p:nvSpPr>
        <p:spPr bwMode="auto">
          <a:xfrm>
            <a:off x="5953125" y="240506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40</a:t>
            </a:r>
          </a:p>
        </p:txBody>
      </p:sp>
      <p:sp>
        <p:nvSpPr>
          <p:cNvPr id="27773" name="Text Box 319"/>
          <p:cNvSpPr txBox="1">
            <a:spLocks noChangeArrowheads="1"/>
          </p:cNvSpPr>
          <p:nvPr/>
        </p:nvSpPr>
        <p:spPr bwMode="auto">
          <a:xfrm>
            <a:off x="6342063" y="2405063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41</a:t>
            </a:r>
          </a:p>
        </p:txBody>
      </p:sp>
      <p:sp>
        <p:nvSpPr>
          <p:cNvPr id="27774" name="Text Box 320"/>
          <p:cNvSpPr txBox="1">
            <a:spLocks noChangeArrowheads="1"/>
          </p:cNvSpPr>
          <p:nvPr/>
        </p:nvSpPr>
        <p:spPr bwMode="auto">
          <a:xfrm>
            <a:off x="6513513" y="3581400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42</a:t>
            </a:r>
          </a:p>
        </p:txBody>
      </p:sp>
      <p:sp>
        <p:nvSpPr>
          <p:cNvPr id="27775" name="Text Box 321"/>
          <p:cNvSpPr txBox="1">
            <a:spLocks noChangeArrowheads="1"/>
          </p:cNvSpPr>
          <p:nvPr/>
        </p:nvSpPr>
        <p:spPr bwMode="auto">
          <a:xfrm>
            <a:off x="6765925" y="240506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43</a:t>
            </a:r>
          </a:p>
        </p:txBody>
      </p:sp>
      <p:sp>
        <p:nvSpPr>
          <p:cNvPr id="27776" name="Text Box 322"/>
          <p:cNvSpPr txBox="1">
            <a:spLocks noChangeArrowheads="1"/>
          </p:cNvSpPr>
          <p:nvPr/>
        </p:nvSpPr>
        <p:spPr bwMode="auto">
          <a:xfrm>
            <a:off x="7018338" y="240506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44</a:t>
            </a:r>
          </a:p>
        </p:txBody>
      </p:sp>
      <p:sp>
        <p:nvSpPr>
          <p:cNvPr id="27777" name="Text Box 323"/>
          <p:cNvSpPr txBox="1">
            <a:spLocks noChangeArrowheads="1"/>
          </p:cNvSpPr>
          <p:nvPr/>
        </p:nvSpPr>
        <p:spPr bwMode="auto">
          <a:xfrm>
            <a:off x="7189788" y="3581400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45</a:t>
            </a:r>
          </a:p>
        </p:txBody>
      </p:sp>
      <p:sp>
        <p:nvSpPr>
          <p:cNvPr id="27778" name="Text Box 324"/>
          <p:cNvSpPr txBox="1">
            <a:spLocks noChangeArrowheads="1"/>
          </p:cNvSpPr>
          <p:nvPr/>
        </p:nvSpPr>
        <p:spPr bwMode="auto">
          <a:xfrm>
            <a:off x="7308850" y="2405063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46</a:t>
            </a:r>
          </a:p>
        </p:txBody>
      </p:sp>
      <p:sp>
        <p:nvSpPr>
          <p:cNvPr id="27779" name="Text Box 325"/>
          <p:cNvSpPr txBox="1">
            <a:spLocks noChangeArrowheads="1"/>
          </p:cNvSpPr>
          <p:nvPr/>
        </p:nvSpPr>
        <p:spPr bwMode="auto">
          <a:xfrm>
            <a:off x="1238250" y="393858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47</a:t>
            </a:r>
          </a:p>
        </p:txBody>
      </p:sp>
      <p:sp>
        <p:nvSpPr>
          <p:cNvPr id="27780" name="Text Box 326"/>
          <p:cNvSpPr txBox="1">
            <a:spLocks noChangeArrowheads="1"/>
          </p:cNvSpPr>
          <p:nvPr/>
        </p:nvSpPr>
        <p:spPr bwMode="auto">
          <a:xfrm>
            <a:off x="1455738" y="393858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48</a:t>
            </a:r>
          </a:p>
        </p:txBody>
      </p:sp>
      <p:sp>
        <p:nvSpPr>
          <p:cNvPr id="27781" name="Text Box 327"/>
          <p:cNvSpPr txBox="1">
            <a:spLocks noChangeArrowheads="1"/>
          </p:cNvSpPr>
          <p:nvPr/>
        </p:nvSpPr>
        <p:spPr bwMode="auto">
          <a:xfrm>
            <a:off x="1673225" y="3938588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49</a:t>
            </a:r>
          </a:p>
        </p:txBody>
      </p:sp>
      <p:sp>
        <p:nvSpPr>
          <p:cNvPr id="27782" name="Text Box 328"/>
          <p:cNvSpPr txBox="1">
            <a:spLocks noChangeArrowheads="1"/>
          </p:cNvSpPr>
          <p:nvPr/>
        </p:nvSpPr>
        <p:spPr bwMode="auto">
          <a:xfrm>
            <a:off x="1744663" y="510381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50</a:t>
            </a:r>
          </a:p>
        </p:txBody>
      </p:sp>
      <p:sp>
        <p:nvSpPr>
          <p:cNvPr id="27783" name="Text Box 329"/>
          <p:cNvSpPr txBox="1">
            <a:spLocks noChangeArrowheads="1"/>
          </p:cNvSpPr>
          <p:nvPr/>
        </p:nvSpPr>
        <p:spPr bwMode="auto">
          <a:xfrm>
            <a:off x="2008188" y="3938588"/>
            <a:ext cx="508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51</a:t>
            </a:r>
          </a:p>
        </p:txBody>
      </p:sp>
      <p:sp>
        <p:nvSpPr>
          <p:cNvPr id="27784" name="Text Box 330"/>
          <p:cNvSpPr txBox="1">
            <a:spLocks noChangeArrowheads="1"/>
          </p:cNvSpPr>
          <p:nvPr/>
        </p:nvSpPr>
        <p:spPr bwMode="auto">
          <a:xfrm>
            <a:off x="2366963" y="393858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52</a:t>
            </a:r>
          </a:p>
        </p:txBody>
      </p:sp>
      <p:sp>
        <p:nvSpPr>
          <p:cNvPr id="27785" name="Text Box 331"/>
          <p:cNvSpPr txBox="1">
            <a:spLocks noChangeArrowheads="1"/>
          </p:cNvSpPr>
          <p:nvPr/>
        </p:nvSpPr>
        <p:spPr bwMode="auto">
          <a:xfrm>
            <a:off x="2630488" y="5103813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53</a:t>
            </a:r>
          </a:p>
        </p:txBody>
      </p:sp>
      <p:sp>
        <p:nvSpPr>
          <p:cNvPr id="27786" name="Text Box 332"/>
          <p:cNvSpPr txBox="1">
            <a:spLocks noChangeArrowheads="1"/>
          </p:cNvSpPr>
          <p:nvPr/>
        </p:nvSpPr>
        <p:spPr bwMode="auto">
          <a:xfrm>
            <a:off x="2882900" y="5103813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54</a:t>
            </a:r>
          </a:p>
        </p:txBody>
      </p:sp>
      <p:sp>
        <p:nvSpPr>
          <p:cNvPr id="27787" name="Text Box 333"/>
          <p:cNvSpPr txBox="1">
            <a:spLocks noChangeArrowheads="1"/>
          </p:cNvSpPr>
          <p:nvPr/>
        </p:nvSpPr>
        <p:spPr bwMode="auto">
          <a:xfrm>
            <a:off x="3235325" y="3938588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55</a:t>
            </a:r>
          </a:p>
        </p:txBody>
      </p:sp>
      <p:sp>
        <p:nvSpPr>
          <p:cNvPr id="27788" name="Text Box 334"/>
          <p:cNvSpPr txBox="1">
            <a:spLocks noChangeArrowheads="1"/>
          </p:cNvSpPr>
          <p:nvPr/>
        </p:nvSpPr>
        <p:spPr bwMode="auto">
          <a:xfrm>
            <a:off x="3478213" y="393858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56</a:t>
            </a:r>
          </a:p>
        </p:txBody>
      </p:sp>
      <p:sp>
        <p:nvSpPr>
          <p:cNvPr id="27789" name="Text Box 335"/>
          <p:cNvSpPr txBox="1">
            <a:spLocks noChangeArrowheads="1"/>
          </p:cNvSpPr>
          <p:nvPr/>
        </p:nvSpPr>
        <p:spPr bwMode="auto">
          <a:xfrm>
            <a:off x="3578225" y="5103813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57</a:t>
            </a:r>
          </a:p>
        </p:txBody>
      </p:sp>
      <p:sp>
        <p:nvSpPr>
          <p:cNvPr id="27790" name="Text Box 336"/>
          <p:cNvSpPr txBox="1">
            <a:spLocks noChangeArrowheads="1"/>
          </p:cNvSpPr>
          <p:nvPr/>
        </p:nvSpPr>
        <p:spPr bwMode="auto">
          <a:xfrm>
            <a:off x="3641725" y="527843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58</a:t>
            </a:r>
          </a:p>
        </p:txBody>
      </p:sp>
      <p:sp>
        <p:nvSpPr>
          <p:cNvPr id="27791" name="Text Box 337"/>
          <p:cNvSpPr txBox="1">
            <a:spLocks noChangeArrowheads="1"/>
          </p:cNvSpPr>
          <p:nvPr/>
        </p:nvSpPr>
        <p:spPr bwMode="auto">
          <a:xfrm>
            <a:off x="3759200" y="5103813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59</a:t>
            </a:r>
          </a:p>
        </p:txBody>
      </p:sp>
      <p:sp>
        <p:nvSpPr>
          <p:cNvPr id="27792" name="Text Box 338"/>
          <p:cNvSpPr txBox="1">
            <a:spLocks noChangeArrowheads="1"/>
          </p:cNvSpPr>
          <p:nvPr/>
        </p:nvSpPr>
        <p:spPr bwMode="auto">
          <a:xfrm>
            <a:off x="3867150" y="5278438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60</a:t>
            </a:r>
          </a:p>
        </p:txBody>
      </p:sp>
      <p:sp>
        <p:nvSpPr>
          <p:cNvPr id="27793" name="Text Box 339"/>
          <p:cNvSpPr txBox="1">
            <a:spLocks noChangeArrowheads="1"/>
          </p:cNvSpPr>
          <p:nvPr/>
        </p:nvSpPr>
        <p:spPr bwMode="auto">
          <a:xfrm>
            <a:off x="4264025" y="510381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61</a:t>
            </a:r>
          </a:p>
        </p:txBody>
      </p:sp>
      <p:sp>
        <p:nvSpPr>
          <p:cNvPr id="27794" name="Text Box 340"/>
          <p:cNvSpPr txBox="1">
            <a:spLocks noChangeArrowheads="1"/>
          </p:cNvSpPr>
          <p:nvPr/>
        </p:nvSpPr>
        <p:spPr bwMode="auto">
          <a:xfrm>
            <a:off x="4679950" y="5103813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62</a:t>
            </a:r>
          </a:p>
        </p:txBody>
      </p:sp>
      <p:sp>
        <p:nvSpPr>
          <p:cNvPr id="27795" name="Text Box 341"/>
          <p:cNvSpPr txBox="1">
            <a:spLocks noChangeArrowheads="1"/>
          </p:cNvSpPr>
          <p:nvPr/>
        </p:nvSpPr>
        <p:spPr bwMode="auto">
          <a:xfrm>
            <a:off x="5149850" y="3938588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63</a:t>
            </a:r>
          </a:p>
        </p:txBody>
      </p:sp>
      <p:sp>
        <p:nvSpPr>
          <p:cNvPr id="27796" name="Text Box 342"/>
          <p:cNvSpPr txBox="1">
            <a:spLocks noChangeArrowheads="1"/>
          </p:cNvSpPr>
          <p:nvPr/>
        </p:nvSpPr>
        <p:spPr bwMode="auto">
          <a:xfrm>
            <a:off x="5357813" y="3938588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64</a:t>
            </a:r>
          </a:p>
        </p:txBody>
      </p:sp>
      <p:sp>
        <p:nvSpPr>
          <p:cNvPr id="27797" name="Text Box 343"/>
          <p:cNvSpPr txBox="1">
            <a:spLocks noChangeArrowheads="1"/>
          </p:cNvSpPr>
          <p:nvPr/>
        </p:nvSpPr>
        <p:spPr bwMode="auto">
          <a:xfrm>
            <a:off x="5484813" y="5103813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65</a:t>
            </a:r>
          </a:p>
        </p:txBody>
      </p:sp>
      <p:sp>
        <p:nvSpPr>
          <p:cNvPr id="27798" name="Text Box 344"/>
          <p:cNvSpPr txBox="1">
            <a:spLocks noChangeArrowheads="1"/>
          </p:cNvSpPr>
          <p:nvPr/>
        </p:nvSpPr>
        <p:spPr bwMode="auto">
          <a:xfrm>
            <a:off x="5575300" y="3938588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66</a:t>
            </a:r>
          </a:p>
        </p:txBody>
      </p:sp>
      <p:sp>
        <p:nvSpPr>
          <p:cNvPr id="27799" name="Text Box 345"/>
          <p:cNvSpPr txBox="1">
            <a:spLocks noChangeArrowheads="1"/>
          </p:cNvSpPr>
          <p:nvPr/>
        </p:nvSpPr>
        <p:spPr bwMode="auto">
          <a:xfrm>
            <a:off x="5773738" y="3938588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67</a:t>
            </a:r>
          </a:p>
        </p:txBody>
      </p:sp>
      <p:sp>
        <p:nvSpPr>
          <p:cNvPr id="27800" name="Text Box 346"/>
          <p:cNvSpPr txBox="1">
            <a:spLocks noChangeArrowheads="1"/>
          </p:cNvSpPr>
          <p:nvPr/>
        </p:nvSpPr>
        <p:spPr bwMode="auto">
          <a:xfrm>
            <a:off x="6016625" y="3938588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68</a:t>
            </a:r>
          </a:p>
        </p:txBody>
      </p:sp>
      <p:sp>
        <p:nvSpPr>
          <p:cNvPr id="27801" name="Text Box 347"/>
          <p:cNvSpPr txBox="1">
            <a:spLocks noChangeArrowheads="1"/>
          </p:cNvSpPr>
          <p:nvPr/>
        </p:nvSpPr>
        <p:spPr bwMode="auto">
          <a:xfrm>
            <a:off x="6288088" y="5103813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69</a:t>
            </a:r>
          </a:p>
        </p:txBody>
      </p:sp>
      <p:sp>
        <p:nvSpPr>
          <p:cNvPr id="27802" name="Text Box 348"/>
          <p:cNvSpPr txBox="1">
            <a:spLocks noChangeArrowheads="1"/>
          </p:cNvSpPr>
          <p:nvPr/>
        </p:nvSpPr>
        <p:spPr bwMode="auto">
          <a:xfrm>
            <a:off x="6496050" y="5103813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70</a:t>
            </a:r>
          </a:p>
        </p:txBody>
      </p:sp>
      <p:sp>
        <p:nvSpPr>
          <p:cNvPr id="27803" name="Text Box 349"/>
          <p:cNvSpPr txBox="1">
            <a:spLocks noChangeArrowheads="1"/>
          </p:cNvSpPr>
          <p:nvPr/>
        </p:nvSpPr>
        <p:spPr bwMode="auto">
          <a:xfrm>
            <a:off x="6956425" y="3938588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71</a:t>
            </a:r>
          </a:p>
        </p:txBody>
      </p:sp>
      <p:sp>
        <p:nvSpPr>
          <p:cNvPr id="27804" name="Text Box 350"/>
          <p:cNvSpPr txBox="1">
            <a:spLocks noChangeArrowheads="1"/>
          </p:cNvSpPr>
          <p:nvPr/>
        </p:nvSpPr>
        <p:spPr bwMode="auto">
          <a:xfrm>
            <a:off x="1085850" y="1497013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TRL</a:t>
            </a:r>
          </a:p>
        </p:txBody>
      </p:sp>
      <p:sp>
        <p:nvSpPr>
          <p:cNvPr id="27805" name="Text Box 351"/>
          <p:cNvSpPr txBox="1">
            <a:spLocks noChangeArrowheads="1"/>
          </p:cNvSpPr>
          <p:nvPr/>
        </p:nvSpPr>
        <p:spPr bwMode="auto">
          <a:xfrm>
            <a:off x="3541713" y="1714500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UL</a:t>
            </a:r>
          </a:p>
        </p:txBody>
      </p:sp>
      <p:sp>
        <p:nvSpPr>
          <p:cNvPr id="27806" name="Text Box 352"/>
          <p:cNvSpPr txBox="1">
            <a:spLocks noChangeArrowheads="1"/>
          </p:cNvSpPr>
          <p:nvPr/>
        </p:nvSpPr>
        <p:spPr bwMode="auto">
          <a:xfrm>
            <a:off x="4354513" y="4384675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IRL</a:t>
            </a:r>
          </a:p>
        </p:txBody>
      </p:sp>
      <p:sp>
        <p:nvSpPr>
          <p:cNvPr id="27807" name="Text Box 353"/>
          <p:cNvSpPr txBox="1">
            <a:spLocks noChangeArrowheads="1"/>
          </p:cNvSpPr>
          <p:nvPr/>
        </p:nvSpPr>
        <p:spPr bwMode="auto">
          <a:xfrm>
            <a:off x="4789488" y="4373563"/>
            <a:ext cx="508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IRS</a:t>
            </a:r>
          </a:p>
        </p:txBody>
      </p:sp>
      <p:sp>
        <p:nvSpPr>
          <p:cNvPr id="27808" name="Text Box 354"/>
          <p:cNvSpPr txBox="1">
            <a:spLocks noChangeArrowheads="1"/>
          </p:cNvSpPr>
          <p:nvPr/>
        </p:nvSpPr>
        <p:spPr bwMode="auto">
          <a:xfrm>
            <a:off x="6892925" y="4787900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TRS</a:t>
            </a:r>
          </a:p>
        </p:txBody>
      </p:sp>
      <p:sp>
        <p:nvSpPr>
          <p:cNvPr id="27809" name="Text Box 355"/>
          <p:cNvSpPr txBox="1">
            <a:spLocks noChangeArrowheads="1"/>
          </p:cNvSpPr>
          <p:nvPr/>
        </p:nvSpPr>
        <p:spPr bwMode="auto">
          <a:xfrm>
            <a:off x="5835650" y="4746625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US</a:t>
            </a:r>
          </a:p>
        </p:txBody>
      </p:sp>
      <p:sp>
        <p:nvSpPr>
          <p:cNvPr id="27810" name="Text Box 356"/>
          <p:cNvSpPr txBox="1">
            <a:spLocks noChangeArrowheads="1"/>
          </p:cNvSpPr>
          <p:nvPr/>
        </p:nvSpPr>
        <p:spPr bwMode="auto">
          <a:xfrm>
            <a:off x="4283075" y="1320800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20k</a:t>
            </a:r>
          </a:p>
        </p:txBody>
      </p:sp>
      <p:sp>
        <p:nvSpPr>
          <p:cNvPr id="27811" name="Text Box 358"/>
          <p:cNvSpPr txBox="1">
            <a:spLocks noChangeArrowheads="1"/>
          </p:cNvSpPr>
          <p:nvPr/>
        </p:nvSpPr>
        <p:spPr bwMode="auto">
          <a:xfrm>
            <a:off x="4102100" y="2822575"/>
            <a:ext cx="509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60k</a:t>
            </a:r>
          </a:p>
        </p:txBody>
      </p:sp>
      <p:sp>
        <p:nvSpPr>
          <p:cNvPr id="27812" name="Text Box 360"/>
          <p:cNvSpPr txBox="1">
            <a:spLocks noChangeArrowheads="1"/>
          </p:cNvSpPr>
          <p:nvPr/>
        </p:nvSpPr>
        <p:spPr bwMode="auto">
          <a:xfrm>
            <a:off x="3740150" y="4373563"/>
            <a:ext cx="6016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100k</a:t>
            </a:r>
          </a:p>
        </p:txBody>
      </p:sp>
      <p:sp>
        <p:nvSpPr>
          <p:cNvPr id="27813" name="Text Box 361"/>
          <p:cNvSpPr txBox="1">
            <a:spLocks noChangeArrowheads="1"/>
          </p:cNvSpPr>
          <p:nvPr/>
        </p:nvSpPr>
        <p:spPr bwMode="auto">
          <a:xfrm>
            <a:off x="6315075" y="4373563"/>
            <a:ext cx="6540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120k</a:t>
            </a:r>
          </a:p>
        </p:txBody>
      </p:sp>
      <p:sp>
        <p:nvSpPr>
          <p:cNvPr id="27814" name="Text Box 363"/>
          <p:cNvSpPr txBox="1">
            <a:spLocks noChangeArrowheads="1"/>
          </p:cNvSpPr>
          <p:nvPr/>
        </p:nvSpPr>
        <p:spPr bwMode="auto">
          <a:xfrm>
            <a:off x="4887913" y="3938588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Ori</a:t>
            </a:r>
          </a:p>
        </p:txBody>
      </p:sp>
      <p:sp>
        <p:nvSpPr>
          <p:cNvPr id="27815" name="Text Box 364"/>
          <p:cNvSpPr txBox="1">
            <a:spLocks noChangeArrowheads="1"/>
          </p:cNvSpPr>
          <p:nvPr/>
        </p:nvSpPr>
        <p:spPr bwMode="auto">
          <a:xfrm>
            <a:off x="6802438" y="5103813"/>
            <a:ext cx="509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Ori</a:t>
            </a:r>
          </a:p>
        </p:txBody>
      </p:sp>
      <p:sp>
        <p:nvSpPr>
          <p:cNvPr id="27816" name="Text Box 365"/>
          <p:cNvSpPr txBox="1">
            <a:spLocks noChangeArrowheads="1"/>
          </p:cNvSpPr>
          <p:nvPr/>
        </p:nvSpPr>
        <p:spPr bwMode="auto">
          <a:xfrm>
            <a:off x="1157288" y="1673225"/>
            <a:ext cx="511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 baseline="-25000">
                <a:cs typeface="Times New Roman" pitchFamily="18" charset="0"/>
              </a:rPr>
              <a:t>1 </a:t>
            </a:r>
            <a:r>
              <a:rPr lang="en-US" altLang="zh-CN" sz="1600" b="0" baseline="-25000">
                <a:cs typeface="Times New Roman" pitchFamily="18" charset="0"/>
              </a:rPr>
              <a:t>n</a:t>
            </a:r>
            <a:r>
              <a:rPr lang="en-US" sz="1600" b="0" baseline="-25000">
                <a:cs typeface="Times New Roman" pitchFamily="18" charset="0"/>
              </a:rPr>
              <a:t>t</a:t>
            </a:r>
          </a:p>
        </p:txBody>
      </p:sp>
      <p:sp>
        <p:nvSpPr>
          <p:cNvPr id="27817" name="AutoShape 366"/>
          <p:cNvSpPr>
            <a:spLocks noChangeArrowheads="1"/>
          </p:cNvSpPr>
          <p:nvPr/>
        </p:nvSpPr>
        <p:spPr bwMode="auto">
          <a:xfrm flipH="1">
            <a:off x="4054475" y="4813300"/>
            <a:ext cx="53975" cy="376238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rgbClr val="751B0C"/>
              </a:gs>
              <a:gs pos="50000">
                <a:srgbClr val="FD3A19"/>
              </a:gs>
              <a:gs pos="100000">
                <a:srgbClr val="751B0C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818" name="Line 367"/>
          <p:cNvSpPr>
            <a:spLocks noChangeShapeType="1"/>
          </p:cNvSpPr>
          <p:nvPr/>
        </p:nvSpPr>
        <p:spPr bwMode="auto">
          <a:xfrm>
            <a:off x="6861175" y="3705225"/>
            <a:ext cx="244475" cy="730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819" name="Line 368"/>
          <p:cNvSpPr>
            <a:spLocks noChangeShapeType="1"/>
          </p:cNvSpPr>
          <p:nvPr/>
        </p:nvSpPr>
        <p:spPr bwMode="auto">
          <a:xfrm flipV="1">
            <a:off x="7113588" y="3716338"/>
            <a:ext cx="236537" cy="61912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9" name="Rectangle 369"/>
          <p:cNvSpPr>
            <a:spLocks noChangeArrowheads="1"/>
          </p:cNvSpPr>
          <p:nvPr/>
        </p:nvSpPr>
        <p:spPr bwMode="auto">
          <a:xfrm>
            <a:off x="1504950" y="1625600"/>
            <a:ext cx="73025" cy="10001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560" name="Rectangle 370"/>
          <p:cNvSpPr>
            <a:spLocks noChangeArrowheads="1"/>
          </p:cNvSpPr>
          <p:nvPr/>
        </p:nvSpPr>
        <p:spPr bwMode="auto">
          <a:xfrm>
            <a:off x="4540250" y="4651375"/>
            <a:ext cx="71438" cy="1111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561" name="Rectangle 371"/>
          <p:cNvSpPr>
            <a:spLocks noChangeArrowheads="1"/>
          </p:cNvSpPr>
          <p:nvPr/>
        </p:nvSpPr>
        <p:spPr bwMode="auto">
          <a:xfrm>
            <a:off x="4610100" y="4651375"/>
            <a:ext cx="1035050" cy="1111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562" name="Rectangle 372"/>
          <p:cNvSpPr>
            <a:spLocks noChangeArrowheads="1"/>
          </p:cNvSpPr>
          <p:nvPr/>
        </p:nvSpPr>
        <p:spPr bwMode="auto">
          <a:xfrm>
            <a:off x="5235575" y="4213225"/>
            <a:ext cx="84138" cy="373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563" name="Rectangle 373"/>
          <p:cNvSpPr>
            <a:spLocks noChangeArrowheads="1"/>
          </p:cNvSpPr>
          <p:nvPr/>
        </p:nvSpPr>
        <p:spPr bwMode="auto">
          <a:xfrm>
            <a:off x="6823075" y="4833938"/>
            <a:ext cx="84138" cy="3762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825" name="AutoShape 374"/>
          <p:cNvSpPr>
            <a:spLocks noChangeArrowheads="1"/>
          </p:cNvSpPr>
          <p:nvPr/>
        </p:nvSpPr>
        <p:spPr bwMode="auto">
          <a:xfrm>
            <a:off x="1504950" y="1203325"/>
            <a:ext cx="53975" cy="365125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rgbClr val="724101"/>
              </a:gs>
              <a:gs pos="50000">
                <a:srgbClr val="F68D02"/>
              </a:gs>
              <a:gs pos="100000">
                <a:srgbClr val="724101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826" name="Text Box 375"/>
          <p:cNvSpPr txBox="1">
            <a:spLocks noChangeArrowheads="1"/>
          </p:cNvSpPr>
          <p:nvPr/>
        </p:nvSpPr>
        <p:spPr bwMode="auto">
          <a:xfrm>
            <a:off x="1333500" y="922338"/>
            <a:ext cx="3476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600" b="0" baseline="-25000">
                <a:cs typeface="Times New Roman" pitchFamily="18" charset="0"/>
              </a:rPr>
              <a:t>0</a:t>
            </a:r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566" name="Rectangle 376"/>
          <p:cNvSpPr>
            <a:spLocks noChangeArrowheads="1"/>
          </p:cNvSpPr>
          <p:nvPr/>
        </p:nvSpPr>
        <p:spPr bwMode="auto">
          <a:xfrm>
            <a:off x="6519863" y="4654550"/>
            <a:ext cx="1036637" cy="1111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1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27838" name="Diamond 4"/>
          <p:cNvSpPr>
            <a:spLocks noChangeAspect="1"/>
          </p:cNvSpPr>
          <p:nvPr/>
        </p:nvSpPr>
        <p:spPr bwMode="auto">
          <a:xfrm flipH="1">
            <a:off x="3643498" y="5930905"/>
            <a:ext cx="157555" cy="150812"/>
          </a:xfrm>
          <a:prstGeom prst="diamond">
            <a:avLst/>
          </a:prstGeom>
          <a:solidFill>
            <a:srgbClr val="00B050"/>
          </a:solidFill>
          <a:ln w="9525">
            <a:solidFill>
              <a:srgbClr val="090E21"/>
            </a:solidFill>
            <a:round/>
            <a:headEnd/>
            <a:tailEnd/>
          </a:ln>
        </p:spPr>
        <p:txBody>
          <a:bodyPr wrap="none"/>
          <a:lstStyle/>
          <a:p>
            <a:endParaRPr lang="en-US" sz="1600" b="0" baseline="-2500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7839" name="Text Box 383"/>
          <p:cNvSpPr txBox="1">
            <a:spLocks noChangeArrowheads="1"/>
          </p:cNvSpPr>
          <p:nvPr/>
        </p:nvSpPr>
        <p:spPr bwMode="auto">
          <a:xfrm>
            <a:off x="3994035" y="5782025"/>
            <a:ext cx="14548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600" b="0" baseline="-25000" dirty="0" smtClean="0">
                <a:latin typeface="Arial" pitchFamily="34" charset="0"/>
                <a:cs typeface="Arial" pitchFamily="34" charset="0"/>
              </a:rPr>
              <a:t>18 Fully</a:t>
            </a:r>
            <a:r>
              <a:rPr lang="en-US" altLang="zh-CN" sz="16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baseline="-25000" dirty="0" smtClean="0">
                <a:latin typeface="Arial" pitchFamily="34" charset="0"/>
                <a:cs typeface="Arial" pitchFamily="34" charset="0"/>
              </a:rPr>
              <a:t>dispensable </a:t>
            </a:r>
            <a:endParaRPr lang="en-US" sz="1600" b="0" baseline="-25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829" name="Group 192"/>
          <p:cNvGrpSpPr>
            <a:grpSpLocks/>
          </p:cNvGrpSpPr>
          <p:nvPr/>
        </p:nvGrpSpPr>
        <p:grpSpPr bwMode="auto">
          <a:xfrm>
            <a:off x="1767073" y="5821363"/>
            <a:ext cx="1960562" cy="260350"/>
            <a:chOff x="1764226" y="6046853"/>
            <a:chExt cx="2102820" cy="240734"/>
          </a:xfrm>
        </p:grpSpPr>
        <p:sp>
          <p:nvSpPr>
            <p:cNvPr id="27836" name="Diamond 8"/>
            <p:cNvSpPr>
              <a:spLocks noChangeAspect="1"/>
            </p:cNvSpPr>
            <p:nvPr/>
          </p:nvSpPr>
          <p:spPr bwMode="auto">
            <a:xfrm flipH="1">
              <a:off x="1764226" y="6153975"/>
              <a:ext cx="157760" cy="129159"/>
            </a:xfrm>
            <a:prstGeom prst="diamond">
              <a:avLst/>
            </a:prstGeom>
            <a:solidFill>
              <a:srgbClr val="FF9900"/>
            </a:solidFill>
            <a:ln w="9525">
              <a:solidFill>
                <a:srgbClr val="090E2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sz="1600" b="0" baseline="-25000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7837" name="Text Box 385"/>
            <p:cNvSpPr txBox="1">
              <a:spLocks noChangeArrowheads="1"/>
            </p:cNvSpPr>
            <p:nvPr/>
          </p:nvSpPr>
          <p:spPr bwMode="auto">
            <a:xfrm>
              <a:off x="1897034" y="6046853"/>
              <a:ext cx="1970012" cy="2407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600" b="0" baseline="-25000">
                  <a:latin typeface="Arial" pitchFamily="34" charset="0"/>
                  <a:cs typeface="Arial" pitchFamily="34" charset="0"/>
                </a:rPr>
                <a:t>8 </a:t>
              </a:r>
              <a:r>
                <a:rPr lang="en-US" sz="1600" b="0" baseline="-25000">
                  <a:latin typeface="Arial" pitchFamily="34" charset="0"/>
                  <a:cs typeface="Arial" pitchFamily="34" charset="0"/>
                </a:rPr>
                <a:t>Severely growth defect</a:t>
              </a:r>
            </a:p>
          </p:txBody>
        </p:sp>
      </p:grpSp>
      <p:grpSp>
        <p:nvGrpSpPr>
          <p:cNvPr id="27830" name="Group 194"/>
          <p:cNvGrpSpPr>
            <a:grpSpLocks/>
          </p:cNvGrpSpPr>
          <p:nvPr/>
        </p:nvGrpSpPr>
        <p:grpSpPr bwMode="auto">
          <a:xfrm>
            <a:off x="663760" y="5824829"/>
            <a:ext cx="1036638" cy="260057"/>
            <a:chOff x="238887" y="6409226"/>
            <a:chExt cx="1335332" cy="240330"/>
          </a:xfrm>
        </p:grpSpPr>
        <p:sp>
          <p:nvSpPr>
            <p:cNvPr id="27834" name="Diamond 5"/>
            <p:cNvSpPr>
              <a:spLocks noChangeAspect="1"/>
            </p:cNvSpPr>
            <p:nvPr/>
          </p:nvSpPr>
          <p:spPr bwMode="auto">
            <a:xfrm flipH="1">
              <a:off x="238887" y="6505767"/>
              <a:ext cx="190712" cy="143789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rgbClr val="090E2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sz="1600" b="0" baseline="-25000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7835" name="Text Box 384"/>
            <p:cNvSpPr txBox="1">
              <a:spLocks noChangeArrowheads="1"/>
            </p:cNvSpPr>
            <p:nvPr/>
          </p:nvSpPr>
          <p:spPr bwMode="auto">
            <a:xfrm>
              <a:off x="375953" y="6409226"/>
              <a:ext cx="1198266" cy="237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0" baseline="-25000" dirty="0">
                  <a:latin typeface="Arial" pitchFamily="34" charset="0"/>
                  <a:cs typeface="Arial" pitchFamily="34" charset="0"/>
                </a:rPr>
                <a:t>44 </a:t>
              </a:r>
              <a:r>
                <a:rPr lang="en-US" sz="1600" b="0" baseline="-25000" dirty="0">
                  <a:latin typeface="Arial" pitchFamily="34" charset="0"/>
                  <a:cs typeface="Arial" pitchFamily="34" charset="0"/>
                </a:rPr>
                <a:t>Essential </a:t>
              </a:r>
            </a:p>
          </p:txBody>
        </p:sp>
      </p:grpSp>
      <p:grpSp>
        <p:nvGrpSpPr>
          <p:cNvPr id="27831" name="Group 193"/>
          <p:cNvGrpSpPr>
            <a:grpSpLocks/>
          </p:cNvGrpSpPr>
          <p:nvPr/>
        </p:nvGrpSpPr>
        <p:grpSpPr bwMode="auto">
          <a:xfrm>
            <a:off x="5434131" y="5841675"/>
            <a:ext cx="1444794" cy="258465"/>
            <a:chOff x="3919534" y="6039930"/>
            <a:chExt cx="1859958" cy="238595"/>
          </a:xfrm>
        </p:grpSpPr>
        <p:sp>
          <p:nvSpPr>
            <p:cNvPr id="27832" name="Diamond 6"/>
            <p:cNvSpPr>
              <a:spLocks noChangeAspect="1"/>
            </p:cNvSpPr>
            <p:nvPr/>
          </p:nvSpPr>
          <p:spPr bwMode="auto">
            <a:xfrm flipH="1">
              <a:off x="3919534" y="6136375"/>
              <a:ext cx="206448" cy="142150"/>
            </a:xfrm>
            <a:prstGeom prst="diamond">
              <a:avLst/>
            </a:prstGeom>
            <a:solidFill>
              <a:srgbClr val="00B0F0"/>
            </a:solidFill>
            <a:ln w="9525">
              <a:solidFill>
                <a:srgbClr val="090E2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sz="1600" b="0" baseline="-25000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27833" name="Text Box 387"/>
            <p:cNvSpPr txBox="1">
              <a:spLocks noChangeArrowheads="1"/>
            </p:cNvSpPr>
            <p:nvPr/>
          </p:nvSpPr>
          <p:spPr bwMode="auto">
            <a:xfrm>
              <a:off x="4093270" y="6039930"/>
              <a:ext cx="1686222" cy="236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0" baseline="-25000" dirty="0" smtClean="0">
                  <a:latin typeface="Arial" pitchFamily="34" charset="0"/>
                  <a:cs typeface="Arial" pitchFamily="34" charset="0"/>
                </a:rPr>
                <a:t>4 </a:t>
              </a:r>
              <a:r>
                <a:rPr lang="en-US" altLang="zh-CN" sz="1600" b="0" baseline="-25000" dirty="0" smtClean="0">
                  <a:latin typeface="Arial" pitchFamily="34" charset="0"/>
                  <a:cs typeface="Arial" pitchFamily="34" charset="0"/>
                </a:rPr>
                <a:t>skin</a:t>
              </a:r>
              <a:r>
                <a:rPr lang="zh-CN" altLang="en-US" sz="1600" b="0" baseline="-25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zh-CN" sz="1600" b="0" baseline="-25000" dirty="0" smtClean="0">
                  <a:latin typeface="Arial" pitchFamily="34" charset="0"/>
                  <a:cs typeface="Arial" pitchFamily="34" charset="0"/>
                </a:rPr>
                <a:t>tissue</a:t>
              </a:r>
              <a:r>
                <a:rPr lang="en-US" sz="1600" b="0" baseline="-25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600" b="0" baseline="-25000" dirty="0" smtClean="0">
                  <a:latin typeface="Arial" pitchFamily="34" charset="0"/>
                  <a:cs typeface="Arial" pitchFamily="34" charset="0"/>
                </a:rPr>
                <a:t>tropic </a:t>
              </a:r>
              <a:endParaRPr lang="en-US" sz="1600" b="0" baseline="-25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2" name="Rectangle 4"/>
          <p:cNvSpPr>
            <a:spLocks noChangeArrowheads="1"/>
          </p:cNvSpPr>
          <p:nvPr/>
        </p:nvSpPr>
        <p:spPr bwMode="auto">
          <a:xfrm>
            <a:off x="1093416" y="291917"/>
            <a:ext cx="69358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zh-CN" sz="2800" dirty="0" smtClean="0">
                <a:solidFill>
                  <a:srgbClr val="FFDE03"/>
                </a:solidFill>
                <a:latin typeface="Times" charset="0"/>
                <a:ea typeface="SimSun" pitchFamily="2" charset="-122"/>
              </a:rPr>
              <a:t>Summary of Genetic Analysis of VZV ORFs</a:t>
            </a:r>
            <a:endParaRPr kumimoji="1" lang="en-US" altLang="zh-CN" sz="2800" dirty="0">
              <a:solidFill>
                <a:srgbClr val="FFDE03"/>
              </a:solidFill>
              <a:latin typeface="Times" charset="0"/>
              <a:ea typeface="SimSun" pitchFamily="2" charset="-122"/>
            </a:endParaRPr>
          </a:p>
        </p:txBody>
      </p:sp>
      <p:sp>
        <p:nvSpPr>
          <p:cNvPr id="193" name="AutoShape 209"/>
          <p:cNvSpPr>
            <a:spLocks noChangeArrowheads="1"/>
          </p:cNvSpPr>
          <p:nvPr/>
        </p:nvSpPr>
        <p:spPr bwMode="auto">
          <a:xfrm flipH="1">
            <a:off x="4359915" y="1778030"/>
            <a:ext cx="265345" cy="363538"/>
          </a:xfrm>
          <a:prstGeom prst="homePlate">
            <a:avLst>
              <a:gd name="adj" fmla="val 30000"/>
            </a:avLst>
          </a:prstGeom>
          <a:gradFill rotWithShape="1">
            <a:gsLst>
              <a:gs pos="0">
                <a:srgbClr val="005E76"/>
              </a:gs>
              <a:gs pos="50000">
                <a:srgbClr val="00CCFF"/>
              </a:gs>
              <a:gs pos="100000">
                <a:srgbClr val="005E76"/>
              </a:gs>
            </a:gsLst>
            <a:lin ang="5400000" scaled="1"/>
          </a:gra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0" baseline="-25000">
              <a:cs typeface="Times New Roman" pitchFamily="18" charset="0"/>
            </a:endParaRPr>
          </a:p>
        </p:txBody>
      </p:sp>
      <p:sp>
        <p:nvSpPr>
          <p:cNvPr id="194" name="Diamond 6"/>
          <p:cNvSpPr>
            <a:spLocks noChangeAspect="1"/>
          </p:cNvSpPr>
          <p:nvPr/>
        </p:nvSpPr>
        <p:spPr bwMode="auto">
          <a:xfrm flipH="1">
            <a:off x="3837562" y="5929855"/>
            <a:ext cx="160366" cy="153988"/>
          </a:xfrm>
          <a:prstGeom prst="diamond">
            <a:avLst/>
          </a:prstGeom>
          <a:solidFill>
            <a:srgbClr val="00B0F0"/>
          </a:solidFill>
          <a:ln w="9525">
            <a:solidFill>
              <a:srgbClr val="090E21"/>
            </a:solidFill>
            <a:round/>
            <a:headEnd/>
            <a:tailEnd/>
          </a:ln>
        </p:spPr>
        <p:txBody>
          <a:bodyPr wrap="none"/>
          <a:lstStyle/>
          <a:p>
            <a:endParaRPr lang="en-US" sz="1600" b="0" baseline="-25000">
              <a:latin typeface="Arial" pitchFamily="34" charset="0"/>
              <a:cs typeface="Times New Roman" pitchFamily="18" charset="0"/>
            </a:endParaRPr>
          </a:p>
        </p:txBody>
      </p:sp>
      <p:grpSp>
        <p:nvGrpSpPr>
          <p:cNvPr id="195" name="Group 193"/>
          <p:cNvGrpSpPr>
            <a:grpSpLocks/>
          </p:cNvGrpSpPr>
          <p:nvPr/>
        </p:nvGrpSpPr>
        <p:grpSpPr bwMode="auto">
          <a:xfrm>
            <a:off x="6931268" y="5857103"/>
            <a:ext cx="1859036" cy="258465"/>
            <a:chOff x="3919534" y="6039930"/>
            <a:chExt cx="2393235" cy="238595"/>
          </a:xfrm>
        </p:grpSpPr>
        <p:sp>
          <p:nvSpPr>
            <p:cNvPr id="196" name="Diamond 6"/>
            <p:cNvSpPr>
              <a:spLocks noChangeAspect="1"/>
            </p:cNvSpPr>
            <p:nvPr/>
          </p:nvSpPr>
          <p:spPr bwMode="auto">
            <a:xfrm flipH="1">
              <a:off x="3919534" y="6136375"/>
              <a:ext cx="206448" cy="142150"/>
            </a:xfrm>
            <a:prstGeom prst="diamond">
              <a:avLst/>
            </a:prstGeom>
            <a:solidFill>
              <a:srgbClr val="FFFFFF"/>
            </a:solidFill>
            <a:ln w="9525">
              <a:solidFill>
                <a:srgbClr val="090E2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sz="1600" b="0" baseline="-25000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197" name="Text Box 387"/>
            <p:cNvSpPr txBox="1">
              <a:spLocks noChangeArrowheads="1"/>
            </p:cNvSpPr>
            <p:nvPr/>
          </p:nvSpPr>
          <p:spPr bwMode="auto">
            <a:xfrm>
              <a:off x="4093270" y="6039930"/>
              <a:ext cx="2219499" cy="236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zh-CN" sz="1600" b="0" baseline="-25000" dirty="0" smtClean="0">
                  <a:latin typeface="Arial" pitchFamily="34" charset="0"/>
                  <a:cs typeface="Arial" pitchFamily="34" charset="0"/>
                </a:rPr>
                <a:t>1</a:t>
              </a:r>
              <a:r>
                <a:rPr lang="zh-CN" altLang="en-US" sz="1600" b="0" baseline="-25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zh-CN" sz="1600" b="0" baseline="-25000" dirty="0" smtClean="0">
                  <a:latin typeface="Arial" pitchFamily="34" charset="0"/>
                  <a:cs typeface="Arial" pitchFamily="34" charset="0"/>
                </a:rPr>
                <a:t>skin</a:t>
              </a:r>
              <a:r>
                <a:rPr lang="zh-CN" altLang="en-US" sz="1600" b="0" baseline="-25000" dirty="0" smtClean="0">
                  <a:latin typeface="Arial" pitchFamily="34" charset="0"/>
                  <a:cs typeface="Arial" pitchFamily="34" charset="0"/>
                </a:rPr>
                <a:t>/</a:t>
              </a:r>
              <a:r>
                <a:rPr lang="en-US" altLang="zh-CN" sz="1600" b="0" baseline="-25000" dirty="0" err="1" smtClean="0">
                  <a:latin typeface="Arial" pitchFamily="34" charset="0"/>
                  <a:cs typeface="Arial" pitchFamily="34" charset="0"/>
                </a:rPr>
                <a:t>neuro</a:t>
              </a:r>
              <a:r>
                <a:rPr lang="en-US" altLang="zh-CN" sz="1600" b="0" baseline="-25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zh-CN" sz="1600" b="0" baseline="-25000" dirty="0" smtClean="0">
                  <a:latin typeface="Arial" pitchFamily="34" charset="0"/>
                  <a:cs typeface="Arial" pitchFamily="34" charset="0"/>
                </a:rPr>
                <a:t>tissue</a:t>
              </a:r>
              <a:r>
                <a:rPr lang="en-US" sz="1600" b="0" baseline="-25000" dirty="0" smtClean="0">
                  <a:latin typeface="Arial" pitchFamily="34" charset="0"/>
                  <a:cs typeface="Arial" pitchFamily="34" charset="0"/>
                </a:rPr>
                <a:t> tropic </a:t>
              </a:r>
              <a:endParaRPr lang="en-US" sz="1600" b="0" baseline="-250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4217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9087" y="4354824"/>
            <a:ext cx="1801813" cy="180181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9699" name="Picture 5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5275" y="2790825"/>
            <a:ext cx="1323975" cy="13239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78" name="Text Box 88"/>
          <p:cNvSpPr txBox="1">
            <a:spLocks noChangeArrowheads="1"/>
          </p:cNvSpPr>
          <p:nvPr/>
        </p:nvSpPr>
        <p:spPr bwMode="auto">
          <a:xfrm>
            <a:off x="550863" y="171224"/>
            <a:ext cx="80772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DE03"/>
                </a:solidFill>
                <a:ea typeface="ＭＳ Ｐゴシック" pitchFamily="34" charset="-128"/>
              </a:rPr>
              <a:t>The Severe Combined </a:t>
            </a:r>
            <a:r>
              <a:rPr lang="en-US" sz="2400" dirty="0" err="1">
                <a:solidFill>
                  <a:srgbClr val="FFDE03"/>
                </a:solidFill>
                <a:ea typeface="ＭＳ Ｐゴシック" pitchFamily="34" charset="-128"/>
              </a:rPr>
              <a:t>Immunodeficient</a:t>
            </a:r>
            <a:r>
              <a:rPr lang="en-US" sz="2400" dirty="0">
                <a:solidFill>
                  <a:srgbClr val="FFDE03"/>
                </a:solidFill>
                <a:ea typeface="ＭＳ Ｐゴシック" pitchFamily="34" charset="-128"/>
              </a:rPr>
              <a:t> (SCID) Mice Model </a:t>
            </a:r>
          </a:p>
          <a:p>
            <a:pPr algn="ctr">
              <a:defRPr/>
            </a:pPr>
            <a:r>
              <a:rPr lang="en-US" sz="2400" dirty="0">
                <a:solidFill>
                  <a:srgbClr val="FFDE03"/>
                </a:solidFill>
                <a:ea typeface="ＭＳ Ｐゴシック" pitchFamily="34" charset="-128"/>
              </a:rPr>
              <a:t>For Studying HCMV Pathogenesis</a:t>
            </a:r>
          </a:p>
        </p:txBody>
      </p:sp>
      <p:pic>
        <p:nvPicPr>
          <p:cNvPr id="29701" name="Picture 89" descr="kidne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3275" y="1952625"/>
            <a:ext cx="960438" cy="6858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702" name="Freeform 90"/>
          <p:cNvSpPr>
            <a:spLocks/>
          </p:cNvSpPr>
          <p:nvPr/>
        </p:nvSpPr>
        <p:spPr bwMode="auto">
          <a:xfrm>
            <a:off x="3402013" y="1993900"/>
            <a:ext cx="844550" cy="600075"/>
          </a:xfrm>
          <a:custGeom>
            <a:avLst/>
            <a:gdLst>
              <a:gd name="T0" fmla="*/ 2147483647 w 532"/>
              <a:gd name="T1" fmla="*/ 2147483647 h 378"/>
              <a:gd name="T2" fmla="*/ 2147483647 w 532"/>
              <a:gd name="T3" fmla="*/ 2147483647 h 378"/>
              <a:gd name="T4" fmla="*/ 2147483647 w 532"/>
              <a:gd name="T5" fmla="*/ 2147483647 h 378"/>
              <a:gd name="T6" fmla="*/ 2147483647 w 532"/>
              <a:gd name="T7" fmla="*/ 2147483647 h 378"/>
              <a:gd name="T8" fmla="*/ 2147483647 w 532"/>
              <a:gd name="T9" fmla="*/ 2147483647 h 378"/>
              <a:gd name="T10" fmla="*/ 2147483647 w 532"/>
              <a:gd name="T11" fmla="*/ 2147483647 h 378"/>
              <a:gd name="T12" fmla="*/ 0 w 532"/>
              <a:gd name="T13" fmla="*/ 2147483647 h 378"/>
              <a:gd name="T14" fmla="*/ 2147483647 w 532"/>
              <a:gd name="T15" fmla="*/ 2147483647 h 378"/>
              <a:gd name="T16" fmla="*/ 2147483647 w 532"/>
              <a:gd name="T17" fmla="*/ 2147483647 h 378"/>
              <a:gd name="T18" fmla="*/ 2147483647 w 532"/>
              <a:gd name="T19" fmla="*/ 2147483647 h 378"/>
              <a:gd name="T20" fmla="*/ 2147483647 w 532"/>
              <a:gd name="T21" fmla="*/ 2147483647 h 378"/>
              <a:gd name="T22" fmla="*/ 2147483647 w 532"/>
              <a:gd name="T23" fmla="*/ 2147483647 h 378"/>
              <a:gd name="T24" fmla="*/ 2147483647 w 532"/>
              <a:gd name="T25" fmla="*/ 2147483647 h 378"/>
              <a:gd name="T26" fmla="*/ 2147483647 w 532"/>
              <a:gd name="T27" fmla="*/ 2147483647 h 378"/>
              <a:gd name="T28" fmla="*/ 2147483647 w 532"/>
              <a:gd name="T29" fmla="*/ 2147483647 h 378"/>
              <a:gd name="T30" fmla="*/ 2147483647 w 532"/>
              <a:gd name="T31" fmla="*/ 2147483647 h 378"/>
              <a:gd name="T32" fmla="*/ 2147483647 w 532"/>
              <a:gd name="T33" fmla="*/ 2147483647 h 378"/>
              <a:gd name="T34" fmla="*/ 2147483647 w 532"/>
              <a:gd name="T35" fmla="*/ 2147483647 h 378"/>
              <a:gd name="T36" fmla="*/ 2147483647 w 532"/>
              <a:gd name="T37" fmla="*/ 2147483647 h 378"/>
              <a:gd name="T38" fmla="*/ 2147483647 w 532"/>
              <a:gd name="T39" fmla="*/ 2147483647 h 378"/>
              <a:gd name="T40" fmla="*/ 2147483647 w 532"/>
              <a:gd name="T41" fmla="*/ 2147483647 h 378"/>
              <a:gd name="T42" fmla="*/ 2147483647 w 532"/>
              <a:gd name="T43" fmla="*/ 2147483647 h 378"/>
              <a:gd name="T44" fmla="*/ 2147483647 w 532"/>
              <a:gd name="T45" fmla="*/ 2147483647 h 378"/>
              <a:gd name="T46" fmla="*/ 2147483647 w 532"/>
              <a:gd name="T47" fmla="*/ 2147483647 h 378"/>
              <a:gd name="T48" fmla="*/ 2147483647 w 532"/>
              <a:gd name="T49" fmla="*/ 2147483647 h 378"/>
              <a:gd name="T50" fmla="*/ 2147483647 w 532"/>
              <a:gd name="T51" fmla="*/ 2147483647 h 378"/>
              <a:gd name="T52" fmla="*/ 2147483647 w 532"/>
              <a:gd name="T53" fmla="*/ 2147483647 h 378"/>
              <a:gd name="T54" fmla="*/ 2147483647 w 532"/>
              <a:gd name="T55" fmla="*/ 2147483647 h 378"/>
              <a:gd name="T56" fmla="*/ 2147483647 w 532"/>
              <a:gd name="T57" fmla="*/ 2147483647 h 378"/>
              <a:gd name="T58" fmla="*/ 2147483647 w 532"/>
              <a:gd name="T59" fmla="*/ 2147483647 h 378"/>
              <a:gd name="T60" fmla="*/ 2147483647 w 532"/>
              <a:gd name="T61" fmla="*/ 2147483647 h 378"/>
              <a:gd name="T62" fmla="*/ 2147483647 w 532"/>
              <a:gd name="T63" fmla="*/ 2147483647 h 378"/>
              <a:gd name="T64" fmla="*/ 2147483647 w 532"/>
              <a:gd name="T65" fmla="*/ 2147483647 h 378"/>
              <a:gd name="T66" fmla="*/ 2147483647 w 532"/>
              <a:gd name="T67" fmla="*/ 2147483647 h 378"/>
              <a:gd name="T68" fmla="*/ 2147483647 w 532"/>
              <a:gd name="T69" fmla="*/ 2147483647 h 378"/>
              <a:gd name="T70" fmla="*/ 2147483647 w 532"/>
              <a:gd name="T71" fmla="*/ 2147483647 h 378"/>
              <a:gd name="T72" fmla="*/ 2147483647 w 532"/>
              <a:gd name="T73" fmla="*/ 2147483647 h 378"/>
              <a:gd name="T74" fmla="*/ 2147483647 w 532"/>
              <a:gd name="T75" fmla="*/ 2147483647 h 378"/>
              <a:gd name="T76" fmla="*/ 2147483647 w 532"/>
              <a:gd name="T77" fmla="*/ 2147483647 h 378"/>
              <a:gd name="T78" fmla="*/ 2147483647 w 532"/>
              <a:gd name="T79" fmla="*/ 2147483647 h 378"/>
              <a:gd name="T80" fmla="*/ 2147483647 w 532"/>
              <a:gd name="T81" fmla="*/ 2147483647 h 378"/>
              <a:gd name="T82" fmla="*/ 2147483647 w 532"/>
              <a:gd name="T83" fmla="*/ 2147483647 h 378"/>
              <a:gd name="T84" fmla="*/ 2147483647 w 532"/>
              <a:gd name="T85" fmla="*/ 2147483647 h 378"/>
              <a:gd name="T86" fmla="*/ 2147483647 w 532"/>
              <a:gd name="T87" fmla="*/ 2147483647 h 378"/>
              <a:gd name="T88" fmla="*/ 2147483647 w 532"/>
              <a:gd name="T89" fmla="*/ 2147483647 h 378"/>
              <a:gd name="T90" fmla="*/ 2147483647 w 532"/>
              <a:gd name="T91" fmla="*/ 2147483647 h 37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32"/>
              <a:gd name="T139" fmla="*/ 0 h 378"/>
              <a:gd name="T140" fmla="*/ 532 w 532"/>
              <a:gd name="T141" fmla="*/ 378 h 37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32" h="378">
                <a:moveTo>
                  <a:pt x="128" y="20"/>
                </a:moveTo>
                <a:cubicBezTo>
                  <a:pt x="111" y="28"/>
                  <a:pt x="88" y="43"/>
                  <a:pt x="75" y="52"/>
                </a:cubicBezTo>
                <a:cubicBezTo>
                  <a:pt x="62" y="61"/>
                  <a:pt x="59" y="64"/>
                  <a:pt x="51" y="71"/>
                </a:cubicBezTo>
                <a:cubicBezTo>
                  <a:pt x="43" y="78"/>
                  <a:pt x="34" y="86"/>
                  <a:pt x="27" y="95"/>
                </a:cubicBezTo>
                <a:cubicBezTo>
                  <a:pt x="20" y="104"/>
                  <a:pt x="12" y="117"/>
                  <a:pt x="8" y="127"/>
                </a:cubicBezTo>
                <a:cubicBezTo>
                  <a:pt x="4" y="137"/>
                  <a:pt x="4" y="145"/>
                  <a:pt x="3" y="154"/>
                </a:cubicBezTo>
                <a:cubicBezTo>
                  <a:pt x="2" y="163"/>
                  <a:pt x="0" y="169"/>
                  <a:pt x="0" y="180"/>
                </a:cubicBezTo>
                <a:cubicBezTo>
                  <a:pt x="0" y="191"/>
                  <a:pt x="3" y="211"/>
                  <a:pt x="6" y="223"/>
                </a:cubicBezTo>
                <a:cubicBezTo>
                  <a:pt x="9" y="235"/>
                  <a:pt x="14" y="245"/>
                  <a:pt x="19" y="255"/>
                </a:cubicBezTo>
                <a:cubicBezTo>
                  <a:pt x="24" y="265"/>
                  <a:pt x="30" y="273"/>
                  <a:pt x="38" y="282"/>
                </a:cubicBezTo>
                <a:cubicBezTo>
                  <a:pt x="46" y="291"/>
                  <a:pt x="58" y="301"/>
                  <a:pt x="67" y="308"/>
                </a:cubicBezTo>
                <a:cubicBezTo>
                  <a:pt x="76" y="315"/>
                  <a:pt x="84" y="319"/>
                  <a:pt x="91" y="322"/>
                </a:cubicBezTo>
                <a:cubicBezTo>
                  <a:pt x="98" y="325"/>
                  <a:pt x="105" y="323"/>
                  <a:pt x="112" y="324"/>
                </a:cubicBezTo>
                <a:cubicBezTo>
                  <a:pt x="119" y="325"/>
                  <a:pt x="126" y="326"/>
                  <a:pt x="134" y="327"/>
                </a:cubicBezTo>
                <a:cubicBezTo>
                  <a:pt x="142" y="328"/>
                  <a:pt x="149" y="329"/>
                  <a:pt x="160" y="330"/>
                </a:cubicBezTo>
                <a:cubicBezTo>
                  <a:pt x="171" y="331"/>
                  <a:pt x="186" y="329"/>
                  <a:pt x="198" y="330"/>
                </a:cubicBezTo>
                <a:cubicBezTo>
                  <a:pt x="210" y="331"/>
                  <a:pt x="223" y="332"/>
                  <a:pt x="235" y="335"/>
                </a:cubicBezTo>
                <a:cubicBezTo>
                  <a:pt x="247" y="338"/>
                  <a:pt x="260" y="343"/>
                  <a:pt x="272" y="346"/>
                </a:cubicBezTo>
                <a:cubicBezTo>
                  <a:pt x="284" y="349"/>
                  <a:pt x="296" y="351"/>
                  <a:pt x="307" y="354"/>
                </a:cubicBezTo>
                <a:cubicBezTo>
                  <a:pt x="318" y="357"/>
                  <a:pt x="330" y="364"/>
                  <a:pt x="339" y="367"/>
                </a:cubicBezTo>
                <a:cubicBezTo>
                  <a:pt x="348" y="370"/>
                  <a:pt x="353" y="370"/>
                  <a:pt x="363" y="372"/>
                </a:cubicBezTo>
                <a:cubicBezTo>
                  <a:pt x="373" y="374"/>
                  <a:pt x="387" y="378"/>
                  <a:pt x="400" y="378"/>
                </a:cubicBezTo>
                <a:cubicBezTo>
                  <a:pt x="413" y="378"/>
                  <a:pt x="428" y="374"/>
                  <a:pt x="440" y="372"/>
                </a:cubicBezTo>
                <a:cubicBezTo>
                  <a:pt x="452" y="370"/>
                  <a:pt x="463" y="367"/>
                  <a:pt x="472" y="364"/>
                </a:cubicBezTo>
                <a:cubicBezTo>
                  <a:pt x="481" y="361"/>
                  <a:pt x="488" y="356"/>
                  <a:pt x="496" y="351"/>
                </a:cubicBezTo>
                <a:cubicBezTo>
                  <a:pt x="504" y="346"/>
                  <a:pt x="515" y="339"/>
                  <a:pt x="520" y="332"/>
                </a:cubicBezTo>
                <a:cubicBezTo>
                  <a:pt x="525" y="325"/>
                  <a:pt x="526" y="317"/>
                  <a:pt x="528" y="308"/>
                </a:cubicBezTo>
                <a:cubicBezTo>
                  <a:pt x="530" y="299"/>
                  <a:pt x="531" y="288"/>
                  <a:pt x="531" y="279"/>
                </a:cubicBezTo>
                <a:cubicBezTo>
                  <a:pt x="531" y="270"/>
                  <a:pt x="531" y="261"/>
                  <a:pt x="531" y="252"/>
                </a:cubicBezTo>
                <a:cubicBezTo>
                  <a:pt x="531" y="243"/>
                  <a:pt x="532" y="231"/>
                  <a:pt x="531" y="223"/>
                </a:cubicBezTo>
                <a:cubicBezTo>
                  <a:pt x="530" y="215"/>
                  <a:pt x="528" y="210"/>
                  <a:pt x="523" y="202"/>
                </a:cubicBezTo>
                <a:cubicBezTo>
                  <a:pt x="518" y="194"/>
                  <a:pt x="509" y="181"/>
                  <a:pt x="502" y="172"/>
                </a:cubicBezTo>
                <a:cubicBezTo>
                  <a:pt x="495" y="163"/>
                  <a:pt x="484" y="154"/>
                  <a:pt x="478" y="148"/>
                </a:cubicBezTo>
                <a:cubicBezTo>
                  <a:pt x="472" y="142"/>
                  <a:pt x="472" y="143"/>
                  <a:pt x="464" y="135"/>
                </a:cubicBezTo>
                <a:cubicBezTo>
                  <a:pt x="456" y="127"/>
                  <a:pt x="441" y="112"/>
                  <a:pt x="432" y="100"/>
                </a:cubicBezTo>
                <a:cubicBezTo>
                  <a:pt x="423" y="88"/>
                  <a:pt x="417" y="74"/>
                  <a:pt x="411" y="63"/>
                </a:cubicBezTo>
                <a:cubicBezTo>
                  <a:pt x="405" y="52"/>
                  <a:pt x="400" y="43"/>
                  <a:pt x="395" y="36"/>
                </a:cubicBezTo>
                <a:cubicBezTo>
                  <a:pt x="390" y="29"/>
                  <a:pt x="386" y="21"/>
                  <a:pt x="379" y="18"/>
                </a:cubicBezTo>
                <a:cubicBezTo>
                  <a:pt x="372" y="15"/>
                  <a:pt x="362" y="15"/>
                  <a:pt x="352" y="15"/>
                </a:cubicBezTo>
                <a:cubicBezTo>
                  <a:pt x="342" y="15"/>
                  <a:pt x="330" y="14"/>
                  <a:pt x="320" y="15"/>
                </a:cubicBezTo>
                <a:cubicBezTo>
                  <a:pt x="310" y="16"/>
                  <a:pt x="302" y="19"/>
                  <a:pt x="294" y="20"/>
                </a:cubicBezTo>
                <a:cubicBezTo>
                  <a:pt x="286" y="21"/>
                  <a:pt x="279" y="20"/>
                  <a:pt x="272" y="18"/>
                </a:cubicBezTo>
                <a:cubicBezTo>
                  <a:pt x="265" y="16"/>
                  <a:pt x="262" y="12"/>
                  <a:pt x="251" y="10"/>
                </a:cubicBezTo>
                <a:cubicBezTo>
                  <a:pt x="240" y="8"/>
                  <a:pt x="220" y="5"/>
                  <a:pt x="208" y="4"/>
                </a:cubicBezTo>
                <a:cubicBezTo>
                  <a:pt x="196" y="3"/>
                  <a:pt x="188" y="0"/>
                  <a:pt x="176" y="2"/>
                </a:cubicBezTo>
                <a:cubicBezTo>
                  <a:pt x="164" y="4"/>
                  <a:pt x="145" y="12"/>
                  <a:pt x="128" y="20"/>
                </a:cubicBezTo>
                <a:close/>
              </a:path>
            </a:pathLst>
          </a:custGeom>
          <a:noFill/>
          <a:ln w="12700">
            <a:solidFill>
              <a:srgbClr val="F21257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9703" name="Picture 91" descr="white mous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38585" y="1896195"/>
            <a:ext cx="1370013" cy="116681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704" name="Arc 92"/>
          <p:cNvSpPr>
            <a:spLocks/>
          </p:cNvSpPr>
          <p:nvPr/>
        </p:nvSpPr>
        <p:spPr bwMode="auto">
          <a:xfrm rot="1695970" flipH="1">
            <a:off x="1910368" y="1789260"/>
            <a:ext cx="1400175" cy="685800"/>
          </a:xfrm>
          <a:custGeom>
            <a:avLst/>
            <a:gdLst>
              <a:gd name="T0" fmla="*/ 0 w 21600"/>
              <a:gd name="T1" fmla="*/ 0 h 27520"/>
              <a:gd name="T2" fmla="*/ 2147483647 w 21600"/>
              <a:gd name="T3" fmla="*/ 2147483647 h 27520"/>
              <a:gd name="T4" fmla="*/ 0 w 21600"/>
              <a:gd name="T5" fmla="*/ 2147483647 h 27520"/>
              <a:gd name="T6" fmla="*/ 0 60000 65536"/>
              <a:gd name="T7" fmla="*/ 0 60000 65536"/>
              <a:gd name="T8" fmla="*/ 0 60000 65536"/>
              <a:gd name="T9" fmla="*/ 0 w 21600"/>
              <a:gd name="T10" fmla="*/ 0 h 27520"/>
              <a:gd name="T11" fmla="*/ 21600 w 21600"/>
              <a:gd name="T12" fmla="*/ 27520 h 275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520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02"/>
                  <a:pt x="21321" y="25594"/>
                  <a:pt x="20772" y="27519"/>
                </a:cubicBezTo>
              </a:path>
              <a:path w="21600" h="27520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02"/>
                  <a:pt x="21321" y="25594"/>
                  <a:pt x="20772" y="27519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28575">
            <a:solidFill>
              <a:srgbClr val="FFAB04"/>
            </a:solidFill>
            <a:round/>
            <a:headEnd type="stealth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9705" name="Group 93"/>
          <p:cNvGrpSpPr>
            <a:grpSpLocks/>
          </p:cNvGrpSpPr>
          <p:nvPr/>
        </p:nvGrpSpPr>
        <p:grpSpPr bwMode="auto">
          <a:xfrm>
            <a:off x="5942013" y="1260475"/>
            <a:ext cx="306387" cy="236538"/>
            <a:chOff x="3128" y="919"/>
            <a:chExt cx="193" cy="149"/>
          </a:xfrm>
        </p:grpSpPr>
        <p:sp>
          <p:nvSpPr>
            <p:cNvPr id="29739" name="Oval 94"/>
            <p:cNvSpPr>
              <a:spLocks noChangeArrowheads="1"/>
            </p:cNvSpPr>
            <p:nvPr/>
          </p:nvSpPr>
          <p:spPr bwMode="auto">
            <a:xfrm>
              <a:off x="3128" y="928"/>
              <a:ext cx="86" cy="140"/>
            </a:xfrm>
            <a:prstGeom prst="ellipse">
              <a:avLst/>
            </a:prstGeom>
            <a:gradFill rotWithShape="0">
              <a:gsLst>
                <a:gs pos="0">
                  <a:srgbClr val="F6F295"/>
                </a:gs>
                <a:gs pos="100000">
                  <a:srgbClr val="72704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40" name="Oval 95"/>
            <p:cNvSpPr>
              <a:spLocks noChangeArrowheads="1"/>
            </p:cNvSpPr>
            <p:nvPr/>
          </p:nvSpPr>
          <p:spPr bwMode="auto">
            <a:xfrm>
              <a:off x="3235" y="919"/>
              <a:ext cx="86" cy="140"/>
            </a:xfrm>
            <a:prstGeom prst="ellipse">
              <a:avLst/>
            </a:prstGeom>
            <a:gradFill rotWithShape="0">
              <a:gsLst>
                <a:gs pos="0">
                  <a:srgbClr val="F6F295"/>
                </a:gs>
                <a:gs pos="100000">
                  <a:srgbClr val="72704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41" name="Oval 96"/>
            <p:cNvSpPr>
              <a:spLocks noChangeArrowheads="1"/>
            </p:cNvSpPr>
            <p:nvPr/>
          </p:nvSpPr>
          <p:spPr bwMode="auto">
            <a:xfrm>
              <a:off x="3182" y="919"/>
              <a:ext cx="86" cy="140"/>
            </a:xfrm>
            <a:prstGeom prst="ellipse">
              <a:avLst/>
            </a:prstGeom>
            <a:gradFill rotWithShape="0">
              <a:gsLst>
                <a:gs pos="0">
                  <a:srgbClr val="FFAB04">
                    <a:alpha val="50000"/>
                  </a:srgbClr>
                </a:gs>
                <a:gs pos="100000">
                  <a:srgbClr val="764F0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57" name="Rectangle 97"/>
          <p:cNvSpPr>
            <a:spLocks noChangeArrowheads="1"/>
          </p:cNvSpPr>
          <p:nvPr/>
        </p:nvSpPr>
        <p:spPr bwMode="auto">
          <a:xfrm>
            <a:off x="3382963" y="2670175"/>
            <a:ext cx="919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 Kidney</a:t>
            </a:r>
          </a:p>
        </p:txBody>
      </p:sp>
      <p:sp>
        <p:nvSpPr>
          <p:cNvPr id="29707" name="Line 98"/>
          <p:cNvSpPr>
            <a:spLocks noChangeShapeType="1"/>
          </p:cNvSpPr>
          <p:nvPr/>
        </p:nvSpPr>
        <p:spPr bwMode="auto">
          <a:xfrm flipH="1">
            <a:off x="5403850" y="1413164"/>
            <a:ext cx="423372" cy="133061"/>
          </a:xfrm>
          <a:prstGeom prst="line">
            <a:avLst/>
          </a:prstGeom>
          <a:noFill/>
          <a:ln w="12700">
            <a:solidFill>
              <a:srgbClr val="00D8F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9" name="Rectangle 99"/>
          <p:cNvSpPr>
            <a:spLocks noChangeArrowheads="1"/>
          </p:cNvSpPr>
          <p:nvPr/>
        </p:nvSpPr>
        <p:spPr bwMode="auto">
          <a:xfrm>
            <a:off x="4724400" y="1909763"/>
            <a:ext cx="16748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Kidney capsule</a:t>
            </a:r>
          </a:p>
        </p:txBody>
      </p:sp>
      <p:sp>
        <p:nvSpPr>
          <p:cNvPr id="29709" name="Line 100"/>
          <p:cNvSpPr>
            <a:spLocks noChangeShapeType="1"/>
          </p:cNvSpPr>
          <p:nvPr/>
        </p:nvSpPr>
        <p:spPr bwMode="auto">
          <a:xfrm flipH="1">
            <a:off x="4129088" y="2066925"/>
            <a:ext cx="590550" cy="127000"/>
          </a:xfrm>
          <a:prstGeom prst="line">
            <a:avLst/>
          </a:prstGeom>
          <a:noFill/>
          <a:ln w="12700">
            <a:solidFill>
              <a:srgbClr val="00D8F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1" name="Rectangle 101"/>
          <p:cNvSpPr>
            <a:spLocks noChangeArrowheads="1"/>
          </p:cNvSpPr>
          <p:nvPr/>
        </p:nvSpPr>
        <p:spPr bwMode="auto">
          <a:xfrm>
            <a:off x="6223000" y="1184275"/>
            <a:ext cx="19605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Thymus/liver tissue</a:t>
            </a:r>
            <a:r>
              <a:rPr lang="en-US" altLang="zh-CN" sz="140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  <a:ea typeface="SimSun" pitchFamily="2" charset="-122"/>
              </a:rPr>
              <a:t>s</a:t>
            </a:r>
          </a:p>
        </p:txBody>
      </p:sp>
      <p:sp>
        <p:nvSpPr>
          <p:cNvPr id="29711" name="Arc 103"/>
          <p:cNvSpPr>
            <a:spLocks/>
          </p:cNvSpPr>
          <p:nvPr/>
        </p:nvSpPr>
        <p:spPr bwMode="auto">
          <a:xfrm rot="1064318" flipH="1">
            <a:off x="4340225" y="2454275"/>
            <a:ext cx="2782888" cy="327025"/>
          </a:xfrm>
          <a:custGeom>
            <a:avLst/>
            <a:gdLst>
              <a:gd name="T0" fmla="*/ 0 w 41128"/>
              <a:gd name="T1" fmla="*/ 2147483647 h 21600"/>
              <a:gd name="T2" fmla="*/ 2147483647 w 41128"/>
              <a:gd name="T3" fmla="*/ 2147483647 h 21600"/>
              <a:gd name="T4" fmla="*/ 2147483647 w 41128"/>
              <a:gd name="T5" fmla="*/ 2147483647 h 21600"/>
              <a:gd name="T6" fmla="*/ 0 60000 65536"/>
              <a:gd name="T7" fmla="*/ 0 60000 65536"/>
              <a:gd name="T8" fmla="*/ 0 60000 65536"/>
              <a:gd name="T9" fmla="*/ 0 w 41128"/>
              <a:gd name="T10" fmla="*/ 0 h 21600"/>
              <a:gd name="T11" fmla="*/ 41128 w 4112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128" h="21600" fill="none" extrusionOk="0">
                <a:moveTo>
                  <a:pt x="-1" y="19197"/>
                </a:moveTo>
                <a:cubicBezTo>
                  <a:pt x="1223" y="8266"/>
                  <a:pt x="10466" y="-1"/>
                  <a:pt x="21466" y="-1"/>
                </a:cubicBezTo>
                <a:cubicBezTo>
                  <a:pt x="29935" y="-1"/>
                  <a:pt x="37623" y="4949"/>
                  <a:pt x="41128" y="12659"/>
                </a:cubicBezTo>
              </a:path>
              <a:path w="41128" h="21600" stroke="0" extrusionOk="0">
                <a:moveTo>
                  <a:pt x="-1" y="19197"/>
                </a:moveTo>
                <a:cubicBezTo>
                  <a:pt x="1223" y="8266"/>
                  <a:pt x="10466" y="-1"/>
                  <a:pt x="21466" y="-1"/>
                </a:cubicBezTo>
                <a:cubicBezTo>
                  <a:pt x="29935" y="-1"/>
                  <a:pt x="37623" y="4949"/>
                  <a:pt x="41128" y="12659"/>
                </a:cubicBezTo>
                <a:lnTo>
                  <a:pt x="21466" y="21600"/>
                </a:lnTo>
                <a:lnTo>
                  <a:pt x="-1" y="19197"/>
                </a:lnTo>
                <a:close/>
              </a:path>
            </a:pathLst>
          </a:custGeom>
          <a:noFill/>
          <a:ln w="28575">
            <a:solidFill>
              <a:srgbClr val="FFAB04"/>
            </a:solidFill>
            <a:round/>
            <a:headEnd type="stealth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4" name="Rectangle 104"/>
          <p:cNvSpPr>
            <a:spLocks noChangeArrowheads="1"/>
          </p:cNvSpPr>
          <p:nvPr/>
        </p:nvSpPr>
        <p:spPr bwMode="auto">
          <a:xfrm>
            <a:off x="6430963" y="2365375"/>
            <a:ext cx="1268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2-3 months</a:t>
            </a:r>
          </a:p>
        </p:txBody>
      </p:sp>
      <p:grpSp>
        <p:nvGrpSpPr>
          <p:cNvPr id="29713" name="Group 119"/>
          <p:cNvGrpSpPr>
            <a:grpSpLocks/>
          </p:cNvGrpSpPr>
          <p:nvPr/>
        </p:nvGrpSpPr>
        <p:grpSpPr bwMode="auto">
          <a:xfrm rot="2494113">
            <a:off x="3930650" y="2043113"/>
            <a:ext cx="107950" cy="57150"/>
            <a:chOff x="3128" y="919"/>
            <a:chExt cx="193" cy="149"/>
          </a:xfrm>
        </p:grpSpPr>
        <p:sp>
          <p:nvSpPr>
            <p:cNvPr id="29736" name="Oval 120"/>
            <p:cNvSpPr>
              <a:spLocks noChangeArrowheads="1"/>
            </p:cNvSpPr>
            <p:nvPr/>
          </p:nvSpPr>
          <p:spPr bwMode="auto">
            <a:xfrm>
              <a:off x="3128" y="928"/>
              <a:ext cx="86" cy="140"/>
            </a:xfrm>
            <a:prstGeom prst="ellipse">
              <a:avLst/>
            </a:prstGeom>
            <a:gradFill rotWithShape="0">
              <a:gsLst>
                <a:gs pos="0">
                  <a:srgbClr val="F6F295"/>
                </a:gs>
                <a:gs pos="100000">
                  <a:srgbClr val="72704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37" name="Oval 121"/>
            <p:cNvSpPr>
              <a:spLocks noChangeArrowheads="1"/>
            </p:cNvSpPr>
            <p:nvPr/>
          </p:nvSpPr>
          <p:spPr bwMode="auto">
            <a:xfrm>
              <a:off x="3235" y="919"/>
              <a:ext cx="86" cy="140"/>
            </a:xfrm>
            <a:prstGeom prst="ellipse">
              <a:avLst/>
            </a:prstGeom>
            <a:gradFill rotWithShape="0">
              <a:gsLst>
                <a:gs pos="0">
                  <a:srgbClr val="F6F295"/>
                </a:gs>
                <a:gs pos="100000">
                  <a:srgbClr val="72704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38" name="Oval 122"/>
            <p:cNvSpPr>
              <a:spLocks noChangeArrowheads="1"/>
            </p:cNvSpPr>
            <p:nvPr/>
          </p:nvSpPr>
          <p:spPr bwMode="auto">
            <a:xfrm>
              <a:off x="3182" y="919"/>
              <a:ext cx="86" cy="140"/>
            </a:xfrm>
            <a:prstGeom prst="ellipse">
              <a:avLst/>
            </a:prstGeom>
            <a:gradFill rotWithShape="0">
              <a:gsLst>
                <a:gs pos="0">
                  <a:srgbClr val="FFAB04">
                    <a:alpha val="50000"/>
                  </a:srgbClr>
                </a:gs>
                <a:gs pos="100000">
                  <a:srgbClr val="764F0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714" name="Group 53"/>
          <p:cNvGrpSpPr>
            <a:grpSpLocks/>
          </p:cNvGrpSpPr>
          <p:nvPr/>
        </p:nvGrpSpPr>
        <p:grpSpPr bwMode="auto">
          <a:xfrm>
            <a:off x="4019550" y="1471613"/>
            <a:ext cx="1281113" cy="566737"/>
            <a:chOff x="4020337" y="1471392"/>
            <a:chExt cx="1279625" cy="566770"/>
          </a:xfrm>
        </p:grpSpPr>
        <p:sp>
          <p:nvSpPr>
            <p:cNvPr id="41084" name="AutoShape 124"/>
            <p:cNvSpPr>
              <a:spLocks noChangeArrowheads="1"/>
            </p:cNvSpPr>
            <p:nvPr/>
          </p:nvSpPr>
          <p:spPr bwMode="auto">
            <a:xfrm rot="20312788" flipH="1">
              <a:off x="4020337" y="1942906"/>
              <a:ext cx="396414" cy="42865"/>
            </a:xfrm>
            <a:prstGeom prst="homePlate">
              <a:avLst>
                <a:gd name="adj" fmla="val 55556"/>
              </a:avLst>
            </a:prstGeom>
            <a:gradFill rotWithShape="0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31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85" name="Rectangle 125"/>
            <p:cNvSpPr>
              <a:spLocks noChangeArrowheads="1"/>
            </p:cNvSpPr>
            <p:nvPr/>
          </p:nvSpPr>
          <p:spPr bwMode="auto">
            <a:xfrm rot="9501483">
              <a:off x="5090655" y="1552359"/>
              <a:ext cx="190279" cy="71442"/>
            </a:xfrm>
            <a:prstGeom prst="rect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000000"/>
                </a:gs>
              </a:gsLst>
              <a:lin ang="15660000" scaled="0"/>
              <a:tileRect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730" name="Rectangle 126"/>
            <p:cNvSpPr>
              <a:spLocks noChangeArrowheads="1"/>
            </p:cNvSpPr>
            <p:nvPr/>
          </p:nvSpPr>
          <p:spPr bwMode="auto">
            <a:xfrm rot="9501483">
              <a:off x="4366925" y="1672670"/>
              <a:ext cx="806450" cy="160337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31" name="Rectangle 127"/>
            <p:cNvSpPr>
              <a:spLocks noChangeArrowheads="1"/>
            </p:cNvSpPr>
            <p:nvPr/>
          </p:nvSpPr>
          <p:spPr bwMode="auto">
            <a:xfrm rot="9501483">
              <a:off x="5249162" y="1471392"/>
              <a:ext cx="50800" cy="169862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9732" name="Group 128"/>
            <p:cNvGrpSpPr>
              <a:grpSpLocks/>
            </p:cNvGrpSpPr>
            <p:nvPr/>
          </p:nvGrpSpPr>
          <p:grpSpPr bwMode="auto">
            <a:xfrm rot="-1287212">
              <a:off x="4070841" y="1995300"/>
              <a:ext cx="55563" cy="42862"/>
              <a:chOff x="3128" y="919"/>
              <a:chExt cx="193" cy="149"/>
            </a:xfrm>
          </p:grpSpPr>
          <p:sp>
            <p:nvSpPr>
              <p:cNvPr id="29733" name="Oval 129"/>
              <p:cNvSpPr>
                <a:spLocks noChangeArrowheads="1"/>
              </p:cNvSpPr>
              <p:nvPr/>
            </p:nvSpPr>
            <p:spPr bwMode="auto">
              <a:xfrm>
                <a:off x="3128" y="928"/>
                <a:ext cx="86" cy="140"/>
              </a:xfrm>
              <a:prstGeom prst="ellipse">
                <a:avLst/>
              </a:prstGeom>
              <a:gradFill rotWithShape="0">
                <a:gsLst>
                  <a:gs pos="0">
                    <a:srgbClr val="F6F295"/>
                  </a:gs>
                  <a:gs pos="100000">
                    <a:srgbClr val="72704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4" name="Oval 130"/>
              <p:cNvSpPr>
                <a:spLocks noChangeArrowheads="1"/>
              </p:cNvSpPr>
              <p:nvPr/>
            </p:nvSpPr>
            <p:spPr bwMode="auto">
              <a:xfrm>
                <a:off x="3235" y="919"/>
                <a:ext cx="86" cy="140"/>
              </a:xfrm>
              <a:prstGeom prst="ellipse">
                <a:avLst/>
              </a:prstGeom>
              <a:gradFill rotWithShape="0">
                <a:gsLst>
                  <a:gs pos="0">
                    <a:srgbClr val="F6F295"/>
                  </a:gs>
                  <a:gs pos="100000">
                    <a:srgbClr val="72704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5" name="Oval 131"/>
              <p:cNvSpPr>
                <a:spLocks noChangeArrowheads="1"/>
              </p:cNvSpPr>
              <p:nvPr/>
            </p:nvSpPr>
            <p:spPr bwMode="auto">
              <a:xfrm>
                <a:off x="3182" y="919"/>
                <a:ext cx="86" cy="140"/>
              </a:xfrm>
              <a:prstGeom prst="ellipse">
                <a:avLst/>
              </a:prstGeom>
              <a:gradFill rotWithShape="0">
                <a:gsLst>
                  <a:gs pos="0">
                    <a:srgbClr val="FFAB04">
                      <a:alpha val="50000"/>
                    </a:srgbClr>
                  </a:gs>
                  <a:gs pos="100000">
                    <a:srgbClr val="764F0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1094" name="Text Box 134"/>
          <p:cNvSpPr txBox="1">
            <a:spLocks noChangeArrowheads="1"/>
          </p:cNvSpPr>
          <p:nvPr/>
        </p:nvSpPr>
        <p:spPr bwMode="auto">
          <a:xfrm>
            <a:off x="5886391" y="6232235"/>
            <a:ext cx="364490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A thymus/liver implant is surgically</a:t>
            </a:r>
          </a:p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exposed and injected with VZV</a:t>
            </a:r>
          </a:p>
        </p:txBody>
      </p:sp>
      <p:sp>
        <p:nvSpPr>
          <p:cNvPr id="29716" name="Arc 142"/>
          <p:cNvSpPr>
            <a:spLocks/>
          </p:cNvSpPr>
          <p:nvPr/>
        </p:nvSpPr>
        <p:spPr bwMode="auto">
          <a:xfrm rot="6875259" flipH="1">
            <a:off x="6767106" y="3809005"/>
            <a:ext cx="1344296" cy="1219703"/>
          </a:xfrm>
          <a:custGeom>
            <a:avLst/>
            <a:gdLst>
              <a:gd name="T0" fmla="*/ 0 w 34452"/>
              <a:gd name="T1" fmla="*/ 2147483647 h 21600"/>
              <a:gd name="T2" fmla="*/ 2147483647 w 34452"/>
              <a:gd name="T3" fmla="*/ 2147483647 h 21600"/>
              <a:gd name="T4" fmla="*/ 2147483647 w 34452"/>
              <a:gd name="T5" fmla="*/ 2147483647 h 21600"/>
              <a:gd name="T6" fmla="*/ 0 60000 65536"/>
              <a:gd name="T7" fmla="*/ 0 60000 65536"/>
              <a:gd name="T8" fmla="*/ 0 60000 65536"/>
              <a:gd name="T9" fmla="*/ 0 w 34452"/>
              <a:gd name="T10" fmla="*/ 0 h 21600"/>
              <a:gd name="T11" fmla="*/ 34452 w 3445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52" h="21600" fill="none" extrusionOk="0">
                <a:moveTo>
                  <a:pt x="-1" y="5857"/>
                </a:moveTo>
                <a:cubicBezTo>
                  <a:pt x="4005" y="2094"/>
                  <a:pt x="9294" y="-1"/>
                  <a:pt x="14790" y="-1"/>
                </a:cubicBezTo>
                <a:cubicBezTo>
                  <a:pt x="23259" y="-1"/>
                  <a:pt x="30947" y="4949"/>
                  <a:pt x="34452" y="12659"/>
                </a:cubicBezTo>
              </a:path>
              <a:path w="34452" h="21600" stroke="0" extrusionOk="0">
                <a:moveTo>
                  <a:pt x="-1" y="5857"/>
                </a:moveTo>
                <a:cubicBezTo>
                  <a:pt x="4005" y="2094"/>
                  <a:pt x="9294" y="-1"/>
                  <a:pt x="14790" y="-1"/>
                </a:cubicBezTo>
                <a:cubicBezTo>
                  <a:pt x="23259" y="-1"/>
                  <a:pt x="30947" y="4949"/>
                  <a:pt x="34452" y="12659"/>
                </a:cubicBezTo>
                <a:lnTo>
                  <a:pt x="14790" y="21600"/>
                </a:lnTo>
                <a:lnTo>
                  <a:pt x="-1" y="5857"/>
                </a:lnTo>
                <a:close/>
              </a:path>
            </a:pathLst>
          </a:custGeom>
          <a:noFill/>
          <a:ln w="28575">
            <a:solidFill>
              <a:srgbClr val="FFAB04"/>
            </a:solidFill>
            <a:round/>
            <a:headEnd type="stealth" w="med" len="med"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41104" name="Rectangle 144"/>
          <p:cNvSpPr>
            <a:spLocks noChangeArrowheads="1"/>
          </p:cNvSpPr>
          <p:nvPr/>
        </p:nvSpPr>
        <p:spPr bwMode="auto">
          <a:xfrm>
            <a:off x="1628929" y="3560714"/>
            <a:ext cx="36661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Infected implants </a:t>
            </a:r>
            <a:r>
              <a:rPr lang="en-US" sz="16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are harvested </a:t>
            </a:r>
            <a:r>
              <a:rPr lang="en-US" sz="1600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at different </a:t>
            </a:r>
            <a:r>
              <a:rPr lang="en-US" sz="16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time and </a:t>
            </a:r>
            <a:r>
              <a:rPr lang="en-US" sz="1600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the amount of VZV </a:t>
            </a:r>
            <a:r>
              <a:rPr lang="en-US" sz="16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is measured</a:t>
            </a:r>
            <a:endParaRPr lang="en-US" sz="1600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4956650" y="3925249"/>
            <a:ext cx="819150" cy="419100"/>
            <a:chOff x="4692700" y="4443724"/>
            <a:chExt cx="819150" cy="419100"/>
          </a:xfrm>
        </p:grpSpPr>
        <p:sp>
          <p:nvSpPr>
            <p:cNvPr id="29718" name="Oval 145"/>
            <p:cNvSpPr>
              <a:spLocks noChangeArrowheads="1"/>
            </p:cNvSpPr>
            <p:nvPr/>
          </p:nvSpPr>
          <p:spPr bwMode="auto">
            <a:xfrm>
              <a:off x="4692700" y="4532624"/>
              <a:ext cx="819150" cy="330200"/>
            </a:xfrm>
            <a:prstGeom prst="ellipse">
              <a:avLst/>
            </a:prstGeom>
            <a:gradFill rotWithShape="0">
              <a:gsLst>
                <a:gs pos="0">
                  <a:srgbClr val="761A17"/>
                </a:gs>
                <a:gs pos="100000">
                  <a:srgbClr val="FF3832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9" name="Line 146"/>
            <p:cNvSpPr>
              <a:spLocks noChangeShapeType="1"/>
            </p:cNvSpPr>
            <p:nvPr/>
          </p:nvSpPr>
          <p:spPr bwMode="auto">
            <a:xfrm flipH="1">
              <a:off x="4692700" y="4608824"/>
              <a:ext cx="0" cy="120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0" name="Line 147"/>
            <p:cNvSpPr>
              <a:spLocks noChangeShapeType="1"/>
            </p:cNvSpPr>
            <p:nvPr/>
          </p:nvSpPr>
          <p:spPr bwMode="auto">
            <a:xfrm flipH="1">
              <a:off x="5511850" y="4602474"/>
              <a:ext cx="0" cy="120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1" name="Oval 148"/>
            <p:cNvSpPr>
              <a:spLocks noChangeArrowheads="1"/>
            </p:cNvSpPr>
            <p:nvPr/>
          </p:nvSpPr>
          <p:spPr bwMode="auto">
            <a:xfrm>
              <a:off x="4692700" y="4443724"/>
              <a:ext cx="819150" cy="330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113" name="Rectangle 153"/>
          <p:cNvSpPr>
            <a:spLocks noChangeArrowheads="1"/>
          </p:cNvSpPr>
          <p:nvPr/>
        </p:nvSpPr>
        <p:spPr bwMode="auto">
          <a:xfrm>
            <a:off x="861849" y="4936176"/>
            <a:ext cx="47659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VZV </a:t>
            </a:r>
            <a:r>
              <a:rPr lang="en-US" sz="1600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replication </a:t>
            </a:r>
            <a:r>
              <a:rPr lang="en-US" sz="16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is monitored using IVIS </a:t>
            </a:r>
            <a:r>
              <a:rPr lang="en-US" sz="1600" dirty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system</a:t>
            </a:r>
          </a:p>
        </p:txBody>
      </p:sp>
      <p:cxnSp>
        <p:nvCxnSpPr>
          <p:cNvPr id="29724" name="Straight Arrow Connector 44"/>
          <p:cNvCxnSpPr>
            <a:cxnSpLocks noChangeShapeType="1"/>
          </p:cNvCxnSpPr>
          <p:nvPr/>
        </p:nvCxnSpPr>
        <p:spPr bwMode="auto">
          <a:xfrm>
            <a:off x="6764338" y="3360738"/>
            <a:ext cx="203200" cy="34925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med" len="med"/>
          </a:ln>
        </p:spPr>
      </p:cxnSp>
      <p:sp>
        <p:nvSpPr>
          <p:cNvPr id="46" name="Arc 142"/>
          <p:cNvSpPr>
            <a:spLocks/>
          </p:cNvSpPr>
          <p:nvPr/>
        </p:nvSpPr>
        <p:spPr bwMode="auto">
          <a:xfrm rot="12306989" flipH="1">
            <a:off x="5454154" y="4457890"/>
            <a:ext cx="1821071" cy="672117"/>
          </a:xfrm>
          <a:custGeom>
            <a:avLst/>
            <a:gdLst>
              <a:gd name="T0" fmla="*/ 0 w 34452"/>
              <a:gd name="T1" fmla="*/ 2147483647 h 21600"/>
              <a:gd name="T2" fmla="*/ 2147483647 w 34452"/>
              <a:gd name="T3" fmla="*/ 2147483647 h 21600"/>
              <a:gd name="T4" fmla="*/ 2147483647 w 34452"/>
              <a:gd name="T5" fmla="*/ 2147483647 h 21600"/>
              <a:gd name="T6" fmla="*/ 0 60000 65536"/>
              <a:gd name="T7" fmla="*/ 0 60000 65536"/>
              <a:gd name="T8" fmla="*/ 0 60000 65536"/>
              <a:gd name="T9" fmla="*/ 0 w 34452"/>
              <a:gd name="T10" fmla="*/ 0 h 21600"/>
              <a:gd name="T11" fmla="*/ 34452 w 3445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52" h="21600" fill="none" extrusionOk="0">
                <a:moveTo>
                  <a:pt x="-1" y="5857"/>
                </a:moveTo>
                <a:cubicBezTo>
                  <a:pt x="4005" y="2094"/>
                  <a:pt x="9294" y="-1"/>
                  <a:pt x="14790" y="-1"/>
                </a:cubicBezTo>
                <a:cubicBezTo>
                  <a:pt x="23259" y="-1"/>
                  <a:pt x="30947" y="4949"/>
                  <a:pt x="34452" y="12659"/>
                </a:cubicBezTo>
              </a:path>
              <a:path w="34452" h="21600" stroke="0" extrusionOk="0">
                <a:moveTo>
                  <a:pt x="-1" y="5857"/>
                </a:moveTo>
                <a:cubicBezTo>
                  <a:pt x="4005" y="2094"/>
                  <a:pt x="9294" y="-1"/>
                  <a:pt x="14790" y="-1"/>
                </a:cubicBezTo>
                <a:cubicBezTo>
                  <a:pt x="23259" y="-1"/>
                  <a:pt x="30947" y="4949"/>
                  <a:pt x="34452" y="12659"/>
                </a:cubicBezTo>
                <a:lnTo>
                  <a:pt x="14790" y="21600"/>
                </a:lnTo>
                <a:lnTo>
                  <a:pt x="-1" y="5857"/>
                </a:lnTo>
                <a:close/>
              </a:path>
            </a:pathLst>
          </a:custGeom>
          <a:noFill/>
          <a:ln w="28575">
            <a:solidFill>
              <a:srgbClr val="FFBA03"/>
            </a:solidFill>
            <a:round/>
            <a:headEnd type="stealth" w="med" len="med"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47" name="Arc 142"/>
          <p:cNvSpPr>
            <a:spLocks/>
          </p:cNvSpPr>
          <p:nvPr/>
        </p:nvSpPr>
        <p:spPr bwMode="auto">
          <a:xfrm rot="9293011" flipH="1" flipV="1">
            <a:off x="5587594" y="5370447"/>
            <a:ext cx="1706900" cy="432997"/>
          </a:xfrm>
          <a:custGeom>
            <a:avLst/>
            <a:gdLst>
              <a:gd name="T0" fmla="*/ 0 w 34452"/>
              <a:gd name="T1" fmla="*/ 2147483647 h 21600"/>
              <a:gd name="T2" fmla="*/ 2147483647 w 34452"/>
              <a:gd name="T3" fmla="*/ 2147483647 h 21600"/>
              <a:gd name="T4" fmla="*/ 2147483647 w 34452"/>
              <a:gd name="T5" fmla="*/ 2147483647 h 21600"/>
              <a:gd name="T6" fmla="*/ 0 60000 65536"/>
              <a:gd name="T7" fmla="*/ 0 60000 65536"/>
              <a:gd name="T8" fmla="*/ 0 60000 65536"/>
              <a:gd name="T9" fmla="*/ 0 w 34452"/>
              <a:gd name="T10" fmla="*/ 0 h 21600"/>
              <a:gd name="T11" fmla="*/ 34452 w 3445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52" h="21600" fill="none" extrusionOk="0">
                <a:moveTo>
                  <a:pt x="-1" y="5857"/>
                </a:moveTo>
                <a:cubicBezTo>
                  <a:pt x="4005" y="2094"/>
                  <a:pt x="9294" y="-1"/>
                  <a:pt x="14790" y="-1"/>
                </a:cubicBezTo>
                <a:cubicBezTo>
                  <a:pt x="23259" y="-1"/>
                  <a:pt x="30947" y="4949"/>
                  <a:pt x="34452" y="12659"/>
                </a:cubicBezTo>
              </a:path>
              <a:path w="34452" h="21600" stroke="0" extrusionOk="0">
                <a:moveTo>
                  <a:pt x="-1" y="5857"/>
                </a:moveTo>
                <a:cubicBezTo>
                  <a:pt x="4005" y="2094"/>
                  <a:pt x="9294" y="-1"/>
                  <a:pt x="14790" y="-1"/>
                </a:cubicBezTo>
                <a:cubicBezTo>
                  <a:pt x="23259" y="-1"/>
                  <a:pt x="30947" y="4949"/>
                  <a:pt x="34452" y="12659"/>
                </a:cubicBezTo>
                <a:lnTo>
                  <a:pt x="14790" y="21600"/>
                </a:lnTo>
                <a:lnTo>
                  <a:pt x="-1" y="5857"/>
                </a:lnTo>
                <a:close/>
              </a:path>
            </a:pathLst>
          </a:custGeom>
          <a:noFill/>
          <a:ln w="28575">
            <a:solidFill>
              <a:srgbClr val="FFBA03"/>
            </a:solidFill>
            <a:round/>
            <a:headEnd type="stealth" w="med" len="med"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1032236" y="5338553"/>
            <a:ext cx="4572000" cy="1240715"/>
            <a:chOff x="1722438" y="1117600"/>
            <a:chExt cx="5645150" cy="1531938"/>
          </a:xfrm>
        </p:grpSpPr>
        <p:grpSp>
          <p:nvGrpSpPr>
            <p:cNvPr id="48" name="Group 312"/>
            <p:cNvGrpSpPr>
              <a:grpSpLocks/>
            </p:cNvGrpSpPr>
            <p:nvPr/>
          </p:nvGrpSpPr>
          <p:grpSpPr bwMode="auto">
            <a:xfrm>
              <a:off x="1722438" y="1117600"/>
              <a:ext cx="5567362" cy="1244600"/>
              <a:chOff x="1074" y="854"/>
              <a:chExt cx="3507" cy="784"/>
            </a:xfrm>
          </p:grpSpPr>
          <p:pic>
            <p:nvPicPr>
              <p:cNvPr id="59" name="Picture 196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074" y="863"/>
                <a:ext cx="336" cy="7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0" name="Picture 197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1438" y="863"/>
                <a:ext cx="336" cy="7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1" name="Picture 198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802" y="863"/>
                <a:ext cx="336" cy="7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2" name="Picture 199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2166" y="863"/>
                <a:ext cx="336" cy="7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3" name="Picture 200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2529" y="863"/>
                <a:ext cx="336" cy="7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4" name="Picture 201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2893" y="863"/>
                <a:ext cx="336" cy="7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5" name="Picture 202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3257" y="863"/>
                <a:ext cx="336" cy="7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6" name="Picture 203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3620" y="863"/>
                <a:ext cx="337" cy="7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7" name="Picture 204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3985" y="863"/>
                <a:ext cx="336" cy="7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8" name="Picture 205"/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>
                <a:off x="4337" y="854"/>
                <a:ext cx="244" cy="7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9" name="Text Box 320"/>
            <p:cNvSpPr txBox="1">
              <a:spLocks noChangeArrowheads="1"/>
            </p:cNvSpPr>
            <p:nvPr/>
          </p:nvSpPr>
          <p:spPr bwMode="auto">
            <a:xfrm>
              <a:off x="2425700" y="2341563"/>
              <a:ext cx="2746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>
                  <a:ea typeface="SimSun" pitchFamily="2" charset="-122"/>
                </a:rPr>
                <a:t>1</a:t>
              </a:r>
              <a:endParaRPr lang="en-US" sz="1400">
                <a:ea typeface="SimSun" pitchFamily="2" charset="-122"/>
              </a:endParaRPr>
            </a:p>
          </p:txBody>
        </p:sp>
        <p:sp>
          <p:nvSpPr>
            <p:cNvPr id="50" name="Text Box 321"/>
            <p:cNvSpPr txBox="1">
              <a:spLocks noChangeArrowheads="1"/>
            </p:cNvSpPr>
            <p:nvPr/>
          </p:nvSpPr>
          <p:spPr bwMode="auto">
            <a:xfrm>
              <a:off x="3001963" y="2341563"/>
              <a:ext cx="27463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>
                  <a:ea typeface="SimSun" pitchFamily="2" charset="-122"/>
                </a:rPr>
                <a:t>2</a:t>
              </a:r>
              <a:endParaRPr lang="en-US" sz="1400">
                <a:ea typeface="SimSun" pitchFamily="2" charset="-122"/>
              </a:endParaRPr>
            </a:p>
          </p:txBody>
        </p:sp>
        <p:sp>
          <p:nvSpPr>
            <p:cNvPr id="51" name="Text Box 322"/>
            <p:cNvSpPr txBox="1">
              <a:spLocks noChangeArrowheads="1"/>
            </p:cNvSpPr>
            <p:nvPr/>
          </p:nvSpPr>
          <p:spPr bwMode="auto">
            <a:xfrm>
              <a:off x="3578225" y="2341563"/>
              <a:ext cx="2746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>
                  <a:ea typeface="SimSun" pitchFamily="2" charset="-122"/>
                </a:rPr>
                <a:t>3</a:t>
              </a:r>
              <a:endParaRPr lang="en-US" sz="1400">
                <a:ea typeface="SimSun" pitchFamily="2" charset="-122"/>
              </a:endParaRPr>
            </a:p>
          </p:txBody>
        </p:sp>
        <p:sp>
          <p:nvSpPr>
            <p:cNvPr id="52" name="Text Box 323"/>
            <p:cNvSpPr txBox="1">
              <a:spLocks noChangeArrowheads="1"/>
            </p:cNvSpPr>
            <p:nvPr/>
          </p:nvSpPr>
          <p:spPr bwMode="auto">
            <a:xfrm>
              <a:off x="4154488" y="2341563"/>
              <a:ext cx="27463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>
                  <a:ea typeface="SimSun" pitchFamily="2" charset="-122"/>
                </a:rPr>
                <a:t>4</a:t>
              </a:r>
              <a:endParaRPr lang="en-US" sz="1400">
                <a:ea typeface="SimSun" pitchFamily="2" charset="-122"/>
              </a:endParaRPr>
            </a:p>
          </p:txBody>
        </p:sp>
        <p:sp>
          <p:nvSpPr>
            <p:cNvPr id="53" name="Text Box 324"/>
            <p:cNvSpPr txBox="1">
              <a:spLocks noChangeArrowheads="1"/>
            </p:cNvSpPr>
            <p:nvPr/>
          </p:nvSpPr>
          <p:spPr bwMode="auto">
            <a:xfrm>
              <a:off x="4730750" y="2341563"/>
              <a:ext cx="2746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>
                  <a:ea typeface="SimSun" pitchFamily="2" charset="-122"/>
                </a:rPr>
                <a:t>5</a:t>
              </a:r>
              <a:endParaRPr lang="en-US" sz="1400">
                <a:ea typeface="SimSun" pitchFamily="2" charset="-122"/>
              </a:endParaRPr>
            </a:p>
          </p:txBody>
        </p:sp>
        <p:sp>
          <p:nvSpPr>
            <p:cNvPr id="54" name="Text Box 325"/>
            <p:cNvSpPr txBox="1">
              <a:spLocks noChangeArrowheads="1"/>
            </p:cNvSpPr>
            <p:nvPr/>
          </p:nvSpPr>
          <p:spPr bwMode="auto">
            <a:xfrm>
              <a:off x="5307013" y="2341563"/>
              <a:ext cx="27463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>
                  <a:ea typeface="SimSun" pitchFamily="2" charset="-122"/>
                </a:rPr>
                <a:t>6</a:t>
              </a:r>
              <a:endParaRPr lang="en-US" sz="1400">
                <a:ea typeface="SimSun" pitchFamily="2" charset="-122"/>
              </a:endParaRPr>
            </a:p>
          </p:txBody>
        </p:sp>
        <p:sp>
          <p:nvSpPr>
            <p:cNvPr id="55" name="Text Box 326"/>
            <p:cNvSpPr txBox="1">
              <a:spLocks noChangeArrowheads="1"/>
            </p:cNvSpPr>
            <p:nvPr/>
          </p:nvSpPr>
          <p:spPr bwMode="auto">
            <a:xfrm>
              <a:off x="5883275" y="2341563"/>
              <a:ext cx="2746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>
                  <a:ea typeface="SimSun" pitchFamily="2" charset="-122"/>
                </a:rPr>
                <a:t>7</a:t>
              </a:r>
              <a:endParaRPr lang="en-US" sz="1400">
                <a:ea typeface="SimSun" pitchFamily="2" charset="-122"/>
              </a:endParaRPr>
            </a:p>
          </p:txBody>
        </p:sp>
        <p:sp>
          <p:nvSpPr>
            <p:cNvPr id="56" name="Text Box 327"/>
            <p:cNvSpPr txBox="1">
              <a:spLocks noChangeArrowheads="1"/>
            </p:cNvSpPr>
            <p:nvPr/>
          </p:nvSpPr>
          <p:spPr bwMode="auto">
            <a:xfrm>
              <a:off x="1849438" y="2341563"/>
              <a:ext cx="27463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>
                  <a:ea typeface="SimSun" pitchFamily="2" charset="-122"/>
                </a:rPr>
                <a:t>0</a:t>
              </a:r>
              <a:endParaRPr lang="en-US" sz="1400">
                <a:ea typeface="SimSun" pitchFamily="2" charset="-122"/>
              </a:endParaRPr>
            </a:p>
          </p:txBody>
        </p:sp>
        <p:sp>
          <p:nvSpPr>
            <p:cNvPr id="57" name="Text Box 328"/>
            <p:cNvSpPr txBox="1">
              <a:spLocks noChangeArrowheads="1"/>
            </p:cNvSpPr>
            <p:nvPr/>
          </p:nvSpPr>
          <p:spPr bwMode="auto">
            <a:xfrm>
              <a:off x="6461125" y="2341563"/>
              <a:ext cx="27463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>
                  <a:ea typeface="SimSun" pitchFamily="2" charset="-122"/>
                </a:rPr>
                <a:t>8</a:t>
              </a:r>
              <a:endParaRPr lang="en-US" sz="1400">
                <a:ea typeface="SimSun" pitchFamily="2" charset="-122"/>
              </a:endParaRPr>
            </a:p>
          </p:txBody>
        </p:sp>
        <p:sp>
          <p:nvSpPr>
            <p:cNvPr id="58" name="Text Box 329"/>
            <p:cNvSpPr txBox="1">
              <a:spLocks noChangeArrowheads="1"/>
            </p:cNvSpPr>
            <p:nvPr/>
          </p:nvSpPr>
          <p:spPr bwMode="auto">
            <a:xfrm>
              <a:off x="6926263" y="2341563"/>
              <a:ext cx="4413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>
                  <a:ea typeface="SimSun" pitchFamily="2" charset="-122"/>
                </a:rPr>
                <a:t>dpi</a:t>
              </a:r>
              <a:endParaRPr lang="en-US" sz="1400">
                <a:ea typeface="SimSun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577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69"/>
          <p:cNvSpPr>
            <a:spLocks noChangeArrowheads="1"/>
          </p:cNvSpPr>
          <p:nvPr/>
        </p:nvSpPr>
        <p:spPr bwMode="auto">
          <a:xfrm>
            <a:off x="827890" y="760413"/>
            <a:ext cx="75294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rotWithShape="0">
              <a:srgbClr val="808080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dirty="0">
                <a:solidFill>
                  <a:srgbClr val="FFDE03"/>
                </a:solidFill>
                <a:ea typeface="SimSun" pitchFamily="2" charset="-122"/>
              </a:rPr>
              <a:t>ORF7 Dose </a:t>
            </a:r>
            <a:r>
              <a:rPr lang="en-US" altLang="zh-CN" dirty="0" smtClean="0">
                <a:solidFill>
                  <a:srgbClr val="FFDE03"/>
                </a:solidFill>
                <a:ea typeface="SimSun" pitchFamily="2" charset="-122"/>
              </a:rPr>
              <a:t>Not </a:t>
            </a:r>
            <a:r>
              <a:rPr lang="en-US" altLang="zh-CN" dirty="0">
                <a:solidFill>
                  <a:srgbClr val="FFDE03"/>
                </a:solidFill>
                <a:ea typeface="SimSun" pitchFamily="2" charset="-122"/>
              </a:rPr>
              <a:t>Required for VZV Replication in Thymus (T-cells) </a:t>
            </a:r>
            <a:endParaRPr lang="en-US" dirty="0">
              <a:solidFill>
                <a:srgbClr val="FFDE03"/>
              </a:solidFill>
              <a:ea typeface="SimSun" pitchFamily="2" charset="-122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2017336" y="1593131"/>
          <a:ext cx="5627802" cy="3506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749" name="Rectangle 208"/>
          <p:cNvSpPr>
            <a:spLocks noChangeArrowheads="1"/>
          </p:cNvSpPr>
          <p:nvPr/>
        </p:nvSpPr>
        <p:spPr bwMode="auto">
          <a:xfrm rot="-5400000">
            <a:off x="1221766" y="3149125"/>
            <a:ext cx="12343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400" b="0" dirty="0">
                <a:latin typeface="Arial" pitchFamily="34" charset="0"/>
              </a:rPr>
              <a:t>Photon Counts </a:t>
            </a:r>
          </a:p>
        </p:txBody>
      </p:sp>
      <p:sp>
        <p:nvSpPr>
          <p:cNvPr id="31750" name="Rectangle 210"/>
          <p:cNvSpPr>
            <a:spLocks noChangeArrowheads="1"/>
          </p:cNvSpPr>
          <p:nvPr/>
        </p:nvSpPr>
        <p:spPr bwMode="auto">
          <a:xfrm>
            <a:off x="4029975" y="5028840"/>
            <a:ext cx="16979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 dirty="0">
                <a:latin typeface="Arial" pitchFamily="34" charset="0"/>
              </a:rPr>
              <a:t>Days post infection</a:t>
            </a:r>
          </a:p>
        </p:txBody>
      </p:sp>
    </p:spTree>
    <p:extLst>
      <p:ext uri="{BB962C8B-B14F-4D97-AF65-F5344CB8AC3E}">
        <p14:creationId xmlns:p14="http://schemas.microsoft.com/office/powerpoint/2010/main" val="2198442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659790" y="780918"/>
            <a:ext cx="5956309" cy="2487658"/>
            <a:chOff x="1264022" y="672108"/>
            <a:chExt cx="6367748" cy="2851329"/>
          </a:xfrm>
        </p:grpSpPr>
        <p:sp>
          <p:nvSpPr>
            <p:cNvPr id="2" name="TextBox 1"/>
            <p:cNvSpPr txBox="1"/>
            <p:nvPr/>
          </p:nvSpPr>
          <p:spPr>
            <a:xfrm>
              <a:off x="1716928" y="3135390"/>
              <a:ext cx="5716805" cy="388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/>
                <a:t>2      4      6      8     10    12    14   16    20    22    23   26  dpi</a:t>
              </a:r>
              <a:endParaRPr lang="zh-CN" altLang="en-US" sz="1600" dirty="0"/>
            </a:p>
          </p:txBody>
        </p:sp>
        <p:sp>
          <p:nvSpPr>
            <p:cNvPr id="4" name="TextBox 3"/>
            <p:cNvSpPr txBox="1"/>
            <p:nvPr/>
          </p:nvSpPr>
          <p:spPr>
            <a:xfrm rot="16200000">
              <a:off x="1215932" y="2322054"/>
              <a:ext cx="4347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/>
                <a:t>7D</a:t>
              </a:r>
              <a:endParaRPr lang="zh-CN" altLang="en-US" sz="1600" dirty="0"/>
            </a:p>
          </p:txBody>
        </p:sp>
        <p:sp>
          <p:nvSpPr>
            <p:cNvPr id="5" name="TextBox 4"/>
            <p:cNvSpPr txBox="1"/>
            <p:nvPr/>
          </p:nvSpPr>
          <p:spPr>
            <a:xfrm rot="16200000">
              <a:off x="1175790" y="1072497"/>
              <a:ext cx="5261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/>
                <a:t>WT</a:t>
              </a:r>
              <a:endParaRPr lang="zh-CN" altLang="en-US" sz="1600" dirty="0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00816" y="672108"/>
              <a:ext cx="6030954" cy="2483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169"/>
          <p:cNvSpPr>
            <a:spLocks noChangeArrowheads="1"/>
          </p:cNvSpPr>
          <p:nvPr/>
        </p:nvSpPr>
        <p:spPr bwMode="auto">
          <a:xfrm>
            <a:off x="932042" y="160148"/>
            <a:ext cx="73089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rgbClr val="FFDE03"/>
                </a:solidFill>
                <a:ea typeface="SimSun" pitchFamily="2" charset="-122"/>
              </a:rPr>
              <a:t>ORF7 is Required for VZV Replication in Skin</a:t>
            </a:r>
            <a:endParaRPr lang="en-US" sz="2400" dirty="0">
              <a:solidFill>
                <a:srgbClr val="FFDE03"/>
              </a:solidFill>
              <a:ea typeface="SimSun" pitchFamily="2" charset="-122"/>
            </a:endParaRPr>
          </a:p>
        </p:txBody>
      </p:sp>
      <p:graphicFrame>
        <p:nvGraphicFramePr>
          <p:cNvPr id="9" name="图表 1"/>
          <p:cNvGraphicFramePr/>
          <p:nvPr/>
        </p:nvGraphicFramePr>
        <p:xfrm>
          <a:off x="3242821" y="3346700"/>
          <a:ext cx="5024486" cy="3294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0962" name="Picture 2" descr="C:\Users\Hua Zhu\Desktop\DSC099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152" y="1329179"/>
            <a:ext cx="1924637" cy="1319751"/>
          </a:xfrm>
          <a:prstGeom prst="rect">
            <a:avLst/>
          </a:prstGeom>
          <a:noFill/>
        </p:spPr>
      </p:pic>
      <p:cxnSp>
        <p:nvCxnSpPr>
          <p:cNvPr id="13" name="Straight Arrow Connector 12"/>
          <p:cNvCxnSpPr/>
          <p:nvPr/>
        </p:nvCxnSpPr>
        <p:spPr>
          <a:xfrm flipH="1" flipV="1">
            <a:off x="1574276" y="1998483"/>
            <a:ext cx="150829" cy="29223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125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1" descr="DSC0246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9451" y="948352"/>
            <a:ext cx="1716114" cy="1851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0962" name="Line 6"/>
          <p:cNvSpPr>
            <a:spLocks noChangeShapeType="1"/>
          </p:cNvSpPr>
          <p:nvPr/>
        </p:nvSpPr>
        <p:spPr bwMode="auto">
          <a:xfrm>
            <a:off x="7766050" y="522288"/>
            <a:ext cx="244475" cy="328612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Line 16"/>
          <p:cNvSpPr>
            <a:spLocks noChangeShapeType="1"/>
          </p:cNvSpPr>
          <p:nvPr/>
        </p:nvSpPr>
        <p:spPr bwMode="auto">
          <a:xfrm>
            <a:off x="7196138" y="195263"/>
            <a:ext cx="171450" cy="338137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0964" name="Picture 1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85338" y="3718255"/>
            <a:ext cx="2698822" cy="162866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65" name="Picture 1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3727" y="1815222"/>
            <a:ext cx="2700162" cy="180010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0966" name="Text Box 14"/>
          <p:cNvSpPr txBox="1">
            <a:spLocks noChangeArrowheads="1"/>
          </p:cNvSpPr>
          <p:nvPr/>
        </p:nvSpPr>
        <p:spPr bwMode="auto">
          <a:xfrm>
            <a:off x="6612960" y="3754650"/>
            <a:ext cx="749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chemeClr val="bg2"/>
                </a:solidFill>
                <a:latin typeface="Times" charset="0"/>
              </a:rPr>
              <a:t>DRG</a:t>
            </a:r>
          </a:p>
        </p:txBody>
      </p:sp>
      <p:sp>
        <p:nvSpPr>
          <p:cNvPr id="40967" name="Line 163"/>
          <p:cNvSpPr>
            <a:spLocks noChangeShapeType="1"/>
          </p:cNvSpPr>
          <p:nvPr/>
        </p:nvSpPr>
        <p:spPr bwMode="auto">
          <a:xfrm>
            <a:off x="6950191" y="4059676"/>
            <a:ext cx="149225" cy="330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68" name="Line 7"/>
          <p:cNvSpPr>
            <a:spLocks noChangeShapeType="1"/>
          </p:cNvSpPr>
          <p:nvPr/>
        </p:nvSpPr>
        <p:spPr bwMode="auto">
          <a:xfrm flipH="1" flipV="1">
            <a:off x="8011583" y="844021"/>
            <a:ext cx="196850" cy="300037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Line 17"/>
          <p:cNvSpPr>
            <a:spLocks noChangeShapeType="1"/>
          </p:cNvSpPr>
          <p:nvPr/>
        </p:nvSpPr>
        <p:spPr bwMode="auto">
          <a:xfrm flipH="1" flipV="1">
            <a:off x="7865533" y="1240896"/>
            <a:ext cx="246063" cy="4191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Text Box 133"/>
          <p:cNvSpPr txBox="1">
            <a:spLocks noChangeArrowheads="1"/>
          </p:cNvSpPr>
          <p:nvPr/>
        </p:nvSpPr>
        <p:spPr bwMode="auto">
          <a:xfrm>
            <a:off x="5623983" y="909108"/>
            <a:ext cx="30591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0">
                <a:latin typeface="Arial" pitchFamily="34" charset="0"/>
                <a:cs typeface="Arial" pitchFamily="34" charset="0"/>
              </a:rPr>
              <a:t>Dorsal Root Ganglia</a:t>
            </a:r>
            <a:endParaRPr lang="en-US" altLang="zh-CN" sz="1400" b="0">
              <a:latin typeface="Arial" pitchFamily="34" charset="0"/>
              <a:cs typeface="Arial" pitchFamily="34" charset="0"/>
            </a:endParaRPr>
          </a:p>
          <a:p>
            <a:r>
              <a:rPr lang="en-US" sz="1400" b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400" b="0">
                <a:latin typeface="Arial" pitchFamily="34" charset="0"/>
                <a:cs typeface="Arial" pitchFamily="34" charset="0"/>
              </a:rPr>
              <a:t>(</a:t>
            </a:r>
            <a:r>
              <a:rPr lang="en-US" sz="1400" b="0">
                <a:latin typeface="Arial" pitchFamily="34" charset="0"/>
                <a:cs typeface="Arial" pitchFamily="34" charset="0"/>
              </a:rPr>
              <a:t>DRG</a:t>
            </a:r>
            <a:r>
              <a:rPr lang="en-US" altLang="zh-CN" sz="1400" b="0">
                <a:latin typeface="Arial" pitchFamily="34" charset="0"/>
                <a:cs typeface="Arial" pitchFamily="34" charset="0"/>
              </a:rPr>
              <a:t>)</a:t>
            </a:r>
            <a:endParaRPr lang="en-US" sz="1400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80" name="Line 10"/>
          <p:cNvSpPr>
            <a:spLocks noChangeShapeType="1"/>
          </p:cNvSpPr>
          <p:nvPr/>
        </p:nvSpPr>
        <p:spPr bwMode="auto">
          <a:xfrm flipV="1">
            <a:off x="3002563" y="1934076"/>
            <a:ext cx="246062" cy="85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0983" name="Picture 136" descr="white mous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925" y="1089083"/>
            <a:ext cx="1610126" cy="1371311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0986" name="Line 143"/>
          <p:cNvSpPr>
            <a:spLocks noChangeShapeType="1"/>
          </p:cNvSpPr>
          <p:nvPr/>
        </p:nvSpPr>
        <p:spPr bwMode="auto">
          <a:xfrm flipH="1">
            <a:off x="4685121" y="1216058"/>
            <a:ext cx="612742" cy="131975"/>
          </a:xfrm>
          <a:prstGeom prst="line">
            <a:avLst/>
          </a:prstGeom>
          <a:noFill/>
          <a:ln w="19050">
            <a:solidFill>
              <a:srgbClr val="FFDE0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Line 164"/>
          <p:cNvSpPr>
            <a:spLocks noChangeShapeType="1"/>
          </p:cNvSpPr>
          <p:nvPr/>
        </p:nvSpPr>
        <p:spPr bwMode="auto">
          <a:xfrm flipH="1" flipV="1">
            <a:off x="5565243" y="1340906"/>
            <a:ext cx="1335177" cy="1072356"/>
          </a:xfrm>
          <a:prstGeom prst="line">
            <a:avLst/>
          </a:prstGeom>
          <a:noFill/>
          <a:ln w="19050">
            <a:solidFill>
              <a:srgbClr val="FFDE0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3256513" y="1286852"/>
            <a:ext cx="1277938" cy="561975"/>
            <a:chOff x="3360208" y="1126596"/>
            <a:chExt cx="1277938" cy="561975"/>
          </a:xfrm>
        </p:grpSpPr>
        <p:sp>
          <p:nvSpPr>
            <p:cNvPr id="85" name="AutoShape 155"/>
            <p:cNvSpPr>
              <a:spLocks noChangeArrowheads="1"/>
            </p:cNvSpPr>
            <p:nvPr/>
          </p:nvSpPr>
          <p:spPr bwMode="auto">
            <a:xfrm rot="20312788" flipH="1">
              <a:off x="3360208" y="1598083"/>
              <a:ext cx="396875" cy="42863"/>
            </a:xfrm>
            <a:prstGeom prst="homePlate">
              <a:avLst>
                <a:gd name="adj" fmla="val 55556"/>
              </a:avLst>
            </a:prstGeom>
            <a:gradFill rotWithShape="0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31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6" name="Rectangle 156"/>
            <p:cNvSpPr>
              <a:spLocks noChangeArrowheads="1"/>
            </p:cNvSpPr>
            <p:nvPr/>
          </p:nvSpPr>
          <p:spPr bwMode="auto">
            <a:xfrm rot="9501483">
              <a:off x="4430183" y="1209146"/>
              <a:ext cx="190500" cy="71437"/>
            </a:xfrm>
            <a:prstGeom prst="rect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000000"/>
                </a:gs>
              </a:gsLst>
              <a:lin ang="0" scaled="1"/>
              <a:tileRect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991" name="Rectangle 157"/>
            <p:cNvSpPr>
              <a:spLocks noChangeArrowheads="1"/>
            </p:cNvSpPr>
            <p:nvPr/>
          </p:nvSpPr>
          <p:spPr bwMode="auto">
            <a:xfrm rot="9501483">
              <a:off x="3704696" y="1326621"/>
              <a:ext cx="806450" cy="160337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2" name="Rectangle 158"/>
            <p:cNvSpPr>
              <a:spLocks noChangeArrowheads="1"/>
            </p:cNvSpPr>
            <p:nvPr/>
          </p:nvSpPr>
          <p:spPr bwMode="auto">
            <a:xfrm rot="9501483">
              <a:off x="4587346" y="1126596"/>
              <a:ext cx="50800" cy="169862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5" name="AutoShape 166"/>
            <p:cNvSpPr>
              <a:spLocks noChangeArrowheads="1"/>
            </p:cNvSpPr>
            <p:nvPr/>
          </p:nvSpPr>
          <p:spPr bwMode="auto">
            <a:xfrm rot="20176784">
              <a:off x="3398308" y="1645708"/>
              <a:ext cx="65088" cy="42863"/>
            </a:xfrm>
            <a:prstGeom prst="flowChartConnector">
              <a:avLst/>
            </a:prstGeom>
            <a:gradFill rotWithShape="1">
              <a:gsLst>
                <a:gs pos="0">
                  <a:srgbClr val="FF5050">
                    <a:alpha val="50998"/>
                  </a:srgbClr>
                </a:gs>
                <a:gs pos="100000">
                  <a:srgbClr val="76252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978" name="AutoShape 167"/>
          <p:cNvSpPr>
            <a:spLocks noChangeArrowheads="1"/>
          </p:cNvSpPr>
          <p:nvPr/>
        </p:nvSpPr>
        <p:spPr bwMode="auto">
          <a:xfrm rot="1611584">
            <a:off x="5338329" y="1134973"/>
            <a:ext cx="164797" cy="135023"/>
          </a:xfrm>
          <a:prstGeom prst="flowChartConnector">
            <a:avLst/>
          </a:prstGeom>
          <a:gradFill rotWithShape="1">
            <a:gsLst>
              <a:gs pos="0">
                <a:srgbClr val="FF5050"/>
              </a:gs>
              <a:gs pos="100000">
                <a:srgbClr val="762525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8" name="Rectangle 169"/>
          <p:cNvSpPr>
            <a:spLocks noChangeArrowheads="1"/>
          </p:cNvSpPr>
          <p:nvPr/>
        </p:nvSpPr>
        <p:spPr bwMode="auto">
          <a:xfrm>
            <a:off x="3037890" y="312738"/>
            <a:ext cx="30428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dirty="0" smtClean="0">
                <a:solidFill>
                  <a:srgbClr val="FFDE03"/>
                </a:solidFill>
                <a:ea typeface="SimSun" pitchFamily="2" charset="-122"/>
              </a:rPr>
              <a:t>SCID-</a:t>
            </a:r>
            <a:r>
              <a:rPr lang="en-US" altLang="zh-CN" sz="2400" dirty="0" err="1" smtClean="0">
                <a:solidFill>
                  <a:srgbClr val="FFDE03"/>
                </a:solidFill>
                <a:ea typeface="SimSun" pitchFamily="2" charset="-122"/>
              </a:rPr>
              <a:t>hu</a:t>
            </a:r>
            <a:r>
              <a:rPr lang="en-US" altLang="zh-CN" sz="2400" dirty="0" smtClean="0">
                <a:solidFill>
                  <a:srgbClr val="FFDE03"/>
                </a:solidFill>
                <a:ea typeface="SimSun" pitchFamily="2" charset="-122"/>
              </a:rPr>
              <a:t> DRG </a:t>
            </a:r>
            <a:r>
              <a:rPr lang="en-US" altLang="zh-CN" sz="2400" dirty="0">
                <a:solidFill>
                  <a:srgbClr val="FFDE03"/>
                </a:solidFill>
                <a:ea typeface="SimSun" pitchFamily="2" charset="-122"/>
              </a:rPr>
              <a:t>Model</a:t>
            </a:r>
            <a:endParaRPr lang="en-US" sz="2400" dirty="0">
              <a:solidFill>
                <a:srgbClr val="FFDE03"/>
              </a:solidFill>
              <a:ea typeface="SimSun" pitchFamily="2" charset="-122"/>
            </a:endParaRPr>
          </a:p>
        </p:txBody>
      </p:sp>
      <p:sp>
        <p:nvSpPr>
          <p:cNvPr id="42" name="Line 145"/>
          <p:cNvSpPr>
            <a:spLocks noChangeShapeType="1"/>
          </p:cNvSpPr>
          <p:nvPr/>
        </p:nvSpPr>
        <p:spPr bwMode="auto">
          <a:xfrm flipH="1">
            <a:off x="1800519" y="2912882"/>
            <a:ext cx="763572" cy="565609"/>
          </a:xfrm>
          <a:prstGeom prst="line">
            <a:avLst/>
          </a:prstGeom>
          <a:noFill/>
          <a:ln w="19050">
            <a:solidFill>
              <a:srgbClr val="FFDE0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 bwMode="auto">
          <a:xfrm>
            <a:off x="2833793" y="1303545"/>
            <a:ext cx="156616" cy="469342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 bwMode="auto">
          <a:xfrm>
            <a:off x="2433547" y="1503176"/>
            <a:ext cx="134864" cy="30741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74"/>
          <p:cNvSpPr txBox="1">
            <a:spLocks noChangeArrowheads="1"/>
          </p:cNvSpPr>
          <p:nvPr/>
        </p:nvSpPr>
        <p:spPr bwMode="auto">
          <a:xfrm>
            <a:off x="2622797" y="1059409"/>
            <a:ext cx="49885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cs typeface="Arial" pitchFamily="34" charset="0"/>
              </a:rPr>
              <a:t>DRG</a:t>
            </a:r>
          </a:p>
        </p:txBody>
      </p:sp>
      <p:sp>
        <p:nvSpPr>
          <p:cNvPr id="41" name="TextBox 74"/>
          <p:cNvSpPr txBox="1">
            <a:spLocks noChangeArrowheads="1"/>
          </p:cNvSpPr>
          <p:nvPr/>
        </p:nvSpPr>
        <p:spPr bwMode="auto">
          <a:xfrm>
            <a:off x="2098108" y="1237877"/>
            <a:ext cx="62228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cs typeface="Arial" pitchFamily="34" charset="0"/>
              </a:rPr>
              <a:t>Kidney</a:t>
            </a:r>
          </a:p>
        </p:txBody>
      </p:sp>
      <p:grpSp>
        <p:nvGrpSpPr>
          <p:cNvPr id="45" name="Group 2"/>
          <p:cNvGrpSpPr>
            <a:grpSpLocks/>
          </p:cNvGrpSpPr>
          <p:nvPr/>
        </p:nvGrpSpPr>
        <p:grpSpPr bwMode="auto">
          <a:xfrm>
            <a:off x="379947" y="3277991"/>
            <a:ext cx="1599682" cy="1925606"/>
            <a:chOff x="4289425" y="636423"/>
            <a:chExt cx="373063" cy="538327"/>
          </a:xfrm>
        </p:grpSpPr>
        <p:pic>
          <p:nvPicPr>
            <p:cNvPr id="46" name="Picture 10" descr="E:\20110607 VZV DRG\7D\8D 0615\8.bmp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78338" y="728663"/>
              <a:ext cx="184150" cy="4460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7" name="Picture 5" descr="E:\20110607 VZV DRG\WT\8D 0615\8.bmp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289425" y="728663"/>
              <a:ext cx="188913" cy="4460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8" name="TextBox 74"/>
            <p:cNvSpPr txBox="1">
              <a:spLocks noChangeArrowheads="1"/>
            </p:cNvSpPr>
            <p:nvPr/>
          </p:nvSpPr>
          <p:spPr bwMode="auto">
            <a:xfrm>
              <a:off x="4538906" y="636423"/>
              <a:ext cx="79702" cy="68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000" dirty="0">
                  <a:cs typeface="Arial" pitchFamily="34" charset="0"/>
                </a:rPr>
                <a:t>7D</a:t>
              </a:r>
            </a:p>
          </p:txBody>
        </p:sp>
        <p:sp>
          <p:nvSpPr>
            <p:cNvPr id="49" name="TextBox 75"/>
            <p:cNvSpPr txBox="1">
              <a:spLocks noChangeArrowheads="1"/>
            </p:cNvSpPr>
            <p:nvPr/>
          </p:nvSpPr>
          <p:spPr bwMode="auto">
            <a:xfrm>
              <a:off x="4340785" y="636423"/>
              <a:ext cx="102880" cy="77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cs typeface="Arial" pitchFamily="34" charset="0"/>
                </a:rPr>
                <a:t>WT</a:t>
              </a:r>
            </a:p>
          </p:txBody>
        </p:sp>
      </p:grpSp>
      <p:graphicFrame>
        <p:nvGraphicFramePr>
          <p:cNvPr id="58" name="Chart 57"/>
          <p:cNvGraphicFramePr/>
          <p:nvPr>
            <p:extLst>
              <p:ext uri="{D42A27DB-BD31-4B8C-83A1-F6EECF244321}">
                <p14:modId xmlns:p14="http://schemas.microsoft.com/office/powerpoint/2010/main" val="2430592294"/>
              </p:ext>
            </p:extLst>
          </p:nvPr>
        </p:nvGraphicFramePr>
        <p:xfrm>
          <a:off x="2178926" y="3139126"/>
          <a:ext cx="5136273" cy="350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3" name="Rectangle 208"/>
          <p:cNvSpPr>
            <a:spLocks noChangeArrowheads="1"/>
          </p:cNvSpPr>
          <p:nvPr/>
        </p:nvSpPr>
        <p:spPr bwMode="auto">
          <a:xfrm rot="-5400000">
            <a:off x="2050338" y="4494746"/>
            <a:ext cx="10477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0" dirty="0">
                <a:latin typeface="Arial" pitchFamily="34" charset="0"/>
              </a:rPr>
              <a:t>Photon Counts </a:t>
            </a:r>
          </a:p>
        </p:txBody>
      </p:sp>
      <p:sp>
        <p:nvSpPr>
          <p:cNvPr id="54" name="Rectangle 210"/>
          <p:cNvSpPr>
            <a:spLocks noChangeArrowheads="1"/>
          </p:cNvSpPr>
          <p:nvPr/>
        </p:nvSpPr>
        <p:spPr bwMode="auto">
          <a:xfrm>
            <a:off x="3728318" y="6141204"/>
            <a:ext cx="14843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>
                <a:latin typeface="Arial" pitchFamily="34" charset="0"/>
              </a:rPr>
              <a:t>Days post infection</a:t>
            </a:r>
          </a:p>
        </p:txBody>
      </p:sp>
    </p:spTree>
    <p:extLst>
      <p:ext uri="{BB962C8B-B14F-4D97-AF65-F5344CB8AC3E}">
        <p14:creationId xmlns:p14="http://schemas.microsoft.com/office/powerpoint/2010/main" val="4231418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05984" y="1807103"/>
            <a:ext cx="5692670" cy="3877563"/>
            <a:chOff x="1478576" y="1053326"/>
            <a:chExt cx="3542548" cy="2413007"/>
          </a:xfrm>
        </p:grpSpPr>
        <p:pic>
          <p:nvPicPr>
            <p:cNvPr id="4" name="Picture 3" descr="3-NBWT200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1749" y="2407489"/>
              <a:ext cx="1056476" cy="1056476"/>
            </a:xfrm>
            <a:prstGeom prst="rect">
              <a:avLst/>
            </a:prstGeom>
          </p:spPr>
        </p:pic>
        <p:pic>
          <p:nvPicPr>
            <p:cNvPr id="5" name="Picture 4" descr="4-NB7D200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4648" y="2407489"/>
              <a:ext cx="1056476" cy="1056476"/>
            </a:xfrm>
            <a:prstGeom prst="rect">
              <a:avLst/>
            </a:prstGeom>
          </p:spPr>
        </p:pic>
        <p:pic>
          <p:nvPicPr>
            <p:cNvPr id="6" name="Picture 5" descr="1b-ARPEWT200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1750" y="1330325"/>
              <a:ext cx="1056475" cy="1056475"/>
            </a:xfrm>
            <a:prstGeom prst="rect">
              <a:avLst/>
            </a:prstGeom>
          </p:spPr>
        </p:pic>
        <p:pic>
          <p:nvPicPr>
            <p:cNvPr id="7" name="Picture 6" descr="2b-ARPE7D200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4648" y="1332694"/>
              <a:ext cx="1056475" cy="105647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487488" y="2485203"/>
              <a:ext cx="369332" cy="89699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200" dirty="0" smtClean="0"/>
                <a:t>SH-SY5Y</a:t>
              </a:r>
              <a:endParaRPr 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78576" y="1517078"/>
              <a:ext cx="369332" cy="74723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200" dirty="0" smtClean="0"/>
                <a:t>ARPE-19</a:t>
              </a:r>
              <a:endParaRPr lang="en-US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39475" y="1053326"/>
              <a:ext cx="5164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rOka</a:t>
              </a:r>
              <a:endParaRPr lang="en-US" sz="1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73878" y="1053326"/>
              <a:ext cx="371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7D</a:t>
              </a:r>
              <a:endParaRPr lang="en-US" sz="1200" dirty="0"/>
            </a:p>
          </p:txBody>
        </p:sp>
        <p:pic>
          <p:nvPicPr>
            <p:cNvPr id="12" name="Picture 11" descr="SH-SY5Y no DC.jpg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811737" y="2407489"/>
              <a:ext cx="1058844" cy="1058844"/>
            </a:xfrm>
            <a:prstGeom prst="rect">
              <a:avLst/>
            </a:prstGeom>
          </p:spPr>
        </p:pic>
        <p:pic>
          <p:nvPicPr>
            <p:cNvPr id="13" name="Picture 12" descr="ARPE no DCs.jpg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811737" y="1327956"/>
              <a:ext cx="1058844" cy="1058844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020354" y="1053326"/>
              <a:ext cx="6355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</a:t>
              </a:r>
              <a:r>
                <a:rPr lang="en-US" sz="1200" dirty="0" smtClean="0"/>
                <a:t>ock</a:t>
              </a:r>
              <a:endParaRPr lang="en-US" sz="1200" dirty="0"/>
            </a:p>
          </p:txBody>
        </p:sp>
      </p:grpSp>
      <p:sp>
        <p:nvSpPr>
          <p:cNvPr id="15" name="Rectangle 169"/>
          <p:cNvSpPr>
            <a:spLocks noChangeArrowheads="1"/>
          </p:cNvSpPr>
          <p:nvPr/>
        </p:nvSpPr>
        <p:spPr bwMode="auto">
          <a:xfrm>
            <a:off x="691669" y="579632"/>
            <a:ext cx="77098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FFDE03"/>
                </a:solidFill>
                <a:latin typeface="Times"/>
                <a:cs typeface="Times"/>
              </a:rPr>
              <a:t>7D-infected DCs </a:t>
            </a:r>
            <a:r>
              <a:rPr lang="en-US" sz="2400" dirty="0" smtClean="0">
                <a:solidFill>
                  <a:srgbClr val="FFDE03"/>
                </a:solidFill>
                <a:latin typeface="Times"/>
                <a:cs typeface="Times"/>
              </a:rPr>
              <a:t>can </a:t>
            </a:r>
            <a:r>
              <a:rPr lang="en-US" sz="2400" dirty="0">
                <a:solidFill>
                  <a:srgbClr val="FFDE03"/>
                </a:solidFill>
                <a:latin typeface="Times"/>
                <a:cs typeface="Times"/>
              </a:rPr>
              <a:t>transmit the virus to other cell types</a:t>
            </a:r>
          </a:p>
        </p:txBody>
      </p:sp>
    </p:spTree>
    <p:extLst>
      <p:ext uri="{BB962C8B-B14F-4D97-AF65-F5344CB8AC3E}">
        <p14:creationId xmlns:p14="http://schemas.microsoft.com/office/powerpoint/2010/main" val="122082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841" y="1842129"/>
            <a:ext cx="1263007" cy="126300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91" descr="white mou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3532" y="4248395"/>
            <a:ext cx="1370013" cy="116681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Line 100"/>
          <p:cNvSpPr>
            <a:spLocks noChangeShapeType="1"/>
          </p:cNvSpPr>
          <p:nvPr/>
        </p:nvSpPr>
        <p:spPr bwMode="auto">
          <a:xfrm flipV="1">
            <a:off x="1735168" y="2402378"/>
            <a:ext cx="265218" cy="1458"/>
          </a:xfrm>
          <a:prstGeom prst="line">
            <a:avLst/>
          </a:prstGeom>
          <a:noFill/>
          <a:ln w="19050">
            <a:solidFill>
              <a:srgbClr val="00D8F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01"/>
          <p:cNvSpPr>
            <a:spLocks noChangeArrowheads="1"/>
          </p:cNvSpPr>
          <p:nvPr/>
        </p:nvSpPr>
        <p:spPr bwMode="auto">
          <a:xfrm>
            <a:off x="228232" y="1383632"/>
            <a:ext cx="1457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4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SCID-</a:t>
            </a:r>
            <a:r>
              <a:rPr lang="en-US" altLang="zh-CN" sz="1400" dirty="0" err="1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hu</a:t>
            </a:r>
            <a:r>
              <a:rPr lang="en-US" altLang="zh-CN" sz="14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 thy/</a:t>
            </a:r>
            <a:r>
              <a:rPr lang="en-US" altLang="zh-CN" sz="1400" dirty="0" err="1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liv</a:t>
            </a:r>
            <a:endParaRPr lang="en-US" altLang="zh-CN" sz="1400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  <a:ea typeface="SimSun" pitchFamily="2" charset="-122"/>
            </a:endParaRPr>
          </a:p>
        </p:txBody>
      </p:sp>
      <p:grpSp>
        <p:nvGrpSpPr>
          <p:cNvPr id="23" name="Group 53"/>
          <p:cNvGrpSpPr>
            <a:grpSpLocks/>
          </p:cNvGrpSpPr>
          <p:nvPr/>
        </p:nvGrpSpPr>
        <p:grpSpPr bwMode="auto">
          <a:xfrm rot="14535632">
            <a:off x="6950520" y="4010477"/>
            <a:ext cx="656910" cy="290603"/>
            <a:chOff x="4020337" y="1471392"/>
            <a:chExt cx="1279625" cy="566770"/>
          </a:xfrm>
        </p:grpSpPr>
        <p:sp>
          <p:nvSpPr>
            <p:cNvPr id="24" name="AutoShape 124"/>
            <p:cNvSpPr>
              <a:spLocks noChangeArrowheads="1"/>
            </p:cNvSpPr>
            <p:nvPr/>
          </p:nvSpPr>
          <p:spPr bwMode="auto">
            <a:xfrm rot="20312788" flipH="1">
              <a:off x="4020337" y="1942906"/>
              <a:ext cx="396414" cy="42865"/>
            </a:xfrm>
            <a:prstGeom prst="homePlate">
              <a:avLst>
                <a:gd name="adj" fmla="val 55556"/>
              </a:avLst>
            </a:prstGeom>
            <a:gradFill rotWithShape="0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31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Rectangle 125"/>
            <p:cNvSpPr>
              <a:spLocks noChangeArrowheads="1"/>
            </p:cNvSpPr>
            <p:nvPr/>
          </p:nvSpPr>
          <p:spPr bwMode="auto">
            <a:xfrm rot="9501483">
              <a:off x="5090655" y="1552359"/>
              <a:ext cx="190279" cy="71442"/>
            </a:xfrm>
            <a:prstGeom prst="rect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rgbClr val="000000"/>
                </a:gs>
              </a:gsLst>
              <a:lin ang="15660000" scaled="0"/>
              <a:tileRect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Rectangle 126"/>
            <p:cNvSpPr>
              <a:spLocks noChangeArrowheads="1"/>
            </p:cNvSpPr>
            <p:nvPr/>
          </p:nvSpPr>
          <p:spPr bwMode="auto">
            <a:xfrm rot="9501483">
              <a:off x="4366925" y="1672670"/>
              <a:ext cx="806450" cy="160337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Rectangle 127"/>
            <p:cNvSpPr>
              <a:spLocks noChangeArrowheads="1"/>
            </p:cNvSpPr>
            <p:nvPr/>
          </p:nvSpPr>
          <p:spPr bwMode="auto">
            <a:xfrm rot="9501483">
              <a:off x="5249162" y="1471392"/>
              <a:ext cx="50800" cy="169862"/>
            </a:xfrm>
            <a:prstGeom prst="rect">
              <a:avLst/>
            </a:prstGeom>
            <a:gradFill rotWithShape="0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8" name="Group 128"/>
            <p:cNvGrpSpPr>
              <a:grpSpLocks/>
            </p:cNvGrpSpPr>
            <p:nvPr/>
          </p:nvGrpSpPr>
          <p:grpSpPr bwMode="auto">
            <a:xfrm rot="-1287212">
              <a:off x="4070841" y="1995300"/>
              <a:ext cx="55563" cy="42862"/>
              <a:chOff x="3128" y="919"/>
              <a:chExt cx="193" cy="149"/>
            </a:xfrm>
          </p:grpSpPr>
          <p:sp>
            <p:nvSpPr>
              <p:cNvPr id="29" name="Oval 129"/>
              <p:cNvSpPr>
                <a:spLocks noChangeArrowheads="1"/>
              </p:cNvSpPr>
              <p:nvPr/>
            </p:nvSpPr>
            <p:spPr bwMode="auto">
              <a:xfrm>
                <a:off x="3128" y="928"/>
                <a:ext cx="86" cy="140"/>
              </a:xfrm>
              <a:prstGeom prst="ellipse">
                <a:avLst/>
              </a:prstGeom>
              <a:gradFill rotWithShape="0">
                <a:gsLst>
                  <a:gs pos="0">
                    <a:srgbClr val="F6F295"/>
                  </a:gs>
                  <a:gs pos="100000">
                    <a:srgbClr val="72704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130"/>
              <p:cNvSpPr>
                <a:spLocks noChangeArrowheads="1"/>
              </p:cNvSpPr>
              <p:nvPr/>
            </p:nvSpPr>
            <p:spPr bwMode="auto">
              <a:xfrm>
                <a:off x="3235" y="919"/>
                <a:ext cx="86" cy="140"/>
              </a:xfrm>
              <a:prstGeom prst="ellipse">
                <a:avLst/>
              </a:prstGeom>
              <a:gradFill rotWithShape="0">
                <a:gsLst>
                  <a:gs pos="0">
                    <a:srgbClr val="F6F295"/>
                  </a:gs>
                  <a:gs pos="100000">
                    <a:srgbClr val="727045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131"/>
              <p:cNvSpPr>
                <a:spLocks noChangeArrowheads="1"/>
              </p:cNvSpPr>
              <p:nvPr/>
            </p:nvSpPr>
            <p:spPr bwMode="auto">
              <a:xfrm>
                <a:off x="3182" y="919"/>
                <a:ext cx="86" cy="140"/>
              </a:xfrm>
              <a:prstGeom prst="ellipse">
                <a:avLst/>
              </a:prstGeom>
              <a:gradFill rotWithShape="0">
                <a:gsLst>
                  <a:gs pos="0">
                    <a:srgbClr val="FFAB04">
                      <a:alpha val="50000"/>
                    </a:srgbClr>
                  </a:gs>
                  <a:gs pos="100000">
                    <a:srgbClr val="764F0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2050" name="Picture 2" descr="C:\Users\Hua Zhu\Desktop\VZV infect thymus(8dpi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8587" y="1775746"/>
            <a:ext cx="1808315" cy="1258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2" name="Line 100"/>
          <p:cNvSpPr>
            <a:spLocks noChangeShapeType="1"/>
          </p:cNvSpPr>
          <p:nvPr/>
        </p:nvSpPr>
        <p:spPr bwMode="auto">
          <a:xfrm>
            <a:off x="6929833" y="2369128"/>
            <a:ext cx="255743" cy="5543"/>
          </a:xfrm>
          <a:prstGeom prst="line">
            <a:avLst/>
          </a:prstGeom>
          <a:noFill/>
          <a:ln w="19050">
            <a:solidFill>
              <a:srgbClr val="00D8F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01"/>
          <p:cNvSpPr>
            <a:spLocks noChangeArrowheads="1"/>
          </p:cNvSpPr>
          <p:nvPr/>
        </p:nvSpPr>
        <p:spPr bwMode="auto">
          <a:xfrm>
            <a:off x="2078999" y="1494901"/>
            <a:ext cx="4635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WT</a:t>
            </a:r>
            <a:endParaRPr lang="en-US" altLang="zh-CN" sz="1400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  <a:ea typeface="SimSun" pitchFamily="2" charset="-122"/>
            </a:endParaRPr>
          </a:p>
        </p:txBody>
      </p:sp>
      <p:sp>
        <p:nvSpPr>
          <p:cNvPr id="35" name="Rectangle 101"/>
          <p:cNvSpPr>
            <a:spLocks noChangeArrowheads="1"/>
          </p:cNvSpPr>
          <p:nvPr/>
        </p:nvSpPr>
        <p:spPr bwMode="auto">
          <a:xfrm>
            <a:off x="2553107" y="1487046"/>
            <a:ext cx="4138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7D</a:t>
            </a:r>
            <a:endParaRPr lang="en-US" altLang="zh-CN" sz="1400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  <a:ea typeface="SimSun" pitchFamily="2" charset="-122"/>
            </a:endParaRPr>
          </a:p>
        </p:txBody>
      </p:sp>
      <p:sp>
        <p:nvSpPr>
          <p:cNvPr id="36" name="Rectangle 101"/>
          <p:cNvSpPr>
            <a:spLocks noChangeArrowheads="1"/>
          </p:cNvSpPr>
          <p:nvPr/>
        </p:nvSpPr>
        <p:spPr bwMode="auto">
          <a:xfrm>
            <a:off x="3027728" y="1498044"/>
            <a:ext cx="4138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7R</a:t>
            </a:r>
            <a:endParaRPr lang="en-US" altLang="zh-CN" sz="1400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  <a:ea typeface="SimSun" pitchFamily="2" charset="-122"/>
            </a:endParaRPr>
          </a:p>
        </p:txBody>
      </p:sp>
      <p:sp>
        <p:nvSpPr>
          <p:cNvPr id="38" name="Line 100"/>
          <p:cNvSpPr>
            <a:spLocks noChangeShapeType="1"/>
          </p:cNvSpPr>
          <p:nvPr/>
        </p:nvSpPr>
        <p:spPr bwMode="auto">
          <a:xfrm rot="5400000" flipV="1">
            <a:off x="7561341" y="3604486"/>
            <a:ext cx="833804" cy="3950"/>
          </a:xfrm>
          <a:prstGeom prst="line">
            <a:avLst/>
          </a:prstGeom>
          <a:noFill/>
          <a:ln w="19050">
            <a:solidFill>
              <a:srgbClr val="00D8F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052" name="Picture 4" descr="F:\20120801-T-cell-skin\WT and 7D SKIN mic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3430" y="3969750"/>
            <a:ext cx="1662401" cy="15826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0" name="Line 100"/>
          <p:cNvSpPr>
            <a:spLocks noChangeShapeType="1"/>
          </p:cNvSpPr>
          <p:nvPr/>
        </p:nvSpPr>
        <p:spPr bwMode="auto">
          <a:xfrm flipH="1">
            <a:off x="6309674" y="4707118"/>
            <a:ext cx="499343" cy="1400"/>
          </a:xfrm>
          <a:prstGeom prst="line">
            <a:avLst/>
          </a:prstGeom>
          <a:noFill/>
          <a:ln w="19050">
            <a:solidFill>
              <a:srgbClr val="00D8F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100"/>
          <p:cNvSpPr>
            <a:spLocks noChangeShapeType="1"/>
          </p:cNvSpPr>
          <p:nvPr/>
        </p:nvSpPr>
        <p:spPr bwMode="auto">
          <a:xfrm flipH="1">
            <a:off x="3784862" y="4689835"/>
            <a:ext cx="499343" cy="1400"/>
          </a:xfrm>
          <a:prstGeom prst="line">
            <a:avLst/>
          </a:prstGeom>
          <a:noFill/>
          <a:ln w="19050">
            <a:solidFill>
              <a:srgbClr val="00D8F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5" name="图表 2"/>
          <p:cNvGraphicFramePr/>
          <p:nvPr/>
        </p:nvGraphicFramePr>
        <p:xfrm>
          <a:off x="590755" y="3770721"/>
          <a:ext cx="3937123" cy="2807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6" name="Rectangle 101"/>
          <p:cNvSpPr>
            <a:spLocks noChangeArrowheads="1"/>
          </p:cNvSpPr>
          <p:nvPr/>
        </p:nvSpPr>
        <p:spPr bwMode="auto">
          <a:xfrm>
            <a:off x="4462022" y="3624783"/>
            <a:ext cx="4635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WT</a:t>
            </a:r>
            <a:endParaRPr lang="en-US" altLang="zh-CN" sz="1400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  <a:ea typeface="SimSun" pitchFamily="2" charset="-122"/>
            </a:endParaRPr>
          </a:p>
        </p:txBody>
      </p:sp>
      <p:sp>
        <p:nvSpPr>
          <p:cNvPr id="47" name="Rectangle 101"/>
          <p:cNvSpPr>
            <a:spLocks noChangeArrowheads="1"/>
          </p:cNvSpPr>
          <p:nvPr/>
        </p:nvSpPr>
        <p:spPr bwMode="auto">
          <a:xfrm>
            <a:off x="5085764" y="3616928"/>
            <a:ext cx="4138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smtClean="0">
                <a:effectLst>
                  <a:outerShdw blurRad="38100" dist="38100" dir="2700000" algn="tl">
                    <a:srgbClr val="4E5B6F"/>
                  </a:outerShdw>
                </a:effectLst>
                <a:latin typeface="Arial" pitchFamily="34" charset="0"/>
              </a:rPr>
              <a:t>7D</a:t>
            </a:r>
            <a:endParaRPr lang="en-US" altLang="zh-CN" sz="1400" dirty="0">
              <a:effectLst>
                <a:outerShdw blurRad="38100" dist="38100" dir="2700000" algn="tl">
                  <a:srgbClr val="4E5B6F"/>
                </a:outerShdw>
              </a:effectLst>
              <a:latin typeface="Arial" pitchFamily="34" charset="0"/>
              <a:ea typeface="SimSun" pitchFamily="2" charset="-122"/>
            </a:endParaRPr>
          </a:p>
        </p:txBody>
      </p:sp>
      <p:sp>
        <p:nvSpPr>
          <p:cNvPr id="48" name="TextBox 65"/>
          <p:cNvSpPr txBox="1">
            <a:spLocks noChangeArrowheads="1"/>
          </p:cNvSpPr>
          <p:nvPr/>
        </p:nvSpPr>
        <p:spPr bwMode="auto">
          <a:xfrm>
            <a:off x="807460" y="342063"/>
            <a:ext cx="74782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DE03"/>
                </a:solidFill>
              </a:rPr>
              <a:t>Transition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altLang="zh-CN" sz="2400" dirty="0" smtClean="0">
                <a:solidFill>
                  <a:srgbClr val="FFDE03"/>
                </a:solidFill>
              </a:rPr>
              <a:t>from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altLang="zh-CN" sz="2400" dirty="0" smtClean="0">
                <a:solidFill>
                  <a:srgbClr val="FFDE03"/>
                </a:solidFill>
              </a:rPr>
              <a:t>infected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altLang="zh-CN" sz="2400" dirty="0" smtClean="0">
                <a:solidFill>
                  <a:srgbClr val="FFDE03"/>
                </a:solidFill>
              </a:rPr>
              <a:t>DC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altLang="zh-CN" sz="2400" dirty="0" smtClean="0">
                <a:solidFill>
                  <a:srgbClr val="FFDE03"/>
                </a:solidFill>
              </a:rPr>
              <a:t>to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altLang="zh-CN" sz="2400" dirty="0" smtClean="0">
                <a:solidFill>
                  <a:srgbClr val="FFDE03"/>
                </a:solidFill>
              </a:rPr>
              <a:t>Thymus, Skin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altLang="zh-CN" sz="2400" dirty="0" smtClean="0">
                <a:solidFill>
                  <a:srgbClr val="FFDE03"/>
                </a:solidFill>
              </a:rPr>
              <a:t>and</a:t>
            </a:r>
            <a:r>
              <a:rPr lang="zh-CN" altLang="en-US" sz="2400" dirty="0" smtClean="0">
                <a:solidFill>
                  <a:srgbClr val="FFDE03"/>
                </a:solidFill>
              </a:rPr>
              <a:t> </a:t>
            </a:r>
            <a:r>
              <a:rPr lang="en-US" altLang="zh-CN" sz="2400" dirty="0" smtClean="0">
                <a:solidFill>
                  <a:srgbClr val="FFDE03"/>
                </a:solidFill>
              </a:rPr>
              <a:t>DRG</a:t>
            </a:r>
            <a:endParaRPr lang="en-US" sz="2400" dirty="0">
              <a:solidFill>
                <a:srgbClr val="FFDE03"/>
              </a:solidFill>
            </a:endParaRPr>
          </a:p>
        </p:txBody>
      </p:sp>
      <p:sp>
        <p:nvSpPr>
          <p:cNvPr id="33" name="Line 100"/>
          <p:cNvSpPr>
            <a:spLocks noChangeShapeType="1"/>
          </p:cNvSpPr>
          <p:nvPr/>
        </p:nvSpPr>
        <p:spPr bwMode="auto">
          <a:xfrm>
            <a:off x="4087111" y="2409292"/>
            <a:ext cx="207589" cy="1399"/>
          </a:xfrm>
          <a:prstGeom prst="line">
            <a:avLst/>
          </a:prstGeom>
          <a:noFill/>
          <a:ln w="19050">
            <a:solidFill>
              <a:srgbClr val="00D8F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图表 1"/>
          <p:cNvGraphicFramePr/>
          <p:nvPr>
            <p:extLst>
              <p:ext uri="{D42A27DB-BD31-4B8C-83A1-F6EECF244321}">
                <p14:modId xmlns:p14="http://schemas.microsoft.com/office/powerpoint/2010/main" val="166248944"/>
              </p:ext>
            </p:extLst>
          </p:nvPr>
        </p:nvGraphicFramePr>
        <p:xfrm>
          <a:off x="4403370" y="1375347"/>
          <a:ext cx="3075104" cy="2051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37" name="Picture 36" descr="Fig6A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817" y="1466228"/>
            <a:ext cx="1569725" cy="1569725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08419" y="3144380"/>
            <a:ext cx="2050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Infected</a:t>
            </a:r>
            <a:r>
              <a:rPr lang="zh-CN" altLang="en-US" dirty="0" smtClean="0"/>
              <a:t> </a:t>
            </a:r>
            <a:r>
              <a:rPr lang="en-US" altLang="zh-CN" dirty="0" smtClean="0"/>
              <a:t>DC</a:t>
            </a:r>
            <a:r>
              <a:rPr lang="zh-CN" altLang="en-US" dirty="0" smtClean="0"/>
              <a:t> </a:t>
            </a:r>
            <a:r>
              <a:rPr lang="en-US" altLang="zh-CN" dirty="0" smtClean="0"/>
              <a:t>cells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989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3608388" y="273050"/>
            <a:ext cx="19002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rotWithShape="0">
              <a:srgbClr val="808080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FFDE03"/>
                </a:solidFill>
                <a:ea typeface="ＭＳ Ｐゴシック" pitchFamily="34" charset="-128"/>
              </a:rPr>
              <a:t>Summary</a:t>
            </a:r>
          </a:p>
        </p:txBody>
      </p:sp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755478" y="1209993"/>
            <a:ext cx="808361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Tx/>
              <a:buChar char="•"/>
              <a:tabLst>
                <a:tab pos="165100" algn="l"/>
              </a:tabLst>
            </a:pPr>
            <a:r>
              <a:rPr lang="en-US" altLang="zh-CN" b="0" dirty="0" smtClean="0">
                <a:latin typeface="Arial" pitchFamily="34" charset="0"/>
                <a:cs typeface="Arial" pitchFamily="34" charset="0"/>
              </a:rPr>
              <a:t> 7D can replicate in </a:t>
            </a:r>
            <a:r>
              <a:rPr lang="en-US" altLang="zh-CN" b="0" dirty="0" err="1" smtClean="0">
                <a:latin typeface="Arial" pitchFamily="34" charset="0"/>
                <a:cs typeface="Arial" pitchFamily="34" charset="0"/>
              </a:rPr>
              <a:t>MeWo</a:t>
            </a:r>
            <a:r>
              <a:rPr lang="en-US" altLang="zh-CN" b="0" dirty="0" smtClean="0">
                <a:latin typeface="Arial" pitchFamily="34" charset="0"/>
                <a:cs typeface="Arial" pitchFamily="34" charset="0"/>
              </a:rPr>
              <a:t>, ARPE-19, MRC-5, DC and T-cells</a:t>
            </a:r>
          </a:p>
          <a:p>
            <a:pPr>
              <a:buClr>
                <a:srgbClr val="FF0000"/>
              </a:buClr>
              <a:buFontTx/>
              <a:buChar char="•"/>
              <a:tabLst>
                <a:tab pos="165100" algn="l"/>
              </a:tabLst>
            </a:pPr>
            <a:endParaRPr lang="en-US" altLang="zh-CN" b="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Tx/>
              <a:buChar char="•"/>
              <a:tabLst>
                <a:tab pos="165100" algn="l"/>
              </a:tabLst>
            </a:pPr>
            <a:r>
              <a:rPr lang="en-US" altLang="zh-CN" b="0" dirty="0" smtClean="0">
                <a:latin typeface="Arial" pitchFamily="34" charset="0"/>
                <a:cs typeface="Arial" pitchFamily="34" charset="0"/>
              </a:rPr>
              <a:t> 7D is attenuated in </a:t>
            </a:r>
            <a:r>
              <a:rPr lang="en-US" altLang="zh-CN" b="0" dirty="0">
                <a:latin typeface="Arial" pitchFamily="34" charset="0"/>
                <a:cs typeface="Arial" pitchFamily="34" charset="0"/>
              </a:rPr>
              <a:t>skin and </a:t>
            </a:r>
            <a:r>
              <a:rPr lang="en-US" altLang="zh-CN" b="0" dirty="0" smtClean="0">
                <a:latin typeface="Arial" pitchFamily="34" charset="0"/>
                <a:cs typeface="Arial" pitchFamily="34" charset="0"/>
              </a:rPr>
              <a:t>neurons</a:t>
            </a:r>
          </a:p>
          <a:p>
            <a:pPr>
              <a:buClr>
                <a:srgbClr val="FF0000"/>
              </a:buClr>
              <a:buFontTx/>
              <a:buChar char="•"/>
              <a:tabLst>
                <a:tab pos="165100" algn="l"/>
              </a:tabLst>
            </a:pPr>
            <a:endParaRPr lang="en-US" altLang="zh-CN" b="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Tx/>
              <a:buChar char="•"/>
              <a:tabLst>
                <a:tab pos="165100" algn="l"/>
              </a:tabLst>
            </a:pPr>
            <a:r>
              <a:rPr lang="en-US" altLang="zh-CN" b="0" dirty="0" smtClean="0">
                <a:latin typeface="Arial" pitchFamily="34" charset="0"/>
                <a:cs typeface="Arial" pitchFamily="34" charset="0"/>
              </a:rPr>
              <a:t> ORF7 is required for </a:t>
            </a:r>
            <a:r>
              <a:rPr lang="en-US" altLang="zh-CN" b="0" dirty="0" err="1" smtClean="0">
                <a:latin typeface="Arial" pitchFamily="34" charset="0"/>
                <a:cs typeface="Arial" pitchFamily="34" charset="0"/>
              </a:rPr>
              <a:t>syncytia</a:t>
            </a:r>
            <a:r>
              <a:rPr lang="en-US" altLang="zh-CN" b="0" dirty="0" smtClean="0">
                <a:latin typeface="Arial" pitchFamily="34" charset="0"/>
                <a:cs typeface="Arial" pitchFamily="34" charset="0"/>
              </a:rPr>
              <a:t> formation</a:t>
            </a:r>
          </a:p>
          <a:p>
            <a:pPr>
              <a:buClr>
                <a:srgbClr val="FF0000"/>
              </a:buClr>
              <a:buFontTx/>
              <a:buChar char="•"/>
              <a:tabLst>
                <a:tab pos="165100" algn="l"/>
              </a:tabLst>
            </a:pPr>
            <a:endParaRPr lang="en-US" altLang="zh-CN" b="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Tx/>
              <a:buChar char="•"/>
              <a:tabLst>
                <a:tab pos="165100" algn="l"/>
              </a:tabLst>
            </a:pPr>
            <a:r>
              <a:rPr lang="en-US" b="0" dirty="0">
                <a:latin typeface="Arial" pitchFamily="34" charset="0"/>
                <a:cs typeface="Arial" pitchFamily="34" charset="0"/>
              </a:rPr>
              <a:t> ORF7 is localized in TGN in infected 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cells</a:t>
            </a:r>
          </a:p>
          <a:p>
            <a:pPr>
              <a:buClr>
                <a:srgbClr val="FF0000"/>
              </a:buClr>
              <a:buFontTx/>
              <a:buChar char="•"/>
              <a:tabLst>
                <a:tab pos="165100" algn="l"/>
              </a:tabLst>
            </a:pPr>
            <a:endParaRPr lang="en-US" b="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Tx/>
              <a:buChar char="•"/>
              <a:tabLst>
                <a:tab pos="165100" algn="l"/>
              </a:tabLst>
            </a:pPr>
            <a:r>
              <a:rPr lang="en-US" b="0" dirty="0">
                <a:latin typeface="Arial" pitchFamily="34" charset="0"/>
                <a:cs typeface="Arial" pitchFamily="34" charset="0"/>
              </a:rPr>
              <a:t> ORF7 is 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associated </a:t>
            </a:r>
            <a:r>
              <a:rPr lang="en-US" b="0" dirty="0">
                <a:latin typeface="Arial" pitchFamily="34" charset="0"/>
                <a:cs typeface="Arial" pitchFamily="34" charset="0"/>
              </a:rPr>
              <a:t>with </a:t>
            </a:r>
            <a:r>
              <a:rPr lang="en-US" b="0" dirty="0" err="1" smtClean="0">
                <a:latin typeface="Arial" pitchFamily="34" charset="0"/>
                <a:cs typeface="Arial" pitchFamily="34" charset="0"/>
              </a:rPr>
              <a:t>virion</a:t>
            </a:r>
            <a:endParaRPr lang="en-US" b="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tabLst>
                <a:tab pos="165100" algn="l"/>
              </a:tabLst>
            </a:pPr>
            <a:endParaRPr lang="en-US" b="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0000"/>
              </a:buClr>
              <a:buFontTx/>
              <a:buChar char="•"/>
              <a:tabLst>
                <a:tab pos="165100" algn="l"/>
              </a:tabLst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 ORF7 interact with some</a:t>
            </a:r>
            <a:r>
              <a:rPr lang="zh-CN" altLang="en-US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b="0" dirty="0" smtClean="0">
                <a:latin typeface="Arial" pitchFamily="34" charset="0"/>
                <a:cs typeface="Arial" pitchFamily="34" charset="0"/>
              </a:rPr>
              <a:t>important</a:t>
            </a:r>
            <a:r>
              <a:rPr lang="zh-CN" altLang="en-US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b="0" dirty="0" smtClean="0">
                <a:latin typeface="Arial" pitchFamily="34" charset="0"/>
                <a:cs typeface="Arial" pitchFamily="34" charset="0"/>
              </a:rPr>
              <a:t>viral</a:t>
            </a:r>
            <a:r>
              <a:rPr lang="zh-CN" altLang="en-US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b="0" dirty="0" smtClean="0">
                <a:latin typeface="Arial" pitchFamily="34" charset="0"/>
                <a:cs typeface="Arial" pitchFamily="34" charset="0"/>
              </a:rPr>
              <a:t>proteins</a:t>
            </a:r>
            <a:endParaRPr lang="en-US" b="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79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401763" y="344488"/>
            <a:ext cx="63849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FDE03"/>
                </a:solidFill>
              </a:rPr>
              <a:t>Goal</a:t>
            </a:r>
            <a:endParaRPr lang="en-US" sz="3200" dirty="0">
              <a:solidFill>
                <a:srgbClr val="FFDE03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44098" y="1222679"/>
            <a:ext cx="768191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Developing the next generation of VZV vaccine</a:t>
            </a:r>
          </a:p>
          <a:p>
            <a:endParaRPr lang="en-US" sz="2800" b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solidFill>
                  <a:srgbClr val="13BB13"/>
                </a:solidFill>
                <a:latin typeface="Arial" pitchFamily="34" charset="0"/>
                <a:cs typeface="Arial" pitchFamily="34" charset="0"/>
              </a:rPr>
              <a:t> skin and neuroattenuated</a:t>
            </a:r>
            <a:r>
              <a:rPr lang="zh-CN" altLang="en-US" sz="2800" b="0" dirty="0" smtClean="0">
                <a:solidFill>
                  <a:srgbClr val="13BB13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800" b="0" dirty="0" smtClean="0">
              <a:solidFill>
                <a:srgbClr val="13BB13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solidFill>
                  <a:srgbClr val="13BB13"/>
                </a:solidFill>
                <a:latin typeface="Arial" pitchFamily="34" charset="0"/>
                <a:cs typeface="Arial" pitchFamily="34" charset="0"/>
              </a:rPr>
              <a:t> genetically defined</a:t>
            </a: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solidFill>
                  <a:srgbClr val="13BB13"/>
                </a:solidFill>
                <a:latin typeface="Arial" pitchFamily="34" charset="0"/>
                <a:cs typeface="Arial" pitchFamily="34" charset="0"/>
              </a:rPr>
              <a:t> easily manipulated</a:t>
            </a:r>
            <a:r>
              <a:rPr lang="zh-CN" altLang="en-US" sz="2800" b="0" dirty="0" smtClean="0">
                <a:solidFill>
                  <a:srgbClr val="13BB13"/>
                </a:solidFill>
                <a:latin typeface="Arial" pitchFamily="34" charset="0"/>
                <a:cs typeface="Arial" pitchFamily="34" charset="0"/>
              </a:rPr>
              <a:t> （</a:t>
            </a:r>
            <a:r>
              <a:rPr lang="en-US" altLang="zh-CN" sz="2800" b="0" dirty="0" smtClean="0">
                <a:solidFill>
                  <a:srgbClr val="13BB13"/>
                </a:solidFill>
                <a:latin typeface="Arial" pitchFamily="34" charset="0"/>
                <a:cs typeface="Arial" pitchFamily="34" charset="0"/>
              </a:rPr>
              <a:t>BAC)</a:t>
            </a:r>
            <a:endParaRPr lang="en-US" sz="2800" b="0" dirty="0" smtClean="0">
              <a:solidFill>
                <a:srgbClr val="13BB13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solidFill>
                  <a:srgbClr val="FFBA03"/>
                </a:solidFill>
                <a:latin typeface="Arial" pitchFamily="34" charset="0"/>
                <a:cs typeface="Arial" pitchFamily="34" charset="0"/>
              </a:rPr>
              <a:t> high yield</a:t>
            </a:r>
            <a:r>
              <a:rPr lang="zh-CN" altLang="en-US" sz="2800" b="0" dirty="0" smtClean="0">
                <a:solidFill>
                  <a:srgbClr val="FFBA03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sz="2800" b="0" dirty="0" smtClean="0">
              <a:solidFill>
                <a:srgbClr val="FFBA0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图片 1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172915" y="2571336"/>
            <a:ext cx="1867212" cy="18258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56240" y="2082321"/>
            <a:ext cx="560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7D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574821" y="4452623"/>
            <a:ext cx="31639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Arial"/>
                <a:cs typeface="Arial"/>
              </a:rPr>
              <a:t>Sensitive</a:t>
            </a:r>
            <a:r>
              <a:rPr lang="zh-CN" altLang="en-US" b="0" dirty="0" smtClean="0">
                <a:latin typeface="Arial"/>
                <a:cs typeface="Arial"/>
              </a:rPr>
              <a:t> </a:t>
            </a:r>
            <a:r>
              <a:rPr lang="en-US" altLang="zh-CN" b="0" dirty="0" smtClean="0">
                <a:latin typeface="Arial"/>
                <a:cs typeface="Arial"/>
              </a:rPr>
              <a:t>to</a:t>
            </a:r>
            <a:r>
              <a:rPr lang="zh-CN" altLang="en-US" b="0" dirty="0" smtClean="0">
                <a:latin typeface="Arial"/>
                <a:cs typeface="Arial"/>
              </a:rPr>
              <a:t> </a:t>
            </a:r>
            <a:r>
              <a:rPr lang="en-US" b="0" dirty="0" smtClean="0">
                <a:latin typeface="Arial"/>
                <a:cs typeface="Arial"/>
              </a:rPr>
              <a:t>Freeze</a:t>
            </a:r>
            <a:r>
              <a:rPr lang="en-US" altLang="zh-CN" b="0" dirty="0" smtClean="0">
                <a:latin typeface="Arial"/>
                <a:cs typeface="Arial"/>
              </a:rPr>
              <a:t>-drying</a:t>
            </a:r>
            <a:endParaRPr lang="en-US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2703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WordArt 8"/>
          <p:cNvSpPr>
            <a:spLocks noChangeArrowheads="1" noChangeShapeType="1" noTextEdit="1"/>
          </p:cNvSpPr>
          <p:nvPr/>
        </p:nvSpPr>
        <p:spPr bwMode="auto">
          <a:xfrm>
            <a:off x="298092" y="255620"/>
            <a:ext cx="4081462" cy="560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4997"/>
                    </a:srgbClr>
                  </a:outerShdw>
                </a:effectLst>
                <a:latin typeface="Arial Black"/>
              </a:rPr>
              <a:t>Acknowledgements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12927" y="1187380"/>
            <a:ext cx="8667346" cy="491345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1600" b="1" u="sng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Zhu  Lab: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Calvin Zhang 		Anca </a:t>
            </a:r>
            <a:r>
              <a:rPr lang="en-US" altLang="zh-CN" sz="1600" dirty="0" err="1" smtClean="0">
                <a:latin typeface="Arial" pitchFamily="34" charset="0"/>
                <a:cs typeface="Arial" pitchFamily="34" charset="0"/>
              </a:rPr>
              <a:t>Salariu</a:t>
            </a:r>
            <a:endParaRPr lang="en-US" altLang="zh-CN" sz="16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Ying Huang		</a:t>
            </a:r>
            <a:r>
              <a:rPr lang="en-US" altLang="zh-CN" sz="1600" dirty="0" err="1" smtClean="0">
                <a:latin typeface="Arial" pitchFamily="34" charset="0"/>
                <a:cs typeface="Arial" pitchFamily="34" charset="0"/>
              </a:rPr>
              <a:t>Kalpana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600" dirty="0" err="1" smtClean="0">
                <a:latin typeface="Arial" pitchFamily="34" charset="0"/>
                <a:cs typeface="Arial" pitchFamily="34" charset="0"/>
              </a:rPr>
              <a:t>Dulal</a:t>
            </a:r>
            <a:endParaRPr lang="en-US" altLang="zh-CN" sz="16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Grace Huang 		Charles Warden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1600" dirty="0" err="1" smtClean="0">
                <a:latin typeface="Arial" pitchFamily="34" charset="0"/>
                <a:cs typeface="Arial" pitchFamily="34" charset="0"/>
              </a:rPr>
              <a:t>Weijia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 Wang  		Benjamin Sliver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Dr. </a:t>
            </a:r>
            <a:r>
              <a:rPr lang="en-US" altLang="zh-CN" sz="1600" dirty="0" err="1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Xianing</a:t>
            </a:r>
            <a:r>
              <a:rPr lang="zh-CN" altLang="en-US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Shao,</a:t>
            </a:r>
            <a:r>
              <a:rPr lang="zh-CN" altLang="en-US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zh-CN" altLang="zh-CN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altLang="zh-CN" sz="1600" dirty="0" err="1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ong</a:t>
            </a:r>
            <a:r>
              <a:rPr lang="en-US" altLang="zh-CN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600" dirty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Cheng </a:t>
            </a:r>
            <a:r>
              <a:rPr lang="en-US" altLang="zh-CN" sz="1600" dirty="0">
                <a:latin typeface="Arial" pitchFamily="34" charset="0"/>
                <a:cs typeface="Arial" pitchFamily="34" charset="0"/>
              </a:rPr>
              <a:t>(Xiamen University, China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)</a:t>
            </a:r>
            <a:endParaRPr lang="en-US" altLang="zh-CN" sz="1600" dirty="0" smtClean="0">
              <a:solidFill>
                <a:srgbClr val="FFDE03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Dr. </a:t>
            </a:r>
            <a:r>
              <a:rPr lang="en-US" altLang="zh-CN" sz="1600" dirty="0" err="1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Qiyi</a:t>
            </a:r>
            <a:r>
              <a:rPr lang="zh-CN" altLang="en-US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Tang 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(Ponce School of Medicine, PR)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Dr. </a:t>
            </a:r>
            <a:r>
              <a:rPr lang="en-US" altLang="zh-CN" sz="1600" dirty="0" err="1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Xiangzhong</a:t>
            </a:r>
            <a:r>
              <a:rPr lang="zh-CN" altLang="en-US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Ye 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altLang="zh-CN" sz="1600" dirty="0" err="1" smtClean="0">
                <a:latin typeface="Arial" pitchFamily="34" charset="0"/>
                <a:cs typeface="Arial" pitchFamily="34" charset="0"/>
              </a:rPr>
              <a:t>Wantai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 Co., China)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			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Dr. R. Goldstein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 (Bar-</a:t>
            </a:r>
            <a:r>
              <a:rPr lang="en-US" altLang="zh-CN" sz="1600" dirty="0" err="1" smtClean="0">
                <a:latin typeface="Arial" pitchFamily="34" charset="0"/>
                <a:cs typeface="Arial" pitchFamily="34" charset="0"/>
              </a:rPr>
              <a:t>Ilan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 University, Israel): </a:t>
            </a:r>
            <a:r>
              <a:rPr lang="en-US" altLang="zh-CN" sz="16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hESC</a:t>
            </a:r>
            <a:r>
              <a:rPr lang="en-US" altLang="zh-CN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-derived neurons   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		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Dr. J. Moffat </a:t>
            </a:r>
            <a:r>
              <a:rPr lang="en-US" altLang="zh-CN" sz="1600" dirty="0">
                <a:latin typeface="Arial" pitchFamily="34" charset="0"/>
                <a:cs typeface="Arial" pitchFamily="34" charset="0"/>
              </a:rPr>
              <a:t>(Upstate Medical University, Syracuse, NY): </a:t>
            </a:r>
            <a:r>
              <a:rPr lang="en-US" altLang="zh-CN" sz="16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VZV BAC and SCID-</a:t>
            </a:r>
            <a:r>
              <a:rPr lang="en-US" altLang="zh-CN" sz="16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hu</a:t>
            </a:r>
            <a:r>
              <a:rPr lang="en-US" altLang="zh-CN" sz="16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Thy/</a:t>
            </a:r>
            <a:r>
              <a:rPr lang="en-US" altLang="zh-CN" sz="16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Liv</a:t>
            </a:r>
            <a:endParaRPr lang="en-US" altLang="zh-CN" sz="16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Dr. A. Arvin </a:t>
            </a:r>
            <a:r>
              <a:rPr lang="en-US" altLang="zh-CN" sz="1600" dirty="0">
                <a:latin typeface="Arial" pitchFamily="34" charset="0"/>
                <a:cs typeface="Arial" pitchFamily="34" charset="0"/>
              </a:rPr>
              <a:t>(Stanford University, CA): </a:t>
            </a:r>
            <a:r>
              <a:rPr lang="en-US" altLang="zh-CN" sz="16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VZV BAC and SCID-hu </a:t>
            </a:r>
            <a:r>
              <a:rPr lang="en-US" altLang="zh-CN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DRG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Dr. </a:t>
            </a:r>
            <a:r>
              <a:rPr lang="en-US" altLang="zh-CN" sz="1600" dirty="0" smtClean="0">
                <a:solidFill>
                  <a:srgbClr val="FFDE03"/>
                </a:solidFill>
                <a:latin typeface="Arial" pitchFamily="34" charset="0"/>
                <a:cs typeface="Arial" pitchFamily="34" charset="0"/>
              </a:rPr>
              <a:t>T. Chang 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(PHRI, NJMS, Rutgers, NJ)</a:t>
            </a:r>
            <a:r>
              <a:rPr lang="en-US" altLang="zh-CN" sz="16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altLang="zh-CN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DC</a:t>
            </a:r>
            <a:endParaRPr lang="en-US" altLang="zh-CN" sz="16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			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1600" b="1" dirty="0" smtClean="0">
                <a:solidFill>
                  <a:srgbClr val="FFBA03"/>
                </a:solidFill>
                <a:latin typeface="Arial" pitchFamily="34" charset="0"/>
                <a:cs typeface="Arial" pitchFamily="34" charset="0"/>
              </a:rPr>
              <a:t>		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1600" b="1" dirty="0" smtClean="0">
              <a:solidFill>
                <a:srgbClr val="FFBA03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 descr="zhulab2004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817" y="347054"/>
            <a:ext cx="2560779" cy="17131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zhu2008l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388" y="1679575"/>
            <a:ext cx="2431689" cy="16211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zhulab20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980" y="2983668"/>
            <a:ext cx="2346249" cy="15649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426215"/>
      </p:ext>
    </p:extLst>
  </p:cSld>
  <p:clrMapOvr>
    <a:masterClrMapping/>
  </p:clrMapOvr>
  <p:transition xmlns:p14="http://schemas.microsoft.com/office/powerpoint/2010/main" spd="med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Metro">
    <a:majorFont>
      <a:latin typeface="Consolas"/>
      <a:ea typeface=""/>
      <a:cs typeface=""/>
      <a:font script="Jpan" typeface="HG丸ｺﾞｼｯｸM-PRO"/>
      <a:font script="Hang" typeface="HY중고딕"/>
      <a:font script="Hans" typeface="华文楷体"/>
      <a:font script="Hant" typeface="新細明體"/>
      <a:font script="Arab" typeface="Tahoma"/>
      <a:font script="Hebr" typeface="Levenim MT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orbel"/>
      <a:ea typeface=""/>
      <a:cs typeface=""/>
      <a:font script="Jpan" typeface="HGｺﾞｼｯｸM"/>
      <a:font script="Hang" typeface="맑은 고딕"/>
      <a:font script="Hans" typeface="宋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Metro">
    <a:fillStyleLst>
      <a:solidFill>
        <a:schemeClr val="phClr"/>
      </a:solidFill>
      <a:gradFill rotWithShape="1">
        <a:gsLst>
          <a:gs pos="0">
            <a:schemeClr val="phClr">
              <a:tint val="25000"/>
              <a:satMod val="125000"/>
            </a:schemeClr>
          </a:gs>
          <a:gs pos="40000">
            <a:schemeClr val="phClr">
              <a:tint val="55000"/>
              <a:satMod val="130000"/>
            </a:schemeClr>
          </a:gs>
          <a:gs pos="50000">
            <a:schemeClr val="phClr">
              <a:tint val="59000"/>
              <a:satMod val="130000"/>
            </a:schemeClr>
          </a:gs>
          <a:gs pos="65000">
            <a:schemeClr val="phClr">
              <a:tint val="55000"/>
              <a:satMod val="130000"/>
            </a:schemeClr>
          </a:gs>
          <a:gs pos="100000">
            <a:schemeClr val="phClr">
              <a:tint val="20000"/>
              <a:satMod val="125000"/>
            </a:schemeClr>
          </a:gs>
        </a:gsLst>
        <a:lin ang="5400000" scaled="0"/>
      </a:gradFill>
      <a:gradFill rotWithShape="1">
        <a:gsLst>
          <a:gs pos="0">
            <a:schemeClr val="phClr">
              <a:tint val="48000"/>
              <a:satMod val="138000"/>
            </a:schemeClr>
          </a:gs>
          <a:gs pos="25000">
            <a:schemeClr val="phClr">
              <a:tint val="85000"/>
            </a:schemeClr>
          </a:gs>
          <a:gs pos="40000">
            <a:schemeClr val="phClr">
              <a:tint val="92000"/>
            </a:schemeClr>
          </a:gs>
          <a:gs pos="50000">
            <a:schemeClr val="phClr">
              <a:tint val="93000"/>
            </a:schemeClr>
          </a:gs>
          <a:gs pos="60000">
            <a:schemeClr val="phClr">
              <a:tint val="92000"/>
            </a:schemeClr>
          </a:gs>
          <a:gs pos="75000">
            <a:schemeClr val="phClr">
              <a:tint val="83000"/>
              <a:satMod val="108000"/>
            </a:schemeClr>
          </a:gs>
          <a:gs pos="100000">
            <a:schemeClr val="phClr">
              <a:tint val="48000"/>
              <a:satMod val="150000"/>
            </a:schemeClr>
          </a:gs>
        </a:gsLst>
        <a:lin ang="5400000" scaled="0"/>
      </a:gradFill>
    </a:fillStyleLst>
    <a:lnStyleLst>
      <a:ln w="120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glow rad="63500">
            <a:schemeClr val="phClr">
              <a:alpha val="45000"/>
              <a:satMod val="120000"/>
            </a:schemeClr>
          </a:glow>
        </a:effectLst>
      </a:effectStyle>
      <a:effectStyle>
        <a:effectLst>
          <a:glow rad="63500">
            <a:schemeClr val="phClr">
              <a:alpha val="45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>
          <a:bevelT w="0" h="0"/>
          <a:contourClr>
            <a:schemeClr val="phClr">
              <a:tint val="70000"/>
            </a:schemeClr>
          </a:contourClr>
        </a:sp3d>
      </a:effectStyle>
      <a:effectStyle>
        <a:effectLst>
          <a:glow rad="101500">
            <a:schemeClr val="phClr"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bg1">
              <a:shade val="100000"/>
              <a:satMod val="150000"/>
            </a:schemeClr>
          </a:gs>
          <a:gs pos="65000">
            <a:schemeClr val="bg1">
              <a:shade val="90000"/>
              <a:satMod val="375000"/>
            </a:schemeClr>
          </a:gs>
          <a:gs pos="100000">
            <a:schemeClr val="phClr">
              <a:tint val="88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0000"/>
              <a:satMod val="180000"/>
            </a:schemeClr>
            <a:schemeClr val="phClr">
              <a:tint val="90000"/>
              <a:satMod val="200000"/>
            </a:schemeClr>
          </a:duotone>
        </a:blip>
        <a:tile tx="0" ty="0" sx="80000" sy="8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Metro">
    <a:majorFont>
      <a:latin typeface="Consolas"/>
      <a:ea typeface=""/>
      <a:cs typeface=""/>
      <a:font script="Jpan" typeface="HG丸ｺﾞｼｯｸM-PRO"/>
      <a:font script="Hang" typeface="HY중고딕"/>
      <a:font script="Hans" typeface="华文楷体"/>
      <a:font script="Hant" typeface="新細明體"/>
      <a:font script="Arab" typeface="Tahoma"/>
      <a:font script="Hebr" typeface="Levenim MT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orbel"/>
      <a:ea typeface=""/>
      <a:cs typeface=""/>
      <a:font script="Jpan" typeface="HGｺﾞｼｯｸM"/>
      <a:font script="Hang" typeface="맑은 고딕"/>
      <a:font script="Hans" typeface="宋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Metro">
    <a:fillStyleLst>
      <a:solidFill>
        <a:schemeClr val="phClr"/>
      </a:solidFill>
      <a:gradFill rotWithShape="1">
        <a:gsLst>
          <a:gs pos="0">
            <a:schemeClr val="phClr">
              <a:tint val="25000"/>
              <a:satMod val="125000"/>
            </a:schemeClr>
          </a:gs>
          <a:gs pos="40000">
            <a:schemeClr val="phClr">
              <a:tint val="55000"/>
              <a:satMod val="130000"/>
            </a:schemeClr>
          </a:gs>
          <a:gs pos="50000">
            <a:schemeClr val="phClr">
              <a:tint val="59000"/>
              <a:satMod val="130000"/>
            </a:schemeClr>
          </a:gs>
          <a:gs pos="65000">
            <a:schemeClr val="phClr">
              <a:tint val="55000"/>
              <a:satMod val="130000"/>
            </a:schemeClr>
          </a:gs>
          <a:gs pos="100000">
            <a:schemeClr val="phClr">
              <a:tint val="20000"/>
              <a:satMod val="125000"/>
            </a:schemeClr>
          </a:gs>
        </a:gsLst>
        <a:lin ang="5400000" scaled="0"/>
      </a:gradFill>
      <a:gradFill rotWithShape="1">
        <a:gsLst>
          <a:gs pos="0">
            <a:schemeClr val="phClr">
              <a:tint val="48000"/>
              <a:satMod val="138000"/>
            </a:schemeClr>
          </a:gs>
          <a:gs pos="25000">
            <a:schemeClr val="phClr">
              <a:tint val="85000"/>
            </a:schemeClr>
          </a:gs>
          <a:gs pos="40000">
            <a:schemeClr val="phClr">
              <a:tint val="92000"/>
            </a:schemeClr>
          </a:gs>
          <a:gs pos="50000">
            <a:schemeClr val="phClr">
              <a:tint val="93000"/>
            </a:schemeClr>
          </a:gs>
          <a:gs pos="60000">
            <a:schemeClr val="phClr">
              <a:tint val="92000"/>
            </a:schemeClr>
          </a:gs>
          <a:gs pos="75000">
            <a:schemeClr val="phClr">
              <a:tint val="83000"/>
              <a:satMod val="108000"/>
            </a:schemeClr>
          </a:gs>
          <a:gs pos="100000">
            <a:schemeClr val="phClr">
              <a:tint val="48000"/>
              <a:satMod val="150000"/>
            </a:schemeClr>
          </a:gs>
        </a:gsLst>
        <a:lin ang="5400000" scaled="0"/>
      </a:gradFill>
    </a:fillStyleLst>
    <a:lnStyleLst>
      <a:ln w="120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glow rad="63500">
            <a:schemeClr val="phClr">
              <a:alpha val="45000"/>
              <a:satMod val="120000"/>
            </a:schemeClr>
          </a:glow>
        </a:effectLst>
      </a:effectStyle>
      <a:effectStyle>
        <a:effectLst>
          <a:glow rad="63500">
            <a:schemeClr val="phClr">
              <a:alpha val="45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>
          <a:bevelT w="0" h="0"/>
          <a:contourClr>
            <a:schemeClr val="phClr">
              <a:tint val="70000"/>
            </a:schemeClr>
          </a:contourClr>
        </a:sp3d>
      </a:effectStyle>
      <a:effectStyle>
        <a:effectLst>
          <a:glow rad="101500">
            <a:schemeClr val="phClr"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bg1">
              <a:shade val="100000"/>
              <a:satMod val="150000"/>
            </a:schemeClr>
          </a:gs>
          <a:gs pos="65000">
            <a:schemeClr val="bg1">
              <a:shade val="90000"/>
              <a:satMod val="375000"/>
            </a:schemeClr>
          </a:gs>
          <a:gs pos="100000">
            <a:schemeClr val="phClr">
              <a:tint val="88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0000"/>
              <a:satMod val="180000"/>
            </a:schemeClr>
            <a:schemeClr val="phClr">
              <a:tint val="90000"/>
              <a:satMod val="200000"/>
            </a:schemeClr>
          </a:duotone>
        </a:blip>
        <a:tile tx="0" ty="0" sx="80000" sy="8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19972000</TotalTime>
  <Words>1577</Words>
  <Application>Microsoft Macintosh PowerPoint</Application>
  <PresentationFormat>On-screen Show (4:3)</PresentationFormat>
  <Paragraphs>773</Paragraphs>
  <Slides>29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Metro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DMMG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Hua Zhu</dc:creator>
  <cp:lastModifiedBy>UMDNJ UMDNJ</cp:lastModifiedBy>
  <cp:revision>992</cp:revision>
  <dcterms:created xsi:type="dcterms:W3CDTF">2010-11-17T16:50:46Z</dcterms:created>
  <dcterms:modified xsi:type="dcterms:W3CDTF">2015-12-07T13:23:25Z</dcterms:modified>
</cp:coreProperties>
</file>