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 id="2147483680" r:id="rId2"/>
    <p:sldMasterId id="2147483678" r:id="rId3"/>
    <p:sldMasterId id="2147483914" r:id="rId4"/>
  </p:sldMasterIdLst>
  <p:notesMasterIdLst>
    <p:notesMasterId r:id="rId30"/>
  </p:notesMasterIdLst>
  <p:handoutMasterIdLst>
    <p:handoutMasterId r:id="rId31"/>
  </p:handoutMasterIdLst>
  <p:sldIdLst>
    <p:sldId id="304" r:id="rId5"/>
    <p:sldId id="307" r:id="rId6"/>
    <p:sldId id="309" r:id="rId7"/>
    <p:sldId id="310" r:id="rId8"/>
    <p:sldId id="312" r:id="rId9"/>
    <p:sldId id="263" r:id="rId10"/>
    <p:sldId id="315" r:id="rId11"/>
    <p:sldId id="317" r:id="rId12"/>
    <p:sldId id="320" r:id="rId13"/>
    <p:sldId id="305" r:id="rId14"/>
    <p:sldId id="296" r:id="rId15"/>
    <p:sldId id="321" r:id="rId16"/>
    <p:sldId id="322" r:id="rId17"/>
    <p:sldId id="323" r:id="rId18"/>
    <p:sldId id="289" r:id="rId19"/>
    <p:sldId id="299" r:id="rId20"/>
    <p:sldId id="300" r:id="rId21"/>
    <p:sldId id="301" r:id="rId22"/>
    <p:sldId id="324" r:id="rId23"/>
    <p:sldId id="303" r:id="rId24"/>
    <p:sldId id="326" r:id="rId25"/>
    <p:sldId id="325" r:id="rId26"/>
    <p:sldId id="328" r:id="rId27"/>
    <p:sldId id="262" r:id="rId28"/>
    <p:sldId id="259" r:id="rId29"/>
  </p:sldIdLst>
  <p:sldSz cx="9144000" cy="6858000" type="screen4x3"/>
  <p:notesSz cx="9144000" cy="6858000"/>
  <p:defaultTextStyle>
    <a:defPPr>
      <a:defRPr lang="zh-TW"/>
    </a:defPPr>
    <a:lvl1pPr algn="l" rtl="0" fontAlgn="base">
      <a:spcBef>
        <a:spcPct val="0"/>
      </a:spcBef>
      <a:spcAft>
        <a:spcPct val="0"/>
      </a:spcAft>
      <a:defRPr kumimoji="1" kern="1200">
        <a:solidFill>
          <a:schemeClr val="tx1"/>
        </a:solidFill>
        <a:latin typeface="Arial"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charset="0"/>
        <a:ea typeface="新細明體" pitchFamily="18" charset="-120"/>
        <a:cs typeface="+mn-cs"/>
      </a:defRPr>
    </a:lvl5pPr>
    <a:lvl6pPr marL="2286000" algn="l" defTabSz="914400" rtl="0" eaLnBrk="1" latinLnBrk="0" hangingPunct="1">
      <a:defRPr kumimoji="1" kern="1200">
        <a:solidFill>
          <a:schemeClr val="tx1"/>
        </a:solidFill>
        <a:latin typeface="Arial" charset="0"/>
        <a:ea typeface="新細明體" pitchFamily="18" charset="-120"/>
        <a:cs typeface="+mn-cs"/>
      </a:defRPr>
    </a:lvl6pPr>
    <a:lvl7pPr marL="2743200" algn="l" defTabSz="914400" rtl="0" eaLnBrk="1" latinLnBrk="0" hangingPunct="1">
      <a:defRPr kumimoji="1" kern="1200">
        <a:solidFill>
          <a:schemeClr val="tx1"/>
        </a:solidFill>
        <a:latin typeface="Arial" charset="0"/>
        <a:ea typeface="新細明體" pitchFamily="18" charset="-120"/>
        <a:cs typeface="+mn-cs"/>
      </a:defRPr>
    </a:lvl7pPr>
    <a:lvl8pPr marL="3200400" algn="l" defTabSz="914400" rtl="0" eaLnBrk="1" latinLnBrk="0" hangingPunct="1">
      <a:defRPr kumimoji="1" kern="1200">
        <a:solidFill>
          <a:schemeClr val="tx1"/>
        </a:solidFill>
        <a:latin typeface="Arial" charset="0"/>
        <a:ea typeface="新細明體" pitchFamily="18" charset="-120"/>
        <a:cs typeface="+mn-cs"/>
      </a:defRPr>
    </a:lvl8pPr>
    <a:lvl9pPr marL="3657600" algn="l" defTabSz="914400" rtl="0" eaLnBrk="1" latinLnBrk="0" hangingPunct="1">
      <a:defRPr kumimoji="1" kern="1200">
        <a:solidFill>
          <a:schemeClr val="tx1"/>
        </a:solidFill>
        <a:latin typeface="Arial" charset="0"/>
        <a:ea typeface="新細明體"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presentationPr>
</file>

<file path=ppt/tableStyles.xml><?xml version="1.0" encoding="utf-8"?>
<a:tblStyleLst xmlns:a="http://schemas.openxmlformats.org/drawingml/2006/main" def="{5C22544A-7EE6-4342-B048-85BDC9FD1C3A}">
  <a:tblStyle styleId="{72833802-FEF1-4C79-8D5D-14CF1EAF98D9}" styleName="淺色樣式 2 - 輔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淺色樣式 2 - 輔色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淺色樣式 2 - 輔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淺色樣式 2 - 輔色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淺色樣式 2 - 輔色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3910" autoAdjust="0"/>
  </p:normalViewPr>
  <p:slideViewPr>
    <p:cSldViewPr>
      <p:cViewPr>
        <p:scale>
          <a:sx n="60" d="100"/>
          <a:sy n="60" d="100"/>
        </p:scale>
        <p:origin x="-1020" y="-156"/>
      </p:cViewPr>
      <p:guideLst>
        <p:guide orient="horz" pos="2160"/>
        <p:guide pos="2880"/>
      </p:guideLst>
    </p:cSldViewPr>
  </p:slideViewPr>
  <p:notesTextViewPr>
    <p:cViewPr>
      <p:scale>
        <a:sx n="100" d="100"/>
        <a:sy n="100" d="100"/>
      </p:scale>
      <p:origin x="0" y="0"/>
    </p:cViewPr>
  </p:notesTextViewPr>
  <p:notesViewPr>
    <p:cSldViewPr>
      <p:cViewPr varScale="1">
        <p:scale>
          <a:sx n="72" d="100"/>
          <a:sy n="72" d="100"/>
        </p:scale>
        <p:origin x="-2766" y="-102"/>
      </p:cViewPr>
      <p:guideLst>
        <p:guide orient="horz" pos="2160"/>
        <p:guide pos="288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962400" cy="342900"/>
          </a:xfrm>
          <a:prstGeom prst="rect">
            <a:avLst/>
          </a:prstGeom>
        </p:spPr>
        <p:txBody>
          <a:bodyPr vert="horz" lIns="91440" tIns="45720" rIns="91440" bIns="45720"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sz="quarter" idx="1"/>
          </p:nvPr>
        </p:nvSpPr>
        <p:spPr>
          <a:xfrm>
            <a:off x="5180013" y="0"/>
            <a:ext cx="3962400" cy="342900"/>
          </a:xfrm>
          <a:prstGeom prst="rect">
            <a:avLst/>
          </a:prstGeom>
        </p:spPr>
        <p:txBody>
          <a:bodyPr vert="horz" lIns="91440" tIns="45720" rIns="91440" bIns="45720" rtlCol="0"/>
          <a:lstStyle>
            <a:lvl1pPr algn="r" fontAlgn="auto">
              <a:spcBef>
                <a:spcPts val="0"/>
              </a:spcBef>
              <a:spcAft>
                <a:spcPts val="0"/>
              </a:spcAft>
              <a:defRPr kumimoji="0" sz="1200">
                <a:latin typeface="+mn-lt"/>
                <a:ea typeface="+mn-ea"/>
              </a:defRPr>
            </a:lvl1pPr>
          </a:lstStyle>
          <a:p>
            <a:pPr>
              <a:defRPr/>
            </a:pPr>
            <a:fld id="{1DD8D4D2-550A-4B58-B6AA-96864116A2F1}" type="datetimeFigureOut">
              <a:rPr lang="zh-TW" altLang="en-US"/>
              <a:pPr>
                <a:defRPr/>
              </a:pPr>
              <a:t>2015/5/11</a:t>
            </a:fld>
            <a:endParaRPr lang="zh-TW" altLang="en-US"/>
          </a:p>
        </p:txBody>
      </p:sp>
      <p:sp>
        <p:nvSpPr>
          <p:cNvPr id="4" name="頁尾版面配置區 3"/>
          <p:cNvSpPr>
            <a:spLocks noGrp="1"/>
          </p:cNvSpPr>
          <p:nvPr>
            <p:ph type="ftr" sz="quarter" idx="2"/>
          </p:nvPr>
        </p:nvSpPr>
        <p:spPr>
          <a:xfrm>
            <a:off x="0" y="6513513"/>
            <a:ext cx="3962400" cy="342900"/>
          </a:xfrm>
          <a:prstGeom prst="rect">
            <a:avLst/>
          </a:prstGeom>
        </p:spPr>
        <p:txBody>
          <a:bodyPr vert="horz" lIns="91440" tIns="45720" rIns="91440" bIns="45720"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5" name="投影片編號版面配置區 4"/>
          <p:cNvSpPr>
            <a:spLocks noGrp="1"/>
          </p:cNvSpPr>
          <p:nvPr>
            <p:ph type="sldNum" sz="quarter" idx="3"/>
          </p:nvPr>
        </p:nvSpPr>
        <p:spPr>
          <a:xfrm>
            <a:off x="5180013" y="6513513"/>
            <a:ext cx="3962400" cy="342900"/>
          </a:xfrm>
          <a:prstGeom prst="rect">
            <a:avLst/>
          </a:prstGeom>
        </p:spPr>
        <p:txBody>
          <a:bodyPr vert="horz" lIns="91440" tIns="45720" rIns="91440" bIns="45720" rtlCol="0" anchor="b"/>
          <a:lstStyle>
            <a:lvl1pPr algn="r" fontAlgn="auto">
              <a:spcBef>
                <a:spcPts val="0"/>
              </a:spcBef>
              <a:spcAft>
                <a:spcPts val="0"/>
              </a:spcAft>
              <a:defRPr kumimoji="0" sz="1200">
                <a:latin typeface="+mn-lt"/>
                <a:ea typeface="+mn-ea"/>
              </a:defRPr>
            </a:lvl1pPr>
          </a:lstStyle>
          <a:p>
            <a:pPr>
              <a:defRPr/>
            </a:pPr>
            <a:fld id="{B6A9FDFF-9C78-4B35-A2AA-46A530685C76}"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7458" name="Rectangle 2"/>
          <p:cNvSpPr>
            <a:spLocks noGrp="1" noChangeArrowheads="1"/>
          </p:cNvSpPr>
          <p:nvPr>
            <p:ph type="hdr" sz="quarter"/>
          </p:nvPr>
        </p:nvSpPr>
        <p:spPr bwMode="auto">
          <a:xfrm>
            <a:off x="0"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en-US" altLang="zh-TW"/>
          </a:p>
        </p:txBody>
      </p:sp>
      <p:sp>
        <p:nvSpPr>
          <p:cNvPr id="147459" name="Rectangle 3"/>
          <p:cNvSpPr>
            <a:spLocks noGrp="1" noChangeArrowheads="1"/>
          </p:cNvSpPr>
          <p:nvPr>
            <p:ph type="dt" idx="1"/>
          </p:nvPr>
        </p:nvSpPr>
        <p:spPr bwMode="auto">
          <a:xfrm>
            <a:off x="5180013" y="0"/>
            <a:ext cx="3962400" cy="3429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fld id="{89816131-D6AD-433A-A268-2204303CC5EC}" type="datetimeFigureOut">
              <a:rPr lang="zh-TW" altLang="en-US"/>
              <a:pPr>
                <a:defRPr/>
              </a:pPr>
              <a:t>2015/5/11</a:t>
            </a:fld>
            <a:endParaRPr lang="en-US" altLang="zh-TW"/>
          </a:p>
        </p:txBody>
      </p:sp>
      <p:sp>
        <p:nvSpPr>
          <p:cNvPr id="27652" name="Rectangle 4"/>
          <p:cNvSpPr>
            <a:spLocks noGrp="1" noRot="1" noChangeAspect="1" noChangeArrowheads="1" noTextEdit="1"/>
          </p:cNvSpPr>
          <p:nvPr>
            <p:ph type="sldImg" idx="2"/>
          </p:nvPr>
        </p:nvSpPr>
        <p:spPr bwMode="auto">
          <a:xfrm>
            <a:off x="2857500" y="514350"/>
            <a:ext cx="3429000" cy="2571750"/>
          </a:xfrm>
          <a:prstGeom prst="rect">
            <a:avLst/>
          </a:prstGeom>
          <a:noFill/>
          <a:ln w="9525">
            <a:solidFill>
              <a:srgbClr val="000000"/>
            </a:solidFill>
            <a:miter lim="800000"/>
            <a:headEnd/>
            <a:tailEnd/>
          </a:ln>
        </p:spPr>
      </p:sp>
      <p:sp>
        <p:nvSpPr>
          <p:cNvPr id="147461" name="Rectangle 5"/>
          <p:cNvSpPr>
            <a:spLocks noGrp="1" noChangeArrowheads="1"/>
          </p:cNvSpPr>
          <p:nvPr>
            <p:ph type="body" sz="quarter" idx="3"/>
          </p:nvPr>
        </p:nvSpPr>
        <p:spPr bwMode="auto">
          <a:xfrm>
            <a:off x="914400" y="3257550"/>
            <a:ext cx="7315200" cy="30861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147462" name="Rectangle 6"/>
          <p:cNvSpPr>
            <a:spLocks noGrp="1" noChangeArrowheads="1"/>
          </p:cNvSpPr>
          <p:nvPr>
            <p:ph type="ftr" sz="quarter" idx="4"/>
          </p:nvPr>
        </p:nvSpPr>
        <p:spPr bwMode="auto">
          <a:xfrm>
            <a:off x="0"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en-US" altLang="zh-TW"/>
          </a:p>
        </p:txBody>
      </p:sp>
      <p:sp>
        <p:nvSpPr>
          <p:cNvPr id="147463" name="Rectangle 7"/>
          <p:cNvSpPr>
            <a:spLocks noGrp="1" noChangeArrowheads="1"/>
          </p:cNvSpPr>
          <p:nvPr>
            <p:ph type="sldNum" sz="quarter" idx="5"/>
          </p:nvPr>
        </p:nvSpPr>
        <p:spPr bwMode="auto">
          <a:xfrm>
            <a:off x="5180013" y="6513513"/>
            <a:ext cx="3962400" cy="3429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89DAE222-83B3-47EC-8D7A-73BC94AB6752}"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Calibri" pitchFamily="34"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Calibri" pitchFamily="34"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Calibri" pitchFamily="34"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Calibri" pitchFamily="34"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Calibri" pitchFamily="34"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kumimoji="1" lang="en-US" altLang="zh-TW" sz="1200" kern="1200" dirty="0" smtClean="0">
                <a:solidFill>
                  <a:schemeClr val="tx1"/>
                </a:solidFill>
                <a:latin typeface="Calibri" pitchFamily="34" charset="0"/>
                <a:ea typeface="新細明體" pitchFamily="18" charset="-120"/>
                <a:cs typeface="+mn-cs"/>
              </a:rPr>
              <a:t>There were higher percentages of positive maternal GBS screen and maternal </a:t>
            </a:r>
            <a:r>
              <a:rPr kumimoji="1" lang="en-US" altLang="zh-TW" sz="1200" kern="1200" dirty="0" err="1" smtClean="0">
                <a:solidFill>
                  <a:schemeClr val="tx1"/>
                </a:solidFill>
                <a:latin typeface="Calibri" pitchFamily="34" charset="0"/>
                <a:ea typeface="新細明體" pitchFamily="18" charset="-120"/>
                <a:cs typeface="+mn-cs"/>
              </a:rPr>
              <a:t>pyuria</a:t>
            </a:r>
            <a:r>
              <a:rPr kumimoji="1" lang="en-US" altLang="zh-TW" sz="1200" kern="1200" dirty="0" smtClean="0">
                <a:solidFill>
                  <a:schemeClr val="tx1"/>
                </a:solidFill>
                <a:latin typeface="Calibri" pitchFamily="34" charset="0"/>
                <a:ea typeface="新細明體" pitchFamily="18" charset="-120"/>
                <a:cs typeface="+mn-cs"/>
              </a:rPr>
              <a:t> in the BI group than in the non-BI group.</a:t>
            </a:r>
            <a:endParaRPr lang="zh-TW" altLang="en-US" dirty="0"/>
          </a:p>
        </p:txBody>
      </p:sp>
      <p:sp>
        <p:nvSpPr>
          <p:cNvPr id="4" name="投影片編號版面配置區 3"/>
          <p:cNvSpPr>
            <a:spLocks noGrp="1"/>
          </p:cNvSpPr>
          <p:nvPr>
            <p:ph type="sldNum" sz="quarter" idx="10"/>
          </p:nvPr>
        </p:nvSpPr>
        <p:spPr/>
        <p:txBody>
          <a:bodyPr/>
          <a:lstStyle/>
          <a:p>
            <a:pPr>
              <a:defRPr/>
            </a:pPr>
            <a:fld id="{89DAE222-83B3-47EC-8D7A-73BC94AB6752}" type="slidenum">
              <a:rPr lang="zh-TW" altLang="en-US" smtClean="0"/>
              <a:pPr>
                <a:defRPr/>
              </a:pPr>
              <a:t>11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kumimoji="1" lang="en-US" altLang="zh-TW" sz="1200" kern="1200" dirty="0" smtClean="0">
                <a:solidFill>
                  <a:schemeClr val="tx1"/>
                </a:solidFill>
                <a:latin typeface="Calibri" pitchFamily="34" charset="0"/>
                <a:ea typeface="新細明體" pitchFamily="18" charset="-120"/>
                <a:cs typeface="+mn-cs"/>
              </a:rPr>
              <a:t>In the items of clinical presentations, only convulsions, bulging </a:t>
            </a:r>
            <a:r>
              <a:rPr kumimoji="1" lang="en-US" altLang="zh-TW" sz="1200" kern="1200" dirty="0" err="1" smtClean="0">
                <a:solidFill>
                  <a:schemeClr val="tx1"/>
                </a:solidFill>
                <a:latin typeface="Calibri" pitchFamily="34" charset="0"/>
                <a:ea typeface="新細明體" pitchFamily="18" charset="-120"/>
                <a:cs typeface="+mn-cs"/>
              </a:rPr>
              <a:t>fontanelle</a:t>
            </a:r>
            <a:r>
              <a:rPr kumimoji="1" lang="en-US" altLang="zh-TW" sz="1200" kern="1200" dirty="0" smtClean="0">
                <a:solidFill>
                  <a:schemeClr val="tx1"/>
                </a:solidFill>
                <a:latin typeface="Calibri" pitchFamily="34" charset="0"/>
                <a:ea typeface="新細明體" pitchFamily="18" charset="-120"/>
                <a:cs typeface="+mn-cs"/>
              </a:rPr>
              <a:t>, pus draining from the ear, and redness around the umbilicus showed significant difference between these two groups. </a:t>
            </a:r>
            <a:endParaRPr lang="zh-TW" altLang="en-US" dirty="0"/>
          </a:p>
        </p:txBody>
      </p:sp>
      <p:sp>
        <p:nvSpPr>
          <p:cNvPr id="4" name="投影片編號版面配置區 3"/>
          <p:cNvSpPr>
            <a:spLocks noGrp="1"/>
          </p:cNvSpPr>
          <p:nvPr>
            <p:ph type="sldNum" sz="quarter" idx="10"/>
          </p:nvPr>
        </p:nvSpPr>
        <p:spPr/>
        <p:txBody>
          <a:bodyPr/>
          <a:lstStyle/>
          <a:p>
            <a:pPr>
              <a:defRPr/>
            </a:pPr>
            <a:fld id="{89DAE222-83B3-47EC-8D7A-73BC94AB6752}" type="slidenum">
              <a:rPr lang="zh-TW" altLang="en-US" smtClean="0"/>
              <a:pPr>
                <a:defRPr/>
              </a:pPr>
              <a:t>12</a:t>
            </a:fld>
            <a:endParaRPr lang="en-US" altLang="zh-TW"/>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kumimoji="1" lang="en-US" altLang="zh-TW" sz="1200" kern="1200" dirty="0" smtClean="0">
                <a:solidFill>
                  <a:schemeClr val="tx1"/>
                </a:solidFill>
                <a:latin typeface="Calibri" pitchFamily="34" charset="0"/>
                <a:ea typeface="新細明體" pitchFamily="18" charset="-120"/>
                <a:cs typeface="+mn-cs"/>
              </a:rPr>
              <a:t>Laboratory data showed that CRP level was significantly higher in the BI group, but not </a:t>
            </a:r>
            <a:r>
              <a:rPr kumimoji="1" lang="en-US" altLang="zh-TW" sz="1200" kern="1200" dirty="0" err="1" smtClean="0">
                <a:solidFill>
                  <a:schemeClr val="tx1"/>
                </a:solidFill>
                <a:latin typeface="Calibri" pitchFamily="34" charset="0"/>
                <a:ea typeface="新細明體" pitchFamily="18" charset="-120"/>
                <a:cs typeface="+mn-cs"/>
              </a:rPr>
              <a:t>leukocytosis</a:t>
            </a:r>
            <a:r>
              <a:rPr kumimoji="1" lang="en-US" altLang="zh-TW" sz="1200" kern="1200" dirty="0" smtClean="0">
                <a:solidFill>
                  <a:schemeClr val="tx1"/>
                </a:solidFill>
                <a:latin typeface="Calibri" pitchFamily="34" charset="0"/>
                <a:ea typeface="新細明體" pitchFamily="18" charset="-120"/>
                <a:cs typeface="+mn-cs"/>
              </a:rPr>
              <a:t> and I/T ratio. The rates of antibiotics use at admission were more than ninety percent in both groups (Table 1). The total original scores of NBISS did not show significant difference between these two groups, although the BI group had higher mean score (4.2 ± 2.7, 3.7 ± 2.3, P=0.155). </a:t>
            </a:r>
            <a:endParaRPr lang="zh-TW" altLang="en-US" dirty="0"/>
          </a:p>
        </p:txBody>
      </p:sp>
      <p:sp>
        <p:nvSpPr>
          <p:cNvPr id="4" name="投影片編號版面配置區 3"/>
          <p:cNvSpPr>
            <a:spLocks noGrp="1"/>
          </p:cNvSpPr>
          <p:nvPr>
            <p:ph type="sldNum" sz="quarter" idx="10"/>
          </p:nvPr>
        </p:nvSpPr>
        <p:spPr/>
        <p:txBody>
          <a:bodyPr/>
          <a:lstStyle/>
          <a:p>
            <a:pPr>
              <a:defRPr/>
            </a:pPr>
            <a:fld id="{89DAE222-83B3-47EC-8D7A-73BC94AB6752}" type="slidenum">
              <a:rPr lang="zh-TW" altLang="en-US" smtClean="0"/>
              <a:pPr>
                <a:defRPr/>
              </a:pPr>
              <a:t>13</a:t>
            </a:fld>
            <a:endParaRPr lang="en-US" altLang="zh-TW"/>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89DAE222-83B3-47EC-8D7A-73BC94AB6752}" type="slidenum">
              <a:rPr lang="zh-TW" altLang="en-US" smtClean="0"/>
              <a:pPr>
                <a:defRPr/>
              </a:pPr>
              <a:t>14</a:t>
            </a:fld>
            <a:endParaRPr lang="en-US" altLang="zh-TW"/>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kumimoji="1" lang="en-US" altLang="zh-TW" sz="1200" kern="1200" dirty="0" smtClean="0">
                <a:solidFill>
                  <a:schemeClr val="tx1"/>
                </a:solidFill>
                <a:latin typeface="Calibri" pitchFamily="34" charset="0"/>
                <a:ea typeface="新細明體" pitchFamily="18" charset="-120"/>
                <a:cs typeface="+mn-cs"/>
              </a:rPr>
              <a:t>ROC curve analysis revealed the area under the curve (AUC) to be 0.54 (Figure 1A). To improve the accuracy of this scoring system, modification by weighting clinically more important items was performed. CRP was the most statistically significant item associated with BI. Therefore, we weighted 8 times for CRP to guide antibiotics use. Otherwise, the items of bulging </a:t>
            </a:r>
            <a:r>
              <a:rPr kumimoji="1" lang="en-US" altLang="zh-TW" sz="1200" kern="1200" dirty="0" err="1" smtClean="0">
                <a:solidFill>
                  <a:schemeClr val="tx1"/>
                </a:solidFill>
                <a:latin typeface="Calibri" pitchFamily="34" charset="0"/>
                <a:ea typeface="新細明體" pitchFamily="18" charset="-120"/>
                <a:cs typeface="+mn-cs"/>
              </a:rPr>
              <a:t>fontanelle</a:t>
            </a:r>
            <a:r>
              <a:rPr kumimoji="1" lang="en-US" altLang="zh-TW" sz="1200" kern="1200" dirty="0" smtClean="0">
                <a:solidFill>
                  <a:schemeClr val="tx1"/>
                </a:solidFill>
                <a:latin typeface="Calibri" pitchFamily="34" charset="0"/>
                <a:ea typeface="新細明體" pitchFamily="18" charset="-120"/>
                <a:cs typeface="+mn-cs"/>
              </a:rPr>
              <a:t>, pus from ear canal, redness around the umbilicus, reduced movements and not being able to feed (which were significant and critical in a clinical setting) were chosen for their importance of bacterial infections on clinical setting. We then weighted from 2 times, then 3 times, till 8 times to find the best diagnostic accuracy of this scoring system. Finally, weightings of 8 times for CRP and 5 times for each of these five clinical items were chosen. After weighting, the NBISS of the BI group was significantly higher than that of the non-BI group (7.5 ± 6.1, 5.3 ± 4.7, P=0.015), and the AUC reached 0.60 (Figure 1B). The best cut-off value calculated by ROC curve analysis between the BI and non-BI groups was eight points. </a:t>
            </a:r>
            <a:r>
              <a:rPr kumimoji="1" lang="en-US" altLang="zh-TW" sz="1200" kern="1200" smtClean="0">
                <a:solidFill>
                  <a:schemeClr val="tx1"/>
                </a:solidFill>
                <a:latin typeface="Calibri" pitchFamily="34" charset="0"/>
                <a:ea typeface="新細明體" pitchFamily="18" charset="-120"/>
                <a:cs typeface="+mn-cs"/>
              </a:rPr>
              <a:t>Weighted scores higher than 8 points had best diagnostic accuracy for BI. </a:t>
            </a:r>
            <a:endParaRPr lang="zh-TW" altLang="en-US" dirty="0"/>
          </a:p>
        </p:txBody>
      </p:sp>
      <p:sp>
        <p:nvSpPr>
          <p:cNvPr id="4" name="投影片編號版面配置區 3"/>
          <p:cNvSpPr>
            <a:spLocks noGrp="1"/>
          </p:cNvSpPr>
          <p:nvPr>
            <p:ph type="sldNum" sz="quarter" idx="10"/>
          </p:nvPr>
        </p:nvSpPr>
        <p:spPr/>
        <p:txBody>
          <a:bodyPr/>
          <a:lstStyle/>
          <a:p>
            <a:pPr>
              <a:defRPr/>
            </a:pPr>
            <a:fld id="{89DAE222-83B3-47EC-8D7A-73BC94AB6752}" type="slidenum">
              <a:rPr lang="zh-TW" altLang="en-US" smtClean="0"/>
              <a:pPr>
                <a:defRPr/>
              </a:pPr>
              <a:t>15</a:t>
            </a:fld>
            <a:endParaRPr lang="en-US" altLang="zh-TW"/>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kumimoji="1" lang="en-US" altLang="zh-TW" sz="1200" kern="1200" dirty="0" smtClean="0">
                <a:solidFill>
                  <a:schemeClr val="tx1"/>
                </a:solidFill>
                <a:latin typeface="Calibri" pitchFamily="34" charset="0"/>
                <a:ea typeface="新細明體" pitchFamily="18" charset="-120"/>
                <a:cs typeface="+mn-cs"/>
              </a:rPr>
              <a:t>It is important to note that there were 4 cases in BI groups without antibiotics because their NBISS scores were less than eight points (1 case in the observational period and 3 cases in the interventional period). All these four patients were diagnosed as having </a:t>
            </a:r>
            <a:r>
              <a:rPr kumimoji="1" lang="en-US" altLang="zh-TW" sz="1200" kern="1200" dirty="0" err="1" smtClean="0">
                <a:solidFill>
                  <a:schemeClr val="tx1"/>
                </a:solidFill>
                <a:latin typeface="Calibri" pitchFamily="34" charset="0"/>
                <a:ea typeface="新細明體" pitchFamily="18" charset="-120"/>
                <a:cs typeface="+mn-cs"/>
              </a:rPr>
              <a:t>meconium</a:t>
            </a:r>
            <a:r>
              <a:rPr kumimoji="1" lang="en-US" altLang="zh-TW" sz="1200" kern="1200" dirty="0" smtClean="0">
                <a:solidFill>
                  <a:schemeClr val="tx1"/>
                </a:solidFill>
                <a:latin typeface="Calibri" pitchFamily="34" charset="0"/>
                <a:ea typeface="新細明體" pitchFamily="18" charset="-120"/>
                <a:cs typeface="+mn-cs"/>
              </a:rPr>
              <a:t> aspiratory syndrome by chest X-ray. The role of routine antibiotic therapy in the management of </a:t>
            </a:r>
            <a:r>
              <a:rPr kumimoji="1" lang="en-US" altLang="zh-TW" sz="1200" kern="1200" dirty="0" err="1" smtClean="0">
                <a:solidFill>
                  <a:schemeClr val="tx1"/>
                </a:solidFill>
                <a:latin typeface="Calibri" pitchFamily="34" charset="0"/>
                <a:ea typeface="新細明體" pitchFamily="18" charset="-120"/>
                <a:cs typeface="+mn-cs"/>
              </a:rPr>
              <a:t>meconium</a:t>
            </a:r>
            <a:r>
              <a:rPr kumimoji="1" lang="en-US" altLang="zh-TW" sz="1200" kern="1200" dirty="0" smtClean="0">
                <a:solidFill>
                  <a:schemeClr val="tx1"/>
                </a:solidFill>
                <a:latin typeface="Calibri" pitchFamily="34" charset="0"/>
                <a:ea typeface="新細明體" pitchFamily="18" charset="-120"/>
                <a:cs typeface="+mn-cs"/>
              </a:rPr>
              <a:t> aspiration syndrome remains controversial. Lin et al</a:t>
            </a:r>
            <a:r>
              <a:rPr kumimoji="1" lang="en-US" altLang="zh-TW" sz="1200" kern="1200" baseline="30000" dirty="0" smtClean="0">
                <a:solidFill>
                  <a:schemeClr val="tx1"/>
                </a:solidFill>
                <a:latin typeface="Calibri" pitchFamily="34" charset="0"/>
                <a:ea typeface="新細明體" pitchFamily="18" charset="-120"/>
                <a:cs typeface="+mn-cs"/>
              </a:rPr>
              <a:t>24</a:t>
            </a:r>
            <a:r>
              <a:rPr kumimoji="1" lang="en-US" altLang="zh-TW" sz="1200" kern="1200" dirty="0" smtClean="0">
                <a:solidFill>
                  <a:schemeClr val="tx1"/>
                </a:solidFill>
                <a:latin typeface="Calibri" pitchFamily="34" charset="0"/>
                <a:ea typeface="新細明體" pitchFamily="18" charset="-120"/>
                <a:cs typeface="+mn-cs"/>
              </a:rPr>
              <a:t> conducted a prospective, randomized, controlled clinical trial in 2005 to compare the infection-related outcome of non-ventilated cases of </a:t>
            </a:r>
            <a:r>
              <a:rPr kumimoji="1" lang="en-US" altLang="zh-TW" sz="1200" kern="1200" dirty="0" err="1" smtClean="0">
                <a:solidFill>
                  <a:schemeClr val="tx1"/>
                </a:solidFill>
                <a:latin typeface="Calibri" pitchFamily="34" charset="0"/>
                <a:ea typeface="新細明體" pitchFamily="18" charset="-120"/>
                <a:cs typeface="+mn-cs"/>
              </a:rPr>
              <a:t>meconium</a:t>
            </a:r>
            <a:r>
              <a:rPr kumimoji="1" lang="en-US" altLang="zh-TW" sz="1200" kern="1200" dirty="0" smtClean="0">
                <a:solidFill>
                  <a:schemeClr val="tx1"/>
                </a:solidFill>
                <a:latin typeface="Calibri" pitchFamily="34" charset="0"/>
                <a:ea typeface="新細明體" pitchFamily="18" charset="-120"/>
                <a:cs typeface="+mn-cs"/>
              </a:rPr>
              <a:t> aspiration syndrome without perinatal risk factors for infection. Because antibiotics treatment did not affect the clinical course and outcome related to infection in </a:t>
            </a:r>
            <a:r>
              <a:rPr kumimoji="1" lang="en-US" altLang="zh-TW" sz="1200" kern="1200" dirty="0" err="1" smtClean="0">
                <a:solidFill>
                  <a:schemeClr val="tx1"/>
                </a:solidFill>
                <a:latin typeface="Calibri" pitchFamily="34" charset="0"/>
                <a:ea typeface="新細明體" pitchFamily="18" charset="-120"/>
                <a:cs typeface="+mn-cs"/>
              </a:rPr>
              <a:t>meconium</a:t>
            </a:r>
            <a:r>
              <a:rPr kumimoji="1" lang="en-US" altLang="zh-TW" sz="1200" kern="1200" dirty="0" smtClean="0">
                <a:solidFill>
                  <a:schemeClr val="tx1"/>
                </a:solidFill>
                <a:latin typeface="Calibri" pitchFamily="34" charset="0"/>
                <a:ea typeface="新細明體" pitchFamily="18" charset="-120"/>
                <a:cs typeface="+mn-cs"/>
              </a:rPr>
              <a:t> aspiration syndrome without perinatal risk factors, antibiotics treatment should not be a routine for every infant with </a:t>
            </a:r>
            <a:r>
              <a:rPr kumimoji="1" lang="en-US" altLang="zh-TW" sz="1200" kern="1200" dirty="0" err="1" smtClean="0">
                <a:solidFill>
                  <a:schemeClr val="tx1"/>
                </a:solidFill>
                <a:latin typeface="Calibri" pitchFamily="34" charset="0"/>
                <a:ea typeface="新細明體" pitchFamily="18" charset="-120"/>
                <a:cs typeface="+mn-cs"/>
              </a:rPr>
              <a:t>meconium</a:t>
            </a:r>
            <a:r>
              <a:rPr kumimoji="1" lang="en-US" altLang="zh-TW" sz="1200" kern="1200" dirty="0" smtClean="0">
                <a:solidFill>
                  <a:schemeClr val="tx1"/>
                </a:solidFill>
                <a:latin typeface="Calibri" pitchFamily="34" charset="0"/>
                <a:ea typeface="新細明體" pitchFamily="18" charset="-120"/>
                <a:cs typeface="+mn-cs"/>
              </a:rPr>
              <a:t> aspiration syndrome.</a:t>
            </a:r>
            <a:endParaRPr lang="zh-TW" altLang="en-US" dirty="0"/>
          </a:p>
        </p:txBody>
      </p:sp>
      <p:sp>
        <p:nvSpPr>
          <p:cNvPr id="4" name="投影片編號版面配置區 3"/>
          <p:cNvSpPr>
            <a:spLocks noGrp="1"/>
          </p:cNvSpPr>
          <p:nvPr>
            <p:ph type="sldNum" sz="quarter" idx="10"/>
          </p:nvPr>
        </p:nvSpPr>
        <p:spPr/>
        <p:txBody>
          <a:bodyPr/>
          <a:lstStyle/>
          <a:p>
            <a:pPr>
              <a:defRPr/>
            </a:pPr>
            <a:fld id="{89DAE222-83B3-47EC-8D7A-73BC94AB6752}" type="slidenum">
              <a:rPr lang="zh-TW" altLang="en-US" smtClean="0"/>
              <a:pPr>
                <a:defRPr/>
              </a:pPr>
              <a:t>22</a:t>
            </a:fld>
            <a:endParaRPr lang="en-US" altLang="zh-TW"/>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FD5BF62A-84AF-4049-94FC-17D40E2D43D3}" type="datetime1">
              <a:rPr lang="zh-TW" altLang="en-US"/>
              <a:pPr>
                <a:defRPr/>
              </a:pPr>
              <a:t>2015/5/11</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A2E0B384-96DB-4F80-8B5B-6BB86442CA0C}" type="slidenum">
              <a:rPr lang="zh-TW" altLang="en-US"/>
              <a:pPr>
                <a:defRPr/>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a:xfrm>
            <a:off x="457200" y="1600200"/>
            <a:ext cx="8229600" cy="4525963"/>
          </a:xfrm>
          <a:prstGeom prst="rect">
            <a:avLst/>
          </a:prstGeo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EA3598D7-3225-4DAF-A439-CB1180FDB0DB}" type="datetime1">
              <a:rPr lang="zh-TW" altLang="en-US"/>
              <a:pPr>
                <a:defRPr/>
              </a:pPr>
              <a:t>2015/5/11</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DAB5D5A-5CD4-4F35-A5D0-1A23074FA3BE}" type="slidenum">
              <a:rPr lang="zh-TW" altLang="en-US"/>
              <a:pPr>
                <a:defRPr/>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fld id="{219C8363-6143-404D-B951-F1DC7DF5B872}" type="datetime1">
              <a:rPr lang="zh-TW" altLang="en-US"/>
              <a:pPr>
                <a:defRPr/>
              </a:pPr>
              <a:t>2015/5/11</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059295F5-75B5-45A0-AE80-35936E4B3C58}" type="slidenum">
              <a:rPr lang="zh-TW" altLang="en-US"/>
              <a:pPr>
                <a:defRPr/>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3710DEBC-898D-4374-9F1C-D2CB9B3064F4}" type="datetime1">
              <a:rPr lang="zh-TW" altLang="en-US"/>
              <a:pPr>
                <a:defRPr/>
              </a:pPr>
              <a:t>2015/5/11</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DB476771-1BB3-4400-B5E2-33FBC6EF1B71}" type="slidenum">
              <a:rPr lang="zh-TW" altLang="en-US"/>
              <a:pPr>
                <a:defRPr/>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65C97949-A08F-4A8A-AA5E-28B5E18BFB16}" type="datetime1">
              <a:rPr lang="zh-TW" altLang="en-US"/>
              <a:pPr>
                <a:defRPr/>
              </a:pPr>
              <a:t>2015/5/11</a:t>
            </a:fld>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AD4C4592-C17C-4EA9-8080-68AEC4535BDA}" type="slidenum">
              <a:rPr lang="zh-TW" altLang="en-US"/>
              <a:pPr>
                <a:defRPr/>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4BB09F99-8E8C-445C-8A39-899B861C1F9A}" type="datetime1">
              <a:rPr lang="zh-TW" altLang="en-US"/>
              <a:pPr>
                <a:defRPr/>
              </a:pPr>
              <a:t>2015/5/11</a:t>
            </a:fld>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D7052D30-E0FA-4A85-A7AC-0B6EE0333042}" type="slidenum">
              <a:rPr lang="zh-TW" altLang="en-US"/>
              <a:pPr>
                <a:defRPr/>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085F516F-5A62-42D9-97D2-C3053A795818}" type="datetime1">
              <a:rPr lang="zh-TW" altLang="en-US"/>
              <a:pPr>
                <a:defRPr/>
              </a:pPr>
              <a:t>2015/5/11</a:t>
            </a:fld>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C2DF6C53-C386-4B19-8709-CD4DE700A303}" type="slidenum">
              <a:rPr lang="zh-TW" altLang="en-US"/>
              <a:pPr>
                <a:defRPr/>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DD3FA6F8-93DB-40ED-AE65-D5940DDD6277}" type="datetime1">
              <a:rPr lang="zh-TW" altLang="en-US"/>
              <a:pPr>
                <a:defRPr/>
              </a:pPr>
              <a:t>2015/5/11</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92D5699E-45CF-4FD3-ABF2-8F3CE011EEEA}" type="slidenum">
              <a:rPr lang="zh-TW" altLang="en-US"/>
              <a:pPr>
                <a:defRPr/>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754B9C0B-EE1C-4CCD-82B1-D3323128768F}" type="datetime1">
              <a:rPr lang="zh-TW" altLang="en-US"/>
              <a:pPr>
                <a:defRPr/>
              </a:pPr>
              <a:t>2015/5/11</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CE8B8477-1D0E-45B8-8E95-EBE1C89CFAB8}" type="slidenum">
              <a:rPr lang="zh-TW" altLang="en-US"/>
              <a:pPr>
                <a:defRPr/>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600200"/>
            <a:ext cx="8229600" cy="4525963"/>
          </a:xfrm>
          <a:prstGeom prst="rect">
            <a:avLst/>
          </a:prstGeo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13238473-0BE4-4402-A7DF-4ADE90F591A7}" type="datetime1">
              <a:rPr lang="zh-TW" altLang="en-US"/>
              <a:pPr>
                <a:defRPr/>
              </a:pPr>
              <a:t>2015/5/11</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DD8839A8-AB07-4BE1-BA5F-7CC85741AA35}" type="slidenum">
              <a:rPr lang="zh-TW" altLang="en-US"/>
              <a:pPr>
                <a:defRPr/>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38925" y="260350"/>
            <a:ext cx="2058988" cy="5865813"/>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60350"/>
            <a:ext cx="6029325" cy="5865813"/>
          </a:xfrm>
          <a:prstGeom prst="rect">
            <a:avLst/>
          </a:prstGeo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F91205BF-6590-405F-A55D-7B19F7C19666}" type="datetime1">
              <a:rPr lang="zh-TW" altLang="en-US"/>
              <a:pPr>
                <a:defRPr/>
              </a:pPr>
              <a:t>2015/5/11</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C947C158-C285-4C7A-8546-FB2175E3C239}" type="slidenum">
              <a:rPr lang="zh-TW" altLang="en-US"/>
              <a:pPr>
                <a:defRPr/>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FACD4C1D-8B7F-4D77-9961-3F286384C77A}" type="datetime1">
              <a:rPr lang="zh-TW" altLang="en-US"/>
              <a:pPr>
                <a:defRPr/>
              </a:pPr>
              <a:t>2015/5/11</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ED06A4C2-63CB-4067-A5D9-A8FE8766DD22}" type="slidenum">
              <a:rPr lang="zh-TW" altLang="en-US"/>
              <a:pPr>
                <a:defRPr/>
              </a:pPr>
              <a:t>‹#›</a:t>
            </a:fld>
            <a:endParaRPr lang="en-US" altLang="zh-TW"/>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BAC131BA-4526-4C61-8EF0-030336F0EC50}" type="datetime1">
              <a:rPr lang="zh-TW" altLang="en-US"/>
              <a:pPr>
                <a:defRPr/>
              </a:pPr>
              <a:t>2015/5/11</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46B5436A-4F52-41FF-B7FB-549581A5BC6F}" type="slidenum">
              <a:rPr lang="zh-TW" altLang="en-US"/>
              <a:pPr>
                <a:defRPr/>
              </a:pPr>
              <a:t>‹#›</a:t>
            </a:fld>
            <a:endParaRPr lang="en-US" altLang="zh-TW"/>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fld id="{FEBD0094-F104-44FB-AEA7-F69E1100D741}" type="datetime1">
              <a:rPr lang="zh-TW" altLang="en-US"/>
              <a:pPr>
                <a:defRPr/>
              </a:pPr>
              <a:t>2015/5/11</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FBA0093-E6FC-43AB-A12D-EB66C58C9AD8}" type="slidenum">
              <a:rPr lang="zh-TW" altLang="en-US"/>
              <a:pPr>
                <a:defRPr/>
              </a:pPr>
              <a:t>‹#›</a:t>
            </a:fld>
            <a:endParaRPr lang="en-US" altLang="zh-TW"/>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fld id="{F9BE0093-0681-4688-B7E7-EDF8FA496367}" type="datetime1">
              <a:rPr lang="zh-TW" altLang="en-US"/>
              <a:pPr>
                <a:defRPr/>
              </a:pPr>
              <a:t>2015/5/11</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083D0982-942D-485B-B7A3-A3564962A26A}" type="slidenum">
              <a:rPr lang="zh-TW" altLang="en-US"/>
              <a:pPr>
                <a:defRPr/>
              </a:pPr>
              <a:t>‹#›</a:t>
            </a:fld>
            <a:endParaRPr lang="en-US" altLang="zh-TW"/>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fld id="{FB991E9F-BCE6-4E26-BC7A-D50FA83A3A11}" type="datetime1">
              <a:rPr lang="zh-TW" altLang="en-US"/>
              <a:pPr>
                <a:defRPr/>
              </a:pPr>
              <a:t>2015/5/11</a:t>
            </a:fld>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83ECF6D6-C996-46F0-9FE6-8920A71E227C}" type="slidenum">
              <a:rPr lang="zh-TW" altLang="en-US"/>
              <a:pPr>
                <a:defRPr/>
              </a:pPr>
              <a:t>‹#›</a:t>
            </a:fld>
            <a:endParaRPr lang="en-US" altLang="zh-TW"/>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fld id="{072D1AC9-8D87-4204-B69A-6A69AFBB588C}" type="datetime1">
              <a:rPr lang="zh-TW" altLang="en-US"/>
              <a:pPr>
                <a:defRPr/>
              </a:pPr>
              <a:t>2015/5/11</a:t>
            </a:fld>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A6F28CF4-077A-4FD9-AF55-560416B385D6}" type="slidenum">
              <a:rPr lang="zh-TW" altLang="en-US"/>
              <a:pPr>
                <a:defRPr/>
              </a:pPr>
              <a:t>‹#›</a:t>
            </a:fld>
            <a:endParaRPr lang="en-US" altLang="zh-TW"/>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675BF6A4-74CD-4C02-B91D-AD06E3CAE4EB}" type="datetime1">
              <a:rPr lang="zh-TW" altLang="en-US"/>
              <a:pPr>
                <a:defRPr/>
              </a:pPr>
              <a:t>2015/5/11</a:t>
            </a:fld>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6C2AADC3-C851-40E9-9851-4FC7D2772A4E}" type="slidenum">
              <a:rPr lang="zh-TW" altLang="en-US"/>
              <a:pPr>
                <a:defRPr/>
              </a:pPr>
              <a:t>‹#›</a:t>
            </a:fld>
            <a:endParaRPr lang="en-US" altLang="zh-TW"/>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A896AD8B-38BC-47B5-A834-FC60E1F185B0}" type="datetime1">
              <a:rPr lang="zh-TW" altLang="en-US"/>
              <a:pPr>
                <a:defRPr/>
              </a:pPr>
              <a:t>2015/5/11</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A4E71096-F9C9-451B-B2A9-1D1992E63A55}" type="slidenum">
              <a:rPr lang="zh-TW" altLang="en-US"/>
              <a:pPr>
                <a:defRPr/>
              </a:pPr>
              <a:t>‹#›</a:t>
            </a:fld>
            <a:endParaRPr lang="en-US" altLang="zh-TW"/>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fld id="{9B040D5F-381A-40AA-A878-C2B949A16049}" type="datetime1">
              <a:rPr lang="zh-TW" altLang="en-US"/>
              <a:pPr>
                <a:defRPr/>
              </a:pPr>
              <a:t>2015/5/11</a:t>
            </a:fld>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D0B06CB7-EC83-4A5C-90CB-5640100854FD}" type="slidenum">
              <a:rPr lang="zh-TW" altLang="en-US"/>
              <a:pPr>
                <a:defRPr/>
              </a:pPr>
              <a:t>‹#›</a:t>
            </a:fld>
            <a:endParaRPr lang="en-US" altLang="zh-TW"/>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BB11378B-C34B-4A3A-916D-AF3711572821}" type="datetime1">
              <a:rPr lang="zh-TW" altLang="en-US"/>
              <a:pPr>
                <a:defRPr/>
              </a:pPr>
              <a:t>2015/5/11</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F45711A2-EB52-475D-BA0B-F7601F143FFB}" type="slidenum">
              <a:rPr lang="zh-TW" altLang="en-US"/>
              <a:pPr>
                <a:defRPr/>
              </a:pPr>
              <a:t>‹#›</a:t>
            </a:fld>
            <a:endParaRPr lang="en-US" altLang="zh-TW"/>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fld id="{B1F0027A-F52F-4EA0-8440-599A001F8DF1}" type="datetime1">
              <a:rPr lang="zh-TW" altLang="en-US"/>
              <a:pPr>
                <a:defRPr/>
              </a:pPr>
              <a:t>2015/5/11</a:t>
            </a:fld>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CD368246-63C4-4AF6-898D-813BB46029C5}" type="slidenum">
              <a:rPr lang="zh-TW" altLang="en-US"/>
              <a:pPr>
                <a:defRPr/>
              </a:pPr>
              <a:t>‹#›</a:t>
            </a:fld>
            <a:endParaRPr lang="en-US" altLang="zh-TW"/>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Line 2"/>
          <p:cNvSpPr>
            <a:spLocks noChangeShapeType="1"/>
          </p:cNvSpPr>
          <p:nvPr/>
        </p:nvSpPr>
        <p:spPr bwMode="auto">
          <a:xfrm>
            <a:off x="7315200" y="1066800"/>
            <a:ext cx="0" cy="4495800"/>
          </a:xfrm>
          <a:prstGeom prst="line">
            <a:avLst/>
          </a:prstGeom>
          <a:noFill/>
          <a:ln w="9525">
            <a:solidFill>
              <a:schemeClr val="tx1"/>
            </a:solidFill>
            <a:round/>
            <a:headEnd/>
            <a:tailEnd/>
          </a:ln>
          <a:effectLst/>
        </p:spPr>
        <p:txBody>
          <a:bodyPr/>
          <a:lstStyle/>
          <a:p>
            <a:pPr>
              <a:defRPr/>
            </a:pPr>
            <a:endParaRPr lang="zh-TW" altLang="en-US"/>
          </a:p>
        </p:txBody>
      </p:sp>
      <p:grpSp>
        <p:nvGrpSpPr>
          <p:cNvPr id="5" name="Group 8"/>
          <p:cNvGrpSpPr>
            <a:grpSpLocks/>
          </p:cNvGrpSpPr>
          <p:nvPr/>
        </p:nvGrpSpPr>
        <p:grpSpPr bwMode="auto">
          <a:xfrm>
            <a:off x="7493000" y="2992438"/>
            <a:ext cx="1338263" cy="2189162"/>
            <a:chOff x="4704" y="1885"/>
            <a:chExt cx="843" cy="1379"/>
          </a:xfrm>
        </p:grpSpPr>
        <p:sp>
          <p:nvSpPr>
            <p:cNvPr id="6" name="Oval 9"/>
            <p:cNvSpPr>
              <a:spLocks noChangeArrowheads="1"/>
            </p:cNvSpPr>
            <p:nvPr/>
          </p:nvSpPr>
          <p:spPr bwMode="auto">
            <a:xfrm>
              <a:off x="4704" y="1885"/>
              <a:ext cx="127" cy="12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7" name="Oval 10"/>
            <p:cNvSpPr>
              <a:spLocks noChangeArrowheads="1"/>
            </p:cNvSpPr>
            <p:nvPr/>
          </p:nvSpPr>
          <p:spPr bwMode="auto">
            <a:xfrm>
              <a:off x="4883" y="1885"/>
              <a:ext cx="127" cy="12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8" name="Oval 11"/>
            <p:cNvSpPr>
              <a:spLocks noChangeArrowheads="1"/>
            </p:cNvSpPr>
            <p:nvPr/>
          </p:nvSpPr>
          <p:spPr bwMode="auto">
            <a:xfrm>
              <a:off x="5062" y="1885"/>
              <a:ext cx="127" cy="12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9" name="Oval 12"/>
            <p:cNvSpPr>
              <a:spLocks noChangeArrowheads="1"/>
            </p:cNvSpPr>
            <p:nvPr/>
          </p:nvSpPr>
          <p:spPr bwMode="auto">
            <a:xfrm>
              <a:off x="4704" y="2064"/>
              <a:ext cx="127" cy="12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0" name="Oval 13"/>
            <p:cNvSpPr>
              <a:spLocks noChangeArrowheads="1"/>
            </p:cNvSpPr>
            <p:nvPr/>
          </p:nvSpPr>
          <p:spPr bwMode="auto">
            <a:xfrm>
              <a:off x="4883" y="2064"/>
              <a:ext cx="127" cy="12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1" name="Oval 14"/>
            <p:cNvSpPr>
              <a:spLocks noChangeArrowheads="1"/>
            </p:cNvSpPr>
            <p:nvPr/>
          </p:nvSpPr>
          <p:spPr bwMode="auto">
            <a:xfrm>
              <a:off x="5062" y="2064"/>
              <a:ext cx="127" cy="12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2" name="Oval 15"/>
            <p:cNvSpPr>
              <a:spLocks noChangeArrowheads="1"/>
            </p:cNvSpPr>
            <p:nvPr/>
          </p:nvSpPr>
          <p:spPr bwMode="auto">
            <a:xfrm>
              <a:off x="5241" y="2064"/>
              <a:ext cx="127" cy="127"/>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3" name="Oval 16"/>
            <p:cNvSpPr>
              <a:spLocks noChangeArrowheads="1"/>
            </p:cNvSpPr>
            <p:nvPr/>
          </p:nvSpPr>
          <p:spPr bwMode="auto">
            <a:xfrm>
              <a:off x="4704" y="2243"/>
              <a:ext cx="127" cy="12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4" name="Oval 17"/>
            <p:cNvSpPr>
              <a:spLocks noChangeArrowheads="1"/>
            </p:cNvSpPr>
            <p:nvPr/>
          </p:nvSpPr>
          <p:spPr bwMode="auto">
            <a:xfrm>
              <a:off x="4883" y="2243"/>
              <a:ext cx="127" cy="12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5" name="Oval 18"/>
            <p:cNvSpPr>
              <a:spLocks noChangeArrowheads="1"/>
            </p:cNvSpPr>
            <p:nvPr/>
          </p:nvSpPr>
          <p:spPr bwMode="auto">
            <a:xfrm>
              <a:off x="5062" y="2243"/>
              <a:ext cx="127" cy="127"/>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6" name="Oval 19"/>
            <p:cNvSpPr>
              <a:spLocks noChangeArrowheads="1"/>
            </p:cNvSpPr>
            <p:nvPr/>
          </p:nvSpPr>
          <p:spPr bwMode="auto">
            <a:xfrm>
              <a:off x="5241" y="2243"/>
              <a:ext cx="127" cy="127"/>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7" name="Oval 20"/>
            <p:cNvSpPr>
              <a:spLocks noChangeArrowheads="1"/>
            </p:cNvSpPr>
            <p:nvPr/>
          </p:nvSpPr>
          <p:spPr bwMode="auto">
            <a:xfrm>
              <a:off x="5420" y="2243"/>
              <a:ext cx="127" cy="127"/>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18" name="Oval 21"/>
            <p:cNvSpPr>
              <a:spLocks noChangeArrowheads="1"/>
            </p:cNvSpPr>
            <p:nvPr/>
          </p:nvSpPr>
          <p:spPr bwMode="auto">
            <a:xfrm>
              <a:off x="4704" y="2421"/>
              <a:ext cx="127" cy="128"/>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9" name="Oval 22"/>
            <p:cNvSpPr>
              <a:spLocks noChangeArrowheads="1"/>
            </p:cNvSpPr>
            <p:nvPr/>
          </p:nvSpPr>
          <p:spPr bwMode="auto">
            <a:xfrm>
              <a:off x="4883" y="2421"/>
              <a:ext cx="127" cy="128"/>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20" name="Oval 23"/>
            <p:cNvSpPr>
              <a:spLocks noChangeArrowheads="1"/>
            </p:cNvSpPr>
            <p:nvPr/>
          </p:nvSpPr>
          <p:spPr bwMode="auto">
            <a:xfrm>
              <a:off x="5062" y="2421"/>
              <a:ext cx="127" cy="128"/>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21" name="Oval 24"/>
            <p:cNvSpPr>
              <a:spLocks noChangeArrowheads="1"/>
            </p:cNvSpPr>
            <p:nvPr/>
          </p:nvSpPr>
          <p:spPr bwMode="auto">
            <a:xfrm>
              <a:off x="5241" y="2421"/>
              <a:ext cx="127" cy="128"/>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22" name="Oval 25"/>
            <p:cNvSpPr>
              <a:spLocks noChangeArrowheads="1"/>
            </p:cNvSpPr>
            <p:nvPr/>
          </p:nvSpPr>
          <p:spPr bwMode="auto">
            <a:xfrm>
              <a:off x="4704" y="2600"/>
              <a:ext cx="127" cy="128"/>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23" name="Oval 26"/>
            <p:cNvSpPr>
              <a:spLocks noChangeArrowheads="1"/>
            </p:cNvSpPr>
            <p:nvPr/>
          </p:nvSpPr>
          <p:spPr bwMode="auto">
            <a:xfrm>
              <a:off x="4883" y="2600"/>
              <a:ext cx="127" cy="128"/>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24" name="Oval 27"/>
            <p:cNvSpPr>
              <a:spLocks noChangeArrowheads="1"/>
            </p:cNvSpPr>
            <p:nvPr/>
          </p:nvSpPr>
          <p:spPr bwMode="auto">
            <a:xfrm>
              <a:off x="5062" y="2600"/>
              <a:ext cx="127" cy="128"/>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25" name="Oval 28"/>
            <p:cNvSpPr>
              <a:spLocks noChangeArrowheads="1"/>
            </p:cNvSpPr>
            <p:nvPr/>
          </p:nvSpPr>
          <p:spPr bwMode="auto">
            <a:xfrm>
              <a:off x="5241" y="2600"/>
              <a:ext cx="127" cy="128"/>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26" name="Oval 29"/>
            <p:cNvSpPr>
              <a:spLocks noChangeArrowheads="1"/>
            </p:cNvSpPr>
            <p:nvPr/>
          </p:nvSpPr>
          <p:spPr bwMode="auto">
            <a:xfrm>
              <a:off x="5420" y="2600"/>
              <a:ext cx="127" cy="128"/>
            </a:xfrm>
            <a:prstGeom prst="ellipse">
              <a:avLst/>
            </a:prstGeom>
            <a:solidFill>
              <a:schemeClr val="folHlink"/>
            </a:solidFill>
            <a:ln w="9525">
              <a:noFill/>
              <a:round/>
              <a:headEnd/>
              <a:tailEnd/>
            </a:ln>
            <a:effectLst/>
          </p:spPr>
          <p:txBody>
            <a:bodyPr wrap="none" anchor="ctr"/>
            <a:lstStyle/>
            <a:p>
              <a:pPr>
                <a:defRPr/>
              </a:pPr>
              <a:endParaRPr lang="zh-TW" altLang="en-US"/>
            </a:p>
          </p:txBody>
        </p:sp>
        <p:sp>
          <p:nvSpPr>
            <p:cNvPr id="27" name="Oval 30"/>
            <p:cNvSpPr>
              <a:spLocks noChangeArrowheads="1"/>
            </p:cNvSpPr>
            <p:nvPr/>
          </p:nvSpPr>
          <p:spPr bwMode="auto">
            <a:xfrm>
              <a:off x="4704" y="2779"/>
              <a:ext cx="127" cy="127"/>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28" name="Oval 31"/>
            <p:cNvSpPr>
              <a:spLocks noChangeArrowheads="1"/>
            </p:cNvSpPr>
            <p:nvPr/>
          </p:nvSpPr>
          <p:spPr bwMode="auto">
            <a:xfrm>
              <a:off x="4883" y="2779"/>
              <a:ext cx="127" cy="127"/>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29" name="Oval 32"/>
            <p:cNvSpPr>
              <a:spLocks noChangeArrowheads="1"/>
            </p:cNvSpPr>
            <p:nvPr/>
          </p:nvSpPr>
          <p:spPr bwMode="auto">
            <a:xfrm>
              <a:off x="5062" y="2779"/>
              <a:ext cx="127" cy="127"/>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30" name="Oval 33"/>
            <p:cNvSpPr>
              <a:spLocks noChangeArrowheads="1"/>
            </p:cNvSpPr>
            <p:nvPr/>
          </p:nvSpPr>
          <p:spPr bwMode="auto">
            <a:xfrm>
              <a:off x="5241" y="2779"/>
              <a:ext cx="127" cy="127"/>
            </a:xfrm>
            <a:prstGeom prst="ellipse">
              <a:avLst/>
            </a:prstGeom>
            <a:solidFill>
              <a:schemeClr val="folHlink"/>
            </a:solidFill>
            <a:ln w="9525">
              <a:noFill/>
              <a:round/>
              <a:headEnd/>
              <a:tailEnd/>
            </a:ln>
            <a:effectLst/>
          </p:spPr>
          <p:txBody>
            <a:bodyPr wrap="none" anchor="ctr"/>
            <a:lstStyle/>
            <a:p>
              <a:pPr>
                <a:defRPr/>
              </a:pPr>
              <a:endParaRPr lang="zh-TW" altLang="en-US"/>
            </a:p>
          </p:txBody>
        </p:sp>
        <p:sp>
          <p:nvSpPr>
            <p:cNvPr id="31" name="Oval 34"/>
            <p:cNvSpPr>
              <a:spLocks noChangeArrowheads="1"/>
            </p:cNvSpPr>
            <p:nvPr/>
          </p:nvSpPr>
          <p:spPr bwMode="auto">
            <a:xfrm>
              <a:off x="4704" y="2958"/>
              <a:ext cx="127" cy="127"/>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32" name="Oval 35"/>
            <p:cNvSpPr>
              <a:spLocks noChangeArrowheads="1"/>
            </p:cNvSpPr>
            <p:nvPr/>
          </p:nvSpPr>
          <p:spPr bwMode="auto">
            <a:xfrm>
              <a:off x="4883" y="2958"/>
              <a:ext cx="127" cy="127"/>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33" name="Oval 36"/>
            <p:cNvSpPr>
              <a:spLocks noChangeArrowheads="1"/>
            </p:cNvSpPr>
            <p:nvPr/>
          </p:nvSpPr>
          <p:spPr bwMode="auto">
            <a:xfrm>
              <a:off x="5062" y="2958"/>
              <a:ext cx="127" cy="127"/>
            </a:xfrm>
            <a:prstGeom prst="ellipse">
              <a:avLst/>
            </a:prstGeom>
            <a:solidFill>
              <a:schemeClr val="folHlink"/>
            </a:solidFill>
            <a:ln w="9525">
              <a:noFill/>
              <a:round/>
              <a:headEnd/>
              <a:tailEnd/>
            </a:ln>
            <a:effectLst/>
          </p:spPr>
          <p:txBody>
            <a:bodyPr wrap="none" anchor="ctr"/>
            <a:lstStyle/>
            <a:p>
              <a:pPr>
                <a:defRPr/>
              </a:pPr>
              <a:endParaRPr lang="zh-TW" altLang="en-US"/>
            </a:p>
          </p:txBody>
        </p:sp>
        <p:sp>
          <p:nvSpPr>
            <p:cNvPr id="34" name="Oval 37"/>
            <p:cNvSpPr>
              <a:spLocks noChangeArrowheads="1"/>
            </p:cNvSpPr>
            <p:nvPr/>
          </p:nvSpPr>
          <p:spPr bwMode="auto">
            <a:xfrm>
              <a:off x="5241" y="2958"/>
              <a:ext cx="127" cy="127"/>
            </a:xfrm>
            <a:prstGeom prst="ellipse">
              <a:avLst/>
            </a:prstGeom>
            <a:solidFill>
              <a:schemeClr val="folHlink"/>
            </a:solidFill>
            <a:ln w="9525">
              <a:noFill/>
              <a:round/>
              <a:headEnd/>
              <a:tailEnd/>
            </a:ln>
            <a:effectLst/>
          </p:spPr>
          <p:txBody>
            <a:bodyPr wrap="none" anchor="ctr"/>
            <a:lstStyle/>
            <a:p>
              <a:pPr>
                <a:defRPr/>
              </a:pPr>
              <a:endParaRPr lang="zh-TW" altLang="en-US"/>
            </a:p>
          </p:txBody>
        </p:sp>
        <p:sp>
          <p:nvSpPr>
            <p:cNvPr id="35" name="Oval 38"/>
            <p:cNvSpPr>
              <a:spLocks noChangeArrowheads="1"/>
            </p:cNvSpPr>
            <p:nvPr/>
          </p:nvSpPr>
          <p:spPr bwMode="auto">
            <a:xfrm>
              <a:off x="4883" y="3137"/>
              <a:ext cx="127" cy="127"/>
            </a:xfrm>
            <a:prstGeom prst="ellipse">
              <a:avLst/>
            </a:prstGeom>
            <a:solidFill>
              <a:schemeClr val="folHlink"/>
            </a:solidFill>
            <a:ln w="9525">
              <a:noFill/>
              <a:round/>
              <a:headEnd/>
              <a:tailEnd/>
            </a:ln>
            <a:effectLst/>
          </p:spPr>
          <p:txBody>
            <a:bodyPr wrap="none" anchor="ctr"/>
            <a:lstStyle/>
            <a:p>
              <a:pPr>
                <a:defRPr/>
              </a:pPr>
              <a:endParaRPr lang="zh-TW" altLang="en-US"/>
            </a:p>
          </p:txBody>
        </p:sp>
        <p:sp>
          <p:nvSpPr>
            <p:cNvPr id="36" name="Oval 39"/>
            <p:cNvSpPr>
              <a:spLocks noChangeArrowheads="1"/>
            </p:cNvSpPr>
            <p:nvPr/>
          </p:nvSpPr>
          <p:spPr bwMode="auto">
            <a:xfrm>
              <a:off x="5241" y="3137"/>
              <a:ext cx="127" cy="127"/>
            </a:xfrm>
            <a:prstGeom prst="ellipse">
              <a:avLst/>
            </a:prstGeom>
            <a:solidFill>
              <a:schemeClr val="folHlink"/>
            </a:solidFill>
            <a:ln w="9525">
              <a:noFill/>
              <a:round/>
              <a:headEnd/>
              <a:tailEnd/>
            </a:ln>
            <a:effectLst/>
          </p:spPr>
          <p:txBody>
            <a:bodyPr wrap="none" anchor="ctr"/>
            <a:lstStyle/>
            <a:p>
              <a:pPr>
                <a:defRPr/>
              </a:pPr>
              <a:endParaRPr lang="zh-TW" altLang="en-US"/>
            </a:p>
          </p:txBody>
        </p:sp>
      </p:grpSp>
      <p:sp>
        <p:nvSpPr>
          <p:cNvPr id="37" name="Line 40"/>
          <p:cNvSpPr>
            <a:spLocks noChangeShapeType="1"/>
          </p:cNvSpPr>
          <p:nvPr/>
        </p:nvSpPr>
        <p:spPr bwMode="auto">
          <a:xfrm>
            <a:off x="304800" y="2819400"/>
            <a:ext cx="8229600" cy="0"/>
          </a:xfrm>
          <a:prstGeom prst="line">
            <a:avLst/>
          </a:prstGeom>
          <a:noFill/>
          <a:ln w="6350">
            <a:solidFill>
              <a:schemeClr val="tx1"/>
            </a:solidFill>
            <a:round/>
            <a:headEnd/>
            <a:tailEnd/>
          </a:ln>
          <a:effectLst/>
        </p:spPr>
        <p:txBody>
          <a:bodyPr/>
          <a:lstStyle/>
          <a:p>
            <a:pPr>
              <a:defRPr/>
            </a:pPr>
            <a:endParaRPr lang="zh-TW" altLang="en-US"/>
          </a:p>
        </p:txBody>
      </p:sp>
      <p:sp>
        <p:nvSpPr>
          <p:cNvPr id="113667" name="Rectangle 3"/>
          <p:cNvSpPr>
            <a:spLocks noGrp="1" noChangeArrowheads="1"/>
          </p:cNvSpPr>
          <p:nvPr>
            <p:ph type="ctrTitle"/>
          </p:nvPr>
        </p:nvSpPr>
        <p:spPr>
          <a:xfrm>
            <a:off x="315913" y="466725"/>
            <a:ext cx="6781800" cy="2133600"/>
          </a:xfrm>
        </p:spPr>
        <p:txBody>
          <a:bodyPr/>
          <a:lstStyle>
            <a:lvl1pPr algn="r">
              <a:defRPr sz="4800"/>
            </a:lvl1pPr>
          </a:lstStyle>
          <a:p>
            <a:r>
              <a:rPr lang="en-US" altLang="zh-TW"/>
              <a:t>按一下以編輯母片標題樣式</a:t>
            </a:r>
          </a:p>
        </p:txBody>
      </p:sp>
      <p:sp>
        <p:nvSpPr>
          <p:cNvPr id="113668"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sz="3200"/>
            </a:lvl1pPr>
          </a:lstStyle>
          <a:p>
            <a:r>
              <a:rPr lang="en-US" altLang="zh-TW"/>
              <a:t>按一下以編輯母片副標題樣式</a:t>
            </a:r>
          </a:p>
        </p:txBody>
      </p:sp>
      <p:sp>
        <p:nvSpPr>
          <p:cNvPr id="38" name="Rectangle 5"/>
          <p:cNvSpPr>
            <a:spLocks noGrp="1" noChangeArrowheads="1"/>
          </p:cNvSpPr>
          <p:nvPr>
            <p:ph type="dt" sz="half" idx="10"/>
          </p:nvPr>
        </p:nvSpPr>
        <p:spPr/>
        <p:txBody>
          <a:bodyPr/>
          <a:lstStyle>
            <a:lvl1pPr>
              <a:defRPr/>
            </a:lvl1pPr>
          </a:lstStyle>
          <a:p>
            <a:pPr>
              <a:defRPr/>
            </a:pPr>
            <a:fld id="{F31A3E7F-7698-4960-A8C2-9035003CE84B}" type="datetime1">
              <a:rPr lang="zh-TW" altLang="en-US"/>
              <a:pPr>
                <a:defRPr/>
              </a:pPr>
              <a:t>2015/5/11</a:t>
            </a:fld>
            <a:endParaRPr lang="en-US" altLang="zh-TW"/>
          </a:p>
        </p:txBody>
      </p:sp>
      <p:sp>
        <p:nvSpPr>
          <p:cNvPr id="39" name="Rectangle 6"/>
          <p:cNvSpPr>
            <a:spLocks noGrp="1" noChangeArrowheads="1"/>
          </p:cNvSpPr>
          <p:nvPr>
            <p:ph type="ftr" sz="quarter" idx="11"/>
          </p:nvPr>
        </p:nvSpPr>
        <p:spPr/>
        <p:txBody>
          <a:bodyPr/>
          <a:lstStyle>
            <a:lvl1pPr>
              <a:defRPr/>
            </a:lvl1pPr>
          </a:lstStyle>
          <a:p>
            <a:pPr>
              <a:defRPr/>
            </a:pPr>
            <a:endParaRPr lang="en-US" altLang="zh-TW"/>
          </a:p>
        </p:txBody>
      </p:sp>
      <p:sp>
        <p:nvSpPr>
          <p:cNvPr id="40" name="Rectangle 7"/>
          <p:cNvSpPr>
            <a:spLocks noGrp="1" noChangeArrowheads="1"/>
          </p:cNvSpPr>
          <p:nvPr>
            <p:ph type="sldNum" sz="quarter" idx="12"/>
          </p:nvPr>
        </p:nvSpPr>
        <p:spPr/>
        <p:txBody>
          <a:bodyPr/>
          <a:lstStyle>
            <a:lvl1pPr>
              <a:defRPr/>
            </a:lvl1pPr>
          </a:lstStyle>
          <a:p>
            <a:pPr>
              <a:defRPr/>
            </a:pPr>
            <a:fld id="{2352D962-1B06-4A35-9F65-A3C0DE4BAE94}" type="slidenum">
              <a:rPr lang="en-US" altLang="zh-TW"/>
              <a:pPr>
                <a:defRPr/>
              </a:pPr>
              <a:t>‹#›</a:t>
            </a:fld>
            <a:endParaRPr lang="en-US" altLang="zh-TW"/>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5"/>
          <p:cNvSpPr>
            <a:spLocks noGrp="1" noChangeArrowheads="1"/>
          </p:cNvSpPr>
          <p:nvPr>
            <p:ph type="dt" sz="half" idx="10"/>
          </p:nvPr>
        </p:nvSpPr>
        <p:spPr>
          <a:ln/>
        </p:spPr>
        <p:txBody>
          <a:bodyPr/>
          <a:lstStyle>
            <a:lvl1pPr>
              <a:defRPr/>
            </a:lvl1pPr>
          </a:lstStyle>
          <a:p>
            <a:pPr>
              <a:defRPr/>
            </a:pPr>
            <a:fld id="{54AF4A46-1266-4819-915B-D69D150C7BF3}" type="datetime1">
              <a:rPr lang="zh-TW" altLang="en-US"/>
              <a:pPr>
                <a:defRPr/>
              </a:pPr>
              <a:t>2015/5/11</a:t>
            </a:fld>
            <a:endParaRPr lang="en-US" altLang="zh-TW"/>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pPr>
              <a:defRPr/>
            </a:pPr>
            <a:fld id="{8CA65E3E-4289-4993-9652-98E9142826CF}" type="slidenum">
              <a:rPr lang="en-US" altLang="zh-TW"/>
              <a:pPr>
                <a:defRPr/>
              </a:pPr>
              <a:t>‹#›</a:t>
            </a:fld>
            <a:endParaRPr lang="en-US" altLang="zh-TW"/>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5"/>
          <p:cNvSpPr>
            <a:spLocks noGrp="1" noChangeArrowheads="1"/>
          </p:cNvSpPr>
          <p:nvPr>
            <p:ph type="dt" sz="half" idx="10"/>
          </p:nvPr>
        </p:nvSpPr>
        <p:spPr>
          <a:ln/>
        </p:spPr>
        <p:txBody>
          <a:bodyPr/>
          <a:lstStyle>
            <a:lvl1pPr>
              <a:defRPr/>
            </a:lvl1pPr>
          </a:lstStyle>
          <a:p>
            <a:pPr>
              <a:defRPr/>
            </a:pPr>
            <a:fld id="{BC572FEB-E2BC-4838-A2CB-8248FF9D932A}" type="datetime1">
              <a:rPr lang="zh-TW" altLang="en-US"/>
              <a:pPr>
                <a:defRPr/>
              </a:pPr>
              <a:t>2015/5/11</a:t>
            </a:fld>
            <a:endParaRPr lang="en-US" altLang="zh-TW"/>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pPr>
              <a:defRPr/>
            </a:pPr>
            <a:fld id="{243629E6-EF55-45A3-A057-AA79EB7A7959}" type="slidenum">
              <a:rPr lang="en-US" altLang="zh-TW"/>
              <a:pPr>
                <a:defRPr/>
              </a:pPr>
              <a:t>‹#›</a:t>
            </a:fld>
            <a:endParaRPr lang="en-US" altLang="zh-TW"/>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5"/>
          <p:cNvSpPr>
            <a:spLocks noGrp="1" noChangeArrowheads="1"/>
          </p:cNvSpPr>
          <p:nvPr>
            <p:ph type="dt" sz="half" idx="10"/>
          </p:nvPr>
        </p:nvSpPr>
        <p:spPr>
          <a:ln/>
        </p:spPr>
        <p:txBody>
          <a:bodyPr/>
          <a:lstStyle>
            <a:lvl1pPr>
              <a:defRPr/>
            </a:lvl1pPr>
          </a:lstStyle>
          <a:p>
            <a:pPr>
              <a:defRPr/>
            </a:pPr>
            <a:fld id="{01D8CF4F-36EF-419F-A340-32CFEE1C9139}" type="datetime1">
              <a:rPr lang="zh-TW" altLang="en-US"/>
              <a:pPr>
                <a:defRPr/>
              </a:pPr>
              <a:t>2015/5/11</a:t>
            </a:fld>
            <a:endParaRPr lang="en-US" altLang="zh-TW"/>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pPr>
              <a:defRPr/>
            </a:pPr>
            <a:fld id="{D8073138-00DF-4BB6-A0BF-561F09DFEAD2}" type="slidenum">
              <a:rPr lang="en-US" altLang="zh-TW"/>
              <a:pPr>
                <a:defRPr/>
              </a:pPr>
              <a:t>‹#›</a:t>
            </a:fld>
            <a:endParaRPr lang="en-US" altLang="zh-TW"/>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5"/>
          <p:cNvSpPr>
            <a:spLocks noGrp="1" noChangeArrowheads="1"/>
          </p:cNvSpPr>
          <p:nvPr>
            <p:ph type="dt" sz="half" idx="10"/>
          </p:nvPr>
        </p:nvSpPr>
        <p:spPr>
          <a:ln/>
        </p:spPr>
        <p:txBody>
          <a:bodyPr/>
          <a:lstStyle>
            <a:lvl1pPr>
              <a:defRPr/>
            </a:lvl1pPr>
          </a:lstStyle>
          <a:p>
            <a:pPr>
              <a:defRPr/>
            </a:pPr>
            <a:fld id="{5CC99716-3507-48E1-869E-F99D4C8C12D4}" type="datetime1">
              <a:rPr lang="zh-TW" altLang="en-US"/>
              <a:pPr>
                <a:defRPr/>
              </a:pPr>
              <a:t>2015/5/11</a:t>
            </a:fld>
            <a:endParaRPr lang="en-US" altLang="zh-TW"/>
          </a:p>
        </p:txBody>
      </p:sp>
      <p:sp>
        <p:nvSpPr>
          <p:cNvPr id="8"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7"/>
          <p:cNvSpPr>
            <a:spLocks noGrp="1" noChangeArrowheads="1"/>
          </p:cNvSpPr>
          <p:nvPr>
            <p:ph type="sldNum" sz="quarter" idx="12"/>
          </p:nvPr>
        </p:nvSpPr>
        <p:spPr>
          <a:ln/>
        </p:spPr>
        <p:txBody>
          <a:bodyPr/>
          <a:lstStyle>
            <a:lvl1pPr>
              <a:defRPr/>
            </a:lvl1pPr>
          </a:lstStyle>
          <a:p>
            <a:pPr>
              <a:defRPr/>
            </a:pPr>
            <a:fld id="{8D9BB5AE-1844-407D-8A9A-C4D07A756F23}" type="slidenum">
              <a:rPr lang="en-US" altLang="zh-TW"/>
              <a:pPr>
                <a:defRPr/>
              </a:pPr>
              <a:t>‹#›</a:t>
            </a:fld>
            <a:endParaRPr lang="en-US" altLang="zh-TW"/>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5"/>
          <p:cNvSpPr>
            <a:spLocks noGrp="1" noChangeArrowheads="1"/>
          </p:cNvSpPr>
          <p:nvPr>
            <p:ph type="dt" sz="half" idx="10"/>
          </p:nvPr>
        </p:nvSpPr>
        <p:spPr>
          <a:ln/>
        </p:spPr>
        <p:txBody>
          <a:bodyPr/>
          <a:lstStyle>
            <a:lvl1pPr>
              <a:defRPr/>
            </a:lvl1pPr>
          </a:lstStyle>
          <a:p>
            <a:pPr>
              <a:defRPr/>
            </a:pPr>
            <a:fld id="{A61AD8A5-BD9F-4FAC-A1D6-650F6D78D7F9}" type="datetime1">
              <a:rPr lang="zh-TW" altLang="en-US"/>
              <a:pPr>
                <a:defRPr/>
              </a:pPr>
              <a:t>2015/5/11</a:t>
            </a:fld>
            <a:endParaRPr lang="en-US" altLang="zh-TW"/>
          </a:p>
        </p:txBody>
      </p:sp>
      <p:sp>
        <p:nvSpPr>
          <p:cNvPr id="4"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7"/>
          <p:cNvSpPr>
            <a:spLocks noGrp="1" noChangeArrowheads="1"/>
          </p:cNvSpPr>
          <p:nvPr>
            <p:ph type="sldNum" sz="quarter" idx="12"/>
          </p:nvPr>
        </p:nvSpPr>
        <p:spPr>
          <a:ln/>
        </p:spPr>
        <p:txBody>
          <a:bodyPr/>
          <a:lstStyle>
            <a:lvl1pPr>
              <a:defRPr/>
            </a:lvl1pPr>
          </a:lstStyle>
          <a:p>
            <a:pPr>
              <a:defRPr/>
            </a:pPr>
            <a:fld id="{F9D334C2-AB15-4027-8D39-6B0265EE2BD2}" type="slidenum">
              <a:rPr lang="en-US" altLang="zh-TW"/>
              <a:pPr>
                <a:defRPr/>
              </a:pPr>
              <a:t>‹#›</a:t>
            </a:fld>
            <a:endParaRPr lang="en-US" altLang="zh-TW"/>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7C684A42-8B38-4688-B54A-B28EB130AD3C}" type="datetime1">
              <a:rPr lang="zh-TW" altLang="en-US"/>
              <a:pPr>
                <a:defRPr/>
              </a:pPr>
              <a:t>2015/5/11</a:t>
            </a:fld>
            <a:endParaRPr lang="en-US" altLang="zh-TW"/>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7"/>
          <p:cNvSpPr>
            <a:spLocks noGrp="1" noChangeArrowheads="1"/>
          </p:cNvSpPr>
          <p:nvPr>
            <p:ph type="sldNum" sz="quarter" idx="12"/>
          </p:nvPr>
        </p:nvSpPr>
        <p:spPr>
          <a:ln/>
        </p:spPr>
        <p:txBody>
          <a:bodyPr/>
          <a:lstStyle>
            <a:lvl1pPr>
              <a:defRPr/>
            </a:lvl1pPr>
          </a:lstStyle>
          <a:p>
            <a:pPr>
              <a:defRPr/>
            </a:pPr>
            <a:fld id="{726C061C-D185-47F9-9CCE-BC61F3DDEF2E}" type="slidenum">
              <a:rPr lang="en-US" altLang="zh-TW"/>
              <a:pPr>
                <a:defRPr/>
              </a:pPr>
              <a:t>‹#›</a:t>
            </a:fld>
            <a:endParaRPr lang="en-US" altLang="zh-TW"/>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5"/>
          <p:cNvSpPr>
            <a:spLocks noGrp="1" noChangeArrowheads="1"/>
          </p:cNvSpPr>
          <p:nvPr>
            <p:ph type="dt" sz="half" idx="10"/>
          </p:nvPr>
        </p:nvSpPr>
        <p:spPr>
          <a:ln/>
        </p:spPr>
        <p:txBody>
          <a:bodyPr/>
          <a:lstStyle>
            <a:lvl1pPr>
              <a:defRPr/>
            </a:lvl1pPr>
          </a:lstStyle>
          <a:p>
            <a:pPr>
              <a:defRPr/>
            </a:pPr>
            <a:fld id="{6DC32ECE-7B40-4818-B09F-93F59A276D68}" type="datetime1">
              <a:rPr lang="zh-TW" altLang="en-US"/>
              <a:pPr>
                <a:defRPr/>
              </a:pPr>
              <a:t>2015/5/11</a:t>
            </a:fld>
            <a:endParaRPr lang="en-US" altLang="zh-TW"/>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pPr>
              <a:defRPr/>
            </a:pPr>
            <a:fld id="{90059825-9A52-4BFB-AAC0-2227E47B6C5A}" type="slidenum">
              <a:rPr lang="en-US" altLang="zh-TW"/>
              <a:pPr>
                <a:defRPr/>
              </a:pPr>
              <a:t>‹#›</a:t>
            </a:fld>
            <a:endParaRPr lang="en-US" altLang="zh-TW"/>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5"/>
          <p:cNvSpPr>
            <a:spLocks noGrp="1" noChangeArrowheads="1"/>
          </p:cNvSpPr>
          <p:nvPr>
            <p:ph type="dt" sz="half" idx="10"/>
          </p:nvPr>
        </p:nvSpPr>
        <p:spPr>
          <a:ln/>
        </p:spPr>
        <p:txBody>
          <a:bodyPr/>
          <a:lstStyle>
            <a:lvl1pPr>
              <a:defRPr/>
            </a:lvl1pPr>
          </a:lstStyle>
          <a:p>
            <a:pPr>
              <a:defRPr/>
            </a:pPr>
            <a:fld id="{AE97C68D-A573-4FC9-B4B8-DC3B16AB6F22}" type="datetime1">
              <a:rPr lang="zh-TW" altLang="en-US"/>
              <a:pPr>
                <a:defRPr/>
              </a:pPr>
              <a:t>2015/5/11</a:t>
            </a:fld>
            <a:endParaRPr lang="en-US" altLang="zh-TW"/>
          </a:p>
        </p:txBody>
      </p:sp>
      <p:sp>
        <p:nvSpPr>
          <p:cNvPr id="6"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7"/>
          <p:cNvSpPr>
            <a:spLocks noGrp="1" noChangeArrowheads="1"/>
          </p:cNvSpPr>
          <p:nvPr>
            <p:ph type="sldNum" sz="quarter" idx="12"/>
          </p:nvPr>
        </p:nvSpPr>
        <p:spPr>
          <a:ln/>
        </p:spPr>
        <p:txBody>
          <a:bodyPr/>
          <a:lstStyle>
            <a:lvl1pPr>
              <a:defRPr/>
            </a:lvl1pPr>
          </a:lstStyle>
          <a:p>
            <a:pPr>
              <a:defRPr/>
            </a:pPr>
            <a:fld id="{3BF9F8DD-5F3F-48AC-96E6-D36287E584DF}" type="slidenum">
              <a:rPr lang="en-US" altLang="zh-TW"/>
              <a:pPr>
                <a:defRPr/>
              </a:pPr>
              <a:t>‹#›</a:t>
            </a:fld>
            <a:endParaRPr lang="en-US" altLang="zh-TW"/>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5"/>
          <p:cNvSpPr>
            <a:spLocks noGrp="1" noChangeArrowheads="1"/>
          </p:cNvSpPr>
          <p:nvPr>
            <p:ph type="dt" sz="half" idx="10"/>
          </p:nvPr>
        </p:nvSpPr>
        <p:spPr>
          <a:ln/>
        </p:spPr>
        <p:txBody>
          <a:bodyPr/>
          <a:lstStyle>
            <a:lvl1pPr>
              <a:defRPr/>
            </a:lvl1pPr>
          </a:lstStyle>
          <a:p>
            <a:pPr>
              <a:defRPr/>
            </a:pPr>
            <a:fld id="{2C4010C1-2ABE-4CA3-AB6C-F59C89E979D5}" type="datetime1">
              <a:rPr lang="zh-TW" altLang="en-US"/>
              <a:pPr>
                <a:defRPr/>
              </a:pPr>
              <a:t>2015/5/11</a:t>
            </a:fld>
            <a:endParaRPr lang="en-US" altLang="zh-TW"/>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pPr>
              <a:defRPr/>
            </a:pPr>
            <a:fld id="{6FA6061E-E5A9-494C-9395-F8BD2C79A77A}" type="slidenum">
              <a:rPr lang="en-US" altLang="zh-TW"/>
              <a:pPr>
                <a:defRPr/>
              </a:pPr>
              <a:t>‹#›</a:t>
            </a:fld>
            <a:endParaRPr lang="en-US" altLang="zh-TW"/>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122238"/>
            <a:ext cx="2057400" cy="6008687"/>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122238"/>
            <a:ext cx="6019800" cy="600868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5"/>
          <p:cNvSpPr>
            <a:spLocks noGrp="1" noChangeArrowheads="1"/>
          </p:cNvSpPr>
          <p:nvPr>
            <p:ph type="dt" sz="half" idx="10"/>
          </p:nvPr>
        </p:nvSpPr>
        <p:spPr>
          <a:ln/>
        </p:spPr>
        <p:txBody>
          <a:bodyPr/>
          <a:lstStyle>
            <a:lvl1pPr>
              <a:defRPr/>
            </a:lvl1pPr>
          </a:lstStyle>
          <a:p>
            <a:pPr>
              <a:defRPr/>
            </a:pPr>
            <a:fld id="{77606CE7-9563-4B01-AFAC-C91FE9E8714E}" type="datetime1">
              <a:rPr lang="zh-TW" altLang="en-US"/>
              <a:pPr>
                <a:defRPr/>
              </a:pPr>
              <a:t>2015/5/11</a:t>
            </a:fld>
            <a:endParaRPr lang="en-US" altLang="zh-TW"/>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7"/>
          <p:cNvSpPr>
            <a:spLocks noGrp="1" noChangeArrowheads="1"/>
          </p:cNvSpPr>
          <p:nvPr>
            <p:ph type="sldNum" sz="quarter" idx="12"/>
          </p:nvPr>
        </p:nvSpPr>
        <p:spPr>
          <a:ln/>
        </p:spPr>
        <p:txBody>
          <a:bodyPr/>
          <a:lstStyle>
            <a:lvl1pPr>
              <a:defRPr/>
            </a:lvl1pPr>
          </a:lstStyle>
          <a:p>
            <a:pPr>
              <a:defRPr/>
            </a:pPr>
            <a:fld id="{13008FFE-BD6B-41D1-9141-3CB7C07DE993}" type="slidenum">
              <a:rPr lang="en-US" altLang="zh-TW"/>
              <a:pPr>
                <a:defRPr/>
              </a:pPr>
              <a:t>‹#›</a:t>
            </a:fld>
            <a:endParaRPr lang="en-US" altLang="zh-TW"/>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標題投影片">
    <p:spTree>
      <p:nvGrpSpPr>
        <p:cNvPr id="1" name=""/>
        <p:cNvGrpSpPr/>
        <p:nvPr/>
      </p:nvGrpSpPr>
      <p:grpSpPr>
        <a:xfrm>
          <a:off x="0" y="0"/>
          <a:ext cx="0" cy="0"/>
          <a:chOff x="0" y="0"/>
          <a:chExt cx="0" cy="0"/>
        </a:xfrm>
      </p:grpSpPr>
      <p:pic>
        <p:nvPicPr>
          <p:cNvPr id="4" name="內容版面配置區 12" descr="藍_首頁2.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圖片 10" descr="kmuhlogo.gif"/>
          <p:cNvPicPr>
            <a:picLocks noChangeAspect="1"/>
          </p:cNvPicPr>
          <p:nvPr/>
        </p:nvPicPr>
        <p:blipFill>
          <a:blip r:embed="rId3" cstate="print"/>
          <a:srcRect/>
          <a:stretch>
            <a:fillRect/>
          </a:stretch>
        </p:blipFill>
        <p:spPr bwMode="auto">
          <a:xfrm>
            <a:off x="4067175" y="196850"/>
            <a:ext cx="1000125" cy="1000125"/>
          </a:xfrm>
          <a:prstGeom prst="rect">
            <a:avLst/>
          </a:prstGeom>
          <a:noFill/>
          <a:ln w="9525">
            <a:noFill/>
            <a:miter lim="800000"/>
            <a:headEnd/>
            <a:tailEnd/>
          </a:ln>
        </p:spPr>
      </p:pic>
      <p:sp>
        <p:nvSpPr>
          <p:cNvPr id="12" name="標題 1"/>
          <p:cNvSpPr>
            <a:spLocks noGrp="1"/>
          </p:cNvSpPr>
          <p:nvPr>
            <p:ph type="ctrTitle"/>
          </p:nvPr>
        </p:nvSpPr>
        <p:spPr>
          <a:xfrm>
            <a:off x="0" y="1700808"/>
            <a:ext cx="9144000" cy="1008112"/>
          </a:xfrm>
        </p:spPr>
        <p:txBody>
          <a:bodyPr/>
          <a:lstStyle>
            <a:lvl1pPr algn="ctr">
              <a:defRPr sz="4000" baseline="0">
                <a:solidFill>
                  <a:schemeClr val="accent2">
                    <a:lumMod val="50000"/>
                  </a:schemeClr>
                </a:solidFill>
                <a:latin typeface="Calibri" pitchFamily="34" charset="0"/>
                <a:ea typeface="標楷體" pitchFamily="65" charset="-120"/>
              </a:defRPr>
            </a:lvl1pPr>
          </a:lstStyle>
          <a:p>
            <a:r>
              <a:rPr lang="zh-TW" altLang="en-US" smtClean="0"/>
              <a:t>按一下以編輯母片標題樣式</a:t>
            </a:r>
            <a:endParaRPr lang="zh-TW" altLang="en-US" dirty="0"/>
          </a:p>
        </p:txBody>
      </p:sp>
      <p:sp>
        <p:nvSpPr>
          <p:cNvPr id="14" name="副標題 2"/>
          <p:cNvSpPr>
            <a:spLocks noGrp="1"/>
          </p:cNvSpPr>
          <p:nvPr>
            <p:ph type="subTitle" idx="1"/>
          </p:nvPr>
        </p:nvSpPr>
        <p:spPr>
          <a:xfrm>
            <a:off x="0" y="2636912"/>
            <a:ext cx="9144000" cy="720080"/>
          </a:xfrm>
        </p:spPr>
        <p:txBody>
          <a:bodyPr/>
          <a:lstStyle>
            <a:lvl1pPr marL="0" indent="0" algn="ctr">
              <a:buNone/>
              <a:defRPr sz="2400" baseline="0">
                <a:solidFill>
                  <a:schemeClr val="accent3">
                    <a:lumMod val="50000"/>
                  </a:schemeClr>
                </a:solidFill>
                <a:latin typeface="Calibri" pitchFamily="34" charset="0"/>
                <a:ea typeface="標楷體" pitchFamily="65" charset="-12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1_標題投影片">
    <p:spTree>
      <p:nvGrpSpPr>
        <p:cNvPr id="1" name=""/>
        <p:cNvGrpSpPr/>
        <p:nvPr/>
      </p:nvGrpSpPr>
      <p:grpSpPr>
        <a:xfrm>
          <a:off x="0" y="0"/>
          <a:ext cx="0" cy="0"/>
          <a:chOff x="0" y="0"/>
          <a:chExt cx="0" cy="0"/>
        </a:xfrm>
      </p:grpSpPr>
      <p:pic>
        <p:nvPicPr>
          <p:cNvPr id="4" name="圖片 8" descr="標題.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5" name="圖片 10" descr="kmuhlogo.gif"/>
          <p:cNvPicPr>
            <a:picLocks noChangeAspect="1"/>
          </p:cNvPicPr>
          <p:nvPr/>
        </p:nvPicPr>
        <p:blipFill>
          <a:blip r:embed="rId3" cstate="print"/>
          <a:srcRect/>
          <a:stretch>
            <a:fillRect/>
          </a:stretch>
        </p:blipFill>
        <p:spPr bwMode="auto">
          <a:xfrm>
            <a:off x="468313" y="333375"/>
            <a:ext cx="1398587" cy="1398588"/>
          </a:xfrm>
          <a:prstGeom prst="rect">
            <a:avLst/>
          </a:prstGeom>
          <a:noFill/>
          <a:ln w="9525">
            <a:noFill/>
            <a:miter lim="800000"/>
            <a:headEnd/>
            <a:tailEnd/>
          </a:ln>
        </p:spPr>
      </p:pic>
      <p:sp>
        <p:nvSpPr>
          <p:cNvPr id="2" name="標題 1"/>
          <p:cNvSpPr>
            <a:spLocks noGrp="1"/>
          </p:cNvSpPr>
          <p:nvPr>
            <p:ph type="ctrTitle"/>
          </p:nvPr>
        </p:nvSpPr>
        <p:spPr>
          <a:xfrm>
            <a:off x="3131840" y="476672"/>
            <a:ext cx="6012160" cy="908720"/>
          </a:xfrm>
        </p:spPr>
        <p:txBody>
          <a:bodyPr/>
          <a:lstStyle>
            <a:lvl1pPr>
              <a:defRPr sz="3600" baseline="0">
                <a:solidFill>
                  <a:schemeClr val="accent2">
                    <a:lumMod val="50000"/>
                  </a:schemeClr>
                </a:solidFill>
                <a:effectLst/>
                <a:latin typeface="Calibri" pitchFamily="34" charset="0"/>
                <a:ea typeface="標楷體" pitchFamily="65" charset="-120"/>
              </a:defRPr>
            </a:lvl1pPr>
          </a:lstStyle>
          <a:p>
            <a:r>
              <a:rPr lang="zh-TW" altLang="en-US" smtClean="0"/>
              <a:t>按一下以編輯母片標題樣式</a:t>
            </a:r>
            <a:endParaRPr lang="zh-TW" altLang="en-US" dirty="0"/>
          </a:p>
        </p:txBody>
      </p:sp>
      <p:sp>
        <p:nvSpPr>
          <p:cNvPr id="3" name="副標題 2"/>
          <p:cNvSpPr>
            <a:spLocks noGrp="1"/>
          </p:cNvSpPr>
          <p:nvPr>
            <p:ph type="subTitle" idx="1"/>
          </p:nvPr>
        </p:nvSpPr>
        <p:spPr>
          <a:xfrm>
            <a:off x="3203848" y="1556792"/>
            <a:ext cx="5940152" cy="1752600"/>
          </a:xfrm>
        </p:spPr>
        <p:txBody>
          <a:bodyPr/>
          <a:lstStyle>
            <a:lvl1pPr marL="0" indent="0" algn="l">
              <a:buNone/>
              <a:defRPr sz="2400" baseline="0">
                <a:solidFill>
                  <a:schemeClr val="tx1">
                    <a:tint val="75000"/>
                  </a:schemeClr>
                </a:solidFill>
                <a:latin typeface="Calibri" pitchFamily="34" charset="0"/>
                <a:ea typeface="標楷體" pitchFamily="65" charset="-12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dirty="0"/>
          </a:p>
        </p:txBody>
      </p:sp>
    </p:spTree>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標題及物件">
    <p:spTree>
      <p:nvGrpSpPr>
        <p:cNvPr id="1" name=""/>
        <p:cNvGrpSpPr/>
        <p:nvPr/>
      </p:nvGrpSpPr>
      <p:grpSpPr>
        <a:xfrm>
          <a:off x="0" y="0"/>
          <a:ext cx="0" cy="0"/>
          <a:chOff x="0" y="0"/>
          <a:chExt cx="0" cy="0"/>
        </a:xfrm>
      </p:grpSpPr>
      <p:sp>
        <p:nvSpPr>
          <p:cNvPr id="7" name="標題 1"/>
          <p:cNvSpPr>
            <a:spLocks noGrp="1"/>
          </p:cNvSpPr>
          <p:nvPr>
            <p:ph type="title"/>
          </p:nvPr>
        </p:nvSpPr>
        <p:spPr>
          <a:xfrm>
            <a:off x="1224136" y="-24"/>
            <a:ext cx="7919864" cy="764728"/>
          </a:xfrm>
        </p:spPr>
        <p:txBody>
          <a:bodyPr/>
          <a:lstStyle>
            <a:lvl1pPr algn="l">
              <a:defRPr sz="3200" baseline="0">
                <a:solidFill>
                  <a:schemeClr val="accent6">
                    <a:lumMod val="50000"/>
                  </a:schemeClr>
                </a:solidFill>
                <a:effectLst/>
                <a:latin typeface="Calibri" pitchFamily="34" charset="0"/>
                <a:ea typeface="標楷體" pitchFamily="65" charset="-120"/>
              </a:defRPr>
            </a:lvl1pPr>
          </a:lstStyle>
          <a:p>
            <a:r>
              <a:rPr lang="zh-TW" altLang="en-US" smtClean="0"/>
              <a:t>按一下以編輯母片標題樣式</a:t>
            </a:r>
            <a:endParaRPr lang="zh-TW" altLang="en-US" dirty="0"/>
          </a:p>
        </p:txBody>
      </p:sp>
      <p:sp>
        <p:nvSpPr>
          <p:cNvPr id="8" name="內容版面配置區 2"/>
          <p:cNvSpPr>
            <a:spLocks noGrp="1"/>
          </p:cNvSpPr>
          <p:nvPr>
            <p:ph idx="1"/>
          </p:nvPr>
        </p:nvSpPr>
        <p:spPr>
          <a:xfrm>
            <a:off x="1115616" y="980728"/>
            <a:ext cx="7632848" cy="5472608"/>
          </a:xfrm>
        </p:spPr>
        <p:txBody>
          <a:bodyPr/>
          <a:lstStyle>
            <a:lvl1pPr>
              <a:defRPr sz="2400" baseline="0">
                <a:latin typeface="Calibri" pitchFamily="34" charset="0"/>
                <a:ea typeface="標楷體" pitchFamily="65" charset="-120"/>
              </a:defRPr>
            </a:lvl1pPr>
            <a:lvl2pPr>
              <a:defRPr sz="2400" baseline="0">
                <a:latin typeface="Calibri" pitchFamily="34" charset="0"/>
                <a:ea typeface="標楷體" pitchFamily="65" charset="-120"/>
              </a:defRPr>
            </a:lvl2pPr>
            <a:lvl3pPr>
              <a:defRPr sz="2400" baseline="0">
                <a:latin typeface="Calibri" pitchFamily="34" charset="0"/>
                <a:ea typeface="標楷體" pitchFamily="65" charset="-120"/>
              </a:defRPr>
            </a:lvl3pPr>
            <a:lvl4pPr>
              <a:defRPr sz="2400" baseline="0">
                <a:latin typeface="Calibri" pitchFamily="34" charset="0"/>
                <a:ea typeface="標楷體" pitchFamily="65" charset="-120"/>
              </a:defRPr>
            </a:lvl4pPr>
            <a:lvl5pPr>
              <a:defRPr sz="2400" baseline="0">
                <a:latin typeface="Calibri" pitchFamily="34" charset="0"/>
                <a:ea typeface="標楷體" pitchFamily="65" charset="-120"/>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2_標題投影片">
    <p:bg>
      <p:bgPr>
        <a:solidFill>
          <a:schemeClr val="bg1"/>
        </a:solidFill>
        <a:effectLst/>
      </p:bgPr>
    </p:bg>
    <p:spTree>
      <p:nvGrpSpPr>
        <p:cNvPr id="1" name=""/>
        <p:cNvGrpSpPr/>
        <p:nvPr/>
      </p:nvGrpSpPr>
      <p:grpSpPr>
        <a:xfrm>
          <a:off x="0" y="0"/>
          <a:ext cx="0" cy="0"/>
          <a:chOff x="0" y="0"/>
          <a:chExt cx="0" cy="0"/>
        </a:xfrm>
      </p:grpSpPr>
      <p:pic>
        <p:nvPicPr>
          <p:cNvPr id="3" name="圖片 8" descr="前導頁.jpg"/>
          <p:cNvPicPr>
            <a:picLocks noChangeAspect="1"/>
          </p:cNvPicPr>
          <p:nvPr/>
        </p:nvPicPr>
        <p:blipFill>
          <a:blip r:embed="rId2" cstate="print"/>
          <a:srcRect/>
          <a:stretch>
            <a:fillRect/>
          </a:stretch>
        </p:blipFill>
        <p:spPr bwMode="auto">
          <a:xfrm>
            <a:off x="3175" y="0"/>
            <a:ext cx="9137650" cy="6858000"/>
          </a:xfrm>
          <a:prstGeom prst="rect">
            <a:avLst/>
          </a:prstGeom>
          <a:noFill/>
          <a:ln w="9525">
            <a:noFill/>
            <a:miter lim="800000"/>
            <a:headEnd/>
            <a:tailEnd/>
          </a:ln>
        </p:spPr>
      </p:pic>
      <p:pic>
        <p:nvPicPr>
          <p:cNvPr id="4" name="圖片 10" descr="kmuhlogo.gif"/>
          <p:cNvPicPr>
            <a:picLocks noChangeAspect="1"/>
          </p:cNvPicPr>
          <p:nvPr/>
        </p:nvPicPr>
        <p:blipFill>
          <a:blip r:embed="rId3" cstate="print"/>
          <a:srcRect/>
          <a:stretch>
            <a:fillRect/>
          </a:stretch>
        </p:blipFill>
        <p:spPr bwMode="auto">
          <a:xfrm>
            <a:off x="2411413" y="1268413"/>
            <a:ext cx="1000125" cy="1000125"/>
          </a:xfrm>
          <a:prstGeom prst="rect">
            <a:avLst/>
          </a:prstGeom>
          <a:noFill/>
          <a:ln w="9525">
            <a:noFill/>
            <a:miter lim="800000"/>
            <a:headEnd/>
            <a:tailEnd/>
          </a:ln>
        </p:spPr>
      </p:pic>
      <p:sp>
        <p:nvSpPr>
          <p:cNvPr id="5" name="Rectangle 2"/>
          <p:cNvSpPr txBox="1">
            <a:spLocks noChangeArrowheads="1"/>
          </p:cNvSpPr>
          <p:nvPr/>
        </p:nvSpPr>
        <p:spPr bwMode="auto">
          <a:xfrm>
            <a:off x="3419475" y="1412875"/>
            <a:ext cx="4752975" cy="358775"/>
          </a:xfrm>
          <a:prstGeom prst="rect">
            <a:avLst/>
          </a:prstGeom>
          <a:noFill/>
          <a:ln w="9525">
            <a:noFill/>
            <a:miter lim="800000"/>
            <a:headEnd/>
            <a:tailEnd/>
          </a:ln>
          <a:effectLst/>
        </p:spPr>
        <p:txBody>
          <a:bodyPr/>
          <a:lstStyle/>
          <a:p>
            <a:pPr fontAlgn="auto">
              <a:spcBef>
                <a:spcPts val="0"/>
              </a:spcBef>
              <a:spcAft>
                <a:spcPts val="0"/>
              </a:spcAft>
              <a:defRPr/>
            </a:pPr>
            <a:r>
              <a:rPr kumimoji="0" lang="zh-TW" altLang="en-US" sz="2000" kern="0" dirty="0">
                <a:solidFill>
                  <a:schemeClr val="tx1">
                    <a:lumMod val="75000"/>
                    <a:lumOff val="25000"/>
                  </a:schemeClr>
                </a:solidFill>
                <a:latin typeface="標楷體" pitchFamily="65" charset="-120"/>
                <a:ea typeface="標楷體" pitchFamily="65" charset="-120"/>
                <a:cs typeface="+mj-cs"/>
              </a:rPr>
              <a:t>高雄醫學大學附設中和紀念醫院</a:t>
            </a:r>
            <a:r>
              <a:rPr kumimoji="0" lang="zh-TW" altLang="en-US" sz="2000" b="1" kern="0" dirty="0">
                <a:solidFill>
                  <a:schemeClr val="tx1">
                    <a:lumMod val="75000"/>
                    <a:lumOff val="25000"/>
                  </a:schemeClr>
                </a:solidFill>
                <a:latin typeface="標楷體" pitchFamily="65" charset="-120"/>
                <a:ea typeface="標楷體" pitchFamily="65" charset="-120"/>
                <a:cs typeface="+mj-cs"/>
              </a:rPr>
              <a:t> </a:t>
            </a:r>
          </a:p>
        </p:txBody>
      </p:sp>
      <p:sp>
        <p:nvSpPr>
          <p:cNvPr id="6" name="文字方塊 5"/>
          <p:cNvSpPr txBox="1">
            <a:spLocks noChangeArrowheads="1"/>
          </p:cNvSpPr>
          <p:nvPr/>
        </p:nvSpPr>
        <p:spPr bwMode="auto">
          <a:xfrm>
            <a:off x="3492500" y="1735138"/>
            <a:ext cx="3816350" cy="269875"/>
          </a:xfrm>
          <a:prstGeom prst="rect">
            <a:avLst/>
          </a:prstGeom>
          <a:noFill/>
          <a:ln w="9525">
            <a:noFill/>
            <a:miter lim="800000"/>
            <a:headEnd/>
            <a:tailEnd/>
          </a:ln>
        </p:spPr>
        <p:txBody>
          <a:bodyPr>
            <a:spAutoFit/>
          </a:bodyPr>
          <a:lstStyle/>
          <a:p>
            <a:pPr fontAlgn="auto">
              <a:spcBef>
                <a:spcPts val="0"/>
              </a:spcBef>
              <a:spcAft>
                <a:spcPts val="0"/>
              </a:spcAft>
              <a:defRPr/>
            </a:pPr>
            <a:r>
              <a:rPr kumimoji="0" lang="en-US" altLang="zh-TW" sz="1150" dirty="0">
                <a:solidFill>
                  <a:schemeClr val="tx1">
                    <a:lumMod val="75000"/>
                    <a:lumOff val="25000"/>
                  </a:schemeClr>
                </a:solidFill>
                <a:latin typeface="Calibri" pitchFamily="34" charset="0"/>
                <a:ea typeface="+mn-ea"/>
              </a:rPr>
              <a:t>Kaohsiung Medical University  Chung-Ho Memorial Hospital</a:t>
            </a:r>
            <a:endParaRPr kumimoji="0" lang="zh-TW" altLang="en-US" sz="1150" dirty="0">
              <a:solidFill>
                <a:schemeClr val="tx1">
                  <a:lumMod val="75000"/>
                  <a:lumOff val="25000"/>
                </a:schemeClr>
              </a:solidFill>
              <a:latin typeface="Calibri" pitchFamily="34" charset="0"/>
              <a:ea typeface="+mn-ea"/>
            </a:endParaRPr>
          </a:p>
        </p:txBody>
      </p:sp>
      <p:sp>
        <p:nvSpPr>
          <p:cNvPr id="7" name="文字方塊 6"/>
          <p:cNvSpPr txBox="1"/>
          <p:nvPr/>
        </p:nvSpPr>
        <p:spPr>
          <a:xfrm>
            <a:off x="7235825" y="260350"/>
            <a:ext cx="1728788" cy="307975"/>
          </a:xfrm>
          <a:prstGeom prst="rect">
            <a:avLst/>
          </a:prstGeom>
          <a:noFill/>
        </p:spPr>
        <p:txBody>
          <a:bodyPr>
            <a:spAutoFit/>
          </a:bodyPr>
          <a:lstStyle/>
          <a:p>
            <a:pPr algn="r">
              <a:defRPr/>
            </a:pPr>
            <a:r>
              <a:rPr lang="zh-TW" altLang="en-US" sz="1400" dirty="0">
                <a:solidFill>
                  <a:srgbClr val="FF6600"/>
                </a:solidFill>
                <a:latin typeface="微軟正黑體" pitchFamily="34" charset="-120"/>
                <a:ea typeface="微軟正黑體" pitchFamily="34" charset="-120"/>
              </a:rPr>
              <a:t>服務</a:t>
            </a:r>
            <a:r>
              <a:rPr lang="en-US" altLang="zh-TW" sz="1400" dirty="0">
                <a:solidFill>
                  <a:srgbClr val="FF6600"/>
                </a:solidFill>
                <a:latin typeface="微軟正黑體" pitchFamily="34" charset="-120"/>
                <a:ea typeface="微軟正黑體" pitchFamily="34" charset="-120"/>
              </a:rPr>
              <a:t>   </a:t>
            </a:r>
            <a:r>
              <a:rPr lang="zh-TW" altLang="en-US" sz="1400" dirty="0">
                <a:solidFill>
                  <a:srgbClr val="003399"/>
                </a:solidFill>
                <a:latin typeface="微軟正黑體" pitchFamily="34" charset="-120"/>
                <a:ea typeface="微軟正黑體" pitchFamily="34" charset="-120"/>
              </a:rPr>
              <a:t>教學</a:t>
            </a:r>
            <a:r>
              <a:rPr lang="zh-TW" altLang="en-US" sz="1400" dirty="0">
                <a:latin typeface="微軟正黑體" pitchFamily="34" charset="-120"/>
                <a:ea typeface="微軟正黑體" pitchFamily="34" charset="-120"/>
              </a:rPr>
              <a:t>   </a:t>
            </a:r>
            <a:r>
              <a:rPr lang="zh-TW" altLang="en-US" sz="1400" dirty="0">
                <a:solidFill>
                  <a:srgbClr val="339933"/>
                </a:solidFill>
                <a:latin typeface="微軟正黑體" pitchFamily="34" charset="-120"/>
                <a:ea typeface="微軟正黑體" pitchFamily="34" charset="-120"/>
              </a:rPr>
              <a:t>研究</a:t>
            </a:r>
            <a:endParaRPr lang="en-US" altLang="zh-TW" sz="1400" dirty="0">
              <a:solidFill>
                <a:srgbClr val="339933"/>
              </a:solidFill>
              <a:latin typeface="微軟正黑體" pitchFamily="34" charset="-120"/>
              <a:ea typeface="微軟正黑體" pitchFamily="34" charset="-120"/>
            </a:endParaRPr>
          </a:p>
        </p:txBody>
      </p:sp>
      <p:sp>
        <p:nvSpPr>
          <p:cNvPr id="4098" name="Rectangle 2"/>
          <p:cNvSpPr>
            <a:spLocks noGrp="1" noChangeArrowheads="1"/>
          </p:cNvSpPr>
          <p:nvPr>
            <p:ph type="ctrTitle"/>
          </p:nvPr>
        </p:nvSpPr>
        <p:spPr>
          <a:xfrm>
            <a:off x="2699792" y="2636912"/>
            <a:ext cx="5328592" cy="432048"/>
          </a:xfrm>
        </p:spPr>
        <p:txBody>
          <a:bodyPr/>
          <a:lstStyle>
            <a:lvl1pPr>
              <a:defRPr sz="3200" b="0">
                <a:solidFill>
                  <a:schemeClr val="tx1"/>
                </a:solidFill>
              </a:defRPr>
            </a:lvl1pPr>
          </a:lstStyle>
          <a:p>
            <a:r>
              <a:rPr lang="zh-TW" altLang="en-US" smtClean="0"/>
              <a:t>按一下以編輯母片標題樣式</a:t>
            </a:r>
            <a:endParaRPr lang="zh-TW" altLang="en-US" dirty="0"/>
          </a:p>
        </p:txBody>
      </p:sp>
    </p:spTree>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a:xfrm>
            <a:off x="457200" y="6356350"/>
            <a:ext cx="2133600" cy="365125"/>
          </a:xfrm>
          <a:prstGeom prst="rect">
            <a:avLst/>
          </a:prstGeom>
        </p:spPr>
        <p:txBody>
          <a:bodyPr/>
          <a:lstStyle>
            <a:lvl1pPr>
              <a:defRPr smtClean="0"/>
            </a:lvl1pPr>
          </a:lstStyle>
          <a:p>
            <a:pPr>
              <a:defRPr/>
            </a:pPr>
            <a:fld id="{729FB72D-41C0-4F64-917D-5EB684BD5201}" type="datetime1">
              <a:rPr lang="zh-TW" altLang="en-US"/>
              <a:pPr>
                <a:defRPr/>
              </a:pPr>
              <a:t>2015/5/11</a:t>
            </a:fld>
            <a:endParaRPr lang="en-US" altLang="zh-TW"/>
          </a:p>
        </p:txBody>
      </p:sp>
      <p:sp>
        <p:nvSpPr>
          <p:cNvPr id="3" name="頁尾版面配置區 4"/>
          <p:cNvSpPr>
            <a:spLocks noGrp="1"/>
          </p:cNvSpPr>
          <p:nvPr>
            <p:ph type="ftr" sz="quarter" idx="11"/>
          </p:nvPr>
        </p:nvSpPr>
        <p:spPr>
          <a:xfrm>
            <a:off x="-252413" y="6524625"/>
            <a:ext cx="9144001" cy="365125"/>
          </a:xfrm>
          <a:prstGeom prst="rect">
            <a:avLst/>
          </a:prstGeom>
        </p:spPr>
        <p:txBody>
          <a:bodyPr/>
          <a:lstStyle>
            <a:lvl1pPr>
              <a:defRPr/>
            </a:lvl1pPr>
          </a:lstStyle>
          <a:p>
            <a:pPr>
              <a:defRPr/>
            </a:pPr>
            <a:endParaRPr lang="en-US" altLang="zh-TW"/>
          </a:p>
        </p:txBody>
      </p:sp>
      <p:sp>
        <p:nvSpPr>
          <p:cNvPr id="4" name="投影片編號版面配置區 5"/>
          <p:cNvSpPr>
            <a:spLocks noGrp="1"/>
          </p:cNvSpPr>
          <p:nvPr>
            <p:ph type="sldNum" sz="quarter" idx="12"/>
          </p:nvPr>
        </p:nvSpPr>
        <p:spPr>
          <a:xfrm>
            <a:off x="8775700" y="6519863"/>
            <a:ext cx="404813" cy="365125"/>
          </a:xfrm>
          <a:prstGeom prst="rect">
            <a:avLst/>
          </a:prstGeom>
        </p:spPr>
        <p:txBody>
          <a:bodyPr/>
          <a:lstStyle>
            <a:lvl1pPr>
              <a:defRPr smtClean="0"/>
            </a:lvl1pPr>
          </a:lstStyle>
          <a:p>
            <a:pPr>
              <a:defRPr/>
            </a:pPr>
            <a:fld id="{2E68C70F-C757-4C1E-A555-B0506CD573CD}" type="slidenum">
              <a:rPr lang="zh-TW" altLang="en-US"/>
              <a:pPr>
                <a:defRPr/>
              </a:pPr>
              <a:t>‹#›</a:t>
            </a:fld>
            <a:endParaRPr lang="en-US" altLang="zh-TW"/>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Only">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57200" y="457200"/>
            <a:ext cx="8229600" cy="541020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3" name="Rectangle 2"/>
          <p:cNvSpPr>
            <a:spLocks noGrp="1" noChangeArrowheads="1"/>
          </p:cNvSpPr>
          <p:nvPr>
            <p:ph type="ftr" sz="quarter" idx="10"/>
          </p:nvPr>
        </p:nvSpPr>
        <p:spPr>
          <a:xfrm>
            <a:off x="3124200" y="6248400"/>
            <a:ext cx="2895600" cy="457200"/>
          </a:xfrm>
          <a:prstGeom prst="rect">
            <a:avLst/>
          </a:prstGeom>
        </p:spPr>
        <p:txBody>
          <a:bodyPr/>
          <a:lstStyle>
            <a:lvl1pPr>
              <a:defRPr/>
            </a:lvl1pPr>
          </a:lstStyle>
          <a:p>
            <a:pPr>
              <a:defRPr/>
            </a:pPr>
            <a:endParaRPr lang="en-US" altLang="zh-TW"/>
          </a:p>
        </p:txBody>
      </p:sp>
      <p:sp>
        <p:nvSpPr>
          <p:cNvPr id="4" name="Rectangle 3"/>
          <p:cNvSpPr>
            <a:spLocks noGrp="1" noChangeArrowheads="1"/>
          </p:cNvSpPr>
          <p:nvPr>
            <p:ph type="sldNum" sz="quarter" idx="11"/>
          </p:nvPr>
        </p:nvSpPr>
        <p:spPr>
          <a:xfrm>
            <a:off x="6553200" y="6248400"/>
            <a:ext cx="2133600" cy="457200"/>
          </a:xfrm>
          <a:prstGeom prst="rect">
            <a:avLst/>
          </a:prstGeom>
        </p:spPr>
        <p:txBody>
          <a:bodyPr/>
          <a:lstStyle>
            <a:lvl1pPr algn="r">
              <a:defRPr smtClean="0"/>
            </a:lvl1pPr>
          </a:lstStyle>
          <a:p>
            <a:pPr>
              <a:defRPr/>
            </a:pPr>
            <a:fld id="{174BA406-DC10-40A5-BAAE-A5F0A6589EB7}" type="slidenum">
              <a:rPr lang="zh-TW" altLang="en-US"/>
              <a:pPr>
                <a:defRPr/>
              </a:pPr>
              <a:t>‹#›</a:t>
            </a:fld>
            <a:endParaRPr lang="en-US" altLang="zh-TW"/>
          </a:p>
        </p:txBody>
      </p:sp>
      <p:sp>
        <p:nvSpPr>
          <p:cNvPr id="5" name="Rectangle 16"/>
          <p:cNvSpPr>
            <a:spLocks noGrp="1" noChangeArrowheads="1"/>
          </p:cNvSpPr>
          <p:nvPr>
            <p:ph type="dt" sz="half" idx="12"/>
          </p:nvPr>
        </p:nvSpPr>
        <p:spPr>
          <a:xfrm>
            <a:off x="0" y="6381750"/>
            <a:ext cx="2133600" cy="476250"/>
          </a:xfrm>
          <a:prstGeom prst="rect">
            <a:avLst/>
          </a:prstGeom>
        </p:spPr>
        <p:txBody>
          <a:bodyPr/>
          <a:lstStyle>
            <a:lvl1pPr>
              <a:defRPr smtClean="0"/>
            </a:lvl1pPr>
          </a:lstStyle>
          <a:p>
            <a:pPr>
              <a:defRPr/>
            </a:pPr>
            <a:r>
              <a:rPr lang="en-US" altLang="zh-TW"/>
              <a:t>2015/5/18</a:t>
            </a:r>
          </a:p>
        </p:txBody>
      </p:sp>
    </p:spTree>
  </p:cSld>
  <p:clrMapOvr>
    <a:masterClrMapping/>
  </p:clrMapOvr>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26035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957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pPr>
              <a:defRPr/>
            </a:pPr>
            <a:fld id="{A37B2DA9-36F5-44C3-ABC4-B63C4F648731}" type="datetime1">
              <a:rPr lang="zh-TW" altLang="en-US"/>
              <a:pPr>
                <a:defRPr/>
              </a:pPr>
              <a:t>2015/5/11</a:t>
            </a:fld>
            <a:endParaRPr lang="en-US" altLang="zh-TW"/>
          </a:p>
        </p:txBody>
      </p:sp>
      <p:sp>
        <p:nvSpPr>
          <p:cNvPr id="10957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vl1pPr>
          </a:lstStyle>
          <a:p>
            <a:pPr>
              <a:defRPr/>
            </a:pPr>
            <a:endParaRPr lang="en-US" altLang="zh-TW"/>
          </a:p>
        </p:txBody>
      </p:sp>
      <p:sp>
        <p:nvSpPr>
          <p:cNvPr id="10957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pPr>
              <a:defRPr/>
            </a:pPr>
            <a:fld id="{15D9AAFB-54E5-4C37-8ED8-C2BE41D2F835}" type="slidenum">
              <a:rPr lang="zh-TW" altLang="en-US"/>
              <a:pPr>
                <a:defRPr/>
              </a:pPr>
              <a:t>‹#›</a:t>
            </a:fld>
            <a:endParaRPr lang="en-US" altLang="zh-TW"/>
          </a:p>
        </p:txBody>
      </p:sp>
      <p:pic>
        <p:nvPicPr>
          <p:cNvPr id="1030" name="Picture 7"/>
          <p:cNvPicPr>
            <a:picLocks noChangeAspect="1" noChangeArrowheads="1"/>
          </p:cNvPicPr>
          <p:nvPr userDrawn="1"/>
        </p:nvPicPr>
        <p:blipFill>
          <a:blip r:embed="rId13" cstate="print"/>
          <a:srcRect l="21700" t="42891" r="52260" b="22411"/>
          <a:stretch>
            <a:fillRect/>
          </a:stretch>
        </p:blipFill>
        <p:spPr bwMode="auto">
          <a:xfrm>
            <a:off x="7596188" y="333375"/>
            <a:ext cx="1189037" cy="1189038"/>
          </a:xfrm>
          <a:prstGeom prst="rect">
            <a:avLst/>
          </a:prstGeom>
          <a:noFill/>
          <a:ln w="9525">
            <a:noFill/>
            <a:miter lim="800000"/>
            <a:headEnd/>
            <a:tailEnd/>
          </a:ln>
        </p:spPr>
      </p:pic>
      <p:sp>
        <p:nvSpPr>
          <p:cNvPr id="109576" name="Rectangle 8"/>
          <p:cNvSpPr>
            <a:spLocks noChangeArrowheads="1"/>
          </p:cNvSpPr>
          <p:nvPr userDrawn="1"/>
        </p:nvSpPr>
        <p:spPr bwMode="auto">
          <a:xfrm>
            <a:off x="8748713" y="1412875"/>
            <a:ext cx="144462" cy="215900"/>
          </a:xfrm>
          <a:prstGeom prst="rect">
            <a:avLst/>
          </a:prstGeom>
          <a:solidFill>
            <a:schemeClr val="bg1"/>
          </a:solidFill>
          <a:ln w="9525">
            <a:noFill/>
            <a:miter lim="800000"/>
            <a:headEnd/>
            <a:tailEnd/>
          </a:ln>
          <a:effectLst/>
        </p:spPr>
        <p:txBody>
          <a:bodyPr wrap="none" anchor="ctr"/>
          <a:lstStyle/>
          <a:p>
            <a:pPr>
              <a:defRPr/>
            </a:pPr>
            <a:endParaRPr lang="zh-TW" altLang="en-US"/>
          </a:p>
        </p:txBody>
      </p:sp>
    </p:spTree>
  </p:cSld>
  <p:clrMap bg1="lt1" tx1="dk1" bg2="lt2" tx2="dk2" accent1="accent1" accent2="accent2" accent3="accent3" accent4="accent4" accent5="accent5" accent6="accent6" hlink="hlink" folHlink="folHlink"/>
  <p:sldLayoutIdLst>
    <p:sldLayoutId id="2147483927" r:id="rId1"/>
    <p:sldLayoutId id="2147483928" r:id="rId2"/>
    <p:sldLayoutId id="2147483929" r:id="rId3"/>
    <p:sldLayoutId id="2147483930" r:id="rId4"/>
    <p:sldLayoutId id="2147483931" r:id="rId5"/>
    <p:sldLayoutId id="2147483932" r:id="rId6"/>
    <p:sldLayoutId id="2147483933" r:id="rId7"/>
    <p:sldLayoutId id="2147483934" r:id="rId8"/>
    <p:sldLayoutId id="2147483935" r:id="rId9"/>
    <p:sldLayoutId id="2147483936" r:id="rId10"/>
    <p:sldLayoutId id="2147483937" r:id="rId11"/>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rgbClr val="000000"/>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3926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400"/>
            </a:lvl1pPr>
          </a:lstStyle>
          <a:p>
            <a:pPr>
              <a:defRPr/>
            </a:pPr>
            <a:fld id="{FA6B3616-24FB-416B-9AD6-63CCBBDDFA6E}" type="datetime1">
              <a:rPr lang="zh-TW" altLang="en-US"/>
              <a:pPr>
                <a:defRPr/>
              </a:pPr>
              <a:t>2015/5/11</a:t>
            </a:fld>
            <a:endParaRPr lang="en-US" altLang="zh-TW"/>
          </a:p>
        </p:txBody>
      </p:sp>
      <p:sp>
        <p:nvSpPr>
          <p:cNvPr id="13926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defRPr sz="1400"/>
            </a:lvl1pPr>
          </a:lstStyle>
          <a:p>
            <a:pPr>
              <a:defRPr/>
            </a:pPr>
            <a:endParaRPr lang="en-US" altLang="zh-TW"/>
          </a:p>
        </p:txBody>
      </p:sp>
      <p:sp>
        <p:nvSpPr>
          <p:cNvPr id="13927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400"/>
            </a:lvl1pPr>
          </a:lstStyle>
          <a:p>
            <a:pPr>
              <a:defRPr/>
            </a:pPr>
            <a:fld id="{BB39054B-1221-4531-9808-3628AB45AB1C}"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Lst>
  <p:hf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2642"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zh-TW" altLang="en-US"/>
          </a:p>
        </p:txBody>
      </p:sp>
      <p:sp>
        <p:nvSpPr>
          <p:cNvPr id="3075"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ltLang="zh-TW" smtClean="0"/>
              <a:t>按一下以編輯母片標題樣式</a:t>
            </a:r>
          </a:p>
        </p:txBody>
      </p:sp>
      <p:sp>
        <p:nvSpPr>
          <p:cNvPr id="3076"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zh-TW" smtClean="0"/>
              <a:t>按一下以編輯母片</a:t>
            </a:r>
          </a:p>
          <a:p>
            <a:pPr lvl="1"/>
            <a:r>
              <a:rPr lang="en-US" altLang="zh-TW" smtClean="0"/>
              <a:t>第二層</a:t>
            </a:r>
          </a:p>
          <a:p>
            <a:pPr lvl="2"/>
            <a:r>
              <a:rPr lang="en-US" altLang="zh-TW" smtClean="0"/>
              <a:t>第三層</a:t>
            </a:r>
          </a:p>
          <a:p>
            <a:pPr lvl="3"/>
            <a:r>
              <a:rPr lang="en-US" altLang="zh-TW" smtClean="0"/>
              <a:t>第四層</a:t>
            </a:r>
          </a:p>
          <a:p>
            <a:pPr lvl="4"/>
            <a:r>
              <a:rPr lang="en-US" altLang="zh-TW" smtClean="0"/>
              <a:t>第五層</a:t>
            </a:r>
          </a:p>
        </p:txBody>
      </p:sp>
      <p:sp>
        <p:nvSpPr>
          <p:cNvPr id="112645"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lvl1pPr>
          </a:lstStyle>
          <a:p>
            <a:pPr>
              <a:defRPr/>
            </a:pPr>
            <a:fld id="{0916D02A-4455-41A9-9C9D-EF241140B51A}" type="datetime1">
              <a:rPr lang="zh-TW" altLang="en-US"/>
              <a:pPr>
                <a:defRPr/>
              </a:pPr>
              <a:t>2015/5/11</a:t>
            </a:fld>
            <a:endParaRPr lang="en-US" altLang="zh-TW"/>
          </a:p>
        </p:txBody>
      </p:sp>
      <p:sp>
        <p:nvSpPr>
          <p:cNvPr id="112646"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000"/>
            </a:lvl1pPr>
          </a:lstStyle>
          <a:p>
            <a:pPr>
              <a:defRPr/>
            </a:pPr>
            <a:endParaRPr lang="en-US" altLang="zh-TW"/>
          </a:p>
        </p:txBody>
      </p:sp>
      <p:sp>
        <p:nvSpPr>
          <p:cNvPr id="112647"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000"/>
            </a:lvl1pPr>
          </a:lstStyle>
          <a:p>
            <a:pPr>
              <a:defRPr/>
            </a:pPr>
            <a:fld id="{37123F7A-DDEB-4636-B080-1EB59560DA88}" type="slidenum">
              <a:rPr lang="en-US" altLang="zh-TW"/>
              <a:pPr>
                <a:defRPr/>
              </a:pPr>
              <a:t>‹#›</a:t>
            </a:fld>
            <a:endParaRPr lang="en-US" altLang="zh-TW"/>
          </a:p>
        </p:txBody>
      </p:sp>
      <p:grpSp>
        <p:nvGrpSpPr>
          <p:cNvPr id="3080" name="Group 8"/>
          <p:cNvGrpSpPr>
            <a:grpSpLocks/>
          </p:cNvGrpSpPr>
          <p:nvPr/>
        </p:nvGrpSpPr>
        <p:grpSpPr bwMode="auto">
          <a:xfrm>
            <a:off x="8153400" y="152400"/>
            <a:ext cx="792163" cy="1295400"/>
            <a:chOff x="5136" y="960"/>
            <a:chExt cx="528" cy="864"/>
          </a:xfrm>
        </p:grpSpPr>
        <p:sp>
          <p:nvSpPr>
            <p:cNvPr id="112649"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12650" name="Oval 10"/>
            <p:cNvSpPr>
              <a:spLocks noChangeArrowheads="1"/>
            </p:cNvSpPr>
            <p:nvPr/>
          </p:nvSpPr>
          <p:spPr bwMode="auto">
            <a:xfrm>
              <a:off x="5248" y="960"/>
              <a:ext cx="79" cy="80"/>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12651" name="Oval 11"/>
            <p:cNvSpPr>
              <a:spLocks noChangeArrowheads="1"/>
            </p:cNvSpPr>
            <p:nvPr/>
          </p:nvSpPr>
          <p:spPr bwMode="auto">
            <a:xfrm>
              <a:off x="5360" y="960"/>
              <a:ext cx="76" cy="80"/>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12652" name="Oval 12"/>
            <p:cNvSpPr>
              <a:spLocks noChangeArrowheads="1"/>
            </p:cNvSpPr>
            <p:nvPr/>
          </p:nvSpPr>
          <p:spPr bwMode="auto">
            <a:xfrm>
              <a:off x="5136" y="1072"/>
              <a:ext cx="80" cy="7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12653" name="Oval 13"/>
            <p:cNvSpPr>
              <a:spLocks noChangeArrowheads="1"/>
            </p:cNvSpPr>
            <p:nvPr/>
          </p:nvSpPr>
          <p:spPr bwMode="auto">
            <a:xfrm>
              <a:off x="5248" y="1072"/>
              <a:ext cx="79" cy="7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12654" name="Oval 14"/>
            <p:cNvSpPr>
              <a:spLocks noChangeArrowheads="1"/>
            </p:cNvSpPr>
            <p:nvPr/>
          </p:nvSpPr>
          <p:spPr bwMode="auto">
            <a:xfrm>
              <a:off x="5360" y="1072"/>
              <a:ext cx="76" cy="77"/>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12655" name="Oval 15"/>
            <p:cNvSpPr>
              <a:spLocks noChangeArrowheads="1"/>
            </p:cNvSpPr>
            <p:nvPr/>
          </p:nvSpPr>
          <p:spPr bwMode="auto">
            <a:xfrm>
              <a:off x="5472" y="1072"/>
              <a:ext cx="75" cy="77"/>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12656" name="Oval 16"/>
            <p:cNvSpPr>
              <a:spLocks noChangeArrowheads="1"/>
            </p:cNvSpPr>
            <p:nvPr/>
          </p:nvSpPr>
          <p:spPr bwMode="auto">
            <a:xfrm>
              <a:off x="5136" y="1184"/>
              <a:ext cx="80" cy="75"/>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12657" name="Oval 17"/>
            <p:cNvSpPr>
              <a:spLocks noChangeArrowheads="1"/>
            </p:cNvSpPr>
            <p:nvPr/>
          </p:nvSpPr>
          <p:spPr bwMode="auto">
            <a:xfrm>
              <a:off x="5248" y="1184"/>
              <a:ext cx="79" cy="75"/>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12658" name="Oval 18"/>
            <p:cNvSpPr>
              <a:spLocks noChangeArrowheads="1"/>
            </p:cNvSpPr>
            <p:nvPr/>
          </p:nvSpPr>
          <p:spPr bwMode="auto">
            <a:xfrm>
              <a:off x="5360" y="1184"/>
              <a:ext cx="76" cy="75"/>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12659" name="Oval 19"/>
            <p:cNvSpPr>
              <a:spLocks noChangeArrowheads="1"/>
            </p:cNvSpPr>
            <p:nvPr/>
          </p:nvSpPr>
          <p:spPr bwMode="auto">
            <a:xfrm>
              <a:off x="5472" y="1184"/>
              <a:ext cx="75" cy="75"/>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12660" name="Oval 20"/>
            <p:cNvSpPr>
              <a:spLocks noChangeArrowheads="1"/>
            </p:cNvSpPr>
            <p:nvPr/>
          </p:nvSpPr>
          <p:spPr bwMode="auto">
            <a:xfrm>
              <a:off x="5584" y="1184"/>
              <a:ext cx="80" cy="75"/>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112661"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pPr>
                <a:defRPr/>
              </a:pPr>
              <a:endParaRPr lang="zh-TW" altLang="en-US"/>
            </a:p>
          </p:txBody>
        </p:sp>
        <p:sp>
          <p:nvSpPr>
            <p:cNvPr id="112662" name="Oval 22"/>
            <p:cNvSpPr>
              <a:spLocks noChangeArrowheads="1"/>
            </p:cNvSpPr>
            <p:nvPr/>
          </p:nvSpPr>
          <p:spPr bwMode="auto">
            <a:xfrm>
              <a:off x="5248" y="1296"/>
              <a:ext cx="79" cy="80"/>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12663" name="Oval 23"/>
            <p:cNvSpPr>
              <a:spLocks noChangeArrowheads="1"/>
            </p:cNvSpPr>
            <p:nvPr/>
          </p:nvSpPr>
          <p:spPr bwMode="auto">
            <a:xfrm>
              <a:off x="5360" y="1296"/>
              <a:ext cx="76" cy="80"/>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12664" name="Oval 24"/>
            <p:cNvSpPr>
              <a:spLocks noChangeArrowheads="1"/>
            </p:cNvSpPr>
            <p:nvPr/>
          </p:nvSpPr>
          <p:spPr bwMode="auto">
            <a:xfrm>
              <a:off x="5472" y="1296"/>
              <a:ext cx="75" cy="80"/>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112665"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12666" name="Oval 26"/>
            <p:cNvSpPr>
              <a:spLocks noChangeArrowheads="1"/>
            </p:cNvSpPr>
            <p:nvPr/>
          </p:nvSpPr>
          <p:spPr bwMode="auto">
            <a:xfrm>
              <a:off x="5248" y="1408"/>
              <a:ext cx="79" cy="80"/>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12667" name="Oval 27"/>
            <p:cNvSpPr>
              <a:spLocks noChangeArrowheads="1"/>
            </p:cNvSpPr>
            <p:nvPr/>
          </p:nvSpPr>
          <p:spPr bwMode="auto">
            <a:xfrm>
              <a:off x="5360" y="1408"/>
              <a:ext cx="76" cy="80"/>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112668" name="Oval 28"/>
            <p:cNvSpPr>
              <a:spLocks noChangeArrowheads="1"/>
            </p:cNvSpPr>
            <p:nvPr/>
          </p:nvSpPr>
          <p:spPr bwMode="auto">
            <a:xfrm>
              <a:off x="5472" y="1408"/>
              <a:ext cx="75" cy="80"/>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112669"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pPr>
                <a:defRPr/>
              </a:pPr>
              <a:endParaRPr lang="zh-TW" altLang="en-US"/>
            </a:p>
          </p:txBody>
        </p:sp>
        <p:sp>
          <p:nvSpPr>
            <p:cNvPr id="112670" name="Oval 30"/>
            <p:cNvSpPr>
              <a:spLocks noChangeArrowheads="1"/>
            </p:cNvSpPr>
            <p:nvPr/>
          </p:nvSpPr>
          <p:spPr bwMode="auto">
            <a:xfrm>
              <a:off x="5136" y="1520"/>
              <a:ext cx="80" cy="79"/>
            </a:xfrm>
            <a:prstGeom prst="ellipse">
              <a:avLst/>
            </a:prstGeom>
            <a:solidFill>
              <a:schemeClr val="accent2"/>
            </a:solidFill>
            <a:ln w="9525">
              <a:noFill/>
              <a:round/>
              <a:headEnd/>
              <a:tailEnd/>
            </a:ln>
            <a:effectLst/>
          </p:spPr>
          <p:txBody>
            <a:bodyPr wrap="none" anchor="ctr"/>
            <a:lstStyle/>
            <a:p>
              <a:pPr>
                <a:defRPr/>
              </a:pPr>
              <a:endParaRPr lang="zh-TW" altLang="en-US"/>
            </a:p>
          </p:txBody>
        </p:sp>
        <p:sp>
          <p:nvSpPr>
            <p:cNvPr id="112671" name="Oval 31"/>
            <p:cNvSpPr>
              <a:spLocks noChangeArrowheads="1"/>
            </p:cNvSpPr>
            <p:nvPr/>
          </p:nvSpPr>
          <p:spPr bwMode="auto">
            <a:xfrm>
              <a:off x="5248" y="1520"/>
              <a:ext cx="79" cy="79"/>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112672" name="Oval 32"/>
            <p:cNvSpPr>
              <a:spLocks noChangeArrowheads="1"/>
            </p:cNvSpPr>
            <p:nvPr/>
          </p:nvSpPr>
          <p:spPr bwMode="auto">
            <a:xfrm>
              <a:off x="5360" y="1520"/>
              <a:ext cx="76" cy="79"/>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112673" name="Oval 33"/>
            <p:cNvSpPr>
              <a:spLocks noChangeArrowheads="1"/>
            </p:cNvSpPr>
            <p:nvPr/>
          </p:nvSpPr>
          <p:spPr bwMode="auto">
            <a:xfrm>
              <a:off x="5472" y="1520"/>
              <a:ext cx="75" cy="79"/>
            </a:xfrm>
            <a:prstGeom prst="ellipse">
              <a:avLst/>
            </a:prstGeom>
            <a:solidFill>
              <a:schemeClr val="folHlink"/>
            </a:solidFill>
            <a:ln w="9525">
              <a:noFill/>
              <a:round/>
              <a:headEnd/>
              <a:tailEnd/>
            </a:ln>
            <a:effectLst/>
          </p:spPr>
          <p:txBody>
            <a:bodyPr wrap="none" anchor="ctr"/>
            <a:lstStyle/>
            <a:p>
              <a:pPr>
                <a:defRPr/>
              </a:pPr>
              <a:endParaRPr lang="zh-TW" altLang="en-US"/>
            </a:p>
          </p:txBody>
        </p:sp>
        <p:sp>
          <p:nvSpPr>
            <p:cNvPr id="112674" name="Oval 34"/>
            <p:cNvSpPr>
              <a:spLocks noChangeArrowheads="1"/>
            </p:cNvSpPr>
            <p:nvPr/>
          </p:nvSpPr>
          <p:spPr bwMode="auto">
            <a:xfrm>
              <a:off x="5136" y="1632"/>
              <a:ext cx="80" cy="75"/>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112675" name="Oval 35"/>
            <p:cNvSpPr>
              <a:spLocks noChangeArrowheads="1"/>
            </p:cNvSpPr>
            <p:nvPr/>
          </p:nvSpPr>
          <p:spPr bwMode="auto">
            <a:xfrm>
              <a:off x="5248" y="1632"/>
              <a:ext cx="79" cy="75"/>
            </a:xfrm>
            <a:prstGeom prst="ellipse">
              <a:avLst/>
            </a:prstGeom>
            <a:solidFill>
              <a:schemeClr val="accent1"/>
            </a:solidFill>
            <a:ln w="9525">
              <a:noFill/>
              <a:round/>
              <a:headEnd/>
              <a:tailEnd/>
            </a:ln>
            <a:effectLst/>
          </p:spPr>
          <p:txBody>
            <a:bodyPr wrap="none" anchor="ctr"/>
            <a:lstStyle/>
            <a:p>
              <a:pPr>
                <a:defRPr/>
              </a:pPr>
              <a:endParaRPr lang="zh-TW" altLang="en-US"/>
            </a:p>
          </p:txBody>
        </p:sp>
        <p:sp>
          <p:nvSpPr>
            <p:cNvPr id="112676" name="Oval 36"/>
            <p:cNvSpPr>
              <a:spLocks noChangeArrowheads="1"/>
            </p:cNvSpPr>
            <p:nvPr/>
          </p:nvSpPr>
          <p:spPr bwMode="auto">
            <a:xfrm>
              <a:off x="5360" y="1632"/>
              <a:ext cx="76" cy="75"/>
            </a:xfrm>
            <a:prstGeom prst="ellipse">
              <a:avLst/>
            </a:prstGeom>
            <a:solidFill>
              <a:schemeClr val="folHlink"/>
            </a:solidFill>
            <a:ln w="9525">
              <a:noFill/>
              <a:round/>
              <a:headEnd/>
              <a:tailEnd/>
            </a:ln>
            <a:effectLst/>
          </p:spPr>
          <p:txBody>
            <a:bodyPr wrap="none" anchor="ctr"/>
            <a:lstStyle/>
            <a:p>
              <a:pPr>
                <a:defRPr/>
              </a:pPr>
              <a:endParaRPr lang="zh-TW" altLang="en-US"/>
            </a:p>
          </p:txBody>
        </p:sp>
        <p:sp>
          <p:nvSpPr>
            <p:cNvPr id="112677" name="Oval 37"/>
            <p:cNvSpPr>
              <a:spLocks noChangeArrowheads="1"/>
            </p:cNvSpPr>
            <p:nvPr/>
          </p:nvSpPr>
          <p:spPr bwMode="auto">
            <a:xfrm>
              <a:off x="5472" y="1632"/>
              <a:ext cx="75" cy="75"/>
            </a:xfrm>
            <a:prstGeom prst="ellipse">
              <a:avLst/>
            </a:prstGeom>
            <a:solidFill>
              <a:schemeClr val="folHlink"/>
            </a:solidFill>
            <a:ln w="9525">
              <a:noFill/>
              <a:round/>
              <a:headEnd/>
              <a:tailEnd/>
            </a:ln>
            <a:effectLst/>
          </p:spPr>
          <p:txBody>
            <a:bodyPr wrap="none" anchor="ctr"/>
            <a:lstStyle/>
            <a:p>
              <a:pPr>
                <a:defRPr/>
              </a:pPr>
              <a:endParaRPr lang="zh-TW" altLang="en-US"/>
            </a:p>
          </p:txBody>
        </p:sp>
        <p:sp>
          <p:nvSpPr>
            <p:cNvPr id="112678" name="Oval 38"/>
            <p:cNvSpPr>
              <a:spLocks noChangeArrowheads="1"/>
            </p:cNvSpPr>
            <p:nvPr/>
          </p:nvSpPr>
          <p:spPr bwMode="auto">
            <a:xfrm>
              <a:off x="5248" y="1744"/>
              <a:ext cx="79" cy="80"/>
            </a:xfrm>
            <a:prstGeom prst="ellipse">
              <a:avLst/>
            </a:prstGeom>
            <a:solidFill>
              <a:schemeClr val="folHlink"/>
            </a:solidFill>
            <a:ln w="9525">
              <a:noFill/>
              <a:round/>
              <a:headEnd/>
              <a:tailEnd/>
            </a:ln>
            <a:effectLst/>
          </p:spPr>
          <p:txBody>
            <a:bodyPr wrap="none" anchor="ctr"/>
            <a:lstStyle/>
            <a:p>
              <a:pPr>
                <a:defRPr/>
              </a:pPr>
              <a:endParaRPr lang="zh-TW" altLang="en-US"/>
            </a:p>
          </p:txBody>
        </p:sp>
        <p:sp>
          <p:nvSpPr>
            <p:cNvPr id="112679" name="Oval 39"/>
            <p:cNvSpPr>
              <a:spLocks noChangeArrowheads="1"/>
            </p:cNvSpPr>
            <p:nvPr/>
          </p:nvSpPr>
          <p:spPr bwMode="auto">
            <a:xfrm>
              <a:off x="5472" y="1744"/>
              <a:ext cx="75" cy="80"/>
            </a:xfrm>
            <a:prstGeom prst="ellipse">
              <a:avLst/>
            </a:prstGeom>
            <a:solidFill>
              <a:schemeClr val="folHlink"/>
            </a:solidFill>
            <a:ln w="9525">
              <a:noFill/>
              <a:round/>
              <a:headEnd/>
              <a:tailEnd/>
            </a:ln>
            <a:effectLst/>
          </p:spPr>
          <p:txBody>
            <a:bodyPr wrap="none" anchor="ctr"/>
            <a:lstStyle/>
            <a:p>
              <a:pPr>
                <a:defRPr/>
              </a:pPr>
              <a:endParaRPr lang="zh-TW" altLang="en-US"/>
            </a:p>
          </p:txBody>
        </p:sp>
      </p:grpSp>
    </p:spTree>
  </p:cSld>
  <p:clrMap bg1="lt1" tx1="dk1" bg2="lt2" tx2="dk2" accent1="accent1" accent2="accent2" accent3="accent3" accent4="accent4" accent5="accent5" accent6="accent6" hlink="hlink" folHlink="folHlink"/>
  <p:sldLayoutIdLst>
    <p:sldLayoutId id="2147483960" r:id="rId1"/>
    <p:sldLayoutId id="2147483949" r:id="rId2"/>
    <p:sldLayoutId id="2147483950" r:id="rId3"/>
    <p:sldLayoutId id="2147483951" r:id="rId4"/>
    <p:sldLayoutId id="2147483952" r:id="rId5"/>
    <p:sldLayoutId id="2147483953" r:id="rId6"/>
    <p:sldLayoutId id="2147483954" r:id="rId7"/>
    <p:sldLayoutId id="2147483955" r:id="rId8"/>
    <p:sldLayoutId id="2147483956" r:id="rId9"/>
    <p:sldLayoutId id="2147483957" r:id="rId10"/>
    <p:sldLayoutId id="2147483958" r:id="rId11"/>
  </p:sldLayoutIdLst>
  <p:timing>
    <p:tnLst>
      <p:par>
        <p:cTn id="1" dur="indefinite" restart="never" nodeType="tmRoot"/>
      </p:par>
    </p:tnLst>
  </p:timing>
  <p:hf hdr="0" ftr="0" dt="0"/>
  <p:txStyles>
    <p:titleStyle>
      <a:lvl1pPr algn="l" rtl="0" eaLnBrk="0" fontAlgn="base" hangingPunct="0">
        <a:spcBef>
          <a:spcPct val="0"/>
        </a:spcBef>
        <a:spcAft>
          <a:spcPct val="0"/>
        </a:spcAft>
        <a:defRPr kumimoji="1" sz="3900" b="1">
          <a:solidFill>
            <a:schemeClr val="tx2"/>
          </a:solidFill>
          <a:latin typeface="+mj-lt"/>
          <a:ea typeface="+mj-ea"/>
          <a:cs typeface="+mj-cs"/>
        </a:defRPr>
      </a:lvl1pPr>
      <a:lvl2pPr algn="l" rtl="0" eaLnBrk="0" fontAlgn="base" hangingPunct="0">
        <a:spcBef>
          <a:spcPct val="0"/>
        </a:spcBef>
        <a:spcAft>
          <a:spcPct val="0"/>
        </a:spcAft>
        <a:defRPr kumimoji="1" sz="3900" b="1">
          <a:solidFill>
            <a:schemeClr val="tx2"/>
          </a:solidFill>
          <a:latin typeface="Arial" charset="0"/>
          <a:ea typeface="新細明體" pitchFamily="18" charset="-120"/>
        </a:defRPr>
      </a:lvl2pPr>
      <a:lvl3pPr algn="l" rtl="0" eaLnBrk="0" fontAlgn="base" hangingPunct="0">
        <a:spcBef>
          <a:spcPct val="0"/>
        </a:spcBef>
        <a:spcAft>
          <a:spcPct val="0"/>
        </a:spcAft>
        <a:defRPr kumimoji="1" sz="3900" b="1">
          <a:solidFill>
            <a:schemeClr val="tx2"/>
          </a:solidFill>
          <a:latin typeface="Arial" charset="0"/>
          <a:ea typeface="新細明體" pitchFamily="18" charset="-120"/>
        </a:defRPr>
      </a:lvl3pPr>
      <a:lvl4pPr algn="l" rtl="0" eaLnBrk="0" fontAlgn="base" hangingPunct="0">
        <a:spcBef>
          <a:spcPct val="0"/>
        </a:spcBef>
        <a:spcAft>
          <a:spcPct val="0"/>
        </a:spcAft>
        <a:defRPr kumimoji="1" sz="3900" b="1">
          <a:solidFill>
            <a:schemeClr val="tx2"/>
          </a:solidFill>
          <a:latin typeface="Arial" charset="0"/>
          <a:ea typeface="新細明體" pitchFamily="18" charset="-120"/>
        </a:defRPr>
      </a:lvl4pPr>
      <a:lvl5pPr algn="l" rtl="0" eaLnBrk="0" fontAlgn="base" hangingPunct="0">
        <a:spcBef>
          <a:spcPct val="0"/>
        </a:spcBef>
        <a:spcAft>
          <a:spcPct val="0"/>
        </a:spcAft>
        <a:defRPr kumimoji="1" sz="3900" b="1">
          <a:solidFill>
            <a:schemeClr val="tx2"/>
          </a:solidFill>
          <a:latin typeface="Arial" charset="0"/>
          <a:ea typeface="新細明體" pitchFamily="18" charset="-120"/>
        </a:defRPr>
      </a:lvl5pPr>
      <a:lvl6pPr marL="457200" algn="l" rtl="0" fontAlgn="base">
        <a:spcBef>
          <a:spcPct val="0"/>
        </a:spcBef>
        <a:spcAft>
          <a:spcPct val="0"/>
        </a:spcAft>
        <a:defRPr kumimoji="1" sz="3900" b="1">
          <a:solidFill>
            <a:schemeClr val="tx2"/>
          </a:solidFill>
          <a:latin typeface="Arial" charset="0"/>
          <a:ea typeface="新細明體" pitchFamily="18" charset="-120"/>
        </a:defRPr>
      </a:lvl6pPr>
      <a:lvl7pPr marL="914400" algn="l" rtl="0" fontAlgn="base">
        <a:spcBef>
          <a:spcPct val="0"/>
        </a:spcBef>
        <a:spcAft>
          <a:spcPct val="0"/>
        </a:spcAft>
        <a:defRPr kumimoji="1" sz="3900" b="1">
          <a:solidFill>
            <a:schemeClr val="tx2"/>
          </a:solidFill>
          <a:latin typeface="Arial" charset="0"/>
          <a:ea typeface="新細明體" pitchFamily="18" charset="-120"/>
        </a:defRPr>
      </a:lvl7pPr>
      <a:lvl8pPr marL="1371600" algn="l" rtl="0" fontAlgn="base">
        <a:spcBef>
          <a:spcPct val="0"/>
        </a:spcBef>
        <a:spcAft>
          <a:spcPct val="0"/>
        </a:spcAft>
        <a:defRPr kumimoji="1" sz="3900" b="1">
          <a:solidFill>
            <a:schemeClr val="tx2"/>
          </a:solidFill>
          <a:latin typeface="Arial" charset="0"/>
          <a:ea typeface="新細明體" pitchFamily="18" charset="-120"/>
        </a:defRPr>
      </a:lvl8pPr>
      <a:lvl9pPr marL="1828800" algn="l" rtl="0" fontAlgn="base">
        <a:spcBef>
          <a:spcPct val="0"/>
        </a:spcBef>
        <a:spcAft>
          <a:spcPct val="0"/>
        </a:spcAft>
        <a:defRPr kumimoji="1" sz="3900" b="1">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kumimoji="1"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kumimoji="1" sz="2600">
          <a:solidFill>
            <a:schemeClr val="tx1"/>
          </a:solidFill>
          <a:latin typeface="+mn-lt"/>
          <a:ea typeface="+mn-ea"/>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kumimoji="1" sz="2300">
          <a:solidFill>
            <a:schemeClr val="tx1"/>
          </a:solidFill>
          <a:latin typeface="+mn-lt"/>
          <a:ea typeface="+mn-ea"/>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kumimoji="1" sz="2000">
          <a:solidFill>
            <a:schemeClr val="tx1"/>
          </a:solidFill>
          <a:latin typeface="+mn-lt"/>
          <a:ea typeface="+mn-ea"/>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kumimoji="1" sz="2000">
          <a:solidFill>
            <a:schemeClr val="tx1"/>
          </a:solidFill>
          <a:latin typeface="+mn-lt"/>
          <a:ea typeface="+mn-ea"/>
        </a:defRPr>
      </a:lvl5pPr>
      <a:lvl6pPr marL="2055813" indent="-315913" algn="l" rtl="0" fontAlgn="base">
        <a:spcBef>
          <a:spcPct val="20000"/>
        </a:spcBef>
        <a:spcAft>
          <a:spcPct val="0"/>
        </a:spcAft>
        <a:buClr>
          <a:schemeClr val="folHlink"/>
        </a:buClr>
        <a:buSzPct val="80000"/>
        <a:buFont typeface="Wingdings" pitchFamily="2" charset="2"/>
        <a:buChar char="§"/>
        <a:defRPr kumimoji="1"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kumimoji="1"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kumimoji="1"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098" name="圖片 6" descr="母片4.jpg"/>
          <p:cNvPicPr>
            <a:picLocks noChangeAspect="1"/>
          </p:cNvPicPr>
          <p:nvPr/>
        </p:nvPicPr>
        <p:blipFill>
          <a:blip r:embed="rId8" cstate="print"/>
          <a:srcRect/>
          <a:stretch>
            <a:fillRect/>
          </a:stretch>
        </p:blipFill>
        <p:spPr bwMode="auto">
          <a:xfrm>
            <a:off x="0" y="0"/>
            <a:ext cx="9144000" cy="6858000"/>
          </a:xfrm>
          <a:prstGeom prst="rect">
            <a:avLst/>
          </a:prstGeom>
          <a:noFill/>
          <a:ln w="9525">
            <a:noFill/>
            <a:miter lim="800000"/>
            <a:headEnd/>
            <a:tailEnd/>
          </a:ln>
        </p:spPr>
      </p:pic>
      <p:sp>
        <p:nvSpPr>
          <p:cNvPr id="4099" name="標題版面配置區 1"/>
          <p:cNvSpPr>
            <a:spLocks noGrp="1"/>
          </p:cNvSpPr>
          <p:nvPr>
            <p:ph type="title"/>
          </p:nvPr>
        </p:nvSpPr>
        <p:spPr bwMode="auto">
          <a:xfrm>
            <a:off x="1223963" y="0"/>
            <a:ext cx="7920037" cy="7651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4100" name="文字版面配置區 2"/>
          <p:cNvSpPr>
            <a:spLocks noGrp="1"/>
          </p:cNvSpPr>
          <p:nvPr>
            <p:ph type="body" idx="1"/>
          </p:nvPr>
        </p:nvSpPr>
        <p:spPr bwMode="auto">
          <a:xfrm>
            <a:off x="1116013" y="981075"/>
            <a:ext cx="7632700" cy="54006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pic>
        <p:nvPicPr>
          <p:cNvPr id="4101" name="圖片 10" descr="kmuhlogo.gif"/>
          <p:cNvPicPr>
            <a:picLocks noChangeAspect="1"/>
          </p:cNvPicPr>
          <p:nvPr/>
        </p:nvPicPr>
        <p:blipFill>
          <a:blip r:embed="rId9" cstate="print"/>
          <a:srcRect/>
          <a:stretch>
            <a:fillRect/>
          </a:stretch>
        </p:blipFill>
        <p:spPr bwMode="auto">
          <a:xfrm>
            <a:off x="179388" y="115888"/>
            <a:ext cx="647700" cy="6492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61" r:id="rId1"/>
    <p:sldLayoutId id="2147483962" r:id="rId2"/>
    <p:sldLayoutId id="2147483959" r:id="rId3"/>
    <p:sldLayoutId id="2147483963" r:id="rId4"/>
    <p:sldLayoutId id="2147483964" r:id="rId5"/>
    <p:sldLayoutId id="2147483965" r:id="rId6"/>
  </p:sldLayoutIdLst>
  <p:hf hdr="0" ftr="0" dt="0"/>
  <p:txStyles>
    <p:titleStyle>
      <a:lvl1pPr algn="l" rtl="0" fontAlgn="base">
        <a:spcBef>
          <a:spcPct val="0"/>
        </a:spcBef>
        <a:spcAft>
          <a:spcPct val="0"/>
        </a:spcAft>
        <a:defRPr sz="3200" kern="1200">
          <a:solidFill>
            <a:srgbClr val="984807"/>
          </a:solidFill>
          <a:latin typeface="Calibri" pitchFamily="34" charset="0"/>
          <a:ea typeface="標楷體" pitchFamily="65" charset="-120"/>
          <a:cs typeface="+mj-cs"/>
        </a:defRPr>
      </a:lvl1pPr>
      <a:lvl2pPr algn="l" rtl="0" fontAlgn="base">
        <a:spcBef>
          <a:spcPct val="0"/>
        </a:spcBef>
        <a:spcAft>
          <a:spcPct val="0"/>
        </a:spcAft>
        <a:defRPr sz="3200">
          <a:solidFill>
            <a:srgbClr val="984807"/>
          </a:solidFill>
          <a:latin typeface="Calibri" pitchFamily="34" charset="0"/>
          <a:ea typeface="標楷體" pitchFamily="65" charset="-120"/>
        </a:defRPr>
      </a:lvl2pPr>
      <a:lvl3pPr algn="l" rtl="0" fontAlgn="base">
        <a:spcBef>
          <a:spcPct val="0"/>
        </a:spcBef>
        <a:spcAft>
          <a:spcPct val="0"/>
        </a:spcAft>
        <a:defRPr sz="3200">
          <a:solidFill>
            <a:srgbClr val="984807"/>
          </a:solidFill>
          <a:latin typeface="Calibri" pitchFamily="34" charset="0"/>
          <a:ea typeface="標楷體" pitchFamily="65" charset="-120"/>
        </a:defRPr>
      </a:lvl3pPr>
      <a:lvl4pPr algn="l" rtl="0" fontAlgn="base">
        <a:spcBef>
          <a:spcPct val="0"/>
        </a:spcBef>
        <a:spcAft>
          <a:spcPct val="0"/>
        </a:spcAft>
        <a:defRPr sz="3200">
          <a:solidFill>
            <a:srgbClr val="984807"/>
          </a:solidFill>
          <a:latin typeface="Calibri" pitchFamily="34" charset="0"/>
          <a:ea typeface="標楷體" pitchFamily="65" charset="-120"/>
        </a:defRPr>
      </a:lvl4pPr>
      <a:lvl5pPr algn="l" rtl="0" fontAlgn="base">
        <a:spcBef>
          <a:spcPct val="0"/>
        </a:spcBef>
        <a:spcAft>
          <a:spcPct val="0"/>
        </a:spcAft>
        <a:defRPr sz="3200">
          <a:solidFill>
            <a:srgbClr val="984807"/>
          </a:solidFill>
          <a:latin typeface="Calibri" pitchFamily="34" charset="0"/>
          <a:ea typeface="標楷體" pitchFamily="65"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fontAlgn="base">
        <a:spcBef>
          <a:spcPct val="20000"/>
        </a:spcBef>
        <a:spcAft>
          <a:spcPct val="0"/>
        </a:spcAft>
        <a:buFont typeface="Arial" charset="0"/>
        <a:buChar char="•"/>
        <a:defRPr sz="2400" kern="1200">
          <a:solidFill>
            <a:schemeClr val="tx1"/>
          </a:solidFill>
          <a:latin typeface="Calibri" pitchFamily="34" charset="0"/>
          <a:ea typeface="標楷體" pitchFamily="65" charset="-120"/>
          <a:cs typeface="+mn-cs"/>
        </a:defRPr>
      </a:lvl1pPr>
      <a:lvl2pPr marL="742950" indent="-285750" algn="l" rtl="0" fontAlgn="base">
        <a:spcBef>
          <a:spcPct val="20000"/>
        </a:spcBef>
        <a:spcAft>
          <a:spcPct val="0"/>
        </a:spcAft>
        <a:buFont typeface="Arial" charset="0"/>
        <a:buChar char="–"/>
        <a:defRPr sz="2400" kern="1200">
          <a:solidFill>
            <a:schemeClr val="tx1"/>
          </a:solidFill>
          <a:latin typeface="Calibri" pitchFamily="34" charset="0"/>
          <a:ea typeface="標楷體" pitchFamily="65" charset="-120"/>
          <a:cs typeface="+mn-cs"/>
        </a:defRPr>
      </a:lvl2pPr>
      <a:lvl3pPr marL="1143000" indent="-228600" algn="l" rtl="0" fontAlgn="base">
        <a:spcBef>
          <a:spcPct val="20000"/>
        </a:spcBef>
        <a:spcAft>
          <a:spcPct val="0"/>
        </a:spcAft>
        <a:buFont typeface="Arial" charset="0"/>
        <a:buChar char="•"/>
        <a:defRPr sz="2400" kern="1200">
          <a:solidFill>
            <a:schemeClr val="tx1"/>
          </a:solidFill>
          <a:latin typeface="Calibri" pitchFamily="34" charset="0"/>
          <a:ea typeface="標楷體" pitchFamily="65" charset="-120"/>
          <a:cs typeface="+mn-cs"/>
        </a:defRPr>
      </a:lvl3pPr>
      <a:lvl4pPr marL="1600200" indent="-228600" algn="l" rtl="0" fontAlgn="base">
        <a:spcBef>
          <a:spcPct val="20000"/>
        </a:spcBef>
        <a:spcAft>
          <a:spcPct val="0"/>
        </a:spcAft>
        <a:buFont typeface="Arial" charset="0"/>
        <a:buChar char="–"/>
        <a:defRPr sz="2400" kern="1200">
          <a:solidFill>
            <a:schemeClr val="tx1"/>
          </a:solidFill>
          <a:latin typeface="Calibri" pitchFamily="34" charset="0"/>
          <a:ea typeface="標楷體" pitchFamily="65" charset="-120"/>
          <a:cs typeface="+mn-cs"/>
        </a:defRPr>
      </a:lvl4pPr>
      <a:lvl5pPr marL="2057400" indent="-228600" algn="l" rtl="0" fontAlgn="base">
        <a:spcBef>
          <a:spcPct val="20000"/>
        </a:spcBef>
        <a:spcAft>
          <a:spcPct val="0"/>
        </a:spcAft>
        <a:buFont typeface="Arial" charset="0"/>
        <a:buChar char="»"/>
        <a:defRPr sz="2400" kern="1200">
          <a:solidFill>
            <a:schemeClr val="tx1"/>
          </a:solidFill>
          <a:latin typeface="Calibri" pitchFamily="34" charset="0"/>
          <a:ea typeface="標楷體" pitchFamily="65" charset="-12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36.xml"/><Relationship Id="rId5" Type="http://schemas.openxmlformats.org/officeDocument/2006/relationships/image" Target="../media/image13.pn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5.xml"/><Relationship Id="rId1" Type="http://schemas.openxmlformats.org/officeDocument/2006/relationships/slideLayout" Target="../slideLayouts/slideLayout39.xml"/><Relationship Id="rId4" Type="http://schemas.openxmlformats.org/officeDocument/2006/relationships/image" Target="../media/image20.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4"/>
          <p:cNvSpPr>
            <a:spLocks noGrp="1" noChangeArrowheads="1"/>
          </p:cNvSpPr>
          <p:nvPr>
            <p:ph type="ctrTitle"/>
          </p:nvPr>
        </p:nvSpPr>
        <p:spPr>
          <a:xfrm>
            <a:off x="395288" y="908050"/>
            <a:ext cx="8461375" cy="2089150"/>
          </a:xfrm>
        </p:spPr>
        <p:txBody>
          <a:bodyPr/>
          <a:lstStyle/>
          <a:p>
            <a:pPr>
              <a:defRPr/>
            </a:pPr>
            <a:r>
              <a:rPr lang="en-US" altLang="zh-TW" sz="2800" dirty="0" smtClean="0">
                <a:solidFill>
                  <a:schemeClr val="accent4">
                    <a:lumMod val="50000"/>
                  </a:schemeClr>
                </a:solidFill>
              </a:rPr>
              <a:t> </a:t>
            </a:r>
            <a:r>
              <a:rPr lang="en-US" altLang="zh-TW" sz="2800" b="1" dirty="0" smtClean="0">
                <a:solidFill>
                  <a:schemeClr val="accent4">
                    <a:lumMod val="50000"/>
                  </a:schemeClr>
                </a:solidFill>
              </a:rPr>
              <a:t>A strategy for reduction of antibiotic use in new patients admitted to a neonatal intensive care unit— experience in Southern Taiwan</a:t>
            </a:r>
            <a:endParaRPr lang="zh-TW" altLang="en-US" sz="2800" b="1" dirty="0" smtClean="0">
              <a:solidFill>
                <a:schemeClr val="accent4">
                  <a:lumMod val="50000"/>
                </a:schemeClr>
              </a:solidFill>
            </a:endParaRPr>
          </a:p>
        </p:txBody>
      </p:sp>
      <p:sp>
        <p:nvSpPr>
          <p:cNvPr id="7172" name="Rectangle 5"/>
          <p:cNvSpPr>
            <a:spLocks noGrp="1" noChangeArrowheads="1"/>
          </p:cNvSpPr>
          <p:nvPr>
            <p:ph type="subTitle" idx="1"/>
          </p:nvPr>
        </p:nvSpPr>
        <p:spPr>
          <a:xfrm>
            <a:off x="539750" y="2708275"/>
            <a:ext cx="7875588" cy="1654175"/>
          </a:xfrm>
        </p:spPr>
        <p:txBody>
          <a:bodyPr/>
          <a:lstStyle/>
          <a:p>
            <a:pPr algn="r">
              <a:lnSpc>
                <a:spcPct val="150000"/>
              </a:lnSpc>
              <a:spcBef>
                <a:spcPts val="600"/>
              </a:spcBef>
              <a:buFont typeface="Arial" pitchFamily="34" charset="0"/>
              <a:buNone/>
              <a:defRPr/>
            </a:pPr>
            <a:r>
              <a:rPr lang="en-US" altLang="zh-TW" sz="2100" b="1" dirty="0" smtClean="0"/>
              <a:t>Department of Pediatrics, Kaohsiung Medical University Hospital, Kaohsiung, Taiwan </a:t>
            </a:r>
          </a:p>
          <a:p>
            <a:pPr algn="r">
              <a:lnSpc>
                <a:spcPct val="150000"/>
              </a:lnSpc>
              <a:buFont typeface="Arial" pitchFamily="34" charset="0"/>
              <a:buNone/>
              <a:defRPr/>
            </a:pPr>
            <a:r>
              <a:rPr lang="en-US" altLang="zh-TW" sz="2100" b="1" dirty="0" smtClean="0">
                <a:solidFill>
                  <a:schemeClr val="tx2"/>
                </a:solidFill>
              </a:rPr>
              <a:t>Hsiu-Lin Chen</a:t>
            </a:r>
            <a:endParaRPr lang="zh-TW" altLang="en-US" sz="2100" b="1" dirty="0" smtClean="0">
              <a:solidFill>
                <a:schemeClr val="tx2"/>
              </a:solidFill>
            </a:endParaRPr>
          </a:p>
          <a:p>
            <a:pPr algn="r">
              <a:lnSpc>
                <a:spcPct val="80000"/>
              </a:lnSpc>
              <a:buFont typeface="Arial" pitchFamily="34" charset="0"/>
              <a:buNone/>
              <a:defRPr/>
            </a:pPr>
            <a:endParaRPr lang="zh-TW" altLang="en-US" sz="2100" dirty="0" smtClean="0"/>
          </a:p>
        </p:txBody>
      </p:sp>
      <p:sp>
        <p:nvSpPr>
          <p:cNvPr id="4" name="文字方塊 3"/>
          <p:cNvSpPr txBox="1"/>
          <p:nvPr/>
        </p:nvSpPr>
        <p:spPr>
          <a:xfrm>
            <a:off x="6228184" y="188640"/>
            <a:ext cx="273630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TW" dirty="0" smtClean="0"/>
              <a:t>Pediatrics and Neonatology (2012) 53, 245e251</a:t>
            </a:r>
            <a:endParaRPr lang="zh-TW"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內容版面配置區 4"/>
          <p:cNvSpPr>
            <a:spLocks noGrp="1"/>
          </p:cNvSpPr>
          <p:nvPr>
            <p:ph idx="1"/>
          </p:nvPr>
        </p:nvSpPr>
        <p:spPr>
          <a:xfrm>
            <a:off x="1116013" y="981075"/>
            <a:ext cx="7632700" cy="5472113"/>
          </a:xfrm>
        </p:spPr>
        <p:txBody>
          <a:bodyPr/>
          <a:lstStyle/>
          <a:p>
            <a:endParaRPr lang="zh-TW" altLang="en-US" smtClean="0"/>
          </a:p>
        </p:txBody>
      </p:sp>
      <p:pic>
        <p:nvPicPr>
          <p:cNvPr id="12291" name="Picture 2" descr="http://www.averysegal.com/wp-content/uploads/taiwan-map.jpg"/>
          <p:cNvPicPr>
            <a:picLocks noChangeAspect="1" noChangeArrowheads="1"/>
          </p:cNvPicPr>
          <p:nvPr/>
        </p:nvPicPr>
        <p:blipFill>
          <a:blip r:embed="rId2" cstate="print"/>
          <a:srcRect/>
          <a:stretch>
            <a:fillRect/>
          </a:stretch>
        </p:blipFill>
        <p:spPr bwMode="auto">
          <a:xfrm>
            <a:off x="468313" y="1052513"/>
            <a:ext cx="8099425" cy="4540250"/>
          </a:xfrm>
          <a:prstGeom prst="rect">
            <a:avLst/>
          </a:prstGeom>
          <a:noFill/>
          <a:ln w="9525">
            <a:noFill/>
            <a:miter lim="800000"/>
            <a:headEnd/>
            <a:tailEnd/>
          </a:ln>
        </p:spPr>
      </p:pic>
      <p:grpSp>
        <p:nvGrpSpPr>
          <p:cNvPr id="2" name="群組 23"/>
          <p:cNvGrpSpPr>
            <a:grpSpLocks/>
          </p:cNvGrpSpPr>
          <p:nvPr/>
        </p:nvGrpSpPr>
        <p:grpSpPr bwMode="auto">
          <a:xfrm>
            <a:off x="2195513" y="1052513"/>
            <a:ext cx="4824412" cy="3276600"/>
            <a:chOff x="2195736" y="1052736"/>
            <a:chExt cx="4824536" cy="3276601"/>
          </a:xfrm>
        </p:grpSpPr>
        <p:pic>
          <p:nvPicPr>
            <p:cNvPr id="12300" name="Picture 2" descr="http://3.bp.blogspot.com/-AJRCRvwbnPA/UuKRbvKvrXI/AAAAAAAAALs/bcU59rUh76c/s1600/460_Map-Taiwan.gif"/>
            <p:cNvPicPr>
              <a:picLocks noChangeAspect="1" noChangeArrowheads="1"/>
            </p:cNvPicPr>
            <p:nvPr/>
          </p:nvPicPr>
          <p:blipFill>
            <a:blip r:embed="rId3" cstate="print"/>
            <a:srcRect/>
            <a:stretch>
              <a:fillRect/>
            </a:stretch>
          </p:blipFill>
          <p:spPr bwMode="auto">
            <a:xfrm>
              <a:off x="2195736" y="1052736"/>
              <a:ext cx="4381500" cy="3276601"/>
            </a:xfrm>
            <a:prstGeom prst="rect">
              <a:avLst/>
            </a:prstGeom>
            <a:noFill/>
            <a:ln w="9525">
              <a:solidFill>
                <a:schemeClr val="tx1"/>
              </a:solidFill>
              <a:miter lim="800000"/>
              <a:headEnd/>
              <a:tailEnd/>
            </a:ln>
          </p:spPr>
        </p:pic>
        <p:sp>
          <p:nvSpPr>
            <p:cNvPr id="8" name="矩形圖說文字 7"/>
            <p:cNvSpPr/>
            <p:nvPr/>
          </p:nvSpPr>
          <p:spPr>
            <a:xfrm>
              <a:off x="2340202" y="2997424"/>
              <a:ext cx="1368460" cy="358775"/>
            </a:xfrm>
            <a:prstGeom prst="wedgeRectCallout">
              <a:avLst>
                <a:gd name="adj1" fmla="val 51738"/>
                <a:gd name="adj2" fmla="val 115410"/>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sz="2200" dirty="0">
                  <a:solidFill>
                    <a:schemeClr val="tx1"/>
                  </a:solidFill>
                </a:rPr>
                <a:t>Kaohsiung</a:t>
              </a:r>
              <a:endParaRPr lang="zh-TW" altLang="en-US" sz="2200" dirty="0">
                <a:solidFill>
                  <a:schemeClr val="tx1"/>
                </a:solidFill>
              </a:endParaRPr>
            </a:p>
          </p:txBody>
        </p:sp>
        <p:cxnSp>
          <p:nvCxnSpPr>
            <p:cNvPr id="10" name="直線接點 9"/>
            <p:cNvCxnSpPr/>
            <p:nvPr/>
          </p:nvCxnSpPr>
          <p:spPr>
            <a:xfrm flipH="1" flipV="1">
              <a:off x="5004095" y="1628998"/>
              <a:ext cx="2016177" cy="1295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線接點 11"/>
            <p:cNvCxnSpPr/>
            <p:nvPr/>
          </p:nvCxnSpPr>
          <p:spPr>
            <a:xfrm flipH="1">
              <a:off x="4788190" y="3213324"/>
              <a:ext cx="2160644" cy="8636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標題 1"/>
          <p:cNvSpPr>
            <a:spLocks noGrp="1"/>
          </p:cNvSpPr>
          <p:nvPr>
            <p:ph type="title"/>
          </p:nvPr>
        </p:nvSpPr>
        <p:spPr>
          <a:xfrm>
            <a:off x="1908175" y="0"/>
            <a:ext cx="6408738" cy="765175"/>
          </a:xfrm>
        </p:spPr>
        <p:txBody>
          <a:bodyPr/>
          <a:lstStyle/>
          <a:p>
            <a:pPr algn="r">
              <a:defRPr/>
            </a:pPr>
            <a:r>
              <a:rPr lang="en-US" altLang="zh-TW" b="1" dirty="0" smtClean="0"/>
              <a:t>Kaohsiung, Taiwan</a:t>
            </a:r>
            <a:endParaRPr lang="zh-TW" altLang="en-US" dirty="0"/>
          </a:p>
        </p:txBody>
      </p:sp>
      <p:grpSp>
        <p:nvGrpSpPr>
          <p:cNvPr id="3" name="群組 24"/>
          <p:cNvGrpSpPr>
            <a:grpSpLocks/>
          </p:cNvGrpSpPr>
          <p:nvPr/>
        </p:nvGrpSpPr>
        <p:grpSpPr bwMode="auto">
          <a:xfrm>
            <a:off x="0" y="3789363"/>
            <a:ext cx="4067175" cy="2447925"/>
            <a:chOff x="0" y="3789040"/>
            <a:chExt cx="4067944" cy="2448272"/>
          </a:xfrm>
        </p:grpSpPr>
        <p:pic>
          <p:nvPicPr>
            <p:cNvPr id="12298" name="Picture 4" descr="http://www.familytour.tw/webeip/ht00104/img/kmuh.jpg"/>
            <p:cNvPicPr>
              <a:picLocks noChangeAspect="1" noChangeArrowheads="1"/>
            </p:cNvPicPr>
            <p:nvPr/>
          </p:nvPicPr>
          <p:blipFill>
            <a:blip r:embed="rId4" cstate="print"/>
            <a:srcRect/>
            <a:stretch>
              <a:fillRect/>
            </a:stretch>
          </p:blipFill>
          <p:spPr bwMode="auto">
            <a:xfrm>
              <a:off x="179512" y="3789040"/>
              <a:ext cx="3779912" cy="1965229"/>
            </a:xfrm>
            <a:prstGeom prst="rect">
              <a:avLst/>
            </a:prstGeom>
            <a:noFill/>
            <a:ln w="9525">
              <a:solidFill>
                <a:schemeClr val="tx1"/>
              </a:solidFill>
              <a:miter lim="800000"/>
              <a:headEnd/>
              <a:tailEnd/>
            </a:ln>
          </p:spPr>
        </p:pic>
        <p:sp>
          <p:nvSpPr>
            <p:cNvPr id="23" name="圓角矩形 22"/>
            <p:cNvSpPr/>
            <p:nvPr/>
          </p:nvSpPr>
          <p:spPr>
            <a:xfrm>
              <a:off x="0" y="5589520"/>
              <a:ext cx="4067944" cy="647792"/>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ctr">
                <a:defRPr/>
              </a:pPr>
              <a:r>
                <a:rPr kumimoji="0" lang="en-US" altLang="zh-TW" b="1" dirty="0"/>
                <a:t>Kaohsiung Medical University Hospital</a:t>
              </a:r>
            </a:p>
            <a:p>
              <a:pPr algn="ctr">
                <a:defRPr/>
              </a:pPr>
              <a:r>
                <a:rPr lang="en-US" altLang="zh-TW" dirty="0" err="1"/>
                <a:t>Teritiary</a:t>
              </a:r>
              <a:r>
                <a:rPr lang="en-US" altLang="zh-TW" dirty="0"/>
                <a:t> medical center, 1712 beds</a:t>
              </a:r>
              <a:endParaRPr lang="zh-TW" altLang="en-US" dirty="0"/>
            </a:p>
          </p:txBody>
        </p:sp>
      </p:grpSp>
      <p:grpSp>
        <p:nvGrpSpPr>
          <p:cNvPr id="4" name="群組 27"/>
          <p:cNvGrpSpPr>
            <a:grpSpLocks/>
          </p:cNvGrpSpPr>
          <p:nvPr/>
        </p:nvGrpSpPr>
        <p:grpSpPr bwMode="auto">
          <a:xfrm>
            <a:off x="4284663" y="4076700"/>
            <a:ext cx="4587875" cy="2163763"/>
            <a:chOff x="3995936" y="4077072"/>
            <a:chExt cx="4876800" cy="2163316"/>
          </a:xfrm>
        </p:grpSpPr>
        <p:pic>
          <p:nvPicPr>
            <p:cNvPr id="12296" name="Picture 6" descr="untitled3"/>
            <p:cNvPicPr>
              <a:picLocks noChangeAspect="1" noChangeArrowheads="1"/>
            </p:cNvPicPr>
            <p:nvPr/>
          </p:nvPicPr>
          <p:blipFill>
            <a:blip r:embed="rId5" cstate="print"/>
            <a:srcRect/>
            <a:stretch>
              <a:fillRect/>
            </a:stretch>
          </p:blipFill>
          <p:spPr bwMode="auto">
            <a:xfrm>
              <a:off x="3995936" y="4221088"/>
              <a:ext cx="4876800" cy="2019300"/>
            </a:xfrm>
            <a:prstGeom prst="rect">
              <a:avLst/>
            </a:prstGeom>
            <a:noFill/>
            <a:ln w="9525">
              <a:noFill/>
              <a:miter lim="800000"/>
              <a:headEnd/>
              <a:tailEnd/>
            </a:ln>
          </p:spPr>
        </p:pic>
        <p:sp>
          <p:nvSpPr>
            <p:cNvPr id="27" name="圓角矩形 26"/>
            <p:cNvSpPr/>
            <p:nvPr/>
          </p:nvSpPr>
          <p:spPr>
            <a:xfrm>
              <a:off x="5364477" y="4077072"/>
              <a:ext cx="2591960" cy="431711"/>
            </a:xfrm>
            <a:prstGeom prst="roundRect">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r>
                <a:rPr lang="en-US" altLang="zh-TW" dirty="0"/>
                <a:t>NICU, 15 beds</a:t>
              </a:r>
              <a:endParaRPr lang="zh-TW" altLang="en-US"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ppt_w</p:attrName>
                                        </p:attrNameLst>
                                      </p:cBhvr>
                                      <p:tavLst>
                                        <p:tav tm="0">
                                          <p:val>
                                            <p:fltVal val="0"/>
                                          </p:val>
                                        </p:tav>
                                        <p:tav tm="100000">
                                          <p:val>
                                            <p:strVal val="#ppt_w"/>
                                          </p:val>
                                        </p:tav>
                                      </p:tavLst>
                                    </p:anim>
                                    <p:anim calcmode="lin" valueType="num">
                                      <p:cBhvr>
                                        <p:cTn id="10"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17" presetClass="entr" presetSubtype="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ppt_x</p:attrName>
                                        </p:attrNameLst>
                                      </p:cBhvr>
                                      <p:tavLst>
                                        <p:tav tm="0">
                                          <p:val>
                                            <p:strVal val="#ppt_x"/>
                                          </p:val>
                                        </p:tav>
                                        <p:tav tm="100000">
                                          <p:val>
                                            <p:strVal val="#ppt_x"/>
                                          </p:val>
                                        </p:tav>
                                      </p:tavLst>
                                    </p:anim>
                                    <p:anim calcmode="lin" valueType="num">
                                      <p:cBhvr>
                                        <p:cTn id="16" dur="500" fill="hold"/>
                                        <p:tgtEl>
                                          <p:spTgt spid="3"/>
                                        </p:tgtEl>
                                        <p:attrNameLst>
                                          <p:attrName>ppt_y</p:attrName>
                                        </p:attrNameLst>
                                      </p:cBhvr>
                                      <p:tavLst>
                                        <p:tav tm="0">
                                          <p:val>
                                            <p:strVal val="#ppt_y-#ppt_h/2"/>
                                          </p:val>
                                        </p:tav>
                                        <p:tav tm="100000">
                                          <p:val>
                                            <p:strVal val="#ppt_y"/>
                                          </p:val>
                                        </p:tav>
                                      </p:tavLst>
                                    </p:anim>
                                    <p:anim calcmode="lin" valueType="num">
                                      <p:cBhvr>
                                        <p:cTn id="17" dur="500" fill="hold"/>
                                        <p:tgtEl>
                                          <p:spTgt spid="3"/>
                                        </p:tgtEl>
                                        <p:attrNameLst>
                                          <p:attrName>ppt_w</p:attrName>
                                        </p:attrNameLst>
                                      </p:cBhvr>
                                      <p:tavLst>
                                        <p:tav tm="0">
                                          <p:val>
                                            <p:strVal val="#ppt_w"/>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17" presetClass="entr" presetSubtype="8"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ppt_x</p:attrName>
                                        </p:attrNameLst>
                                      </p:cBhvr>
                                      <p:tavLst>
                                        <p:tav tm="0">
                                          <p:val>
                                            <p:strVal val="#ppt_x-#ppt_w/2"/>
                                          </p:val>
                                        </p:tav>
                                        <p:tav tm="100000">
                                          <p:val>
                                            <p:strVal val="#ppt_x"/>
                                          </p:val>
                                        </p:tav>
                                      </p:tavLst>
                                    </p:anim>
                                    <p:anim calcmode="lin" valueType="num">
                                      <p:cBhvr>
                                        <p:cTn id="24" dur="500" fill="hold"/>
                                        <p:tgtEl>
                                          <p:spTgt spid="4"/>
                                        </p:tgtEl>
                                        <p:attrNameLst>
                                          <p:attrName>ppt_y</p:attrName>
                                        </p:attrNameLst>
                                      </p:cBhvr>
                                      <p:tavLst>
                                        <p:tav tm="0">
                                          <p:val>
                                            <p:strVal val="#ppt_y"/>
                                          </p:val>
                                        </p:tav>
                                        <p:tav tm="100000">
                                          <p:val>
                                            <p:strVal val="#ppt_y"/>
                                          </p:val>
                                        </p:tav>
                                      </p:tavLst>
                                    </p:anim>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9" name="Picture 3" descr="C:\Users\user\AppData\Local\Microsoft\Windows\Temporary Internet Files\Content.IE5\1J68P181\prokaryote_color_key[1].png"/>
          <p:cNvPicPr>
            <a:picLocks noChangeAspect="1" noChangeArrowheads="1"/>
          </p:cNvPicPr>
          <p:nvPr/>
        </p:nvPicPr>
        <p:blipFill>
          <a:blip r:embed="rId2" cstate="print">
            <a:lum bright="40000" contrast="-10000"/>
          </a:blip>
          <a:srcRect/>
          <a:stretch>
            <a:fillRect/>
          </a:stretch>
        </p:blipFill>
        <p:spPr bwMode="auto">
          <a:xfrm>
            <a:off x="4139952" y="2729658"/>
            <a:ext cx="4473873" cy="3677524"/>
          </a:xfrm>
          <a:prstGeom prst="rect">
            <a:avLst/>
          </a:prstGeom>
          <a:noFill/>
        </p:spPr>
      </p:pic>
      <p:sp>
        <p:nvSpPr>
          <p:cNvPr id="2" name="標題 1"/>
          <p:cNvSpPr>
            <a:spLocks noGrp="1"/>
          </p:cNvSpPr>
          <p:nvPr>
            <p:ph type="title"/>
          </p:nvPr>
        </p:nvSpPr>
        <p:spPr/>
        <p:txBody>
          <a:bodyPr/>
          <a:lstStyle/>
          <a:p>
            <a:r>
              <a:rPr lang="en-US" altLang="zh-TW" b="1" dirty="0" smtClean="0"/>
              <a:t>Introduction</a:t>
            </a:r>
            <a:endParaRPr lang="zh-TW" altLang="en-US" b="1" dirty="0"/>
          </a:p>
        </p:txBody>
      </p:sp>
      <p:sp>
        <p:nvSpPr>
          <p:cNvPr id="3" name="內容版面配置區 2"/>
          <p:cNvSpPr>
            <a:spLocks noGrp="1"/>
          </p:cNvSpPr>
          <p:nvPr>
            <p:ph idx="1"/>
          </p:nvPr>
        </p:nvSpPr>
        <p:spPr>
          <a:xfrm>
            <a:off x="899592" y="1124744"/>
            <a:ext cx="4248472" cy="2304256"/>
          </a:xfrm>
          <a:prstGeom prst="snip1Rect">
            <a:avLst>
              <a:gd name="adj" fmla="val 26326"/>
            </a:avLst>
          </a:prstGeom>
          <a:ln>
            <a:solidFill>
              <a:schemeClr val="accent1"/>
            </a:solidFill>
          </a:ln>
        </p:spPr>
        <p:style>
          <a:lnRef idx="0">
            <a:scrgbClr r="0" g="0" b="0"/>
          </a:lnRef>
          <a:fillRef idx="1001">
            <a:schemeClr val="lt2"/>
          </a:fillRef>
          <a:effectRef idx="0">
            <a:scrgbClr r="0" g="0" b="0"/>
          </a:effectRef>
          <a:fontRef idx="major"/>
        </p:style>
        <p:txBody>
          <a:bodyPr anchor="t">
            <a:normAutofit fontScale="92500" lnSpcReduction="20000"/>
          </a:bodyPr>
          <a:lstStyle/>
          <a:p>
            <a:r>
              <a:rPr lang="en-US" altLang="zh-TW" sz="3000" dirty="0" smtClean="0"/>
              <a:t>Newborn infants are uniquely susceptible to infectious diseases, especially bacterial infections (BI). </a:t>
            </a:r>
          </a:p>
        </p:txBody>
      </p:sp>
      <p:grpSp>
        <p:nvGrpSpPr>
          <p:cNvPr id="8" name="群組 7"/>
          <p:cNvGrpSpPr/>
          <p:nvPr/>
        </p:nvGrpSpPr>
        <p:grpSpPr>
          <a:xfrm>
            <a:off x="5292080" y="548680"/>
            <a:ext cx="3672408" cy="3240360"/>
            <a:chOff x="5148064" y="1412776"/>
            <a:chExt cx="3672408" cy="3240360"/>
          </a:xfrm>
        </p:grpSpPr>
        <p:sp>
          <p:nvSpPr>
            <p:cNvPr id="5" name="圓角矩形 4"/>
            <p:cNvSpPr/>
            <p:nvPr/>
          </p:nvSpPr>
          <p:spPr>
            <a:xfrm>
              <a:off x="5148064" y="2204864"/>
              <a:ext cx="3672408" cy="2448272"/>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buFont typeface="Arial" charset="0"/>
                <a:buChar char="•"/>
              </a:pPr>
              <a:r>
                <a:rPr lang="en-US" altLang="zh-TW" sz="2400" dirty="0" smtClean="0"/>
                <a:t>  Sepsis</a:t>
              </a:r>
            </a:p>
            <a:p>
              <a:pPr>
                <a:buFont typeface="Arial" charset="0"/>
                <a:buChar char="•"/>
              </a:pPr>
              <a:r>
                <a:rPr lang="en-US" altLang="zh-TW" sz="2400" dirty="0" smtClean="0"/>
                <a:t>  </a:t>
              </a:r>
              <a:r>
                <a:rPr lang="en-US" altLang="zh-TW" sz="2400" dirty="0" err="1" smtClean="0"/>
                <a:t>Bacteremia</a:t>
              </a:r>
              <a:endParaRPr lang="en-US" altLang="zh-TW" sz="2400" dirty="0" smtClean="0"/>
            </a:p>
            <a:p>
              <a:pPr>
                <a:buFont typeface="Arial" charset="0"/>
                <a:buChar char="•"/>
              </a:pPr>
              <a:r>
                <a:rPr lang="en-US" altLang="zh-TW" sz="2400" dirty="0"/>
                <a:t> </a:t>
              </a:r>
              <a:r>
                <a:rPr lang="en-US" altLang="zh-TW" sz="2400" dirty="0" smtClean="0"/>
                <a:t> Bacterial meningitis</a:t>
              </a:r>
            </a:p>
            <a:p>
              <a:pPr>
                <a:buFont typeface="Arial" charset="0"/>
                <a:buChar char="•"/>
              </a:pPr>
              <a:r>
                <a:rPr lang="en-US" altLang="zh-TW" sz="2400" dirty="0" smtClean="0"/>
                <a:t>  Urinary tract infections</a:t>
              </a:r>
            </a:p>
            <a:p>
              <a:pPr>
                <a:buFont typeface="Arial" charset="0"/>
                <a:buChar char="•"/>
              </a:pPr>
              <a:r>
                <a:rPr lang="en-US" altLang="zh-TW" sz="2400" dirty="0" smtClean="0"/>
                <a:t>  Pneumonia</a:t>
              </a:r>
            </a:p>
            <a:p>
              <a:pPr>
                <a:buFont typeface="Arial" charset="0"/>
                <a:buChar char="•"/>
              </a:pPr>
              <a:r>
                <a:rPr lang="en-US" altLang="zh-TW" sz="2400" dirty="0" smtClean="0"/>
                <a:t>  Bacterial gastroenteritis.</a:t>
              </a:r>
            </a:p>
          </p:txBody>
        </p:sp>
        <p:sp>
          <p:nvSpPr>
            <p:cNvPr id="6" name="矩形 5"/>
            <p:cNvSpPr/>
            <p:nvPr/>
          </p:nvSpPr>
          <p:spPr>
            <a:xfrm>
              <a:off x="5364088" y="1412776"/>
              <a:ext cx="3240360" cy="86409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TW" sz="2800" dirty="0" smtClean="0"/>
                <a:t>Serious BI</a:t>
              </a:r>
            </a:p>
            <a:p>
              <a:pPr algn="ctr"/>
              <a:r>
                <a:rPr lang="en-US" altLang="zh-TW" dirty="0" smtClean="0"/>
                <a:t>In the newborn</a:t>
              </a:r>
              <a:endParaRPr lang="zh-TW" altLang="en-US" dirty="0"/>
            </a:p>
          </p:txBody>
        </p:sp>
      </p:grpSp>
      <p:sp>
        <p:nvSpPr>
          <p:cNvPr id="9" name="流程圖: 多重文件 8"/>
          <p:cNvSpPr/>
          <p:nvPr/>
        </p:nvSpPr>
        <p:spPr>
          <a:xfrm>
            <a:off x="1259632" y="4005064"/>
            <a:ext cx="5832648" cy="2304256"/>
          </a:xfrm>
          <a:prstGeom prst="flowChartMultidocument">
            <a:avLst/>
          </a:prstGeom>
        </p:spPr>
        <p:style>
          <a:lnRef idx="2">
            <a:schemeClr val="accent6"/>
          </a:lnRef>
          <a:fillRef idx="1">
            <a:schemeClr val="lt1"/>
          </a:fillRef>
          <a:effectRef idx="0">
            <a:schemeClr val="accent6"/>
          </a:effectRef>
          <a:fontRef idx="minor">
            <a:schemeClr val="dk1"/>
          </a:fontRef>
        </p:style>
        <p:txBody>
          <a:bodyPr rtlCol="0" anchor="ctr"/>
          <a:lstStyle/>
          <a:p>
            <a:pPr>
              <a:buNone/>
            </a:pPr>
            <a:r>
              <a:rPr lang="en-US" altLang="zh-TW" sz="2800" dirty="0" smtClean="0">
                <a:sym typeface="Wingdings 3"/>
              </a:rPr>
              <a:t> E</a:t>
            </a:r>
            <a:r>
              <a:rPr lang="en-US" altLang="zh-TW" sz="2800" dirty="0" smtClean="0"/>
              <a:t>arly diagnosis and the rapid administration of antibiotics to sick newborns are </a:t>
            </a:r>
            <a:r>
              <a:rPr lang="en-US" altLang="zh-TW" sz="2800" dirty="0" smtClean="0"/>
              <a:t>necessary in </a:t>
            </a:r>
            <a:r>
              <a:rPr lang="en-US" altLang="zh-TW" sz="2800" dirty="0" smtClean="0"/>
              <a:t>such situations.</a:t>
            </a:r>
            <a:endParaRPr lang="zh-TW"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out)">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 However…</a:t>
            </a:r>
            <a:endParaRPr lang="zh-TW" altLang="en-US" dirty="0"/>
          </a:p>
        </p:txBody>
      </p:sp>
      <p:sp>
        <p:nvSpPr>
          <p:cNvPr id="4" name="矩形 3"/>
          <p:cNvSpPr/>
          <p:nvPr/>
        </p:nvSpPr>
        <p:spPr>
          <a:xfrm>
            <a:off x="1043608" y="980728"/>
            <a:ext cx="7128792" cy="122413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r>
              <a:rPr lang="en-US" altLang="zh-TW" sz="2200" dirty="0" smtClean="0"/>
              <a:t>Accurately identifying and distinguishing BI from non-BI cases in newborns remains a difficult problem for physicians.</a:t>
            </a:r>
          </a:p>
        </p:txBody>
      </p:sp>
      <p:pic>
        <p:nvPicPr>
          <p:cNvPr id="71682" name="Picture 2" descr="C:\Users\user\AppData\Local\Microsoft\Windows\Temporary Internet Files\Content.IE5\DSVNE7MP\cartoon-germ-virus-139229352203G[1].jpg"/>
          <p:cNvPicPr>
            <a:picLocks noChangeAspect="1" noChangeArrowheads="1"/>
          </p:cNvPicPr>
          <p:nvPr/>
        </p:nvPicPr>
        <p:blipFill>
          <a:blip r:embed="rId2" cstate="print"/>
          <a:srcRect/>
          <a:stretch>
            <a:fillRect/>
          </a:stretch>
        </p:blipFill>
        <p:spPr bwMode="auto">
          <a:xfrm>
            <a:off x="7524328" y="5229200"/>
            <a:ext cx="1128737" cy="1075512"/>
          </a:xfrm>
          <a:prstGeom prst="rect">
            <a:avLst/>
          </a:prstGeom>
          <a:noFill/>
        </p:spPr>
      </p:pic>
      <p:sp>
        <p:nvSpPr>
          <p:cNvPr id="6" name="矩形 5"/>
          <p:cNvSpPr/>
          <p:nvPr/>
        </p:nvSpPr>
        <p:spPr>
          <a:xfrm>
            <a:off x="1835696" y="1988840"/>
            <a:ext cx="6768752" cy="122413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en-US" altLang="zh-TW" sz="2200" dirty="0" smtClean="0"/>
              <a:t>As a result, there is a high rate of the use of antibiotics to treat sick newborns in the neonatal intensive care unit.</a:t>
            </a:r>
          </a:p>
        </p:txBody>
      </p:sp>
      <p:sp>
        <p:nvSpPr>
          <p:cNvPr id="7" name="圓角矩形 6"/>
          <p:cNvSpPr/>
          <p:nvPr/>
        </p:nvSpPr>
        <p:spPr>
          <a:xfrm>
            <a:off x="1547664" y="3573016"/>
            <a:ext cx="6264696" cy="10801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b"/>
          <a:lstStyle/>
          <a:p>
            <a:pPr marL="173038"/>
            <a:r>
              <a:rPr lang="en-US" altLang="zh-TW" sz="2400" dirty="0"/>
              <a:t>O</a:t>
            </a:r>
            <a:r>
              <a:rPr lang="en-US" altLang="zh-TW" sz="2400" dirty="0" smtClean="0"/>
              <a:t>nly a minority of treated newborns actually has BI. </a:t>
            </a:r>
          </a:p>
        </p:txBody>
      </p:sp>
      <p:sp>
        <p:nvSpPr>
          <p:cNvPr id="8" name="按鈕形 7"/>
          <p:cNvSpPr/>
          <p:nvPr/>
        </p:nvSpPr>
        <p:spPr>
          <a:xfrm>
            <a:off x="251520" y="3212976"/>
            <a:ext cx="2232248" cy="504056"/>
          </a:xfrm>
          <a:prstGeom prst="bevel">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altLang="zh-TW" dirty="0" smtClean="0"/>
              <a:t>Reality is……..</a:t>
            </a:r>
            <a:endParaRPr lang="zh-TW" altLang="en-US" dirty="0"/>
          </a:p>
        </p:txBody>
      </p:sp>
      <p:sp>
        <p:nvSpPr>
          <p:cNvPr id="10" name="圓角矩形 9"/>
          <p:cNvSpPr/>
          <p:nvPr/>
        </p:nvSpPr>
        <p:spPr>
          <a:xfrm>
            <a:off x="2483768" y="5013176"/>
            <a:ext cx="6336704" cy="151216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TW" sz="2800" dirty="0" smtClean="0"/>
              <a:t>This could cause an increase in </a:t>
            </a:r>
            <a:r>
              <a:rPr lang="en-US" altLang="zh-TW" sz="2800" u="sng" dirty="0" smtClean="0"/>
              <a:t>antibiotic-resistant bacteria</a:t>
            </a:r>
            <a:r>
              <a:rPr lang="en-US" altLang="zh-TW" sz="2800" dirty="0" smtClean="0"/>
              <a:t> and </a:t>
            </a:r>
            <a:r>
              <a:rPr lang="en-US" altLang="zh-TW" sz="2800" u="sng" dirty="0" smtClean="0"/>
              <a:t>healthcare costs</a:t>
            </a:r>
            <a:endParaRPr lang="zh-TW" altLang="en-US" u="sng" dirty="0"/>
          </a:p>
        </p:txBody>
      </p:sp>
      <p:sp>
        <p:nvSpPr>
          <p:cNvPr id="9" name="向下箭號 8"/>
          <p:cNvSpPr/>
          <p:nvPr/>
        </p:nvSpPr>
        <p:spPr>
          <a:xfrm>
            <a:off x="7308304" y="4149080"/>
            <a:ext cx="484632" cy="978408"/>
          </a:xfrm>
          <a:prstGeom prst="down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zh-TW" altLang="en-US"/>
          </a:p>
        </p:txBody>
      </p:sp>
      <p:sp>
        <p:nvSpPr>
          <p:cNvPr id="11" name="文字方塊 10"/>
          <p:cNvSpPr txBox="1"/>
          <p:nvPr/>
        </p:nvSpPr>
        <p:spPr>
          <a:xfrm>
            <a:off x="6156176" y="332656"/>
            <a:ext cx="2376264" cy="369332"/>
          </a:xfrm>
          <a:prstGeom prst="rect">
            <a:avLst/>
          </a:prstGeom>
          <a:noFill/>
        </p:spPr>
        <p:txBody>
          <a:bodyPr wrap="square" rtlCol="0">
            <a:spAutoFit/>
          </a:bodyPr>
          <a:lstStyle/>
          <a:p>
            <a:r>
              <a:rPr lang="en-US" altLang="zh-TW" dirty="0" smtClean="0"/>
              <a:t>BI: bacterial infection</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out)">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ppt_x-#ppt_w/2"/>
                                          </p:val>
                                        </p:tav>
                                        <p:tav tm="100000">
                                          <p:val>
                                            <p:strVal val="#ppt_x"/>
                                          </p:val>
                                        </p:tav>
                                      </p:tavLst>
                                    </p:anim>
                                    <p:anim calcmode="lin" valueType="num">
                                      <p:cBhvr>
                                        <p:cTn id="18" dur="500" fill="hold"/>
                                        <p:tgtEl>
                                          <p:spTgt spid="7"/>
                                        </p:tgtEl>
                                        <p:attrNameLst>
                                          <p:attrName>ppt_y</p:attrName>
                                        </p:attrNameLst>
                                      </p:cBhvr>
                                      <p:tavLst>
                                        <p:tav tm="0">
                                          <p:val>
                                            <p:strVal val="#ppt_y"/>
                                          </p:val>
                                        </p:tav>
                                        <p:tav tm="100000">
                                          <p:val>
                                            <p:strVal val="#ppt_y"/>
                                          </p:val>
                                        </p:tav>
                                      </p:tavLst>
                                    </p:anim>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ppt_h/2"/>
                                          </p:val>
                                        </p:tav>
                                        <p:tav tm="100000">
                                          <p:val>
                                            <p:strVal val="#ppt_y"/>
                                          </p:val>
                                        </p:tav>
                                      </p:tavLst>
                                    </p:anim>
                                    <p:anim calcmode="lin" valueType="num">
                                      <p:cBhvr>
                                        <p:cTn id="27" dur="500" fill="hold"/>
                                        <p:tgtEl>
                                          <p:spTgt spid="9"/>
                                        </p:tgtEl>
                                        <p:attrNameLst>
                                          <p:attrName>ppt_w</p:attrName>
                                        </p:attrNameLst>
                                      </p:cBhvr>
                                      <p:tavLst>
                                        <p:tav tm="0">
                                          <p:val>
                                            <p:strVal val="#ppt_w"/>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childTnLst>
                                </p:cTn>
                              </p:par>
                              <p:par>
                                <p:cTn id="29" presetID="17" presetClass="entr" presetSubtype="1"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ppt_h/2"/>
                                          </p:val>
                                        </p:tav>
                                        <p:tav tm="100000">
                                          <p:val>
                                            <p:strVal val="#ppt_y"/>
                                          </p:val>
                                        </p:tav>
                                      </p:tavLst>
                                    </p:anim>
                                    <p:anim calcmode="lin" valueType="num">
                                      <p:cBhvr>
                                        <p:cTn id="33" dur="500" fill="hold"/>
                                        <p:tgtEl>
                                          <p:spTgt spid="10"/>
                                        </p:tgtEl>
                                        <p:attrNameLst>
                                          <p:attrName>ppt_w</p:attrName>
                                        </p:attrNameLst>
                                      </p:cBhvr>
                                      <p:tavLst>
                                        <p:tav tm="0">
                                          <p:val>
                                            <p:strVal val="#ppt_w"/>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smtClean="0"/>
              <a:t>Diagnostic problem in serious BI in neonates </a:t>
            </a:r>
            <a:endParaRPr lang="zh-TW" altLang="en-US" b="1" dirty="0"/>
          </a:p>
        </p:txBody>
      </p:sp>
      <p:grpSp>
        <p:nvGrpSpPr>
          <p:cNvPr id="17" name="群組 16"/>
          <p:cNvGrpSpPr/>
          <p:nvPr/>
        </p:nvGrpSpPr>
        <p:grpSpPr>
          <a:xfrm>
            <a:off x="899592" y="980728"/>
            <a:ext cx="7745630" cy="2221800"/>
            <a:chOff x="899592" y="980728"/>
            <a:chExt cx="7745630" cy="2221800"/>
          </a:xfrm>
        </p:grpSpPr>
        <p:sp>
          <p:nvSpPr>
            <p:cNvPr id="6" name="圓角矩形 4"/>
            <p:cNvSpPr/>
            <p:nvPr/>
          </p:nvSpPr>
          <p:spPr>
            <a:xfrm>
              <a:off x="1115616" y="980728"/>
              <a:ext cx="7529606" cy="954221"/>
            </a:xfrm>
            <a:prstGeom prst="rect">
              <a:avLst/>
            </a:prstGeom>
          </p:spPr>
          <p:style>
            <a:lnRef idx="3">
              <a:schemeClr val="lt1"/>
            </a:lnRef>
            <a:fillRef idx="1">
              <a:schemeClr val="accent6"/>
            </a:fillRef>
            <a:effectRef idx="1">
              <a:schemeClr val="accent6"/>
            </a:effectRef>
            <a:fontRef idx="minor">
              <a:schemeClr val="lt1"/>
            </a:fontRef>
          </p:style>
          <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kern="1200" baseline="0" dirty="0" smtClean="0">
                  <a:solidFill>
                    <a:schemeClr val="tx1"/>
                  </a:solidFill>
                </a:rPr>
                <a:t>Extremely variable and nonspecific </a:t>
              </a:r>
              <a:r>
                <a:rPr lang="en-US" sz="2600" b="1" i="1" kern="1200" baseline="0" dirty="0" smtClean="0">
                  <a:solidFill>
                    <a:schemeClr val="tx1"/>
                  </a:solidFill>
                </a:rPr>
                <a:t>Clinical Manifestations</a:t>
              </a:r>
              <a:endParaRPr lang="zh-TW" sz="2600" kern="1200" dirty="0">
                <a:solidFill>
                  <a:schemeClr val="tx1"/>
                </a:solidFill>
              </a:endParaRPr>
            </a:p>
          </p:txBody>
        </p:sp>
        <p:grpSp>
          <p:nvGrpSpPr>
            <p:cNvPr id="7" name="群組 6"/>
            <p:cNvGrpSpPr/>
            <p:nvPr/>
          </p:nvGrpSpPr>
          <p:grpSpPr>
            <a:xfrm>
              <a:off x="899592" y="2132856"/>
              <a:ext cx="7632848" cy="1069672"/>
              <a:chOff x="0" y="1224133"/>
              <a:chExt cx="7632848" cy="1069672"/>
            </a:xfrm>
          </p:grpSpPr>
          <p:sp>
            <p:nvSpPr>
              <p:cNvPr id="8" name="矩形 7"/>
              <p:cNvSpPr/>
              <p:nvPr/>
            </p:nvSpPr>
            <p:spPr>
              <a:xfrm>
                <a:off x="0" y="1224133"/>
                <a:ext cx="7632848" cy="1069672"/>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矩形 8"/>
              <p:cNvSpPr/>
              <p:nvPr/>
            </p:nvSpPr>
            <p:spPr>
              <a:xfrm>
                <a:off x="0" y="1224133"/>
                <a:ext cx="7632848" cy="1069672"/>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42343" tIns="26670" rIns="149352" bIns="26670" numCol="1" spcCol="1270" anchor="t" anchorCtr="0">
                <a:noAutofit/>
              </a:bodyPr>
              <a:lstStyle/>
              <a:p>
                <a:pPr marL="228600" lvl="1" indent="-228600" algn="l" defTabSz="933450" rtl="0">
                  <a:lnSpc>
                    <a:spcPct val="90000"/>
                  </a:lnSpc>
                  <a:spcBef>
                    <a:spcPct val="0"/>
                  </a:spcBef>
                  <a:spcAft>
                    <a:spcPct val="20000"/>
                  </a:spcAft>
                  <a:buChar char="••"/>
                </a:pPr>
                <a:r>
                  <a:rPr lang="en-US" sz="2100" kern="1200" baseline="0" dirty="0" smtClean="0"/>
                  <a:t>Lethargy/irritability</a:t>
                </a:r>
                <a:endParaRPr lang="en-US" sz="2100" kern="1200" baseline="0" dirty="0"/>
              </a:p>
              <a:p>
                <a:pPr marL="228600" lvl="1" indent="-228600" algn="l" defTabSz="933450" rtl="0">
                  <a:lnSpc>
                    <a:spcPct val="90000"/>
                  </a:lnSpc>
                  <a:spcBef>
                    <a:spcPct val="0"/>
                  </a:spcBef>
                  <a:spcAft>
                    <a:spcPct val="20000"/>
                  </a:spcAft>
                  <a:buChar char="••"/>
                </a:pPr>
                <a:r>
                  <a:rPr lang="en-US" sz="2100" kern="1200" baseline="0" dirty="0" smtClean="0"/>
                  <a:t>Apnea/Tachypnea</a:t>
                </a:r>
                <a:endParaRPr lang="zh-TW" sz="2100" kern="1200" dirty="0"/>
              </a:p>
              <a:p>
                <a:pPr marL="228600" lvl="1" indent="-228600" algn="l" defTabSz="933450" rtl="0">
                  <a:lnSpc>
                    <a:spcPct val="90000"/>
                  </a:lnSpc>
                  <a:spcBef>
                    <a:spcPct val="0"/>
                  </a:spcBef>
                  <a:spcAft>
                    <a:spcPct val="20000"/>
                  </a:spcAft>
                  <a:buChar char="••"/>
                </a:pPr>
                <a:r>
                  <a:rPr lang="en-US" sz="2100" kern="1200" baseline="0" dirty="0" smtClean="0"/>
                  <a:t>Abdominal distension/diarrhea</a:t>
                </a:r>
              </a:p>
              <a:p>
                <a:pPr marL="228600" lvl="1" indent="-228600" algn="l" defTabSz="933450" rtl="0">
                  <a:lnSpc>
                    <a:spcPct val="90000"/>
                  </a:lnSpc>
                  <a:spcBef>
                    <a:spcPct val="0"/>
                  </a:spcBef>
                  <a:spcAft>
                    <a:spcPct val="20000"/>
                  </a:spcAft>
                  <a:buChar char="••"/>
                </a:pPr>
                <a:r>
                  <a:rPr lang="en-US" altLang="zh-TW" sz="2100" dirty="0" smtClean="0"/>
                  <a:t>Unstable temperature….</a:t>
                </a:r>
                <a:endParaRPr lang="zh-TW" sz="2100" kern="1200" dirty="0"/>
              </a:p>
            </p:txBody>
          </p:sp>
        </p:grpSp>
      </p:grpSp>
      <p:grpSp>
        <p:nvGrpSpPr>
          <p:cNvPr id="16" name="群組 15"/>
          <p:cNvGrpSpPr/>
          <p:nvPr/>
        </p:nvGrpSpPr>
        <p:grpSpPr>
          <a:xfrm>
            <a:off x="899592" y="3645024"/>
            <a:ext cx="7732480" cy="2677276"/>
            <a:chOff x="899592" y="3284984"/>
            <a:chExt cx="7732480" cy="2677276"/>
          </a:xfrm>
        </p:grpSpPr>
        <p:sp>
          <p:nvSpPr>
            <p:cNvPr id="12" name="圓角矩形 4"/>
            <p:cNvSpPr/>
            <p:nvPr/>
          </p:nvSpPr>
          <p:spPr>
            <a:xfrm>
              <a:off x="1115616" y="3284984"/>
              <a:ext cx="7516456" cy="1075750"/>
            </a:xfrm>
            <a:prstGeom prst="rect">
              <a:avLst/>
            </a:prstGeom>
          </p:spPr>
          <p:style>
            <a:lnRef idx="3">
              <a:schemeClr val="lt1"/>
            </a:lnRef>
            <a:fillRef idx="1">
              <a:schemeClr val="accent5"/>
            </a:fillRef>
            <a:effectRef idx="1">
              <a:schemeClr val="accent5"/>
            </a:effectRef>
            <a:fontRef idx="minor">
              <a:schemeClr val="lt1"/>
            </a:fontRef>
          </p:style>
          <p:txBody>
            <a:bodyPr spcFirstLastPara="0" vert="horz" wrap="square" lIns="99060" tIns="99060" rIns="99060" bIns="99060" numCol="1" spcCol="1270" anchor="ctr" anchorCtr="0">
              <a:noAutofit/>
            </a:bodyPr>
            <a:lstStyle/>
            <a:p>
              <a:pPr lvl="0" algn="l" defTabSz="1155700" rtl="0">
                <a:lnSpc>
                  <a:spcPct val="90000"/>
                </a:lnSpc>
                <a:spcBef>
                  <a:spcPct val="0"/>
                </a:spcBef>
                <a:spcAft>
                  <a:spcPct val="35000"/>
                </a:spcAft>
              </a:pPr>
              <a:r>
                <a:rPr lang="en-US" sz="2600" b="1" i="1" kern="1200" baseline="0" dirty="0" smtClean="0">
                  <a:solidFill>
                    <a:schemeClr val="tx1"/>
                  </a:solidFill>
                </a:rPr>
                <a:t>No </a:t>
              </a:r>
              <a:r>
                <a:rPr lang="en-US" sz="2600" kern="1200" baseline="0" dirty="0" smtClean="0">
                  <a:solidFill>
                    <a:schemeClr val="tx1"/>
                  </a:solidFill>
                </a:rPr>
                <a:t> ideal laboratory test for the diagnosis of neonatal infection</a:t>
              </a:r>
              <a:endParaRPr lang="zh-TW" sz="2600" kern="1200" dirty="0">
                <a:solidFill>
                  <a:schemeClr val="tx1"/>
                </a:solidFill>
              </a:endParaRPr>
            </a:p>
          </p:txBody>
        </p:sp>
        <p:grpSp>
          <p:nvGrpSpPr>
            <p:cNvPr id="13" name="群組 12"/>
            <p:cNvGrpSpPr/>
            <p:nvPr/>
          </p:nvGrpSpPr>
          <p:grpSpPr>
            <a:xfrm>
              <a:off x="899592" y="4509120"/>
              <a:ext cx="7632848" cy="1453140"/>
              <a:chOff x="0" y="3816432"/>
              <a:chExt cx="7632848" cy="1453140"/>
            </a:xfrm>
          </p:grpSpPr>
          <p:sp>
            <p:nvSpPr>
              <p:cNvPr id="14" name="矩形 13"/>
              <p:cNvSpPr/>
              <p:nvPr/>
            </p:nvSpPr>
            <p:spPr>
              <a:xfrm>
                <a:off x="0" y="3816432"/>
                <a:ext cx="7632848" cy="145314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5" name="矩形 14"/>
              <p:cNvSpPr/>
              <p:nvPr/>
            </p:nvSpPr>
            <p:spPr>
              <a:xfrm>
                <a:off x="0" y="3816432"/>
                <a:ext cx="7632848" cy="145314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42343" tIns="26670" rIns="149352" bIns="26670" numCol="1" spcCol="1270" anchor="t" anchorCtr="0">
                <a:noAutofit/>
              </a:bodyPr>
              <a:lstStyle/>
              <a:p>
                <a:pPr marL="228600" lvl="1" indent="-228600" algn="l" defTabSz="933450" rtl="0">
                  <a:lnSpc>
                    <a:spcPct val="90000"/>
                  </a:lnSpc>
                  <a:spcBef>
                    <a:spcPct val="0"/>
                  </a:spcBef>
                  <a:spcAft>
                    <a:spcPct val="20000"/>
                  </a:spcAft>
                  <a:buChar char="••"/>
                </a:pPr>
                <a:r>
                  <a:rPr lang="en-US" sz="2100" kern="1200" baseline="0" dirty="0" smtClean="0"/>
                  <a:t>WBC</a:t>
                </a:r>
                <a:endParaRPr lang="zh-TW" sz="2100" kern="1200" dirty="0"/>
              </a:p>
              <a:p>
                <a:pPr marL="228600" lvl="1" indent="-228600" algn="l" defTabSz="933450" rtl="0">
                  <a:lnSpc>
                    <a:spcPct val="90000"/>
                  </a:lnSpc>
                  <a:spcBef>
                    <a:spcPct val="0"/>
                  </a:spcBef>
                  <a:spcAft>
                    <a:spcPct val="20000"/>
                  </a:spcAft>
                  <a:buChar char="••"/>
                </a:pPr>
                <a:r>
                  <a:rPr lang="en-US" sz="2100" kern="1200" baseline="0" dirty="0" smtClean="0"/>
                  <a:t>IT ratio</a:t>
                </a:r>
                <a:endParaRPr lang="zh-TW" sz="2100" kern="1200" dirty="0"/>
              </a:p>
              <a:p>
                <a:pPr marL="228600" lvl="1" indent="-228600" algn="l" defTabSz="933450" rtl="0">
                  <a:lnSpc>
                    <a:spcPct val="90000"/>
                  </a:lnSpc>
                  <a:spcBef>
                    <a:spcPct val="0"/>
                  </a:spcBef>
                  <a:spcAft>
                    <a:spcPct val="20000"/>
                  </a:spcAft>
                  <a:buChar char="••"/>
                </a:pPr>
                <a:r>
                  <a:rPr lang="en-US" sz="2100" kern="1200" baseline="0" dirty="0" smtClean="0"/>
                  <a:t>CRP</a:t>
                </a:r>
                <a:endParaRPr lang="zh-TW" sz="2100" kern="1200" dirty="0"/>
              </a:p>
              <a:p>
                <a:pPr marL="228600" lvl="1" indent="-228600" algn="l" defTabSz="933450" rtl="0">
                  <a:lnSpc>
                    <a:spcPct val="90000"/>
                  </a:lnSpc>
                  <a:spcBef>
                    <a:spcPct val="0"/>
                  </a:spcBef>
                  <a:spcAft>
                    <a:spcPct val="20000"/>
                  </a:spcAft>
                  <a:buChar char="••"/>
                </a:pPr>
                <a:r>
                  <a:rPr lang="en-US" sz="2100" kern="1200" baseline="0" dirty="0" smtClean="0"/>
                  <a:t>Cytokines…</a:t>
                </a:r>
                <a:endParaRPr lang="zh-TW" sz="2100" kern="1200" baseline="0" dirty="0"/>
              </a:p>
            </p:txBody>
          </p:sp>
        </p:grpSp>
      </p:grpSp>
      <p:pic>
        <p:nvPicPr>
          <p:cNvPr id="18" name="Picture 12" descr="C:\Users\user\AppData\Local\Microsoft\Windows\Temporary Internet Files\Content.IE5\DSVNE7MP\bacterias (1)[1].jpg"/>
          <p:cNvPicPr>
            <a:picLocks noChangeAspect="1" noChangeArrowheads="1"/>
          </p:cNvPicPr>
          <p:nvPr/>
        </p:nvPicPr>
        <p:blipFill>
          <a:blip r:embed="rId2" cstate="print"/>
          <a:srcRect/>
          <a:stretch>
            <a:fillRect/>
          </a:stretch>
        </p:blipFill>
        <p:spPr bwMode="auto">
          <a:xfrm>
            <a:off x="6732240" y="5085184"/>
            <a:ext cx="1823613" cy="132819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223963" y="0"/>
            <a:ext cx="7920037" cy="765175"/>
          </a:xfrm>
        </p:spPr>
        <p:txBody>
          <a:bodyPr/>
          <a:lstStyle/>
          <a:p>
            <a:pPr>
              <a:defRPr/>
            </a:pPr>
            <a:r>
              <a:rPr lang="en-US" altLang="zh-TW" b="1" dirty="0" smtClean="0"/>
              <a:t>Objective</a:t>
            </a:r>
            <a:endParaRPr lang="zh-TW" altLang="en-US" b="1" dirty="0" smtClean="0"/>
          </a:p>
        </p:txBody>
      </p:sp>
      <p:sp>
        <p:nvSpPr>
          <p:cNvPr id="13315" name="Rectangle 3"/>
          <p:cNvSpPr>
            <a:spLocks noGrp="1" noChangeArrowheads="1"/>
          </p:cNvSpPr>
          <p:nvPr>
            <p:ph idx="1"/>
          </p:nvPr>
        </p:nvSpPr>
        <p:spPr>
          <a:xfrm>
            <a:off x="1116013" y="981075"/>
            <a:ext cx="7632700" cy="5472113"/>
          </a:xfrm>
        </p:spPr>
        <p:txBody>
          <a:bodyPr/>
          <a:lstStyle/>
          <a:p>
            <a:r>
              <a:rPr lang="en-US" altLang="zh-TW" sz="3200" dirty="0" smtClean="0"/>
              <a:t>To reduce unnecessary antibiotics use, we developed a “</a:t>
            </a:r>
            <a:r>
              <a:rPr lang="en-US" altLang="zh-TW" sz="3200" dirty="0" smtClean="0">
                <a:solidFill>
                  <a:srgbClr val="FF0000"/>
                </a:solidFill>
              </a:rPr>
              <a:t>Neonatal </a:t>
            </a:r>
            <a:r>
              <a:rPr lang="en-US" altLang="zh-TW" sz="3200" dirty="0" smtClean="0">
                <a:solidFill>
                  <a:srgbClr val="FF0000"/>
                </a:solidFill>
              </a:rPr>
              <a:t>Bacterial Infections </a:t>
            </a:r>
            <a:r>
              <a:rPr lang="en-US" altLang="zh-TW" sz="3200" dirty="0" smtClean="0">
                <a:solidFill>
                  <a:srgbClr val="FF0000"/>
                </a:solidFill>
              </a:rPr>
              <a:t>S</a:t>
            </a:r>
            <a:r>
              <a:rPr lang="en-US" altLang="zh-TW" sz="3200" dirty="0" smtClean="0">
                <a:solidFill>
                  <a:srgbClr val="FF0000"/>
                </a:solidFill>
              </a:rPr>
              <a:t>creening </a:t>
            </a:r>
            <a:r>
              <a:rPr lang="en-US" altLang="zh-TW" sz="3200" dirty="0" smtClean="0">
                <a:solidFill>
                  <a:srgbClr val="FF0000"/>
                </a:solidFill>
              </a:rPr>
              <a:t>scores</a:t>
            </a:r>
            <a:r>
              <a:rPr lang="en-US" altLang="zh-TW" sz="3200" dirty="0" smtClean="0"/>
              <a:t>” </a:t>
            </a:r>
            <a:r>
              <a:rPr lang="en-US" altLang="zh-TW" sz="3200" dirty="0" smtClean="0">
                <a:solidFill>
                  <a:srgbClr val="C00000"/>
                </a:solidFill>
              </a:rPr>
              <a:t>(NBIS scores) </a:t>
            </a:r>
            <a:r>
              <a:rPr lang="en-US" altLang="zh-TW" sz="3200" dirty="0" smtClean="0"/>
              <a:t>for </a:t>
            </a:r>
            <a:r>
              <a:rPr lang="en-US" altLang="zh-TW" sz="3200" dirty="0" smtClean="0"/>
              <a:t>each new patient admitted to the neonatal intensive care unit </a:t>
            </a:r>
            <a:r>
              <a:rPr lang="en-US" altLang="zh-TW" sz="3200" dirty="0" smtClean="0"/>
              <a:t> </a:t>
            </a:r>
            <a:r>
              <a:rPr lang="en-US" altLang="zh-TW" sz="3200" dirty="0" smtClean="0"/>
              <a:t>to guide antibiotics use</a:t>
            </a:r>
            <a:endParaRPr lang="zh-TW" altLang="en-US" sz="3200"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群組 45"/>
          <p:cNvGrpSpPr/>
          <p:nvPr/>
        </p:nvGrpSpPr>
        <p:grpSpPr>
          <a:xfrm>
            <a:off x="755576" y="188640"/>
            <a:ext cx="7620921" cy="2304255"/>
            <a:chOff x="811889" y="764705"/>
            <a:chExt cx="7620921" cy="2304255"/>
          </a:xfrm>
        </p:grpSpPr>
        <p:grpSp>
          <p:nvGrpSpPr>
            <p:cNvPr id="4" name="群組 3"/>
            <p:cNvGrpSpPr/>
            <p:nvPr/>
          </p:nvGrpSpPr>
          <p:grpSpPr>
            <a:xfrm>
              <a:off x="2483768" y="764705"/>
              <a:ext cx="4320469" cy="864096"/>
              <a:chOff x="1656189" y="54868"/>
              <a:chExt cx="4320469" cy="1411281"/>
            </a:xfrm>
          </p:grpSpPr>
          <p:sp>
            <p:nvSpPr>
              <p:cNvPr id="5" name="圓角矩形 4"/>
              <p:cNvSpPr/>
              <p:nvPr/>
            </p:nvSpPr>
            <p:spPr>
              <a:xfrm>
                <a:off x="1656189" y="54868"/>
                <a:ext cx="4320469" cy="1411281"/>
              </a:xfrm>
              <a:prstGeom prst="roundRect">
                <a:avLst>
                  <a:gd name="adj" fmla="val 10000"/>
                </a:avLst>
              </a:prstGeom>
              <a:solidFill>
                <a:srgbClr val="FFC000"/>
              </a:solidFill>
            </p:spPr>
            <p:style>
              <a:lnRef idx="3">
                <a:schemeClr val="lt1">
                  <a:hueOff val="0"/>
                  <a:satOff val="0"/>
                  <a:lumOff val="0"/>
                  <a:alphaOff val="0"/>
                </a:schemeClr>
              </a:lnRef>
              <a:fillRef idx="1">
                <a:scrgbClr r="0" g="0" b="0"/>
              </a:fillRef>
              <a:effectRef idx="1">
                <a:schemeClr val="accent1">
                  <a:hueOff val="0"/>
                  <a:satOff val="0"/>
                  <a:lumOff val="0"/>
                  <a:alphaOff val="0"/>
                </a:schemeClr>
              </a:effectRef>
              <a:fontRef idx="minor">
                <a:schemeClr val="lt1"/>
              </a:fontRef>
            </p:style>
          </p:sp>
          <p:sp>
            <p:nvSpPr>
              <p:cNvPr id="6" name="圓角矩形 4"/>
              <p:cNvSpPr/>
              <p:nvPr/>
            </p:nvSpPr>
            <p:spPr>
              <a:xfrm>
                <a:off x="1697524" y="96203"/>
                <a:ext cx="4237799" cy="13286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baseline="0" dirty="0" smtClean="0">
                    <a:solidFill>
                      <a:schemeClr val="tx1"/>
                    </a:solidFill>
                  </a:rPr>
                  <a:t>Neonatal bacterial infections screening (NBIS) scores</a:t>
                </a:r>
                <a:endParaRPr lang="zh-TW" sz="2500" kern="1200" dirty="0">
                  <a:solidFill>
                    <a:schemeClr val="tx1"/>
                  </a:solidFill>
                </a:endParaRPr>
              </a:p>
            </p:txBody>
          </p:sp>
        </p:grpSp>
        <p:grpSp>
          <p:nvGrpSpPr>
            <p:cNvPr id="18" name="群組 17"/>
            <p:cNvGrpSpPr/>
            <p:nvPr/>
          </p:nvGrpSpPr>
          <p:grpSpPr>
            <a:xfrm>
              <a:off x="811889" y="2276872"/>
              <a:ext cx="2116922" cy="792088"/>
              <a:chOff x="5963" y="2030663"/>
              <a:chExt cx="2116922" cy="1411281"/>
            </a:xfrm>
          </p:grpSpPr>
          <p:sp>
            <p:nvSpPr>
              <p:cNvPr id="25" name="圓角矩形 24"/>
              <p:cNvSpPr/>
              <p:nvPr/>
            </p:nvSpPr>
            <p:spPr>
              <a:xfrm>
                <a:off x="5963" y="2030663"/>
                <a:ext cx="2116922" cy="1411281"/>
              </a:xfrm>
              <a:prstGeom prst="roundRect">
                <a:avLst>
                  <a:gd name="adj" fmla="val 10000"/>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26" name="圓角矩形 4"/>
              <p:cNvSpPr/>
              <p:nvPr/>
            </p:nvSpPr>
            <p:spPr>
              <a:xfrm>
                <a:off x="47298" y="2071998"/>
                <a:ext cx="2034252" cy="13286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baseline="0" dirty="0" smtClean="0">
                    <a:solidFill>
                      <a:schemeClr val="tx1"/>
                    </a:solidFill>
                  </a:rPr>
                  <a:t>Maternal risk factors</a:t>
                </a:r>
                <a:endParaRPr lang="zh-TW" sz="2500" kern="1200" dirty="0">
                  <a:solidFill>
                    <a:schemeClr val="tx1"/>
                  </a:solidFill>
                </a:endParaRPr>
              </a:p>
            </p:txBody>
          </p:sp>
        </p:grpSp>
        <p:grpSp>
          <p:nvGrpSpPr>
            <p:cNvPr id="19" name="群組 18"/>
            <p:cNvGrpSpPr/>
            <p:nvPr/>
          </p:nvGrpSpPr>
          <p:grpSpPr>
            <a:xfrm>
              <a:off x="3563888" y="2276872"/>
              <a:ext cx="2116922" cy="720080"/>
              <a:chOff x="2757962" y="2030663"/>
              <a:chExt cx="2116922" cy="1411281"/>
            </a:xfrm>
          </p:grpSpPr>
          <p:sp>
            <p:nvSpPr>
              <p:cNvPr id="23" name="圓角矩形 22"/>
              <p:cNvSpPr/>
              <p:nvPr/>
            </p:nvSpPr>
            <p:spPr>
              <a:xfrm>
                <a:off x="2757962" y="2030663"/>
                <a:ext cx="2116922" cy="1411281"/>
              </a:xfrm>
              <a:prstGeom prst="roundRect">
                <a:avLst>
                  <a:gd name="adj" fmla="val 10000"/>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24" name="圓角矩形 6"/>
              <p:cNvSpPr/>
              <p:nvPr/>
            </p:nvSpPr>
            <p:spPr>
              <a:xfrm>
                <a:off x="2799297" y="2071998"/>
                <a:ext cx="2034252" cy="13286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baseline="0" dirty="0" smtClean="0">
                    <a:solidFill>
                      <a:schemeClr val="tx1"/>
                    </a:solidFill>
                  </a:rPr>
                  <a:t>Clinical presentations</a:t>
                </a:r>
                <a:endParaRPr lang="en-US" sz="2500" kern="1200" baseline="0" dirty="0">
                  <a:solidFill>
                    <a:schemeClr val="tx1"/>
                  </a:solidFill>
                </a:endParaRPr>
              </a:p>
            </p:txBody>
          </p:sp>
        </p:grpSp>
        <p:grpSp>
          <p:nvGrpSpPr>
            <p:cNvPr id="20" name="群組 19"/>
            <p:cNvGrpSpPr/>
            <p:nvPr/>
          </p:nvGrpSpPr>
          <p:grpSpPr>
            <a:xfrm>
              <a:off x="6315888" y="2276872"/>
              <a:ext cx="2116922" cy="720080"/>
              <a:chOff x="5509962" y="2030663"/>
              <a:chExt cx="2116922" cy="1411281"/>
            </a:xfrm>
          </p:grpSpPr>
          <p:sp>
            <p:nvSpPr>
              <p:cNvPr id="21" name="圓角矩形 20"/>
              <p:cNvSpPr/>
              <p:nvPr/>
            </p:nvSpPr>
            <p:spPr>
              <a:xfrm>
                <a:off x="5509962" y="2030663"/>
                <a:ext cx="2116922" cy="1411281"/>
              </a:xfrm>
              <a:prstGeom prst="roundRect">
                <a:avLst>
                  <a:gd name="adj" fmla="val 10000"/>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22" name="圓角矩形 8"/>
              <p:cNvSpPr/>
              <p:nvPr/>
            </p:nvSpPr>
            <p:spPr>
              <a:xfrm>
                <a:off x="5551297" y="2071998"/>
                <a:ext cx="2034252" cy="13286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lvl="0" algn="ctr" defTabSz="1111250" rtl="0">
                  <a:lnSpc>
                    <a:spcPct val="90000"/>
                  </a:lnSpc>
                  <a:spcBef>
                    <a:spcPct val="0"/>
                  </a:spcBef>
                  <a:spcAft>
                    <a:spcPct val="35000"/>
                  </a:spcAft>
                </a:pPr>
                <a:r>
                  <a:rPr lang="en-US" sz="2500" kern="1200" baseline="0" dirty="0" smtClean="0">
                    <a:solidFill>
                      <a:schemeClr val="tx1"/>
                    </a:solidFill>
                  </a:rPr>
                  <a:t>Laboratory data</a:t>
                </a:r>
                <a:endParaRPr lang="en-US" sz="2500" kern="1200" baseline="0" dirty="0">
                  <a:solidFill>
                    <a:schemeClr val="tx1"/>
                  </a:solidFill>
                </a:endParaRPr>
              </a:p>
            </p:txBody>
          </p:sp>
        </p:grpSp>
        <p:grpSp>
          <p:nvGrpSpPr>
            <p:cNvPr id="31" name="群組 30"/>
            <p:cNvGrpSpPr/>
            <p:nvPr/>
          </p:nvGrpSpPr>
          <p:grpSpPr>
            <a:xfrm>
              <a:off x="1763688" y="1700808"/>
              <a:ext cx="5503999" cy="564512"/>
              <a:chOff x="1979712" y="1628800"/>
              <a:chExt cx="5503999" cy="564512"/>
            </a:xfrm>
          </p:grpSpPr>
          <p:sp>
            <p:nvSpPr>
              <p:cNvPr id="28" name="直線接點 3"/>
              <p:cNvSpPr/>
              <p:nvPr/>
            </p:nvSpPr>
            <p:spPr>
              <a:xfrm>
                <a:off x="1979712" y="1628800"/>
                <a:ext cx="2751999" cy="564512"/>
              </a:xfrm>
              <a:custGeom>
                <a:avLst/>
                <a:gdLst/>
                <a:ahLst/>
                <a:cxnLst/>
                <a:rect l="0" t="0" r="0" b="0"/>
                <a:pathLst>
                  <a:path>
                    <a:moveTo>
                      <a:pt x="2751999" y="0"/>
                    </a:moveTo>
                    <a:lnTo>
                      <a:pt x="2751999" y="282256"/>
                    </a:lnTo>
                    <a:lnTo>
                      <a:pt x="0" y="282256"/>
                    </a:lnTo>
                    <a:lnTo>
                      <a:pt x="0" y="564512"/>
                    </a:lnTo>
                  </a:path>
                </a:pathLst>
              </a:custGeom>
              <a:noFill/>
            </p:spPr>
            <p:style>
              <a:lnRef idx="2">
                <a:schemeClr val="accent3">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29" name="直線接點 4"/>
              <p:cNvSpPr/>
              <p:nvPr/>
            </p:nvSpPr>
            <p:spPr>
              <a:xfrm>
                <a:off x="4685992" y="1628800"/>
                <a:ext cx="91440" cy="564512"/>
              </a:xfrm>
              <a:custGeom>
                <a:avLst/>
                <a:gdLst/>
                <a:ahLst/>
                <a:cxnLst/>
                <a:rect l="0" t="0" r="0" b="0"/>
                <a:pathLst>
                  <a:path>
                    <a:moveTo>
                      <a:pt x="45720" y="0"/>
                    </a:moveTo>
                    <a:lnTo>
                      <a:pt x="45720" y="564512"/>
                    </a:lnTo>
                  </a:path>
                </a:pathLst>
              </a:custGeom>
              <a:noFill/>
            </p:spPr>
            <p:style>
              <a:lnRef idx="2">
                <a:schemeClr val="accent3">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sp>
            <p:nvSpPr>
              <p:cNvPr id="30" name="直線接點 5"/>
              <p:cNvSpPr/>
              <p:nvPr/>
            </p:nvSpPr>
            <p:spPr>
              <a:xfrm>
                <a:off x="4731712" y="1628800"/>
                <a:ext cx="2751999" cy="564512"/>
              </a:xfrm>
              <a:custGeom>
                <a:avLst/>
                <a:gdLst/>
                <a:ahLst/>
                <a:cxnLst/>
                <a:rect l="0" t="0" r="0" b="0"/>
                <a:pathLst>
                  <a:path>
                    <a:moveTo>
                      <a:pt x="0" y="0"/>
                    </a:moveTo>
                    <a:lnTo>
                      <a:pt x="0" y="282256"/>
                    </a:lnTo>
                    <a:lnTo>
                      <a:pt x="2751999" y="282256"/>
                    </a:lnTo>
                    <a:lnTo>
                      <a:pt x="2751999" y="564512"/>
                    </a:lnTo>
                  </a:path>
                </a:pathLst>
              </a:custGeom>
              <a:noFill/>
            </p:spPr>
            <p:style>
              <a:lnRef idx="2">
                <a:schemeClr val="accent3">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grpSp>
      </p:grpSp>
      <p:sp>
        <p:nvSpPr>
          <p:cNvPr id="43" name="圓角矩形 4"/>
          <p:cNvSpPr/>
          <p:nvPr/>
        </p:nvSpPr>
        <p:spPr>
          <a:xfrm>
            <a:off x="251520" y="2636912"/>
            <a:ext cx="2654710" cy="3456384"/>
          </a:xfrm>
          <a:prstGeom prst="roundRect">
            <a:avLst>
              <a:gd name="adj" fmla="val 10899"/>
            </a:avLst>
          </a:prstGeom>
        </p:spPr>
        <p:style>
          <a:lnRef idx="2">
            <a:schemeClr val="accent3"/>
          </a:lnRef>
          <a:fillRef idx="1">
            <a:schemeClr val="lt1"/>
          </a:fillRef>
          <a:effectRef idx="0">
            <a:schemeClr val="accent3"/>
          </a:effectRef>
          <a:fontRef idx="minor">
            <a:schemeClr val="dk1"/>
          </a:fontRef>
        </p:style>
        <p:txBody>
          <a:bodyPr spcFirstLastPara="0" vert="horz" wrap="square" lIns="34290" tIns="34290" rIns="34290" bIns="34290" numCol="1" spcCol="1270" anchor="ctr" anchorCtr="0">
            <a:noAutofit/>
          </a:bodyPr>
          <a:lstStyle/>
          <a:p>
            <a:pPr lvl="0" defTabSz="400050">
              <a:lnSpc>
                <a:spcPct val="90000"/>
              </a:lnSpc>
              <a:spcBef>
                <a:spcPct val="0"/>
              </a:spcBef>
              <a:spcAft>
                <a:spcPct val="35000"/>
              </a:spcAft>
              <a:buFont typeface="Arial" pitchFamily="34" charset="0"/>
              <a:buChar char="•"/>
            </a:pPr>
            <a:r>
              <a:rPr lang="en-US" altLang="en-US" kern="1200" dirty="0" smtClean="0"/>
              <a:t>premature or prolonged (&gt;18 hours) rupture of membranes</a:t>
            </a:r>
          </a:p>
          <a:p>
            <a:pPr lvl="0" defTabSz="400050">
              <a:lnSpc>
                <a:spcPct val="90000"/>
              </a:lnSpc>
              <a:spcBef>
                <a:spcPct val="0"/>
              </a:spcBef>
              <a:spcAft>
                <a:spcPct val="35000"/>
              </a:spcAft>
              <a:buFont typeface="Arial" pitchFamily="34" charset="0"/>
              <a:buChar char="•"/>
            </a:pPr>
            <a:r>
              <a:rPr lang="pt-BR" altLang="en-US" kern="1200" dirty="0" smtClean="0"/>
              <a:t>maternal peripartum fever</a:t>
            </a:r>
          </a:p>
          <a:p>
            <a:pPr lvl="0" defTabSz="400050">
              <a:lnSpc>
                <a:spcPct val="90000"/>
              </a:lnSpc>
              <a:spcBef>
                <a:spcPct val="0"/>
              </a:spcBef>
              <a:spcAft>
                <a:spcPct val="35000"/>
              </a:spcAft>
              <a:buFont typeface="Arial" pitchFamily="34" charset="0"/>
              <a:buChar char="•"/>
            </a:pPr>
            <a:r>
              <a:rPr lang="pt-BR" altLang="en-US" kern="1200" dirty="0" smtClean="0"/>
              <a:t>positive maternal</a:t>
            </a:r>
            <a:r>
              <a:rPr lang="en-US" altLang="en-US" kern="1200" dirty="0" smtClean="0"/>
              <a:t> (GBS) screening</a:t>
            </a:r>
          </a:p>
          <a:p>
            <a:pPr lvl="0" defTabSz="400050">
              <a:lnSpc>
                <a:spcPct val="90000"/>
              </a:lnSpc>
              <a:spcBef>
                <a:spcPct val="0"/>
              </a:spcBef>
              <a:spcAft>
                <a:spcPct val="35000"/>
              </a:spcAft>
              <a:buFont typeface="Arial" pitchFamily="34" charset="0"/>
              <a:buChar char="•"/>
            </a:pPr>
            <a:r>
              <a:rPr lang="en-US" altLang="en-US" kern="1200" dirty="0" smtClean="0"/>
              <a:t>maternal </a:t>
            </a:r>
            <a:r>
              <a:rPr lang="en-US" altLang="en-US" kern="1200" dirty="0" err="1" smtClean="0"/>
              <a:t>pyuria</a:t>
            </a:r>
            <a:endParaRPr lang="zh-TW" altLang="en-US" kern="1200" dirty="0" smtClean="0"/>
          </a:p>
          <a:p>
            <a:pPr lvl="0" defTabSz="400050">
              <a:lnSpc>
                <a:spcPct val="90000"/>
              </a:lnSpc>
              <a:spcBef>
                <a:spcPct val="0"/>
              </a:spcBef>
              <a:spcAft>
                <a:spcPct val="35000"/>
              </a:spcAft>
              <a:buFont typeface="Arial" pitchFamily="34" charset="0"/>
              <a:buChar char="•"/>
            </a:pPr>
            <a:r>
              <a:rPr lang="en-US" altLang="en-US" kern="1200" dirty="0" err="1" smtClean="0"/>
              <a:t>meconium</a:t>
            </a:r>
            <a:r>
              <a:rPr lang="en-US" altLang="en-US" kern="1200" dirty="0" smtClean="0"/>
              <a:t>-stained amniotic fluid or </a:t>
            </a:r>
            <a:r>
              <a:rPr lang="en-US" altLang="en-US" kern="1200" dirty="0" err="1" smtClean="0"/>
              <a:t>chorioamnionitis</a:t>
            </a:r>
            <a:endParaRPr lang="zh-TW" altLang="en-US" kern="1200" dirty="0"/>
          </a:p>
        </p:txBody>
      </p:sp>
      <p:grpSp>
        <p:nvGrpSpPr>
          <p:cNvPr id="36" name="群組 35"/>
          <p:cNvGrpSpPr/>
          <p:nvPr/>
        </p:nvGrpSpPr>
        <p:grpSpPr>
          <a:xfrm>
            <a:off x="2987824" y="2492896"/>
            <a:ext cx="3384376" cy="3744416"/>
            <a:chOff x="2742267" y="3934449"/>
            <a:chExt cx="2116922" cy="1441954"/>
          </a:xfrm>
        </p:grpSpPr>
        <p:sp>
          <p:nvSpPr>
            <p:cNvPr id="40" name="圓角矩形 39"/>
            <p:cNvSpPr/>
            <p:nvPr/>
          </p:nvSpPr>
          <p:spPr>
            <a:xfrm>
              <a:off x="2742267" y="3934449"/>
              <a:ext cx="2116922" cy="1411281"/>
            </a:xfrm>
            <a:prstGeom prst="roundRect">
              <a:avLst>
                <a:gd name="adj" fmla="val 10000"/>
              </a:avLst>
            </a:prstGeom>
          </p:spPr>
          <p:style>
            <a:lnRef idx="2">
              <a:schemeClr val="accent4"/>
            </a:lnRef>
            <a:fillRef idx="1">
              <a:schemeClr val="lt1"/>
            </a:fillRef>
            <a:effectRef idx="0">
              <a:schemeClr val="accent4"/>
            </a:effectRef>
            <a:fontRef idx="minor">
              <a:schemeClr val="dk1"/>
            </a:fontRef>
          </p:style>
          <p:txBody>
            <a:bodyPr/>
            <a:lstStyle/>
            <a:p>
              <a:pPr>
                <a:buFont typeface="Arial" pitchFamily="34" charset="0"/>
                <a:buChar char="•"/>
              </a:pPr>
              <a:r>
                <a:rPr lang="en-US" altLang="zh-TW" dirty="0" smtClean="0">
                  <a:solidFill>
                    <a:schemeClr val="tx1"/>
                  </a:solidFill>
                </a:rPr>
                <a:t>Respiratory  distress</a:t>
              </a:r>
            </a:p>
            <a:p>
              <a:pPr>
                <a:buFont typeface="Arial" pitchFamily="34" charset="0"/>
                <a:buChar char="•"/>
              </a:pPr>
              <a:r>
                <a:rPr lang="en-US" altLang="zh-TW" dirty="0" smtClean="0">
                  <a:solidFill>
                    <a:schemeClr val="tx1"/>
                  </a:solidFill>
                </a:rPr>
                <a:t> convulsions, bulging </a:t>
              </a:r>
              <a:r>
                <a:rPr lang="en-US" altLang="zh-TW" dirty="0" err="1" smtClean="0">
                  <a:solidFill>
                    <a:schemeClr val="tx1"/>
                  </a:solidFill>
                </a:rPr>
                <a:t>fontanelle</a:t>
              </a:r>
              <a:endParaRPr lang="en-US" altLang="zh-TW" dirty="0" smtClean="0">
                <a:solidFill>
                  <a:schemeClr val="tx1"/>
                </a:solidFill>
              </a:endParaRPr>
            </a:p>
            <a:p>
              <a:pPr>
                <a:buFont typeface="Arial" pitchFamily="34" charset="0"/>
                <a:buChar char="•"/>
              </a:pPr>
              <a:r>
                <a:rPr lang="en-US" altLang="zh-TW" dirty="0" smtClean="0">
                  <a:solidFill>
                    <a:schemeClr val="tx1"/>
                  </a:solidFill>
                </a:rPr>
                <a:t>pus draining from the ear</a:t>
              </a:r>
            </a:p>
            <a:p>
              <a:pPr>
                <a:buFont typeface="Arial" pitchFamily="34" charset="0"/>
                <a:buChar char="•"/>
              </a:pPr>
              <a:r>
                <a:rPr lang="en-US" altLang="zh-TW" dirty="0" smtClean="0">
                  <a:solidFill>
                    <a:schemeClr val="tx1"/>
                  </a:solidFill>
                </a:rPr>
                <a:t> redness around the umbilicus</a:t>
              </a:r>
            </a:p>
            <a:p>
              <a:pPr>
                <a:buFont typeface="Arial" pitchFamily="34" charset="0"/>
                <a:buChar char="•"/>
              </a:pPr>
              <a:r>
                <a:rPr lang="en-US" altLang="zh-TW" dirty="0" smtClean="0">
                  <a:solidFill>
                    <a:schemeClr val="tx1"/>
                  </a:solidFill>
                </a:rPr>
                <a:t>Fever or hypothermia</a:t>
              </a:r>
            </a:p>
            <a:p>
              <a:pPr>
                <a:buFont typeface="Arial" pitchFamily="34" charset="0"/>
                <a:buChar char="•"/>
              </a:pPr>
              <a:r>
                <a:rPr lang="en-US" altLang="zh-TW" dirty="0" smtClean="0">
                  <a:solidFill>
                    <a:schemeClr val="tx1"/>
                  </a:solidFill>
                </a:rPr>
                <a:t> lethargy or unconsciousness or reduced movements</a:t>
              </a:r>
            </a:p>
            <a:p>
              <a:pPr>
                <a:buFont typeface="Arial" pitchFamily="34" charset="0"/>
                <a:buChar char="•"/>
              </a:pPr>
              <a:r>
                <a:rPr lang="en-US" altLang="zh-TW" dirty="0" smtClean="0">
                  <a:solidFill>
                    <a:schemeClr val="tx1"/>
                  </a:solidFill>
                </a:rPr>
                <a:t> inability to feed, inability to suckle at all</a:t>
              </a:r>
            </a:p>
            <a:p>
              <a:pPr>
                <a:buFont typeface="Arial" pitchFamily="34" charset="0"/>
                <a:buChar char="•"/>
              </a:pPr>
              <a:r>
                <a:rPr lang="en-US" altLang="zh-TW" dirty="0" smtClean="0">
                  <a:solidFill>
                    <a:schemeClr val="tx1"/>
                  </a:solidFill>
                </a:rPr>
                <a:t>cyanosis</a:t>
              </a:r>
            </a:p>
            <a:p>
              <a:pPr>
                <a:buFont typeface="Arial" pitchFamily="34" charset="0"/>
                <a:buChar char="•"/>
              </a:pPr>
              <a:r>
                <a:rPr lang="en-US" altLang="zh-TW" dirty="0" smtClean="0">
                  <a:solidFill>
                    <a:schemeClr val="tx1"/>
                  </a:solidFill>
                </a:rPr>
                <a:t>Reduced  capillary refill time</a:t>
              </a:r>
            </a:p>
            <a:p>
              <a:pPr>
                <a:buFont typeface="Arial" pitchFamily="34" charset="0"/>
                <a:buChar char="•"/>
              </a:pPr>
              <a:r>
                <a:rPr lang="en-US" altLang="zh-TW" dirty="0" smtClean="0">
                  <a:solidFill>
                    <a:schemeClr val="tx1"/>
                  </a:solidFill>
                </a:rPr>
                <a:t>shock</a:t>
              </a:r>
              <a:endParaRPr lang="zh-TW" altLang="en-US" dirty="0">
                <a:solidFill>
                  <a:schemeClr val="tx1"/>
                </a:solidFill>
              </a:endParaRPr>
            </a:p>
          </p:txBody>
        </p:sp>
        <p:sp>
          <p:nvSpPr>
            <p:cNvPr id="41" name="圓角矩形 6"/>
            <p:cNvSpPr/>
            <p:nvPr/>
          </p:nvSpPr>
          <p:spPr>
            <a:xfrm>
              <a:off x="2799297" y="3978145"/>
              <a:ext cx="2034252" cy="13982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endParaRPr lang="zh-TW" altLang="en-US" sz="900" kern="1200"/>
            </a:p>
          </p:txBody>
        </p:sp>
      </p:grpSp>
      <p:grpSp>
        <p:nvGrpSpPr>
          <p:cNvPr id="37" name="群組 36"/>
          <p:cNvGrpSpPr/>
          <p:nvPr/>
        </p:nvGrpSpPr>
        <p:grpSpPr>
          <a:xfrm>
            <a:off x="6547607" y="2564904"/>
            <a:ext cx="2116922" cy="3571521"/>
            <a:chOff x="5509962" y="4006457"/>
            <a:chExt cx="2116922" cy="1411281"/>
          </a:xfrm>
        </p:grpSpPr>
        <p:sp>
          <p:nvSpPr>
            <p:cNvPr id="38" name="圓角矩形 37"/>
            <p:cNvSpPr/>
            <p:nvPr/>
          </p:nvSpPr>
          <p:spPr>
            <a:xfrm>
              <a:off x="5509962" y="4006457"/>
              <a:ext cx="2116922" cy="1411281"/>
            </a:xfrm>
            <a:prstGeom prst="roundRect">
              <a:avLst>
                <a:gd name="adj" fmla="val 10000"/>
              </a:avLst>
            </a:prstGeom>
          </p:spPr>
          <p:style>
            <a:lnRef idx="2">
              <a:schemeClr val="accent5"/>
            </a:lnRef>
            <a:fillRef idx="1">
              <a:schemeClr val="lt1"/>
            </a:fillRef>
            <a:effectRef idx="0">
              <a:schemeClr val="accent5"/>
            </a:effectRef>
            <a:fontRef idx="minor">
              <a:schemeClr val="dk1"/>
            </a:fontRef>
          </p:style>
          <p:txBody>
            <a:bodyPr/>
            <a:lstStyle/>
            <a:p>
              <a:pPr>
                <a:buFont typeface="Arial" pitchFamily="34" charset="0"/>
                <a:buChar char="•"/>
              </a:pPr>
              <a:r>
                <a:rPr lang="en-US" altLang="zh-TW" dirty="0" smtClean="0"/>
                <a:t> </a:t>
              </a:r>
              <a:r>
                <a:rPr lang="en-US" altLang="zh-TW" dirty="0" err="1" smtClean="0">
                  <a:solidFill>
                    <a:schemeClr val="tx1"/>
                  </a:solidFill>
                </a:rPr>
                <a:t>leukocytosis</a:t>
              </a:r>
              <a:endParaRPr lang="en-US" altLang="zh-TW" dirty="0" smtClean="0">
                <a:solidFill>
                  <a:schemeClr val="tx1"/>
                </a:solidFill>
              </a:endParaRPr>
            </a:p>
            <a:p>
              <a:pPr>
                <a:buFont typeface="Arial" pitchFamily="34" charset="0"/>
                <a:buChar char="•"/>
              </a:pPr>
              <a:r>
                <a:rPr lang="en-US" altLang="zh-TW" dirty="0" smtClean="0">
                  <a:solidFill>
                    <a:schemeClr val="tx1"/>
                  </a:solidFill>
                </a:rPr>
                <a:t> </a:t>
              </a:r>
              <a:r>
                <a:rPr lang="en-US" altLang="zh-TW" dirty="0" err="1" smtClean="0">
                  <a:solidFill>
                    <a:schemeClr val="tx1"/>
                  </a:solidFill>
                </a:rPr>
                <a:t>leukopenia</a:t>
              </a:r>
              <a:endParaRPr lang="en-US" altLang="zh-TW" dirty="0" smtClean="0">
                <a:solidFill>
                  <a:schemeClr val="tx1"/>
                </a:solidFill>
              </a:endParaRPr>
            </a:p>
            <a:p>
              <a:pPr>
                <a:buFont typeface="Arial" pitchFamily="34" charset="0"/>
                <a:buChar char="•"/>
              </a:pPr>
              <a:r>
                <a:rPr lang="en-US" altLang="zh-TW" dirty="0" smtClean="0">
                  <a:solidFill>
                    <a:schemeClr val="tx1"/>
                  </a:solidFill>
                </a:rPr>
                <a:t> I/T ratio &gt; 0.2</a:t>
              </a:r>
            </a:p>
            <a:p>
              <a:pPr>
                <a:buFont typeface="Arial" pitchFamily="34" charset="0"/>
                <a:buChar char="•"/>
              </a:pPr>
              <a:r>
                <a:rPr lang="en-US" altLang="zh-TW" dirty="0" smtClean="0">
                  <a:solidFill>
                    <a:schemeClr val="tx1"/>
                  </a:solidFill>
                </a:rPr>
                <a:t> CRP &gt; 6 mg/L</a:t>
              </a:r>
            </a:p>
            <a:p>
              <a:pPr>
                <a:buFont typeface="Arial" pitchFamily="34" charset="0"/>
                <a:buChar char="•"/>
              </a:pPr>
              <a:r>
                <a:rPr lang="en-US" altLang="zh-TW" dirty="0" err="1" smtClean="0">
                  <a:solidFill>
                    <a:schemeClr val="tx1"/>
                  </a:solidFill>
                </a:rPr>
                <a:t>IgM</a:t>
              </a:r>
              <a:r>
                <a:rPr lang="en-US" altLang="zh-TW" dirty="0" smtClean="0">
                  <a:solidFill>
                    <a:schemeClr val="tx1"/>
                  </a:solidFill>
                </a:rPr>
                <a:t> &gt; 20 mg/</a:t>
              </a:r>
              <a:r>
                <a:rPr lang="en-US" altLang="zh-TW" dirty="0" err="1" smtClean="0">
                  <a:solidFill>
                    <a:schemeClr val="tx1"/>
                  </a:solidFill>
                </a:rPr>
                <a:t>dL</a:t>
              </a:r>
              <a:endParaRPr lang="en-US" altLang="zh-TW" dirty="0" smtClean="0">
                <a:solidFill>
                  <a:schemeClr val="tx1"/>
                </a:solidFill>
              </a:endParaRPr>
            </a:p>
            <a:p>
              <a:pPr>
                <a:buFont typeface="Arial" pitchFamily="34" charset="0"/>
                <a:buChar char="•"/>
              </a:pPr>
              <a:r>
                <a:rPr lang="en-US" altLang="zh-TW" dirty="0" smtClean="0">
                  <a:solidFill>
                    <a:schemeClr val="tx1"/>
                  </a:solidFill>
                </a:rPr>
                <a:t> the need to undergo a CSF study</a:t>
              </a:r>
              <a:endParaRPr lang="zh-TW" altLang="en-US" dirty="0">
                <a:solidFill>
                  <a:schemeClr val="tx1"/>
                </a:solidFill>
              </a:endParaRPr>
            </a:p>
          </p:txBody>
        </p:sp>
        <p:sp>
          <p:nvSpPr>
            <p:cNvPr id="39" name="圓角矩形 8"/>
            <p:cNvSpPr/>
            <p:nvPr/>
          </p:nvSpPr>
          <p:spPr>
            <a:xfrm>
              <a:off x="5551297" y="4047792"/>
              <a:ext cx="2034252" cy="132861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endParaRPr lang="zh-TW" altLang="en-US" sz="900" kern="1200"/>
            </a:p>
          </p:txBody>
        </p:sp>
      </p:grpSp>
      <p:sp>
        <p:nvSpPr>
          <p:cNvPr id="49" name="書卷 (水平) 48"/>
          <p:cNvSpPr/>
          <p:nvPr/>
        </p:nvSpPr>
        <p:spPr>
          <a:xfrm>
            <a:off x="2267744" y="3356992"/>
            <a:ext cx="4392488" cy="72008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2800" dirty="0" smtClean="0"/>
              <a:t>Total 25 items</a:t>
            </a:r>
            <a:endParaRPr lang="en-US" altLang="zh-TW"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linds(horizont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linds(horizontal)">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blinds(horizontal)">
                                      <p:cBhvr>
                                        <p:cTn id="17" dur="5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8" fill="hold" grpId="0" nodeType="click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ppt_x</p:attrName>
                                        </p:attrNameLst>
                                      </p:cBhvr>
                                      <p:tavLst>
                                        <p:tav tm="0">
                                          <p:val>
                                            <p:strVal val="#ppt_x-#ppt_w/2"/>
                                          </p:val>
                                        </p:tav>
                                        <p:tav tm="100000">
                                          <p:val>
                                            <p:strVal val="#ppt_x"/>
                                          </p:val>
                                        </p:tav>
                                      </p:tavLst>
                                    </p:anim>
                                    <p:anim calcmode="lin" valueType="num">
                                      <p:cBhvr>
                                        <p:cTn id="23" dur="500" fill="hold"/>
                                        <p:tgtEl>
                                          <p:spTgt spid="49"/>
                                        </p:tgtEl>
                                        <p:attrNameLst>
                                          <p:attrName>ppt_y</p:attrName>
                                        </p:attrNameLst>
                                      </p:cBhvr>
                                      <p:tavLst>
                                        <p:tav tm="0">
                                          <p:val>
                                            <p:strVal val="#ppt_y"/>
                                          </p:val>
                                        </p:tav>
                                        <p:tav tm="100000">
                                          <p:val>
                                            <p:strVal val="#ppt_y"/>
                                          </p:val>
                                        </p:tav>
                                      </p:tavLst>
                                    </p:anim>
                                    <p:anim calcmode="lin" valueType="num">
                                      <p:cBhvr>
                                        <p:cTn id="24" dur="500" fill="hold"/>
                                        <p:tgtEl>
                                          <p:spTgt spid="49"/>
                                        </p:tgtEl>
                                        <p:attrNameLst>
                                          <p:attrName>ppt_w</p:attrName>
                                        </p:attrNameLst>
                                      </p:cBhvr>
                                      <p:tavLst>
                                        <p:tav tm="0">
                                          <p:val>
                                            <p:fltVal val="0"/>
                                          </p:val>
                                        </p:tav>
                                        <p:tav tm="100000">
                                          <p:val>
                                            <p:strVal val="#ppt_w"/>
                                          </p:val>
                                        </p:tav>
                                      </p:tavLst>
                                    </p:anim>
                                    <p:anim calcmode="lin" valueType="num">
                                      <p:cBhvr>
                                        <p:cTn id="25" dur="500" fill="hold"/>
                                        <p:tgtEl>
                                          <p:spTgt spid="4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a:prstGeom prst="rect">
            <a:avLst/>
          </a:prstGeom>
        </p:spPr>
        <p:txBody>
          <a:bodyPr/>
          <a:lstStyle/>
          <a:p>
            <a:pPr>
              <a:defRPr/>
            </a:pPr>
            <a:fld id="{2E68C70F-C757-4C1E-A555-B0506CD573CD}" type="slidenum">
              <a:rPr lang="zh-TW" altLang="en-US" smtClean="0"/>
              <a:pPr>
                <a:defRPr/>
              </a:pPr>
              <a:t>8</a:t>
            </a:fld>
            <a:endParaRPr lang="en-US" altLang="zh-TW"/>
          </a:p>
        </p:txBody>
      </p:sp>
      <p:sp>
        <p:nvSpPr>
          <p:cNvPr id="9" name="Rectangle 2"/>
          <p:cNvSpPr>
            <a:spLocks noGrp="1" noChangeArrowheads="1"/>
          </p:cNvSpPr>
          <p:nvPr>
            <p:ph type="title" idx="4294967295"/>
          </p:nvPr>
        </p:nvSpPr>
        <p:spPr>
          <a:xfrm>
            <a:off x="1223963" y="0"/>
            <a:ext cx="7920037" cy="765175"/>
          </a:xfrm>
        </p:spPr>
        <p:txBody>
          <a:bodyPr/>
          <a:lstStyle/>
          <a:p>
            <a:pPr>
              <a:defRPr/>
            </a:pPr>
            <a:r>
              <a:rPr lang="en-US" altLang="zh-TW" sz="3600" b="1" dirty="0" smtClean="0"/>
              <a:t>Patients and methods - 1</a:t>
            </a:r>
            <a:endParaRPr lang="zh-TW" altLang="en-US" sz="3600" b="1" dirty="0" smtClean="0"/>
          </a:p>
        </p:txBody>
      </p:sp>
      <p:grpSp>
        <p:nvGrpSpPr>
          <p:cNvPr id="11" name="群組 10"/>
          <p:cNvGrpSpPr/>
          <p:nvPr/>
        </p:nvGrpSpPr>
        <p:grpSpPr>
          <a:xfrm>
            <a:off x="558007" y="692944"/>
            <a:ext cx="6422389" cy="1203864"/>
            <a:chOff x="0" y="0"/>
            <a:chExt cx="6422389" cy="1203864"/>
          </a:xfrm>
          <a:scene3d>
            <a:camera prst="orthographicFront"/>
            <a:lightRig rig="flat" dir="t"/>
          </a:scene3d>
        </p:grpSpPr>
        <p:sp>
          <p:nvSpPr>
            <p:cNvPr id="21" name="圓角矩形 20"/>
            <p:cNvSpPr/>
            <p:nvPr/>
          </p:nvSpPr>
          <p:spPr>
            <a:xfrm>
              <a:off x="0" y="0"/>
              <a:ext cx="6422389" cy="1203864"/>
            </a:xfrm>
            <a:prstGeom prst="roundRect">
              <a:avLst>
                <a:gd name="adj" fmla="val 10000"/>
              </a:avLst>
            </a:prstGeom>
            <a:sp3d prstMaterial="dkEdge">
              <a:bevelT w="8200" h="38100"/>
            </a:sp3d>
          </p:spPr>
          <p:style>
            <a:lnRef idx="0">
              <a:schemeClr val="accent2">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22" name="圓角矩形 4"/>
            <p:cNvSpPr/>
            <p:nvPr/>
          </p:nvSpPr>
          <p:spPr>
            <a:xfrm>
              <a:off x="35260" y="35260"/>
              <a:ext cx="5021598" cy="113334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altLang="zh-TW" sz="2100" kern="1200" dirty="0" smtClean="0"/>
                <a:t>Neonates who were admitted to the NICU of Kaohsiung Medical University Hospital (KMUH) were enrolled</a:t>
              </a:r>
              <a:endParaRPr lang="zh-TW" altLang="en-US" sz="2100" kern="1200" dirty="0"/>
            </a:p>
          </p:txBody>
        </p:sp>
      </p:grpSp>
      <p:grpSp>
        <p:nvGrpSpPr>
          <p:cNvPr id="12" name="群組 11"/>
          <p:cNvGrpSpPr/>
          <p:nvPr/>
        </p:nvGrpSpPr>
        <p:grpSpPr>
          <a:xfrm>
            <a:off x="1095882" y="2115693"/>
            <a:ext cx="6422389" cy="1203864"/>
            <a:chOff x="537875" y="1422749"/>
            <a:chExt cx="6422389" cy="1203864"/>
          </a:xfrm>
          <a:scene3d>
            <a:camera prst="orthographicFront"/>
            <a:lightRig rig="flat" dir="t"/>
          </a:scene3d>
        </p:grpSpPr>
        <p:sp>
          <p:nvSpPr>
            <p:cNvPr id="19" name="圓角矩形 18"/>
            <p:cNvSpPr/>
            <p:nvPr/>
          </p:nvSpPr>
          <p:spPr>
            <a:xfrm>
              <a:off x="537875" y="1422749"/>
              <a:ext cx="6422389" cy="1203864"/>
            </a:xfrm>
            <a:prstGeom prst="roundRect">
              <a:avLst>
                <a:gd name="adj" fmla="val 10000"/>
              </a:avLst>
            </a:prstGeom>
            <a:sp3d prstMaterial="dkEdge">
              <a:bevelT w="8200" h="38100"/>
            </a:sp3d>
          </p:spPr>
          <p:style>
            <a:lnRef idx="0">
              <a:schemeClr val="accent2">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20" name="圓角矩形 6"/>
            <p:cNvSpPr/>
            <p:nvPr/>
          </p:nvSpPr>
          <p:spPr>
            <a:xfrm>
              <a:off x="573135" y="1458009"/>
              <a:ext cx="5529090" cy="113334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altLang="zh-TW" sz="2100" kern="1200" dirty="0" smtClean="0"/>
                <a:t>Clinical data were collected at the first day admitted to NICU to record “Neonatal bacterial infections screening scores” (NBIS scores)</a:t>
              </a:r>
              <a:endParaRPr lang="zh-TW" altLang="en-US" sz="2100" kern="1200" dirty="0"/>
            </a:p>
          </p:txBody>
        </p:sp>
      </p:grpSp>
      <p:grpSp>
        <p:nvGrpSpPr>
          <p:cNvPr id="13" name="群組 12"/>
          <p:cNvGrpSpPr/>
          <p:nvPr/>
        </p:nvGrpSpPr>
        <p:grpSpPr>
          <a:xfrm>
            <a:off x="1625729" y="3538442"/>
            <a:ext cx="6422389" cy="1203864"/>
            <a:chOff x="1067722" y="2845498"/>
            <a:chExt cx="6422389" cy="1203864"/>
          </a:xfrm>
          <a:scene3d>
            <a:camera prst="orthographicFront"/>
            <a:lightRig rig="flat" dir="t"/>
          </a:scene3d>
        </p:grpSpPr>
        <p:sp>
          <p:nvSpPr>
            <p:cNvPr id="17" name="圓角矩形 16"/>
            <p:cNvSpPr/>
            <p:nvPr/>
          </p:nvSpPr>
          <p:spPr>
            <a:xfrm>
              <a:off x="1067722" y="2845498"/>
              <a:ext cx="6422389" cy="1203864"/>
            </a:xfrm>
            <a:prstGeom prst="roundRect">
              <a:avLst>
                <a:gd name="adj" fmla="val 10000"/>
              </a:avLst>
            </a:prstGeom>
            <a:sp3d prstMaterial="dkEdge">
              <a:bevelT w="8200" h="38100"/>
            </a:sp3d>
          </p:spPr>
          <p:style>
            <a:lnRef idx="0">
              <a:schemeClr val="accent2">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18" name="圓角矩形 8"/>
            <p:cNvSpPr/>
            <p:nvPr/>
          </p:nvSpPr>
          <p:spPr>
            <a:xfrm>
              <a:off x="1102982" y="2880758"/>
              <a:ext cx="5039510" cy="113334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altLang="zh-TW" sz="2100" kern="1200" dirty="0" smtClean="0">
                  <a:solidFill>
                    <a:srgbClr val="C00000"/>
                  </a:solidFill>
                </a:rPr>
                <a:t>Each item gained one point if it was positive</a:t>
              </a:r>
              <a:r>
                <a:rPr lang="en-US" altLang="zh-TW" sz="2100" kern="1200" dirty="0" smtClean="0"/>
                <a:t>. The total scores for each new patient were calculated at the time of admission</a:t>
              </a:r>
            </a:p>
          </p:txBody>
        </p:sp>
      </p:grpSp>
      <p:grpSp>
        <p:nvGrpSpPr>
          <p:cNvPr id="14" name="群組 13"/>
          <p:cNvGrpSpPr/>
          <p:nvPr/>
        </p:nvGrpSpPr>
        <p:grpSpPr>
          <a:xfrm>
            <a:off x="2163604" y="4961192"/>
            <a:ext cx="6422389" cy="1203864"/>
            <a:chOff x="1605597" y="4268248"/>
            <a:chExt cx="6422389" cy="1203864"/>
          </a:xfrm>
          <a:scene3d>
            <a:camera prst="orthographicFront"/>
            <a:lightRig rig="flat" dir="t"/>
          </a:scene3d>
        </p:grpSpPr>
        <p:sp>
          <p:nvSpPr>
            <p:cNvPr id="15" name="圓角矩形 14"/>
            <p:cNvSpPr/>
            <p:nvPr/>
          </p:nvSpPr>
          <p:spPr>
            <a:xfrm>
              <a:off x="1605597" y="4268248"/>
              <a:ext cx="6422389" cy="1203864"/>
            </a:xfrm>
            <a:prstGeom prst="roundRect">
              <a:avLst>
                <a:gd name="adj" fmla="val 10000"/>
              </a:avLst>
            </a:prstGeom>
            <a:sp3d prstMaterial="dkEdge">
              <a:bevelT w="8200" h="38100"/>
            </a:sp3d>
          </p:spPr>
          <p:style>
            <a:lnRef idx="0">
              <a:schemeClr val="accent2">
                <a:shade val="80000"/>
                <a:hueOff val="0"/>
                <a:satOff val="0"/>
                <a:lumOff val="0"/>
                <a:alphaOff val="0"/>
              </a:schemeClr>
            </a:lnRef>
            <a:fillRef idx="2">
              <a:schemeClr val="lt1">
                <a:hueOff val="0"/>
                <a:satOff val="0"/>
                <a:lumOff val="0"/>
                <a:alphaOff val="0"/>
              </a:schemeClr>
            </a:fillRef>
            <a:effectRef idx="1">
              <a:schemeClr val="lt1">
                <a:hueOff val="0"/>
                <a:satOff val="0"/>
                <a:lumOff val="0"/>
                <a:alphaOff val="0"/>
              </a:schemeClr>
            </a:effectRef>
            <a:fontRef idx="minor">
              <a:schemeClr val="dk1">
                <a:hueOff val="0"/>
                <a:satOff val="0"/>
                <a:lumOff val="0"/>
                <a:alphaOff val="0"/>
              </a:schemeClr>
            </a:fontRef>
          </p:style>
        </p:sp>
        <p:sp>
          <p:nvSpPr>
            <p:cNvPr id="16" name="圓角矩形 10"/>
            <p:cNvSpPr/>
            <p:nvPr/>
          </p:nvSpPr>
          <p:spPr>
            <a:xfrm>
              <a:off x="1640857" y="4303508"/>
              <a:ext cx="5031482" cy="1133344"/>
            </a:xfrm>
            <a:prstGeom prst="rect">
              <a:avLst/>
            </a:prstGeom>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n-US" altLang="zh-TW" sz="2100" kern="1200" dirty="0" smtClean="0"/>
                <a:t>According to the results of culture or chest X ray, BI and non-BI groups were defined</a:t>
              </a:r>
              <a:endParaRPr lang="zh-TW" altLang="en-US" sz="2100" kern="1200" dirty="0"/>
            </a:p>
          </p:txBody>
        </p:sp>
      </p:grpSp>
      <p:grpSp>
        <p:nvGrpSpPr>
          <p:cNvPr id="23" name="群組 22"/>
          <p:cNvGrpSpPr/>
          <p:nvPr/>
        </p:nvGrpSpPr>
        <p:grpSpPr>
          <a:xfrm>
            <a:off x="5940152" y="1628800"/>
            <a:ext cx="782512" cy="782512"/>
            <a:chOff x="5639877" y="922051"/>
            <a:chExt cx="782512" cy="782512"/>
          </a:xfrm>
        </p:grpSpPr>
        <p:sp>
          <p:nvSpPr>
            <p:cNvPr id="30" name="向下箭號 29"/>
            <p:cNvSpPr/>
            <p:nvPr/>
          </p:nvSpPr>
          <p:spPr>
            <a:xfrm>
              <a:off x="5639877" y="922051"/>
              <a:ext cx="782512" cy="782512"/>
            </a:xfrm>
            <a:prstGeom prst="downArrow">
              <a:avLst>
                <a:gd name="adj1" fmla="val 55000"/>
                <a:gd name="adj2" fmla="val 45000"/>
              </a:avLst>
            </a:prstGeom>
          </p:spPr>
          <p:style>
            <a:lnRef idx="1">
              <a:schemeClr val="accent2">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sp>
        <p:sp>
          <p:nvSpPr>
            <p:cNvPr id="31" name="向下箭號 4"/>
            <p:cNvSpPr/>
            <p:nvPr/>
          </p:nvSpPr>
          <p:spPr>
            <a:xfrm>
              <a:off x="5815942" y="922051"/>
              <a:ext cx="430382" cy="58884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zh-TW" altLang="en-US" sz="3500" kern="1200"/>
            </a:p>
          </p:txBody>
        </p:sp>
      </p:grpSp>
      <p:grpSp>
        <p:nvGrpSpPr>
          <p:cNvPr id="24" name="群組 23"/>
          <p:cNvGrpSpPr/>
          <p:nvPr/>
        </p:nvGrpSpPr>
        <p:grpSpPr>
          <a:xfrm>
            <a:off x="6478027" y="3051549"/>
            <a:ext cx="782512" cy="782512"/>
            <a:chOff x="6177752" y="2344800"/>
            <a:chExt cx="782512" cy="782512"/>
          </a:xfrm>
        </p:grpSpPr>
        <p:sp>
          <p:nvSpPr>
            <p:cNvPr id="28" name="向下箭號 27"/>
            <p:cNvSpPr/>
            <p:nvPr/>
          </p:nvSpPr>
          <p:spPr>
            <a:xfrm>
              <a:off x="6177752" y="2344800"/>
              <a:ext cx="782512" cy="782512"/>
            </a:xfrm>
            <a:prstGeom prst="downArrow">
              <a:avLst>
                <a:gd name="adj1" fmla="val 55000"/>
                <a:gd name="adj2" fmla="val 45000"/>
              </a:avLst>
            </a:prstGeom>
          </p:spPr>
          <p:style>
            <a:lnRef idx="1">
              <a:schemeClr val="accent2">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sp>
        <p:sp>
          <p:nvSpPr>
            <p:cNvPr id="29" name="向下箭號 6"/>
            <p:cNvSpPr/>
            <p:nvPr/>
          </p:nvSpPr>
          <p:spPr>
            <a:xfrm>
              <a:off x="6353817" y="2344800"/>
              <a:ext cx="430382" cy="58884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zh-TW" altLang="en-US" sz="3500" kern="1200"/>
            </a:p>
          </p:txBody>
        </p:sp>
      </p:grpSp>
      <p:grpSp>
        <p:nvGrpSpPr>
          <p:cNvPr id="25" name="群組 24"/>
          <p:cNvGrpSpPr/>
          <p:nvPr/>
        </p:nvGrpSpPr>
        <p:grpSpPr>
          <a:xfrm>
            <a:off x="7007874" y="4474298"/>
            <a:ext cx="782512" cy="782512"/>
            <a:chOff x="6707599" y="3767549"/>
            <a:chExt cx="782512" cy="782512"/>
          </a:xfrm>
        </p:grpSpPr>
        <p:sp>
          <p:nvSpPr>
            <p:cNvPr id="26" name="向下箭號 25"/>
            <p:cNvSpPr/>
            <p:nvPr/>
          </p:nvSpPr>
          <p:spPr>
            <a:xfrm>
              <a:off x="6707599" y="3767549"/>
              <a:ext cx="782512" cy="782512"/>
            </a:xfrm>
            <a:prstGeom prst="downArrow">
              <a:avLst>
                <a:gd name="adj1" fmla="val 55000"/>
                <a:gd name="adj2" fmla="val 45000"/>
              </a:avLst>
            </a:prstGeom>
          </p:spPr>
          <p:style>
            <a:lnRef idx="1">
              <a:schemeClr val="accent2">
                <a:alpha val="90000"/>
                <a:hueOff val="0"/>
                <a:satOff val="0"/>
                <a:lumOff val="0"/>
                <a:alphaOff val="0"/>
              </a:schemeClr>
            </a:lnRef>
            <a:fillRef idx="1">
              <a:schemeClr val="lt1">
                <a:alpha val="90000"/>
                <a:tint val="40000"/>
                <a:hueOff val="0"/>
                <a:satOff val="0"/>
                <a:lumOff val="0"/>
                <a:alphaOff val="0"/>
              </a:schemeClr>
            </a:fillRef>
            <a:effectRef idx="0">
              <a:schemeClr val="lt1">
                <a:alpha val="90000"/>
                <a:tint val="40000"/>
                <a:hueOff val="0"/>
                <a:satOff val="0"/>
                <a:lumOff val="0"/>
                <a:alphaOff val="0"/>
              </a:schemeClr>
            </a:effectRef>
            <a:fontRef idx="minor">
              <a:schemeClr val="dk1">
                <a:hueOff val="0"/>
                <a:satOff val="0"/>
                <a:lumOff val="0"/>
                <a:alphaOff val="0"/>
              </a:schemeClr>
            </a:fontRef>
          </p:style>
        </p:sp>
        <p:sp>
          <p:nvSpPr>
            <p:cNvPr id="27" name="向下箭號 8"/>
            <p:cNvSpPr/>
            <p:nvPr/>
          </p:nvSpPr>
          <p:spPr>
            <a:xfrm>
              <a:off x="6883664" y="3767549"/>
              <a:ext cx="430382" cy="58884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endParaRPr lang="zh-TW" altLang="en-US" sz="3500" kern="1200"/>
            </a:p>
          </p:txBody>
        </p:sp>
      </p:grpSp>
      <p:grpSp>
        <p:nvGrpSpPr>
          <p:cNvPr id="35" name="群組 34"/>
          <p:cNvGrpSpPr/>
          <p:nvPr/>
        </p:nvGrpSpPr>
        <p:grpSpPr>
          <a:xfrm>
            <a:off x="251520" y="4509120"/>
            <a:ext cx="2952328" cy="2088232"/>
            <a:chOff x="5148064" y="1412776"/>
            <a:chExt cx="3672408" cy="2520280"/>
          </a:xfrm>
        </p:grpSpPr>
        <p:sp>
          <p:nvSpPr>
            <p:cNvPr id="36" name="圓角矩形 35"/>
            <p:cNvSpPr/>
            <p:nvPr/>
          </p:nvSpPr>
          <p:spPr>
            <a:xfrm>
              <a:off x="5148064" y="1988840"/>
              <a:ext cx="3672408" cy="1944216"/>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buFont typeface="Arial" charset="0"/>
                <a:buChar char="•"/>
              </a:pPr>
              <a:r>
                <a:rPr lang="en-US" altLang="zh-TW" sz="2400" dirty="0" smtClean="0"/>
                <a:t>  </a:t>
              </a:r>
              <a:r>
                <a:rPr lang="en-US" altLang="zh-TW" sz="2000" dirty="0" smtClean="0"/>
                <a:t>Positive blood culture</a:t>
              </a:r>
            </a:p>
            <a:p>
              <a:pPr>
                <a:buFont typeface="Arial" charset="0"/>
                <a:buChar char="•"/>
              </a:pPr>
              <a:r>
                <a:rPr lang="en-US" altLang="zh-TW" sz="2000" dirty="0" smtClean="0"/>
                <a:t>  Positive urine culture</a:t>
              </a:r>
            </a:p>
            <a:p>
              <a:pPr>
                <a:buFont typeface="Arial" charset="0"/>
                <a:buChar char="•"/>
              </a:pPr>
              <a:r>
                <a:rPr lang="en-US" altLang="zh-TW" sz="2000" dirty="0"/>
                <a:t> </a:t>
              </a:r>
              <a:r>
                <a:rPr lang="en-US" altLang="zh-TW" sz="2000" dirty="0" smtClean="0"/>
                <a:t> Positive CSF culture</a:t>
              </a:r>
            </a:p>
            <a:p>
              <a:pPr>
                <a:buFont typeface="Arial" charset="0"/>
                <a:buChar char="•"/>
              </a:pPr>
              <a:r>
                <a:rPr lang="en-US" altLang="zh-TW" sz="2000" dirty="0" smtClean="0"/>
                <a:t>  Pneumonia diagnosed by chest X ray</a:t>
              </a:r>
            </a:p>
          </p:txBody>
        </p:sp>
        <p:sp>
          <p:nvSpPr>
            <p:cNvPr id="37" name="矩形 36"/>
            <p:cNvSpPr/>
            <p:nvPr/>
          </p:nvSpPr>
          <p:spPr>
            <a:xfrm>
              <a:off x="5364088" y="1412776"/>
              <a:ext cx="3240360" cy="57606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TW" sz="2300" dirty="0" smtClean="0"/>
                <a:t>BI group</a:t>
              </a:r>
            </a:p>
          </p:txBody>
        </p:sp>
      </p:grpSp>
      <p:sp>
        <p:nvSpPr>
          <p:cNvPr id="32" name="橢圓 31"/>
          <p:cNvSpPr/>
          <p:nvPr/>
        </p:nvSpPr>
        <p:spPr>
          <a:xfrm>
            <a:off x="6228184" y="764704"/>
            <a:ext cx="2232248" cy="5760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t>New patients</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par>
                                <p:cTn id="8" presetID="3" presetClass="entr" presetSubtype="1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blinds(horizontal)">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linds(horizontal)">
                                      <p:cBhvr>
                                        <p:cTn id="15" dur="500"/>
                                        <p:tgtEl>
                                          <p:spTgt spid="13"/>
                                        </p:tgtEl>
                                      </p:cBhvr>
                                    </p:animEffect>
                                  </p:childTnLst>
                                </p:cTn>
                              </p:par>
                              <p:par>
                                <p:cTn id="16" presetID="3" presetClass="entr" presetSubtype="1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linds(horizontal)">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linds(horizontal)">
                                      <p:cBhvr>
                                        <p:cTn id="23" dur="500"/>
                                        <p:tgtEl>
                                          <p:spTgt spid="14"/>
                                        </p:tgtEl>
                                      </p:cBhvr>
                                    </p:animEffect>
                                  </p:childTnLst>
                                </p:cTn>
                              </p:par>
                              <p:par>
                                <p:cTn id="24" presetID="3" presetClass="entr" presetSubtype="10"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blinds(horizontal)">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blinds(horizontal)">
                                      <p:cBhvr>
                                        <p:cTn id="3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pPr>
              <a:defRPr/>
            </a:pPr>
            <a:fld id="{174BA406-DC10-40A5-BAAE-A5F0A6589EB7}" type="slidenum">
              <a:rPr lang="zh-TW" altLang="en-US" smtClean="0"/>
              <a:pPr>
                <a:defRPr/>
              </a:pPr>
              <a:t>9</a:t>
            </a:fld>
            <a:endParaRPr lang="en-US" altLang="zh-TW"/>
          </a:p>
        </p:txBody>
      </p:sp>
      <p:grpSp>
        <p:nvGrpSpPr>
          <p:cNvPr id="5" name="群組 4"/>
          <p:cNvGrpSpPr/>
          <p:nvPr/>
        </p:nvGrpSpPr>
        <p:grpSpPr>
          <a:xfrm>
            <a:off x="971600" y="1052736"/>
            <a:ext cx="3024336" cy="1675520"/>
            <a:chOff x="10339" y="0"/>
            <a:chExt cx="3024336" cy="1675520"/>
          </a:xfrm>
        </p:grpSpPr>
        <p:sp>
          <p:nvSpPr>
            <p:cNvPr id="9" name="圓角矩形 8"/>
            <p:cNvSpPr/>
            <p:nvPr/>
          </p:nvSpPr>
          <p:spPr>
            <a:xfrm>
              <a:off x="10339" y="0"/>
              <a:ext cx="3024336" cy="1675520"/>
            </a:xfrm>
            <a:prstGeom prst="roundRect">
              <a:avLst>
                <a:gd name="adj" fmla="val 10000"/>
              </a:avLst>
            </a:prstGeom>
          </p:spPr>
          <p:style>
            <a:lnRef idx="1">
              <a:schemeClr val="accent4"/>
            </a:lnRef>
            <a:fillRef idx="2">
              <a:schemeClr val="accent4"/>
            </a:fillRef>
            <a:effectRef idx="1">
              <a:schemeClr val="accent4"/>
            </a:effectRef>
            <a:fontRef idx="minor">
              <a:schemeClr val="dk1"/>
            </a:fontRef>
          </p:style>
        </p:sp>
        <p:sp>
          <p:nvSpPr>
            <p:cNvPr id="10" name="圓角矩形 4"/>
            <p:cNvSpPr/>
            <p:nvPr/>
          </p:nvSpPr>
          <p:spPr>
            <a:xfrm>
              <a:off x="10339" y="0"/>
              <a:ext cx="2925003" cy="11170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80010" numCol="1" spcCol="1270" anchor="t" anchorCtr="0">
              <a:noAutofit/>
            </a:bodyPr>
            <a:lstStyle/>
            <a:p>
              <a:pPr lvl="0" algn="l" defTabSz="933450" rtl="0">
                <a:lnSpc>
                  <a:spcPct val="90000"/>
                </a:lnSpc>
                <a:spcBef>
                  <a:spcPct val="0"/>
                </a:spcBef>
                <a:spcAft>
                  <a:spcPct val="35000"/>
                </a:spcAft>
              </a:pPr>
              <a:r>
                <a:rPr lang="en-US" sz="2100" kern="1200" baseline="0" dirty="0" smtClean="0">
                  <a:solidFill>
                    <a:schemeClr val="tx1"/>
                  </a:solidFill>
                </a:rPr>
                <a:t>First period of study </a:t>
              </a:r>
              <a:r>
                <a:rPr lang="en-US" sz="2100" i="1" kern="1200" baseline="0" dirty="0" smtClean="0">
                  <a:solidFill>
                    <a:schemeClr val="tx1"/>
                  </a:solidFill>
                </a:rPr>
                <a:t>(Jan. 2009 to Dec. 2009</a:t>
              </a:r>
              <a:r>
                <a:rPr lang="en-US" sz="2100" kern="1200" baseline="0" dirty="0" smtClean="0">
                  <a:solidFill>
                    <a:schemeClr val="tx1"/>
                  </a:solidFill>
                </a:rPr>
                <a:t>)</a:t>
              </a:r>
              <a:r>
                <a:rPr lang="zh-TW" altLang="en-US" sz="2100" kern="1200" baseline="0" dirty="0" smtClean="0">
                  <a:solidFill>
                    <a:schemeClr val="tx1"/>
                  </a:solidFill>
                </a:rPr>
                <a:t>：</a:t>
              </a:r>
              <a:r>
                <a:rPr lang="en-US" sz="2100" kern="1200" baseline="0" dirty="0" smtClean="0">
                  <a:solidFill>
                    <a:schemeClr val="tx1"/>
                  </a:solidFill>
                </a:rPr>
                <a:t>  Observational period</a:t>
              </a:r>
              <a:endParaRPr lang="zh-TW" altLang="en-US" sz="2100" kern="1200" dirty="0">
                <a:solidFill>
                  <a:schemeClr val="tx1"/>
                </a:solidFill>
              </a:endParaRPr>
            </a:p>
          </p:txBody>
        </p:sp>
      </p:grpSp>
      <p:grpSp>
        <p:nvGrpSpPr>
          <p:cNvPr id="6" name="群組 5"/>
          <p:cNvGrpSpPr/>
          <p:nvPr/>
        </p:nvGrpSpPr>
        <p:grpSpPr>
          <a:xfrm>
            <a:off x="1259623" y="2344795"/>
            <a:ext cx="2925003" cy="3172437"/>
            <a:chOff x="298362" y="1292059"/>
            <a:chExt cx="2925003" cy="4118140"/>
          </a:xfrm>
        </p:grpSpPr>
        <p:sp>
          <p:nvSpPr>
            <p:cNvPr id="7" name="圓角矩形 6"/>
            <p:cNvSpPr/>
            <p:nvPr/>
          </p:nvSpPr>
          <p:spPr>
            <a:xfrm>
              <a:off x="298362" y="1292059"/>
              <a:ext cx="2925003" cy="4118140"/>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8" name="圓角矩形 6"/>
            <p:cNvSpPr/>
            <p:nvPr/>
          </p:nvSpPr>
          <p:spPr>
            <a:xfrm>
              <a:off x="384032" y="1377729"/>
              <a:ext cx="2753663" cy="394680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r>
                <a:rPr lang="en-US" altLang="zh-TW" sz="2100" kern="1200" dirty="0" smtClean="0"/>
                <a:t>Using analysis of receiver-operating characteristic (ROC) curves </a:t>
              </a:r>
              <a:endParaRPr lang="zh-TW" altLang="en-US" sz="2100" kern="1200" dirty="0" smtClean="0"/>
            </a:p>
            <a:p>
              <a:pPr marL="182563" lvl="2" indent="-182563" algn="l" defTabSz="933450">
                <a:lnSpc>
                  <a:spcPct val="90000"/>
                </a:lnSpc>
                <a:spcBef>
                  <a:spcPct val="0"/>
                </a:spcBef>
                <a:spcAft>
                  <a:spcPct val="15000"/>
                </a:spcAft>
              </a:pPr>
              <a:r>
                <a:rPr lang="en-US" altLang="zh-TW" sz="2100" kern="1200" dirty="0" smtClean="0">
                  <a:sym typeface="Wingdings" pitchFamily="2" charset="2"/>
                </a:rPr>
                <a:t> </a:t>
              </a:r>
              <a:r>
                <a:rPr lang="en-US" altLang="zh-TW" sz="2100" kern="1200" dirty="0" smtClean="0"/>
                <a:t>determine the best cut-off values of NBIS scores  for diagnosis of BI</a:t>
              </a:r>
            </a:p>
          </p:txBody>
        </p:sp>
      </p:grpSp>
      <p:grpSp>
        <p:nvGrpSpPr>
          <p:cNvPr id="11" name="群組 10"/>
          <p:cNvGrpSpPr/>
          <p:nvPr/>
        </p:nvGrpSpPr>
        <p:grpSpPr>
          <a:xfrm rot="20985284">
            <a:off x="4341141" y="3147820"/>
            <a:ext cx="952027" cy="728241"/>
            <a:chOff x="3369205" y="629948"/>
            <a:chExt cx="952027" cy="728241"/>
          </a:xfrm>
        </p:grpSpPr>
        <p:sp>
          <p:nvSpPr>
            <p:cNvPr id="12" name="向右箭號 11"/>
            <p:cNvSpPr/>
            <p:nvPr/>
          </p:nvSpPr>
          <p:spPr>
            <a:xfrm rot="624209">
              <a:off x="3369205" y="629948"/>
              <a:ext cx="952027" cy="728241"/>
            </a:xfrm>
            <a:prstGeom prst="rightArrow">
              <a:avLst>
                <a:gd name="adj1" fmla="val 600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3" name="向右箭號 4"/>
            <p:cNvSpPr/>
            <p:nvPr/>
          </p:nvSpPr>
          <p:spPr>
            <a:xfrm rot="624209">
              <a:off x="3371001" y="755870"/>
              <a:ext cx="733555" cy="43694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zh-TW" altLang="en-US" sz="1700" kern="1200"/>
            </a:p>
          </p:txBody>
        </p:sp>
      </p:grpSp>
      <p:grpSp>
        <p:nvGrpSpPr>
          <p:cNvPr id="14" name="群組 13"/>
          <p:cNvGrpSpPr/>
          <p:nvPr/>
        </p:nvGrpSpPr>
        <p:grpSpPr>
          <a:xfrm>
            <a:off x="4860032" y="1052736"/>
            <a:ext cx="2997011" cy="1656184"/>
            <a:chOff x="4630083" y="789385"/>
            <a:chExt cx="2997011" cy="1656184"/>
          </a:xfrm>
        </p:grpSpPr>
        <p:sp>
          <p:nvSpPr>
            <p:cNvPr id="18" name="圓角矩形 17"/>
            <p:cNvSpPr/>
            <p:nvPr/>
          </p:nvSpPr>
          <p:spPr>
            <a:xfrm>
              <a:off x="4630083" y="789385"/>
              <a:ext cx="2925003" cy="1656184"/>
            </a:xfrm>
            <a:prstGeom prst="roundRect">
              <a:avLst>
                <a:gd name="adj" fmla="val 10000"/>
              </a:avLst>
            </a:prstGeom>
          </p:spPr>
          <p:style>
            <a:lnRef idx="1">
              <a:schemeClr val="accent3"/>
            </a:lnRef>
            <a:fillRef idx="2">
              <a:schemeClr val="accent3"/>
            </a:fillRef>
            <a:effectRef idx="1">
              <a:schemeClr val="accent3"/>
            </a:effectRef>
            <a:fontRef idx="minor">
              <a:schemeClr val="dk1"/>
            </a:fontRef>
          </p:style>
          <p:txBody>
            <a:bodyPr/>
            <a:lstStyle/>
            <a:p>
              <a:pPr lvl="0"/>
              <a:r>
                <a:rPr lang="en-US" altLang="zh-TW" sz="2100" dirty="0" smtClean="0"/>
                <a:t>Second period of study </a:t>
              </a:r>
              <a:r>
                <a:rPr lang="en-US" altLang="zh-TW" sz="2100" i="1" dirty="0" smtClean="0"/>
                <a:t>(Jan. 2010 to Dec. 2010</a:t>
              </a:r>
              <a:r>
                <a:rPr lang="en-US" altLang="zh-TW" sz="2100" dirty="0" smtClean="0"/>
                <a:t>): </a:t>
              </a:r>
              <a:r>
                <a:rPr lang="en-US" altLang="zh-TW" sz="2100" dirty="0" smtClean="0">
                  <a:solidFill>
                    <a:schemeClr val="tx1"/>
                  </a:solidFill>
                </a:rPr>
                <a:t>Interventional period</a:t>
              </a:r>
              <a:endParaRPr lang="zh-TW" altLang="zh-TW" sz="2100" dirty="0" smtClean="0">
                <a:solidFill>
                  <a:schemeClr val="tx1"/>
                </a:solidFill>
              </a:endParaRPr>
            </a:p>
            <a:p>
              <a:endParaRPr lang="zh-TW" altLang="en-US" dirty="0"/>
            </a:p>
          </p:txBody>
        </p:sp>
        <p:sp>
          <p:nvSpPr>
            <p:cNvPr id="19" name="圓角矩形 4"/>
            <p:cNvSpPr/>
            <p:nvPr/>
          </p:nvSpPr>
          <p:spPr>
            <a:xfrm>
              <a:off x="4702091" y="861393"/>
              <a:ext cx="2925003" cy="111701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9352" tIns="149352" rIns="149352" bIns="80010" numCol="1" spcCol="1270" anchor="t" anchorCtr="0">
              <a:noAutofit/>
            </a:bodyPr>
            <a:lstStyle/>
            <a:p>
              <a:pPr lvl="0" algn="l" defTabSz="933450">
                <a:lnSpc>
                  <a:spcPct val="90000"/>
                </a:lnSpc>
                <a:spcBef>
                  <a:spcPct val="0"/>
                </a:spcBef>
                <a:spcAft>
                  <a:spcPct val="35000"/>
                </a:spcAft>
              </a:pPr>
              <a:endParaRPr lang="zh-TW" altLang="en-US" sz="2100" kern="1200"/>
            </a:p>
          </p:txBody>
        </p:sp>
      </p:grpSp>
      <p:grpSp>
        <p:nvGrpSpPr>
          <p:cNvPr id="15" name="群組 14"/>
          <p:cNvGrpSpPr/>
          <p:nvPr/>
        </p:nvGrpSpPr>
        <p:grpSpPr>
          <a:xfrm>
            <a:off x="5364088" y="2348880"/>
            <a:ext cx="3096343" cy="3240360"/>
            <a:chOff x="5301188" y="2053690"/>
            <a:chExt cx="2925003" cy="2495115"/>
          </a:xfrm>
        </p:grpSpPr>
        <p:sp>
          <p:nvSpPr>
            <p:cNvPr id="16" name="圓角矩形 15"/>
            <p:cNvSpPr/>
            <p:nvPr/>
          </p:nvSpPr>
          <p:spPr>
            <a:xfrm>
              <a:off x="5301188" y="2062469"/>
              <a:ext cx="2925003" cy="2486336"/>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marL="274638" lvl="1" indent="-274638">
                <a:spcBef>
                  <a:spcPts val="600"/>
                </a:spcBef>
                <a:spcAft>
                  <a:spcPts val="600"/>
                </a:spcAft>
                <a:buFont typeface="Wingdings" pitchFamily="2" charset="2"/>
                <a:buChar char="Ø"/>
                <a:defRPr/>
              </a:pPr>
              <a:r>
                <a:rPr lang="en-US" altLang="zh-TW" sz="2100" dirty="0" smtClean="0"/>
                <a:t> Cut-off values of NBIS scores were provided to guide antibiotics use in new patients</a:t>
              </a:r>
            </a:p>
            <a:p>
              <a:pPr marL="274638" lvl="1" indent="-274638">
                <a:spcBef>
                  <a:spcPts val="600"/>
                </a:spcBef>
                <a:spcAft>
                  <a:spcPts val="600"/>
                </a:spcAft>
                <a:buFont typeface="Wingdings" pitchFamily="2" charset="2"/>
                <a:buChar char="Ø"/>
                <a:defRPr/>
              </a:pPr>
              <a:r>
                <a:rPr lang="en-US" altLang="zh-TW" sz="2100" dirty="0" smtClean="0"/>
                <a:t>Physicians could be able to adjust their decision making with using this guideline</a:t>
              </a:r>
              <a:endParaRPr lang="zh-TW" altLang="en-US" sz="2100" dirty="0"/>
            </a:p>
          </p:txBody>
        </p:sp>
        <p:sp>
          <p:nvSpPr>
            <p:cNvPr id="17" name="圓角矩形 6"/>
            <p:cNvSpPr/>
            <p:nvPr/>
          </p:nvSpPr>
          <p:spPr>
            <a:xfrm>
              <a:off x="5376472" y="2053690"/>
              <a:ext cx="2774435" cy="241983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9352" tIns="149352" rIns="149352" bIns="149352" numCol="1" spcCol="1270" anchor="t" anchorCtr="0">
              <a:noAutofit/>
            </a:bodyPr>
            <a:lstStyle/>
            <a:p>
              <a:pPr marL="228600" lvl="1" indent="-228600" algn="l" defTabSz="933450">
                <a:lnSpc>
                  <a:spcPct val="90000"/>
                </a:lnSpc>
                <a:spcBef>
                  <a:spcPct val="0"/>
                </a:spcBef>
                <a:spcAft>
                  <a:spcPct val="15000"/>
                </a:spcAft>
                <a:buChar char="••"/>
              </a:pPr>
              <a:endParaRPr lang="zh-TW" altLang="en-US" sz="2100" kern="1200"/>
            </a:p>
          </p:txBody>
        </p:sp>
      </p:grpSp>
      <p:sp>
        <p:nvSpPr>
          <p:cNvPr id="23" name="矩形 22"/>
          <p:cNvSpPr/>
          <p:nvPr/>
        </p:nvSpPr>
        <p:spPr>
          <a:xfrm>
            <a:off x="4067944" y="5949280"/>
            <a:ext cx="4572000" cy="590931"/>
          </a:xfrm>
          <a:prstGeom prst="rect">
            <a:avLst/>
          </a:prstGeom>
        </p:spPr>
        <p:txBody>
          <a:bodyPr>
            <a:spAutoFit/>
          </a:bodyPr>
          <a:lstStyle/>
          <a:p>
            <a:pPr lvl="0" algn="r" defTabSz="1111250">
              <a:lnSpc>
                <a:spcPct val="90000"/>
              </a:lnSpc>
              <a:spcAft>
                <a:spcPct val="35000"/>
              </a:spcAft>
            </a:pPr>
            <a:r>
              <a:rPr lang="en-US" altLang="zh-TW" dirty="0" smtClean="0"/>
              <a:t>NBIS scores: Neonatal </a:t>
            </a:r>
            <a:r>
              <a:rPr lang="en-US" altLang="zh-TW" dirty="0" smtClean="0"/>
              <a:t>Bacterial </a:t>
            </a:r>
            <a:r>
              <a:rPr lang="en-US" altLang="zh-TW" dirty="0" smtClean="0"/>
              <a:t>I</a:t>
            </a:r>
            <a:r>
              <a:rPr lang="en-US" altLang="zh-TW" dirty="0" smtClean="0"/>
              <a:t>nfections Screening </a:t>
            </a:r>
            <a:r>
              <a:rPr lang="en-US" altLang="zh-TW" dirty="0" smtClean="0"/>
              <a:t>scores</a:t>
            </a:r>
            <a:endParaRPr lang="zh-TW" altLang="zh-TW" dirty="0"/>
          </a:p>
        </p:txBody>
      </p:sp>
      <p:sp>
        <p:nvSpPr>
          <p:cNvPr id="25" name="Rectangle 2"/>
          <p:cNvSpPr txBox="1">
            <a:spLocks noChangeArrowheads="1"/>
          </p:cNvSpPr>
          <p:nvPr/>
        </p:nvSpPr>
        <p:spPr>
          <a:xfrm>
            <a:off x="1259632" y="0"/>
            <a:ext cx="7884368" cy="790575"/>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3600" b="1" i="0" u="none" strike="noStrike" kern="1200" cap="none" spc="0" normalizeH="0" baseline="0" noProof="0" dirty="0" smtClean="0">
                <a:ln>
                  <a:noFill/>
                </a:ln>
                <a:solidFill>
                  <a:srgbClr val="984807"/>
                </a:solidFill>
                <a:effectLst/>
                <a:uLnTx/>
                <a:uFillTx/>
                <a:latin typeface="Calibri" pitchFamily="34" charset="0"/>
                <a:ea typeface="標楷體" pitchFamily="65" charset="-120"/>
                <a:cs typeface="+mj-cs"/>
              </a:rPr>
              <a:t>Patients and methods - 2</a:t>
            </a:r>
            <a:endParaRPr kumimoji="0" lang="zh-TW" altLang="en-US" sz="3600" b="1" i="0" u="none" strike="noStrike" kern="1200" cap="none" spc="0" normalizeH="0" baseline="0" noProof="0" dirty="0" smtClean="0">
              <a:ln>
                <a:noFill/>
              </a:ln>
              <a:solidFill>
                <a:srgbClr val="FF0000"/>
              </a:solidFill>
              <a:effectLst/>
              <a:uLnTx/>
              <a:uFillTx/>
              <a:latin typeface="Calibri" pitchFamily="34" charset="0"/>
              <a:ea typeface="標楷體" pitchFamily="65" charset="-120"/>
              <a:cs typeface="+mj-cs"/>
            </a:endParaRPr>
          </a:p>
        </p:txBody>
      </p:sp>
      <p:pic>
        <p:nvPicPr>
          <p:cNvPr id="27" name="Picture 10" descr="C:\Users\user\AppData\Local\Microsoft\Windows\Temporary Internet Files\Content.IE5\BAHNI8UW\bacteria[1].gif"/>
          <p:cNvPicPr>
            <a:picLocks noChangeAspect="1" noChangeArrowheads="1"/>
          </p:cNvPicPr>
          <p:nvPr/>
        </p:nvPicPr>
        <p:blipFill>
          <a:blip r:embed="rId2" cstate="print"/>
          <a:srcRect/>
          <a:stretch>
            <a:fillRect/>
          </a:stretch>
        </p:blipFill>
        <p:spPr bwMode="auto">
          <a:xfrm>
            <a:off x="1403648" y="5589240"/>
            <a:ext cx="1369318" cy="97583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ppt_x</p:attrName>
                                        </p:attrNameLst>
                                      </p:cBhvr>
                                      <p:tavLst>
                                        <p:tav tm="0">
                                          <p:val>
                                            <p:strVal val="#ppt_x-#ppt_w/2"/>
                                          </p:val>
                                        </p:tav>
                                        <p:tav tm="100000">
                                          <p:val>
                                            <p:strVal val="#ppt_x"/>
                                          </p:val>
                                        </p:tav>
                                      </p:tavLst>
                                    </p:anim>
                                    <p:anim calcmode="lin" valueType="num">
                                      <p:cBhvr>
                                        <p:cTn id="8" dur="500" fill="hold"/>
                                        <p:tgtEl>
                                          <p:spTgt spid="11"/>
                                        </p:tgtEl>
                                        <p:attrNameLst>
                                          <p:attrName>ppt_y</p:attrName>
                                        </p:attrNameLst>
                                      </p:cBhvr>
                                      <p:tavLst>
                                        <p:tav tm="0">
                                          <p:val>
                                            <p:strVal val="#ppt_y"/>
                                          </p:val>
                                        </p:tav>
                                        <p:tav tm="100000">
                                          <p:val>
                                            <p:strVal val="#ppt_y"/>
                                          </p:val>
                                        </p:tav>
                                      </p:tavLst>
                                    </p:anim>
                                    <p:anim calcmode="lin" valueType="num">
                                      <p:cBhvr>
                                        <p:cTn id="9" dur="500" fill="hold"/>
                                        <p:tgtEl>
                                          <p:spTgt spid="11"/>
                                        </p:tgtEl>
                                        <p:attrNameLst>
                                          <p:attrName>ppt_w</p:attrName>
                                        </p:attrNameLst>
                                      </p:cBhvr>
                                      <p:tavLst>
                                        <p:tav tm="0">
                                          <p:val>
                                            <p:fltVal val="0"/>
                                          </p:val>
                                        </p:tav>
                                        <p:tav tm="100000">
                                          <p:val>
                                            <p:strVal val="#ppt_w"/>
                                          </p:val>
                                        </p:tav>
                                      </p:tavLst>
                                    </p:anim>
                                    <p:anim calcmode="lin" valueType="num">
                                      <p:cBhvr>
                                        <p:cTn id="10" dur="5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linds(horizontal)">
                                      <p:cBhvr>
                                        <p:cTn id="15" dur="500"/>
                                        <p:tgtEl>
                                          <p:spTgt spid="14"/>
                                        </p:tgtEl>
                                      </p:cBhvr>
                                    </p:animEffect>
                                  </p:childTnLst>
                                </p:cTn>
                              </p:par>
                              <p:par>
                                <p:cTn id="16" presetID="3" presetClass="entr" presetSubtype="1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linds(horizontal)">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4"/>
          <p:cNvSpPr>
            <a:spLocks noGrp="1" noChangeArrowheads="1"/>
          </p:cNvSpPr>
          <p:nvPr>
            <p:ph type="ctrTitle"/>
          </p:nvPr>
        </p:nvSpPr>
        <p:spPr>
          <a:xfrm>
            <a:off x="4068242" y="2636912"/>
            <a:ext cx="5075758" cy="909638"/>
          </a:xfrm>
        </p:spPr>
        <p:txBody>
          <a:bodyPr/>
          <a:lstStyle/>
          <a:p>
            <a:pPr>
              <a:defRPr/>
            </a:pPr>
            <a:r>
              <a:rPr lang="en-US" altLang="zh-TW" sz="5400" dirty="0" smtClean="0"/>
              <a:t>Results</a:t>
            </a:r>
          </a:p>
        </p:txBody>
      </p:sp>
      <p:pic>
        <p:nvPicPr>
          <p:cNvPr id="9" name="Picture 5" descr="C:\Users\user\AppData\Local\Microsoft\Windows\Temporary Internet Files\Content.IE5\BAHNI8UW\germ[1].jpg"/>
          <p:cNvPicPr>
            <a:picLocks noChangeAspect="1" noChangeArrowheads="1"/>
          </p:cNvPicPr>
          <p:nvPr/>
        </p:nvPicPr>
        <p:blipFill>
          <a:blip r:embed="rId2" cstate="print"/>
          <a:srcRect/>
          <a:stretch>
            <a:fillRect/>
          </a:stretch>
        </p:blipFill>
        <p:spPr bwMode="auto">
          <a:xfrm>
            <a:off x="2483768" y="2420888"/>
            <a:ext cx="1686094" cy="142756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4"/>
          <p:cNvSpPr>
            <a:spLocks noChangeArrowheads="1"/>
          </p:cNvSpPr>
          <p:nvPr/>
        </p:nvSpPr>
        <p:spPr bwMode="auto">
          <a:xfrm>
            <a:off x="1331640" y="188640"/>
            <a:ext cx="7475701" cy="553998"/>
          </a:xfrm>
          <a:prstGeom prst="rect">
            <a:avLst/>
          </a:prstGeom>
          <a:noFill/>
          <a:ln w="9525">
            <a:noFill/>
            <a:miter lim="800000"/>
            <a:headEnd/>
            <a:tailEnd/>
          </a:ln>
        </p:spPr>
        <p:txBody>
          <a:bodyPr wrap="none" anchor="ctr">
            <a:spAutoFit/>
          </a:bodyPr>
          <a:lstStyle/>
          <a:p>
            <a:pPr eaLnBrk="0" hangingPunct="0"/>
            <a:r>
              <a:rPr kumimoji="0" lang="en-US" altLang="zh-TW" sz="3000" b="1" dirty="0">
                <a:solidFill>
                  <a:srgbClr val="984807"/>
                </a:solidFill>
                <a:latin typeface="Calibri" pitchFamily="34" charset="0"/>
                <a:ea typeface="標楷體" pitchFamily="65" charset="-120"/>
                <a:cs typeface="+mj-cs"/>
              </a:rPr>
              <a:t>Characteristics</a:t>
            </a:r>
            <a:r>
              <a:rPr lang="en-US" altLang="zh-TW" sz="3000" b="1" dirty="0">
                <a:latin typeface="Times New Roman" pitchFamily="18" charset="0"/>
                <a:cs typeface="Times New Roman" pitchFamily="18" charset="0"/>
              </a:rPr>
              <a:t> </a:t>
            </a:r>
            <a:r>
              <a:rPr kumimoji="0" lang="en-US" altLang="zh-TW" sz="3000" b="1" dirty="0">
                <a:solidFill>
                  <a:srgbClr val="984807"/>
                </a:solidFill>
                <a:latin typeface="Calibri" pitchFamily="34" charset="0"/>
                <a:ea typeface="標楷體" pitchFamily="65" charset="-120"/>
                <a:cs typeface="+mj-cs"/>
              </a:rPr>
              <a:t>of study infant in 1st period – I</a:t>
            </a:r>
          </a:p>
        </p:txBody>
      </p:sp>
      <p:graphicFrame>
        <p:nvGraphicFramePr>
          <p:cNvPr id="124020" name="Group 116"/>
          <p:cNvGraphicFramePr>
            <a:graphicFrameLocks noGrp="1"/>
          </p:cNvGraphicFramePr>
          <p:nvPr/>
        </p:nvGraphicFramePr>
        <p:xfrm>
          <a:off x="539552" y="1340768"/>
          <a:ext cx="8208964" cy="4924933"/>
        </p:xfrm>
        <a:graphic>
          <a:graphicData uri="http://schemas.openxmlformats.org/drawingml/2006/table">
            <a:tbl>
              <a:tblPr firstRow="1" bandRow="1">
                <a:tableStyleId>{5A111915-BE36-4E01-A7E5-04B1672EAD32}</a:tableStyleId>
              </a:tblPr>
              <a:tblGrid>
                <a:gridCol w="3648404"/>
                <a:gridCol w="1444160"/>
                <a:gridCol w="1900211"/>
                <a:gridCol w="1216189"/>
              </a:tblGrid>
              <a:tr h="517525">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BI (n=29)</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Non BI (n=221)  </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P value</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r>
              <a:tr h="2830513">
                <a:tc>
                  <a:txBody>
                    <a:bodyPr/>
                    <a:lstStyle/>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2000" u="none" strike="noStrike" cap="none" normalizeH="0" baseline="0" dirty="0" smtClean="0">
                          <a:ln>
                            <a:noFill/>
                          </a:ln>
                          <a:effectLst/>
                        </a:rPr>
                        <a:t>Characteristics </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Sex (Male,%)</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Gestational age, wks, mean ± SD    </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Prematurity (%)</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BBW, g, mean ± SD</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Admitted Age, Day, mean ± SD</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600" u="none" strike="noStrike" cap="none" normalizeH="0" baseline="0" dirty="0" smtClean="0">
                        <a:ln>
                          <a:noFill/>
                        </a:ln>
                        <a:effectLst/>
                      </a:endParaRP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2000" u="none" strike="noStrike" cap="none" normalizeH="0" baseline="0" dirty="0" smtClean="0">
                          <a:ln>
                            <a:noFill/>
                          </a:ln>
                          <a:solidFill>
                            <a:srgbClr val="C00000"/>
                          </a:solidFill>
                          <a:effectLst/>
                        </a:rPr>
                        <a:t>Maternal risk factors</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PROM&gt;18hrs</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Maternal fever</a:t>
                      </a:r>
                    </a:p>
                    <a:p>
                      <a:pPr marL="441325" marR="0" lvl="0" indent="-365125"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Maternal GBS screen (+)</a:t>
                      </a:r>
                      <a:r>
                        <a:rPr kumimoji="1" lang="en-US" altLang="zh-TW" sz="1800" u="none" strike="noStrike" cap="none" normalizeH="0" baseline="30000" dirty="0" smtClean="0">
                          <a:ln>
                            <a:noFill/>
                          </a:ln>
                          <a:effectLst/>
                        </a:rPr>
                        <a:t>#</a:t>
                      </a:r>
                      <a:r>
                        <a:rPr kumimoji="1" lang="en-US" altLang="zh-TW" sz="1800" u="none" strike="noStrike" cap="none" normalizeH="0" baseline="0" dirty="0" smtClean="0">
                          <a:ln>
                            <a:noFill/>
                          </a:ln>
                          <a:effectLst/>
                        </a:rPr>
                        <a:t>    </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Maternal </a:t>
                      </a:r>
                      <a:r>
                        <a:rPr kumimoji="1" lang="en-US" altLang="zh-TW" sz="1800" u="none" strike="noStrike" cap="none" normalizeH="0" baseline="0" dirty="0" err="1" smtClean="0">
                          <a:ln>
                            <a:noFill/>
                          </a:ln>
                          <a:effectLst/>
                        </a:rPr>
                        <a:t>pyuria</a:t>
                      </a:r>
                      <a:endParaRPr kumimoji="1" lang="en-US" altLang="zh-TW" sz="1800" u="none" strike="noStrike" cap="none" normalizeH="0" baseline="0" dirty="0" smtClean="0">
                        <a:ln>
                          <a:noFill/>
                        </a:ln>
                        <a:effectLst/>
                      </a:endParaRP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Other</a:t>
                      </a:r>
                      <a:r>
                        <a:rPr kumimoji="1" lang="en-US" altLang="zh-TW" sz="1800" u="none" strike="noStrike" cap="none" normalizeH="0" baseline="30000" dirty="0" smtClean="0">
                          <a:ln>
                            <a:noFill/>
                          </a:ln>
                          <a:effectLst/>
                        </a:rPr>
                        <a:t>$</a:t>
                      </a:r>
                      <a:endParaRPr kumimoji="1" lang="en-US" altLang="zh-TW" sz="1800" b="1" i="0" u="none" strike="noStrike" cap="none" normalizeH="0" baseline="30000" dirty="0" smtClean="0">
                        <a:ln>
                          <a:noFill/>
                        </a:ln>
                        <a:solidFill>
                          <a:schemeClr val="tx1"/>
                        </a:solidFill>
                        <a:effectLst/>
                        <a:latin typeface="Times New Roman" pitchFamily="18" charset="0"/>
                        <a:ea typeface="標楷體" pitchFamily="65" charset="-120"/>
                      </a:endParaRPr>
                    </a:p>
                  </a:txBody>
                  <a:tcPr horzOverflow="overflow">
                    <a:solidFill>
                      <a:schemeClr val="bg1"/>
                    </a:solidFill>
                  </a:tcPr>
                </a:tc>
                <a:tc>
                  <a:txBody>
                    <a:bodyPr/>
                    <a:lstStyle/>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20 (68.9)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37.3 ± 2.4</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9 (31.0)</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2827 ± 594</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3.8 ± 5.5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 (6.9)</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 (6.9)</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4 (13.8)</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 (6.9 )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 (6.9)</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solidFill>
                      <a:schemeClr val="bg1"/>
                    </a:solidFill>
                  </a:tcPr>
                </a:tc>
                <a:tc>
                  <a:txBody>
                    <a:bodyPr/>
                    <a:lstStyle/>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125 (56.5)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35.0 ± 3.5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137 (61.2)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2306  ± 778</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1.6 ± 1.8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30 (13.6)</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5 (2.2)</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5 (2.2)</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 (1.3)</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11 (4.9)</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solidFill>
                      <a:schemeClr val="bg1"/>
                    </a:solidFill>
                  </a:tcPr>
                </a:tc>
                <a:tc>
                  <a:txBody>
                    <a:bodyPr/>
                    <a:lstStyle/>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0.203</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&lt;0.001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0.002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&lt;0.001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&lt;0.001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0.308</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0.312</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0.002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0.045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0.112</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solidFill>
                      <a:schemeClr val="bg1"/>
                    </a:solidFill>
                  </a:tcPr>
                </a:tc>
              </a:tr>
            </a:tbl>
          </a:graphicData>
        </a:graphic>
      </p:graphicFrame>
      <p:sp>
        <p:nvSpPr>
          <p:cNvPr id="7" name="Text Box 88"/>
          <p:cNvSpPr txBox="1">
            <a:spLocks noChangeArrowheads="1"/>
          </p:cNvSpPr>
          <p:nvPr/>
        </p:nvSpPr>
        <p:spPr bwMode="auto">
          <a:xfrm>
            <a:off x="3923928" y="764704"/>
            <a:ext cx="4944430" cy="40011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spAutoFit/>
          </a:bodyPr>
          <a:lstStyle/>
          <a:p>
            <a:r>
              <a:rPr lang="en-US" altLang="zh-TW" sz="2000" dirty="0" smtClean="0"/>
              <a:t>Observational period (Jan</a:t>
            </a:r>
            <a:r>
              <a:rPr lang="en-US" altLang="zh-TW" sz="2000" dirty="0"/>
              <a:t>. 2009 to Dec. 2009)</a:t>
            </a:r>
            <a:endParaRPr lang="zh-TW" altLang="en-US" sz="2000" dirty="0"/>
          </a:p>
        </p:txBody>
      </p:sp>
      <p:sp>
        <p:nvSpPr>
          <p:cNvPr id="6" name="文字方塊 5"/>
          <p:cNvSpPr txBox="1"/>
          <p:nvPr/>
        </p:nvSpPr>
        <p:spPr>
          <a:xfrm>
            <a:off x="539552" y="6309320"/>
            <a:ext cx="5832648" cy="276999"/>
          </a:xfrm>
          <a:prstGeom prst="rect">
            <a:avLst/>
          </a:prstGeom>
          <a:noFill/>
        </p:spPr>
        <p:txBody>
          <a:bodyPr wrap="square" rtlCol="0">
            <a:spAutoFit/>
          </a:bodyPr>
          <a:lstStyle/>
          <a:p>
            <a:r>
              <a:rPr lang="en-US" altLang="zh-TW" sz="1200" dirty="0" smtClean="0">
                <a:latin typeface="+mn-lt"/>
              </a:rPr>
              <a:t># With treatment;           $ Meconium-stained amniotic fluid or </a:t>
            </a:r>
            <a:r>
              <a:rPr lang="en-US" altLang="zh-TW" sz="1200" dirty="0" err="1" smtClean="0">
                <a:latin typeface="+mn-lt"/>
              </a:rPr>
              <a:t>chorioamnionitis</a:t>
            </a:r>
            <a:endParaRPr lang="zh-TW" altLang="en-US" sz="1200" dirty="0">
              <a:latin typeface="+mn-lt"/>
            </a:endParaRPr>
          </a:p>
        </p:txBody>
      </p:sp>
      <p:sp>
        <p:nvSpPr>
          <p:cNvPr id="8" name="橢圓 7"/>
          <p:cNvSpPr/>
          <p:nvPr/>
        </p:nvSpPr>
        <p:spPr>
          <a:xfrm>
            <a:off x="1691680" y="1052736"/>
            <a:ext cx="2232248" cy="79208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TW" dirty="0" smtClean="0"/>
              <a:t>BI rate: 11.6%</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endParaRPr lang="en-US" altLang="zh-TW" dirty="0"/>
          </a:p>
        </p:txBody>
      </p:sp>
      <p:graphicFrame>
        <p:nvGraphicFramePr>
          <p:cNvPr id="3" name="Group 18"/>
          <p:cNvGraphicFramePr>
            <a:graphicFrameLocks noGrp="1"/>
          </p:cNvGraphicFramePr>
          <p:nvPr/>
        </p:nvGraphicFramePr>
        <p:xfrm>
          <a:off x="467544" y="1052736"/>
          <a:ext cx="8281614" cy="5455920"/>
        </p:xfrm>
        <a:graphic>
          <a:graphicData uri="http://schemas.openxmlformats.org/drawingml/2006/table">
            <a:tbl>
              <a:tblPr firstRow="1" bandRow="1">
                <a:tableStyleId>{5A111915-BE36-4E01-A7E5-04B1672EAD32}</a:tableStyleId>
              </a:tblPr>
              <a:tblGrid>
                <a:gridCol w="3528392"/>
                <a:gridCol w="1728192"/>
                <a:gridCol w="1825964"/>
                <a:gridCol w="1199066"/>
              </a:tblGrid>
              <a:tr h="3048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1" lang="zh-TW" altLang="en-US"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BI (n=29)</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Non BI (n=224)  </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P value</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r>
              <a:tr h="4291013">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000" u="none" strike="noStrike" cap="none" normalizeH="0" baseline="0" dirty="0" smtClean="0">
                          <a:ln>
                            <a:noFill/>
                          </a:ln>
                          <a:solidFill>
                            <a:srgbClr val="C00000"/>
                          </a:solidFill>
                          <a:effectLst/>
                        </a:rPr>
                        <a:t>Clinical presentations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600" u="none" strike="noStrike" cap="none" normalizeH="0" baseline="0" dirty="0" smtClean="0">
                          <a:ln>
                            <a:noFill/>
                          </a:ln>
                          <a:effectLst/>
                        </a:rPr>
                        <a:t>  </a:t>
                      </a:r>
                      <a:r>
                        <a:rPr kumimoji="1" lang="en-US" altLang="zh-TW" sz="1700" u="none" strike="noStrike" cap="none" normalizeH="0" baseline="0" dirty="0" smtClean="0">
                          <a:ln>
                            <a:noFill/>
                          </a:ln>
                          <a:effectLst/>
                        </a:rPr>
                        <a:t>Respiratory rate &gt; 60 breaths/min</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Severe chest retraction</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Nasal flaring</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Grunting</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Convulsions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Bulging </a:t>
                      </a:r>
                      <a:r>
                        <a:rPr kumimoji="1" lang="en-US" altLang="zh-TW" sz="1700" u="none" strike="noStrike" cap="none" normalizeH="0" baseline="0" dirty="0" err="1" smtClean="0">
                          <a:ln>
                            <a:noFill/>
                          </a:ln>
                          <a:effectLst/>
                        </a:rPr>
                        <a:t>fontanelle</a:t>
                      </a:r>
                      <a:endParaRPr kumimoji="1" lang="en-US" altLang="zh-TW" sz="17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Pus draining from the ear</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Redness around umbilicus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extending to the skin</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Temperature &gt;37.7C (or feels hot)</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or &lt;35.5C (or feels cold)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Lethargic or unconscious or</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Reduced movements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Not able to feed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No suckling at all</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Cyanosis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Reduced digital capillary refill time</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Shock</a:t>
                      </a:r>
                      <a:endParaRPr kumimoji="1" lang="en-US" altLang="zh-TW" sz="17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horzOverflow="overflow">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23 (79.3)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9 (31.0)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15 (51.7)</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8 (27.5)</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2 (6.9)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2 (6.9)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 (3.4)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 (3.4)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2 (6.9)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 (3.4) </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1(3.4)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 (3.4)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5 (17.2)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3 (10.3)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 (3.4)</a:t>
                      </a:r>
                      <a:endParaRPr kumimoji="1" lang="en-US" altLang="zh-TW" sz="17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171 (77.3)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97 (43.3)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138 (61.6)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95 (43.3)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3 (1.36)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 (0)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 (0)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5 (2.2)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24 (10.8)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34(15.3)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15 (6.7)</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37 (16.7)</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13 (5.8)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8 (3.6)</a:t>
                      </a:r>
                      <a:endParaRPr kumimoji="1" lang="en-US" altLang="zh-TW" sz="17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0.814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0.188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0.265</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0.094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0.045 *</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defRPr/>
                      </a:pPr>
                      <a:r>
                        <a:rPr kumimoji="1" lang="en-US" altLang="zh-TW" sz="1700" u="none" strike="noStrike" cap="none" normalizeH="0" baseline="0" dirty="0" smtClean="0">
                          <a:ln>
                            <a:noFill/>
                          </a:ln>
                          <a:effectLst/>
                        </a:rPr>
                        <a:t>&lt;0.001*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0.006*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0.006*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0.155</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0.211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0.082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0.490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0.946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0.356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0.963</a:t>
                      </a:r>
                      <a:endParaRPr kumimoji="1" lang="en-US" altLang="zh-TW" sz="17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r>
            </a:tbl>
          </a:graphicData>
        </a:graphic>
      </p:graphicFrame>
      <p:sp>
        <p:nvSpPr>
          <p:cNvPr id="4" name="Rectangle 4"/>
          <p:cNvSpPr>
            <a:spLocks noChangeArrowheads="1"/>
          </p:cNvSpPr>
          <p:nvPr/>
        </p:nvSpPr>
        <p:spPr bwMode="auto">
          <a:xfrm>
            <a:off x="1187624" y="0"/>
            <a:ext cx="7578293" cy="553998"/>
          </a:xfrm>
          <a:prstGeom prst="rect">
            <a:avLst/>
          </a:prstGeom>
          <a:noFill/>
          <a:ln w="9525">
            <a:noFill/>
            <a:miter lim="800000"/>
            <a:headEnd/>
            <a:tailEnd/>
          </a:ln>
        </p:spPr>
        <p:txBody>
          <a:bodyPr wrap="none" anchor="ctr">
            <a:spAutoFit/>
          </a:bodyPr>
          <a:lstStyle/>
          <a:p>
            <a:pPr eaLnBrk="0" hangingPunct="0"/>
            <a:r>
              <a:rPr kumimoji="0" lang="en-US" altLang="zh-TW" sz="3000" b="1" dirty="0">
                <a:solidFill>
                  <a:srgbClr val="984807"/>
                </a:solidFill>
                <a:latin typeface="Calibri" pitchFamily="34" charset="0"/>
                <a:ea typeface="標楷體" pitchFamily="65" charset="-120"/>
                <a:cs typeface="+mj-cs"/>
              </a:rPr>
              <a:t>Characteristics</a:t>
            </a:r>
            <a:r>
              <a:rPr lang="en-US" altLang="zh-TW" sz="3000" b="1" dirty="0">
                <a:latin typeface="Times New Roman" pitchFamily="18" charset="0"/>
                <a:cs typeface="Times New Roman" pitchFamily="18" charset="0"/>
              </a:rPr>
              <a:t> </a:t>
            </a:r>
            <a:r>
              <a:rPr kumimoji="0" lang="en-US" altLang="zh-TW" sz="3000" b="1" dirty="0">
                <a:solidFill>
                  <a:srgbClr val="984807"/>
                </a:solidFill>
                <a:latin typeface="Calibri" pitchFamily="34" charset="0"/>
                <a:ea typeface="標楷體" pitchFamily="65" charset="-120"/>
                <a:cs typeface="+mj-cs"/>
              </a:rPr>
              <a:t>of study infant in 1st period – </a:t>
            </a:r>
            <a:r>
              <a:rPr kumimoji="0" lang="en-US" altLang="zh-TW" sz="3000" b="1" dirty="0" smtClean="0">
                <a:solidFill>
                  <a:srgbClr val="984807"/>
                </a:solidFill>
                <a:latin typeface="Calibri" pitchFamily="34" charset="0"/>
                <a:ea typeface="標楷體" pitchFamily="65" charset="-120"/>
                <a:cs typeface="+mj-cs"/>
              </a:rPr>
              <a:t>II</a:t>
            </a:r>
            <a:endParaRPr kumimoji="0" lang="en-US" altLang="zh-TW" sz="3000" b="1" dirty="0">
              <a:solidFill>
                <a:srgbClr val="984807"/>
              </a:solidFill>
              <a:latin typeface="Calibri" pitchFamily="34" charset="0"/>
              <a:ea typeface="標楷體" pitchFamily="65" charset="-120"/>
              <a:cs typeface="+mj-cs"/>
            </a:endParaRPr>
          </a:p>
        </p:txBody>
      </p:sp>
      <p:sp>
        <p:nvSpPr>
          <p:cNvPr id="6" name="圓角矩形 5"/>
          <p:cNvSpPr/>
          <p:nvPr/>
        </p:nvSpPr>
        <p:spPr>
          <a:xfrm>
            <a:off x="323528" y="2852936"/>
            <a:ext cx="8496944" cy="1296144"/>
          </a:xfrm>
          <a:prstGeom prst="roundRect">
            <a:avLst/>
          </a:prstGeom>
          <a:no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Text Box 88"/>
          <p:cNvSpPr txBox="1">
            <a:spLocks noChangeArrowheads="1"/>
          </p:cNvSpPr>
          <p:nvPr/>
        </p:nvSpPr>
        <p:spPr bwMode="auto">
          <a:xfrm>
            <a:off x="3923928" y="548680"/>
            <a:ext cx="4944430" cy="40011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spAutoFit/>
          </a:bodyPr>
          <a:lstStyle/>
          <a:p>
            <a:r>
              <a:rPr lang="en-US" altLang="zh-TW" sz="2000" dirty="0" smtClean="0"/>
              <a:t>Observational period (Jan</a:t>
            </a:r>
            <a:r>
              <a:rPr lang="en-US" altLang="zh-TW" sz="2000" dirty="0"/>
              <a:t>. 2009 to Dec. 2009)</a:t>
            </a:r>
            <a:endParaRPr lang="zh-TW"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4)">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endParaRPr lang="en-US" altLang="zh-TW" dirty="0"/>
          </a:p>
        </p:txBody>
      </p:sp>
      <p:sp>
        <p:nvSpPr>
          <p:cNvPr id="4" name="Rectangle 4"/>
          <p:cNvSpPr>
            <a:spLocks noChangeArrowheads="1"/>
          </p:cNvSpPr>
          <p:nvPr/>
        </p:nvSpPr>
        <p:spPr bwMode="auto">
          <a:xfrm>
            <a:off x="1187624" y="0"/>
            <a:ext cx="7680885" cy="553998"/>
          </a:xfrm>
          <a:prstGeom prst="rect">
            <a:avLst/>
          </a:prstGeom>
          <a:noFill/>
          <a:ln w="9525">
            <a:noFill/>
            <a:miter lim="800000"/>
            <a:headEnd/>
            <a:tailEnd/>
          </a:ln>
        </p:spPr>
        <p:txBody>
          <a:bodyPr wrap="none" anchor="ctr">
            <a:spAutoFit/>
          </a:bodyPr>
          <a:lstStyle/>
          <a:p>
            <a:pPr eaLnBrk="0" hangingPunct="0"/>
            <a:r>
              <a:rPr kumimoji="0" lang="en-US" altLang="zh-TW" sz="3000" b="1" dirty="0">
                <a:solidFill>
                  <a:srgbClr val="984807"/>
                </a:solidFill>
                <a:latin typeface="Calibri" pitchFamily="34" charset="0"/>
                <a:ea typeface="標楷體" pitchFamily="65" charset="-120"/>
                <a:cs typeface="+mj-cs"/>
              </a:rPr>
              <a:t>Characteristics</a:t>
            </a:r>
            <a:r>
              <a:rPr lang="en-US" altLang="zh-TW" sz="3000" b="1" dirty="0">
                <a:latin typeface="Times New Roman" pitchFamily="18" charset="0"/>
                <a:cs typeface="Times New Roman" pitchFamily="18" charset="0"/>
              </a:rPr>
              <a:t> </a:t>
            </a:r>
            <a:r>
              <a:rPr kumimoji="0" lang="en-US" altLang="zh-TW" sz="3000" b="1" dirty="0">
                <a:solidFill>
                  <a:srgbClr val="984807"/>
                </a:solidFill>
                <a:latin typeface="Calibri" pitchFamily="34" charset="0"/>
                <a:ea typeface="標楷體" pitchFamily="65" charset="-120"/>
                <a:cs typeface="+mj-cs"/>
              </a:rPr>
              <a:t>of study infant in 1st period – </a:t>
            </a:r>
            <a:r>
              <a:rPr kumimoji="0" lang="en-US" altLang="zh-TW" sz="3000" b="1" dirty="0" smtClean="0">
                <a:solidFill>
                  <a:srgbClr val="984807"/>
                </a:solidFill>
                <a:latin typeface="Calibri" pitchFamily="34" charset="0"/>
                <a:ea typeface="標楷體" pitchFamily="65" charset="-120"/>
                <a:cs typeface="+mj-cs"/>
              </a:rPr>
              <a:t>III</a:t>
            </a:r>
            <a:endParaRPr kumimoji="0" lang="en-US" altLang="zh-TW" sz="3000" b="1" dirty="0">
              <a:solidFill>
                <a:srgbClr val="984807"/>
              </a:solidFill>
              <a:latin typeface="Calibri" pitchFamily="34" charset="0"/>
              <a:ea typeface="標楷體" pitchFamily="65" charset="-120"/>
              <a:cs typeface="+mj-cs"/>
            </a:endParaRPr>
          </a:p>
        </p:txBody>
      </p:sp>
      <p:sp>
        <p:nvSpPr>
          <p:cNvPr id="5" name="Text Box 88"/>
          <p:cNvSpPr txBox="1">
            <a:spLocks noChangeArrowheads="1"/>
          </p:cNvSpPr>
          <p:nvPr/>
        </p:nvSpPr>
        <p:spPr bwMode="auto">
          <a:xfrm>
            <a:off x="3923928" y="548680"/>
            <a:ext cx="4944430" cy="40011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spAutoFit/>
          </a:bodyPr>
          <a:lstStyle/>
          <a:p>
            <a:r>
              <a:rPr lang="en-US" altLang="zh-TW" sz="2000" dirty="0" smtClean="0"/>
              <a:t>Observational period (Jan</a:t>
            </a:r>
            <a:r>
              <a:rPr lang="en-US" altLang="zh-TW" sz="2000" dirty="0"/>
              <a:t>. 2009 to Dec. 2009)</a:t>
            </a:r>
            <a:endParaRPr lang="zh-TW" altLang="en-US" sz="2000" dirty="0"/>
          </a:p>
        </p:txBody>
      </p:sp>
      <p:graphicFrame>
        <p:nvGraphicFramePr>
          <p:cNvPr id="7" name="Group 114"/>
          <p:cNvGraphicFramePr>
            <a:graphicFrameLocks noGrp="1"/>
          </p:cNvGraphicFramePr>
          <p:nvPr/>
        </p:nvGraphicFramePr>
        <p:xfrm>
          <a:off x="323850" y="1052513"/>
          <a:ext cx="8424614" cy="5212080"/>
        </p:xfrm>
        <a:graphic>
          <a:graphicData uri="http://schemas.openxmlformats.org/drawingml/2006/table">
            <a:tbl>
              <a:tblPr firstRow="1" bandRow="1">
                <a:tableStyleId>{5A111915-BE36-4E01-A7E5-04B1672EAD32}</a:tableStyleId>
              </a:tblPr>
              <a:tblGrid>
                <a:gridCol w="3688252"/>
                <a:gridCol w="1310135"/>
                <a:gridCol w="2051037"/>
                <a:gridCol w="1375190"/>
              </a:tblGrid>
              <a:tr h="3048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1" lang="zh-TW" altLang="en-US" sz="18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BI (n=29)</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Non BI (n=224)  </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smtClean="0">
                          <a:ln>
                            <a:noFill/>
                          </a:ln>
                          <a:effectLst/>
                        </a:rPr>
                        <a:t>P value</a:t>
                      </a:r>
                      <a:endParaRPr kumimoji="1" lang="it-IT" altLang="zh-TW"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tc>
              </a:tr>
              <a:tr h="1917700">
                <a:tc>
                  <a:txBody>
                    <a:bodyPr/>
                    <a:lstStyle/>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2000" u="none" strike="noStrike" cap="none" normalizeH="0" baseline="0" dirty="0" smtClean="0">
                          <a:ln>
                            <a:noFill/>
                          </a:ln>
                          <a:solidFill>
                            <a:srgbClr val="C00000"/>
                          </a:solidFill>
                          <a:effectLst/>
                        </a:rPr>
                        <a:t>Laboratory data</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600" u="none" strike="noStrike" cap="none" normalizeH="0" baseline="0" dirty="0" smtClean="0">
                          <a:ln>
                            <a:noFill/>
                          </a:ln>
                          <a:effectLst/>
                        </a:rPr>
                        <a:t>  </a:t>
                      </a:r>
                      <a:r>
                        <a:rPr kumimoji="1" lang="en-US" altLang="zh-TW" sz="1800" u="none" strike="noStrike" cap="none" normalizeH="0" baseline="0" dirty="0" err="1" smtClean="0">
                          <a:ln>
                            <a:noFill/>
                          </a:ln>
                          <a:effectLst/>
                        </a:rPr>
                        <a:t>Leukocytosis</a:t>
                      </a:r>
                      <a:r>
                        <a:rPr kumimoji="1" lang="en-US" altLang="zh-TW" sz="1800" u="none" strike="noStrike" cap="none" normalizeH="0" baseline="0" dirty="0" smtClean="0">
                          <a:ln>
                            <a:noFill/>
                          </a:ln>
                          <a:effectLst/>
                        </a:rPr>
                        <a:t> or </a:t>
                      </a:r>
                      <a:r>
                        <a:rPr kumimoji="1" lang="en-US" altLang="zh-TW" sz="1800" u="none" strike="noStrike" cap="none" normalizeH="0" baseline="0" dirty="0" err="1" smtClean="0">
                          <a:ln>
                            <a:noFill/>
                          </a:ln>
                          <a:effectLst/>
                        </a:rPr>
                        <a:t>leukopenia</a:t>
                      </a:r>
                      <a:endParaRPr kumimoji="1" lang="en-US" altLang="zh-TW" sz="1800" u="none" strike="noStrike" cap="none" normalizeH="0" baseline="0" dirty="0" smtClean="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Immature </a:t>
                      </a:r>
                      <a:r>
                        <a:rPr kumimoji="1" lang="en-US" altLang="zh-TW" sz="1800" u="none" strike="noStrike" cap="none" normalizeH="0" baseline="0" dirty="0" err="1" smtClean="0">
                          <a:ln>
                            <a:noFill/>
                          </a:ln>
                          <a:effectLst/>
                        </a:rPr>
                        <a:t>neutrophil</a:t>
                      </a:r>
                      <a:r>
                        <a:rPr kumimoji="1" lang="en-US" altLang="zh-TW" sz="1800" u="none" strike="noStrike" cap="none" normalizeH="0" baseline="0" dirty="0" smtClean="0">
                          <a:ln>
                            <a:noFill/>
                          </a:ln>
                          <a:effectLst/>
                        </a:rPr>
                        <a:t>/total </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a:t>
                      </a:r>
                      <a:r>
                        <a:rPr kumimoji="1" lang="en-US" altLang="zh-TW" sz="1800" u="none" strike="noStrike" cap="none" normalizeH="0" baseline="0" dirty="0" err="1" smtClean="0">
                          <a:ln>
                            <a:noFill/>
                          </a:ln>
                          <a:effectLst/>
                        </a:rPr>
                        <a:t>neutrophil</a:t>
                      </a:r>
                      <a:r>
                        <a:rPr kumimoji="1" lang="en-US" altLang="zh-TW" sz="1800" u="none" strike="noStrike" cap="none" normalizeH="0" baseline="0" dirty="0" smtClean="0">
                          <a:ln>
                            <a:noFill/>
                          </a:ln>
                          <a:effectLst/>
                        </a:rPr>
                        <a:t> (IT ratio) &gt;0.2</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CRP &gt; 6 mg/L</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a:t>
                      </a:r>
                      <a:r>
                        <a:rPr kumimoji="1" lang="en-US" altLang="zh-TW" sz="1800" u="none" strike="noStrike" cap="none" normalizeH="0" baseline="0" dirty="0" err="1" smtClean="0">
                          <a:ln>
                            <a:noFill/>
                          </a:ln>
                          <a:effectLst/>
                        </a:rPr>
                        <a:t>IgM</a:t>
                      </a:r>
                      <a:r>
                        <a:rPr kumimoji="1" lang="en-US" altLang="zh-TW" sz="1800" u="none" strike="noStrike" cap="none" normalizeH="0" baseline="0" dirty="0" smtClean="0">
                          <a:ln>
                            <a:noFill/>
                          </a:ln>
                          <a:effectLst/>
                        </a:rPr>
                        <a:t> &gt;20 mg/</a:t>
                      </a:r>
                      <a:r>
                        <a:rPr kumimoji="1" lang="en-US" altLang="zh-TW" sz="1800" u="none" strike="noStrike" cap="none" normalizeH="0" baseline="0" dirty="0" err="1" smtClean="0">
                          <a:ln>
                            <a:noFill/>
                          </a:ln>
                          <a:effectLst/>
                        </a:rPr>
                        <a:t>dL</a:t>
                      </a:r>
                      <a:endParaRPr kumimoji="1" lang="en-US" altLang="zh-TW" sz="1800" u="none" strike="noStrike" cap="none" normalizeH="0" baseline="0" dirty="0" smtClean="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CSF Study</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000" u="none" strike="noStrike" cap="none" normalizeH="0" baseline="0" dirty="0" smtClean="0">
                          <a:ln>
                            <a:noFill/>
                          </a:ln>
                          <a:solidFill>
                            <a:srgbClr val="C00000"/>
                          </a:solidFill>
                          <a:effectLst/>
                        </a:rPr>
                        <a:t>Disease at admission</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Respiratory distress </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Meconium aspiratory syndrome</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Sepsis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Others</a:t>
                      </a:r>
                      <a:r>
                        <a:rPr kumimoji="1" lang="en-US" altLang="zh-TW" sz="1800" u="none" strike="noStrike" cap="none" normalizeH="0" baseline="30000" dirty="0" smtClean="0">
                          <a:ln>
                            <a:noFill/>
                          </a:ln>
                          <a:effectLst/>
                        </a:rPr>
                        <a:t>#</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Antibiotic used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Original </a:t>
                      </a:r>
                      <a:r>
                        <a:rPr kumimoji="1" lang="en-US" altLang="zh-TW" sz="1800" u="none" strike="noStrike" cap="none" normalizeH="0" baseline="0" dirty="0" smtClean="0">
                          <a:ln>
                            <a:noFill/>
                          </a:ln>
                          <a:effectLst/>
                        </a:rPr>
                        <a:t>score, mean ± SD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Weighted score, mean ± SD</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horzOverflow="overflow">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5 (17.2)</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7 (24.1)</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9 (31.0)</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2 (7.6)</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11 (37.9)</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20 (68.9)</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 (6.9)</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6 (17.2)</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 (3.4)</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28 (96.6)</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4.2 ± 2.7</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7.5 ± 6.1</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6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40 (18.1)</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38 (18.3)</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15 (6.7)</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7 (3.1)</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34 (13.6)</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183 (82.8)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7 (3.1)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21 (9.5)</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9 (4.1)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212 (94.6)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3.7 ± 2.3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5.3 ± 4.7</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6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0.910</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0.458</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&lt;0.001 *</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0.254</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0.003 *</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0.073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0.311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0.132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0.872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0.661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0.156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0.015 *</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r>
            </a:tbl>
          </a:graphicData>
        </a:graphic>
      </p:graphicFrame>
      <p:sp>
        <p:nvSpPr>
          <p:cNvPr id="6" name="文字方塊 5"/>
          <p:cNvSpPr txBox="1"/>
          <p:nvPr/>
        </p:nvSpPr>
        <p:spPr>
          <a:xfrm>
            <a:off x="251520" y="6396335"/>
            <a:ext cx="8208912" cy="461665"/>
          </a:xfrm>
          <a:prstGeom prst="rect">
            <a:avLst/>
          </a:prstGeom>
          <a:noFill/>
        </p:spPr>
        <p:txBody>
          <a:bodyPr wrap="square" rtlCol="0">
            <a:spAutoFit/>
          </a:bodyPr>
          <a:lstStyle/>
          <a:p>
            <a:r>
              <a:rPr lang="en-US" altLang="zh-TW" sz="1200" dirty="0" smtClean="0">
                <a:latin typeface="+mn-lt"/>
              </a:rPr>
              <a:t># hypoglycemia, </a:t>
            </a:r>
            <a:r>
              <a:rPr lang="en-US" altLang="zh-TW" sz="1200" dirty="0" err="1" smtClean="0">
                <a:latin typeface="+mn-lt"/>
              </a:rPr>
              <a:t>bradycardia</a:t>
            </a:r>
            <a:r>
              <a:rPr lang="en-US" altLang="zh-TW" sz="1200" dirty="0" smtClean="0">
                <a:latin typeface="+mn-lt"/>
              </a:rPr>
              <a:t>,  jaundice, gastrointestinal (GI) problems, birth injuries,  intrauterine growth retardation, congenital heart disease</a:t>
            </a:r>
            <a:endParaRPr lang="zh-TW" altLang="en-US" sz="1200" dirty="0">
              <a:latin typeface="+mn-l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pPr>
              <a:defRPr/>
            </a:pPr>
            <a:endParaRPr lang="en-US" altLang="zh-TW" dirty="0"/>
          </a:p>
        </p:txBody>
      </p:sp>
      <p:sp>
        <p:nvSpPr>
          <p:cNvPr id="4" name="Rectangle 4"/>
          <p:cNvSpPr>
            <a:spLocks noChangeArrowheads="1"/>
          </p:cNvSpPr>
          <p:nvPr/>
        </p:nvSpPr>
        <p:spPr bwMode="auto">
          <a:xfrm>
            <a:off x="1187624" y="0"/>
            <a:ext cx="7680885" cy="553998"/>
          </a:xfrm>
          <a:prstGeom prst="rect">
            <a:avLst/>
          </a:prstGeom>
          <a:noFill/>
          <a:ln w="9525">
            <a:noFill/>
            <a:miter lim="800000"/>
            <a:headEnd/>
            <a:tailEnd/>
          </a:ln>
        </p:spPr>
        <p:txBody>
          <a:bodyPr wrap="none" anchor="ctr">
            <a:spAutoFit/>
          </a:bodyPr>
          <a:lstStyle/>
          <a:p>
            <a:pPr eaLnBrk="0" hangingPunct="0"/>
            <a:r>
              <a:rPr kumimoji="0" lang="en-US" altLang="zh-TW" sz="3000" b="1" dirty="0">
                <a:solidFill>
                  <a:srgbClr val="984807"/>
                </a:solidFill>
                <a:latin typeface="Calibri" pitchFamily="34" charset="0"/>
                <a:ea typeface="標楷體" pitchFamily="65" charset="-120"/>
                <a:cs typeface="+mj-cs"/>
              </a:rPr>
              <a:t>Characteristics</a:t>
            </a:r>
            <a:r>
              <a:rPr lang="en-US" altLang="zh-TW" sz="3000" b="1" dirty="0">
                <a:latin typeface="Times New Roman" pitchFamily="18" charset="0"/>
                <a:cs typeface="Times New Roman" pitchFamily="18" charset="0"/>
              </a:rPr>
              <a:t> </a:t>
            </a:r>
            <a:r>
              <a:rPr kumimoji="0" lang="en-US" altLang="zh-TW" sz="3000" b="1" dirty="0">
                <a:solidFill>
                  <a:srgbClr val="984807"/>
                </a:solidFill>
                <a:latin typeface="Calibri" pitchFamily="34" charset="0"/>
                <a:ea typeface="標楷體" pitchFamily="65" charset="-120"/>
                <a:cs typeface="+mj-cs"/>
              </a:rPr>
              <a:t>of study infant in 1st period – </a:t>
            </a:r>
            <a:r>
              <a:rPr kumimoji="0" lang="en-US" altLang="zh-TW" sz="3000" b="1" dirty="0" smtClean="0">
                <a:solidFill>
                  <a:srgbClr val="984807"/>
                </a:solidFill>
                <a:latin typeface="Calibri" pitchFamily="34" charset="0"/>
                <a:ea typeface="標楷體" pitchFamily="65" charset="-120"/>
                <a:cs typeface="+mj-cs"/>
              </a:rPr>
              <a:t>III</a:t>
            </a:r>
            <a:endParaRPr kumimoji="0" lang="en-US" altLang="zh-TW" sz="3000" b="1" dirty="0">
              <a:solidFill>
                <a:srgbClr val="984807"/>
              </a:solidFill>
              <a:latin typeface="Calibri" pitchFamily="34" charset="0"/>
              <a:ea typeface="標楷體" pitchFamily="65" charset="-120"/>
              <a:cs typeface="+mj-cs"/>
            </a:endParaRPr>
          </a:p>
        </p:txBody>
      </p:sp>
      <p:sp>
        <p:nvSpPr>
          <p:cNvPr id="5" name="Text Box 88"/>
          <p:cNvSpPr txBox="1">
            <a:spLocks noChangeArrowheads="1"/>
          </p:cNvSpPr>
          <p:nvPr/>
        </p:nvSpPr>
        <p:spPr bwMode="auto">
          <a:xfrm>
            <a:off x="3923928" y="548680"/>
            <a:ext cx="4944430" cy="400110"/>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spAutoFit/>
          </a:bodyPr>
          <a:lstStyle/>
          <a:p>
            <a:r>
              <a:rPr lang="en-US" altLang="zh-TW" sz="2000" dirty="0" smtClean="0"/>
              <a:t>Observational period (Jan</a:t>
            </a:r>
            <a:r>
              <a:rPr lang="en-US" altLang="zh-TW" sz="2000" dirty="0"/>
              <a:t>. 2009 to Dec. 2009)</a:t>
            </a:r>
            <a:endParaRPr lang="zh-TW" altLang="en-US" sz="2000" dirty="0"/>
          </a:p>
        </p:txBody>
      </p:sp>
      <p:graphicFrame>
        <p:nvGraphicFramePr>
          <p:cNvPr id="7" name="Group 114"/>
          <p:cNvGraphicFramePr>
            <a:graphicFrameLocks noGrp="1"/>
          </p:cNvGraphicFramePr>
          <p:nvPr/>
        </p:nvGraphicFramePr>
        <p:xfrm>
          <a:off x="323850" y="1052513"/>
          <a:ext cx="8424614" cy="5212080"/>
        </p:xfrm>
        <a:graphic>
          <a:graphicData uri="http://schemas.openxmlformats.org/drawingml/2006/table">
            <a:tbl>
              <a:tblPr firstRow="1" bandRow="1">
                <a:tableStyleId>{5A111915-BE36-4E01-A7E5-04B1672EAD32}</a:tableStyleId>
              </a:tblPr>
              <a:tblGrid>
                <a:gridCol w="3688252"/>
                <a:gridCol w="1310135"/>
                <a:gridCol w="2051037"/>
                <a:gridCol w="1375190"/>
              </a:tblGrid>
              <a:tr h="30480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1" lang="zh-TW" altLang="en-US" sz="18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BI (n=29)</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Non BI (n=224)  </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smtClean="0">
                          <a:ln>
                            <a:noFill/>
                          </a:ln>
                          <a:effectLst/>
                        </a:rPr>
                        <a:t>P value</a:t>
                      </a:r>
                      <a:endParaRPr kumimoji="1" lang="it-IT" altLang="zh-TW" sz="2000" b="1" i="0" u="none" strike="noStrike" cap="none" normalizeH="0" baseline="0" smtClean="0">
                        <a:ln>
                          <a:noFill/>
                        </a:ln>
                        <a:solidFill>
                          <a:schemeClr val="tx1"/>
                        </a:solidFill>
                        <a:effectLst/>
                        <a:latin typeface="Times New Roman" pitchFamily="18" charset="0"/>
                        <a:ea typeface="新細明體" pitchFamily="18" charset="-120"/>
                      </a:endParaRPr>
                    </a:p>
                  </a:txBody>
                  <a:tcPr anchor="ctr" horzOverflow="overflow"/>
                </a:tc>
              </a:tr>
              <a:tr h="1917700">
                <a:tc>
                  <a:txBody>
                    <a:bodyPr/>
                    <a:lstStyle/>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2000" u="none" strike="noStrike" cap="none" normalizeH="0" baseline="0" dirty="0" smtClean="0">
                          <a:ln>
                            <a:noFill/>
                          </a:ln>
                          <a:solidFill>
                            <a:srgbClr val="C00000"/>
                          </a:solidFill>
                          <a:effectLst/>
                        </a:rPr>
                        <a:t>Laboratory data</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600" u="none" strike="noStrike" cap="none" normalizeH="0" baseline="0" dirty="0" smtClean="0">
                          <a:ln>
                            <a:noFill/>
                          </a:ln>
                          <a:effectLst/>
                        </a:rPr>
                        <a:t>  </a:t>
                      </a:r>
                      <a:r>
                        <a:rPr kumimoji="1" lang="en-US" altLang="zh-TW" sz="1800" u="none" strike="noStrike" cap="none" normalizeH="0" baseline="0" dirty="0" err="1" smtClean="0">
                          <a:ln>
                            <a:noFill/>
                          </a:ln>
                          <a:effectLst/>
                        </a:rPr>
                        <a:t>Leukocytosis</a:t>
                      </a:r>
                      <a:r>
                        <a:rPr kumimoji="1" lang="en-US" altLang="zh-TW" sz="1800" u="none" strike="noStrike" cap="none" normalizeH="0" baseline="0" dirty="0" smtClean="0">
                          <a:ln>
                            <a:noFill/>
                          </a:ln>
                          <a:effectLst/>
                        </a:rPr>
                        <a:t> or </a:t>
                      </a:r>
                      <a:r>
                        <a:rPr kumimoji="1" lang="en-US" altLang="zh-TW" sz="1800" u="none" strike="noStrike" cap="none" normalizeH="0" baseline="0" dirty="0" err="1" smtClean="0">
                          <a:ln>
                            <a:noFill/>
                          </a:ln>
                          <a:effectLst/>
                        </a:rPr>
                        <a:t>leukopenia</a:t>
                      </a:r>
                      <a:endParaRPr kumimoji="1" lang="en-US" altLang="zh-TW" sz="1800" u="none" strike="noStrike" cap="none" normalizeH="0" baseline="0" dirty="0" smtClean="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Immature </a:t>
                      </a:r>
                      <a:r>
                        <a:rPr kumimoji="1" lang="en-US" altLang="zh-TW" sz="1800" u="none" strike="noStrike" cap="none" normalizeH="0" baseline="0" dirty="0" err="1" smtClean="0">
                          <a:ln>
                            <a:noFill/>
                          </a:ln>
                          <a:effectLst/>
                        </a:rPr>
                        <a:t>neutrophil</a:t>
                      </a:r>
                      <a:r>
                        <a:rPr kumimoji="1" lang="en-US" altLang="zh-TW" sz="1800" u="none" strike="noStrike" cap="none" normalizeH="0" baseline="0" dirty="0" smtClean="0">
                          <a:ln>
                            <a:noFill/>
                          </a:ln>
                          <a:effectLst/>
                        </a:rPr>
                        <a:t>/total </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a:t>
                      </a:r>
                      <a:r>
                        <a:rPr kumimoji="1" lang="en-US" altLang="zh-TW" sz="1800" u="none" strike="noStrike" cap="none" normalizeH="0" baseline="0" dirty="0" err="1" smtClean="0">
                          <a:ln>
                            <a:noFill/>
                          </a:ln>
                          <a:effectLst/>
                        </a:rPr>
                        <a:t>neutrophil</a:t>
                      </a:r>
                      <a:r>
                        <a:rPr kumimoji="1" lang="en-US" altLang="zh-TW" sz="1800" u="none" strike="noStrike" cap="none" normalizeH="0" baseline="0" dirty="0" smtClean="0">
                          <a:ln>
                            <a:noFill/>
                          </a:ln>
                          <a:effectLst/>
                        </a:rPr>
                        <a:t> (IT ratio) &gt;0.2</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CRP &gt; 6 mg/L</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a:t>
                      </a:r>
                      <a:r>
                        <a:rPr kumimoji="1" lang="en-US" altLang="zh-TW" sz="1800" u="none" strike="noStrike" cap="none" normalizeH="0" baseline="0" dirty="0" err="1" smtClean="0">
                          <a:ln>
                            <a:noFill/>
                          </a:ln>
                          <a:effectLst/>
                        </a:rPr>
                        <a:t>IgM</a:t>
                      </a:r>
                      <a:r>
                        <a:rPr kumimoji="1" lang="en-US" altLang="zh-TW" sz="1800" u="none" strike="noStrike" cap="none" normalizeH="0" baseline="0" dirty="0" smtClean="0">
                          <a:ln>
                            <a:noFill/>
                          </a:ln>
                          <a:effectLst/>
                        </a:rPr>
                        <a:t> &gt;20 mg/</a:t>
                      </a:r>
                      <a:r>
                        <a:rPr kumimoji="1" lang="en-US" altLang="zh-TW" sz="1800" u="none" strike="noStrike" cap="none" normalizeH="0" baseline="0" dirty="0" err="1" smtClean="0">
                          <a:ln>
                            <a:noFill/>
                          </a:ln>
                          <a:effectLst/>
                        </a:rPr>
                        <a:t>dL</a:t>
                      </a:r>
                      <a:endParaRPr kumimoji="1" lang="en-US" altLang="zh-TW" sz="1800" u="none" strike="noStrike" cap="none" normalizeH="0" baseline="0" dirty="0" smtClean="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CSF Study</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000" u="none" strike="noStrike" cap="none" normalizeH="0" baseline="0" dirty="0" smtClean="0">
                          <a:ln>
                            <a:noFill/>
                          </a:ln>
                          <a:solidFill>
                            <a:srgbClr val="C00000"/>
                          </a:solidFill>
                          <a:effectLst/>
                        </a:rPr>
                        <a:t>Disease at admission</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Respiratory distress </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Meconium aspiratory syndrome</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Sepsis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Others</a:t>
                      </a:r>
                      <a:r>
                        <a:rPr kumimoji="1" lang="en-US" altLang="zh-TW" sz="1800" u="none" strike="noStrike" cap="none" normalizeH="0" baseline="30000" dirty="0" smtClean="0">
                          <a:ln>
                            <a:noFill/>
                          </a:ln>
                          <a:effectLst/>
                        </a:rPr>
                        <a:t>#</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Antibiotic used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Original </a:t>
                      </a:r>
                      <a:r>
                        <a:rPr kumimoji="1" lang="en-US" altLang="zh-TW" sz="1800" u="none" strike="noStrike" cap="none" normalizeH="0" baseline="0" dirty="0" smtClean="0">
                          <a:ln>
                            <a:noFill/>
                          </a:ln>
                          <a:effectLst/>
                        </a:rPr>
                        <a:t>score, mean ± SD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Weighted score, mean ± SD</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horzOverflow="overflow">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5 (17.2)</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7 (24.1)</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9 (31.0)</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2 (7.6)</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11 (37.9)</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20 (68.9)</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 (6.9)</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6 (17.2)</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 (3.4)</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28 (96.6)</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4.2 ± 2.7</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7.5 ± 6.1</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6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40 (18.1)</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38 (18.3)</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15 (6.7)</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7 (3.1)</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34 (13.6)</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183 (82.8)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7 (3.1)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21 (9.5)</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9 (4.1)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212 (94.6)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3.7 ± 2.3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5.3 ± 4.7</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6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0.910</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0.458</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&lt;0.001 *</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0.254</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0.003 *</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0.073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0.311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0.132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0.872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0.661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0.156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0.015 *</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r>
            </a:tbl>
          </a:graphicData>
        </a:graphic>
      </p:graphicFrame>
      <p:sp>
        <p:nvSpPr>
          <p:cNvPr id="6" name="文字方塊 5"/>
          <p:cNvSpPr txBox="1"/>
          <p:nvPr/>
        </p:nvSpPr>
        <p:spPr>
          <a:xfrm>
            <a:off x="251520" y="6396335"/>
            <a:ext cx="8208912" cy="461665"/>
          </a:xfrm>
          <a:prstGeom prst="rect">
            <a:avLst/>
          </a:prstGeom>
          <a:noFill/>
        </p:spPr>
        <p:txBody>
          <a:bodyPr wrap="square" rtlCol="0">
            <a:spAutoFit/>
          </a:bodyPr>
          <a:lstStyle/>
          <a:p>
            <a:r>
              <a:rPr lang="en-US" altLang="zh-TW" sz="1200" dirty="0" smtClean="0">
                <a:latin typeface="+mn-lt"/>
              </a:rPr>
              <a:t># hypoglycemia, </a:t>
            </a:r>
            <a:r>
              <a:rPr lang="en-US" altLang="zh-TW" sz="1200" dirty="0" err="1" smtClean="0">
                <a:latin typeface="+mn-lt"/>
              </a:rPr>
              <a:t>bradycardia</a:t>
            </a:r>
            <a:r>
              <a:rPr lang="en-US" altLang="zh-TW" sz="1200" dirty="0" smtClean="0">
                <a:latin typeface="+mn-lt"/>
              </a:rPr>
              <a:t>,  jaundice, gastrointestinal (GI) problems, birth injuries,  intrauterine growth retardation, congenital heart disease</a:t>
            </a:r>
            <a:endParaRPr lang="zh-TW" altLang="en-US" sz="1200" dirty="0">
              <a:latin typeface="+mn-lt"/>
            </a:endParaRPr>
          </a:p>
        </p:txBody>
      </p:sp>
      <p:sp>
        <p:nvSpPr>
          <p:cNvPr id="8" name="圓角矩形 7"/>
          <p:cNvSpPr/>
          <p:nvPr/>
        </p:nvSpPr>
        <p:spPr>
          <a:xfrm>
            <a:off x="323528" y="3284984"/>
            <a:ext cx="8496944" cy="1584176"/>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TW" sz="2400" dirty="0" smtClean="0"/>
              <a:t>26 </a:t>
            </a:r>
            <a:r>
              <a:rPr lang="en-US" altLang="zh-TW" sz="2400" i="1" dirty="0" smtClean="0"/>
              <a:t>of 29 were diagnosed with pneumonia by chest X-ray. Two patients were diagnosed as having meningitis due to positive CSF culture, and one had positive urine culture.</a:t>
            </a:r>
            <a:endParaRPr lang="zh-TW" alt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群組 15"/>
          <p:cNvGrpSpPr/>
          <p:nvPr/>
        </p:nvGrpSpPr>
        <p:grpSpPr>
          <a:xfrm>
            <a:off x="4932040" y="908720"/>
            <a:ext cx="3384550" cy="4536405"/>
            <a:chOff x="5076825" y="908720"/>
            <a:chExt cx="3384550" cy="4536405"/>
          </a:xfrm>
        </p:grpSpPr>
        <p:pic>
          <p:nvPicPr>
            <p:cNvPr id="20487" name="Picture 9"/>
            <p:cNvPicPr>
              <a:picLocks noChangeAspect="1" noChangeArrowheads="1"/>
            </p:cNvPicPr>
            <p:nvPr/>
          </p:nvPicPr>
          <p:blipFill>
            <a:blip r:embed="rId3" cstate="print"/>
            <a:srcRect l="6140" t="3291" r="6174" b="8138"/>
            <a:stretch>
              <a:fillRect/>
            </a:stretch>
          </p:blipFill>
          <p:spPr bwMode="auto">
            <a:xfrm>
              <a:off x="5076825" y="1557338"/>
              <a:ext cx="3384550" cy="3887787"/>
            </a:xfrm>
            <a:prstGeom prst="rect">
              <a:avLst/>
            </a:prstGeom>
            <a:noFill/>
            <a:ln w="9525">
              <a:noFill/>
              <a:miter lim="800000"/>
              <a:headEnd/>
              <a:tailEnd/>
            </a:ln>
          </p:spPr>
        </p:pic>
        <p:sp>
          <p:nvSpPr>
            <p:cNvPr id="20490" name="Text Box 13"/>
            <p:cNvSpPr txBox="1">
              <a:spLocks noChangeArrowheads="1"/>
            </p:cNvSpPr>
            <p:nvPr/>
          </p:nvSpPr>
          <p:spPr bwMode="auto">
            <a:xfrm>
              <a:off x="5940921" y="908720"/>
              <a:ext cx="2447337" cy="52322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spAutoFit/>
            </a:bodyPr>
            <a:lstStyle/>
            <a:p>
              <a:r>
                <a:rPr lang="en-US" altLang="zh-TW" sz="2800" dirty="0">
                  <a:latin typeface="+mn-lt"/>
                </a:rPr>
                <a:t>Weighted score</a:t>
              </a:r>
              <a:endParaRPr lang="zh-TW" altLang="en-US" sz="2800" dirty="0">
                <a:latin typeface="+mn-lt"/>
              </a:endParaRPr>
            </a:p>
          </p:txBody>
        </p:sp>
      </p:grpSp>
      <p:pic>
        <p:nvPicPr>
          <p:cNvPr id="20482" name="Picture 5"/>
          <p:cNvPicPr>
            <a:picLocks noGrp="1" noChangeAspect="1" noChangeArrowheads="1"/>
          </p:cNvPicPr>
          <p:nvPr>
            <p:ph/>
          </p:nvPr>
        </p:nvPicPr>
        <p:blipFill>
          <a:blip r:embed="rId4" cstate="print"/>
          <a:srcRect l="6174" t="1663" r="4579" b="4881"/>
          <a:stretch>
            <a:fillRect/>
          </a:stretch>
        </p:blipFill>
        <p:spPr>
          <a:xfrm>
            <a:off x="1043608" y="1484784"/>
            <a:ext cx="3529012" cy="4103687"/>
          </a:xfrm>
          <a:noFill/>
        </p:spPr>
      </p:pic>
      <p:sp>
        <p:nvSpPr>
          <p:cNvPr id="20485" name="Text Box 7"/>
          <p:cNvSpPr txBox="1">
            <a:spLocks noChangeArrowheads="1"/>
          </p:cNvSpPr>
          <p:nvPr/>
        </p:nvSpPr>
        <p:spPr bwMode="auto">
          <a:xfrm>
            <a:off x="1763688" y="908720"/>
            <a:ext cx="2382838" cy="517525"/>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a:spAutoFit/>
          </a:bodyPr>
          <a:lstStyle/>
          <a:p>
            <a:r>
              <a:rPr lang="en-US" altLang="zh-TW" sz="2800" dirty="0"/>
              <a:t>Original score</a:t>
            </a:r>
          </a:p>
        </p:txBody>
      </p:sp>
      <p:sp>
        <p:nvSpPr>
          <p:cNvPr id="20486" name="Text Box 8"/>
          <p:cNvSpPr txBox="1">
            <a:spLocks noChangeArrowheads="1"/>
          </p:cNvSpPr>
          <p:nvPr/>
        </p:nvSpPr>
        <p:spPr bwMode="auto">
          <a:xfrm>
            <a:off x="1331640" y="188640"/>
            <a:ext cx="6769100" cy="522288"/>
          </a:xfrm>
          <a:prstGeom prst="rect">
            <a:avLst/>
          </a:prstGeom>
          <a:noFill/>
          <a:ln w="9525">
            <a:noFill/>
            <a:miter lim="800000"/>
            <a:headEnd/>
            <a:tailEnd/>
          </a:ln>
        </p:spPr>
        <p:txBody>
          <a:bodyPr>
            <a:spAutoFit/>
          </a:bodyPr>
          <a:lstStyle/>
          <a:p>
            <a:r>
              <a:rPr lang="en-US" altLang="zh-TW" sz="2800" b="1" dirty="0">
                <a:solidFill>
                  <a:srgbClr val="C00000"/>
                </a:solidFill>
              </a:rPr>
              <a:t>ROC curves in the 1st period</a:t>
            </a:r>
            <a:endParaRPr lang="zh-TW" altLang="en-US" sz="2800" b="1" dirty="0">
              <a:solidFill>
                <a:srgbClr val="C00000"/>
              </a:solidFill>
            </a:endParaRPr>
          </a:p>
        </p:txBody>
      </p:sp>
      <p:sp>
        <p:nvSpPr>
          <p:cNvPr id="20489" name="AutoShape 11"/>
          <p:cNvSpPr>
            <a:spLocks noChangeArrowheads="1"/>
          </p:cNvSpPr>
          <p:nvPr/>
        </p:nvSpPr>
        <p:spPr bwMode="auto">
          <a:xfrm>
            <a:off x="4283968" y="2564904"/>
            <a:ext cx="1513012" cy="1223962"/>
          </a:xfrm>
          <a:prstGeom prst="rightArrow">
            <a:avLst>
              <a:gd name="adj1" fmla="val 50000"/>
              <a:gd name="adj2" fmla="val 26492"/>
            </a:avLst>
          </a:prstGeom>
          <a:solidFill>
            <a:srgbClr val="FF0000"/>
          </a:solidFill>
          <a:ln w="9525">
            <a:solidFill>
              <a:schemeClr val="tx1"/>
            </a:solidFill>
            <a:miter lim="800000"/>
            <a:headEnd/>
            <a:tailEnd/>
          </a:ln>
        </p:spPr>
        <p:txBody>
          <a:bodyPr wrap="none" anchor="ctr"/>
          <a:lstStyle/>
          <a:p>
            <a:pPr algn="ctr"/>
            <a:r>
              <a:rPr lang="en-US" altLang="zh-TW" sz="2000" b="1" dirty="0"/>
              <a:t>Weighted</a:t>
            </a:r>
          </a:p>
        </p:txBody>
      </p:sp>
      <p:sp>
        <p:nvSpPr>
          <p:cNvPr id="96270" name="Text Box 14"/>
          <p:cNvSpPr txBox="1">
            <a:spLocks noChangeArrowheads="1"/>
          </p:cNvSpPr>
          <p:nvPr/>
        </p:nvSpPr>
        <p:spPr bwMode="auto">
          <a:xfrm>
            <a:off x="1475656" y="1988840"/>
            <a:ext cx="2880320" cy="2585323"/>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altLang="zh-TW" dirty="0"/>
              <a:t>Weighted 5 times:</a:t>
            </a:r>
          </a:p>
          <a:p>
            <a:pPr>
              <a:buFont typeface="Wingdings" pitchFamily="2" charset="2"/>
              <a:buChar char="Ø"/>
            </a:pPr>
            <a:r>
              <a:rPr lang="en-US" altLang="zh-TW" dirty="0"/>
              <a:t>bulging </a:t>
            </a:r>
            <a:r>
              <a:rPr lang="en-US" altLang="zh-TW" dirty="0" err="1"/>
              <a:t>fontanelle</a:t>
            </a:r>
            <a:endParaRPr lang="en-US" altLang="zh-TW" dirty="0"/>
          </a:p>
          <a:p>
            <a:pPr>
              <a:buFont typeface="Wingdings" pitchFamily="2" charset="2"/>
              <a:buChar char="Ø"/>
            </a:pPr>
            <a:r>
              <a:rPr lang="en-US" altLang="zh-TW" dirty="0"/>
              <a:t>pus from ear canal</a:t>
            </a:r>
          </a:p>
          <a:p>
            <a:pPr>
              <a:buFont typeface="Wingdings" pitchFamily="2" charset="2"/>
              <a:buChar char="Ø"/>
            </a:pPr>
            <a:r>
              <a:rPr lang="en-US" altLang="zh-TW" dirty="0"/>
              <a:t>redness around umbilicus</a:t>
            </a:r>
          </a:p>
          <a:p>
            <a:pPr>
              <a:buFont typeface="Wingdings" pitchFamily="2" charset="2"/>
              <a:buChar char="Ø"/>
            </a:pPr>
            <a:r>
              <a:rPr lang="en-US" altLang="zh-TW" dirty="0"/>
              <a:t>reduced movement</a:t>
            </a:r>
          </a:p>
          <a:p>
            <a:pPr>
              <a:buFont typeface="Wingdings" pitchFamily="2" charset="2"/>
              <a:buChar char="Ø"/>
            </a:pPr>
            <a:r>
              <a:rPr lang="en-US" altLang="zh-TW" dirty="0"/>
              <a:t>not able to feed </a:t>
            </a:r>
          </a:p>
          <a:p>
            <a:pPr>
              <a:buFont typeface="Wingdings" pitchFamily="2" charset="2"/>
              <a:buChar char="Ø"/>
            </a:pPr>
            <a:endParaRPr lang="en-US" altLang="zh-TW" dirty="0"/>
          </a:p>
          <a:p>
            <a:r>
              <a:rPr lang="en-US" altLang="zh-TW" dirty="0" smtClean="0"/>
              <a:t>Weighted 8 </a:t>
            </a:r>
            <a:r>
              <a:rPr lang="en-US" altLang="zh-TW" dirty="0"/>
              <a:t>times:</a:t>
            </a:r>
          </a:p>
          <a:p>
            <a:pPr>
              <a:buFont typeface="Wingdings" pitchFamily="2" charset="2"/>
              <a:buChar char="Ø"/>
            </a:pPr>
            <a:r>
              <a:rPr lang="en-US" altLang="zh-TW" dirty="0"/>
              <a:t>CRP</a:t>
            </a:r>
          </a:p>
        </p:txBody>
      </p:sp>
      <p:sp>
        <p:nvSpPr>
          <p:cNvPr id="13" name="向上箭號圖說文字 12"/>
          <p:cNvSpPr/>
          <p:nvPr/>
        </p:nvSpPr>
        <p:spPr>
          <a:xfrm>
            <a:off x="5435600" y="5949950"/>
            <a:ext cx="2881313" cy="647700"/>
          </a:xfrm>
          <a:prstGeom prst="upArrowCallout">
            <a:avLst>
              <a:gd name="adj1" fmla="val 20591"/>
              <a:gd name="adj2" fmla="val 22796"/>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TW" dirty="0">
                <a:solidFill>
                  <a:schemeClr val="tx1"/>
                </a:solidFill>
              </a:rPr>
              <a:t>The best cut-off value is 8</a:t>
            </a:r>
            <a:endParaRPr lang="zh-TW" altLang="en-US" dirty="0">
              <a:solidFill>
                <a:schemeClr val="tx1"/>
              </a:solidFill>
            </a:endParaRPr>
          </a:p>
        </p:txBody>
      </p:sp>
      <p:sp>
        <p:nvSpPr>
          <p:cNvPr id="14" name="文字方塊 13"/>
          <p:cNvSpPr txBox="1"/>
          <p:nvPr/>
        </p:nvSpPr>
        <p:spPr>
          <a:xfrm>
            <a:off x="1331640" y="5661248"/>
            <a:ext cx="2880320" cy="369332"/>
          </a:xfrm>
          <a:prstGeom prst="rect">
            <a:avLst/>
          </a:prstGeom>
          <a:noFill/>
        </p:spPr>
        <p:txBody>
          <a:bodyPr wrap="square" rtlCol="0">
            <a:spAutoFit/>
          </a:bodyPr>
          <a:lstStyle/>
          <a:p>
            <a:r>
              <a:rPr lang="en-US" altLang="zh-TW" dirty="0" smtClean="0"/>
              <a:t>Area Under Curve =0.54</a:t>
            </a:r>
            <a:endParaRPr lang="zh-TW" altLang="en-US" dirty="0"/>
          </a:p>
        </p:txBody>
      </p:sp>
      <p:sp>
        <p:nvSpPr>
          <p:cNvPr id="15" name="文字方塊 14"/>
          <p:cNvSpPr txBox="1"/>
          <p:nvPr/>
        </p:nvSpPr>
        <p:spPr>
          <a:xfrm>
            <a:off x="5436096" y="5589240"/>
            <a:ext cx="2880320" cy="369332"/>
          </a:xfrm>
          <a:prstGeom prst="rect">
            <a:avLst/>
          </a:prstGeom>
          <a:noFill/>
        </p:spPr>
        <p:txBody>
          <a:bodyPr wrap="square" rtlCol="0">
            <a:spAutoFit/>
          </a:bodyPr>
          <a:lstStyle/>
          <a:p>
            <a:r>
              <a:rPr lang="en-US" altLang="zh-TW" dirty="0" smtClean="0"/>
              <a:t>Area Under Curve =0.60</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2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8" fill="hold" grpId="0" nodeType="clickEffect">
                                  <p:stCondLst>
                                    <p:cond delay="0"/>
                                  </p:stCondLst>
                                  <p:childTnLst>
                                    <p:set>
                                      <p:cBhvr>
                                        <p:cTn id="10" dur="1" fill="hold">
                                          <p:stCondLst>
                                            <p:cond delay="0"/>
                                          </p:stCondLst>
                                        </p:cTn>
                                        <p:tgtEl>
                                          <p:spTgt spid="20489"/>
                                        </p:tgtEl>
                                        <p:attrNameLst>
                                          <p:attrName>style.visibility</p:attrName>
                                        </p:attrNameLst>
                                      </p:cBhvr>
                                      <p:to>
                                        <p:strVal val="visible"/>
                                      </p:to>
                                    </p:set>
                                    <p:anim calcmode="lin" valueType="num">
                                      <p:cBhvr>
                                        <p:cTn id="11" dur="500" fill="hold"/>
                                        <p:tgtEl>
                                          <p:spTgt spid="20489"/>
                                        </p:tgtEl>
                                        <p:attrNameLst>
                                          <p:attrName>ppt_x</p:attrName>
                                        </p:attrNameLst>
                                      </p:cBhvr>
                                      <p:tavLst>
                                        <p:tav tm="0">
                                          <p:val>
                                            <p:strVal val="#ppt_x-#ppt_w/2"/>
                                          </p:val>
                                        </p:tav>
                                        <p:tav tm="100000">
                                          <p:val>
                                            <p:strVal val="#ppt_x"/>
                                          </p:val>
                                        </p:tav>
                                      </p:tavLst>
                                    </p:anim>
                                    <p:anim calcmode="lin" valueType="num">
                                      <p:cBhvr>
                                        <p:cTn id="12" dur="500" fill="hold"/>
                                        <p:tgtEl>
                                          <p:spTgt spid="20489"/>
                                        </p:tgtEl>
                                        <p:attrNameLst>
                                          <p:attrName>ppt_y</p:attrName>
                                        </p:attrNameLst>
                                      </p:cBhvr>
                                      <p:tavLst>
                                        <p:tav tm="0">
                                          <p:val>
                                            <p:strVal val="#ppt_y"/>
                                          </p:val>
                                        </p:tav>
                                        <p:tav tm="100000">
                                          <p:val>
                                            <p:strVal val="#ppt_y"/>
                                          </p:val>
                                        </p:tav>
                                      </p:tavLst>
                                    </p:anim>
                                    <p:anim calcmode="lin" valueType="num">
                                      <p:cBhvr>
                                        <p:cTn id="13" dur="500" fill="hold"/>
                                        <p:tgtEl>
                                          <p:spTgt spid="20489"/>
                                        </p:tgtEl>
                                        <p:attrNameLst>
                                          <p:attrName>ppt_w</p:attrName>
                                        </p:attrNameLst>
                                      </p:cBhvr>
                                      <p:tavLst>
                                        <p:tav tm="0">
                                          <p:val>
                                            <p:fltVal val="0"/>
                                          </p:val>
                                        </p:tav>
                                        <p:tav tm="100000">
                                          <p:val>
                                            <p:strVal val="#ppt_w"/>
                                          </p:val>
                                        </p:tav>
                                      </p:tavLst>
                                    </p:anim>
                                    <p:anim calcmode="lin" valueType="num">
                                      <p:cBhvr>
                                        <p:cTn id="14" dur="500" fill="hold"/>
                                        <p:tgtEl>
                                          <p:spTgt spid="20489"/>
                                        </p:tgtEl>
                                        <p:attrNameLst>
                                          <p:attrName>ppt_h</p:attrName>
                                        </p:attrNameLst>
                                      </p:cBhvr>
                                      <p:tavLst>
                                        <p:tav tm="0">
                                          <p:val>
                                            <p:strVal val="#ppt_h"/>
                                          </p:val>
                                        </p:tav>
                                        <p:tav tm="100000">
                                          <p:val>
                                            <p:strVal val="#ppt_h"/>
                                          </p:val>
                                        </p:tav>
                                      </p:tavLst>
                                    </p:anim>
                                  </p:childTnLst>
                                </p:cTn>
                              </p:par>
                              <p:par>
                                <p:cTn id="15" presetID="17" presetClass="entr" presetSubtype="8"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ppt_x</p:attrName>
                                        </p:attrNameLst>
                                      </p:cBhvr>
                                      <p:tavLst>
                                        <p:tav tm="0">
                                          <p:val>
                                            <p:strVal val="#ppt_x-#ppt_w/2"/>
                                          </p:val>
                                        </p:tav>
                                        <p:tav tm="100000">
                                          <p:val>
                                            <p:strVal val="#ppt_x"/>
                                          </p:val>
                                        </p:tav>
                                      </p:tavLst>
                                    </p:anim>
                                    <p:anim calcmode="lin" valueType="num">
                                      <p:cBhvr>
                                        <p:cTn id="18" dur="500" fill="hold"/>
                                        <p:tgtEl>
                                          <p:spTgt spid="16"/>
                                        </p:tgtEl>
                                        <p:attrNameLst>
                                          <p:attrName>ppt_y</p:attrName>
                                        </p:attrNameLst>
                                      </p:cBhvr>
                                      <p:tavLst>
                                        <p:tav tm="0">
                                          <p:val>
                                            <p:strVal val="#ppt_y"/>
                                          </p:val>
                                        </p:tav>
                                        <p:tav tm="100000">
                                          <p:val>
                                            <p:strVal val="#ppt_y"/>
                                          </p:val>
                                        </p:tav>
                                      </p:tavLst>
                                    </p:anim>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strVal val="#ppt_h"/>
                                          </p:val>
                                        </p:tav>
                                        <p:tav tm="100000">
                                          <p:val>
                                            <p:strVal val="#ppt_h"/>
                                          </p:val>
                                        </p:tav>
                                      </p:tavLst>
                                    </p:anim>
                                  </p:childTnLst>
                                </p:cTn>
                              </p:par>
                              <p:par>
                                <p:cTn id="21" presetID="17" presetClass="entr" presetSubtype="8"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ppt_x</p:attrName>
                                        </p:attrNameLst>
                                      </p:cBhvr>
                                      <p:tavLst>
                                        <p:tav tm="0">
                                          <p:val>
                                            <p:strVal val="#ppt_x-#ppt_w/2"/>
                                          </p:val>
                                        </p:tav>
                                        <p:tav tm="100000">
                                          <p:val>
                                            <p:strVal val="#ppt_x"/>
                                          </p:val>
                                        </p:tav>
                                      </p:tavLst>
                                    </p:anim>
                                    <p:anim calcmode="lin" valueType="num">
                                      <p:cBhvr>
                                        <p:cTn id="24" dur="500" fill="hold"/>
                                        <p:tgtEl>
                                          <p:spTgt spid="15"/>
                                        </p:tgtEl>
                                        <p:attrNameLst>
                                          <p:attrName>ppt_y</p:attrName>
                                        </p:attrNameLst>
                                      </p:cBhvr>
                                      <p:tavLst>
                                        <p:tav tm="0">
                                          <p:val>
                                            <p:strVal val="#ppt_y"/>
                                          </p:val>
                                        </p:tav>
                                        <p:tav tm="100000">
                                          <p:val>
                                            <p:strVal val="#ppt_y"/>
                                          </p:val>
                                        </p:tav>
                                      </p:tavLst>
                                    </p:anim>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strVal val="#ppt_h"/>
                                          </p:val>
                                        </p:tav>
                                        <p:tav tm="100000">
                                          <p:val>
                                            <p:strVal val="#ppt_h"/>
                                          </p:val>
                                        </p:tav>
                                      </p:tavLst>
                                    </p:anim>
                                  </p:childTnLst>
                                </p:cTn>
                              </p:par>
                              <p:par>
                                <p:cTn id="27" presetID="17" presetClass="entr" presetSubtype="8"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ppt_x</p:attrName>
                                        </p:attrNameLst>
                                      </p:cBhvr>
                                      <p:tavLst>
                                        <p:tav tm="0">
                                          <p:val>
                                            <p:strVal val="#ppt_x-#ppt_w/2"/>
                                          </p:val>
                                        </p:tav>
                                        <p:tav tm="100000">
                                          <p:val>
                                            <p:strVal val="#ppt_x"/>
                                          </p:val>
                                        </p:tav>
                                      </p:tavLst>
                                    </p:anim>
                                    <p:anim calcmode="lin" valueType="num">
                                      <p:cBhvr>
                                        <p:cTn id="30" dur="500" fill="hold"/>
                                        <p:tgtEl>
                                          <p:spTgt spid="13"/>
                                        </p:tgtEl>
                                        <p:attrNameLst>
                                          <p:attrName>ppt_y</p:attrName>
                                        </p:attrNameLst>
                                      </p:cBhvr>
                                      <p:tavLst>
                                        <p:tav tm="0">
                                          <p:val>
                                            <p:strVal val="#ppt_y"/>
                                          </p:val>
                                        </p:tav>
                                        <p:tav tm="100000">
                                          <p:val>
                                            <p:strVal val="#ppt_y"/>
                                          </p:val>
                                        </p:tav>
                                      </p:tavLst>
                                    </p:anim>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9" grpId="0" animBg="1"/>
      <p:bldP spid="96270" grpId="0" animBg="1"/>
      <p:bldP spid="13" grpId="0" animBg="1"/>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投影片編號版面配置區 2"/>
          <p:cNvSpPr>
            <a:spLocks noGrp="1"/>
          </p:cNvSpPr>
          <p:nvPr>
            <p:ph type="sldNum" sz="quarter" idx="12"/>
          </p:nvPr>
        </p:nvSpPr>
        <p:spPr bwMode="auto">
          <a:noFill/>
          <a:ln>
            <a:miter lim="800000"/>
            <a:headEnd/>
            <a:tailEnd/>
          </a:ln>
        </p:spPr>
        <p:txBody>
          <a:bodyPr vert="horz" wrap="square" lIns="91440" tIns="45720" rIns="91440" bIns="45720" numCol="1" anchor="t" anchorCtr="0" compatLnSpc="1">
            <a:prstTxWarp prst="textNoShape">
              <a:avLst/>
            </a:prstTxWarp>
          </a:bodyPr>
          <a:lstStyle/>
          <a:p>
            <a:endParaRPr lang="en-US" altLang="zh-TW" dirty="0"/>
          </a:p>
        </p:txBody>
      </p:sp>
      <p:sp>
        <p:nvSpPr>
          <p:cNvPr id="21507" name="Rectangle 4"/>
          <p:cNvSpPr>
            <a:spLocks noChangeArrowheads="1"/>
          </p:cNvSpPr>
          <p:nvPr/>
        </p:nvSpPr>
        <p:spPr bwMode="auto">
          <a:xfrm>
            <a:off x="1043608" y="188640"/>
            <a:ext cx="7552132" cy="553998"/>
          </a:xfrm>
          <a:prstGeom prst="rect">
            <a:avLst/>
          </a:prstGeom>
          <a:noFill/>
          <a:ln w="9525">
            <a:noFill/>
            <a:miter lim="800000"/>
            <a:headEnd/>
            <a:tailEnd/>
          </a:ln>
        </p:spPr>
        <p:txBody>
          <a:bodyPr wrap="none" anchor="ctr">
            <a:spAutoFit/>
          </a:bodyPr>
          <a:lstStyle/>
          <a:p>
            <a:pPr eaLnBrk="0" hangingPunct="0"/>
            <a:r>
              <a:rPr kumimoji="0" lang="en-US" altLang="zh-TW" sz="3000" b="1" dirty="0">
                <a:solidFill>
                  <a:srgbClr val="984807"/>
                </a:solidFill>
                <a:latin typeface="Calibri" pitchFamily="34" charset="0"/>
                <a:ea typeface="標楷體" pitchFamily="65" charset="-120"/>
                <a:cs typeface="+mj-cs"/>
              </a:rPr>
              <a:t>Characteristics of study infant in 2nd period – I</a:t>
            </a:r>
          </a:p>
        </p:txBody>
      </p:sp>
      <p:sp>
        <p:nvSpPr>
          <p:cNvPr id="6" name="Text Box 140"/>
          <p:cNvSpPr txBox="1">
            <a:spLocks noChangeArrowheads="1"/>
          </p:cNvSpPr>
          <p:nvPr/>
        </p:nvSpPr>
        <p:spPr bwMode="auto">
          <a:xfrm>
            <a:off x="3851920" y="836712"/>
            <a:ext cx="4896544" cy="400110"/>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r>
              <a:rPr lang="en-US" altLang="zh-TW" sz="2000" dirty="0" smtClean="0"/>
              <a:t>Interventional</a:t>
            </a:r>
            <a:r>
              <a:rPr lang="en-US" altLang="zh-TW" sz="1400" dirty="0" smtClean="0"/>
              <a:t> </a:t>
            </a:r>
            <a:r>
              <a:rPr lang="en-US" altLang="zh-TW" sz="2000" dirty="0" smtClean="0"/>
              <a:t>period (Jan</a:t>
            </a:r>
            <a:r>
              <a:rPr lang="en-US" altLang="zh-TW" sz="2000" dirty="0"/>
              <a:t>. 2010 to </a:t>
            </a:r>
            <a:r>
              <a:rPr lang="en-US" altLang="zh-TW" sz="2000" dirty="0" smtClean="0"/>
              <a:t>Dec. </a:t>
            </a:r>
            <a:r>
              <a:rPr lang="en-US" altLang="zh-TW" sz="2000" dirty="0"/>
              <a:t>2010)</a:t>
            </a:r>
            <a:endParaRPr lang="zh-TW" altLang="en-US" sz="2000" dirty="0"/>
          </a:p>
        </p:txBody>
      </p:sp>
      <p:sp>
        <p:nvSpPr>
          <p:cNvPr id="7" name="文字方塊 6"/>
          <p:cNvSpPr txBox="1"/>
          <p:nvPr/>
        </p:nvSpPr>
        <p:spPr>
          <a:xfrm>
            <a:off x="539552" y="6309320"/>
            <a:ext cx="5832648" cy="276999"/>
          </a:xfrm>
          <a:prstGeom prst="rect">
            <a:avLst/>
          </a:prstGeom>
          <a:noFill/>
        </p:spPr>
        <p:txBody>
          <a:bodyPr wrap="square" rtlCol="0">
            <a:spAutoFit/>
          </a:bodyPr>
          <a:lstStyle/>
          <a:p>
            <a:r>
              <a:rPr lang="en-US" altLang="zh-TW" sz="1200" dirty="0" smtClean="0">
                <a:latin typeface="+mn-lt"/>
              </a:rPr>
              <a:t># With treatment;           $ Meconium-stained amniotic fluid or </a:t>
            </a:r>
            <a:r>
              <a:rPr lang="en-US" altLang="zh-TW" sz="1200" dirty="0" err="1" smtClean="0">
                <a:latin typeface="+mn-lt"/>
              </a:rPr>
              <a:t>chorioamnionitis</a:t>
            </a:r>
            <a:endParaRPr lang="zh-TW" altLang="en-US" sz="1200" dirty="0">
              <a:latin typeface="+mn-lt"/>
            </a:endParaRPr>
          </a:p>
        </p:txBody>
      </p:sp>
      <p:graphicFrame>
        <p:nvGraphicFramePr>
          <p:cNvPr id="8" name="Group 116"/>
          <p:cNvGraphicFramePr>
            <a:graphicFrameLocks noGrp="1"/>
          </p:cNvGraphicFramePr>
          <p:nvPr/>
        </p:nvGraphicFramePr>
        <p:xfrm>
          <a:off x="539552" y="1340768"/>
          <a:ext cx="8208964" cy="4924933"/>
        </p:xfrm>
        <a:graphic>
          <a:graphicData uri="http://schemas.openxmlformats.org/drawingml/2006/table">
            <a:tbl>
              <a:tblPr firstRow="1" bandRow="1">
                <a:tableStyleId>{F2DE63D5-997A-4646-A377-4702673A728D}</a:tableStyleId>
              </a:tblPr>
              <a:tblGrid>
                <a:gridCol w="3648404"/>
                <a:gridCol w="1444160"/>
                <a:gridCol w="1900211"/>
                <a:gridCol w="1216189"/>
              </a:tblGrid>
              <a:tr h="517525">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BI (n=16)</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Non BI (n=239)  </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P value</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r>
              <a:tr h="2830513">
                <a:tc>
                  <a:txBody>
                    <a:bodyPr/>
                    <a:lstStyle/>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2000" u="none" strike="noStrike" cap="none" normalizeH="0" baseline="0" dirty="0" smtClean="0">
                          <a:ln>
                            <a:noFill/>
                          </a:ln>
                          <a:effectLst/>
                        </a:rPr>
                        <a:t>Characteristics </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Sex (Male,%)</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Gestational age, wks, mean ± SD    </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Prematurity (%)</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BBW, g, mean ± SD</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Admitted Age, Day, mean ± SD</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600" u="none" strike="noStrike" cap="none" normalizeH="0" baseline="0" dirty="0" smtClean="0">
                        <a:ln>
                          <a:noFill/>
                        </a:ln>
                        <a:effectLst/>
                      </a:endParaRP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2000" u="none" strike="noStrike" cap="none" normalizeH="0" baseline="0" dirty="0" smtClean="0">
                          <a:ln>
                            <a:noFill/>
                          </a:ln>
                          <a:effectLst/>
                        </a:rPr>
                        <a:t>Maternal risk factors</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PROM&gt;18hrs</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Maternal fever</a:t>
                      </a:r>
                    </a:p>
                    <a:p>
                      <a:pPr marL="441325" marR="0" lvl="0" indent="-365125"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Maternal GBS screen (+) </a:t>
                      </a:r>
                      <a:r>
                        <a:rPr kumimoji="1" lang="en-US" altLang="zh-TW" sz="1800" u="none" strike="noStrike" cap="none" normalizeH="0" baseline="30000" dirty="0" smtClean="0">
                          <a:ln>
                            <a:noFill/>
                          </a:ln>
                          <a:effectLst/>
                        </a:rPr>
                        <a:t>#</a:t>
                      </a:r>
                      <a:r>
                        <a:rPr kumimoji="1" lang="en-US" altLang="zh-TW" sz="1800" u="none" strike="noStrike" cap="none" normalizeH="0" baseline="0" dirty="0" smtClean="0">
                          <a:ln>
                            <a:noFill/>
                          </a:ln>
                          <a:effectLst/>
                        </a:rPr>
                        <a:t>   </a:t>
                      </a: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Maternal </a:t>
                      </a:r>
                      <a:r>
                        <a:rPr kumimoji="1" lang="en-US" altLang="zh-TW" sz="1800" u="none" strike="noStrike" cap="none" normalizeH="0" baseline="0" dirty="0" err="1" smtClean="0">
                          <a:ln>
                            <a:noFill/>
                          </a:ln>
                          <a:effectLst/>
                        </a:rPr>
                        <a:t>pyuria</a:t>
                      </a:r>
                      <a:endParaRPr kumimoji="1" lang="en-US" altLang="zh-TW" sz="1800" u="none" strike="noStrike" cap="none" normalizeH="0" baseline="0" dirty="0" smtClean="0">
                        <a:ln>
                          <a:noFill/>
                        </a:ln>
                        <a:effectLst/>
                      </a:endParaRPr>
                    </a:p>
                    <a:p>
                      <a:pPr marL="0" marR="0" lvl="0" indent="7620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Other</a:t>
                      </a:r>
                      <a:r>
                        <a:rPr kumimoji="1" lang="en-US" altLang="zh-TW" sz="1800" u="none" strike="noStrike" cap="none" normalizeH="0" baseline="30000" dirty="0" smtClean="0">
                          <a:ln>
                            <a:noFill/>
                          </a:ln>
                          <a:effectLst/>
                        </a:rPr>
                        <a:t>$</a:t>
                      </a:r>
                      <a:endParaRPr kumimoji="1" lang="en-US" altLang="zh-TW" sz="1800" b="1" i="0" u="none" strike="noStrike" cap="none" normalizeH="0" baseline="30000" dirty="0" smtClean="0">
                        <a:ln>
                          <a:noFill/>
                        </a:ln>
                        <a:solidFill>
                          <a:schemeClr val="tx1"/>
                        </a:solidFill>
                        <a:effectLst/>
                        <a:latin typeface="Times New Roman" pitchFamily="18" charset="0"/>
                        <a:ea typeface="標楷體" pitchFamily="65" charset="-120"/>
                      </a:endParaRPr>
                    </a:p>
                  </a:txBody>
                  <a:tcPr horzOverflow="overflow">
                    <a:solidFill>
                      <a:schemeClr val="bg1"/>
                    </a:solidFill>
                  </a:tcPr>
                </a:tc>
                <a:tc>
                  <a:txBody>
                    <a:bodyPr/>
                    <a:lstStyle/>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11 (68.7)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37.2 ± 3.7</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4 (25)</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2905 ± 825</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1.7 ± 1.8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 (18.7)</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 (6.3)</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 (6.3)</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 (0)</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 (6.9)</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solidFill>
                      <a:schemeClr val="bg1"/>
                    </a:solidFill>
                  </a:tcPr>
                </a:tc>
                <a:tc>
                  <a:txBody>
                    <a:bodyPr/>
                    <a:lstStyle/>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139 (58.2)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36.1 ± 3.2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112 (46.4)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2569  ± 731</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1.8 ± 2.5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22 (9.2)</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12 (5.0)</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19 (8.0)</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6 (2.5)</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11 (4.9)</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solidFill>
                      <a:schemeClr val="bg1"/>
                    </a:solidFill>
                  </a:tcPr>
                </a:tc>
                <a:tc>
                  <a:txBody>
                    <a:bodyPr/>
                    <a:lstStyle/>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0.405</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0.009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0.002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0.039 *</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0.566</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0.214</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0.829</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0.807</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0.521</a:t>
                      </a:r>
                    </a:p>
                    <a:p>
                      <a:pPr marL="0" marR="0" lvl="0" indent="0" algn="l" defTabSz="914400" rtl="0" eaLnBrk="0" fontAlgn="base" latinLnBrk="0" hangingPunct="0">
                        <a:lnSpc>
                          <a:spcPct val="12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&lt;0.001*</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solidFill>
                      <a:schemeClr val="bg1"/>
                    </a:solidFill>
                  </a:tcPr>
                </a:tc>
              </a:tr>
            </a:tbl>
          </a:graphicData>
        </a:graphic>
      </p:graphicFrame>
      <p:sp>
        <p:nvSpPr>
          <p:cNvPr id="9" name="橢圓 8"/>
          <p:cNvSpPr/>
          <p:nvPr/>
        </p:nvSpPr>
        <p:spPr>
          <a:xfrm>
            <a:off x="1691680" y="1052736"/>
            <a:ext cx="2232248" cy="792088"/>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TW" dirty="0" smtClean="0"/>
              <a:t>BI rate: 6.3%</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投影片編號版面配置區 2"/>
          <p:cNvSpPr>
            <a:spLocks noGrp="1"/>
          </p:cNvSpPr>
          <p:nvPr>
            <p:ph type="sldNum" sz="quarter" idx="12"/>
          </p:nvPr>
        </p:nvSpPr>
        <p:spPr bwMode="auto">
          <a:noFill/>
          <a:ln>
            <a:miter lim="800000"/>
            <a:headEnd/>
            <a:tailEnd/>
          </a:ln>
        </p:spPr>
        <p:txBody>
          <a:bodyPr vert="horz" wrap="square" lIns="91440" tIns="45720" rIns="91440" bIns="45720" numCol="1" anchor="t" anchorCtr="0" compatLnSpc="1">
            <a:prstTxWarp prst="textNoShape">
              <a:avLst/>
            </a:prstTxWarp>
          </a:bodyPr>
          <a:lstStyle/>
          <a:p>
            <a:fld id="{99B6E383-BCD2-482E-915E-9BDA75A502D7}" type="slidenum">
              <a:rPr lang="zh-TW" altLang="en-US"/>
              <a:pPr/>
              <a:t>17</a:t>
            </a:fld>
            <a:endParaRPr lang="en-US" altLang="zh-TW"/>
          </a:p>
        </p:txBody>
      </p:sp>
      <p:graphicFrame>
        <p:nvGraphicFramePr>
          <p:cNvPr id="7" name="Group 18"/>
          <p:cNvGraphicFramePr>
            <a:graphicFrameLocks noGrp="1"/>
          </p:cNvGraphicFramePr>
          <p:nvPr/>
        </p:nvGraphicFramePr>
        <p:xfrm>
          <a:off x="395536" y="1124744"/>
          <a:ext cx="8281614" cy="5455920"/>
        </p:xfrm>
        <a:graphic>
          <a:graphicData uri="http://schemas.openxmlformats.org/drawingml/2006/table">
            <a:tbl>
              <a:tblPr firstRow="1" bandRow="1">
                <a:tableStyleId>{F2DE63D5-997A-4646-A377-4702673A728D}</a:tableStyleId>
              </a:tblPr>
              <a:tblGrid>
                <a:gridCol w="3528392"/>
                <a:gridCol w="1728192"/>
                <a:gridCol w="1825964"/>
                <a:gridCol w="1199066"/>
              </a:tblGrid>
              <a:tr h="304800">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BI (n=16)</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Non BI (n=239)  </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P value</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r>
              <a:tr h="4291013">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000" u="none" strike="noStrike" cap="none" normalizeH="0" baseline="0" dirty="0" smtClean="0">
                          <a:ln>
                            <a:noFill/>
                          </a:ln>
                          <a:effectLst/>
                        </a:rPr>
                        <a:t>Clinical presentations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600" u="none" strike="noStrike" cap="none" normalizeH="0" baseline="0" dirty="0" smtClean="0">
                          <a:ln>
                            <a:noFill/>
                          </a:ln>
                          <a:effectLst/>
                        </a:rPr>
                        <a:t>  </a:t>
                      </a:r>
                      <a:r>
                        <a:rPr kumimoji="1" lang="en-US" altLang="zh-TW" sz="1700" u="none" strike="noStrike" cap="none" normalizeH="0" baseline="0" dirty="0" smtClean="0">
                          <a:ln>
                            <a:noFill/>
                          </a:ln>
                          <a:effectLst/>
                        </a:rPr>
                        <a:t>Respiratory rate &gt; 60 breaths/min</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Severe chest retraction</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Nasal flaring</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Grunting</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Convulsions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Bulging </a:t>
                      </a:r>
                      <a:r>
                        <a:rPr kumimoji="1" lang="en-US" altLang="zh-TW" sz="1700" u="none" strike="noStrike" cap="none" normalizeH="0" baseline="0" dirty="0" err="1" smtClean="0">
                          <a:ln>
                            <a:noFill/>
                          </a:ln>
                          <a:effectLst/>
                        </a:rPr>
                        <a:t>fontanelle</a:t>
                      </a:r>
                      <a:endParaRPr kumimoji="1" lang="en-US" altLang="zh-TW" sz="17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Pus draining from the ear</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Redness around umbilicus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extending to the skin</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Temperature &gt;37.7C (or feels hot)</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or &lt;35.5C (or feels cold)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solidFill>
                            <a:srgbClr val="C00000"/>
                          </a:solidFill>
                          <a:effectLst/>
                        </a:rPr>
                        <a:t>  Lethargic or unconscious or</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solidFill>
                            <a:srgbClr val="C00000"/>
                          </a:solidFill>
                          <a:effectLst/>
                        </a:rPr>
                        <a:t>       Reduced movements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Not able to feed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No suckling at all</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Cyanosis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a:t>
                      </a:r>
                      <a:r>
                        <a:rPr kumimoji="1" lang="en-US" altLang="zh-TW" sz="1700" u="none" strike="noStrike" cap="none" normalizeH="0" baseline="0" dirty="0" smtClean="0">
                          <a:ln>
                            <a:noFill/>
                          </a:ln>
                          <a:solidFill>
                            <a:srgbClr val="C00000"/>
                          </a:solidFill>
                          <a:effectLst/>
                        </a:rPr>
                        <a:t>Reduced digital capillary refill time</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Shock</a:t>
                      </a:r>
                      <a:endParaRPr kumimoji="1" lang="en-US" altLang="zh-TW" sz="17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horzOverflow="overflow">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13 (81.3)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11 (68.8)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8 (50.0)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4 (25.0)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 (0)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 (0)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 (0)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 (0)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defRPr/>
                      </a:pPr>
                      <a:r>
                        <a:rPr kumimoji="1" lang="en-US" altLang="zh-TW" sz="1700" u="none" strike="noStrike" cap="none" normalizeH="0" baseline="0" dirty="0" smtClean="0">
                          <a:ln>
                            <a:noFill/>
                          </a:ln>
                          <a:effectLst/>
                        </a:rPr>
                        <a:t> 0 (0)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7 (43.8) </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9(56.3)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2 (12.5)</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3 (18.8)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3 (18.8)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 (6.3)</a:t>
                      </a:r>
                      <a:endParaRPr kumimoji="1" lang="en-US" altLang="zh-TW" sz="17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177 (74.1)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109 (45.6)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81 (33.9)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64 (26.8)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3 (1.3)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 (0)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1(0.4)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12 (5.0)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45 (18.8)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80(34.5)</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14 (5.9)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60 (25.1)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14 (5.9)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9 (3.8)</a:t>
                      </a:r>
                      <a:endParaRPr kumimoji="1" lang="en-US" altLang="zh-TW" sz="17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0.523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0.073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0.191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0.876</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0.652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defRPr/>
                      </a:pPr>
                      <a:r>
                        <a:rPr kumimoji="1" lang="en-US" altLang="zh-TW" sz="1700" u="none" strike="noStrike" cap="none" normalizeH="0" baseline="0" dirty="0" smtClean="0">
                          <a:ln>
                            <a:noFill/>
                          </a:ln>
                          <a:effectLst/>
                        </a:rPr>
                        <a:t>NA</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NA</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 0.795</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0.359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0.017*</a:t>
                      </a: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7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0.064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0.287</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0.568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0.045*</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700" u="none" strike="noStrike" cap="none" normalizeH="0" baseline="0" dirty="0" smtClean="0">
                          <a:ln>
                            <a:noFill/>
                          </a:ln>
                          <a:effectLst/>
                        </a:rPr>
                        <a:t>0.620</a:t>
                      </a:r>
                      <a:endParaRPr kumimoji="1" lang="en-US" altLang="zh-TW" sz="17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r>
            </a:tbl>
          </a:graphicData>
        </a:graphic>
      </p:graphicFrame>
      <p:sp>
        <p:nvSpPr>
          <p:cNvPr id="8" name="Rectangle 4"/>
          <p:cNvSpPr>
            <a:spLocks noChangeArrowheads="1"/>
          </p:cNvSpPr>
          <p:nvPr/>
        </p:nvSpPr>
        <p:spPr bwMode="auto">
          <a:xfrm>
            <a:off x="1115616" y="0"/>
            <a:ext cx="7699608" cy="553998"/>
          </a:xfrm>
          <a:prstGeom prst="rect">
            <a:avLst/>
          </a:prstGeom>
          <a:noFill/>
          <a:ln w="9525">
            <a:noFill/>
            <a:miter lim="800000"/>
            <a:headEnd/>
            <a:tailEnd/>
          </a:ln>
        </p:spPr>
        <p:txBody>
          <a:bodyPr wrap="none" anchor="ctr">
            <a:spAutoFit/>
          </a:bodyPr>
          <a:lstStyle/>
          <a:p>
            <a:pPr eaLnBrk="0" hangingPunct="0"/>
            <a:r>
              <a:rPr kumimoji="0" lang="en-US" altLang="zh-TW" sz="3000" b="1" dirty="0">
                <a:solidFill>
                  <a:srgbClr val="984807"/>
                </a:solidFill>
                <a:latin typeface="Calibri" pitchFamily="34" charset="0"/>
                <a:ea typeface="標楷體" pitchFamily="65" charset="-120"/>
                <a:cs typeface="+mj-cs"/>
              </a:rPr>
              <a:t>Characteristics of study infant in 2nd period – </a:t>
            </a:r>
            <a:r>
              <a:rPr kumimoji="0" lang="en-US" altLang="zh-TW" sz="3000" b="1" dirty="0" smtClean="0">
                <a:solidFill>
                  <a:srgbClr val="984807"/>
                </a:solidFill>
                <a:latin typeface="Calibri" pitchFamily="34" charset="0"/>
                <a:ea typeface="標楷體" pitchFamily="65" charset="-120"/>
                <a:cs typeface="+mj-cs"/>
              </a:rPr>
              <a:t>II</a:t>
            </a:r>
            <a:endParaRPr kumimoji="0" lang="en-US" altLang="zh-TW" sz="3000" b="1" dirty="0">
              <a:solidFill>
                <a:srgbClr val="984807"/>
              </a:solidFill>
              <a:latin typeface="Calibri" pitchFamily="34" charset="0"/>
              <a:ea typeface="標楷體" pitchFamily="65" charset="-120"/>
              <a:cs typeface="+mj-cs"/>
            </a:endParaRPr>
          </a:p>
        </p:txBody>
      </p:sp>
      <p:sp>
        <p:nvSpPr>
          <p:cNvPr id="9" name="Text Box 140"/>
          <p:cNvSpPr txBox="1">
            <a:spLocks noChangeArrowheads="1"/>
          </p:cNvSpPr>
          <p:nvPr/>
        </p:nvSpPr>
        <p:spPr bwMode="auto">
          <a:xfrm>
            <a:off x="3851920" y="620688"/>
            <a:ext cx="4896544" cy="400110"/>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r>
              <a:rPr lang="en-US" altLang="zh-TW" sz="2000" dirty="0" smtClean="0"/>
              <a:t>Interventional</a:t>
            </a:r>
            <a:r>
              <a:rPr lang="en-US" altLang="zh-TW" sz="1400" dirty="0" smtClean="0"/>
              <a:t> </a:t>
            </a:r>
            <a:r>
              <a:rPr lang="en-US" altLang="zh-TW" sz="2000" dirty="0" smtClean="0"/>
              <a:t>period (Jan</a:t>
            </a:r>
            <a:r>
              <a:rPr lang="en-US" altLang="zh-TW" sz="2000" dirty="0"/>
              <a:t>. 2010 to </a:t>
            </a:r>
            <a:r>
              <a:rPr lang="en-US" altLang="zh-TW" sz="2000" dirty="0" smtClean="0"/>
              <a:t>Dec. </a:t>
            </a:r>
            <a:r>
              <a:rPr lang="en-US" altLang="zh-TW" sz="2000" dirty="0"/>
              <a:t>2010)</a:t>
            </a:r>
            <a:endParaRPr lang="zh-TW" alt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115616" y="0"/>
            <a:ext cx="7802200" cy="553998"/>
          </a:xfrm>
          <a:prstGeom prst="rect">
            <a:avLst/>
          </a:prstGeom>
          <a:noFill/>
          <a:ln w="9525">
            <a:noFill/>
            <a:miter lim="800000"/>
            <a:headEnd/>
            <a:tailEnd/>
          </a:ln>
        </p:spPr>
        <p:txBody>
          <a:bodyPr wrap="none" anchor="ctr">
            <a:spAutoFit/>
          </a:bodyPr>
          <a:lstStyle/>
          <a:p>
            <a:pPr eaLnBrk="0" hangingPunct="0"/>
            <a:r>
              <a:rPr kumimoji="0" lang="en-US" altLang="zh-TW" sz="3000" b="1" dirty="0">
                <a:solidFill>
                  <a:srgbClr val="984807"/>
                </a:solidFill>
                <a:latin typeface="Calibri" pitchFamily="34" charset="0"/>
                <a:ea typeface="標楷體" pitchFamily="65" charset="-120"/>
                <a:cs typeface="+mj-cs"/>
              </a:rPr>
              <a:t>Characteristics of study infant in 2nd period – </a:t>
            </a:r>
            <a:r>
              <a:rPr kumimoji="0" lang="en-US" altLang="zh-TW" sz="3000" b="1" dirty="0" smtClean="0">
                <a:solidFill>
                  <a:srgbClr val="984807"/>
                </a:solidFill>
                <a:latin typeface="Calibri" pitchFamily="34" charset="0"/>
                <a:ea typeface="標楷體" pitchFamily="65" charset="-120"/>
                <a:cs typeface="+mj-cs"/>
              </a:rPr>
              <a:t>III</a:t>
            </a:r>
            <a:endParaRPr kumimoji="0" lang="en-US" altLang="zh-TW" sz="3000" b="1" dirty="0">
              <a:solidFill>
                <a:srgbClr val="984807"/>
              </a:solidFill>
              <a:latin typeface="Calibri" pitchFamily="34" charset="0"/>
              <a:ea typeface="標楷體" pitchFamily="65" charset="-120"/>
              <a:cs typeface="+mj-cs"/>
            </a:endParaRPr>
          </a:p>
        </p:txBody>
      </p:sp>
      <p:sp>
        <p:nvSpPr>
          <p:cNvPr id="6" name="Text Box 140"/>
          <p:cNvSpPr txBox="1">
            <a:spLocks noChangeArrowheads="1"/>
          </p:cNvSpPr>
          <p:nvPr/>
        </p:nvSpPr>
        <p:spPr bwMode="auto">
          <a:xfrm>
            <a:off x="3851920" y="620688"/>
            <a:ext cx="4896544" cy="400110"/>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r>
              <a:rPr lang="en-US" altLang="zh-TW" sz="2000" dirty="0" smtClean="0"/>
              <a:t>Interventional</a:t>
            </a:r>
            <a:r>
              <a:rPr lang="en-US" altLang="zh-TW" sz="1400" dirty="0" smtClean="0"/>
              <a:t> </a:t>
            </a:r>
            <a:r>
              <a:rPr lang="en-US" altLang="zh-TW" sz="2000" dirty="0" smtClean="0"/>
              <a:t>period (Jan</a:t>
            </a:r>
            <a:r>
              <a:rPr lang="en-US" altLang="zh-TW" sz="2000" dirty="0"/>
              <a:t>. 2010 to </a:t>
            </a:r>
            <a:r>
              <a:rPr lang="en-US" altLang="zh-TW" sz="2000" dirty="0" smtClean="0"/>
              <a:t>Dec. </a:t>
            </a:r>
            <a:r>
              <a:rPr lang="en-US" altLang="zh-TW" sz="2000" dirty="0"/>
              <a:t>2010)</a:t>
            </a:r>
            <a:endParaRPr lang="zh-TW" altLang="en-US" sz="2000" dirty="0"/>
          </a:p>
        </p:txBody>
      </p:sp>
      <p:sp>
        <p:nvSpPr>
          <p:cNvPr id="7" name="文字方塊 6"/>
          <p:cNvSpPr txBox="1"/>
          <p:nvPr/>
        </p:nvSpPr>
        <p:spPr>
          <a:xfrm>
            <a:off x="251520" y="6396335"/>
            <a:ext cx="8208912" cy="461665"/>
          </a:xfrm>
          <a:prstGeom prst="rect">
            <a:avLst/>
          </a:prstGeom>
          <a:noFill/>
        </p:spPr>
        <p:txBody>
          <a:bodyPr wrap="square" rtlCol="0">
            <a:spAutoFit/>
          </a:bodyPr>
          <a:lstStyle/>
          <a:p>
            <a:r>
              <a:rPr lang="en-US" altLang="zh-TW" sz="1200" dirty="0" smtClean="0">
                <a:latin typeface="+mn-lt"/>
              </a:rPr>
              <a:t># hypoglycemia, </a:t>
            </a:r>
            <a:r>
              <a:rPr lang="en-US" altLang="zh-TW" sz="1200" dirty="0" err="1" smtClean="0">
                <a:latin typeface="+mn-lt"/>
              </a:rPr>
              <a:t>bradycardia</a:t>
            </a:r>
            <a:r>
              <a:rPr lang="en-US" altLang="zh-TW" sz="1200" dirty="0" smtClean="0">
                <a:latin typeface="+mn-lt"/>
              </a:rPr>
              <a:t>,  jaundice, gastrointestinal (GI) problems, birth injuries,  intrauterine growth retardation, congenital heart disease, neonatal abstinence syndrome, thrombocytopenia, maternal systemic lupus </a:t>
            </a:r>
            <a:r>
              <a:rPr lang="en-US" altLang="zh-TW" sz="1200" dirty="0" err="1" smtClean="0">
                <a:latin typeface="+mn-lt"/>
              </a:rPr>
              <a:t>erythematosus</a:t>
            </a:r>
            <a:endParaRPr lang="zh-TW" altLang="en-US" sz="1200" dirty="0">
              <a:latin typeface="+mn-lt"/>
            </a:endParaRPr>
          </a:p>
        </p:txBody>
      </p:sp>
      <p:graphicFrame>
        <p:nvGraphicFramePr>
          <p:cNvPr id="8" name="Group 114"/>
          <p:cNvGraphicFramePr>
            <a:graphicFrameLocks noGrp="1"/>
          </p:cNvGraphicFramePr>
          <p:nvPr/>
        </p:nvGraphicFramePr>
        <p:xfrm>
          <a:off x="323850" y="1052513"/>
          <a:ext cx="8424614" cy="5212080"/>
        </p:xfrm>
        <a:graphic>
          <a:graphicData uri="http://schemas.openxmlformats.org/drawingml/2006/table">
            <a:tbl>
              <a:tblPr firstRow="1" bandRow="1">
                <a:tableStyleId>{F2DE63D5-997A-4646-A377-4702673A728D}</a:tableStyleId>
              </a:tblPr>
              <a:tblGrid>
                <a:gridCol w="3688252"/>
                <a:gridCol w="1310135"/>
                <a:gridCol w="2051037"/>
                <a:gridCol w="1375190"/>
              </a:tblGrid>
              <a:tr h="304800">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BI (n=16)</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Non BI (n=239)  </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P value</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r>
              <a:tr h="1917700">
                <a:tc>
                  <a:txBody>
                    <a:bodyPr/>
                    <a:lstStyle/>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2000" u="none" strike="noStrike" cap="none" normalizeH="0" baseline="0" dirty="0" smtClean="0">
                          <a:ln>
                            <a:noFill/>
                          </a:ln>
                          <a:effectLst/>
                        </a:rPr>
                        <a:t>Laboratory data</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600" u="none" strike="noStrike" cap="none" normalizeH="0" baseline="0" dirty="0" smtClean="0">
                          <a:ln>
                            <a:noFill/>
                          </a:ln>
                          <a:effectLst/>
                        </a:rPr>
                        <a:t>  </a:t>
                      </a:r>
                      <a:r>
                        <a:rPr kumimoji="1" lang="en-US" altLang="zh-TW" sz="1800" u="none" strike="noStrike" cap="none" normalizeH="0" baseline="0" dirty="0" err="1" smtClean="0">
                          <a:ln>
                            <a:noFill/>
                          </a:ln>
                          <a:effectLst/>
                        </a:rPr>
                        <a:t>Leukocytosis</a:t>
                      </a:r>
                      <a:r>
                        <a:rPr kumimoji="1" lang="en-US" altLang="zh-TW" sz="1800" u="none" strike="noStrike" cap="none" normalizeH="0" baseline="0" dirty="0" smtClean="0">
                          <a:ln>
                            <a:noFill/>
                          </a:ln>
                          <a:effectLst/>
                        </a:rPr>
                        <a:t> or </a:t>
                      </a:r>
                      <a:r>
                        <a:rPr kumimoji="1" lang="en-US" altLang="zh-TW" sz="1800" u="none" strike="noStrike" cap="none" normalizeH="0" baseline="0" dirty="0" err="1" smtClean="0">
                          <a:ln>
                            <a:noFill/>
                          </a:ln>
                          <a:effectLst/>
                        </a:rPr>
                        <a:t>leukopenia</a:t>
                      </a:r>
                      <a:endParaRPr kumimoji="1" lang="en-US" altLang="zh-TW" sz="1800" u="none" strike="noStrike" cap="none" normalizeH="0" baseline="0" dirty="0" smtClean="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Immature </a:t>
                      </a:r>
                      <a:r>
                        <a:rPr kumimoji="1" lang="en-US" altLang="zh-TW" sz="1800" u="none" strike="noStrike" cap="none" normalizeH="0" baseline="0" dirty="0" err="1" smtClean="0">
                          <a:ln>
                            <a:noFill/>
                          </a:ln>
                          <a:effectLst/>
                        </a:rPr>
                        <a:t>neutrophil</a:t>
                      </a:r>
                      <a:r>
                        <a:rPr kumimoji="1" lang="en-US" altLang="zh-TW" sz="1800" u="none" strike="noStrike" cap="none" normalizeH="0" baseline="0" dirty="0" smtClean="0">
                          <a:ln>
                            <a:noFill/>
                          </a:ln>
                          <a:effectLst/>
                        </a:rPr>
                        <a:t>/total </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a:t>
                      </a:r>
                      <a:r>
                        <a:rPr kumimoji="1" lang="en-US" altLang="zh-TW" sz="1800" u="none" strike="noStrike" cap="none" normalizeH="0" baseline="0" dirty="0" err="1" smtClean="0">
                          <a:ln>
                            <a:noFill/>
                          </a:ln>
                          <a:effectLst/>
                        </a:rPr>
                        <a:t>neutrophil</a:t>
                      </a:r>
                      <a:r>
                        <a:rPr kumimoji="1" lang="en-US" altLang="zh-TW" sz="1800" u="none" strike="noStrike" cap="none" normalizeH="0" baseline="0" dirty="0" smtClean="0">
                          <a:ln>
                            <a:noFill/>
                          </a:ln>
                          <a:effectLst/>
                        </a:rPr>
                        <a:t> (IT ratio) &gt;0.2</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CRP &gt; 6 mg/L</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a:t>
                      </a:r>
                      <a:r>
                        <a:rPr kumimoji="1" lang="en-US" altLang="zh-TW" sz="1800" u="none" strike="noStrike" cap="none" normalizeH="0" baseline="0" dirty="0" err="1" smtClean="0">
                          <a:ln>
                            <a:noFill/>
                          </a:ln>
                          <a:effectLst/>
                        </a:rPr>
                        <a:t>IgM</a:t>
                      </a:r>
                      <a:r>
                        <a:rPr kumimoji="1" lang="en-US" altLang="zh-TW" sz="1800" u="none" strike="noStrike" cap="none" normalizeH="0" baseline="0" dirty="0" smtClean="0">
                          <a:ln>
                            <a:noFill/>
                          </a:ln>
                          <a:effectLst/>
                        </a:rPr>
                        <a:t> &gt;20 mg/</a:t>
                      </a:r>
                      <a:r>
                        <a:rPr kumimoji="1" lang="en-US" altLang="zh-TW" sz="1800" u="none" strike="noStrike" cap="none" normalizeH="0" baseline="0" dirty="0" err="1" smtClean="0">
                          <a:ln>
                            <a:noFill/>
                          </a:ln>
                          <a:effectLst/>
                        </a:rPr>
                        <a:t>dL</a:t>
                      </a:r>
                      <a:endParaRPr kumimoji="1" lang="en-US" altLang="zh-TW" sz="1800" u="none" strike="noStrike" cap="none" normalizeH="0" baseline="0" dirty="0" smtClean="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CSF Study</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000" u="none" strike="noStrike" cap="none" normalizeH="0" baseline="0" dirty="0" smtClean="0">
                          <a:ln>
                            <a:noFill/>
                          </a:ln>
                          <a:effectLst/>
                        </a:rPr>
                        <a:t>Disease at admission</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Respiratory distress </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Meconium aspiratory syndrome</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Sepsis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Others</a:t>
                      </a:r>
                      <a:r>
                        <a:rPr kumimoji="1" lang="en-US" altLang="zh-TW" sz="1800" u="none" strike="noStrike" cap="none" normalizeH="0" baseline="30000" dirty="0" smtClean="0">
                          <a:ln>
                            <a:noFill/>
                          </a:ln>
                          <a:effectLst/>
                        </a:rPr>
                        <a:t>#</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Antibiotic used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Original </a:t>
                      </a:r>
                      <a:r>
                        <a:rPr kumimoji="1" lang="en-US" altLang="zh-TW" sz="1800" u="none" strike="noStrike" cap="none" normalizeH="0" baseline="0" dirty="0" smtClean="0">
                          <a:ln>
                            <a:noFill/>
                          </a:ln>
                          <a:effectLst/>
                        </a:rPr>
                        <a:t>score, mean ± SD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Weighted score, mean ± SD</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horzOverflow="overflow">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9 (56.3)</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1 (6.3)</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4 (25.0)</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 (0)</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3 (18.8)</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11 (68.8)</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 (18.8)</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 (6.3)</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 (6.3)</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13 (81.3)</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5.6 ± 1.7</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11.3 ± 5.7</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6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90 (37.7)</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20 (8.4)</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23 (9.6)</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9 (3.8)</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33 (13.8)</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167 (69.9)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10 (4.2)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33 (13.8)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29 (15.4)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142 (58.9)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3.8 ± 2.2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6.6 ± 4.9</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6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0.140</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0.762</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0.053</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0.429</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0.583</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0.924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0.010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0.389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0.479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0.083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0.001*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&lt;0.001 *</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115616" y="0"/>
            <a:ext cx="7802200" cy="553998"/>
          </a:xfrm>
          <a:prstGeom prst="rect">
            <a:avLst/>
          </a:prstGeom>
          <a:noFill/>
          <a:ln w="9525">
            <a:noFill/>
            <a:miter lim="800000"/>
            <a:headEnd/>
            <a:tailEnd/>
          </a:ln>
        </p:spPr>
        <p:txBody>
          <a:bodyPr wrap="none" anchor="ctr">
            <a:spAutoFit/>
          </a:bodyPr>
          <a:lstStyle/>
          <a:p>
            <a:pPr eaLnBrk="0" hangingPunct="0"/>
            <a:r>
              <a:rPr kumimoji="0" lang="en-US" altLang="zh-TW" sz="3000" b="1" dirty="0">
                <a:solidFill>
                  <a:srgbClr val="984807"/>
                </a:solidFill>
                <a:latin typeface="Calibri" pitchFamily="34" charset="0"/>
                <a:ea typeface="標楷體" pitchFamily="65" charset="-120"/>
                <a:cs typeface="+mj-cs"/>
              </a:rPr>
              <a:t>Characteristics of study infant in 2nd period – </a:t>
            </a:r>
            <a:r>
              <a:rPr kumimoji="0" lang="en-US" altLang="zh-TW" sz="3000" b="1" dirty="0" smtClean="0">
                <a:solidFill>
                  <a:srgbClr val="984807"/>
                </a:solidFill>
                <a:latin typeface="Calibri" pitchFamily="34" charset="0"/>
                <a:ea typeface="標楷體" pitchFamily="65" charset="-120"/>
                <a:cs typeface="+mj-cs"/>
              </a:rPr>
              <a:t>III</a:t>
            </a:r>
            <a:endParaRPr kumimoji="0" lang="en-US" altLang="zh-TW" sz="3000" b="1" dirty="0">
              <a:solidFill>
                <a:srgbClr val="984807"/>
              </a:solidFill>
              <a:latin typeface="Calibri" pitchFamily="34" charset="0"/>
              <a:ea typeface="標楷體" pitchFamily="65" charset="-120"/>
              <a:cs typeface="+mj-cs"/>
            </a:endParaRPr>
          </a:p>
        </p:txBody>
      </p:sp>
      <p:sp>
        <p:nvSpPr>
          <p:cNvPr id="6" name="Text Box 140"/>
          <p:cNvSpPr txBox="1">
            <a:spLocks noChangeArrowheads="1"/>
          </p:cNvSpPr>
          <p:nvPr/>
        </p:nvSpPr>
        <p:spPr bwMode="auto">
          <a:xfrm>
            <a:off x="3851920" y="620688"/>
            <a:ext cx="4896544" cy="400110"/>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r>
              <a:rPr lang="en-US" altLang="zh-TW" sz="2000" dirty="0" smtClean="0"/>
              <a:t>Interventional</a:t>
            </a:r>
            <a:r>
              <a:rPr lang="en-US" altLang="zh-TW" sz="1400" dirty="0" smtClean="0"/>
              <a:t> </a:t>
            </a:r>
            <a:r>
              <a:rPr lang="en-US" altLang="zh-TW" sz="2000" dirty="0" smtClean="0"/>
              <a:t>period (Jan</a:t>
            </a:r>
            <a:r>
              <a:rPr lang="en-US" altLang="zh-TW" sz="2000" dirty="0"/>
              <a:t>. 2010 to </a:t>
            </a:r>
            <a:r>
              <a:rPr lang="en-US" altLang="zh-TW" sz="2000" dirty="0" smtClean="0"/>
              <a:t>Dec. </a:t>
            </a:r>
            <a:r>
              <a:rPr lang="en-US" altLang="zh-TW" sz="2000" dirty="0"/>
              <a:t>2010)</a:t>
            </a:r>
            <a:endParaRPr lang="zh-TW" altLang="en-US" sz="2000" dirty="0"/>
          </a:p>
        </p:txBody>
      </p:sp>
      <p:sp>
        <p:nvSpPr>
          <p:cNvPr id="7" name="文字方塊 6"/>
          <p:cNvSpPr txBox="1"/>
          <p:nvPr/>
        </p:nvSpPr>
        <p:spPr>
          <a:xfrm>
            <a:off x="251520" y="6396335"/>
            <a:ext cx="8208912" cy="461665"/>
          </a:xfrm>
          <a:prstGeom prst="rect">
            <a:avLst/>
          </a:prstGeom>
          <a:noFill/>
        </p:spPr>
        <p:txBody>
          <a:bodyPr wrap="square" rtlCol="0">
            <a:spAutoFit/>
          </a:bodyPr>
          <a:lstStyle/>
          <a:p>
            <a:r>
              <a:rPr lang="en-US" altLang="zh-TW" sz="1200" dirty="0" smtClean="0">
                <a:latin typeface="+mn-lt"/>
              </a:rPr>
              <a:t># hypoglycemia, </a:t>
            </a:r>
            <a:r>
              <a:rPr lang="en-US" altLang="zh-TW" sz="1200" dirty="0" err="1" smtClean="0">
                <a:latin typeface="+mn-lt"/>
              </a:rPr>
              <a:t>bradycardia</a:t>
            </a:r>
            <a:r>
              <a:rPr lang="en-US" altLang="zh-TW" sz="1200" dirty="0" smtClean="0">
                <a:latin typeface="+mn-lt"/>
              </a:rPr>
              <a:t>,  jaundice, gastrointestinal (GI) problems, birth injuries,  intrauterine growth retardation, congenital heart disease, neonatal abstinence syndrome, thrombocytopenia, maternal systemic lupus </a:t>
            </a:r>
            <a:r>
              <a:rPr lang="en-US" altLang="zh-TW" sz="1200" dirty="0" err="1" smtClean="0">
                <a:latin typeface="+mn-lt"/>
              </a:rPr>
              <a:t>erythematosus</a:t>
            </a:r>
            <a:endParaRPr lang="zh-TW" altLang="en-US" sz="1200" dirty="0">
              <a:latin typeface="+mn-lt"/>
            </a:endParaRPr>
          </a:p>
        </p:txBody>
      </p:sp>
      <p:graphicFrame>
        <p:nvGraphicFramePr>
          <p:cNvPr id="8" name="Group 114"/>
          <p:cNvGraphicFramePr>
            <a:graphicFrameLocks noGrp="1"/>
          </p:cNvGraphicFramePr>
          <p:nvPr/>
        </p:nvGraphicFramePr>
        <p:xfrm>
          <a:off x="323850" y="1052513"/>
          <a:ext cx="8424614" cy="5212080"/>
        </p:xfrm>
        <a:graphic>
          <a:graphicData uri="http://schemas.openxmlformats.org/drawingml/2006/table">
            <a:tbl>
              <a:tblPr firstRow="1" bandRow="1">
                <a:tableStyleId>{F2DE63D5-997A-4646-A377-4702673A728D}</a:tableStyleId>
              </a:tblPr>
              <a:tblGrid>
                <a:gridCol w="3688252"/>
                <a:gridCol w="1310135"/>
                <a:gridCol w="2051037"/>
                <a:gridCol w="1375190"/>
              </a:tblGrid>
              <a:tr h="304800">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BI (n=16)</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Non BI (n=239)  </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c>
                  <a:txBody>
                    <a:bodyPr/>
                    <a:lstStyle/>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000" u="none" strike="noStrike" cap="none" normalizeH="0" baseline="0" dirty="0" smtClean="0">
                          <a:ln>
                            <a:noFill/>
                          </a:ln>
                          <a:effectLst/>
                        </a:rPr>
                        <a:t>P value</a:t>
                      </a:r>
                      <a:endParaRPr kumimoji="1" lang="it-IT" altLang="zh-TW" sz="20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tc>
              </a:tr>
              <a:tr h="1917700">
                <a:tc>
                  <a:txBody>
                    <a:bodyPr/>
                    <a:lstStyle/>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2000" u="none" strike="noStrike" cap="none" normalizeH="0" baseline="0" dirty="0" smtClean="0">
                          <a:ln>
                            <a:noFill/>
                          </a:ln>
                          <a:effectLst/>
                        </a:rPr>
                        <a:t>Laboratory data</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600" u="none" strike="noStrike" cap="none" normalizeH="0" baseline="0" dirty="0" smtClean="0">
                          <a:ln>
                            <a:noFill/>
                          </a:ln>
                          <a:effectLst/>
                        </a:rPr>
                        <a:t>  </a:t>
                      </a:r>
                      <a:r>
                        <a:rPr kumimoji="1" lang="en-US" altLang="zh-TW" sz="1800" u="none" strike="noStrike" cap="none" normalizeH="0" baseline="0" dirty="0" err="1" smtClean="0">
                          <a:ln>
                            <a:noFill/>
                          </a:ln>
                          <a:effectLst/>
                        </a:rPr>
                        <a:t>Leukocytosis</a:t>
                      </a:r>
                      <a:r>
                        <a:rPr kumimoji="1" lang="en-US" altLang="zh-TW" sz="1800" u="none" strike="noStrike" cap="none" normalizeH="0" baseline="0" dirty="0" smtClean="0">
                          <a:ln>
                            <a:noFill/>
                          </a:ln>
                          <a:effectLst/>
                        </a:rPr>
                        <a:t> or </a:t>
                      </a:r>
                      <a:r>
                        <a:rPr kumimoji="1" lang="en-US" altLang="zh-TW" sz="1800" u="none" strike="noStrike" cap="none" normalizeH="0" baseline="0" dirty="0" err="1" smtClean="0">
                          <a:ln>
                            <a:noFill/>
                          </a:ln>
                          <a:effectLst/>
                        </a:rPr>
                        <a:t>leukopenia</a:t>
                      </a:r>
                      <a:endParaRPr kumimoji="1" lang="en-US" altLang="zh-TW" sz="1800" u="none" strike="noStrike" cap="none" normalizeH="0" baseline="0" dirty="0" smtClean="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Immature </a:t>
                      </a:r>
                      <a:r>
                        <a:rPr kumimoji="1" lang="en-US" altLang="zh-TW" sz="1800" u="none" strike="noStrike" cap="none" normalizeH="0" baseline="0" dirty="0" err="1" smtClean="0">
                          <a:ln>
                            <a:noFill/>
                          </a:ln>
                          <a:effectLst/>
                        </a:rPr>
                        <a:t>neutrophil</a:t>
                      </a:r>
                      <a:r>
                        <a:rPr kumimoji="1" lang="en-US" altLang="zh-TW" sz="1800" u="none" strike="noStrike" cap="none" normalizeH="0" baseline="0" dirty="0" smtClean="0">
                          <a:ln>
                            <a:noFill/>
                          </a:ln>
                          <a:effectLst/>
                        </a:rPr>
                        <a:t>/total </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a:t>
                      </a:r>
                      <a:r>
                        <a:rPr kumimoji="1" lang="en-US" altLang="zh-TW" sz="1800" u="none" strike="noStrike" cap="none" normalizeH="0" baseline="0" dirty="0" err="1" smtClean="0">
                          <a:ln>
                            <a:noFill/>
                          </a:ln>
                          <a:effectLst/>
                        </a:rPr>
                        <a:t>neutrophil</a:t>
                      </a:r>
                      <a:r>
                        <a:rPr kumimoji="1" lang="en-US" altLang="zh-TW" sz="1800" u="none" strike="noStrike" cap="none" normalizeH="0" baseline="0" dirty="0" smtClean="0">
                          <a:ln>
                            <a:noFill/>
                          </a:ln>
                          <a:effectLst/>
                        </a:rPr>
                        <a:t> (IT ratio) &gt;0.2</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CRP &gt; 6 mg/L</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a:t>
                      </a:r>
                      <a:r>
                        <a:rPr kumimoji="1" lang="en-US" altLang="zh-TW" sz="1800" u="none" strike="noStrike" cap="none" normalizeH="0" baseline="0" dirty="0" err="1" smtClean="0">
                          <a:ln>
                            <a:noFill/>
                          </a:ln>
                          <a:effectLst/>
                        </a:rPr>
                        <a:t>IgM</a:t>
                      </a:r>
                      <a:r>
                        <a:rPr kumimoji="1" lang="en-US" altLang="zh-TW" sz="1800" u="none" strike="noStrike" cap="none" normalizeH="0" baseline="0" dirty="0" smtClean="0">
                          <a:ln>
                            <a:noFill/>
                          </a:ln>
                          <a:effectLst/>
                        </a:rPr>
                        <a:t> &gt;20 mg/</a:t>
                      </a:r>
                      <a:r>
                        <a:rPr kumimoji="1" lang="en-US" altLang="zh-TW" sz="1800" u="none" strike="noStrike" cap="none" normalizeH="0" baseline="0" dirty="0" err="1" smtClean="0">
                          <a:ln>
                            <a:noFill/>
                          </a:ln>
                          <a:effectLst/>
                        </a:rPr>
                        <a:t>dL</a:t>
                      </a:r>
                      <a:endParaRPr kumimoji="1" lang="en-US" altLang="zh-TW" sz="1800" u="none" strike="noStrike" cap="none" normalizeH="0" baseline="0" dirty="0" smtClean="0">
                        <a:ln>
                          <a:noFill/>
                        </a:ln>
                        <a:effectLst/>
                      </a:endParaRP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  CSF Study</a:t>
                      </a:r>
                    </a:p>
                    <a:p>
                      <a:pPr marL="0" marR="0" lvl="0" indent="0" algn="l"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000" u="none" strike="noStrike" cap="none" normalizeH="0" baseline="0" dirty="0" smtClean="0">
                          <a:ln>
                            <a:noFill/>
                          </a:ln>
                          <a:effectLst/>
                        </a:rPr>
                        <a:t>Disease at admission</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Respiratory distress </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Meconium aspiratory syndrome</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Sepsis</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  Others</a:t>
                      </a:r>
                      <a:r>
                        <a:rPr kumimoji="1" lang="en-US" altLang="zh-TW" sz="1800" u="none" strike="noStrike" cap="none" normalizeH="0" baseline="30000" dirty="0" smtClean="0">
                          <a:ln>
                            <a:noFill/>
                          </a:ln>
                          <a:effectLst/>
                        </a:rPr>
                        <a:t>#</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Antibiotic used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Original </a:t>
                      </a:r>
                      <a:r>
                        <a:rPr kumimoji="1" lang="en-US" altLang="zh-TW" sz="1800" u="none" strike="noStrike" cap="none" normalizeH="0" baseline="0" dirty="0" smtClean="0">
                          <a:ln>
                            <a:noFill/>
                          </a:ln>
                          <a:effectLst/>
                        </a:rPr>
                        <a:t>score, mean ± SD</a:t>
                      </a:r>
                    </a:p>
                    <a:p>
                      <a:pPr marL="0" marR="0" lvl="0" indent="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Weighted score, mean ± SD</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horzOverflow="overflow">
                    <a:solidFill>
                      <a:schemeClr val="bg1"/>
                    </a:solidFill>
                  </a:tcPr>
                </a:tc>
                <a:tc>
                  <a:txBody>
                    <a:bodyPr/>
                    <a:lstStyle/>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9 (56.3)</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1 (6.3)</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4 (25.0)</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 (0)</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3 (18.8)</a:t>
                      </a: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11 (68.8)</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 (18.8)</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 (6.3)</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 (6.3)</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13 (81.3)</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5.6 ± 1.7</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11.3 ± 5.7</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6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90 (37.7)</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20 (8.4)</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23 (9.6)</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9 (3.8)</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33 (13.8)</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167 (69.9)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10 (4.2)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33 (13.8)</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29 (15.4)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142 (58.9)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3.8 ± 2.2</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6.6 ± 4.9</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6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0.140</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0.762</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0.053</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0.429</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r>
                        <a:rPr kumimoji="1" lang="en-US" altLang="zh-TW" sz="1800" u="none" strike="noStrike" cap="none" normalizeH="0" baseline="0" dirty="0" smtClean="0">
                          <a:ln>
                            <a:noFill/>
                          </a:ln>
                          <a:effectLst/>
                        </a:rPr>
                        <a:t>0.583</a:t>
                      </a: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1" fontAlgn="base" latinLnBrk="0" hangingPunct="1">
                        <a:lnSpc>
                          <a:spcPct val="100000"/>
                        </a:lnSpc>
                        <a:spcBef>
                          <a:spcPct val="0"/>
                        </a:spcBef>
                        <a:spcAft>
                          <a:spcPct val="0"/>
                        </a:spcAft>
                        <a:buClr>
                          <a:schemeClr val="bg1"/>
                        </a:buClr>
                        <a:buSzPct val="75000"/>
                        <a:buFontTx/>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0.924</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0.010</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0.389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0.479</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endParaRPr kumimoji="1" lang="en-US" altLang="zh-TW" sz="18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0.083</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0.001*</a:t>
                      </a:r>
                    </a:p>
                    <a:p>
                      <a:pPr marL="0" marR="0" lvl="0" indent="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1800" u="none" strike="noStrike" cap="none" normalizeH="0" baseline="0" dirty="0" smtClean="0">
                          <a:ln>
                            <a:noFill/>
                          </a:ln>
                          <a:effectLst/>
                        </a:rPr>
                        <a:t>&lt;0.001 *</a:t>
                      </a:r>
                      <a:endParaRPr kumimoji="1" lang="en-US" altLang="zh-TW" sz="18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solidFill>
                      <a:schemeClr val="bg1"/>
                    </a:solidFill>
                  </a:tcPr>
                </a:tc>
              </a:tr>
            </a:tbl>
          </a:graphicData>
        </a:graphic>
      </p:graphicFrame>
      <p:sp>
        <p:nvSpPr>
          <p:cNvPr id="9" name="圓角矩形 8"/>
          <p:cNvSpPr/>
          <p:nvPr/>
        </p:nvSpPr>
        <p:spPr>
          <a:xfrm>
            <a:off x="323528" y="3356992"/>
            <a:ext cx="8352928" cy="16561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3200" dirty="0" smtClean="0"/>
              <a:t>No unfavorable outcome was noted during study period.</a:t>
            </a:r>
            <a:endParaRPr lang="zh-TW" altLang="en-US" sz="32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27"/>
          <p:cNvSpPr>
            <a:spLocks noGrp="1" noChangeArrowheads="1"/>
          </p:cNvSpPr>
          <p:nvPr>
            <p:ph idx="1"/>
          </p:nvPr>
        </p:nvSpPr>
        <p:spPr>
          <a:xfrm>
            <a:off x="755650" y="4005263"/>
            <a:ext cx="7643813" cy="2232025"/>
          </a:xfrm>
        </p:spPr>
        <p:txBody>
          <a:bodyPr/>
          <a:lstStyle/>
          <a:p>
            <a:pPr>
              <a:buClr>
                <a:schemeClr val="tx1"/>
              </a:buClr>
              <a:buFont typeface="Wingdings" pitchFamily="2" charset="2"/>
              <a:buChar char="Ø"/>
            </a:pPr>
            <a:r>
              <a:rPr lang="en-US" altLang="zh-TW" dirty="0" smtClean="0">
                <a:latin typeface="+mn-lt"/>
              </a:rPr>
              <a:t>The suggestion of antibiotics use: weighted scores of new patients &gt; 8 , antibiotics would be prescribed.</a:t>
            </a:r>
          </a:p>
          <a:p>
            <a:pPr>
              <a:buClr>
                <a:schemeClr val="tx1"/>
              </a:buClr>
              <a:buFont typeface="Wingdings" pitchFamily="2" charset="2"/>
              <a:buChar char="Ø"/>
            </a:pPr>
            <a:r>
              <a:rPr lang="en-US" altLang="zh-TW" dirty="0" smtClean="0">
                <a:latin typeface="+mn-lt"/>
              </a:rPr>
              <a:t>Reduced antibiotic used from </a:t>
            </a:r>
            <a:r>
              <a:rPr lang="en-US" altLang="zh-TW" dirty="0" smtClean="0">
                <a:solidFill>
                  <a:srgbClr val="FF0000"/>
                </a:solidFill>
                <a:latin typeface="+mn-lt"/>
              </a:rPr>
              <a:t>94.8 %  to 60.8 %</a:t>
            </a:r>
            <a:r>
              <a:rPr lang="en-US" altLang="zh-TW" dirty="0" smtClean="0">
                <a:latin typeface="+mn-lt"/>
              </a:rPr>
              <a:t>, and further decreased to 20.2% lately.</a:t>
            </a:r>
            <a:endParaRPr lang="en-US" altLang="zh-TW" dirty="0" smtClean="0">
              <a:solidFill>
                <a:srgbClr val="FF0000"/>
              </a:solidFill>
              <a:latin typeface="+mn-lt"/>
            </a:endParaRPr>
          </a:p>
          <a:p>
            <a:pPr>
              <a:buClr>
                <a:schemeClr val="tx1"/>
              </a:buClr>
              <a:buFont typeface="Wingdings" pitchFamily="2" charset="2"/>
              <a:buChar char="Ø"/>
            </a:pPr>
            <a:r>
              <a:rPr lang="en-US" altLang="zh-TW" dirty="0" smtClean="0">
                <a:latin typeface="+mn-lt"/>
              </a:rPr>
              <a:t>No unfavorable outcome was found by using this strategy during study period</a:t>
            </a:r>
          </a:p>
          <a:p>
            <a:endParaRPr lang="zh-TW" altLang="en-US" dirty="0" smtClean="0"/>
          </a:p>
        </p:txBody>
      </p:sp>
      <p:graphicFrame>
        <p:nvGraphicFramePr>
          <p:cNvPr id="131224" name="Group 152"/>
          <p:cNvGraphicFramePr>
            <a:graphicFrameLocks noGrp="1"/>
          </p:cNvGraphicFramePr>
          <p:nvPr/>
        </p:nvGraphicFramePr>
        <p:xfrm>
          <a:off x="323528" y="1773238"/>
          <a:ext cx="7775897" cy="1952626"/>
        </p:xfrm>
        <a:graphic>
          <a:graphicData uri="http://schemas.openxmlformats.org/drawingml/2006/table">
            <a:tbl>
              <a:tblPr/>
              <a:tblGrid>
                <a:gridCol w="2355283"/>
                <a:gridCol w="1965623"/>
                <a:gridCol w="1901544"/>
                <a:gridCol w="1553447"/>
              </a:tblGrid>
              <a:tr h="935038">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endParaRPr kumimoji="1" lang="zh-TW" altLang="en-US" sz="24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新細明體" pitchFamily="18" charset="-120"/>
                        </a:rPr>
                        <a:t>1st period</a:t>
                      </a:r>
                      <a:endPar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(n=253)</a:t>
                      </a:r>
                      <a:endPar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新細明體" pitchFamily="18" charset="-120"/>
                        </a:rPr>
                        <a:t>2nd period</a:t>
                      </a:r>
                      <a:r>
                        <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 </a:t>
                      </a:r>
                    </a:p>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(n=131)  </a:t>
                      </a:r>
                      <a:endPar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P value</a:t>
                      </a:r>
                      <a:endParaRPr kumimoji="1" lang="it-IT" altLang="zh-TW" sz="24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17588">
                <a:tc>
                  <a:txBody>
                    <a:bodyPr/>
                    <a:lstStyle/>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Antibiotics</a:t>
                      </a:r>
                    </a:p>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 used, N (%)</a:t>
                      </a:r>
                      <a:r>
                        <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新細明體" pitchFamily="18" charset="-120"/>
                        </a:rPr>
                        <a:t> </a:t>
                      </a:r>
                      <a:endPar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    237 </a:t>
                      </a:r>
                    </a:p>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(94.8%)</a:t>
                      </a:r>
                      <a:endPar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    155 </a:t>
                      </a:r>
                    </a:p>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(60.8%)</a:t>
                      </a:r>
                      <a:endPar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342900" marR="0" lvl="0" indent="-342900" algn="l"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&lt;0.001</a:t>
                      </a:r>
                      <a:endPar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endParaRPr>
                    </a:p>
                  </a:txBody>
                  <a:tcP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31200" name="Text Box 128"/>
          <p:cNvSpPr txBox="1">
            <a:spLocks noChangeArrowheads="1"/>
          </p:cNvSpPr>
          <p:nvPr/>
        </p:nvSpPr>
        <p:spPr bwMode="auto">
          <a:xfrm>
            <a:off x="1187624" y="0"/>
            <a:ext cx="5760640" cy="1323439"/>
          </a:xfrm>
          <a:prstGeom prst="rect">
            <a:avLst/>
          </a:prstGeom>
          <a:ln w="57150" cmpd="dbl">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defRPr/>
            </a:pPr>
            <a:r>
              <a:rPr lang="en-US" altLang="zh-TW" sz="4000" b="1" dirty="0">
                <a:solidFill>
                  <a:srgbClr val="C00000"/>
                </a:solidFill>
                <a:latin typeface="+mj-lt"/>
                <a:cs typeface="Times New Roman" pitchFamily="18" charset="0"/>
              </a:rPr>
              <a:t>The rate of antibiotics </a:t>
            </a:r>
            <a:r>
              <a:rPr lang="en-US" altLang="zh-TW" sz="4000" b="1" dirty="0" smtClean="0">
                <a:solidFill>
                  <a:srgbClr val="C00000"/>
                </a:solidFill>
                <a:latin typeface="+mj-lt"/>
                <a:cs typeface="Times New Roman" pitchFamily="18" charset="0"/>
              </a:rPr>
              <a:t>use</a:t>
            </a:r>
          </a:p>
          <a:p>
            <a:pPr>
              <a:defRPr/>
            </a:pPr>
            <a:r>
              <a:rPr lang="en-US" altLang="zh-TW" sz="4000" b="1" dirty="0" smtClean="0">
                <a:solidFill>
                  <a:srgbClr val="C00000"/>
                </a:solidFill>
                <a:latin typeface="+mj-lt"/>
                <a:cs typeface="Times New Roman" pitchFamily="18" charset="0"/>
              </a:rPr>
              <a:t> in new patients to NICU</a:t>
            </a:r>
            <a:endParaRPr lang="en-US" altLang="zh-TW" sz="4000" b="1" dirty="0">
              <a:solidFill>
                <a:srgbClr val="C00000"/>
              </a:solidFill>
              <a:latin typeface="+mj-lt"/>
              <a:cs typeface="Times New Roman" pitchFamily="18" charset="0"/>
            </a:endParaRPr>
          </a:p>
        </p:txBody>
      </p:sp>
      <p:graphicFrame>
        <p:nvGraphicFramePr>
          <p:cNvPr id="6" name="內容版面配置區 3"/>
          <p:cNvGraphicFramePr>
            <a:graphicFrameLocks/>
          </p:cNvGraphicFramePr>
          <p:nvPr/>
        </p:nvGraphicFramePr>
        <p:xfrm>
          <a:off x="6588224" y="1772816"/>
          <a:ext cx="2232248" cy="1952626"/>
        </p:xfrm>
        <a:graphic>
          <a:graphicData uri="http://schemas.openxmlformats.org/drawingml/2006/table">
            <a:tbl>
              <a:tblPr/>
              <a:tblGrid>
                <a:gridCol w="2232248"/>
              </a:tblGrid>
              <a:tr h="935038">
                <a:tc>
                  <a:txBody>
                    <a:bodyPr/>
                    <a:lstStyle/>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2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2015.01-2015.05</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it-IT" altLang="zh-TW" sz="22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  (n=119)</a:t>
                      </a:r>
                      <a:endParaRPr kumimoji="1" lang="it-IT" altLang="zh-TW" sz="22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r>
              <a:tr h="1017588">
                <a:tc>
                  <a:txBody>
                    <a:bodyPr/>
                    <a:lstStyle/>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24</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rPr>
                        <a:t>(20.2%)</a:t>
                      </a:r>
                      <a:endPar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endParaRPr>
                    </a:p>
                  </a:txBody>
                  <a:tcPr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tx2">
                        <a:lumMod val="20000"/>
                        <a:lumOff val="80000"/>
                      </a:schemeClr>
                    </a:solidFill>
                  </a:tcPr>
                </a:tc>
              </a:tr>
            </a:tbl>
          </a:graphicData>
        </a:graphic>
      </p:graphicFrame>
      <p:sp>
        <p:nvSpPr>
          <p:cNvPr id="7" name="文字方塊 6"/>
          <p:cNvSpPr txBox="1"/>
          <p:nvPr/>
        </p:nvSpPr>
        <p:spPr>
          <a:xfrm>
            <a:off x="6876256" y="1196752"/>
            <a:ext cx="1656184" cy="649188"/>
          </a:xfrm>
          <a:prstGeom prst="ellipse">
            <a:avLst/>
          </a:prstGeom>
        </p:spPr>
        <p:style>
          <a:lnRef idx="3">
            <a:schemeClr val="lt1"/>
          </a:lnRef>
          <a:fillRef idx="1">
            <a:schemeClr val="accent4"/>
          </a:fillRef>
          <a:effectRef idx="1">
            <a:schemeClr val="accent4"/>
          </a:effectRef>
          <a:fontRef idx="minor">
            <a:schemeClr val="lt1"/>
          </a:fontRef>
        </p:style>
        <p:txBody>
          <a:bodyPr wrap="square" rtlCol="0">
            <a:spAutoFit/>
          </a:bodyPr>
          <a:lstStyle/>
          <a:p>
            <a:pPr algn="ctr"/>
            <a:r>
              <a:rPr lang="en-US" altLang="zh-TW" sz="2400" dirty="0" smtClean="0"/>
              <a:t>Lately</a:t>
            </a:r>
            <a:endParaRPr lang="zh-TW" altLang="en-US" sz="2400" dirty="0"/>
          </a:p>
        </p:txBody>
      </p:sp>
      <p:graphicFrame>
        <p:nvGraphicFramePr>
          <p:cNvPr id="8" name="內容版面配置區 3"/>
          <p:cNvGraphicFramePr>
            <a:graphicFrameLocks/>
          </p:cNvGraphicFramePr>
          <p:nvPr/>
        </p:nvGraphicFramePr>
        <p:xfrm>
          <a:off x="2051720" y="1772816"/>
          <a:ext cx="4536108" cy="935038"/>
        </p:xfrm>
        <a:graphic>
          <a:graphicData uri="http://schemas.openxmlformats.org/drawingml/2006/table">
            <a:tbl>
              <a:tblPr/>
              <a:tblGrid>
                <a:gridCol w="2375868"/>
                <a:gridCol w="2160240"/>
              </a:tblGrid>
              <a:tr h="935038">
                <a:tc>
                  <a:txBody>
                    <a:bodyPr/>
                    <a:lstStyle/>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新細明體" pitchFamily="18" charset="-120"/>
                        </a:rPr>
                        <a:t>2009.1-2009.12</a:t>
                      </a:r>
                      <a:endPar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endParaRP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(n=250)</a:t>
                      </a:r>
                      <a:endPar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2010.1-2010.12 </a:t>
                      </a:r>
                    </a:p>
                    <a:p>
                      <a:pPr marL="342900" marR="0" lvl="0" indent="-342900" algn="ctr" defTabSz="914400" rtl="0" eaLnBrk="0" fontAlgn="base" latinLnBrk="0" hangingPunct="0">
                        <a:lnSpc>
                          <a:spcPct val="100000"/>
                        </a:lnSpc>
                        <a:spcBef>
                          <a:spcPct val="0"/>
                        </a:spcBef>
                        <a:spcAft>
                          <a:spcPct val="0"/>
                        </a:spcAft>
                        <a:buClr>
                          <a:schemeClr val="bg2"/>
                        </a:buClr>
                        <a:buSzPct val="75000"/>
                        <a:buFont typeface="Wingdings" pitchFamily="2" charset="2"/>
                        <a:buNone/>
                        <a:tabLst>
                          <a:tab pos="2400300" algn="l"/>
                        </a:tabLst>
                      </a:pPr>
                      <a:r>
                        <a:rPr kumimoji="1" lang="en-US" altLang="zh-TW" sz="2400" b="1" i="0" u="none" strike="noStrike" cap="none" normalizeH="0" baseline="0" dirty="0" smtClean="0">
                          <a:ln>
                            <a:noFill/>
                          </a:ln>
                          <a:solidFill>
                            <a:schemeClr val="tx1"/>
                          </a:solidFill>
                          <a:effectLst/>
                          <a:latin typeface="Times New Roman" pitchFamily="18" charset="0"/>
                          <a:ea typeface="標楷體" pitchFamily="65" charset="-120"/>
                          <a:cs typeface="Times New Roman" pitchFamily="18" charset="0"/>
                        </a:rPr>
                        <a:t>(n=255)  </a:t>
                      </a:r>
                      <a:endParaRPr kumimoji="1" lang="en-US" altLang="zh-TW" sz="2400" b="1" i="0" u="none" strike="noStrike" cap="none" normalizeH="0" baseline="0" dirty="0" smtClean="0">
                        <a:ln>
                          <a:noFill/>
                        </a:ln>
                        <a:solidFill>
                          <a:schemeClr val="tx1"/>
                        </a:solidFill>
                        <a:effectLst/>
                        <a:latin typeface="Times New Roman" pitchFamily="18" charset="0"/>
                        <a:ea typeface="新細明體" pitchFamily="18" charset="-120"/>
                        <a:cs typeface="Times New Roman" pitchFamily="18" charset="0"/>
                      </a:endParaRPr>
                    </a:p>
                  </a:txBody>
                  <a:tcPr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2">
                        <a:lumMod val="20000"/>
                        <a:lumOff val="80000"/>
                      </a:schemeClr>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smtClean="0"/>
              <a:t>Discussion</a:t>
            </a:r>
            <a:endParaRPr lang="zh-TW" altLang="en-US" dirty="0"/>
          </a:p>
        </p:txBody>
      </p:sp>
      <p:sp>
        <p:nvSpPr>
          <p:cNvPr id="3" name="內容版面配置區 2"/>
          <p:cNvSpPr>
            <a:spLocks noGrp="1"/>
          </p:cNvSpPr>
          <p:nvPr>
            <p:ph idx="1"/>
          </p:nvPr>
        </p:nvSpPr>
        <p:spPr>
          <a:xfrm>
            <a:off x="755576" y="1196752"/>
            <a:ext cx="7056784" cy="5472608"/>
          </a:xfrm>
        </p:spPr>
        <p:txBody>
          <a:bodyPr/>
          <a:lstStyle/>
          <a:p>
            <a:r>
              <a:rPr lang="en-US" altLang="zh-TW" dirty="0" smtClean="0"/>
              <a:t>NBIS score </a:t>
            </a:r>
            <a:r>
              <a:rPr lang="en-US" altLang="zh-TW" dirty="0" smtClean="0"/>
              <a:t>is a suitable and cheap method to differentiate BI in sick neonates, although it has is low sensitivity. </a:t>
            </a:r>
          </a:p>
          <a:p>
            <a:r>
              <a:rPr lang="en-US" altLang="zh-TW" dirty="0" smtClean="0"/>
              <a:t>The rate of unnecessary antibiotic use and the cost of health care might be reduced under the introduction of </a:t>
            </a:r>
            <a:r>
              <a:rPr lang="en-US" altLang="zh-TW" dirty="0" smtClean="0"/>
              <a:t>NBIS scores. </a:t>
            </a:r>
            <a:endParaRPr lang="en-US" altLang="zh-TW" dirty="0" smtClean="0"/>
          </a:p>
          <a:p>
            <a:r>
              <a:rPr lang="en-US" altLang="zh-TW" dirty="0" smtClean="0"/>
              <a:t>Also, we have provided an additional tool for helping our clinicians decide on the appropriate use of antibiotics, and this might further reduce possible bacterial resistance.</a:t>
            </a:r>
            <a:endParaRPr lang="zh-TW" altLang="zh-TW" dirty="0" smtClean="0"/>
          </a:p>
          <a:p>
            <a:endParaRPr lang="zh-TW" altLang="en-US" dirty="0"/>
          </a:p>
        </p:txBody>
      </p:sp>
      <p:pic>
        <p:nvPicPr>
          <p:cNvPr id="5" name="圖片 4" descr="圖片1.png"/>
          <p:cNvPicPr>
            <a:picLocks noChangeAspect="1"/>
          </p:cNvPicPr>
          <p:nvPr/>
        </p:nvPicPr>
        <p:blipFill>
          <a:blip r:embed="rId2" cstate="print"/>
          <a:srcRect l="34079" r="30895"/>
          <a:stretch>
            <a:fillRect/>
          </a:stretch>
        </p:blipFill>
        <p:spPr>
          <a:xfrm>
            <a:off x="7884368" y="404664"/>
            <a:ext cx="1067299" cy="2234039"/>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smtClean="0"/>
              <a:t>Discussion</a:t>
            </a:r>
            <a:endParaRPr lang="zh-TW" altLang="en-US" b="1" dirty="0"/>
          </a:p>
        </p:txBody>
      </p:sp>
      <p:sp>
        <p:nvSpPr>
          <p:cNvPr id="5" name="矩形 4"/>
          <p:cNvSpPr/>
          <p:nvPr/>
        </p:nvSpPr>
        <p:spPr>
          <a:xfrm>
            <a:off x="1043608" y="1052736"/>
            <a:ext cx="6480720" cy="1368152"/>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r>
              <a:rPr lang="en-US" altLang="zh-TW" sz="2400" dirty="0" smtClean="0"/>
              <a:t>This is the first study to combine </a:t>
            </a:r>
            <a:r>
              <a:rPr lang="en-US" altLang="zh-TW" sz="2400" u="sng" dirty="0" smtClean="0"/>
              <a:t>maternal risk factors</a:t>
            </a:r>
            <a:r>
              <a:rPr lang="en-US" altLang="zh-TW" sz="2400" dirty="0" smtClean="0"/>
              <a:t>, </a:t>
            </a:r>
            <a:r>
              <a:rPr lang="en-US" altLang="zh-TW" sz="2400" u="sng" dirty="0" smtClean="0"/>
              <a:t>clinical presentations</a:t>
            </a:r>
            <a:r>
              <a:rPr lang="en-US" altLang="zh-TW" sz="2400" dirty="0" smtClean="0"/>
              <a:t> of suspected BI, and </a:t>
            </a:r>
            <a:r>
              <a:rPr lang="en-US" altLang="zh-TW" sz="2400" u="sng" dirty="0" smtClean="0"/>
              <a:t>abnormal laboratory data </a:t>
            </a:r>
            <a:r>
              <a:rPr lang="en-US" altLang="zh-TW" sz="2400" dirty="0" smtClean="0"/>
              <a:t>to predict BI.</a:t>
            </a:r>
            <a:endParaRPr lang="zh-TW" altLang="en-US" dirty="0"/>
          </a:p>
        </p:txBody>
      </p:sp>
      <p:sp>
        <p:nvSpPr>
          <p:cNvPr id="6" name="矩形 5"/>
          <p:cNvSpPr/>
          <p:nvPr/>
        </p:nvSpPr>
        <p:spPr>
          <a:xfrm>
            <a:off x="1403648" y="2780928"/>
            <a:ext cx="6336704" cy="216024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altLang="zh-TW" sz="2400" dirty="0" smtClean="0"/>
              <a:t>The goal of this study was not to expect a match-up between neonatal BI and rate of antibiotics use, but rather to help create proper guidelines for clinicians to guide prescription of antibiotics for a new patient admitted to the NICU. </a:t>
            </a:r>
          </a:p>
        </p:txBody>
      </p:sp>
      <p:pic>
        <p:nvPicPr>
          <p:cNvPr id="8" name="圖片 7" descr="圖片1.png"/>
          <p:cNvPicPr>
            <a:picLocks noChangeAspect="1"/>
          </p:cNvPicPr>
          <p:nvPr/>
        </p:nvPicPr>
        <p:blipFill>
          <a:blip r:embed="rId3" cstate="print"/>
          <a:srcRect l="34079" r="30895"/>
          <a:stretch>
            <a:fillRect/>
          </a:stretch>
        </p:blipFill>
        <p:spPr>
          <a:xfrm>
            <a:off x="7884368" y="404664"/>
            <a:ext cx="1067299" cy="223403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b="1" dirty="0" smtClean="0"/>
              <a:t>Limitations of this study</a:t>
            </a:r>
            <a:endParaRPr lang="zh-TW" altLang="en-US" b="1" dirty="0"/>
          </a:p>
        </p:txBody>
      </p:sp>
      <p:sp>
        <p:nvSpPr>
          <p:cNvPr id="3" name="內容版面配置區 2"/>
          <p:cNvSpPr>
            <a:spLocks noGrp="1"/>
          </p:cNvSpPr>
          <p:nvPr>
            <p:ph idx="1"/>
          </p:nvPr>
        </p:nvSpPr>
        <p:spPr/>
        <p:txBody>
          <a:bodyPr/>
          <a:lstStyle/>
          <a:p>
            <a:r>
              <a:rPr lang="en-US" altLang="zh-TW" dirty="0" smtClean="0"/>
              <a:t>NBIS </a:t>
            </a:r>
            <a:r>
              <a:rPr lang="en-US" altLang="zh-TW" dirty="0" smtClean="0"/>
              <a:t>scores:  </a:t>
            </a:r>
            <a:r>
              <a:rPr lang="en-US" altLang="zh-TW" dirty="0" smtClean="0"/>
              <a:t>it took time to derive a detailed history and perform complete physical examinations. Some clinicians might not have completed the NBISS at the time of admission</a:t>
            </a:r>
          </a:p>
          <a:p>
            <a:r>
              <a:rPr lang="en-US" altLang="zh-TW" dirty="0" smtClean="0"/>
              <a:t>F</a:t>
            </a:r>
            <a:r>
              <a:rPr lang="en-US" altLang="zh-TW" dirty="0" smtClean="0"/>
              <a:t>or </a:t>
            </a:r>
            <a:r>
              <a:rPr lang="en-US" altLang="zh-TW" dirty="0" smtClean="0"/>
              <a:t>the maternal risk factor items: GBS screening is not a routine examination on prenatal check in Taiwan </a:t>
            </a:r>
          </a:p>
          <a:p>
            <a:r>
              <a:rPr lang="en-US" altLang="zh-TW" dirty="0" smtClean="0"/>
              <a:t>NBIS </a:t>
            </a:r>
            <a:r>
              <a:rPr lang="en-US" altLang="zh-TW" dirty="0" smtClean="0"/>
              <a:t>score </a:t>
            </a:r>
            <a:r>
              <a:rPr lang="en-US" altLang="zh-TW" dirty="0" smtClean="0"/>
              <a:t>is just an additional tool to guide the use of antibiotics, clinicians decided whether the patient needs antibiotics based on their experience. There was no consistency between clinicians in this study.</a:t>
            </a:r>
            <a:endParaRPr lang="zh-TW" altLang="zh-TW" dirty="0" smtClean="0"/>
          </a:p>
          <a:p>
            <a:endParaRPr lang="zh-TW" alt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a:xfrm>
            <a:off x="1258888" y="188640"/>
            <a:ext cx="7885112" cy="647700"/>
          </a:xfrm>
        </p:spPr>
        <p:txBody>
          <a:bodyPr/>
          <a:lstStyle/>
          <a:p>
            <a:pPr>
              <a:defRPr/>
            </a:pPr>
            <a:r>
              <a:rPr lang="en-US" altLang="zh-TW" b="1" dirty="0" smtClean="0"/>
              <a:t>Conclusion</a:t>
            </a:r>
            <a:endParaRPr lang="zh-TW" altLang="en-US" b="1" dirty="0" smtClean="0"/>
          </a:p>
        </p:txBody>
      </p:sp>
      <p:sp>
        <p:nvSpPr>
          <p:cNvPr id="25603" name="Rectangle 3"/>
          <p:cNvSpPr>
            <a:spLocks noGrp="1" noChangeArrowheads="1"/>
          </p:cNvSpPr>
          <p:nvPr>
            <p:ph idx="1"/>
          </p:nvPr>
        </p:nvSpPr>
        <p:spPr>
          <a:xfrm>
            <a:off x="971600" y="2996952"/>
            <a:ext cx="6768752" cy="2808312"/>
          </a:xfrm>
          <a:prstGeom prst="horizontalScroll">
            <a:avLst/>
          </a:prstGeom>
        </p:spPr>
        <p:style>
          <a:lnRef idx="3">
            <a:schemeClr val="lt1"/>
          </a:lnRef>
          <a:fillRef idx="1">
            <a:schemeClr val="accent6"/>
          </a:fillRef>
          <a:effectRef idx="1">
            <a:schemeClr val="accent6"/>
          </a:effectRef>
          <a:fontRef idx="minor">
            <a:schemeClr val="lt1"/>
          </a:fontRef>
        </p:style>
        <p:txBody>
          <a:bodyPr/>
          <a:lstStyle/>
          <a:p>
            <a:pPr marL="0" indent="0">
              <a:buNone/>
            </a:pPr>
            <a:r>
              <a:rPr lang="en-US" altLang="zh-TW" sz="3000" dirty="0" smtClean="0">
                <a:solidFill>
                  <a:schemeClr val="tx1"/>
                </a:solidFill>
              </a:rPr>
              <a:t>NBIS scores could be additional tool to help clinicians decide whether antibiotic treatment is necessary in such situations.</a:t>
            </a:r>
            <a:endParaRPr lang="en-US" altLang="zh-TW" sz="3000" dirty="0" smtClean="0">
              <a:solidFill>
                <a:schemeClr val="tx1"/>
              </a:solidFill>
              <a:latin typeface="Segoe UI" pitchFamily="34" charset="0"/>
              <a:cs typeface="Segoe UI" pitchFamily="34" charset="0"/>
            </a:endParaRPr>
          </a:p>
        </p:txBody>
      </p:sp>
      <p:pic>
        <p:nvPicPr>
          <p:cNvPr id="5" name="Picture 24" descr="C:\Users\user\AppData\Local\Microsoft\Windows\Temporary Internet Files\Content.IE5\DSVNE7MP\bacteria_vs__virus_by_just_to_look1-d73hjvt[1].png"/>
          <p:cNvPicPr>
            <a:picLocks noChangeAspect="1" noChangeArrowheads="1"/>
          </p:cNvPicPr>
          <p:nvPr/>
        </p:nvPicPr>
        <p:blipFill>
          <a:blip r:embed="rId2" cstate="print"/>
          <a:srcRect/>
          <a:stretch>
            <a:fillRect/>
          </a:stretch>
        </p:blipFill>
        <p:spPr bwMode="auto">
          <a:xfrm>
            <a:off x="6444208" y="4869160"/>
            <a:ext cx="2150373" cy="1647723"/>
          </a:xfrm>
          <a:prstGeom prst="rect">
            <a:avLst/>
          </a:prstGeom>
          <a:noFill/>
        </p:spPr>
      </p:pic>
      <p:sp>
        <p:nvSpPr>
          <p:cNvPr id="7" name="文字方塊 6"/>
          <p:cNvSpPr txBox="1"/>
          <p:nvPr/>
        </p:nvSpPr>
        <p:spPr>
          <a:xfrm>
            <a:off x="1115616" y="1412776"/>
            <a:ext cx="7200800" cy="1477328"/>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altLang="zh-TW" sz="3000" dirty="0" smtClean="0"/>
              <a:t>Through this simple screening strategy, we achieved a clinically reduction in unnecessary antibiotics use and the cost of health care. </a:t>
            </a:r>
          </a:p>
        </p:txBody>
      </p:sp>
      <p:sp>
        <p:nvSpPr>
          <p:cNvPr id="6" name="文字方塊 5"/>
          <p:cNvSpPr txBox="1"/>
          <p:nvPr/>
        </p:nvSpPr>
        <p:spPr>
          <a:xfrm>
            <a:off x="6228184" y="188640"/>
            <a:ext cx="273630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altLang="zh-TW" dirty="0" smtClean="0"/>
              <a:t>Pediatrics and Neonatology (2012) 53, 245e251</a:t>
            </a:r>
            <a:endParaRPr lang="zh-TW"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25603">
                                            <p:bg/>
                                          </p:spTgt>
                                        </p:tgtEl>
                                        <p:attrNameLst>
                                          <p:attrName>style.visibility</p:attrName>
                                        </p:attrNameLst>
                                      </p:cBhvr>
                                      <p:to>
                                        <p:strVal val="visible"/>
                                      </p:to>
                                    </p:set>
                                    <p:anim calcmode="lin" valueType="num">
                                      <p:cBhvr>
                                        <p:cTn id="7" dur="500" fill="hold"/>
                                        <p:tgtEl>
                                          <p:spTgt spid="25603">
                                            <p:bg/>
                                          </p:spTgt>
                                        </p:tgtEl>
                                        <p:attrNameLst>
                                          <p:attrName>ppt_x</p:attrName>
                                        </p:attrNameLst>
                                      </p:cBhvr>
                                      <p:tavLst>
                                        <p:tav tm="0">
                                          <p:val>
                                            <p:strVal val="#ppt_x-#ppt_w/2"/>
                                          </p:val>
                                        </p:tav>
                                        <p:tav tm="100000">
                                          <p:val>
                                            <p:strVal val="#ppt_x"/>
                                          </p:val>
                                        </p:tav>
                                      </p:tavLst>
                                    </p:anim>
                                    <p:anim calcmode="lin" valueType="num">
                                      <p:cBhvr>
                                        <p:cTn id="8" dur="500" fill="hold"/>
                                        <p:tgtEl>
                                          <p:spTgt spid="25603">
                                            <p:bg/>
                                          </p:spTgt>
                                        </p:tgtEl>
                                        <p:attrNameLst>
                                          <p:attrName>ppt_y</p:attrName>
                                        </p:attrNameLst>
                                      </p:cBhvr>
                                      <p:tavLst>
                                        <p:tav tm="0">
                                          <p:val>
                                            <p:strVal val="#ppt_y"/>
                                          </p:val>
                                        </p:tav>
                                        <p:tav tm="100000">
                                          <p:val>
                                            <p:strVal val="#ppt_y"/>
                                          </p:val>
                                        </p:tav>
                                      </p:tavLst>
                                    </p:anim>
                                    <p:anim calcmode="lin" valueType="num">
                                      <p:cBhvr>
                                        <p:cTn id="9" dur="500" fill="hold"/>
                                        <p:tgtEl>
                                          <p:spTgt spid="25603">
                                            <p:bg/>
                                          </p:spTgt>
                                        </p:tgtEl>
                                        <p:attrNameLst>
                                          <p:attrName>ppt_w</p:attrName>
                                        </p:attrNameLst>
                                      </p:cBhvr>
                                      <p:tavLst>
                                        <p:tav tm="0">
                                          <p:val>
                                            <p:fltVal val="0"/>
                                          </p:val>
                                        </p:tav>
                                        <p:tav tm="100000">
                                          <p:val>
                                            <p:strVal val="#ppt_w"/>
                                          </p:val>
                                        </p:tav>
                                      </p:tavLst>
                                    </p:anim>
                                    <p:anim calcmode="lin" valueType="num">
                                      <p:cBhvr>
                                        <p:cTn id="10" dur="500" fill="hold"/>
                                        <p:tgtEl>
                                          <p:spTgt spid="25603">
                                            <p:bg/>
                                          </p:spTgt>
                                        </p:tgtEl>
                                        <p:attrNameLst>
                                          <p:attrName>ppt_h</p:attrName>
                                        </p:attrNameLst>
                                      </p:cBhvr>
                                      <p:tavLst>
                                        <p:tav tm="0">
                                          <p:val>
                                            <p:strVal val="#ppt_h"/>
                                          </p:val>
                                        </p:tav>
                                        <p:tav tm="100000">
                                          <p:val>
                                            <p:strVal val="#ppt_h"/>
                                          </p:val>
                                        </p:tav>
                                      </p:tavLst>
                                    </p:anim>
                                  </p:childTnLst>
                                </p:cTn>
                              </p:par>
                              <p:par>
                                <p:cTn id="11" presetID="17" presetClass="entr" presetSubtype="8" fill="hold" grpId="0" nodeType="withEffect">
                                  <p:stCondLst>
                                    <p:cond delay="0"/>
                                  </p:stCondLst>
                                  <p:childTnLst>
                                    <p:set>
                                      <p:cBhvr>
                                        <p:cTn id="12" dur="1" fill="hold">
                                          <p:stCondLst>
                                            <p:cond delay="0"/>
                                          </p:stCondLst>
                                        </p:cTn>
                                        <p:tgtEl>
                                          <p:spTgt spid="25603">
                                            <p:txEl>
                                              <p:pRg st="0" end="0"/>
                                            </p:txEl>
                                          </p:spTgt>
                                        </p:tgtEl>
                                        <p:attrNameLst>
                                          <p:attrName>style.visibility</p:attrName>
                                        </p:attrNameLst>
                                      </p:cBhvr>
                                      <p:to>
                                        <p:strVal val="visible"/>
                                      </p:to>
                                    </p:set>
                                    <p:anim calcmode="lin" valueType="num">
                                      <p:cBhvr>
                                        <p:cTn id="13" dur="500" fill="hold"/>
                                        <p:tgtEl>
                                          <p:spTgt spid="25603">
                                            <p:txEl>
                                              <p:pRg st="0" end="0"/>
                                            </p:txEl>
                                          </p:spTgt>
                                        </p:tgtEl>
                                        <p:attrNameLst>
                                          <p:attrName>ppt_x</p:attrName>
                                        </p:attrNameLst>
                                      </p:cBhvr>
                                      <p:tavLst>
                                        <p:tav tm="0">
                                          <p:val>
                                            <p:strVal val="#ppt_x-#ppt_w/2"/>
                                          </p:val>
                                        </p:tav>
                                        <p:tav tm="100000">
                                          <p:val>
                                            <p:strVal val="#ppt_x"/>
                                          </p:val>
                                        </p:tav>
                                      </p:tavLst>
                                    </p:anim>
                                    <p:anim calcmode="lin" valueType="num">
                                      <p:cBhvr>
                                        <p:cTn id="14" dur="500" fill="hold"/>
                                        <p:tgtEl>
                                          <p:spTgt spid="25603">
                                            <p:txEl>
                                              <p:pRg st="0" end="0"/>
                                            </p:txEl>
                                          </p:spTgt>
                                        </p:tgtEl>
                                        <p:attrNameLst>
                                          <p:attrName>ppt_y</p:attrName>
                                        </p:attrNameLst>
                                      </p:cBhvr>
                                      <p:tavLst>
                                        <p:tav tm="0">
                                          <p:val>
                                            <p:strVal val="#ppt_y"/>
                                          </p:val>
                                        </p:tav>
                                        <p:tav tm="100000">
                                          <p:val>
                                            <p:strVal val="#ppt_y"/>
                                          </p:val>
                                        </p:tav>
                                      </p:tavLst>
                                    </p:anim>
                                    <p:anim calcmode="lin" valueType="num">
                                      <p:cBhvr>
                                        <p:cTn id="15" dur="500" fill="hold"/>
                                        <p:tgtEl>
                                          <p:spTgt spid="25603">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560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圖片 6" descr="kmuhlogo40.jpg"/>
          <p:cNvPicPr>
            <a:picLocks noChangeAspect="1"/>
          </p:cNvPicPr>
          <p:nvPr/>
        </p:nvPicPr>
        <p:blipFill>
          <a:blip r:embed="rId2" cstate="print"/>
          <a:srcRect/>
          <a:stretch>
            <a:fillRect/>
          </a:stretch>
        </p:blipFill>
        <p:spPr bwMode="auto">
          <a:xfrm>
            <a:off x="2500313" y="1571625"/>
            <a:ext cx="4048125" cy="4048125"/>
          </a:xfrm>
          <a:prstGeom prst="rect">
            <a:avLst/>
          </a:prstGeom>
          <a:noFill/>
          <a:ln w="9525">
            <a:noFill/>
            <a:miter lim="800000"/>
            <a:headEnd/>
            <a:tailEnd/>
          </a:ln>
        </p:spPr>
      </p:pic>
      <p:sp>
        <p:nvSpPr>
          <p:cNvPr id="26627" name="標題 1"/>
          <p:cNvSpPr txBox="1">
            <a:spLocks/>
          </p:cNvSpPr>
          <p:nvPr/>
        </p:nvSpPr>
        <p:spPr bwMode="auto">
          <a:xfrm>
            <a:off x="468313" y="2781300"/>
            <a:ext cx="8229600" cy="1143000"/>
          </a:xfrm>
          <a:prstGeom prst="rect">
            <a:avLst/>
          </a:prstGeom>
          <a:noFill/>
          <a:ln w="9525">
            <a:noFill/>
            <a:miter lim="800000"/>
            <a:headEnd/>
            <a:tailEnd/>
          </a:ln>
        </p:spPr>
        <p:txBody>
          <a:bodyPr anchor="ctr"/>
          <a:lstStyle/>
          <a:p>
            <a:pPr algn="ctr"/>
            <a:r>
              <a:rPr kumimoji="0" lang="en-US" altLang="zh-TW" sz="5400">
                <a:solidFill>
                  <a:srgbClr val="C00000"/>
                </a:solidFill>
                <a:latin typeface="STHupo" pitchFamily="2" charset="-122"/>
                <a:ea typeface="STHupo" pitchFamily="2" charset="-122"/>
              </a:rPr>
              <a:t>Thanks for your attention</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自訂設計">
  <a:themeElements>
    <a:clrScheme name="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自訂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自訂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自訂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自訂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自訂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自訂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自訂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自訂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自訂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自訂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自訂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自訂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自訂設計">
  <a:themeElements>
    <a:clrScheme name="1_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自訂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自訂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自訂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自訂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自訂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自訂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自訂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自訂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自訂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自訂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自訂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自訂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自訂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Network">
  <a:themeElements>
    <a:clrScheme name="1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1_Network">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1_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1_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1_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1_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1_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1_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1_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1_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1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佈景主題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2553</TotalTime>
  <Words>3358</Words>
  <Application>Microsoft Office PowerPoint</Application>
  <PresentationFormat>如螢幕大小 (4:3)</PresentationFormat>
  <Paragraphs>736</Paragraphs>
  <Slides>25</Slides>
  <Notes>6</Notes>
  <HiddenSlides>0</HiddenSlides>
  <MMClips>0</MMClips>
  <ScaleCrop>false</ScaleCrop>
  <HeadingPairs>
    <vt:vector size="4" baseType="variant">
      <vt:variant>
        <vt:lpstr>佈景主題</vt:lpstr>
      </vt:variant>
      <vt:variant>
        <vt:i4>4</vt:i4>
      </vt:variant>
      <vt:variant>
        <vt:lpstr>投影片標題</vt:lpstr>
      </vt:variant>
      <vt:variant>
        <vt:i4>25</vt:i4>
      </vt:variant>
    </vt:vector>
  </HeadingPairs>
  <TitlesOfParts>
    <vt:vector size="29" baseType="lpstr">
      <vt:lpstr>自訂設計</vt:lpstr>
      <vt:lpstr>1_自訂設計</vt:lpstr>
      <vt:lpstr>1_Network</vt:lpstr>
      <vt:lpstr>佈景主題3</vt:lpstr>
      <vt:lpstr> A strategy for reduction of antibiotic use in new patients admitted to a neonatal intensive care unit— experience in Southern Taiwan</vt:lpstr>
      <vt:lpstr>Kaohsiung, Taiwan</vt:lpstr>
      <vt:lpstr>Introduction</vt:lpstr>
      <vt:lpstr> However…</vt:lpstr>
      <vt:lpstr>Diagnostic problem in serious BI in neonates </vt:lpstr>
      <vt:lpstr>Objective</vt:lpstr>
      <vt:lpstr>投影片 7</vt:lpstr>
      <vt:lpstr>Patients and methods - 1</vt:lpstr>
      <vt:lpstr>投影片 9</vt:lpstr>
      <vt:lpstr>Results</vt:lpstr>
      <vt:lpstr>投影片 11</vt:lpstr>
      <vt:lpstr>投影片 12</vt:lpstr>
      <vt:lpstr>投影片 13</vt:lpstr>
      <vt:lpstr>投影片 14</vt:lpstr>
      <vt:lpstr>投影片 15</vt:lpstr>
      <vt:lpstr>投影片 16</vt:lpstr>
      <vt:lpstr>投影片 17</vt:lpstr>
      <vt:lpstr>投影片 18</vt:lpstr>
      <vt:lpstr>投影片 19</vt:lpstr>
      <vt:lpstr>投影片 20</vt:lpstr>
      <vt:lpstr>Discussion</vt:lpstr>
      <vt:lpstr>Discussion</vt:lpstr>
      <vt:lpstr>Limitations of this study</vt:lpstr>
      <vt:lpstr>Conclusion</vt:lpstr>
      <vt:lpstr>投影片 25</vt:lpstr>
    </vt:vector>
  </TitlesOfParts>
  <Company>kmuh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user</dc:creator>
  <cp:lastModifiedBy>Chen Hsiu-Lin</cp:lastModifiedBy>
  <cp:revision>262</cp:revision>
  <dcterms:created xsi:type="dcterms:W3CDTF">2008-11-17T04:05:21Z</dcterms:created>
  <dcterms:modified xsi:type="dcterms:W3CDTF">2015-05-11T09:22:07Z</dcterms:modified>
</cp:coreProperties>
</file>