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Override2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4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  <p:sldMasterId id="2147483732" r:id="rId4"/>
    <p:sldMasterId id="2147483745" r:id="rId5"/>
    <p:sldMasterId id="2147483758" r:id="rId6"/>
    <p:sldMasterId id="2147483770" r:id="rId7"/>
    <p:sldMasterId id="2147483782" r:id="rId8"/>
  </p:sldMasterIdLst>
  <p:notesMasterIdLst>
    <p:notesMasterId r:id="rId89"/>
  </p:notesMasterIdLst>
  <p:handoutMasterIdLst>
    <p:handoutMasterId r:id="rId90"/>
  </p:handoutMasterIdLst>
  <p:sldIdLst>
    <p:sldId id="311" r:id="rId9"/>
    <p:sldId id="411" r:id="rId10"/>
    <p:sldId id="384" r:id="rId11"/>
    <p:sldId id="312" r:id="rId12"/>
    <p:sldId id="323" r:id="rId13"/>
    <p:sldId id="324" r:id="rId14"/>
    <p:sldId id="325" r:id="rId15"/>
    <p:sldId id="326" r:id="rId16"/>
    <p:sldId id="335" r:id="rId17"/>
    <p:sldId id="336" r:id="rId18"/>
    <p:sldId id="349" r:id="rId19"/>
    <p:sldId id="355" r:id="rId20"/>
    <p:sldId id="357" r:id="rId21"/>
    <p:sldId id="358" r:id="rId22"/>
    <p:sldId id="359" r:id="rId23"/>
    <p:sldId id="360" r:id="rId24"/>
    <p:sldId id="419" r:id="rId25"/>
    <p:sldId id="362" r:id="rId26"/>
    <p:sldId id="363" r:id="rId27"/>
    <p:sldId id="366" r:id="rId28"/>
    <p:sldId id="370" r:id="rId29"/>
    <p:sldId id="371" r:id="rId30"/>
    <p:sldId id="373" r:id="rId31"/>
    <p:sldId id="374" r:id="rId32"/>
    <p:sldId id="375" r:id="rId33"/>
    <p:sldId id="382" r:id="rId34"/>
    <p:sldId id="383" r:id="rId35"/>
    <p:sldId id="356" r:id="rId36"/>
    <p:sldId id="268" r:id="rId37"/>
    <p:sldId id="269" r:id="rId38"/>
    <p:sldId id="270" r:id="rId39"/>
    <p:sldId id="398" r:id="rId40"/>
    <p:sldId id="399" r:id="rId41"/>
    <p:sldId id="400" r:id="rId42"/>
    <p:sldId id="401" r:id="rId43"/>
    <p:sldId id="402" r:id="rId44"/>
    <p:sldId id="278" r:id="rId45"/>
    <p:sldId id="385" r:id="rId46"/>
    <p:sldId id="386" r:id="rId47"/>
    <p:sldId id="409" r:id="rId48"/>
    <p:sldId id="410" r:id="rId49"/>
    <p:sldId id="387" r:id="rId50"/>
    <p:sldId id="388" r:id="rId51"/>
    <p:sldId id="423" r:id="rId52"/>
    <p:sldId id="397" r:id="rId53"/>
    <p:sldId id="284" r:id="rId54"/>
    <p:sldId id="415" r:id="rId55"/>
    <p:sldId id="420" r:id="rId56"/>
    <p:sldId id="285" r:id="rId57"/>
    <p:sldId id="403" r:id="rId58"/>
    <p:sldId id="287" r:id="rId59"/>
    <p:sldId id="288" r:id="rId60"/>
    <p:sldId id="291" r:id="rId61"/>
    <p:sldId id="296" r:id="rId62"/>
    <p:sldId id="354" r:id="rId63"/>
    <p:sldId id="297" r:id="rId64"/>
    <p:sldId id="305" r:id="rId65"/>
    <p:sldId id="405" r:id="rId66"/>
    <p:sldId id="259" r:id="rId67"/>
    <p:sldId id="261" r:id="rId68"/>
    <p:sldId id="424" r:id="rId69"/>
    <p:sldId id="263" r:id="rId70"/>
    <p:sldId id="264" r:id="rId71"/>
    <p:sldId id="406" r:id="rId72"/>
    <p:sldId id="353" r:id="rId73"/>
    <p:sldId id="421" r:id="rId74"/>
    <p:sldId id="422" r:id="rId75"/>
    <p:sldId id="350" r:id="rId76"/>
    <p:sldId id="412" r:id="rId77"/>
    <p:sldId id="413" r:id="rId78"/>
    <p:sldId id="414" r:id="rId79"/>
    <p:sldId id="417" r:id="rId80"/>
    <p:sldId id="393" r:id="rId81"/>
    <p:sldId id="394" r:id="rId82"/>
    <p:sldId id="395" r:id="rId83"/>
    <p:sldId id="396" r:id="rId84"/>
    <p:sldId id="389" r:id="rId85"/>
    <p:sldId id="390" r:id="rId86"/>
    <p:sldId id="391" r:id="rId87"/>
    <p:sldId id="392" r:id="rId88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3027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90" Type="http://schemas.openxmlformats.org/officeDocument/2006/relationships/handoutMaster" Target="handoutMasters/handoutMaster1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9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9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TTC\Result\Comparison\TTC%20graph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TTC\Multi%20post%20treat\Multi%20drug%20post%20treatme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TTC\Multi%20post%20treat\Multi%20drug%20post%20treatme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TTC\Multi%20post%20treat\Multi%20drug%20post%20treatment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YAM\Desktop\FAU%20data\Western\Multi%20drug%20western\Multi%20drug%20%20for%20present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18660407833635"/>
          <c:y val="4.2978806753633414E-2"/>
          <c:w val="0.77031193155892519"/>
          <c:h val="0.85595532533793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Sheet1!$J$16:$M$16</c:f>
                <c:numCache>
                  <c:formatCode>General</c:formatCode>
                  <c:ptCount val="4"/>
                  <c:pt idx="0">
                    <c:v>3.8630980548317502</c:v>
                  </c:pt>
                  <c:pt idx="1">
                    <c:v>2.5227613994673392</c:v>
                  </c:pt>
                  <c:pt idx="2">
                    <c:v>3.0913126886887183</c:v>
                  </c:pt>
                  <c:pt idx="3">
                    <c:v>2.224620269545964</c:v>
                  </c:pt>
                </c:numCache>
              </c:numRef>
            </c:plus>
            <c:minus>
              <c:numRef>
                <c:f>Sheet1!$J$16:$M$16</c:f>
                <c:numCache>
                  <c:formatCode>General</c:formatCode>
                  <c:ptCount val="4"/>
                  <c:pt idx="0">
                    <c:v>3.8630980548317502</c:v>
                  </c:pt>
                  <c:pt idx="1">
                    <c:v>2.5227613994673392</c:v>
                  </c:pt>
                  <c:pt idx="2">
                    <c:v>3.0913126886887183</c:v>
                  </c:pt>
                  <c:pt idx="3">
                    <c:v>2.224620269545964</c:v>
                  </c:pt>
                </c:numCache>
              </c:numRef>
            </c:minus>
          </c:errBars>
          <c:cat>
            <c:strRef>
              <c:f>Sheet1!$C$14:$F$14</c:f>
              <c:strCache>
                <c:ptCount val="4"/>
                <c:pt idx="0">
                  <c:v>2mm</c:v>
                </c:pt>
                <c:pt idx="1">
                  <c:v>4mm</c:v>
                </c:pt>
                <c:pt idx="2">
                  <c:v>6mm</c:v>
                </c:pt>
                <c:pt idx="3">
                  <c:v>8mm</c:v>
                </c:pt>
              </c:strCache>
            </c:strRef>
          </c:cat>
          <c:val>
            <c:numRef>
              <c:f>Sheet1!$C$15:$F$15</c:f>
              <c:numCache>
                <c:formatCode>0.0</c:formatCode>
                <c:ptCount val="4"/>
                <c:pt idx="0">
                  <c:v>42.586617632857141</c:v>
                </c:pt>
                <c:pt idx="1">
                  <c:v>52.034128487142844</c:v>
                </c:pt>
                <c:pt idx="2">
                  <c:v>53.896696978571462</c:v>
                </c:pt>
                <c:pt idx="3">
                  <c:v>41.185914270000012</c:v>
                </c:pt>
              </c:numCache>
            </c:numRef>
          </c:val>
        </c:ser>
        <c:ser>
          <c:idx val="1"/>
          <c:order val="1"/>
          <c:tx>
            <c:strRef>
              <c:f>Sheet1!$B$16</c:f>
              <c:strCache>
                <c:ptCount val="1"/>
                <c:pt idx="0">
                  <c:v>DETC-MeSO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Sheet1!$J$17:$M$17</c:f>
                <c:numCache>
                  <c:formatCode>General</c:formatCode>
                  <c:ptCount val="4"/>
                  <c:pt idx="0">
                    <c:v>4.413209855962684</c:v>
                  </c:pt>
                  <c:pt idx="1">
                    <c:v>3.1454415549563461</c:v>
                  </c:pt>
                  <c:pt idx="2">
                    <c:v>2.9276924554579202</c:v>
                  </c:pt>
                  <c:pt idx="3">
                    <c:v>3.1315851238139767</c:v>
                  </c:pt>
                </c:numCache>
              </c:numRef>
            </c:plus>
            <c:minus>
              <c:numRef>
                <c:f>Sheet1!$J$17:$M$17</c:f>
                <c:numCache>
                  <c:formatCode>General</c:formatCode>
                  <c:ptCount val="4"/>
                  <c:pt idx="0">
                    <c:v>4.413209855962684</c:v>
                  </c:pt>
                  <c:pt idx="1">
                    <c:v>3.1454415549563461</c:v>
                  </c:pt>
                  <c:pt idx="2">
                    <c:v>2.9276924554579202</c:v>
                  </c:pt>
                  <c:pt idx="3">
                    <c:v>3.1315851238139767</c:v>
                  </c:pt>
                </c:numCache>
              </c:numRef>
            </c:minus>
          </c:errBars>
          <c:cat>
            <c:strRef>
              <c:f>Sheet1!$C$14:$F$14</c:f>
              <c:strCache>
                <c:ptCount val="4"/>
                <c:pt idx="0">
                  <c:v>2mm</c:v>
                </c:pt>
                <c:pt idx="1">
                  <c:v>4mm</c:v>
                </c:pt>
                <c:pt idx="2">
                  <c:v>6mm</c:v>
                </c:pt>
                <c:pt idx="3">
                  <c:v>8mm</c:v>
                </c:pt>
              </c:strCache>
            </c:strRef>
          </c:cat>
          <c:val>
            <c:numRef>
              <c:f>Sheet1!$C$16:$F$16</c:f>
              <c:numCache>
                <c:formatCode>0.0</c:formatCode>
                <c:ptCount val="4"/>
                <c:pt idx="0">
                  <c:v>28.034057280000031</c:v>
                </c:pt>
                <c:pt idx="1">
                  <c:v>37.378692553333202</c:v>
                </c:pt>
                <c:pt idx="2">
                  <c:v>25.936289694999989</c:v>
                </c:pt>
                <c:pt idx="3">
                  <c:v>22.757336965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906880"/>
        <c:axId val="75462272"/>
      </c:barChart>
      <c:catAx>
        <c:axId val="126906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75462272"/>
        <c:crosses val="autoZero"/>
        <c:auto val="1"/>
        <c:lblAlgn val="ctr"/>
        <c:lblOffset val="100"/>
        <c:noMultiLvlLbl val="0"/>
      </c:catAx>
      <c:valAx>
        <c:axId val="75462272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26906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4151360286694936"/>
          <c:y val="5.8509813139029303E-2"/>
          <c:w val="0.35688383303048765"/>
          <c:h val="0.11929878168214079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484644482674697E-2"/>
          <c:y val="5.2261950862699517E-2"/>
          <c:w val="0.89199392364511665"/>
          <c:h val="0.874301022930663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'For presentation'!$D$8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'For presentation'!$D$19:$D$25</c:f>
                <c:numCache>
                  <c:formatCode>General</c:formatCode>
                  <c:ptCount val="7"/>
                  <c:pt idx="0">
                    <c:v>0.60000000000000064</c:v>
                  </c:pt>
                  <c:pt idx="1">
                    <c:v>2</c:v>
                  </c:pt>
                  <c:pt idx="2">
                    <c:v>4.0999999999999996</c:v>
                  </c:pt>
                  <c:pt idx="3">
                    <c:v>5</c:v>
                  </c:pt>
                  <c:pt idx="4">
                    <c:v>6.3</c:v>
                  </c:pt>
                  <c:pt idx="5">
                    <c:v>4.7205567733054385</c:v>
                  </c:pt>
                  <c:pt idx="6">
                    <c:v>1.4724999999999973</c:v>
                  </c:pt>
                </c:numCache>
              </c:numRef>
            </c:plus>
            <c:minus>
              <c:numRef>
                <c:f>'For presentation'!$D$19:$D$25</c:f>
                <c:numCache>
                  <c:formatCode>General</c:formatCode>
                  <c:ptCount val="7"/>
                  <c:pt idx="0">
                    <c:v>0.60000000000000064</c:v>
                  </c:pt>
                  <c:pt idx="1">
                    <c:v>2</c:v>
                  </c:pt>
                  <c:pt idx="2">
                    <c:v>4.0999999999999996</c:v>
                  </c:pt>
                  <c:pt idx="3">
                    <c:v>5</c:v>
                  </c:pt>
                  <c:pt idx="4">
                    <c:v>6.3</c:v>
                  </c:pt>
                  <c:pt idx="5">
                    <c:v>4.7205567733054385</c:v>
                  </c:pt>
                  <c:pt idx="6">
                    <c:v>1.4724999999999973</c:v>
                  </c:pt>
                </c:numCache>
              </c:numRef>
            </c:minus>
          </c:errBars>
          <c:cat>
            <c:strRef>
              <c:f>'For presentation'!$C$9:$C$15</c:f>
              <c:strCache>
                <c:ptCount val="7"/>
                <c:pt idx="0">
                  <c:v>0mm</c:v>
                </c:pt>
                <c:pt idx="1">
                  <c:v>2mm</c:v>
                </c:pt>
                <c:pt idx="2">
                  <c:v>4mm</c:v>
                </c:pt>
                <c:pt idx="3">
                  <c:v>6mm</c:v>
                </c:pt>
                <c:pt idx="4">
                  <c:v>8mm</c:v>
                </c:pt>
                <c:pt idx="5">
                  <c:v>10mm</c:v>
                </c:pt>
                <c:pt idx="6">
                  <c:v>12mm</c:v>
                </c:pt>
              </c:strCache>
            </c:strRef>
          </c:cat>
          <c:val>
            <c:numRef>
              <c:f>'For presentation'!$D$9:$D$15</c:f>
              <c:numCache>
                <c:formatCode>####.0000</c:formatCode>
                <c:ptCount val="7"/>
                <c:pt idx="0">
                  <c:v>1.123</c:v>
                </c:pt>
                <c:pt idx="1">
                  <c:v>9.2219195549999995</c:v>
                </c:pt>
                <c:pt idx="2">
                  <c:v>46.519592540000012</c:v>
                </c:pt>
                <c:pt idx="3">
                  <c:v>62.425000000000011</c:v>
                </c:pt>
                <c:pt idx="4">
                  <c:v>49.67</c:v>
                </c:pt>
                <c:pt idx="5">
                  <c:v>20.135000000000005</c:v>
                </c:pt>
                <c:pt idx="6">
                  <c:v>1.4724999999999973</c:v>
                </c:pt>
              </c:numCache>
            </c:numRef>
          </c:val>
        </c:ser>
        <c:ser>
          <c:idx val="1"/>
          <c:order val="1"/>
          <c:tx>
            <c:strRef>
              <c:f>'For presentation'!$E$8</c:f>
              <c:strCache>
                <c:ptCount val="1"/>
                <c:pt idx="0">
                  <c:v>Multi-drug treated</c:v>
                </c:pt>
              </c:strCache>
            </c:strRef>
          </c:tx>
          <c:spPr>
            <a:pattFill prst="wd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errBars>
            <c:errBarType val="both"/>
            <c:errValType val="cust"/>
            <c:noEndCap val="0"/>
            <c:plus>
              <c:numRef>
                <c:f>'For presentation'!$E$19:$E$25</c:f>
                <c:numCache>
                  <c:formatCode>General</c:formatCode>
                  <c:ptCount val="7"/>
                  <c:pt idx="0">
                    <c:v>1.3480000000000001</c:v>
                  </c:pt>
                  <c:pt idx="1">
                    <c:v>1.3</c:v>
                  </c:pt>
                  <c:pt idx="2">
                    <c:v>3.3099999999999987</c:v>
                  </c:pt>
                  <c:pt idx="3">
                    <c:v>3</c:v>
                  </c:pt>
                  <c:pt idx="4">
                    <c:v>5.2</c:v>
                  </c:pt>
                  <c:pt idx="5">
                    <c:v>5.6019117213766405</c:v>
                  </c:pt>
                  <c:pt idx="6">
                    <c:v>1.8100385513274755</c:v>
                  </c:pt>
                </c:numCache>
              </c:numRef>
            </c:plus>
            <c:minus>
              <c:numRef>
                <c:f>'For presentation'!$E$19:$E$25</c:f>
                <c:numCache>
                  <c:formatCode>General</c:formatCode>
                  <c:ptCount val="7"/>
                  <c:pt idx="0">
                    <c:v>1.3480000000000001</c:v>
                  </c:pt>
                  <c:pt idx="1">
                    <c:v>1.3</c:v>
                  </c:pt>
                  <c:pt idx="2">
                    <c:v>3.3099999999999987</c:v>
                  </c:pt>
                  <c:pt idx="3">
                    <c:v>3</c:v>
                  </c:pt>
                  <c:pt idx="4">
                    <c:v>5.2</c:v>
                  </c:pt>
                  <c:pt idx="5">
                    <c:v>5.6019117213766405</c:v>
                  </c:pt>
                  <c:pt idx="6">
                    <c:v>1.8100385513274755</c:v>
                  </c:pt>
                </c:numCache>
              </c:numRef>
            </c:minus>
          </c:errBars>
          <c:cat>
            <c:strRef>
              <c:f>'For presentation'!$C$9:$C$15</c:f>
              <c:strCache>
                <c:ptCount val="7"/>
                <c:pt idx="0">
                  <c:v>0mm</c:v>
                </c:pt>
                <c:pt idx="1">
                  <c:v>2mm</c:v>
                </c:pt>
                <c:pt idx="2">
                  <c:v>4mm</c:v>
                </c:pt>
                <c:pt idx="3">
                  <c:v>6mm</c:v>
                </c:pt>
                <c:pt idx="4">
                  <c:v>8mm</c:v>
                </c:pt>
                <c:pt idx="5">
                  <c:v>10mm</c:v>
                </c:pt>
                <c:pt idx="6">
                  <c:v>12mm</c:v>
                </c:pt>
              </c:strCache>
            </c:strRef>
          </c:cat>
          <c:val>
            <c:numRef>
              <c:f>'For presentation'!$E$9:$E$15</c:f>
              <c:numCache>
                <c:formatCode>####.0000</c:formatCode>
                <c:ptCount val="7"/>
                <c:pt idx="0">
                  <c:v>2.6974939300000003</c:v>
                </c:pt>
                <c:pt idx="1">
                  <c:v>3.2130000000000001</c:v>
                </c:pt>
                <c:pt idx="2">
                  <c:v>20.361371331875006</c:v>
                </c:pt>
                <c:pt idx="3">
                  <c:v>44.024648437499998</c:v>
                </c:pt>
                <c:pt idx="4">
                  <c:v>38.728122863125179</c:v>
                </c:pt>
                <c:pt idx="5">
                  <c:v>19.542999999999989</c:v>
                </c:pt>
                <c:pt idx="6">
                  <c:v>3.8606249999999989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149568"/>
        <c:axId val="40616512"/>
      </c:barChart>
      <c:catAx>
        <c:axId val="127149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40616512"/>
        <c:crosses val="autoZero"/>
        <c:auto val="1"/>
        <c:lblAlgn val="ctr"/>
        <c:lblOffset val="100"/>
        <c:noMultiLvlLbl val="0"/>
      </c:catAx>
      <c:valAx>
        <c:axId val="40616512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crossAx val="127149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453306520764512"/>
          <c:y val="4.4257642961445402E-2"/>
          <c:w val="0.64550563020418761"/>
          <c:h val="0.1257394935116209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'only 4mmfor both'!$D$8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'only 4mmfor both'!$D$21</c:f>
                <c:numCache>
                  <c:formatCode>General</c:formatCode>
                  <c:ptCount val="1"/>
                  <c:pt idx="0">
                    <c:v>4.0999999999999996</c:v>
                  </c:pt>
                </c:numCache>
              </c:numRef>
            </c:plus>
            <c:minus>
              <c:numRef>
                <c:f>'only 4mmfor both'!$D$21</c:f>
                <c:numCache>
                  <c:formatCode>General</c:formatCode>
                  <c:ptCount val="1"/>
                  <c:pt idx="0">
                    <c:v>4.0999999999999996</c:v>
                  </c:pt>
                </c:numCache>
              </c:numRef>
            </c:minus>
          </c:errBars>
          <c:cat>
            <c:strRef>
              <c:f>'only 4mmfor both'!$C$11</c:f>
              <c:strCache>
                <c:ptCount val="1"/>
                <c:pt idx="0">
                  <c:v>4mm</c:v>
                </c:pt>
              </c:strCache>
            </c:strRef>
          </c:cat>
          <c:val>
            <c:numRef>
              <c:f>'only 4mmfor both'!$D$11</c:f>
              <c:numCache>
                <c:formatCode>####.0000</c:formatCode>
                <c:ptCount val="1"/>
                <c:pt idx="0">
                  <c:v>46.519592540000012</c:v>
                </c:pt>
              </c:numCache>
            </c:numRef>
          </c:val>
        </c:ser>
        <c:ser>
          <c:idx val="1"/>
          <c:order val="1"/>
          <c:tx>
            <c:strRef>
              <c:f>'only 4mmfor both'!$E$8</c:f>
              <c:strCache>
                <c:ptCount val="1"/>
                <c:pt idx="0">
                  <c:v>Multi-drug treated</c:v>
                </c:pt>
              </c:strCache>
            </c:strRef>
          </c:tx>
          <c:spPr>
            <a:pattFill prst="pct5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'only 4mmfor both'!$E$21</c:f>
                <c:numCache>
                  <c:formatCode>General</c:formatCode>
                  <c:ptCount val="1"/>
                  <c:pt idx="0">
                    <c:v>3.3099999999999987</c:v>
                  </c:pt>
                </c:numCache>
              </c:numRef>
            </c:plus>
            <c:minus>
              <c:numRef>
                <c:f>'only 4mmfor both'!$E$21</c:f>
                <c:numCache>
                  <c:formatCode>General</c:formatCode>
                  <c:ptCount val="1"/>
                  <c:pt idx="0">
                    <c:v>3.3099999999999987</c:v>
                  </c:pt>
                </c:numCache>
              </c:numRef>
            </c:minus>
          </c:errBars>
          <c:cat>
            <c:strRef>
              <c:f>'only 4mmfor both'!$C$11</c:f>
              <c:strCache>
                <c:ptCount val="1"/>
                <c:pt idx="0">
                  <c:v>4mm</c:v>
                </c:pt>
              </c:strCache>
            </c:strRef>
          </c:cat>
          <c:val>
            <c:numRef>
              <c:f>'only 4mmfor both'!$E$11</c:f>
              <c:numCache>
                <c:formatCode>####.0000</c:formatCode>
                <c:ptCount val="1"/>
                <c:pt idx="0">
                  <c:v>20.361371331875006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27377408"/>
        <c:axId val="40618816"/>
      </c:barChart>
      <c:catAx>
        <c:axId val="1273774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618816"/>
        <c:crosses val="autoZero"/>
        <c:auto val="1"/>
        <c:lblAlgn val="ctr"/>
        <c:lblOffset val="100"/>
        <c:noMultiLvlLbl val="0"/>
      </c:catAx>
      <c:valAx>
        <c:axId val="4061881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73774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2192452294814528"/>
          <c:y val="4.4186094385260791E-2"/>
          <c:w val="0.59203944101581896"/>
          <c:h val="0.11424219031444598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284309288925091E-2"/>
          <c:y val="0.15861757337151039"/>
          <c:w val="0.85456014118924628"/>
          <c:h val="0.753169291338585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Sheet1!$B$20</c:f>
              <c:strCache>
                <c:ptCount val="1"/>
                <c:pt idx="0">
                  <c:v>Bax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Sheet1!$C$21:$J$21</c:f>
                <c:numCache>
                  <c:formatCode>General</c:formatCode>
                  <c:ptCount val="8"/>
                  <c:pt idx="0">
                    <c:v>0.34285714285714286</c:v>
                  </c:pt>
                  <c:pt idx="1">
                    <c:v>0.1857142857142863</c:v>
                  </c:pt>
                  <c:pt idx="2">
                    <c:v>0.31428571428571495</c:v>
                  </c:pt>
                  <c:pt idx="3">
                    <c:v>0.28571428571428653</c:v>
                  </c:pt>
                  <c:pt idx="4">
                    <c:v>0.30000000000000032</c:v>
                  </c:pt>
                  <c:pt idx="5">
                    <c:v>0.21428571428571427</c:v>
                  </c:pt>
                  <c:pt idx="6">
                    <c:v>0.14285714285714332</c:v>
                  </c:pt>
                  <c:pt idx="7">
                    <c:v>0.28571428571428653</c:v>
                  </c:pt>
                </c:numCache>
              </c:numRef>
            </c:plus>
            <c:minus>
              <c:numRef>
                <c:f>Sheet1!$C$21:$J$21</c:f>
                <c:numCache>
                  <c:formatCode>General</c:formatCode>
                  <c:ptCount val="8"/>
                  <c:pt idx="0">
                    <c:v>0.34285714285714286</c:v>
                  </c:pt>
                  <c:pt idx="1">
                    <c:v>0.1857142857142863</c:v>
                  </c:pt>
                  <c:pt idx="2">
                    <c:v>0.31428571428571495</c:v>
                  </c:pt>
                  <c:pt idx="3">
                    <c:v>0.28571428571428653</c:v>
                  </c:pt>
                  <c:pt idx="4">
                    <c:v>0.30000000000000032</c:v>
                  </c:pt>
                  <c:pt idx="5">
                    <c:v>0.21428571428571427</c:v>
                  </c:pt>
                  <c:pt idx="6">
                    <c:v>0.14285714285714332</c:v>
                  </c:pt>
                  <c:pt idx="7">
                    <c:v>0.28571428571428653</c:v>
                  </c:pt>
                </c:numCache>
              </c:numRef>
            </c:minus>
          </c:errBars>
          <c:cat>
            <c:strRef>
              <c:f>Sheet1!$C$19:$F$19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Sheet1!$C$20:$F$20</c:f>
              <c:numCache>
                <c:formatCode>General</c:formatCode>
                <c:ptCount val="4"/>
                <c:pt idx="0">
                  <c:v>2.4</c:v>
                </c:pt>
                <c:pt idx="1">
                  <c:v>1.3</c:v>
                </c:pt>
                <c:pt idx="2">
                  <c:v>2.2000000000000002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380992"/>
        <c:axId val="40621696"/>
      </c:barChart>
      <c:catAx>
        <c:axId val="127380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40621696"/>
        <c:crosses val="autoZero"/>
        <c:auto val="1"/>
        <c:lblAlgn val="ctr"/>
        <c:lblOffset val="100"/>
        <c:noMultiLvlLbl val="0"/>
      </c:catAx>
      <c:valAx>
        <c:axId val="406216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273809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5266124934383201"/>
          <c:y val="0.1064814814814817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Sheet1!$B$42</c:f>
              <c:strCache>
                <c:ptCount val="1"/>
                <c:pt idx="0">
                  <c:v>Bcl2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Sheet1!$C$43:$J$43</c:f>
                <c:numCache>
                  <c:formatCode>General</c:formatCode>
                  <c:ptCount val="8"/>
                  <c:pt idx="0">
                    <c:v>0.17400000000000004</c:v>
                  </c:pt>
                  <c:pt idx="1">
                    <c:v>0.70839999999999992</c:v>
                  </c:pt>
                  <c:pt idx="2">
                    <c:v>0.18000000000000024</c:v>
                  </c:pt>
                  <c:pt idx="3">
                    <c:v>0.35300000000000031</c:v>
                  </c:pt>
                  <c:pt idx="4">
                    <c:v>0.18000000000000024</c:v>
                  </c:pt>
                  <c:pt idx="5">
                    <c:v>0.22200000000000003</c:v>
                  </c:pt>
                  <c:pt idx="6">
                    <c:v>0.22459999999999999</c:v>
                  </c:pt>
                  <c:pt idx="7">
                    <c:v>0.14000000000000001</c:v>
                  </c:pt>
                </c:numCache>
              </c:numRef>
            </c:plus>
            <c:minus>
              <c:numRef>
                <c:f>Sheet1!$C$43:$J$43</c:f>
                <c:numCache>
                  <c:formatCode>General</c:formatCode>
                  <c:ptCount val="8"/>
                  <c:pt idx="0">
                    <c:v>0.17400000000000004</c:v>
                  </c:pt>
                  <c:pt idx="1">
                    <c:v>0.70839999999999992</c:v>
                  </c:pt>
                  <c:pt idx="2">
                    <c:v>0.18000000000000024</c:v>
                  </c:pt>
                  <c:pt idx="3">
                    <c:v>0.35300000000000031</c:v>
                  </c:pt>
                  <c:pt idx="4">
                    <c:v>0.18000000000000024</c:v>
                  </c:pt>
                  <c:pt idx="5">
                    <c:v>0.22200000000000003</c:v>
                  </c:pt>
                  <c:pt idx="6">
                    <c:v>0.22459999999999999</c:v>
                  </c:pt>
                  <c:pt idx="7">
                    <c:v>0.14000000000000001</c:v>
                  </c:pt>
                </c:numCache>
              </c:numRef>
            </c:minus>
          </c:errBars>
          <c:cat>
            <c:strRef>
              <c:f>Sheet1!$C$41:$F$41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Sheet1!$C$42:$F$42</c:f>
              <c:numCache>
                <c:formatCode>General</c:formatCode>
                <c:ptCount val="4"/>
                <c:pt idx="0">
                  <c:v>0.87000000000000122</c:v>
                </c:pt>
                <c:pt idx="1">
                  <c:v>3.5419999999999998</c:v>
                </c:pt>
                <c:pt idx="2">
                  <c:v>0.9</c:v>
                </c:pt>
                <c:pt idx="3">
                  <c:v>1.7649999999999972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59136"/>
        <c:axId val="124658240"/>
      </c:barChart>
      <c:catAx>
        <c:axId val="2459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4658240"/>
        <c:crosses val="autoZero"/>
        <c:auto val="1"/>
        <c:lblAlgn val="ctr"/>
        <c:lblOffset val="100"/>
        <c:noMultiLvlLbl val="0"/>
      </c:catAx>
      <c:valAx>
        <c:axId val="1246582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459136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GRP78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Sheet1!$C$4:$F$4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0.5</c:v>
                  </c:pt>
                  <c:pt idx="2">
                    <c:v>0.8</c:v>
                  </c:pt>
                  <c:pt idx="3">
                    <c:v>0.4</c:v>
                  </c:pt>
                </c:numCache>
              </c:numRef>
            </c:plus>
            <c:minus>
              <c:numRef>
                <c:f>Sheet1!$C$4:$F$4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0.5</c:v>
                  </c:pt>
                  <c:pt idx="2">
                    <c:v>0.8</c:v>
                  </c:pt>
                  <c:pt idx="3">
                    <c:v>0.4</c:v>
                  </c:pt>
                </c:numCache>
              </c:numRef>
            </c:minus>
          </c:errBars>
          <c:cat>
            <c:strRef>
              <c:f>Sheet1!$C$2:$F$2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Sheet1!$C$3:$F$3</c:f>
              <c:numCache>
                <c:formatCode>General</c:formatCode>
                <c:ptCount val="4"/>
                <c:pt idx="0">
                  <c:v>4.42</c:v>
                </c:pt>
                <c:pt idx="1">
                  <c:v>1.8</c:v>
                </c:pt>
                <c:pt idx="2">
                  <c:v>3.7600000000000002</c:v>
                </c:pt>
                <c:pt idx="3">
                  <c:v>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948800"/>
        <c:axId val="124663424"/>
      </c:barChart>
      <c:catAx>
        <c:axId val="127948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4663424"/>
        <c:crosses val="autoZero"/>
        <c:auto val="1"/>
        <c:lblAlgn val="ctr"/>
        <c:lblOffset val="100"/>
        <c:noMultiLvlLbl val="0"/>
      </c:catAx>
      <c:valAx>
        <c:axId val="124663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7948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Sheet1!$B$168</c:f>
              <c:strCache>
                <c:ptCount val="1"/>
                <c:pt idx="0">
                  <c:v>IRE-1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Sheet1!$C$169:$F$169</c:f>
                <c:numCache>
                  <c:formatCode>General</c:formatCode>
                  <c:ptCount val="4"/>
                  <c:pt idx="0">
                    <c:v>0.53</c:v>
                  </c:pt>
                  <c:pt idx="1">
                    <c:v>9.0000000000000024E-2</c:v>
                  </c:pt>
                  <c:pt idx="2">
                    <c:v>0.4</c:v>
                  </c:pt>
                  <c:pt idx="3">
                    <c:v>3.500000000000001E-2</c:v>
                  </c:pt>
                </c:numCache>
              </c:numRef>
            </c:plus>
            <c:minus>
              <c:numRef>
                <c:f>Sheet1!$C$169:$F$169</c:f>
                <c:numCache>
                  <c:formatCode>General</c:formatCode>
                  <c:ptCount val="4"/>
                  <c:pt idx="0">
                    <c:v>0.53</c:v>
                  </c:pt>
                  <c:pt idx="1">
                    <c:v>9.0000000000000024E-2</c:v>
                  </c:pt>
                  <c:pt idx="2">
                    <c:v>0.4</c:v>
                  </c:pt>
                  <c:pt idx="3">
                    <c:v>3.500000000000001E-2</c:v>
                  </c:pt>
                </c:numCache>
              </c:numRef>
            </c:minus>
          </c:errBars>
          <c:cat>
            <c:strRef>
              <c:f>Sheet1!$C$167:$F$167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Sheet1!$C$168:$F$168</c:f>
              <c:numCache>
                <c:formatCode>General</c:formatCode>
                <c:ptCount val="4"/>
                <c:pt idx="0">
                  <c:v>2.6</c:v>
                </c:pt>
                <c:pt idx="1">
                  <c:v>0.1</c:v>
                </c:pt>
                <c:pt idx="2">
                  <c:v>2.4</c:v>
                </c:pt>
                <c:pt idx="3">
                  <c:v>4.0000000000000022E-2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367104"/>
        <c:axId val="125223488"/>
      </c:barChart>
      <c:catAx>
        <c:axId val="128367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5223488"/>
        <c:crosses val="autoZero"/>
        <c:auto val="1"/>
        <c:lblAlgn val="ctr"/>
        <c:lblOffset val="100"/>
        <c:noMultiLvlLbl val="0"/>
      </c:catAx>
      <c:valAx>
        <c:axId val="125223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8367104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'only 4mmfor both'!$E$35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'only 4mmfor both'!$E$48</c:f>
                <c:numCache>
                  <c:formatCode>General</c:formatCode>
                  <c:ptCount val="1"/>
                  <c:pt idx="0">
                    <c:v>4.0999999999999996</c:v>
                  </c:pt>
                </c:numCache>
              </c:numRef>
            </c:plus>
            <c:minus>
              <c:numRef>
                <c:f>'only 4mmfor both'!$E$48</c:f>
                <c:numCache>
                  <c:formatCode>General</c:formatCode>
                  <c:ptCount val="1"/>
                  <c:pt idx="0">
                    <c:v>4.0999999999999996</c:v>
                  </c:pt>
                </c:numCache>
              </c:numRef>
            </c:minus>
          </c:errBars>
          <c:cat>
            <c:strRef>
              <c:f>'only 4mmfor both'!$D$38</c:f>
              <c:strCache>
                <c:ptCount val="1"/>
                <c:pt idx="0">
                  <c:v>4mm</c:v>
                </c:pt>
              </c:strCache>
            </c:strRef>
          </c:cat>
          <c:val>
            <c:numRef>
              <c:f>'only 4mmfor both'!$E$38</c:f>
              <c:numCache>
                <c:formatCode>####.0000</c:formatCode>
                <c:ptCount val="1"/>
                <c:pt idx="0">
                  <c:v>46.519592540000012</c:v>
                </c:pt>
              </c:numCache>
            </c:numRef>
          </c:val>
        </c:ser>
        <c:ser>
          <c:idx val="1"/>
          <c:order val="1"/>
          <c:tx>
            <c:strRef>
              <c:f>'only 4mmfor both'!$F$35</c:f>
              <c:strCache>
                <c:ptCount val="1"/>
                <c:pt idx="0">
                  <c:v>Multi-drug treated</c:v>
                </c:pt>
              </c:strCache>
            </c:strRef>
          </c:tx>
          <c:spPr>
            <a:pattFill prst="pct5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'only 4mmfor both'!$F$48</c:f>
                <c:numCache>
                  <c:formatCode>General</c:formatCode>
                  <c:ptCount val="1"/>
                  <c:pt idx="0">
                    <c:v>2.4066013614424442</c:v>
                  </c:pt>
                </c:numCache>
              </c:numRef>
            </c:plus>
            <c:minus>
              <c:numRef>
                <c:f>'only 4mmfor both'!$F$48</c:f>
                <c:numCache>
                  <c:formatCode>General</c:formatCode>
                  <c:ptCount val="1"/>
                  <c:pt idx="0">
                    <c:v>2.4066013614424442</c:v>
                  </c:pt>
                </c:numCache>
              </c:numRef>
            </c:minus>
          </c:errBars>
          <c:cat>
            <c:strRef>
              <c:f>'only 4mmfor both'!$D$38</c:f>
              <c:strCache>
                <c:ptCount val="1"/>
                <c:pt idx="0">
                  <c:v>4mm</c:v>
                </c:pt>
              </c:strCache>
            </c:strRef>
          </c:cat>
          <c:val>
            <c:numRef>
              <c:f>'only 4mmfor both'!$F$38</c:f>
              <c:numCache>
                <c:formatCode>####.000000</c:formatCode>
                <c:ptCount val="1"/>
                <c:pt idx="0">
                  <c:v>13.231470222499999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28115200"/>
        <c:axId val="125228096"/>
      </c:barChart>
      <c:catAx>
        <c:axId val="1281152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5228096"/>
        <c:crosses val="autoZero"/>
        <c:auto val="1"/>
        <c:lblAlgn val="ctr"/>
        <c:lblOffset val="100"/>
        <c:noMultiLvlLbl val="0"/>
      </c:catAx>
      <c:valAx>
        <c:axId val="12522809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8115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8.6696477755095674E-2"/>
          <c:y val="5.4154591830039317E-2"/>
          <c:w val="0.63964097080457827"/>
          <c:h val="0.10221672013093924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'Post-treatment'!$A$2</c:f>
              <c:strCache>
                <c:ptCount val="1"/>
                <c:pt idx="0">
                  <c:v>GRP78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'Post-treatment'!$B$3:$E$3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0.67000000000000171</c:v>
                  </c:pt>
                  <c:pt idx="2">
                    <c:v>1</c:v>
                  </c:pt>
                  <c:pt idx="3">
                    <c:v>0.53</c:v>
                  </c:pt>
                </c:numCache>
              </c:numRef>
            </c:plus>
            <c:minus>
              <c:numRef>
                <c:f>'Post-treatment'!$B$3:$E$3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0.67000000000000171</c:v>
                  </c:pt>
                  <c:pt idx="2">
                    <c:v>1</c:v>
                  </c:pt>
                  <c:pt idx="3">
                    <c:v>0.53</c:v>
                  </c:pt>
                </c:numCache>
              </c:numRef>
            </c:minus>
          </c:errBars>
          <c:cat>
            <c:strRef>
              <c:f>'Post-treatment'!$B$1:$E$1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'Post-treatment'!$B$2:$E$2</c:f>
              <c:numCache>
                <c:formatCode>General</c:formatCode>
                <c:ptCount val="4"/>
                <c:pt idx="0">
                  <c:v>5.6379999999999955</c:v>
                </c:pt>
                <c:pt idx="1">
                  <c:v>2.149</c:v>
                </c:pt>
                <c:pt idx="2">
                  <c:v>6.4249999999999945</c:v>
                </c:pt>
                <c:pt idx="3">
                  <c:v>5.0999999999999996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118272"/>
        <c:axId val="128000000"/>
      </c:barChart>
      <c:catAx>
        <c:axId val="1281182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8000000"/>
        <c:crosses val="autoZero"/>
        <c:auto val="1"/>
        <c:lblAlgn val="ctr"/>
        <c:lblOffset val="100"/>
        <c:noMultiLvlLbl val="0"/>
      </c:catAx>
      <c:valAx>
        <c:axId val="128000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81182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'Post-treatment'!$A$24</c:f>
              <c:strCache>
                <c:ptCount val="1"/>
                <c:pt idx="0">
                  <c:v>Bax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'Post-treatment'!$B$25:$E$25</c:f>
                <c:numCache>
                  <c:formatCode>General</c:formatCode>
                  <c:ptCount val="4"/>
                  <c:pt idx="0">
                    <c:v>1.1000000000000001</c:v>
                  </c:pt>
                  <c:pt idx="1">
                    <c:v>0.75500000000000134</c:v>
                  </c:pt>
                  <c:pt idx="2">
                    <c:v>0.8</c:v>
                  </c:pt>
                  <c:pt idx="3">
                    <c:v>1</c:v>
                  </c:pt>
                </c:numCache>
              </c:numRef>
            </c:plus>
            <c:minus>
              <c:numRef>
                <c:f>'Post-treatment'!$B$25:$E$25</c:f>
                <c:numCache>
                  <c:formatCode>General</c:formatCode>
                  <c:ptCount val="4"/>
                  <c:pt idx="0">
                    <c:v>1.1000000000000001</c:v>
                  </c:pt>
                  <c:pt idx="1">
                    <c:v>0.75500000000000134</c:v>
                  </c:pt>
                  <c:pt idx="2">
                    <c:v>0.8</c:v>
                  </c:pt>
                  <c:pt idx="3">
                    <c:v>1</c:v>
                  </c:pt>
                </c:numCache>
              </c:numRef>
            </c:minus>
          </c:errBars>
          <c:cat>
            <c:strRef>
              <c:f>'Post-treatment'!$B$23:$E$23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'Post-treatment'!$B$24:$E$24</c:f>
              <c:numCache>
                <c:formatCode>General</c:formatCode>
                <c:ptCount val="4"/>
                <c:pt idx="0">
                  <c:v>5.0999999999999996</c:v>
                </c:pt>
                <c:pt idx="1">
                  <c:v>1.9400000000000024</c:v>
                </c:pt>
                <c:pt idx="2">
                  <c:v>4.2</c:v>
                </c:pt>
                <c:pt idx="3">
                  <c:v>2.2000000000000002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258048"/>
        <c:axId val="128002880"/>
      </c:barChart>
      <c:catAx>
        <c:axId val="128258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8002880"/>
        <c:crosses val="autoZero"/>
        <c:auto val="1"/>
        <c:lblAlgn val="ctr"/>
        <c:lblOffset val="100"/>
        <c:noMultiLvlLbl val="0"/>
      </c:catAx>
      <c:valAx>
        <c:axId val="128002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282580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'Post-treatment'!$A$50</c:f>
              <c:strCache>
                <c:ptCount val="1"/>
                <c:pt idx="0">
                  <c:v>Bcl2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'Post-treatment'!$B$51:$E$51</c:f>
                <c:numCache>
                  <c:formatCode>General</c:formatCode>
                  <c:ptCount val="4"/>
                  <c:pt idx="0">
                    <c:v>0.2</c:v>
                  </c:pt>
                  <c:pt idx="1">
                    <c:v>0.45679999999999998</c:v>
                  </c:pt>
                  <c:pt idx="2">
                    <c:v>0.28300000000000008</c:v>
                  </c:pt>
                  <c:pt idx="3">
                    <c:v>0.46800000000000008</c:v>
                  </c:pt>
                </c:numCache>
              </c:numRef>
            </c:plus>
            <c:minus>
              <c:numRef>
                <c:f>'Post-treatment'!$B$51:$E$51</c:f>
                <c:numCache>
                  <c:formatCode>General</c:formatCode>
                  <c:ptCount val="4"/>
                  <c:pt idx="0">
                    <c:v>0.2</c:v>
                  </c:pt>
                  <c:pt idx="1">
                    <c:v>0.45679999999999998</c:v>
                  </c:pt>
                  <c:pt idx="2">
                    <c:v>0.28300000000000008</c:v>
                  </c:pt>
                  <c:pt idx="3">
                    <c:v>0.46800000000000008</c:v>
                  </c:pt>
                </c:numCache>
              </c:numRef>
            </c:minus>
          </c:errBars>
          <c:cat>
            <c:strRef>
              <c:f>'Post-treatment'!$B$49:$E$49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'Post-treatment'!$B$50:$E$50</c:f>
              <c:numCache>
                <c:formatCode>General</c:formatCode>
                <c:ptCount val="4"/>
                <c:pt idx="0">
                  <c:v>0.4</c:v>
                </c:pt>
                <c:pt idx="1">
                  <c:v>2.2840000000000011</c:v>
                </c:pt>
                <c:pt idx="2">
                  <c:v>0.70000000000000062</c:v>
                </c:pt>
                <c:pt idx="3">
                  <c:v>2.34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6166016"/>
        <c:axId val="128005760"/>
      </c:barChart>
      <c:catAx>
        <c:axId val="1261660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28005760"/>
        <c:crosses val="autoZero"/>
        <c:auto val="1"/>
        <c:lblAlgn val="ctr"/>
        <c:lblOffset val="100"/>
        <c:noMultiLvlLbl val="0"/>
      </c:catAx>
      <c:valAx>
        <c:axId val="1280057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61660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'Post-treatment'!$A$77</c:f>
              <c:strCache>
                <c:ptCount val="1"/>
                <c:pt idx="0">
                  <c:v>HSP27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'Post-treatment'!$B$78:$E$78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2</c:v>
                  </c:pt>
                  <c:pt idx="2">
                    <c:v>1.22</c:v>
                  </c:pt>
                  <c:pt idx="3">
                    <c:v>2.544</c:v>
                  </c:pt>
                </c:numCache>
              </c:numRef>
            </c:plus>
            <c:minus>
              <c:numRef>
                <c:f>'Post-treatment'!$B$78:$E$78</c:f>
                <c:numCache>
                  <c:formatCode>General</c:formatCode>
                  <c:ptCount val="4"/>
                  <c:pt idx="0">
                    <c:v>0.9</c:v>
                  </c:pt>
                  <c:pt idx="1">
                    <c:v>2</c:v>
                  </c:pt>
                  <c:pt idx="2">
                    <c:v>1.22</c:v>
                  </c:pt>
                  <c:pt idx="3">
                    <c:v>2.544</c:v>
                  </c:pt>
                </c:numCache>
              </c:numRef>
            </c:minus>
          </c:errBars>
          <c:cat>
            <c:strRef>
              <c:f>'Post-treatment'!$B$76:$E$76</c:f>
              <c:strCache>
                <c:ptCount val="4"/>
                <c:pt idx="0">
                  <c:v>Core Left N</c:v>
                </c:pt>
                <c:pt idx="1">
                  <c:v>Core Left T</c:v>
                </c:pt>
                <c:pt idx="2">
                  <c:v>Penumbra Left N</c:v>
                </c:pt>
                <c:pt idx="3">
                  <c:v>Penumbra Left T</c:v>
                </c:pt>
              </c:strCache>
            </c:strRef>
          </c:cat>
          <c:val>
            <c:numRef>
              <c:f>'Post-treatment'!$B$77:$E$77</c:f>
              <c:numCache>
                <c:formatCode>General</c:formatCode>
                <c:ptCount val="4"/>
                <c:pt idx="0">
                  <c:v>4.2699999999999996</c:v>
                </c:pt>
                <c:pt idx="1">
                  <c:v>10</c:v>
                </c:pt>
                <c:pt idx="2">
                  <c:v>6.1</c:v>
                </c:pt>
                <c:pt idx="3">
                  <c:v>12.719999999999999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8522752"/>
        <c:axId val="128049728"/>
      </c:barChart>
      <c:catAx>
        <c:axId val="128522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8049728"/>
        <c:crosses val="autoZero"/>
        <c:auto val="1"/>
        <c:lblAlgn val="ctr"/>
        <c:lblOffset val="100"/>
        <c:noMultiLvlLbl val="0"/>
      </c:catAx>
      <c:valAx>
        <c:axId val="128049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28522752"/>
        <c:crosses val="autoZero"/>
        <c:crossBetween val="between"/>
        <c:majorUnit val="3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94863B-B669-42A8-94AE-CA6524A04924}" type="datetimeFigureOut">
              <a:rPr lang="en-US" smtClean="0"/>
              <a:pPr/>
              <a:t>8/3/2015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4839B-342A-48F4-A804-CE7E1F1ECB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7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9BD242-238A-47B7-93CE-CF6838F696E3}" type="datetimeFigureOut">
              <a:rPr lang="en-US" smtClean="0"/>
              <a:pPr/>
              <a:t>8/3/2015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9DB24-9C18-48BB-82B2-15C2E32EAF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29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8B0F3420-C3E1-4ED4-A4F2-F076F2C2FAFE}" type="slidenum">
              <a:rPr lang="en-US" b="0">
                <a:solidFill>
                  <a:prstClr val="black"/>
                </a:solidFill>
              </a:rPr>
              <a:pPr/>
              <a:t>3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893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6BB0BF0E-E04A-42CA-BE8B-40AB8C578977}" type="slidenum">
              <a:rPr lang="en-US" b="0">
                <a:solidFill>
                  <a:prstClr val="black"/>
                </a:solidFill>
              </a:rPr>
              <a:pPr/>
              <a:t>13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819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b="1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8B9C3FA8-ABF1-4642-A6CB-E5B02A1E9942}" type="slidenum">
              <a:rPr lang="en-US" b="0">
                <a:solidFill>
                  <a:prstClr val="black"/>
                </a:solidFill>
              </a:rPr>
              <a:pPr/>
              <a:t>14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5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02F8F57A-4EB6-456D-AB68-98F74D1573FA}" type="slidenum">
              <a:rPr lang="en-US" b="0">
                <a:solidFill>
                  <a:prstClr val="black"/>
                </a:solidFill>
              </a:rPr>
              <a:pPr/>
              <a:t>16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62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E41E2F12-C903-4E8A-B5F4-FC582531897A}" type="slidenum">
              <a:rPr lang="en-US" b="0">
                <a:solidFill>
                  <a:prstClr val="black"/>
                </a:solidFill>
              </a:rPr>
              <a:pPr/>
              <a:t>18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815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3609626F-BC35-4458-8417-5182D9F1E7D9}" type="slidenum">
              <a:rPr lang="en-US" b="0">
                <a:solidFill>
                  <a:prstClr val="black"/>
                </a:solidFill>
              </a:rPr>
              <a:pPr/>
              <a:t>19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5044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DA8B8742-BBAF-4D61-9EA0-DED6E9F97B84}" type="slidenum">
              <a:rPr lang="en-US" b="0">
                <a:solidFill>
                  <a:prstClr val="black"/>
                </a:solidFill>
              </a:rPr>
              <a:pPr/>
              <a:t>20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673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B5EBC8F9-9359-477D-BB21-EE0E7FADDB20}" type="slidenum">
              <a:rPr lang="en-US" b="0">
                <a:solidFill>
                  <a:prstClr val="black"/>
                </a:solidFill>
              </a:rPr>
              <a:pPr/>
              <a:t>22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060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15B42A57-35CA-4AE3-9221-CCCD4AC3811D}" type="slidenum">
              <a:rPr lang="en-US" b="0">
                <a:solidFill>
                  <a:prstClr val="black"/>
                </a:solidFill>
              </a:rPr>
              <a:pPr/>
              <a:t>23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290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70719A79-3B47-4465-AD3E-C7602A0B2FE0}" type="slidenum">
              <a:rPr lang="en-US" b="0">
                <a:solidFill>
                  <a:prstClr val="black"/>
                </a:solidFill>
              </a:rPr>
              <a:pPr/>
              <a:t>25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520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50446A72-0565-4F6E-B2B5-DC835EF31E51}" type="slidenum">
              <a:rPr lang="en-US" b="0">
                <a:solidFill>
                  <a:prstClr val="black"/>
                </a:solidFill>
              </a:rPr>
              <a:pPr/>
              <a:t>26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6227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51A41E71-4D52-49C6-B31E-B30C5ABA66EC}" type="slidenum">
              <a:rPr lang="en-US" b="0">
                <a:solidFill>
                  <a:prstClr val="black"/>
                </a:solidFill>
              </a:rPr>
              <a:pPr/>
              <a:t>27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614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9836393-0CD8-4FD9-9490-553069A14272}" type="slidenum">
              <a:rPr lang="en-US" altLang="en-US" sz="1200"/>
              <a:pPr/>
              <a:t>47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7980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456B09-74AC-4454-A479-E4D895A415CB}" type="slidenum">
              <a:rPr lang="en-US" smtClean="0">
                <a:solidFill>
                  <a:prstClr val="black"/>
                </a:solidFill>
              </a:rPr>
              <a:pPr/>
              <a:t>58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276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fld id="{11F0D07E-8455-4419-8C5A-578E9CFAD6EC}" type="slidenum">
              <a:rPr lang="en-US" b="0">
                <a:solidFill>
                  <a:prstClr val="black"/>
                </a:solidFill>
              </a:rPr>
              <a:pPr/>
              <a:t>65</a:t>
            </a:fld>
            <a:endParaRPr lang="en-US" b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01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hemeOverride" Target="../theme/themeOverride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438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309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213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90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4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247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9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908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2883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621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06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597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0139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1219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24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5027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297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601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600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987781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194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6280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7548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0487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2191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8817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5454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528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665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3719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72336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8655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0848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BDC5-E69F-423B-9907-5F0B5AF6D71C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9C14E-41CF-4EC0-95B3-4E4190D109AE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97638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A8FFA-5E2F-4D8E-A8EB-591FE318D955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0EE3F-24B8-47E9-8641-412E0CD7F2B6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1373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4ECF8-5362-4DF4-8278-6540A29532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B0CC9-1CC3-4469-A9AA-D2450657FD49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967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76BA7-CCAA-4C65-8235-4E354D8B09BE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ACD3E-9F9E-4163-B855-2E8FCD5C80CB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0565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B09A6-1FE7-49D9-9527-1D05D1E87CF0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06954-9E15-499C-8B99-82E652AE6165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9088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DB016-54FA-432A-887E-5A55C402506C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8BD1C-D9F0-424F-8D65-86C6F815E18D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4487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1FFB5-114F-4781-BE44-D03094A6B0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20D9C-4390-4732-AE89-94A3A15ED1B4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68216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807E5-82E0-416F-8837-D6F749B57CD2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B62B-DB14-4C2D-8F6A-9C86047ECB00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5230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23300-B955-4956-AE05-DDC403E838EB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2D878-B665-4925-B317-E6B389AD6077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5732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E8113-7C35-4997-AE33-7929AB7DBCA6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A0515-51BA-441E-BC87-CB230F168875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9181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1F91A-5EAD-4D40-9B0B-1346ADFE7F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1DFF4-472D-48F1-AA8F-15F852A002C9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1325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7213CF-499D-440D-823D-A079D43A349D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86978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4BDC5-E69F-423B-9907-5F0B5AF6D71C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D9C14E-41CF-4EC0-95B3-4E4190D109AE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5690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A8FFA-5E2F-4D8E-A8EB-591FE318D955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0EE3F-24B8-47E9-8641-412E0CD7F2B6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63135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4ECF8-5362-4DF4-8278-6540A29532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B0CC9-1CC3-4469-A9AA-D2450657FD49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39144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76BA7-CCAA-4C65-8235-4E354D8B09BE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ACD3E-9F9E-4163-B855-2E8FCD5C80CB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6567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B09A6-1FE7-49D9-9527-1D05D1E87CF0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06954-9E15-499C-8B99-82E652AE6165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083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2DB016-54FA-432A-887E-5A55C402506C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48BD1C-D9F0-424F-8D65-86C6F815E18D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1007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1FFB5-114F-4781-BE44-D03094A6B0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20D9C-4390-4732-AE89-94A3A15ED1B4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0045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807E5-82E0-416F-8837-D6F749B57CD2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B62B-DB14-4C2D-8F6A-9C86047ECB00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15489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23300-B955-4956-AE05-DDC403E838EB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2D878-B665-4925-B317-E6B389AD6077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904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5E8113-7C35-4997-AE33-7929AB7DBCA6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A0515-51BA-441E-BC87-CB230F168875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458987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1F91A-5EAD-4D40-9B0B-1346ADFE7F9A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1DFF4-472D-48F1-AA8F-15F852A002C9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965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47397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96134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5095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02600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5606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23793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54334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310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9752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54717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84929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pic>
        <p:nvPicPr>
          <p:cNvPr id="9" name="Picture 7" descr="UNIV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32450"/>
            <a:ext cx="25908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447800" y="838200"/>
            <a:ext cx="64770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95400" y="3124200"/>
            <a:ext cx="6477000" cy="1981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7585817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82997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7281754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507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73403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392385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3188040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6770058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9259942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869112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82596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336666"/>
              </a:solidFill>
              <a:latin typeface="Times New Roman" pitchFamily="18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pic>
        <p:nvPicPr>
          <p:cNvPr id="9" name="Picture 7" descr="UNIVCOL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5632450"/>
            <a:ext cx="25908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447800" y="838200"/>
            <a:ext cx="6477000" cy="1752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95400" y="3124200"/>
            <a:ext cx="6477000" cy="1981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5357473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514752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944398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88810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246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415854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10084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9990665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0973886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69458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2417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146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157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A3B14E2-809A-4AF6-A1EB-C90454711909}" type="datetimeFigureOut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8/3/2015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522DCF6-2DFA-433B-B51F-F3791BFADFC7}" type="slidenum">
              <a:rPr lang="en-US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‹#›</a:t>
            </a:fld>
            <a:endParaRPr lang="en-US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242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653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BC197B-AAAA-4214-BC41-E95FE447BBF9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C0AF0D-F6D1-4C50-8978-E179CB7E4044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286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27653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BC197B-AAAA-4214-BC41-E95FE447BBF9}" type="datetimeFigureOut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8/3/2015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4C0AF0D-F6D1-4C50-8978-E179CB7E4044}" type="slidenum">
              <a:rPr lang="en-US">
                <a:solidFill>
                  <a:srgbClr val="F0A22E">
                    <a:shade val="75000"/>
                  </a:srgbClr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0A22E">
                  <a:shade val="75000"/>
                </a:srgb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132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7A5D50-6028-4D54-945A-B32BB6CEFD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8/3/2015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71CC92-5BA7-488B-A647-05AB1A7E23E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06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7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0035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8" name="Line 22"/>
          <p:cNvSpPr>
            <a:spLocks noChangeShapeType="1"/>
          </p:cNvSpPr>
          <p:nvPr userDrawn="1"/>
        </p:nvSpPr>
        <p:spPr bwMode="auto">
          <a:xfrm>
            <a:off x="0" y="1219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9" name="Line 23"/>
          <p:cNvSpPr>
            <a:spLocks noChangeShapeType="1"/>
          </p:cNvSpPr>
          <p:nvPr userDrawn="1"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47625">
            <a:solidFill>
              <a:srgbClr val="B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07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ABCB"/>
              </a:gs>
              <a:gs pos="100000">
                <a:srgbClr val="F3F5F9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7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rgbClr val="00356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8" name="Line 22"/>
          <p:cNvSpPr>
            <a:spLocks noChangeShapeType="1"/>
          </p:cNvSpPr>
          <p:nvPr userDrawn="1"/>
        </p:nvSpPr>
        <p:spPr bwMode="auto">
          <a:xfrm>
            <a:off x="0" y="1219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sp>
        <p:nvSpPr>
          <p:cNvPr id="1029" name="Line 23"/>
          <p:cNvSpPr>
            <a:spLocks noChangeShapeType="1"/>
          </p:cNvSpPr>
          <p:nvPr userDrawn="1"/>
        </p:nvSpPr>
        <p:spPr bwMode="auto">
          <a:xfrm>
            <a:off x="0" y="838200"/>
            <a:ext cx="9144000" cy="0"/>
          </a:xfrm>
          <a:prstGeom prst="line">
            <a:avLst/>
          </a:prstGeom>
          <a:noFill/>
          <a:ln w="47625">
            <a:solidFill>
              <a:srgbClr val="B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554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9.emf"/><Relationship Id="rId4" Type="http://schemas.openxmlformats.org/officeDocument/2006/relationships/oleObject" Target="../embeddings/Microsoft_Excel_97-2003_Worksheet1.xls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5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5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gif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4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5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3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5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58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5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58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0"/>
            <a:ext cx="8458200" cy="1222375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effectLst/>
              </a:rPr>
              <a:t>Novel strategies for stroke therapy based on targeting of Mitochondrial dysfunction AND ER STRESS signaling pathways.</a:t>
            </a:r>
            <a:br>
              <a:rPr lang="en-US" b="1" dirty="0" smtClean="0">
                <a:effectLst/>
              </a:rPr>
            </a:b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r>
              <a:rPr lang="en-US" b="1" dirty="0" smtClean="0">
                <a:effectLst/>
              </a:rPr>
              <a:t> </a:t>
            </a:r>
            <a:r>
              <a:rPr lang="en-US" b="1" i="1" dirty="0">
                <a:effectLst/>
              </a:rPr>
              <a:t/>
            </a:r>
            <a:br>
              <a:rPr lang="en-US" b="1" i="1" dirty="0">
                <a:effectLst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5257800"/>
            <a:ext cx="8458200" cy="1143000"/>
          </a:xfrm>
        </p:spPr>
        <p:txBody>
          <a:bodyPr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12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1200" b="1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12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112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Howard Prentice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9600" b="1" dirty="0" smtClean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Department of Biomedical Science,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Charles E. Schmidt College of Medicine,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Florida Atlantic University,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Boca Raton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sz="9600" b="1" dirty="0" smtClean="0"/>
              <a:t>Florida 33431</a:t>
            </a: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sz="8000" b="1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8000" b="1" dirty="0"/>
              <a:t> </a:t>
            </a:r>
            <a:r>
              <a:rPr lang="en-US" sz="8000" b="1" dirty="0" smtClean="0"/>
              <a:t>   </a:t>
            </a:r>
            <a:endParaRPr lang="en-US" sz="8000" b="1" dirty="0"/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1312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686800" cy="4525962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800" b="1" u="sng" dirty="0" smtClean="0"/>
              <a:t>Overview: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err="1" smtClean="0"/>
              <a:t>Neuroprotective</a:t>
            </a:r>
            <a:r>
              <a:rPr lang="en-US" sz="2800" dirty="0" smtClean="0"/>
              <a:t> </a:t>
            </a:r>
            <a:r>
              <a:rPr lang="en-US" sz="2800" dirty="0"/>
              <a:t>functions of the amino acid </a:t>
            </a:r>
            <a:r>
              <a:rPr lang="en-US" sz="2800" dirty="0" smtClean="0"/>
              <a:t>taurine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dirty="0"/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S-Methyl-N </a:t>
            </a:r>
            <a:r>
              <a:rPr lang="en-US" sz="2800" dirty="0">
                <a:solidFill>
                  <a:prstClr val="black"/>
                </a:solidFill>
              </a:rPr>
              <a:t>,N-</a:t>
            </a:r>
            <a:r>
              <a:rPr lang="en-US" sz="2800" dirty="0" err="1">
                <a:solidFill>
                  <a:prstClr val="black"/>
                </a:solidFill>
              </a:rPr>
              <a:t>diethylthiolcarbamate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endParaRPr lang="en-US" sz="2800" dirty="0" smtClean="0">
              <a:solidFill>
                <a:prstClr val="black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sulfoxide</a:t>
            </a:r>
            <a:r>
              <a:rPr lang="en-US" sz="2800" dirty="0" smtClean="0"/>
              <a:t> (DETC-</a:t>
            </a:r>
            <a:r>
              <a:rPr lang="en-US" sz="2800" dirty="0" err="1" smtClean="0"/>
              <a:t>MeSO</a:t>
            </a:r>
            <a:r>
              <a:rPr lang="en-US" sz="2800" dirty="0" smtClean="0"/>
              <a:t>), </a:t>
            </a:r>
            <a:r>
              <a:rPr lang="en-US" sz="2800" dirty="0"/>
              <a:t>a disulfiram metabolite and Taurine as agents for potential stroke treatment.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 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Multi-drug strategies for stroke therapy.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00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 bwMode="auto">
          <a:xfrm>
            <a:off x="1143000" y="0"/>
            <a:ext cx="6324600" cy="838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Taurine and its function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038600" y="1828800"/>
          <a:ext cx="4572000" cy="2087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37" name="CS ChemDraw Drawing" r:id="rId4" imgW="1671351" imgH="898609" progId="">
                  <p:embed/>
                </p:oleObj>
              </mc:Choice>
              <mc:Fallback>
                <p:oleObj name="CS ChemDraw Drawing" r:id="rId4" imgW="1671351" imgH="898609" progId="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1828800"/>
                        <a:ext cx="4572000" cy="2087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7"/>
          <p:cNvSpPr>
            <a:spLocks noGrp="1"/>
          </p:cNvSpPr>
          <p:nvPr>
            <p:ph idx="1"/>
          </p:nvPr>
        </p:nvSpPr>
        <p:spPr bwMode="auto">
          <a:xfrm>
            <a:off x="381000" y="2895600"/>
            <a:ext cx="5334000" cy="304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en-US" smtClean="0"/>
              <a:t>Osmoregulation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Antioxidation</a:t>
            </a:r>
          </a:p>
          <a:p>
            <a:pPr>
              <a:buFont typeface="Wingdings" pitchFamily="2" charset="2"/>
              <a:buNone/>
            </a:pPr>
            <a:endParaRPr lang="en-US" smtClean="0"/>
          </a:p>
          <a:p>
            <a:pPr>
              <a:buFont typeface="Wingdings" pitchFamily="2" charset="2"/>
              <a:buNone/>
            </a:pPr>
            <a:r>
              <a:rPr lang="en-US" smtClean="0"/>
              <a:t>Neurotransmission</a:t>
            </a:r>
          </a:p>
          <a:p>
            <a:pPr>
              <a:buFont typeface="Wingdings" pitchFamily="2" charset="2"/>
              <a:buNone/>
            </a:pPr>
            <a:r>
              <a:rPr lang="en-US" smtClean="0"/>
              <a:t>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1219200"/>
            <a:ext cx="706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smtClean="0">
                <a:solidFill>
                  <a:srgbClr val="0D0D0D"/>
                </a:solidFill>
              </a:rPr>
              <a:t>Taurine (2-amino-ethanesulfonic Acid)</a:t>
            </a:r>
            <a:endParaRPr lang="en-US" sz="3200" smtClean="0">
              <a:solidFill>
                <a:srgbClr val="00457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2423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6859588" cy="7699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400" dirty="0">
                <a:solidFill>
                  <a:srgbClr val="C1752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Role of </a:t>
            </a:r>
            <a:r>
              <a:rPr lang="en-US" sz="4400" dirty="0" err="1">
                <a:solidFill>
                  <a:srgbClr val="C1752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Taurine</a:t>
            </a:r>
            <a:r>
              <a:rPr lang="en-US" sz="4400" dirty="0">
                <a:solidFill>
                  <a:srgbClr val="C17529">
                    <a:lumMod val="75000"/>
                  </a:srgbClr>
                </a:solidFill>
                <a:latin typeface="Arial" pitchFamily="34" charset="0"/>
                <a:cs typeface="Arial" pitchFamily="34" charset="0"/>
              </a:rPr>
              <a:t> in the CNS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057400"/>
            <a:ext cx="7375525" cy="3694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Essential for neuronal migration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As a neurotransmitter/ modulator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As a </a:t>
            </a:r>
            <a:r>
              <a:rPr lang="en-US" sz="24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neuroprotective</a:t>
            </a: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agent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To maintain intracellular calcium homeostasis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4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Role in </a:t>
            </a:r>
            <a:r>
              <a:rPr lang="en-US" sz="2400" b="1" dirty="0" err="1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osmoregulation</a:t>
            </a: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38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6934200" y="1524000"/>
            <a:ext cx="2057400" cy="2971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7162800" y="1600200"/>
            <a:ext cx="1752600" cy="3124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04800" y="1219200"/>
            <a:ext cx="8839200" cy="5486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04800" y="990600"/>
          <a:ext cx="7559675" cy="586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Prism Project" r:id="rId3" imgW="4617720" imgH="3738372" progId="">
                  <p:embed/>
                </p:oleObj>
              </mc:Choice>
              <mc:Fallback>
                <p:oleObj name="Prism Project" r:id="rId3" imgW="4617720" imgH="3738372" progId="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90600"/>
                        <a:ext cx="7559675" cy="5867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7010400" y="1676400"/>
            <a:ext cx="1524000" cy="2895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934200" y="1600200"/>
            <a:ext cx="2057400" cy="29718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sz="2000" b="1" smtClean="0">
                <a:solidFill>
                  <a:srgbClr val="9900FF"/>
                </a:solidFill>
              </a:rPr>
              <a:t>Control</a:t>
            </a:r>
          </a:p>
          <a:p>
            <a:pPr marL="533400" indent="-533400">
              <a:buFontTx/>
              <a:buAutoNum type="arabicPeriod"/>
            </a:pPr>
            <a:endParaRPr lang="en-US" sz="2000" b="1" smtClean="0">
              <a:solidFill>
                <a:srgbClr val="9900FF"/>
              </a:solidFill>
            </a:endParaRPr>
          </a:p>
          <a:p>
            <a:pPr marL="533400" indent="-533400">
              <a:buFontTx/>
              <a:buAutoNum type="arabicPeriod"/>
            </a:pPr>
            <a:r>
              <a:rPr lang="en-US" sz="2000" b="1" smtClean="0">
                <a:solidFill>
                  <a:srgbClr val="9900FF"/>
                </a:solidFill>
              </a:rPr>
              <a:t>Glu</a:t>
            </a:r>
          </a:p>
          <a:p>
            <a:pPr marL="533400" indent="-533400">
              <a:buFontTx/>
              <a:buAutoNum type="arabicPeriod"/>
            </a:pPr>
            <a:endParaRPr lang="en-US" sz="2000" b="1" smtClean="0">
              <a:solidFill>
                <a:srgbClr val="9900FF"/>
              </a:solidFill>
            </a:endParaRPr>
          </a:p>
          <a:p>
            <a:pPr marL="533400" indent="-533400">
              <a:buFontTx/>
              <a:buAutoNum type="arabicPeriod"/>
            </a:pPr>
            <a:r>
              <a:rPr lang="en-US" sz="2000" b="1" smtClean="0">
                <a:solidFill>
                  <a:srgbClr val="9900FF"/>
                </a:solidFill>
              </a:rPr>
              <a:t>Tau</a:t>
            </a:r>
          </a:p>
          <a:p>
            <a:pPr marL="533400" indent="-533400">
              <a:buFontTx/>
              <a:buAutoNum type="arabicPeriod"/>
            </a:pPr>
            <a:endParaRPr lang="en-US" sz="2000" b="1" smtClean="0">
              <a:solidFill>
                <a:srgbClr val="9900FF"/>
              </a:solidFill>
            </a:endParaRPr>
          </a:p>
          <a:p>
            <a:pPr marL="533400" indent="-533400">
              <a:buFontTx/>
              <a:buAutoNum type="arabicPeriod"/>
            </a:pPr>
            <a:r>
              <a:rPr lang="en-US" sz="2000" b="1" smtClean="0">
                <a:solidFill>
                  <a:srgbClr val="9900FF"/>
                </a:solidFill>
              </a:rPr>
              <a:t>Tau+Glu</a:t>
            </a:r>
          </a:p>
        </p:txBody>
      </p:sp>
    </p:spTree>
    <p:extLst>
      <p:ext uri="{BB962C8B-B14F-4D97-AF65-F5344CB8AC3E}">
        <p14:creationId xmlns:p14="http://schemas.microsoft.com/office/powerpoint/2010/main" val="36057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81" name="Rectangle 9"/>
          <p:cNvSpPr>
            <a:spLocks noChangeArrowheads="1"/>
          </p:cNvSpPr>
          <p:nvPr/>
        </p:nvSpPr>
        <p:spPr bwMode="auto">
          <a:xfrm>
            <a:off x="6934200" y="1143000"/>
            <a:ext cx="1981200" cy="42672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8673" name="Rectangle 2"/>
          <p:cNvSpPr>
            <a:spLocks noChangeArrowheads="1"/>
          </p:cNvSpPr>
          <p:nvPr/>
        </p:nvSpPr>
        <p:spPr bwMode="auto">
          <a:xfrm>
            <a:off x="165735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</a:endParaRPr>
          </a:p>
        </p:txBody>
      </p:sp>
      <p:pic>
        <p:nvPicPr>
          <p:cNvPr id="28674" name="Picture 3" descr="fig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6553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Confocal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Microscopic Study</a:t>
            </a:r>
          </a:p>
        </p:txBody>
      </p:sp>
      <p:sp>
        <p:nvSpPr>
          <p:cNvPr id="28676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934200" y="1066800"/>
            <a:ext cx="2057400" cy="5029200"/>
          </a:xfrm>
        </p:spPr>
        <p:txBody>
          <a:bodyPr/>
          <a:lstStyle/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Control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Glu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After Washing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Tau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Tau+Glu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After Washing</a:t>
            </a:r>
          </a:p>
          <a:p>
            <a:pPr marL="533400" indent="-533400">
              <a:buFontTx/>
              <a:buAutoNum type="alphaUcPeriod"/>
            </a:pPr>
            <a:r>
              <a:rPr lang="en-US" sz="2400" b="1" smtClean="0">
                <a:solidFill>
                  <a:srgbClr val="7030A0"/>
                </a:solidFill>
              </a:rPr>
              <a:t>Glu</a:t>
            </a:r>
          </a:p>
        </p:txBody>
      </p:sp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6400800"/>
            <a:ext cx="1673225" cy="14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7"/>
          <p:cNvSpPr>
            <a:spLocks noChangeArrowheads="1"/>
          </p:cNvSpPr>
          <p:nvPr/>
        </p:nvSpPr>
        <p:spPr bwMode="auto">
          <a:xfrm>
            <a:off x="2209800" y="6521450"/>
            <a:ext cx="569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0000FF"/>
                </a:solidFill>
                <a:latin typeface="Times"/>
              </a:rPr>
              <a:t>Low</a:t>
            </a:r>
            <a:endParaRPr lang="en-US" sz="1600" b="1">
              <a:solidFill>
                <a:srgbClr val="0000FF"/>
              </a:solidFill>
              <a:latin typeface="Times"/>
            </a:endParaRPr>
          </a:p>
        </p:txBody>
      </p:sp>
      <p:sp>
        <p:nvSpPr>
          <p:cNvPr id="28679" name="Rectangle 8"/>
          <p:cNvSpPr>
            <a:spLocks noChangeArrowheads="1"/>
          </p:cNvSpPr>
          <p:nvPr/>
        </p:nvSpPr>
        <p:spPr bwMode="auto">
          <a:xfrm>
            <a:off x="3805238" y="6521450"/>
            <a:ext cx="6143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3333C4"/>
                </a:solidFill>
                <a:latin typeface="Times"/>
              </a:rPr>
              <a:t>High</a:t>
            </a:r>
            <a:endParaRPr lang="en-US" sz="1600" b="1">
              <a:solidFill>
                <a:srgbClr val="3333C4"/>
              </a:solidFill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8738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1" name="Rectangle 23"/>
          <p:cNvSpPr>
            <a:spLocks noChangeArrowheads="1"/>
          </p:cNvSpPr>
          <p:nvPr/>
        </p:nvSpPr>
        <p:spPr bwMode="auto">
          <a:xfrm>
            <a:off x="381000" y="1143000"/>
            <a:ext cx="8534400" cy="556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962400" y="6292850"/>
            <a:ext cx="12525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  <a:latin typeface="Times New Roman" pitchFamily="18" charset="0"/>
              </a:rPr>
              <a:t>TIME (min)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 rot="-5400000">
            <a:off x="-611188" y="3111501"/>
            <a:ext cx="2949575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  <a:latin typeface="Times New Roman" pitchFamily="18" charset="0"/>
              </a:rPr>
              <a:t>RATIO OF FLUORESCENCE </a:t>
            </a:r>
          </a:p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  <a:latin typeface="Times New Roman" pitchFamily="18" charset="0"/>
              </a:rPr>
              <a:t>(346nm/386nm)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457200" y="527050"/>
            <a:ext cx="868680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996633"/>
                </a:solidFill>
                <a:latin typeface="Arial" charset="0"/>
              </a:rPr>
              <a:t>EFFECT OF TAURINE ON GLU-INDUCED ELEVATION </a:t>
            </a:r>
          </a:p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>
                <a:solidFill>
                  <a:srgbClr val="996633"/>
                </a:solidFill>
                <a:latin typeface="Arial" charset="0"/>
              </a:rPr>
              <a:t>OF INTRACELLULAR CALCIUM LEVEL</a:t>
            </a:r>
            <a:r>
              <a:rPr lang="en-US" altLang="en-US" b="1">
                <a:solidFill>
                  <a:srgbClr val="9900FF"/>
                </a:solidFill>
                <a:latin typeface="Arial" charset="0"/>
              </a:rPr>
              <a:t> </a:t>
            </a:r>
          </a:p>
        </p:txBody>
      </p:sp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990600" y="1001713"/>
          <a:ext cx="7459663" cy="538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Worksheet" r:id="rId4" imgW="11340000" imgH="8651160" progId="Excel.Sheet.8">
                  <p:embed/>
                </p:oleObj>
              </mc:Choice>
              <mc:Fallback>
                <p:oleObj name="Worksheet" r:id="rId4" imgW="11340000" imgH="8651160" progId="Excel.Sheet.8">
                  <p:embed/>
                  <p:pic>
                    <p:nvPicPr>
                      <p:cNvPr id="0" name="Picture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001713"/>
                        <a:ext cx="7459663" cy="538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1752600" y="3444875"/>
            <a:ext cx="1111250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Basal Level</a:t>
            </a:r>
          </a:p>
        </p:txBody>
      </p:sp>
      <p:sp>
        <p:nvSpPr>
          <p:cNvPr id="2055" name="Line 7"/>
          <p:cNvSpPr>
            <a:spLocks noChangeShapeType="1"/>
          </p:cNvSpPr>
          <p:nvPr/>
        </p:nvSpPr>
        <p:spPr bwMode="auto">
          <a:xfrm>
            <a:off x="2320925" y="3733800"/>
            <a:ext cx="0" cy="2286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2743200" y="1920875"/>
            <a:ext cx="482600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Glu</a:t>
            </a:r>
          </a:p>
        </p:txBody>
      </p:sp>
      <p:sp>
        <p:nvSpPr>
          <p:cNvPr id="2057" name="Line 9"/>
          <p:cNvSpPr>
            <a:spLocks noChangeShapeType="1"/>
          </p:cNvSpPr>
          <p:nvPr/>
        </p:nvSpPr>
        <p:spPr bwMode="auto">
          <a:xfrm>
            <a:off x="2971800" y="2232025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3517900" y="2895600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3048000" y="2438400"/>
            <a:ext cx="1163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After 10min</a:t>
            </a:r>
          </a:p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     wash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644900" y="2819400"/>
            <a:ext cx="8302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Taurine</a:t>
            </a:r>
          </a:p>
        </p:txBody>
      </p:sp>
      <p:sp>
        <p:nvSpPr>
          <p:cNvPr id="2061" name="Line 13"/>
          <p:cNvSpPr>
            <a:spLocks noChangeShapeType="1"/>
          </p:cNvSpPr>
          <p:nvPr/>
        </p:nvSpPr>
        <p:spPr bwMode="auto">
          <a:xfrm>
            <a:off x="3987800" y="3124200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2" name="Text Box 14"/>
          <p:cNvSpPr txBox="1">
            <a:spLocks noChangeArrowheads="1"/>
          </p:cNvSpPr>
          <p:nvPr/>
        </p:nvSpPr>
        <p:spPr bwMode="auto">
          <a:xfrm>
            <a:off x="4821238" y="2819400"/>
            <a:ext cx="481012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Glu</a:t>
            </a:r>
          </a:p>
        </p:txBody>
      </p:sp>
      <p:sp>
        <p:nvSpPr>
          <p:cNvPr id="2063" name="Line 15"/>
          <p:cNvSpPr>
            <a:spLocks noChangeShapeType="1"/>
          </p:cNvSpPr>
          <p:nvPr/>
        </p:nvSpPr>
        <p:spPr bwMode="auto">
          <a:xfrm>
            <a:off x="5105400" y="3124200"/>
            <a:ext cx="0" cy="3810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4" name="Text Box 16"/>
          <p:cNvSpPr txBox="1">
            <a:spLocks noChangeArrowheads="1"/>
          </p:cNvSpPr>
          <p:nvPr/>
        </p:nvSpPr>
        <p:spPr bwMode="auto">
          <a:xfrm>
            <a:off x="5500688" y="1600200"/>
            <a:ext cx="11636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After 10min</a:t>
            </a:r>
          </a:p>
          <a:p>
            <a:pPr eaLnBrk="0" fontAlgn="base" hangingPunct="0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     wash</a:t>
            </a:r>
          </a:p>
        </p:txBody>
      </p:sp>
      <p:sp>
        <p:nvSpPr>
          <p:cNvPr id="2065" name="Line 17"/>
          <p:cNvSpPr>
            <a:spLocks noChangeShapeType="1"/>
          </p:cNvSpPr>
          <p:nvPr/>
        </p:nvSpPr>
        <p:spPr bwMode="auto">
          <a:xfrm>
            <a:off x="6019800" y="2019300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6269038" y="2057400"/>
            <a:ext cx="482600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Glu</a:t>
            </a:r>
          </a:p>
        </p:txBody>
      </p:sp>
      <p:sp>
        <p:nvSpPr>
          <p:cNvPr id="2067" name="Line 19"/>
          <p:cNvSpPr>
            <a:spLocks noChangeShapeType="1"/>
          </p:cNvSpPr>
          <p:nvPr/>
        </p:nvSpPr>
        <p:spPr bwMode="auto">
          <a:xfrm>
            <a:off x="6553200" y="2362200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68" name="Text Box 20"/>
          <p:cNvSpPr txBox="1">
            <a:spLocks noChangeArrowheads="1"/>
          </p:cNvSpPr>
          <p:nvPr/>
        </p:nvSpPr>
        <p:spPr bwMode="auto">
          <a:xfrm>
            <a:off x="7162800" y="1600200"/>
            <a:ext cx="830263" cy="35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FFFFFF"/>
                </a:solidFill>
                <a:latin typeface="Times New Roman" pitchFamily="18" charset="0"/>
              </a:rPr>
              <a:t>Taurine</a:t>
            </a:r>
          </a:p>
        </p:txBody>
      </p:sp>
      <p:sp>
        <p:nvSpPr>
          <p:cNvPr id="2069" name="Line 21"/>
          <p:cNvSpPr>
            <a:spLocks noChangeShapeType="1"/>
          </p:cNvSpPr>
          <p:nvPr/>
        </p:nvSpPr>
        <p:spPr bwMode="auto">
          <a:xfrm>
            <a:off x="7543800" y="1905000"/>
            <a:ext cx="0" cy="30480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79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 Box 2"/>
          <p:cNvSpPr txBox="1">
            <a:spLocks noChangeArrowheads="1"/>
          </p:cNvSpPr>
          <p:nvPr/>
        </p:nvSpPr>
        <p:spPr bwMode="auto">
          <a:xfrm>
            <a:off x="0" y="333375"/>
            <a:ext cx="868680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6" rIns="91431" bIns="45716">
            <a:spAutoFit/>
          </a:bodyPr>
          <a:lstStyle/>
          <a:p>
            <a:pPr algn="ctr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>
                <a:solidFill>
                  <a:srgbClr val="996633"/>
                </a:solidFill>
                <a:latin typeface="Arial" charset="0"/>
              </a:rPr>
              <a:t>Inhibition of taurine on Glu-induced release of calcium from intracellular storage</a:t>
            </a:r>
          </a:p>
        </p:txBody>
      </p:sp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1381125" y="4859338"/>
            <a:ext cx="13779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A: Basal Level</a:t>
            </a:r>
            <a:endParaRPr lang="en-US" altLang="en-US" sz="2400">
              <a:solidFill>
                <a:srgbClr val="9900FF"/>
              </a:solidFill>
              <a:latin typeface="Times"/>
            </a:endParaRPr>
          </a:p>
        </p:txBody>
      </p:sp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1381125" y="5164138"/>
            <a:ext cx="4394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B-C: After added 25mM taurine for about 10 min</a:t>
            </a:r>
            <a:r>
              <a:rPr lang="en-US" altLang="en-US" sz="1600" b="1">
                <a:solidFill>
                  <a:prstClr val="white"/>
                </a:solidFill>
              </a:rPr>
              <a:t>.</a:t>
            </a:r>
            <a:endParaRPr lang="en-US" altLang="en-US" sz="2400">
              <a:solidFill>
                <a:prstClr val="white"/>
              </a:solidFill>
              <a:latin typeface="Times"/>
            </a:endParaRPr>
          </a:p>
        </p:txBody>
      </p:sp>
      <p:sp>
        <p:nvSpPr>
          <p:cNvPr id="31748" name="Text Box 5"/>
          <p:cNvSpPr txBox="1">
            <a:spLocks noChangeArrowheads="1"/>
          </p:cNvSpPr>
          <p:nvPr/>
        </p:nvSpPr>
        <p:spPr bwMode="auto">
          <a:xfrm>
            <a:off x="1381125" y="4510088"/>
            <a:ext cx="3835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Neurons were incubated in Ca</a:t>
            </a:r>
            <a:r>
              <a:rPr lang="en-US" altLang="en-US" sz="1600" b="1" baseline="30000">
                <a:solidFill>
                  <a:srgbClr val="9900FF"/>
                </a:solidFill>
              </a:rPr>
              <a:t>2+</a:t>
            </a:r>
            <a:r>
              <a:rPr lang="en-US" altLang="en-US" sz="1600" b="1">
                <a:solidFill>
                  <a:srgbClr val="9900FF"/>
                </a:solidFill>
              </a:rPr>
              <a:t>-free EBSS</a:t>
            </a:r>
          </a:p>
        </p:txBody>
      </p:sp>
      <p:sp>
        <p:nvSpPr>
          <p:cNvPr id="31749" name="Text Box 6"/>
          <p:cNvSpPr txBox="1">
            <a:spLocks noChangeArrowheads="1"/>
          </p:cNvSpPr>
          <p:nvPr/>
        </p:nvSpPr>
        <p:spPr bwMode="auto">
          <a:xfrm>
            <a:off x="1381125" y="5468938"/>
            <a:ext cx="36195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D-E: After added 0.25mM Glu at 30”, 1’.</a:t>
            </a:r>
          </a:p>
        </p:txBody>
      </p:sp>
      <p:pic>
        <p:nvPicPr>
          <p:cNvPr id="31750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425" y="4114800"/>
            <a:ext cx="17526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Text Box 8"/>
          <p:cNvSpPr txBox="1">
            <a:spLocks noChangeArrowheads="1"/>
          </p:cNvSpPr>
          <p:nvPr/>
        </p:nvSpPr>
        <p:spPr bwMode="auto">
          <a:xfrm>
            <a:off x="5688013" y="4213225"/>
            <a:ext cx="590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  <a:latin typeface="Times"/>
              </a:rPr>
              <a:t>Low</a:t>
            </a:r>
            <a:endParaRPr lang="en-US" altLang="en-US" sz="1400">
              <a:solidFill>
                <a:srgbClr val="9900FF"/>
              </a:solidFill>
              <a:latin typeface="Times"/>
            </a:endParaRPr>
          </a:p>
        </p:txBody>
      </p:sp>
      <p:sp>
        <p:nvSpPr>
          <p:cNvPr id="31752" name="Text Box 9"/>
          <p:cNvSpPr txBox="1">
            <a:spLocks noChangeArrowheads="1"/>
          </p:cNvSpPr>
          <p:nvPr/>
        </p:nvSpPr>
        <p:spPr bwMode="auto">
          <a:xfrm>
            <a:off x="7334250" y="4229100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  <a:latin typeface="Times"/>
              </a:rPr>
              <a:t>High</a:t>
            </a:r>
            <a:endParaRPr lang="en-US" altLang="en-US" sz="2400">
              <a:solidFill>
                <a:srgbClr val="9900FF"/>
              </a:solidFill>
              <a:latin typeface="Times"/>
            </a:endParaRPr>
          </a:p>
        </p:txBody>
      </p:sp>
      <p:pic>
        <p:nvPicPr>
          <p:cNvPr id="31753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6213" y="2057400"/>
            <a:ext cx="1042987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4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3013" y="2057400"/>
            <a:ext cx="1050925" cy="20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92513" y="2057400"/>
            <a:ext cx="1017587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33913" y="2057400"/>
            <a:ext cx="1042987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00713" y="2057400"/>
            <a:ext cx="1027112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1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54813" y="2057400"/>
            <a:ext cx="1017587" cy="200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9" name="Text Box 16"/>
          <p:cNvSpPr txBox="1">
            <a:spLocks noChangeArrowheads="1"/>
          </p:cNvSpPr>
          <p:nvPr/>
        </p:nvSpPr>
        <p:spPr bwMode="auto">
          <a:xfrm>
            <a:off x="1381125" y="5805488"/>
            <a:ext cx="57118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1" tIns="45716" rIns="91431" bIns="45716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F: Neurons responded to 2.5µg pertussis toxin by releasing Ca</a:t>
            </a:r>
            <a:r>
              <a:rPr lang="en-US" altLang="en-US" sz="1600" b="1" baseline="30000">
                <a:solidFill>
                  <a:srgbClr val="9900FF"/>
                </a:solidFill>
              </a:rPr>
              <a:t>2+</a:t>
            </a:r>
            <a:r>
              <a:rPr lang="en-US" altLang="en-US" sz="1600" b="1">
                <a:solidFill>
                  <a:srgbClr val="9900FF"/>
                </a:solidFill>
              </a:rPr>
              <a:t>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600" b="1">
                <a:solidFill>
                  <a:srgbClr val="9900FF"/>
                </a:solidFill>
              </a:rPr>
              <a:t>     from internal storage pools.</a:t>
            </a:r>
          </a:p>
        </p:txBody>
      </p:sp>
    </p:spTree>
    <p:extLst>
      <p:ext uri="{BB962C8B-B14F-4D97-AF65-F5344CB8AC3E}">
        <p14:creationId xmlns:p14="http://schemas.microsoft.com/office/powerpoint/2010/main" val="30426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95400"/>
            <a:ext cx="76962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Rectangle 9"/>
          <p:cNvSpPr>
            <a:spLocks noChangeArrowheads="1"/>
          </p:cNvSpPr>
          <p:nvPr/>
        </p:nvSpPr>
        <p:spPr bwMode="auto">
          <a:xfrm>
            <a:off x="1143000" y="304800"/>
            <a:ext cx="666908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996633"/>
                </a:solidFill>
                <a:latin typeface="Arial" charset="0"/>
              </a:rPr>
              <a:t>EFFECT OF TAURINE ON THE GLUTAMATE INDUCED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996633"/>
                </a:solidFill>
                <a:latin typeface="Arial" charset="0"/>
              </a:rPr>
              <a:t>APOPTOSIS</a:t>
            </a:r>
          </a:p>
        </p:txBody>
      </p:sp>
      <p:sp>
        <p:nvSpPr>
          <p:cNvPr id="48131" name="Rectangle 12"/>
          <p:cNvSpPr>
            <a:spLocks noChangeArrowheads="1"/>
          </p:cNvSpPr>
          <p:nvPr/>
        </p:nvSpPr>
        <p:spPr bwMode="auto">
          <a:xfrm>
            <a:off x="3352800" y="6019800"/>
            <a:ext cx="2808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00FF"/>
                </a:solidFill>
              </a:rPr>
              <a:t>Caspase 3 activity </a:t>
            </a:r>
          </a:p>
        </p:txBody>
      </p:sp>
    </p:spTree>
    <p:extLst>
      <p:ext uri="{BB962C8B-B14F-4D97-AF65-F5344CB8AC3E}">
        <p14:creationId xmlns:p14="http://schemas.microsoft.com/office/powerpoint/2010/main" val="262571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371600"/>
            <a:ext cx="5591175" cy="246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038600"/>
            <a:ext cx="6265863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397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371600"/>
            <a:ext cx="3024188" cy="246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685800" y="228600"/>
            <a:ext cx="7499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6633"/>
                </a:solidFill>
                <a:latin typeface="Arial" charset="0"/>
              </a:rPr>
              <a:t>EFFECT OF TAURINE ON THE GLUTAMATE INDUCED CHANGE OF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96633"/>
                </a:solidFill>
                <a:latin typeface="Arial" charset="0"/>
              </a:rPr>
              <a:t>BAX/ BCL-2</a:t>
            </a:r>
          </a:p>
        </p:txBody>
      </p:sp>
    </p:spTree>
    <p:extLst>
      <p:ext uri="{BB962C8B-B14F-4D97-AF65-F5344CB8AC3E}">
        <p14:creationId xmlns:p14="http://schemas.microsoft.com/office/powerpoint/2010/main" val="23166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460375" y="330200"/>
            <a:ext cx="8388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9900FF"/>
                </a:solidFill>
                <a:latin typeface="Arial" charset="0"/>
              </a:rPr>
              <a:t>A MODEL DEPICTING A PATHWAY THAT TAURINE EXERTS ITS FUNCTION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9900FF"/>
                </a:solidFill>
                <a:latin typeface="Arial" charset="0"/>
              </a:rPr>
              <a:t>AGAINST </a:t>
            </a:r>
            <a:r>
              <a:rPr lang="en-US" b="1">
                <a:solidFill>
                  <a:srgbClr val="9900FF"/>
                </a:solidFill>
                <a:latin typeface="Arial" charset="0"/>
              </a:rPr>
              <a:t>GLUTAMATE-INDUCED </a:t>
            </a:r>
            <a:r>
              <a:rPr lang="en-US" b="1" smtClean="0">
                <a:solidFill>
                  <a:srgbClr val="9900FF"/>
                </a:solidFill>
                <a:latin typeface="Arial" charset="0"/>
              </a:rPr>
              <a:t>APOPTOSIS</a:t>
            </a:r>
            <a:endParaRPr lang="en-US" b="1" dirty="0">
              <a:solidFill>
                <a:srgbClr val="9900FF"/>
              </a:solidFill>
              <a:latin typeface="Arial" charset="0"/>
            </a:endParaRPr>
          </a:p>
        </p:txBody>
      </p:sp>
      <p:pic>
        <p:nvPicPr>
          <p:cNvPr id="788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8229600" cy="551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72622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Effect of Taurine treatment on the Endoplasmic Reticulum Stress Pathways.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44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7"/>
          <p:cNvGrpSpPr>
            <a:grpSpLocks/>
          </p:cNvGrpSpPr>
          <p:nvPr/>
        </p:nvGrpSpPr>
        <p:grpSpPr bwMode="auto">
          <a:xfrm>
            <a:off x="225425" y="1143000"/>
            <a:ext cx="8918575" cy="3657600"/>
            <a:chOff x="762000" y="1676400"/>
            <a:chExt cx="8919166" cy="3657600"/>
          </a:xfrm>
        </p:grpSpPr>
        <p:sp>
          <p:nvSpPr>
            <p:cNvPr id="34830" name="Oval 9"/>
            <p:cNvSpPr>
              <a:spLocks noChangeArrowheads="1"/>
            </p:cNvSpPr>
            <p:nvPr/>
          </p:nvSpPr>
          <p:spPr bwMode="auto">
            <a:xfrm>
              <a:off x="762000" y="1676400"/>
              <a:ext cx="6858000" cy="3657600"/>
            </a:xfrm>
            <a:prstGeom prst="ellipse">
              <a:avLst/>
            </a:prstGeom>
            <a:solidFill>
              <a:srgbClr val="CCBE9A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34831" name="Oval 10"/>
            <p:cNvSpPr>
              <a:spLocks noChangeArrowheads="1"/>
            </p:cNvSpPr>
            <p:nvPr/>
          </p:nvSpPr>
          <p:spPr bwMode="auto">
            <a:xfrm>
              <a:off x="914400" y="1905000"/>
              <a:ext cx="6553200" cy="3200400"/>
            </a:xfrm>
            <a:prstGeom prst="ellipse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34832" name="TextBox 11"/>
            <p:cNvSpPr txBox="1">
              <a:spLocks noChangeArrowheads="1"/>
            </p:cNvSpPr>
            <p:nvPr/>
          </p:nvSpPr>
          <p:spPr bwMode="auto">
            <a:xfrm>
              <a:off x="2057400" y="3581400"/>
              <a:ext cx="141981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/>
                <a:t>ER stress</a:t>
              </a: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1676400" y="2514600"/>
              <a:ext cx="1144142" cy="337868"/>
            </a:xfrm>
            <a:custGeom>
              <a:avLst/>
              <a:gdLst>
                <a:gd name="connsiteX0" fmla="*/ 0 w 1144142"/>
                <a:gd name="connsiteY0" fmla="*/ 414068 h 414068"/>
                <a:gd name="connsiteX1" fmla="*/ 51758 w 1144142"/>
                <a:gd name="connsiteY1" fmla="*/ 241540 h 414068"/>
                <a:gd name="connsiteX2" fmla="*/ 207034 w 1144142"/>
                <a:gd name="connsiteY2" fmla="*/ 189782 h 414068"/>
                <a:gd name="connsiteX3" fmla="*/ 396815 w 1144142"/>
                <a:gd name="connsiteY3" fmla="*/ 155276 h 414068"/>
                <a:gd name="connsiteX4" fmla="*/ 707366 w 1144142"/>
                <a:gd name="connsiteY4" fmla="*/ 138023 h 414068"/>
                <a:gd name="connsiteX5" fmla="*/ 793630 w 1144142"/>
                <a:gd name="connsiteY5" fmla="*/ 120770 h 414068"/>
                <a:gd name="connsiteX6" fmla="*/ 1035169 w 1144142"/>
                <a:gd name="connsiteY6" fmla="*/ 69012 h 414068"/>
                <a:gd name="connsiteX7" fmla="*/ 1086928 w 1144142"/>
                <a:gd name="connsiteY7" fmla="*/ 34506 h 414068"/>
                <a:gd name="connsiteX8" fmla="*/ 1138686 w 1144142"/>
                <a:gd name="connsiteY8" fmla="*/ 0 h 41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4142" h="414068">
                  <a:moveTo>
                    <a:pt x="0" y="414068"/>
                  </a:moveTo>
                  <a:cubicBezTo>
                    <a:pt x="6906" y="386442"/>
                    <a:pt x="39155" y="249942"/>
                    <a:pt x="51758" y="241540"/>
                  </a:cubicBezTo>
                  <a:cubicBezTo>
                    <a:pt x="137873" y="184130"/>
                    <a:pt x="74207" y="216347"/>
                    <a:pt x="207034" y="189782"/>
                  </a:cubicBezTo>
                  <a:cubicBezTo>
                    <a:pt x="316639" y="167861"/>
                    <a:pt x="250612" y="166972"/>
                    <a:pt x="396815" y="155276"/>
                  </a:cubicBezTo>
                  <a:cubicBezTo>
                    <a:pt x="500161" y="147008"/>
                    <a:pt x="603849" y="143774"/>
                    <a:pt x="707366" y="138023"/>
                  </a:cubicBezTo>
                  <a:cubicBezTo>
                    <a:pt x="736121" y="132272"/>
                    <a:pt x="764647" y="125229"/>
                    <a:pt x="793630" y="120770"/>
                  </a:cubicBezTo>
                  <a:cubicBezTo>
                    <a:pt x="855315" y="111280"/>
                    <a:pt x="975862" y="108550"/>
                    <a:pt x="1035169" y="69012"/>
                  </a:cubicBezTo>
                  <a:cubicBezTo>
                    <a:pt x="1052422" y="57510"/>
                    <a:pt x="1068382" y="43779"/>
                    <a:pt x="1086928" y="34506"/>
                  </a:cubicBezTo>
                  <a:cubicBezTo>
                    <a:pt x="1144142" y="5899"/>
                    <a:pt x="1138686" y="38454"/>
                    <a:pt x="1138686" y="0"/>
                  </a:cubicBezTo>
                </a:path>
              </a:pathLst>
            </a:cu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76200">
              <a:extrusionClr>
                <a:schemeClr val="tx2">
                  <a:lumMod val="95000"/>
                  <a:lumOff val="5000"/>
                </a:schemeClr>
              </a:extrusionClr>
            </a:sp3d>
          </p:spPr>
          <p:txBody>
            <a:bodyPr/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mtClean="0"/>
            </a:p>
          </p:txBody>
        </p:sp>
        <p:sp>
          <p:nvSpPr>
            <p:cNvPr id="34836" name="Right Arrow 16"/>
            <p:cNvSpPr>
              <a:spLocks noChangeArrowheads="1"/>
            </p:cNvSpPr>
            <p:nvPr/>
          </p:nvSpPr>
          <p:spPr bwMode="auto">
            <a:xfrm>
              <a:off x="2971800" y="2590800"/>
              <a:ext cx="1219200" cy="3048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 algn="ctr">
              <a:solidFill>
                <a:schemeClr val="tx2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4724400" y="2514600"/>
              <a:ext cx="1160238" cy="414068"/>
            </a:xfrm>
            <a:custGeom>
              <a:avLst/>
              <a:gdLst>
                <a:gd name="connsiteX0" fmla="*/ 0 w 1160238"/>
                <a:gd name="connsiteY0" fmla="*/ 310551 h 414068"/>
                <a:gd name="connsiteX1" fmla="*/ 17253 w 1160238"/>
                <a:gd name="connsiteY1" fmla="*/ 379562 h 414068"/>
                <a:gd name="connsiteX2" fmla="*/ 69012 w 1160238"/>
                <a:gd name="connsiteY2" fmla="*/ 396815 h 414068"/>
                <a:gd name="connsiteX3" fmla="*/ 207034 w 1160238"/>
                <a:gd name="connsiteY3" fmla="*/ 414068 h 414068"/>
                <a:gd name="connsiteX4" fmla="*/ 327804 w 1160238"/>
                <a:gd name="connsiteY4" fmla="*/ 396815 h 414068"/>
                <a:gd name="connsiteX5" fmla="*/ 672861 w 1160238"/>
                <a:gd name="connsiteY5" fmla="*/ 362310 h 414068"/>
                <a:gd name="connsiteX6" fmla="*/ 672861 w 1160238"/>
                <a:gd name="connsiteY6" fmla="*/ 155276 h 414068"/>
                <a:gd name="connsiteX7" fmla="*/ 569344 w 1160238"/>
                <a:gd name="connsiteY7" fmla="*/ 120770 h 414068"/>
                <a:gd name="connsiteX8" fmla="*/ 396815 w 1160238"/>
                <a:gd name="connsiteY8" fmla="*/ 138023 h 414068"/>
                <a:gd name="connsiteX9" fmla="*/ 327804 w 1160238"/>
                <a:gd name="connsiteY9" fmla="*/ 241540 h 414068"/>
                <a:gd name="connsiteX10" fmla="*/ 345057 w 1160238"/>
                <a:gd name="connsiteY10" fmla="*/ 345057 h 414068"/>
                <a:gd name="connsiteX11" fmla="*/ 448574 w 1160238"/>
                <a:gd name="connsiteY11" fmla="*/ 379562 h 414068"/>
                <a:gd name="connsiteX12" fmla="*/ 500332 w 1160238"/>
                <a:gd name="connsiteY12" fmla="*/ 396815 h 414068"/>
                <a:gd name="connsiteX13" fmla="*/ 776378 w 1160238"/>
                <a:gd name="connsiteY13" fmla="*/ 379562 h 414068"/>
                <a:gd name="connsiteX14" fmla="*/ 793630 w 1160238"/>
                <a:gd name="connsiteY14" fmla="*/ 327804 h 414068"/>
                <a:gd name="connsiteX15" fmla="*/ 776378 w 1160238"/>
                <a:gd name="connsiteY15" fmla="*/ 103517 h 414068"/>
                <a:gd name="connsiteX16" fmla="*/ 759125 w 1160238"/>
                <a:gd name="connsiteY16" fmla="*/ 51759 h 414068"/>
                <a:gd name="connsiteX17" fmla="*/ 655608 w 1160238"/>
                <a:gd name="connsiteY17" fmla="*/ 17253 h 414068"/>
                <a:gd name="connsiteX18" fmla="*/ 603849 w 1160238"/>
                <a:gd name="connsiteY18" fmla="*/ 34506 h 414068"/>
                <a:gd name="connsiteX19" fmla="*/ 655608 w 1160238"/>
                <a:gd name="connsiteY19" fmla="*/ 189781 h 414068"/>
                <a:gd name="connsiteX20" fmla="*/ 759125 w 1160238"/>
                <a:gd name="connsiteY20" fmla="*/ 241540 h 414068"/>
                <a:gd name="connsiteX21" fmla="*/ 810883 w 1160238"/>
                <a:gd name="connsiteY21" fmla="*/ 276045 h 414068"/>
                <a:gd name="connsiteX22" fmla="*/ 914400 w 1160238"/>
                <a:gd name="connsiteY22" fmla="*/ 310551 h 414068"/>
                <a:gd name="connsiteX23" fmla="*/ 983412 w 1160238"/>
                <a:gd name="connsiteY23" fmla="*/ 293298 h 414068"/>
                <a:gd name="connsiteX24" fmla="*/ 983412 w 1160238"/>
                <a:gd name="connsiteY24" fmla="*/ 120770 h 414068"/>
                <a:gd name="connsiteX25" fmla="*/ 966159 w 1160238"/>
                <a:gd name="connsiteY25" fmla="*/ 69011 h 414068"/>
                <a:gd name="connsiteX26" fmla="*/ 897147 w 1160238"/>
                <a:gd name="connsiteY26" fmla="*/ 51759 h 414068"/>
                <a:gd name="connsiteX27" fmla="*/ 828136 w 1160238"/>
                <a:gd name="connsiteY27" fmla="*/ 69011 h 414068"/>
                <a:gd name="connsiteX28" fmla="*/ 810883 w 1160238"/>
                <a:gd name="connsiteY28" fmla="*/ 120770 h 414068"/>
                <a:gd name="connsiteX29" fmla="*/ 828136 w 1160238"/>
                <a:gd name="connsiteY29" fmla="*/ 172528 h 414068"/>
                <a:gd name="connsiteX30" fmla="*/ 931653 w 1160238"/>
                <a:gd name="connsiteY30" fmla="*/ 224287 h 414068"/>
                <a:gd name="connsiteX31" fmla="*/ 1138687 w 1160238"/>
                <a:gd name="connsiteY31" fmla="*/ 207034 h 414068"/>
                <a:gd name="connsiteX32" fmla="*/ 1155940 w 1160238"/>
                <a:gd name="connsiteY32" fmla="*/ 155276 h 414068"/>
                <a:gd name="connsiteX33" fmla="*/ 1155940 w 1160238"/>
                <a:gd name="connsiteY33" fmla="*/ 0 h 41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60238" h="414068">
                  <a:moveTo>
                    <a:pt x="0" y="310551"/>
                  </a:moveTo>
                  <a:cubicBezTo>
                    <a:pt x="5751" y="333555"/>
                    <a:pt x="2440" y="361046"/>
                    <a:pt x="17253" y="379562"/>
                  </a:cubicBezTo>
                  <a:cubicBezTo>
                    <a:pt x="28614" y="393763"/>
                    <a:pt x="51119" y="393562"/>
                    <a:pt x="69012" y="396815"/>
                  </a:cubicBezTo>
                  <a:cubicBezTo>
                    <a:pt x="114629" y="405109"/>
                    <a:pt x="161027" y="408317"/>
                    <a:pt x="207034" y="414068"/>
                  </a:cubicBezTo>
                  <a:cubicBezTo>
                    <a:pt x="247291" y="408317"/>
                    <a:pt x="287306" y="400497"/>
                    <a:pt x="327804" y="396815"/>
                  </a:cubicBezTo>
                  <a:cubicBezTo>
                    <a:pt x="679875" y="364808"/>
                    <a:pt x="480105" y="400859"/>
                    <a:pt x="672861" y="362310"/>
                  </a:cubicBezTo>
                  <a:cubicBezTo>
                    <a:pt x="695650" y="293938"/>
                    <a:pt x="723420" y="234726"/>
                    <a:pt x="672861" y="155276"/>
                  </a:cubicBezTo>
                  <a:cubicBezTo>
                    <a:pt x="653334" y="124590"/>
                    <a:pt x="569344" y="120770"/>
                    <a:pt x="569344" y="120770"/>
                  </a:cubicBezTo>
                  <a:cubicBezTo>
                    <a:pt x="511834" y="126521"/>
                    <a:pt x="448510" y="112176"/>
                    <a:pt x="396815" y="138023"/>
                  </a:cubicBezTo>
                  <a:cubicBezTo>
                    <a:pt x="359723" y="156569"/>
                    <a:pt x="327804" y="241540"/>
                    <a:pt x="327804" y="241540"/>
                  </a:cubicBezTo>
                  <a:cubicBezTo>
                    <a:pt x="333555" y="276046"/>
                    <a:pt x="322021" y="318731"/>
                    <a:pt x="345057" y="345057"/>
                  </a:cubicBezTo>
                  <a:cubicBezTo>
                    <a:pt x="369008" y="372430"/>
                    <a:pt x="414068" y="368060"/>
                    <a:pt x="448574" y="379562"/>
                  </a:cubicBezTo>
                  <a:lnTo>
                    <a:pt x="500332" y="396815"/>
                  </a:lnTo>
                  <a:cubicBezTo>
                    <a:pt x="592347" y="391064"/>
                    <a:pt x="686634" y="400678"/>
                    <a:pt x="776378" y="379562"/>
                  </a:cubicBezTo>
                  <a:cubicBezTo>
                    <a:pt x="794080" y="375397"/>
                    <a:pt x="793630" y="345990"/>
                    <a:pt x="793630" y="327804"/>
                  </a:cubicBezTo>
                  <a:cubicBezTo>
                    <a:pt x="793630" y="252821"/>
                    <a:pt x="785678" y="177921"/>
                    <a:pt x="776378" y="103517"/>
                  </a:cubicBezTo>
                  <a:cubicBezTo>
                    <a:pt x="774122" y="85471"/>
                    <a:pt x="773924" y="62329"/>
                    <a:pt x="759125" y="51759"/>
                  </a:cubicBezTo>
                  <a:cubicBezTo>
                    <a:pt x="729528" y="30618"/>
                    <a:pt x="655608" y="17253"/>
                    <a:pt x="655608" y="17253"/>
                  </a:cubicBezTo>
                  <a:cubicBezTo>
                    <a:pt x="638355" y="23004"/>
                    <a:pt x="616709" y="21646"/>
                    <a:pt x="603849" y="34506"/>
                  </a:cubicBezTo>
                  <a:cubicBezTo>
                    <a:pt x="554384" y="83970"/>
                    <a:pt x="620057" y="166080"/>
                    <a:pt x="655608" y="189781"/>
                  </a:cubicBezTo>
                  <a:cubicBezTo>
                    <a:pt x="803929" y="288663"/>
                    <a:pt x="616274" y="170115"/>
                    <a:pt x="759125" y="241540"/>
                  </a:cubicBezTo>
                  <a:cubicBezTo>
                    <a:pt x="777671" y="250813"/>
                    <a:pt x="791935" y="267624"/>
                    <a:pt x="810883" y="276045"/>
                  </a:cubicBezTo>
                  <a:cubicBezTo>
                    <a:pt x="844120" y="290817"/>
                    <a:pt x="914400" y="310551"/>
                    <a:pt x="914400" y="310551"/>
                  </a:cubicBezTo>
                  <a:cubicBezTo>
                    <a:pt x="937404" y="304800"/>
                    <a:pt x="964896" y="308111"/>
                    <a:pt x="983412" y="293298"/>
                  </a:cubicBezTo>
                  <a:cubicBezTo>
                    <a:pt x="1021888" y="262518"/>
                    <a:pt x="984532" y="126369"/>
                    <a:pt x="983412" y="120770"/>
                  </a:cubicBezTo>
                  <a:cubicBezTo>
                    <a:pt x="979845" y="102937"/>
                    <a:pt x="980360" y="80372"/>
                    <a:pt x="966159" y="69011"/>
                  </a:cubicBezTo>
                  <a:cubicBezTo>
                    <a:pt x="947643" y="54198"/>
                    <a:pt x="920151" y="57510"/>
                    <a:pt x="897147" y="51759"/>
                  </a:cubicBezTo>
                  <a:cubicBezTo>
                    <a:pt x="874143" y="57510"/>
                    <a:pt x="846652" y="54199"/>
                    <a:pt x="828136" y="69011"/>
                  </a:cubicBezTo>
                  <a:cubicBezTo>
                    <a:pt x="813935" y="80372"/>
                    <a:pt x="810883" y="102584"/>
                    <a:pt x="810883" y="120770"/>
                  </a:cubicBezTo>
                  <a:cubicBezTo>
                    <a:pt x="810883" y="138956"/>
                    <a:pt x="816775" y="158327"/>
                    <a:pt x="828136" y="172528"/>
                  </a:cubicBezTo>
                  <a:cubicBezTo>
                    <a:pt x="852460" y="202933"/>
                    <a:pt x="897556" y="212921"/>
                    <a:pt x="931653" y="224287"/>
                  </a:cubicBezTo>
                  <a:cubicBezTo>
                    <a:pt x="1000664" y="218536"/>
                    <a:pt x="1072499" y="227400"/>
                    <a:pt x="1138687" y="207034"/>
                  </a:cubicBezTo>
                  <a:cubicBezTo>
                    <a:pt x="1156069" y="201686"/>
                    <a:pt x="1154430" y="173399"/>
                    <a:pt x="1155940" y="155276"/>
                  </a:cubicBezTo>
                  <a:cubicBezTo>
                    <a:pt x="1160238" y="103696"/>
                    <a:pt x="1155940" y="51759"/>
                    <a:pt x="1155940" y="0"/>
                  </a:cubicBezTo>
                </a:path>
              </a:pathLst>
            </a:custGeom>
            <a:solidFill>
              <a:schemeClr val="accent1"/>
            </a:solidFill>
            <a:ln w="349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/>
              <a:lightRig rig="threePt" dir="t"/>
            </a:scene3d>
            <a:sp3d extrusionH="76200">
              <a:extrusionClr>
                <a:schemeClr val="bg1">
                  <a:lumMod val="95000"/>
                </a:schemeClr>
              </a:extrusionClr>
            </a:sp3d>
          </p:spPr>
          <p:txBody>
            <a:bodyPr/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mtClean="0"/>
            </a:p>
          </p:txBody>
        </p:sp>
        <p:sp>
          <p:nvSpPr>
            <p:cNvPr id="34840" name="Oval 20"/>
            <p:cNvSpPr>
              <a:spLocks noChangeArrowheads="1"/>
            </p:cNvSpPr>
            <p:nvPr/>
          </p:nvSpPr>
          <p:spPr bwMode="auto">
            <a:xfrm>
              <a:off x="3429000" y="2209800"/>
              <a:ext cx="381000" cy="381000"/>
            </a:xfrm>
            <a:prstGeom prst="ellipse">
              <a:avLst/>
            </a:prstGeom>
            <a:solidFill>
              <a:srgbClr val="00B050"/>
            </a:solidFill>
            <a:ln w="9525" algn="ctr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34841" name="TextBox 21"/>
            <p:cNvSpPr txBox="1">
              <a:spLocks noChangeArrowheads="1"/>
            </p:cNvSpPr>
            <p:nvPr/>
          </p:nvSpPr>
          <p:spPr bwMode="auto">
            <a:xfrm>
              <a:off x="3733800" y="1981200"/>
              <a:ext cx="163301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400" smtClean="0"/>
                <a:t>Chaperone</a:t>
              </a:r>
            </a:p>
          </p:txBody>
        </p:sp>
        <p:sp>
          <p:nvSpPr>
            <p:cNvPr id="34842" name="Left Arrow 24"/>
            <p:cNvSpPr>
              <a:spLocks noChangeArrowheads="1"/>
            </p:cNvSpPr>
            <p:nvPr/>
          </p:nvSpPr>
          <p:spPr bwMode="auto">
            <a:xfrm>
              <a:off x="7010400" y="3276600"/>
              <a:ext cx="990600" cy="609600"/>
            </a:xfrm>
            <a:prstGeom prst="leftArrow">
              <a:avLst>
                <a:gd name="adj1" fmla="val 50000"/>
                <a:gd name="adj2" fmla="val 49999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34843" name="TextBox 25"/>
            <p:cNvSpPr txBox="1">
              <a:spLocks noChangeArrowheads="1"/>
            </p:cNvSpPr>
            <p:nvPr/>
          </p:nvSpPr>
          <p:spPr bwMode="auto">
            <a:xfrm>
              <a:off x="8018531" y="3276600"/>
              <a:ext cx="1662635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smtClean="0"/>
                <a:t>ER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smtClean="0"/>
                <a:t>disturbed</a:t>
              </a:r>
            </a:p>
          </p:txBody>
        </p:sp>
        <p:sp>
          <p:nvSpPr>
            <p:cNvPr id="34844" name="Left Arrow 26"/>
            <p:cNvSpPr>
              <a:spLocks noChangeArrowheads="1"/>
            </p:cNvSpPr>
            <p:nvPr/>
          </p:nvSpPr>
          <p:spPr bwMode="auto">
            <a:xfrm>
              <a:off x="3581400" y="3733800"/>
              <a:ext cx="1447800" cy="304800"/>
            </a:xfrm>
            <a:prstGeom prst="leftArrow">
              <a:avLst>
                <a:gd name="adj1" fmla="val 50000"/>
                <a:gd name="adj2" fmla="val 50007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</p:grpSp>
      <p:sp>
        <p:nvSpPr>
          <p:cNvPr id="30" name="Rectangle 29"/>
          <p:cNvSpPr/>
          <p:nvPr/>
        </p:nvSpPr>
        <p:spPr>
          <a:xfrm>
            <a:off x="304800" y="4953000"/>
            <a:ext cx="80010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rgbClr val="000000"/>
                </a:solidFill>
              </a:rPr>
              <a:t>ER stress is involved in stroke, diabetes, Alzheimer, Parkinson </a:t>
            </a:r>
          </a:p>
        </p:txBody>
      </p:sp>
      <p:sp>
        <p:nvSpPr>
          <p:cNvPr id="31" name="TextBox 1"/>
          <p:cNvSpPr txBox="1">
            <a:spLocks noChangeArrowheads="1"/>
          </p:cNvSpPr>
          <p:nvPr/>
        </p:nvSpPr>
        <p:spPr bwMode="auto">
          <a:xfrm>
            <a:off x="762000" y="152400"/>
            <a:ext cx="91440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700" dirty="0">
                <a:solidFill>
                  <a:srgbClr val="FF0000"/>
                </a:solidFill>
              </a:rPr>
              <a:t>ER stress </a:t>
            </a:r>
            <a:r>
              <a:rPr lang="en-US" sz="3700" dirty="0" smtClean="0">
                <a:solidFill>
                  <a:srgbClr val="FF0000"/>
                </a:solidFill>
              </a:rPr>
              <a:t>and disease processes</a:t>
            </a:r>
            <a:endParaRPr lang="en-US" sz="3700" dirty="0">
              <a:solidFill>
                <a:srgbClr val="FF0000"/>
              </a:solidFill>
            </a:endParaRPr>
          </a:p>
        </p:txBody>
      </p:sp>
      <p:sp>
        <p:nvSpPr>
          <p:cNvPr id="32" name="Freeform 31"/>
          <p:cNvSpPr/>
          <p:nvPr/>
        </p:nvSpPr>
        <p:spPr bwMode="auto">
          <a:xfrm>
            <a:off x="4876800" y="3048000"/>
            <a:ext cx="741872" cy="373811"/>
          </a:xfrm>
          <a:custGeom>
            <a:avLst/>
            <a:gdLst>
              <a:gd name="connsiteX0" fmla="*/ 0 w 741872"/>
              <a:gd name="connsiteY0" fmla="*/ 396815 h 793630"/>
              <a:gd name="connsiteX1" fmla="*/ 34506 w 741872"/>
              <a:gd name="connsiteY1" fmla="*/ 103517 h 793630"/>
              <a:gd name="connsiteX2" fmla="*/ 69012 w 741872"/>
              <a:gd name="connsiteY2" fmla="*/ 51758 h 793630"/>
              <a:gd name="connsiteX3" fmla="*/ 293299 w 741872"/>
              <a:gd name="connsiteY3" fmla="*/ 0 h 793630"/>
              <a:gd name="connsiteX4" fmla="*/ 655608 w 741872"/>
              <a:gd name="connsiteY4" fmla="*/ 17253 h 793630"/>
              <a:gd name="connsiteX5" fmla="*/ 707366 w 741872"/>
              <a:gd name="connsiteY5" fmla="*/ 34505 h 793630"/>
              <a:gd name="connsiteX6" fmla="*/ 741872 w 741872"/>
              <a:gd name="connsiteY6" fmla="*/ 138022 h 793630"/>
              <a:gd name="connsiteX7" fmla="*/ 690114 w 741872"/>
              <a:gd name="connsiteY7" fmla="*/ 362309 h 793630"/>
              <a:gd name="connsiteX8" fmla="*/ 638355 w 741872"/>
              <a:gd name="connsiteY8" fmla="*/ 396815 h 793630"/>
              <a:gd name="connsiteX9" fmla="*/ 534838 w 741872"/>
              <a:gd name="connsiteY9" fmla="*/ 465826 h 793630"/>
              <a:gd name="connsiteX10" fmla="*/ 465827 w 741872"/>
              <a:gd name="connsiteY10" fmla="*/ 362309 h 793630"/>
              <a:gd name="connsiteX11" fmla="*/ 431321 w 741872"/>
              <a:gd name="connsiteY11" fmla="*/ 258792 h 793630"/>
              <a:gd name="connsiteX12" fmla="*/ 362310 w 741872"/>
              <a:gd name="connsiteY12" fmla="*/ 362309 h 793630"/>
              <a:gd name="connsiteX13" fmla="*/ 310551 w 741872"/>
              <a:gd name="connsiteY13" fmla="*/ 379562 h 793630"/>
              <a:gd name="connsiteX14" fmla="*/ 241540 w 741872"/>
              <a:gd name="connsiteY14" fmla="*/ 534837 h 793630"/>
              <a:gd name="connsiteX15" fmla="*/ 224287 w 741872"/>
              <a:gd name="connsiteY15" fmla="*/ 793630 h 7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41872" h="793630">
                <a:moveTo>
                  <a:pt x="0" y="396815"/>
                </a:moveTo>
                <a:cubicBezTo>
                  <a:pt x="734" y="390212"/>
                  <a:pt x="30060" y="119820"/>
                  <a:pt x="34506" y="103517"/>
                </a:cubicBezTo>
                <a:cubicBezTo>
                  <a:pt x="39962" y="83512"/>
                  <a:pt x="51428" y="62748"/>
                  <a:pt x="69012" y="51758"/>
                </a:cubicBezTo>
                <a:cubicBezTo>
                  <a:pt x="125147" y="16674"/>
                  <a:pt x="232630" y="8667"/>
                  <a:pt x="293299" y="0"/>
                </a:cubicBezTo>
                <a:cubicBezTo>
                  <a:pt x="414069" y="5751"/>
                  <a:pt x="535119" y="7212"/>
                  <a:pt x="655608" y="17253"/>
                </a:cubicBezTo>
                <a:cubicBezTo>
                  <a:pt x="673731" y="18763"/>
                  <a:pt x="696796" y="19707"/>
                  <a:pt x="707366" y="34505"/>
                </a:cubicBezTo>
                <a:cubicBezTo>
                  <a:pt x="728507" y="64102"/>
                  <a:pt x="741872" y="138022"/>
                  <a:pt x="741872" y="138022"/>
                </a:cubicBezTo>
                <a:cubicBezTo>
                  <a:pt x="738986" y="158227"/>
                  <a:pt x="720028" y="342367"/>
                  <a:pt x="690114" y="362309"/>
                </a:cubicBezTo>
                <a:cubicBezTo>
                  <a:pt x="672861" y="373811"/>
                  <a:pt x="654284" y="383540"/>
                  <a:pt x="638355" y="396815"/>
                </a:cubicBezTo>
                <a:cubicBezTo>
                  <a:pt x="552198" y="468612"/>
                  <a:pt x="625799" y="435506"/>
                  <a:pt x="534838" y="465826"/>
                </a:cubicBezTo>
                <a:cubicBezTo>
                  <a:pt x="511834" y="431320"/>
                  <a:pt x="478941" y="401651"/>
                  <a:pt x="465827" y="362309"/>
                </a:cubicBezTo>
                <a:lnTo>
                  <a:pt x="431321" y="258792"/>
                </a:lnTo>
                <a:cubicBezTo>
                  <a:pt x="413233" y="313056"/>
                  <a:pt x="417696" y="325385"/>
                  <a:pt x="362310" y="362309"/>
                </a:cubicBezTo>
                <a:cubicBezTo>
                  <a:pt x="347178" y="372397"/>
                  <a:pt x="327804" y="373811"/>
                  <a:pt x="310551" y="379562"/>
                </a:cubicBezTo>
                <a:cubicBezTo>
                  <a:pt x="269489" y="502750"/>
                  <a:pt x="296222" y="452816"/>
                  <a:pt x="241540" y="534837"/>
                </a:cubicBezTo>
                <a:cubicBezTo>
                  <a:pt x="223877" y="782113"/>
                  <a:pt x="224287" y="695659"/>
                  <a:pt x="224287" y="793630"/>
                </a:cubicBezTo>
              </a:path>
            </a:pathLst>
          </a:cu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25400"/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4" name="Freeform 33"/>
          <p:cNvSpPr/>
          <p:nvPr/>
        </p:nvSpPr>
        <p:spPr bwMode="auto">
          <a:xfrm>
            <a:off x="5715000" y="3048000"/>
            <a:ext cx="741872" cy="533400"/>
          </a:xfrm>
          <a:custGeom>
            <a:avLst/>
            <a:gdLst>
              <a:gd name="connsiteX0" fmla="*/ 0 w 741872"/>
              <a:gd name="connsiteY0" fmla="*/ 396815 h 793630"/>
              <a:gd name="connsiteX1" fmla="*/ 34506 w 741872"/>
              <a:gd name="connsiteY1" fmla="*/ 103517 h 793630"/>
              <a:gd name="connsiteX2" fmla="*/ 69012 w 741872"/>
              <a:gd name="connsiteY2" fmla="*/ 51758 h 793630"/>
              <a:gd name="connsiteX3" fmla="*/ 293299 w 741872"/>
              <a:gd name="connsiteY3" fmla="*/ 0 h 793630"/>
              <a:gd name="connsiteX4" fmla="*/ 655608 w 741872"/>
              <a:gd name="connsiteY4" fmla="*/ 17253 h 793630"/>
              <a:gd name="connsiteX5" fmla="*/ 707366 w 741872"/>
              <a:gd name="connsiteY5" fmla="*/ 34505 h 793630"/>
              <a:gd name="connsiteX6" fmla="*/ 741872 w 741872"/>
              <a:gd name="connsiteY6" fmla="*/ 138022 h 793630"/>
              <a:gd name="connsiteX7" fmla="*/ 690114 w 741872"/>
              <a:gd name="connsiteY7" fmla="*/ 362309 h 793630"/>
              <a:gd name="connsiteX8" fmla="*/ 638355 w 741872"/>
              <a:gd name="connsiteY8" fmla="*/ 396815 h 793630"/>
              <a:gd name="connsiteX9" fmla="*/ 534838 w 741872"/>
              <a:gd name="connsiteY9" fmla="*/ 465826 h 793630"/>
              <a:gd name="connsiteX10" fmla="*/ 465827 w 741872"/>
              <a:gd name="connsiteY10" fmla="*/ 362309 h 793630"/>
              <a:gd name="connsiteX11" fmla="*/ 431321 w 741872"/>
              <a:gd name="connsiteY11" fmla="*/ 258792 h 793630"/>
              <a:gd name="connsiteX12" fmla="*/ 362310 w 741872"/>
              <a:gd name="connsiteY12" fmla="*/ 362309 h 793630"/>
              <a:gd name="connsiteX13" fmla="*/ 310551 w 741872"/>
              <a:gd name="connsiteY13" fmla="*/ 379562 h 793630"/>
              <a:gd name="connsiteX14" fmla="*/ 241540 w 741872"/>
              <a:gd name="connsiteY14" fmla="*/ 534837 h 793630"/>
              <a:gd name="connsiteX15" fmla="*/ 224287 w 741872"/>
              <a:gd name="connsiteY15" fmla="*/ 793630 h 793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41872" h="793630">
                <a:moveTo>
                  <a:pt x="0" y="396815"/>
                </a:moveTo>
                <a:cubicBezTo>
                  <a:pt x="734" y="390212"/>
                  <a:pt x="30060" y="119820"/>
                  <a:pt x="34506" y="103517"/>
                </a:cubicBezTo>
                <a:cubicBezTo>
                  <a:pt x="39962" y="83512"/>
                  <a:pt x="51428" y="62748"/>
                  <a:pt x="69012" y="51758"/>
                </a:cubicBezTo>
                <a:cubicBezTo>
                  <a:pt x="125147" y="16674"/>
                  <a:pt x="232630" y="8667"/>
                  <a:pt x="293299" y="0"/>
                </a:cubicBezTo>
                <a:cubicBezTo>
                  <a:pt x="414069" y="5751"/>
                  <a:pt x="535119" y="7212"/>
                  <a:pt x="655608" y="17253"/>
                </a:cubicBezTo>
                <a:cubicBezTo>
                  <a:pt x="673731" y="18763"/>
                  <a:pt x="696796" y="19707"/>
                  <a:pt x="707366" y="34505"/>
                </a:cubicBezTo>
                <a:cubicBezTo>
                  <a:pt x="728507" y="64102"/>
                  <a:pt x="741872" y="138022"/>
                  <a:pt x="741872" y="138022"/>
                </a:cubicBezTo>
                <a:cubicBezTo>
                  <a:pt x="738986" y="158227"/>
                  <a:pt x="720028" y="342367"/>
                  <a:pt x="690114" y="362309"/>
                </a:cubicBezTo>
                <a:cubicBezTo>
                  <a:pt x="672861" y="373811"/>
                  <a:pt x="654284" y="383540"/>
                  <a:pt x="638355" y="396815"/>
                </a:cubicBezTo>
                <a:cubicBezTo>
                  <a:pt x="552198" y="468612"/>
                  <a:pt x="625799" y="435506"/>
                  <a:pt x="534838" y="465826"/>
                </a:cubicBezTo>
                <a:cubicBezTo>
                  <a:pt x="511834" y="431320"/>
                  <a:pt x="478941" y="401651"/>
                  <a:pt x="465827" y="362309"/>
                </a:cubicBezTo>
                <a:lnTo>
                  <a:pt x="431321" y="258792"/>
                </a:lnTo>
                <a:cubicBezTo>
                  <a:pt x="413233" y="313056"/>
                  <a:pt x="417696" y="325385"/>
                  <a:pt x="362310" y="362309"/>
                </a:cubicBezTo>
                <a:cubicBezTo>
                  <a:pt x="347178" y="372397"/>
                  <a:pt x="327804" y="373811"/>
                  <a:pt x="310551" y="379562"/>
                </a:cubicBezTo>
                <a:cubicBezTo>
                  <a:pt x="269489" y="502750"/>
                  <a:pt x="296222" y="452816"/>
                  <a:pt x="241540" y="534837"/>
                </a:cubicBezTo>
                <a:cubicBezTo>
                  <a:pt x="223877" y="782113"/>
                  <a:pt x="224287" y="695659"/>
                  <a:pt x="224287" y="793630"/>
                </a:cubicBezTo>
              </a:path>
            </a:pathLst>
          </a:cu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25400"/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  <p:sp>
        <p:nvSpPr>
          <p:cNvPr id="37" name="Freeform 36"/>
          <p:cNvSpPr/>
          <p:nvPr/>
        </p:nvSpPr>
        <p:spPr bwMode="auto">
          <a:xfrm flipV="1">
            <a:off x="4800600" y="3505199"/>
            <a:ext cx="914400" cy="457199"/>
          </a:xfrm>
          <a:custGeom>
            <a:avLst/>
            <a:gdLst>
              <a:gd name="connsiteX0" fmla="*/ 0 w 1144142"/>
              <a:gd name="connsiteY0" fmla="*/ 414068 h 414068"/>
              <a:gd name="connsiteX1" fmla="*/ 51758 w 1144142"/>
              <a:gd name="connsiteY1" fmla="*/ 241540 h 414068"/>
              <a:gd name="connsiteX2" fmla="*/ 207034 w 1144142"/>
              <a:gd name="connsiteY2" fmla="*/ 189782 h 414068"/>
              <a:gd name="connsiteX3" fmla="*/ 396815 w 1144142"/>
              <a:gd name="connsiteY3" fmla="*/ 155276 h 414068"/>
              <a:gd name="connsiteX4" fmla="*/ 707366 w 1144142"/>
              <a:gd name="connsiteY4" fmla="*/ 138023 h 414068"/>
              <a:gd name="connsiteX5" fmla="*/ 793630 w 1144142"/>
              <a:gd name="connsiteY5" fmla="*/ 120770 h 414068"/>
              <a:gd name="connsiteX6" fmla="*/ 1035169 w 1144142"/>
              <a:gd name="connsiteY6" fmla="*/ 69012 h 414068"/>
              <a:gd name="connsiteX7" fmla="*/ 1086928 w 1144142"/>
              <a:gd name="connsiteY7" fmla="*/ 34506 h 414068"/>
              <a:gd name="connsiteX8" fmla="*/ 1138686 w 1144142"/>
              <a:gd name="connsiteY8" fmla="*/ 0 h 414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4142" h="414068">
                <a:moveTo>
                  <a:pt x="0" y="414068"/>
                </a:moveTo>
                <a:cubicBezTo>
                  <a:pt x="6906" y="386442"/>
                  <a:pt x="39155" y="249942"/>
                  <a:pt x="51758" y="241540"/>
                </a:cubicBezTo>
                <a:cubicBezTo>
                  <a:pt x="137873" y="184130"/>
                  <a:pt x="74207" y="216347"/>
                  <a:pt x="207034" y="189782"/>
                </a:cubicBezTo>
                <a:cubicBezTo>
                  <a:pt x="316639" y="167861"/>
                  <a:pt x="250612" y="166972"/>
                  <a:pt x="396815" y="155276"/>
                </a:cubicBezTo>
                <a:cubicBezTo>
                  <a:pt x="500161" y="147008"/>
                  <a:pt x="603849" y="143774"/>
                  <a:pt x="707366" y="138023"/>
                </a:cubicBezTo>
                <a:cubicBezTo>
                  <a:pt x="736121" y="132272"/>
                  <a:pt x="764647" y="125229"/>
                  <a:pt x="793630" y="120770"/>
                </a:cubicBezTo>
                <a:cubicBezTo>
                  <a:pt x="855315" y="111280"/>
                  <a:pt x="975862" y="108550"/>
                  <a:pt x="1035169" y="69012"/>
                </a:cubicBezTo>
                <a:cubicBezTo>
                  <a:pt x="1052422" y="57510"/>
                  <a:pt x="1068382" y="43779"/>
                  <a:pt x="1086928" y="34506"/>
                </a:cubicBezTo>
                <a:cubicBezTo>
                  <a:pt x="1144142" y="5899"/>
                  <a:pt x="1138686" y="38454"/>
                  <a:pt x="1138686" y="0"/>
                </a:cubicBezTo>
              </a:path>
            </a:pathLst>
          </a:cu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 extrusionH="76200">
            <a:extrusionClr>
              <a:schemeClr val="tx2">
                <a:lumMod val="95000"/>
                <a:lumOff val="5000"/>
              </a:schemeClr>
            </a:extrusionClr>
          </a:sp3d>
        </p:spPr>
        <p:txBody>
          <a:bodyPr/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71517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304800" y="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FF0000"/>
                </a:solidFill>
              </a:rPr>
              <a:t>ER stress occurs during ischemia</a:t>
            </a:r>
          </a:p>
        </p:txBody>
      </p:sp>
      <p:sp>
        <p:nvSpPr>
          <p:cNvPr id="35843" name="TextBox 12"/>
          <p:cNvSpPr txBox="1">
            <a:spLocks noChangeArrowheads="1"/>
          </p:cNvSpPr>
          <p:nvPr/>
        </p:nvSpPr>
        <p:spPr bwMode="auto">
          <a:xfrm>
            <a:off x="2971800" y="5410200"/>
            <a:ext cx="3276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smtClean="0">
                <a:solidFill>
                  <a:srgbClr val="FF0000"/>
                </a:solidFill>
              </a:rPr>
              <a:t>GRP78 </a:t>
            </a:r>
            <a:r>
              <a:rPr lang="en-US" sz="3200" smtClean="0">
                <a:solidFill>
                  <a:srgbClr val="000000"/>
                </a:solidFill>
              </a:rPr>
              <a:t>/</a:t>
            </a:r>
            <a:r>
              <a:rPr lang="en-US" sz="3200" smtClean="0"/>
              <a:t> </a:t>
            </a:r>
            <a:r>
              <a:rPr lang="en-US" sz="3200" smtClean="0">
                <a:solidFill>
                  <a:srgbClr val="00B050"/>
                </a:solidFill>
              </a:rPr>
              <a:t>NeuN</a:t>
            </a:r>
          </a:p>
        </p:txBody>
      </p:sp>
      <p:grpSp>
        <p:nvGrpSpPr>
          <p:cNvPr id="35844" name="Group 16"/>
          <p:cNvGrpSpPr>
            <a:grpSpLocks/>
          </p:cNvGrpSpPr>
          <p:nvPr/>
        </p:nvGrpSpPr>
        <p:grpSpPr bwMode="auto">
          <a:xfrm>
            <a:off x="381000" y="1066800"/>
            <a:ext cx="8293100" cy="4343400"/>
            <a:chOff x="1275436" y="2622413"/>
            <a:chExt cx="8023978" cy="4579365"/>
          </a:xfrm>
        </p:grpSpPr>
        <p:pic>
          <p:nvPicPr>
            <p:cNvPr id="3584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5436" y="2622413"/>
              <a:ext cx="3864101" cy="4579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4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059" y="2622413"/>
              <a:ext cx="4042355" cy="4574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48" name="TextBox 13"/>
            <p:cNvSpPr txBox="1">
              <a:spLocks noChangeArrowheads="1"/>
            </p:cNvSpPr>
            <p:nvPr/>
          </p:nvSpPr>
          <p:spPr bwMode="auto">
            <a:xfrm>
              <a:off x="1717839" y="2783092"/>
              <a:ext cx="1030255" cy="55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smtClean="0">
                  <a:solidFill>
                    <a:srgbClr val="FFFFFF"/>
                  </a:solidFill>
                </a:rPr>
                <a:t>Sham</a:t>
              </a:r>
            </a:p>
          </p:txBody>
        </p:sp>
        <p:sp>
          <p:nvSpPr>
            <p:cNvPr id="35849" name="TextBox 14"/>
            <p:cNvSpPr txBox="1">
              <a:spLocks noChangeArrowheads="1"/>
            </p:cNvSpPr>
            <p:nvPr/>
          </p:nvSpPr>
          <p:spPr bwMode="auto">
            <a:xfrm>
              <a:off x="5404527" y="2783092"/>
              <a:ext cx="3153677" cy="5516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smtClean="0">
                  <a:solidFill>
                    <a:srgbClr val="FFFFFF"/>
                  </a:solidFill>
                </a:rPr>
                <a:t>1 day after ischemia</a:t>
              </a:r>
            </a:p>
          </p:txBody>
        </p:sp>
      </p:grpSp>
      <p:sp>
        <p:nvSpPr>
          <p:cNvPr id="35845" name="Rectangle 15"/>
          <p:cNvSpPr>
            <a:spLocks noChangeArrowheads="1"/>
          </p:cNvSpPr>
          <p:nvPr/>
        </p:nvSpPr>
        <p:spPr bwMode="auto">
          <a:xfrm>
            <a:off x="381000" y="6172200"/>
            <a:ext cx="5791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mtClean="0">
                <a:solidFill>
                  <a:srgbClr val="000066"/>
                </a:solidFill>
              </a:rPr>
              <a:t>Y. Oida et al. </a:t>
            </a:r>
            <a:r>
              <a:rPr lang="fr-FR" i="1" smtClean="0">
                <a:solidFill>
                  <a:srgbClr val="000066"/>
                </a:solidFill>
              </a:rPr>
              <a:t>Neurosci </a:t>
            </a:r>
            <a:r>
              <a:rPr lang="fr-FR" smtClean="0">
                <a:solidFill>
                  <a:srgbClr val="000066"/>
                </a:solidFill>
              </a:rPr>
              <a:t>(2008)</a:t>
            </a:r>
            <a:endParaRPr lang="en-US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0279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"/>
          <p:cNvSpPr txBox="1">
            <a:spLocks noChangeArrowheads="1"/>
          </p:cNvSpPr>
          <p:nvPr/>
        </p:nvSpPr>
        <p:spPr bwMode="auto">
          <a:xfrm>
            <a:off x="2133600" y="0"/>
            <a:ext cx="359251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C00000"/>
                </a:solidFill>
              </a:rPr>
              <a:t>Abbreviations</a:t>
            </a:r>
          </a:p>
        </p:txBody>
      </p:sp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228600" y="1295400"/>
            <a:ext cx="9906000" cy="538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GRP78    </a:t>
            </a:r>
            <a:r>
              <a:rPr lang="en-US" sz="3200" b="0" dirty="0" smtClean="0">
                <a:solidFill>
                  <a:srgbClr val="000000"/>
                </a:solidFill>
              </a:rPr>
              <a:t>Glucose regulated protein 78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PERK      </a:t>
            </a:r>
            <a:r>
              <a:rPr lang="en-US" sz="3200" b="0" dirty="0" smtClean="0">
                <a:solidFill>
                  <a:srgbClr val="000000"/>
                </a:solidFill>
              </a:rPr>
              <a:t>PKR-like endoplasmic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0" dirty="0" smtClean="0">
                <a:solidFill>
                  <a:srgbClr val="000000"/>
                </a:solidFill>
              </a:rPr>
              <a:t>                 reticulum kinase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ATF6      </a:t>
            </a:r>
            <a:r>
              <a:rPr lang="en-US" sz="3200" b="0" dirty="0" smtClean="0">
                <a:solidFill>
                  <a:srgbClr val="000000"/>
                </a:solidFill>
              </a:rPr>
              <a:t> Activating transcription factor 6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IRE1        </a:t>
            </a:r>
            <a:r>
              <a:rPr lang="en-US" sz="3200" b="0" dirty="0" smtClean="0">
                <a:solidFill>
                  <a:srgbClr val="000000"/>
                </a:solidFill>
              </a:rPr>
              <a:t>Inositol requiring enzyme 1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eIF2</a:t>
            </a:r>
            <a:r>
              <a:rPr lang="el-GR" sz="3200" dirty="0" smtClean="0">
                <a:solidFill>
                  <a:srgbClr val="000000"/>
                </a:solidFill>
              </a:rPr>
              <a:t>α</a:t>
            </a:r>
            <a:r>
              <a:rPr lang="en-US" sz="3200" dirty="0" smtClean="0">
                <a:solidFill>
                  <a:srgbClr val="000000"/>
                </a:solidFill>
              </a:rPr>
              <a:t>       </a:t>
            </a:r>
            <a:r>
              <a:rPr lang="en-US" sz="3200" b="0" dirty="0" smtClean="0">
                <a:solidFill>
                  <a:srgbClr val="000000"/>
                </a:solidFill>
              </a:rPr>
              <a:t>Eukaryotic translation initiation factor 2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ATF4 </a:t>
            </a:r>
            <a:r>
              <a:rPr lang="en-US" sz="3200" b="0" dirty="0" smtClean="0">
                <a:solidFill>
                  <a:srgbClr val="000000"/>
                </a:solidFill>
              </a:rPr>
              <a:t>      Activating transcription factor 4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b="0" dirty="0" smtClean="0">
                <a:solidFill>
                  <a:srgbClr val="000000"/>
                </a:solidFill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XBP-1      </a:t>
            </a:r>
            <a:r>
              <a:rPr lang="en-US" sz="3200" b="0" dirty="0" smtClean="0">
                <a:solidFill>
                  <a:srgbClr val="000000"/>
                </a:solidFill>
              </a:rPr>
              <a:t>X-box binding protein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000000"/>
                </a:solidFill>
              </a:rPr>
              <a:t>CHOP      </a:t>
            </a:r>
            <a:r>
              <a:rPr lang="en-US" sz="3200" b="0" dirty="0" smtClean="0">
                <a:solidFill>
                  <a:srgbClr val="000000"/>
                </a:solidFill>
              </a:rPr>
              <a:t>C/EBP homologous protein </a:t>
            </a:r>
            <a:r>
              <a:rPr lang="en-US" sz="3200" dirty="0" smtClean="0">
                <a:solidFill>
                  <a:srgbClr val="000000"/>
                </a:solidFill>
              </a:rPr>
              <a:t> </a:t>
            </a:r>
            <a:r>
              <a:rPr lang="en-US" sz="3200" b="0" dirty="0" smtClean="0">
                <a:solidFill>
                  <a:srgbClr val="000000"/>
                </a:solidFill>
              </a:rPr>
              <a:t>   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</a:rPr>
              <a:t>         </a:t>
            </a:r>
            <a:r>
              <a:rPr lang="en-US" sz="2800" b="0" dirty="0" smtClean="0">
                <a:solidFill>
                  <a:srgbClr val="000000"/>
                </a:solidFill>
              </a:rPr>
              <a:t> 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b="0" dirty="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1138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9"/>
          <p:cNvSpPr txBox="1">
            <a:spLocks noChangeArrowheads="1"/>
          </p:cNvSpPr>
          <p:nvPr/>
        </p:nvSpPr>
        <p:spPr bwMode="auto">
          <a:xfrm>
            <a:off x="0" y="76200"/>
            <a:ext cx="9144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FF0000"/>
                </a:solidFill>
              </a:rPr>
              <a:t>The signaling pathways in ER stress</a:t>
            </a:r>
          </a:p>
        </p:txBody>
      </p:sp>
      <p:grpSp>
        <p:nvGrpSpPr>
          <p:cNvPr id="37891" name="Group 77"/>
          <p:cNvGrpSpPr>
            <a:grpSpLocks/>
          </p:cNvGrpSpPr>
          <p:nvPr/>
        </p:nvGrpSpPr>
        <p:grpSpPr bwMode="auto">
          <a:xfrm>
            <a:off x="304800" y="914400"/>
            <a:ext cx="6705600" cy="5486400"/>
            <a:chOff x="247359" y="1298966"/>
            <a:chExt cx="4952999" cy="5172576"/>
          </a:xfrm>
        </p:grpSpPr>
        <p:grpSp>
          <p:nvGrpSpPr>
            <p:cNvPr id="37904" name="Group 52"/>
            <p:cNvGrpSpPr>
              <a:grpSpLocks/>
            </p:cNvGrpSpPr>
            <p:nvPr/>
          </p:nvGrpSpPr>
          <p:grpSpPr bwMode="auto">
            <a:xfrm>
              <a:off x="247359" y="1298966"/>
              <a:ext cx="4952999" cy="5172576"/>
              <a:chOff x="249090" y="1299091"/>
              <a:chExt cx="5410199" cy="5355557"/>
            </a:xfrm>
          </p:grpSpPr>
          <p:grpSp>
            <p:nvGrpSpPr>
              <p:cNvPr id="37917" name="Group 37"/>
              <p:cNvGrpSpPr>
                <a:grpSpLocks/>
              </p:cNvGrpSpPr>
              <p:nvPr/>
            </p:nvGrpSpPr>
            <p:grpSpPr bwMode="auto">
              <a:xfrm>
                <a:off x="249090" y="1299091"/>
                <a:ext cx="5410199" cy="5355557"/>
                <a:chOff x="325290" y="1222891"/>
                <a:chExt cx="5410199" cy="5355557"/>
              </a:xfrm>
            </p:grpSpPr>
            <p:grpSp>
              <p:nvGrpSpPr>
                <p:cNvPr id="37920" name="Group 20"/>
                <p:cNvGrpSpPr>
                  <a:grpSpLocks/>
                </p:cNvGrpSpPr>
                <p:nvPr/>
              </p:nvGrpSpPr>
              <p:grpSpPr bwMode="auto">
                <a:xfrm>
                  <a:off x="325290" y="1222891"/>
                  <a:ext cx="5410199" cy="5355557"/>
                  <a:chOff x="20490" y="1222891"/>
                  <a:chExt cx="5410199" cy="5355557"/>
                </a:xfrm>
              </p:grpSpPr>
              <p:pic>
                <p:nvPicPr>
                  <p:cNvPr id="37926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0490" y="1222891"/>
                    <a:ext cx="5410199" cy="535555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grpSp>
                <p:nvGrpSpPr>
                  <p:cNvPr id="37927" name="Group 15"/>
                  <p:cNvGrpSpPr>
                    <a:grpSpLocks/>
                  </p:cNvGrpSpPr>
                  <p:nvPr/>
                </p:nvGrpSpPr>
                <p:grpSpPr bwMode="auto">
                  <a:xfrm>
                    <a:off x="2807563" y="5312892"/>
                    <a:ext cx="860713" cy="380295"/>
                    <a:chOff x="5474563" y="5008092"/>
                    <a:chExt cx="860713" cy="380295"/>
                  </a:xfrm>
                </p:grpSpPr>
                <p:sp>
                  <p:nvSpPr>
                    <p:cNvPr id="14" name="Oval 13"/>
                    <p:cNvSpPr/>
                    <p:nvPr/>
                  </p:nvSpPr>
                  <p:spPr>
                    <a:xfrm>
                      <a:off x="5474562" y="5007592"/>
                      <a:ext cx="573809" cy="381212"/>
                    </a:xfrm>
                    <a:prstGeom prst="ellipse">
                      <a:avLst/>
                    </a:prstGeom>
                    <a:gradFill>
                      <a:gsLst>
                        <a:gs pos="0">
                          <a:srgbClr val="8488C4"/>
                        </a:gs>
                        <a:gs pos="53000">
                          <a:srgbClr val="D4DEFF"/>
                        </a:gs>
                        <a:gs pos="83000">
                          <a:srgbClr val="D4DEFF"/>
                        </a:gs>
                        <a:gs pos="100000">
                          <a:srgbClr val="96AB94"/>
                        </a:gs>
                      </a:gsLst>
                      <a:lin ang="16200000" scaled="0"/>
                    </a:gradFill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en-US" b="1">
                        <a:solidFill>
                          <a:srgbClr val="FFFFFF"/>
                        </a:solidFill>
                      </a:endParaRPr>
                    </a:p>
                  </p:txBody>
                </p:sp>
                <p:sp>
                  <p:nvSpPr>
                    <p:cNvPr id="37929" name="Text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5515549" y="5009139"/>
                      <a:ext cx="819727" cy="304669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1pPr>
                      <a:lvl2pPr marL="742950" indent="-285750"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2pPr>
                      <a:lvl3pPr marL="1143000" indent="-228600"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3pPr>
                      <a:lvl4pPr marL="1600200" indent="-228600"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4pPr>
                      <a:lvl5pPr marL="2057400" indent="-228600"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00457C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400" b="0" smtClean="0">
                          <a:solidFill>
                            <a:srgbClr val="000000"/>
                          </a:solidFill>
                        </a:rPr>
                        <a:t>XBP-1</a:t>
                      </a:r>
                    </a:p>
                  </p:txBody>
                </p:sp>
              </p:grpSp>
            </p:grpSp>
            <p:cxnSp>
              <p:nvCxnSpPr>
                <p:cNvPr id="23" name="Straight Arrow Connector 22"/>
                <p:cNvCxnSpPr/>
                <p:nvPr/>
              </p:nvCxnSpPr>
              <p:spPr>
                <a:xfrm>
                  <a:off x="3747651" y="5524693"/>
                  <a:ext cx="696768" cy="12397"/>
                </a:xfrm>
                <a:prstGeom prst="straightConnector1">
                  <a:avLst/>
                </a:prstGeom>
                <a:ln w="28575" cmpd="sng">
                  <a:solidFill>
                    <a:schemeClr val="tx2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Arrow Connector 24"/>
                <p:cNvCxnSpPr/>
                <p:nvPr/>
              </p:nvCxnSpPr>
              <p:spPr>
                <a:xfrm>
                  <a:off x="4572501" y="3885173"/>
                  <a:ext cx="117836" cy="1428768"/>
                </a:xfrm>
                <a:prstGeom prst="straightConnector1">
                  <a:avLst/>
                </a:prstGeom>
                <a:ln w="28575" cmpd="sng">
                  <a:solidFill>
                    <a:schemeClr val="tx2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7923" name="Group 35"/>
                <p:cNvGrpSpPr>
                  <a:grpSpLocks/>
                </p:cNvGrpSpPr>
                <p:nvPr/>
              </p:nvGrpSpPr>
              <p:grpSpPr bwMode="auto">
                <a:xfrm>
                  <a:off x="4513583" y="5318590"/>
                  <a:ext cx="904367" cy="379661"/>
                  <a:chOff x="4513583" y="5470990"/>
                  <a:chExt cx="904367" cy="379661"/>
                </a:xfrm>
              </p:grpSpPr>
              <p:sp>
                <p:nvSpPr>
                  <p:cNvPr id="32" name="Oval 31"/>
                  <p:cNvSpPr/>
                  <p:nvPr/>
                </p:nvSpPr>
                <p:spPr>
                  <a:xfrm>
                    <a:off x="4513583" y="5470991"/>
                    <a:ext cx="686521" cy="379661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accent2">
                          <a:lumMod val="60000"/>
                          <a:lumOff val="40000"/>
                        </a:schemeClr>
                      </a:gs>
                      <a:gs pos="39999">
                        <a:srgbClr val="85C2FF"/>
                      </a:gs>
                      <a:gs pos="70000">
                        <a:srgbClr val="C4D6EB"/>
                      </a:gs>
                      <a:gs pos="100000">
                        <a:srgbClr val="FFEBFA"/>
                      </a:gs>
                    </a:gsLst>
                    <a:lin ang="16200000" scaled="0"/>
                  </a:gradFill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37925" name="Text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67378" y="5540723"/>
                    <a:ext cx="850572" cy="2975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1pPr>
                    <a:lvl2pPr marL="742950" indent="-285750"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2pPr>
                    <a:lvl3pPr marL="1143000" indent="-228600"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3pPr>
                    <a:lvl4pPr marL="1600200" indent="-228600"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4pPr>
                    <a:lvl5pPr marL="2057400" indent="-228600"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solidFill>
                          <a:srgbClr val="00457C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r>
                      <a:rPr lang="en-US" sz="1400" b="0" smtClean="0">
                        <a:solidFill>
                          <a:srgbClr val="000000"/>
                        </a:solidFill>
                      </a:rPr>
                      <a:t>CHOP</a:t>
                    </a:r>
                  </a:p>
                </p:txBody>
              </p:sp>
            </p:grpSp>
          </p:grpSp>
          <p:sp>
            <p:nvSpPr>
              <p:cNvPr id="37918" name="Rectangle 50"/>
              <p:cNvSpPr>
                <a:spLocks noChangeArrowheads="1"/>
              </p:cNvSpPr>
              <p:nvPr/>
            </p:nvSpPr>
            <p:spPr bwMode="auto">
              <a:xfrm>
                <a:off x="3077149" y="2414831"/>
                <a:ext cx="15240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l-GR" sz="1400" b="1" smtClean="0">
                    <a:solidFill>
                      <a:srgbClr val="00457C"/>
                    </a:solidFill>
                    <a:latin typeface="Times New Roman" pitchFamily="18" charset="0"/>
                  </a:rPr>
                  <a:t>α</a:t>
                </a:r>
                <a:endParaRPr lang="en-US" sz="1400" b="1" smtClean="0">
                  <a:solidFill>
                    <a:srgbClr val="00457C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37919" name="Rectangle 51"/>
              <p:cNvSpPr>
                <a:spLocks noChangeArrowheads="1"/>
              </p:cNvSpPr>
              <p:nvPr/>
            </p:nvSpPr>
            <p:spPr bwMode="auto">
              <a:xfrm>
                <a:off x="3077149" y="1447855"/>
                <a:ext cx="245918" cy="3046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l-GR" sz="1400" b="1" smtClean="0">
                    <a:solidFill>
                      <a:srgbClr val="00457C"/>
                    </a:solidFill>
                    <a:latin typeface="Times New Roman" pitchFamily="18" charset="0"/>
                  </a:rPr>
                  <a:t>α</a:t>
                </a:r>
                <a:endParaRPr lang="en-US" sz="1400" b="1" smtClean="0">
                  <a:solidFill>
                    <a:srgbClr val="00457C"/>
                  </a:solidFill>
                  <a:latin typeface="Times New Roman" pitchFamily="18" charset="0"/>
                </a:endParaRPr>
              </a:p>
            </p:txBody>
          </p:sp>
        </p:grpSp>
        <p:grpSp>
          <p:nvGrpSpPr>
            <p:cNvPr id="37905" name="Group 67"/>
            <p:cNvGrpSpPr>
              <a:grpSpLocks/>
            </p:cNvGrpSpPr>
            <p:nvPr/>
          </p:nvGrpSpPr>
          <p:grpSpPr bwMode="auto">
            <a:xfrm>
              <a:off x="2179780" y="1665342"/>
              <a:ext cx="290464" cy="338554"/>
              <a:chOff x="3094180" y="2960742"/>
              <a:chExt cx="290464" cy="338554"/>
            </a:xfrm>
          </p:grpSpPr>
          <p:sp>
            <p:nvSpPr>
              <p:cNvPr id="66" name="Oval 65"/>
              <p:cNvSpPr/>
              <p:nvPr/>
            </p:nvSpPr>
            <p:spPr>
              <a:xfrm>
                <a:off x="3169225" y="3034395"/>
                <a:ext cx="152436" cy="227498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6" name="TextBox 66"/>
              <p:cNvSpPr txBox="1">
                <a:spLocks noChangeArrowheads="1"/>
              </p:cNvSpPr>
              <p:nvPr/>
            </p:nvSpPr>
            <p:spPr bwMode="auto">
              <a:xfrm>
                <a:off x="3094180" y="2960742"/>
                <a:ext cx="2904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smtClean="0"/>
                  <a:t>P</a:t>
                </a:r>
              </a:p>
            </p:txBody>
          </p:sp>
        </p:grpSp>
        <p:grpSp>
          <p:nvGrpSpPr>
            <p:cNvPr id="37906" name="Group 68"/>
            <p:cNvGrpSpPr>
              <a:grpSpLocks/>
            </p:cNvGrpSpPr>
            <p:nvPr/>
          </p:nvGrpSpPr>
          <p:grpSpPr bwMode="auto">
            <a:xfrm>
              <a:off x="2104734" y="2017379"/>
              <a:ext cx="207548" cy="374173"/>
              <a:chOff x="3019134" y="2855579"/>
              <a:chExt cx="207548" cy="374173"/>
            </a:xfrm>
          </p:grpSpPr>
          <p:sp>
            <p:nvSpPr>
              <p:cNvPr id="70" name="Oval 69"/>
              <p:cNvSpPr/>
              <p:nvPr/>
            </p:nvSpPr>
            <p:spPr>
              <a:xfrm>
                <a:off x="3075417" y="2999262"/>
                <a:ext cx="151264" cy="230491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4" name="TextBox 70"/>
              <p:cNvSpPr txBox="1">
                <a:spLocks noChangeArrowheads="1"/>
              </p:cNvSpPr>
              <p:nvPr/>
            </p:nvSpPr>
            <p:spPr bwMode="auto">
              <a:xfrm>
                <a:off x="3019134" y="2855579"/>
                <a:ext cx="146202" cy="298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smtClean="0"/>
                  <a:t>P</a:t>
                </a:r>
              </a:p>
            </p:txBody>
          </p:sp>
        </p:grpSp>
        <p:grpSp>
          <p:nvGrpSpPr>
            <p:cNvPr id="37907" name="Group 71"/>
            <p:cNvGrpSpPr>
              <a:grpSpLocks/>
            </p:cNvGrpSpPr>
            <p:nvPr/>
          </p:nvGrpSpPr>
          <p:grpSpPr bwMode="auto">
            <a:xfrm>
              <a:off x="2161017" y="5106556"/>
              <a:ext cx="290464" cy="338554"/>
              <a:chOff x="2999217" y="2972956"/>
              <a:chExt cx="290464" cy="338554"/>
            </a:xfrm>
          </p:grpSpPr>
          <p:sp>
            <p:nvSpPr>
              <p:cNvPr id="73" name="Oval 72"/>
              <p:cNvSpPr/>
              <p:nvPr/>
            </p:nvSpPr>
            <p:spPr>
              <a:xfrm>
                <a:off x="3074263" y="3046296"/>
                <a:ext cx="152436" cy="228994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2" name="TextBox 73"/>
              <p:cNvSpPr txBox="1">
                <a:spLocks noChangeArrowheads="1"/>
              </p:cNvSpPr>
              <p:nvPr/>
            </p:nvSpPr>
            <p:spPr bwMode="auto">
              <a:xfrm>
                <a:off x="2999217" y="2972956"/>
                <a:ext cx="2904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smtClean="0"/>
                  <a:t>P</a:t>
                </a:r>
              </a:p>
            </p:txBody>
          </p:sp>
        </p:grpSp>
        <p:grpSp>
          <p:nvGrpSpPr>
            <p:cNvPr id="37908" name="Group 74"/>
            <p:cNvGrpSpPr>
              <a:grpSpLocks/>
            </p:cNvGrpSpPr>
            <p:nvPr/>
          </p:nvGrpSpPr>
          <p:grpSpPr bwMode="auto">
            <a:xfrm>
              <a:off x="2161018" y="5465762"/>
              <a:ext cx="290464" cy="338554"/>
              <a:chOff x="2999218" y="2874962"/>
              <a:chExt cx="290464" cy="338554"/>
            </a:xfrm>
          </p:grpSpPr>
          <p:sp>
            <p:nvSpPr>
              <p:cNvPr id="76" name="Oval 75"/>
              <p:cNvSpPr/>
              <p:nvPr/>
            </p:nvSpPr>
            <p:spPr>
              <a:xfrm>
                <a:off x="3055502" y="2906394"/>
                <a:ext cx="151264" cy="228994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37910" name="TextBox 76"/>
              <p:cNvSpPr txBox="1">
                <a:spLocks noChangeArrowheads="1"/>
              </p:cNvSpPr>
              <p:nvPr/>
            </p:nvSpPr>
            <p:spPr bwMode="auto">
              <a:xfrm>
                <a:off x="2999218" y="2874962"/>
                <a:ext cx="29046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600" smtClean="0"/>
                  <a:t>P</a:t>
                </a:r>
              </a:p>
            </p:txBody>
          </p:sp>
        </p:grpSp>
      </p:grpSp>
      <p:sp>
        <p:nvSpPr>
          <p:cNvPr id="85" name="Rectangle 84"/>
          <p:cNvSpPr/>
          <p:nvPr/>
        </p:nvSpPr>
        <p:spPr>
          <a:xfrm>
            <a:off x="228600" y="6396038"/>
            <a:ext cx="4216400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Szegezdi</a:t>
            </a: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 E </a:t>
            </a:r>
            <a:r>
              <a:rPr lang="en-US" baseline="300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et al.  </a:t>
            </a:r>
            <a:r>
              <a:rPr lang="en-US" i="1" dirty="0">
                <a:solidFill>
                  <a:srgbClr val="000000">
                    <a:lumMod val="95000"/>
                    <a:lumOff val="5000"/>
                  </a:srgbClr>
                </a:solidFill>
                <a:ea typeface="Times"/>
                <a:cs typeface="Arial" pitchFamily="34" charset="0"/>
              </a:rPr>
              <a:t>EMBO reports</a:t>
            </a:r>
            <a:r>
              <a:rPr lang="en-US" b="1" i="1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2006</a:t>
            </a:r>
          </a:p>
        </p:txBody>
      </p:sp>
      <p:cxnSp>
        <p:nvCxnSpPr>
          <p:cNvPr id="37893" name="Straight Arrow Connector 53"/>
          <p:cNvCxnSpPr>
            <a:cxnSpLocks noChangeShapeType="1"/>
          </p:cNvCxnSpPr>
          <p:nvPr/>
        </p:nvCxnSpPr>
        <p:spPr bwMode="auto">
          <a:xfrm>
            <a:off x="2743200" y="5638800"/>
            <a:ext cx="1295400" cy="381000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6" name="Oval 85"/>
          <p:cNvSpPr/>
          <p:nvPr/>
        </p:nvSpPr>
        <p:spPr bwMode="auto">
          <a:xfrm>
            <a:off x="4038600" y="5791200"/>
            <a:ext cx="1587500" cy="563563"/>
          </a:xfrm>
          <a:prstGeom prst="ellips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37895" name="TextBox 14"/>
          <p:cNvSpPr txBox="1">
            <a:spLocks noChangeArrowheads="1"/>
          </p:cNvSpPr>
          <p:nvPr/>
        </p:nvSpPr>
        <p:spPr bwMode="auto">
          <a:xfrm>
            <a:off x="4191000" y="5867400"/>
            <a:ext cx="1447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0" smtClean="0">
                <a:solidFill>
                  <a:srgbClr val="000000"/>
                </a:solidFill>
              </a:rPr>
              <a:t>Caspase-12</a:t>
            </a:r>
          </a:p>
        </p:txBody>
      </p:sp>
      <p:cxnSp>
        <p:nvCxnSpPr>
          <p:cNvPr id="37896" name="Straight Arrow Connector 53"/>
          <p:cNvCxnSpPr>
            <a:cxnSpLocks noChangeShapeType="1"/>
          </p:cNvCxnSpPr>
          <p:nvPr/>
        </p:nvCxnSpPr>
        <p:spPr bwMode="auto">
          <a:xfrm flipV="1">
            <a:off x="5715000" y="6019800"/>
            <a:ext cx="1066800" cy="76200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" name="Oval 68"/>
          <p:cNvSpPr/>
          <p:nvPr/>
        </p:nvSpPr>
        <p:spPr bwMode="auto">
          <a:xfrm>
            <a:off x="6781800" y="5486400"/>
            <a:ext cx="1600200" cy="8382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imes New Roman" pitchFamily="18" charset="0"/>
              </a:rPr>
              <a:t>Cell death</a:t>
            </a:r>
          </a:p>
        </p:txBody>
      </p:sp>
      <p:sp>
        <p:nvSpPr>
          <p:cNvPr id="72" name="Oval 71"/>
          <p:cNvSpPr/>
          <p:nvPr/>
        </p:nvSpPr>
        <p:spPr bwMode="auto">
          <a:xfrm>
            <a:off x="6248400" y="4267200"/>
            <a:ext cx="914400" cy="685800"/>
          </a:xfrm>
          <a:prstGeom prst="ellips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 err="1">
                <a:solidFill>
                  <a:srgbClr val="000000"/>
                </a:solidFill>
                <a:latin typeface="Times New Roman" pitchFamily="18" charset="0"/>
              </a:rPr>
              <a:t>Bim</a:t>
            </a:r>
            <a:endParaRPr lang="en-US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cxnSp>
        <p:nvCxnSpPr>
          <p:cNvPr id="37899" name="Straight Arrow Connector 53"/>
          <p:cNvCxnSpPr>
            <a:cxnSpLocks noChangeShapeType="1"/>
          </p:cNvCxnSpPr>
          <p:nvPr/>
        </p:nvCxnSpPr>
        <p:spPr bwMode="auto">
          <a:xfrm>
            <a:off x="7086600" y="4800600"/>
            <a:ext cx="419100" cy="609600"/>
          </a:xfrm>
          <a:prstGeom prst="straightConnector1">
            <a:avLst/>
          </a:prstGeom>
          <a:noFill/>
          <a:ln w="28575" algn="ctr">
            <a:solidFill>
              <a:schemeClr val="tx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Straight Arrow Connector 38"/>
          <p:cNvCxnSpPr/>
          <p:nvPr/>
        </p:nvCxnSpPr>
        <p:spPr bwMode="auto">
          <a:xfrm flipV="1">
            <a:off x="6019800" y="4648200"/>
            <a:ext cx="228600" cy="419100"/>
          </a:xfrm>
          <a:prstGeom prst="straightConnector1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 bwMode="auto">
          <a:xfrm>
            <a:off x="6705600" y="2362200"/>
            <a:ext cx="762000" cy="762000"/>
          </a:xfrm>
          <a:prstGeom prst="straightConnector1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 bwMode="auto">
          <a:xfrm flipH="1">
            <a:off x="5791200" y="2438400"/>
            <a:ext cx="609600" cy="2667000"/>
          </a:xfrm>
          <a:prstGeom prst="straightConnector1">
            <a:avLst/>
          </a:prstGeom>
          <a:ln w="28575" cmpd="sng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 bwMode="auto">
          <a:xfrm>
            <a:off x="7239000" y="3124200"/>
            <a:ext cx="1219200" cy="609600"/>
          </a:xfrm>
          <a:prstGeom prst="ellipse">
            <a:avLst/>
          </a:prstGeom>
          <a:gradFill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0"/>
          </a:gra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srgbClr val="000000"/>
                </a:solidFill>
                <a:latin typeface="Times New Roman"/>
              </a:rPr>
              <a:t>GRP78</a:t>
            </a:r>
          </a:p>
        </p:txBody>
      </p:sp>
    </p:spTree>
    <p:extLst>
      <p:ext uri="{BB962C8B-B14F-4D97-AF65-F5344CB8AC3E}">
        <p14:creationId xmlns:p14="http://schemas.microsoft.com/office/powerpoint/2010/main" val="35596741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UPRjpg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533048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TextBox 9"/>
          <p:cNvSpPr txBox="1">
            <a:spLocks noChangeArrowheads="1"/>
          </p:cNvSpPr>
          <p:nvPr/>
        </p:nvSpPr>
        <p:spPr bwMode="auto">
          <a:xfrm>
            <a:off x="228600" y="0"/>
            <a:ext cx="9525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FF0000"/>
                </a:solidFill>
              </a:rPr>
              <a:t>Glutamate promotes ER stress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381000" y="1676400"/>
            <a:ext cx="8458200" cy="4437063"/>
            <a:chOff x="517584" y="1936315"/>
            <a:chExt cx="6702601" cy="2978321"/>
          </a:xfrm>
        </p:grpSpPr>
        <p:sp>
          <p:nvSpPr>
            <p:cNvPr id="14340" name="Text Box 6"/>
            <p:cNvSpPr txBox="1">
              <a:spLocks noChangeArrowheads="1"/>
            </p:cNvSpPr>
            <p:nvPr/>
          </p:nvSpPr>
          <p:spPr bwMode="auto">
            <a:xfrm>
              <a:off x="698735" y="1936315"/>
              <a:ext cx="5410640" cy="3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C      10uM     50uM    100uM   250uM 500uM</a:t>
              </a:r>
            </a:p>
          </p:txBody>
        </p:sp>
        <p:sp>
          <p:nvSpPr>
            <p:cNvPr id="14341" name="Text Box 24"/>
            <p:cNvSpPr txBox="1">
              <a:spLocks noChangeArrowheads="1"/>
            </p:cNvSpPr>
            <p:nvPr/>
          </p:nvSpPr>
          <p:spPr bwMode="auto">
            <a:xfrm>
              <a:off x="5770974" y="3931097"/>
              <a:ext cx="883113" cy="3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l-GR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β</a:t>
              </a: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-</a:t>
              </a: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actin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</p:txBody>
        </p:sp>
        <p:sp>
          <p:nvSpPr>
            <p:cNvPr id="14342" name="Text Box 25"/>
            <p:cNvSpPr txBox="1">
              <a:spLocks noChangeArrowheads="1"/>
            </p:cNvSpPr>
            <p:nvPr/>
          </p:nvSpPr>
          <p:spPr bwMode="auto">
            <a:xfrm>
              <a:off x="5715622" y="3368466"/>
              <a:ext cx="1504563" cy="3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Caspase-12</a:t>
              </a:r>
            </a:p>
          </p:txBody>
        </p:sp>
        <p:sp>
          <p:nvSpPr>
            <p:cNvPr id="14343" name="Text Box 28"/>
            <p:cNvSpPr txBox="1">
              <a:spLocks noChangeArrowheads="1"/>
            </p:cNvSpPr>
            <p:nvPr/>
          </p:nvSpPr>
          <p:spPr bwMode="auto">
            <a:xfrm>
              <a:off x="5770974" y="2345501"/>
              <a:ext cx="946013" cy="3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GRP78</a:t>
              </a:r>
            </a:p>
          </p:txBody>
        </p:sp>
        <p:pic>
          <p:nvPicPr>
            <p:cNvPr id="39944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84" y="2243203"/>
              <a:ext cx="5253390" cy="468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5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84" y="3266162"/>
              <a:ext cx="5253390" cy="503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46" name="Picture 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84" y="3828789"/>
              <a:ext cx="5253390" cy="460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7" name="TextBox 7"/>
            <p:cNvSpPr txBox="1">
              <a:spLocks noChangeArrowheads="1"/>
            </p:cNvSpPr>
            <p:nvPr/>
          </p:nvSpPr>
          <p:spPr bwMode="auto">
            <a:xfrm>
              <a:off x="5770974" y="2856984"/>
              <a:ext cx="851663" cy="3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CHOP</a:t>
              </a:r>
            </a:p>
          </p:txBody>
        </p:sp>
        <p:pic>
          <p:nvPicPr>
            <p:cNvPr id="39948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84" y="2754682"/>
              <a:ext cx="5253390" cy="472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517584" y="4391432"/>
              <a:ext cx="3063220" cy="5232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dirty="0">
                  <a:solidFill>
                    <a:srgbClr val="000000"/>
                  </a:solidFill>
                </a:rPr>
                <a:t>Glutamate: 1 hour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94927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4"/>
          <p:cNvSpPr txBox="1">
            <a:spLocks noChangeArrowheads="1"/>
          </p:cNvSpPr>
          <p:nvPr/>
        </p:nvSpPr>
        <p:spPr bwMode="auto">
          <a:xfrm>
            <a:off x="533400" y="1143000"/>
            <a:ext cx="70659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336666"/>
                </a:solidFill>
              </a:rPr>
              <a:t>    </a:t>
            </a:r>
            <a:r>
              <a:rPr 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       10uM     50uM    100uM   250uM   500uM</a:t>
            </a:r>
          </a:p>
        </p:txBody>
      </p:sp>
      <p:sp>
        <p:nvSpPr>
          <p:cNvPr id="15363" name="Text Box 36"/>
          <p:cNvSpPr txBox="1">
            <a:spLocks noChangeArrowheads="1"/>
          </p:cNvSpPr>
          <p:nvPr/>
        </p:nvSpPr>
        <p:spPr bwMode="auto">
          <a:xfrm>
            <a:off x="7467600" y="3352800"/>
            <a:ext cx="11477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β</a:t>
            </a:r>
            <a:r>
              <a:rPr lang="en-US" sz="2400" dirty="0">
                <a:solidFill>
                  <a:srgbClr val="000000">
                    <a:lumMod val="95000"/>
                    <a:lumOff val="5000"/>
                  </a:srgbClr>
                </a:solidFill>
              </a:rPr>
              <a:t>-</a:t>
            </a:r>
            <a:r>
              <a:rPr lang="en-US" sz="2400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Actin</a:t>
            </a:r>
            <a:endParaRPr 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40964" name="Text Box 11"/>
          <p:cNvSpPr txBox="1">
            <a:spLocks noChangeArrowheads="1"/>
          </p:cNvSpPr>
          <p:nvPr/>
        </p:nvSpPr>
        <p:spPr bwMode="auto">
          <a:xfrm>
            <a:off x="7467600" y="1752600"/>
            <a:ext cx="1279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0" smtClean="0">
                <a:solidFill>
                  <a:srgbClr val="0D0D0D"/>
                </a:solidFill>
                <a:latin typeface="Arial" pitchFamily="34" charset="0"/>
              </a:rPr>
              <a:t>p-eIF2</a:t>
            </a:r>
            <a:r>
              <a:rPr lang="el-GR" sz="2400" b="0" smtClean="0">
                <a:solidFill>
                  <a:srgbClr val="0D0D0D"/>
                </a:solidFill>
                <a:latin typeface="Arial" pitchFamily="34" charset="0"/>
              </a:rPr>
              <a:t>α</a:t>
            </a:r>
            <a:endParaRPr lang="en-US" sz="2400" b="0" smtClean="0">
              <a:solidFill>
                <a:srgbClr val="0D0D0D"/>
              </a:solidFill>
              <a:latin typeface="Arial" pitchFamily="34" charset="0"/>
            </a:endParaRPr>
          </a:p>
        </p:txBody>
      </p:sp>
      <p:pic>
        <p:nvPicPr>
          <p:cNvPr id="4096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TextBox 8"/>
          <p:cNvSpPr txBox="1">
            <a:spLocks noChangeArrowheads="1"/>
          </p:cNvSpPr>
          <p:nvPr/>
        </p:nvSpPr>
        <p:spPr bwMode="auto">
          <a:xfrm>
            <a:off x="228600" y="0"/>
            <a:ext cx="9601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FF0000"/>
                </a:solidFill>
              </a:rPr>
              <a:t>Glutamate activates ER stress pathways</a:t>
            </a:r>
          </a:p>
        </p:txBody>
      </p:sp>
      <p:pic>
        <p:nvPicPr>
          <p:cNvPr id="40968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438400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6"/>
          <p:cNvSpPr txBox="1"/>
          <p:nvPr/>
        </p:nvSpPr>
        <p:spPr>
          <a:xfrm>
            <a:off x="7467600" y="2438400"/>
            <a:ext cx="1450975" cy="83026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Cleaved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ATF6</a:t>
            </a:r>
            <a:endParaRPr 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pic>
        <p:nvPicPr>
          <p:cNvPr id="40970" name="Picture 1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953000"/>
            <a:ext cx="7315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7908925" y="5105400"/>
            <a:ext cx="1158875" cy="461963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p-IRE1</a:t>
            </a:r>
            <a:endParaRPr 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685800" y="4495800"/>
            <a:ext cx="8915400" cy="461963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 smtClean="0">
                <a:solidFill>
                  <a:srgbClr val="000000">
                    <a:lumMod val="95000"/>
                    <a:lumOff val="5000"/>
                  </a:srgbClr>
                </a:solidFill>
              </a:rPr>
              <a:t>C   10uM   50uM 100uM 250uM 500uM 1mM  2mM</a:t>
            </a:r>
            <a:endParaRPr lang="en-US" sz="2400" dirty="0">
              <a:solidFill>
                <a:srgbClr val="000000">
                  <a:lumMod val="95000"/>
                  <a:lumOff val="5000"/>
                </a:srgb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457200" y="5943600"/>
            <a:ext cx="3865563" cy="7794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0000"/>
                </a:solidFill>
              </a:rPr>
              <a:t>Glutamate: 1 hour</a:t>
            </a:r>
          </a:p>
        </p:txBody>
      </p:sp>
    </p:spTree>
    <p:extLst>
      <p:ext uri="{BB962C8B-B14F-4D97-AF65-F5344CB8AC3E}">
        <p14:creationId xmlns:p14="http://schemas.microsoft.com/office/powerpoint/2010/main" val="37465507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11"/>
          <p:cNvSpPr txBox="1">
            <a:spLocks noChangeArrowheads="1"/>
          </p:cNvSpPr>
          <p:nvPr/>
        </p:nvSpPr>
        <p:spPr bwMode="auto">
          <a:xfrm>
            <a:off x="58738" y="304800"/>
            <a:ext cx="9085262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FF0000"/>
                </a:solidFill>
                <a:cs typeface="Arial" pitchFamily="34" charset="0"/>
              </a:rPr>
              <a:t>Mechanism of glutamate-induced ER stress</a:t>
            </a:r>
          </a:p>
        </p:txBody>
      </p:sp>
      <p:grpSp>
        <p:nvGrpSpPr>
          <p:cNvPr id="44035" name="Group 308"/>
          <p:cNvGrpSpPr>
            <a:grpSpLocks/>
          </p:cNvGrpSpPr>
          <p:nvPr/>
        </p:nvGrpSpPr>
        <p:grpSpPr bwMode="auto">
          <a:xfrm>
            <a:off x="609600" y="990600"/>
            <a:ext cx="8320088" cy="5562600"/>
            <a:chOff x="76200" y="838200"/>
            <a:chExt cx="8320088" cy="5562600"/>
          </a:xfrm>
        </p:grpSpPr>
        <p:sp>
          <p:nvSpPr>
            <p:cNvPr id="2" name="TextBox 1"/>
            <p:cNvSpPr txBox="1">
              <a:spLocks noChangeArrowheads="1"/>
            </p:cNvSpPr>
            <p:nvPr/>
          </p:nvSpPr>
          <p:spPr bwMode="auto">
            <a:xfrm>
              <a:off x="76200" y="838200"/>
              <a:ext cx="1558925" cy="461963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00457C"/>
                  </a:solidFill>
                  <a:latin typeface="Times New Roman" pitchFamily="18" charset="0"/>
                </a:rPr>
                <a:t> </a:t>
              </a:r>
              <a:r>
                <a:rPr lang="en-US" sz="2400" b="1" dirty="0">
                  <a:solidFill>
                    <a:srgbClr val="00457C"/>
                  </a:solidFill>
                  <a:latin typeface="Times New Roman" pitchFamily="18" charset="0"/>
                </a:rPr>
                <a:t>glutamate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2819400" y="1371600"/>
              <a:ext cx="1066800" cy="838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050" name="Group 13"/>
            <p:cNvGrpSpPr>
              <a:grpSpLocks/>
            </p:cNvGrpSpPr>
            <p:nvPr/>
          </p:nvGrpSpPr>
          <p:grpSpPr bwMode="auto">
            <a:xfrm>
              <a:off x="762000" y="2438400"/>
              <a:ext cx="7634288" cy="685800"/>
              <a:chOff x="838200" y="2286000"/>
              <a:chExt cx="7633727" cy="685800"/>
            </a:xfrm>
          </p:grpSpPr>
          <p:grpSp>
            <p:nvGrpSpPr>
              <p:cNvPr id="44107" name="Group 42"/>
              <p:cNvGrpSpPr>
                <a:grpSpLocks/>
              </p:cNvGrpSpPr>
              <p:nvPr/>
            </p:nvGrpSpPr>
            <p:grpSpPr bwMode="auto">
              <a:xfrm>
                <a:off x="647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21" name="Flowchart: Connector 43"/>
                <p:cNvSpPr/>
                <p:nvPr/>
              </p:nvSpPr>
              <p:spPr>
                <a:xfrm>
                  <a:off x="243798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2" name="Flowchart: Connector 44"/>
                <p:cNvSpPr/>
                <p:nvPr/>
              </p:nvSpPr>
              <p:spPr>
                <a:xfrm>
                  <a:off x="243798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3" name="Freeform 45"/>
                <p:cNvSpPr/>
                <p:nvPr/>
              </p:nvSpPr>
              <p:spPr>
                <a:xfrm>
                  <a:off x="250148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4" name="Freeform 46"/>
                <p:cNvSpPr/>
                <p:nvPr/>
              </p:nvSpPr>
              <p:spPr>
                <a:xfrm>
                  <a:off x="255862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08" name="Group 87"/>
              <p:cNvGrpSpPr>
                <a:grpSpLocks/>
              </p:cNvGrpSpPr>
              <p:nvPr/>
            </p:nvGrpSpPr>
            <p:grpSpPr bwMode="auto">
              <a:xfrm>
                <a:off x="815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7" name="Flowchart: Connector 88"/>
                <p:cNvSpPr/>
                <p:nvPr/>
              </p:nvSpPr>
              <p:spPr>
                <a:xfrm>
                  <a:off x="243786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8" name="Flowchart: Connector 89"/>
                <p:cNvSpPr/>
                <p:nvPr/>
              </p:nvSpPr>
              <p:spPr>
                <a:xfrm>
                  <a:off x="243786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9" name="Freeform 90"/>
                <p:cNvSpPr/>
                <p:nvPr/>
              </p:nvSpPr>
              <p:spPr>
                <a:xfrm>
                  <a:off x="250135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0" name="Freeform 91"/>
                <p:cNvSpPr/>
                <p:nvPr/>
              </p:nvSpPr>
              <p:spPr>
                <a:xfrm>
                  <a:off x="255850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09" name="Group 92"/>
              <p:cNvGrpSpPr>
                <a:grpSpLocks/>
              </p:cNvGrpSpPr>
              <p:nvPr/>
            </p:nvGrpSpPr>
            <p:grpSpPr bwMode="auto">
              <a:xfrm>
                <a:off x="662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3" name="Flowchart: Connector 212"/>
                <p:cNvSpPr/>
                <p:nvPr/>
              </p:nvSpPr>
              <p:spPr>
                <a:xfrm>
                  <a:off x="24379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4" name="Flowchart: Connector 213"/>
                <p:cNvSpPr/>
                <p:nvPr/>
              </p:nvSpPr>
              <p:spPr>
                <a:xfrm>
                  <a:off x="24379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5" name="Freeform 214"/>
                <p:cNvSpPr/>
                <p:nvPr/>
              </p:nvSpPr>
              <p:spPr>
                <a:xfrm>
                  <a:off x="25014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>
                <a:xfrm>
                  <a:off x="25586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0" name="Group 132"/>
              <p:cNvGrpSpPr>
                <a:grpSpLocks/>
              </p:cNvGrpSpPr>
              <p:nvPr/>
            </p:nvGrpSpPr>
            <p:grpSpPr bwMode="auto">
              <a:xfrm>
                <a:off x="693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9" name="Flowchart: Connector 208"/>
                <p:cNvSpPr/>
                <p:nvPr/>
              </p:nvSpPr>
              <p:spPr>
                <a:xfrm>
                  <a:off x="243795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0" name="Flowchart: Connector 209"/>
                <p:cNvSpPr/>
                <p:nvPr/>
              </p:nvSpPr>
              <p:spPr>
                <a:xfrm>
                  <a:off x="243795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250144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255859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1" name="Group 137"/>
              <p:cNvGrpSpPr>
                <a:grpSpLocks/>
              </p:cNvGrpSpPr>
              <p:nvPr/>
            </p:nvGrpSpPr>
            <p:grpSpPr bwMode="auto">
              <a:xfrm>
                <a:off x="708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5" name="Flowchart: Connector 204"/>
                <p:cNvSpPr/>
                <p:nvPr/>
              </p:nvSpPr>
              <p:spPr>
                <a:xfrm>
                  <a:off x="243794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6" name="Flowchart: Connector 205"/>
                <p:cNvSpPr/>
                <p:nvPr/>
              </p:nvSpPr>
              <p:spPr>
                <a:xfrm>
                  <a:off x="243794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250143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255858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2" name="Group 152"/>
              <p:cNvGrpSpPr>
                <a:grpSpLocks/>
              </p:cNvGrpSpPr>
              <p:nvPr/>
            </p:nvGrpSpPr>
            <p:grpSpPr bwMode="auto">
              <a:xfrm>
                <a:off x="678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1" name="Flowchart: Connector 200"/>
                <p:cNvSpPr/>
                <p:nvPr/>
              </p:nvSpPr>
              <p:spPr>
                <a:xfrm>
                  <a:off x="243796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2" name="Flowchart: Connector 201"/>
                <p:cNvSpPr/>
                <p:nvPr/>
              </p:nvSpPr>
              <p:spPr>
                <a:xfrm>
                  <a:off x="243796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250145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>
                  <a:off x="255860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3" name="Group 283"/>
              <p:cNvGrpSpPr>
                <a:grpSpLocks/>
              </p:cNvGrpSpPr>
              <p:nvPr/>
            </p:nvGrpSpPr>
            <p:grpSpPr bwMode="auto">
              <a:xfrm>
                <a:off x="830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7" name="Flowchart: Connector 196"/>
                <p:cNvSpPr/>
                <p:nvPr/>
              </p:nvSpPr>
              <p:spPr>
                <a:xfrm>
                  <a:off x="243785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8" name="Flowchart: Connector 197"/>
                <p:cNvSpPr/>
                <p:nvPr/>
              </p:nvSpPr>
              <p:spPr>
                <a:xfrm>
                  <a:off x="243785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250134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255849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4" name="Group 6"/>
              <p:cNvGrpSpPr>
                <a:grpSpLocks/>
              </p:cNvGrpSpPr>
              <p:nvPr/>
            </p:nvGrpSpPr>
            <p:grpSpPr bwMode="auto">
              <a:xfrm>
                <a:off x="1752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3" name="Flowchart: Connector 1"/>
                <p:cNvSpPr/>
                <p:nvPr/>
              </p:nvSpPr>
              <p:spPr>
                <a:xfrm>
                  <a:off x="243833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4" name="Flowchart: Connector 2"/>
                <p:cNvSpPr/>
                <p:nvPr/>
              </p:nvSpPr>
              <p:spPr>
                <a:xfrm>
                  <a:off x="243833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Freeform 3"/>
                <p:cNvSpPr/>
                <p:nvPr/>
              </p:nvSpPr>
              <p:spPr>
                <a:xfrm>
                  <a:off x="250182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6" name="Freeform 5"/>
                <p:cNvSpPr/>
                <p:nvPr/>
              </p:nvSpPr>
              <p:spPr>
                <a:xfrm>
                  <a:off x="255897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5" name="Group 22"/>
              <p:cNvGrpSpPr>
                <a:grpSpLocks/>
              </p:cNvGrpSpPr>
              <p:nvPr/>
            </p:nvGrpSpPr>
            <p:grpSpPr bwMode="auto">
              <a:xfrm>
                <a:off x="220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9" name="Flowchart: Connector 23"/>
                <p:cNvSpPr/>
                <p:nvPr/>
              </p:nvSpPr>
              <p:spPr>
                <a:xfrm>
                  <a:off x="243829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0" name="Flowchart: Connector 24"/>
                <p:cNvSpPr/>
                <p:nvPr/>
              </p:nvSpPr>
              <p:spPr>
                <a:xfrm>
                  <a:off x="243829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Freeform 25"/>
                <p:cNvSpPr/>
                <p:nvPr/>
              </p:nvSpPr>
              <p:spPr>
                <a:xfrm>
                  <a:off x="250179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2" name="Freeform 26"/>
                <p:cNvSpPr/>
                <p:nvPr/>
              </p:nvSpPr>
              <p:spPr>
                <a:xfrm>
                  <a:off x="255894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6" name="Group 32"/>
              <p:cNvGrpSpPr>
                <a:grpSpLocks/>
              </p:cNvGrpSpPr>
              <p:nvPr/>
            </p:nvGrpSpPr>
            <p:grpSpPr bwMode="auto">
              <a:xfrm>
                <a:off x="403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5" name="Flowchart: Connector 33"/>
                <p:cNvSpPr/>
                <p:nvPr/>
              </p:nvSpPr>
              <p:spPr>
                <a:xfrm>
                  <a:off x="243816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6" name="Flowchart: Connector 34"/>
                <p:cNvSpPr/>
                <p:nvPr/>
              </p:nvSpPr>
              <p:spPr>
                <a:xfrm>
                  <a:off x="243816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7" name="Freeform 35"/>
                <p:cNvSpPr/>
                <p:nvPr/>
              </p:nvSpPr>
              <p:spPr>
                <a:xfrm>
                  <a:off x="250166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8" name="Freeform 36"/>
                <p:cNvSpPr/>
                <p:nvPr/>
              </p:nvSpPr>
              <p:spPr>
                <a:xfrm>
                  <a:off x="255880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7" name="Group 37"/>
              <p:cNvGrpSpPr>
                <a:grpSpLocks/>
              </p:cNvGrpSpPr>
              <p:nvPr/>
            </p:nvGrpSpPr>
            <p:grpSpPr bwMode="auto">
              <a:xfrm>
                <a:off x="236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1" name="Flowchart: Connector 38"/>
                <p:cNvSpPr/>
                <p:nvPr/>
              </p:nvSpPr>
              <p:spPr>
                <a:xfrm>
                  <a:off x="243828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2" name="Flowchart: Connector 39"/>
                <p:cNvSpPr/>
                <p:nvPr/>
              </p:nvSpPr>
              <p:spPr>
                <a:xfrm>
                  <a:off x="243828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Freeform 40"/>
                <p:cNvSpPr/>
                <p:nvPr/>
              </p:nvSpPr>
              <p:spPr>
                <a:xfrm>
                  <a:off x="250178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4" name="Freeform 41"/>
                <p:cNvSpPr/>
                <p:nvPr/>
              </p:nvSpPr>
              <p:spPr>
                <a:xfrm>
                  <a:off x="255892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8" name="Group 47"/>
              <p:cNvGrpSpPr>
                <a:grpSpLocks/>
              </p:cNvGrpSpPr>
              <p:nvPr/>
            </p:nvGrpSpPr>
            <p:grpSpPr bwMode="auto">
              <a:xfrm>
                <a:off x="266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7" name="Flowchart: Connector 48"/>
                <p:cNvSpPr/>
                <p:nvPr/>
              </p:nvSpPr>
              <p:spPr>
                <a:xfrm>
                  <a:off x="24382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8" name="Flowchart: Connector 49"/>
                <p:cNvSpPr/>
                <p:nvPr/>
              </p:nvSpPr>
              <p:spPr>
                <a:xfrm>
                  <a:off x="24382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Freeform 50"/>
                <p:cNvSpPr/>
                <p:nvPr/>
              </p:nvSpPr>
              <p:spPr>
                <a:xfrm>
                  <a:off x="25017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0" name="Freeform 51"/>
                <p:cNvSpPr/>
                <p:nvPr/>
              </p:nvSpPr>
              <p:spPr>
                <a:xfrm>
                  <a:off x="25589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9" name="Group 52"/>
              <p:cNvGrpSpPr>
                <a:grpSpLocks/>
              </p:cNvGrpSpPr>
              <p:nvPr/>
            </p:nvGrpSpPr>
            <p:grpSpPr bwMode="auto">
              <a:xfrm>
                <a:off x="281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3" name="Flowchart: Connector 53"/>
                <p:cNvSpPr/>
                <p:nvPr/>
              </p:nvSpPr>
              <p:spPr>
                <a:xfrm>
                  <a:off x="24382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4" name="Flowchart: Connector 54"/>
                <p:cNvSpPr/>
                <p:nvPr/>
              </p:nvSpPr>
              <p:spPr>
                <a:xfrm>
                  <a:off x="24382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5" name="Freeform 55"/>
                <p:cNvSpPr/>
                <p:nvPr/>
              </p:nvSpPr>
              <p:spPr>
                <a:xfrm>
                  <a:off x="25017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25588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0" name="Group 57"/>
              <p:cNvGrpSpPr>
                <a:grpSpLocks/>
              </p:cNvGrpSpPr>
              <p:nvPr/>
            </p:nvGrpSpPr>
            <p:grpSpPr bwMode="auto">
              <a:xfrm>
                <a:off x="297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9" name="Flowchart: Connector 168"/>
                <p:cNvSpPr/>
                <p:nvPr/>
              </p:nvSpPr>
              <p:spPr>
                <a:xfrm>
                  <a:off x="243824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0" name="Flowchart: Connector 169"/>
                <p:cNvSpPr/>
                <p:nvPr/>
              </p:nvSpPr>
              <p:spPr>
                <a:xfrm>
                  <a:off x="243824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250173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>
                  <a:off x="255888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1" name="Group 62"/>
              <p:cNvGrpSpPr>
                <a:grpSpLocks/>
              </p:cNvGrpSpPr>
              <p:nvPr/>
            </p:nvGrpSpPr>
            <p:grpSpPr bwMode="auto">
              <a:xfrm>
                <a:off x="312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5" name="Flowchart: Connector 164"/>
                <p:cNvSpPr/>
                <p:nvPr/>
              </p:nvSpPr>
              <p:spPr>
                <a:xfrm>
                  <a:off x="243823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6" name="Flowchart: Connector 165"/>
                <p:cNvSpPr/>
                <p:nvPr/>
              </p:nvSpPr>
              <p:spPr>
                <a:xfrm>
                  <a:off x="243823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250172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255887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2" name="Group 67"/>
              <p:cNvGrpSpPr>
                <a:grpSpLocks/>
              </p:cNvGrpSpPr>
              <p:nvPr/>
            </p:nvGrpSpPr>
            <p:grpSpPr bwMode="auto">
              <a:xfrm>
                <a:off x="1600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1" name="Flowchart: Connector 160"/>
                <p:cNvSpPr/>
                <p:nvPr/>
              </p:nvSpPr>
              <p:spPr>
                <a:xfrm>
                  <a:off x="243834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2" name="Flowchart: Connector 161"/>
                <p:cNvSpPr/>
                <p:nvPr/>
              </p:nvSpPr>
              <p:spPr>
                <a:xfrm>
                  <a:off x="243834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250183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4" name="Freeform 163"/>
                <p:cNvSpPr/>
                <p:nvPr/>
              </p:nvSpPr>
              <p:spPr>
                <a:xfrm>
                  <a:off x="255898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3" name="Group 72"/>
              <p:cNvGrpSpPr>
                <a:grpSpLocks/>
              </p:cNvGrpSpPr>
              <p:nvPr/>
            </p:nvGrpSpPr>
            <p:grpSpPr bwMode="auto">
              <a:xfrm>
                <a:off x="327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7" name="Flowchart: Connector 156"/>
                <p:cNvSpPr/>
                <p:nvPr/>
              </p:nvSpPr>
              <p:spPr>
                <a:xfrm>
                  <a:off x="243822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8" name="Flowchart: Connector 157"/>
                <p:cNvSpPr/>
                <p:nvPr/>
              </p:nvSpPr>
              <p:spPr>
                <a:xfrm>
                  <a:off x="243822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250171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255886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4" name="Group 77"/>
              <p:cNvGrpSpPr>
                <a:grpSpLocks/>
              </p:cNvGrpSpPr>
              <p:nvPr/>
            </p:nvGrpSpPr>
            <p:grpSpPr bwMode="auto">
              <a:xfrm>
                <a:off x="342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3" name="Flowchart: Connector 152"/>
                <p:cNvSpPr/>
                <p:nvPr/>
              </p:nvSpPr>
              <p:spPr>
                <a:xfrm>
                  <a:off x="243821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" name="Flowchart: Connector 153"/>
                <p:cNvSpPr/>
                <p:nvPr/>
              </p:nvSpPr>
              <p:spPr>
                <a:xfrm>
                  <a:off x="243821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250170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255885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5" name="Group 82"/>
              <p:cNvGrpSpPr>
                <a:grpSpLocks/>
              </p:cNvGrpSpPr>
              <p:nvPr/>
            </p:nvGrpSpPr>
            <p:grpSpPr bwMode="auto">
              <a:xfrm>
                <a:off x="358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9" name="Flowchart: Connector 148"/>
                <p:cNvSpPr/>
                <p:nvPr/>
              </p:nvSpPr>
              <p:spPr>
                <a:xfrm>
                  <a:off x="243819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0" name="Flowchart: Connector 149"/>
                <p:cNvSpPr/>
                <p:nvPr/>
              </p:nvSpPr>
              <p:spPr>
                <a:xfrm>
                  <a:off x="243819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1" name="Freeform 150"/>
                <p:cNvSpPr/>
                <p:nvPr/>
              </p:nvSpPr>
              <p:spPr>
                <a:xfrm>
                  <a:off x="250169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>
                <a:xfrm>
                  <a:off x="255883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6" name="Group 97"/>
              <p:cNvGrpSpPr>
                <a:grpSpLocks/>
              </p:cNvGrpSpPr>
              <p:nvPr/>
            </p:nvGrpSpPr>
            <p:grpSpPr bwMode="auto">
              <a:xfrm>
                <a:off x="190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5" name="Flowchart: Connector 144"/>
                <p:cNvSpPr/>
                <p:nvPr/>
              </p:nvSpPr>
              <p:spPr>
                <a:xfrm>
                  <a:off x="243832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6" name="Flowchart: Connector 145"/>
                <p:cNvSpPr/>
                <p:nvPr/>
              </p:nvSpPr>
              <p:spPr>
                <a:xfrm>
                  <a:off x="243832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>
                  <a:off x="250181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8" name="Freeform 147"/>
                <p:cNvSpPr/>
                <p:nvPr/>
              </p:nvSpPr>
              <p:spPr>
                <a:xfrm>
                  <a:off x="255896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7" name="Group 102"/>
              <p:cNvGrpSpPr>
                <a:grpSpLocks/>
              </p:cNvGrpSpPr>
              <p:nvPr/>
            </p:nvGrpSpPr>
            <p:grpSpPr bwMode="auto">
              <a:xfrm>
                <a:off x="419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1" name="Flowchart: Connector 140"/>
                <p:cNvSpPr/>
                <p:nvPr/>
              </p:nvSpPr>
              <p:spPr>
                <a:xfrm>
                  <a:off x="24381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2" name="Flowchart: Connector 141"/>
                <p:cNvSpPr/>
                <p:nvPr/>
              </p:nvSpPr>
              <p:spPr>
                <a:xfrm>
                  <a:off x="24381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25016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25587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8" name="Group 107"/>
              <p:cNvGrpSpPr>
                <a:grpSpLocks/>
              </p:cNvGrpSpPr>
              <p:nvPr/>
            </p:nvGrpSpPr>
            <p:grpSpPr bwMode="auto">
              <a:xfrm>
                <a:off x="434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7" name="Flowchart: Connector 136"/>
                <p:cNvSpPr/>
                <p:nvPr/>
              </p:nvSpPr>
              <p:spPr>
                <a:xfrm>
                  <a:off x="24381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8" name="Flowchart: Connector 137"/>
                <p:cNvSpPr/>
                <p:nvPr/>
              </p:nvSpPr>
              <p:spPr>
                <a:xfrm>
                  <a:off x="24381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9" name="Freeform 138"/>
                <p:cNvSpPr/>
                <p:nvPr/>
              </p:nvSpPr>
              <p:spPr>
                <a:xfrm>
                  <a:off x="25016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0" name="Freeform 139"/>
                <p:cNvSpPr/>
                <p:nvPr/>
              </p:nvSpPr>
              <p:spPr>
                <a:xfrm>
                  <a:off x="25587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9" name="Group 112"/>
              <p:cNvGrpSpPr>
                <a:grpSpLocks/>
              </p:cNvGrpSpPr>
              <p:nvPr/>
            </p:nvGrpSpPr>
            <p:grpSpPr bwMode="auto">
              <a:xfrm>
                <a:off x="449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3" name="Flowchart: Connector 132"/>
                <p:cNvSpPr/>
                <p:nvPr/>
              </p:nvSpPr>
              <p:spPr>
                <a:xfrm>
                  <a:off x="243813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" name="Flowchart: Connector 133"/>
                <p:cNvSpPr/>
                <p:nvPr/>
              </p:nvSpPr>
              <p:spPr>
                <a:xfrm>
                  <a:off x="243813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250162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6" name="Freeform 135"/>
                <p:cNvSpPr/>
                <p:nvPr/>
              </p:nvSpPr>
              <p:spPr>
                <a:xfrm>
                  <a:off x="255877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0" name="Group 117"/>
              <p:cNvGrpSpPr>
                <a:grpSpLocks/>
              </p:cNvGrpSpPr>
              <p:nvPr/>
            </p:nvGrpSpPr>
            <p:grpSpPr bwMode="auto">
              <a:xfrm>
                <a:off x="464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9" name="Flowchart: Connector 128"/>
                <p:cNvSpPr/>
                <p:nvPr/>
              </p:nvSpPr>
              <p:spPr>
                <a:xfrm>
                  <a:off x="243812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0" name="Flowchart: Connector 129"/>
                <p:cNvSpPr/>
                <p:nvPr/>
              </p:nvSpPr>
              <p:spPr>
                <a:xfrm>
                  <a:off x="243812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>
                  <a:off x="250161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2" name="Freeform 131"/>
                <p:cNvSpPr/>
                <p:nvPr/>
              </p:nvSpPr>
              <p:spPr>
                <a:xfrm>
                  <a:off x="255876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1" name="Group 122"/>
              <p:cNvGrpSpPr>
                <a:grpSpLocks/>
              </p:cNvGrpSpPr>
              <p:nvPr/>
            </p:nvGrpSpPr>
            <p:grpSpPr bwMode="auto">
              <a:xfrm>
                <a:off x="480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5" name="Flowchart: Connector 124"/>
                <p:cNvSpPr/>
                <p:nvPr/>
              </p:nvSpPr>
              <p:spPr>
                <a:xfrm>
                  <a:off x="243810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6" name="Flowchart: Connector 125"/>
                <p:cNvSpPr/>
                <p:nvPr/>
              </p:nvSpPr>
              <p:spPr>
                <a:xfrm>
                  <a:off x="243810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7" name="Freeform 126"/>
                <p:cNvSpPr/>
                <p:nvPr/>
              </p:nvSpPr>
              <p:spPr>
                <a:xfrm>
                  <a:off x="250160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8" name="Freeform 127"/>
                <p:cNvSpPr/>
                <p:nvPr/>
              </p:nvSpPr>
              <p:spPr>
                <a:xfrm>
                  <a:off x="255875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2" name="Group 127"/>
              <p:cNvGrpSpPr>
                <a:grpSpLocks/>
              </p:cNvGrpSpPr>
              <p:nvPr/>
            </p:nvGrpSpPr>
            <p:grpSpPr bwMode="auto">
              <a:xfrm>
                <a:off x="144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1" name="Flowchart: Connector 120"/>
                <p:cNvSpPr/>
                <p:nvPr/>
              </p:nvSpPr>
              <p:spPr>
                <a:xfrm>
                  <a:off x="243835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2" name="Flowchart: Connector 121"/>
                <p:cNvSpPr/>
                <p:nvPr/>
              </p:nvSpPr>
              <p:spPr>
                <a:xfrm>
                  <a:off x="243835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3" name="Freeform 122"/>
                <p:cNvSpPr/>
                <p:nvPr/>
              </p:nvSpPr>
              <p:spPr>
                <a:xfrm>
                  <a:off x="250185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4" name="Freeform 123"/>
                <p:cNvSpPr/>
                <p:nvPr/>
              </p:nvSpPr>
              <p:spPr>
                <a:xfrm>
                  <a:off x="255899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3" name="Group 142"/>
              <p:cNvGrpSpPr>
                <a:grpSpLocks/>
              </p:cNvGrpSpPr>
              <p:nvPr/>
            </p:nvGrpSpPr>
            <p:grpSpPr bwMode="auto">
              <a:xfrm>
                <a:off x="525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7" name="Flowchart: Connector 116"/>
                <p:cNvSpPr/>
                <p:nvPr/>
              </p:nvSpPr>
              <p:spPr>
                <a:xfrm>
                  <a:off x="243807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8" name="Flowchart: Connector 117"/>
                <p:cNvSpPr/>
                <p:nvPr/>
              </p:nvSpPr>
              <p:spPr>
                <a:xfrm>
                  <a:off x="243807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9" name="Freeform 118"/>
                <p:cNvSpPr/>
                <p:nvPr/>
              </p:nvSpPr>
              <p:spPr>
                <a:xfrm>
                  <a:off x="250157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0" name="Freeform 119"/>
                <p:cNvSpPr/>
                <p:nvPr/>
              </p:nvSpPr>
              <p:spPr>
                <a:xfrm>
                  <a:off x="255871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4" name="Group 157"/>
              <p:cNvGrpSpPr>
                <a:grpSpLocks/>
              </p:cNvGrpSpPr>
              <p:nvPr/>
            </p:nvGrpSpPr>
            <p:grpSpPr bwMode="auto">
              <a:xfrm>
                <a:off x="571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3" name="Flowchart: Connector 112"/>
                <p:cNvSpPr/>
                <p:nvPr/>
              </p:nvSpPr>
              <p:spPr>
                <a:xfrm>
                  <a:off x="24380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4" name="Flowchart: Connector 113"/>
                <p:cNvSpPr/>
                <p:nvPr/>
              </p:nvSpPr>
              <p:spPr>
                <a:xfrm>
                  <a:off x="24380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5" name="Freeform 114"/>
                <p:cNvSpPr/>
                <p:nvPr/>
              </p:nvSpPr>
              <p:spPr>
                <a:xfrm>
                  <a:off x="25015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6" name="Freeform 115"/>
                <p:cNvSpPr/>
                <p:nvPr/>
              </p:nvSpPr>
              <p:spPr>
                <a:xfrm>
                  <a:off x="25586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5" name="Group 162"/>
              <p:cNvGrpSpPr>
                <a:grpSpLocks/>
              </p:cNvGrpSpPr>
              <p:nvPr/>
            </p:nvGrpSpPr>
            <p:grpSpPr bwMode="auto">
              <a:xfrm>
                <a:off x="5867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9" name="Flowchart: Connector 108"/>
                <p:cNvSpPr/>
                <p:nvPr/>
              </p:nvSpPr>
              <p:spPr>
                <a:xfrm>
                  <a:off x="24380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0" name="Flowchart: Connector 109"/>
                <p:cNvSpPr/>
                <p:nvPr/>
              </p:nvSpPr>
              <p:spPr>
                <a:xfrm>
                  <a:off x="24380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25015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25586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6" name="Group 167"/>
              <p:cNvGrpSpPr>
                <a:grpSpLocks/>
              </p:cNvGrpSpPr>
              <p:nvPr/>
            </p:nvGrpSpPr>
            <p:grpSpPr bwMode="auto">
              <a:xfrm>
                <a:off x="601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5" name="Flowchart: Connector 104"/>
                <p:cNvSpPr/>
                <p:nvPr/>
              </p:nvSpPr>
              <p:spPr>
                <a:xfrm>
                  <a:off x="243801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" name="Flowchart: Connector 105"/>
                <p:cNvSpPr/>
                <p:nvPr/>
              </p:nvSpPr>
              <p:spPr>
                <a:xfrm>
                  <a:off x="243801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Freeform 106"/>
                <p:cNvSpPr/>
                <p:nvPr/>
              </p:nvSpPr>
              <p:spPr>
                <a:xfrm>
                  <a:off x="250151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255866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7" name="Group 172"/>
              <p:cNvGrpSpPr>
                <a:grpSpLocks/>
              </p:cNvGrpSpPr>
              <p:nvPr/>
            </p:nvGrpSpPr>
            <p:grpSpPr bwMode="auto">
              <a:xfrm>
                <a:off x="617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1" name="Flowchart: Connector 100"/>
                <p:cNvSpPr/>
                <p:nvPr/>
              </p:nvSpPr>
              <p:spPr>
                <a:xfrm>
                  <a:off x="243800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" name="Flowchart: Connector 101"/>
                <p:cNvSpPr/>
                <p:nvPr/>
              </p:nvSpPr>
              <p:spPr>
                <a:xfrm>
                  <a:off x="243800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>
                <a:xfrm>
                  <a:off x="250150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4" name="Freeform 103"/>
                <p:cNvSpPr/>
                <p:nvPr/>
              </p:nvSpPr>
              <p:spPr>
                <a:xfrm>
                  <a:off x="255864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8" name="Group 177"/>
              <p:cNvGrpSpPr>
                <a:grpSpLocks/>
              </p:cNvGrpSpPr>
              <p:nvPr/>
            </p:nvGrpSpPr>
            <p:grpSpPr bwMode="auto">
              <a:xfrm>
                <a:off x="6324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7" name="Flowchart: Connector 96"/>
                <p:cNvSpPr/>
                <p:nvPr/>
              </p:nvSpPr>
              <p:spPr>
                <a:xfrm>
                  <a:off x="243799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8" name="Flowchart: Connector 97"/>
                <p:cNvSpPr/>
                <p:nvPr/>
              </p:nvSpPr>
              <p:spPr>
                <a:xfrm>
                  <a:off x="243799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>
                  <a:off x="250149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>
                  <a:off x="255863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9" name="Group 182"/>
              <p:cNvGrpSpPr>
                <a:grpSpLocks/>
              </p:cNvGrpSpPr>
              <p:nvPr/>
            </p:nvGrpSpPr>
            <p:grpSpPr bwMode="auto">
              <a:xfrm>
                <a:off x="1295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3" name="Flowchart: Connector 92"/>
                <p:cNvSpPr/>
                <p:nvPr/>
              </p:nvSpPr>
              <p:spPr>
                <a:xfrm>
                  <a:off x="24383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" name="Flowchart: Connector 93"/>
                <p:cNvSpPr/>
                <p:nvPr/>
              </p:nvSpPr>
              <p:spPr>
                <a:xfrm>
                  <a:off x="24383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5" name="Freeform 94"/>
                <p:cNvSpPr/>
                <p:nvPr/>
              </p:nvSpPr>
              <p:spPr>
                <a:xfrm>
                  <a:off x="25018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6" name="Freeform 95"/>
                <p:cNvSpPr/>
                <p:nvPr/>
              </p:nvSpPr>
              <p:spPr>
                <a:xfrm>
                  <a:off x="25590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0" name="Group 298"/>
              <p:cNvGrpSpPr>
                <a:grpSpLocks/>
              </p:cNvGrpSpPr>
              <p:nvPr/>
            </p:nvGrpSpPr>
            <p:grpSpPr bwMode="auto">
              <a:xfrm>
                <a:off x="723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9" name="Flowchart: Connector 88"/>
                <p:cNvSpPr/>
                <p:nvPr/>
              </p:nvSpPr>
              <p:spPr>
                <a:xfrm>
                  <a:off x="24379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0" name="Flowchart: Connector 89"/>
                <p:cNvSpPr/>
                <p:nvPr/>
              </p:nvSpPr>
              <p:spPr>
                <a:xfrm>
                  <a:off x="24379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25014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2" name="Freeform 91"/>
                <p:cNvSpPr/>
                <p:nvPr/>
              </p:nvSpPr>
              <p:spPr>
                <a:xfrm>
                  <a:off x="25585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1" name="Group 303"/>
              <p:cNvGrpSpPr>
                <a:grpSpLocks/>
              </p:cNvGrpSpPr>
              <p:nvPr/>
            </p:nvGrpSpPr>
            <p:grpSpPr bwMode="auto">
              <a:xfrm>
                <a:off x="7543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5" name="Flowchart: Connector 84"/>
                <p:cNvSpPr/>
                <p:nvPr/>
              </p:nvSpPr>
              <p:spPr>
                <a:xfrm>
                  <a:off x="243790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6" name="Flowchart: Connector 85"/>
                <p:cNvSpPr/>
                <p:nvPr/>
              </p:nvSpPr>
              <p:spPr>
                <a:xfrm>
                  <a:off x="243790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250140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255854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2" name="Group 308"/>
              <p:cNvGrpSpPr>
                <a:grpSpLocks/>
              </p:cNvGrpSpPr>
              <p:nvPr/>
            </p:nvGrpSpPr>
            <p:grpSpPr bwMode="auto">
              <a:xfrm>
                <a:off x="739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1" name="Flowchart: Connector 80"/>
                <p:cNvSpPr/>
                <p:nvPr/>
              </p:nvSpPr>
              <p:spPr>
                <a:xfrm>
                  <a:off x="243791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Flowchart: Connector 81"/>
                <p:cNvSpPr/>
                <p:nvPr/>
              </p:nvSpPr>
              <p:spPr>
                <a:xfrm>
                  <a:off x="243791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>
                  <a:off x="250141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>
                  <a:off x="255855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3" name="Group 316"/>
              <p:cNvGrpSpPr>
                <a:grpSpLocks/>
              </p:cNvGrpSpPr>
              <p:nvPr/>
            </p:nvGrpSpPr>
            <p:grpSpPr bwMode="auto">
              <a:xfrm>
                <a:off x="784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7" name="Flowchart: Connector 76"/>
                <p:cNvSpPr/>
                <p:nvPr/>
              </p:nvSpPr>
              <p:spPr>
                <a:xfrm>
                  <a:off x="243788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Flowchart: Connector 77"/>
                <p:cNvSpPr/>
                <p:nvPr/>
              </p:nvSpPr>
              <p:spPr>
                <a:xfrm>
                  <a:off x="243788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250138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255852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4" name="Group 321"/>
              <p:cNvGrpSpPr>
                <a:grpSpLocks/>
              </p:cNvGrpSpPr>
              <p:nvPr/>
            </p:nvGrpSpPr>
            <p:grpSpPr bwMode="auto">
              <a:xfrm>
                <a:off x="7696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3" name="Flowchart: Connector 72"/>
                <p:cNvSpPr/>
                <p:nvPr/>
              </p:nvSpPr>
              <p:spPr>
                <a:xfrm>
                  <a:off x="243789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Flowchart: Connector 73"/>
                <p:cNvSpPr/>
                <p:nvPr/>
              </p:nvSpPr>
              <p:spPr>
                <a:xfrm>
                  <a:off x="243789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250139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6" name="Freeform 75"/>
                <p:cNvSpPr/>
                <p:nvPr/>
              </p:nvSpPr>
              <p:spPr>
                <a:xfrm>
                  <a:off x="255853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5" name="Group 331"/>
              <p:cNvGrpSpPr>
                <a:grpSpLocks/>
              </p:cNvGrpSpPr>
              <p:nvPr/>
            </p:nvGrpSpPr>
            <p:grpSpPr bwMode="auto">
              <a:xfrm>
                <a:off x="83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9" name="Flowchart: Connector 68"/>
                <p:cNvSpPr/>
                <p:nvPr/>
              </p:nvSpPr>
              <p:spPr>
                <a:xfrm>
                  <a:off x="243840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0" name="Flowchart: Connector 69"/>
                <p:cNvSpPr/>
                <p:nvPr/>
              </p:nvSpPr>
              <p:spPr>
                <a:xfrm>
                  <a:off x="243840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Freeform 70"/>
                <p:cNvSpPr/>
                <p:nvPr/>
              </p:nvSpPr>
              <p:spPr>
                <a:xfrm>
                  <a:off x="250189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2" name="Freeform 71"/>
                <p:cNvSpPr/>
                <p:nvPr/>
              </p:nvSpPr>
              <p:spPr>
                <a:xfrm>
                  <a:off x="255904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6" name="Group 336"/>
              <p:cNvGrpSpPr>
                <a:grpSpLocks/>
              </p:cNvGrpSpPr>
              <p:nvPr/>
            </p:nvGrpSpPr>
            <p:grpSpPr bwMode="auto">
              <a:xfrm>
                <a:off x="800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5" name="Flowchart: Connector 64"/>
                <p:cNvSpPr/>
                <p:nvPr/>
              </p:nvSpPr>
              <p:spPr>
                <a:xfrm>
                  <a:off x="24378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Flowchart: Connector 65"/>
                <p:cNvSpPr/>
                <p:nvPr/>
              </p:nvSpPr>
              <p:spPr>
                <a:xfrm>
                  <a:off x="24378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Freeform 66"/>
                <p:cNvSpPr/>
                <p:nvPr/>
              </p:nvSpPr>
              <p:spPr>
                <a:xfrm>
                  <a:off x="25013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25585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7" name="Group 341"/>
              <p:cNvGrpSpPr>
                <a:grpSpLocks/>
              </p:cNvGrpSpPr>
              <p:nvPr/>
            </p:nvGrpSpPr>
            <p:grpSpPr bwMode="auto">
              <a:xfrm>
                <a:off x="1143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1" name="Flowchart: Connector 60"/>
                <p:cNvSpPr/>
                <p:nvPr/>
              </p:nvSpPr>
              <p:spPr>
                <a:xfrm>
                  <a:off x="243837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Flowchart: Connector 61"/>
                <p:cNvSpPr/>
                <p:nvPr/>
              </p:nvSpPr>
              <p:spPr>
                <a:xfrm>
                  <a:off x="243837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Freeform 62"/>
                <p:cNvSpPr/>
                <p:nvPr/>
              </p:nvSpPr>
              <p:spPr>
                <a:xfrm>
                  <a:off x="250187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255901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8" name="Group 341"/>
              <p:cNvGrpSpPr>
                <a:grpSpLocks/>
              </p:cNvGrpSpPr>
              <p:nvPr/>
            </p:nvGrpSpPr>
            <p:grpSpPr bwMode="auto">
              <a:xfrm>
                <a:off x="99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57" name="Flowchart: Connector 56"/>
                <p:cNvSpPr/>
                <p:nvPr/>
              </p:nvSpPr>
              <p:spPr>
                <a:xfrm>
                  <a:off x="243838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lowchart: Connector 57"/>
                <p:cNvSpPr/>
                <p:nvPr/>
              </p:nvSpPr>
              <p:spPr>
                <a:xfrm>
                  <a:off x="243838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>
                  <a:off x="250188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0" name="Freeform 59"/>
                <p:cNvSpPr/>
                <p:nvPr/>
              </p:nvSpPr>
              <p:spPr>
                <a:xfrm>
                  <a:off x="255903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</p:grpSp>
        <p:grpSp>
          <p:nvGrpSpPr>
            <p:cNvPr id="44051" name="Group 224"/>
            <p:cNvGrpSpPr>
              <a:grpSpLocks/>
            </p:cNvGrpSpPr>
            <p:nvPr/>
          </p:nvGrpSpPr>
          <p:grpSpPr bwMode="auto">
            <a:xfrm>
              <a:off x="3581400" y="2057400"/>
              <a:ext cx="762000" cy="1295400"/>
              <a:chOff x="3581400" y="2209800"/>
              <a:chExt cx="762000" cy="1295400"/>
            </a:xfrm>
          </p:grpSpPr>
          <p:sp>
            <p:nvSpPr>
              <p:cNvPr id="226" name="Flowchart: Connector 225"/>
              <p:cNvSpPr/>
              <p:nvPr/>
            </p:nvSpPr>
            <p:spPr>
              <a:xfrm>
                <a:off x="3657600" y="2209800"/>
                <a:ext cx="457200" cy="1295400"/>
              </a:xfrm>
              <a:prstGeom prst="flowChartConnecto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106" name="TextBox 226"/>
              <p:cNvSpPr txBox="1">
                <a:spLocks noChangeArrowheads="1"/>
              </p:cNvSpPr>
              <p:nvPr/>
            </p:nvSpPr>
            <p:spPr bwMode="auto">
              <a:xfrm>
                <a:off x="3581400" y="2590800"/>
                <a:ext cx="762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ATF6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P90</a:t>
                </a:r>
              </a:p>
            </p:txBody>
          </p:sp>
        </p:grpSp>
        <p:cxnSp>
          <p:nvCxnSpPr>
            <p:cNvPr id="228" name="Straight Arrow Connector 227"/>
            <p:cNvCxnSpPr/>
            <p:nvPr/>
          </p:nvCxnSpPr>
          <p:spPr>
            <a:xfrm rot="10800000" flipV="1">
              <a:off x="1981200" y="3581400"/>
              <a:ext cx="403225" cy="381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/>
            <p:cNvCxnSpPr/>
            <p:nvPr/>
          </p:nvCxnSpPr>
          <p:spPr>
            <a:xfrm>
              <a:off x="1981200" y="4495800"/>
              <a:ext cx="414338" cy="3206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255"/>
            <p:cNvGrpSpPr/>
            <p:nvPr/>
          </p:nvGrpSpPr>
          <p:grpSpPr>
            <a:xfrm>
              <a:off x="2438400" y="4342800"/>
              <a:ext cx="457200" cy="1067400"/>
              <a:chOff x="2133600" y="4724398"/>
              <a:chExt cx="254000" cy="616529"/>
            </a:xfrm>
            <a:solidFill>
              <a:srgbClr val="F0978E"/>
            </a:solidFill>
          </p:grpSpPr>
          <p:sp>
            <p:nvSpPr>
              <p:cNvPr id="231" name="Flowchart: Connector 230"/>
              <p:cNvSpPr/>
              <p:nvPr/>
            </p:nvSpPr>
            <p:spPr>
              <a:xfrm>
                <a:off x="2133600" y="472440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2" name="Flowchart: Connector 231"/>
              <p:cNvSpPr/>
              <p:nvPr/>
            </p:nvSpPr>
            <p:spPr>
              <a:xfrm>
                <a:off x="2235200" y="4724398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3" name="Flowchart: Connector 232"/>
              <p:cNvSpPr/>
              <p:nvPr/>
            </p:nvSpPr>
            <p:spPr>
              <a:xfrm flipH="1">
                <a:off x="2133600" y="5105400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4" name="Flowchart: Connector 233"/>
              <p:cNvSpPr/>
              <p:nvPr/>
            </p:nvSpPr>
            <p:spPr>
              <a:xfrm flipH="1">
                <a:off x="2235200" y="511232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55" name="TextBox 234"/>
            <p:cNvSpPr txBox="1">
              <a:spLocks noChangeArrowheads="1"/>
            </p:cNvSpPr>
            <p:nvPr/>
          </p:nvSpPr>
          <p:spPr bwMode="auto">
            <a:xfrm>
              <a:off x="2362200" y="48006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ATF4</a:t>
              </a:r>
            </a:p>
          </p:txBody>
        </p:sp>
        <p:grpSp>
          <p:nvGrpSpPr>
            <p:cNvPr id="44056" name="Group 271"/>
            <p:cNvGrpSpPr>
              <a:grpSpLocks/>
            </p:cNvGrpSpPr>
            <p:nvPr/>
          </p:nvGrpSpPr>
          <p:grpSpPr bwMode="auto">
            <a:xfrm>
              <a:off x="3581400" y="3810000"/>
              <a:ext cx="457200" cy="1295400"/>
              <a:chOff x="4267200" y="4419600"/>
              <a:chExt cx="457200" cy="1295400"/>
            </a:xfrm>
          </p:grpSpPr>
          <p:sp>
            <p:nvSpPr>
              <p:cNvPr id="237" name="Flowchart: Connector 236"/>
              <p:cNvSpPr/>
              <p:nvPr/>
            </p:nvSpPr>
            <p:spPr>
              <a:xfrm>
                <a:off x="4267200" y="4419600"/>
                <a:ext cx="457200" cy="1295400"/>
              </a:xfrm>
              <a:prstGeom prst="flowChartConnector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8" name="Flowchart: Connector 237"/>
              <p:cNvSpPr/>
              <p:nvPr/>
            </p:nvSpPr>
            <p:spPr>
              <a:xfrm>
                <a:off x="4267200" y="5181600"/>
                <a:ext cx="457200" cy="5334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57" name="TextBox 238"/>
            <p:cNvSpPr txBox="1">
              <a:spLocks noChangeArrowheads="1"/>
            </p:cNvSpPr>
            <p:nvPr/>
          </p:nvSpPr>
          <p:spPr bwMode="auto">
            <a:xfrm>
              <a:off x="3429000" y="3886200"/>
              <a:ext cx="9144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Cleaved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ATF6</a:t>
              </a:r>
            </a:p>
          </p:txBody>
        </p:sp>
        <p:cxnSp>
          <p:nvCxnSpPr>
            <p:cNvPr id="240" name="Straight Arrow Connector 239"/>
            <p:cNvCxnSpPr/>
            <p:nvPr/>
          </p:nvCxnSpPr>
          <p:spPr>
            <a:xfrm>
              <a:off x="2895600" y="5410200"/>
              <a:ext cx="381000" cy="228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/>
            <p:cNvSpPr/>
            <p:nvPr/>
          </p:nvSpPr>
          <p:spPr>
            <a:xfrm>
              <a:off x="6172200" y="2514600"/>
              <a:ext cx="1295400" cy="609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60" name="TextBox 241"/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2954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Caspase-12</a:t>
              </a:r>
            </a:p>
          </p:txBody>
        </p:sp>
        <p:sp>
          <p:nvSpPr>
            <p:cNvPr id="244" name="Explosion 2 243"/>
            <p:cNvSpPr/>
            <p:nvPr/>
          </p:nvSpPr>
          <p:spPr>
            <a:xfrm>
              <a:off x="4800600" y="5410200"/>
              <a:ext cx="2362200" cy="990600"/>
            </a:xfrm>
            <a:prstGeom prst="irregularSeal2">
              <a:avLst/>
            </a:prstGeom>
            <a:solidFill>
              <a:srgbClr val="AB7915"/>
            </a:solidFill>
            <a:ln>
              <a:solidFill>
                <a:srgbClr val="B9D79B"/>
              </a:solidFill>
            </a:ln>
            <a:effectLst>
              <a:outerShdw blurRad="50800" dist="50800" dir="5400000" algn="ctr" rotWithShape="0">
                <a:schemeClr val="accent3">
                  <a:lumMod val="20000"/>
                  <a:lumOff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62" name="TextBox 244"/>
            <p:cNvSpPr txBox="1">
              <a:spLocks noChangeArrowheads="1"/>
            </p:cNvSpPr>
            <p:nvPr/>
          </p:nvSpPr>
          <p:spPr bwMode="auto">
            <a:xfrm>
              <a:off x="5334000" y="5715000"/>
              <a:ext cx="11414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Cell death</a:t>
              </a:r>
            </a:p>
          </p:txBody>
        </p:sp>
        <p:grpSp>
          <p:nvGrpSpPr>
            <p:cNvPr id="51" name="Group 255"/>
            <p:cNvGrpSpPr/>
            <p:nvPr/>
          </p:nvGrpSpPr>
          <p:grpSpPr>
            <a:xfrm>
              <a:off x="3505201" y="5486399"/>
              <a:ext cx="533407" cy="914397"/>
              <a:chOff x="2133598" y="4878530"/>
              <a:chExt cx="254003" cy="616527"/>
            </a:xfrm>
            <a:solidFill>
              <a:srgbClr val="F0978E"/>
            </a:solidFill>
          </p:grpSpPr>
          <p:sp>
            <p:nvSpPr>
              <p:cNvPr id="251" name="Flowchart: Connector 250"/>
              <p:cNvSpPr/>
              <p:nvPr/>
            </p:nvSpPr>
            <p:spPr>
              <a:xfrm>
                <a:off x="2133598" y="4878532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2" name="Flowchart: Connector 251"/>
              <p:cNvSpPr/>
              <p:nvPr/>
            </p:nvSpPr>
            <p:spPr>
              <a:xfrm>
                <a:off x="2235201" y="487853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3" name="Flowchart: Connector 252"/>
              <p:cNvSpPr/>
              <p:nvPr/>
            </p:nvSpPr>
            <p:spPr>
              <a:xfrm flipH="1">
                <a:off x="2133598" y="5259533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4" name="Flowchart: Connector 253"/>
              <p:cNvSpPr/>
              <p:nvPr/>
            </p:nvSpPr>
            <p:spPr>
              <a:xfrm flipH="1">
                <a:off x="2235200" y="526645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64" name="Rectangle 254"/>
            <p:cNvSpPr>
              <a:spLocks noChangeArrowheads="1"/>
            </p:cNvSpPr>
            <p:nvPr/>
          </p:nvSpPr>
          <p:spPr bwMode="auto">
            <a:xfrm>
              <a:off x="3352800" y="5867400"/>
              <a:ext cx="838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smtClean="0">
                  <a:solidFill>
                    <a:srgbClr val="00457C"/>
                  </a:solidFill>
                  <a:latin typeface="Times New Roman" pitchFamily="18" charset="0"/>
                </a:rPr>
                <a:t>CHOP</a:t>
              </a:r>
            </a:p>
          </p:txBody>
        </p:sp>
        <p:grpSp>
          <p:nvGrpSpPr>
            <p:cNvPr id="44065" name="Group 260"/>
            <p:cNvGrpSpPr>
              <a:grpSpLocks/>
            </p:cNvGrpSpPr>
            <p:nvPr/>
          </p:nvGrpSpPr>
          <p:grpSpPr bwMode="auto">
            <a:xfrm>
              <a:off x="1371600" y="3886200"/>
              <a:ext cx="914400" cy="1131888"/>
              <a:chOff x="2057357" y="4191000"/>
              <a:chExt cx="914915" cy="1131332"/>
            </a:xfrm>
          </p:grpSpPr>
          <p:grpSp>
            <p:nvGrpSpPr>
              <p:cNvPr id="44094" name="Group 264"/>
              <p:cNvGrpSpPr>
                <a:grpSpLocks/>
              </p:cNvGrpSpPr>
              <p:nvPr/>
            </p:nvGrpSpPr>
            <p:grpSpPr bwMode="auto">
              <a:xfrm>
                <a:off x="2057357" y="4191000"/>
                <a:ext cx="914915" cy="838200"/>
                <a:chOff x="1981157" y="4724400"/>
                <a:chExt cx="914915" cy="838200"/>
              </a:xfrm>
            </p:grpSpPr>
            <p:grpSp>
              <p:nvGrpSpPr>
                <p:cNvPr id="54" name="Group 245"/>
                <p:cNvGrpSpPr/>
                <p:nvPr/>
              </p:nvGrpSpPr>
              <p:grpSpPr>
                <a:xfrm>
                  <a:off x="2133600" y="4724400"/>
                  <a:ext cx="457200" cy="838200"/>
                  <a:chOff x="2133600" y="4724400"/>
                  <a:chExt cx="304800" cy="609600"/>
                </a:xfrm>
                <a:solidFill>
                  <a:srgbClr val="D79BD7"/>
                </a:solidFill>
              </p:grpSpPr>
              <p:sp>
                <p:nvSpPr>
                  <p:cNvPr id="271" name="Flowchart: Connector 270"/>
                  <p:cNvSpPr/>
                  <p:nvPr/>
                </p:nvSpPr>
                <p:spPr>
                  <a:xfrm>
                    <a:off x="21336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2" name="Flowchart: Connector 271"/>
                  <p:cNvSpPr/>
                  <p:nvPr/>
                </p:nvSpPr>
                <p:spPr>
                  <a:xfrm>
                    <a:off x="22860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3" name="Flowchart: Connector 272"/>
                  <p:cNvSpPr/>
                  <p:nvPr/>
                </p:nvSpPr>
                <p:spPr>
                  <a:xfrm flipH="1">
                    <a:off x="21336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4" name="Flowchart: Connector 273"/>
                  <p:cNvSpPr/>
                  <p:nvPr/>
                </p:nvSpPr>
                <p:spPr>
                  <a:xfrm flipH="1">
                    <a:off x="22860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4102" name="TextBox 269"/>
                <p:cNvSpPr txBox="1">
                  <a:spLocks noChangeArrowheads="1"/>
                </p:cNvSpPr>
                <p:nvPr/>
              </p:nvSpPr>
              <p:spPr bwMode="auto">
                <a:xfrm>
                  <a:off x="1981157" y="4952888"/>
                  <a:ext cx="914915" cy="338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smtClean="0"/>
                    <a:t>eIF2</a:t>
                  </a:r>
                  <a:r>
                    <a:rPr lang="el-GR" sz="1600" smtClean="0"/>
                    <a:t>α</a:t>
                  </a:r>
                  <a:endParaRPr lang="en-US" sz="1600" smtClean="0"/>
                </a:p>
              </p:txBody>
            </p:sp>
          </p:grpSp>
          <p:grpSp>
            <p:nvGrpSpPr>
              <p:cNvPr id="44095" name="Group 364"/>
              <p:cNvGrpSpPr>
                <a:grpSpLocks/>
              </p:cNvGrpSpPr>
              <p:nvPr/>
            </p:nvGrpSpPr>
            <p:grpSpPr bwMode="auto">
              <a:xfrm>
                <a:off x="2133600" y="4952999"/>
                <a:ext cx="303288" cy="369333"/>
                <a:chOff x="2133600" y="4952999"/>
                <a:chExt cx="303288" cy="369333"/>
              </a:xfrm>
            </p:grpSpPr>
            <p:sp>
              <p:nvSpPr>
                <p:cNvPr id="267" name="Flowchart: Connector 266"/>
                <p:cNvSpPr/>
                <p:nvPr/>
              </p:nvSpPr>
              <p:spPr>
                <a:xfrm>
                  <a:off x="2209843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100" name="TextBox 267"/>
                <p:cNvSpPr txBox="1">
                  <a:spLocks noChangeArrowheads="1"/>
                </p:cNvSpPr>
                <p:nvPr/>
              </p:nvSpPr>
              <p:spPr bwMode="auto">
                <a:xfrm>
                  <a:off x="21336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  <p:grpSp>
            <p:nvGrpSpPr>
              <p:cNvPr id="44096" name="Group 365"/>
              <p:cNvGrpSpPr>
                <a:grpSpLocks/>
              </p:cNvGrpSpPr>
              <p:nvPr/>
            </p:nvGrpSpPr>
            <p:grpSpPr bwMode="auto">
              <a:xfrm>
                <a:off x="2438400" y="4953000"/>
                <a:ext cx="303288" cy="369332"/>
                <a:chOff x="2438400" y="4953000"/>
                <a:chExt cx="303288" cy="369332"/>
              </a:xfrm>
            </p:grpSpPr>
            <p:sp>
              <p:nvSpPr>
                <p:cNvPr id="265" name="Flowchart: Connector 264"/>
                <p:cNvSpPr/>
                <p:nvPr/>
              </p:nvSpPr>
              <p:spPr>
                <a:xfrm>
                  <a:off x="2514814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098" name="TextBox 265"/>
                <p:cNvSpPr txBox="1">
                  <a:spLocks noChangeArrowheads="1"/>
                </p:cNvSpPr>
                <p:nvPr/>
              </p:nvSpPr>
              <p:spPr bwMode="auto">
                <a:xfrm>
                  <a:off x="24384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</p:grpSp>
        <p:grpSp>
          <p:nvGrpSpPr>
            <p:cNvPr id="44066" name="Group 274"/>
            <p:cNvGrpSpPr>
              <a:grpSpLocks/>
            </p:cNvGrpSpPr>
            <p:nvPr/>
          </p:nvGrpSpPr>
          <p:grpSpPr bwMode="auto">
            <a:xfrm>
              <a:off x="4724400" y="2057400"/>
              <a:ext cx="838200" cy="1588661"/>
              <a:chOff x="5410196" y="2362200"/>
              <a:chExt cx="838263" cy="1588105"/>
            </a:xfrm>
          </p:grpSpPr>
          <p:sp>
            <p:nvSpPr>
              <p:cNvPr id="276" name="Flowchart: Connector 275"/>
              <p:cNvSpPr/>
              <p:nvPr/>
            </p:nvSpPr>
            <p:spPr>
              <a:xfrm>
                <a:off x="5410196" y="2362200"/>
                <a:ext cx="457234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77" name="Flowchart: Connector 276"/>
              <p:cNvSpPr/>
              <p:nvPr/>
            </p:nvSpPr>
            <p:spPr>
              <a:xfrm>
                <a:off x="5791225" y="2362200"/>
                <a:ext cx="457234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9" name="TextBox 277"/>
              <p:cNvSpPr txBox="1">
                <a:spLocks noChangeArrowheads="1"/>
              </p:cNvSpPr>
              <p:nvPr/>
            </p:nvSpPr>
            <p:spPr bwMode="auto">
              <a:xfrm>
                <a:off x="5486402" y="2743067"/>
                <a:ext cx="60465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IRE1</a:t>
                </a:r>
              </a:p>
            </p:txBody>
          </p:sp>
          <p:sp>
            <p:nvSpPr>
              <p:cNvPr id="279" name="Flowchart: Connector 278"/>
              <p:cNvSpPr/>
              <p:nvPr/>
            </p:nvSpPr>
            <p:spPr>
              <a:xfrm>
                <a:off x="5562607" y="3580973"/>
                <a:ext cx="152411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Flowchart: Connector 279"/>
              <p:cNvSpPr/>
              <p:nvPr/>
            </p:nvSpPr>
            <p:spPr>
              <a:xfrm>
                <a:off x="5943636" y="3580973"/>
                <a:ext cx="152411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92" name="TextBox 280"/>
              <p:cNvSpPr txBox="1">
                <a:spLocks noChangeArrowheads="1"/>
              </p:cNvSpPr>
              <p:nvPr/>
            </p:nvSpPr>
            <p:spPr bwMode="auto">
              <a:xfrm>
                <a:off x="5867432" y="3580973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44093" name="Rectangle 281"/>
              <p:cNvSpPr>
                <a:spLocks noChangeArrowheads="1"/>
              </p:cNvSpPr>
              <p:nvPr/>
            </p:nvSpPr>
            <p:spPr bwMode="auto">
              <a:xfrm flipH="1">
                <a:off x="5486402" y="3580973"/>
                <a:ext cx="152411" cy="369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457C"/>
                    </a:solidFill>
                    <a:latin typeface="Times New Roman" pitchFamily="18" charset="0"/>
                  </a:rPr>
                  <a:t>P</a:t>
                </a:r>
              </a:p>
            </p:txBody>
          </p:sp>
        </p:grpSp>
        <p:grpSp>
          <p:nvGrpSpPr>
            <p:cNvPr id="44067" name="Group 282"/>
            <p:cNvGrpSpPr>
              <a:grpSpLocks/>
            </p:cNvGrpSpPr>
            <p:nvPr/>
          </p:nvGrpSpPr>
          <p:grpSpPr bwMode="auto">
            <a:xfrm>
              <a:off x="1905000" y="1981200"/>
              <a:ext cx="914400" cy="1665288"/>
              <a:chOff x="2590800" y="2286000"/>
              <a:chExt cx="914400" cy="1664732"/>
            </a:xfrm>
          </p:grpSpPr>
          <p:sp>
            <p:nvSpPr>
              <p:cNvPr id="284" name="Oval 283"/>
              <p:cNvSpPr/>
              <p:nvPr/>
            </p:nvSpPr>
            <p:spPr>
              <a:xfrm>
                <a:off x="25908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30480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2" name="TextBox 285"/>
              <p:cNvSpPr txBox="1">
                <a:spLocks noChangeArrowheads="1"/>
              </p:cNvSpPr>
              <p:nvPr/>
            </p:nvSpPr>
            <p:spPr bwMode="auto">
              <a:xfrm>
                <a:off x="2743200" y="2743200"/>
                <a:ext cx="6767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PERK</a:t>
                </a:r>
              </a:p>
            </p:txBody>
          </p:sp>
          <p:sp>
            <p:nvSpPr>
              <p:cNvPr id="287" name="Flowchart: Connector 286"/>
              <p:cNvSpPr/>
              <p:nvPr/>
            </p:nvSpPr>
            <p:spPr>
              <a:xfrm>
                <a:off x="27432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Flowchart: Connector 287"/>
              <p:cNvSpPr/>
              <p:nvPr/>
            </p:nvSpPr>
            <p:spPr>
              <a:xfrm>
                <a:off x="32004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5" name="TextBox 288"/>
              <p:cNvSpPr txBox="1">
                <a:spLocks noChangeArrowheads="1"/>
              </p:cNvSpPr>
              <p:nvPr/>
            </p:nvSpPr>
            <p:spPr bwMode="auto">
              <a:xfrm>
                <a:off x="26670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44086" name="TextBox 289"/>
              <p:cNvSpPr txBox="1">
                <a:spLocks noChangeArrowheads="1"/>
              </p:cNvSpPr>
              <p:nvPr/>
            </p:nvSpPr>
            <p:spPr bwMode="auto">
              <a:xfrm>
                <a:off x="31242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</p:grpSp>
        <p:cxnSp>
          <p:nvCxnSpPr>
            <p:cNvPr id="292" name="Straight Arrow Connector 291"/>
            <p:cNvCxnSpPr/>
            <p:nvPr/>
          </p:nvCxnSpPr>
          <p:spPr>
            <a:xfrm flipH="1">
              <a:off x="3962400" y="1447800"/>
              <a:ext cx="152400" cy="762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3810000" y="3352800"/>
              <a:ext cx="0" cy="457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Arrow Connector 293"/>
            <p:cNvCxnSpPr/>
            <p:nvPr/>
          </p:nvCxnSpPr>
          <p:spPr>
            <a:xfrm>
              <a:off x="3810000" y="4648200"/>
              <a:ext cx="0" cy="6858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/>
            <p:nvPr/>
          </p:nvCxnSpPr>
          <p:spPr>
            <a:xfrm>
              <a:off x="4876800" y="1371600"/>
              <a:ext cx="30480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/>
            <p:nvPr/>
          </p:nvCxnSpPr>
          <p:spPr>
            <a:xfrm flipH="1">
              <a:off x="4876800" y="3581400"/>
              <a:ext cx="304800" cy="914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/>
            <p:cNvCxnSpPr>
              <a:stCxn id="202" idx="5"/>
            </p:cNvCxnSpPr>
            <p:nvPr/>
          </p:nvCxnSpPr>
          <p:spPr>
            <a:xfrm flipH="1">
              <a:off x="6553200" y="3101975"/>
              <a:ext cx="282575" cy="139382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/>
            <p:nvPr/>
          </p:nvCxnSpPr>
          <p:spPr>
            <a:xfrm flipH="1">
              <a:off x="6096000" y="5105400"/>
              <a:ext cx="152400" cy="381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16-Point Star 301"/>
            <p:cNvSpPr/>
            <p:nvPr/>
          </p:nvSpPr>
          <p:spPr>
            <a:xfrm>
              <a:off x="3810000" y="914400"/>
              <a:ext cx="1143000" cy="457200"/>
            </a:xfrm>
            <a:prstGeom prst="star1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76" name="TextBox 302"/>
            <p:cNvSpPr txBox="1">
              <a:spLocks noChangeArrowheads="1"/>
            </p:cNvSpPr>
            <p:nvPr/>
          </p:nvSpPr>
          <p:spPr bwMode="auto">
            <a:xfrm flipH="1">
              <a:off x="3886200" y="914400"/>
              <a:ext cx="10668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ER stess</a:t>
              </a:r>
            </a:p>
          </p:txBody>
        </p:sp>
        <p:cxnSp>
          <p:nvCxnSpPr>
            <p:cNvPr id="306" name="Straight Arrow Connector 305"/>
            <p:cNvCxnSpPr/>
            <p:nvPr/>
          </p:nvCxnSpPr>
          <p:spPr>
            <a:xfrm>
              <a:off x="4114800" y="5867400"/>
              <a:ext cx="3810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Oval 313"/>
            <p:cNvSpPr/>
            <p:nvPr/>
          </p:nvSpPr>
          <p:spPr>
            <a:xfrm>
              <a:off x="5486400" y="4572000"/>
              <a:ext cx="1676400" cy="685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79" name="TextBox 314"/>
            <p:cNvSpPr txBox="1">
              <a:spLocks noChangeArrowheads="1"/>
            </p:cNvSpPr>
            <p:nvPr/>
          </p:nvSpPr>
          <p:spPr bwMode="auto">
            <a:xfrm>
              <a:off x="5867400" y="4495800"/>
              <a:ext cx="10502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cascade</a:t>
              </a:r>
            </a:p>
          </p:txBody>
        </p:sp>
      </p:grpSp>
      <p:sp>
        <p:nvSpPr>
          <p:cNvPr id="44036" name="Oval 311"/>
          <p:cNvSpPr>
            <a:spLocks noChangeArrowheads="1"/>
          </p:cNvSpPr>
          <p:nvPr/>
        </p:nvSpPr>
        <p:spPr bwMode="auto">
          <a:xfrm>
            <a:off x="4724400" y="4648200"/>
            <a:ext cx="1143000" cy="762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457C"/>
                </a:solidFill>
                <a:latin typeface="Times New Roman" pitchFamily="18" charset="0"/>
              </a:rPr>
              <a:t>XBP-1</a:t>
            </a:r>
          </a:p>
        </p:txBody>
      </p:sp>
      <p:cxnSp>
        <p:nvCxnSpPr>
          <p:cNvPr id="313" name="Straight Arrow Connector 312"/>
          <p:cNvCxnSpPr>
            <a:stCxn id="44036" idx="3"/>
          </p:cNvCxnSpPr>
          <p:nvPr/>
        </p:nvCxnSpPr>
        <p:spPr bwMode="auto">
          <a:xfrm flipH="1">
            <a:off x="4495800" y="5299075"/>
            <a:ext cx="395288" cy="4921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>
            <a:endCxn id="108" idx="1"/>
          </p:cNvCxnSpPr>
          <p:nvPr/>
        </p:nvCxnSpPr>
        <p:spPr bwMode="auto">
          <a:xfrm>
            <a:off x="6248400" y="2971800"/>
            <a:ext cx="395288" cy="15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039" name="Group 302"/>
          <p:cNvGrpSpPr>
            <a:grpSpLocks/>
          </p:cNvGrpSpPr>
          <p:nvPr/>
        </p:nvGrpSpPr>
        <p:grpSpPr bwMode="auto">
          <a:xfrm>
            <a:off x="1143000" y="5943600"/>
            <a:ext cx="1295400" cy="533400"/>
            <a:chOff x="6400800" y="1447800"/>
            <a:chExt cx="1295400" cy="533400"/>
          </a:xfrm>
        </p:grpSpPr>
        <p:sp>
          <p:nvSpPr>
            <p:cNvPr id="44046" name="Oval 299"/>
            <p:cNvSpPr>
              <a:spLocks noChangeArrowheads="1"/>
            </p:cNvSpPr>
            <p:nvPr/>
          </p:nvSpPr>
          <p:spPr bwMode="auto">
            <a:xfrm>
              <a:off x="6400800" y="1447800"/>
              <a:ext cx="1295400" cy="533400"/>
            </a:xfrm>
            <a:prstGeom prst="ellipse">
              <a:avLst/>
            </a:prstGeom>
            <a:solidFill>
              <a:srgbClr val="BEC0A6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44047" name="TextBox 300"/>
            <p:cNvSpPr txBox="1">
              <a:spLocks noChangeArrowheads="1"/>
            </p:cNvSpPr>
            <p:nvPr/>
          </p:nvSpPr>
          <p:spPr bwMode="auto">
            <a:xfrm>
              <a:off x="6629400" y="1524000"/>
              <a:ext cx="9028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GRP78</a:t>
              </a:r>
            </a:p>
          </p:txBody>
        </p:sp>
      </p:grpSp>
      <p:cxnSp>
        <p:nvCxnSpPr>
          <p:cNvPr id="307" name="Straight Arrow Connector 306"/>
          <p:cNvCxnSpPr/>
          <p:nvPr/>
        </p:nvCxnSpPr>
        <p:spPr bwMode="auto">
          <a:xfrm flipH="1">
            <a:off x="2286000" y="5562600"/>
            <a:ext cx="609600" cy="457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 bwMode="auto">
          <a:xfrm>
            <a:off x="2209800" y="1219200"/>
            <a:ext cx="4572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/>
          <p:cNvSpPr txBox="1">
            <a:spLocks noChangeArrowheads="1"/>
          </p:cNvSpPr>
          <p:nvPr/>
        </p:nvSpPr>
        <p:spPr bwMode="auto">
          <a:xfrm>
            <a:off x="2667000" y="990600"/>
            <a:ext cx="976313" cy="4619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457C"/>
                </a:solidFill>
                <a:latin typeface="Times New Roman" pitchFamily="18" charset="0"/>
              </a:rPr>
              <a:t> [ca</a:t>
            </a:r>
            <a:r>
              <a:rPr lang="en-US" sz="2400" b="1" baseline="30000" dirty="0">
                <a:solidFill>
                  <a:srgbClr val="00457C"/>
                </a:solidFill>
                <a:latin typeface="Times New Roman" pitchFamily="18" charset="0"/>
              </a:rPr>
              <a:t>2+</a:t>
            </a:r>
            <a:r>
              <a:rPr lang="en-US" sz="2400" b="1" dirty="0">
                <a:solidFill>
                  <a:srgbClr val="00457C"/>
                </a:solidFill>
                <a:latin typeface="Times New Roman" pitchFamily="18" charset="0"/>
              </a:rPr>
              <a:t>]</a:t>
            </a:r>
          </a:p>
        </p:txBody>
      </p:sp>
      <p:cxnSp>
        <p:nvCxnSpPr>
          <p:cNvPr id="303" name="Straight Arrow Connector 302"/>
          <p:cNvCxnSpPr/>
          <p:nvPr/>
        </p:nvCxnSpPr>
        <p:spPr bwMode="auto">
          <a:xfrm flipV="1">
            <a:off x="3581400" y="1066800"/>
            <a:ext cx="0" cy="381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 bwMode="auto">
          <a:xfrm>
            <a:off x="3733800" y="12192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 bwMode="auto">
          <a:xfrm>
            <a:off x="5105400" y="6019800"/>
            <a:ext cx="3810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8427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381000" y="1828800"/>
            <a:ext cx="8763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Can </a:t>
            </a:r>
            <a:r>
              <a:rPr lang="en-US" sz="4000" dirty="0" err="1">
                <a:solidFill>
                  <a:srgbClr val="000000">
                    <a:lumMod val="95000"/>
                    <a:lumOff val="5000"/>
                  </a:srgbClr>
                </a:solidFill>
              </a:rPr>
              <a:t>taurine</a:t>
            </a:r>
            <a:r>
              <a:rPr lang="en-US" sz="4000" dirty="0">
                <a:solidFill>
                  <a:srgbClr val="000000">
                    <a:lumMod val="95000"/>
                    <a:lumOff val="5000"/>
                  </a:srgbClr>
                </a:solidFill>
              </a:rPr>
              <a:t> protect neurons against ER stress induced by glutamate?</a:t>
            </a:r>
          </a:p>
        </p:txBody>
      </p:sp>
    </p:spTree>
    <p:extLst>
      <p:ext uri="{BB962C8B-B14F-4D97-AF65-F5344CB8AC3E}">
        <p14:creationId xmlns:p14="http://schemas.microsoft.com/office/powerpoint/2010/main" val="12296794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5334000" cy="474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6200" y="152400"/>
            <a:ext cx="9139238" cy="5699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100" dirty="0" err="1">
                <a:solidFill>
                  <a:srgbClr val="FF0000"/>
                </a:solidFill>
              </a:rPr>
              <a:t>Taurine</a:t>
            </a:r>
            <a:r>
              <a:rPr lang="en-US" sz="3100" dirty="0">
                <a:solidFill>
                  <a:srgbClr val="FF0000"/>
                </a:solidFill>
              </a:rPr>
              <a:t> protects neurons against glutamate toxicity</a:t>
            </a:r>
          </a:p>
        </p:txBody>
      </p:sp>
      <p:sp>
        <p:nvSpPr>
          <p:cNvPr id="49156" name="TextBox 4"/>
          <p:cNvSpPr txBox="1">
            <a:spLocks noChangeArrowheads="1"/>
          </p:cNvSpPr>
          <p:nvPr/>
        </p:nvSpPr>
        <p:spPr bwMode="auto">
          <a:xfrm>
            <a:off x="1447800" y="762000"/>
            <a:ext cx="430212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000000"/>
                </a:solidFill>
              </a:rPr>
              <a:t>Taurine: 1 hour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smtClean="0">
                <a:solidFill>
                  <a:srgbClr val="000000"/>
                </a:solidFill>
              </a:rPr>
              <a:t>100 µM Glutamate: 1 hour</a:t>
            </a:r>
          </a:p>
        </p:txBody>
      </p:sp>
      <p:sp>
        <p:nvSpPr>
          <p:cNvPr id="49157" name="TextBox 4"/>
          <p:cNvSpPr txBox="1">
            <a:spLocks noChangeArrowheads="1"/>
          </p:cNvSpPr>
          <p:nvPr/>
        </p:nvSpPr>
        <p:spPr bwMode="auto">
          <a:xfrm>
            <a:off x="3581400" y="35052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**</a:t>
            </a:r>
          </a:p>
        </p:txBody>
      </p:sp>
      <p:sp>
        <p:nvSpPr>
          <p:cNvPr id="49158" name="TextBox 5"/>
          <p:cNvSpPr txBox="1">
            <a:spLocks noChangeArrowheads="1"/>
          </p:cNvSpPr>
          <p:nvPr/>
        </p:nvSpPr>
        <p:spPr bwMode="auto">
          <a:xfrm>
            <a:off x="4419600" y="31242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##</a:t>
            </a:r>
          </a:p>
        </p:txBody>
      </p:sp>
      <p:sp>
        <p:nvSpPr>
          <p:cNvPr id="49159" name="Rectangle 6"/>
          <p:cNvSpPr>
            <a:spLocks noChangeArrowheads="1"/>
          </p:cNvSpPr>
          <p:nvPr/>
        </p:nvSpPr>
        <p:spPr bwMode="auto">
          <a:xfrm>
            <a:off x="5257800" y="23622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457C"/>
                </a:solidFill>
                <a:latin typeface="Times New Roman" pitchFamily="18" charset="0"/>
              </a:rPr>
              <a:t>##</a:t>
            </a:r>
          </a:p>
        </p:txBody>
      </p:sp>
      <p:sp>
        <p:nvSpPr>
          <p:cNvPr id="49160" name="Rectangle 7"/>
          <p:cNvSpPr>
            <a:spLocks noChangeArrowheads="1"/>
          </p:cNvSpPr>
          <p:nvPr/>
        </p:nvSpPr>
        <p:spPr bwMode="auto">
          <a:xfrm>
            <a:off x="6096000" y="24384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457C"/>
                </a:solidFill>
                <a:latin typeface="Times New Roman" pitchFamily="18" charset="0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2241802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15"/>
          <p:cNvGrpSpPr>
            <a:grpSpLocks/>
          </p:cNvGrpSpPr>
          <p:nvPr/>
        </p:nvGrpSpPr>
        <p:grpSpPr bwMode="auto">
          <a:xfrm>
            <a:off x="1066800" y="3733800"/>
            <a:ext cx="5995988" cy="2743200"/>
            <a:chOff x="762011" y="899984"/>
            <a:chExt cx="4183752" cy="2224216"/>
          </a:xfrm>
        </p:grpSpPr>
        <p:pic>
          <p:nvPicPr>
            <p:cNvPr id="51227" name="Picture 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12" y="1295400"/>
              <a:ext cx="32004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2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11" y="1981200"/>
              <a:ext cx="3200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29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11" y="2590800"/>
              <a:ext cx="3200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30" name="Text Box 4"/>
            <p:cNvSpPr txBox="1">
              <a:spLocks noChangeArrowheads="1"/>
            </p:cNvSpPr>
            <p:nvPr/>
          </p:nvSpPr>
          <p:spPr bwMode="auto">
            <a:xfrm>
              <a:off x="3810379" y="1295143"/>
              <a:ext cx="162831" cy="462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0" smtClean="0">
                <a:solidFill>
                  <a:srgbClr val="0D0D0D"/>
                </a:solidFill>
                <a:latin typeface="Arial" pitchFamily="34" charset="0"/>
              </a:endParaRPr>
            </a:p>
          </p:txBody>
        </p:sp>
        <p:sp>
          <p:nvSpPr>
            <p:cNvPr id="51231" name="Rectangle 13"/>
            <p:cNvSpPr>
              <a:spLocks noChangeArrowheads="1"/>
            </p:cNvSpPr>
            <p:nvPr/>
          </p:nvSpPr>
          <p:spPr bwMode="auto">
            <a:xfrm>
              <a:off x="3963240" y="2591315"/>
              <a:ext cx="982523" cy="4608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2400" smtClean="0">
                  <a:solidFill>
                    <a:srgbClr val="0D0D0D"/>
                  </a:solidFill>
                  <a:cs typeface="Arial" pitchFamily="34" charset="0"/>
                </a:rPr>
                <a:t>β</a:t>
              </a:r>
              <a:r>
                <a:rPr lang="en-US" sz="2400" smtClean="0">
                  <a:solidFill>
                    <a:srgbClr val="0D0D0D"/>
                  </a:solidFill>
                  <a:cs typeface="Arial" pitchFamily="34" charset="0"/>
                </a:rPr>
                <a:t>-actin</a:t>
              </a:r>
              <a:endParaRPr lang="el-GR" sz="2400" smtClean="0">
                <a:solidFill>
                  <a:srgbClr val="0D0D0D"/>
                </a:solidFill>
                <a:cs typeface="Arial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15180" y="899984"/>
              <a:ext cx="3810460" cy="3745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Contr</a:t>
              </a: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     </a:t>
              </a: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Glu</a:t>
              </a:r>
              <a:r>
                <a:rPr lang="en-US" sz="2400" dirty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     </a:t>
              </a: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Tau+Glu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</p:grpSp>
      <p:sp>
        <p:nvSpPr>
          <p:cNvPr id="21507" name="TextBox 11"/>
          <p:cNvSpPr txBox="1">
            <a:spLocks noChangeArrowheads="1"/>
          </p:cNvSpPr>
          <p:nvPr/>
        </p:nvSpPr>
        <p:spPr bwMode="auto">
          <a:xfrm>
            <a:off x="228600" y="228600"/>
            <a:ext cx="9144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>
                <a:solidFill>
                  <a:srgbClr val="FF0000"/>
                </a:solidFill>
              </a:rPr>
              <a:t>Taurine</a:t>
            </a:r>
            <a:r>
              <a:rPr lang="en-US" sz="3200" dirty="0">
                <a:solidFill>
                  <a:srgbClr val="FF0000"/>
                </a:solidFill>
              </a:rPr>
              <a:t>  inhibits glutamate-induced ER stress</a:t>
            </a:r>
          </a:p>
        </p:txBody>
      </p:sp>
      <p:grpSp>
        <p:nvGrpSpPr>
          <p:cNvPr id="51204" name="Group 20"/>
          <p:cNvGrpSpPr>
            <a:grpSpLocks/>
          </p:cNvGrpSpPr>
          <p:nvPr/>
        </p:nvGrpSpPr>
        <p:grpSpPr bwMode="auto">
          <a:xfrm>
            <a:off x="1066800" y="838200"/>
            <a:ext cx="6172200" cy="2819400"/>
            <a:chOff x="304800" y="2667000"/>
            <a:chExt cx="5312112" cy="2209800"/>
          </a:xfrm>
        </p:grpSpPr>
        <p:pic>
          <p:nvPicPr>
            <p:cNvPr id="51222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3048000"/>
              <a:ext cx="3980744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4"/>
            <p:cNvSpPr txBox="1">
              <a:spLocks noChangeArrowheads="1"/>
            </p:cNvSpPr>
            <p:nvPr/>
          </p:nvSpPr>
          <p:spPr bwMode="auto">
            <a:xfrm>
              <a:off x="532970" y="2667000"/>
              <a:ext cx="1088928" cy="461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Contr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2541" name="TextBox 15"/>
            <p:cNvSpPr txBox="1">
              <a:spLocks noChangeArrowheads="1"/>
            </p:cNvSpPr>
            <p:nvPr/>
          </p:nvSpPr>
          <p:spPr bwMode="auto">
            <a:xfrm>
              <a:off x="1933410" y="2667000"/>
              <a:ext cx="770584" cy="461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Glu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2542" name="TextBox 16"/>
            <p:cNvSpPr txBox="1">
              <a:spLocks noChangeArrowheads="1"/>
            </p:cNvSpPr>
            <p:nvPr/>
          </p:nvSpPr>
          <p:spPr bwMode="auto">
            <a:xfrm>
              <a:off x="3046932" y="2667000"/>
              <a:ext cx="1556197" cy="4616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Tau+Glu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51226" name="Rectangle 19"/>
            <p:cNvSpPr>
              <a:spLocks noChangeArrowheads="1"/>
            </p:cNvSpPr>
            <p:nvPr/>
          </p:nvSpPr>
          <p:spPr bwMode="auto">
            <a:xfrm>
              <a:off x="4323042" y="4343014"/>
              <a:ext cx="1293870" cy="461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l-GR" sz="2400" smtClean="0">
                  <a:solidFill>
                    <a:srgbClr val="0D0D0D"/>
                  </a:solidFill>
                  <a:cs typeface="Arial" pitchFamily="34" charset="0"/>
                </a:rPr>
                <a:t>β</a:t>
              </a:r>
              <a:r>
                <a:rPr lang="en-US" sz="2400" smtClean="0">
                  <a:solidFill>
                    <a:srgbClr val="0D0D0D"/>
                  </a:solidFill>
                  <a:cs typeface="Arial" pitchFamily="34" charset="0"/>
                </a:rPr>
                <a:t>-actin</a:t>
              </a:r>
              <a:endParaRPr lang="el-GR" sz="2400" smtClean="0">
                <a:solidFill>
                  <a:srgbClr val="0D0D0D"/>
                </a:solidFill>
                <a:cs typeface="Arial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 bwMode="auto">
          <a:xfrm>
            <a:off x="5638800" y="4419600"/>
            <a:ext cx="2133600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Caspase-12</a:t>
            </a:r>
          </a:p>
        </p:txBody>
      </p:sp>
      <p:sp>
        <p:nvSpPr>
          <p:cNvPr id="51206" name="Rectangle 24"/>
          <p:cNvSpPr>
            <a:spLocks noChangeArrowheads="1"/>
          </p:cNvSpPr>
          <p:nvPr/>
        </p:nvSpPr>
        <p:spPr bwMode="auto">
          <a:xfrm>
            <a:off x="5638800" y="5257800"/>
            <a:ext cx="1193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D0D0D"/>
                </a:solidFill>
                <a:cs typeface="Arial" pitchFamily="34" charset="0"/>
              </a:rPr>
              <a:t>GRP78</a:t>
            </a:r>
            <a:endParaRPr lang="el-GR" sz="2400" smtClean="0">
              <a:solidFill>
                <a:srgbClr val="0D0D0D"/>
              </a:solidFill>
              <a:cs typeface="Arial" pitchFamily="34" charset="0"/>
            </a:endParaRPr>
          </a:p>
        </p:txBody>
      </p:sp>
      <p:sp>
        <p:nvSpPr>
          <p:cNvPr id="51207" name="Rectangle 25"/>
          <p:cNvSpPr>
            <a:spLocks noChangeArrowheads="1"/>
          </p:cNvSpPr>
          <p:nvPr/>
        </p:nvSpPr>
        <p:spPr bwMode="auto">
          <a:xfrm>
            <a:off x="5410200" y="2286000"/>
            <a:ext cx="10239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D0D0D"/>
                </a:solidFill>
                <a:cs typeface="Arial" pitchFamily="34" charset="0"/>
              </a:rPr>
              <a:t>   Bim</a:t>
            </a:r>
            <a:endParaRPr lang="el-GR" sz="2400" smtClean="0">
              <a:solidFill>
                <a:srgbClr val="0D0D0D"/>
              </a:solidFill>
              <a:cs typeface="Arial" pitchFamily="34" charset="0"/>
            </a:endParaRPr>
          </a:p>
        </p:txBody>
      </p:sp>
      <p:sp>
        <p:nvSpPr>
          <p:cNvPr id="51208" name="Rectangle 27"/>
          <p:cNvSpPr>
            <a:spLocks noChangeArrowheads="1"/>
          </p:cNvSpPr>
          <p:nvPr/>
        </p:nvSpPr>
        <p:spPr bwMode="auto">
          <a:xfrm>
            <a:off x="5638800" y="1371600"/>
            <a:ext cx="1074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0D0D0D"/>
                </a:solidFill>
                <a:cs typeface="Arial" pitchFamily="34" charset="0"/>
              </a:rPr>
              <a:t>CHOP</a:t>
            </a:r>
            <a:endParaRPr lang="el-GR" sz="2400" smtClean="0">
              <a:solidFill>
                <a:srgbClr val="0D0D0D"/>
              </a:solidFill>
              <a:cs typeface="Arial" pitchFamily="34" charset="0"/>
            </a:endParaRPr>
          </a:p>
        </p:txBody>
      </p:sp>
      <p:sp>
        <p:nvSpPr>
          <p:cNvPr id="51209" name="Rectangle 22"/>
          <p:cNvSpPr>
            <a:spLocks noChangeArrowheads="1"/>
          </p:cNvSpPr>
          <p:nvPr/>
        </p:nvSpPr>
        <p:spPr bwMode="auto">
          <a:xfrm flipV="1">
            <a:off x="5562600" y="6477000"/>
            <a:ext cx="76200" cy="7620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 smtClean="0">
              <a:solidFill>
                <a:srgbClr val="00457C"/>
              </a:solidFill>
              <a:latin typeface="Times New Roman" pitchFamily="18" charset="0"/>
            </a:endParaRPr>
          </a:p>
        </p:txBody>
      </p: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0" y="914400"/>
            <a:ext cx="4495800" cy="5638800"/>
            <a:chOff x="0" y="914400"/>
            <a:chExt cx="4495800" cy="5638800"/>
          </a:xfrm>
        </p:grpSpPr>
        <p:pic>
          <p:nvPicPr>
            <p:cNvPr id="51217" name="Picture 1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914400"/>
              <a:ext cx="4495800" cy="563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8" name="TextBox 22"/>
            <p:cNvSpPr txBox="1">
              <a:spLocks noChangeArrowheads="1"/>
            </p:cNvSpPr>
            <p:nvPr/>
          </p:nvSpPr>
          <p:spPr bwMode="auto">
            <a:xfrm>
              <a:off x="1447800" y="18288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**</a:t>
              </a:r>
            </a:p>
          </p:txBody>
        </p:sp>
        <p:sp>
          <p:nvSpPr>
            <p:cNvPr id="51219" name="TextBox 26"/>
            <p:cNvSpPr txBox="1">
              <a:spLocks noChangeArrowheads="1"/>
            </p:cNvSpPr>
            <p:nvPr/>
          </p:nvSpPr>
          <p:spPr bwMode="auto">
            <a:xfrm>
              <a:off x="3276600" y="25908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**</a:t>
              </a:r>
            </a:p>
          </p:txBody>
        </p:sp>
        <p:sp>
          <p:nvSpPr>
            <p:cNvPr id="51220" name="Rectangle 33"/>
            <p:cNvSpPr>
              <a:spLocks noChangeArrowheads="1"/>
            </p:cNvSpPr>
            <p:nvPr/>
          </p:nvSpPr>
          <p:spPr bwMode="auto">
            <a:xfrm>
              <a:off x="3733800" y="32004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457C"/>
                  </a:solidFill>
                  <a:latin typeface="Times New Roman" pitchFamily="18" charset="0"/>
                </a:rPr>
                <a:t>##</a:t>
              </a:r>
            </a:p>
          </p:txBody>
        </p:sp>
        <p:sp>
          <p:nvSpPr>
            <p:cNvPr id="51221" name="Rectangle 34"/>
            <p:cNvSpPr>
              <a:spLocks noChangeArrowheads="1"/>
            </p:cNvSpPr>
            <p:nvPr/>
          </p:nvSpPr>
          <p:spPr bwMode="auto">
            <a:xfrm>
              <a:off x="1981200" y="28956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457C"/>
                  </a:solidFill>
                  <a:latin typeface="Times New Roman" pitchFamily="18" charset="0"/>
                </a:rPr>
                <a:t>##</a:t>
              </a:r>
            </a:p>
          </p:txBody>
        </p:sp>
      </p:grpSp>
      <p:grpSp>
        <p:nvGrpSpPr>
          <p:cNvPr id="6" name="Group 37"/>
          <p:cNvGrpSpPr>
            <a:grpSpLocks/>
          </p:cNvGrpSpPr>
          <p:nvPr/>
        </p:nvGrpSpPr>
        <p:grpSpPr bwMode="auto">
          <a:xfrm>
            <a:off x="4489450" y="914400"/>
            <a:ext cx="4654550" cy="5638800"/>
            <a:chOff x="4489450" y="914400"/>
            <a:chExt cx="4654550" cy="5638800"/>
          </a:xfrm>
        </p:grpSpPr>
        <p:pic>
          <p:nvPicPr>
            <p:cNvPr id="51212" name="Picture 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9450" y="914400"/>
              <a:ext cx="4654550" cy="563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213" name="TextBox 30"/>
            <p:cNvSpPr txBox="1">
              <a:spLocks noChangeArrowheads="1"/>
            </p:cNvSpPr>
            <p:nvPr/>
          </p:nvSpPr>
          <p:spPr bwMode="auto">
            <a:xfrm>
              <a:off x="5943600" y="17526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**</a:t>
              </a:r>
            </a:p>
          </p:txBody>
        </p:sp>
        <p:sp>
          <p:nvSpPr>
            <p:cNvPr id="51214" name="TextBox 31"/>
            <p:cNvSpPr txBox="1">
              <a:spLocks noChangeArrowheads="1"/>
            </p:cNvSpPr>
            <p:nvPr/>
          </p:nvSpPr>
          <p:spPr bwMode="auto">
            <a:xfrm>
              <a:off x="7848600" y="18288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**</a:t>
              </a:r>
            </a:p>
          </p:txBody>
        </p:sp>
        <p:sp>
          <p:nvSpPr>
            <p:cNvPr id="51215" name="Rectangle 32"/>
            <p:cNvSpPr>
              <a:spLocks noChangeArrowheads="1"/>
            </p:cNvSpPr>
            <p:nvPr/>
          </p:nvSpPr>
          <p:spPr bwMode="auto">
            <a:xfrm>
              <a:off x="6477000" y="30480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457C"/>
                  </a:solidFill>
                  <a:latin typeface="Times New Roman" pitchFamily="18" charset="0"/>
                </a:rPr>
                <a:t>##</a:t>
              </a:r>
            </a:p>
          </p:txBody>
        </p:sp>
        <p:sp>
          <p:nvSpPr>
            <p:cNvPr id="51216" name="Rectangle 35"/>
            <p:cNvSpPr>
              <a:spLocks noChangeArrowheads="1"/>
            </p:cNvSpPr>
            <p:nvPr/>
          </p:nvSpPr>
          <p:spPr bwMode="auto">
            <a:xfrm>
              <a:off x="8382000" y="2590800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b="1" smtClean="0">
                  <a:solidFill>
                    <a:srgbClr val="00457C"/>
                  </a:solidFill>
                  <a:latin typeface="Times New Roman" pitchFamily="18" charset="0"/>
                </a:rPr>
                <a:t>##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37527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1"/>
          <p:cNvGrpSpPr>
            <a:grpSpLocks/>
          </p:cNvGrpSpPr>
          <p:nvPr/>
        </p:nvGrpSpPr>
        <p:grpSpPr bwMode="auto">
          <a:xfrm>
            <a:off x="363538" y="914400"/>
            <a:ext cx="8569325" cy="4876800"/>
            <a:chOff x="-128607" y="-47625"/>
            <a:chExt cx="8568162" cy="4876800"/>
          </a:xfrm>
        </p:grpSpPr>
        <p:pic>
          <p:nvPicPr>
            <p:cNvPr id="5223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7874" y="4219575"/>
              <a:ext cx="32004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6"/>
            <p:cNvSpPr txBox="1"/>
            <p:nvPr/>
          </p:nvSpPr>
          <p:spPr>
            <a:xfrm>
              <a:off x="7507818" y="4295775"/>
              <a:ext cx="931737" cy="461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ATF4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</p:txBody>
        </p:sp>
        <p:pic>
          <p:nvPicPr>
            <p:cNvPr id="52232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1726" y="-47625"/>
              <a:ext cx="3200400" cy="3748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5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8607" y="4143375"/>
              <a:ext cx="32004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13"/>
            <p:cNvSpPr txBox="1">
              <a:spLocks noChangeArrowheads="1"/>
            </p:cNvSpPr>
            <p:nvPr/>
          </p:nvSpPr>
          <p:spPr bwMode="auto">
            <a:xfrm>
              <a:off x="2995169" y="4143375"/>
              <a:ext cx="1252367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b="0" smtClean="0">
                  <a:solidFill>
                    <a:srgbClr val="0D0D0D"/>
                  </a:solidFill>
                  <a:latin typeface="Arial" pitchFamily="34" charset="0"/>
                </a:rPr>
                <a:t>p-eIF2</a:t>
              </a:r>
              <a:r>
                <a:rPr lang="el-GR" sz="2400" b="0" smtClean="0">
                  <a:solidFill>
                    <a:srgbClr val="0D0D0D"/>
                  </a:solidFill>
                  <a:latin typeface="Arial" pitchFamily="34" charset="0"/>
                </a:rPr>
                <a:t>α</a:t>
              </a:r>
              <a:endParaRPr lang="en-US" sz="2400" b="0" smtClean="0">
                <a:solidFill>
                  <a:srgbClr val="0D0D0D"/>
                </a:solidFill>
                <a:latin typeface="Arial" pitchFamily="34" charset="0"/>
              </a:endParaRPr>
            </a:p>
          </p:txBody>
        </p:sp>
        <p:sp>
          <p:nvSpPr>
            <p:cNvPr id="8" name="TextBox 14"/>
            <p:cNvSpPr txBox="1"/>
            <p:nvPr/>
          </p:nvSpPr>
          <p:spPr>
            <a:xfrm>
              <a:off x="-109560" y="3762375"/>
              <a:ext cx="3245996" cy="461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Contr</a:t>
              </a:r>
              <a:r>
                <a:rPr lang="en-US" sz="240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   </a:t>
              </a: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Glu</a:t>
              </a:r>
              <a:r>
                <a:rPr lang="en-US" sz="240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   </a:t>
              </a: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Tau+Glu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</p:txBody>
        </p:sp>
        <p:pic>
          <p:nvPicPr>
            <p:cNvPr id="52236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7874" y="-47625"/>
              <a:ext cx="3124200" cy="3794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307853" y="3762375"/>
              <a:ext cx="3757103" cy="46196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Contr</a:t>
              </a:r>
              <a:r>
                <a:rPr lang="en-US" sz="240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      </a:t>
              </a: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Glu</a:t>
              </a:r>
              <a:r>
                <a:rPr lang="en-US" sz="2400" dirty="0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       </a:t>
              </a:r>
              <a:r>
                <a:rPr lang="en-US" sz="24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</a:rPr>
                <a:t>Tau+Glu</a:t>
              </a:r>
              <a:endParaRPr lang="en-US" sz="2400" dirty="0">
                <a:solidFill>
                  <a:srgbClr val="000000">
                    <a:lumMod val="95000"/>
                    <a:lumOff val="5000"/>
                  </a:srgbClr>
                </a:solidFill>
              </a:endParaRPr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28600" y="228600"/>
            <a:ext cx="9144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 err="1">
                <a:solidFill>
                  <a:srgbClr val="FF0000"/>
                </a:solidFill>
              </a:rPr>
              <a:t>Taurine</a:t>
            </a:r>
            <a:r>
              <a:rPr lang="en-US" sz="3200" dirty="0">
                <a:solidFill>
                  <a:srgbClr val="FF0000"/>
                </a:solidFill>
              </a:rPr>
              <a:t>  has no effects on PERK pathway</a:t>
            </a:r>
          </a:p>
        </p:txBody>
      </p:sp>
      <p:sp>
        <p:nvSpPr>
          <p:cNvPr id="52228" name="TextBox 12"/>
          <p:cNvSpPr txBox="1">
            <a:spLocks noChangeArrowheads="1"/>
          </p:cNvSpPr>
          <p:nvPr/>
        </p:nvSpPr>
        <p:spPr bwMode="auto">
          <a:xfrm>
            <a:off x="2057400" y="12192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**</a:t>
            </a:r>
          </a:p>
        </p:txBody>
      </p:sp>
      <p:sp>
        <p:nvSpPr>
          <p:cNvPr id="52229" name="TextBox 13"/>
          <p:cNvSpPr txBox="1">
            <a:spLocks noChangeArrowheads="1"/>
          </p:cNvSpPr>
          <p:nvPr/>
        </p:nvSpPr>
        <p:spPr bwMode="auto">
          <a:xfrm>
            <a:off x="6324600" y="10668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**</a:t>
            </a:r>
          </a:p>
        </p:txBody>
      </p:sp>
    </p:spTree>
    <p:extLst>
      <p:ext uri="{BB962C8B-B14F-4D97-AF65-F5344CB8AC3E}">
        <p14:creationId xmlns:p14="http://schemas.microsoft.com/office/powerpoint/2010/main" val="2237184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77200" y="6096000"/>
            <a:ext cx="1300163" cy="40005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rPr>
              <a:t>IRE1</a:t>
            </a:r>
            <a:endParaRPr lang="en-US" sz="2000" dirty="0">
              <a:solidFill>
                <a:srgbClr val="000000">
                  <a:lumMod val="95000"/>
                  <a:lumOff val="5000"/>
                </a:srgbClr>
              </a:solidFill>
              <a:cs typeface="Arial" pitchFamily="34" charset="0"/>
            </a:endParaRPr>
          </a:p>
        </p:txBody>
      </p:sp>
      <p:grpSp>
        <p:nvGrpSpPr>
          <p:cNvPr id="53251" name="Group 18"/>
          <p:cNvGrpSpPr>
            <a:grpSpLocks/>
          </p:cNvGrpSpPr>
          <p:nvPr/>
        </p:nvGrpSpPr>
        <p:grpSpPr bwMode="auto">
          <a:xfrm>
            <a:off x="4537075" y="914400"/>
            <a:ext cx="4618038" cy="5715000"/>
            <a:chOff x="4562475" y="843349"/>
            <a:chExt cx="4059326" cy="5328851"/>
          </a:xfrm>
        </p:grpSpPr>
        <p:pic>
          <p:nvPicPr>
            <p:cNvPr id="53263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75" y="5638800"/>
              <a:ext cx="3111744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4" name="Picture 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3173" y="843349"/>
              <a:ext cx="3082925" cy="3733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7758025" y="5035378"/>
              <a:ext cx="863776" cy="373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p-IRE1</a:t>
              </a:r>
              <a:endParaRPr lang="en-US" sz="20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  <p:pic>
          <p:nvPicPr>
            <p:cNvPr id="53266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75" y="4953000"/>
              <a:ext cx="3111744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 Box 6"/>
            <p:cNvSpPr txBox="1">
              <a:spLocks noChangeArrowheads="1"/>
            </p:cNvSpPr>
            <p:nvPr/>
          </p:nvSpPr>
          <p:spPr bwMode="auto">
            <a:xfrm>
              <a:off x="4714578" y="4572065"/>
              <a:ext cx="3021120" cy="373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Contr</a:t>
              </a:r>
              <a:r>
                <a:rPr lang="en-US" sz="2000" dirty="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   </a:t>
              </a: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Glu</a:t>
              </a:r>
              <a:r>
                <a:rPr lang="en-US" sz="2000" dirty="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    </a:t>
              </a: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Tau+Glu</a:t>
              </a:r>
              <a:endParaRPr lang="en-US" sz="20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</p:grpSp>
      <p:grpSp>
        <p:nvGrpSpPr>
          <p:cNvPr id="53252" name="Group 19"/>
          <p:cNvGrpSpPr>
            <a:grpSpLocks/>
          </p:cNvGrpSpPr>
          <p:nvPr/>
        </p:nvGrpSpPr>
        <p:grpSpPr bwMode="auto">
          <a:xfrm>
            <a:off x="228600" y="914400"/>
            <a:ext cx="4460875" cy="5943600"/>
            <a:chOff x="228600" y="685806"/>
            <a:chExt cx="4460874" cy="5943441"/>
          </a:xfrm>
        </p:grpSpPr>
        <p:sp>
          <p:nvSpPr>
            <p:cNvPr id="2" name="Text Box 8"/>
            <p:cNvSpPr txBox="1">
              <a:spLocks noChangeArrowheads="1"/>
            </p:cNvSpPr>
            <p:nvPr/>
          </p:nvSpPr>
          <p:spPr bwMode="auto">
            <a:xfrm>
              <a:off x="3470274" y="5387855"/>
              <a:ext cx="914400" cy="400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ATF6</a:t>
              </a:r>
            </a:p>
          </p:txBody>
        </p:sp>
        <p:pic>
          <p:nvPicPr>
            <p:cNvPr id="53259" name="Picture 5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5387962"/>
              <a:ext cx="3240088" cy="99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0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685806"/>
              <a:ext cx="3605751" cy="4343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04800" y="5029090"/>
              <a:ext cx="3235324" cy="4000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Contr</a:t>
              </a:r>
              <a:r>
                <a:rPr lang="en-US" sz="2000" dirty="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   </a:t>
              </a: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Glu</a:t>
              </a:r>
              <a:r>
                <a:rPr lang="en-US" sz="2000" dirty="0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     </a:t>
              </a:r>
              <a:r>
                <a:rPr lang="en-US" sz="2000" dirty="0" err="1" smtClean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Tau+Glu</a:t>
              </a:r>
              <a:endParaRPr lang="en-US" sz="2000" dirty="0">
                <a:solidFill>
                  <a:srgbClr val="000000">
                    <a:lumMod val="95000"/>
                    <a:lumOff val="5000"/>
                  </a:srgbClr>
                </a:solidFill>
                <a:cs typeface="Arial" pitchFamily="34" charset="0"/>
              </a:endParaRPr>
            </a:p>
          </p:txBody>
        </p:sp>
        <p:sp>
          <p:nvSpPr>
            <p:cNvPr id="24586" name="Text Box 9"/>
            <p:cNvSpPr txBox="1">
              <a:spLocks noChangeArrowheads="1"/>
            </p:cNvSpPr>
            <p:nvPr/>
          </p:nvSpPr>
          <p:spPr bwMode="auto">
            <a:xfrm>
              <a:off x="3470274" y="5921241"/>
              <a:ext cx="1219200" cy="708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Cleaved 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dirty="0">
                  <a:solidFill>
                    <a:srgbClr val="000000">
                      <a:lumMod val="95000"/>
                      <a:lumOff val="5000"/>
                    </a:srgbClr>
                  </a:solidFill>
                  <a:cs typeface="Arial" pitchFamily="34" charset="0"/>
                </a:rPr>
                <a:t>ATF6</a:t>
              </a:r>
            </a:p>
          </p:txBody>
        </p:sp>
      </p:grpSp>
      <p:sp>
        <p:nvSpPr>
          <p:cNvPr id="22533" name="TextBox 25"/>
          <p:cNvSpPr txBox="1">
            <a:spLocks noChangeArrowheads="1"/>
          </p:cNvSpPr>
          <p:nvPr/>
        </p:nvSpPr>
        <p:spPr bwMode="auto">
          <a:xfrm>
            <a:off x="152400" y="0"/>
            <a:ext cx="91440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000" dirty="0" err="1">
                <a:solidFill>
                  <a:srgbClr val="FF0000"/>
                </a:solidFill>
              </a:rPr>
              <a:t>Taurine</a:t>
            </a:r>
            <a:r>
              <a:rPr lang="en-US" sz="3000" dirty="0">
                <a:solidFill>
                  <a:srgbClr val="FF0000"/>
                </a:solidFill>
              </a:rPr>
              <a:t> has significant inhibitory effects on both the ATF6 and IRE1 pathways</a:t>
            </a:r>
          </a:p>
        </p:txBody>
      </p:sp>
      <p:sp>
        <p:nvSpPr>
          <p:cNvPr id="53254" name="TextBox 15"/>
          <p:cNvSpPr txBox="1">
            <a:spLocks noChangeArrowheads="1"/>
          </p:cNvSpPr>
          <p:nvPr/>
        </p:nvSpPr>
        <p:spPr bwMode="auto">
          <a:xfrm>
            <a:off x="2133600" y="17526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**</a:t>
            </a:r>
          </a:p>
        </p:txBody>
      </p:sp>
      <p:sp>
        <p:nvSpPr>
          <p:cNvPr id="53255" name="TextBox 16"/>
          <p:cNvSpPr txBox="1">
            <a:spLocks noChangeArrowheads="1"/>
          </p:cNvSpPr>
          <p:nvPr/>
        </p:nvSpPr>
        <p:spPr bwMode="auto">
          <a:xfrm>
            <a:off x="6324600" y="16764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rgbClr val="00457C"/>
                </a:solidFill>
                <a:latin typeface="Times New Roman" pitchFamily="18" charset="0"/>
              </a:defRPr>
            </a:lvl1pPr>
            <a:lvl2pPr marL="742950" indent="-285750">
              <a:defRPr b="1">
                <a:solidFill>
                  <a:srgbClr val="00457C"/>
                </a:solidFill>
                <a:latin typeface="Times New Roman" pitchFamily="18" charset="0"/>
              </a:defRPr>
            </a:lvl2pPr>
            <a:lvl3pPr marL="11430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3pPr>
            <a:lvl4pPr marL="16002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4pPr>
            <a:lvl5pPr marL="2057400" indent="-228600">
              <a:defRPr b="1">
                <a:solidFill>
                  <a:srgbClr val="00457C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00457C"/>
                </a:solidFill>
                <a:latin typeface="Times New Roman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mtClean="0"/>
              <a:t>**</a:t>
            </a:r>
          </a:p>
        </p:txBody>
      </p:sp>
      <p:sp>
        <p:nvSpPr>
          <p:cNvPr id="53256" name="Rectangle 17"/>
          <p:cNvSpPr>
            <a:spLocks noChangeArrowheads="1"/>
          </p:cNvSpPr>
          <p:nvPr/>
        </p:nvSpPr>
        <p:spPr bwMode="auto">
          <a:xfrm>
            <a:off x="3048000" y="27432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457C"/>
                </a:solidFill>
                <a:latin typeface="Times New Roman" pitchFamily="18" charset="0"/>
              </a:rPr>
              <a:t>##</a:t>
            </a:r>
          </a:p>
        </p:txBody>
      </p:sp>
      <p:sp>
        <p:nvSpPr>
          <p:cNvPr id="53257" name="Rectangle 18"/>
          <p:cNvSpPr>
            <a:spLocks noChangeArrowheads="1"/>
          </p:cNvSpPr>
          <p:nvPr/>
        </p:nvSpPr>
        <p:spPr bwMode="auto">
          <a:xfrm>
            <a:off x="7315200" y="2971800"/>
            <a:ext cx="41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00457C"/>
                </a:solidFill>
                <a:latin typeface="Times New Roman" pitchFamily="18" charset="0"/>
              </a:rPr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847240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11"/>
          <p:cNvSpPr txBox="1">
            <a:spLocks noChangeArrowheads="1"/>
          </p:cNvSpPr>
          <p:nvPr/>
        </p:nvSpPr>
        <p:spPr bwMode="auto">
          <a:xfrm>
            <a:off x="457200" y="228600"/>
            <a:ext cx="8686800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dirty="0">
                <a:solidFill>
                  <a:srgbClr val="FF0000"/>
                </a:solidFill>
              </a:rPr>
              <a:t>Mechanism of </a:t>
            </a:r>
            <a:r>
              <a:rPr lang="en-US" sz="4000" dirty="0" err="1">
                <a:solidFill>
                  <a:srgbClr val="FF0000"/>
                </a:solidFill>
              </a:rPr>
              <a:t>taurine</a:t>
            </a:r>
            <a:r>
              <a:rPr lang="en-US" sz="4000" dirty="0">
                <a:solidFill>
                  <a:srgbClr val="FF0000"/>
                </a:solidFill>
              </a:rPr>
              <a:t> protection </a:t>
            </a:r>
          </a:p>
        </p:txBody>
      </p:sp>
      <p:grpSp>
        <p:nvGrpSpPr>
          <p:cNvPr id="60419" name="Group 308"/>
          <p:cNvGrpSpPr>
            <a:grpSpLocks/>
          </p:cNvGrpSpPr>
          <p:nvPr/>
        </p:nvGrpSpPr>
        <p:grpSpPr bwMode="auto">
          <a:xfrm>
            <a:off x="762000" y="914400"/>
            <a:ext cx="7634288" cy="5562600"/>
            <a:chOff x="762000" y="838200"/>
            <a:chExt cx="7634288" cy="5562600"/>
          </a:xfrm>
        </p:grpSpPr>
        <p:sp>
          <p:nvSpPr>
            <p:cNvPr id="60424" name="TextBox 1"/>
            <p:cNvSpPr txBox="1">
              <a:spLocks noChangeArrowheads="1"/>
            </p:cNvSpPr>
            <p:nvPr/>
          </p:nvSpPr>
          <p:spPr bwMode="auto">
            <a:xfrm>
              <a:off x="2514600" y="914400"/>
              <a:ext cx="23349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Hypoxia or glutamate</a:t>
              </a:r>
            </a:p>
          </p:txBody>
        </p:sp>
        <p:grpSp>
          <p:nvGrpSpPr>
            <p:cNvPr id="60425" name="Group 2"/>
            <p:cNvGrpSpPr>
              <a:grpSpLocks/>
            </p:cNvGrpSpPr>
            <p:nvPr/>
          </p:nvGrpSpPr>
          <p:grpSpPr bwMode="auto">
            <a:xfrm>
              <a:off x="838200" y="838200"/>
              <a:ext cx="1066800" cy="533400"/>
              <a:chOff x="838200" y="990600"/>
              <a:chExt cx="1066800" cy="533400"/>
            </a:xfrm>
          </p:grpSpPr>
          <p:sp>
            <p:nvSpPr>
              <p:cNvPr id="4" name="Rounded Rectangle 3"/>
              <p:cNvSpPr/>
              <p:nvPr/>
            </p:nvSpPr>
            <p:spPr>
              <a:xfrm>
                <a:off x="914400" y="990600"/>
                <a:ext cx="990600" cy="533400"/>
              </a:xfrm>
              <a:prstGeom prst="roundRect">
                <a:avLst>
                  <a:gd name="adj" fmla="val 8504"/>
                </a:avLst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709" name="TextBox 4"/>
              <p:cNvSpPr txBox="1">
                <a:spLocks noChangeArrowheads="1"/>
              </p:cNvSpPr>
              <p:nvPr/>
            </p:nvSpPr>
            <p:spPr bwMode="auto">
              <a:xfrm>
                <a:off x="838200" y="1066800"/>
                <a:ext cx="105416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smtClean="0"/>
                  <a:t>Taurine</a:t>
                </a:r>
              </a:p>
            </p:txBody>
          </p:sp>
        </p:grpSp>
        <p:cxnSp>
          <p:nvCxnSpPr>
            <p:cNvPr id="6" name="Straight Arrow Connector 5"/>
            <p:cNvCxnSpPr/>
            <p:nvPr/>
          </p:nvCxnSpPr>
          <p:spPr>
            <a:xfrm>
              <a:off x="3962400" y="1219200"/>
              <a:ext cx="22225" cy="239713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/>
            <p:nvPr/>
          </p:nvCxnSpPr>
          <p:spPr>
            <a:xfrm flipH="1">
              <a:off x="2819400" y="1676400"/>
              <a:ext cx="533400" cy="533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4876800" y="1981200"/>
              <a:ext cx="4572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429" name="Group 8"/>
            <p:cNvGrpSpPr>
              <a:grpSpLocks/>
            </p:cNvGrpSpPr>
            <p:nvPr/>
          </p:nvGrpSpPr>
          <p:grpSpPr bwMode="auto">
            <a:xfrm>
              <a:off x="5638800" y="914400"/>
              <a:ext cx="1054100" cy="533400"/>
              <a:chOff x="5638804" y="1066800"/>
              <a:chExt cx="1054160" cy="53340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5715008" y="1066800"/>
                <a:ext cx="914452" cy="533400"/>
              </a:xfrm>
              <a:prstGeom prst="round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707" name="TextBox 10"/>
              <p:cNvSpPr txBox="1">
                <a:spLocks noChangeArrowheads="1"/>
              </p:cNvSpPr>
              <p:nvPr/>
            </p:nvSpPr>
            <p:spPr bwMode="auto">
              <a:xfrm>
                <a:off x="5638804" y="1143000"/>
                <a:ext cx="105416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2000" smtClean="0"/>
                  <a:t>Taurine</a:t>
                </a:r>
              </a:p>
            </p:txBody>
          </p:sp>
        </p:grpSp>
        <p:cxnSp>
          <p:nvCxnSpPr>
            <p:cNvPr id="12" name="Straight Arrow Connector 11"/>
            <p:cNvCxnSpPr>
              <a:stCxn id="4" idx="3"/>
            </p:cNvCxnSpPr>
            <p:nvPr/>
          </p:nvCxnSpPr>
          <p:spPr>
            <a:xfrm flipV="1">
              <a:off x="1905000" y="1095375"/>
              <a:ext cx="698500" cy="952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800600" y="1143000"/>
              <a:ext cx="8382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432" name="Group 13"/>
            <p:cNvGrpSpPr>
              <a:grpSpLocks/>
            </p:cNvGrpSpPr>
            <p:nvPr/>
          </p:nvGrpSpPr>
          <p:grpSpPr bwMode="auto">
            <a:xfrm>
              <a:off x="762000" y="2438400"/>
              <a:ext cx="7634288" cy="685800"/>
              <a:chOff x="838200" y="2286000"/>
              <a:chExt cx="7633727" cy="685800"/>
            </a:xfrm>
          </p:grpSpPr>
          <p:grpSp>
            <p:nvGrpSpPr>
              <p:cNvPr id="60496" name="Group 42"/>
              <p:cNvGrpSpPr>
                <a:grpSpLocks/>
              </p:cNvGrpSpPr>
              <p:nvPr/>
            </p:nvGrpSpPr>
            <p:grpSpPr bwMode="auto">
              <a:xfrm>
                <a:off x="647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21" name="Flowchart: Connector 43"/>
                <p:cNvSpPr/>
                <p:nvPr/>
              </p:nvSpPr>
              <p:spPr>
                <a:xfrm>
                  <a:off x="243798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2" name="Flowchart: Connector 44"/>
                <p:cNvSpPr/>
                <p:nvPr/>
              </p:nvSpPr>
              <p:spPr>
                <a:xfrm>
                  <a:off x="243798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3" name="Freeform 45"/>
                <p:cNvSpPr/>
                <p:nvPr/>
              </p:nvSpPr>
              <p:spPr>
                <a:xfrm>
                  <a:off x="250148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4" name="Freeform 46"/>
                <p:cNvSpPr/>
                <p:nvPr/>
              </p:nvSpPr>
              <p:spPr>
                <a:xfrm>
                  <a:off x="255862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497" name="Group 87"/>
              <p:cNvGrpSpPr>
                <a:grpSpLocks/>
              </p:cNvGrpSpPr>
              <p:nvPr/>
            </p:nvGrpSpPr>
            <p:grpSpPr bwMode="auto">
              <a:xfrm>
                <a:off x="815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7" name="Flowchart: Connector 88"/>
                <p:cNvSpPr/>
                <p:nvPr/>
              </p:nvSpPr>
              <p:spPr>
                <a:xfrm>
                  <a:off x="243786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8" name="Flowchart: Connector 89"/>
                <p:cNvSpPr/>
                <p:nvPr/>
              </p:nvSpPr>
              <p:spPr>
                <a:xfrm>
                  <a:off x="243786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9" name="Freeform 90"/>
                <p:cNvSpPr/>
                <p:nvPr/>
              </p:nvSpPr>
              <p:spPr>
                <a:xfrm>
                  <a:off x="250135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0" name="Freeform 91"/>
                <p:cNvSpPr/>
                <p:nvPr/>
              </p:nvSpPr>
              <p:spPr>
                <a:xfrm>
                  <a:off x="255850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498" name="Group 92"/>
              <p:cNvGrpSpPr>
                <a:grpSpLocks/>
              </p:cNvGrpSpPr>
              <p:nvPr/>
            </p:nvGrpSpPr>
            <p:grpSpPr bwMode="auto">
              <a:xfrm>
                <a:off x="662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3" name="Flowchart: Connector 212"/>
                <p:cNvSpPr/>
                <p:nvPr/>
              </p:nvSpPr>
              <p:spPr>
                <a:xfrm>
                  <a:off x="24379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4" name="Flowchart: Connector 213"/>
                <p:cNvSpPr/>
                <p:nvPr/>
              </p:nvSpPr>
              <p:spPr>
                <a:xfrm>
                  <a:off x="24379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5" name="Freeform 214"/>
                <p:cNvSpPr/>
                <p:nvPr/>
              </p:nvSpPr>
              <p:spPr>
                <a:xfrm>
                  <a:off x="25014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>
                <a:xfrm>
                  <a:off x="25586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499" name="Group 132"/>
              <p:cNvGrpSpPr>
                <a:grpSpLocks/>
              </p:cNvGrpSpPr>
              <p:nvPr/>
            </p:nvGrpSpPr>
            <p:grpSpPr bwMode="auto">
              <a:xfrm>
                <a:off x="693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9" name="Flowchart: Connector 208"/>
                <p:cNvSpPr/>
                <p:nvPr/>
              </p:nvSpPr>
              <p:spPr>
                <a:xfrm>
                  <a:off x="243795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0" name="Flowchart: Connector 209"/>
                <p:cNvSpPr/>
                <p:nvPr/>
              </p:nvSpPr>
              <p:spPr>
                <a:xfrm>
                  <a:off x="243795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250144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255859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0" name="Group 137"/>
              <p:cNvGrpSpPr>
                <a:grpSpLocks/>
              </p:cNvGrpSpPr>
              <p:nvPr/>
            </p:nvGrpSpPr>
            <p:grpSpPr bwMode="auto">
              <a:xfrm>
                <a:off x="708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5" name="Flowchart: Connector 204"/>
                <p:cNvSpPr/>
                <p:nvPr/>
              </p:nvSpPr>
              <p:spPr>
                <a:xfrm>
                  <a:off x="243794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6" name="Flowchart: Connector 205"/>
                <p:cNvSpPr/>
                <p:nvPr/>
              </p:nvSpPr>
              <p:spPr>
                <a:xfrm>
                  <a:off x="243794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250143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255858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1" name="Group 152"/>
              <p:cNvGrpSpPr>
                <a:grpSpLocks/>
              </p:cNvGrpSpPr>
              <p:nvPr/>
            </p:nvGrpSpPr>
            <p:grpSpPr bwMode="auto">
              <a:xfrm>
                <a:off x="678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1" name="Flowchart: Connector 200"/>
                <p:cNvSpPr/>
                <p:nvPr/>
              </p:nvSpPr>
              <p:spPr>
                <a:xfrm>
                  <a:off x="243796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2" name="Flowchart: Connector 201"/>
                <p:cNvSpPr/>
                <p:nvPr/>
              </p:nvSpPr>
              <p:spPr>
                <a:xfrm>
                  <a:off x="243796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250145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>
                  <a:off x="255860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2" name="Group 283"/>
              <p:cNvGrpSpPr>
                <a:grpSpLocks/>
              </p:cNvGrpSpPr>
              <p:nvPr/>
            </p:nvGrpSpPr>
            <p:grpSpPr bwMode="auto">
              <a:xfrm>
                <a:off x="830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7" name="Flowchart: Connector 196"/>
                <p:cNvSpPr/>
                <p:nvPr/>
              </p:nvSpPr>
              <p:spPr>
                <a:xfrm>
                  <a:off x="243785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8" name="Flowchart: Connector 197"/>
                <p:cNvSpPr/>
                <p:nvPr/>
              </p:nvSpPr>
              <p:spPr>
                <a:xfrm>
                  <a:off x="243785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250134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255849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3" name="Group 6"/>
              <p:cNvGrpSpPr>
                <a:grpSpLocks/>
              </p:cNvGrpSpPr>
              <p:nvPr/>
            </p:nvGrpSpPr>
            <p:grpSpPr bwMode="auto">
              <a:xfrm>
                <a:off x="1752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3" name="Flowchart: Connector 1"/>
                <p:cNvSpPr/>
                <p:nvPr/>
              </p:nvSpPr>
              <p:spPr>
                <a:xfrm>
                  <a:off x="243833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4" name="Flowchart: Connector 2"/>
                <p:cNvSpPr/>
                <p:nvPr/>
              </p:nvSpPr>
              <p:spPr>
                <a:xfrm>
                  <a:off x="243833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Freeform 3"/>
                <p:cNvSpPr/>
                <p:nvPr/>
              </p:nvSpPr>
              <p:spPr>
                <a:xfrm>
                  <a:off x="250182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6" name="Freeform 5"/>
                <p:cNvSpPr/>
                <p:nvPr/>
              </p:nvSpPr>
              <p:spPr>
                <a:xfrm>
                  <a:off x="255897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4" name="Group 22"/>
              <p:cNvGrpSpPr>
                <a:grpSpLocks/>
              </p:cNvGrpSpPr>
              <p:nvPr/>
            </p:nvGrpSpPr>
            <p:grpSpPr bwMode="auto">
              <a:xfrm>
                <a:off x="220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9" name="Flowchart: Connector 23"/>
                <p:cNvSpPr/>
                <p:nvPr/>
              </p:nvSpPr>
              <p:spPr>
                <a:xfrm>
                  <a:off x="243829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0" name="Flowchart: Connector 24"/>
                <p:cNvSpPr/>
                <p:nvPr/>
              </p:nvSpPr>
              <p:spPr>
                <a:xfrm>
                  <a:off x="243829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Freeform 25"/>
                <p:cNvSpPr/>
                <p:nvPr/>
              </p:nvSpPr>
              <p:spPr>
                <a:xfrm>
                  <a:off x="250179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2" name="Freeform 26"/>
                <p:cNvSpPr/>
                <p:nvPr/>
              </p:nvSpPr>
              <p:spPr>
                <a:xfrm>
                  <a:off x="255894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5" name="Group 32"/>
              <p:cNvGrpSpPr>
                <a:grpSpLocks/>
              </p:cNvGrpSpPr>
              <p:nvPr/>
            </p:nvGrpSpPr>
            <p:grpSpPr bwMode="auto">
              <a:xfrm>
                <a:off x="403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5" name="Flowchart: Connector 33"/>
                <p:cNvSpPr/>
                <p:nvPr/>
              </p:nvSpPr>
              <p:spPr>
                <a:xfrm>
                  <a:off x="243816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6" name="Flowchart: Connector 34"/>
                <p:cNvSpPr/>
                <p:nvPr/>
              </p:nvSpPr>
              <p:spPr>
                <a:xfrm>
                  <a:off x="243816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7" name="Freeform 35"/>
                <p:cNvSpPr/>
                <p:nvPr/>
              </p:nvSpPr>
              <p:spPr>
                <a:xfrm>
                  <a:off x="250166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8" name="Freeform 36"/>
                <p:cNvSpPr/>
                <p:nvPr/>
              </p:nvSpPr>
              <p:spPr>
                <a:xfrm>
                  <a:off x="255880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6" name="Group 37"/>
              <p:cNvGrpSpPr>
                <a:grpSpLocks/>
              </p:cNvGrpSpPr>
              <p:nvPr/>
            </p:nvGrpSpPr>
            <p:grpSpPr bwMode="auto">
              <a:xfrm>
                <a:off x="236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1" name="Flowchart: Connector 38"/>
                <p:cNvSpPr/>
                <p:nvPr/>
              </p:nvSpPr>
              <p:spPr>
                <a:xfrm>
                  <a:off x="243828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2" name="Flowchart: Connector 39"/>
                <p:cNvSpPr/>
                <p:nvPr/>
              </p:nvSpPr>
              <p:spPr>
                <a:xfrm>
                  <a:off x="243828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Freeform 40"/>
                <p:cNvSpPr/>
                <p:nvPr/>
              </p:nvSpPr>
              <p:spPr>
                <a:xfrm>
                  <a:off x="250178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4" name="Freeform 41"/>
                <p:cNvSpPr/>
                <p:nvPr/>
              </p:nvSpPr>
              <p:spPr>
                <a:xfrm>
                  <a:off x="255892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7" name="Group 47"/>
              <p:cNvGrpSpPr>
                <a:grpSpLocks/>
              </p:cNvGrpSpPr>
              <p:nvPr/>
            </p:nvGrpSpPr>
            <p:grpSpPr bwMode="auto">
              <a:xfrm>
                <a:off x="266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7" name="Flowchart: Connector 48"/>
                <p:cNvSpPr/>
                <p:nvPr/>
              </p:nvSpPr>
              <p:spPr>
                <a:xfrm>
                  <a:off x="24382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8" name="Flowchart: Connector 49"/>
                <p:cNvSpPr/>
                <p:nvPr/>
              </p:nvSpPr>
              <p:spPr>
                <a:xfrm>
                  <a:off x="24382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Freeform 50"/>
                <p:cNvSpPr/>
                <p:nvPr/>
              </p:nvSpPr>
              <p:spPr>
                <a:xfrm>
                  <a:off x="25017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0" name="Freeform 51"/>
                <p:cNvSpPr/>
                <p:nvPr/>
              </p:nvSpPr>
              <p:spPr>
                <a:xfrm>
                  <a:off x="25589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8" name="Group 52"/>
              <p:cNvGrpSpPr>
                <a:grpSpLocks/>
              </p:cNvGrpSpPr>
              <p:nvPr/>
            </p:nvGrpSpPr>
            <p:grpSpPr bwMode="auto">
              <a:xfrm>
                <a:off x="281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3" name="Flowchart: Connector 53"/>
                <p:cNvSpPr/>
                <p:nvPr/>
              </p:nvSpPr>
              <p:spPr>
                <a:xfrm>
                  <a:off x="24382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4" name="Flowchart: Connector 54"/>
                <p:cNvSpPr/>
                <p:nvPr/>
              </p:nvSpPr>
              <p:spPr>
                <a:xfrm>
                  <a:off x="24382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5" name="Freeform 55"/>
                <p:cNvSpPr/>
                <p:nvPr/>
              </p:nvSpPr>
              <p:spPr>
                <a:xfrm>
                  <a:off x="25017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25588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09" name="Group 57"/>
              <p:cNvGrpSpPr>
                <a:grpSpLocks/>
              </p:cNvGrpSpPr>
              <p:nvPr/>
            </p:nvGrpSpPr>
            <p:grpSpPr bwMode="auto">
              <a:xfrm>
                <a:off x="297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9" name="Flowchart: Connector 168"/>
                <p:cNvSpPr/>
                <p:nvPr/>
              </p:nvSpPr>
              <p:spPr>
                <a:xfrm>
                  <a:off x="243824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0" name="Flowchart: Connector 169"/>
                <p:cNvSpPr/>
                <p:nvPr/>
              </p:nvSpPr>
              <p:spPr>
                <a:xfrm>
                  <a:off x="243824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250173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>
                  <a:off x="255888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0" name="Group 62"/>
              <p:cNvGrpSpPr>
                <a:grpSpLocks/>
              </p:cNvGrpSpPr>
              <p:nvPr/>
            </p:nvGrpSpPr>
            <p:grpSpPr bwMode="auto">
              <a:xfrm>
                <a:off x="312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5" name="Flowchart: Connector 164"/>
                <p:cNvSpPr/>
                <p:nvPr/>
              </p:nvSpPr>
              <p:spPr>
                <a:xfrm>
                  <a:off x="243823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6" name="Flowchart: Connector 165"/>
                <p:cNvSpPr/>
                <p:nvPr/>
              </p:nvSpPr>
              <p:spPr>
                <a:xfrm>
                  <a:off x="243823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250172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255887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1" name="Group 67"/>
              <p:cNvGrpSpPr>
                <a:grpSpLocks/>
              </p:cNvGrpSpPr>
              <p:nvPr/>
            </p:nvGrpSpPr>
            <p:grpSpPr bwMode="auto">
              <a:xfrm>
                <a:off x="1600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1" name="Flowchart: Connector 160"/>
                <p:cNvSpPr/>
                <p:nvPr/>
              </p:nvSpPr>
              <p:spPr>
                <a:xfrm>
                  <a:off x="243834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2" name="Flowchart: Connector 161"/>
                <p:cNvSpPr/>
                <p:nvPr/>
              </p:nvSpPr>
              <p:spPr>
                <a:xfrm>
                  <a:off x="243834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250183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4" name="Freeform 163"/>
                <p:cNvSpPr/>
                <p:nvPr/>
              </p:nvSpPr>
              <p:spPr>
                <a:xfrm>
                  <a:off x="255898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2" name="Group 72"/>
              <p:cNvGrpSpPr>
                <a:grpSpLocks/>
              </p:cNvGrpSpPr>
              <p:nvPr/>
            </p:nvGrpSpPr>
            <p:grpSpPr bwMode="auto">
              <a:xfrm>
                <a:off x="327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7" name="Flowchart: Connector 156"/>
                <p:cNvSpPr/>
                <p:nvPr/>
              </p:nvSpPr>
              <p:spPr>
                <a:xfrm>
                  <a:off x="243822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8" name="Flowchart: Connector 157"/>
                <p:cNvSpPr/>
                <p:nvPr/>
              </p:nvSpPr>
              <p:spPr>
                <a:xfrm>
                  <a:off x="243822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250171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255886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3" name="Group 77"/>
              <p:cNvGrpSpPr>
                <a:grpSpLocks/>
              </p:cNvGrpSpPr>
              <p:nvPr/>
            </p:nvGrpSpPr>
            <p:grpSpPr bwMode="auto">
              <a:xfrm>
                <a:off x="342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3" name="Flowchart: Connector 152"/>
                <p:cNvSpPr/>
                <p:nvPr/>
              </p:nvSpPr>
              <p:spPr>
                <a:xfrm>
                  <a:off x="243821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" name="Flowchart: Connector 153"/>
                <p:cNvSpPr/>
                <p:nvPr/>
              </p:nvSpPr>
              <p:spPr>
                <a:xfrm>
                  <a:off x="243821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250170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255885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4" name="Group 82"/>
              <p:cNvGrpSpPr>
                <a:grpSpLocks/>
              </p:cNvGrpSpPr>
              <p:nvPr/>
            </p:nvGrpSpPr>
            <p:grpSpPr bwMode="auto">
              <a:xfrm>
                <a:off x="358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9" name="Flowchart: Connector 148"/>
                <p:cNvSpPr/>
                <p:nvPr/>
              </p:nvSpPr>
              <p:spPr>
                <a:xfrm>
                  <a:off x="243819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0" name="Flowchart: Connector 149"/>
                <p:cNvSpPr/>
                <p:nvPr/>
              </p:nvSpPr>
              <p:spPr>
                <a:xfrm>
                  <a:off x="243819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1" name="Freeform 150"/>
                <p:cNvSpPr/>
                <p:nvPr/>
              </p:nvSpPr>
              <p:spPr>
                <a:xfrm>
                  <a:off x="250169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>
                <a:xfrm>
                  <a:off x="255883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5" name="Group 97"/>
              <p:cNvGrpSpPr>
                <a:grpSpLocks/>
              </p:cNvGrpSpPr>
              <p:nvPr/>
            </p:nvGrpSpPr>
            <p:grpSpPr bwMode="auto">
              <a:xfrm>
                <a:off x="190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5" name="Flowchart: Connector 144"/>
                <p:cNvSpPr/>
                <p:nvPr/>
              </p:nvSpPr>
              <p:spPr>
                <a:xfrm>
                  <a:off x="243832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6" name="Flowchart: Connector 145"/>
                <p:cNvSpPr/>
                <p:nvPr/>
              </p:nvSpPr>
              <p:spPr>
                <a:xfrm>
                  <a:off x="243832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>
                  <a:off x="250181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8" name="Freeform 147"/>
                <p:cNvSpPr/>
                <p:nvPr/>
              </p:nvSpPr>
              <p:spPr>
                <a:xfrm>
                  <a:off x="255896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6" name="Group 102"/>
              <p:cNvGrpSpPr>
                <a:grpSpLocks/>
              </p:cNvGrpSpPr>
              <p:nvPr/>
            </p:nvGrpSpPr>
            <p:grpSpPr bwMode="auto">
              <a:xfrm>
                <a:off x="419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1" name="Flowchart: Connector 140"/>
                <p:cNvSpPr/>
                <p:nvPr/>
              </p:nvSpPr>
              <p:spPr>
                <a:xfrm>
                  <a:off x="24381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2" name="Flowchart: Connector 141"/>
                <p:cNvSpPr/>
                <p:nvPr/>
              </p:nvSpPr>
              <p:spPr>
                <a:xfrm>
                  <a:off x="24381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25016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25587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7" name="Group 107"/>
              <p:cNvGrpSpPr>
                <a:grpSpLocks/>
              </p:cNvGrpSpPr>
              <p:nvPr/>
            </p:nvGrpSpPr>
            <p:grpSpPr bwMode="auto">
              <a:xfrm>
                <a:off x="434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7" name="Flowchart: Connector 136"/>
                <p:cNvSpPr/>
                <p:nvPr/>
              </p:nvSpPr>
              <p:spPr>
                <a:xfrm>
                  <a:off x="24381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8" name="Flowchart: Connector 137"/>
                <p:cNvSpPr/>
                <p:nvPr/>
              </p:nvSpPr>
              <p:spPr>
                <a:xfrm>
                  <a:off x="24381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9" name="Freeform 138"/>
                <p:cNvSpPr/>
                <p:nvPr/>
              </p:nvSpPr>
              <p:spPr>
                <a:xfrm>
                  <a:off x="25016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0" name="Freeform 139"/>
                <p:cNvSpPr/>
                <p:nvPr/>
              </p:nvSpPr>
              <p:spPr>
                <a:xfrm>
                  <a:off x="25587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8" name="Group 112"/>
              <p:cNvGrpSpPr>
                <a:grpSpLocks/>
              </p:cNvGrpSpPr>
              <p:nvPr/>
            </p:nvGrpSpPr>
            <p:grpSpPr bwMode="auto">
              <a:xfrm>
                <a:off x="449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3" name="Flowchart: Connector 132"/>
                <p:cNvSpPr/>
                <p:nvPr/>
              </p:nvSpPr>
              <p:spPr>
                <a:xfrm>
                  <a:off x="243813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" name="Flowchart: Connector 133"/>
                <p:cNvSpPr/>
                <p:nvPr/>
              </p:nvSpPr>
              <p:spPr>
                <a:xfrm>
                  <a:off x="243813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250162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6" name="Freeform 135"/>
                <p:cNvSpPr/>
                <p:nvPr/>
              </p:nvSpPr>
              <p:spPr>
                <a:xfrm>
                  <a:off x="255877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19" name="Group 117"/>
              <p:cNvGrpSpPr>
                <a:grpSpLocks/>
              </p:cNvGrpSpPr>
              <p:nvPr/>
            </p:nvGrpSpPr>
            <p:grpSpPr bwMode="auto">
              <a:xfrm>
                <a:off x="464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9" name="Flowchart: Connector 128"/>
                <p:cNvSpPr/>
                <p:nvPr/>
              </p:nvSpPr>
              <p:spPr>
                <a:xfrm>
                  <a:off x="243812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0" name="Flowchart: Connector 129"/>
                <p:cNvSpPr/>
                <p:nvPr/>
              </p:nvSpPr>
              <p:spPr>
                <a:xfrm>
                  <a:off x="243812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>
                  <a:off x="250161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2" name="Freeform 131"/>
                <p:cNvSpPr/>
                <p:nvPr/>
              </p:nvSpPr>
              <p:spPr>
                <a:xfrm>
                  <a:off x="255876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0" name="Group 122"/>
              <p:cNvGrpSpPr>
                <a:grpSpLocks/>
              </p:cNvGrpSpPr>
              <p:nvPr/>
            </p:nvGrpSpPr>
            <p:grpSpPr bwMode="auto">
              <a:xfrm>
                <a:off x="480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5" name="Flowchart: Connector 124"/>
                <p:cNvSpPr/>
                <p:nvPr/>
              </p:nvSpPr>
              <p:spPr>
                <a:xfrm>
                  <a:off x="243810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6" name="Flowchart: Connector 125"/>
                <p:cNvSpPr/>
                <p:nvPr/>
              </p:nvSpPr>
              <p:spPr>
                <a:xfrm>
                  <a:off x="243810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7" name="Freeform 126"/>
                <p:cNvSpPr/>
                <p:nvPr/>
              </p:nvSpPr>
              <p:spPr>
                <a:xfrm>
                  <a:off x="250160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8" name="Freeform 127"/>
                <p:cNvSpPr/>
                <p:nvPr/>
              </p:nvSpPr>
              <p:spPr>
                <a:xfrm>
                  <a:off x="255875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1" name="Group 127"/>
              <p:cNvGrpSpPr>
                <a:grpSpLocks/>
              </p:cNvGrpSpPr>
              <p:nvPr/>
            </p:nvGrpSpPr>
            <p:grpSpPr bwMode="auto">
              <a:xfrm>
                <a:off x="144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1" name="Flowchart: Connector 120"/>
                <p:cNvSpPr/>
                <p:nvPr/>
              </p:nvSpPr>
              <p:spPr>
                <a:xfrm>
                  <a:off x="243835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2" name="Flowchart: Connector 121"/>
                <p:cNvSpPr/>
                <p:nvPr/>
              </p:nvSpPr>
              <p:spPr>
                <a:xfrm>
                  <a:off x="243835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3" name="Freeform 122"/>
                <p:cNvSpPr/>
                <p:nvPr/>
              </p:nvSpPr>
              <p:spPr>
                <a:xfrm>
                  <a:off x="250185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4" name="Freeform 123"/>
                <p:cNvSpPr/>
                <p:nvPr/>
              </p:nvSpPr>
              <p:spPr>
                <a:xfrm>
                  <a:off x="255899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2" name="Group 142"/>
              <p:cNvGrpSpPr>
                <a:grpSpLocks/>
              </p:cNvGrpSpPr>
              <p:nvPr/>
            </p:nvGrpSpPr>
            <p:grpSpPr bwMode="auto">
              <a:xfrm>
                <a:off x="525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7" name="Flowchart: Connector 116"/>
                <p:cNvSpPr/>
                <p:nvPr/>
              </p:nvSpPr>
              <p:spPr>
                <a:xfrm>
                  <a:off x="243807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8" name="Flowchart: Connector 117"/>
                <p:cNvSpPr/>
                <p:nvPr/>
              </p:nvSpPr>
              <p:spPr>
                <a:xfrm>
                  <a:off x="243807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9" name="Freeform 118"/>
                <p:cNvSpPr/>
                <p:nvPr/>
              </p:nvSpPr>
              <p:spPr>
                <a:xfrm>
                  <a:off x="250157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0" name="Freeform 119"/>
                <p:cNvSpPr/>
                <p:nvPr/>
              </p:nvSpPr>
              <p:spPr>
                <a:xfrm>
                  <a:off x="255871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3" name="Group 157"/>
              <p:cNvGrpSpPr>
                <a:grpSpLocks/>
              </p:cNvGrpSpPr>
              <p:nvPr/>
            </p:nvGrpSpPr>
            <p:grpSpPr bwMode="auto">
              <a:xfrm>
                <a:off x="571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3" name="Flowchart: Connector 112"/>
                <p:cNvSpPr/>
                <p:nvPr/>
              </p:nvSpPr>
              <p:spPr>
                <a:xfrm>
                  <a:off x="24380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4" name="Flowchart: Connector 113"/>
                <p:cNvSpPr/>
                <p:nvPr/>
              </p:nvSpPr>
              <p:spPr>
                <a:xfrm>
                  <a:off x="24380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5" name="Freeform 114"/>
                <p:cNvSpPr/>
                <p:nvPr/>
              </p:nvSpPr>
              <p:spPr>
                <a:xfrm>
                  <a:off x="25015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6" name="Freeform 115"/>
                <p:cNvSpPr/>
                <p:nvPr/>
              </p:nvSpPr>
              <p:spPr>
                <a:xfrm>
                  <a:off x="25586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4" name="Group 162"/>
              <p:cNvGrpSpPr>
                <a:grpSpLocks/>
              </p:cNvGrpSpPr>
              <p:nvPr/>
            </p:nvGrpSpPr>
            <p:grpSpPr bwMode="auto">
              <a:xfrm>
                <a:off x="5867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9" name="Flowchart: Connector 108"/>
                <p:cNvSpPr/>
                <p:nvPr/>
              </p:nvSpPr>
              <p:spPr>
                <a:xfrm>
                  <a:off x="24380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0" name="Flowchart: Connector 109"/>
                <p:cNvSpPr/>
                <p:nvPr/>
              </p:nvSpPr>
              <p:spPr>
                <a:xfrm>
                  <a:off x="24380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25015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25586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5" name="Group 167"/>
              <p:cNvGrpSpPr>
                <a:grpSpLocks/>
              </p:cNvGrpSpPr>
              <p:nvPr/>
            </p:nvGrpSpPr>
            <p:grpSpPr bwMode="auto">
              <a:xfrm>
                <a:off x="601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5" name="Flowchart: Connector 104"/>
                <p:cNvSpPr/>
                <p:nvPr/>
              </p:nvSpPr>
              <p:spPr>
                <a:xfrm>
                  <a:off x="243801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" name="Flowchart: Connector 105"/>
                <p:cNvSpPr/>
                <p:nvPr/>
              </p:nvSpPr>
              <p:spPr>
                <a:xfrm>
                  <a:off x="243801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Freeform 106"/>
                <p:cNvSpPr/>
                <p:nvPr/>
              </p:nvSpPr>
              <p:spPr>
                <a:xfrm>
                  <a:off x="250151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255866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6" name="Group 172"/>
              <p:cNvGrpSpPr>
                <a:grpSpLocks/>
              </p:cNvGrpSpPr>
              <p:nvPr/>
            </p:nvGrpSpPr>
            <p:grpSpPr bwMode="auto">
              <a:xfrm>
                <a:off x="617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1" name="Flowchart: Connector 100"/>
                <p:cNvSpPr/>
                <p:nvPr/>
              </p:nvSpPr>
              <p:spPr>
                <a:xfrm>
                  <a:off x="243800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" name="Flowchart: Connector 101"/>
                <p:cNvSpPr/>
                <p:nvPr/>
              </p:nvSpPr>
              <p:spPr>
                <a:xfrm>
                  <a:off x="243800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>
                <a:xfrm>
                  <a:off x="250150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4" name="Freeform 103"/>
                <p:cNvSpPr/>
                <p:nvPr/>
              </p:nvSpPr>
              <p:spPr>
                <a:xfrm>
                  <a:off x="255864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7" name="Group 177"/>
              <p:cNvGrpSpPr>
                <a:grpSpLocks/>
              </p:cNvGrpSpPr>
              <p:nvPr/>
            </p:nvGrpSpPr>
            <p:grpSpPr bwMode="auto">
              <a:xfrm>
                <a:off x="6324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7" name="Flowchart: Connector 96"/>
                <p:cNvSpPr/>
                <p:nvPr/>
              </p:nvSpPr>
              <p:spPr>
                <a:xfrm>
                  <a:off x="243799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8" name="Flowchart: Connector 97"/>
                <p:cNvSpPr/>
                <p:nvPr/>
              </p:nvSpPr>
              <p:spPr>
                <a:xfrm>
                  <a:off x="243799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>
                  <a:off x="250149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>
                  <a:off x="255863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8" name="Group 182"/>
              <p:cNvGrpSpPr>
                <a:grpSpLocks/>
              </p:cNvGrpSpPr>
              <p:nvPr/>
            </p:nvGrpSpPr>
            <p:grpSpPr bwMode="auto">
              <a:xfrm>
                <a:off x="1295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3" name="Flowchart: Connector 92"/>
                <p:cNvSpPr/>
                <p:nvPr/>
              </p:nvSpPr>
              <p:spPr>
                <a:xfrm>
                  <a:off x="24383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" name="Flowchart: Connector 93"/>
                <p:cNvSpPr/>
                <p:nvPr/>
              </p:nvSpPr>
              <p:spPr>
                <a:xfrm>
                  <a:off x="24383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5" name="Freeform 94"/>
                <p:cNvSpPr/>
                <p:nvPr/>
              </p:nvSpPr>
              <p:spPr>
                <a:xfrm>
                  <a:off x="25018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6" name="Freeform 95"/>
                <p:cNvSpPr/>
                <p:nvPr/>
              </p:nvSpPr>
              <p:spPr>
                <a:xfrm>
                  <a:off x="25590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29" name="Group 298"/>
              <p:cNvGrpSpPr>
                <a:grpSpLocks/>
              </p:cNvGrpSpPr>
              <p:nvPr/>
            </p:nvGrpSpPr>
            <p:grpSpPr bwMode="auto">
              <a:xfrm>
                <a:off x="723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9" name="Flowchart: Connector 88"/>
                <p:cNvSpPr/>
                <p:nvPr/>
              </p:nvSpPr>
              <p:spPr>
                <a:xfrm>
                  <a:off x="24379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0" name="Flowchart: Connector 89"/>
                <p:cNvSpPr/>
                <p:nvPr/>
              </p:nvSpPr>
              <p:spPr>
                <a:xfrm>
                  <a:off x="24379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25014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2" name="Freeform 91"/>
                <p:cNvSpPr/>
                <p:nvPr/>
              </p:nvSpPr>
              <p:spPr>
                <a:xfrm>
                  <a:off x="25585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0" name="Group 303"/>
              <p:cNvGrpSpPr>
                <a:grpSpLocks/>
              </p:cNvGrpSpPr>
              <p:nvPr/>
            </p:nvGrpSpPr>
            <p:grpSpPr bwMode="auto">
              <a:xfrm>
                <a:off x="7543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5" name="Flowchart: Connector 84"/>
                <p:cNvSpPr/>
                <p:nvPr/>
              </p:nvSpPr>
              <p:spPr>
                <a:xfrm>
                  <a:off x="243790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6" name="Flowchart: Connector 85"/>
                <p:cNvSpPr/>
                <p:nvPr/>
              </p:nvSpPr>
              <p:spPr>
                <a:xfrm>
                  <a:off x="243790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250140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255854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1" name="Group 308"/>
              <p:cNvGrpSpPr>
                <a:grpSpLocks/>
              </p:cNvGrpSpPr>
              <p:nvPr/>
            </p:nvGrpSpPr>
            <p:grpSpPr bwMode="auto">
              <a:xfrm>
                <a:off x="739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1" name="Flowchart: Connector 80"/>
                <p:cNvSpPr/>
                <p:nvPr/>
              </p:nvSpPr>
              <p:spPr>
                <a:xfrm>
                  <a:off x="243791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Flowchart: Connector 81"/>
                <p:cNvSpPr/>
                <p:nvPr/>
              </p:nvSpPr>
              <p:spPr>
                <a:xfrm>
                  <a:off x="243791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>
                  <a:off x="250141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>
                  <a:off x="255855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2" name="Group 316"/>
              <p:cNvGrpSpPr>
                <a:grpSpLocks/>
              </p:cNvGrpSpPr>
              <p:nvPr/>
            </p:nvGrpSpPr>
            <p:grpSpPr bwMode="auto">
              <a:xfrm>
                <a:off x="784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7" name="Flowchart: Connector 76"/>
                <p:cNvSpPr/>
                <p:nvPr/>
              </p:nvSpPr>
              <p:spPr>
                <a:xfrm>
                  <a:off x="243788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Flowchart: Connector 77"/>
                <p:cNvSpPr/>
                <p:nvPr/>
              </p:nvSpPr>
              <p:spPr>
                <a:xfrm>
                  <a:off x="243788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250138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255852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3" name="Group 321"/>
              <p:cNvGrpSpPr>
                <a:grpSpLocks/>
              </p:cNvGrpSpPr>
              <p:nvPr/>
            </p:nvGrpSpPr>
            <p:grpSpPr bwMode="auto">
              <a:xfrm>
                <a:off x="7696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3" name="Flowchart: Connector 72"/>
                <p:cNvSpPr/>
                <p:nvPr/>
              </p:nvSpPr>
              <p:spPr>
                <a:xfrm>
                  <a:off x="243789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Flowchart: Connector 73"/>
                <p:cNvSpPr/>
                <p:nvPr/>
              </p:nvSpPr>
              <p:spPr>
                <a:xfrm>
                  <a:off x="243789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250139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6" name="Freeform 75"/>
                <p:cNvSpPr/>
                <p:nvPr/>
              </p:nvSpPr>
              <p:spPr>
                <a:xfrm>
                  <a:off x="255853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4" name="Group 331"/>
              <p:cNvGrpSpPr>
                <a:grpSpLocks/>
              </p:cNvGrpSpPr>
              <p:nvPr/>
            </p:nvGrpSpPr>
            <p:grpSpPr bwMode="auto">
              <a:xfrm>
                <a:off x="83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9" name="Flowchart: Connector 68"/>
                <p:cNvSpPr/>
                <p:nvPr/>
              </p:nvSpPr>
              <p:spPr>
                <a:xfrm>
                  <a:off x="243840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0" name="Flowchart: Connector 69"/>
                <p:cNvSpPr/>
                <p:nvPr/>
              </p:nvSpPr>
              <p:spPr>
                <a:xfrm>
                  <a:off x="243840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Freeform 70"/>
                <p:cNvSpPr/>
                <p:nvPr/>
              </p:nvSpPr>
              <p:spPr>
                <a:xfrm>
                  <a:off x="250189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2" name="Freeform 71"/>
                <p:cNvSpPr/>
                <p:nvPr/>
              </p:nvSpPr>
              <p:spPr>
                <a:xfrm>
                  <a:off x="255904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5" name="Group 336"/>
              <p:cNvGrpSpPr>
                <a:grpSpLocks/>
              </p:cNvGrpSpPr>
              <p:nvPr/>
            </p:nvGrpSpPr>
            <p:grpSpPr bwMode="auto">
              <a:xfrm>
                <a:off x="800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5" name="Flowchart: Connector 64"/>
                <p:cNvSpPr/>
                <p:nvPr/>
              </p:nvSpPr>
              <p:spPr>
                <a:xfrm>
                  <a:off x="24378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Flowchart: Connector 65"/>
                <p:cNvSpPr/>
                <p:nvPr/>
              </p:nvSpPr>
              <p:spPr>
                <a:xfrm>
                  <a:off x="24378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Freeform 66"/>
                <p:cNvSpPr/>
                <p:nvPr/>
              </p:nvSpPr>
              <p:spPr>
                <a:xfrm>
                  <a:off x="25013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25585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6" name="Group 341"/>
              <p:cNvGrpSpPr>
                <a:grpSpLocks/>
              </p:cNvGrpSpPr>
              <p:nvPr/>
            </p:nvGrpSpPr>
            <p:grpSpPr bwMode="auto">
              <a:xfrm>
                <a:off x="1143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1" name="Flowchart: Connector 60"/>
                <p:cNvSpPr/>
                <p:nvPr/>
              </p:nvSpPr>
              <p:spPr>
                <a:xfrm>
                  <a:off x="243837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Flowchart: Connector 61"/>
                <p:cNvSpPr/>
                <p:nvPr/>
              </p:nvSpPr>
              <p:spPr>
                <a:xfrm>
                  <a:off x="243837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Freeform 62"/>
                <p:cNvSpPr/>
                <p:nvPr/>
              </p:nvSpPr>
              <p:spPr>
                <a:xfrm>
                  <a:off x="250187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255901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60537" name="Group 341"/>
              <p:cNvGrpSpPr>
                <a:grpSpLocks/>
              </p:cNvGrpSpPr>
              <p:nvPr/>
            </p:nvGrpSpPr>
            <p:grpSpPr bwMode="auto">
              <a:xfrm>
                <a:off x="99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57" name="Flowchart: Connector 56"/>
                <p:cNvSpPr/>
                <p:nvPr/>
              </p:nvSpPr>
              <p:spPr>
                <a:xfrm>
                  <a:off x="243838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lowchart: Connector 57"/>
                <p:cNvSpPr/>
                <p:nvPr/>
              </p:nvSpPr>
              <p:spPr>
                <a:xfrm>
                  <a:off x="243838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>
                  <a:off x="250188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0" name="Freeform 59"/>
                <p:cNvSpPr/>
                <p:nvPr/>
              </p:nvSpPr>
              <p:spPr>
                <a:xfrm>
                  <a:off x="255903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</p:grpSp>
        <p:grpSp>
          <p:nvGrpSpPr>
            <p:cNvPr id="60433" name="Group 224"/>
            <p:cNvGrpSpPr>
              <a:grpSpLocks/>
            </p:cNvGrpSpPr>
            <p:nvPr/>
          </p:nvGrpSpPr>
          <p:grpSpPr bwMode="auto">
            <a:xfrm>
              <a:off x="3581400" y="2209800"/>
              <a:ext cx="762000" cy="1295400"/>
              <a:chOff x="3581400" y="2362200"/>
              <a:chExt cx="762000" cy="1295400"/>
            </a:xfrm>
          </p:grpSpPr>
          <p:sp>
            <p:nvSpPr>
              <p:cNvPr id="226" name="Flowchart: Connector 225"/>
              <p:cNvSpPr/>
              <p:nvPr/>
            </p:nvSpPr>
            <p:spPr>
              <a:xfrm>
                <a:off x="3657600" y="2362200"/>
                <a:ext cx="457200" cy="1295400"/>
              </a:xfrm>
              <a:prstGeom prst="flowChartConnecto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495" name="TextBox 226"/>
              <p:cNvSpPr txBox="1">
                <a:spLocks noChangeArrowheads="1"/>
              </p:cNvSpPr>
              <p:nvPr/>
            </p:nvSpPr>
            <p:spPr bwMode="auto">
              <a:xfrm>
                <a:off x="3581400" y="2590800"/>
                <a:ext cx="762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ATF6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P90</a:t>
                </a:r>
              </a:p>
            </p:txBody>
          </p:sp>
        </p:grpSp>
        <p:cxnSp>
          <p:nvCxnSpPr>
            <p:cNvPr id="228" name="Straight Arrow Connector 227"/>
            <p:cNvCxnSpPr/>
            <p:nvPr/>
          </p:nvCxnSpPr>
          <p:spPr>
            <a:xfrm rot="10800000" flipV="1">
              <a:off x="1981200" y="3581400"/>
              <a:ext cx="403225" cy="381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/>
            <p:cNvCxnSpPr/>
            <p:nvPr/>
          </p:nvCxnSpPr>
          <p:spPr>
            <a:xfrm>
              <a:off x="1981200" y="4495800"/>
              <a:ext cx="414338" cy="3206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Group 255"/>
            <p:cNvGrpSpPr/>
            <p:nvPr/>
          </p:nvGrpSpPr>
          <p:grpSpPr>
            <a:xfrm>
              <a:off x="2438400" y="4342800"/>
              <a:ext cx="457200" cy="1067400"/>
              <a:chOff x="2133600" y="4724398"/>
              <a:chExt cx="254000" cy="616529"/>
            </a:xfrm>
            <a:solidFill>
              <a:srgbClr val="F0978E"/>
            </a:solidFill>
          </p:grpSpPr>
          <p:sp>
            <p:nvSpPr>
              <p:cNvPr id="231" name="Flowchart: Connector 230"/>
              <p:cNvSpPr/>
              <p:nvPr/>
            </p:nvSpPr>
            <p:spPr>
              <a:xfrm>
                <a:off x="2133600" y="472440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2" name="Flowchart: Connector 231"/>
              <p:cNvSpPr/>
              <p:nvPr/>
            </p:nvSpPr>
            <p:spPr>
              <a:xfrm>
                <a:off x="2235200" y="4724398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3" name="Flowchart: Connector 232"/>
              <p:cNvSpPr/>
              <p:nvPr/>
            </p:nvSpPr>
            <p:spPr>
              <a:xfrm flipH="1">
                <a:off x="2133600" y="5105400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4" name="Flowchart: Connector 233"/>
              <p:cNvSpPr/>
              <p:nvPr/>
            </p:nvSpPr>
            <p:spPr>
              <a:xfrm flipH="1">
                <a:off x="2235200" y="511232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0437" name="TextBox 234"/>
            <p:cNvSpPr txBox="1">
              <a:spLocks noChangeArrowheads="1"/>
            </p:cNvSpPr>
            <p:nvPr/>
          </p:nvSpPr>
          <p:spPr bwMode="auto">
            <a:xfrm>
              <a:off x="2362200" y="48006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ATF4</a:t>
              </a:r>
            </a:p>
          </p:txBody>
        </p:sp>
        <p:grpSp>
          <p:nvGrpSpPr>
            <p:cNvPr id="60438" name="Group 271"/>
            <p:cNvGrpSpPr>
              <a:grpSpLocks/>
            </p:cNvGrpSpPr>
            <p:nvPr/>
          </p:nvGrpSpPr>
          <p:grpSpPr bwMode="auto">
            <a:xfrm>
              <a:off x="3581400" y="3810000"/>
              <a:ext cx="457200" cy="1295400"/>
              <a:chOff x="4267200" y="4419600"/>
              <a:chExt cx="457200" cy="1295400"/>
            </a:xfrm>
          </p:grpSpPr>
          <p:sp>
            <p:nvSpPr>
              <p:cNvPr id="237" name="Flowchart: Connector 236"/>
              <p:cNvSpPr/>
              <p:nvPr/>
            </p:nvSpPr>
            <p:spPr>
              <a:xfrm>
                <a:off x="4267200" y="4419600"/>
                <a:ext cx="457200" cy="1295400"/>
              </a:xfrm>
              <a:prstGeom prst="flowChartConnector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8" name="Flowchart: Connector 237"/>
              <p:cNvSpPr/>
              <p:nvPr/>
            </p:nvSpPr>
            <p:spPr>
              <a:xfrm>
                <a:off x="4267200" y="5181600"/>
                <a:ext cx="457200" cy="5334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0439" name="TextBox 238"/>
            <p:cNvSpPr txBox="1">
              <a:spLocks noChangeArrowheads="1"/>
            </p:cNvSpPr>
            <p:nvPr/>
          </p:nvSpPr>
          <p:spPr bwMode="auto">
            <a:xfrm>
              <a:off x="3505200" y="3886200"/>
              <a:ext cx="9144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Cleaved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ATF6</a:t>
              </a:r>
            </a:p>
          </p:txBody>
        </p:sp>
        <p:cxnSp>
          <p:nvCxnSpPr>
            <p:cNvPr id="240" name="Straight Arrow Connector 239"/>
            <p:cNvCxnSpPr/>
            <p:nvPr/>
          </p:nvCxnSpPr>
          <p:spPr>
            <a:xfrm>
              <a:off x="2895600" y="5410200"/>
              <a:ext cx="381000" cy="228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/>
            <p:cNvSpPr/>
            <p:nvPr/>
          </p:nvSpPr>
          <p:spPr>
            <a:xfrm>
              <a:off x="6172200" y="2514600"/>
              <a:ext cx="1295400" cy="609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60442" name="TextBox 241"/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2954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Caspase-12</a:t>
              </a:r>
            </a:p>
          </p:txBody>
        </p:sp>
        <p:sp>
          <p:nvSpPr>
            <p:cNvPr id="244" name="Explosion 2 243"/>
            <p:cNvSpPr/>
            <p:nvPr/>
          </p:nvSpPr>
          <p:spPr>
            <a:xfrm>
              <a:off x="4800600" y="5410200"/>
              <a:ext cx="2362200" cy="990600"/>
            </a:xfrm>
            <a:prstGeom prst="irregularSeal2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rgbClr val="B9D79B"/>
              </a:solidFill>
            </a:ln>
            <a:effectLst>
              <a:outerShdw blurRad="50800" dist="50800" dir="5400000" algn="ctr" rotWithShape="0">
                <a:schemeClr val="accent3">
                  <a:lumMod val="20000"/>
                  <a:lumOff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60444" name="TextBox 244"/>
            <p:cNvSpPr txBox="1">
              <a:spLocks noChangeArrowheads="1"/>
            </p:cNvSpPr>
            <p:nvPr/>
          </p:nvSpPr>
          <p:spPr bwMode="auto">
            <a:xfrm>
              <a:off x="5334000" y="5715000"/>
              <a:ext cx="11414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Cell death</a:t>
              </a:r>
            </a:p>
          </p:txBody>
        </p:sp>
        <p:cxnSp>
          <p:nvCxnSpPr>
            <p:cNvPr id="246" name="Straight Connector 245"/>
            <p:cNvCxnSpPr/>
            <p:nvPr/>
          </p:nvCxnSpPr>
          <p:spPr>
            <a:xfrm rot="16200000" flipH="1">
              <a:off x="4000500" y="5295900"/>
              <a:ext cx="381000" cy="30480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>
              <a:off x="5867400" y="5486400"/>
              <a:ext cx="4572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flipV="1">
              <a:off x="4953000" y="5562600"/>
              <a:ext cx="0" cy="53340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7" name="Group 255"/>
            <p:cNvGrpSpPr/>
            <p:nvPr/>
          </p:nvGrpSpPr>
          <p:grpSpPr>
            <a:xfrm>
              <a:off x="3505200" y="5257800"/>
              <a:ext cx="533400" cy="914400"/>
              <a:chOff x="2133600" y="4724398"/>
              <a:chExt cx="254000" cy="616529"/>
            </a:xfrm>
            <a:solidFill>
              <a:srgbClr val="F0978E"/>
            </a:solidFill>
          </p:grpSpPr>
          <p:sp>
            <p:nvSpPr>
              <p:cNvPr id="251" name="Flowchart: Connector 250"/>
              <p:cNvSpPr/>
              <p:nvPr/>
            </p:nvSpPr>
            <p:spPr>
              <a:xfrm>
                <a:off x="2133600" y="472440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2" name="Flowchart: Connector 251"/>
              <p:cNvSpPr/>
              <p:nvPr/>
            </p:nvSpPr>
            <p:spPr>
              <a:xfrm>
                <a:off x="2235200" y="4724398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3" name="Flowchart: Connector 252"/>
              <p:cNvSpPr/>
              <p:nvPr/>
            </p:nvSpPr>
            <p:spPr>
              <a:xfrm flipH="1">
                <a:off x="2133600" y="5105400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4" name="Flowchart: Connector 253"/>
              <p:cNvSpPr/>
              <p:nvPr/>
            </p:nvSpPr>
            <p:spPr>
              <a:xfrm flipH="1">
                <a:off x="2235200" y="511232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60449" name="Rectangle 254"/>
            <p:cNvSpPr>
              <a:spLocks noChangeArrowheads="1"/>
            </p:cNvSpPr>
            <p:nvPr/>
          </p:nvSpPr>
          <p:spPr bwMode="auto">
            <a:xfrm>
              <a:off x="3429000" y="5486400"/>
              <a:ext cx="838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smtClean="0">
                  <a:solidFill>
                    <a:srgbClr val="00457C"/>
                  </a:solidFill>
                  <a:latin typeface="Times New Roman" pitchFamily="18" charset="0"/>
                </a:rPr>
                <a:t>CHOP</a:t>
              </a:r>
            </a:p>
          </p:txBody>
        </p:sp>
        <p:cxnSp>
          <p:nvCxnSpPr>
            <p:cNvPr id="259" name="Straight Arrow Connector 258"/>
            <p:cNvCxnSpPr/>
            <p:nvPr/>
          </p:nvCxnSpPr>
          <p:spPr>
            <a:xfrm rot="5400000">
              <a:off x="2133600" y="5410200"/>
              <a:ext cx="304800" cy="3048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451" name="TextBox 259"/>
            <p:cNvSpPr txBox="1">
              <a:spLocks noChangeArrowheads="1"/>
            </p:cNvSpPr>
            <p:nvPr/>
          </p:nvSpPr>
          <p:spPr bwMode="auto">
            <a:xfrm>
              <a:off x="914400" y="5715000"/>
              <a:ext cx="197485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Translational block</a:t>
              </a:r>
            </a:p>
          </p:txBody>
        </p:sp>
        <p:grpSp>
          <p:nvGrpSpPr>
            <p:cNvPr id="60452" name="Group 260"/>
            <p:cNvGrpSpPr>
              <a:grpSpLocks/>
            </p:cNvGrpSpPr>
            <p:nvPr/>
          </p:nvGrpSpPr>
          <p:grpSpPr bwMode="auto">
            <a:xfrm>
              <a:off x="1447801" y="3886200"/>
              <a:ext cx="762000" cy="1131888"/>
              <a:chOff x="2133600" y="4191000"/>
              <a:chExt cx="762429" cy="1131332"/>
            </a:xfrm>
          </p:grpSpPr>
          <p:grpSp>
            <p:nvGrpSpPr>
              <p:cNvPr id="60483" name="Group 264"/>
              <p:cNvGrpSpPr>
                <a:grpSpLocks/>
              </p:cNvGrpSpPr>
              <p:nvPr/>
            </p:nvGrpSpPr>
            <p:grpSpPr bwMode="auto">
              <a:xfrm>
                <a:off x="2133600" y="4191000"/>
                <a:ext cx="762429" cy="838200"/>
                <a:chOff x="2057400" y="4724400"/>
                <a:chExt cx="762429" cy="838200"/>
              </a:xfrm>
            </p:grpSpPr>
            <p:grpSp>
              <p:nvGrpSpPr>
                <p:cNvPr id="236" name="Group 245"/>
                <p:cNvGrpSpPr/>
                <p:nvPr/>
              </p:nvGrpSpPr>
              <p:grpSpPr>
                <a:xfrm>
                  <a:off x="2133600" y="4724400"/>
                  <a:ext cx="457200" cy="838200"/>
                  <a:chOff x="2133600" y="4724400"/>
                  <a:chExt cx="304800" cy="609600"/>
                </a:xfrm>
                <a:solidFill>
                  <a:srgbClr val="D79BD7"/>
                </a:solidFill>
              </p:grpSpPr>
              <p:sp>
                <p:nvSpPr>
                  <p:cNvPr id="271" name="Flowchart: Connector 270"/>
                  <p:cNvSpPr/>
                  <p:nvPr/>
                </p:nvSpPr>
                <p:spPr>
                  <a:xfrm>
                    <a:off x="21336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2" name="Flowchart: Connector 271"/>
                  <p:cNvSpPr/>
                  <p:nvPr/>
                </p:nvSpPr>
                <p:spPr>
                  <a:xfrm>
                    <a:off x="22860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3" name="Flowchart: Connector 272"/>
                  <p:cNvSpPr/>
                  <p:nvPr/>
                </p:nvSpPr>
                <p:spPr>
                  <a:xfrm flipH="1">
                    <a:off x="21336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4" name="Flowchart: Connector 273"/>
                  <p:cNvSpPr/>
                  <p:nvPr/>
                </p:nvSpPr>
                <p:spPr>
                  <a:xfrm flipH="1">
                    <a:off x="22860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60491" name="TextBox 269"/>
                <p:cNvSpPr txBox="1">
                  <a:spLocks noChangeArrowheads="1"/>
                </p:cNvSpPr>
                <p:nvPr/>
              </p:nvSpPr>
              <p:spPr bwMode="auto">
                <a:xfrm>
                  <a:off x="2057400" y="5029050"/>
                  <a:ext cx="762429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smtClean="0"/>
                    <a:t>eIF2</a:t>
                  </a:r>
                  <a:r>
                    <a:rPr lang="el-GR" sz="1600" smtClean="0"/>
                    <a:t>α</a:t>
                  </a:r>
                  <a:endParaRPr lang="en-US" sz="1600" smtClean="0"/>
                </a:p>
              </p:txBody>
            </p:sp>
          </p:grpSp>
          <p:grpSp>
            <p:nvGrpSpPr>
              <p:cNvPr id="60484" name="Group 364"/>
              <p:cNvGrpSpPr>
                <a:grpSpLocks/>
              </p:cNvGrpSpPr>
              <p:nvPr/>
            </p:nvGrpSpPr>
            <p:grpSpPr bwMode="auto">
              <a:xfrm>
                <a:off x="2133600" y="4952999"/>
                <a:ext cx="303288" cy="369333"/>
                <a:chOff x="2133600" y="4952999"/>
                <a:chExt cx="303288" cy="369333"/>
              </a:xfrm>
            </p:grpSpPr>
            <p:sp>
              <p:nvSpPr>
                <p:cNvPr id="267" name="Flowchart: Connector 266"/>
                <p:cNvSpPr/>
                <p:nvPr/>
              </p:nvSpPr>
              <p:spPr>
                <a:xfrm>
                  <a:off x="2209842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489" name="TextBox 267"/>
                <p:cNvSpPr txBox="1">
                  <a:spLocks noChangeArrowheads="1"/>
                </p:cNvSpPr>
                <p:nvPr/>
              </p:nvSpPr>
              <p:spPr bwMode="auto">
                <a:xfrm>
                  <a:off x="21336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  <p:grpSp>
            <p:nvGrpSpPr>
              <p:cNvPr id="60485" name="Group 365"/>
              <p:cNvGrpSpPr>
                <a:grpSpLocks/>
              </p:cNvGrpSpPr>
              <p:nvPr/>
            </p:nvGrpSpPr>
            <p:grpSpPr bwMode="auto">
              <a:xfrm>
                <a:off x="2438400" y="4953000"/>
                <a:ext cx="303288" cy="369332"/>
                <a:chOff x="2438400" y="4953000"/>
                <a:chExt cx="303288" cy="369332"/>
              </a:xfrm>
            </p:grpSpPr>
            <p:sp>
              <p:nvSpPr>
                <p:cNvPr id="265" name="Flowchart: Connector 264"/>
                <p:cNvSpPr/>
                <p:nvPr/>
              </p:nvSpPr>
              <p:spPr>
                <a:xfrm>
                  <a:off x="2514814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0487" name="TextBox 265"/>
                <p:cNvSpPr txBox="1">
                  <a:spLocks noChangeArrowheads="1"/>
                </p:cNvSpPr>
                <p:nvPr/>
              </p:nvSpPr>
              <p:spPr bwMode="auto">
                <a:xfrm>
                  <a:off x="24384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</p:grpSp>
        <p:grpSp>
          <p:nvGrpSpPr>
            <p:cNvPr id="60453" name="Group 274"/>
            <p:cNvGrpSpPr>
              <a:grpSpLocks/>
            </p:cNvGrpSpPr>
            <p:nvPr/>
          </p:nvGrpSpPr>
          <p:grpSpPr bwMode="auto">
            <a:xfrm>
              <a:off x="4724400" y="2057400"/>
              <a:ext cx="989013" cy="1589088"/>
              <a:chOff x="5410200" y="2362200"/>
              <a:chExt cx="989088" cy="1588532"/>
            </a:xfrm>
          </p:grpSpPr>
          <p:sp>
            <p:nvSpPr>
              <p:cNvPr id="276" name="Flowchart: Connector 275"/>
              <p:cNvSpPr/>
              <p:nvPr/>
            </p:nvSpPr>
            <p:spPr>
              <a:xfrm>
                <a:off x="5410200" y="2362200"/>
                <a:ext cx="457235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77" name="Flowchart: Connector 276"/>
              <p:cNvSpPr/>
              <p:nvPr/>
            </p:nvSpPr>
            <p:spPr>
              <a:xfrm>
                <a:off x="5867435" y="2362200"/>
                <a:ext cx="457235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478" name="TextBox 277"/>
              <p:cNvSpPr txBox="1">
                <a:spLocks noChangeArrowheads="1"/>
              </p:cNvSpPr>
              <p:nvPr/>
            </p:nvSpPr>
            <p:spPr bwMode="auto">
              <a:xfrm>
                <a:off x="5638800" y="2743200"/>
                <a:ext cx="60465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IRE1</a:t>
                </a:r>
              </a:p>
            </p:txBody>
          </p:sp>
          <p:sp>
            <p:nvSpPr>
              <p:cNvPr id="279" name="Flowchart: Connector 278"/>
              <p:cNvSpPr/>
              <p:nvPr/>
            </p:nvSpPr>
            <p:spPr>
              <a:xfrm>
                <a:off x="5715023" y="3580973"/>
                <a:ext cx="152412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Flowchart: Connector 279"/>
              <p:cNvSpPr/>
              <p:nvPr/>
            </p:nvSpPr>
            <p:spPr>
              <a:xfrm>
                <a:off x="6172258" y="3580973"/>
                <a:ext cx="152412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481" name="TextBox 280"/>
              <p:cNvSpPr txBox="1">
                <a:spLocks noChangeArrowheads="1"/>
              </p:cNvSpPr>
              <p:nvPr/>
            </p:nvSpPr>
            <p:spPr bwMode="auto">
              <a:xfrm>
                <a:off x="60960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60482" name="Rectangle 281"/>
              <p:cNvSpPr>
                <a:spLocks noChangeArrowheads="1"/>
              </p:cNvSpPr>
              <p:nvPr/>
            </p:nvSpPr>
            <p:spPr bwMode="auto">
              <a:xfrm>
                <a:off x="56388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457C"/>
                    </a:solidFill>
                    <a:latin typeface="Times New Roman" pitchFamily="18" charset="0"/>
                  </a:rPr>
                  <a:t>P</a:t>
                </a:r>
              </a:p>
            </p:txBody>
          </p:sp>
        </p:grpSp>
        <p:grpSp>
          <p:nvGrpSpPr>
            <p:cNvPr id="60454" name="Group 282"/>
            <p:cNvGrpSpPr>
              <a:grpSpLocks/>
            </p:cNvGrpSpPr>
            <p:nvPr/>
          </p:nvGrpSpPr>
          <p:grpSpPr bwMode="auto">
            <a:xfrm>
              <a:off x="1905000" y="1981200"/>
              <a:ext cx="914400" cy="1665288"/>
              <a:chOff x="2590800" y="2286000"/>
              <a:chExt cx="914400" cy="1664732"/>
            </a:xfrm>
          </p:grpSpPr>
          <p:sp>
            <p:nvSpPr>
              <p:cNvPr id="284" name="Oval 283"/>
              <p:cNvSpPr/>
              <p:nvPr/>
            </p:nvSpPr>
            <p:spPr>
              <a:xfrm>
                <a:off x="25908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30480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471" name="TextBox 285"/>
              <p:cNvSpPr txBox="1">
                <a:spLocks noChangeArrowheads="1"/>
              </p:cNvSpPr>
              <p:nvPr/>
            </p:nvSpPr>
            <p:spPr bwMode="auto">
              <a:xfrm>
                <a:off x="2743200" y="2743200"/>
                <a:ext cx="6767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PERK</a:t>
                </a:r>
              </a:p>
            </p:txBody>
          </p:sp>
          <p:sp>
            <p:nvSpPr>
              <p:cNvPr id="287" name="Flowchart: Connector 286"/>
              <p:cNvSpPr/>
              <p:nvPr/>
            </p:nvSpPr>
            <p:spPr>
              <a:xfrm>
                <a:off x="27432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Flowchart: Connector 287"/>
              <p:cNvSpPr/>
              <p:nvPr/>
            </p:nvSpPr>
            <p:spPr>
              <a:xfrm>
                <a:off x="32004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60474" name="TextBox 288"/>
              <p:cNvSpPr txBox="1">
                <a:spLocks noChangeArrowheads="1"/>
              </p:cNvSpPr>
              <p:nvPr/>
            </p:nvSpPr>
            <p:spPr bwMode="auto">
              <a:xfrm>
                <a:off x="26670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60475" name="TextBox 289"/>
              <p:cNvSpPr txBox="1">
                <a:spLocks noChangeArrowheads="1"/>
              </p:cNvSpPr>
              <p:nvPr/>
            </p:nvSpPr>
            <p:spPr bwMode="auto">
              <a:xfrm>
                <a:off x="31242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</p:grpSp>
        <p:cxnSp>
          <p:nvCxnSpPr>
            <p:cNvPr id="291" name="Straight Connector 290"/>
            <p:cNvCxnSpPr/>
            <p:nvPr/>
          </p:nvCxnSpPr>
          <p:spPr>
            <a:xfrm>
              <a:off x="3733800" y="2209800"/>
              <a:ext cx="5334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Arrow Connector 291"/>
            <p:cNvCxnSpPr/>
            <p:nvPr/>
          </p:nvCxnSpPr>
          <p:spPr>
            <a:xfrm>
              <a:off x="3962400" y="1752600"/>
              <a:ext cx="0" cy="457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3810000" y="3352800"/>
              <a:ext cx="0" cy="457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Arrow Connector 293"/>
            <p:cNvCxnSpPr>
              <a:stCxn id="238" idx="0"/>
            </p:cNvCxnSpPr>
            <p:nvPr/>
          </p:nvCxnSpPr>
          <p:spPr>
            <a:xfrm>
              <a:off x="3810000" y="4572000"/>
              <a:ext cx="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>
              <a:stCxn id="60465" idx="1"/>
            </p:cNvCxnSpPr>
            <p:nvPr/>
          </p:nvCxnSpPr>
          <p:spPr>
            <a:xfrm>
              <a:off x="4648200" y="1708150"/>
              <a:ext cx="457200" cy="27305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/>
            <p:nvPr/>
          </p:nvCxnSpPr>
          <p:spPr>
            <a:xfrm flipH="1">
              <a:off x="4191000" y="3657600"/>
              <a:ext cx="838200" cy="18288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/>
            <p:nvPr/>
          </p:nvCxnSpPr>
          <p:spPr>
            <a:xfrm flipH="1">
              <a:off x="6096000" y="4495800"/>
              <a:ext cx="228600" cy="990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Straight Connector 299"/>
            <p:cNvCxnSpPr/>
            <p:nvPr/>
          </p:nvCxnSpPr>
          <p:spPr>
            <a:xfrm>
              <a:off x="3657600" y="5181600"/>
              <a:ext cx="3810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Straight Connector 300"/>
            <p:cNvCxnSpPr/>
            <p:nvPr/>
          </p:nvCxnSpPr>
          <p:spPr>
            <a:xfrm>
              <a:off x="3657600" y="3810000"/>
              <a:ext cx="3810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16-Point Star 301"/>
            <p:cNvSpPr/>
            <p:nvPr/>
          </p:nvSpPr>
          <p:spPr>
            <a:xfrm>
              <a:off x="3429000" y="1524000"/>
              <a:ext cx="1143000" cy="457200"/>
            </a:xfrm>
            <a:prstGeom prst="star1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60465" name="TextBox 302"/>
            <p:cNvSpPr txBox="1">
              <a:spLocks noChangeArrowheads="1"/>
            </p:cNvSpPr>
            <p:nvPr/>
          </p:nvSpPr>
          <p:spPr bwMode="auto">
            <a:xfrm flipH="1">
              <a:off x="3581400" y="1524000"/>
              <a:ext cx="10668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ER stess</a:t>
              </a:r>
            </a:p>
          </p:txBody>
        </p:sp>
        <p:cxnSp>
          <p:nvCxnSpPr>
            <p:cNvPr id="304" name="Straight Connector 303"/>
            <p:cNvCxnSpPr/>
            <p:nvPr/>
          </p:nvCxnSpPr>
          <p:spPr>
            <a:xfrm>
              <a:off x="3733800" y="1447800"/>
              <a:ext cx="533400" cy="0"/>
            </a:xfrm>
            <a:prstGeom prst="line">
              <a:avLst/>
            </a:prstGeom>
            <a:ln w="349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Straight Arrow Connector 305"/>
            <p:cNvCxnSpPr/>
            <p:nvPr/>
          </p:nvCxnSpPr>
          <p:spPr>
            <a:xfrm>
              <a:off x="4038600" y="5867400"/>
              <a:ext cx="9144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468" name="TextBox 314"/>
            <p:cNvSpPr txBox="1">
              <a:spLocks noChangeArrowheads="1"/>
            </p:cNvSpPr>
            <p:nvPr/>
          </p:nvSpPr>
          <p:spPr bwMode="auto">
            <a:xfrm>
              <a:off x="5943600" y="3886200"/>
              <a:ext cx="10502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cascade</a:t>
              </a:r>
            </a:p>
          </p:txBody>
        </p:sp>
      </p:grpSp>
      <p:cxnSp>
        <p:nvCxnSpPr>
          <p:cNvPr id="309" name="Straight Arrow Connector 308"/>
          <p:cNvCxnSpPr>
            <a:endCxn id="108" idx="2"/>
          </p:cNvCxnSpPr>
          <p:nvPr/>
        </p:nvCxnSpPr>
        <p:spPr bwMode="auto">
          <a:xfrm>
            <a:off x="5638800" y="2590800"/>
            <a:ext cx="428625" cy="24765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Connector 309"/>
          <p:cNvCxnSpPr>
            <a:stCxn id="106" idx="2"/>
          </p:cNvCxnSpPr>
          <p:nvPr/>
        </p:nvCxnSpPr>
        <p:spPr bwMode="auto">
          <a:xfrm flipV="1">
            <a:off x="5943600" y="2590800"/>
            <a:ext cx="336550" cy="53340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Connector 311"/>
          <p:cNvCxnSpPr/>
          <p:nvPr/>
        </p:nvCxnSpPr>
        <p:spPr bwMode="auto">
          <a:xfrm>
            <a:off x="6324600" y="3886200"/>
            <a:ext cx="457200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/>
          <p:cNvCxnSpPr/>
          <p:nvPr/>
        </p:nvCxnSpPr>
        <p:spPr bwMode="auto">
          <a:xfrm flipH="1">
            <a:off x="6553200" y="3200400"/>
            <a:ext cx="160338" cy="6858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2276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 bwMode="auto">
          <a:xfrm>
            <a:off x="2133600" y="0"/>
            <a:ext cx="4267200" cy="6397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4400" dirty="0" smtClean="0">
                <a:solidFill>
                  <a:srgbClr val="FF0000"/>
                </a:solidFill>
                <a:latin typeface="+mn-lt"/>
              </a:rPr>
              <a:t>Summary</a:t>
            </a:r>
          </a:p>
        </p:txBody>
      </p:sp>
      <p:sp>
        <p:nvSpPr>
          <p:cNvPr id="61443" name="Rectangle 2"/>
          <p:cNvSpPr>
            <a:spLocks noChangeArrowheads="1"/>
          </p:cNvSpPr>
          <p:nvPr/>
        </p:nvSpPr>
        <p:spPr bwMode="auto">
          <a:xfrm>
            <a:off x="228600" y="1066800"/>
            <a:ext cx="8686800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000" dirty="0" smtClean="0">
              <a:solidFill>
                <a:srgbClr val="0D0D0D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000" dirty="0" smtClean="0">
                <a:solidFill>
                  <a:srgbClr val="0D0D0D"/>
                </a:solidFill>
              </a:rPr>
              <a:t>Taurine protects neurons against glutamate-induced ER stress by inhibiting ATF6 and IRE1 pathways.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000" dirty="0" smtClean="0">
              <a:solidFill>
                <a:srgbClr val="0D0D0D"/>
              </a:solidFill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000" dirty="0" smtClean="0">
                <a:solidFill>
                  <a:srgbClr val="0D0D0D"/>
                </a:solidFill>
              </a:rPr>
              <a:t>Taurine protects neurons against hypoxia/</a:t>
            </a:r>
            <a:r>
              <a:rPr lang="en-US" sz="3000" dirty="0" err="1" smtClean="0">
                <a:solidFill>
                  <a:srgbClr val="0D0D0D"/>
                </a:solidFill>
              </a:rPr>
              <a:t>reoxygenation</a:t>
            </a:r>
            <a:r>
              <a:rPr lang="en-US" sz="3000" dirty="0" smtClean="0">
                <a:solidFill>
                  <a:srgbClr val="0D0D0D"/>
                </a:solidFill>
              </a:rPr>
              <a:t>–induced ER stress by inhibiting ATF6 and IRE1 pathways, but not the PERK pathway. </a:t>
            </a:r>
          </a:p>
        </p:txBody>
      </p:sp>
    </p:spTree>
    <p:extLst>
      <p:ext uri="{BB962C8B-B14F-4D97-AF65-F5344CB8AC3E}">
        <p14:creationId xmlns:p14="http://schemas.microsoft.com/office/powerpoint/2010/main" val="40038866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425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1770"/>
            <a:ext cx="7406640" cy="6836229"/>
          </a:xfrm>
        </p:spPr>
        <p:txBody>
          <a:bodyPr>
            <a:noAutofit/>
          </a:bodyPr>
          <a:lstStyle/>
          <a:p>
            <a:r>
              <a:rPr lang="en-US" sz="1600" u="sng" dirty="0" smtClean="0"/>
              <a:t> </a:t>
            </a:r>
          </a:p>
          <a:p>
            <a:endParaRPr lang="en-US" sz="1600" u="sng" dirty="0"/>
          </a:p>
          <a:p>
            <a:endParaRPr lang="en-US" sz="1600" u="sng" dirty="0"/>
          </a:p>
          <a:p>
            <a:r>
              <a:rPr lang="en-US" sz="1600" dirty="0" smtClean="0"/>
              <a:t>-Major cause of death </a:t>
            </a:r>
            <a:r>
              <a:rPr lang="en-US" sz="1600" dirty="0"/>
              <a:t>in the United States</a:t>
            </a:r>
          </a:p>
          <a:p>
            <a:r>
              <a:rPr lang="en-US" sz="1600" dirty="0" smtClean="0"/>
              <a:t>-Brain </a:t>
            </a:r>
            <a:r>
              <a:rPr lang="en-US" sz="1600" dirty="0"/>
              <a:t>damage in Stroke:</a:t>
            </a:r>
          </a:p>
          <a:p>
            <a:r>
              <a:rPr lang="en-US" sz="1600" dirty="0"/>
              <a:t>        Ischemia 85% of all </a:t>
            </a:r>
            <a:r>
              <a:rPr lang="en-US" sz="1600" dirty="0" smtClean="0"/>
              <a:t>stroke (Ischemic-hypoxia)</a:t>
            </a:r>
            <a:endParaRPr lang="en-US" sz="1600" dirty="0"/>
          </a:p>
          <a:p>
            <a:r>
              <a:rPr lang="en-US" sz="1600" dirty="0"/>
              <a:t>        Hemorrhage  </a:t>
            </a:r>
          </a:p>
          <a:p>
            <a:endParaRPr lang="en-US" sz="1600" u="sng" dirty="0" smtClean="0"/>
          </a:p>
          <a:p>
            <a:endParaRPr lang="en-US" sz="1600" u="sng" dirty="0"/>
          </a:p>
          <a:p>
            <a:r>
              <a:rPr lang="en-US" sz="1600" dirty="0" smtClean="0"/>
              <a:t>           </a:t>
            </a:r>
            <a:r>
              <a:rPr lang="en-US" sz="1600" dirty="0"/>
              <a:t>Inflammatory response to tissue injury</a:t>
            </a:r>
          </a:p>
          <a:p>
            <a:r>
              <a:rPr lang="en-US" sz="1600" dirty="0"/>
              <a:t>                  Mediators </a:t>
            </a:r>
            <a:r>
              <a:rPr lang="en-US" sz="1600" dirty="0" smtClean="0"/>
              <a:t>such as </a:t>
            </a:r>
            <a:r>
              <a:rPr lang="en-US" sz="1600" dirty="0"/>
              <a:t>TNF </a:t>
            </a:r>
          </a:p>
          <a:p>
            <a:r>
              <a:rPr lang="en-US" sz="1600" dirty="0" smtClean="0"/>
              <a:t>          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Excessive release of certain Neurotransmitters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      </a:t>
            </a:r>
            <a:r>
              <a:rPr lang="en-US" sz="1600" dirty="0" err="1" smtClean="0"/>
              <a:t>Excitotoxicity</a:t>
            </a:r>
            <a:r>
              <a:rPr lang="en-US" sz="1600" dirty="0" smtClean="0"/>
              <a:t> by </a:t>
            </a:r>
            <a:r>
              <a:rPr lang="en-US" sz="1600" dirty="0"/>
              <a:t>glutamate and aspartate neurotransmitters</a:t>
            </a:r>
          </a:p>
          <a:p>
            <a:r>
              <a:rPr lang="en-US" sz="1600" dirty="0" smtClean="0"/>
              <a:t>                  NMDA </a:t>
            </a:r>
            <a:r>
              <a:rPr lang="en-US" sz="1600" dirty="0"/>
              <a:t>receptors </a:t>
            </a:r>
            <a:endParaRPr lang="en-US" sz="1600" dirty="0" smtClean="0"/>
          </a:p>
          <a:p>
            <a:r>
              <a:rPr lang="en-US" sz="1600" dirty="0" smtClean="0"/>
              <a:t>                  Influx </a:t>
            </a:r>
            <a:r>
              <a:rPr lang="en-US" sz="1600" dirty="0"/>
              <a:t>of calcium, sodium, and chloride </a:t>
            </a:r>
            <a:r>
              <a:rPr lang="en-US" sz="1600" dirty="0" smtClean="0"/>
              <a:t>ions, efflux </a:t>
            </a:r>
            <a:r>
              <a:rPr lang="en-US" sz="1600" dirty="0"/>
              <a:t>of potassium ions</a:t>
            </a:r>
          </a:p>
          <a:p>
            <a:r>
              <a:rPr lang="en-US" sz="1600" dirty="0" smtClean="0"/>
              <a:t>                  Persistent </a:t>
            </a:r>
            <a:r>
              <a:rPr lang="en-US" sz="1600" dirty="0"/>
              <a:t>membrane depolarization</a:t>
            </a:r>
          </a:p>
          <a:p>
            <a:r>
              <a:rPr lang="en-US" sz="1600" dirty="0"/>
              <a:t>              </a:t>
            </a:r>
            <a:r>
              <a:rPr lang="en-US" sz="1600" dirty="0" smtClean="0"/>
              <a:t>    Loss </a:t>
            </a:r>
            <a:r>
              <a:rPr lang="en-US" sz="1600" dirty="0"/>
              <a:t>of cellular </a:t>
            </a:r>
            <a:r>
              <a:rPr lang="en-US" sz="1600" dirty="0" smtClean="0"/>
              <a:t>integrity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 </a:t>
            </a:r>
            <a:endParaRPr lang="en-US" sz="1600" dirty="0"/>
          </a:p>
          <a:p>
            <a:r>
              <a:rPr lang="en-US" sz="1600" dirty="0"/>
              <a:t>  </a:t>
            </a:r>
            <a:endParaRPr lang="en-US" sz="1400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295400" y="0"/>
            <a:ext cx="7406640" cy="762000"/>
          </a:xfrm>
        </p:spPr>
        <p:txBody>
          <a:bodyPr/>
          <a:lstStyle/>
          <a:p>
            <a:pPr algn="ctr"/>
            <a:r>
              <a:rPr lang="en-US" dirty="0" smtClean="0"/>
              <a:t>Stroke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982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0"/>
    </mc:Choice>
    <mc:Fallback xmlns="">
      <p:transition spd="slow" advTm="1320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AYAM\Desktop\Filbert_Fig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-609600"/>
            <a:ext cx="7701640" cy="72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6244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0"/>
            <a:ext cx="7772400" cy="5334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prstClr val="black"/>
                </a:solidFill>
              </a:rPr>
              <a:t>DETC-</a:t>
            </a:r>
            <a:r>
              <a:rPr lang="en-US" sz="2400" dirty="0" err="1" smtClean="0">
                <a:solidFill>
                  <a:prstClr val="black"/>
                </a:solidFill>
              </a:rPr>
              <a:t>MeSO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981670"/>
            <a:ext cx="784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Active metabolite of </a:t>
            </a:r>
            <a:r>
              <a:rPr lang="en-US" dirty="0" err="1">
                <a:solidFill>
                  <a:prstClr val="black"/>
                </a:solidFill>
              </a:rPr>
              <a:t>Disulfiram</a:t>
            </a:r>
            <a:r>
              <a:rPr lang="en-US" dirty="0">
                <a:solidFill>
                  <a:prstClr val="black"/>
                </a:solidFill>
              </a:rPr>
              <a:t> (FDA approved drug for Alcoholism)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NMDA receptor partial antagonist (anti excitotoxicity agent)</a:t>
            </a:r>
          </a:p>
          <a:p>
            <a:r>
              <a:rPr lang="en-US" dirty="0">
                <a:solidFill>
                  <a:prstClr val="black"/>
                </a:solidFill>
              </a:rPr>
              <a:t>     Selective </a:t>
            </a:r>
            <a:r>
              <a:rPr lang="en-US" dirty="0" err="1">
                <a:solidFill>
                  <a:prstClr val="black"/>
                </a:solidFill>
              </a:rPr>
              <a:t>Carbamoylating</a:t>
            </a:r>
            <a:r>
              <a:rPr lang="en-US" dirty="0">
                <a:solidFill>
                  <a:prstClr val="black"/>
                </a:solidFill>
              </a:rPr>
              <a:t> agent for sulfhydryl group</a:t>
            </a:r>
          </a:p>
          <a:p>
            <a:r>
              <a:rPr lang="en-US" dirty="0">
                <a:solidFill>
                  <a:prstClr val="black"/>
                </a:solidFill>
              </a:rPr>
              <a:t>    </a:t>
            </a:r>
          </a:p>
          <a:p>
            <a:r>
              <a:rPr lang="en-US" dirty="0">
                <a:solidFill>
                  <a:prstClr val="black"/>
                </a:solidFill>
              </a:rPr>
              <a:t>          It prevents glutamate binding to its receptors (in vitro)</a:t>
            </a:r>
          </a:p>
          <a:p>
            <a:r>
              <a:rPr lang="en-US" dirty="0">
                <a:solidFill>
                  <a:prstClr val="black"/>
                </a:solidFill>
              </a:rPr>
              <a:t>          Prevents seizures induced by hyper-baric oxygen (in vivo)</a:t>
            </a:r>
          </a:p>
          <a:p>
            <a:r>
              <a:rPr lang="en-US" dirty="0">
                <a:solidFill>
                  <a:prstClr val="black"/>
                </a:solidFill>
              </a:rPr>
              <a:t>          </a:t>
            </a:r>
          </a:p>
          <a:p>
            <a:endParaRPr lang="en-US" dirty="0">
              <a:solidFill>
                <a:prstClr val="black"/>
              </a:solidFill>
            </a:endParaRPr>
          </a:p>
          <a:p>
            <a:r>
              <a:rPr lang="en-US" dirty="0">
                <a:solidFill>
                  <a:prstClr val="black"/>
                </a:solidFill>
              </a:rPr>
              <a:t>   </a:t>
            </a:r>
          </a:p>
        </p:txBody>
      </p:sp>
      <p:pic>
        <p:nvPicPr>
          <p:cNvPr id="7171" name="Picture 3" descr="C:\Users\PAYAM\Desktop\FAU data\F1_medium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948" y="3963449"/>
            <a:ext cx="5227021" cy="258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1965960" y="457200"/>
            <a:ext cx="5196840" cy="435936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3891A7"/>
              </a:buClr>
            </a:pPr>
            <a:r>
              <a:rPr lang="en-US" sz="2000" i="1" dirty="0" smtClean="0">
                <a:solidFill>
                  <a:prstClr val="black"/>
                </a:solidFill>
              </a:rPr>
              <a:t>S-Methyl-N ,N-</a:t>
            </a:r>
            <a:r>
              <a:rPr lang="en-US" sz="2000" i="1" dirty="0" err="1" smtClean="0">
                <a:solidFill>
                  <a:prstClr val="black"/>
                </a:solidFill>
              </a:rPr>
              <a:t>diethylthiolcarbamate</a:t>
            </a:r>
            <a:r>
              <a:rPr lang="en-US" sz="2000" i="1" dirty="0" smtClean="0">
                <a:solidFill>
                  <a:prstClr val="black"/>
                </a:solidFill>
              </a:rPr>
              <a:t> sulfoxide</a:t>
            </a:r>
            <a:endParaRPr lang="en-US" sz="2000" i="1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429000"/>
            <a:ext cx="7031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Disulfiram &amp; Proposed metabolic pathways of activation in Liver (</a:t>
            </a:r>
            <a:r>
              <a:rPr lang="en-US" sz="1400" dirty="0">
                <a:solidFill>
                  <a:prstClr val="black"/>
                </a:solidFill>
              </a:rPr>
              <a:t>M. Pike et al., 2001)</a:t>
            </a:r>
            <a:endParaRPr lang="en-US" sz="1600" dirty="0">
              <a:solidFill>
                <a:prstClr val="black"/>
              </a:solidFill>
            </a:endParaRPr>
          </a:p>
          <a:p>
            <a:r>
              <a:rPr lang="en-US" sz="1600" dirty="0">
                <a:solidFill>
                  <a:prstClr val="black"/>
                </a:solidFill>
              </a:rPr>
              <a:t>    </a:t>
            </a:r>
          </a:p>
          <a:p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4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AYAM\Desktop\New NIH DETC-MeSO\NMDA receptor + DETC-MeSO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49" y="1945036"/>
            <a:ext cx="8001000" cy="216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0" y="457200"/>
            <a:ext cx="3490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Proposed DETC-</a:t>
            </a:r>
            <a:r>
              <a:rPr lang="en-US" dirty="0" err="1">
                <a:solidFill>
                  <a:prstClr val="black"/>
                </a:solidFill>
              </a:rPr>
              <a:t>MeSO</a:t>
            </a:r>
            <a:r>
              <a:rPr lang="en-US" dirty="0">
                <a:solidFill>
                  <a:prstClr val="black"/>
                </a:solidFill>
              </a:rPr>
              <a:t> Mechanism</a:t>
            </a:r>
          </a:p>
        </p:txBody>
      </p:sp>
    </p:spTree>
    <p:extLst>
      <p:ext uri="{BB962C8B-B14F-4D97-AF65-F5344CB8AC3E}">
        <p14:creationId xmlns:p14="http://schemas.microsoft.com/office/powerpoint/2010/main" val="3615195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0600" y="838200"/>
            <a:ext cx="7406640" cy="58674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Ischemic regions:</a:t>
            </a:r>
          </a:p>
          <a:p>
            <a:endParaRPr lang="en-US" sz="1800" dirty="0"/>
          </a:p>
          <a:p>
            <a:r>
              <a:rPr lang="en-US" sz="1800" dirty="0" smtClean="0"/>
              <a:t>   -Core of infarction (Lesion center)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-Ischemic Penumbra (Pre-lesion)</a:t>
            </a:r>
          </a:p>
          <a:p>
            <a:endParaRPr lang="en-US" sz="1800" dirty="0"/>
          </a:p>
          <a:p>
            <a:r>
              <a:rPr lang="en-US" sz="1800" dirty="0" smtClean="0"/>
              <a:t>       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   Size of penumbra depends on 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      </a:t>
            </a:r>
            <a:r>
              <a:rPr lang="en-US" sz="1800" dirty="0" err="1" smtClean="0"/>
              <a:t>Excitotoxicity</a:t>
            </a:r>
            <a:r>
              <a:rPr lang="en-US" sz="1800" dirty="0" smtClean="0"/>
              <a:t> of Glutamate</a:t>
            </a:r>
          </a:p>
          <a:p>
            <a:r>
              <a:rPr lang="en-US" sz="1800" dirty="0" smtClean="0"/>
              <a:t> 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  So using</a:t>
            </a:r>
            <a:endParaRPr lang="en-US" sz="1800" dirty="0"/>
          </a:p>
          <a:p>
            <a:r>
              <a:rPr lang="en-US" sz="1800" dirty="0" smtClean="0"/>
              <a:t>      Glutamate receptor antagonists</a:t>
            </a:r>
          </a:p>
          <a:p>
            <a:r>
              <a:rPr lang="en-US" sz="1800" dirty="0"/>
              <a:t> </a:t>
            </a:r>
            <a:r>
              <a:rPr lang="en-US" sz="1800" dirty="0" smtClean="0"/>
              <a:t>      may decrease the size of penumbra</a:t>
            </a:r>
          </a:p>
          <a:p>
            <a:r>
              <a:rPr lang="en-US" sz="1800" dirty="0" smtClean="0"/>
              <a:t>   </a:t>
            </a:r>
            <a:endParaRPr lang="en-US" sz="1800" dirty="0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295400" y="-76200"/>
            <a:ext cx="7406640" cy="762000"/>
          </a:xfrm>
        </p:spPr>
        <p:txBody>
          <a:bodyPr/>
          <a:lstStyle/>
          <a:p>
            <a:pPr algn="ctr"/>
            <a:r>
              <a:rPr lang="en-US" dirty="0" smtClean="0"/>
              <a:t>Stroke</a:t>
            </a:r>
            <a:endParaRPr lang="en-US" dirty="0"/>
          </a:p>
        </p:txBody>
      </p:sp>
      <p:pic>
        <p:nvPicPr>
          <p:cNvPr id="1026" name="Picture 2" descr="C:\Users\PAYAM\Desktop\br-710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3429000"/>
            <a:ext cx="37909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YAM\Desktop\imagesCARV52X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762000"/>
            <a:ext cx="3733800" cy="2360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971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76200"/>
            <a:ext cx="8001000" cy="6781800"/>
          </a:xfrm>
        </p:spPr>
        <p:txBody>
          <a:bodyPr>
            <a:noAutofit/>
          </a:bodyPr>
          <a:lstStyle/>
          <a:p>
            <a:pPr marL="0">
              <a:buClr>
                <a:schemeClr val="tx1"/>
              </a:buClr>
            </a:pPr>
            <a:endParaRPr lang="en-US" altLang="zh-CN" sz="1800" dirty="0" smtClean="0"/>
          </a:p>
          <a:p>
            <a:pPr marL="0">
              <a:buClr>
                <a:schemeClr val="tx1"/>
              </a:buClr>
            </a:pPr>
            <a:endParaRPr lang="en-US" altLang="zh-CN" sz="1800" dirty="0"/>
          </a:p>
          <a:p>
            <a:pPr marL="609600" indent="-609600"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zh-CN" sz="1800" u="sng" dirty="0" smtClean="0"/>
              <a:t>Focal </a:t>
            </a:r>
            <a:r>
              <a:rPr lang="en-US" altLang="zh-CN" sz="1800" u="sng" dirty="0" err="1" smtClean="0"/>
              <a:t>ischaemia</a:t>
            </a:r>
            <a:r>
              <a:rPr lang="en-US" altLang="zh-CN" sz="1800" u="sng" dirty="0" smtClean="0"/>
              <a:t> </a:t>
            </a:r>
            <a:r>
              <a:rPr lang="en-US" sz="2000" dirty="0"/>
              <a:t>(</a:t>
            </a:r>
            <a:r>
              <a:rPr lang="en-US" sz="1600" dirty="0"/>
              <a:t>Koizumi et al, 1986</a:t>
            </a:r>
            <a:r>
              <a:rPr lang="en-US" sz="2000" dirty="0"/>
              <a:t>)</a:t>
            </a:r>
            <a:endParaRPr lang="en-US" altLang="zh-CN" sz="1800" dirty="0"/>
          </a:p>
          <a:p>
            <a:pPr marL="0">
              <a:buClr>
                <a:schemeClr val="tx1"/>
              </a:buClr>
            </a:pPr>
            <a:r>
              <a:rPr lang="en-US" sz="1800" dirty="0"/>
              <a:t> </a:t>
            </a:r>
            <a:r>
              <a:rPr lang="en-US" sz="1800" dirty="0" smtClean="0"/>
              <a:t>                 Transient Middle </a:t>
            </a:r>
            <a:r>
              <a:rPr lang="en-US" sz="1800" dirty="0"/>
              <a:t>Cerebral Artery Occlusion</a:t>
            </a:r>
            <a:endParaRPr lang="en-US" sz="2000" dirty="0"/>
          </a:p>
          <a:p>
            <a:pPr>
              <a:defRPr/>
            </a:pPr>
            <a:r>
              <a:rPr lang="en-US" sz="1800" dirty="0" smtClean="0"/>
              <a:t>                      Male </a:t>
            </a:r>
            <a:r>
              <a:rPr lang="en-US" sz="1800" dirty="0"/>
              <a:t>rats weight 260-300 gr</a:t>
            </a:r>
          </a:p>
          <a:p>
            <a:pPr>
              <a:defRPr/>
            </a:pPr>
            <a:r>
              <a:rPr lang="en-US" sz="1800" dirty="0" smtClean="0"/>
              <a:t>                      </a:t>
            </a:r>
            <a:r>
              <a:rPr lang="en-US" sz="1800" dirty="0"/>
              <a:t>Intraluminal suture for </a:t>
            </a:r>
            <a:r>
              <a:rPr lang="en-US" sz="1800" u="sng" dirty="0"/>
              <a:t>120 </a:t>
            </a:r>
            <a:r>
              <a:rPr lang="en-US" sz="1800" u="sng" dirty="0" smtClean="0"/>
              <a:t>min</a:t>
            </a:r>
            <a:r>
              <a:rPr lang="en-US" sz="1800" dirty="0" smtClean="0"/>
              <a:t>.</a:t>
            </a:r>
          </a:p>
          <a:p>
            <a:endParaRPr lang="en-US" sz="1800" dirty="0" smtClean="0"/>
          </a:p>
          <a:p>
            <a:r>
              <a:rPr lang="en-US" sz="1800" dirty="0" smtClean="0"/>
              <a:t>Brain Blood flow was controlled by:</a:t>
            </a:r>
            <a:endParaRPr lang="en-US" sz="1800" dirty="0"/>
          </a:p>
          <a:p>
            <a:r>
              <a:rPr lang="en-US" sz="1800" dirty="0"/>
              <a:t>The Laser Doppler flow (LDF) Monitor</a:t>
            </a:r>
          </a:p>
          <a:p>
            <a:endParaRPr lang="en-US" sz="1800" dirty="0"/>
          </a:p>
          <a:p>
            <a:r>
              <a:rPr lang="en-US" sz="1800" dirty="0"/>
              <a:t>Temperature control </a:t>
            </a:r>
            <a:r>
              <a:rPr lang="en-US" sz="1800" dirty="0" smtClean="0"/>
              <a:t>by:</a:t>
            </a:r>
          </a:p>
          <a:p>
            <a:r>
              <a:rPr lang="en-US" sz="1800" dirty="0" smtClean="0"/>
              <a:t> </a:t>
            </a:r>
            <a:r>
              <a:rPr lang="en-US" sz="1800" dirty="0"/>
              <a:t>heating pad </a:t>
            </a:r>
            <a:r>
              <a:rPr lang="en-US" sz="1800" dirty="0" smtClean="0"/>
              <a:t>attached </a:t>
            </a:r>
            <a:r>
              <a:rPr lang="en-US" sz="2000" dirty="0"/>
              <a:t>with rectal probe</a:t>
            </a:r>
            <a:endParaRPr lang="en-US" sz="2400" dirty="0"/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r>
              <a:rPr lang="en-US" sz="2000" dirty="0" smtClean="0"/>
              <a:t>           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219200" y="131298"/>
            <a:ext cx="7406640" cy="935502"/>
          </a:xfrm>
        </p:spPr>
        <p:txBody>
          <a:bodyPr>
            <a:noAutofit/>
          </a:bodyPr>
          <a:lstStyle/>
          <a:p>
            <a:r>
              <a:rPr lang="en-US" altLang="zh-CN" sz="2400" b="1" dirty="0">
                <a:solidFill>
                  <a:schemeClr val="tx1"/>
                </a:solidFill>
                <a:effectLst/>
              </a:rPr>
              <a:t>Animal </a:t>
            </a:r>
            <a:r>
              <a:rPr lang="en-US" altLang="zh-CN" sz="2400" b="1" dirty="0" smtClean="0">
                <a:solidFill>
                  <a:schemeClr val="tx1"/>
                </a:solidFill>
                <a:effectLst/>
              </a:rPr>
              <a:t>model </a:t>
            </a:r>
            <a:r>
              <a:rPr lang="en-US" altLang="zh-CN" sz="2400" b="1" dirty="0">
                <a:solidFill>
                  <a:schemeClr val="tx1"/>
                </a:solidFill>
                <a:effectLst/>
              </a:rPr>
              <a:t>of stroke</a:t>
            </a:r>
            <a:br>
              <a:rPr lang="en-US" altLang="zh-CN" sz="2400" b="1" dirty="0">
                <a:solidFill>
                  <a:schemeClr val="tx1"/>
                </a:solidFill>
                <a:effectLst/>
              </a:rPr>
            </a:br>
            <a:endParaRPr lang="en-US" sz="2400" b="1" dirty="0">
              <a:solidFill>
                <a:schemeClr val="tx1"/>
              </a:solidFill>
              <a:effectLst/>
            </a:endParaRPr>
          </a:p>
        </p:txBody>
      </p:sp>
      <p:pic>
        <p:nvPicPr>
          <p:cNvPr id="6146" name="Picture 2" descr="C:\Users\PAYAM\Desktop\FAU data\Rat MCAO Schematic pictur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057400"/>
            <a:ext cx="543806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69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152400"/>
            <a:ext cx="8153400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Drug administration:</a:t>
            </a:r>
          </a:p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  </a:t>
            </a: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u="sng" dirty="0">
                <a:solidFill>
                  <a:prstClr val="black"/>
                </a:solidFill>
              </a:rPr>
              <a:t>DETC-</a:t>
            </a:r>
            <a:r>
              <a:rPr lang="en-US" u="sng" dirty="0" err="1">
                <a:solidFill>
                  <a:prstClr val="black"/>
                </a:solidFill>
              </a:rPr>
              <a:t>MeSO</a:t>
            </a:r>
            <a:r>
              <a:rPr lang="en-US" u="sng" dirty="0">
                <a:solidFill>
                  <a:prstClr val="black"/>
                </a:solidFill>
              </a:rPr>
              <a:t> (5.6 mg/kg)</a:t>
            </a:r>
          </a:p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 Subcutaneously (every day)</a:t>
            </a:r>
          </a:p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1 hour before reperfusion</a:t>
            </a:r>
          </a:p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for 4 days</a:t>
            </a:r>
          </a:p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24 hour after reperfusion</a:t>
            </a:r>
          </a:p>
          <a:p>
            <a:pPr algn="ctr">
              <a:defRPr/>
            </a:pPr>
            <a:r>
              <a:rPr lang="en-US" dirty="0">
                <a:solidFill>
                  <a:prstClr val="black"/>
                </a:solidFill>
              </a:rPr>
              <a:t>for 4 days</a:t>
            </a:r>
          </a:p>
          <a:p>
            <a:pPr algn="ctr">
              <a:defRPr/>
            </a:pPr>
            <a:endParaRPr lang="en-US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24 hour after reperfusion</a:t>
            </a:r>
          </a:p>
          <a:p>
            <a:pPr algn="r">
              <a:defRPr/>
            </a:pPr>
            <a:r>
              <a:rPr lang="en-US" dirty="0">
                <a:solidFill>
                  <a:prstClr val="black"/>
                </a:solidFill>
              </a:rPr>
              <a:t>for 8 days</a:t>
            </a:r>
          </a:p>
          <a:p>
            <a:pPr algn="r">
              <a:defRPr/>
            </a:pPr>
            <a:endParaRPr lang="en-US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  <a:p>
            <a:pPr>
              <a:defRPr/>
            </a:pPr>
            <a:endParaRPr lang="en-US" u="sng" dirty="0">
              <a:solidFill>
                <a:prstClr val="black"/>
              </a:solidFill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800600" y="1676400"/>
            <a:ext cx="152400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810000" y="1600200"/>
            <a:ext cx="152400" cy="816429"/>
          </a:xfrm>
          <a:prstGeom prst="downArrow">
            <a:avLst/>
          </a:prstGeom>
          <a:scene3d>
            <a:camera prst="orthographicFront">
              <a:rot lat="0" lon="0" rev="198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6324600" y="1371600"/>
            <a:ext cx="152400" cy="2971800"/>
          </a:xfrm>
          <a:prstGeom prst="downArrow">
            <a:avLst/>
          </a:prstGeom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96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6400" y="-152400"/>
            <a:ext cx="7406640" cy="630702"/>
          </a:xfrm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tx1"/>
                </a:solidFill>
              </a:rPr>
              <a:t>Measuring of lesion </a:t>
            </a:r>
            <a:r>
              <a:rPr lang="en-US" sz="3200" dirty="0">
                <a:solidFill>
                  <a:schemeClr val="tx1"/>
                </a:solidFill>
              </a:rPr>
              <a:t>size </a:t>
            </a:r>
            <a:r>
              <a:rPr lang="en-US" sz="2400" dirty="0">
                <a:solidFill>
                  <a:schemeClr val="tx1"/>
                </a:solidFill>
              </a:rPr>
              <a:t>(by TTC 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9680" y="762000"/>
            <a:ext cx="7848600" cy="4648200"/>
          </a:xfrm>
        </p:spPr>
        <p:txBody>
          <a:bodyPr>
            <a:normAutofit/>
          </a:bodyPr>
          <a:lstStyle/>
          <a:p>
            <a:r>
              <a:rPr lang="en-US" sz="1800" dirty="0" smtClean="0"/>
              <a:t>Percent infarct </a:t>
            </a:r>
            <a:r>
              <a:rPr lang="en-US" sz="1800" dirty="0"/>
              <a:t>was calculated as described by </a:t>
            </a:r>
            <a:endParaRPr lang="en-US" sz="1800" dirty="0" smtClean="0"/>
          </a:p>
          <a:p>
            <a:r>
              <a:rPr lang="en-US" sz="1200" dirty="0" smtClean="0"/>
              <a:t>Swanson </a:t>
            </a:r>
            <a:r>
              <a:rPr lang="en-US" sz="1200" dirty="0"/>
              <a:t>et al., </a:t>
            </a:r>
            <a:r>
              <a:rPr lang="en-US" sz="1200" dirty="0" smtClean="0"/>
              <a:t>1990</a:t>
            </a:r>
          </a:p>
          <a:p>
            <a:r>
              <a:rPr lang="en-US" sz="1200" dirty="0" smtClean="0"/>
              <a:t>Martha E. O’Donnell et al., 2006               </a:t>
            </a:r>
          </a:p>
          <a:p>
            <a:r>
              <a:rPr lang="en-US" sz="1200" dirty="0" smtClean="0"/>
              <a:t>                                                           </a:t>
            </a:r>
            <a:r>
              <a:rPr lang="en-US" sz="1600" dirty="0" smtClean="0"/>
              <a:t>    </a:t>
            </a:r>
          </a:p>
          <a:p>
            <a:pPr algn="ctr"/>
            <a:r>
              <a:rPr lang="en-US" sz="1800" b="1" dirty="0" smtClean="0"/>
              <a:t>[(</a:t>
            </a:r>
            <a:r>
              <a:rPr lang="en-US" sz="1800" b="1" dirty="0"/>
              <a:t>V</a:t>
            </a:r>
            <a:r>
              <a:rPr lang="en-US" sz="1800" b="1" i="1" dirty="0"/>
              <a:t>C </a:t>
            </a:r>
            <a:r>
              <a:rPr lang="en-US" sz="1800" b="1" dirty="0"/>
              <a:t>− V</a:t>
            </a:r>
            <a:r>
              <a:rPr lang="en-US" sz="1800" b="1" i="1" dirty="0"/>
              <a:t>L) / </a:t>
            </a:r>
            <a:r>
              <a:rPr lang="en-US" sz="1800" b="1" dirty="0"/>
              <a:t>V</a:t>
            </a:r>
            <a:r>
              <a:rPr lang="en-US" sz="1800" b="1" i="1" dirty="0"/>
              <a:t>C </a:t>
            </a:r>
            <a:r>
              <a:rPr lang="en-US" sz="1800" b="1" dirty="0"/>
              <a:t>] x </a:t>
            </a:r>
            <a:r>
              <a:rPr lang="en-US" sz="1800" b="1" dirty="0" smtClean="0"/>
              <a:t>100</a:t>
            </a:r>
            <a:endParaRPr lang="en-US" sz="4400" b="1" dirty="0"/>
          </a:p>
          <a:p>
            <a:endParaRPr lang="en-US" sz="2000" i="1" dirty="0" smtClean="0"/>
          </a:p>
          <a:p>
            <a:r>
              <a:rPr lang="en-US" sz="2000" i="1" dirty="0" smtClean="0"/>
              <a:t>VC : </a:t>
            </a:r>
            <a:r>
              <a:rPr lang="en-US" sz="2000" dirty="0" smtClean="0"/>
              <a:t> </a:t>
            </a:r>
            <a:r>
              <a:rPr lang="en-US" sz="2000" dirty="0"/>
              <a:t>volume of control hemisphere </a:t>
            </a:r>
            <a:endParaRPr lang="en-US" sz="2000" dirty="0" smtClean="0"/>
          </a:p>
          <a:p>
            <a:r>
              <a:rPr lang="en-US" sz="2000" i="1" dirty="0" smtClean="0"/>
              <a:t>VL : </a:t>
            </a:r>
            <a:r>
              <a:rPr lang="en-US" sz="2000" dirty="0" smtClean="0"/>
              <a:t> </a:t>
            </a:r>
            <a:r>
              <a:rPr lang="en-US" sz="2000" dirty="0"/>
              <a:t>volume </a:t>
            </a:r>
            <a:r>
              <a:rPr lang="en-US" sz="2000" dirty="0" smtClean="0"/>
              <a:t>of </a:t>
            </a:r>
            <a:r>
              <a:rPr lang="en-US" sz="2000" dirty="0" err="1" smtClean="0"/>
              <a:t>noninfarcted</a:t>
            </a:r>
            <a:r>
              <a:rPr lang="en-US" sz="2000" dirty="0" smtClean="0"/>
              <a:t> </a:t>
            </a:r>
            <a:r>
              <a:rPr lang="en-US" sz="2000" dirty="0"/>
              <a:t>tissue in the </a:t>
            </a:r>
            <a:r>
              <a:rPr lang="en-US" sz="2000" dirty="0" err="1"/>
              <a:t>lesioned</a:t>
            </a:r>
            <a:r>
              <a:rPr lang="en-US" sz="2000" dirty="0"/>
              <a:t> hemisphere</a:t>
            </a:r>
            <a:r>
              <a:rPr lang="en-US" sz="2000" dirty="0" smtClean="0"/>
              <a:t>.</a:t>
            </a:r>
          </a:p>
          <a:p>
            <a:endParaRPr lang="en-US" sz="2000" dirty="0"/>
          </a:p>
        </p:txBody>
      </p:sp>
      <p:pic>
        <p:nvPicPr>
          <p:cNvPr id="5" name="Picture 2" descr="C:\Users\PAYAM\Desktop\FAU data\TTC\Sample for pp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10000"/>
            <a:ext cx="3810000" cy="254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52057" y="3963888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</a:rPr>
              <a:t>Penumbra of stroke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90800" y="4622499"/>
            <a:ext cx="12693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Core of stroke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42857" y="4724400"/>
            <a:ext cx="17507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Core of contralateral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84238" y="4038600"/>
            <a:ext cx="20975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prstClr val="white"/>
                </a:solidFill>
              </a:rPr>
              <a:t>Penumbra of contralateral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00400" y="6358331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043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3499313"/>
              </p:ext>
            </p:extLst>
          </p:nvPr>
        </p:nvGraphicFramePr>
        <p:xfrm>
          <a:off x="1290525" y="2152895"/>
          <a:ext cx="6660211" cy="3535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05200" y="5802868"/>
            <a:ext cx="270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Distance from Frontal pole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3957" y="3036220"/>
            <a:ext cx="492443" cy="161198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Percent Infarct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61241" y="-80665"/>
            <a:ext cx="3334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Analyzing of TTC staining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6197025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Data represent infarct volume as percent of the total </a:t>
            </a:r>
            <a:r>
              <a:rPr lang="en-US" sz="1600" dirty="0" err="1">
                <a:solidFill>
                  <a:prstClr val="black"/>
                </a:solidFill>
              </a:rPr>
              <a:t>ipsilateral</a:t>
            </a:r>
            <a:r>
              <a:rPr lang="en-US" sz="1600" dirty="0">
                <a:solidFill>
                  <a:prstClr val="black"/>
                </a:solidFill>
              </a:rPr>
              <a:t> hemisphere volume and are means ± SE of 21 experiments for MCAO and MCAO plus DETC-</a:t>
            </a:r>
            <a:r>
              <a:rPr lang="en-US" sz="1600" dirty="0" err="1">
                <a:solidFill>
                  <a:prstClr val="black"/>
                </a:solidFill>
              </a:rPr>
              <a:t>MeSO</a:t>
            </a:r>
            <a:r>
              <a:rPr lang="en-US" sz="1600" dirty="0">
                <a:solidFill>
                  <a:prstClr val="black"/>
                </a:solidFill>
              </a:rPr>
              <a:t>. 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35814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10200" y="3276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5791200" y="35814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477000" y="3733800"/>
            <a:ext cx="533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629400" y="34290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7010400" y="37338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" descr="C:\Users\PAYAM\Desktop\FAU data\TTC\For presentation\TTC Control 4 day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09714"/>
            <a:ext cx="4821662" cy="86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PAYAM\Desktop\FAU data\TTC\For presentation\TTC Meso treated 4 day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76105"/>
            <a:ext cx="4821662" cy="933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7234158" y="1600200"/>
            <a:ext cx="14526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DETC-</a:t>
            </a:r>
            <a:r>
              <a:rPr lang="en-US" sz="1600" b="1" dirty="0" err="1">
                <a:solidFill>
                  <a:prstClr val="black"/>
                </a:solidFill>
              </a:rPr>
              <a:t>MeSO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7234158" y="609600"/>
            <a:ext cx="9329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</a:rPr>
              <a:t>Control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49545" y="64124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112789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52036" y="0"/>
            <a:ext cx="4584031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36067" y="2695074"/>
            <a:ext cx="210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days after reperfusion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949440" y="5265019"/>
            <a:ext cx="1330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 days after </a:t>
            </a:r>
          </a:p>
          <a:p>
            <a:r>
              <a:rPr lang="en-US" dirty="0" smtClean="0"/>
              <a:t>reperfusion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6135" y="250256"/>
            <a:ext cx="211115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Effect of</a:t>
            </a:r>
          </a:p>
          <a:p>
            <a:r>
              <a:rPr lang="en-US" sz="2400" b="1" u="sng" dirty="0" smtClean="0"/>
              <a:t>DETC-</a:t>
            </a:r>
            <a:r>
              <a:rPr lang="en-US" sz="2400" b="1" u="sng" dirty="0" err="1" smtClean="0"/>
              <a:t>MeSO</a:t>
            </a:r>
            <a:r>
              <a:rPr lang="en-US" sz="2400" b="1" u="sng" dirty="0" smtClean="0"/>
              <a:t> on</a:t>
            </a:r>
          </a:p>
          <a:p>
            <a:r>
              <a:rPr lang="en-US" sz="2400" b="1" u="sng" dirty="0"/>
              <a:t>i</a:t>
            </a:r>
            <a:r>
              <a:rPr lang="en-US" sz="2400" b="1" u="sng" dirty="0" smtClean="0"/>
              <a:t>nfarct size.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36067" y="448294"/>
            <a:ext cx="210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 days after reperfusion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7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16" y="226194"/>
            <a:ext cx="3847098" cy="12151894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86" y="-5749639"/>
            <a:ext cx="3847098" cy="1215189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5128" y="6564429"/>
            <a:ext cx="4860758" cy="7603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14248" y="-192505"/>
            <a:ext cx="4543125" cy="7988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3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33400"/>
            <a:ext cx="6172200" cy="1181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90600" y="6477000"/>
            <a:ext cx="7162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8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4876800"/>
            <a:ext cx="6096000" cy="1135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-76200"/>
            <a:ext cx="76200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0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352" y="1617044"/>
            <a:ext cx="5821352" cy="8833870"/>
          </a:xfrm>
        </p:spPr>
      </p:pic>
      <p:sp>
        <p:nvSpPr>
          <p:cNvPr id="5" name="Rectangle 4"/>
          <p:cNvSpPr/>
          <p:nvPr/>
        </p:nvSpPr>
        <p:spPr>
          <a:xfrm>
            <a:off x="1453415" y="6033979"/>
            <a:ext cx="6602930" cy="12427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495800" y="1295400"/>
            <a:ext cx="3200400" cy="2514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43200" y="990600"/>
            <a:ext cx="391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 smtClean="0"/>
              <a:t>PERK and IRE-1(XBP-1) Pathways:</a:t>
            </a:r>
            <a:endParaRPr lang="en-US" b="1" u="sng" dirty="0"/>
          </a:p>
        </p:txBody>
      </p:sp>
    </p:spTree>
    <p:extLst>
      <p:ext uri="{BB962C8B-B14F-4D97-AF65-F5344CB8AC3E}">
        <p14:creationId xmlns:p14="http://schemas.microsoft.com/office/powerpoint/2010/main" val="412084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044" y="-3869356"/>
            <a:ext cx="5879370" cy="10130589"/>
          </a:xfrm>
        </p:spPr>
      </p:pic>
      <p:sp>
        <p:nvSpPr>
          <p:cNvPr id="5" name="Rectangle 4"/>
          <p:cNvSpPr/>
          <p:nvPr/>
        </p:nvSpPr>
        <p:spPr>
          <a:xfrm>
            <a:off x="1106905" y="-154004"/>
            <a:ext cx="6882063" cy="12224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6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PAYAM\Desktop\GRP78\bj4340181a01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82000" cy="651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1538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3000" y="1905000"/>
            <a:ext cx="7406640" cy="935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zh-CN" sz="2400" b="1" dirty="0" smtClean="0">
                <a:solidFill>
                  <a:prstClr val="black"/>
                </a:solidFill>
                <a:effectLst/>
              </a:rPr>
              <a:t>Multi-drug treatment</a:t>
            </a:r>
          </a:p>
        </p:txBody>
      </p:sp>
    </p:spTree>
    <p:extLst>
      <p:ext uri="{BB962C8B-B14F-4D97-AF65-F5344CB8AC3E}">
        <p14:creationId xmlns:p14="http://schemas.microsoft.com/office/powerpoint/2010/main" val="271822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1066800" y="0"/>
            <a:ext cx="8001000" cy="7010400"/>
          </a:xfrm>
          <a:prstGeom prst="rect">
            <a:avLst/>
          </a:prstGeom>
        </p:spPr>
        <p:txBody>
          <a:bodyPr>
            <a:no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buClr>
                <a:srgbClr val="3891A7"/>
              </a:buClr>
            </a:pPr>
            <a:endParaRPr lang="en-US" sz="2400" dirty="0" smtClean="0">
              <a:solidFill>
                <a:prstClr val="black"/>
              </a:solidFill>
            </a:endParaRPr>
          </a:p>
          <a:p>
            <a:pPr marL="609600" indent="-609600">
              <a:buClr>
                <a:prstClr val="black"/>
              </a:buClr>
              <a:buFont typeface="Wingdings" pitchFamily="2" charset="2"/>
              <a:buChar char="Ø"/>
            </a:pPr>
            <a:r>
              <a:rPr lang="en-US" sz="1800" dirty="0" smtClean="0">
                <a:solidFill>
                  <a:prstClr val="black"/>
                </a:solidFill>
              </a:rPr>
              <a:t>Transient Middle Cerebral Artery Occlusion</a:t>
            </a:r>
            <a:endParaRPr lang="en-US" sz="2000" dirty="0" smtClean="0">
              <a:solidFill>
                <a:prstClr val="black"/>
              </a:solidFill>
            </a:endParaRPr>
          </a:p>
          <a:p>
            <a:pPr>
              <a:buClr>
                <a:srgbClr val="3891A7"/>
              </a:buClr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                      Male rats weight 260-300 gr (Pre-treatment)</a:t>
            </a:r>
          </a:p>
          <a:p>
            <a:pPr>
              <a:buClr>
                <a:srgbClr val="3891A7"/>
              </a:buClr>
              <a:defRPr/>
            </a:pP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sz="1800" dirty="0" smtClean="0">
                <a:solidFill>
                  <a:prstClr val="black"/>
                </a:solidFill>
              </a:rPr>
              <a:t>                     Male </a:t>
            </a:r>
            <a:r>
              <a:rPr lang="en-US" sz="1800" dirty="0">
                <a:solidFill>
                  <a:prstClr val="black"/>
                </a:solidFill>
              </a:rPr>
              <a:t>rats weight 260-300 gr </a:t>
            </a:r>
            <a:r>
              <a:rPr lang="en-US" sz="1800" dirty="0" smtClean="0">
                <a:solidFill>
                  <a:prstClr val="black"/>
                </a:solidFill>
              </a:rPr>
              <a:t>(Post-treatment</a:t>
            </a:r>
            <a:r>
              <a:rPr lang="en-US" sz="1800" dirty="0">
                <a:solidFill>
                  <a:prstClr val="black"/>
                </a:solidFill>
              </a:rPr>
              <a:t>)</a:t>
            </a:r>
            <a:endParaRPr lang="en-US" sz="1800" dirty="0" smtClean="0">
              <a:solidFill>
                <a:prstClr val="black"/>
              </a:solidFill>
            </a:endParaRPr>
          </a:p>
          <a:p>
            <a:pPr>
              <a:buClr>
                <a:srgbClr val="3891A7"/>
              </a:buClr>
              <a:defRPr/>
            </a:pPr>
            <a:r>
              <a:rPr lang="en-US" sz="1800" dirty="0" smtClean="0">
                <a:solidFill>
                  <a:prstClr val="black"/>
                </a:solidFill>
              </a:rPr>
              <a:t>                      Intraluminal suture for </a:t>
            </a:r>
            <a:r>
              <a:rPr lang="en-US" sz="1800" u="sng" dirty="0" smtClean="0">
                <a:solidFill>
                  <a:prstClr val="black"/>
                </a:solidFill>
              </a:rPr>
              <a:t>90 min</a:t>
            </a:r>
            <a:r>
              <a:rPr lang="en-US" sz="1800" dirty="0" smtClean="0">
                <a:solidFill>
                  <a:prstClr val="black"/>
                </a:solidFill>
              </a:rPr>
              <a:t>.</a:t>
            </a:r>
          </a:p>
          <a:p>
            <a:pPr marL="82296" indent="0">
              <a:buClr>
                <a:srgbClr val="3891A7"/>
              </a:buClr>
              <a:buFont typeface="Wingdings 2"/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Brain Blood flow was controlled by:</a:t>
            </a:r>
          </a:p>
          <a:p>
            <a:pPr marL="82296" indent="0">
              <a:buClr>
                <a:srgbClr val="3891A7"/>
              </a:buClr>
              <a:buFont typeface="Wingdings 2"/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The Laser Doppler flow (LDF) Monitor</a:t>
            </a:r>
          </a:p>
          <a:p>
            <a:pPr marL="82296" indent="0">
              <a:buClr>
                <a:srgbClr val="3891A7"/>
              </a:buClr>
              <a:buFont typeface="Wingdings 2"/>
              <a:buNone/>
            </a:pPr>
            <a:r>
              <a:rPr lang="en-US" sz="1800" dirty="0" smtClean="0">
                <a:solidFill>
                  <a:prstClr val="black"/>
                </a:solidFill>
              </a:rPr>
              <a:t>Temperature control by heating pad attached </a:t>
            </a:r>
            <a:r>
              <a:rPr lang="en-US" sz="2000" dirty="0" smtClean="0">
                <a:solidFill>
                  <a:prstClr val="black"/>
                </a:solidFill>
              </a:rPr>
              <a:t>with rectal probe</a:t>
            </a:r>
            <a:endParaRPr lang="en-US" sz="2400" dirty="0" smtClean="0">
              <a:solidFill>
                <a:prstClr val="black"/>
              </a:solidFill>
            </a:endParaRPr>
          </a:p>
          <a:p>
            <a:pPr>
              <a:buClr>
                <a:srgbClr val="3891A7"/>
              </a:buClr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82296" indent="0">
              <a:buClr>
                <a:srgbClr val="3891A7"/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*Drug administration for Pre-treatment:</a:t>
            </a:r>
          </a:p>
          <a:p>
            <a:pPr>
              <a:buClr>
                <a:srgbClr val="3891A7"/>
              </a:buClr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  </a:t>
            </a:r>
            <a:r>
              <a:rPr lang="en-US" sz="2000" u="sng" dirty="0" smtClean="0">
                <a:solidFill>
                  <a:prstClr val="black"/>
                </a:solidFill>
              </a:rPr>
              <a:t>DETC-</a:t>
            </a:r>
            <a:r>
              <a:rPr lang="en-US" sz="2000" u="sng" dirty="0" err="1" smtClean="0">
                <a:solidFill>
                  <a:prstClr val="black"/>
                </a:solidFill>
              </a:rPr>
              <a:t>MeSO</a:t>
            </a:r>
            <a:r>
              <a:rPr lang="en-US" sz="2000" u="sng" dirty="0" smtClean="0">
                <a:solidFill>
                  <a:prstClr val="black"/>
                </a:solidFill>
              </a:rPr>
              <a:t> (0.56 mg/kg) </a:t>
            </a:r>
            <a:r>
              <a:rPr lang="en-US" sz="2000" dirty="0" smtClean="0">
                <a:solidFill>
                  <a:prstClr val="black"/>
                </a:solidFill>
              </a:rPr>
              <a:t>one hour before Surgery and reperfusion</a:t>
            </a:r>
          </a:p>
          <a:p>
            <a:pPr>
              <a:buClr>
                <a:srgbClr val="3891A7"/>
              </a:buClr>
              <a:defRPr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u="sng" dirty="0" err="1" smtClean="0">
                <a:solidFill>
                  <a:prstClr val="black"/>
                </a:solidFill>
              </a:rPr>
              <a:t>Sulindac</a:t>
            </a:r>
            <a:r>
              <a:rPr lang="en-US" sz="2000" u="sng" dirty="0" smtClean="0">
                <a:solidFill>
                  <a:prstClr val="black"/>
                </a:solidFill>
              </a:rPr>
              <a:t> (0.2 mg/kg) </a:t>
            </a:r>
            <a:r>
              <a:rPr lang="en-US" sz="2000" dirty="0" smtClean="0">
                <a:solidFill>
                  <a:prstClr val="black"/>
                </a:solidFill>
              </a:rPr>
              <a:t>two days before reperfusion</a:t>
            </a:r>
          </a:p>
          <a:p>
            <a:pPr>
              <a:buClr>
                <a:srgbClr val="3891A7"/>
              </a:buClr>
              <a:defRPr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u="sng" dirty="0" smtClean="0">
                <a:solidFill>
                  <a:prstClr val="black"/>
                </a:solidFill>
              </a:rPr>
              <a:t>GCSF (10 µg/kg) </a:t>
            </a:r>
            <a:r>
              <a:rPr lang="en-US" sz="2000" dirty="0" smtClean="0">
                <a:solidFill>
                  <a:prstClr val="black"/>
                </a:solidFill>
              </a:rPr>
              <a:t>one day before reperfusion</a:t>
            </a:r>
          </a:p>
          <a:p>
            <a:pPr>
              <a:buClr>
                <a:srgbClr val="3891A7"/>
              </a:buClr>
              <a:defRPr/>
            </a:pPr>
            <a:endParaRPr lang="en-US" sz="2000" dirty="0" smtClean="0">
              <a:solidFill>
                <a:prstClr val="black"/>
              </a:solidFill>
            </a:endParaRPr>
          </a:p>
          <a:p>
            <a:pPr marL="82296" indent="0">
              <a:buClr>
                <a:srgbClr val="3891A7"/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*Drug </a:t>
            </a:r>
            <a:r>
              <a:rPr lang="en-US" sz="2000" dirty="0">
                <a:solidFill>
                  <a:prstClr val="black"/>
                </a:solidFill>
              </a:rPr>
              <a:t>administration for </a:t>
            </a:r>
            <a:r>
              <a:rPr lang="en-US" sz="2000" dirty="0" smtClean="0">
                <a:solidFill>
                  <a:prstClr val="black"/>
                </a:solidFill>
              </a:rPr>
              <a:t>Post-treatment:</a:t>
            </a:r>
          </a:p>
          <a:p>
            <a:pPr marL="82296" indent="0">
              <a:buClr>
                <a:srgbClr val="3891A7"/>
              </a:buClr>
              <a:buFont typeface="Wingdings 2"/>
              <a:buNone/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      Administration of above drugs 24 h after reperfusion</a:t>
            </a:r>
            <a:endParaRPr lang="en-US" sz="2000" dirty="0">
              <a:solidFill>
                <a:prstClr val="black"/>
              </a:solidFill>
            </a:endParaRPr>
          </a:p>
          <a:p>
            <a:pPr marL="82296" indent="0">
              <a:buClr>
                <a:srgbClr val="3891A7"/>
              </a:buClr>
              <a:buFont typeface="Wingdings 2"/>
              <a:buNone/>
              <a:defRPr/>
            </a:pPr>
            <a:endParaRPr lang="en-US" sz="2000" dirty="0">
              <a:solidFill>
                <a:prstClr val="black"/>
              </a:solidFill>
            </a:endParaRPr>
          </a:p>
          <a:p>
            <a:pPr marL="82296" indent="0">
              <a:buClr>
                <a:srgbClr val="3891A7"/>
              </a:buClr>
              <a:buFont typeface="Wingdings 2"/>
              <a:buNone/>
              <a:defRPr/>
            </a:pPr>
            <a:r>
              <a:rPr lang="en-US" sz="2000" dirty="0">
                <a:solidFill>
                  <a:prstClr val="black"/>
                </a:solidFill>
              </a:rPr>
              <a:t> </a:t>
            </a:r>
            <a:r>
              <a:rPr lang="en-US" sz="2000" dirty="0" smtClean="0">
                <a:solidFill>
                  <a:prstClr val="black"/>
                </a:solidFill>
              </a:rPr>
              <a:t> Subcutaneously (every day for 4 days)           </a:t>
            </a:r>
            <a:endParaRPr lang="en-US" sz="2400" dirty="0">
              <a:solidFill>
                <a:prstClr val="black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219200" y="-76200"/>
            <a:ext cx="7406640" cy="467751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zh-CN" sz="2400" b="1" dirty="0" smtClean="0">
                <a:solidFill>
                  <a:prstClr val="black"/>
                </a:solidFill>
                <a:effectLst/>
              </a:rPr>
              <a:t>Multi-drug treatment</a:t>
            </a:r>
            <a:endParaRPr lang="en-US" sz="2400" b="1" dirty="0">
              <a:solidFill>
                <a:prstClr val="black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67070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wissback sca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8001000" cy="521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1679575" y="512763"/>
            <a:ext cx="5857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altLang="en-US" sz="4000" b="1">
                <a:solidFill>
                  <a:schemeClr val="bg1"/>
                </a:solidFill>
                <a:latin typeface="Arial" panose="020B0604020202020204" pitchFamily="34" charset="0"/>
              </a:rPr>
              <a:t>Metabolism of Sulindac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1752600" y="304800"/>
            <a:ext cx="59229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3200" b="1"/>
              <a:t>METABOLISM OF SULINDAC</a:t>
            </a:r>
          </a:p>
        </p:txBody>
      </p:sp>
    </p:spTree>
    <p:extLst>
      <p:ext uri="{BB962C8B-B14F-4D97-AF65-F5344CB8AC3E}">
        <p14:creationId xmlns:p14="http://schemas.microsoft.com/office/powerpoint/2010/main" val="428770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1600200"/>
            <a:ext cx="6897914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u="sng" dirty="0"/>
              <a:t>Granulocyte colony stimulating factor (G-CSF</a:t>
            </a:r>
            <a:r>
              <a:rPr lang="en-US" sz="2000" b="1" u="sng" dirty="0" smtClean="0"/>
              <a:t>):</a:t>
            </a:r>
          </a:p>
          <a:p>
            <a:endParaRPr lang="en-US" sz="2000" dirty="0"/>
          </a:p>
          <a:p>
            <a:r>
              <a:rPr lang="en-US" sz="2000" dirty="0"/>
              <a:t>Granulocyte colony stimulating factor protects in stroke models </a:t>
            </a:r>
            <a:endParaRPr lang="en-US" sz="2000" dirty="0" smtClean="0"/>
          </a:p>
          <a:p>
            <a:r>
              <a:rPr lang="en-US" sz="2000" dirty="0" smtClean="0"/>
              <a:t>through </a:t>
            </a:r>
            <a:r>
              <a:rPr lang="en-US" sz="2000" dirty="0"/>
              <a:t>activation of </a:t>
            </a:r>
            <a:r>
              <a:rPr lang="en-US" sz="2000" dirty="0" smtClean="0"/>
              <a:t>Pim-1 </a:t>
            </a:r>
            <a:r>
              <a:rPr lang="en-US" sz="2000" dirty="0"/>
              <a:t>kinase, </a:t>
            </a:r>
            <a:r>
              <a:rPr lang="en-US" sz="2000" dirty="0" err="1"/>
              <a:t>Akt</a:t>
            </a:r>
            <a:r>
              <a:rPr lang="en-US" sz="2000" dirty="0"/>
              <a:t> and STAT3 pathways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G-CSF receptors expressed in neurons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Stem cell mobilizing functions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Protective in models of Parkinson’s through its stem cell </a:t>
            </a:r>
            <a:endParaRPr lang="en-US" sz="2000" dirty="0" smtClean="0"/>
          </a:p>
          <a:p>
            <a:r>
              <a:rPr lang="en-US" sz="2000" dirty="0" smtClean="0"/>
              <a:t>mobilizing actions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52806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3000" y="1905000"/>
            <a:ext cx="7406640" cy="935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zh-CN" sz="2400" b="1" dirty="0" smtClean="0">
                <a:solidFill>
                  <a:prstClr val="black"/>
                </a:solidFill>
                <a:effectLst/>
              </a:rPr>
              <a:t>Multi-drug Pre-treatment</a:t>
            </a:r>
          </a:p>
        </p:txBody>
      </p:sp>
    </p:spTree>
    <p:extLst>
      <p:ext uri="{BB962C8B-B14F-4D97-AF65-F5344CB8AC3E}">
        <p14:creationId xmlns:p14="http://schemas.microsoft.com/office/powerpoint/2010/main" val="128094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05200" y="5486400"/>
            <a:ext cx="270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Distance from Frontal pole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2667000"/>
            <a:ext cx="492443" cy="161198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Percent Infarct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58674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Data represent infarct volume as percent of the total ipsilateral hemisphere volume and are means ± SE of 18 experiments for MCAO and MCAO plus DETC-</a:t>
            </a:r>
            <a:r>
              <a:rPr lang="en-US" sz="1600" dirty="0" err="1">
                <a:solidFill>
                  <a:prstClr val="black"/>
                </a:solidFill>
              </a:rPr>
              <a:t>MeSO</a:t>
            </a:r>
            <a:r>
              <a:rPr lang="en-US" sz="1600" dirty="0">
                <a:solidFill>
                  <a:prstClr val="black"/>
                </a:solidFill>
              </a:rPr>
              <a:t>, GCSF &amp; </a:t>
            </a:r>
            <a:r>
              <a:rPr lang="en-US" sz="1600" dirty="0" err="1" smtClean="0">
                <a:solidFill>
                  <a:prstClr val="black"/>
                </a:solidFill>
              </a:rPr>
              <a:t>Sulindac</a:t>
            </a:r>
            <a:endParaRPr lang="en-US" sz="1600" dirty="0">
              <a:solidFill>
                <a:prstClr val="black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800600" y="1981200"/>
            <a:ext cx="2920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0600" y="16764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5092668" y="1981200"/>
            <a:ext cx="0" cy="685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hart 13"/>
          <p:cNvGraphicFramePr>
            <a:graphicFrameLocks/>
          </p:cNvGraphicFramePr>
          <p:nvPr>
            <p:extLst/>
          </p:nvPr>
        </p:nvGraphicFramePr>
        <p:xfrm>
          <a:off x="1700212" y="914400"/>
          <a:ext cx="6446901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24" name="Straight Connector 23"/>
          <p:cNvCxnSpPr/>
          <p:nvPr/>
        </p:nvCxnSpPr>
        <p:spPr>
          <a:xfrm>
            <a:off x="3962400" y="2743200"/>
            <a:ext cx="2920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962400" y="24384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4254468" y="2743200"/>
            <a:ext cx="0" cy="1143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4000" y="10886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Analyzing of TTC staining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Pre-treatment Multi-drug after 4 days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143000" y="64124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203756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9180070"/>
              </p:ext>
            </p:extLst>
          </p:nvPr>
        </p:nvGraphicFramePr>
        <p:xfrm>
          <a:off x="1659248" y="1143000"/>
          <a:ext cx="5638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2912" y="5029200"/>
            <a:ext cx="270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Distance from Frontal pole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667000"/>
            <a:ext cx="492443" cy="161198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Percent Infarct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9989" y="5827693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Data represent infarct volume as percent of the total ipsilateral hemisphere volume and are means ± SE of 18 experiments for MCAO and MCAO plus DETC-</a:t>
            </a:r>
            <a:r>
              <a:rPr lang="en-US" sz="1600" dirty="0" err="1">
                <a:solidFill>
                  <a:prstClr val="black"/>
                </a:solidFill>
              </a:rPr>
              <a:t>MeSO</a:t>
            </a:r>
            <a:r>
              <a:rPr lang="en-US" sz="1600" dirty="0">
                <a:solidFill>
                  <a:prstClr val="black"/>
                </a:solidFill>
              </a:rPr>
              <a:t>, GCSF &amp; </a:t>
            </a:r>
            <a:r>
              <a:rPr lang="en-US" sz="1600" dirty="0" err="1" smtClean="0">
                <a:solidFill>
                  <a:prstClr val="black"/>
                </a:solidFill>
              </a:rPr>
              <a:t>Sulindac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10886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Analyzing of TTC staining of 4mm section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Pre-treatment Multi-drug after 4 days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64124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  <p:pic>
        <p:nvPicPr>
          <p:cNvPr id="1027" name="Picture 3" descr="C:\Users\PAYAM\Desktop\FAU data\TTC\Multi drug 4 days\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295400"/>
            <a:ext cx="218157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40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819400" y="3439570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365532" y="3197423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038600" y="3426023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907190" y="6321623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0665" y="1913691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GAPDH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835223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prstClr val="black"/>
                </a:solidFill>
              </a:rPr>
              <a:t>Bax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7379672"/>
              </p:ext>
            </p:extLst>
          </p:nvPr>
        </p:nvGraphicFramePr>
        <p:xfrm>
          <a:off x="1600201" y="2587823"/>
          <a:ext cx="66294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30423"/>
            <a:ext cx="6223858" cy="2382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07757" y="3715145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1088343" y="32657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err="1" smtClean="0">
                <a:solidFill>
                  <a:srgbClr val="4F271C">
                    <a:satMod val="130000"/>
                  </a:srgbClr>
                </a:solidFill>
              </a:rPr>
              <a:t>Bax</a:t>
            </a:r>
            <a:endParaRPr lang="en-US" dirty="0" smtClean="0">
              <a:solidFill>
                <a:srgbClr val="4F271C">
                  <a:satMod val="130000"/>
                </a:srgb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60574" y="63362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308762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88343" y="32657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Bcl-2</a:t>
            </a:r>
            <a:endParaRPr lang="en-US" dirty="0">
              <a:solidFill>
                <a:srgbClr val="4F271C">
                  <a:satMod val="130000"/>
                </a:srgb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513" y="2590800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GAPDH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0791" y="914400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Bcl-2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316812"/>
              </p:ext>
            </p:extLst>
          </p:nvPr>
        </p:nvGraphicFramePr>
        <p:xfrm>
          <a:off x="1785257" y="3058103"/>
          <a:ext cx="595312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57200"/>
            <a:ext cx="5867400" cy="2870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907190" y="6096000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2819400" y="40521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65532" y="38100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2819400" y="40386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90600" y="64124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5279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AYAM\Desktop\HSP27 apoptosis and actin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981" y="685800"/>
            <a:ext cx="7417186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us 2"/>
          <p:cNvSpPr/>
          <p:nvPr/>
        </p:nvSpPr>
        <p:spPr>
          <a:xfrm>
            <a:off x="4534470" y="2705100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4" name="Minus 3"/>
          <p:cNvSpPr/>
          <p:nvPr/>
        </p:nvSpPr>
        <p:spPr>
          <a:xfrm>
            <a:off x="2057400" y="2844928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Plus 4"/>
          <p:cNvSpPr/>
          <p:nvPr/>
        </p:nvSpPr>
        <p:spPr>
          <a:xfrm>
            <a:off x="6400800" y="1828800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7" name="Plus 6"/>
          <p:cNvSpPr/>
          <p:nvPr/>
        </p:nvSpPr>
        <p:spPr>
          <a:xfrm>
            <a:off x="8566532" y="2590800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8" name="Plus 7"/>
          <p:cNvSpPr/>
          <p:nvPr/>
        </p:nvSpPr>
        <p:spPr>
          <a:xfrm>
            <a:off x="1524000" y="2362200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9" name="Plus 8"/>
          <p:cNvSpPr/>
          <p:nvPr/>
        </p:nvSpPr>
        <p:spPr>
          <a:xfrm>
            <a:off x="4788055" y="3897086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0" name="Plus 9"/>
          <p:cNvSpPr/>
          <p:nvPr/>
        </p:nvSpPr>
        <p:spPr>
          <a:xfrm>
            <a:off x="6504083" y="2965832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1" name="Plus 10"/>
          <p:cNvSpPr/>
          <p:nvPr/>
        </p:nvSpPr>
        <p:spPr>
          <a:xfrm>
            <a:off x="8153400" y="4484521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2" name="Minus 11"/>
          <p:cNvSpPr/>
          <p:nvPr/>
        </p:nvSpPr>
        <p:spPr>
          <a:xfrm>
            <a:off x="6977744" y="2745796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363436" y="5932716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Plus 13"/>
          <p:cNvSpPr/>
          <p:nvPr/>
        </p:nvSpPr>
        <p:spPr>
          <a:xfrm>
            <a:off x="1344386" y="6226628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5" name="Equal 14"/>
          <p:cNvSpPr/>
          <p:nvPr/>
        </p:nvSpPr>
        <p:spPr>
          <a:xfrm>
            <a:off x="1262743" y="6520540"/>
            <a:ext cx="391886" cy="228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54629" y="5867400"/>
            <a:ext cx="1471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Decrease</a:t>
            </a:r>
          </a:p>
          <a:p>
            <a:r>
              <a:rPr lang="en-US" dirty="0">
                <a:solidFill>
                  <a:prstClr val="black"/>
                </a:solidFill>
              </a:rPr>
              <a:t>Increase</a:t>
            </a:r>
          </a:p>
          <a:p>
            <a:r>
              <a:rPr lang="en-US" dirty="0">
                <a:solidFill>
                  <a:prstClr val="black"/>
                </a:solidFill>
              </a:rPr>
              <a:t>No difference</a:t>
            </a:r>
          </a:p>
        </p:txBody>
      </p:sp>
      <p:sp>
        <p:nvSpPr>
          <p:cNvPr id="17" name="Minus 16"/>
          <p:cNvSpPr/>
          <p:nvPr/>
        </p:nvSpPr>
        <p:spPr>
          <a:xfrm>
            <a:off x="8471282" y="4713121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167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AYAM\Desktop\GRP78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799"/>
            <a:ext cx="7391400" cy="5888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25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849868"/>
            <a:ext cx="843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GRP78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" y="1840468"/>
            <a:ext cx="96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GAPDH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33600" y="2328446"/>
            <a:ext cx="6705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     1                         2                      3                     4            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50" y="426256"/>
            <a:ext cx="6953250" cy="2240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88343" y="32657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GRP78</a:t>
            </a:r>
            <a:endParaRPr lang="en-US" dirty="0">
              <a:solidFill>
                <a:srgbClr val="4F271C">
                  <a:satMod val="130000"/>
                </a:srgbClr>
              </a:solidFill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334005"/>
              </p:ext>
            </p:extLst>
          </p:nvPr>
        </p:nvGraphicFramePr>
        <p:xfrm>
          <a:off x="1425441" y="2743200"/>
          <a:ext cx="6942364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2895600" y="38997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441732" y="3657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114800" y="38862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3327" y="64740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357" y="3886200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6172200" y="41283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718332" y="38862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7391400" y="41148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908174" y="64886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316250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088343" y="76200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IRE1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685800"/>
            <a:ext cx="6560101" cy="1320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860650"/>
              </p:ext>
            </p:extLst>
          </p:nvPr>
        </p:nvGraphicFramePr>
        <p:xfrm>
          <a:off x="1752601" y="2438400"/>
          <a:ext cx="6369600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943327" y="64740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36357" y="3886200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6019800" y="38997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565932" y="3657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7239000" y="3886200"/>
            <a:ext cx="0" cy="129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048000" y="37473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94132" y="35052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267200" y="3733800"/>
            <a:ext cx="0" cy="1447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984374" y="64886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1323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nrd2755-f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711200"/>
            <a:ext cx="7007775" cy="485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36841" y="5410200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http://www.nature.com/nrd/journal/v7/n12/fig_tab/nrd2755_F1.html</a:t>
            </a:r>
          </a:p>
        </p:txBody>
      </p:sp>
      <p:sp>
        <p:nvSpPr>
          <p:cNvPr id="9" name="Minus 8"/>
          <p:cNvSpPr/>
          <p:nvPr/>
        </p:nvSpPr>
        <p:spPr>
          <a:xfrm>
            <a:off x="1363436" y="5932716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Plus 9"/>
          <p:cNvSpPr/>
          <p:nvPr/>
        </p:nvSpPr>
        <p:spPr>
          <a:xfrm>
            <a:off x="1344386" y="6226628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1" name="Plus 10"/>
          <p:cNvSpPr/>
          <p:nvPr/>
        </p:nvSpPr>
        <p:spPr>
          <a:xfrm>
            <a:off x="6096000" y="3744686"/>
            <a:ext cx="228600" cy="228600"/>
          </a:xfrm>
          <a:prstGeom prst="mathPlus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>
              <a:solidFill>
                <a:srgbClr val="FF0000"/>
              </a:solidFill>
            </a:endParaRPr>
          </a:p>
        </p:txBody>
      </p:sp>
      <p:sp>
        <p:nvSpPr>
          <p:cNvPr id="12" name="Equal 11"/>
          <p:cNvSpPr/>
          <p:nvPr/>
        </p:nvSpPr>
        <p:spPr>
          <a:xfrm>
            <a:off x="2351314" y="1763849"/>
            <a:ext cx="391886" cy="228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Minus 12"/>
          <p:cNvSpPr/>
          <p:nvPr/>
        </p:nvSpPr>
        <p:spPr>
          <a:xfrm>
            <a:off x="5629227" y="2514600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4" name="Minus 13"/>
          <p:cNvSpPr/>
          <p:nvPr/>
        </p:nvSpPr>
        <p:spPr>
          <a:xfrm>
            <a:off x="5181600" y="1614569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5" name="Minus 14"/>
          <p:cNvSpPr/>
          <p:nvPr/>
        </p:nvSpPr>
        <p:spPr>
          <a:xfrm>
            <a:off x="4082144" y="1436914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6" name="Minus 15"/>
          <p:cNvSpPr/>
          <p:nvPr/>
        </p:nvSpPr>
        <p:spPr>
          <a:xfrm>
            <a:off x="4354286" y="533400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7" name="Equal 16"/>
          <p:cNvSpPr/>
          <p:nvPr/>
        </p:nvSpPr>
        <p:spPr>
          <a:xfrm>
            <a:off x="1458686" y="3276600"/>
            <a:ext cx="391886" cy="228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Equal 18"/>
          <p:cNvSpPr/>
          <p:nvPr/>
        </p:nvSpPr>
        <p:spPr>
          <a:xfrm>
            <a:off x="1262743" y="6520540"/>
            <a:ext cx="391886" cy="2286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54629" y="5867400"/>
            <a:ext cx="1471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Decrease</a:t>
            </a:r>
          </a:p>
          <a:p>
            <a:r>
              <a:rPr lang="en-US" dirty="0">
                <a:solidFill>
                  <a:prstClr val="black"/>
                </a:solidFill>
              </a:rPr>
              <a:t>Increase</a:t>
            </a:r>
          </a:p>
          <a:p>
            <a:r>
              <a:rPr lang="en-US" dirty="0">
                <a:solidFill>
                  <a:prstClr val="black"/>
                </a:solidFill>
              </a:rPr>
              <a:t>No difference</a:t>
            </a:r>
          </a:p>
        </p:txBody>
      </p:sp>
      <p:sp>
        <p:nvSpPr>
          <p:cNvPr id="20" name="Minus 19"/>
          <p:cNvSpPr/>
          <p:nvPr/>
        </p:nvSpPr>
        <p:spPr>
          <a:xfrm>
            <a:off x="3962400" y="2958592"/>
            <a:ext cx="190500" cy="241808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532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3000" y="1905000"/>
            <a:ext cx="7406640" cy="935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altLang="zh-CN" sz="2400" b="1" dirty="0" smtClean="0">
                <a:solidFill>
                  <a:prstClr val="black"/>
                </a:solidFill>
                <a:effectLst/>
              </a:rPr>
              <a:t>Multi-drug Post-treatment</a:t>
            </a:r>
          </a:p>
          <a:p>
            <a:r>
              <a:rPr lang="en-US" sz="2400" b="1" dirty="0" smtClean="0">
                <a:solidFill>
                  <a:prstClr val="black"/>
                </a:solidFill>
                <a:effectLst/>
              </a:rPr>
              <a:t>Result</a:t>
            </a:r>
            <a:endParaRPr lang="en-US" sz="2400" b="1" dirty="0">
              <a:solidFill>
                <a:prstClr val="black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3613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298125"/>
              </p:ext>
            </p:extLst>
          </p:nvPr>
        </p:nvGraphicFramePr>
        <p:xfrm>
          <a:off x="1600200" y="1066801"/>
          <a:ext cx="58674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 descr="C:\Users\PAYAM\Desktop\FAU data\TTC\Multi drug 4 days\4mm TTC graph for post treatme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1219200"/>
            <a:ext cx="2225202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2912" y="5029200"/>
            <a:ext cx="27058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Distance from Frontal pole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362200"/>
            <a:ext cx="492443" cy="161198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Percent Infarct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9989" y="5827693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prstClr val="black"/>
                </a:solidFill>
              </a:rPr>
              <a:t>Data represent infarct volume as percent of the total </a:t>
            </a:r>
            <a:r>
              <a:rPr lang="en-US" sz="1600" dirty="0" err="1">
                <a:solidFill>
                  <a:prstClr val="black"/>
                </a:solidFill>
              </a:rPr>
              <a:t>ipsilateral</a:t>
            </a:r>
            <a:r>
              <a:rPr lang="en-US" sz="1600" dirty="0">
                <a:solidFill>
                  <a:prstClr val="black"/>
                </a:solidFill>
              </a:rPr>
              <a:t> hemisphere volume and are means ± SE of 9 experiments for MCAO and MCAO plus DETC-</a:t>
            </a:r>
            <a:r>
              <a:rPr lang="en-US" sz="1600" dirty="0" err="1">
                <a:solidFill>
                  <a:prstClr val="black"/>
                </a:solidFill>
              </a:rPr>
              <a:t>MeSO</a:t>
            </a:r>
            <a:r>
              <a:rPr lang="en-US" sz="1600" dirty="0">
                <a:solidFill>
                  <a:prstClr val="black"/>
                </a:solidFill>
              </a:rPr>
              <a:t>, GCSF &amp; </a:t>
            </a:r>
            <a:r>
              <a:rPr lang="en-US" sz="1600" dirty="0" err="1">
                <a:solidFill>
                  <a:prstClr val="black"/>
                </a:solidFill>
              </a:rPr>
              <a:t>Sulidac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10886"/>
            <a:ext cx="655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Analyzing of TTC staining of 4mm section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</a:rPr>
              <a:t>Post-treatment Multi-drug after 4 days</a:t>
            </a:r>
          </a:p>
        </p:txBody>
      </p:sp>
      <p:sp>
        <p:nvSpPr>
          <p:cNvPr id="8" name="Rectangle 7"/>
          <p:cNvSpPr/>
          <p:nvPr/>
        </p:nvSpPr>
        <p:spPr>
          <a:xfrm>
            <a:off x="1143000" y="64124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126895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AYAM\Desktop\FAU data\Western\12-13-11\GRP78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762000"/>
            <a:ext cx="6288914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88343" y="76200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GRP78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2057400" y="2057400"/>
          <a:ext cx="55626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7505" y="61692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8757" y="3352800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124200" y="32901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670332" y="30480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4343400" y="32766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65648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25629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88343" y="76200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err="1" smtClean="0">
                <a:solidFill>
                  <a:srgbClr val="4F271C">
                    <a:satMod val="130000"/>
                  </a:srgbClr>
                </a:solidFill>
              </a:rPr>
              <a:t>Bax</a:t>
            </a:r>
            <a:endParaRPr lang="en-US" dirty="0" smtClean="0">
              <a:solidFill>
                <a:srgbClr val="4F271C">
                  <a:satMod val="130000"/>
                </a:srgbClr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1687" y="838200"/>
            <a:ext cx="6231392" cy="897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3855813"/>
              </p:ext>
            </p:extLst>
          </p:nvPr>
        </p:nvGraphicFramePr>
        <p:xfrm>
          <a:off x="1676399" y="1828800"/>
          <a:ext cx="6276679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67505" y="61692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7505" y="3032322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895600" y="29853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441732" y="27432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4114800" y="29718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066800" y="65648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</p:spTree>
    <p:extLst>
      <p:ext uri="{BB962C8B-B14F-4D97-AF65-F5344CB8AC3E}">
        <p14:creationId xmlns:p14="http://schemas.microsoft.com/office/powerpoint/2010/main" val="1741349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AYAM\Desktop\FAU data\Western\12-13-11\BCL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192" y="685800"/>
            <a:ext cx="6284382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88343" y="76200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Bcl-2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414624"/>
              </p:ext>
            </p:extLst>
          </p:nvPr>
        </p:nvGraphicFramePr>
        <p:xfrm>
          <a:off x="1723672" y="1719942"/>
          <a:ext cx="6255901" cy="3461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7505" y="61692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1229" y="2849661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895600" y="27567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41732" y="2514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895600" y="2743200"/>
            <a:ext cx="0" cy="137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65648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715000" y="27567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61132" y="2514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715000" y="2743200"/>
            <a:ext cx="0" cy="1066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97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AYAM\Desktop\FAU data\Western\12-13-11\HSP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685800"/>
            <a:ext cx="5889812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088343" y="76200"/>
            <a:ext cx="7498080" cy="424543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dirty="0" smtClean="0">
                <a:solidFill>
                  <a:srgbClr val="4F271C">
                    <a:satMod val="130000"/>
                  </a:srgbClr>
                </a:solidFill>
              </a:rPr>
              <a:t>HSP27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1768084" y="2057400"/>
          <a:ext cx="5889812" cy="3450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7505" y="6169222"/>
            <a:ext cx="77716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N: No drug     T:  Treated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53870" y="3154461"/>
            <a:ext cx="492443" cy="1463478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Fold Increase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819400" y="35187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65532" y="32766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819400" y="35052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66800" y="6564868"/>
            <a:ext cx="13590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* : Significant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5486400" y="3290147"/>
            <a:ext cx="1219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032532" y="3048000"/>
            <a:ext cx="292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</a:rPr>
              <a:t>*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486400" y="3276600"/>
            <a:ext cx="0" cy="762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44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11"/>
          <p:cNvSpPr txBox="1">
            <a:spLocks noChangeArrowheads="1"/>
          </p:cNvSpPr>
          <p:nvPr/>
        </p:nvSpPr>
        <p:spPr bwMode="auto">
          <a:xfrm>
            <a:off x="1614488" y="304800"/>
            <a:ext cx="5416868" cy="464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 smtClean="0">
                <a:solidFill>
                  <a:srgbClr val="FF0000"/>
                </a:solidFill>
                <a:cs typeface="Arial" pitchFamily="34" charset="0"/>
              </a:rPr>
              <a:t>Mechanisms of </a:t>
            </a:r>
            <a:r>
              <a:rPr lang="en-US" sz="3600" dirty="0">
                <a:solidFill>
                  <a:srgbClr val="FF0000"/>
                </a:solidFill>
                <a:cs typeface="Arial" pitchFamily="34" charset="0"/>
              </a:rPr>
              <a:t>ER stress</a:t>
            </a:r>
          </a:p>
        </p:txBody>
      </p:sp>
      <p:grpSp>
        <p:nvGrpSpPr>
          <p:cNvPr id="44035" name="Group 308"/>
          <p:cNvGrpSpPr>
            <a:grpSpLocks/>
          </p:cNvGrpSpPr>
          <p:nvPr/>
        </p:nvGrpSpPr>
        <p:grpSpPr bwMode="auto">
          <a:xfrm>
            <a:off x="609600" y="990600"/>
            <a:ext cx="8320088" cy="5562600"/>
            <a:chOff x="76200" y="838200"/>
            <a:chExt cx="8320088" cy="5562600"/>
          </a:xfrm>
        </p:grpSpPr>
        <p:sp>
          <p:nvSpPr>
            <p:cNvPr id="2" name="TextBox 1"/>
            <p:cNvSpPr txBox="1">
              <a:spLocks noChangeArrowheads="1"/>
            </p:cNvSpPr>
            <p:nvPr/>
          </p:nvSpPr>
          <p:spPr bwMode="auto">
            <a:xfrm>
              <a:off x="76200" y="838200"/>
              <a:ext cx="1558925" cy="461963"/>
            </a:xfrm>
            <a:prstGeom prst="rect">
              <a:avLst/>
            </a:prstGeom>
            <a:solidFill>
              <a:schemeClr val="tx1">
                <a:lumMod val="40000"/>
                <a:lumOff val="6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b="1" dirty="0">
                  <a:solidFill>
                    <a:srgbClr val="00457C"/>
                  </a:solidFill>
                  <a:latin typeface="Times New Roman" pitchFamily="18" charset="0"/>
                </a:rPr>
                <a:t> </a:t>
              </a:r>
              <a:r>
                <a:rPr lang="en-US" sz="2400" b="1" dirty="0">
                  <a:solidFill>
                    <a:srgbClr val="00457C"/>
                  </a:solidFill>
                  <a:latin typeface="Times New Roman" pitchFamily="18" charset="0"/>
                </a:rPr>
                <a:t>glutamate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2819400" y="1371600"/>
              <a:ext cx="1066800" cy="838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050" name="Group 13"/>
            <p:cNvGrpSpPr>
              <a:grpSpLocks/>
            </p:cNvGrpSpPr>
            <p:nvPr/>
          </p:nvGrpSpPr>
          <p:grpSpPr bwMode="auto">
            <a:xfrm>
              <a:off x="762000" y="2438400"/>
              <a:ext cx="7634288" cy="685800"/>
              <a:chOff x="838200" y="2286000"/>
              <a:chExt cx="7633727" cy="685800"/>
            </a:xfrm>
          </p:grpSpPr>
          <p:grpSp>
            <p:nvGrpSpPr>
              <p:cNvPr id="44107" name="Group 42"/>
              <p:cNvGrpSpPr>
                <a:grpSpLocks/>
              </p:cNvGrpSpPr>
              <p:nvPr/>
            </p:nvGrpSpPr>
            <p:grpSpPr bwMode="auto">
              <a:xfrm>
                <a:off x="647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21" name="Flowchart: Connector 43"/>
                <p:cNvSpPr/>
                <p:nvPr/>
              </p:nvSpPr>
              <p:spPr>
                <a:xfrm>
                  <a:off x="243798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2" name="Flowchart: Connector 44"/>
                <p:cNvSpPr/>
                <p:nvPr/>
              </p:nvSpPr>
              <p:spPr>
                <a:xfrm>
                  <a:off x="243798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23" name="Freeform 45"/>
                <p:cNvSpPr/>
                <p:nvPr/>
              </p:nvSpPr>
              <p:spPr>
                <a:xfrm>
                  <a:off x="250148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4" name="Freeform 46"/>
                <p:cNvSpPr/>
                <p:nvPr/>
              </p:nvSpPr>
              <p:spPr>
                <a:xfrm>
                  <a:off x="255862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08" name="Group 87"/>
              <p:cNvGrpSpPr>
                <a:grpSpLocks/>
              </p:cNvGrpSpPr>
              <p:nvPr/>
            </p:nvGrpSpPr>
            <p:grpSpPr bwMode="auto">
              <a:xfrm>
                <a:off x="815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7" name="Flowchart: Connector 88"/>
                <p:cNvSpPr/>
                <p:nvPr/>
              </p:nvSpPr>
              <p:spPr>
                <a:xfrm>
                  <a:off x="243786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8" name="Flowchart: Connector 89"/>
                <p:cNvSpPr/>
                <p:nvPr/>
              </p:nvSpPr>
              <p:spPr>
                <a:xfrm>
                  <a:off x="243786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9" name="Freeform 90"/>
                <p:cNvSpPr/>
                <p:nvPr/>
              </p:nvSpPr>
              <p:spPr>
                <a:xfrm>
                  <a:off x="250135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20" name="Freeform 91"/>
                <p:cNvSpPr/>
                <p:nvPr/>
              </p:nvSpPr>
              <p:spPr>
                <a:xfrm>
                  <a:off x="255850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09" name="Group 92"/>
              <p:cNvGrpSpPr>
                <a:grpSpLocks/>
              </p:cNvGrpSpPr>
              <p:nvPr/>
            </p:nvGrpSpPr>
            <p:grpSpPr bwMode="auto">
              <a:xfrm>
                <a:off x="662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13" name="Flowchart: Connector 212"/>
                <p:cNvSpPr/>
                <p:nvPr/>
              </p:nvSpPr>
              <p:spPr>
                <a:xfrm>
                  <a:off x="24379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4" name="Flowchart: Connector 213"/>
                <p:cNvSpPr/>
                <p:nvPr/>
              </p:nvSpPr>
              <p:spPr>
                <a:xfrm>
                  <a:off x="24379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5" name="Freeform 214"/>
                <p:cNvSpPr/>
                <p:nvPr/>
              </p:nvSpPr>
              <p:spPr>
                <a:xfrm>
                  <a:off x="25014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6" name="Freeform 215"/>
                <p:cNvSpPr/>
                <p:nvPr/>
              </p:nvSpPr>
              <p:spPr>
                <a:xfrm>
                  <a:off x="25586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0" name="Group 132"/>
              <p:cNvGrpSpPr>
                <a:grpSpLocks/>
              </p:cNvGrpSpPr>
              <p:nvPr/>
            </p:nvGrpSpPr>
            <p:grpSpPr bwMode="auto">
              <a:xfrm>
                <a:off x="693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9" name="Flowchart: Connector 208"/>
                <p:cNvSpPr/>
                <p:nvPr/>
              </p:nvSpPr>
              <p:spPr>
                <a:xfrm>
                  <a:off x="243795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0" name="Flowchart: Connector 209"/>
                <p:cNvSpPr/>
                <p:nvPr/>
              </p:nvSpPr>
              <p:spPr>
                <a:xfrm>
                  <a:off x="243795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11" name="Freeform 210"/>
                <p:cNvSpPr/>
                <p:nvPr/>
              </p:nvSpPr>
              <p:spPr>
                <a:xfrm>
                  <a:off x="250144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12" name="Freeform 211"/>
                <p:cNvSpPr/>
                <p:nvPr/>
              </p:nvSpPr>
              <p:spPr>
                <a:xfrm>
                  <a:off x="255859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1" name="Group 137"/>
              <p:cNvGrpSpPr>
                <a:grpSpLocks/>
              </p:cNvGrpSpPr>
              <p:nvPr/>
            </p:nvGrpSpPr>
            <p:grpSpPr bwMode="auto">
              <a:xfrm>
                <a:off x="708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5" name="Flowchart: Connector 204"/>
                <p:cNvSpPr/>
                <p:nvPr/>
              </p:nvSpPr>
              <p:spPr>
                <a:xfrm>
                  <a:off x="243794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6" name="Flowchart: Connector 205"/>
                <p:cNvSpPr/>
                <p:nvPr/>
              </p:nvSpPr>
              <p:spPr>
                <a:xfrm>
                  <a:off x="243794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7" name="Freeform 206"/>
                <p:cNvSpPr/>
                <p:nvPr/>
              </p:nvSpPr>
              <p:spPr>
                <a:xfrm>
                  <a:off x="250143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8" name="Freeform 207"/>
                <p:cNvSpPr/>
                <p:nvPr/>
              </p:nvSpPr>
              <p:spPr>
                <a:xfrm>
                  <a:off x="255858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2" name="Group 152"/>
              <p:cNvGrpSpPr>
                <a:grpSpLocks/>
              </p:cNvGrpSpPr>
              <p:nvPr/>
            </p:nvGrpSpPr>
            <p:grpSpPr bwMode="auto">
              <a:xfrm>
                <a:off x="678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201" name="Flowchart: Connector 200"/>
                <p:cNvSpPr/>
                <p:nvPr/>
              </p:nvSpPr>
              <p:spPr>
                <a:xfrm>
                  <a:off x="243796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2" name="Flowchart: Connector 201"/>
                <p:cNvSpPr/>
                <p:nvPr/>
              </p:nvSpPr>
              <p:spPr>
                <a:xfrm>
                  <a:off x="243796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03" name="Freeform 202"/>
                <p:cNvSpPr/>
                <p:nvPr/>
              </p:nvSpPr>
              <p:spPr>
                <a:xfrm>
                  <a:off x="250145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4" name="Freeform 203"/>
                <p:cNvSpPr/>
                <p:nvPr/>
              </p:nvSpPr>
              <p:spPr>
                <a:xfrm>
                  <a:off x="255860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3" name="Group 283"/>
              <p:cNvGrpSpPr>
                <a:grpSpLocks/>
              </p:cNvGrpSpPr>
              <p:nvPr/>
            </p:nvGrpSpPr>
            <p:grpSpPr bwMode="auto">
              <a:xfrm>
                <a:off x="830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7" name="Flowchart: Connector 196"/>
                <p:cNvSpPr/>
                <p:nvPr/>
              </p:nvSpPr>
              <p:spPr>
                <a:xfrm>
                  <a:off x="243785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8" name="Flowchart: Connector 197"/>
                <p:cNvSpPr/>
                <p:nvPr/>
              </p:nvSpPr>
              <p:spPr>
                <a:xfrm>
                  <a:off x="243785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9" name="Freeform 198"/>
                <p:cNvSpPr/>
                <p:nvPr/>
              </p:nvSpPr>
              <p:spPr>
                <a:xfrm>
                  <a:off x="250134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200" name="Freeform 199"/>
                <p:cNvSpPr/>
                <p:nvPr/>
              </p:nvSpPr>
              <p:spPr>
                <a:xfrm>
                  <a:off x="255849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4" name="Group 6"/>
              <p:cNvGrpSpPr>
                <a:grpSpLocks/>
              </p:cNvGrpSpPr>
              <p:nvPr/>
            </p:nvGrpSpPr>
            <p:grpSpPr bwMode="auto">
              <a:xfrm>
                <a:off x="1752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93" name="Flowchart: Connector 1"/>
                <p:cNvSpPr/>
                <p:nvPr/>
              </p:nvSpPr>
              <p:spPr>
                <a:xfrm>
                  <a:off x="243833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4" name="Flowchart: Connector 2"/>
                <p:cNvSpPr/>
                <p:nvPr/>
              </p:nvSpPr>
              <p:spPr>
                <a:xfrm>
                  <a:off x="243833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5" name="Freeform 3"/>
                <p:cNvSpPr/>
                <p:nvPr/>
              </p:nvSpPr>
              <p:spPr>
                <a:xfrm>
                  <a:off x="250182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6" name="Freeform 5"/>
                <p:cNvSpPr/>
                <p:nvPr/>
              </p:nvSpPr>
              <p:spPr>
                <a:xfrm>
                  <a:off x="255897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5" name="Group 22"/>
              <p:cNvGrpSpPr>
                <a:grpSpLocks/>
              </p:cNvGrpSpPr>
              <p:nvPr/>
            </p:nvGrpSpPr>
            <p:grpSpPr bwMode="auto">
              <a:xfrm>
                <a:off x="220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9" name="Flowchart: Connector 23"/>
                <p:cNvSpPr/>
                <p:nvPr/>
              </p:nvSpPr>
              <p:spPr>
                <a:xfrm>
                  <a:off x="243829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0" name="Flowchart: Connector 24"/>
                <p:cNvSpPr/>
                <p:nvPr/>
              </p:nvSpPr>
              <p:spPr>
                <a:xfrm>
                  <a:off x="243829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1" name="Freeform 25"/>
                <p:cNvSpPr/>
                <p:nvPr/>
              </p:nvSpPr>
              <p:spPr>
                <a:xfrm>
                  <a:off x="250179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92" name="Freeform 26"/>
                <p:cNvSpPr/>
                <p:nvPr/>
              </p:nvSpPr>
              <p:spPr>
                <a:xfrm>
                  <a:off x="255894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6" name="Group 32"/>
              <p:cNvGrpSpPr>
                <a:grpSpLocks/>
              </p:cNvGrpSpPr>
              <p:nvPr/>
            </p:nvGrpSpPr>
            <p:grpSpPr bwMode="auto">
              <a:xfrm>
                <a:off x="403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5" name="Flowchart: Connector 33"/>
                <p:cNvSpPr/>
                <p:nvPr/>
              </p:nvSpPr>
              <p:spPr>
                <a:xfrm>
                  <a:off x="243816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6" name="Flowchart: Connector 34"/>
                <p:cNvSpPr/>
                <p:nvPr/>
              </p:nvSpPr>
              <p:spPr>
                <a:xfrm>
                  <a:off x="243816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7" name="Freeform 35"/>
                <p:cNvSpPr/>
                <p:nvPr/>
              </p:nvSpPr>
              <p:spPr>
                <a:xfrm>
                  <a:off x="250166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8" name="Freeform 36"/>
                <p:cNvSpPr/>
                <p:nvPr/>
              </p:nvSpPr>
              <p:spPr>
                <a:xfrm>
                  <a:off x="255880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7" name="Group 37"/>
              <p:cNvGrpSpPr>
                <a:grpSpLocks/>
              </p:cNvGrpSpPr>
              <p:nvPr/>
            </p:nvGrpSpPr>
            <p:grpSpPr bwMode="auto">
              <a:xfrm>
                <a:off x="236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81" name="Flowchart: Connector 38"/>
                <p:cNvSpPr/>
                <p:nvPr/>
              </p:nvSpPr>
              <p:spPr>
                <a:xfrm>
                  <a:off x="243828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2" name="Flowchart: Connector 39"/>
                <p:cNvSpPr/>
                <p:nvPr/>
              </p:nvSpPr>
              <p:spPr>
                <a:xfrm>
                  <a:off x="243828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3" name="Freeform 40"/>
                <p:cNvSpPr/>
                <p:nvPr/>
              </p:nvSpPr>
              <p:spPr>
                <a:xfrm>
                  <a:off x="250178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4" name="Freeform 41"/>
                <p:cNvSpPr/>
                <p:nvPr/>
              </p:nvSpPr>
              <p:spPr>
                <a:xfrm>
                  <a:off x="255892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8" name="Group 47"/>
              <p:cNvGrpSpPr>
                <a:grpSpLocks/>
              </p:cNvGrpSpPr>
              <p:nvPr/>
            </p:nvGrpSpPr>
            <p:grpSpPr bwMode="auto">
              <a:xfrm>
                <a:off x="2667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7" name="Flowchart: Connector 48"/>
                <p:cNvSpPr/>
                <p:nvPr/>
              </p:nvSpPr>
              <p:spPr>
                <a:xfrm>
                  <a:off x="24382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8" name="Flowchart: Connector 49"/>
                <p:cNvSpPr/>
                <p:nvPr/>
              </p:nvSpPr>
              <p:spPr>
                <a:xfrm>
                  <a:off x="24382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9" name="Freeform 50"/>
                <p:cNvSpPr/>
                <p:nvPr/>
              </p:nvSpPr>
              <p:spPr>
                <a:xfrm>
                  <a:off x="25017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80" name="Freeform 51"/>
                <p:cNvSpPr/>
                <p:nvPr/>
              </p:nvSpPr>
              <p:spPr>
                <a:xfrm>
                  <a:off x="25589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19" name="Group 52"/>
              <p:cNvGrpSpPr>
                <a:grpSpLocks/>
              </p:cNvGrpSpPr>
              <p:nvPr/>
            </p:nvGrpSpPr>
            <p:grpSpPr bwMode="auto">
              <a:xfrm>
                <a:off x="2819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73" name="Flowchart: Connector 53"/>
                <p:cNvSpPr/>
                <p:nvPr/>
              </p:nvSpPr>
              <p:spPr>
                <a:xfrm>
                  <a:off x="24382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4" name="Flowchart: Connector 54"/>
                <p:cNvSpPr/>
                <p:nvPr/>
              </p:nvSpPr>
              <p:spPr>
                <a:xfrm>
                  <a:off x="24382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5" name="Freeform 55"/>
                <p:cNvSpPr/>
                <p:nvPr/>
              </p:nvSpPr>
              <p:spPr>
                <a:xfrm>
                  <a:off x="25017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6" name="Freeform 175"/>
                <p:cNvSpPr/>
                <p:nvPr/>
              </p:nvSpPr>
              <p:spPr>
                <a:xfrm>
                  <a:off x="25588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0" name="Group 57"/>
              <p:cNvGrpSpPr>
                <a:grpSpLocks/>
              </p:cNvGrpSpPr>
              <p:nvPr/>
            </p:nvGrpSpPr>
            <p:grpSpPr bwMode="auto">
              <a:xfrm>
                <a:off x="2971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9" name="Flowchart: Connector 168"/>
                <p:cNvSpPr/>
                <p:nvPr/>
              </p:nvSpPr>
              <p:spPr>
                <a:xfrm>
                  <a:off x="2438243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0" name="Flowchart: Connector 169"/>
                <p:cNvSpPr/>
                <p:nvPr/>
              </p:nvSpPr>
              <p:spPr>
                <a:xfrm>
                  <a:off x="2438243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71" name="Freeform 170"/>
                <p:cNvSpPr/>
                <p:nvPr/>
              </p:nvSpPr>
              <p:spPr>
                <a:xfrm>
                  <a:off x="2501738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72" name="Freeform 171"/>
                <p:cNvSpPr/>
                <p:nvPr/>
              </p:nvSpPr>
              <p:spPr>
                <a:xfrm>
                  <a:off x="2558884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1" name="Group 62"/>
              <p:cNvGrpSpPr>
                <a:grpSpLocks/>
              </p:cNvGrpSpPr>
              <p:nvPr/>
            </p:nvGrpSpPr>
            <p:grpSpPr bwMode="auto">
              <a:xfrm>
                <a:off x="3124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5" name="Flowchart: Connector 164"/>
                <p:cNvSpPr/>
                <p:nvPr/>
              </p:nvSpPr>
              <p:spPr>
                <a:xfrm>
                  <a:off x="243823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6" name="Flowchart: Connector 165"/>
                <p:cNvSpPr/>
                <p:nvPr/>
              </p:nvSpPr>
              <p:spPr>
                <a:xfrm>
                  <a:off x="243823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7" name="Freeform 166"/>
                <p:cNvSpPr/>
                <p:nvPr/>
              </p:nvSpPr>
              <p:spPr>
                <a:xfrm>
                  <a:off x="250172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8" name="Freeform 167"/>
                <p:cNvSpPr/>
                <p:nvPr/>
              </p:nvSpPr>
              <p:spPr>
                <a:xfrm>
                  <a:off x="255887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2" name="Group 67"/>
              <p:cNvGrpSpPr>
                <a:grpSpLocks/>
              </p:cNvGrpSpPr>
              <p:nvPr/>
            </p:nvGrpSpPr>
            <p:grpSpPr bwMode="auto">
              <a:xfrm>
                <a:off x="1600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61" name="Flowchart: Connector 160"/>
                <p:cNvSpPr/>
                <p:nvPr/>
              </p:nvSpPr>
              <p:spPr>
                <a:xfrm>
                  <a:off x="243834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2" name="Flowchart: Connector 161"/>
                <p:cNvSpPr/>
                <p:nvPr/>
              </p:nvSpPr>
              <p:spPr>
                <a:xfrm>
                  <a:off x="243834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250183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4" name="Freeform 163"/>
                <p:cNvSpPr/>
                <p:nvPr/>
              </p:nvSpPr>
              <p:spPr>
                <a:xfrm>
                  <a:off x="255898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3" name="Group 72"/>
              <p:cNvGrpSpPr>
                <a:grpSpLocks/>
              </p:cNvGrpSpPr>
              <p:nvPr/>
            </p:nvGrpSpPr>
            <p:grpSpPr bwMode="auto">
              <a:xfrm>
                <a:off x="3276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7" name="Flowchart: Connector 156"/>
                <p:cNvSpPr/>
                <p:nvPr/>
              </p:nvSpPr>
              <p:spPr>
                <a:xfrm>
                  <a:off x="243822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8" name="Flowchart: Connector 157"/>
                <p:cNvSpPr/>
                <p:nvPr/>
              </p:nvSpPr>
              <p:spPr>
                <a:xfrm>
                  <a:off x="243822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250171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255886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4" name="Group 77"/>
              <p:cNvGrpSpPr>
                <a:grpSpLocks/>
              </p:cNvGrpSpPr>
              <p:nvPr/>
            </p:nvGrpSpPr>
            <p:grpSpPr bwMode="auto">
              <a:xfrm>
                <a:off x="342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53" name="Flowchart: Connector 152"/>
                <p:cNvSpPr/>
                <p:nvPr/>
              </p:nvSpPr>
              <p:spPr>
                <a:xfrm>
                  <a:off x="243821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4" name="Flowchart: Connector 153"/>
                <p:cNvSpPr/>
                <p:nvPr/>
              </p:nvSpPr>
              <p:spPr>
                <a:xfrm>
                  <a:off x="243821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5" name="Freeform 154"/>
                <p:cNvSpPr/>
                <p:nvPr/>
              </p:nvSpPr>
              <p:spPr>
                <a:xfrm>
                  <a:off x="250170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255885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5" name="Group 82"/>
              <p:cNvGrpSpPr>
                <a:grpSpLocks/>
              </p:cNvGrpSpPr>
              <p:nvPr/>
            </p:nvGrpSpPr>
            <p:grpSpPr bwMode="auto">
              <a:xfrm>
                <a:off x="358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9" name="Flowchart: Connector 148"/>
                <p:cNvSpPr/>
                <p:nvPr/>
              </p:nvSpPr>
              <p:spPr>
                <a:xfrm>
                  <a:off x="243819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0" name="Flowchart: Connector 149"/>
                <p:cNvSpPr/>
                <p:nvPr/>
              </p:nvSpPr>
              <p:spPr>
                <a:xfrm>
                  <a:off x="243819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51" name="Freeform 150"/>
                <p:cNvSpPr/>
                <p:nvPr/>
              </p:nvSpPr>
              <p:spPr>
                <a:xfrm>
                  <a:off x="250169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52" name="Freeform 151"/>
                <p:cNvSpPr/>
                <p:nvPr/>
              </p:nvSpPr>
              <p:spPr>
                <a:xfrm>
                  <a:off x="255883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6" name="Group 97"/>
              <p:cNvGrpSpPr>
                <a:grpSpLocks/>
              </p:cNvGrpSpPr>
              <p:nvPr/>
            </p:nvGrpSpPr>
            <p:grpSpPr bwMode="auto">
              <a:xfrm>
                <a:off x="190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5" name="Flowchart: Connector 144"/>
                <p:cNvSpPr/>
                <p:nvPr/>
              </p:nvSpPr>
              <p:spPr>
                <a:xfrm>
                  <a:off x="243832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6" name="Flowchart: Connector 145"/>
                <p:cNvSpPr/>
                <p:nvPr/>
              </p:nvSpPr>
              <p:spPr>
                <a:xfrm>
                  <a:off x="243832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7" name="Freeform 146"/>
                <p:cNvSpPr/>
                <p:nvPr/>
              </p:nvSpPr>
              <p:spPr>
                <a:xfrm>
                  <a:off x="250181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8" name="Freeform 147"/>
                <p:cNvSpPr/>
                <p:nvPr/>
              </p:nvSpPr>
              <p:spPr>
                <a:xfrm>
                  <a:off x="255896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7" name="Group 102"/>
              <p:cNvGrpSpPr>
                <a:grpSpLocks/>
              </p:cNvGrpSpPr>
              <p:nvPr/>
            </p:nvGrpSpPr>
            <p:grpSpPr bwMode="auto">
              <a:xfrm>
                <a:off x="419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41" name="Flowchart: Connector 140"/>
                <p:cNvSpPr/>
                <p:nvPr/>
              </p:nvSpPr>
              <p:spPr>
                <a:xfrm>
                  <a:off x="243815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2" name="Flowchart: Connector 141"/>
                <p:cNvSpPr/>
                <p:nvPr/>
              </p:nvSpPr>
              <p:spPr>
                <a:xfrm>
                  <a:off x="243815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43" name="Freeform 142"/>
                <p:cNvSpPr/>
                <p:nvPr/>
              </p:nvSpPr>
              <p:spPr>
                <a:xfrm>
                  <a:off x="250164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4" name="Freeform 143"/>
                <p:cNvSpPr/>
                <p:nvPr/>
              </p:nvSpPr>
              <p:spPr>
                <a:xfrm>
                  <a:off x="255879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8" name="Group 107"/>
              <p:cNvGrpSpPr>
                <a:grpSpLocks/>
              </p:cNvGrpSpPr>
              <p:nvPr/>
            </p:nvGrpSpPr>
            <p:grpSpPr bwMode="auto">
              <a:xfrm>
                <a:off x="4343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7" name="Flowchart: Connector 136"/>
                <p:cNvSpPr/>
                <p:nvPr/>
              </p:nvSpPr>
              <p:spPr>
                <a:xfrm>
                  <a:off x="24381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8" name="Flowchart: Connector 137"/>
                <p:cNvSpPr/>
                <p:nvPr/>
              </p:nvSpPr>
              <p:spPr>
                <a:xfrm>
                  <a:off x="24381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9" name="Freeform 138"/>
                <p:cNvSpPr/>
                <p:nvPr/>
              </p:nvSpPr>
              <p:spPr>
                <a:xfrm>
                  <a:off x="25016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40" name="Freeform 139"/>
                <p:cNvSpPr/>
                <p:nvPr/>
              </p:nvSpPr>
              <p:spPr>
                <a:xfrm>
                  <a:off x="25587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29" name="Group 112"/>
              <p:cNvGrpSpPr>
                <a:grpSpLocks/>
              </p:cNvGrpSpPr>
              <p:nvPr/>
            </p:nvGrpSpPr>
            <p:grpSpPr bwMode="auto">
              <a:xfrm>
                <a:off x="4495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33" name="Flowchart: Connector 132"/>
                <p:cNvSpPr/>
                <p:nvPr/>
              </p:nvSpPr>
              <p:spPr>
                <a:xfrm>
                  <a:off x="2438131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4" name="Flowchart: Connector 133"/>
                <p:cNvSpPr/>
                <p:nvPr/>
              </p:nvSpPr>
              <p:spPr>
                <a:xfrm>
                  <a:off x="2438131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5" name="Freeform 134"/>
                <p:cNvSpPr/>
                <p:nvPr/>
              </p:nvSpPr>
              <p:spPr>
                <a:xfrm>
                  <a:off x="2501626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6" name="Freeform 135"/>
                <p:cNvSpPr/>
                <p:nvPr/>
              </p:nvSpPr>
              <p:spPr>
                <a:xfrm>
                  <a:off x="2558772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0" name="Group 117"/>
              <p:cNvGrpSpPr>
                <a:grpSpLocks/>
              </p:cNvGrpSpPr>
              <p:nvPr/>
            </p:nvGrpSpPr>
            <p:grpSpPr bwMode="auto">
              <a:xfrm>
                <a:off x="464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9" name="Flowchart: Connector 128"/>
                <p:cNvSpPr/>
                <p:nvPr/>
              </p:nvSpPr>
              <p:spPr>
                <a:xfrm>
                  <a:off x="243812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0" name="Flowchart: Connector 129"/>
                <p:cNvSpPr/>
                <p:nvPr/>
              </p:nvSpPr>
              <p:spPr>
                <a:xfrm>
                  <a:off x="243812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31" name="Freeform 130"/>
                <p:cNvSpPr/>
                <p:nvPr/>
              </p:nvSpPr>
              <p:spPr>
                <a:xfrm>
                  <a:off x="250161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32" name="Freeform 131"/>
                <p:cNvSpPr/>
                <p:nvPr/>
              </p:nvSpPr>
              <p:spPr>
                <a:xfrm>
                  <a:off x="255876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1" name="Group 122"/>
              <p:cNvGrpSpPr>
                <a:grpSpLocks/>
              </p:cNvGrpSpPr>
              <p:nvPr/>
            </p:nvGrpSpPr>
            <p:grpSpPr bwMode="auto">
              <a:xfrm>
                <a:off x="480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5" name="Flowchart: Connector 124"/>
                <p:cNvSpPr/>
                <p:nvPr/>
              </p:nvSpPr>
              <p:spPr>
                <a:xfrm>
                  <a:off x="243810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6" name="Flowchart: Connector 125"/>
                <p:cNvSpPr/>
                <p:nvPr/>
              </p:nvSpPr>
              <p:spPr>
                <a:xfrm>
                  <a:off x="243810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7" name="Freeform 126"/>
                <p:cNvSpPr/>
                <p:nvPr/>
              </p:nvSpPr>
              <p:spPr>
                <a:xfrm>
                  <a:off x="250160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8" name="Freeform 127"/>
                <p:cNvSpPr/>
                <p:nvPr/>
              </p:nvSpPr>
              <p:spPr>
                <a:xfrm>
                  <a:off x="255875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2" name="Group 127"/>
              <p:cNvGrpSpPr>
                <a:grpSpLocks/>
              </p:cNvGrpSpPr>
              <p:nvPr/>
            </p:nvGrpSpPr>
            <p:grpSpPr bwMode="auto">
              <a:xfrm>
                <a:off x="144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21" name="Flowchart: Connector 120"/>
                <p:cNvSpPr/>
                <p:nvPr/>
              </p:nvSpPr>
              <p:spPr>
                <a:xfrm>
                  <a:off x="243835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2" name="Flowchart: Connector 121"/>
                <p:cNvSpPr/>
                <p:nvPr/>
              </p:nvSpPr>
              <p:spPr>
                <a:xfrm>
                  <a:off x="243835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23" name="Freeform 122"/>
                <p:cNvSpPr/>
                <p:nvPr/>
              </p:nvSpPr>
              <p:spPr>
                <a:xfrm>
                  <a:off x="250185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4" name="Freeform 123"/>
                <p:cNvSpPr/>
                <p:nvPr/>
              </p:nvSpPr>
              <p:spPr>
                <a:xfrm>
                  <a:off x="255899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3" name="Group 142"/>
              <p:cNvGrpSpPr>
                <a:grpSpLocks/>
              </p:cNvGrpSpPr>
              <p:nvPr/>
            </p:nvGrpSpPr>
            <p:grpSpPr bwMode="auto">
              <a:xfrm>
                <a:off x="5257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7" name="Flowchart: Connector 116"/>
                <p:cNvSpPr/>
                <p:nvPr/>
              </p:nvSpPr>
              <p:spPr>
                <a:xfrm>
                  <a:off x="243807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8" name="Flowchart: Connector 117"/>
                <p:cNvSpPr/>
                <p:nvPr/>
              </p:nvSpPr>
              <p:spPr>
                <a:xfrm>
                  <a:off x="243807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9" name="Freeform 118"/>
                <p:cNvSpPr/>
                <p:nvPr/>
              </p:nvSpPr>
              <p:spPr>
                <a:xfrm>
                  <a:off x="250157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20" name="Freeform 119"/>
                <p:cNvSpPr/>
                <p:nvPr/>
              </p:nvSpPr>
              <p:spPr>
                <a:xfrm>
                  <a:off x="255871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4" name="Group 157"/>
              <p:cNvGrpSpPr>
                <a:grpSpLocks/>
              </p:cNvGrpSpPr>
              <p:nvPr/>
            </p:nvGrpSpPr>
            <p:grpSpPr bwMode="auto">
              <a:xfrm>
                <a:off x="5715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13" name="Flowchart: Connector 112"/>
                <p:cNvSpPr/>
                <p:nvPr/>
              </p:nvSpPr>
              <p:spPr>
                <a:xfrm>
                  <a:off x="2438042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4" name="Flowchart: Connector 113"/>
                <p:cNvSpPr/>
                <p:nvPr/>
              </p:nvSpPr>
              <p:spPr>
                <a:xfrm>
                  <a:off x="2438042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5" name="Freeform 114"/>
                <p:cNvSpPr/>
                <p:nvPr/>
              </p:nvSpPr>
              <p:spPr>
                <a:xfrm>
                  <a:off x="2501537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6" name="Freeform 115"/>
                <p:cNvSpPr/>
                <p:nvPr/>
              </p:nvSpPr>
              <p:spPr>
                <a:xfrm>
                  <a:off x="2558683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5" name="Group 162"/>
              <p:cNvGrpSpPr>
                <a:grpSpLocks/>
              </p:cNvGrpSpPr>
              <p:nvPr/>
            </p:nvGrpSpPr>
            <p:grpSpPr bwMode="auto">
              <a:xfrm>
                <a:off x="5867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9" name="Flowchart: Connector 108"/>
                <p:cNvSpPr/>
                <p:nvPr/>
              </p:nvSpPr>
              <p:spPr>
                <a:xfrm>
                  <a:off x="24380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0" name="Flowchart: Connector 109"/>
                <p:cNvSpPr/>
                <p:nvPr/>
              </p:nvSpPr>
              <p:spPr>
                <a:xfrm>
                  <a:off x="24380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25015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25586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6" name="Group 167"/>
              <p:cNvGrpSpPr>
                <a:grpSpLocks/>
              </p:cNvGrpSpPr>
              <p:nvPr/>
            </p:nvGrpSpPr>
            <p:grpSpPr bwMode="auto">
              <a:xfrm>
                <a:off x="6019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5" name="Flowchart: Connector 104"/>
                <p:cNvSpPr/>
                <p:nvPr/>
              </p:nvSpPr>
              <p:spPr>
                <a:xfrm>
                  <a:off x="243801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6" name="Flowchart: Connector 105"/>
                <p:cNvSpPr/>
                <p:nvPr/>
              </p:nvSpPr>
              <p:spPr>
                <a:xfrm>
                  <a:off x="243801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Freeform 106"/>
                <p:cNvSpPr/>
                <p:nvPr/>
              </p:nvSpPr>
              <p:spPr>
                <a:xfrm>
                  <a:off x="250151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255866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7" name="Group 172"/>
              <p:cNvGrpSpPr>
                <a:grpSpLocks/>
              </p:cNvGrpSpPr>
              <p:nvPr/>
            </p:nvGrpSpPr>
            <p:grpSpPr bwMode="auto">
              <a:xfrm>
                <a:off x="6172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101" name="Flowchart: Connector 100"/>
                <p:cNvSpPr/>
                <p:nvPr/>
              </p:nvSpPr>
              <p:spPr>
                <a:xfrm>
                  <a:off x="243800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2" name="Flowchart: Connector 101"/>
                <p:cNvSpPr/>
                <p:nvPr/>
              </p:nvSpPr>
              <p:spPr>
                <a:xfrm>
                  <a:off x="243800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Freeform 102"/>
                <p:cNvSpPr/>
                <p:nvPr/>
              </p:nvSpPr>
              <p:spPr>
                <a:xfrm>
                  <a:off x="250150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4" name="Freeform 103"/>
                <p:cNvSpPr/>
                <p:nvPr/>
              </p:nvSpPr>
              <p:spPr>
                <a:xfrm>
                  <a:off x="255864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8" name="Group 177"/>
              <p:cNvGrpSpPr>
                <a:grpSpLocks/>
              </p:cNvGrpSpPr>
              <p:nvPr/>
            </p:nvGrpSpPr>
            <p:grpSpPr bwMode="auto">
              <a:xfrm>
                <a:off x="6324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7" name="Flowchart: Connector 96"/>
                <p:cNvSpPr/>
                <p:nvPr/>
              </p:nvSpPr>
              <p:spPr>
                <a:xfrm>
                  <a:off x="243799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8" name="Flowchart: Connector 97"/>
                <p:cNvSpPr/>
                <p:nvPr/>
              </p:nvSpPr>
              <p:spPr>
                <a:xfrm>
                  <a:off x="243799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>
                  <a:off x="250149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100" name="Freeform 99"/>
                <p:cNvSpPr/>
                <p:nvPr/>
              </p:nvSpPr>
              <p:spPr>
                <a:xfrm>
                  <a:off x="255863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39" name="Group 182"/>
              <p:cNvGrpSpPr>
                <a:grpSpLocks/>
              </p:cNvGrpSpPr>
              <p:nvPr/>
            </p:nvGrpSpPr>
            <p:grpSpPr bwMode="auto">
              <a:xfrm>
                <a:off x="1295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93" name="Flowchart: Connector 92"/>
                <p:cNvSpPr/>
                <p:nvPr/>
              </p:nvSpPr>
              <p:spPr>
                <a:xfrm>
                  <a:off x="243836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4" name="Flowchart: Connector 93"/>
                <p:cNvSpPr/>
                <p:nvPr/>
              </p:nvSpPr>
              <p:spPr>
                <a:xfrm>
                  <a:off x="243836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5" name="Freeform 94"/>
                <p:cNvSpPr/>
                <p:nvPr/>
              </p:nvSpPr>
              <p:spPr>
                <a:xfrm>
                  <a:off x="250186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6" name="Freeform 95"/>
                <p:cNvSpPr/>
                <p:nvPr/>
              </p:nvSpPr>
              <p:spPr>
                <a:xfrm>
                  <a:off x="255900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0" name="Group 298"/>
              <p:cNvGrpSpPr>
                <a:grpSpLocks/>
              </p:cNvGrpSpPr>
              <p:nvPr/>
            </p:nvGrpSpPr>
            <p:grpSpPr bwMode="auto">
              <a:xfrm>
                <a:off x="7239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9" name="Flowchart: Connector 88"/>
                <p:cNvSpPr/>
                <p:nvPr/>
              </p:nvSpPr>
              <p:spPr>
                <a:xfrm>
                  <a:off x="243793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0" name="Flowchart: Connector 89"/>
                <p:cNvSpPr/>
                <p:nvPr/>
              </p:nvSpPr>
              <p:spPr>
                <a:xfrm>
                  <a:off x="243793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250142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92" name="Freeform 91"/>
                <p:cNvSpPr/>
                <p:nvPr/>
              </p:nvSpPr>
              <p:spPr>
                <a:xfrm>
                  <a:off x="255857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1" name="Group 303"/>
              <p:cNvGrpSpPr>
                <a:grpSpLocks/>
              </p:cNvGrpSpPr>
              <p:nvPr/>
            </p:nvGrpSpPr>
            <p:grpSpPr bwMode="auto">
              <a:xfrm>
                <a:off x="75438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5" name="Flowchart: Connector 84"/>
                <p:cNvSpPr/>
                <p:nvPr/>
              </p:nvSpPr>
              <p:spPr>
                <a:xfrm>
                  <a:off x="2437907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6" name="Flowchart: Connector 85"/>
                <p:cNvSpPr/>
                <p:nvPr/>
              </p:nvSpPr>
              <p:spPr>
                <a:xfrm>
                  <a:off x="2437907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2501402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2558548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2" name="Group 308"/>
              <p:cNvGrpSpPr>
                <a:grpSpLocks/>
              </p:cNvGrpSpPr>
              <p:nvPr/>
            </p:nvGrpSpPr>
            <p:grpSpPr bwMode="auto">
              <a:xfrm>
                <a:off x="73914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81" name="Flowchart: Connector 80"/>
                <p:cNvSpPr/>
                <p:nvPr/>
              </p:nvSpPr>
              <p:spPr>
                <a:xfrm>
                  <a:off x="243791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2" name="Flowchart: Connector 81"/>
                <p:cNvSpPr/>
                <p:nvPr/>
              </p:nvSpPr>
              <p:spPr>
                <a:xfrm>
                  <a:off x="243791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>
                  <a:off x="250141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>
                  <a:off x="255855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3" name="Group 316"/>
              <p:cNvGrpSpPr>
                <a:grpSpLocks/>
              </p:cNvGrpSpPr>
              <p:nvPr/>
            </p:nvGrpSpPr>
            <p:grpSpPr bwMode="auto">
              <a:xfrm>
                <a:off x="7848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7" name="Flowchart: Connector 76"/>
                <p:cNvSpPr/>
                <p:nvPr/>
              </p:nvSpPr>
              <p:spPr>
                <a:xfrm>
                  <a:off x="2437885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8" name="Flowchart: Connector 77"/>
                <p:cNvSpPr/>
                <p:nvPr/>
              </p:nvSpPr>
              <p:spPr>
                <a:xfrm>
                  <a:off x="2437885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2501380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2558526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4" name="Group 321"/>
              <p:cNvGrpSpPr>
                <a:grpSpLocks/>
              </p:cNvGrpSpPr>
              <p:nvPr/>
            </p:nvGrpSpPr>
            <p:grpSpPr bwMode="auto">
              <a:xfrm>
                <a:off x="7696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73" name="Flowchart: Connector 72"/>
                <p:cNvSpPr/>
                <p:nvPr/>
              </p:nvSpPr>
              <p:spPr>
                <a:xfrm>
                  <a:off x="2437896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4" name="Flowchart: Connector 73"/>
                <p:cNvSpPr/>
                <p:nvPr/>
              </p:nvSpPr>
              <p:spPr>
                <a:xfrm>
                  <a:off x="2437896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2501391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6" name="Freeform 75"/>
                <p:cNvSpPr/>
                <p:nvPr/>
              </p:nvSpPr>
              <p:spPr>
                <a:xfrm>
                  <a:off x="2558537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5" name="Group 331"/>
              <p:cNvGrpSpPr>
                <a:grpSpLocks/>
              </p:cNvGrpSpPr>
              <p:nvPr/>
            </p:nvGrpSpPr>
            <p:grpSpPr bwMode="auto">
              <a:xfrm>
                <a:off x="8382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9" name="Flowchart: Connector 68"/>
                <p:cNvSpPr/>
                <p:nvPr/>
              </p:nvSpPr>
              <p:spPr>
                <a:xfrm>
                  <a:off x="2438400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0" name="Flowchart: Connector 69"/>
                <p:cNvSpPr/>
                <p:nvPr/>
              </p:nvSpPr>
              <p:spPr>
                <a:xfrm>
                  <a:off x="2438400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71" name="Freeform 70"/>
                <p:cNvSpPr/>
                <p:nvPr/>
              </p:nvSpPr>
              <p:spPr>
                <a:xfrm>
                  <a:off x="2501895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72" name="Freeform 71"/>
                <p:cNvSpPr/>
                <p:nvPr/>
              </p:nvSpPr>
              <p:spPr>
                <a:xfrm>
                  <a:off x="2559041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6" name="Group 336"/>
              <p:cNvGrpSpPr>
                <a:grpSpLocks/>
              </p:cNvGrpSpPr>
              <p:nvPr/>
            </p:nvGrpSpPr>
            <p:grpSpPr bwMode="auto">
              <a:xfrm>
                <a:off x="8001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5" name="Flowchart: Connector 64"/>
                <p:cNvSpPr/>
                <p:nvPr/>
              </p:nvSpPr>
              <p:spPr>
                <a:xfrm>
                  <a:off x="2437874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6" name="Flowchart: Connector 65"/>
                <p:cNvSpPr/>
                <p:nvPr/>
              </p:nvSpPr>
              <p:spPr>
                <a:xfrm>
                  <a:off x="2437874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7" name="Freeform 66"/>
                <p:cNvSpPr/>
                <p:nvPr/>
              </p:nvSpPr>
              <p:spPr>
                <a:xfrm>
                  <a:off x="2501369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2558515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7" name="Group 341"/>
              <p:cNvGrpSpPr>
                <a:grpSpLocks/>
              </p:cNvGrpSpPr>
              <p:nvPr/>
            </p:nvGrpSpPr>
            <p:grpSpPr bwMode="auto">
              <a:xfrm>
                <a:off x="11430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61" name="Flowchart: Connector 60"/>
                <p:cNvSpPr/>
                <p:nvPr/>
              </p:nvSpPr>
              <p:spPr>
                <a:xfrm>
                  <a:off x="2438378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2" name="Flowchart: Connector 61"/>
                <p:cNvSpPr/>
                <p:nvPr/>
              </p:nvSpPr>
              <p:spPr>
                <a:xfrm>
                  <a:off x="2438378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3" name="Freeform 62"/>
                <p:cNvSpPr/>
                <p:nvPr/>
              </p:nvSpPr>
              <p:spPr>
                <a:xfrm>
                  <a:off x="2501873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2559019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  <p:grpSp>
            <p:nvGrpSpPr>
              <p:cNvPr id="44148" name="Group 341"/>
              <p:cNvGrpSpPr>
                <a:grpSpLocks/>
              </p:cNvGrpSpPr>
              <p:nvPr/>
            </p:nvGrpSpPr>
            <p:grpSpPr bwMode="auto">
              <a:xfrm>
                <a:off x="990600" y="2286000"/>
                <a:ext cx="166127" cy="685800"/>
                <a:chOff x="2438400" y="2667000"/>
                <a:chExt cx="166127" cy="685800"/>
              </a:xfrm>
            </p:grpSpPr>
            <p:sp>
              <p:nvSpPr>
                <p:cNvPr id="57" name="Flowchart: Connector 56"/>
                <p:cNvSpPr/>
                <p:nvPr/>
              </p:nvSpPr>
              <p:spPr>
                <a:xfrm>
                  <a:off x="2438389" y="26670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8" name="Flowchart: Connector 57"/>
                <p:cNvSpPr/>
                <p:nvPr/>
              </p:nvSpPr>
              <p:spPr>
                <a:xfrm>
                  <a:off x="2438389" y="3200400"/>
                  <a:ext cx="152389" cy="152400"/>
                </a:xfrm>
                <a:prstGeom prst="flowChartConnector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9" name="Freeform 58"/>
                <p:cNvSpPr/>
                <p:nvPr/>
              </p:nvSpPr>
              <p:spPr>
                <a:xfrm>
                  <a:off x="2501884" y="2819400"/>
                  <a:ext cx="46035" cy="228600"/>
                </a:xfrm>
                <a:custGeom>
                  <a:avLst/>
                  <a:gdLst>
                    <a:gd name="connsiteX0" fmla="*/ 12700 w 14788"/>
                    <a:gd name="connsiteY0" fmla="*/ 0 h 266700"/>
                    <a:gd name="connsiteX1" fmla="*/ 0 w 14788"/>
                    <a:gd name="connsiteY1" fmla="*/ 190500 h 266700"/>
                    <a:gd name="connsiteX2" fmla="*/ 12700 w 14788"/>
                    <a:gd name="connsiteY2" fmla="*/ 228600 h 266700"/>
                    <a:gd name="connsiteX3" fmla="*/ 12700 w 14788"/>
                    <a:gd name="connsiteY3" fmla="*/ 266700 h 266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8" h="266700">
                      <a:moveTo>
                        <a:pt x="12700" y="0"/>
                      </a:moveTo>
                      <a:cubicBezTo>
                        <a:pt x="8467" y="63500"/>
                        <a:pt x="0" y="126859"/>
                        <a:pt x="0" y="190500"/>
                      </a:cubicBezTo>
                      <a:cubicBezTo>
                        <a:pt x="0" y="203887"/>
                        <a:pt x="10499" y="215395"/>
                        <a:pt x="12700" y="228600"/>
                      </a:cubicBezTo>
                      <a:cubicBezTo>
                        <a:pt x="14788" y="241127"/>
                        <a:pt x="12700" y="254000"/>
                        <a:pt x="12700" y="26670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  <p:sp>
              <p:nvSpPr>
                <p:cNvPr id="60" name="Freeform 59"/>
                <p:cNvSpPr/>
                <p:nvPr/>
              </p:nvSpPr>
              <p:spPr>
                <a:xfrm>
                  <a:off x="2559030" y="2971800"/>
                  <a:ext cx="46035" cy="215900"/>
                </a:xfrm>
                <a:custGeom>
                  <a:avLst/>
                  <a:gdLst>
                    <a:gd name="connsiteX0" fmla="*/ 1027 w 13727"/>
                    <a:gd name="connsiteY0" fmla="*/ 139700 h 139700"/>
                    <a:gd name="connsiteX1" fmla="*/ 13727 w 13727"/>
                    <a:gd name="connsiteY1" fmla="*/ 50800 h 139700"/>
                    <a:gd name="connsiteX2" fmla="*/ 1027 w 13727"/>
                    <a:gd name="connsiteY2" fmla="*/ 12700 h 139700"/>
                    <a:gd name="connsiteX3" fmla="*/ 1027 w 13727"/>
                    <a:gd name="connsiteY3" fmla="*/ 0 h 139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27" h="139700">
                      <a:moveTo>
                        <a:pt x="1027" y="139700"/>
                      </a:moveTo>
                      <a:cubicBezTo>
                        <a:pt x="5260" y="110067"/>
                        <a:pt x="13727" y="80734"/>
                        <a:pt x="13727" y="50800"/>
                      </a:cubicBezTo>
                      <a:cubicBezTo>
                        <a:pt x="13727" y="37413"/>
                        <a:pt x="4274" y="25687"/>
                        <a:pt x="1027" y="12700"/>
                      </a:cubicBezTo>
                      <a:cubicBezTo>
                        <a:pt x="0" y="8593"/>
                        <a:pt x="1027" y="4233"/>
                        <a:pt x="1027" y="0"/>
                      </a:cubicBezTo>
                    </a:path>
                  </a:pathLst>
                </a:custGeom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336666"/>
                    </a:solidFill>
                  </a:endParaRPr>
                </a:p>
              </p:txBody>
            </p:sp>
          </p:grpSp>
        </p:grpSp>
        <p:grpSp>
          <p:nvGrpSpPr>
            <p:cNvPr id="44051" name="Group 224"/>
            <p:cNvGrpSpPr>
              <a:grpSpLocks/>
            </p:cNvGrpSpPr>
            <p:nvPr/>
          </p:nvGrpSpPr>
          <p:grpSpPr bwMode="auto">
            <a:xfrm>
              <a:off x="3581400" y="2057400"/>
              <a:ext cx="762000" cy="1295400"/>
              <a:chOff x="3581400" y="2209800"/>
              <a:chExt cx="762000" cy="1295400"/>
            </a:xfrm>
          </p:grpSpPr>
          <p:sp>
            <p:nvSpPr>
              <p:cNvPr id="226" name="Flowchart: Connector 225"/>
              <p:cNvSpPr/>
              <p:nvPr/>
            </p:nvSpPr>
            <p:spPr>
              <a:xfrm>
                <a:off x="3657600" y="2209800"/>
                <a:ext cx="457200" cy="1295400"/>
              </a:xfrm>
              <a:prstGeom prst="flowChartConnector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106" name="TextBox 226"/>
              <p:cNvSpPr txBox="1">
                <a:spLocks noChangeArrowheads="1"/>
              </p:cNvSpPr>
              <p:nvPr/>
            </p:nvSpPr>
            <p:spPr bwMode="auto">
              <a:xfrm>
                <a:off x="3581400" y="2590800"/>
                <a:ext cx="76200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ATF6</a:t>
                </a:r>
              </a:p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P90</a:t>
                </a:r>
              </a:p>
            </p:txBody>
          </p:sp>
        </p:grpSp>
        <p:cxnSp>
          <p:nvCxnSpPr>
            <p:cNvPr id="228" name="Straight Arrow Connector 227"/>
            <p:cNvCxnSpPr/>
            <p:nvPr/>
          </p:nvCxnSpPr>
          <p:spPr>
            <a:xfrm rot="10800000" flipV="1">
              <a:off x="1981200" y="3581400"/>
              <a:ext cx="403225" cy="381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Arrow Connector 228"/>
            <p:cNvCxnSpPr/>
            <p:nvPr/>
          </p:nvCxnSpPr>
          <p:spPr>
            <a:xfrm>
              <a:off x="1981200" y="4495800"/>
              <a:ext cx="414338" cy="32067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Group 255"/>
            <p:cNvGrpSpPr/>
            <p:nvPr/>
          </p:nvGrpSpPr>
          <p:grpSpPr>
            <a:xfrm>
              <a:off x="2438400" y="4342800"/>
              <a:ext cx="457200" cy="1067400"/>
              <a:chOff x="2133600" y="4724398"/>
              <a:chExt cx="254000" cy="616529"/>
            </a:xfrm>
            <a:solidFill>
              <a:srgbClr val="F0978E"/>
            </a:solidFill>
          </p:grpSpPr>
          <p:sp>
            <p:nvSpPr>
              <p:cNvPr id="231" name="Flowchart: Connector 230"/>
              <p:cNvSpPr/>
              <p:nvPr/>
            </p:nvSpPr>
            <p:spPr>
              <a:xfrm>
                <a:off x="2133600" y="472440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2" name="Flowchart: Connector 231"/>
              <p:cNvSpPr/>
              <p:nvPr/>
            </p:nvSpPr>
            <p:spPr>
              <a:xfrm>
                <a:off x="2235200" y="4724398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3" name="Flowchart: Connector 232"/>
              <p:cNvSpPr/>
              <p:nvPr/>
            </p:nvSpPr>
            <p:spPr>
              <a:xfrm flipH="1">
                <a:off x="2133600" y="5105400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4" name="Flowchart: Connector 233"/>
              <p:cNvSpPr/>
              <p:nvPr/>
            </p:nvSpPr>
            <p:spPr>
              <a:xfrm flipH="1">
                <a:off x="2235200" y="511232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55" name="TextBox 234"/>
            <p:cNvSpPr txBox="1">
              <a:spLocks noChangeArrowheads="1"/>
            </p:cNvSpPr>
            <p:nvPr/>
          </p:nvSpPr>
          <p:spPr bwMode="auto">
            <a:xfrm>
              <a:off x="2362200" y="4800600"/>
              <a:ext cx="7620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ATF4</a:t>
              </a:r>
            </a:p>
          </p:txBody>
        </p:sp>
        <p:grpSp>
          <p:nvGrpSpPr>
            <p:cNvPr id="44056" name="Group 271"/>
            <p:cNvGrpSpPr>
              <a:grpSpLocks/>
            </p:cNvGrpSpPr>
            <p:nvPr/>
          </p:nvGrpSpPr>
          <p:grpSpPr bwMode="auto">
            <a:xfrm>
              <a:off x="3581400" y="3810000"/>
              <a:ext cx="457200" cy="1295400"/>
              <a:chOff x="4267200" y="4419600"/>
              <a:chExt cx="457200" cy="1295400"/>
            </a:xfrm>
          </p:grpSpPr>
          <p:sp>
            <p:nvSpPr>
              <p:cNvPr id="237" name="Flowchart: Connector 236"/>
              <p:cNvSpPr/>
              <p:nvPr/>
            </p:nvSpPr>
            <p:spPr>
              <a:xfrm>
                <a:off x="4267200" y="4419600"/>
                <a:ext cx="457200" cy="1295400"/>
              </a:xfrm>
              <a:prstGeom prst="flowChartConnector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38" name="Flowchart: Connector 237"/>
              <p:cNvSpPr/>
              <p:nvPr/>
            </p:nvSpPr>
            <p:spPr>
              <a:xfrm>
                <a:off x="4267200" y="5181600"/>
                <a:ext cx="457200" cy="533400"/>
              </a:xfrm>
              <a:prstGeom prst="flowChartConnector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57" name="TextBox 238"/>
            <p:cNvSpPr txBox="1">
              <a:spLocks noChangeArrowheads="1"/>
            </p:cNvSpPr>
            <p:nvPr/>
          </p:nvSpPr>
          <p:spPr bwMode="auto">
            <a:xfrm>
              <a:off x="3429000" y="3886200"/>
              <a:ext cx="9144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Cleaved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smtClean="0"/>
                <a:t>ATF6</a:t>
              </a:r>
            </a:p>
          </p:txBody>
        </p:sp>
        <p:cxnSp>
          <p:nvCxnSpPr>
            <p:cNvPr id="240" name="Straight Arrow Connector 239"/>
            <p:cNvCxnSpPr/>
            <p:nvPr/>
          </p:nvCxnSpPr>
          <p:spPr>
            <a:xfrm>
              <a:off x="2895600" y="5410200"/>
              <a:ext cx="381000" cy="228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1" name="Oval 240"/>
            <p:cNvSpPr/>
            <p:nvPr/>
          </p:nvSpPr>
          <p:spPr>
            <a:xfrm>
              <a:off x="6172200" y="2514600"/>
              <a:ext cx="1295400" cy="6096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60" name="TextBox 241"/>
            <p:cNvSpPr txBox="1">
              <a:spLocks noChangeArrowheads="1"/>
            </p:cNvSpPr>
            <p:nvPr/>
          </p:nvSpPr>
          <p:spPr bwMode="auto">
            <a:xfrm>
              <a:off x="6248400" y="2590800"/>
              <a:ext cx="12954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Caspase-12</a:t>
              </a:r>
            </a:p>
          </p:txBody>
        </p:sp>
        <p:sp>
          <p:nvSpPr>
            <p:cNvPr id="244" name="Explosion 2 243"/>
            <p:cNvSpPr/>
            <p:nvPr/>
          </p:nvSpPr>
          <p:spPr>
            <a:xfrm>
              <a:off x="4800600" y="5410200"/>
              <a:ext cx="2362200" cy="990600"/>
            </a:xfrm>
            <a:prstGeom prst="irregularSeal2">
              <a:avLst/>
            </a:prstGeom>
            <a:solidFill>
              <a:srgbClr val="AB7915"/>
            </a:solidFill>
            <a:ln>
              <a:solidFill>
                <a:srgbClr val="B9D79B"/>
              </a:solidFill>
            </a:ln>
            <a:effectLst>
              <a:outerShdw blurRad="50800" dist="50800" dir="5400000" algn="ctr" rotWithShape="0">
                <a:schemeClr val="accent3">
                  <a:lumMod val="20000"/>
                  <a:lumOff val="8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62" name="TextBox 244"/>
            <p:cNvSpPr txBox="1">
              <a:spLocks noChangeArrowheads="1"/>
            </p:cNvSpPr>
            <p:nvPr/>
          </p:nvSpPr>
          <p:spPr bwMode="auto">
            <a:xfrm>
              <a:off x="5334000" y="5715000"/>
              <a:ext cx="1141413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Cell death</a:t>
              </a:r>
            </a:p>
          </p:txBody>
        </p:sp>
        <p:grpSp>
          <p:nvGrpSpPr>
            <p:cNvPr id="51" name="Group 255"/>
            <p:cNvGrpSpPr/>
            <p:nvPr/>
          </p:nvGrpSpPr>
          <p:grpSpPr>
            <a:xfrm>
              <a:off x="3505201" y="5486399"/>
              <a:ext cx="533407" cy="914397"/>
              <a:chOff x="2133598" y="4878530"/>
              <a:chExt cx="254003" cy="616527"/>
            </a:xfrm>
            <a:solidFill>
              <a:srgbClr val="F0978E"/>
            </a:solidFill>
          </p:grpSpPr>
          <p:sp>
            <p:nvSpPr>
              <p:cNvPr id="251" name="Flowchart: Connector 250"/>
              <p:cNvSpPr/>
              <p:nvPr/>
            </p:nvSpPr>
            <p:spPr>
              <a:xfrm>
                <a:off x="2133598" y="4878532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2" name="Flowchart: Connector 251"/>
              <p:cNvSpPr/>
              <p:nvPr/>
            </p:nvSpPr>
            <p:spPr>
              <a:xfrm>
                <a:off x="2235201" y="4878530"/>
                <a:ext cx="152400" cy="4572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3" name="Flowchart: Connector 252"/>
              <p:cNvSpPr/>
              <p:nvPr/>
            </p:nvSpPr>
            <p:spPr>
              <a:xfrm flipH="1">
                <a:off x="2133598" y="5259533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54" name="Flowchart: Connector 253"/>
              <p:cNvSpPr/>
              <p:nvPr/>
            </p:nvSpPr>
            <p:spPr>
              <a:xfrm flipH="1">
                <a:off x="2235200" y="5266457"/>
                <a:ext cx="152400" cy="228600"/>
              </a:xfrm>
              <a:prstGeom prst="flowChartConnector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4064" name="Rectangle 254"/>
            <p:cNvSpPr>
              <a:spLocks noChangeArrowheads="1"/>
            </p:cNvSpPr>
            <p:nvPr/>
          </p:nvSpPr>
          <p:spPr bwMode="auto">
            <a:xfrm>
              <a:off x="3352800" y="5867400"/>
              <a:ext cx="83820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smtClean="0">
                  <a:solidFill>
                    <a:srgbClr val="00457C"/>
                  </a:solidFill>
                  <a:latin typeface="Times New Roman" pitchFamily="18" charset="0"/>
                </a:rPr>
                <a:t>CHOP</a:t>
              </a:r>
            </a:p>
          </p:txBody>
        </p:sp>
        <p:grpSp>
          <p:nvGrpSpPr>
            <p:cNvPr id="44065" name="Group 260"/>
            <p:cNvGrpSpPr>
              <a:grpSpLocks/>
            </p:cNvGrpSpPr>
            <p:nvPr/>
          </p:nvGrpSpPr>
          <p:grpSpPr bwMode="auto">
            <a:xfrm>
              <a:off x="1371600" y="3886200"/>
              <a:ext cx="914400" cy="1131888"/>
              <a:chOff x="2057357" y="4191000"/>
              <a:chExt cx="914915" cy="1131332"/>
            </a:xfrm>
          </p:grpSpPr>
          <p:grpSp>
            <p:nvGrpSpPr>
              <p:cNvPr id="44094" name="Group 264"/>
              <p:cNvGrpSpPr>
                <a:grpSpLocks/>
              </p:cNvGrpSpPr>
              <p:nvPr/>
            </p:nvGrpSpPr>
            <p:grpSpPr bwMode="auto">
              <a:xfrm>
                <a:off x="2057357" y="4191000"/>
                <a:ext cx="914915" cy="838200"/>
                <a:chOff x="1981157" y="4724400"/>
                <a:chExt cx="914915" cy="838200"/>
              </a:xfrm>
            </p:grpSpPr>
            <p:grpSp>
              <p:nvGrpSpPr>
                <p:cNvPr id="54" name="Group 245"/>
                <p:cNvGrpSpPr/>
                <p:nvPr/>
              </p:nvGrpSpPr>
              <p:grpSpPr>
                <a:xfrm>
                  <a:off x="2133600" y="4724400"/>
                  <a:ext cx="457200" cy="838200"/>
                  <a:chOff x="2133600" y="4724400"/>
                  <a:chExt cx="304800" cy="609600"/>
                </a:xfrm>
                <a:solidFill>
                  <a:srgbClr val="D79BD7"/>
                </a:solidFill>
              </p:grpSpPr>
              <p:sp>
                <p:nvSpPr>
                  <p:cNvPr id="271" name="Flowchart: Connector 270"/>
                  <p:cNvSpPr/>
                  <p:nvPr/>
                </p:nvSpPr>
                <p:spPr>
                  <a:xfrm>
                    <a:off x="21336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2" name="Flowchart: Connector 271"/>
                  <p:cNvSpPr/>
                  <p:nvPr/>
                </p:nvSpPr>
                <p:spPr>
                  <a:xfrm>
                    <a:off x="2286000" y="4724400"/>
                    <a:ext cx="152400" cy="4572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3" name="Flowchart: Connector 272"/>
                  <p:cNvSpPr/>
                  <p:nvPr/>
                </p:nvSpPr>
                <p:spPr>
                  <a:xfrm flipH="1">
                    <a:off x="21336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  <p:sp>
                <p:nvSpPr>
                  <p:cNvPr id="274" name="Flowchart: Connector 273"/>
                  <p:cNvSpPr/>
                  <p:nvPr/>
                </p:nvSpPr>
                <p:spPr>
                  <a:xfrm flipH="1">
                    <a:off x="2286000" y="5105400"/>
                    <a:ext cx="152400" cy="228600"/>
                  </a:xfrm>
                  <a:prstGeom prst="flowChartConnector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endParaRPr lang="en-US" b="1">
                      <a:solidFill>
                        <a:srgbClr val="FFFFFF"/>
                      </a:solidFill>
                    </a:endParaRPr>
                  </a:p>
                </p:txBody>
              </p:sp>
            </p:grpSp>
            <p:sp>
              <p:nvSpPr>
                <p:cNvPr id="44102" name="TextBox 269"/>
                <p:cNvSpPr txBox="1">
                  <a:spLocks noChangeArrowheads="1"/>
                </p:cNvSpPr>
                <p:nvPr/>
              </p:nvSpPr>
              <p:spPr bwMode="auto">
                <a:xfrm>
                  <a:off x="1981157" y="4952888"/>
                  <a:ext cx="914915" cy="3383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1600" smtClean="0"/>
                    <a:t>eIF2</a:t>
                  </a:r>
                  <a:r>
                    <a:rPr lang="el-GR" sz="1600" smtClean="0"/>
                    <a:t>α</a:t>
                  </a:r>
                  <a:endParaRPr lang="en-US" sz="1600" smtClean="0"/>
                </a:p>
              </p:txBody>
            </p:sp>
          </p:grpSp>
          <p:grpSp>
            <p:nvGrpSpPr>
              <p:cNvPr id="44095" name="Group 364"/>
              <p:cNvGrpSpPr>
                <a:grpSpLocks/>
              </p:cNvGrpSpPr>
              <p:nvPr/>
            </p:nvGrpSpPr>
            <p:grpSpPr bwMode="auto">
              <a:xfrm>
                <a:off x="2133600" y="4952999"/>
                <a:ext cx="303288" cy="369333"/>
                <a:chOff x="2133600" y="4952999"/>
                <a:chExt cx="303288" cy="369333"/>
              </a:xfrm>
            </p:grpSpPr>
            <p:sp>
              <p:nvSpPr>
                <p:cNvPr id="267" name="Flowchart: Connector 266"/>
                <p:cNvSpPr/>
                <p:nvPr/>
              </p:nvSpPr>
              <p:spPr>
                <a:xfrm>
                  <a:off x="2209843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100" name="TextBox 267"/>
                <p:cNvSpPr txBox="1">
                  <a:spLocks noChangeArrowheads="1"/>
                </p:cNvSpPr>
                <p:nvPr/>
              </p:nvSpPr>
              <p:spPr bwMode="auto">
                <a:xfrm>
                  <a:off x="21336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  <p:grpSp>
            <p:nvGrpSpPr>
              <p:cNvPr id="44096" name="Group 365"/>
              <p:cNvGrpSpPr>
                <a:grpSpLocks/>
              </p:cNvGrpSpPr>
              <p:nvPr/>
            </p:nvGrpSpPr>
            <p:grpSpPr bwMode="auto">
              <a:xfrm>
                <a:off x="2438400" y="4953000"/>
                <a:ext cx="303288" cy="369332"/>
                <a:chOff x="2438400" y="4953000"/>
                <a:chExt cx="303288" cy="369332"/>
              </a:xfrm>
            </p:grpSpPr>
            <p:sp>
              <p:nvSpPr>
                <p:cNvPr id="265" name="Flowchart: Connector 264"/>
                <p:cNvSpPr/>
                <p:nvPr/>
              </p:nvSpPr>
              <p:spPr>
                <a:xfrm>
                  <a:off x="2514814" y="4952626"/>
                  <a:ext cx="152486" cy="304650"/>
                </a:xfrm>
                <a:prstGeom prst="flowChartConnector">
                  <a:avLst/>
                </a:prstGeom>
                <a:solidFill>
                  <a:srgbClr val="F0978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b="1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4098" name="TextBox 265"/>
                <p:cNvSpPr txBox="1">
                  <a:spLocks noChangeArrowheads="1"/>
                </p:cNvSpPr>
                <p:nvPr/>
              </p:nvSpPr>
              <p:spPr bwMode="auto">
                <a:xfrm>
                  <a:off x="2438400" y="4953000"/>
                  <a:ext cx="303288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b="1">
                      <a:solidFill>
                        <a:srgbClr val="00457C"/>
                      </a:solidFill>
                      <a:latin typeface="Times New Roman" pitchFamily="18" charset="0"/>
                    </a:defRPr>
                  </a:lvl9pPr>
                </a:lstStyle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mtClean="0"/>
                    <a:t>P</a:t>
                  </a:r>
                </a:p>
              </p:txBody>
            </p:sp>
          </p:grpSp>
        </p:grpSp>
        <p:grpSp>
          <p:nvGrpSpPr>
            <p:cNvPr id="44066" name="Group 274"/>
            <p:cNvGrpSpPr>
              <a:grpSpLocks/>
            </p:cNvGrpSpPr>
            <p:nvPr/>
          </p:nvGrpSpPr>
          <p:grpSpPr bwMode="auto">
            <a:xfrm>
              <a:off x="4724400" y="2057400"/>
              <a:ext cx="838200" cy="1588661"/>
              <a:chOff x="5410196" y="2362200"/>
              <a:chExt cx="838263" cy="1588105"/>
            </a:xfrm>
          </p:grpSpPr>
          <p:sp>
            <p:nvSpPr>
              <p:cNvPr id="276" name="Flowchart: Connector 275"/>
              <p:cNvSpPr/>
              <p:nvPr/>
            </p:nvSpPr>
            <p:spPr>
              <a:xfrm>
                <a:off x="5410196" y="2362200"/>
                <a:ext cx="457234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77" name="Flowchart: Connector 276"/>
              <p:cNvSpPr/>
              <p:nvPr/>
            </p:nvSpPr>
            <p:spPr>
              <a:xfrm>
                <a:off x="5791225" y="2362200"/>
                <a:ext cx="457234" cy="1294947"/>
              </a:xfrm>
              <a:prstGeom prst="flowChartConnector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9" name="TextBox 277"/>
              <p:cNvSpPr txBox="1">
                <a:spLocks noChangeArrowheads="1"/>
              </p:cNvSpPr>
              <p:nvPr/>
            </p:nvSpPr>
            <p:spPr bwMode="auto">
              <a:xfrm>
                <a:off x="5486402" y="2743067"/>
                <a:ext cx="604653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IRE1</a:t>
                </a:r>
              </a:p>
            </p:txBody>
          </p:sp>
          <p:sp>
            <p:nvSpPr>
              <p:cNvPr id="279" name="Flowchart: Connector 278"/>
              <p:cNvSpPr/>
              <p:nvPr/>
            </p:nvSpPr>
            <p:spPr>
              <a:xfrm>
                <a:off x="5562607" y="3580973"/>
                <a:ext cx="152411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0" name="Flowchart: Connector 279"/>
              <p:cNvSpPr/>
              <p:nvPr/>
            </p:nvSpPr>
            <p:spPr>
              <a:xfrm>
                <a:off x="5943636" y="3580973"/>
                <a:ext cx="152411" cy="304693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92" name="TextBox 280"/>
              <p:cNvSpPr txBox="1">
                <a:spLocks noChangeArrowheads="1"/>
              </p:cNvSpPr>
              <p:nvPr/>
            </p:nvSpPr>
            <p:spPr bwMode="auto">
              <a:xfrm>
                <a:off x="5867432" y="3580973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44093" name="Rectangle 281"/>
              <p:cNvSpPr>
                <a:spLocks noChangeArrowheads="1"/>
              </p:cNvSpPr>
              <p:nvPr/>
            </p:nvSpPr>
            <p:spPr bwMode="auto">
              <a:xfrm flipH="1">
                <a:off x="5486402" y="3580973"/>
                <a:ext cx="152411" cy="3692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1" smtClean="0">
                    <a:solidFill>
                      <a:srgbClr val="00457C"/>
                    </a:solidFill>
                    <a:latin typeface="Times New Roman" pitchFamily="18" charset="0"/>
                  </a:rPr>
                  <a:t>P</a:t>
                </a:r>
              </a:p>
            </p:txBody>
          </p:sp>
        </p:grpSp>
        <p:grpSp>
          <p:nvGrpSpPr>
            <p:cNvPr id="44067" name="Group 282"/>
            <p:cNvGrpSpPr>
              <a:grpSpLocks/>
            </p:cNvGrpSpPr>
            <p:nvPr/>
          </p:nvGrpSpPr>
          <p:grpSpPr bwMode="auto">
            <a:xfrm>
              <a:off x="1905000" y="1981200"/>
              <a:ext cx="914400" cy="1665288"/>
              <a:chOff x="2590800" y="2286000"/>
              <a:chExt cx="914400" cy="1664732"/>
            </a:xfrm>
          </p:grpSpPr>
          <p:sp>
            <p:nvSpPr>
              <p:cNvPr id="284" name="Oval 283"/>
              <p:cNvSpPr/>
              <p:nvPr/>
            </p:nvSpPr>
            <p:spPr>
              <a:xfrm>
                <a:off x="25908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3048000" y="2286000"/>
                <a:ext cx="457200" cy="1371142"/>
              </a:xfrm>
              <a:prstGeom prst="ellipse">
                <a:avLst/>
              </a:prstGeom>
              <a:solidFill>
                <a:srgbClr val="B9D79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2" name="TextBox 285"/>
              <p:cNvSpPr txBox="1">
                <a:spLocks noChangeArrowheads="1"/>
              </p:cNvSpPr>
              <p:nvPr/>
            </p:nvSpPr>
            <p:spPr bwMode="auto">
              <a:xfrm>
                <a:off x="2743200" y="2743200"/>
                <a:ext cx="6767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PERK</a:t>
                </a:r>
              </a:p>
            </p:txBody>
          </p:sp>
          <p:sp>
            <p:nvSpPr>
              <p:cNvPr id="287" name="Flowchart: Connector 286"/>
              <p:cNvSpPr/>
              <p:nvPr/>
            </p:nvSpPr>
            <p:spPr>
              <a:xfrm>
                <a:off x="27432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288" name="Flowchart: Connector 287"/>
              <p:cNvSpPr/>
              <p:nvPr/>
            </p:nvSpPr>
            <p:spPr>
              <a:xfrm>
                <a:off x="3200400" y="3580967"/>
                <a:ext cx="152400" cy="304698"/>
              </a:xfrm>
              <a:prstGeom prst="flowChartConnector">
                <a:avLst/>
              </a:prstGeom>
              <a:solidFill>
                <a:srgbClr val="F097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44085" name="TextBox 288"/>
              <p:cNvSpPr txBox="1">
                <a:spLocks noChangeArrowheads="1"/>
              </p:cNvSpPr>
              <p:nvPr/>
            </p:nvSpPr>
            <p:spPr bwMode="auto">
              <a:xfrm>
                <a:off x="26670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  <p:sp>
            <p:nvSpPr>
              <p:cNvPr id="44086" name="TextBox 289"/>
              <p:cNvSpPr txBox="1">
                <a:spLocks noChangeArrowheads="1"/>
              </p:cNvSpPr>
              <p:nvPr/>
            </p:nvSpPr>
            <p:spPr bwMode="auto">
              <a:xfrm>
                <a:off x="3124200" y="3581400"/>
                <a:ext cx="30328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1pPr>
                <a:lvl2pPr marL="742950" indent="-28575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2pPr>
                <a:lvl3pPr marL="11430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3pPr>
                <a:lvl4pPr marL="16002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4pPr>
                <a:lvl5pPr marL="2057400" indent="-228600"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b="1">
                    <a:solidFill>
                      <a:srgbClr val="00457C"/>
                    </a:solidFill>
                    <a:latin typeface="Times New Roman" pitchFamily="18" charset="0"/>
                  </a:defRPr>
                </a:lvl9pPr>
              </a:lstStyle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mtClean="0"/>
                  <a:t>P</a:t>
                </a:r>
              </a:p>
            </p:txBody>
          </p:sp>
        </p:grpSp>
        <p:cxnSp>
          <p:nvCxnSpPr>
            <p:cNvPr id="292" name="Straight Arrow Connector 291"/>
            <p:cNvCxnSpPr/>
            <p:nvPr/>
          </p:nvCxnSpPr>
          <p:spPr>
            <a:xfrm flipH="1">
              <a:off x="3962400" y="1447800"/>
              <a:ext cx="152400" cy="762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Straight Arrow Connector 292"/>
            <p:cNvCxnSpPr/>
            <p:nvPr/>
          </p:nvCxnSpPr>
          <p:spPr>
            <a:xfrm>
              <a:off x="3810000" y="3352800"/>
              <a:ext cx="0" cy="4572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Arrow Connector 293"/>
            <p:cNvCxnSpPr/>
            <p:nvPr/>
          </p:nvCxnSpPr>
          <p:spPr>
            <a:xfrm>
              <a:off x="3810000" y="4648200"/>
              <a:ext cx="0" cy="6858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Straight Arrow Connector 294"/>
            <p:cNvCxnSpPr/>
            <p:nvPr/>
          </p:nvCxnSpPr>
          <p:spPr>
            <a:xfrm>
              <a:off x="4876800" y="1371600"/>
              <a:ext cx="304800" cy="6096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Straight Arrow Connector 295"/>
            <p:cNvCxnSpPr/>
            <p:nvPr/>
          </p:nvCxnSpPr>
          <p:spPr>
            <a:xfrm flipH="1">
              <a:off x="4876800" y="3581400"/>
              <a:ext cx="304800" cy="9144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Arrow Connector 297"/>
            <p:cNvCxnSpPr>
              <a:stCxn id="202" idx="5"/>
            </p:cNvCxnSpPr>
            <p:nvPr/>
          </p:nvCxnSpPr>
          <p:spPr>
            <a:xfrm flipH="1">
              <a:off x="6553200" y="3101975"/>
              <a:ext cx="282575" cy="1393825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Arrow Connector 298"/>
            <p:cNvCxnSpPr/>
            <p:nvPr/>
          </p:nvCxnSpPr>
          <p:spPr>
            <a:xfrm flipH="1">
              <a:off x="6096000" y="5105400"/>
              <a:ext cx="152400" cy="38100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16-Point Star 301"/>
            <p:cNvSpPr/>
            <p:nvPr/>
          </p:nvSpPr>
          <p:spPr>
            <a:xfrm>
              <a:off x="3810000" y="914400"/>
              <a:ext cx="1143000" cy="457200"/>
            </a:xfrm>
            <a:prstGeom prst="star16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76" name="TextBox 302"/>
            <p:cNvSpPr txBox="1">
              <a:spLocks noChangeArrowheads="1"/>
            </p:cNvSpPr>
            <p:nvPr/>
          </p:nvSpPr>
          <p:spPr bwMode="auto">
            <a:xfrm flipH="1">
              <a:off x="3886200" y="914400"/>
              <a:ext cx="1066800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ER stess</a:t>
              </a:r>
            </a:p>
          </p:txBody>
        </p:sp>
        <p:cxnSp>
          <p:nvCxnSpPr>
            <p:cNvPr id="306" name="Straight Arrow Connector 305"/>
            <p:cNvCxnSpPr/>
            <p:nvPr/>
          </p:nvCxnSpPr>
          <p:spPr>
            <a:xfrm>
              <a:off x="4114800" y="5867400"/>
              <a:ext cx="381000" cy="0"/>
            </a:xfrm>
            <a:prstGeom prst="straightConnector1">
              <a:avLst/>
            </a:prstGeom>
            <a:ln w="3492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4" name="Oval 313"/>
            <p:cNvSpPr/>
            <p:nvPr/>
          </p:nvSpPr>
          <p:spPr>
            <a:xfrm>
              <a:off x="5486400" y="4572000"/>
              <a:ext cx="1676400" cy="685800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b="1">
                <a:solidFill>
                  <a:srgbClr val="FFFFFF"/>
                </a:solidFill>
              </a:endParaRPr>
            </a:p>
          </p:txBody>
        </p:sp>
        <p:sp>
          <p:nvSpPr>
            <p:cNvPr id="44079" name="TextBox 314"/>
            <p:cNvSpPr txBox="1">
              <a:spLocks noChangeArrowheads="1"/>
            </p:cNvSpPr>
            <p:nvPr/>
          </p:nvSpPr>
          <p:spPr bwMode="auto">
            <a:xfrm>
              <a:off x="5867400" y="4495800"/>
              <a:ext cx="105028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Caspase </a:t>
              </a:r>
            </a:p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cascade</a:t>
              </a:r>
            </a:p>
          </p:txBody>
        </p:sp>
      </p:grpSp>
      <p:sp>
        <p:nvSpPr>
          <p:cNvPr id="44036" name="Oval 311"/>
          <p:cNvSpPr>
            <a:spLocks noChangeArrowheads="1"/>
          </p:cNvSpPr>
          <p:nvPr/>
        </p:nvSpPr>
        <p:spPr bwMode="auto">
          <a:xfrm>
            <a:off x="4724400" y="4648200"/>
            <a:ext cx="1143000" cy="762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b="1" smtClean="0">
                <a:solidFill>
                  <a:srgbClr val="00457C"/>
                </a:solidFill>
                <a:latin typeface="Times New Roman" pitchFamily="18" charset="0"/>
              </a:rPr>
              <a:t>XBP-1</a:t>
            </a:r>
          </a:p>
        </p:txBody>
      </p:sp>
      <p:cxnSp>
        <p:nvCxnSpPr>
          <p:cNvPr id="313" name="Straight Arrow Connector 312"/>
          <p:cNvCxnSpPr>
            <a:stCxn id="44036" idx="3"/>
          </p:cNvCxnSpPr>
          <p:nvPr/>
        </p:nvCxnSpPr>
        <p:spPr bwMode="auto">
          <a:xfrm flipH="1">
            <a:off x="4495800" y="5299075"/>
            <a:ext cx="395288" cy="492125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1" name="Straight Arrow Connector 290"/>
          <p:cNvCxnSpPr>
            <a:endCxn id="108" idx="1"/>
          </p:cNvCxnSpPr>
          <p:nvPr/>
        </p:nvCxnSpPr>
        <p:spPr bwMode="auto">
          <a:xfrm>
            <a:off x="6248400" y="2971800"/>
            <a:ext cx="395288" cy="1588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039" name="Group 302"/>
          <p:cNvGrpSpPr>
            <a:grpSpLocks/>
          </p:cNvGrpSpPr>
          <p:nvPr/>
        </p:nvGrpSpPr>
        <p:grpSpPr bwMode="auto">
          <a:xfrm>
            <a:off x="1143000" y="5943600"/>
            <a:ext cx="1295400" cy="533400"/>
            <a:chOff x="6400800" y="1447800"/>
            <a:chExt cx="1295400" cy="533400"/>
          </a:xfrm>
        </p:grpSpPr>
        <p:sp>
          <p:nvSpPr>
            <p:cNvPr id="44046" name="Oval 299"/>
            <p:cNvSpPr>
              <a:spLocks noChangeArrowheads="1"/>
            </p:cNvSpPr>
            <p:nvPr/>
          </p:nvSpPr>
          <p:spPr bwMode="auto">
            <a:xfrm>
              <a:off x="6400800" y="1447800"/>
              <a:ext cx="1295400" cy="533400"/>
            </a:xfrm>
            <a:prstGeom prst="ellipse">
              <a:avLst/>
            </a:prstGeom>
            <a:solidFill>
              <a:srgbClr val="BEC0A6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 smtClean="0">
                <a:solidFill>
                  <a:srgbClr val="00457C"/>
                </a:solidFill>
                <a:latin typeface="Times New Roman" pitchFamily="18" charset="0"/>
              </a:endParaRPr>
            </a:p>
          </p:txBody>
        </p:sp>
        <p:sp>
          <p:nvSpPr>
            <p:cNvPr id="44047" name="TextBox 300"/>
            <p:cNvSpPr txBox="1">
              <a:spLocks noChangeArrowheads="1"/>
            </p:cNvSpPr>
            <p:nvPr/>
          </p:nvSpPr>
          <p:spPr bwMode="auto">
            <a:xfrm>
              <a:off x="6629400" y="1524000"/>
              <a:ext cx="9028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1pPr>
              <a:lvl2pPr marL="742950" indent="-28575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2pPr>
              <a:lvl3pPr marL="11430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3pPr>
              <a:lvl4pPr marL="16002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4pPr>
              <a:lvl5pPr marL="2057400" indent="-228600"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solidFill>
                    <a:srgbClr val="00457C"/>
                  </a:solidFill>
                  <a:latin typeface="Times New Roman" pitchFamily="18" charset="0"/>
                </a:defRPr>
              </a:lvl9pPr>
            </a:lstStyle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/>
                <a:t>GRP78</a:t>
              </a:r>
            </a:p>
          </p:txBody>
        </p:sp>
      </p:grpSp>
      <p:cxnSp>
        <p:nvCxnSpPr>
          <p:cNvPr id="307" name="Straight Arrow Connector 306"/>
          <p:cNvCxnSpPr/>
          <p:nvPr/>
        </p:nvCxnSpPr>
        <p:spPr bwMode="auto">
          <a:xfrm flipH="1">
            <a:off x="2286000" y="5562600"/>
            <a:ext cx="609600" cy="4572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Straight Arrow Connector 296"/>
          <p:cNvCxnSpPr/>
          <p:nvPr/>
        </p:nvCxnSpPr>
        <p:spPr bwMode="auto">
          <a:xfrm>
            <a:off x="2209800" y="1219200"/>
            <a:ext cx="4572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1" name="TextBox 300"/>
          <p:cNvSpPr txBox="1">
            <a:spLocks noChangeArrowheads="1"/>
          </p:cNvSpPr>
          <p:nvPr/>
        </p:nvSpPr>
        <p:spPr bwMode="auto">
          <a:xfrm>
            <a:off x="2667000" y="990600"/>
            <a:ext cx="976313" cy="461963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>
                <a:solidFill>
                  <a:srgbClr val="00457C"/>
                </a:solidFill>
                <a:latin typeface="Times New Roman" pitchFamily="18" charset="0"/>
              </a:rPr>
              <a:t> [ca</a:t>
            </a:r>
            <a:r>
              <a:rPr lang="en-US" sz="2400" b="1" baseline="30000" dirty="0">
                <a:solidFill>
                  <a:srgbClr val="00457C"/>
                </a:solidFill>
                <a:latin typeface="Times New Roman" pitchFamily="18" charset="0"/>
              </a:rPr>
              <a:t>2+</a:t>
            </a:r>
            <a:r>
              <a:rPr lang="en-US" sz="2400" b="1" dirty="0">
                <a:solidFill>
                  <a:srgbClr val="00457C"/>
                </a:solidFill>
                <a:latin typeface="Times New Roman" pitchFamily="18" charset="0"/>
              </a:rPr>
              <a:t>]</a:t>
            </a:r>
          </a:p>
        </p:txBody>
      </p:sp>
      <p:cxnSp>
        <p:nvCxnSpPr>
          <p:cNvPr id="303" name="Straight Arrow Connector 302"/>
          <p:cNvCxnSpPr/>
          <p:nvPr/>
        </p:nvCxnSpPr>
        <p:spPr bwMode="auto">
          <a:xfrm flipV="1">
            <a:off x="3581400" y="1066800"/>
            <a:ext cx="0" cy="38100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/>
          <p:cNvCxnSpPr/>
          <p:nvPr/>
        </p:nvCxnSpPr>
        <p:spPr bwMode="auto">
          <a:xfrm>
            <a:off x="3733800" y="1219200"/>
            <a:ext cx="6096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/>
          <p:cNvCxnSpPr/>
          <p:nvPr/>
        </p:nvCxnSpPr>
        <p:spPr bwMode="auto">
          <a:xfrm>
            <a:off x="5105400" y="6019800"/>
            <a:ext cx="381000" cy="0"/>
          </a:xfrm>
          <a:prstGeom prst="straightConnector1">
            <a:avLst/>
          </a:prstGeom>
          <a:ln w="349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8490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3000" y="1905000"/>
            <a:ext cx="7406640" cy="935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altLang="zh-CN" sz="2400" b="1" dirty="0" smtClean="0">
              <a:solidFill>
                <a:prstClr val="black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600200"/>
            <a:ext cx="8077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SUMMARY:</a:t>
            </a:r>
          </a:p>
          <a:p>
            <a:endParaRPr lang="en-US" dirty="0">
              <a:solidFill>
                <a:schemeClr val="tx2"/>
              </a:solidFill>
            </a:endParaRPr>
          </a:p>
          <a:p>
            <a:pPr marL="342900" indent="-342900">
              <a:buAutoNum type="arabicPlain"/>
            </a:pPr>
            <a:r>
              <a:rPr lang="en-US" dirty="0" smtClean="0">
                <a:solidFill>
                  <a:schemeClr val="tx2"/>
                </a:solidFill>
              </a:rPr>
              <a:t>Taurine in culture and using the in vivo stroke model demonstrates neuroprotection via ATF6 and IRE-1 pathways but not the PERK pathway.</a:t>
            </a:r>
          </a:p>
          <a:p>
            <a:pPr marL="342900" indent="-342900">
              <a:buAutoNum type="arabicPlain"/>
            </a:pPr>
            <a:endParaRPr lang="en-US" dirty="0">
              <a:solidFill>
                <a:schemeClr val="tx2"/>
              </a:solidFill>
            </a:endParaRPr>
          </a:p>
          <a:p>
            <a:pPr marL="342900" indent="-342900">
              <a:buAutoNum type="arabicPlain"/>
            </a:pPr>
            <a:r>
              <a:rPr lang="en-US" dirty="0" smtClean="0">
                <a:solidFill>
                  <a:schemeClr val="tx2"/>
                </a:solidFill>
              </a:rPr>
              <a:t>DETC-</a:t>
            </a:r>
            <a:r>
              <a:rPr lang="en-US" dirty="0" err="1" smtClean="0">
                <a:solidFill>
                  <a:schemeClr val="tx2"/>
                </a:solidFill>
              </a:rPr>
              <a:t>MeSO</a:t>
            </a:r>
            <a:r>
              <a:rPr lang="en-US" dirty="0" smtClean="0">
                <a:solidFill>
                  <a:schemeClr val="tx2"/>
                </a:solidFill>
              </a:rPr>
              <a:t> protects in stroke via PERK and IRE-1 pathways.</a:t>
            </a:r>
          </a:p>
          <a:p>
            <a:pPr marL="342900" indent="-342900">
              <a:buAutoNum type="arabicPlain"/>
            </a:pPr>
            <a:endParaRPr lang="en-US" dirty="0">
              <a:solidFill>
                <a:schemeClr val="tx2"/>
              </a:solidFill>
            </a:endParaRPr>
          </a:p>
          <a:p>
            <a:pPr marL="342900" indent="-342900">
              <a:buAutoNum type="arabicPlain"/>
            </a:pPr>
            <a:r>
              <a:rPr lang="en-US" dirty="0" smtClean="0">
                <a:solidFill>
                  <a:schemeClr val="tx2"/>
                </a:solidFill>
              </a:rPr>
              <a:t>The multidrug strategy  employed for the stroke model (pre-treatment) resulted in decreased expression of apoptotic markers and protected via increased Hsp27 and inhibition of the IRE-1 pathway. With post-treatment, protection occurred via Grp78 inhibition and increased Bcl-2/</a:t>
            </a:r>
            <a:r>
              <a:rPr lang="en-US" dirty="0" err="1" smtClean="0">
                <a:solidFill>
                  <a:schemeClr val="tx2"/>
                </a:solidFill>
              </a:rPr>
              <a:t>Bax</a:t>
            </a:r>
            <a:r>
              <a:rPr lang="en-US" dirty="0" smtClean="0">
                <a:solidFill>
                  <a:schemeClr val="tx2"/>
                </a:solidFill>
              </a:rPr>
              <a:t> ratio.</a:t>
            </a: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259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143000" y="1905000"/>
            <a:ext cx="7406640" cy="935502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altLang="zh-CN" sz="2400" b="1" dirty="0" smtClean="0">
              <a:solidFill>
                <a:prstClr val="black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6800" y="5144450"/>
            <a:ext cx="7239000" cy="17512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u="sng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</a:t>
            </a:r>
            <a:endParaRPr lang="en-US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Department of Health: James and Esther King.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Florida Atlantic University: Neuroscience Research Theme Award.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914400"/>
            <a:ext cx="7239000" cy="4303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u="sng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FUTURE INVESTIGATIONS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Further pursue mechanisms of protection – including potential modification of autophagy pathways.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Examine stem cell mobilizing aspects in vivo.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Consider additional drug combinations such as DETC-</a:t>
            </a:r>
            <a:r>
              <a:rPr lang="en-US" b="1" dirty="0" err="1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MeSO</a:t>
            </a:r>
            <a:r>
              <a:rPr lang="en-US" b="1" dirty="0" smtClean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Taurine.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897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07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3975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76501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38811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TaurineAApdf3only9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427559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533400"/>
            <a:ext cx="6172200" cy="11811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90600" y="6477000"/>
            <a:ext cx="7162800" cy="1371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2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-4876800"/>
            <a:ext cx="6096000" cy="113538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5800" y="-76200"/>
            <a:ext cx="7620000" cy="762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3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074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8013"/>
            <a:ext cx="3505200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41566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" y="609600"/>
            <a:ext cx="83058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487126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84175"/>
            <a:ext cx="5638800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99812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55575"/>
            <a:ext cx="5791200" cy="609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967608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Echo">
  <a:themeElements>
    <a:clrScheme name="Ech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ho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00457C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Ech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h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h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1712</Words>
  <Application>Microsoft Office PowerPoint</Application>
  <PresentationFormat>On-screen Show (4:3)</PresentationFormat>
  <Paragraphs>549</Paragraphs>
  <Slides>80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8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80</vt:i4>
      </vt:variant>
    </vt:vector>
  </HeadingPairs>
  <TitlesOfParts>
    <vt:vector size="91" baseType="lpstr">
      <vt:lpstr>Solstice</vt:lpstr>
      <vt:lpstr>1_Solstice</vt:lpstr>
      <vt:lpstr>3_Solstice</vt:lpstr>
      <vt:lpstr>Trek</vt:lpstr>
      <vt:lpstr>1_Trek</vt:lpstr>
      <vt:lpstr>1_Office Theme</vt:lpstr>
      <vt:lpstr>Echo</vt:lpstr>
      <vt:lpstr>1_Echo</vt:lpstr>
      <vt:lpstr>CS ChemDraw Drawing</vt:lpstr>
      <vt:lpstr>Prism Project</vt:lpstr>
      <vt:lpstr>Worksheet</vt:lpstr>
      <vt:lpstr>Novel strategies for stroke therapy based on targeting of Mitochondrial dysfunction AND ER STRESS signaling pathways.    </vt:lpstr>
      <vt:lpstr>PowerPoint Presentation</vt:lpstr>
      <vt:lpstr>Taurine and its function</vt:lpstr>
      <vt:lpstr>PowerPoint Presentation</vt:lpstr>
      <vt:lpstr>PowerPoint Presentation</vt:lpstr>
      <vt:lpstr>Confocal Microscopic Study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  <vt:lpstr>Stroke</vt:lpstr>
      <vt:lpstr>PowerPoint Presentation</vt:lpstr>
      <vt:lpstr>PowerPoint Presentation</vt:lpstr>
      <vt:lpstr>PowerPoint Presentation</vt:lpstr>
      <vt:lpstr>Stroke</vt:lpstr>
      <vt:lpstr>Animal model of stroke </vt:lpstr>
      <vt:lpstr>PowerPoint Presentation</vt:lpstr>
      <vt:lpstr>Measuring of lesion size (by TTC 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Howard Prentice</dc:creator>
  <cp:lastModifiedBy>OMICS</cp:lastModifiedBy>
  <cp:revision>53</cp:revision>
  <cp:lastPrinted>2012-04-04T19:10:19Z</cp:lastPrinted>
  <dcterms:created xsi:type="dcterms:W3CDTF">2012-04-02T12:23:51Z</dcterms:created>
  <dcterms:modified xsi:type="dcterms:W3CDTF">2015-08-03T08:32:04Z</dcterms:modified>
</cp:coreProperties>
</file>