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6" r:id="rId3"/>
    <p:sldId id="257" r:id="rId4"/>
    <p:sldId id="258" r:id="rId5"/>
    <p:sldId id="259" r:id="rId6"/>
    <p:sldId id="261" r:id="rId7"/>
    <p:sldId id="260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7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6022" autoAdjust="0"/>
  </p:normalViewPr>
  <p:slideViewPr>
    <p:cSldViewPr>
      <p:cViewPr varScale="1">
        <p:scale>
          <a:sx n="62" d="100"/>
          <a:sy n="62" d="100"/>
        </p:scale>
        <p:origin x="-159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50345-7C42-48D4-86A6-B3F4ECBB3359}" type="datetimeFigureOut">
              <a:rPr lang="en-US" smtClean="0"/>
              <a:pPr/>
              <a:t>5/9/2016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6E4C-9619-4329-B581-70D5DB9F8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50345-7C42-48D4-86A6-B3F4ECBB3359}" type="datetimeFigureOut">
              <a:rPr lang="en-US" smtClean="0"/>
              <a:pPr/>
              <a:t>5/9/2016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6E4C-9619-4329-B581-70D5DB9F8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50345-7C42-48D4-86A6-B3F4ECBB3359}" type="datetimeFigureOut">
              <a:rPr lang="en-US" smtClean="0"/>
              <a:pPr/>
              <a:t>5/9/2016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6E4C-9619-4329-B581-70D5DB9F8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50345-7C42-48D4-86A6-B3F4ECBB3359}" type="datetimeFigureOut">
              <a:rPr lang="en-US" smtClean="0"/>
              <a:pPr/>
              <a:t>5/9/2016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6E4C-9619-4329-B581-70D5DB9F8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50345-7C42-48D4-86A6-B3F4ECBB3359}" type="datetimeFigureOut">
              <a:rPr lang="en-US" smtClean="0"/>
              <a:pPr/>
              <a:t>5/9/2016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6E4C-9619-4329-B581-70D5DB9F8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50345-7C42-48D4-86A6-B3F4ECBB3359}" type="datetimeFigureOut">
              <a:rPr lang="en-US" smtClean="0"/>
              <a:pPr/>
              <a:t>5/9/2016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6E4C-9619-4329-B581-70D5DB9F8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50345-7C42-48D4-86A6-B3F4ECBB3359}" type="datetimeFigureOut">
              <a:rPr lang="en-US" smtClean="0"/>
              <a:pPr/>
              <a:t>5/9/2016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6E4C-9619-4329-B581-70D5DB9F8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50345-7C42-48D4-86A6-B3F4ECBB3359}" type="datetimeFigureOut">
              <a:rPr lang="en-US" smtClean="0"/>
              <a:pPr/>
              <a:t>5/9/2016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6E4C-9619-4329-B581-70D5DB9F8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50345-7C42-48D4-86A6-B3F4ECBB3359}" type="datetimeFigureOut">
              <a:rPr lang="en-US" smtClean="0"/>
              <a:pPr/>
              <a:t>5/9/2016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DD46E4C-9619-4329-B581-70D5DB9F807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50345-7C42-48D4-86A6-B3F4ECBB3359}" type="datetimeFigureOut">
              <a:rPr lang="en-US" smtClean="0"/>
              <a:pPr/>
              <a:t>5/9/2016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6E4C-9619-4329-B581-70D5DB9F8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50345-7C42-48D4-86A6-B3F4ECBB3359}" type="datetimeFigureOut">
              <a:rPr lang="en-US" smtClean="0"/>
              <a:pPr/>
              <a:t>5/9/2016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46E4C-9619-4329-B581-70D5DB9F8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1350345-7C42-48D4-86A6-B3F4ECBB3359}" type="datetimeFigureOut">
              <a:rPr lang="en-US" smtClean="0"/>
              <a:pPr/>
              <a:t>5/9/2016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DD46E4C-9619-4329-B581-70D5DB9F807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fade thruBlk="1"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400" dirty="0" smtClean="0">
                <a:latin typeface="Arial Black" pitchFamily="34" charset="0"/>
              </a:rPr>
              <a:t/>
            </a:r>
            <a:br>
              <a:rPr lang="en-US" sz="2400" dirty="0" smtClean="0">
                <a:latin typeface="Arial Black" pitchFamily="34" charset="0"/>
              </a:rPr>
            </a:br>
            <a:r>
              <a:rPr lang="en-US" sz="2400" dirty="0">
                <a:latin typeface="Arial Black" pitchFamily="34" charset="0"/>
              </a:rPr>
              <a:t/>
            </a:r>
            <a:br>
              <a:rPr lang="en-US" sz="2400" dirty="0">
                <a:latin typeface="Arial Black" pitchFamily="34" charset="0"/>
              </a:rPr>
            </a:br>
            <a:r>
              <a:rPr lang="en-US" sz="2400" dirty="0" smtClean="0">
                <a:latin typeface="Arial" pitchFamily="34" charset="0"/>
                <a:cs typeface="Arial" pitchFamily="34" charset="0"/>
              </a:rPr>
              <a:t>Role 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of pelvic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lymphadenectomy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in stage 1A endometrial carcinoma diagnosed preoperatively by pelvic  </a:t>
            </a:r>
            <a:r>
              <a:rPr lang="en-US" sz="2400" dirty="0" err="1">
                <a:latin typeface="Arial" pitchFamily="34" charset="0"/>
                <a:cs typeface="Arial" pitchFamily="34" charset="0"/>
              </a:rPr>
              <a:t>ultrasonography</a:t>
            </a:r>
            <a:r>
              <a:rPr lang="en-US" sz="2400" dirty="0">
                <a:latin typeface="Arial" pitchFamily="34" charset="0"/>
                <a:cs typeface="Arial" pitchFamily="34" charset="0"/>
              </a:rPr>
              <a:t> and  CT scan </a:t>
            </a:r>
            <a:r>
              <a:rPr lang="en-US" sz="2400" b="1" dirty="0">
                <a:latin typeface="Arial Black" pitchFamily="34" charset="0"/>
                <a:cs typeface="Arial" pitchFamily="34" charset="0"/>
              </a:rPr>
              <a:t/>
            </a:r>
            <a:br>
              <a:rPr lang="en-US" sz="2400" b="1" dirty="0">
                <a:latin typeface="Arial Black" pitchFamily="34" charset="0"/>
                <a:cs typeface="Arial" pitchFamily="34" charset="0"/>
              </a:rPr>
            </a:br>
            <a:r>
              <a:rPr lang="en-US" sz="2400" b="1" dirty="0">
                <a:latin typeface="Arial Black" pitchFamily="34" charset="0"/>
                <a:cs typeface="Arial" pitchFamily="34" charset="0"/>
              </a:rPr>
              <a:t> </a:t>
            </a:r>
            <a:r>
              <a:rPr lang="en-US" sz="2400" dirty="0">
                <a:latin typeface="Arial Black" pitchFamily="34" charset="0"/>
              </a:rPr>
              <a:t/>
            </a:r>
            <a:br>
              <a:rPr lang="en-US" sz="2400" dirty="0">
                <a:latin typeface="Arial Black" pitchFamily="34" charset="0"/>
              </a:rPr>
            </a:b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BY</a:t>
            </a:r>
          </a:p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err="1">
                <a:latin typeface="Arial" pitchFamily="34" charset="0"/>
                <a:cs typeface="Arial" pitchFamily="34" charset="0"/>
              </a:rPr>
              <a:t>Hossam</a:t>
            </a:r>
            <a:r>
              <a:rPr lang="en-US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El </a:t>
            </a:r>
            <a:r>
              <a:rPr lang="en-US" sz="2000" b="1" dirty="0" err="1" smtClean="0">
                <a:latin typeface="Arial" pitchFamily="34" charset="0"/>
                <a:cs typeface="Arial" pitchFamily="34" charset="0"/>
              </a:rPr>
              <a:t>Sokkary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2000" b="1" dirty="0">
                <a:latin typeface="Arial" pitchFamily="34" charset="0"/>
                <a:cs typeface="Arial" pitchFamily="34" charset="0"/>
              </a:rPr>
              <a:t>Lecturer of obstetrics and </a:t>
            </a:r>
            <a:r>
              <a:rPr lang="en-US" sz="2000" b="1" dirty="0" smtClean="0">
                <a:latin typeface="Arial" pitchFamily="34" charset="0"/>
                <a:cs typeface="Arial" pitchFamily="34" charset="0"/>
              </a:rPr>
              <a:t>gynecology</a:t>
            </a:r>
          </a:p>
          <a:p>
            <a:pPr algn="ctr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Alexandria University, Egypt.</a:t>
            </a:r>
          </a:p>
          <a:p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greenland_creek_falls,_nantahala_national_forest,_north_carolin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468313" y="1749425"/>
            <a:ext cx="42481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ea typeface="+mn-ea"/>
                <a:cs typeface="Arial" pitchFamily="34" charset="0"/>
              </a:rPr>
              <a:t>INTRODUCTION</a:t>
            </a:r>
            <a:endParaRPr kumimoji="0" lang="ar-EG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Endometrial cancer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cs typeface="Arial" pitchFamily="34" charset="0"/>
              </a:rPr>
              <a:t>Endometrial cancer is the commonest </a:t>
            </a:r>
            <a:r>
              <a:rPr lang="en-US" dirty="0" smtClean="0">
                <a:cs typeface="Arial" pitchFamily="34" charset="0"/>
              </a:rPr>
              <a:t>gynecological </a:t>
            </a:r>
            <a:r>
              <a:rPr lang="en-US" dirty="0">
                <a:cs typeface="Arial" pitchFamily="34" charset="0"/>
              </a:rPr>
              <a:t>cancer mostly affecting women in the postmenopausal age </a:t>
            </a:r>
            <a:r>
              <a:rPr lang="en-US" dirty="0" smtClean="0">
                <a:cs typeface="Arial" pitchFamily="34" charset="0"/>
              </a:rPr>
              <a:t>group.</a:t>
            </a:r>
          </a:p>
          <a:p>
            <a:r>
              <a:rPr lang="en-US" dirty="0" smtClean="0">
                <a:cs typeface="Arial" pitchFamily="34" charset="0"/>
              </a:rPr>
              <a:t> </a:t>
            </a:r>
            <a:r>
              <a:rPr lang="en-US" dirty="0">
                <a:cs typeface="Arial" pitchFamily="34" charset="0"/>
              </a:rPr>
              <a:t>Rates vary around the world but are highest in white women in Western </a:t>
            </a:r>
            <a:r>
              <a:rPr lang="en-US" dirty="0" smtClean="0">
                <a:cs typeface="Arial" pitchFamily="34" charset="0"/>
              </a:rPr>
              <a:t>populations.</a:t>
            </a:r>
          </a:p>
          <a:p>
            <a:r>
              <a:rPr lang="en-US" dirty="0" smtClean="0">
                <a:cs typeface="Arial" pitchFamily="34" charset="0"/>
              </a:rPr>
              <a:t>in developing </a:t>
            </a:r>
            <a:r>
              <a:rPr lang="en-US" dirty="0">
                <a:cs typeface="Arial" pitchFamily="34" charset="0"/>
              </a:rPr>
              <a:t>countries ,it ranks the second after cancer cervix.</a:t>
            </a: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2800" dirty="0" smtClean="0"/>
              <a:t>Surgery is a fundamental part of the management of endometrial cancer.</a:t>
            </a:r>
          </a:p>
          <a:p>
            <a:r>
              <a:rPr lang="en-US" sz="2800" dirty="0" smtClean="0"/>
              <a:t> The two principal aim of the surgery are 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 removal of the cancer.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 smtClean="0"/>
              <a:t> accurate documentation of the extent of disease (staging). </a:t>
            </a:r>
          </a:p>
          <a:p>
            <a:pPr marL="514350" indent="-514350">
              <a:buNone/>
            </a:pPr>
            <a:r>
              <a:rPr lang="en-US" sz="2800" dirty="0" smtClean="0"/>
              <a:t>The former is limited to simple hysterectomy plus </a:t>
            </a:r>
            <a:r>
              <a:rPr lang="en-US" sz="2800" dirty="0" err="1" smtClean="0"/>
              <a:t>Salpingo-Oophorectomy</a:t>
            </a:r>
            <a:r>
              <a:rPr lang="en-US" sz="2800" dirty="0" smtClean="0"/>
              <a:t>.</a:t>
            </a:r>
          </a:p>
          <a:p>
            <a:pPr marL="514350" indent="-514350">
              <a:buNone/>
            </a:pPr>
            <a:r>
              <a:rPr lang="en-US" sz="2800" dirty="0" smtClean="0"/>
              <a:t>The latter is much more involved and includes pelvic washings, </a:t>
            </a:r>
            <a:r>
              <a:rPr lang="en-US" sz="2800" dirty="0" err="1" smtClean="0"/>
              <a:t>omental</a:t>
            </a:r>
            <a:r>
              <a:rPr lang="en-US" sz="2800" dirty="0" smtClean="0"/>
              <a:t> biopsy or complete </a:t>
            </a:r>
            <a:r>
              <a:rPr lang="en-US" sz="2800" dirty="0" err="1" smtClean="0"/>
              <a:t>omentectomy</a:t>
            </a:r>
            <a:r>
              <a:rPr lang="en-US" sz="2800" dirty="0" smtClean="0"/>
              <a:t>, pelvic lymph node dissection, and </a:t>
            </a:r>
            <a:r>
              <a:rPr lang="en-US" sz="2800" dirty="0" err="1" smtClean="0"/>
              <a:t>paraaortic</a:t>
            </a:r>
            <a:r>
              <a:rPr lang="en-US" sz="2800" dirty="0" smtClean="0"/>
              <a:t> lymph node dissection</a:t>
            </a:r>
            <a:endParaRPr lang="en-US" sz="28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Lymphadenectomy</a:t>
            </a:r>
            <a:endParaRPr lang="en-US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 algn="ctr">
              <a:buNone/>
            </a:pPr>
            <a:endParaRPr lang="en-US" sz="4400" dirty="0" smtClean="0"/>
          </a:p>
          <a:p>
            <a:pPr marL="742950" indent="-742950" algn="ctr">
              <a:buNone/>
            </a:pPr>
            <a:r>
              <a:rPr lang="en-US" sz="4400" dirty="0" smtClean="0"/>
              <a:t>TO DO</a:t>
            </a:r>
          </a:p>
          <a:p>
            <a:pPr marL="742950" indent="-742950" algn="ctr">
              <a:buNone/>
            </a:pPr>
            <a:r>
              <a:rPr lang="en-US" sz="4400" dirty="0" smtClean="0"/>
              <a:t>OR</a:t>
            </a:r>
          </a:p>
          <a:p>
            <a:pPr marL="742950" indent="-742950" algn="ctr">
              <a:buNone/>
            </a:pPr>
            <a:r>
              <a:rPr lang="en-US" sz="4400" dirty="0" smtClean="0"/>
              <a:t>NOT TO DO</a:t>
            </a:r>
          </a:p>
          <a:p>
            <a:endParaRPr lang="en-US" sz="4400" dirty="0"/>
          </a:p>
          <a:p>
            <a:endParaRPr lang="en-US" sz="4400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Indication of </a:t>
            </a:r>
            <a:r>
              <a:rPr lang="en-US" dirty="0" err="1" smtClean="0"/>
              <a:t>lymphadenectomy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Tumor size &gt; 2 cm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More than 50% </a:t>
            </a:r>
            <a:r>
              <a:rPr lang="en-US" dirty="0" err="1" smtClean="0"/>
              <a:t>myometrial</a:t>
            </a:r>
            <a:r>
              <a:rPr lang="en-US" dirty="0" smtClean="0"/>
              <a:t> depth invasion(stage 1B)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Lymph vascular space invasion.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 Cervical </a:t>
            </a:r>
            <a:r>
              <a:rPr lang="en-US" dirty="0" err="1" smtClean="0"/>
              <a:t>stromal</a:t>
            </a:r>
            <a:r>
              <a:rPr lang="en-US" dirty="0" smtClean="0"/>
              <a:t> involvement(stage 2)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Histopathological</a:t>
            </a:r>
            <a:r>
              <a:rPr lang="en-US" dirty="0" smtClean="0"/>
              <a:t>  grade 2 and 3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Histopathological</a:t>
            </a:r>
            <a:r>
              <a:rPr lang="en-US" dirty="0" smtClean="0"/>
              <a:t> type: papillary serous and clear cell </a:t>
            </a:r>
            <a:r>
              <a:rPr lang="en-US" dirty="0" err="1" smtClean="0"/>
              <a:t>adenocarcinoma</a:t>
            </a:r>
            <a:r>
              <a:rPr lang="en-US" dirty="0" smtClean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Patient age more than 50 years.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many countries as in Canada, there is no guideline regarding extent of surgery for endometrial cancer, and patterns of practice vary across the country.</a:t>
            </a:r>
          </a:p>
          <a:p>
            <a:r>
              <a:rPr lang="en-US" dirty="0" smtClean="0"/>
              <a:t>The 2009 revision of the FIGO staging recommendations further separates patients with pelvic nodal involvement (IIIC1) and </a:t>
            </a:r>
            <a:r>
              <a:rPr lang="en-US" dirty="0" err="1" smtClean="0"/>
              <a:t>para</a:t>
            </a:r>
            <a:r>
              <a:rPr lang="en-US" dirty="0" smtClean="0"/>
              <a:t>-aortic nodal metastasis (IIIC2), emphasizing the differences in prognosis between these two groups.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Debate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Many studies deny survival benefit for women with stage I ,grade 1 underwent </a:t>
            </a:r>
            <a:r>
              <a:rPr lang="en-US" dirty="0" err="1" smtClean="0"/>
              <a:t>lymphadenectomy</a:t>
            </a:r>
            <a:r>
              <a:rPr lang="en-US" dirty="0" smtClean="0"/>
              <a:t> (Chan et al)</a:t>
            </a:r>
          </a:p>
          <a:p>
            <a:r>
              <a:rPr lang="en-US" dirty="0" smtClean="0"/>
              <a:t>Other retrospective studies have suggested a therapeutic benefit to </a:t>
            </a:r>
            <a:r>
              <a:rPr lang="en-US" dirty="0" err="1" smtClean="0"/>
              <a:t>lymphadenectomy</a:t>
            </a:r>
            <a:r>
              <a:rPr lang="en-US" dirty="0" smtClean="0"/>
              <a:t> ( Kilgore et al) for women with stage I or 2.</a:t>
            </a:r>
          </a:p>
          <a:p>
            <a:r>
              <a:rPr lang="en-US" dirty="0" smtClean="0"/>
              <a:t>Lymph node dissection may also assist with postoperative treatment planning in patients with clinical and radiological stage 1A endometrial cancer.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Selvaggi</a:t>
            </a:r>
            <a:r>
              <a:rPr lang="en-US" dirty="0" smtClean="0"/>
              <a:t> et al. also found that surgical staging even in clinical stage 1 identified patients with positive lymph nodes who would not have otherwise received postoperative radiation. </a:t>
            </a:r>
          </a:p>
          <a:p>
            <a:r>
              <a:rPr lang="en-US" dirty="0" smtClean="0"/>
              <a:t>Other study found that the pattern and location of recurrences was not different between patients undergoing and not undergoing </a:t>
            </a:r>
            <a:r>
              <a:rPr lang="en-US" dirty="0" err="1" smtClean="0"/>
              <a:t>lymphadenectomy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longstanding argument against routine pelvic lymph node dissection in clinical stage 1 is that the procedure can involve risks for the patient as :</a:t>
            </a:r>
          </a:p>
          <a:p>
            <a:r>
              <a:rPr lang="en-US" dirty="0" smtClean="0"/>
              <a:t>vascular injury </a:t>
            </a:r>
          </a:p>
          <a:p>
            <a:r>
              <a:rPr lang="en-US" dirty="0" err="1" smtClean="0"/>
              <a:t>Lymphedema</a:t>
            </a:r>
            <a:r>
              <a:rPr lang="en-US" dirty="0" smtClean="0"/>
              <a:t> </a:t>
            </a:r>
          </a:p>
          <a:p>
            <a:r>
              <a:rPr lang="en-US" dirty="0" err="1" smtClean="0"/>
              <a:t>Lymphocyst</a:t>
            </a:r>
            <a:endParaRPr lang="en-US" dirty="0" smtClean="0"/>
          </a:p>
          <a:p>
            <a:r>
              <a:rPr lang="en-US" dirty="0" smtClean="0"/>
              <a:t> Increased operating time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Debate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Risk of </a:t>
            </a:r>
            <a:r>
              <a:rPr lang="en-US" dirty="0" err="1" smtClean="0"/>
              <a:t>lymphadenectomy</a:t>
            </a:r>
            <a:r>
              <a:rPr lang="en-US" dirty="0" smtClean="0"/>
              <a:t>(continue) </a:t>
            </a:r>
          </a:p>
          <a:p>
            <a:r>
              <a:rPr lang="en-US" dirty="0" smtClean="0"/>
              <a:t>Postoperative </a:t>
            </a:r>
            <a:r>
              <a:rPr lang="en-US" dirty="0" err="1" smtClean="0"/>
              <a:t>ileus</a:t>
            </a:r>
            <a:endParaRPr lang="en-US" dirty="0" smtClean="0"/>
          </a:p>
          <a:p>
            <a:r>
              <a:rPr lang="en-US" dirty="0" smtClean="0"/>
              <a:t>Deep venous thrombosis</a:t>
            </a:r>
          </a:p>
          <a:p>
            <a:r>
              <a:rPr lang="en-US" dirty="0" err="1" smtClean="0"/>
              <a:t>Ureteric</a:t>
            </a:r>
            <a:r>
              <a:rPr lang="en-US" dirty="0" smtClean="0"/>
              <a:t> injury</a:t>
            </a:r>
          </a:p>
          <a:p>
            <a:r>
              <a:rPr lang="en-US" dirty="0" smtClean="0"/>
              <a:t>Wound dehiscence </a:t>
            </a:r>
          </a:p>
          <a:p>
            <a:r>
              <a:rPr lang="en-US" dirty="0" smtClean="0"/>
              <a:t>Increased length of hospital stay.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50" y="-1588"/>
            <a:ext cx="9156700" cy="6870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3384550" y="3810000"/>
            <a:ext cx="5051425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cs typeface="Arial" pitchFamily="34" charset="0"/>
              </a:rPr>
              <a:t>AIM OF THE WORK</a:t>
            </a:r>
            <a:endParaRPr kumimoji="0" lang="ar-EG" sz="1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838200"/>
            <a:ext cx="8229600" cy="1143000"/>
          </a:xfrm>
        </p:spPr>
        <p:txBody>
          <a:bodyPr/>
          <a:lstStyle/>
          <a:p>
            <a:pPr algn="ctr"/>
            <a:r>
              <a:rPr lang="en-US" dirty="0" smtClean="0"/>
              <a:t>Aim of the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8229600" cy="4525963"/>
          </a:xfrm>
        </p:spPr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To  </a:t>
            </a:r>
            <a:r>
              <a:rPr lang="en-US" dirty="0" smtClean="0"/>
              <a:t>evaluate the role of pelvic </a:t>
            </a:r>
            <a:r>
              <a:rPr lang="en-US" dirty="0" err="1" smtClean="0"/>
              <a:t>lymphadenectomy</a:t>
            </a:r>
            <a:r>
              <a:rPr lang="en-US" dirty="0" smtClean="0"/>
              <a:t> in stage 1A endometrial carcinoma diagnosed preoperatively by pelvic  </a:t>
            </a:r>
            <a:r>
              <a:rPr lang="en-US" dirty="0" err="1" smtClean="0"/>
              <a:t>ultrasonography</a:t>
            </a:r>
            <a:r>
              <a:rPr lang="en-US" dirty="0" smtClean="0"/>
              <a:t> and  CT scan  as microscopic  invasion of pelvic lymph nodes will not be seen by this imaging technique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50" y="-1588"/>
            <a:ext cx="9156700" cy="6870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5454650" y="3519487"/>
            <a:ext cx="3232150" cy="823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cs typeface="Arial" pitchFamily="34" charset="0"/>
              </a:rPr>
              <a:t>PATIENTS</a:t>
            </a:r>
            <a:endParaRPr kumimoji="0" lang="ar-EG" sz="18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study was carried out in Alexandria maternity university hospital. </a:t>
            </a:r>
          </a:p>
          <a:p>
            <a:endParaRPr lang="en-US" dirty="0" smtClean="0"/>
          </a:p>
          <a:p>
            <a:r>
              <a:rPr lang="en-US" dirty="0" smtClean="0"/>
              <a:t>60 cases of stage 1A endometrial cancer diagnosed clinically and </a:t>
            </a:r>
            <a:r>
              <a:rPr lang="en-US" dirty="0" err="1" smtClean="0"/>
              <a:t>radiologically</a:t>
            </a:r>
            <a:r>
              <a:rPr lang="en-US" dirty="0" smtClean="0"/>
              <a:t> were included in this study that began from June 2009 till October 2012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50" y="-1588"/>
            <a:ext cx="9156700" cy="6870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323850" y="5734050"/>
            <a:ext cx="3300413" cy="8239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Times New Roman" pitchFamily="18" charset="0"/>
                <a:cs typeface="Arial" pitchFamily="34" charset="0"/>
              </a:rPr>
              <a:t>METHODS</a:t>
            </a:r>
            <a:endParaRPr kumimoji="0" lang="ar-EG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Following approval by our institutional ethics committee, 60 cases of endometrial carcinoma diagnosed by fractional curettage and proved to be stage 1A preoperatively by:</a:t>
            </a:r>
          </a:p>
          <a:p>
            <a:r>
              <a:rPr lang="en-US" dirty="0" smtClean="0"/>
              <a:t>Clinical examination</a:t>
            </a:r>
          </a:p>
          <a:p>
            <a:r>
              <a:rPr lang="en-US" dirty="0" smtClean="0"/>
              <a:t>Vaginal US and CT scan (negative </a:t>
            </a:r>
            <a:r>
              <a:rPr lang="en-US" dirty="0" err="1" smtClean="0"/>
              <a:t>myometrial</a:t>
            </a:r>
            <a:r>
              <a:rPr lang="en-US" dirty="0" smtClean="0"/>
              <a:t> invasion, </a:t>
            </a:r>
            <a:r>
              <a:rPr lang="en-US" dirty="0" err="1" smtClean="0"/>
              <a:t>ascites</a:t>
            </a:r>
            <a:r>
              <a:rPr lang="en-US" dirty="0" smtClean="0"/>
              <a:t>, LN spread and local spread)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The cases underwent the following: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Total abdominal hysterectomy with </a:t>
            </a:r>
            <a:r>
              <a:rPr lang="en-US" dirty="0" err="1" smtClean="0"/>
              <a:t>salpingo-oopherectomy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Peritoneal wash for cytology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Omentectomy</a:t>
            </a:r>
            <a:endParaRPr lang="en-US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Pelvic </a:t>
            </a:r>
            <a:r>
              <a:rPr lang="en-US" dirty="0" err="1" smtClean="0"/>
              <a:t>lymphadenectomy</a:t>
            </a:r>
            <a:r>
              <a:rPr lang="en-US" dirty="0" smtClean="0"/>
              <a:t> (external iliac and </a:t>
            </a:r>
            <a:r>
              <a:rPr lang="en-US" dirty="0" err="1" smtClean="0"/>
              <a:t>obturator</a:t>
            </a:r>
            <a:r>
              <a:rPr lang="en-US" dirty="0" smtClean="0"/>
              <a:t> groups) after written informed consent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None/>
            </a:pPr>
            <a:r>
              <a:rPr lang="en-US" dirty="0" smtClean="0"/>
              <a:t>5. </a:t>
            </a:r>
            <a:r>
              <a:rPr lang="en-US" dirty="0" err="1" smtClean="0"/>
              <a:t>Histopathological</a:t>
            </a:r>
            <a:r>
              <a:rPr lang="en-US" dirty="0" smtClean="0"/>
              <a:t> examination  of the uterus, tubes, ovaries, </a:t>
            </a:r>
            <a:r>
              <a:rPr lang="en-US" dirty="0" err="1" smtClean="0"/>
              <a:t>omentum</a:t>
            </a:r>
            <a:r>
              <a:rPr lang="en-US" dirty="0" smtClean="0"/>
              <a:t> and pelvic LN </a:t>
            </a:r>
          </a:p>
          <a:p>
            <a:pPr marL="514350" indent="-514350">
              <a:buNone/>
            </a:pPr>
            <a:r>
              <a:rPr lang="en-US" dirty="0" smtClean="0"/>
              <a:t>6. Cytological examination of peritoneal wash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9" name="Picture 1" descr="Grand Anse Beach, Grenad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6084888" y="3716338"/>
            <a:ext cx="2732087" cy="762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Arial" pitchFamily="34" charset="0"/>
              </a:rPr>
              <a:t>RESULTS</a:t>
            </a:r>
            <a:endParaRPr kumimoji="0" lang="ar-EG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err="1" smtClean="0"/>
              <a:t>Histopathological</a:t>
            </a:r>
            <a:r>
              <a:rPr lang="en-US" dirty="0" smtClean="0"/>
              <a:t> examination  of the cases revealed the following: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52 cases were </a:t>
            </a:r>
            <a:r>
              <a:rPr lang="en-US" dirty="0" err="1" smtClean="0"/>
              <a:t>endometrioid</a:t>
            </a:r>
            <a:r>
              <a:rPr lang="en-US" dirty="0" smtClean="0"/>
              <a:t> </a:t>
            </a:r>
            <a:r>
              <a:rPr lang="en-US" dirty="0" err="1" smtClean="0"/>
              <a:t>adenocarcinoma</a:t>
            </a:r>
            <a:r>
              <a:rPr lang="en-US" dirty="0" smtClean="0"/>
              <a:t> 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10 grade 1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 35 grade 2 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 7 grade 3</a:t>
            </a:r>
          </a:p>
          <a:p>
            <a:pPr marL="514350" indent="-514350">
              <a:buFont typeface="+mj-lt"/>
              <a:buAutoNum type="arabicPeriod" startAt="2"/>
            </a:pPr>
            <a:r>
              <a:rPr lang="en-US" dirty="0" smtClean="0"/>
              <a:t> 8 cases were serous papillary </a:t>
            </a:r>
            <a:r>
              <a:rPr lang="en-US" dirty="0" err="1" smtClean="0"/>
              <a:t>adenocarcinoma</a:t>
            </a:r>
            <a:endParaRPr lang="en-US" dirty="0" smtClean="0"/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 3 grade 1 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5 were grade 2. 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As regards </a:t>
            </a:r>
            <a:r>
              <a:rPr lang="en-US" dirty="0" err="1" smtClean="0"/>
              <a:t>myometrial</a:t>
            </a:r>
            <a:r>
              <a:rPr lang="en-US" dirty="0" smtClean="0"/>
              <a:t> invasion :</a:t>
            </a:r>
          </a:p>
          <a:p>
            <a:pPr>
              <a:buNone/>
            </a:pPr>
            <a:r>
              <a:rPr lang="en-US" dirty="0" smtClean="0"/>
              <a:t>13 cases have been proved by histopathology to have </a:t>
            </a:r>
            <a:r>
              <a:rPr lang="en-US" dirty="0" err="1" smtClean="0"/>
              <a:t>myometrial</a:t>
            </a:r>
            <a:r>
              <a:rPr lang="en-US" dirty="0" smtClean="0"/>
              <a:t> invasion distributed as follow:</a:t>
            </a:r>
          </a:p>
          <a:p>
            <a:r>
              <a:rPr lang="en-US" dirty="0" smtClean="0"/>
              <a:t>9 cases of </a:t>
            </a:r>
            <a:r>
              <a:rPr lang="en-US" dirty="0" err="1" smtClean="0"/>
              <a:t>endometrioid</a:t>
            </a:r>
            <a:r>
              <a:rPr lang="en-US" dirty="0" smtClean="0"/>
              <a:t> carcinoma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1 case grade 1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3 cases grade 2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5  cases of grade 3</a:t>
            </a:r>
          </a:p>
          <a:p>
            <a:pPr marL="514350" indent="-514350"/>
            <a:r>
              <a:rPr lang="en-US" dirty="0" smtClean="0"/>
              <a:t>4 cases of papillary serous </a:t>
            </a:r>
            <a:r>
              <a:rPr lang="en-US" dirty="0" err="1" smtClean="0"/>
              <a:t>adenocarcinoma</a:t>
            </a:r>
            <a:endParaRPr lang="en-US" dirty="0" smtClean="0"/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1 case grade 1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3 cases of grade 2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 As regards histopathology of pelvic LN</a:t>
            </a:r>
          </a:p>
          <a:p>
            <a:r>
              <a:rPr lang="en-US" dirty="0" smtClean="0"/>
              <a:t> 12 cases out of 60 have been proved to have metastatic lesion 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3 of them were serous papillary </a:t>
            </a:r>
            <a:r>
              <a:rPr lang="en-US" dirty="0" err="1" smtClean="0"/>
              <a:t>adenocarcinoma</a:t>
            </a:r>
            <a:r>
              <a:rPr lang="en-US" dirty="0" smtClean="0"/>
              <a:t> grade 2</a:t>
            </a:r>
          </a:p>
          <a:p>
            <a:pPr marL="514350" indent="-514350">
              <a:buFont typeface="+mj-lt"/>
              <a:buAutoNum type="alphaLcParenR"/>
            </a:pPr>
            <a:r>
              <a:rPr lang="en-US" dirty="0" smtClean="0"/>
              <a:t> 9 were </a:t>
            </a:r>
            <a:r>
              <a:rPr lang="en-US" dirty="0" err="1" smtClean="0"/>
              <a:t>endometrioid</a:t>
            </a:r>
            <a:r>
              <a:rPr lang="en-US" dirty="0" smtClean="0"/>
              <a:t>,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3 grade 2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6 grade 3. 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regards cytology of peritoneal fluid all cases were negative for atypical cells.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 Also all cases showed neither spread to tubes and ovaries nor  </a:t>
            </a:r>
            <a:r>
              <a:rPr lang="en-US" dirty="0" err="1" smtClean="0"/>
              <a:t>omental</a:t>
            </a:r>
            <a:r>
              <a:rPr lang="en-US" dirty="0" smtClean="0"/>
              <a:t> affection.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533400" y="304798"/>
          <a:ext cx="8305801" cy="5816832"/>
        </p:xfrm>
        <a:graphic>
          <a:graphicData uri="http://schemas.openxmlformats.org/drawingml/2006/table">
            <a:tbl>
              <a:tblPr/>
              <a:tblGrid>
                <a:gridCol w="1717780"/>
                <a:gridCol w="1057891"/>
                <a:gridCol w="658615"/>
                <a:gridCol w="658615"/>
                <a:gridCol w="658615"/>
                <a:gridCol w="658615"/>
                <a:gridCol w="658615"/>
                <a:gridCol w="658615"/>
                <a:gridCol w="789220"/>
                <a:gridCol w="789220"/>
              </a:tblGrid>
              <a:tr h="259773">
                <a:tc rowSpan="3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Types of endometrial cancer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Number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Myometrial invasion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Lymph node metastasis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97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Yes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No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Yes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No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5977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No.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%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No.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%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No.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%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No.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%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5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Endometroid</a:t>
                      </a:r>
                      <a:r>
                        <a:rPr lang="en-US" sz="1800" dirty="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 G1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10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1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10.0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9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90.0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0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0.0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10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100.0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5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Endometroid</a:t>
                      </a:r>
                      <a:r>
                        <a:rPr lang="en-US" sz="1800" dirty="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 G2 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35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3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8.6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32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91.4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3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8.6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32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91.4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931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Endometroid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G3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7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5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71.4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2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28.6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6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85.7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1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14.3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931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Serous papillary G1 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3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1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33.3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2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66.7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0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0.0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3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100.0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79318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Serous papillary G2 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5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3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60.0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2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40.0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3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60.0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2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40.0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54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Total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60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13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21.7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47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78.3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12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20.0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48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333333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80.0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9546">
                <a:tc>
                  <a:txBody>
                    <a:bodyPr/>
                    <a:lstStyle/>
                    <a:p>
                      <a:pPr marL="0" marR="0" algn="justLow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X</a:t>
                      </a:r>
                      <a:r>
                        <a:rPr lang="en-US" sz="1800" baseline="3000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2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justLow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P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solidFill>
                          <a:srgbClr val="2E2E2E"/>
                        </a:solidFill>
                        <a:latin typeface="Times New Roman"/>
                        <a:ea typeface="Arial Unicode MS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19.22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0.0074*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20.3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0.0012*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519546">
                <a:tc>
                  <a:txBody>
                    <a:bodyPr/>
                    <a:lstStyle/>
                    <a:p>
                      <a:pPr marL="0" marR="0" algn="justLow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P Z –test for yes only 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solidFill>
                          <a:srgbClr val="2E2E2E"/>
                        </a:solidFill>
                        <a:latin typeface="Times New Roman"/>
                        <a:ea typeface="Arial Unicode MS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0.215</a:t>
                      </a:r>
                      <a:endParaRPr lang="en-US" sz="180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2E2E2E"/>
                          </a:solidFill>
                          <a:latin typeface="Times New Roman"/>
                          <a:ea typeface="Arial Unicode MS"/>
                          <a:cs typeface="Arial"/>
                        </a:rPr>
                        <a:t>0.265</a:t>
                      </a:r>
                      <a:endParaRPr lang="en-US" sz="1800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59377" marR="5937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533400" y="6172200"/>
            <a:ext cx="89154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rgbClr val="2E2E2E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2E2E2E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Relation between pathological types of endometrial carcinoma with 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2E2E2E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myometrial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2E2E2E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invasion and metastatic affection of pelvic lymph nodes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0" y="5943600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2E2E2E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distribution of cases with </a:t>
            </a:r>
            <a:r>
              <a:rPr kumimoji="0" lang="en-US" b="0" i="0" u="none" strike="noStrike" cap="none" normalizeH="0" baseline="0" dirty="0" err="1" smtClean="0">
                <a:ln>
                  <a:noFill/>
                </a:ln>
                <a:solidFill>
                  <a:srgbClr val="2E2E2E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myometrial</a:t>
            </a: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2E2E2E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 invasion in relation to different histological grades of the different pathological types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993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05317"/>
            <a:ext cx="8610600" cy="5333483"/>
          </a:xfrm>
          <a:prstGeom prst="rect">
            <a:avLst/>
          </a:prstGeom>
          <a:noFill/>
        </p:spPr>
      </p:pic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0" y="4762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28600"/>
            <a:ext cx="80010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0" y="6096000"/>
            <a:ext cx="914400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b="0" i="0" u="none" strike="noStrike" cap="none" normalizeH="0" baseline="0" dirty="0" smtClean="0">
                <a:ln>
                  <a:noFill/>
                </a:ln>
                <a:solidFill>
                  <a:srgbClr val="2E2E2E"/>
                </a:solidFill>
                <a:effectLst/>
                <a:latin typeface="Arial" pitchFamily="34" charset="0"/>
                <a:ea typeface="Arial Unicode MS" pitchFamily="34" charset="-128"/>
                <a:cs typeface="Arial" pitchFamily="34" charset="0"/>
              </a:rPr>
              <a:t>distribution of cases with lymph nodes metastasis in relation to different histological grades of the different pathological types </a:t>
            </a:r>
            <a:endParaRPr kumimoji="0" lang="en-US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6350" y="-1588"/>
            <a:ext cx="9156700" cy="6870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4" name="Rectangle 4"/>
          <p:cNvSpPr>
            <a:spLocks noChangeArrowheads="1"/>
          </p:cNvSpPr>
          <p:nvPr/>
        </p:nvSpPr>
        <p:spPr bwMode="auto">
          <a:xfrm>
            <a:off x="5003800" y="1341438"/>
            <a:ext cx="3661580" cy="70788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chemeClr val="bg1"/>
            </a:outerShdw>
          </a:effec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000" b="1" i="0" u="none" strike="noStrike" cap="none" normalizeH="0" baseline="0" dirty="0" smtClean="0">
                <a:ln>
                  <a:noFill/>
                </a:ln>
                <a:solidFill>
                  <a:srgbClr val="FF3300"/>
                </a:solidFill>
                <a:effectLst/>
                <a:latin typeface="Times New Roman" pitchFamily="18" charset="0"/>
                <a:cs typeface="Arial" pitchFamily="34" charset="0"/>
              </a:rPr>
              <a:t>CONCLUSION</a:t>
            </a:r>
            <a:endParaRPr kumimoji="0" lang="ar-EG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no need for </a:t>
            </a:r>
            <a:r>
              <a:rPr lang="en-US" dirty="0" err="1" smtClean="0"/>
              <a:t>lymphadenectomy</a:t>
            </a:r>
            <a:r>
              <a:rPr lang="en-US" dirty="0" smtClean="0"/>
              <a:t> in stage 1A diagnosed preoperatively using CT scan and vaginal US, preventing high risk surgical intervention in this early stage.</a:t>
            </a:r>
            <a:endParaRPr lang="en-US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600" dirty="0" smtClean="0">
                <a:latin typeface="Arial" pitchFamily="34" charset="0"/>
                <a:cs typeface="Arial" pitchFamily="34" charset="0"/>
              </a:rPr>
              <a:t>Thank you </a:t>
            </a:r>
            <a:endParaRPr lang="en-US" sz="6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>
    <p:fade thruBlk="1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512</TotalTime>
  <Words>941</Words>
  <Application>Microsoft Office PowerPoint</Application>
  <PresentationFormat>On-screen Show (4:3)</PresentationFormat>
  <Paragraphs>201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Flow</vt:lpstr>
      <vt:lpstr>  Role of pelvic lymphadenectomy in stage 1A endometrial carcinoma diagnosed preoperatively by pelvic  ultrasonography and  CT scan    </vt:lpstr>
      <vt:lpstr>Slide 2</vt:lpstr>
      <vt:lpstr>Endometrial cancer</vt:lpstr>
      <vt:lpstr>Management</vt:lpstr>
      <vt:lpstr>Lymphadenectomy</vt:lpstr>
      <vt:lpstr>Indication of lymphadenectomy</vt:lpstr>
      <vt:lpstr>Debate</vt:lpstr>
      <vt:lpstr>Debate </vt:lpstr>
      <vt:lpstr>Debate</vt:lpstr>
      <vt:lpstr>Debate</vt:lpstr>
      <vt:lpstr>Debate</vt:lpstr>
      <vt:lpstr>Slide 12</vt:lpstr>
      <vt:lpstr>Aim of the work</vt:lpstr>
      <vt:lpstr>Slide 14</vt:lpstr>
      <vt:lpstr>Patients</vt:lpstr>
      <vt:lpstr>Slide 16</vt:lpstr>
      <vt:lpstr>Methods</vt:lpstr>
      <vt:lpstr>Methods</vt:lpstr>
      <vt:lpstr>Methods</vt:lpstr>
      <vt:lpstr>Slide 20</vt:lpstr>
      <vt:lpstr>Results</vt:lpstr>
      <vt:lpstr>Results</vt:lpstr>
      <vt:lpstr>Results</vt:lpstr>
      <vt:lpstr>Results</vt:lpstr>
      <vt:lpstr>Slide 25</vt:lpstr>
      <vt:lpstr>Slide 26</vt:lpstr>
      <vt:lpstr>Slide 27</vt:lpstr>
      <vt:lpstr>Slide 28</vt:lpstr>
      <vt:lpstr>Conclusion</vt:lpstr>
      <vt:lpstr>Thank you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Role of pelvic lymphadenectomy in stage 1A endometrial carcinoma diagnosed preoperatively by pelvic  ultrasonography and  CT scan</dc:title>
  <dc:creator>Dr Hossam El Sokkary</dc:creator>
  <cp:lastModifiedBy>Dr Hossam El Sokkary</cp:lastModifiedBy>
  <cp:revision>46</cp:revision>
  <dcterms:created xsi:type="dcterms:W3CDTF">2016-03-20T13:16:38Z</dcterms:created>
  <dcterms:modified xsi:type="dcterms:W3CDTF">2016-05-09T19:29:37Z</dcterms:modified>
</cp:coreProperties>
</file>