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
 <Relationship Id="rId3" Type="http://schemas.openxmlformats.org/package/2006/relationships/metadata/core-properties" Target="docProps/core.xml" />
 <Relationship Id="rId1" Type="http://schemas.openxmlformats.org/officeDocument/2006/relationships/officeDocument" Target="ppt/presentation.xml" />
 <Relationship Id="rId4" Type="http://schemas.openxmlformats.org/officeDocument/2006/relationships/extended-properties" Target="docProps/app.xml" 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0287000" cy="6858000"/>
  <p:notesSz cx="6858000" cy="9144000"/>
  <p:defaultTextStyle>
    <a:defPPr>
      <a:defRPr lang="en-C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14" y="-72"/>
      </p:cViewPr>
      <p:guideLst>
        <p:guide orient="horz" pos="3016"/>
        <p:guide pos="23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 />
 <Relationship Id="rId2" Type="http://schemas.openxmlformats.org/officeDocument/2006/relationships/slide" Target="slides/slide1.xml" />
 <Relationship Id="rId3" Type="http://schemas.openxmlformats.org/officeDocument/2006/relationships/slide" Target="slides/slide2.xml" />
 <Relationship Id="rId4" Type="http://schemas.openxmlformats.org/officeDocument/2006/relationships/slide" Target="slides/slide3.xml" />
 <Relationship Id="rId5" Type="http://schemas.openxmlformats.org/officeDocument/2006/relationships/slide" Target="slides/slide4.xml" />
 <Relationship Id="rId6" Type="http://schemas.openxmlformats.org/officeDocument/2006/relationships/slide" Target="slides/slide5.xml" />
 <Relationship Id="rId7" Type="http://schemas.openxmlformats.org/officeDocument/2006/relationships/slide" Target="slides/slide6.xml" />
 <Relationship Id="rId8" Type="http://schemas.openxmlformats.org/officeDocument/2006/relationships/slide" Target="slides/slide7.xml" />
 <Relationship Id="rId9" Type="http://schemas.openxmlformats.org/officeDocument/2006/relationships/slide" Target="slides/slide8.xml" />
 <Relationship Id="rId10" Type="http://schemas.openxmlformats.org/officeDocument/2006/relationships/slide" Target="slides/slide9.xml" />
 <Relationship Id="rId11" Type="http://schemas.openxmlformats.org/officeDocument/2006/relationships/slide" Target="slides/slide10.xml" />
 <Relationship Id="rId12" Type="http://schemas.openxmlformats.org/officeDocument/2006/relationships/slide" Target="slides/slide11.xml" />
 <Relationship Id="rId13" Type="http://schemas.openxmlformats.org/officeDocument/2006/relationships/slide" Target="slides/slide12.xml" />
 <Relationship Id="rId14" Type="http://schemas.openxmlformats.org/officeDocument/2006/relationships/slide" Target="slides/slide13.xml" />
 <Relationship Id="rId15" Type="http://schemas.openxmlformats.org/officeDocument/2006/relationships/slide" Target="slides/slide14.xml" />
 <Relationship Id="rId16" Type="http://schemas.openxmlformats.org/officeDocument/2006/relationships/slide" Target="slides/slide15.xml" />
 <Relationship Id="rId17" Type="http://schemas.openxmlformats.org/officeDocument/2006/relationships/slide" Target="slides/slide16.xml" />
 <Relationship Id="rId18" Type="http://schemas.openxmlformats.org/officeDocument/2006/relationships/slide" Target="slides/slide17.xml" />
 <Relationship Id="rId19" Type="http://schemas.openxmlformats.org/officeDocument/2006/relationships/slide" Target="slides/slide18.xml" />
 <Relationship Id="rId20" Type="http://schemas.openxmlformats.org/officeDocument/2006/relationships/slide" Target="slides/slide19.xml" />
 <Relationship Id="rId21" Type="http://schemas.openxmlformats.org/officeDocument/2006/relationships/slide" Target="slides/slide20.xml" />
 <Relationship Id="rId22" Type="http://schemas.openxmlformats.org/officeDocument/2006/relationships/slide" Target="slides/slide21.xml" />
 <Relationship Id="rId23" Type="http://schemas.openxmlformats.org/officeDocument/2006/relationships/slide" Target="slides/slide22.xml" />
 <Relationship Id="rId24" Type="http://schemas.openxmlformats.org/officeDocument/2006/relationships/slide" Target="slides/slide23.xml" />
 <Relationship Id="rId25" Type="http://schemas.openxmlformats.org/officeDocument/2006/relationships/slide" Target="slides/slide24.xml" />
 <Relationship Id="rId26" Type="http://schemas.openxmlformats.org/officeDocument/2006/relationships/slide" Target="slides/slide25.xml" />
 <Relationship Id="rId27" Type="http://schemas.openxmlformats.org/officeDocument/2006/relationships/slide" Target="slides/slide26.xml" />
 <Relationship Id="rId28" Type="http://schemas.openxmlformats.org/officeDocument/2006/relationships/slide" Target="slides/slide27.xml" />
 <Relationship Id="rId29" Type="http://schemas.openxmlformats.org/officeDocument/2006/relationships/slide" Target="slides/slide28.xml" />
 <Relationship Id="rId30" Type="http://schemas.openxmlformats.org/officeDocument/2006/relationships/slide" Target="slides/slide29.xml" />
 <Relationship Id="rId31" Type="http://schemas.openxmlformats.org/officeDocument/2006/relationships/slide" Target="slides/slide30.xml" />
 <Relationship Id="rId32" Type="http://schemas.openxmlformats.org/officeDocument/2006/relationships/slide" Target="slides/slide31.xml" />
 <Relationship Id="rId33" Type="http://schemas.openxmlformats.org/officeDocument/2006/relationships/slide" Target="slides/slide32.xml" />
 <Relationship Id="rId34" Type="http://schemas.openxmlformats.org/officeDocument/2006/relationships/slide" Target="slides/slide33.xml" />
 <Relationship Id="rId35" Type="http://schemas.openxmlformats.org/officeDocument/2006/relationships/slide" Target="slides/slide34.xml" />
 <Relationship Id="rId36" Type="http://schemas.openxmlformats.org/officeDocument/2006/relationships/slide" Target="slides/slide35.xml" />
 <Relationship Id="rId37" Type="http://schemas.openxmlformats.org/officeDocument/2006/relationships/slide" Target="slides/slide36.xml" />
 <Relationship Id="rId38" Type="http://schemas.openxmlformats.org/officeDocument/2006/relationships/presProps" Target="presProps.xml" />
 <Relationship Id="rId39" Type="http://schemas.openxmlformats.org/officeDocument/2006/relationships/viewProps" Target="viewProps.xml" />
 <Relationship Id="rId40" Type="http://schemas.openxmlformats.org/officeDocument/2006/relationships/theme" Target="theme/theme1.xml" />
 <Relationship Id="rId41" Type="http://schemas.openxmlformats.org/officeDocument/2006/relationships/tableStyles" Target="tableStyles.xml" 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2450" y="2974705"/>
            <a:ext cx="6261100" cy="20525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5426288"/>
            <a:ext cx="5156200" cy="24471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863" y="6153339"/>
            <a:ext cx="6261100" cy="190186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863" y="4058633"/>
            <a:ext cx="6261100" cy="209470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8300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44383" y="2234355"/>
            <a:ext cx="3253317" cy="631958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143474"/>
            <a:ext cx="3254596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300" y="3036771"/>
            <a:ext cx="3254596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41827" y="2143474"/>
            <a:ext cx="3255874" cy="89329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41827" y="3036771"/>
            <a:ext cx="3255874" cy="5517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1" y="381259"/>
            <a:ext cx="2423363" cy="162256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9901" y="381259"/>
            <a:ext cx="4117799" cy="81726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8301" y="2003825"/>
            <a:ext cx="2423363" cy="655011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88" y="6703060"/>
            <a:ext cx="4419600" cy="79133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43788" y="855615"/>
            <a:ext cx="4419600" cy="574548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788" y="7494394"/>
            <a:ext cx="4419600" cy="11238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340350" y="536423"/>
            <a:ext cx="1657350" cy="114067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8300" y="536423"/>
            <a:ext cx="4849283" cy="114067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8300" y="383477"/>
            <a:ext cx="6629400" cy="1595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2234355"/>
            <a:ext cx="6629400" cy="63195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8300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523B-E035-4CAE-A96A-58211FC229D1}" type="datetimeFigureOut">
              <a:rPr lang="en-US" smtClean="0"/>
              <a:t>3/1/2011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16717" y="8875350"/>
            <a:ext cx="2332567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78967" y="8875350"/>
            <a:ext cx="1718733" cy="5098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DFF54-6BA4-4515-87CA-28703F844993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.jpeg" 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.jpeg" 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.jpeg" 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4.jpeg" 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5.jpeg" 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6.jpeg" 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7.jpeg" 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8.jpeg" 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9.jpeg" />
</Relationships>

</file>

<file path=ppt/slides/_rels/slide1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0.jpeg" />
</Relationships>

</file>

<file path=ppt/slides/_rels/slide1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1.jpeg" />
</Relationships>

</file>

<file path=ppt/slides/_rels/slide1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2.jpeg" />
</Relationships>

</file>

<file path=ppt/slides/_rels/slide1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3.jpeg" />
</Relationships>

</file>

<file path=ppt/slides/_rels/slide1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4.jpeg" />
</Relationships>

</file>

<file path=ppt/slides/_rels/slide1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5.jpeg" />
</Relationships>

</file>

<file path=ppt/slides/_rels/slide1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6.jpeg" />
</Relationships>

</file>

<file path=ppt/slides/_rels/slide1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7.jpeg" />
</Relationships>

</file>

<file path=ppt/slides/_rels/slide1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8.jpeg" />
</Relationships>

</file>

<file path=ppt/slides/_rels/slide1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19.jpeg" />
</Relationships>

</file>

<file path=ppt/slides/_rels/slide2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0.jpeg" />
</Relationships>

</file>

<file path=ppt/slides/_rels/slide2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1.jpeg" />
</Relationships>

</file>

<file path=ppt/slides/_rels/slide2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2.jpeg" />
</Relationships>

</file>

<file path=ppt/slides/_rels/slide2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3.jpeg" />
</Relationships>

</file>

<file path=ppt/slides/_rels/slide2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4.jpeg" />
</Relationships>

</file>

<file path=ppt/slides/_rels/slide2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5.jpeg" />
</Relationships>

</file>

<file path=ppt/slides/_rels/slide2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6.jpeg" />
</Relationships>

</file>

<file path=ppt/slides/_rels/slide2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7.jpeg" />
</Relationships>

</file>

<file path=ppt/slides/_rels/slide2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8.jpeg" />
</Relationships>

</file>

<file path=ppt/slides/_rels/slide2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29.jpeg" />
</Relationships>

</file>

<file path=ppt/slides/_rels/slide30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0.jpeg" />
</Relationships>

</file>

<file path=ppt/slides/_rels/slide3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1.jpeg" />
</Relationships>

</file>

<file path=ppt/slides/_rels/slide3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2.jpeg" />
</Relationships>

</file>

<file path=ppt/slides/_rels/slide3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3.jpeg" />
</Relationships>

</file>

<file path=ppt/slides/_rels/slide3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4.jpeg" />
</Relationships>

</file>

<file path=ppt/slides/_rels/slide3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5.jpeg" />
</Relationships>

</file>

<file path=ppt/slides/_rels/slide3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 />
 <Relationship Id="rId2" Type="http://schemas.openxmlformats.org/officeDocument/2006/relationships/image" Target="../media/image36.jpeg" 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333500" y="190500"/>
            <a:ext cx="8953500" cy="635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  <a:tabLst>
                <a:tab pos="2247900" algn="l"/>
              </a:tabLst>
            </a:pPr>
            <a:r>
              <a:rPr lang="en-CA" sz="1810" b="1" smtClean="0">
                <a:solidFill>
                  <a:srgbClr val="FFC000"/>
                </a:solidFill>
                <a:latin typeface="Arial Bold"/>
                <a:cs typeface="Arial Bold"/>
              </a:rPr>
              <a:t>4D molecular imaging of the effect of suicide anticancer Nano-particles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C000"/>
                </a:solidFill>
                <a:latin typeface="Arial Bold"/>
                <a:cs typeface="Arial Bold"/>
              </a:rPr>
              <a:t>	on individual live cancer cells</a:t>
            </a:r>
          </a:p>
          <a:p>
            <a:pPr>
              <a:lnSpc>
                <a:spcPts val="220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79500" y="1092200"/>
            <a:ext cx="92075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FFC000"/>
                </a:solidFill>
                <a:latin typeface="Arial Bold"/>
                <a:cs typeface="Arial Bold"/>
              </a:rPr>
              <a:t>2</a:t>
            </a:r>
            <a:r>
              <a:rPr lang="en-CA" sz="1341" b="1" smtClean="0">
                <a:solidFill>
                  <a:srgbClr val="FFC000"/>
                </a:solidFill>
                <a:latin typeface="Arial Bold"/>
                <a:cs typeface="Arial Bold"/>
              </a:rPr>
              <a:t>nd</a:t>
            </a:r>
            <a:r>
              <a:rPr lang="en-CA" sz="2014" b="1" smtClean="0">
                <a:solidFill>
                  <a:srgbClr val="FFC000"/>
                </a:solidFill>
                <a:latin typeface="Arial Bold"/>
                <a:cs typeface="Arial Bold"/>
              </a:rPr>
              <a:t> World Bio Summit &amp; Expo” October 10-12, 2016 in Dubai, UAE.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65500" y="1460500"/>
            <a:ext cx="6921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FFFF00"/>
                </a:solidFill>
                <a:latin typeface="Arial Bold Italic"/>
                <a:cs typeface="Arial Bold Italic"/>
              </a:rPr>
              <a:t>Recent Advances in Bioscience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06400" y="1866900"/>
            <a:ext cx="98806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1006" b="1" smtClean="0">
                <a:solidFill>
                  <a:srgbClr val="003471"/>
                </a:solidFill>
                <a:latin typeface="Arial Bold"/>
                <a:cs typeface="Arial Bold"/>
              </a:rPr>
              <a:t>Hosam Gharib Abdelhady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06400" y="2019300"/>
            <a:ext cx="98806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1006" b="1" smtClean="0">
                <a:solidFill>
                  <a:srgbClr val="C00000"/>
                </a:solidFill>
                <a:latin typeface="Arial Bold Italic"/>
                <a:cs typeface="Arial Bold Italic"/>
              </a:rPr>
              <a:t>Associate Professor - Biophysics &amp; Pharmaceutical Nanotechnologies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06400" y="2171700"/>
            <a:ext cx="98806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1006" b="1" smtClean="0">
                <a:solidFill>
                  <a:srgbClr val="003471"/>
                </a:solidFill>
                <a:latin typeface="Arial Bold Italic"/>
                <a:cs typeface="Arial Bold Italic"/>
              </a:rPr>
              <a:t>College of Pharmacy-Taibah University-Al Madinah Al Munawarrah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6400" y="2324100"/>
            <a:ext cx="98806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1006" b="1" smtClean="0">
                <a:solidFill>
                  <a:srgbClr val="C00000"/>
                </a:solidFill>
                <a:latin typeface="Arial Bold Italic"/>
                <a:cs typeface="Arial Bold Italic"/>
              </a:rPr>
              <a:t>Visiting Professor - CENT lab at UFM   &amp; Georgia Tech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06400" y="2476500"/>
            <a:ext cx="98806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150"/>
              </a:lnSpc>
            </a:pPr>
            <a:r>
              <a:rPr lang="en-CA" sz="1006" b="1" smtClean="0">
                <a:solidFill>
                  <a:srgbClr val="003471"/>
                </a:solidFill>
                <a:latin typeface="Arial Bold"/>
                <a:cs typeface="Arial Bold"/>
              </a:rPr>
              <a:t>hhasan@taibahu.edu.sa</a:t>
            </a:r>
          </a:p>
          <a:p>
            <a:pPr>
              <a:lnSpc>
                <a:spcPts val="1150"/>
              </a:lnSpc>
            </a:pPr>
            <a:endParaRPr lang="en-CA" sz="99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295400" y="165100"/>
            <a:ext cx="89916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1866900" algn="l"/>
              </a:tabLst>
            </a:pPr>
            <a:r>
              <a:rPr lang="en-CA" sz="2014" b="1" smtClean="0">
                <a:solidFill>
                  <a:srgbClr val="FF85C2"/>
                </a:solidFill>
                <a:latin typeface="Arial Bold"/>
                <a:cs typeface="Arial Bold"/>
              </a:rPr>
              <a:t>4D AFM imaging -</a:t>
            </a:r>
            <a:r>
              <a:rPr lang="en-CA" sz="2014" b="1" smtClean="0">
                <a:solidFill>
                  <a:srgbClr val="99CCFF"/>
                </a:solidFill>
                <a:latin typeface="Arial Bold"/>
                <a:cs typeface="Arial Bold"/>
              </a:rPr>
              <a:t> suicide anticancer (HSTK ) </a:t>
            </a:r>
            <a:r>
              <a:rPr lang="en-CA" sz="2014" b="1" smtClean="0">
                <a:solidFill>
                  <a:srgbClr val="00FF00"/>
                </a:solidFill>
                <a:latin typeface="Arial Bold"/>
                <a:cs typeface="Arial Bold"/>
              </a:rPr>
              <a:t>NPs (Dendrimers) </a:t>
            </a:r>
            <a:r>
              <a:rPr lang="en-CA" sz="813" b="1" smtClean="0">
                <a:solidFill>
                  <a:srgbClr val="FFC000"/>
                </a:solidFill>
                <a:latin typeface="Arial Bold"/>
                <a:cs typeface="Arial Bold"/>
              </a:rPr>
              <a:t>on</a:t>
            </a:r>
            <a:br>
              <a:rPr lang="en-CA" sz="2004" smtClean="0">
                <a:solidFill>
                  <a:srgbClr val="000000"/>
                </a:solidFill>
                <a:latin typeface="Times New Roman"/>
              </a:rPr>
            </a:br>
            <a:r>
              <a:rPr lang="en-CA" sz="2014" b="1" smtClean="0">
                <a:solidFill>
                  <a:srgbClr val="FFFFFF"/>
                </a:solidFill>
                <a:latin typeface="Arial Bold"/>
                <a:cs typeface="Arial Bold"/>
              </a:rPr>
              <a:t>	individual </a:t>
            </a:r>
            <a:r>
              <a:rPr lang="en-CA" sz="2014" b="1" smtClean="0">
                <a:solidFill>
                  <a:srgbClr val="FFFF00"/>
                </a:solidFill>
                <a:latin typeface="Arial Bold"/>
                <a:cs typeface="Arial Bold"/>
              </a:rPr>
              <a:t>live cancer (HeLa) cells</a:t>
            </a:r>
          </a:p>
          <a:p>
            <a:pPr>
              <a:lnSpc>
                <a:spcPts val="24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25600" y="165100"/>
            <a:ext cx="86614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1320800" algn="l"/>
              </a:tabLst>
            </a:pPr>
            <a:r>
              <a:rPr lang="en-CA" sz="2014" b="1" smtClean="0">
                <a:solidFill>
                  <a:srgbClr val="FF85C2"/>
                </a:solidFill>
                <a:latin typeface="Arial Bold"/>
                <a:cs typeface="Arial Bold"/>
              </a:rPr>
              <a:t>4D AFM imaging </a:t>
            </a:r>
            <a:r>
              <a:rPr lang="en-CA" sz="1006" b="1" smtClean="0">
                <a:solidFill>
                  <a:srgbClr val="5F5F5F"/>
                </a:solidFill>
                <a:latin typeface="Arial Bold"/>
                <a:cs typeface="Arial Bold"/>
              </a:rPr>
              <a:t>of the effect of 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suicide anticancer Dendritic Nano-</a:t>
            </a:r>
            <a:br>
              <a:rPr lang="en-CA" sz="1946" smtClean="0">
                <a:solidFill>
                  <a:srgbClr val="000000"/>
                </a:solidFill>
                <a:latin typeface="Times New Roman"/>
              </a:rPr>
            </a:b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	particles </a:t>
            </a:r>
            <a:r>
              <a:rPr lang="en-CA" sz="813" b="1" smtClean="0">
                <a:solidFill>
                  <a:srgbClr val="5F5F5F"/>
                </a:solidFill>
                <a:latin typeface="Arial Bold"/>
                <a:cs typeface="Arial Bold"/>
              </a:rPr>
              <a:t>on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  individual live cancer cells</a:t>
            </a:r>
          </a:p>
          <a:p>
            <a:pPr>
              <a:lnSpc>
                <a:spcPts val="2400"/>
              </a:lnSpc>
            </a:pPr>
            <a:endParaRPr lang="en-CA" sz="194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71500" y="1282700"/>
            <a:ext cx="97155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FFFF00"/>
                </a:solidFill>
                <a:latin typeface="Arial Bold"/>
                <a:cs typeface="Arial Bold"/>
              </a:rPr>
              <a:t>4D AFM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200" y="1790700"/>
            <a:ext cx="102108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2" b="1" smtClean="0">
                <a:solidFill>
                  <a:srgbClr val="FFFF00"/>
                </a:solidFill>
                <a:latin typeface="Arial Bold"/>
                <a:cs typeface="Arial Bold"/>
              </a:rPr>
              <a:t>Measures the</a:t>
            </a:r>
          </a:p>
          <a:p>
            <a:pPr>
              <a:lnSpc>
                <a:spcPts val="2070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6200" y="2057400"/>
            <a:ext cx="102108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50"/>
              </a:lnSpc>
            </a:pPr>
            <a:r>
              <a:rPr lang="en-CA" sz="1810" b="1" smtClean="0">
                <a:solidFill>
                  <a:srgbClr val="FFFF00"/>
                </a:solidFill>
                <a:latin typeface="Arial Bold"/>
                <a:cs typeface="Arial Bold"/>
              </a:rPr>
              <a:t>sample topography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FF00"/>
                </a:solidFill>
                <a:latin typeface="Arial Bold"/>
                <a:cs typeface="Arial Bold"/>
              </a:rPr>
              <a:t>simultaneously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FF00"/>
                </a:solidFill>
                <a:latin typeface="Arial Bold"/>
                <a:cs typeface="Arial Bold"/>
              </a:rPr>
              <a:t>with its</a:t>
            </a:r>
          </a:p>
          <a:p>
            <a:pPr>
              <a:lnSpc>
                <a:spcPts val="215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6200" y="2870200"/>
            <a:ext cx="10210800" cy="914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1810" b="1" smtClean="0">
                <a:solidFill>
                  <a:srgbClr val="FFFF00"/>
                </a:solidFill>
                <a:latin typeface="Arial Bold"/>
                <a:cs typeface="Arial Bold"/>
              </a:rPr>
              <a:t>nanomechanical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FF00"/>
                </a:solidFill>
                <a:latin typeface="Arial Bold"/>
                <a:cs typeface="Arial Bold"/>
              </a:rPr>
              <a:t>properties at high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FF00"/>
                </a:solidFill>
                <a:latin typeface="Arial Bold"/>
                <a:cs typeface="Arial Bold"/>
              </a:rPr>
              <a:t>resolution. No dyes</a:t>
            </a:r>
          </a:p>
          <a:p>
            <a:pPr>
              <a:lnSpc>
                <a:spcPts val="220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76200" y="3975100"/>
            <a:ext cx="102108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50"/>
              </a:lnSpc>
            </a:pPr>
            <a:r>
              <a:rPr lang="en-CA" sz="1810" b="1" smtClean="0">
                <a:solidFill>
                  <a:srgbClr val="FFC2DF"/>
                </a:solidFill>
                <a:latin typeface="Arial Bold"/>
                <a:cs typeface="Arial Bold"/>
              </a:rPr>
              <a:t>DNA-binding dyes,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C2DF"/>
                </a:solidFill>
                <a:latin typeface="Arial Bold"/>
                <a:cs typeface="Arial Bold"/>
              </a:rPr>
              <a:t>strongly influence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C2DF"/>
                </a:solidFill>
                <a:latin typeface="Arial Bold"/>
                <a:cs typeface="Arial Bold"/>
              </a:rPr>
              <a:t>the physical</a:t>
            </a:r>
          </a:p>
          <a:p>
            <a:pPr>
              <a:lnSpc>
                <a:spcPts val="215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6200" y="4813300"/>
            <a:ext cx="102108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2" b="1" smtClean="0">
                <a:solidFill>
                  <a:srgbClr val="FFC2DF"/>
                </a:solidFill>
                <a:latin typeface="Arial Bold"/>
                <a:cs typeface="Arial Bold"/>
              </a:rPr>
              <a:t>properties of DNA.</a:t>
            </a:r>
          </a:p>
          <a:p>
            <a:pPr>
              <a:lnSpc>
                <a:spcPts val="2070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6200" y="5080000"/>
            <a:ext cx="102108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F0000"/>
                </a:solidFill>
                <a:latin typeface="Arial Bold"/>
                <a:cs typeface="Arial Bold"/>
              </a:rPr>
              <a:t>Dietler et al.,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6200" y="5295900"/>
            <a:ext cx="102108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Arial Italic"/>
                <a:cs typeface="Arial Italic"/>
              </a:rPr>
              <a:t>Macromolecules</a:t>
            </a: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en-CA" sz="1413" b="1" smtClean="0">
                <a:solidFill>
                  <a:srgbClr val="FFFFFF"/>
                </a:solidFill>
                <a:latin typeface="Arial Bold"/>
                <a:cs typeface="Arial Bold"/>
              </a:rPr>
              <a:t> 2015</a:t>
            </a: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lang="en-CA" sz="1403" smtClean="0">
                <a:solidFill>
                  <a:srgbClr val="FFFFFF"/>
                </a:solidFill>
                <a:latin typeface="Arial Italic"/>
                <a:cs typeface="Arial Italic"/>
              </a:rPr>
              <a:t> 48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7000" y="5511800"/>
            <a:ext cx="101600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(6), pp 1860-1865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6858000" y="6413500"/>
            <a:ext cx="34290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10" b="1" smtClean="0">
                <a:solidFill>
                  <a:srgbClr val="003471"/>
                </a:solidFill>
                <a:latin typeface="Arial Bold"/>
                <a:cs typeface="Arial Bold"/>
              </a:rPr>
              <a:t>www.nano-world.org/Lab/demo/abbilden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25600" y="165100"/>
            <a:ext cx="86614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1320800" algn="l"/>
              </a:tabLst>
            </a:pP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4D AFM imaging </a:t>
            </a:r>
            <a:r>
              <a:rPr lang="en-CA" sz="1006" b="1" smtClean="0">
                <a:solidFill>
                  <a:srgbClr val="5F5F5F"/>
                </a:solidFill>
                <a:latin typeface="Arial Bold"/>
                <a:cs typeface="Arial Bold"/>
              </a:rPr>
              <a:t>of the effect of </a:t>
            </a:r>
            <a:r>
              <a:rPr lang="en-CA" sz="2014" b="1" smtClean="0">
                <a:solidFill>
                  <a:srgbClr val="99CCFF"/>
                </a:solidFill>
                <a:latin typeface="Arial Bold"/>
                <a:cs typeface="Arial Bold"/>
              </a:rPr>
              <a:t>suicide anticancer 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Dendritic Nano-</a:t>
            </a:r>
            <a:br>
              <a:rPr lang="en-CA" sz="1946" smtClean="0">
                <a:solidFill>
                  <a:srgbClr val="000000"/>
                </a:solidFill>
                <a:latin typeface="Times New Roman"/>
              </a:rPr>
            </a:b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	particles </a:t>
            </a:r>
            <a:r>
              <a:rPr lang="en-CA" sz="813" b="1" smtClean="0">
                <a:solidFill>
                  <a:srgbClr val="5F5F5F"/>
                </a:solidFill>
                <a:latin typeface="Arial Bold"/>
                <a:cs typeface="Arial Bold"/>
              </a:rPr>
              <a:t>on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  individual live cancer cells</a:t>
            </a:r>
          </a:p>
          <a:p>
            <a:pPr>
              <a:lnSpc>
                <a:spcPts val="2400"/>
              </a:lnSpc>
            </a:pPr>
            <a:endParaRPr lang="en-CA" sz="194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300" y="1181100"/>
            <a:ext cx="100457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1810" b="1" smtClean="0">
                <a:solidFill>
                  <a:srgbClr val="CC0066"/>
                </a:solidFill>
                <a:latin typeface="Arial Bold"/>
                <a:cs typeface="Arial Bold"/>
              </a:rPr>
              <a:t>HSTK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\</a:t>
            </a:r>
            <a:r>
              <a:rPr lang="en-CA" sz="1810" b="1" smtClean="0">
                <a:solidFill>
                  <a:srgbClr val="0039E4"/>
                </a:solidFill>
                <a:latin typeface="Arial Bold"/>
                <a:cs typeface="Arial Bold"/>
              </a:rPr>
              <a:t>GCV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  used  in  suicide</a:t>
            </a:r>
            <a:r>
              <a:rPr lang="en-CA" sz="2014" b="1" smtClean="0">
                <a:solidFill>
                  <a:srgbClr val="00AF50"/>
                </a:solidFill>
                <a:latin typeface="Arial Bold"/>
                <a:cs typeface="Arial Bold"/>
              </a:rPr>
              <a:t>  gene</a:t>
            </a:r>
            <a:br>
              <a:rPr lang="en-CA" sz="1877" smtClean="0">
                <a:solidFill>
                  <a:srgbClr val="000000"/>
                </a:solidFill>
                <a:latin typeface="Times New Roman"/>
              </a:rPr>
            </a:br>
            <a:r>
              <a:rPr lang="en-CA" sz="2014" b="1" smtClean="0">
                <a:solidFill>
                  <a:srgbClr val="00AF50"/>
                </a:solidFill>
                <a:latin typeface="Arial Bold"/>
                <a:cs typeface="Arial Bold"/>
              </a:rPr>
              <a:t>therapy for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 cancer treatment.</a:t>
            </a:r>
          </a:p>
          <a:p>
            <a:pPr>
              <a:lnSpc>
                <a:spcPts val="3600"/>
              </a:lnSpc>
            </a:pPr>
            <a:endParaRPr lang="en-CA" sz="1877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41300" y="2514600"/>
            <a:ext cx="4876800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1810" b="1" smtClean="0">
                <a:solidFill>
                  <a:srgbClr val="CC0066"/>
                </a:solidFill>
                <a:latin typeface="Arial Bold"/>
                <a:cs typeface="Arial Bold"/>
              </a:rPr>
              <a:t>1-  HSTK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  phosphorylates</a:t>
            </a:r>
            <a:r>
              <a:rPr lang="en-CA" sz="1810" b="1" smtClean="0">
                <a:solidFill>
                  <a:srgbClr val="0039E4"/>
                </a:solidFill>
                <a:latin typeface="Arial Bold"/>
                <a:cs typeface="Arial Bold"/>
              </a:rPr>
              <a:t>  GCV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  to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form</a:t>
            </a:r>
            <a:r>
              <a:rPr lang="en-CA" sz="1810" b="1" smtClean="0">
                <a:solidFill>
                  <a:srgbClr val="0039E4"/>
                </a:solidFill>
                <a:latin typeface="Arial Bold"/>
                <a:cs typeface="Arial Bold"/>
              </a:rPr>
              <a:t> GCV-</a:t>
            </a:r>
            <a:r>
              <a:rPr lang="en-CA" sz="1810" b="1" smtClean="0">
                <a:solidFill>
                  <a:srgbClr val="FF0000"/>
                </a:solidFill>
                <a:latin typeface="Arial Bold"/>
                <a:cs typeface="Arial Bold"/>
              </a:rPr>
              <a:t>P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.</a:t>
            </a:r>
          </a:p>
          <a:p>
            <a:pPr>
              <a:lnSpc>
                <a:spcPts val="324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241300" y="3340100"/>
            <a:ext cx="4876800" cy="787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2- Cellular kinases convert</a:t>
            </a:r>
            <a:r>
              <a:rPr lang="en-CA" sz="1810" b="1" smtClean="0">
                <a:solidFill>
                  <a:srgbClr val="0039E4"/>
                </a:solidFill>
                <a:latin typeface="Arial Bold"/>
                <a:cs typeface="Arial Bold"/>
              </a:rPr>
              <a:t> GCV-</a:t>
            </a:r>
            <a:r>
              <a:rPr lang="en-CA" sz="1810" b="1" smtClean="0">
                <a:solidFill>
                  <a:srgbClr val="FF0000"/>
                </a:solidFill>
                <a:latin typeface="Arial Bold"/>
                <a:cs typeface="Arial Bold"/>
              </a:rPr>
              <a:t>P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 to</a:t>
            </a:r>
            <a:br>
              <a:rPr lang="en-CA" sz="1802" smtClean="0">
                <a:solidFill>
                  <a:srgbClr val="000000"/>
                </a:solidFill>
                <a:latin typeface="Times New Roman"/>
              </a:rPr>
            </a:br>
            <a:r>
              <a:rPr lang="en-CA" sz="1812" b="1" smtClean="0">
                <a:solidFill>
                  <a:srgbClr val="0039E4"/>
                </a:solidFill>
                <a:latin typeface="Arial Bold"/>
                <a:cs typeface="Arial Bold"/>
              </a:rPr>
              <a:t>GCV-</a:t>
            </a:r>
            <a:r>
              <a:rPr lang="en-CA" sz="1812" b="1" smtClean="0">
                <a:solidFill>
                  <a:srgbClr val="FF0000"/>
                </a:solidFill>
                <a:latin typeface="Arial Bold"/>
                <a:cs typeface="Arial Bold"/>
              </a:rPr>
              <a:t>PPP</a:t>
            </a:r>
            <a:r>
              <a:rPr lang="en-CA" sz="1812" b="1" smtClean="0">
                <a:solidFill>
                  <a:srgbClr val="000000"/>
                </a:solidFill>
                <a:latin typeface="Arial Bold"/>
                <a:cs typeface="Arial Bold"/>
              </a:rPr>
              <a:t>.</a:t>
            </a:r>
          </a:p>
          <a:p>
            <a:pPr>
              <a:lnSpc>
                <a:spcPts val="3235"/>
              </a:lnSpc>
            </a:pPr>
            <a:endParaRPr lang="en-CA" sz="1802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1300" y="4165600"/>
            <a:ext cx="4876800" cy="1193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</a:pP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3-</a:t>
            </a:r>
            <a:r>
              <a:rPr lang="en-CA" sz="1810" b="1" smtClean="0">
                <a:solidFill>
                  <a:srgbClr val="0039E4"/>
                </a:solidFill>
                <a:latin typeface="Arial Bold"/>
                <a:cs typeface="Arial Bold"/>
              </a:rPr>
              <a:t>  GCV-</a:t>
            </a:r>
            <a:r>
              <a:rPr lang="en-CA" sz="1810" b="1" smtClean="0">
                <a:solidFill>
                  <a:srgbClr val="FF0000"/>
                </a:solidFill>
                <a:latin typeface="Arial Bold"/>
                <a:cs typeface="Arial Bold"/>
              </a:rPr>
              <a:t>PPP</a:t>
            </a: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  is  integrated  into  the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DNA, inhibits its replication during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000000"/>
                </a:solidFill>
                <a:latin typeface="Arial Bold"/>
                <a:cs typeface="Arial Bold"/>
              </a:rPr>
              <a:t>cell division leading to apoptosis.</a:t>
            </a:r>
          </a:p>
          <a:p>
            <a:pPr>
              <a:lnSpc>
                <a:spcPts val="3235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8900" y="5956300"/>
            <a:ext cx="5029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900"/>
              </a:lnSpc>
            </a:pPr>
            <a:r>
              <a:rPr lang="en-CA" sz="1606" b="1" smtClean="0">
                <a:solidFill>
                  <a:srgbClr val="C00000"/>
                </a:solidFill>
                <a:latin typeface="Arial Bold Italic"/>
                <a:cs typeface="Arial Bold Italic"/>
              </a:rPr>
              <a:t>Apoptosis occurs only in cells transfected with</a:t>
            </a:r>
            <a:br>
              <a:rPr lang="en-CA" sz="1596" smtClean="0">
                <a:solidFill>
                  <a:srgbClr val="000000"/>
                </a:solidFill>
                <a:latin typeface="Times New Roman"/>
              </a:rPr>
            </a:br>
            <a:r>
              <a:rPr lang="en-CA" sz="1606" b="1" smtClean="0">
                <a:solidFill>
                  <a:srgbClr val="C00000"/>
                </a:solidFill>
                <a:latin typeface="Arial Bold Italic"/>
                <a:cs typeface="Arial Bold Italic"/>
              </a:rPr>
              <a:t>HSTK while the untransfected cells survive.</a:t>
            </a:r>
          </a:p>
          <a:p>
            <a:pPr>
              <a:lnSpc>
                <a:spcPts val="288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353300" y="2527300"/>
            <a:ext cx="2819400" cy="292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413" b="1" smtClean="0">
                <a:solidFill>
                  <a:srgbClr val="FFFF00"/>
                </a:solidFill>
                <a:latin typeface="Arial Bold"/>
                <a:cs typeface="Arial Bold"/>
              </a:rPr>
              <a:t>Cellular kinases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232400" y="5981700"/>
            <a:ext cx="4940300" cy="254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210" b="1" smtClean="0">
                <a:solidFill>
                  <a:srgbClr val="FFFF00"/>
                </a:solidFill>
                <a:latin typeface="Arial Bold"/>
                <a:cs typeface="Arial Bold"/>
              </a:rPr>
              <a:t>http://www.intechopen.com/source/html/18156/media/image5.jpg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41300" y="406400"/>
            <a:ext cx="12827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CA" sz="3612" b="1" smtClean="0">
                <a:solidFill>
                  <a:srgbClr val="F9F9F9"/>
                </a:solidFill>
                <a:latin typeface="Arial Bold"/>
                <a:cs typeface="Arial Bold"/>
              </a:rPr>
              <a:t>dnt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625600" y="203200"/>
            <a:ext cx="85471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4D AFM imaging </a:t>
            </a:r>
            <a:r>
              <a:rPr lang="en-CA" sz="1006" b="1" smtClean="0">
                <a:solidFill>
                  <a:srgbClr val="5F5F5F"/>
                </a:solidFill>
                <a:latin typeface="Arial Bold"/>
                <a:cs typeface="Arial Bold"/>
              </a:rPr>
              <a:t>of the effect of </a:t>
            </a:r>
            <a:r>
              <a:rPr lang="en-CA" sz="2014" b="1" smtClean="0">
                <a:solidFill>
                  <a:srgbClr val="99CCFF"/>
                </a:solidFill>
                <a:latin typeface="Arial Bold"/>
                <a:cs typeface="Arial Bold"/>
              </a:rPr>
              <a:t>suicide anticancer 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Dendritic Nano-</a:t>
            </a:r>
          </a:p>
          <a:p>
            <a:pPr>
              <a:lnSpc>
                <a:spcPts val="2300"/>
              </a:lnSpc>
            </a:pPr>
            <a:endParaRPr lang="en-CA" sz="174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946400" y="508000"/>
            <a:ext cx="7226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6" b="1" smtClean="0">
                <a:solidFill>
                  <a:srgbClr val="5F5F5F"/>
                </a:solidFill>
                <a:latin typeface="Arial Bold"/>
                <a:cs typeface="Arial Bold"/>
              </a:rPr>
              <a:t>particles </a:t>
            </a:r>
            <a:r>
              <a:rPr lang="en-CA" sz="813" b="1" smtClean="0">
                <a:solidFill>
                  <a:srgbClr val="5F5F5F"/>
                </a:solidFill>
                <a:latin typeface="Arial Bold"/>
                <a:cs typeface="Arial Bold"/>
              </a:rPr>
              <a:t>on</a:t>
            </a:r>
            <a:r>
              <a:rPr lang="en-CA" sz="2016" b="1" smtClean="0">
                <a:solidFill>
                  <a:srgbClr val="5F5F5F"/>
                </a:solidFill>
                <a:latin typeface="Arial Bold"/>
                <a:cs typeface="Arial Bold"/>
              </a:rPr>
              <a:t>  individual live cancer cells</a:t>
            </a:r>
          </a:p>
          <a:p>
            <a:pPr>
              <a:lnSpc>
                <a:spcPts val="2300"/>
              </a:lnSpc>
            </a:pPr>
            <a:endParaRPr lang="en-CA" sz="1949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771900" y="2362200"/>
            <a:ext cx="6515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0D2A7B"/>
                </a:solidFill>
                <a:latin typeface="Arial Bold"/>
                <a:cs typeface="Arial Bold"/>
              </a:rPr>
              <a:t>AFM imaging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670300" y="2730500"/>
            <a:ext cx="6616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D2A7B"/>
                </a:solidFill>
                <a:latin typeface="Arial Bold"/>
                <a:cs typeface="Arial Bold"/>
              </a:rPr>
              <a:t>in Air vs buffer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54000" y="5207000"/>
            <a:ext cx="34544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6" b="1" smtClean="0">
                <a:solidFill>
                  <a:srgbClr val="000000"/>
                </a:solidFill>
                <a:latin typeface="Times New Roman Bold Italic"/>
                <a:cs typeface="Times New Roman Bold Italic"/>
              </a:rPr>
              <a:t>Top view AFM image of DNA plasmids in</a:t>
            </a:r>
          </a:p>
          <a:p>
            <a:pPr>
              <a:lnSpc>
                <a:spcPts val="161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6134100" y="5207000"/>
            <a:ext cx="34544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6" b="1" smtClean="0">
                <a:solidFill>
                  <a:srgbClr val="000000"/>
                </a:solidFill>
                <a:latin typeface="Times New Roman Bold Italic"/>
                <a:cs typeface="Times New Roman Bold Italic"/>
              </a:rPr>
              <a:t>Top view AFM image of DNA plasmids in</a:t>
            </a:r>
          </a:p>
          <a:p>
            <a:pPr>
              <a:lnSpc>
                <a:spcPts val="161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254000" y="5626100"/>
            <a:ext cx="34544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000000"/>
                </a:solidFill>
                <a:latin typeface="Times New Roman Bold Italic"/>
                <a:cs typeface="Times New Roman Bold Italic"/>
              </a:rPr>
              <a:t>air.   The plasmids display  relaxed  open</a:t>
            </a:r>
          </a:p>
          <a:p>
            <a:pPr>
              <a:lnSpc>
                <a:spcPts val="161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6134100" y="5626100"/>
            <a:ext cx="34544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000000"/>
                </a:solidFill>
                <a:latin typeface="Times New Roman Bold Italic"/>
                <a:cs typeface="Times New Roman Bold Italic"/>
              </a:rPr>
              <a:t>PBS.  The plasmids display relaxed open</a:t>
            </a:r>
          </a:p>
          <a:p>
            <a:pPr>
              <a:lnSpc>
                <a:spcPts val="161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254000" y="6057900"/>
            <a:ext cx="31242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000000"/>
                </a:solidFill>
                <a:latin typeface="Times New Roman Bold Italic"/>
                <a:cs typeface="Times New Roman Bold Italic"/>
              </a:rPr>
              <a:t>structure on mica. Scale bar = 100 nm.</a:t>
            </a:r>
          </a:p>
          <a:p>
            <a:pPr>
              <a:lnSpc>
                <a:spcPts val="161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6134100" y="6057900"/>
            <a:ext cx="16002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000000"/>
                </a:solidFill>
                <a:latin typeface="Times New Roman Bold Italic"/>
                <a:cs typeface="Times New Roman Bold Italic"/>
              </a:rPr>
              <a:t>structure on mica.</a:t>
            </a:r>
          </a:p>
          <a:p>
            <a:pPr>
              <a:lnSpc>
                <a:spcPts val="1610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49500" y="342900"/>
            <a:ext cx="7937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Idea: </a:t>
            </a:r>
            <a:r>
              <a:rPr lang="en-CA" sz="2400" smtClean="0">
                <a:solidFill>
                  <a:srgbClr val="FFFF00"/>
                </a:solidFill>
                <a:latin typeface="Arial"/>
                <a:cs typeface="Arial"/>
              </a:rPr>
              <a:t>Transfect the HSTK into cancer cell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49500" y="342900"/>
            <a:ext cx="7937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Idea: </a:t>
            </a:r>
            <a:r>
              <a:rPr lang="en-CA" sz="2400" smtClean="0">
                <a:solidFill>
                  <a:srgbClr val="FFFF00"/>
                </a:solidFill>
                <a:latin typeface="Arial"/>
                <a:cs typeface="Arial"/>
              </a:rPr>
              <a:t>Transfect the HSTK into cancer cell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349500" y="342900"/>
            <a:ext cx="79375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Idea: </a:t>
            </a:r>
            <a:r>
              <a:rPr lang="en-CA" sz="2400" smtClean="0">
                <a:solidFill>
                  <a:srgbClr val="FFFF00"/>
                </a:solidFill>
                <a:latin typeface="Arial"/>
                <a:cs typeface="Arial"/>
              </a:rPr>
              <a:t>Transfect the HSTK into cancer cell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400300" y="76200"/>
            <a:ext cx="7886700" cy="990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400"/>
              </a:lnSpc>
              <a:tabLst>
                <a:tab pos="1092200" algn="l"/>
              </a:tabLst>
            </a:pPr>
            <a:r>
              <a:rPr lang="en-CA" sz="2805" b="1" smtClean="0">
                <a:solidFill>
                  <a:srgbClr val="FFC000"/>
                </a:solidFill>
                <a:latin typeface="Arial Bold"/>
                <a:cs typeface="Arial Bold"/>
              </a:rPr>
              <a:t>How the DNA is protected </a:t>
            </a:r>
            <a:r>
              <a:rPr lang="en-CA" sz="2805" b="1" smtClean="0">
                <a:solidFill>
                  <a:srgbClr val="FFC000"/>
                </a:solidFill>
                <a:latin typeface="Arial Bold Italic"/>
                <a:cs typeface="Arial Bold Italic"/>
              </a:rPr>
              <a:t>in vivo</a:t>
            </a:r>
            <a:br>
              <a:rPr lang="en-CA" sz="2795" smtClean="0">
                <a:solidFill>
                  <a:srgbClr val="000000"/>
                </a:solidFill>
                <a:latin typeface="Times New Roman"/>
              </a:rPr>
            </a:br>
            <a:r>
              <a:rPr lang="en-CA" sz="2805" b="1" smtClean="0">
                <a:solidFill>
                  <a:srgbClr val="D5DFFF"/>
                </a:solidFill>
                <a:latin typeface="Arial Bold Italic"/>
                <a:cs typeface="Arial Bold Italic"/>
              </a:rPr>
              <a:t>	Learning From God.</a:t>
            </a:r>
          </a:p>
          <a:p>
            <a:pPr>
              <a:lnSpc>
                <a:spcPts val="3400"/>
              </a:lnSpc>
            </a:pPr>
            <a:endParaRPr lang="en-CA" sz="2795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806700" y="1143000"/>
            <a:ext cx="7480300" cy="736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600"/>
              </a:lnSpc>
            </a:pPr>
            <a:r>
              <a:rPr lang="en-CA" sz="4005" b="1" smtClean="0">
                <a:solidFill>
                  <a:srgbClr val="000000"/>
                </a:solidFill>
                <a:latin typeface="Arial Bold"/>
                <a:cs typeface="Arial Bold"/>
              </a:rPr>
              <a:t>DNA Packing</a:t>
            </a:r>
          </a:p>
          <a:p>
            <a:pPr>
              <a:lnSpc>
                <a:spcPts val="4600"/>
              </a:lnSpc>
            </a:pPr>
            <a:endParaRPr lang="en-CA" sz="3995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9700" y="2120900"/>
            <a:ext cx="1014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99004D"/>
                </a:solidFill>
                <a:latin typeface="Arial Bold"/>
                <a:cs typeface="Arial Bold"/>
              </a:rPr>
              <a:t>Each diploid cell contains 6 billion bp of DNA =  ~ 2 meters of DNA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9700" y="2667000"/>
            <a:ext cx="1014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0039E4"/>
                </a:solidFill>
                <a:latin typeface="Arial Bold"/>
                <a:cs typeface="Arial Bold"/>
              </a:rPr>
              <a:t>Each bp ~ 0.34 nm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9700" y="3365500"/>
            <a:ext cx="101473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10" b="1" smtClean="0">
                <a:solidFill>
                  <a:srgbClr val="FF0000"/>
                </a:solidFill>
                <a:latin typeface="Arial Bold"/>
                <a:cs typeface="Arial Bold"/>
              </a:rPr>
              <a:t>Estimated: human body contains ~  50 trillion cells = 100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FF0000"/>
                </a:solidFill>
                <a:latin typeface="Arial Bold"/>
                <a:cs typeface="Arial Bold"/>
              </a:rPr>
              <a:t>trillion meters.</a:t>
            </a:r>
          </a:p>
          <a:p>
            <a:pPr>
              <a:lnSpc>
                <a:spcPts val="210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9700" y="4191000"/>
            <a:ext cx="1014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006600"/>
                </a:solidFill>
                <a:latin typeface="Arial Bold"/>
                <a:cs typeface="Arial Bold"/>
              </a:rPr>
              <a:t>The Sun is 150 billion meters from Earth.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9700" y="4737100"/>
            <a:ext cx="10147300" cy="622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CA" sz="1810" b="1" smtClean="0">
                <a:solidFill>
                  <a:srgbClr val="000099"/>
                </a:solidFill>
                <a:latin typeface="Arial Bold"/>
                <a:cs typeface="Arial Bold"/>
              </a:rPr>
              <a:t>= each of us has enough DNA to go from here to the Sun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10" b="1" smtClean="0">
                <a:solidFill>
                  <a:srgbClr val="000099"/>
                </a:solidFill>
                <a:latin typeface="Arial Bold"/>
                <a:cs typeface="Arial Bold"/>
              </a:rPr>
              <a:t>and back &gt; 300x</a:t>
            </a:r>
          </a:p>
          <a:p>
            <a:pPr>
              <a:lnSpc>
                <a:spcPts val="210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39700" y="5562600"/>
            <a:ext cx="101473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FF0000"/>
                </a:solidFill>
                <a:latin typeface="Arial Bold"/>
                <a:cs typeface="Arial Bold"/>
              </a:rPr>
              <a:t>Or around Earth's equator 2.5 million times!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28600" y="6515100"/>
            <a:ext cx="10058400" cy="203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65"/>
              </a:lnSpc>
            </a:pPr>
            <a:r>
              <a:rPr lang="en-CA" sz="1113" b="1" smtClean="0">
                <a:solidFill>
                  <a:srgbClr val="000000"/>
                </a:solidFill>
                <a:latin typeface="Arial Bold"/>
                <a:cs typeface="Arial Bold"/>
              </a:rPr>
              <a:t>Annunziato, A. DNA Packaging: Nucleosomes and Chromatin.</a:t>
            </a:r>
            <a:r>
              <a:rPr lang="en-CA" sz="1113" b="1" smtClean="0">
                <a:solidFill>
                  <a:srgbClr val="000000"/>
                </a:solidFill>
                <a:latin typeface="Arial Bold Italic"/>
                <a:cs typeface="Arial Bold Italic"/>
              </a:rPr>
              <a:t> Nature Education</a:t>
            </a:r>
            <a:r>
              <a:rPr lang="en-CA" sz="1113" b="1" smtClean="0">
                <a:solidFill>
                  <a:srgbClr val="000000"/>
                </a:solidFill>
                <a:latin typeface="Arial Bold"/>
                <a:cs typeface="Arial Bold"/>
              </a:rPr>
              <a:t> 1(1):26, 2008.</a:t>
            </a:r>
          </a:p>
          <a:p>
            <a:pPr>
              <a:lnSpc>
                <a:spcPts val="1265"/>
              </a:lnSpc>
            </a:pPr>
            <a:endParaRPr lang="en-CA" sz="11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88900" y="6108700"/>
            <a:ext cx="10198100" cy="114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720"/>
              </a:lnSpc>
            </a:pPr>
            <a:r>
              <a:rPr lang="en-CA" sz="603" b="1" spc="-10" smtClean="0">
                <a:solidFill>
                  <a:srgbClr val="153EB9"/>
                </a:solidFill>
                <a:latin typeface="Arial Bold"/>
                <a:cs typeface="Arial Bold"/>
              </a:rPr>
              <a:t>http://www.nature.com/scitable/resource?action=showFullImageForTopic&amp;imgSrc=/scitable/content/18847/pierce_11_5_FULL.jpg</a:t>
            </a:r>
          </a:p>
          <a:p>
            <a:pPr>
              <a:lnSpc>
                <a:spcPts val="720"/>
              </a:lnSpc>
            </a:pPr>
            <a:endParaRPr lang="en-CA" sz="624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25600" y="165100"/>
            <a:ext cx="8661400" cy="711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400"/>
              </a:lnSpc>
              <a:tabLst>
                <a:tab pos="1320800" algn="l"/>
              </a:tabLst>
            </a:pP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4D AFM imaging </a:t>
            </a:r>
            <a:r>
              <a:rPr lang="en-CA" sz="1006" b="1" smtClean="0">
                <a:solidFill>
                  <a:srgbClr val="5F5F5F"/>
                </a:solidFill>
                <a:latin typeface="Arial Bold"/>
                <a:cs typeface="Arial Bold"/>
              </a:rPr>
              <a:t>of the effect of 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suicide anticancer </a:t>
            </a:r>
            <a:r>
              <a:rPr lang="en-CA" sz="2014" b="1" smtClean="0">
                <a:solidFill>
                  <a:srgbClr val="00FF00"/>
                </a:solidFill>
                <a:latin typeface="Arial Bold"/>
                <a:cs typeface="Arial Bold"/>
              </a:rPr>
              <a:t>Dendritic Nano-</a:t>
            </a:r>
            <a:br>
              <a:rPr lang="en-CA" sz="1946" smtClean="0">
                <a:solidFill>
                  <a:srgbClr val="000000"/>
                </a:solidFill>
                <a:latin typeface="Times New Roman"/>
              </a:rPr>
            </a:br>
            <a:r>
              <a:rPr lang="en-CA" sz="2014" b="1" smtClean="0">
                <a:solidFill>
                  <a:srgbClr val="00FF00"/>
                </a:solidFill>
                <a:latin typeface="Arial Bold"/>
                <a:cs typeface="Arial Bold"/>
              </a:rPr>
              <a:t>	particles </a:t>
            </a:r>
            <a:r>
              <a:rPr lang="en-CA" sz="813" b="1" smtClean="0">
                <a:solidFill>
                  <a:srgbClr val="5F5F5F"/>
                </a:solidFill>
                <a:latin typeface="Arial Bold"/>
                <a:cs typeface="Arial Bold"/>
              </a:rPr>
              <a:t>on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  individual live cancer cells</a:t>
            </a:r>
          </a:p>
          <a:p>
            <a:pPr>
              <a:lnSpc>
                <a:spcPts val="2400"/>
              </a:lnSpc>
            </a:pPr>
            <a:endParaRPr lang="en-CA" sz="1946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30400" y="1066800"/>
            <a:ext cx="8356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00FF00"/>
                </a:solidFill>
                <a:latin typeface="Arial Bold"/>
                <a:cs typeface="Arial Bold"/>
              </a:rPr>
              <a:t>None Viral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68400" y="1422400"/>
            <a:ext cx="91186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10" b="1" smtClean="0">
                <a:solidFill>
                  <a:srgbClr val="9CC8FF"/>
                </a:solidFill>
                <a:latin typeface="Arial Bold"/>
                <a:cs typeface="Arial Bold"/>
              </a:rPr>
              <a:t>Dendrimers vs non-dendritic polymers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25600" y="177800"/>
            <a:ext cx="86614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4D AFM imaging </a:t>
            </a:r>
            <a:r>
              <a:rPr lang="en-CA" sz="1006" b="1" smtClean="0">
                <a:solidFill>
                  <a:srgbClr val="5F5F5F"/>
                </a:solidFill>
                <a:latin typeface="Arial Bold"/>
                <a:cs typeface="Arial Bold"/>
              </a:rPr>
              <a:t>of the effect of 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suicide anticancer </a:t>
            </a:r>
            <a:r>
              <a:rPr lang="en-CA" sz="2014" b="1" smtClean="0">
                <a:solidFill>
                  <a:srgbClr val="00FF00"/>
                </a:solidFill>
                <a:latin typeface="Arial Bold"/>
                <a:cs typeface="Arial Bold"/>
              </a:rPr>
              <a:t>Dendritic Nano-</a:t>
            </a:r>
          </a:p>
          <a:p>
            <a:pPr>
              <a:lnSpc>
                <a:spcPts val="2300"/>
              </a:lnSpc>
            </a:pPr>
            <a:endParaRPr lang="en-CA" sz="174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300" y="482600"/>
            <a:ext cx="25908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300"/>
              </a:lnSpc>
            </a:pPr>
            <a:r>
              <a:rPr lang="en-CA" sz="3612" b="1" smtClean="0">
                <a:solidFill>
                  <a:srgbClr val="F9F9F9"/>
                </a:solidFill>
                <a:latin typeface="Arial Bold"/>
                <a:cs typeface="Arial Bold"/>
              </a:rPr>
              <a:t>dnt</a:t>
            </a:r>
          </a:p>
          <a:p>
            <a:pPr>
              <a:lnSpc>
                <a:spcPts val="335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946400" y="482600"/>
            <a:ext cx="72263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14" b="1" smtClean="0">
                <a:solidFill>
                  <a:srgbClr val="00FF00"/>
                </a:solidFill>
                <a:latin typeface="Arial Bold"/>
                <a:cs typeface="Arial Bold"/>
              </a:rPr>
              <a:t>particles </a:t>
            </a:r>
            <a:r>
              <a:rPr lang="en-CA" sz="813" b="1" smtClean="0">
                <a:solidFill>
                  <a:srgbClr val="5F5F5F"/>
                </a:solidFill>
                <a:latin typeface="Arial Bold"/>
                <a:cs typeface="Arial Bold"/>
              </a:rPr>
              <a:t>on</a:t>
            </a:r>
            <a:r>
              <a:rPr lang="en-CA" sz="2014" b="1" smtClean="0">
                <a:solidFill>
                  <a:srgbClr val="5F5F5F"/>
                </a:solidFill>
                <a:latin typeface="Arial Bold"/>
                <a:cs typeface="Arial Bold"/>
              </a:rPr>
              <a:t>  individual live cancer cells</a:t>
            </a:r>
          </a:p>
          <a:p>
            <a:pPr>
              <a:lnSpc>
                <a:spcPts val="2300"/>
              </a:lnSpc>
            </a:pPr>
            <a:endParaRPr lang="en-CA" sz="1946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39700" y="5803900"/>
            <a:ext cx="10147300" cy="901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indent="525475">
              <a:lnSpc>
                <a:spcPts val="3800"/>
              </a:lnSpc>
            </a:pPr>
            <a:r>
              <a:rPr lang="en-CA" sz="1413" b="1" smtClean="0">
                <a:solidFill>
                  <a:srgbClr val="000000"/>
                </a:solidFill>
                <a:latin typeface="Times New Roman Bold"/>
                <a:cs typeface="Times New Roman Bold"/>
              </a:rPr>
              <a:t>G4 dendrimers </a:t>
            </a:r>
            <a:r>
              <a:rPr lang="en-CA" sz="1413" b="1" smtClean="0">
                <a:solidFill>
                  <a:srgbClr val="800000"/>
                </a:solidFill>
                <a:latin typeface="Times New Roman Bold"/>
                <a:cs typeface="Times New Roman Bold"/>
              </a:rPr>
              <a:t>(10</a:t>
            </a:r>
            <a:r>
              <a:rPr lang="en-CA" sz="945" b="1" smtClean="0">
                <a:solidFill>
                  <a:srgbClr val="800000"/>
                </a:solidFill>
                <a:latin typeface="Times New Roman Bold"/>
                <a:cs typeface="Times New Roman Bold"/>
              </a:rPr>
              <a:t>-14</a:t>
            </a:r>
            <a:r>
              <a:rPr lang="en-CA" sz="1413" b="1" smtClean="0">
                <a:solidFill>
                  <a:srgbClr val="800000"/>
                </a:solidFill>
                <a:latin typeface="Times New Roman Bold"/>
                <a:cs typeface="Times New Roman Bold"/>
              </a:rPr>
              <a:t> M) </a:t>
            </a:r>
            <a:r>
              <a:rPr lang="en-CA" sz="1413" b="1" smtClean="0">
                <a:solidFill>
                  <a:srgbClr val="000000"/>
                </a:solidFill>
                <a:latin typeface="Times New Roman Bold"/>
                <a:cs typeface="Times New Roman Bold"/>
              </a:rPr>
              <a:t>on mica (in DI water). Numbers represent time lapsed in minutes. Scale bar = 100nm.</a:t>
            </a:r>
            <a:br>
              <a:rPr lang="en-CA" sz="1406" smtClean="0">
                <a:solidFill>
                  <a:srgbClr val="000000"/>
                </a:solidFill>
                <a:latin typeface="Times New Roman"/>
              </a:rPr>
            </a:br>
            <a:r>
              <a:rPr lang="en-CA" sz="1406" smtClean="0">
                <a:solidFill>
                  <a:srgbClr val="000099"/>
                </a:solidFill>
                <a:latin typeface="Arial Italic"/>
                <a:cs typeface="Arial Italic"/>
              </a:rPr>
              <a:t>Abdelhady, H.G. Dendrimers DNA Nanoplexes, in CRC Concise Encyclopedia of Nanotechnology,  </a:t>
            </a:r>
            <a:r>
              <a:rPr lang="en-CA" sz="1416" b="1" smtClean="0">
                <a:solidFill>
                  <a:srgbClr val="000099"/>
                </a:solidFill>
                <a:latin typeface="Arial Bold Italic"/>
                <a:cs typeface="Arial Bold Italic"/>
              </a:rPr>
              <a:t>2015.</a:t>
            </a:r>
          </a:p>
          <a:p>
            <a:pPr>
              <a:lnSpc>
                <a:spcPts val="3800"/>
              </a:lnSpc>
            </a:pPr>
            <a:endParaRPr lang="en-CA" sz="140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752600" y="381000"/>
            <a:ext cx="8534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2" b="1" smtClean="0">
                <a:solidFill>
                  <a:srgbClr val="FFFF00"/>
                </a:solidFill>
                <a:latin typeface="Verdana Bold"/>
                <a:cs typeface="Verdana Bold"/>
              </a:rPr>
              <a:t>Active Targeting through Folate Ligands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08400" y="139700"/>
            <a:ext cx="6578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The need for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27400" y="508000"/>
            <a:ext cx="695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Viral vs none viral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08400" y="139700"/>
            <a:ext cx="6578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The need for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27400" y="508000"/>
            <a:ext cx="695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Viral vs none viral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08400" y="139700"/>
            <a:ext cx="6578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The need for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27400" y="508000"/>
            <a:ext cx="695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Viral vs none viral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08400" y="139700"/>
            <a:ext cx="6578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The need for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27400" y="508000"/>
            <a:ext cx="695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Viral vs none viral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08400" y="139700"/>
            <a:ext cx="6578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The need for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27400" y="508000"/>
            <a:ext cx="695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Viral vs none viral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3708400" y="139700"/>
            <a:ext cx="6578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The need for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327400" y="508000"/>
            <a:ext cx="6959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Viral vs none viral vectors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133600" y="304800"/>
            <a:ext cx="8153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Arial Italic"/>
                <a:cs typeface="Arial Italic"/>
              </a:rPr>
              <a:t>4D AFM imaging of few G4(s) + Few DNA(s)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892300" y="139700"/>
            <a:ext cx="8394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60"/>
              </a:lnSpc>
            </a:pPr>
            <a:r>
              <a:rPr lang="en-CA" sz="2400" smtClean="0">
                <a:solidFill>
                  <a:srgbClr val="FFFF00"/>
                </a:solidFill>
                <a:latin typeface="Arial Italic"/>
                <a:cs typeface="Arial Italic"/>
              </a:rPr>
              <a:t>Molecular marriage of Individual DNA molecules</a:t>
            </a:r>
          </a:p>
          <a:p>
            <a:pPr>
              <a:lnSpc>
                <a:spcPts val="26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62100" y="495300"/>
            <a:ext cx="8724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Arial Italic"/>
                <a:cs typeface="Arial Italic"/>
              </a:rPr>
              <a:t>Effect of very small numbers of Dendrimer molecules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892300" y="139700"/>
            <a:ext cx="8394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60"/>
              </a:lnSpc>
            </a:pPr>
            <a:r>
              <a:rPr lang="en-CA" sz="2400" smtClean="0">
                <a:solidFill>
                  <a:srgbClr val="FFFF00"/>
                </a:solidFill>
                <a:latin typeface="Arial Italic"/>
                <a:cs typeface="Arial Italic"/>
              </a:rPr>
              <a:t>Molecular marriage of Individual DNA molecules</a:t>
            </a:r>
          </a:p>
          <a:p>
            <a:pPr>
              <a:lnSpc>
                <a:spcPts val="26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62100" y="495300"/>
            <a:ext cx="8724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Arial Italic"/>
                <a:cs typeface="Arial Italic"/>
              </a:rPr>
              <a:t>Effect of very small numbers of Dendrimer molecules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892300" y="139700"/>
            <a:ext cx="8394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60"/>
              </a:lnSpc>
            </a:pPr>
            <a:r>
              <a:rPr lang="en-CA" sz="2400" smtClean="0">
                <a:solidFill>
                  <a:srgbClr val="FFFF00"/>
                </a:solidFill>
                <a:latin typeface="Arial Italic"/>
                <a:cs typeface="Arial Italic"/>
              </a:rPr>
              <a:t>Molecular marriage of Individual DNA molecules</a:t>
            </a:r>
          </a:p>
          <a:p>
            <a:pPr>
              <a:lnSpc>
                <a:spcPts val="26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562100" y="495300"/>
            <a:ext cx="8724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Arial Italic"/>
                <a:cs typeface="Arial Italic"/>
              </a:rPr>
              <a:t>Effect of very small numbers of Dendrimer molecules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41300" y="406400"/>
            <a:ext cx="26289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CA" sz="3612" b="1" smtClean="0">
                <a:solidFill>
                  <a:srgbClr val="F9F9F9"/>
                </a:solidFill>
                <a:latin typeface="Arial Bold"/>
                <a:cs typeface="Arial Bold"/>
              </a:rPr>
              <a:t>dnt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984500" y="254000"/>
            <a:ext cx="71882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700"/>
              </a:lnSpc>
            </a:pPr>
            <a:r>
              <a:rPr lang="en-CA" sz="3204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Effect of G4:DNA charge ratio</a:t>
            </a:r>
          </a:p>
          <a:p>
            <a:pPr>
              <a:lnSpc>
                <a:spcPts val="3680"/>
              </a:lnSpc>
            </a:pPr>
            <a:endParaRPr lang="en-CA" sz="3204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797800" y="6692900"/>
            <a:ext cx="2489200" cy="114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805"/>
              </a:lnSpc>
            </a:pPr>
            <a:r>
              <a:rPr lang="en-CA" sz="706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Nucleic Acid Research.  31(14) 2003</a:t>
            </a:r>
          </a:p>
          <a:p>
            <a:pPr>
              <a:lnSpc>
                <a:spcPts val="805"/>
              </a:lnSpc>
            </a:pPr>
            <a:endParaRPr lang="en-CA" sz="69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409700" y="368300"/>
            <a:ext cx="88773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Mechanism of Torus  formation with G</a:t>
            </a:r>
            <a:r>
              <a:rPr lang="en-CA" sz="1596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4</a:t>
            </a:r>
            <a:r>
              <a:rPr lang="en-CA" sz="2400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 PAMAM dendrimers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467100" y="1651000"/>
            <a:ext cx="3175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lang="en-CA" sz="1274" smtClean="0">
                <a:solidFill>
                  <a:srgbClr val="FFFFFF"/>
                </a:solidFill>
                <a:latin typeface="Times New Roman"/>
                <a:cs typeface="Times New Roman"/>
              </a:rPr>
              <a:t>0</a:t>
            </a:r>
          </a:p>
          <a:p>
            <a:pPr>
              <a:lnSpc>
                <a:spcPts val="1725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5168900" y="1625600"/>
            <a:ext cx="39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lang="en-CA" sz="1271" smtClean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</a:p>
          <a:p>
            <a:pPr>
              <a:lnSpc>
                <a:spcPts val="1435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6934200" y="1651000"/>
            <a:ext cx="39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lang="en-CA" sz="1271" smtClean="0">
                <a:solidFill>
                  <a:srgbClr val="FFFFFF"/>
                </a:solidFill>
                <a:latin typeface="Times New Roman"/>
                <a:cs typeface="Times New Roman"/>
              </a:rPr>
              <a:t>16</a:t>
            </a:r>
          </a:p>
          <a:p>
            <a:pPr>
              <a:lnSpc>
                <a:spcPts val="1435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8699500" y="1638300"/>
            <a:ext cx="39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lang="en-CA" sz="1271" smtClean="0">
                <a:solidFill>
                  <a:srgbClr val="FFFFFF"/>
                </a:solidFill>
                <a:latin typeface="Times New Roman"/>
                <a:cs typeface="Times New Roman"/>
              </a:rPr>
              <a:t>20</a:t>
            </a:r>
          </a:p>
          <a:p>
            <a:pPr>
              <a:lnSpc>
                <a:spcPts val="1435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3505200" y="3365500"/>
            <a:ext cx="39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95"/>
              </a:lnSpc>
            </a:pPr>
            <a:r>
              <a:rPr lang="en-CA" sz="1271" smtClean="0">
                <a:solidFill>
                  <a:srgbClr val="FFFFFF"/>
                </a:solidFill>
                <a:latin typeface="Times New Roman"/>
                <a:cs typeface="Times New Roman"/>
              </a:rPr>
              <a:t>26</a:t>
            </a:r>
          </a:p>
          <a:p>
            <a:pPr>
              <a:lnSpc>
                <a:spcPts val="1495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5156200" y="3352800"/>
            <a:ext cx="39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lang="en-CA" sz="1271" smtClean="0">
                <a:solidFill>
                  <a:srgbClr val="FFFFFF"/>
                </a:solidFill>
                <a:latin typeface="Times New Roman"/>
                <a:cs typeface="Times New Roman"/>
              </a:rPr>
              <a:t>28</a:t>
            </a:r>
          </a:p>
          <a:p>
            <a:pPr>
              <a:lnSpc>
                <a:spcPts val="1435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6934200" y="3378200"/>
            <a:ext cx="39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lang="en-CA" sz="1271" smtClean="0">
                <a:solidFill>
                  <a:srgbClr val="FFFFFF"/>
                </a:solidFill>
                <a:latin typeface="Times New Roman"/>
                <a:cs typeface="Times New Roman"/>
              </a:rPr>
              <a:t>35</a:t>
            </a:r>
          </a:p>
          <a:p>
            <a:pPr>
              <a:lnSpc>
                <a:spcPts val="1435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8699500" y="3365500"/>
            <a:ext cx="393700" cy="2413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35"/>
              </a:lnSpc>
            </a:pPr>
            <a:r>
              <a:rPr lang="en-CA" sz="1274" smtClean="0">
                <a:solidFill>
                  <a:srgbClr val="FFFFFF"/>
                </a:solidFill>
                <a:latin typeface="Times New Roman"/>
                <a:cs typeface="Times New Roman"/>
              </a:rPr>
              <a:t>37</a:t>
            </a:r>
          </a:p>
          <a:p>
            <a:pPr>
              <a:lnSpc>
                <a:spcPts val="1435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7150100" y="6337300"/>
            <a:ext cx="31369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10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Nucleic Acid Research.  31(14) 2003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41300" y="406400"/>
            <a:ext cx="22733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00"/>
              </a:lnSpc>
            </a:pPr>
            <a:r>
              <a:rPr lang="en-CA" sz="3612" b="1" smtClean="0">
                <a:solidFill>
                  <a:srgbClr val="F9F9F9"/>
                </a:solidFill>
                <a:latin typeface="Arial Bold"/>
                <a:cs typeface="Arial Bold"/>
              </a:rPr>
              <a:t>dnt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616200" y="292100"/>
            <a:ext cx="7556500" cy="508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00"/>
              </a:lnSpc>
            </a:pPr>
            <a:r>
              <a:rPr lang="en-CA" sz="2410" b="1" smtClean="0">
                <a:solidFill>
                  <a:srgbClr val="FFFF00"/>
                </a:solidFill>
                <a:latin typeface="Times New Roman Bold"/>
                <a:cs typeface="Times New Roman Bold"/>
              </a:rPr>
              <a:t>Protect DNA from enzymatic degradation?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330700" y="1295400"/>
            <a:ext cx="5956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FFF00"/>
                </a:solidFill>
                <a:latin typeface="Times New Roman Bold"/>
                <a:cs typeface="Times New Roman Bold"/>
              </a:rPr>
              <a:t>ds DNA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37400" y="2489200"/>
            <a:ext cx="31496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DNase I is divalent cation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137400" y="2692400"/>
            <a:ext cx="3149600" cy="698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50"/>
              </a:lnSpc>
            </a:pPr>
            <a:r>
              <a:rPr lang="en-CA" sz="1413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dependent exhibiting optimal</a:t>
            </a:r>
            <a:br>
              <a:rPr lang="en-CA" sz="1403" smtClean="0">
                <a:solidFill>
                  <a:srgbClr val="000000"/>
                </a:solidFill>
                <a:latin typeface="Times New Roman"/>
              </a:rPr>
            </a:br>
            <a:r>
              <a:rPr lang="en-CA" sz="1413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activity in the presence of</a:t>
            </a:r>
            <a:br>
              <a:rPr lang="en-CA" sz="1273" smtClean="0">
                <a:solidFill>
                  <a:srgbClr val="000000"/>
                </a:solidFill>
                <a:latin typeface="Times New Roman"/>
              </a:rPr>
            </a:br>
            <a:r>
              <a:rPr lang="en-CA" sz="1413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Ca</a:t>
            </a:r>
            <a:r>
              <a:rPr lang="en-CA" sz="945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2+ </a:t>
            </a:r>
            <a:r>
              <a:rPr lang="en-CA" sz="1413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and Mg</a:t>
            </a:r>
            <a:r>
              <a:rPr lang="en-CA" sz="945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2+ </a:t>
            </a:r>
            <a:r>
              <a:rPr lang="en-CA" sz="1413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or Mn</a:t>
            </a:r>
            <a:r>
              <a:rPr lang="en-CA" sz="945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2+</a:t>
            </a:r>
          </a:p>
          <a:p>
            <a:pPr>
              <a:lnSpc>
                <a:spcPts val="1650"/>
              </a:lnSpc>
            </a:pPr>
            <a:endParaRPr lang="en-CA" sz="1273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457700" y="4559300"/>
            <a:ext cx="5829300" cy="939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200"/>
              </a:lnSpc>
              <a:tabLst>
                <a:tab pos="863600" algn="l"/>
              </a:tabLst>
            </a:pPr>
            <a:r>
              <a:rPr lang="en-CA" sz="2651" b="1" smtClean="0">
                <a:solidFill>
                  <a:srgbClr val="0000FF"/>
                </a:solidFill>
                <a:latin typeface="Times New Roman Bold"/>
                <a:cs typeface="Times New Roman Bold"/>
              </a:rPr>
              <a:t>Accumulation</a:t>
            </a:r>
            <a:br>
              <a:rPr lang="en-CA" sz="2641" smtClean="0">
                <a:solidFill>
                  <a:srgbClr val="000000"/>
                </a:solidFill>
                <a:latin typeface="Times New Roman"/>
              </a:rPr>
            </a:br>
            <a:r>
              <a:rPr lang="en-CA" sz="2651" b="1" smtClean="0">
                <a:solidFill>
                  <a:srgbClr val="0000FF"/>
                </a:solidFill>
                <a:latin typeface="Times New Roman Bold"/>
                <a:cs typeface="Times New Roman Bold"/>
              </a:rPr>
              <a:t>	of</a:t>
            </a:r>
          </a:p>
          <a:p>
            <a:pPr>
              <a:lnSpc>
                <a:spcPts val="3200"/>
              </a:lnSpc>
            </a:pPr>
            <a:endParaRPr lang="en-CA" sz="2641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81600" y="5791200"/>
            <a:ext cx="5105400" cy="5715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65"/>
              </a:lnSpc>
            </a:pPr>
            <a:r>
              <a:rPr lang="en-CA" sz="3100" b="1" smtClean="0">
                <a:solidFill>
                  <a:srgbClr val="0000FF"/>
                </a:solidFill>
                <a:latin typeface="Times New Roman Bold"/>
                <a:cs typeface="Times New Roman Bold"/>
              </a:rPr>
              <a:t>ssB</a:t>
            </a:r>
          </a:p>
          <a:p>
            <a:pPr>
              <a:lnSpc>
                <a:spcPts val="3565"/>
              </a:lnSpc>
            </a:pPr>
            <a:endParaRPr lang="en-CA" sz="3090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2057400" y="6248400"/>
            <a:ext cx="19177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6" b="1" smtClean="0">
                <a:solidFill>
                  <a:srgbClr val="800000"/>
                </a:solidFill>
                <a:latin typeface="Times New Roman Bold"/>
                <a:cs typeface="Times New Roman Bold"/>
              </a:rPr>
              <a:t>Fragments of ds DNA</a:t>
            </a:r>
          </a:p>
          <a:p>
            <a:pPr>
              <a:lnSpc>
                <a:spcPts val="1610"/>
              </a:lnSpc>
            </a:pPr>
          </a:p>
        </p:txBody>
      </p:sp>
      <p:sp>
        <p:nvSpPr>
          <p:cNvPr id="10" name="TextBox 10"/>
          <p:cNvSpPr txBox="1"/>
          <p:nvPr/>
        </p:nvSpPr>
        <p:spPr>
          <a:xfrm>
            <a:off x="6972300" y="6248400"/>
            <a:ext cx="18542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6" b="1" smtClean="0">
                <a:solidFill>
                  <a:srgbClr val="800000"/>
                </a:solidFill>
                <a:latin typeface="Times New Roman Bold"/>
                <a:cs typeface="Times New Roman Bold"/>
              </a:rPr>
              <a:t>Open circular - DNA</a:t>
            </a:r>
          </a:p>
          <a:p>
            <a:pPr>
              <a:lnSpc>
                <a:spcPts val="1610"/>
              </a:lnSpc>
            </a:p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241300" y="406400"/>
            <a:ext cx="10045700" cy="800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140"/>
              </a:lnSpc>
            </a:pPr>
            <a:r>
              <a:rPr lang="en-CA" sz="3612" b="1" smtClean="0">
                <a:solidFill>
                  <a:srgbClr val="F9F9F9"/>
                </a:solidFill>
                <a:latin typeface="Arial Bold"/>
                <a:cs typeface="Arial Bold"/>
              </a:rPr>
              <a:t>dnt</a:t>
            </a:r>
            <a:r>
              <a:rPr lang="en-CA" sz="2400" smtClean="0">
                <a:solidFill>
                  <a:srgbClr val="FFFFCC"/>
                </a:solidFill>
                <a:latin typeface="Times New Roman Italic"/>
                <a:cs typeface="Times New Roman Italic"/>
              </a:rPr>
              <a:t>Effect of DNase I enzyme on bareDNA adsorbed onto mica surfaces</a:t>
            </a:r>
          </a:p>
          <a:p>
            <a:pPr>
              <a:lnSpc>
                <a:spcPts val="414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473700" y="3314700"/>
            <a:ext cx="4813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FFFFF"/>
                </a:solidFill>
                <a:latin typeface="Arial Bold"/>
                <a:cs typeface="Arial Bold"/>
              </a:rPr>
              <a:t>DNase I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30400" y="6121400"/>
            <a:ext cx="83566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40"/>
              </a:lnSpc>
            </a:pPr>
            <a:r>
              <a:rPr lang="en-CA" sz="1606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Time-lapse images, in 1mM PBS containing 2mM  MgCl</a:t>
            </a:r>
            <a:r>
              <a:rPr lang="en-CA" sz="1078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2</a:t>
            </a:r>
            <a:r>
              <a:rPr lang="en-CA" sz="1606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 and 1mM NiCl</a:t>
            </a:r>
            <a:r>
              <a:rPr lang="en-CA" sz="1078" b="1" smtClean="0">
                <a:solidFill>
                  <a:srgbClr val="000066"/>
                </a:solidFill>
                <a:latin typeface="Times New Roman Bold"/>
                <a:cs typeface="Times New Roman Bold"/>
              </a:rPr>
              <a:t>2</a:t>
            </a:r>
          </a:p>
          <a:p>
            <a:pPr>
              <a:lnSpc>
                <a:spcPts val="1840"/>
              </a:lnSpc>
            </a:pPr>
            <a:endParaRPr lang="en-CA" sz="1587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244600" y="330200"/>
            <a:ext cx="9042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CC"/>
                </a:solidFill>
                <a:latin typeface="Times New Roman Italic"/>
                <a:cs typeface="Times New Roman Italic"/>
              </a:rPr>
              <a:t>Relating condensate structure to  degradation: 0.5:1 G4:DNA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839200" y="1422400"/>
            <a:ext cx="14478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Z = 10 nm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65300" y="1790700"/>
            <a:ext cx="6985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t=0 min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3835400" y="17907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12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6" name="TextBox 6"/>
          <p:cNvSpPr txBox="1"/>
          <p:nvPr/>
        </p:nvSpPr>
        <p:spPr>
          <a:xfrm>
            <a:off x="5600700" y="17907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19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7" name="TextBox 7"/>
          <p:cNvSpPr txBox="1"/>
          <p:nvPr/>
        </p:nvSpPr>
        <p:spPr>
          <a:xfrm>
            <a:off x="7467600" y="17907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20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8" name="TextBox 8"/>
          <p:cNvSpPr txBox="1"/>
          <p:nvPr/>
        </p:nvSpPr>
        <p:spPr>
          <a:xfrm>
            <a:off x="9258300" y="17907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22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9" name="TextBox 9"/>
          <p:cNvSpPr txBox="1"/>
          <p:nvPr/>
        </p:nvSpPr>
        <p:spPr>
          <a:xfrm>
            <a:off x="723900" y="1854200"/>
            <a:ext cx="9563100" cy="279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440"/>
              </a:lnSpc>
            </a:pPr>
            <a:r>
              <a:rPr lang="en-CA" sz="1598" smtClean="0">
                <a:solidFill>
                  <a:srgbClr val="FFFFFF"/>
                </a:solidFill>
                <a:latin typeface="Times New Roman"/>
                <a:cs typeface="Times New Roman"/>
              </a:rPr>
              <a:t>70 nm</a:t>
            </a:r>
          </a:p>
          <a:p>
            <a:pPr>
              <a:lnSpc>
                <a:spcPts val="1440"/>
              </a:lnSpc>
            </a:pPr>
            <a:endParaRPr lang="en-CA" sz="1598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108200" y="37084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41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11" name="TextBox 11"/>
          <p:cNvSpPr txBox="1"/>
          <p:nvPr/>
        </p:nvSpPr>
        <p:spPr>
          <a:xfrm>
            <a:off x="3835400" y="37084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45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12" name="TextBox 12"/>
          <p:cNvSpPr txBox="1"/>
          <p:nvPr/>
        </p:nvSpPr>
        <p:spPr>
          <a:xfrm>
            <a:off x="5740400" y="37084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48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13" name="TextBox 13"/>
          <p:cNvSpPr txBox="1"/>
          <p:nvPr/>
        </p:nvSpPr>
        <p:spPr>
          <a:xfrm>
            <a:off x="7556500" y="37084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56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14" name="TextBox 14"/>
          <p:cNvSpPr txBox="1"/>
          <p:nvPr/>
        </p:nvSpPr>
        <p:spPr>
          <a:xfrm>
            <a:off x="9347200" y="3708400"/>
            <a:ext cx="3810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Times New Roman"/>
                <a:cs typeface="Times New Roman"/>
              </a:rPr>
              <a:t>60</a:t>
            </a:r>
          </a:p>
          <a:p>
            <a:pPr>
              <a:lnSpc>
                <a:spcPts val="1380"/>
              </a:lnSpc>
            </a:pPr>
          </a:p>
        </p:txBody>
      </p:sp>
      <p:sp>
        <p:nvSpPr>
          <p:cNvPr id="15" name="TextBox 15"/>
          <p:cNvSpPr txBox="1"/>
          <p:nvPr/>
        </p:nvSpPr>
        <p:spPr>
          <a:xfrm>
            <a:off x="6985000" y="6362700"/>
            <a:ext cx="33020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10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Nucleic Acid Research.  31(14) 2003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244600" y="330200"/>
            <a:ext cx="90424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CC"/>
                </a:solidFill>
                <a:latin typeface="Times New Roman Italic"/>
                <a:cs typeface="Times New Roman Italic"/>
              </a:rPr>
              <a:t>Relating condensate structure to  degradation: 0.5:1 G4:DNA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587500" y="76200"/>
            <a:ext cx="8699500" cy="838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800"/>
              </a:lnSpc>
              <a:tabLst>
                <a:tab pos="1574800" algn="l"/>
              </a:tabLst>
            </a:pPr>
            <a:r>
              <a:rPr lang="en-CA" sz="2400" smtClean="0">
                <a:solidFill>
                  <a:srgbClr val="FFFFCC"/>
                </a:solidFill>
                <a:latin typeface="Times New Roman Italic"/>
                <a:cs typeface="Times New Roman Italic"/>
              </a:rPr>
              <a:t>Protection of DNA from enzymatic degradation : effect of complex</a:t>
            </a:r>
            <a:br>
              <a:rPr lang="en-CA" sz="2400" smtClean="0">
                <a:solidFill>
                  <a:srgbClr val="000000"/>
                </a:solidFill>
                <a:latin typeface="Times New Roman"/>
              </a:rPr>
            </a:br>
            <a:r>
              <a:rPr lang="en-CA" sz="2400" smtClean="0">
                <a:solidFill>
                  <a:srgbClr val="FFFFCC"/>
                </a:solidFill>
                <a:latin typeface="Times New Roman Italic"/>
                <a:cs typeface="Times New Roman Italic"/>
              </a:rPr>
              <a:t>	incubation time at 1:1 G4:DNA (15 min)</a:t>
            </a:r>
          </a:p>
          <a:p>
            <a:pPr>
              <a:lnSpc>
                <a:spcPts val="280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934200" y="6502400"/>
            <a:ext cx="33528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  <a:tabLst>
                <a:tab pos="2882900" algn="l"/>
              </a:tabLst>
            </a:pPr>
            <a:r>
              <a:rPr lang="en-CA" sz="910" b="1" smtClean="0">
                <a:solidFill>
                  <a:srgbClr val="FFFF00"/>
                </a:solidFill>
                <a:latin typeface="Arial Bold Italic"/>
                <a:cs typeface="Arial Bold Italic"/>
              </a:rPr>
              <a:t>Abdelhady et al. </a:t>
            </a:r>
            <a:r>
              <a:rPr lang="en-CA" sz="910" b="1" smtClean="0">
                <a:solidFill>
                  <a:srgbClr val="FFFF00"/>
                </a:solidFill>
                <a:latin typeface="Arial Bold"/>
                <a:cs typeface="Arial Bold"/>
              </a:rPr>
              <a:t>DOI: 10.1371/journal.pone.0061710</a:t>
            </a:r>
            <a:r>
              <a:rPr lang="en-CA" sz="910" b="1" smtClean="0">
                <a:solidFill>
                  <a:srgbClr val="FFFF00"/>
                </a:solidFill>
                <a:latin typeface="Arial Bold Italic"/>
                <a:cs typeface="Arial Bold Italic"/>
              </a:rPr>
              <a:t>	2013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09800" y="6540500"/>
            <a:ext cx="80772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260"/>
              </a:lnSpc>
            </a:pPr>
            <a:r>
              <a:rPr lang="en-CA" sz="1403" smtClean="0">
                <a:solidFill>
                  <a:srgbClr val="FF0066"/>
                </a:solidFill>
                <a:latin typeface="Times New Roman"/>
                <a:cs typeface="Times New Roman"/>
              </a:rPr>
              <a:t>Images recorded ca. every  ca 30 seconds</a:t>
            </a:r>
          </a:p>
          <a:p>
            <a:pPr>
              <a:lnSpc>
                <a:spcPts val="126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511300" y="152400"/>
            <a:ext cx="8775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Using the previous information in 4D imaging of the effect of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565400" y="520700"/>
            <a:ext cx="7721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suicide dendriplexes on dividing HeLa cells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62600" y="6464300"/>
            <a:ext cx="47244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10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Nanomedicine: Nanotechnology, Biology, and Medicine.  12, 2016.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549400" y="152400"/>
            <a:ext cx="8737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Spatiotemporal PFQNM visualization of the effect of suicide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035300" y="520700"/>
            <a:ext cx="7251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dendriplexes on dividing HeLa cells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5562600" y="6464300"/>
            <a:ext cx="47244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10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Nanomedicine: Nanotechnology, Biology, and Medicine.  12, 2016.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549400" y="152400"/>
            <a:ext cx="87376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2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Spatiotemporal PFQNM visualization of the effect of suicide</a:t>
            </a:r>
          </a:p>
          <a:p>
            <a:pPr>
              <a:lnSpc>
                <a:spcPts val="2760"/>
              </a:lnSpc>
            </a:pPr>
            <a:endParaRPr lang="en-CA" sz="2402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035300" y="520700"/>
            <a:ext cx="72517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dendriplexes on dividing HeLa cells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073900" y="6464300"/>
            <a:ext cx="32131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10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Nanomedicine: Nanotechnology,</a:t>
            </a:r>
          </a:p>
          <a:p>
            <a:pPr>
              <a:lnSpc>
                <a:spcPts val="1035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073900" y="6629400"/>
            <a:ext cx="32131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lang="en-CA" sz="910" b="1" smtClean="0">
                <a:solidFill>
                  <a:srgbClr val="FFC000"/>
                </a:solidFill>
                <a:latin typeface="Arial Bold Italic"/>
                <a:cs typeface="Arial Bold Italic"/>
              </a:rPr>
              <a:t>Biology, and Medicine.  12, 2016.</a:t>
            </a:r>
          </a:p>
          <a:p>
            <a:pPr>
              <a:lnSpc>
                <a:spcPts val="810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12900" y="139700"/>
            <a:ext cx="86741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660"/>
              </a:lnSpc>
            </a:pPr>
            <a:r>
              <a:rPr lang="en-CA" sz="2400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AFM images of Hela cells in their cellular environment.</a:t>
            </a:r>
          </a:p>
          <a:p>
            <a:pPr>
              <a:lnSpc>
                <a:spcPts val="26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300" y="381000"/>
            <a:ext cx="1041400" cy="685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510"/>
              </a:lnSpc>
            </a:pPr>
            <a:r>
              <a:rPr lang="en-CA" sz="3612" b="1" smtClean="0">
                <a:solidFill>
                  <a:srgbClr val="F9F9F9"/>
                </a:solidFill>
                <a:latin typeface="Arial Bold"/>
                <a:cs typeface="Arial Bold"/>
              </a:rPr>
              <a:t>dnt</a:t>
            </a:r>
          </a:p>
          <a:p>
            <a:pPr>
              <a:lnSpc>
                <a:spcPts val="3510"/>
              </a:lnSpc>
            </a:pPr>
          </a:p>
        </p:txBody>
      </p:sp>
      <p:sp>
        <p:nvSpPr>
          <p:cNvPr id="4" name="TextBox 4"/>
          <p:cNvSpPr txBox="1"/>
          <p:nvPr/>
        </p:nvSpPr>
        <p:spPr>
          <a:xfrm>
            <a:off x="4508500" y="482600"/>
            <a:ext cx="12700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00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No dyes.</a:t>
            </a:r>
          </a:p>
          <a:p>
            <a:pPr>
              <a:lnSpc>
                <a:spcPts val="2760"/>
              </a:lnSpc>
            </a:pPr>
          </a:p>
        </p:txBody>
      </p:sp>
      <p:sp>
        <p:nvSpPr>
          <p:cNvPr id="5" name="TextBox 5"/>
          <p:cNvSpPr txBox="1"/>
          <p:nvPr/>
        </p:nvSpPr>
        <p:spPr>
          <a:xfrm>
            <a:off x="3746500" y="1104900"/>
            <a:ext cx="65405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6" smtClean="0">
                <a:solidFill>
                  <a:srgbClr val="001F5F"/>
                </a:solidFill>
                <a:latin typeface="Times New Roman Italic"/>
                <a:cs typeface="Times New Roman Italic"/>
              </a:rPr>
              <a:t>Filopodias and lamellipodias</a:t>
            </a:r>
          </a:p>
          <a:p>
            <a:pPr>
              <a:lnSpc>
                <a:spcPts val="1610"/>
              </a:lnSpc>
            </a:pPr>
            <a:endParaRPr lang="en-CA" sz="1406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117600" y="1371600"/>
            <a:ext cx="91694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3D of  HeLa cells (control)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892300" y="3670300"/>
            <a:ext cx="83947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00"/>
                </a:solidFill>
                <a:latin typeface="Times New Roman Italic"/>
                <a:cs typeface="Times New Roman Italic"/>
              </a:rPr>
              <a:t>Nuclei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860800" y="4406900"/>
            <a:ext cx="64262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001F5F"/>
                </a:solidFill>
                <a:latin typeface="Times New Roman Italic"/>
                <a:cs typeface="Times New Roman Italic"/>
              </a:rPr>
              <a:t>Nanomechanical image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600" y="4927600"/>
            <a:ext cx="10185400" cy="3429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070"/>
              </a:lnSpc>
            </a:pPr>
            <a:r>
              <a:rPr lang="en-CA" sz="1800" smtClean="0">
                <a:solidFill>
                  <a:srgbClr val="FFC000"/>
                </a:solidFill>
                <a:latin typeface="Times New Roman Italic"/>
                <a:cs typeface="Times New Roman Italic"/>
              </a:rPr>
              <a:t>F: 3D image of an individual HeLa cell, after 40 hrs of exposure to G</a:t>
            </a:r>
            <a:r>
              <a:rPr lang="en-CA" sz="1200" smtClean="0">
                <a:solidFill>
                  <a:srgbClr val="FFC000"/>
                </a:solidFill>
                <a:latin typeface="Times New Roman Italic"/>
                <a:cs typeface="Times New Roman Italic"/>
              </a:rPr>
              <a:t>4</a:t>
            </a:r>
            <a:r>
              <a:rPr lang="en-CA" sz="1800" smtClean="0">
                <a:solidFill>
                  <a:srgbClr val="FFC000"/>
                </a:solidFill>
                <a:latin typeface="Times New Roman Italic"/>
                <a:cs typeface="Times New Roman Italic"/>
              </a:rPr>
              <a:t>AcFaHSTK/GCV. The</a:t>
            </a:r>
          </a:p>
          <a:p>
            <a:pPr>
              <a:lnSpc>
                <a:spcPts val="207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1600" y="5245100"/>
            <a:ext cx="10185400" cy="10414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4300"/>
              </a:lnSpc>
            </a:pPr>
            <a:r>
              <a:rPr lang="en-CA" sz="1800" smtClean="0">
                <a:solidFill>
                  <a:srgbClr val="FFC000"/>
                </a:solidFill>
                <a:latin typeface="Times New Roman Italic"/>
                <a:cs typeface="Times New Roman Italic"/>
              </a:rPr>
              <a:t>cytoskeleton, the nucleus, lamellipodias and filopodias were not visible. (G) nanomechanical image of F.</a:t>
            </a:r>
            <a:br>
              <a:rPr lang="en-CA" sz="1800" smtClean="0">
                <a:solidFill>
                  <a:srgbClr val="000000"/>
                </a:solidFill>
                <a:latin typeface="Times New Roman"/>
              </a:rPr>
            </a:br>
            <a:r>
              <a:rPr lang="en-CA" sz="1800" smtClean="0">
                <a:solidFill>
                  <a:srgbClr val="FFC000"/>
                </a:solidFill>
                <a:latin typeface="Times New Roman Italic"/>
                <a:cs typeface="Times New Roman Italic"/>
              </a:rPr>
              <a:t>, F = Dead cell . (H) statistical analysis of the YM at the nucleus zone. Number of cells analyzed = 24.</a:t>
            </a:r>
          </a:p>
          <a:p>
            <a:pPr>
              <a:lnSpc>
                <a:spcPts val="4300"/>
              </a:lnSpc>
            </a:pPr>
            <a:endParaRPr lang="en-CA" sz="1800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588000" y="6629400"/>
            <a:ext cx="46990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035"/>
              </a:lnSpc>
            </a:pPr>
            <a:r>
              <a:rPr lang="en-CA" sz="912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Nanomedicine: Nanotechnology, Biology, and Medicine.  12, 2016.</a:t>
            </a:r>
          </a:p>
          <a:p>
            <a:pPr>
              <a:lnSpc>
                <a:spcPts val="1035"/>
              </a:lnSpc>
            </a:pPr>
            <a:endParaRPr lang="en-CA" sz="902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181100" y="139700"/>
            <a:ext cx="9105900" cy="3810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FFFF00"/>
                </a:solidFill>
                <a:latin typeface="Arial"/>
                <a:cs typeface="Arial"/>
              </a:rPr>
              <a:t>4D AFM Topographic &amp; modulus mapping of an individual Hela cell , in native</a:t>
            </a:r>
          </a:p>
          <a:p>
            <a:pPr>
              <a:lnSpc>
                <a:spcPts val="2300"/>
              </a:lnSpc>
            </a:pPr>
            <a:endParaRPr lang="en-CA" sz="2004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300" y="457200"/>
            <a:ext cx="762000" cy="774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3600"/>
              </a:lnSpc>
            </a:pPr>
            <a:r>
              <a:rPr lang="en-CA" sz="3612" b="1" smtClean="0">
                <a:solidFill>
                  <a:srgbClr val="F9F9F9"/>
                </a:solidFill>
                <a:latin typeface="Arial Bold"/>
                <a:cs typeface="Arial Bold"/>
              </a:rPr>
              <a:t>dnt</a:t>
            </a:r>
          </a:p>
          <a:p>
            <a:pPr>
              <a:lnSpc>
                <a:spcPts val="3660"/>
              </a:lnSpc>
            </a:pPr>
            <a:endParaRPr lang="en-CA" sz="3602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04900" y="444500"/>
            <a:ext cx="9067800" cy="431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CA" sz="2004" smtClean="0">
                <a:solidFill>
                  <a:srgbClr val="FFFF00"/>
                </a:solidFill>
                <a:latin typeface="Arial"/>
                <a:cs typeface="Arial"/>
              </a:rPr>
              <a:t>cellular environment, after treatment with G</a:t>
            </a:r>
            <a:r>
              <a:rPr lang="en-CA" sz="1331" smtClean="0">
                <a:solidFill>
                  <a:srgbClr val="FFFF00"/>
                </a:solidFill>
                <a:latin typeface="Arial"/>
                <a:cs typeface="Arial"/>
              </a:rPr>
              <a:t>4</a:t>
            </a:r>
            <a:r>
              <a:rPr lang="en-CA" sz="2004" smtClean="0">
                <a:solidFill>
                  <a:srgbClr val="FFFF00"/>
                </a:solidFill>
                <a:latin typeface="Arial"/>
                <a:cs typeface="Arial"/>
              </a:rPr>
              <a:t>-HSTK/GCV. </a:t>
            </a:r>
            <a:r>
              <a:rPr lang="en-CA" sz="1596" smtClean="0">
                <a:solidFill>
                  <a:srgbClr val="D5DFFF"/>
                </a:solidFill>
                <a:latin typeface="Arial Italic"/>
                <a:cs typeface="Arial Italic"/>
              </a:rPr>
              <a:t>A summary of 120 images</a:t>
            </a:r>
          </a:p>
          <a:p>
            <a:pPr>
              <a:lnSpc>
                <a:spcPts val="2300"/>
              </a:lnSpc>
            </a:pPr>
            <a:endParaRPr lang="en-CA" sz="1883">
              <a:solidFill>
                <a:srgbClr val="000000"/>
              </a:solidFill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73100" y="2286000"/>
            <a:ext cx="9613900" cy="228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380"/>
              </a:lnSpc>
            </a:pPr>
            <a:r>
              <a:rPr lang="en-CA" sz="1200" smtClean="0">
                <a:solidFill>
                  <a:srgbClr val="FFFFFF"/>
                </a:solidFill>
                <a:latin typeface="Arial"/>
                <a:cs typeface="Arial"/>
              </a:rPr>
              <a:t>Topographic</a:t>
            </a:r>
          </a:p>
          <a:p>
            <a:pPr>
              <a:lnSpc>
                <a:spcPts val="1380"/>
              </a:lnSpc>
            </a:pPr>
            <a:endParaRPr lang="en-CA" sz="1200">
              <a:solidFill>
                <a:srgbClr val="000000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74700" y="3835400"/>
            <a:ext cx="95123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Modulus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03200" y="4229100"/>
            <a:ext cx="100838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13" b="1" smtClean="0">
                <a:solidFill>
                  <a:srgbClr val="FFC2DF"/>
                </a:solidFill>
                <a:latin typeface="Arial Bold"/>
                <a:cs typeface="Arial Bold"/>
              </a:rPr>
              <a:t>Topographic: </a:t>
            </a:r>
            <a:r>
              <a:rPr lang="en-CA" sz="1403" smtClean="0">
                <a:solidFill>
                  <a:srgbClr val="FFFF00"/>
                </a:solidFill>
                <a:latin typeface="Arial"/>
                <a:cs typeface="Arial"/>
              </a:rPr>
              <a:t>Nuclear zones = white contrast.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52400" y="4432300"/>
            <a:ext cx="1013460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This cell starts to elongate (34.5 h) when it enters anaphase and</a:t>
            </a:r>
            <a:br>
              <a:rPr lang="en-CA" sz="1403" smtClean="0">
                <a:solidFill>
                  <a:srgbClr val="000000"/>
                </a:solidFill>
                <a:latin typeface="Times New Roman"/>
              </a:rPr>
            </a:b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gradually form a cleavage furrow (35 h) at the cell equator.</a:t>
            </a:r>
          </a:p>
          <a:p>
            <a:pPr>
              <a:lnSpc>
                <a:spcPts val="170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52400" y="4864100"/>
            <a:ext cx="101346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6" smtClean="0">
                <a:solidFill>
                  <a:srgbClr val="FFFF00"/>
                </a:solidFill>
                <a:latin typeface="Arial"/>
                <a:cs typeface="Arial"/>
              </a:rPr>
              <a:t>Telophase begins (36 h) once the nuclear contents spread into two and</a:t>
            </a:r>
          </a:p>
          <a:p>
            <a:pPr>
              <a:lnSpc>
                <a:spcPts val="1610"/>
              </a:lnSpc>
            </a:pPr>
            <a:endParaRPr lang="en-CA" sz="1406">
              <a:solidFill>
                <a:srgbClr val="000000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52400" y="5080000"/>
            <a:ext cx="101346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595"/>
              </a:lnSpc>
            </a:pPr>
            <a:r>
              <a:rPr lang="en-CA" sz="1403" smtClean="0">
                <a:solidFill>
                  <a:srgbClr val="FFFF00"/>
                </a:solidFill>
                <a:latin typeface="Arial"/>
                <a:cs typeface="Arial"/>
              </a:rPr>
              <a:t>pulled to the opposite poles of the cell.</a:t>
            </a:r>
          </a:p>
          <a:p>
            <a:pPr>
              <a:lnSpc>
                <a:spcPts val="1595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2400" y="5283200"/>
            <a:ext cx="1013460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Finally, signs of apoptosis are observed at 37-40 h, including nuclear</a:t>
            </a:r>
            <a:br>
              <a:rPr lang="en-CA" sz="1403" smtClean="0">
                <a:solidFill>
                  <a:srgbClr val="000000"/>
                </a:solidFill>
                <a:latin typeface="Times New Roman"/>
              </a:rPr>
            </a:br>
            <a:r>
              <a:rPr lang="en-CA" sz="1403" smtClean="0">
                <a:solidFill>
                  <a:srgbClr val="FFFFFF"/>
                </a:solidFill>
                <a:latin typeface="Arial"/>
                <a:cs typeface="Arial"/>
              </a:rPr>
              <a:t>fragmentation and cytoplasmic shrinkage.</a:t>
            </a:r>
          </a:p>
          <a:p>
            <a:pPr>
              <a:lnSpc>
                <a:spcPts val="170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52400" y="5867400"/>
            <a:ext cx="10134600" cy="4826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Modulus: The six 2.5 × 2.5 μm squares, on the nuclear zone</a:t>
            </a:r>
            <a:br>
              <a:rPr lang="en-CA" sz="1403" smtClean="0">
                <a:solidFill>
                  <a:srgbClr val="000000"/>
                </a:solidFill>
                <a:latin typeface="Times New Roman"/>
              </a:rPr>
            </a:b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indicate the position from which the YM has been calculated.</a:t>
            </a:r>
          </a:p>
          <a:p>
            <a:pPr>
              <a:lnSpc>
                <a:spcPts val="170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52400" y="6515100"/>
            <a:ext cx="10134600" cy="2667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lang="en-CA" sz="1403" smtClean="0">
                <a:solidFill>
                  <a:srgbClr val="000000"/>
                </a:solidFill>
                <a:latin typeface="Arial"/>
                <a:cs typeface="Arial"/>
              </a:rPr>
              <a:t>Numbers in the images = time lapsed in hrs. Image size =25 μm.</a:t>
            </a:r>
          </a:p>
          <a:p>
            <a:pPr>
              <a:lnSpc>
                <a:spcPts val="1610"/>
              </a:lnSpc>
            </a:pPr>
            <a:endParaRPr lang="en-CA" sz="1403">
              <a:solidFill>
                <a:srgbClr val="000000"/>
              </a:solidFill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727700" y="6667500"/>
            <a:ext cx="4559300" cy="1651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810"/>
              </a:lnSpc>
            </a:pPr>
            <a:r>
              <a:rPr lang="en-CA" sz="910" b="1" smtClean="0">
                <a:solidFill>
                  <a:srgbClr val="FFC000"/>
                </a:solidFill>
                <a:latin typeface="Arial Bold Italic"/>
                <a:cs typeface="Arial Bold Italic"/>
              </a:rPr>
              <a:t>Abdelhady et al. Nanomedicine: Nanotechnology, Biology, and Medicine.  12, 2016.</a:t>
            </a:r>
          </a:p>
          <a:p>
            <a:pPr>
              <a:lnSpc>
                <a:spcPts val="810"/>
              </a:lnSpc>
            </a:pPr>
            <a:endParaRPr lang="en-CA" sz="9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0287000" cy="68453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7912100" y="419100"/>
            <a:ext cx="2374900" cy="4572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2760"/>
              </a:lnSpc>
            </a:pPr>
            <a:r>
              <a:rPr lang="en-CA" sz="2410" b="1" smtClean="0">
                <a:solidFill>
                  <a:srgbClr val="FFFF00"/>
                </a:solidFill>
                <a:latin typeface="Arial Bold"/>
                <a:cs typeface="Arial Bold"/>
              </a:rPr>
              <a:t>Thanks</a:t>
            </a:r>
          </a:p>
          <a:p>
            <a:pPr>
              <a:lnSpc>
                <a:spcPts val="2760"/>
              </a:lnSpc>
            </a:pPr>
            <a:endParaRPr lang="en-CA" sz="2400">
              <a:solidFill>
                <a:srgbClr val="0000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38100" y="1117600"/>
            <a:ext cx="102489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800"/>
              </a:lnSpc>
              <a:tabLst>
                <a:tab pos="1778000" algn="l"/>
              </a:tabLst>
            </a:pPr>
            <a:r>
              <a:rPr lang="en-CA" sz="1606" b="1" smtClean="0">
                <a:solidFill>
                  <a:srgbClr val="0D2A7B"/>
                </a:solidFill>
                <a:latin typeface="Arial Bold"/>
                <a:cs typeface="Arial Bold"/>
              </a:rPr>
              <a:t>Taibah</a:t>
            </a:r>
            <a:r>
              <a:rPr lang="en-CA" sz="1413" b="1" smtClean="0">
                <a:solidFill>
                  <a:srgbClr val="FFFF00"/>
                </a:solidFill>
                <a:latin typeface="Arial Bold"/>
                <a:cs typeface="Arial Bold"/>
              </a:rPr>
              <a:t>	Al Madinah Al Munawarrah</a:t>
            </a:r>
            <a:br>
              <a:rPr lang="en-CA" sz="1596" smtClean="0">
                <a:solidFill>
                  <a:srgbClr val="000000"/>
                </a:solidFill>
                <a:latin typeface="Times New Roman"/>
              </a:rPr>
            </a:br>
            <a:r>
              <a:rPr lang="en-CA" sz="1606" b="1" smtClean="0">
                <a:solidFill>
                  <a:srgbClr val="0D2A7B"/>
                </a:solidFill>
                <a:latin typeface="Arial Bold"/>
                <a:cs typeface="Arial Bold"/>
              </a:rPr>
              <a:t>University</a:t>
            </a:r>
          </a:p>
          <a:p>
            <a:pPr>
              <a:lnSpc>
                <a:spcPts val="180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6200" y="2717800"/>
            <a:ext cx="10210800" cy="558800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>
              <a:lnSpc>
                <a:spcPts val="1900"/>
              </a:lnSpc>
            </a:pPr>
            <a:r>
              <a:rPr lang="en-CA" sz="1606" b="1" smtClean="0">
                <a:solidFill>
                  <a:srgbClr val="C00000"/>
                </a:solidFill>
                <a:latin typeface="Arial Bold"/>
                <a:cs typeface="Arial Bold"/>
              </a:rPr>
              <a:t>NODCAR</a:t>
            </a:r>
            <a:br>
              <a:rPr lang="en-CA" sz="1596" smtClean="0">
                <a:solidFill>
                  <a:srgbClr val="000000"/>
                </a:solidFill>
                <a:latin typeface="Times New Roman"/>
              </a:rPr>
            </a:br>
            <a:r>
              <a:rPr lang="en-CA" sz="1606" b="1" smtClean="0">
                <a:solidFill>
                  <a:srgbClr val="C00000"/>
                </a:solidFill>
                <a:latin typeface="Arial Bold"/>
                <a:cs typeface="Arial Bold"/>
              </a:rPr>
              <a:t>EGYPT</a:t>
            </a:r>
          </a:p>
          <a:p>
            <a:pPr>
              <a:lnSpc>
                <a:spcPts val="1900"/>
              </a:lnSpc>
            </a:pPr>
            <a:endParaRPr lang="en-CA" sz="1596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Privet1</vt:lpstr>
    </vt:vector>
  </TitlesOfParts>
  <Company>Investintech.com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A2E_Engine</dc:creator>
  <cp:lastModifiedBy>A2E_Engine</cp:lastModifiedBy>
  <dcterms:created xsi:type="dcterms:W3CDTF">2016-10-18T07:48:58Z</dcterms:created>
  <dcterms:modified xsi:type="dcterms:W3CDTF">2016-10-18T07:48:58Z</dcterms:modified>
</cp:coreProperties>
</file>