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6" r:id="rId8"/>
    <p:sldId id="260" r:id="rId9"/>
    <p:sldId id="267" r:id="rId10"/>
    <p:sldId id="268" r:id="rId11"/>
    <p:sldId id="261" r:id="rId12"/>
    <p:sldId id="269" r:id="rId13"/>
    <p:sldId id="262" r:id="rId14"/>
    <p:sldId id="263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-22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altLang="zh-HK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altLang="zh-HK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  <a:p>
            <a:pPr lvl="1" eaLnBrk="1" latinLnBrk="0" hangingPunct="1"/>
            <a:r>
              <a:rPr kumimoji="0" lang="en-US" altLang="zh-HK" smtClean="0"/>
              <a:t>Second level</a:t>
            </a:r>
          </a:p>
          <a:p>
            <a:pPr lvl="2" eaLnBrk="1" latinLnBrk="0" hangingPunct="1"/>
            <a:r>
              <a:rPr kumimoji="0" lang="en-US" altLang="zh-HK" smtClean="0"/>
              <a:t>Third level</a:t>
            </a:r>
          </a:p>
          <a:p>
            <a:pPr lvl="3" eaLnBrk="1" latinLnBrk="0" hangingPunct="1"/>
            <a:r>
              <a:rPr kumimoji="0" lang="en-US" altLang="zh-HK" smtClean="0"/>
              <a:t>Fourth level</a:t>
            </a:r>
          </a:p>
          <a:p>
            <a:pPr lvl="4" eaLnBrk="1" latinLnBrk="0" hangingPunct="1"/>
            <a:r>
              <a:rPr kumimoji="0" lang="en-US" altLang="zh-HK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9/22/2016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066800"/>
            <a:ext cx="7175351" cy="1793167"/>
          </a:xfrm>
        </p:spPr>
        <p:txBody>
          <a:bodyPr>
            <a:normAutofit fontScale="90000"/>
          </a:bodyPr>
          <a:lstStyle/>
          <a:p>
            <a:pPr marL="182880"/>
            <a:r>
              <a:rPr lang="en-US" altLang="zh-HK" sz="4000" dirty="0"/>
              <a:t>Resolution-based outlier factor and outlier mining algorithm for engineering applications</a:t>
            </a:r>
            <a:endParaRPr lang="zh-HK" alt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962400"/>
            <a:ext cx="5637010" cy="19050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HK" dirty="0" smtClean="0"/>
              <a:t>Dr. Hongqin FAN</a:t>
            </a:r>
          </a:p>
          <a:p>
            <a:r>
              <a:rPr lang="en-US" altLang="zh-HK" dirty="0" smtClean="0"/>
              <a:t>Department of Building and Real Estate</a:t>
            </a:r>
          </a:p>
          <a:p>
            <a:r>
              <a:rPr lang="en-US" altLang="zh-HK" dirty="0" smtClean="0"/>
              <a:t>The Hong Kong Polytechnic University</a:t>
            </a:r>
          </a:p>
          <a:p>
            <a:r>
              <a:rPr lang="en-US" altLang="zh-HK" dirty="0" smtClean="0"/>
              <a:t>Hong Kong SAR, China</a:t>
            </a:r>
          </a:p>
          <a:p>
            <a:r>
              <a:rPr lang="en-US" altLang="zh-HK" dirty="0" smtClean="0"/>
              <a:t>Monday, 26 September, 2016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55844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Outline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Font typeface="+mj-lt"/>
              <a:buAutoNum type="arabicPeriod"/>
            </a:pPr>
            <a:r>
              <a:rPr lang="en-US" altLang="zh-HK" dirty="0" smtClean="0"/>
              <a:t>Introduction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zh-HK" dirty="0" smtClean="0"/>
              <a:t>Resolution-Based (RB) outlier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zh-HK" dirty="0" smtClean="0"/>
              <a:t>RB-outlier mining algorithm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zh-HK" dirty="0" smtClean="0"/>
              <a:t>Engineering applications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zh-HK" dirty="0" smtClean="0"/>
              <a:t>Discussions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zh-HK" dirty="0" smtClean="0"/>
              <a:t>Conclusions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53939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1. Introduction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HK" dirty="0" smtClean="0"/>
              <a:t>Outlier mining is aimed to identify these observations deviating from the majority or from local data clusters.</a:t>
            </a:r>
          </a:p>
          <a:p>
            <a:r>
              <a:rPr lang="en-US" altLang="zh-HK" dirty="0" smtClean="0"/>
              <a:t>Outliers represent some observations of interests:</a:t>
            </a:r>
          </a:p>
          <a:p>
            <a:pPr lvl="1"/>
            <a:r>
              <a:rPr lang="en-US" altLang="zh-HK" dirty="0" smtClean="0"/>
              <a:t>Fraud transaction in financial application;</a:t>
            </a:r>
          </a:p>
          <a:p>
            <a:pPr lvl="1"/>
            <a:r>
              <a:rPr lang="en-US" altLang="zh-HK" dirty="0" smtClean="0"/>
              <a:t>Detection </a:t>
            </a:r>
            <a:r>
              <a:rPr lang="en-US" altLang="zh-HK" dirty="0"/>
              <a:t>of natural disasters and climate </a:t>
            </a:r>
            <a:r>
              <a:rPr lang="en-US" altLang="zh-HK" dirty="0" smtClean="0"/>
              <a:t>change;</a:t>
            </a:r>
          </a:p>
          <a:p>
            <a:pPr lvl="1"/>
            <a:r>
              <a:rPr lang="en-US" altLang="zh-HK" dirty="0" smtClean="0"/>
              <a:t>Abnormal effects of medical treatment;</a:t>
            </a:r>
            <a:endParaRPr lang="en-US" altLang="zh-HK" dirty="0"/>
          </a:p>
          <a:p>
            <a:pPr lvl="1"/>
            <a:r>
              <a:rPr lang="en-US" altLang="zh-HK" dirty="0" smtClean="0"/>
              <a:t>Anomaly due to change of system status or operations;</a:t>
            </a:r>
          </a:p>
          <a:p>
            <a:pPr lvl="1"/>
            <a:r>
              <a:rPr lang="en-US" altLang="zh-HK" dirty="0" smtClean="0"/>
              <a:t>Anomaly in work performance due to problematic decisions in management.</a:t>
            </a:r>
          </a:p>
          <a:p>
            <a:pPr lvl="1"/>
            <a:endParaRPr lang="en-US" altLang="zh-HK" dirty="0" smtClean="0"/>
          </a:p>
          <a:p>
            <a:pPr lvl="1"/>
            <a:endParaRPr lang="en-US" altLang="zh-HK" dirty="0" smtClean="0"/>
          </a:p>
          <a:p>
            <a:pPr lvl="1"/>
            <a:endParaRPr lang="en-US" altLang="zh-HK" dirty="0" smtClean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2382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1. Introduction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HK" dirty="0" smtClean="0"/>
              <a:t>Opportunities in engineering applications:</a:t>
            </a:r>
            <a:endParaRPr lang="en-US" altLang="zh-HK" dirty="0"/>
          </a:p>
          <a:p>
            <a:pPr lvl="1"/>
            <a:r>
              <a:rPr lang="en-US" altLang="zh-HK" dirty="0" smtClean="0"/>
              <a:t>A clear need to identify the outliers in system operations or management in real time;</a:t>
            </a:r>
          </a:p>
          <a:p>
            <a:pPr lvl="1"/>
            <a:r>
              <a:rPr lang="en-US" altLang="zh-HK" dirty="0" smtClean="0"/>
              <a:t>Implies large chunks of savings in many applications.</a:t>
            </a:r>
          </a:p>
          <a:p>
            <a:r>
              <a:rPr lang="en-US" altLang="zh-HK" dirty="0" smtClean="0"/>
              <a:t>Challenges </a:t>
            </a:r>
            <a:r>
              <a:rPr lang="en-US" altLang="zh-HK" dirty="0"/>
              <a:t>in engineering applications:</a:t>
            </a:r>
          </a:p>
          <a:p>
            <a:pPr lvl="1"/>
            <a:r>
              <a:rPr lang="en-US" altLang="zh-HK" dirty="0" smtClean="0"/>
              <a:t>Difficult to define or describe the system due to inherent complexity or complex operational environment;</a:t>
            </a:r>
          </a:p>
          <a:p>
            <a:pPr lvl="1"/>
            <a:r>
              <a:rPr lang="en-US" altLang="zh-HK" dirty="0" smtClean="0"/>
              <a:t>Difficult to describe the clusters in the observations;</a:t>
            </a:r>
          </a:p>
          <a:p>
            <a:pPr lvl="1"/>
            <a:r>
              <a:rPr lang="en-US" altLang="zh-HK" dirty="0" smtClean="0"/>
              <a:t>No clear demarcation between local outliers and global outliers;</a:t>
            </a:r>
          </a:p>
          <a:p>
            <a:pPr lvl="1"/>
            <a:r>
              <a:rPr lang="en-US" altLang="zh-HK" dirty="0" smtClean="0"/>
              <a:t>Difficult to rank the outliers effectively.</a:t>
            </a:r>
          </a:p>
        </p:txBody>
      </p:sp>
    </p:spTree>
    <p:extLst>
      <p:ext uri="{BB962C8B-B14F-4D97-AF65-F5344CB8AC3E}">
        <p14:creationId xmlns:p14="http://schemas.microsoft.com/office/powerpoint/2010/main" val="151448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1. Introduction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HK" dirty="0" smtClean="0"/>
              <a:t>Some outlier mining algorithms:</a:t>
            </a:r>
            <a:endParaRPr lang="en-US" altLang="zh-HK" dirty="0"/>
          </a:p>
          <a:p>
            <a:pPr lvl="1"/>
            <a:r>
              <a:rPr lang="en-US" altLang="zh-HK" dirty="0"/>
              <a:t>D</a:t>
            </a:r>
            <a:r>
              <a:rPr lang="en-US" altLang="zh-HK" dirty="0" smtClean="0"/>
              <a:t>istance-based </a:t>
            </a:r>
            <a:r>
              <a:rPr lang="en-US" altLang="zh-HK" dirty="0"/>
              <a:t>outlier mining </a:t>
            </a:r>
            <a:r>
              <a:rPr lang="en-US" altLang="zh-HK" dirty="0" smtClean="0"/>
              <a:t>algorithm (Knorr </a:t>
            </a:r>
            <a:r>
              <a:rPr lang="en-US" altLang="zh-HK" dirty="0"/>
              <a:t>and </a:t>
            </a:r>
            <a:r>
              <a:rPr lang="en-US" altLang="zh-HK" dirty="0" smtClean="0"/>
              <a:t>Ng 1998) </a:t>
            </a:r>
          </a:p>
          <a:p>
            <a:pPr lvl="1"/>
            <a:r>
              <a:rPr lang="en-US" altLang="zh-HK" dirty="0" smtClean="0"/>
              <a:t>Local </a:t>
            </a:r>
            <a:r>
              <a:rPr lang="en-US" altLang="zh-HK" dirty="0"/>
              <a:t>outlier mining algorithm (</a:t>
            </a:r>
            <a:r>
              <a:rPr lang="en-US" altLang="zh-HK" dirty="0" err="1" smtClean="0"/>
              <a:t>Breunig</a:t>
            </a:r>
            <a:r>
              <a:rPr lang="en-US" altLang="zh-HK" dirty="0" smtClean="0"/>
              <a:t> </a:t>
            </a:r>
            <a:r>
              <a:rPr lang="en-US" altLang="zh-HK" dirty="0"/>
              <a:t>et al. </a:t>
            </a:r>
            <a:r>
              <a:rPr lang="en-US" altLang="zh-HK" dirty="0" smtClean="0"/>
              <a:t>2000)</a:t>
            </a:r>
            <a:endParaRPr lang="en-US" altLang="zh-HK" dirty="0"/>
          </a:p>
          <a:p>
            <a:pPr lvl="1"/>
            <a:r>
              <a:rPr lang="en-US" altLang="zh-HK" dirty="0" smtClean="0"/>
              <a:t>Connectivity-based </a:t>
            </a:r>
            <a:r>
              <a:rPr lang="en-US" altLang="zh-HK" dirty="0"/>
              <a:t>mining </a:t>
            </a:r>
            <a:r>
              <a:rPr lang="en-US" altLang="zh-HK" dirty="0" smtClean="0"/>
              <a:t>algorithm (Tang </a:t>
            </a:r>
            <a:r>
              <a:rPr lang="en-US" altLang="zh-HK" dirty="0"/>
              <a:t>et al</a:t>
            </a:r>
            <a:r>
              <a:rPr lang="en-US" altLang="zh-HK" dirty="0" smtClean="0"/>
              <a:t>. 2002)</a:t>
            </a:r>
          </a:p>
          <a:p>
            <a:r>
              <a:rPr lang="en-US" altLang="zh-HK" dirty="0" smtClean="0"/>
              <a:t>Current outlier definitions and outlier mining algorithms are difficult to be applied to engineering applications.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15404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2. Resolution-Based </a:t>
            </a:r>
            <a:r>
              <a:rPr lang="en-US" altLang="zh-HK" dirty="0"/>
              <a:t>(RB) </a:t>
            </a:r>
            <a:r>
              <a:rPr lang="en-US" altLang="zh-HK" dirty="0" smtClean="0"/>
              <a:t>outlier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295400"/>
            <a:ext cx="7498080" cy="2590800"/>
          </a:xfrm>
        </p:spPr>
        <p:txBody>
          <a:bodyPr>
            <a:normAutofit fontScale="85000" lnSpcReduction="20000"/>
          </a:bodyPr>
          <a:lstStyle/>
          <a:p>
            <a:r>
              <a:rPr lang="en-US" altLang="zh-HK" dirty="0" smtClean="0"/>
              <a:t>Resolution-based Outlier </a:t>
            </a:r>
            <a:r>
              <a:rPr lang="en-US" altLang="zh-HK" dirty="0"/>
              <a:t>F</a:t>
            </a:r>
            <a:r>
              <a:rPr lang="en-US" altLang="zh-HK" dirty="0" smtClean="0"/>
              <a:t>actor(ROF</a:t>
            </a:r>
            <a:r>
              <a:rPr lang="en-US" altLang="zh-HK" dirty="0"/>
              <a:t>) : </a:t>
            </a:r>
            <a:endParaRPr lang="en-US" altLang="zh-HK" dirty="0" smtClean="0"/>
          </a:p>
          <a:p>
            <a:pPr lvl="1"/>
            <a:r>
              <a:rPr lang="en-US" altLang="zh-HK" dirty="0" smtClean="0"/>
              <a:t>If </a:t>
            </a:r>
            <a:r>
              <a:rPr lang="en-US" altLang="zh-HK" dirty="0"/>
              <a:t>the resolution of a dataset changes consecutively between maximum resolution </a:t>
            </a:r>
            <a:r>
              <a:rPr lang="en-US" altLang="zh-HK" dirty="0" smtClean="0"/>
              <a:t>where all </a:t>
            </a:r>
            <a:r>
              <a:rPr lang="en-US" altLang="zh-HK" dirty="0"/>
              <a:t>the points are non-</a:t>
            </a:r>
            <a:r>
              <a:rPr lang="en-US" altLang="zh-HK" dirty="0" err="1"/>
              <a:t>neighbours</a:t>
            </a:r>
            <a:r>
              <a:rPr lang="en-US" altLang="zh-HK" dirty="0"/>
              <a:t>, and minimum resolution where all the points </a:t>
            </a:r>
            <a:r>
              <a:rPr lang="en-US" altLang="zh-HK" dirty="0" smtClean="0"/>
              <a:t>are </a:t>
            </a:r>
            <a:r>
              <a:rPr lang="en-US" altLang="zh-HK" dirty="0" err="1" smtClean="0"/>
              <a:t>neighbours</a:t>
            </a:r>
            <a:r>
              <a:rPr lang="en-US" altLang="zh-HK" dirty="0"/>
              <a:t>, the resolution-based outlier </a:t>
            </a:r>
            <a:r>
              <a:rPr lang="en-US" altLang="zh-HK" dirty="0" smtClean="0"/>
              <a:t>factor of </a:t>
            </a:r>
            <a:r>
              <a:rPr lang="en-US" altLang="zh-HK" dirty="0"/>
              <a:t>an object is defined as the </a:t>
            </a:r>
            <a:r>
              <a:rPr lang="en-US" altLang="zh-HK" dirty="0" smtClean="0"/>
              <a:t>accumulated ratios </a:t>
            </a:r>
            <a:r>
              <a:rPr lang="en-US" altLang="zh-HK" dirty="0"/>
              <a:t>of sizes of clusters containing this object in two consecutive resolutions</a:t>
            </a:r>
            <a:r>
              <a:rPr lang="en-US" altLang="zh-HK" dirty="0" smtClean="0"/>
              <a:t>.</a:t>
            </a:r>
          </a:p>
          <a:p>
            <a:endParaRPr lang="en-US" altLang="zh-HK" dirty="0"/>
          </a:p>
          <a:p>
            <a:endParaRPr lang="en-US" altLang="zh-HK" dirty="0" smtClean="0"/>
          </a:p>
          <a:p>
            <a:endParaRPr lang="zh-HK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464378"/>
            <a:ext cx="4310260" cy="9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676400" y="4420961"/>
            <a:ext cx="6964680" cy="25908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Gill Sans MT" panose="020B0502020104020203" pitchFamily="34" charset="0"/>
              <a:buChar char="–"/>
            </a:pPr>
            <a:r>
              <a:rPr lang="en-US" altLang="zh-HK" sz="1800" dirty="0" smtClean="0"/>
              <a:t> </a:t>
            </a:r>
            <a:r>
              <a:rPr lang="en-US" altLang="zh-HK" sz="1800" i="1" dirty="0"/>
              <a:t>r</a:t>
            </a:r>
            <a:r>
              <a:rPr lang="en-US" altLang="zh-HK" sz="1800" baseline="-25000" dirty="0"/>
              <a:t>1</a:t>
            </a:r>
            <a:r>
              <a:rPr lang="en-US" altLang="zh-HK" sz="1800" i="1" dirty="0"/>
              <a:t>, r</a:t>
            </a:r>
            <a:r>
              <a:rPr lang="en-US" altLang="zh-HK" sz="1800" baseline="-25000" dirty="0"/>
              <a:t>2</a:t>
            </a:r>
            <a:r>
              <a:rPr lang="en-US" altLang="zh-HK" sz="1800" i="1" dirty="0"/>
              <a:t>. . .</a:t>
            </a:r>
            <a:r>
              <a:rPr lang="en-US" altLang="zh-HK" sz="1800" i="1" dirty="0" err="1"/>
              <a:t>r</a:t>
            </a:r>
            <a:r>
              <a:rPr lang="en-US" altLang="zh-HK" sz="1800" i="1" baseline="-25000" dirty="0" err="1"/>
              <a:t>i</a:t>
            </a:r>
            <a:r>
              <a:rPr lang="en-US" altLang="zh-HK" sz="1800" i="1" dirty="0"/>
              <a:t> . . . </a:t>
            </a:r>
            <a:r>
              <a:rPr lang="en-US" altLang="zh-HK" sz="1800" i="1" dirty="0" err="1"/>
              <a:t>r</a:t>
            </a:r>
            <a:r>
              <a:rPr lang="en-US" altLang="zh-HK" sz="1800" i="1" baseline="-25000" dirty="0" err="1"/>
              <a:t>R</a:t>
            </a:r>
            <a:r>
              <a:rPr lang="en-US" altLang="zh-HK" sz="1800" i="1" dirty="0"/>
              <a:t>. </a:t>
            </a:r>
            <a:r>
              <a:rPr lang="en-US" altLang="zh-HK" sz="1800" dirty="0"/>
              <a:t>are the resolutions at each step, </a:t>
            </a:r>
            <a:endParaRPr lang="en-US" altLang="zh-HK" sz="1800" dirty="0" smtClean="0"/>
          </a:p>
          <a:p>
            <a:pPr>
              <a:buFont typeface="Gill Sans MT" panose="020B0502020104020203" pitchFamily="34" charset="0"/>
              <a:buChar char="–"/>
            </a:pPr>
            <a:r>
              <a:rPr lang="en-US" altLang="zh-HK" sz="1800" i="1" dirty="0" smtClean="0"/>
              <a:t>R </a:t>
            </a:r>
            <a:r>
              <a:rPr lang="en-US" altLang="zh-HK" sz="1800" dirty="0"/>
              <a:t>is the total number of </a:t>
            </a:r>
            <a:r>
              <a:rPr lang="en-US" altLang="zh-HK" sz="1800" dirty="0" smtClean="0"/>
              <a:t>resolution change </a:t>
            </a:r>
            <a:r>
              <a:rPr lang="en-US" altLang="zh-HK" sz="1800" dirty="0"/>
              <a:t>steps from </a:t>
            </a:r>
            <a:r>
              <a:rPr lang="en-US" altLang="zh-HK" sz="1800" dirty="0" err="1"/>
              <a:t>S</a:t>
            </a:r>
            <a:r>
              <a:rPr lang="en-US" altLang="zh-HK" sz="1800" baseline="-25000" dirty="0" err="1"/>
              <a:t>max</a:t>
            </a:r>
            <a:r>
              <a:rPr lang="en-US" altLang="zh-HK" sz="1800" dirty="0"/>
              <a:t> to </a:t>
            </a:r>
            <a:r>
              <a:rPr lang="en-US" altLang="zh-HK" sz="1800" i="1" dirty="0" err="1"/>
              <a:t>S</a:t>
            </a:r>
            <a:r>
              <a:rPr lang="en-US" altLang="zh-HK" sz="1800" baseline="-25000" dirty="0" err="1"/>
              <a:t>min</a:t>
            </a:r>
            <a:r>
              <a:rPr lang="en-US" altLang="zh-HK" sz="1800" dirty="0"/>
              <a:t>, </a:t>
            </a:r>
            <a:endParaRPr lang="en-US" altLang="zh-HK" sz="1800" dirty="0" smtClean="0"/>
          </a:p>
          <a:p>
            <a:pPr>
              <a:buFont typeface="Gill Sans MT" panose="020B0502020104020203" pitchFamily="34" charset="0"/>
              <a:buChar char="–"/>
            </a:pPr>
            <a:r>
              <a:rPr lang="en-US" altLang="zh-HK" sz="1800" dirty="0" err="1" smtClean="0"/>
              <a:t>ClusterSize</a:t>
            </a:r>
            <a:r>
              <a:rPr lang="en-US" altLang="zh-HK" sz="1800" dirty="0" smtClean="0"/>
              <a:t> </a:t>
            </a:r>
            <a:r>
              <a:rPr lang="en-US" altLang="zh-HK" sz="1800" i="1" dirty="0"/>
              <a:t>(O, r ) </a:t>
            </a:r>
            <a:r>
              <a:rPr lang="en-US" altLang="zh-HK" sz="1800" dirty="0"/>
              <a:t>is the number of objects in the </a:t>
            </a:r>
            <a:r>
              <a:rPr lang="en-US" altLang="zh-HK" sz="1800" dirty="0" smtClean="0"/>
              <a:t>cluster containing </a:t>
            </a:r>
            <a:r>
              <a:rPr lang="en-US" altLang="zh-HK" sz="1800" dirty="0"/>
              <a:t>object </a:t>
            </a:r>
            <a:r>
              <a:rPr lang="en-US" altLang="zh-HK" sz="1800" i="1" dirty="0"/>
              <a:t>O </a:t>
            </a:r>
            <a:r>
              <a:rPr lang="en-US" altLang="zh-HK" sz="1800" dirty="0"/>
              <a:t>at a resolution </a:t>
            </a:r>
            <a:r>
              <a:rPr lang="en-US" altLang="zh-HK" sz="1800" i="1" dirty="0"/>
              <a:t>r </a:t>
            </a:r>
            <a:r>
              <a:rPr lang="en-US" altLang="zh-HK" sz="1800" dirty="0"/>
              <a:t>. </a:t>
            </a:r>
            <a:endParaRPr lang="en-US" altLang="zh-HK" sz="1800" dirty="0" smtClean="0"/>
          </a:p>
          <a:p>
            <a:pPr>
              <a:buFont typeface="Gill Sans MT" panose="020B0502020104020203" pitchFamily="34" charset="0"/>
              <a:buChar char="–"/>
            </a:pPr>
            <a:r>
              <a:rPr lang="en-US" altLang="zh-HK" sz="1800" i="1" dirty="0" smtClean="0"/>
              <a:t>r</a:t>
            </a:r>
            <a:r>
              <a:rPr lang="en-US" altLang="zh-HK" sz="1800" dirty="0" smtClean="0"/>
              <a:t>0 </a:t>
            </a:r>
            <a:r>
              <a:rPr lang="en-US" altLang="zh-HK" sz="1800" dirty="0"/>
              <a:t>is the state before the resolution scaling begins. </a:t>
            </a:r>
            <a:r>
              <a:rPr lang="en-US" altLang="zh-HK" sz="1800" dirty="0" smtClean="0"/>
              <a:t> At that </a:t>
            </a:r>
            <a:r>
              <a:rPr lang="en-US" altLang="zh-HK" sz="1800" dirty="0"/>
              <a:t>stage all cluster sizes are 1 (i.e. </a:t>
            </a:r>
            <a:r>
              <a:rPr lang="en-US" altLang="zh-HK" sz="1800" dirty="0" smtClean="0"/>
              <a:t>one </a:t>
            </a:r>
            <a:r>
              <a:rPr lang="en-US" altLang="zh-HK" sz="1800" dirty="0"/>
              <a:t>point) and the ROF of all points is 0.</a:t>
            </a:r>
            <a:endParaRPr lang="en-US" altLang="zh-HK" sz="1800" dirty="0" smtClean="0"/>
          </a:p>
          <a:p>
            <a:endParaRPr lang="en-US" altLang="zh-HK" sz="1800" dirty="0" smtClean="0"/>
          </a:p>
          <a:p>
            <a:endParaRPr lang="zh-HK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6421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2. Resolution-Based </a:t>
            </a:r>
            <a:r>
              <a:rPr lang="en-US" altLang="zh-HK" dirty="0"/>
              <a:t>(RB) </a:t>
            </a:r>
            <a:r>
              <a:rPr lang="en-US" altLang="zh-HK" dirty="0" smtClean="0"/>
              <a:t>outlier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657600"/>
            <a:ext cx="7498080" cy="533400"/>
          </a:xfrm>
        </p:spPr>
        <p:txBody>
          <a:bodyPr>
            <a:normAutofit/>
          </a:bodyPr>
          <a:lstStyle/>
          <a:p>
            <a:r>
              <a:rPr lang="en-US" altLang="zh-HK" sz="2000" dirty="0" smtClean="0"/>
              <a:t>Cluster size at different resolution levels: gradually </a:t>
            </a:r>
            <a:r>
              <a:rPr lang="en-US" altLang="zh-HK" sz="2000" u="sng" dirty="0" smtClean="0"/>
              <a:t>zoom out</a:t>
            </a:r>
            <a:r>
              <a:rPr lang="en-US" altLang="zh-HK" sz="2000" dirty="0" smtClean="0"/>
              <a:t>.</a:t>
            </a:r>
            <a:endParaRPr lang="zh-HK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126521"/>
            <a:ext cx="3046785" cy="230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38600"/>
            <a:ext cx="64484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9200" y="1371600"/>
            <a:ext cx="148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</a:t>
            </a:r>
            <a:endParaRPr lang="zh-HK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71600" y="6052457"/>
            <a:ext cx="749808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US" altLang="zh-HK" sz="1600" dirty="0" smtClean="0"/>
              <a:t>ROF values are collected and accumulated at each level of resolution.</a:t>
            </a:r>
            <a:endParaRPr lang="zh-HK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59434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584" y="76199"/>
            <a:ext cx="7498080" cy="1143000"/>
          </a:xfrm>
        </p:spPr>
        <p:txBody>
          <a:bodyPr>
            <a:normAutofit/>
          </a:bodyPr>
          <a:lstStyle/>
          <a:p>
            <a:r>
              <a:rPr lang="en-US" altLang="zh-HK" dirty="0" smtClean="0"/>
              <a:t>3. </a:t>
            </a:r>
            <a:r>
              <a:rPr lang="en-US" altLang="zh-HK" dirty="0"/>
              <a:t>RB-outlier mining </a:t>
            </a:r>
            <a:r>
              <a:rPr lang="en-US" altLang="zh-HK" dirty="0" smtClean="0"/>
              <a:t>algorithm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3349397" cy="609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altLang="zh-HK" dirty="0" smtClean="0"/>
              <a:t>RB-CLUSTER</a:t>
            </a:r>
            <a:endParaRPr lang="zh-HK" alt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1523999"/>
            <a:ext cx="4293054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5" y="3124199"/>
            <a:ext cx="4165828" cy="3665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28799"/>
            <a:ext cx="42481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571999" y="990600"/>
            <a:ext cx="3349397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>
              <a:buNone/>
            </a:pPr>
            <a:r>
              <a:rPr lang="en-US" altLang="zh-HK" dirty="0" smtClean="0"/>
              <a:t>RB-MINE</a:t>
            </a:r>
            <a:endParaRPr lang="zh-HK" altLang="en-US" dirty="0"/>
          </a:p>
        </p:txBody>
      </p:sp>
      <p:sp>
        <p:nvSpPr>
          <p:cNvPr id="6" name="Right Arrow 5"/>
          <p:cNvSpPr/>
          <p:nvPr/>
        </p:nvSpPr>
        <p:spPr>
          <a:xfrm>
            <a:off x="3048000" y="1066800"/>
            <a:ext cx="1523999" cy="4571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937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3. </a:t>
            </a:r>
            <a:r>
              <a:rPr lang="en-US" altLang="zh-HK" dirty="0"/>
              <a:t>RB-outlier mining </a:t>
            </a:r>
            <a:r>
              <a:rPr lang="en-US" altLang="zh-HK" dirty="0" smtClean="0"/>
              <a:t>algorithm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19200"/>
            <a:ext cx="7498080" cy="609600"/>
          </a:xfrm>
        </p:spPr>
        <p:txBody>
          <a:bodyPr/>
          <a:lstStyle/>
          <a:p>
            <a:r>
              <a:rPr lang="en-US" altLang="zh-HK" dirty="0" smtClean="0"/>
              <a:t>RB-outlier mining algorithm</a:t>
            </a:r>
            <a:endParaRPr lang="zh-HK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28800"/>
            <a:ext cx="5841546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8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498080" cy="1143000"/>
          </a:xfrm>
        </p:spPr>
        <p:txBody>
          <a:bodyPr>
            <a:normAutofit/>
          </a:bodyPr>
          <a:lstStyle/>
          <a:p>
            <a:r>
              <a:rPr lang="en-US" altLang="zh-HK" dirty="0" smtClean="0"/>
              <a:t>3. </a:t>
            </a:r>
            <a:r>
              <a:rPr lang="en-US" altLang="zh-HK" dirty="0"/>
              <a:t>RB-outlier mining </a:t>
            </a:r>
            <a:r>
              <a:rPr lang="en-US" altLang="zh-HK" dirty="0" smtClean="0"/>
              <a:t>algorithm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066800"/>
            <a:ext cx="7498080" cy="762000"/>
          </a:xfrm>
        </p:spPr>
        <p:txBody>
          <a:bodyPr>
            <a:normAutofit fontScale="55000" lnSpcReduction="20000"/>
          </a:bodyPr>
          <a:lstStyle/>
          <a:p>
            <a:r>
              <a:rPr lang="en-US" altLang="zh-HK" dirty="0" smtClean="0"/>
              <a:t>Using a synthetic database, comparison is made with two renowned outlier mining algorithms: distance based (DB) and local outlier factor (LOF) based outlier</a:t>
            </a:r>
            <a:endParaRPr lang="zh-HK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46066"/>
            <a:ext cx="5029200" cy="507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00200" y="4419600"/>
            <a:ext cx="2590800" cy="24057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066800" y="4953000"/>
            <a:ext cx="3810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8600" y="4572000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 smtClean="0"/>
              <a:t>RB-outlier</a:t>
            </a:r>
            <a:endParaRPr lang="zh-HK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1257" y="2525095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 smtClean="0"/>
              <a:t>DB-outlier</a:t>
            </a:r>
            <a:endParaRPr lang="zh-HK" alt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066800" y="2894427"/>
            <a:ext cx="314680" cy="3059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81800" y="2709761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HK" dirty="0" smtClean="0"/>
              <a:t>LOF outlier</a:t>
            </a:r>
            <a:endParaRPr lang="zh-HK" alt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629400" y="3079093"/>
            <a:ext cx="381000" cy="3499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42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4. </a:t>
            </a:r>
            <a:r>
              <a:rPr lang="en-US" altLang="zh-HK" dirty="0"/>
              <a:t>Engineering </a:t>
            </a:r>
            <a:r>
              <a:rPr lang="en-US" altLang="zh-HK" dirty="0" smtClean="0"/>
              <a:t>applications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438400"/>
            <a:ext cx="3664404" cy="41148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zh-HK" dirty="0" smtClean="0"/>
              <a:t>A contractor’s equipment fleet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HK" sz="2000" dirty="0" smtClean="0"/>
              <a:t>Yearly repair and maintenance cost ($ per </a:t>
            </a:r>
            <a:r>
              <a:rPr lang="en-US" altLang="zh-HK" sz="2000" dirty="0" err="1" smtClean="0"/>
              <a:t>yr</a:t>
            </a:r>
            <a:r>
              <a:rPr lang="en-US" altLang="zh-HK" sz="2000" dirty="0" smtClean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HK" sz="2000" dirty="0"/>
              <a:t>Rate of charge </a:t>
            </a:r>
            <a:r>
              <a:rPr lang="en-US" altLang="zh-HK" sz="2000" dirty="0" smtClean="0"/>
              <a:t>($ </a:t>
            </a:r>
            <a:r>
              <a:rPr lang="en-US" altLang="zh-HK" sz="2000" dirty="0"/>
              <a:t>per </a:t>
            </a:r>
            <a:r>
              <a:rPr lang="en-US" altLang="zh-HK" sz="2000" dirty="0" err="1" smtClean="0"/>
              <a:t>hr</a:t>
            </a:r>
            <a:r>
              <a:rPr lang="en-US" altLang="zh-HK" sz="2000" dirty="0" smtClean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HK" sz="2000" dirty="0"/>
              <a:t>Age </a:t>
            </a:r>
            <a:r>
              <a:rPr lang="en-US" altLang="zh-HK" sz="2000" dirty="0" smtClean="0"/>
              <a:t>(</a:t>
            </a:r>
            <a:r>
              <a:rPr lang="en-US" altLang="zh-HK" sz="2000" dirty="0" err="1" smtClean="0"/>
              <a:t>yrs</a:t>
            </a:r>
            <a:r>
              <a:rPr lang="en-US" altLang="zh-HK" sz="2000" dirty="0" smtClean="0"/>
              <a:t>)</a:t>
            </a:r>
            <a:endParaRPr lang="en-US" altLang="zh-HK" dirty="0" smtClean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HK" dirty="0" smtClean="0"/>
              <a:t> Some combinations of the attribute values show abnormal behavior of equipment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HK" dirty="0" smtClean="0"/>
              <a:t> Decisions can be made on equipment repair or disposal/replacement.</a:t>
            </a:r>
          </a:p>
          <a:p>
            <a:pPr lvl="1">
              <a:buFont typeface="Wingdings" panose="05000000000000000000" pitchFamily="2" charset="2"/>
              <a:buChar char="u"/>
            </a:pPr>
            <a:endParaRPr lang="zh-HK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633" y="2514600"/>
            <a:ext cx="4314825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143000" y="12954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altLang="zh-HK" dirty="0" smtClean="0"/>
              <a:t>Decision support in construction equipment management:</a:t>
            </a:r>
          </a:p>
          <a:p>
            <a:endParaRPr lang="en-US" altLang="zh-HK" dirty="0" smtClean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48181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4. </a:t>
            </a:r>
            <a:r>
              <a:rPr lang="en-US" altLang="zh-HK" dirty="0"/>
              <a:t>Engineering </a:t>
            </a:r>
            <a:r>
              <a:rPr lang="en-US" altLang="zh-HK" dirty="0" smtClean="0"/>
              <a:t>applications</a:t>
            </a:r>
            <a:endParaRPr lang="zh-HK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95400" y="1600200"/>
            <a:ext cx="7498080" cy="4800600"/>
          </a:xfrm>
        </p:spPr>
        <p:txBody>
          <a:bodyPr/>
          <a:lstStyle/>
          <a:p>
            <a:r>
              <a:rPr lang="en-US" altLang="zh-HK" dirty="0" smtClean="0"/>
              <a:t>Other applications</a:t>
            </a:r>
          </a:p>
          <a:p>
            <a:pPr lvl="1"/>
            <a:r>
              <a:rPr lang="en-US" altLang="zh-HK" dirty="0" smtClean="0"/>
              <a:t>Identify abnormal construction equipment operations on the jobsite, based on daily records;</a:t>
            </a:r>
          </a:p>
          <a:p>
            <a:pPr lvl="1"/>
            <a:r>
              <a:rPr lang="en-US" altLang="zh-HK" dirty="0" smtClean="0"/>
              <a:t>Abnormal productivity data in construction project management for improving decisions;</a:t>
            </a:r>
          </a:p>
          <a:p>
            <a:pPr lvl="1"/>
            <a:r>
              <a:rPr lang="en-US" altLang="zh-HK" dirty="0" smtClean="0"/>
              <a:t>Abnormal sensing data in structure health monitoring;</a:t>
            </a:r>
          </a:p>
          <a:p>
            <a:pPr lvl="1"/>
            <a:r>
              <a:rPr lang="en-US" altLang="zh-HK" dirty="0" smtClean="0"/>
              <a:t>Removing noisy data for improved analysis of system operations (focusing on majority only).</a:t>
            </a:r>
          </a:p>
          <a:p>
            <a:pPr lvl="1"/>
            <a:endParaRPr lang="en-US" altLang="zh-HK" dirty="0" smtClean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40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5. Discussions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HK" sz="2000" dirty="0" smtClean="0"/>
              <a:t>Pros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HK" sz="2000" dirty="0" smtClean="0"/>
              <a:t>No domain dependent parameters of input;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HK" sz="2000" dirty="0" smtClean="0"/>
              <a:t>Handle database of many clusters of arbitrary shapes;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HK" sz="2000" dirty="0" smtClean="0"/>
              <a:t>Take both local and global features of the database into account;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HK" sz="2000" dirty="0" smtClean="0"/>
              <a:t>Ranking top outliers for analysis;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HK" sz="2000" dirty="0" smtClean="0"/>
              <a:t>It is possible to identify the number of outliers automatically based on the change trend of ROF (i.e. point of elbow).</a:t>
            </a:r>
          </a:p>
          <a:p>
            <a:r>
              <a:rPr lang="en-US" altLang="zh-HK" sz="2000" dirty="0" smtClean="0"/>
              <a:t>Cons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HK" sz="2000" dirty="0" smtClean="0"/>
              <a:t>Need trial on resolution change step size;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zh-HK" sz="1600" dirty="0" smtClean="0"/>
              <a:t>No significant changes observed if the step size is small enough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HK" sz="2000" dirty="0" smtClean="0"/>
              <a:t>Need to standardize the attributes.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zh-HK" sz="1600" u="sng" dirty="0" smtClean="0"/>
              <a:t>Important </a:t>
            </a:r>
            <a:r>
              <a:rPr lang="en-US" altLang="zh-HK" sz="1600" dirty="0" smtClean="0"/>
              <a:t>attributes can be given larger weighting through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22305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6. Conclusions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 smtClean="0"/>
              <a:t>The RB-outlier, ROF, and RB-outlier mining are based on the concept of resolution change;</a:t>
            </a:r>
          </a:p>
          <a:p>
            <a:r>
              <a:rPr lang="en-US" altLang="zh-HK" dirty="0" smtClean="0"/>
              <a:t>RB-outlier mining algorithms can be effectively used in engineering applications which are distinct from others;</a:t>
            </a:r>
          </a:p>
          <a:p>
            <a:r>
              <a:rPr lang="en-US" altLang="zh-HK" dirty="0" smtClean="0"/>
              <a:t>RB-outlier mining algorithm is easy to use, flexible, and shows good performance in both synthetic and real life data.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73842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Special acknowledgement to the following people: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Professor </a:t>
            </a:r>
            <a:r>
              <a:rPr lang="en-US" dirty="0" err="1" smtClean="0"/>
              <a:t>Osmar</a:t>
            </a:r>
            <a:r>
              <a:rPr lang="en-US" dirty="0" smtClean="0"/>
              <a:t> </a:t>
            </a:r>
            <a:r>
              <a:rPr lang="en-US" dirty="0" err="1" smtClean="0"/>
              <a:t>Zaiane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Dr. Andrew Foss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Mr. </a:t>
            </a:r>
            <a:r>
              <a:rPr lang="en-US" dirty="0" err="1" smtClean="0"/>
              <a:t>Junfeng</a:t>
            </a:r>
            <a:r>
              <a:rPr lang="en-US" dirty="0" smtClean="0"/>
              <a:t> WU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697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References</a:t>
            </a:r>
            <a:endParaRPr lang="zh-HK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altLang="zh-HK" sz="1800" dirty="0"/>
              <a:t>Knorr E, Ng R (1998) Algorithms for mining distance-based outliers in large datasets. In: </a:t>
            </a:r>
            <a:r>
              <a:rPr lang="en-US" altLang="zh-HK" sz="1800" dirty="0" smtClean="0"/>
              <a:t>Proceedings of </a:t>
            </a:r>
            <a:r>
              <a:rPr lang="en-US" altLang="zh-HK" sz="1800" dirty="0"/>
              <a:t>24th international conference on very large databases (VLDB), New York, </a:t>
            </a:r>
            <a:r>
              <a:rPr lang="en-US" altLang="zh-HK" sz="1800" dirty="0" smtClean="0"/>
              <a:t>USA.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zh-HK" sz="1800" dirty="0" err="1"/>
              <a:t>Breunig</a:t>
            </a:r>
            <a:r>
              <a:rPr lang="en-US" altLang="zh-HK" sz="1800" dirty="0"/>
              <a:t> M, </a:t>
            </a:r>
            <a:r>
              <a:rPr lang="en-US" altLang="zh-HK" sz="1800" dirty="0" err="1"/>
              <a:t>Kriegel</a:t>
            </a:r>
            <a:r>
              <a:rPr lang="en-US" altLang="zh-HK" sz="1800" dirty="0"/>
              <a:t> H, Ng R, Sander J (2000) LOF: Identifying density-based local outliers. In: </a:t>
            </a:r>
            <a:r>
              <a:rPr lang="en-US" altLang="zh-HK" sz="1800" dirty="0" smtClean="0"/>
              <a:t>Proceedings of </a:t>
            </a:r>
            <a:r>
              <a:rPr lang="en-US" altLang="zh-HK" sz="1800" dirty="0"/>
              <a:t>ACM SIGMOD international conference on management of data, </a:t>
            </a:r>
            <a:r>
              <a:rPr lang="en-US" altLang="zh-HK" sz="1800" dirty="0" smtClean="0"/>
              <a:t>Dallas.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zh-HK" sz="1800" dirty="0"/>
              <a:t>Tang J, Chen Z, Fu AW, Cheung DW(2002) Enhancing effectiveness of outlier detections for low </a:t>
            </a:r>
            <a:r>
              <a:rPr lang="en-US" altLang="zh-HK" sz="1800" dirty="0" smtClean="0"/>
              <a:t>density patterns</a:t>
            </a:r>
            <a:r>
              <a:rPr lang="en-US" altLang="zh-HK" sz="1800" dirty="0"/>
              <a:t>. In: Proceedings of the 6th Pacific-Asia conference on advances in knowledge discovery and </a:t>
            </a:r>
            <a:r>
              <a:rPr lang="en-US" altLang="zh-HK" sz="1800" dirty="0" smtClean="0"/>
              <a:t>data mining</a:t>
            </a:r>
            <a:r>
              <a:rPr lang="en-US" altLang="zh-HK" sz="1800" dirty="0"/>
              <a:t>, Taipei, Taiwan, pp </a:t>
            </a:r>
            <a:r>
              <a:rPr lang="en-US" altLang="zh-HK" sz="1800" dirty="0" smtClean="0"/>
              <a:t>535–548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zh-HK" sz="1800" dirty="0" smtClean="0"/>
              <a:t>Fan</a:t>
            </a:r>
            <a:r>
              <a:rPr lang="en-US" altLang="zh-HK" sz="1800" dirty="0"/>
              <a:t>, H., Kim, H, </a:t>
            </a:r>
            <a:r>
              <a:rPr lang="en-US" altLang="zh-HK" sz="1800" dirty="0" err="1"/>
              <a:t>AbouRizk</a:t>
            </a:r>
            <a:r>
              <a:rPr lang="en-US" altLang="zh-HK" sz="1800" dirty="0"/>
              <a:t>, S. and Han, S. (2008) “Decision support in construction equipment management using a nonparametric outlier mining algorithm." Journal of Expert Systems with Applications, 35(4</a:t>
            </a:r>
            <a:r>
              <a:rPr lang="en-US" altLang="zh-HK" sz="1800" dirty="0" smtClean="0"/>
              <a:t>).</a:t>
            </a:r>
          </a:p>
          <a:p>
            <a:pPr marL="596646" indent="-514350">
              <a:buFont typeface="+mj-lt"/>
              <a:buAutoNum type="arabicPeriod"/>
            </a:pPr>
            <a:r>
              <a:rPr lang="en-US" altLang="zh-HK" sz="1800" dirty="0" smtClean="0"/>
              <a:t>Fan</a:t>
            </a:r>
            <a:r>
              <a:rPr lang="en-US" altLang="zh-HK" sz="1800" dirty="0"/>
              <a:t>, H., </a:t>
            </a:r>
            <a:r>
              <a:rPr lang="en-US" altLang="zh-HK" sz="1800" dirty="0" err="1"/>
              <a:t>Zaiane</a:t>
            </a:r>
            <a:r>
              <a:rPr lang="en-US" altLang="zh-HK" sz="1800" dirty="0"/>
              <a:t>, </a:t>
            </a:r>
            <a:r>
              <a:rPr lang="en-US" altLang="zh-HK" sz="1800" dirty="0" err="1"/>
              <a:t>O.,Foss</a:t>
            </a:r>
            <a:r>
              <a:rPr lang="en-US" altLang="zh-HK" sz="1800" dirty="0"/>
              <a:t>, A. and Wu J. (2009) “Resolution-based outlier factor: detecting the top-n most outlying data points in engineering data.”  Journal of Knowledge and Information Systems Springer. 19(1), </a:t>
            </a:r>
            <a:r>
              <a:rPr lang="en-US" altLang="zh-HK" sz="1800" dirty="0" smtClean="0"/>
              <a:t>31-51.</a:t>
            </a:r>
          </a:p>
          <a:p>
            <a:pPr marL="596646" indent="-514350">
              <a:buFont typeface="+mj-lt"/>
              <a:buAutoNum type="arabicPeriod"/>
            </a:pPr>
            <a:endParaRPr lang="zh-HK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24635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113</TotalTime>
  <Words>987</Words>
  <Application>Microsoft Office PowerPoint</Application>
  <PresentationFormat>On-screen Show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Solstice</vt:lpstr>
      <vt:lpstr>Resolution-based outlier factor and outlier mining algorithm for engineering applications</vt:lpstr>
      <vt:lpstr>Outline</vt:lpstr>
      <vt:lpstr>1. Introduction</vt:lpstr>
      <vt:lpstr>1. Introduction</vt:lpstr>
      <vt:lpstr>1. Introduction</vt:lpstr>
      <vt:lpstr>2. Resolution-Based (RB) outlier</vt:lpstr>
      <vt:lpstr>2. Resolution-Based (RB) outlier</vt:lpstr>
      <vt:lpstr>3. RB-outlier mining algorithm</vt:lpstr>
      <vt:lpstr>3. RB-outlier mining algorithm</vt:lpstr>
      <vt:lpstr>3. RB-outlier mining algorithm</vt:lpstr>
      <vt:lpstr>4. Engineering applications</vt:lpstr>
      <vt:lpstr>4. Engineering applications</vt:lpstr>
      <vt:lpstr>5. Discussions</vt:lpstr>
      <vt:lpstr>6. Conclusions</vt:lpstr>
      <vt:lpstr>Acknowledgement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Resolution-based Outlier Mining and its Applications</dc:title>
  <dc:creator>user</dc:creator>
  <cp:lastModifiedBy>HQFan</cp:lastModifiedBy>
  <cp:revision>16</cp:revision>
  <dcterms:created xsi:type="dcterms:W3CDTF">2006-08-16T00:00:00Z</dcterms:created>
  <dcterms:modified xsi:type="dcterms:W3CDTF">2016-09-22T04:41:41Z</dcterms:modified>
</cp:coreProperties>
</file>