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theme/themeOverride12.xml" ContentType="application/vnd.openxmlformats-officedocument.themeOverride+xml"/>
  <Override PartName="/ppt/slides/slide36.xml" ContentType="application/vnd.openxmlformats-officedocument.presentationml.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heme/themeOverride1.xml" ContentType="application/vnd.openxmlformats-officedocument.themeOverride+xml"/>
  <Override PartName="/ppt/tableStyles.xml" ContentType="application/vnd.openxmlformats-officedocument.presentationml.tableStyles+xml"/>
  <Override PartName="/ppt/theme/themeOverride39.xml" ContentType="application/vnd.openxmlformats-officedocument.themeOverride+xml"/>
  <Override PartName="/ppt/theme/themeOverride17.xml" ContentType="application/vnd.openxmlformats-officedocument.themeOverride+xml"/>
  <Override PartName="/ppt/theme/themeOverride28.xml" ContentType="application/vnd.openxmlformats-officedocument.themeOverride+xml"/>
  <Override PartName="/ppt/theme/themeOverride46.xml" ContentType="application/vnd.openxmlformats-officedocument.themeOverride+xml"/>
  <Override PartName="/ppt/theme/themeOverride24.xml" ContentType="application/vnd.openxmlformats-officedocument.themeOverride+xml"/>
  <Override PartName="/ppt/theme/themeOverride35.xml" ContentType="application/vnd.openxmlformats-officedocument.themeOverride+xml"/>
  <Override PartName="/ppt/diagrams/layout1.xml" ContentType="application/vnd.openxmlformats-officedocument.drawingml.diagramLayout+xml"/>
  <Override PartName="/ppt/diagrams/data2.xml" ContentType="application/vnd.openxmlformats-officedocument.drawingml.diagramData+xml"/>
  <Override PartName="/ppt/theme/themeOverride53.xml" ContentType="application/vnd.openxmlformats-officedocument.themeOverr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theme/themeOverride13.xml" ContentType="application/vnd.openxmlformats-officedocument.themeOverride+xml"/>
  <Override PartName="/ppt/theme/themeOverride42.xml" ContentType="application/vnd.openxmlformats-officedocument.themeOverride+xml"/>
  <Override PartName="/ppt/theme/themeOverride60.xml" ContentType="application/vnd.openxmlformats-officedocument.themeOverr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Override20.xml" ContentType="application/vnd.openxmlformats-officedocument.themeOverride+xml"/>
  <Override PartName="/ppt/theme/themeOverride31.xml" ContentType="application/vnd.openxmlformats-officedocument.themeOverride+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theme/themeOverride6.xml" ContentType="application/vnd.openxmlformats-officedocument.themeOverr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theme/themeOverride29.xml" ContentType="application/vnd.openxmlformats-officedocument.themeOverride+xml"/>
  <Override PartName="/ppt/theme/themeOverride47.xml" ContentType="application/vnd.openxmlformats-officedocument.themeOverride+xml"/>
  <Override PartName="/ppt/theme/themeOverride58.xml" ContentType="application/vnd.openxmlformats-officedocument.themeOverride+xml"/>
  <Override PartName="/ppt/slideLayouts/slideLayout10.xml" ContentType="application/vnd.openxmlformats-officedocument.presentationml.slideLayout+xml"/>
  <Default Extension="gif" ContentType="image/gif"/>
  <Override PartName="/ppt/theme/themeOverride18.xml" ContentType="application/vnd.openxmlformats-officedocument.themeOverride+xml"/>
  <Override PartName="/ppt/theme/themeOverride36.xml" ContentType="application/vnd.openxmlformats-officedocument.themeOverride+xml"/>
  <Override PartName="/ppt/diagrams/layout2.xml" ContentType="application/vnd.openxmlformats-officedocument.drawingml.diagramLayout+xml"/>
  <Override PartName="/ppt/theme/themeOverride25.xml" ContentType="application/vnd.openxmlformats-officedocument.themeOverride+xml"/>
  <Override PartName="/ppt/diagrams/data3.xml" ContentType="application/vnd.openxmlformats-officedocument.drawingml.diagramData+xml"/>
  <Override PartName="/ppt/theme/themeOverride43.xml" ContentType="application/vnd.openxmlformats-officedocument.themeOverride+xml"/>
  <Override PartName="/ppt/theme/themeOverride54.xml" ContentType="application/vnd.openxmlformats-officedocument.themeOverride+xml"/>
  <Override PartName="/ppt/slideMasters/slideMaster5.xml" ContentType="application/vnd.openxmlformats-officedocument.presentationml.slideMaster+xml"/>
  <Override PartName="/ppt/slides/slide49.xml" ContentType="application/vnd.openxmlformats-officedocument.presentationml.slide+xml"/>
  <Override PartName="/ppt/slides/slide78.xml" ContentType="application/vnd.openxmlformats-officedocument.presentationml.slide+xml"/>
  <Override PartName="/ppt/theme/themeOverride14.xml" ContentType="application/vnd.openxmlformats-officedocument.themeOverride+xml"/>
  <Override PartName="/ppt/theme/themeOverride32.xml" ContentType="application/vnd.openxmlformats-officedocument.themeOverride+xml"/>
  <Override PartName="/ppt/theme/themeOverride61.xml" ContentType="application/vnd.openxmlformats-officedocument.themeOverr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heme/themeOverride7.xml" ContentType="application/vnd.openxmlformats-officedocument.themeOverride+xml"/>
  <Override PartName="/ppt/theme/themeOverride21.xml" ContentType="application/vnd.openxmlformats-officedocument.themeOverride+xml"/>
  <Override PartName="/ppt/diagrams/colors1.xml" ContentType="application/vnd.openxmlformats-officedocument.drawingml.diagramColors+xml"/>
  <Override PartName="/ppt/theme/themeOverride50.xml" ContentType="application/vnd.openxmlformats-officedocument.themeOverr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theme/themeOverride10.xml" ContentType="application/vnd.openxmlformats-officedocument.themeOverr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theme/themeOverride59.xml" ContentType="application/vnd.openxmlformats-officedocument.themeOverr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heme/themeOverride19.xml" ContentType="application/vnd.openxmlformats-officedocument.themeOverride+xml"/>
  <Override PartName="/ppt/theme/themeOverride48.xml" ContentType="application/vnd.openxmlformats-officedocument.themeOverride+xml"/>
  <Override PartName="/ppt/theme/themeOverride37.xml" ContentType="application/vnd.openxmlformats-officedocument.themeOverride+xml"/>
  <Override PartName="/ppt/diagrams/layout3.xml" ContentType="application/vnd.openxmlformats-officedocument.drawingml.diagramLayout+xml"/>
  <Override PartName="/ppt/theme/themeOverride55.xml" ContentType="application/vnd.openxmlformats-officedocument.themeOverride+xml"/>
  <Override PartName="/ppt/theme/themeOverride15.xml" ContentType="application/vnd.openxmlformats-officedocument.themeOverride+xml"/>
  <Override PartName="/ppt/theme/themeOverride26.xml" ContentType="application/vnd.openxmlformats-officedocument.themeOverride+xml"/>
  <Override PartName="/ppt/theme/themeOverride44.xml" ContentType="application/vnd.openxmlformats-officedocument.themeOverr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theme/themeOverride22.xml" ContentType="application/vnd.openxmlformats-officedocument.themeOverride+xml"/>
  <Override PartName="/ppt/theme/themeOverride33.xml" ContentType="application/vnd.openxmlformats-officedocument.themeOverride+xml"/>
  <Override PartName="/ppt/theme/themeOverride51.xml" ContentType="application/vnd.openxmlformats-officedocument.themeOverride+xml"/>
  <Override PartName="/ppt/charts/chart1.xml" ContentType="application/vnd.openxmlformats-officedocument.drawingml.chart+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theme/theme4.xml" ContentType="application/vnd.openxmlformats-officedocument.theme+xml"/>
  <Override PartName="/ppt/theme/themeOverride8.xml" ContentType="application/vnd.openxmlformats-officedocument.themeOverride+xml"/>
  <Override PartName="/ppt/theme/themeOverride11.xml" ContentType="application/vnd.openxmlformats-officedocument.themeOverride+xml"/>
  <Override PartName="/ppt/theme/themeOverride40.xml" ContentType="application/vnd.openxmlformats-officedocument.themeOverr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drawings/drawing1.xml" ContentType="application/vnd.openxmlformats-officedocument.drawingml.chartshape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theme/themeOverride4.xml" ContentType="application/vnd.openxmlformats-officedocument.themeOverride+xml"/>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theme/themeOverride38.xml" ContentType="application/vnd.openxmlformats-officedocument.themeOverride+xml"/>
  <Override PartName="/ppt/theme/themeOverride49.xml" ContentType="application/vnd.openxmlformats-officedocument.themeOverride+xml"/>
  <Override PartName="/ppt/theme/themeOverride27.xml" ContentType="application/vnd.openxmlformats-officedocument.themeOverride+xml"/>
  <Override PartName="/ppt/theme/themeOverride45.xml" ContentType="application/vnd.openxmlformats-officedocument.themeOverride+xml"/>
  <Override PartName="/ppt/theme/themeOverride56.xml" ContentType="application/vnd.openxmlformats-officedocument.themeOverride+xml"/>
  <Override PartName="/ppt/theme/themeOverride16.xml" ContentType="application/vnd.openxmlformats-officedocument.themeOverride+xml"/>
  <Override PartName="/ppt/theme/themeOverride34.xml" ContentType="application/vnd.openxmlformats-officedocument.themeOverride+xml"/>
  <Override PartName="/ppt/slides/slide8.xml" ContentType="application/vnd.openxmlformats-officedocument.presentationml.slide+xml"/>
  <Override PartName="/ppt/slides/slide69.xml" ContentType="application/vnd.openxmlformats-officedocument.presentationml.slide+xml"/>
  <Override PartName="/ppt/theme/themeOverride9.xml" ContentType="application/vnd.openxmlformats-officedocument.themeOverride+xml"/>
  <Override PartName="/ppt/theme/themeOverride23.xml" ContentType="application/vnd.openxmlformats-officedocument.themeOverride+xml"/>
  <Override PartName="/ppt/diagrams/data1.xml" ContentType="application/vnd.openxmlformats-officedocument.drawingml.diagramData+xml"/>
  <Override PartName="/ppt/theme/themeOverride41.xml" ContentType="application/vnd.openxmlformats-officedocument.themeOverride+xml"/>
  <Override PartName="/ppt/diagrams/colors3.xml" ContentType="application/vnd.openxmlformats-officedocument.drawingml.diagramColors+xml"/>
  <Override PartName="/ppt/theme/themeOverride52.xml" ContentType="application/vnd.openxmlformats-officedocument.themeOverride+xml"/>
  <Override PartName="/ppt/charts/chart2.xml" ContentType="application/vnd.openxmlformats-officedocument.drawingml.chart+xml"/>
  <Override PartName="/ppt/slides/slide29.xml" ContentType="application/vnd.openxmlformats-officedocument.presentationml.slide+xml"/>
  <Override PartName="/ppt/slides/slide76.xml" ContentType="application/vnd.openxmlformats-officedocument.presentationml.slide+xml"/>
  <Override PartName="/ppt/theme/themeOverride30.xml" ContentType="application/vnd.openxmlformats-officedocument.themeOverr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Override5.xml" ContentType="application/vnd.openxmlformats-officedocument.themeOverride+xml"/>
  <Override PartName="/ppt/diagrams/quickStyle2.xml" ContentType="application/vnd.openxmlformats-officedocument.drawingml.diagramStyle+xml"/>
  <Override PartName="/ppt/drawings/drawing2.xml" ContentType="application/vnd.openxmlformats-officedocument.drawingml.chartshapes+xml"/>
  <Override PartName="/ppt/slides/slide43.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heme/themeOverride57.xml" ContentType="application/vnd.openxmlformats-officedocument.themeOverr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0" r:id="rId5"/>
  </p:sldMasterIdLst>
  <p:sldIdLst>
    <p:sldId id="410" r:id="rId6"/>
    <p:sldId id="399" r:id="rId7"/>
    <p:sldId id="257" r:id="rId8"/>
    <p:sldId id="276" r:id="rId9"/>
    <p:sldId id="387" r:id="rId10"/>
    <p:sldId id="414" r:id="rId11"/>
    <p:sldId id="273" r:id="rId12"/>
    <p:sldId id="272" r:id="rId13"/>
    <p:sldId id="357" r:id="rId14"/>
    <p:sldId id="363" r:id="rId15"/>
    <p:sldId id="270" r:id="rId16"/>
    <p:sldId id="268" r:id="rId17"/>
    <p:sldId id="267" r:id="rId18"/>
    <p:sldId id="360" r:id="rId19"/>
    <p:sldId id="266" r:id="rId20"/>
    <p:sldId id="265" r:id="rId21"/>
    <p:sldId id="396" r:id="rId22"/>
    <p:sldId id="263" r:id="rId23"/>
    <p:sldId id="397" r:id="rId24"/>
    <p:sldId id="362" r:id="rId25"/>
    <p:sldId id="392" r:id="rId26"/>
    <p:sldId id="358" r:id="rId27"/>
    <p:sldId id="359" r:id="rId28"/>
    <p:sldId id="371" r:id="rId29"/>
    <p:sldId id="279" r:id="rId30"/>
    <p:sldId id="287" r:id="rId31"/>
    <p:sldId id="280" r:id="rId32"/>
    <p:sldId id="281" r:id="rId33"/>
    <p:sldId id="285" r:id="rId34"/>
    <p:sldId id="286" r:id="rId35"/>
    <p:sldId id="297" r:id="rId36"/>
    <p:sldId id="298" r:id="rId37"/>
    <p:sldId id="296" r:id="rId38"/>
    <p:sldId id="295" r:id="rId39"/>
    <p:sldId id="374" r:id="rId40"/>
    <p:sldId id="308" r:id="rId41"/>
    <p:sldId id="398" r:id="rId42"/>
    <p:sldId id="391" r:id="rId43"/>
    <p:sldId id="302" r:id="rId44"/>
    <p:sldId id="303" r:id="rId45"/>
    <p:sldId id="304" r:id="rId46"/>
    <p:sldId id="372" r:id="rId47"/>
    <p:sldId id="306" r:id="rId48"/>
    <p:sldId id="375" r:id="rId49"/>
    <p:sldId id="313" r:id="rId50"/>
    <p:sldId id="314" r:id="rId51"/>
    <p:sldId id="315" r:id="rId52"/>
    <p:sldId id="316" r:id="rId53"/>
    <p:sldId id="318" r:id="rId54"/>
    <p:sldId id="317" r:id="rId55"/>
    <p:sldId id="373" r:id="rId56"/>
    <p:sldId id="412" r:id="rId57"/>
    <p:sldId id="413" r:id="rId58"/>
    <p:sldId id="411" r:id="rId59"/>
    <p:sldId id="365" r:id="rId60"/>
    <p:sldId id="394" r:id="rId61"/>
    <p:sldId id="366" r:id="rId62"/>
    <p:sldId id="323" r:id="rId63"/>
    <p:sldId id="337" r:id="rId64"/>
    <p:sldId id="331" r:id="rId65"/>
    <p:sldId id="332" r:id="rId66"/>
    <p:sldId id="333" r:id="rId67"/>
    <p:sldId id="334" r:id="rId68"/>
    <p:sldId id="335" r:id="rId69"/>
    <p:sldId id="354" r:id="rId70"/>
    <p:sldId id="355" r:id="rId71"/>
    <p:sldId id="351" r:id="rId72"/>
    <p:sldId id="339" r:id="rId73"/>
    <p:sldId id="405" r:id="rId74"/>
    <p:sldId id="369" r:id="rId75"/>
    <p:sldId id="379" r:id="rId76"/>
    <p:sldId id="381" r:id="rId77"/>
    <p:sldId id="380" r:id="rId78"/>
    <p:sldId id="378" r:id="rId79"/>
    <p:sldId id="407" r:id="rId80"/>
    <p:sldId id="383" r:id="rId81"/>
    <p:sldId id="384" r:id="rId82"/>
    <p:sldId id="385" r:id="rId8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CC"/>
    <a:srgbClr val="FFFFFF"/>
    <a:srgbClr val="EAEAEA"/>
    <a:srgbClr val="00CC99"/>
    <a:srgbClr val="C0C0C0"/>
    <a:srgbClr val="99CC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351" autoAdjust="0"/>
    <p:restoredTop sz="94660"/>
  </p:normalViewPr>
  <p:slideViewPr>
    <p:cSldViewPr snapToGrid="0">
      <p:cViewPr>
        <p:scale>
          <a:sx n="66" d="100"/>
          <a:sy n="66" d="100"/>
        </p:scale>
        <p:origin x="-1512"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953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file:///C:\Users\DELL\AppData\Local\Temp\Figures.xlsx" TargetMode="External"/><Relationship Id="rId1" Type="http://schemas.openxmlformats.org/officeDocument/2006/relationships/themeOverride" Target="../theme/themeOverride52.xml"/></Relationships>
</file>

<file path=ppt/charts/_rels/chart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oleObject" Target="file:///C:\Users\DELL\AppData\Local\Temp\Figures.xlsx" TargetMode="External"/><Relationship Id="rId1" Type="http://schemas.openxmlformats.org/officeDocument/2006/relationships/themeOverride" Target="../theme/themeOverride55.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ar-EG"/>
  <c:clrMapOvr bg1="lt1" tx1="dk1" bg2="lt2" tx2="dk2" accent1="accent1" accent2="accent2" accent3="accent3" accent4="accent4" accent5="accent5" accent6="accent6" hlink="hlink" folHlink="folHlink"/>
  <c:chart>
    <c:plotArea>
      <c:layout>
        <c:manualLayout>
          <c:layoutTarget val="inner"/>
          <c:xMode val="edge"/>
          <c:yMode val="edge"/>
          <c:x val="0.13756043652438754"/>
          <c:y val="5.7233211702195912E-2"/>
          <c:w val="0.81676122931442163"/>
          <c:h val="0.72126013253870025"/>
        </c:manualLayout>
      </c:layout>
      <c:scatterChart>
        <c:scatterStyle val="lineMarker"/>
        <c:ser>
          <c:idx val="0"/>
          <c:order val="0"/>
          <c:spPr>
            <a:ln w="28575">
              <a:noFill/>
            </a:ln>
          </c:spPr>
          <c:marker>
            <c:symbol val="circle"/>
            <c:size val="4"/>
            <c:spPr>
              <a:solidFill>
                <a:schemeClr val="tx1"/>
              </a:solidFill>
              <a:ln>
                <a:solidFill>
                  <a:sysClr val="windowText" lastClr="000000"/>
                </a:solidFill>
              </a:ln>
            </c:spPr>
          </c:marker>
          <c:trendline>
            <c:spPr>
              <a:ln w="19050">
                <a:solidFill>
                  <a:sysClr val="windowText" lastClr="000000"/>
                </a:solidFill>
              </a:ln>
            </c:spPr>
            <c:trendlineType val="linear"/>
          </c:trendline>
          <c:xVal>
            <c:numRef>
              <c:f>Sheet2!$B$2:$B$17</c:f>
              <c:numCache>
                <c:formatCode>General</c:formatCode>
                <c:ptCount val="16"/>
                <c:pt idx="0">
                  <c:v>241.92000000000004</c:v>
                </c:pt>
                <c:pt idx="1">
                  <c:v>425.7</c:v>
                </c:pt>
                <c:pt idx="2">
                  <c:v>58.13</c:v>
                </c:pt>
                <c:pt idx="3">
                  <c:v>154.41999999999999</c:v>
                </c:pt>
                <c:pt idx="4">
                  <c:v>211.42000000000004</c:v>
                </c:pt>
                <c:pt idx="5">
                  <c:v>131.22</c:v>
                </c:pt>
                <c:pt idx="6">
                  <c:v>144.31</c:v>
                </c:pt>
                <c:pt idx="7">
                  <c:v>415.09</c:v>
                </c:pt>
                <c:pt idx="8">
                  <c:v>71.06</c:v>
                </c:pt>
                <c:pt idx="9">
                  <c:v>82.33</c:v>
                </c:pt>
                <c:pt idx="10">
                  <c:v>280.60000000000002</c:v>
                </c:pt>
                <c:pt idx="11">
                  <c:v>185.07</c:v>
                </c:pt>
                <c:pt idx="12">
                  <c:v>82.66</c:v>
                </c:pt>
                <c:pt idx="13">
                  <c:v>77.03</c:v>
                </c:pt>
                <c:pt idx="14">
                  <c:v>32.120000000000012</c:v>
                </c:pt>
                <c:pt idx="15">
                  <c:v>52.33</c:v>
                </c:pt>
              </c:numCache>
            </c:numRef>
          </c:xVal>
          <c:yVal>
            <c:numRef>
              <c:f>Sheet2!$C$2:$C$17</c:f>
              <c:numCache>
                <c:formatCode>General</c:formatCode>
                <c:ptCount val="16"/>
                <c:pt idx="0">
                  <c:v>120</c:v>
                </c:pt>
                <c:pt idx="1">
                  <c:v>140</c:v>
                </c:pt>
                <c:pt idx="2">
                  <c:v>120</c:v>
                </c:pt>
                <c:pt idx="3">
                  <c:v>140</c:v>
                </c:pt>
                <c:pt idx="4">
                  <c:v>120</c:v>
                </c:pt>
                <c:pt idx="5">
                  <c:v>120</c:v>
                </c:pt>
                <c:pt idx="6">
                  <c:v>120</c:v>
                </c:pt>
                <c:pt idx="7">
                  <c:v>150</c:v>
                </c:pt>
                <c:pt idx="8">
                  <c:v>120</c:v>
                </c:pt>
                <c:pt idx="9">
                  <c:v>110</c:v>
                </c:pt>
                <c:pt idx="10">
                  <c:v>120</c:v>
                </c:pt>
                <c:pt idx="11">
                  <c:v>140</c:v>
                </c:pt>
                <c:pt idx="12">
                  <c:v>130</c:v>
                </c:pt>
                <c:pt idx="13">
                  <c:v>120</c:v>
                </c:pt>
                <c:pt idx="14">
                  <c:v>110</c:v>
                </c:pt>
                <c:pt idx="15">
                  <c:v>120</c:v>
                </c:pt>
              </c:numCache>
            </c:numRef>
          </c:yVal>
        </c:ser>
        <c:axId val="65876736"/>
        <c:axId val="66003712"/>
      </c:scatterChart>
      <c:valAx>
        <c:axId val="65876736"/>
        <c:scaling>
          <c:orientation val="minMax"/>
        </c:scaling>
        <c:axPos val="b"/>
        <c:title>
          <c:tx>
            <c:rich>
              <a:bodyPr/>
              <a:lstStyle/>
              <a:p>
                <a:pPr>
                  <a:defRPr lang="en-US"/>
                </a:pPr>
                <a:r>
                  <a:rPr lang="en-US" sz="2000" dirty="0"/>
                  <a:t>YKL-40  (</a:t>
                </a:r>
                <a:r>
                  <a:rPr lang="en-US" sz="2000" dirty="0" err="1"/>
                  <a:t>ng</a:t>
                </a:r>
                <a:r>
                  <a:rPr lang="en-US" sz="2000" dirty="0"/>
                  <a:t>/ml</a:t>
                </a:r>
                <a:r>
                  <a:rPr lang="en-US" dirty="0"/>
                  <a:t>)</a:t>
                </a:r>
              </a:p>
            </c:rich>
          </c:tx>
          <c:layout>
            <c:manualLayout>
              <c:xMode val="edge"/>
              <c:yMode val="edge"/>
              <c:x val="0.41278247818790076"/>
              <c:y val="0.88759407804604462"/>
            </c:manualLayout>
          </c:layout>
        </c:title>
        <c:numFmt formatCode="General" sourceLinked="0"/>
        <c:tickLblPos val="nextTo"/>
        <c:txPr>
          <a:bodyPr/>
          <a:lstStyle/>
          <a:p>
            <a:pPr>
              <a:defRPr lang="en-US"/>
            </a:pPr>
            <a:endParaRPr lang="ar-EG"/>
          </a:p>
        </c:txPr>
        <c:crossAx val="66003712"/>
        <c:crosses val="autoZero"/>
        <c:crossBetween val="midCat"/>
      </c:valAx>
      <c:valAx>
        <c:axId val="66003712"/>
        <c:scaling>
          <c:orientation val="minMax"/>
          <c:min val="0"/>
        </c:scaling>
        <c:axPos val="l"/>
        <c:numFmt formatCode="General" sourceLinked="1"/>
        <c:tickLblPos val="nextTo"/>
        <c:txPr>
          <a:bodyPr/>
          <a:lstStyle/>
          <a:p>
            <a:pPr>
              <a:defRPr lang="en-US" baseline="0">
                <a:solidFill>
                  <a:schemeClr val="tx1"/>
                </a:solidFill>
              </a:defRPr>
            </a:pPr>
            <a:endParaRPr lang="ar-EG"/>
          </a:p>
        </c:txPr>
        <c:crossAx val="65876736"/>
        <c:crosses val="autoZero"/>
        <c:crossBetween val="midCat"/>
      </c:valAx>
      <c:spPr>
        <a:ln w="19050">
          <a:solidFill>
            <a:sysClr val="windowText" lastClr="000000"/>
          </a:solidFill>
        </a:ln>
      </c:spPr>
    </c:plotArea>
    <c:plotVisOnly val="1"/>
    <c:dispBlanksAs val="gap"/>
  </c:chart>
  <c:spPr>
    <a:solidFill>
      <a:srgbClr val="FFFFFF"/>
    </a:solidFill>
    <a:ln>
      <a:noFill/>
    </a:ln>
  </c:spPr>
  <c:txPr>
    <a:bodyPr/>
    <a:lstStyle/>
    <a:p>
      <a:pPr>
        <a:defRPr sz="1200" baseline="0">
          <a:solidFill>
            <a:schemeClr val="tx1"/>
          </a:solidFill>
          <a:latin typeface="Times New Roman" pitchFamily="18" charset="0"/>
          <a:cs typeface="Times New Roman" pitchFamily="18" charset="0"/>
        </a:defRPr>
      </a:pPr>
      <a:endParaRPr lang="ar-EG"/>
    </a:p>
  </c:txPr>
  <c:externalData r:id="rId2"/>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1"/>
  <c:lang val="ar-EG"/>
  <c:clrMapOvr bg1="lt1" tx1="dk1" bg2="lt2" tx2="dk2" accent1="accent1" accent2="accent2" accent3="accent3" accent4="accent4" accent5="accent5" accent6="accent6" hlink="hlink" folHlink="folHlink"/>
  <c:chart>
    <c:plotArea>
      <c:layout>
        <c:manualLayout>
          <c:layoutTarget val="inner"/>
          <c:xMode val="edge"/>
          <c:yMode val="edge"/>
          <c:x val="0.14238425925925927"/>
          <c:y val="3.5892022319408835E-2"/>
          <c:w val="0.8113194444444447"/>
          <c:h val="0.75961079631403405"/>
        </c:manualLayout>
      </c:layout>
      <c:scatterChart>
        <c:scatterStyle val="lineMarker"/>
        <c:ser>
          <c:idx val="0"/>
          <c:order val="0"/>
          <c:spPr>
            <a:ln w="28575">
              <a:noFill/>
            </a:ln>
          </c:spPr>
          <c:marker>
            <c:symbol val="circle"/>
            <c:size val="4"/>
            <c:spPr>
              <a:solidFill>
                <a:schemeClr val="tx1"/>
              </a:solidFill>
              <a:ln>
                <a:solidFill>
                  <a:sysClr val="windowText" lastClr="000000"/>
                </a:solidFill>
              </a:ln>
            </c:spPr>
          </c:marker>
          <c:trendline>
            <c:spPr>
              <a:ln w="19050">
                <a:solidFill>
                  <a:sysClr val="windowText" lastClr="000000"/>
                </a:solidFill>
              </a:ln>
            </c:spPr>
            <c:trendlineType val="linear"/>
          </c:trendline>
          <c:xVal>
            <c:numRef>
              <c:f>Sheet2!$E$2:$E$49</c:f>
              <c:numCache>
                <c:formatCode>General</c:formatCode>
                <c:ptCount val="48"/>
                <c:pt idx="0">
                  <c:v>410.78</c:v>
                </c:pt>
                <c:pt idx="1">
                  <c:v>479.33</c:v>
                </c:pt>
                <c:pt idx="2">
                  <c:v>60.120000000000012</c:v>
                </c:pt>
                <c:pt idx="3">
                  <c:v>237.10999999999999</c:v>
                </c:pt>
                <c:pt idx="4">
                  <c:v>242.58</c:v>
                </c:pt>
                <c:pt idx="5">
                  <c:v>221.37</c:v>
                </c:pt>
                <c:pt idx="6">
                  <c:v>361.4</c:v>
                </c:pt>
                <c:pt idx="7">
                  <c:v>120.11</c:v>
                </c:pt>
                <c:pt idx="8">
                  <c:v>303.07</c:v>
                </c:pt>
                <c:pt idx="9">
                  <c:v>81.5</c:v>
                </c:pt>
                <c:pt idx="10">
                  <c:v>401.17</c:v>
                </c:pt>
                <c:pt idx="11">
                  <c:v>106.52</c:v>
                </c:pt>
                <c:pt idx="12">
                  <c:v>232.41</c:v>
                </c:pt>
                <c:pt idx="13">
                  <c:v>122.1</c:v>
                </c:pt>
                <c:pt idx="14">
                  <c:v>225.84</c:v>
                </c:pt>
                <c:pt idx="15">
                  <c:v>324.11</c:v>
                </c:pt>
                <c:pt idx="16">
                  <c:v>426.03</c:v>
                </c:pt>
                <c:pt idx="17">
                  <c:v>287.48999999999899</c:v>
                </c:pt>
                <c:pt idx="18">
                  <c:v>60.790000000000013</c:v>
                </c:pt>
                <c:pt idx="19">
                  <c:v>511.54</c:v>
                </c:pt>
                <c:pt idx="20">
                  <c:v>136.69</c:v>
                </c:pt>
                <c:pt idx="21">
                  <c:v>352.95</c:v>
                </c:pt>
                <c:pt idx="22">
                  <c:v>331.57</c:v>
                </c:pt>
                <c:pt idx="23">
                  <c:v>269.08999999999969</c:v>
                </c:pt>
                <c:pt idx="24">
                  <c:v>250.37</c:v>
                </c:pt>
                <c:pt idx="25">
                  <c:v>183.42000000000004</c:v>
                </c:pt>
                <c:pt idx="26">
                  <c:v>316.16000000000008</c:v>
                </c:pt>
                <c:pt idx="27">
                  <c:v>85.149999999999991</c:v>
                </c:pt>
                <c:pt idx="28">
                  <c:v>144.47</c:v>
                </c:pt>
                <c:pt idx="29">
                  <c:v>164.86</c:v>
                </c:pt>
                <c:pt idx="30">
                  <c:v>262.13</c:v>
                </c:pt>
                <c:pt idx="31">
                  <c:v>292.78999999999894</c:v>
                </c:pt>
                <c:pt idx="32">
                  <c:v>479.33</c:v>
                </c:pt>
                <c:pt idx="33">
                  <c:v>397.69</c:v>
                </c:pt>
                <c:pt idx="34">
                  <c:v>439.95</c:v>
                </c:pt>
                <c:pt idx="35">
                  <c:v>340.85</c:v>
                </c:pt>
                <c:pt idx="36">
                  <c:v>319.14000000000038</c:v>
                </c:pt>
                <c:pt idx="37">
                  <c:v>178.94</c:v>
                </c:pt>
                <c:pt idx="38">
                  <c:v>286.83</c:v>
                </c:pt>
                <c:pt idx="39">
                  <c:v>328.41999999999899</c:v>
                </c:pt>
                <c:pt idx="40">
                  <c:v>344.5</c:v>
                </c:pt>
                <c:pt idx="41">
                  <c:v>190.88000000000127</c:v>
                </c:pt>
                <c:pt idx="42">
                  <c:v>379.3</c:v>
                </c:pt>
                <c:pt idx="43">
                  <c:v>239.1</c:v>
                </c:pt>
                <c:pt idx="44">
                  <c:v>142.32000000000087</c:v>
                </c:pt>
                <c:pt idx="45">
                  <c:v>238.26999999999998</c:v>
                </c:pt>
                <c:pt idx="46">
                  <c:v>173.81</c:v>
                </c:pt>
                <c:pt idx="47">
                  <c:v>313.33999999999969</c:v>
                </c:pt>
              </c:numCache>
            </c:numRef>
          </c:xVal>
          <c:yVal>
            <c:numRef>
              <c:f>Sheet2!$F$2:$F$49</c:f>
              <c:numCache>
                <c:formatCode>General</c:formatCode>
                <c:ptCount val="48"/>
                <c:pt idx="0">
                  <c:v>46.04</c:v>
                </c:pt>
                <c:pt idx="1">
                  <c:v>97.1</c:v>
                </c:pt>
                <c:pt idx="2">
                  <c:v>122.34</c:v>
                </c:pt>
                <c:pt idx="3">
                  <c:v>108.9</c:v>
                </c:pt>
                <c:pt idx="4">
                  <c:v>110.83</c:v>
                </c:pt>
                <c:pt idx="5">
                  <c:v>67.709999999999994</c:v>
                </c:pt>
                <c:pt idx="6">
                  <c:v>79.2</c:v>
                </c:pt>
                <c:pt idx="7">
                  <c:v>66.11</c:v>
                </c:pt>
                <c:pt idx="8">
                  <c:v>54.83</c:v>
                </c:pt>
                <c:pt idx="9">
                  <c:v>120.67999999999998</c:v>
                </c:pt>
                <c:pt idx="10">
                  <c:v>99.88</c:v>
                </c:pt>
                <c:pt idx="11">
                  <c:v>135.06</c:v>
                </c:pt>
                <c:pt idx="12">
                  <c:v>136.59</c:v>
                </c:pt>
                <c:pt idx="13">
                  <c:v>94.440000000000026</c:v>
                </c:pt>
                <c:pt idx="14">
                  <c:v>71.849999999999994</c:v>
                </c:pt>
                <c:pt idx="15">
                  <c:v>258.39</c:v>
                </c:pt>
                <c:pt idx="16">
                  <c:v>90.669999999999987</c:v>
                </c:pt>
                <c:pt idx="17">
                  <c:v>66.790000000000006</c:v>
                </c:pt>
                <c:pt idx="18">
                  <c:v>143.60999999999999</c:v>
                </c:pt>
                <c:pt idx="19">
                  <c:v>41.46</c:v>
                </c:pt>
                <c:pt idx="20">
                  <c:v>88.179999999999978</c:v>
                </c:pt>
                <c:pt idx="21">
                  <c:v>25.25</c:v>
                </c:pt>
                <c:pt idx="22">
                  <c:v>130.44999999999999</c:v>
                </c:pt>
                <c:pt idx="23">
                  <c:v>48.8</c:v>
                </c:pt>
                <c:pt idx="24">
                  <c:v>99.93</c:v>
                </c:pt>
                <c:pt idx="25">
                  <c:v>23.53</c:v>
                </c:pt>
                <c:pt idx="26">
                  <c:v>156.19</c:v>
                </c:pt>
                <c:pt idx="27">
                  <c:v>142.72999999999999</c:v>
                </c:pt>
                <c:pt idx="28">
                  <c:v>111.05</c:v>
                </c:pt>
                <c:pt idx="29">
                  <c:v>103.59</c:v>
                </c:pt>
                <c:pt idx="30">
                  <c:v>89.38</c:v>
                </c:pt>
                <c:pt idx="31">
                  <c:v>26.650000000000031</c:v>
                </c:pt>
                <c:pt idx="32">
                  <c:v>49.09</c:v>
                </c:pt>
                <c:pt idx="33">
                  <c:v>36.36</c:v>
                </c:pt>
                <c:pt idx="34">
                  <c:v>57.449999999999996</c:v>
                </c:pt>
                <c:pt idx="35">
                  <c:v>21.35</c:v>
                </c:pt>
                <c:pt idx="36">
                  <c:v>106.25</c:v>
                </c:pt>
                <c:pt idx="37">
                  <c:v>64.39</c:v>
                </c:pt>
                <c:pt idx="38">
                  <c:v>75.400000000000006</c:v>
                </c:pt>
                <c:pt idx="39">
                  <c:v>38.050000000000004</c:v>
                </c:pt>
                <c:pt idx="40">
                  <c:v>32.58</c:v>
                </c:pt>
                <c:pt idx="41">
                  <c:v>64.540000000000006</c:v>
                </c:pt>
                <c:pt idx="42">
                  <c:v>29.45</c:v>
                </c:pt>
                <c:pt idx="43">
                  <c:v>24.38</c:v>
                </c:pt>
                <c:pt idx="44">
                  <c:v>153.81</c:v>
                </c:pt>
                <c:pt idx="45">
                  <c:v>118.66999999999999</c:v>
                </c:pt>
                <c:pt idx="46">
                  <c:v>108.61</c:v>
                </c:pt>
                <c:pt idx="47">
                  <c:v>22.5</c:v>
                </c:pt>
              </c:numCache>
            </c:numRef>
          </c:yVal>
        </c:ser>
        <c:axId val="71427968"/>
        <c:axId val="78974976"/>
      </c:scatterChart>
      <c:valAx>
        <c:axId val="71427968"/>
        <c:scaling>
          <c:orientation val="minMax"/>
        </c:scaling>
        <c:axPos val="b"/>
        <c:title>
          <c:tx>
            <c:rich>
              <a:bodyPr/>
              <a:lstStyle/>
              <a:p>
                <a:pPr>
                  <a:defRPr lang="en-US"/>
                </a:pPr>
                <a:r>
                  <a:rPr lang="en-US" sz="2000" b="1" i="0" u="none" strike="noStrike" baseline="0" dirty="0"/>
                  <a:t>YKL-40  (</a:t>
                </a:r>
                <a:r>
                  <a:rPr lang="en-US" sz="2000" b="1" i="0" u="none" strike="noStrike" baseline="0" dirty="0" err="1"/>
                  <a:t>ng</a:t>
                </a:r>
                <a:r>
                  <a:rPr lang="en-US" sz="2000" b="1" i="0" u="none" strike="noStrike" baseline="0" dirty="0"/>
                  <a:t>/ml)</a:t>
                </a:r>
                <a:endParaRPr lang="en-US" sz="2000" dirty="0"/>
              </a:p>
            </c:rich>
          </c:tx>
          <c:layout>
            <c:manualLayout>
              <c:xMode val="edge"/>
              <c:yMode val="edge"/>
              <c:x val="0.41278251358513102"/>
              <c:y val="0.9534898625296081"/>
            </c:manualLayout>
          </c:layout>
        </c:title>
        <c:numFmt formatCode="General" sourceLinked="0"/>
        <c:tickLblPos val="nextTo"/>
        <c:txPr>
          <a:bodyPr/>
          <a:lstStyle/>
          <a:p>
            <a:pPr>
              <a:defRPr lang="en-US"/>
            </a:pPr>
            <a:endParaRPr lang="ar-EG"/>
          </a:p>
        </c:txPr>
        <c:crossAx val="78974976"/>
        <c:crosses val="autoZero"/>
        <c:crossBetween val="midCat"/>
      </c:valAx>
      <c:valAx>
        <c:axId val="78974976"/>
        <c:scaling>
          <c:orientation val="minMax"/>
          <c:min val="0"/>
        </c:scaling>
        <c:axPos val="l"/>
        <c:title>
          <c:tx>
            <c:rich>
              <a:bodyPr rot="-5400000" vert="horz"/>
              <a:lstStyle/>
              <a:p>
                <a:pPr>
                  <a:defRPr lang="en-US"/>
                </a:pPr>
                <a:r>
                  <a:rPr lang="en-US" sz="2000" b="1" i="0" u="none" strike="noStrike" baseline="0" dirty="0" err="1"/>
                  <a:t>eGFR</a:t>
                </a:r>
                <a:endParaRPr lang="en-US" sz="2000" dirty="0"/>
              </a:p>
            </c:rich>
          </c:tx>
          <c:layout>
            <c:manualLayout>
              <c:xMode val="edge"/>
              <c:yMode val="edge"/>
              <c:x val="2.0453667249927202E-2"/>
              <c:y val="0.44277261300714738"/>
            </c:manualLayout>
          </c:layout>
        </c:title>
        <c:numFmt formatCode="General" sourceLinked="1"/>
        <c:tickLblPos val="nextTo"/>
        <c:txPr>
          <a:bodyPr/>
          <a:lstStyle/>
          <a:p>
            <a:pPr>
              <a:defRPr lang="en-US"/>
            </a:pPr>
            <a:endParaRPr lang="ar-EG"/>
          </a:p>
        </c:txPr>
        <c:crossAx val="71427968"/>
        <c:crosses val="autoZero"/>
        <c:crossBetween val="midCat"/>
      </c:valAx>
      <c:spPr>
        <a:solidFill>
          <a:srgbClr val="FFFFFF"/>
        </a:solidFill>
        <a:ln w="19050">
          <a:solidFill>
            <a:sysClr val="windowText" lastClr="000000"/>
          </a:solidFill>
        </a:ln>
      </c:spPr>
    </c:plotArea>
    <c:plotVisOnly val="1"/>
    <c:dispBlanksAs val="gap"/>
  </c:chart>
  <c:spPr>
    <a:solidFill>
      <a:srgbClr val="FFFFFF"/>
    </a:solidFill>
    <a:ln>
      <a:noFill/>
    </a:ln>
  </c:spPr>
  <c:txPr>
    <a:bodyPr/>
    <a:lstStyle/>
    <a:p>
      <a:pPr>
        <a:defRPr sz="1200">
          <a:latin typeface="Times New Roman" pitchFamily="18" charset="0"/>
          <a:cs typeface="Times New Roman" pitchFamily="18" charset="0"/>
        </a:defRPr>
      </a:pPr>
      <a:endParaRPr lang="ar-EG"/>
    </a:p>
  </c:txPr>
  <c:externalData r:id="rId2"/>
  <c:userShapes r:id="rId3"/>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4D4BE9-8B9B-45EA-A4A9-CD64C42C6F91}" type="doc">
      <dgm:prSet loTypeId="urn:microsoft.com/office/officeart/2005/8/layout/orgChart1" loCatId="hierarchy" qsTypeId="urn:microsoft.com/office/officeart/2005/8/quickstyle/3d2" qsCatId="3D" csTypeId="urn:microsoft.com/office/officeart/2005/8/colors/accent1_2" csCatId="accent1" phldr="1"/>
      <dgm:spPr/>
      <dgm:t>
        <a:bodyPr/>
        <a:lstStyle/>
        <a:p>
          <a:endParaRPr lang="en-US"/>
        </a:p>
      </dgm:t>
    </dgm:pt>
    <dgm:pt modelId="{424140CA-FE53-48D9-A2DD-D5D1E15C72D3}">
      <dgm:prSe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dgm:spPr>
      <dgm:t>
        <a:bodyPr/>
        <a:lstStyle/>
        <a:p>
          <a:r>
            <a:rPr lang="en-US" sz="2800" b="1" dirty="0" smtClean="0">
              <a:solidFill>
                <a:schemeClr val="bg1"/>
              </a:solidFill>
            </a:rPr>
            <a:t>GROUP 1</a:t>
          </a:r>
          <a:endParaRPr lang="en-US" sz="2800" b="1" dirty="0">
            <a:solidFill>
              <a:schemeClr val="bg1"/>
            </a:solidFill>
          </a:endParaRPr>
        </a:p>
      </dgm:t>
    </dgm:pt>
    <dgm:pt modelId="{F04E7A1B-9723-4B10-A856-2706A53CDCC0}" type="parTrans" cxnId="{3E768793-9BA4-40AA-AA65-11A4BBEED3E0}">
      <dgm:prSet/>
      <dgm:spPr/>
      <dgm:t>
        <a:bodyPr/>
        <a:lstStyle/>
        <a:p>
          <a:endParaRPr lang="en-US"/>
        </a:p>
      </dgm:t>
    </dgm:pt>
    <dgm:pt modelId="{70A6BE12-7685-4A69-8DB9-D61DD23EBA50}" type="sibTrans" cxnId="{3E768793-9BA4-40AA-AA65-11A4BBEED3E0}">
      <dgm:prSet/>
      <dgm:spPr/>
      <dgm:t>
        <a:bodyPr/>
        <a:lstStyle/>
        <a:p>
          <a:endParaRPr lang="en-US"/>
        </a:p>
      </dgm:t>
    </dgm:pt>
    <dgm:pt modelId="{F766DC7A-07DE-4223-9D27-04C99A66D285}">
      <dgm:prSe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r>
            <a:rPr lang="en-US" sz="2800" b="1" dirty="0" smtClean="0">
              <a:solidFill>
                <a:schemeClr val="bg1"/>
              </a:solidFill>
            </a:rPr>
            <a:t>GROUP 2</a:t>
          </a:r>
          <a:endParaRPr lang="en-US" sz="2800" b="1" dirty="0">
            <a:solidFill>
              <a:schemeClr val="bg1"/>
            </a:solidFill>
          </a:endParaRPr>
        </a:p>
      </dgm:t>
    </dgm:pt>
    <dgm:pt modelId="{A04091C0-8594-4871-9230-542232223B6C}" type="parTrans" cxnId="{7C2447B2-9949-4120-AD2E-403B55C1E496}">
      <dgm:prSet/>
      <dgm:spPr/>
      <dgm:t>
        <a:bodyPr/>
        <a:lstStyle/>
        <a:p>
          <a:endParaRPr lang="en-US"/>
        </a:p>
      </dgm:t>
    </dgm:pt>
    <dgm:pt modelId="{425EB7CD-5758-4B92-A398-9EE4310C19D2}" type="sibTrans" cxnId="{7C2447B2-9949-4120-AD2E-403B55C1E496}">
      <dgm:prSet/>
      <dgm:spPr/>
      <dgm:t>
        <a:bodyPr/>
        <a:lstStyle/>
        <a:p>
          <a:endParaRPr lang="en-US"/>
        </a:p>
      </dgm:t>
    </dgm:pt>
    <dgm:pt modelId="{8035129F-F4DB-41CB-AADE-B02F4CC0F585}">
      <dgm:prSe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r="-100000" b="-100000"/>
          </a:gradFill>
        </a:ln>
      </dgm:spPr>
      <dgm:t>
        <a:bodyPr/>
        <a:lstStyle/>
        <a:p>
          <a:r>
            <a:rPr lang="en-US" sz="2800" b="1" dirty="0" smtClean="0">
              <a:solidFill>
                <a:schemeClr val="bg1"/>
              </a:solidFill>
            </a:rPr>
            <a:t>GROUP 3</a:t>
          </a:r>
          <a:endParaRPr lang="en-US" sz="2800" b="1" dirty="0">
            <a:solidFill>
              <a:schemeClr val="bg1"/>
            </a:solidFill>
          </a:endParaRPr>
        </a:p>
      </dgm:t>
    </dgm:pt>
    <dgm:pt modelId="{87A25DBA-D895-44F2-B123-66D52B64E960}" type="parTrans" cxnId="{F6F85BA6-83E3-4D52-9748-A97AF84B13DF}">
      <dgm:prSet/>
      <dgm:spPr/>
      <dgm:t>
        <a:bodyPr/>
        <a:lstStyle/>
        <a:p>
          <a:endParaRPr lang="en-US"/>
        </a:p>
      </dgm:t>
    </dgm:pt>
    <dgm:pt modelId="{9171659A-AC43-4AD8-80C3-822167AAEA11}" type="sibTrans" cxnId="{F6F85BA6-83E3-4D52-9748-A97AF84B13DF}">
      <dgm:prSet/>
      <dgm:spPr/>
      <dgm:t>
        <a:bodyPr/>
        <a:lstStyle/>
        <a:p>
          <a:endParaRPr lang="en-US"/>
        </a:p>
      </dgm:t>
    </dgm:pt>
    <dgm:pt modelId="{4BE0F4AD-4B59-454B-9293-8DB0F6D42DC4}">
      <dgm:prSe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r>
            <a:rPr lang="en-US" sz="2800" dirty="0" smtClean="0">
              <a:solidFill>
                <a:schemeClr val="bg1"/>
              </a:solidFill>
              <a:latin typeface="+mn-lt"/>
              <a:ea typeface="+mn-ea"/>
              <a:cs typeface="+mn-cs"/>
            </a:rPr>
            <a:t>16 apparently healthy volunteers</a:t>
          </a:r>
          <a:endParaRPr lang="en-US" sz="3500" dirty="0">
            <a:solidFill>
              <a:schemeClr val="bg1"/>
            </a:solidFill>
          </a:endParaRPr>
        </a:p>
      </dgm:t>
    </dgm:pt>
    <dgm:pt modelId="{0025465B-7C1B-4CEF-8D06-F81FAFAF3166}" type="parTrans" cxnId="{A44D1141-42EA-4704-BAB3-3F1BB177D603}">
      <dgm:prSet/>
      <dgm:spPr/>
      <dgm:t>
        <a:bodyPr/>
        <a:lstStyle/>
        <a:p>
          <a:endParaRPr lang="en-US"/>
        </a:p>
      </dgm:t>
    </dgm:pt>
    <dgm:pt modelId="{FDE531B5-86C9-4939-A47A-8E0F43D03293}" type="sibTrans" cxnId="{A44D1141-42EA-4704-BAB3-3F1BB177D603}">
      <dgm:prSet/>
      <dgm:spPr/>
      <dgm:t>
        <a:bodyPr/>
        <a:lstStyle/>
        <a:p>
          <a:endParaRPr lang="en-US"/>
        </a:p>
      </dgm:t>
    </dgm:pt>
    <dgm:pt modelId="{AFD640CA-A0AF-4087-B17E-E19094F24034}">
      <dgm:prSet/>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r>
            <a:rPr lang="en-US" dirty="0" smtClean="0">
              <a:solidFill>
                <a:schemeClr val="bg1"/>
              </a:solidFill>
              <a:latin typeface="+mn-lt"/>
              <a:ea typeface="+mn-ea"/>
              <a:cs typeface="+mn-cs"/>
            </a:rPr>
            <a:t>16 patients suffering from Type 2 DM without clinically evident cardiovascular complications</a:t>
          </a:r>
          <a:endParaRPr lang="en-US" dirty="0">
            <a:solidFill>
              <a:schemeClr val="bg1"/>
            </a:solidFill>
          </a:endParaRPr>
        </a:p>
      </dgm:t>
    </dgm:pt>
    <dgm:pt modelId="{AEE5C5B5-A5B9-44AB-BDD3-B35D6A6886D4}" type="parTrans" cxnId="{18B43439-6AB8-4BE9-AB8A-78813BC8F196}">
      <dgm:prSet/>
      <dgm:spPr/>
      <dgm:t>
        <a:bodyPr/>
        <a:lstStyle/>
        <a:p>
          <a:endParaRPr lang="en-US"/>
        </a:p>
      </dgm:t>
    </dgm:pt>
    <dgm:pt modelId="{E5F0838F-629C-4EB8-93BF-FF183BEE6BFB}" type="sibTrans" cxnId="{18B43439-6AB8-4BE9-AB8A-78813BC8F196}">
      <dgm:prSet/>
      <dgm:spPr/>
      <dgm:t>
        <a:bodyPr/>
        <a:lstStyle/>
        <a:p>
          <a:endParaRPr lang="en-US"/>
        </a:p>
      </dgm:t>
    </dgm:pt>
    <dgm:pt modelId="{C3B5D73C-2F9B-4534-89E0-6DF8B50B4ED4}">
      <dgm:prSet phldrT="[Text]"/>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r>
            <a:rPr lang="en-US" b="1" dirty="0" smtClean="0">
              <a:solidFill>
                <a:schemeClr val="bg1"/>
              </a:solidFill>
            </a:rPr>
            <a:t>80</a:t>
          </a:r>
          <a:r>
            <a:rPr lang="en-US" dirty="0" smtClean="0">
              <a:solidFill>
                <a:schemeClr val="bg1"/>
              </a:solidFill>
            </a:rPr>
            <a:t> subjects were divided into 3 groups</a:t>
          </a:r>
        </a:p>
      </dgm:t>
    </dgm:pt>
    <dgm:pt modelId="{E952DCD7-EB7B-4029-B1ED-A6E641EE6E5E}" type="sibTrans" cxnId="{E693B6BF-83AC-44B2-916B-BA45904257A7}">
      <dgm:prSet/>
      <dgm:spPr/>
      <dgm:t>
        <a:bodyPr/>
        <a:lstStyle/>
        <a:p>
          <a:endParaRPr lang="en-US"/>
        </a:p>
      </dgm:t>
    </dgm:pt>
    <dgm:pt modelId="{3F71CE50-FD6F-4BB3-A119-5FA2E372A027}" type="parTrans" cxnId="{E693B6BF-83AC-44B2-916B-BA45904257A7}">
      <dgm:prSet/>
      <dgm:spPr/>
      <dgm:t>
        <a:bodyPr/>
        <a:lstStyle/>
        <a:p>
          <a:endParaRPr lang="en-US"/>
        </a:p>
      </dgm:t>
    </dgm:pt>
    <dgm:pt modelId="{D79C6546-E098-4A70-8972-9D51EADC6286}">
      <dgm:prSet/>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r>
            <a:rPr lang="en-US" dirty="0" smtClean="0">
              <a:solidFill>
                <a:schemeClr val="tx2"/>
              </a:solidFill>
            </a:rPr>
            <a:t> </a:t>
          </a:r>
          <a:r>
            <a:rPr lang="en-US" dirty="0" smtClean="0">
              <a:solidFill>
                <a:schemeClr val="bg1"/>
              </a:solidFill>
              <a:latin typeface="+mn-lt"/>
              <a:ea typeface="+mn-ea"/>
              <a:cs typeface="+mn-cs"/>
            </a:rPr>
            <a:t>48 patients suffering from Type 2 DM with cardiovascular complications</a:t>
          </a:r>
          <a:endParaRPr lang="en-US" dirty="0"/>
        </a:p>
      </dgm:t>
    </dgm:pt>
    <dgm:pt modelId="{04BE9CD1-0600-45E3-B158-3D0E54523242}" type="parTrans" cxnId="{B20043A6-FD82-4588-9ED9-4E6CC1AC5969}">
      <dgm:prSet/>
      <dgm:spPr/>
      <dgm:t>
        <a:bodyPr/>
        <a:lstStyle/>
        <a:p>
          <a:endParaRPr lang="en-US"/>
        </a:p>
      </dgm:t>
    </dgm:pt>
    <dgm:pt modelId="{2E190C82-286B-4412-914F-4FA415E440E5}" type="sibTrans" cxnId="{B20043A6-FD82-4588-9ED9-4E6CC1AC5969}">
      <dgm:prSet/>
      <dgm:spPr/>
      <dgm:t>
        <a:bodyPr/>
        <a:lstStyle/>
        <a:p>
          <a:endParaRPr lang="en-US"/>
        </a:p>
      </dgm:t>
    </dgm:pt>
    <dgm:pt modelId="{9660179B-D3A8-4CD7-A017-C71877BCBE16}" type="pres">
      <dgm:prSet presAssocID="{814D4BE9-8B9B-45EA-A4A9-CD64C42C6F91}" presName="hierChild1" presStyleCnt="0">
        <dgm:presLayoutVars>
          <dgm:orgChart val="1"/>
          <dgm:chPref val="1"/>
          <dgm:dir/>
          <dgm:animOne val="branch"/>
          <dgm:animLvl val="lvl"/>
          <dgm:resizeHandles/>
        </dgm:presLayoutVars>
      </dgm:prSet>
      <dgm:spPr/>
      <dgm:t>
        <a:bodyPr/>
        <a:lstStyle/>
        <a:p>
          <a:endParaRPr lang="en-US"/>
        </a:p>
      </dgm:t>
    </dgm:pt>
    <dgm:pt modelId="{3EDF3460-7AEC-48F7-856D-29E9CADCDF1D}" type="pres">
      <dgm:prSet presAssocID="{C3B5D73C-2F9B-4534-89E0-6DF8B50B4ED4}" presName="hierRoot1" presStyleCnt="0">
        <dgm:presLayoutVars>
          <dgm:hierBranch val="init"/>
        </dgm:presLayoutVars>
      </dgm:prSet>
      <dgm:spPr/>
    </dgm:pt>
    <dgm:pt modelId="{B6982500-798B-4AEF-A7D8-7AEB290B339D}" type="pres">
      <dgm:prSet presAssocID="{C3B5D73C-2F9B-4534-89E0-6DF8B50B4ED4}" presName="rootComposite1" presStyleCnt="0"/>
      <dgm:spPr/>
    </dgm:pt>
    <dgm:pt modelId="{1E9F2059-8855-4129-A108-B66E9DE293C0}" type="pres">
      <dgm:prSet presAssocID="{C3B5D73C-2F9B-4534-89E0-6DF8B50B4ED4}" presName="rootText1" presStyleLbl="node0" presStyleIdx="0" presStyleCnt="1" custAng="10800000" custFlipVert="1" custScaleX="363721" custScaleY="52687" custLinFactNeighborX="4491" custLinFactNeighborY="-20660">
        <dgm:presLayoutVars>
          <dgm:chPref val="3"/>
        </dgm:presLayoutVars>
      </dgm:prSet>
      <dgm:spPr/>
      <dgm:t>
        <a:bodyPr/>
        <a:lstStyle/>
        <a:p>
          <a:endParaRPr lang="en-US"/>
        </a:p>
      </dgm:t>
    </dgm:pt>
    <dgm:pt modelId="{C624B359-749B-4CE3-A3DB-9D8B0A22C17E}" type="pres">
      <dgm:prSet presAssocID="{C3B5D73C-2F9B-4534-89E0-6DF8B50B4ED4}" presName="rootConnector1" presStyleLbl="node1" presStyleIdx="0" presStyleCnt="0"/>
      <dgm:spPr/>
      <dgm:t>
        <a:bodyPr/>
        <a:lstStyle/>
        <a:p>
          <a:endParaRPr lang="en-US"/>
        </a:p>
      </dgm:t>
    </dgm:pt>
    <dgm:pt modelId="{BF67E192-5B8F-4C1E-8D8C-C54E3A96E35E}" type="pres">
      <dgm:prSet presAssocID="{C3B5D73C-2F9B-4534-89E0-6DF8B50B4ED4}" presName="hierChild2" presStyleCnt="0"/>
      <dgm:spPr/>
    </dgm:pt>
    <dgm:pt modelId="{DC455F1E-8066-484D-B607-A7F7AFF06FFE}" type="pres">
      <dgm:prSet presAssocID="{F04E7A1B-9723-4B10-A856-2706A53CDCC0}" presName="Name37" presStyleLbl="parChTrans1D2" presStyleIdx="0" presStyleCnt="3"/>
      <dgm:spPr/>
      <dgm:t>
        <a:bodyPr/>
        <a:lstStyle/>
        <a:p>
          <a:endParaRPr lang="en-US"/>
        </a:p>
      </dgm:t>
    </dgm:pt>
    <dgm:pt modelId="{DD2FE8A5-803B-4C7B-BCD8-B3183E762C73}" type="pres">
      <dgm:prSet presAssocID="{424140CA-FE53-48D9-A2DD-D5D1E15C72D3}" presName="hierRoot2" presStyleCnt="0">
        <dgm:presLayoutVars>
          <dgm:hierBranch val="init"/>
        </dgm:presLayoutVars>
      </dgm:prSet>
      <dgm:spPr/>
    </dgm:pt>
    <dgm:pt modelId="{ACD73047-D67C-456B-A4BD-C7FA2CC662B1}" type="pres">
      <dgm:prSet presAssocID="{424140CA-FE53-48D9-A2DD-D5D1E15C72D3}" presName="rootComposite" presStyleCnt="0"/>
      <dgm:spPr/>
    </dgm:pt>
    <dgm:pt modelId="{5B67A276-0AF2-4EC0-92B6-DEA5B1745806}" type="pres">
      <dgm:prSet presAssocID="{424140CA-FE53-48D9-A2DD-D5D1E15C72D3}" presName="rootText" presStyleLbl="node2" presStyleIdx="0" presStyleCnt="3" custScaleX="110316" custScaleY="62779" custLinFactNeighborX="6952" custLinFactNeighborY="6117">
        <dgm:presLayoutVars>
          <dgm:chPref val="3"/>
        </dgm:presLayoutVars>
      </dgm:prSet>
      <dgm:spPr/>
      <dgm:t>
        <a:bodyPr/>
        <a:lstStyle/>
        <a:p>
          <a:endParaRPr lang="en-US"/>
        </a:p>
      </dgm:t>
    </dgm:pt>
    <dgm:pt modelId="{1318F4F4-257C-4E48-A45B-7B4E327B6459}" type="pres">
      <dgm:prSet presAssocID="{424140CA-FE53-48D9-A2DD-D5D1E15C72D3}" presName="rootConnector" presStyleLbl="node2" presStyleIdx="0" presStyleCnt="3"/>
      <dgm:spPr/>
      <dgm:t>
        <a:bodyPr/>
        <a:lstStyle/>
        <a:p>
          <a:endParaRPr lang="en-US"/>
        </a:p>
      </dgm:t>
    </dgm:pt>
    <dgm:pt modelId="{D90BD674-90B6-4BAB-A35B-8316AD809736}" type="pres">
      <dgm:prSet presAssocID="{424140CA-FE53-48D9-A2DD-D5D1E15C72D3}" presName="hierChild4" presStyleCnt="0"/>
      <dgm:spPr/>
    </dgm:pt>
    <dgm:pt modelId="{7425787B-361A-4DD5-AAE6-F3BD4102EF05}" type="pres">
      <dgm:prSet presAssocID="{0025465B-7C1B-4CEF-8D06-F81FAFAF3166}" presName="Name37" presStyleLbl="parChTrans1D3" presStyleIdx="0" presStyleCnt="3"/>
      <dgm:spPr/>
      <dgm:t>
        <a:bodyPr/>
        <a:lstStyle/>
        <a:p>
          <a:endParaRPr lang="en-US"/>
        </a:p>
      </dgm:t>
    </dgm:pt>
    <dgm:pt modelId="{22C1602E-E6AA-49F9-A57B-4C4AE59781FF}" type="pres">
      <dgm:prSet presAssocID="{4BE0F4AD-4B59-454B-9293-8DB0F6D42DC4}" presName="hierRoot2" presStyleCnt="0">
        <dgm:presLayoutVars>
          <dgm:hierBranch val="init"/>
        </dgm:presLayoutVars>
      </dgm:prSet>
      <dgm:spPr/>
    </dgm:pt>
    <dgm:pt modelId="{5D4CAFEA-CD78-4F0F-ADBB-0469590FA5B2}" type="pres">
      <dgm:prSet presAssocID="{4BE0F4AD-4B59-454B-9293-8DB0F6D42DC4}" presName="rootComposite" presStyleCnt="0"/>
      <dgm:spPr/>
    </dgm:pt>
    <dgm:pt modelId="{47560664-ECEB-46D2-A4EC-0A740A74B614}" type="pres">
      <dgm:prSet presAssocID="{4BE0F4AD-4B59-454B-9293-8DB0F6D42DC4}" presName="rootText" presStyleLbl="node3" presStyleIdx="0" presStyleCnt="3" custScaleX="113389" custScaleY="275562" custLinFactNeighborX="-19674" custLinFactNeighborY="-13345">
        <dgm:presLayoutVars>
          <dgm:chPref val="3"/>
        </dgm:presLayoutVars>
      </dgm:prSet>
      <dgm:spPr/>
      <dgm:t>
        <a:bodyPr/>
        <a:lstStyle/>
        <a:p>
          <a:endParaRPr lang="en-US"/>
        </a:p>
      </dgm:t>
    </dgm:pt>
    <dgm:pt modelId="{6C039B7F-9452-489F-9790-65C9311179D3}" type="pres">
      <dgm:prSet presAssocID="{4BE0F4AD-4B59-454B-9293-8DB0F6D42DC4}" presName="rootConnector" presStyleLbl="node3" presStyleIdx="0" presStyleCnt="3"/>
      <dgm:spPr/>
      <dgm:t>
        <a:bodyPr/>
        <a:lstStyle/>
        <a:p>
          <a:endParaRPr lang="en-US"/>
        </a:p>
      </dgm:t>
    </dgm:pt>
    <dgm:pt modelId="{8AB0B7D5-F7D3-44C3-8062-6BDB082C228E}" type="pres">
      <dgm:prSet presAssocID="{4BE0F4AD-4B59-454B-9293-8DB0F6D42DC4}" presName="hierChild4" presStyleCnt="0"/>
      <dgm:spPr/>
    </dgm:pt>
    <dgm:pt modelId="{5D8BE55F-3268-4288-8DC6-C5D98DA0227D}" type="pres">
      <dgm:prSet presAssocID="{4BE0F4AD-4B59-454B-9293-8DB0F6D42DC4}" presName="hierChild5" presStyleCnt="0"/>
      <dgm:spPr/>
    </dgm:pt>
    <dgm:pt modelId="{0938948D-D7F5-498E-B612-E19B49CFE7ED}" type="pres">
      <dgm:prSet presAssocID="{424140CA-FE53-48D9-A2DD-D5D1E15C72D3}" presName="hierChild5" presStyleCnt="0"/>
      <dgm:spPr/>
    </dgm:pt>
    <dgm:pt modelId="{C92381BE-8133-49EA-B0A9-41C5768C4635}" type="pres">
      <dgm:prSet presAssocID="{A04091C0-8594-4871-9230-542232223B6C}" presName="Name37" presStyleLbl="parChTrans1D2" presStyleIdx="1" presStyleCnt="3"/>
      <dgm:spPr/>
      <dgm:t>
        <a:bodyPr/>
        <a:lstStyle/>
        <a:p>
          <a:endParaRPr lang="en-US"/>
        </a:p>
      </dgm:t>
    </dgm:pt>
    <dgm:pt modelId="{D837D3E5-AD47-4DEA-80DD-9EA93517ADAD}" type="pres">
      <dgm:prSet presAssocID="{F766DC7A-07DE-4223-9D27-04C99A66D285}" presName="hierRoot2" presStyleCnt="0">
        <dgm:presLayoutVars>
          <dgm:hierBranch val="init"/>
        </dgm:presLayoutVars>
      </dgm:prSet>
      <dgm:spPr/>
    </dgm:pt>
    <dgm:pt modelId="{A9CDCF1B-22D0-4D8E-ACAD-A8DCE32911F0}" type="pres">
      <dgm:prSet presAssocID="{F766DC7A-07DE-4223-9D27-04C99A66D285}" presName="rootComposite" presStyleCnt="0"/>
      <dgm:spPr/>
    </dgm:pt>
    <dgm:pt modelId="{7988047D-97FF-47EC-8202-D588387F0F46}" type="pres">
      <dgm:prSet presAssocID="{F766DC7A-07DE-4223-9D27-04C99A66D285}" presName="rootText" presStyleLbl="node2" presStyleIdx="1" presStyleCnt="3" custScaleY="61808" custLinFactNeighborX="1287" custLinFactNeighborY="5202">
        <dgm:presLayoutVars>
          <dgm:chPref val="3"/>
        </dgm:presLayoutVars>
      </dgm:prSet>
      <dgm:spPr/>
      <dgm:t>
        <a:bodyPr/>
        <a:lstStyle/>
        <a:p>
          <a:endParaRPr lang="en-US"/>
        </a:p>
      </dgm:t>
    </dgm:pt>
    <dgm:pt modelId="{BCDF6734-C4E0-4B65-B7E1-91DA3EFD0F92}" type="pres">
      <dgm:prSet presAssocID="{F766DC7A-07DE-4223-9D27-04C99A66D285}" presName="rootConnector" presStyleLbl="node2" presStyleIdx="1" presStyleCnt="3"/>
      <dgm:spPr/>
      <dgm:t>
        <a:bodyPr/>
        <a:lstStyle/>
        <a:p>
          <a:endParaRPr lang="en-US"/>
        </a:p>
      </dgm:t>
    </dgm:pt>
    <dgm:pt modelId="{80D3A4F7-A638-4A96-8653-187DAA703ADF}" type="pres">
      <dgm:prSet presAssocID="{F766DC7A-07DE-4223-9D27-04C99A66D285}" presName="hierChild4" presStyleCnt="0"/>
      <dgm:spPr/>
    </dgm:pt>
    <dgm:pt modelId="{BEB81481-3215-4071-84A4-F4FA771F7DC2}" type="pres">
      <dgm:prSet presAssocID="{AEE5C5B5-A5B9-44AB-BDD3-B35D6A6886D4}" presName="Name37" presStyleLbl="parChTrans1D3" presStyleIdx="1" presStyleCnt="3"/>
      <dgm:spPr/>
      <dgm:t>
        <a:bodyPr/>
        <a:lstStyle/>
        <a:p>
          <a:endParaRPr lang="en-US"/>
        </a:p>
      </dgm:t>
    </dgm:pt>
    <dgm:pt modelId="{C701DE30-D47B-40A1-B07E-AFD3C7F5834B}" type="pres">
      <dgm:prSet presAssocID="{AFD640CA-A0AF-4087-B17E-E19094F24034}" presName="hierRoot2" presStyleCnt="0">
        <dgm:presLayoutVars>
          <dgm:hierBranch val="init"/>
        </dgm:presLayoutVars>
      </dgm:prSet>
      <dgm:spPr/>
    </dgm:pt>
    <dgm:pt modelId="{26568459-C759-413D-B9C2-0098CB23DAAA}" type="pres">
      <dgm:prSet presAssocID="{AFD640CA-A0AF-4087-B17E-E19094F24034}" presName="rootComposite" presStyleCnt="0"/>
      <dgm:spPr/>
    </dgm:pt>
    <dgm:pt modelId="{0B5F3DF2-BB55-408A-B65F-F1D6A6ED9295}" type="pres">
      <dgm:prSet presAssocID="{AFD640CA-A0AF-4087-B17E-E19094F24034}" presName="rootText" presStyleLbl="node3" presStyleIdx="1" presStyleCnt="3" custScaleY="271810" custLinFactNeighborX="-23726" custLinFactNeighborY="-9470">
        <dgm:presLayoutVars>
          <dgm:chPref val="3"/>
        </dgm:presLayoutVars>
      </dgm:prSet>
      <dgm:spPr/>
      <dgm:t>
        <a:bodyPr/>
        <a:lstStyle/>
        <a:p>
          <a:endParaRPr lang="en-US"/>
        </a:p>
      </dgm:t>
    </dgm:pt>
    <dgm:pt modelId="{622C77E7-848D-4734-BE61-60E6C4E903C5}" type="pres">
      <dgm:prSet presAssocID="{AFD640CA-A0AF-4087-B17E-E19094F24034}" presName="rootConnector" presStyleLbl="node3" presStyleIdx="1" presStyleCnt="3"/>
      <dgm:spPr/>
      <dgm:t>
        <a:bodyPr/>
        <a:lstStyle/>
        <a:p>
          <a:endParaRPr lang="en-US"/>
        </a:p>
      </dgm:t>
    </dgm:pt>
    <dgm:pt modelId="{E94ED118-F8E1-453E-A2DD-C22D64D06EB0}" type="pres">
      <dgm:prSet presAssocID="{AFD640CA-A0AF-4087-B17E-E19094F24034}" presName="hierChild4" presStyleCnt="0"/>
      <dgm:spPr/>
    </dgm:pt>
    <dgm:pt modelId="{65AE5596-BD63-415C-AE83-AE2D0621FAD7}" type="pres">
      <dgm:prSet presAssocID="{AFD640CA-A0AF-4087-B17E-E19094F24034}" presName="hierChild5" presStyleCnt="0"/>
      <dgm:spPr/>
    </dgm:pt>
    <dgm:pt modelId="{05A1B208-268B-4E7F-BE58-786E2AEFBEB1}" type="pres">
      <dgm:prSet presAssocID="{F766DC7A-07DE-4223-9D27-04C99A66D285}" presName="hierChild5" presStyleCnt="0"/>
      <dgm:spPr/>
    </dgm:pt>
    <dgm:pt modelId="{8AC2CDD5-8DC8-47A0-A0BE-074786604E11}" type="pres">
      <dgm:prSet presAssocID="{87A25DBA-D895-44F2-B123-66D52B64E960}" presName="Name37" presStyleLbl="parChTrans1D2" presStyleIdx="2" presStyleCnt="3"/>
      <dgm:spPr/>
      <dgm:t>
        <a:bodyPr/>
        <a:lstStyle/>
        <a:p>
          <a:endParaRPr lang="en-US"/>
        </a:p>
      </dgm:t>
    </dgm:pt>
    <dgm:pt modelId="{24A68507-7C06-4FA1-AAF8-29DC9FF3B2DC}" type="pres">
      <dgm:prSet presAssocID="{8035129F-F4DB-41CB-AADE-B02F4CC0F585}" presName="hierRoot2" presStyleCnt="0">
        <dgm:presLayoutVars>
          <dgm:hierBranch val="init"/>
        </dgm:presLayoutVars>
      </dgm:prSet>
      <dgm:spPr/>
    </dgm:pt>
    <dgm:pt modelId="{B3704B39-FEF6-4C92-89E2-CA90F65DC070}" type="pres">
      <dgm:prSet presAssocID="{8035129F-F4DB-41CB-AADE-B02F4CC0F585}" presName="rootComposite" presStyleCnt="0"/>
      <dgm:spPr/>
    </dgm:pt>
    <dgm:pt modelId="{4091353C-5536-43FD-8344-566F2BBBBDF1}" type="pres">
      <dgm:prSet presAssocID="{8035129F-F4DB-41CB-AADE-B02F4CC0F585}" presName="rootText" presStyleLbl="node2" presStyleIdx="2" presStyleCnt="3" custScaleY="57370" custLinFactNeighborX="940" custLinFactNeighborY="5202">
        <dgm:presLayoutVars>
          <dgm:chPref val="3"/>
        </dgm:presLayoutVars>
      </dgm:prSet>
      <dgm:spPr/>
      <dgm:t>
        <a:bodyPr/>
        <a:lstStyle/>
        <a:p>
          <a:endParaRPr lang="en-US"/>
        </a:p>
      </dgm:t>
    </dgm:pt>
    <dgm:pt modelId="{20ECDA44-B4CE-4D0B-A0CC-BFA20ADCD71E}" type="pres">
      <dgm:prSet presAssocID="{8035129F-F4DB-41CB-AADE-B02F4CC0F585}" presName="rootConnector" presStyleLbl="node2" presStyleIdx="2" presStyleCnt="3"/>
      <dgm:spPr/>
      <dgm:t>
        <a:bodyPr/>
        <a:lstStyle/>
        <a:p>
          <a:endParaRPr lang="en-US"/>
        </a:p>
      </dgm:t>
    </dgm:pt>
    <dgm:pt modelId="{720B424C-E832-4AC9-BAE7-A01BD6E1CB20}" type="pres">
      <dgm:prSet presAssocID="{8035129F-F4DB-41CB-AADE-B02F4CC0F585}" presName="hierChild4" presStyleCnt="0"/>
      <dgm:spPr/>
    </dgm:pt>
    <dgm:pt modelId="{DCD56A4B-6328-4BF0-9EF2-1D218811C0B2}" type="pres">
      <dgm:prSet presAssocID="{04BE9CD1-0600-45E3-B158-3D0E54523242}" presName="Name37" presStyleLbl="parChTrans1D3" presStyleIdx="2" presStyleCnt="3"/>
      <dgm:spPr/>
      <dgm:t>
        <a:bodyPr/>
        <a:lstStyle/>
        <a:p>
          <a:endParaRPr lang="en-US"/>
        </a:p>
      </dgm:t>
    </dgm:pt>
    <dgm:pt modelId="{A7A421BA-65DB-4CE6-A472-1B4B0BA06F37}" type="pres">
      <dgm:prSet presAssocID="{D79C6546-E098-4A70-8972-9D51EADC6286}" presName="hierRoot2" presStyleCnt="0">
        <dgm:presLayoutVars>
          <dgm:hierBranch val="init"/>
        </dgm:presLayoutVars>
      </dgm:prSet>
      <dgm:spPr/>
    </dgm:pt>
    <dgm:pt modelId="{7D237E16-D83D-4B87-86CA-A3A330BD169E}" type="pres">
      <dgm:prSet presAssocID="{D79C6546-E098-4A70-8972-9D51EADC6286}" presName="rootComposite" presStyleCnt="0"/>
      <dgm:spPr/>
    </dgm:pt>
    <dgm:pt modelId="{AE928E76-9D9C-4FF0-A0B5-D5CCFA3CB89E}" type="pres">
      <dgm:prSet presAssocID="{D79C6546-E098-4A70-8972-9D51EADC6286}" presName="rootText" presStyleLbl="node3" presStyleIdx="2" presStyleCnt="3" custScaleY="267245" custLinFactNeighborX="-24060" custLinFactNeighborY="-1904">
        <dgm:presLayoutVars>
          <dgm:chPref val="3"/>
        </dgm:presLayoutVars>
      </dgm:prSet>
      <dgm:spPr/>
      <dgm:t>
        <a:bodyPr/>
        <a:lstStyle/>
        <a:p>
          <a:endParaRPr lang="en-US"/>
        </a:p>
      </dgm:t>
    </dgm:pt>
    <dgm:pt modelId="{1A474D06-2AEC-4743-B282-489A7CF27CA6}" type="pres">
      <dgm:prSet presAssocID="{D79C6546-E098-4A70-8972-9D51EADC6286}" presName="rootConnector" presStyleLbl="node3" presStyleIdx="2" presStyleCnt="3"/>
      <dgm:spPr/>
      <dgm:t>
        <a:bodyPr/>
        <a:lstStyle/>
        <a:p>
          <a:endParaRPr lang="en-US"/>
        </a:p>
      </dgm:t>
    </dgm:pt>
    <dgm:pt modelId="{DC0F5547-EC9A-4596-802C-7BD21B4F5FA3}" type="pres">
      <dgm:prSet presAssocID="{D79C6546-E098-4A70-8972-9D51EADC6286}" presName="hierChild4" presStyleCnt="0"/>
      <dgm:spPr/>
    </dgm:pt>
    <dgm:pt modelId="{AF1E6A19-7793-4C42-A889-0E13787ED8BD}" type="pres">
      <dgm:prSet presAssocID="{D79C6546-E098-4A70-8972-9D51EADC6286}" presName="hierChild5" presStyleCnt="0"/>
      <dgm:spPr/>
    </dgm:pt>
    <dgm:pt modelId="{1E519A8B-3133-4478-8930-267DE77B08E6}" type="pres">
      <dgm:prSet presAssocID="{8035129F-F4DB-41CB-AADE-B02F4CC0F585}" presName="hierChild5" presStyleCnt="0"/>
      <dgm:spPr/>
    </dgm:pt>
    <dgm:pt modelId="{1B108994-4661-47B0-8E72-5701F056A614}" type="pres">
      <dgm:prSet presAssocID="{C3B5D73C-2F9B-4534-89E0-6DF8B50B4ED4}" presName="hierChild3" presStyleCnt="0"/>
      <dgm:spPr/>
    </dgm:pt>
  </dgm:ptLst>
  <dgm:cxnLst>
    <dgm:cxn modelId="{9382D2CC-2B72-44E6-A9C1-C6B7362436A2}" type="presOf" srcId="{F766DC7A-07DE-4223-9D27-04C99A66D285}" destId="{BCDF6734-C4E0-4B65-B7E1-91DA3EFD0F92}" srcOrd="1" destOrd="0" presId="urn:microsoft.com/office/officeart/2005/8/layout/orgChart1"/>
    <dgm:cxn modelId="{38B4ABBE-BFD9-4A18-9998-1C1C4150B2BC}" type="presOf" srcId="{424140CA-FE53-48D9-A2DD-D5D1E15C72D3}" destId="{1318F4F4-257C-4E48-A45B-7B4E327B6459}" srcOrd="1" destOrd="0" presId="urn:microsoft.com/office/officeart/2005/8/layout/orgChart1"/>
    <dgm:cxn modelId="{E693B6BF-83AC-44B2-916B-BA45904257A7}" srcId="{814D4BE9-8B9B-45EA-A4A9-CD64C42C6F91}" destId="{C3B5D73C-2F9B-4534-89E0-6DF8B50B4ED4}" srcOrd="0" destOrd="0" parTransId="{3F71CE50-FD6F-4BB3-A119-5FA2E372A027}" sibTransId="{E952DCD7-EB7B-4029-B1ED-A6E641EE6E5E}"/>
    <dgm:cxn modelId="{03C4FC75-C9CA-4AF5-8B57-B7A0F75960B8}" type="presOf" srcId="{814D4BE9-8B9B-45EA-A4A9-CD64C42C6F91}" destId="{9660179B-D3A8-4CD7-A017-C71877BCBE16}" srcOrd="0" destOrd="0" presId="urn:microsoft.com/office/officeart/2005/8/layout/orgChart1"/>
    <dgm:cxn modelId="{113A996E-8E3A-49E1-8BE3-23AE7C5398D0}" type="presOf" srcId="{8035129F-F4DB-41CB-AADE-B02F4CC0F585}" destId="{4091353C-5536-43FD-8344-566F2BBBBDF1}" srcOrd="0" destOrd="0" presId="urn:microsoft.com/office/officeart/2005/8/layout/orgChart1"/>
    <dgm:cxn modelId="{E4D5C288-31E6-43EE-95D0-793B0694C6B8}" type="presOf" srcId="{4BE0F4AD-4B59-454B-9293-8DB0F6D42DC4}" destId="{6C039B7F-9452-489F-9790-65C9311179D3}" srcOrd="1" destOrd="0" presId="urn:microsoft.com/office/officeart/2005/8/layout/orgChart1"/>
    <dgm:cxn modelId="{51D00A3F-0DF8-4B5C-8D47-366D5D37F43D}" type="presOf" srcId="{AEE5C5B5-A5B9-44AB-BDD3-B35D6A6886D4}" destId="{BEB81481-3215-4071-84A4-F4FA771F7DC2}" srcOrd="0" destOrd="0" presId="urn:microsoft.com/office/officeart/2005/8/layout/orgChart1"/>
    <dgm:cxn modelId="{F845F5F2-5579-4DE4-8AA7-34F9FC7A9A55}" type="presOf" srcId="{C3B5D73C-2F9B-4534-89E0-6DF8B50B4ED4}" destId="{1E9F2059-8855-4129-A108-B66E9DE293C0}" srcOrd="0" destOrd="0" presId="urn:microsoft.com/office/officeart/2005/8/layout/orgChart1"/>
    <dgm:cxn modelId="{E734B8BF-EED5-4C82-BBEE-7DEF89BEFEEB}" type="presOf" srcId="{8035129F-F4DB-41CB-AADE-B02F4CC0F585}" destId="{20ECDA44-B4CE-4D0B-A0CC-BFA20ADCD71E}" srcOrd="1" destOrd="0" presId="urn:microsoft.com/office/officeart/2005/8/layout/orgChart1"/>
    <dgm:cxn modelId="{0102FA18-7DCB-40B4-80B9-B2DD60F85E43}" type="presOf" srcId="{AFD640CA-A0AF-4087-B17E-E19094F24034}" destId="{622C77E7-848D-4734-BE61-60E6C4E903C5}" srcOrd="1" destOrd="0" presId="urn:microsoft.com/office/officeart/2005/8/layout/orgChart1"/>
    <dgm:cxn modelId="{DFDD8BCE-2ED6-4D32-8931-C3E1C6DEEF7D}" type="presOf" srcId="{04BE9CD1-0600-45E3-B158-3D0E54523242}" destId="{DCD56A4B-6328-4BF0-9EF2-1D218811C0B2}" srcOrd="0" destOrd="0" presId="urn:microsoft.com/office/officeart/2005/8/layout/orgChart1"/>
    <dgm:cxn modelId="{929287D5-7661-4962-A0A1-C6BF9820034B}" type="presOf" srcId="{424140CA-FE53-48D9-A2DD-D5D1E15C72D3}" destId="{5B67A276-0AF2-4EC0-92B6-DEA5B1745806}" srcOrd="0" destOrd="0" presId="urn:microsoft.com/office/officeart/2005/8/layout/orgChart1"/>
    <dgm:cxn modelId="{18B43439-6AB8-4BE9-AB8A-78813BC8F196}" srcId="{F766DC7A-07DE-4223-9D27-04C99A66D285}" destId="{AFD640CA-A0AF-4087-B17E-E19094F24034}" srcOrd="0" destOrd="0" parTransId="{AEE5C5B5-A5B9-44AB-BDD3-B35D6A6886D4}" sibTransId="{E5F0838F-629C-4EB8-93BF-FF183BEE6BFB}"/>
    <dgm:cxn modelId="{2D0045E5-37F7-4AD2-9446-5ECFD75D51EE}" type="presOf" srcId="{AFD640CA-A0AF-4087-B17E-E19094F24034}" destId="{0B5F3DF2-BB55-408A-B65F-F1D6A6ED9295}" srcOrd="0" destOrd="0" presId="urn:microsoft.com/office/officeart/2005/8/layout/orgChart1"/>
    <dgm:cxn modelId="{8A6F76BC-128E-47AF-A1BA-9E48DA08374A}" type="presOf" srcId="{4BE0F4AD-4B59-454B-9293-8DB0F6D42DC4}" destId="{47560664-ECEB-46D2-A4EC-0A740A74B614}" srcOrd="0" destOrd="0" presId="urn:microsoft.com/office/officeart/2005/8/layout/orgChart1"/>
    <dgm:cxn modelId="{3E768793-9BA4-40AA-AA65-11A4BBEED3E0}" srcId="{C3B5D73C-2F9B-4534-89E0-6DF8B50B4ED4}" destId="{424140CA-FE53-48D9-A2DD-D5D1E15C72D3}" srcOrd="0" destOrd="0" parTransId="{F04E7A1B-9723-4B10-A856-2706A53CDCC0}" sibTransId="{70A6BE12-7685-4A69-8DB9-D61DD23EBA50}"/>
    <dgm:cxn modelId="{BD3335BA-0DCE-46A2-9CF3-42AD2409783C}" type="presOf" srcId="{A04091C0-8594-4871-9230-542232223B6C}" destId="{C92381BE-8133-49EA-B0A9-41C5768C4635}" srcOrd="0" destOrd="0" presId="urn:microsoft.com/office/officeart/2005/8/layout/orgChart1"/>
    <dgm:cxn modelId="{F6F85BA6-83E3-4D52-9748-A97AF84B13DF}" srcId="{C3B5D73C-2F9B-4534-89E0-6DF8B50B4ED4}" destId="{8035129F-F4DB-41CB-AADE-B02F4CC0F585}" srcOrd="2" destOrd="0" parTransId="{87A25DBA-D895-44F2-B123-66D52B64E960}" sibTransId="{9171659A-AC43-4AD8-80C3-822167AAEA11}"/>
    <dgm:cxn modelId="{221B55E2-08A6-412A-9B0A-C4B4826D7CC6}" type="presOf" srcId="{0025465B-7C1B-4CEF-8D06-F81FAFAF3166}" destId="{7425787B-361A-4DD5-AAE6-F3BD4102EF05}" srcOrd="0" destOrd="0" presId="urn:microsoft.com/office/officeart/2005/8/layout/orgChart1"/>
    <dgm:cxn modelId="{B20043A6-FD82-4588-9ED9-4E6CC1AC5969}" srcId="{8035129F-F4DB-41CB-AADE-B02F4CC0F585}" destId="{D79C6546-E098-4A70-8972-9D51EADC6286}" srcOrd="0" destOrd="0" parTransId="{04BE9CD1-0600-45E3-B158-3D0E54523242}" sibTransId="{2E190C82-286B-4412-914F-4FA415E440E5}"/>
    <dgm:cxn modelId="{1CC136D7-621E-44DB-9AF9-F6C1E1F4CBB9}" type="presOf" srcId="{D79C6546-E098-4A70-8972-9D51EADC6286}" destId="{1A474D06-2AEC-4743-B282-489A7CF27CA6}" srcOrd="1" destOrd="0" presId="urn:microsoft.com/office/officeart/2005/8/layout/orgChart1"/>
    <dgm:cxn modelId="{A44D1141-42EA-4704-BAB3-3F1BB177D603}" srcId="{424140CA-FE53-48D9-A2DD-D5D1E15C72D3}" destId="{4BE0F4AD-4B59-454B-9293-8DB0F6D42DC4}" srcOrd="0" destOrd="0" parTransId="{0025465B-7C1B-4CEF-8D06-F81FAFAF3166}" sibTransId="{FDE531B5-86C9-4939-A47A-8E0F43D03293}"/>
    <dgm:cxn modelId="{44A7204B-D7D7-4224-B4EB-053DF16F4064}" type="presOf" srcId="{D79C6546-E098-4A70-8972-9D51EADC6286}" destId="{AE928E76-9D9C-4FF0-A0B5-D5CCFA3CB89E}" srcOrd="0" destOrd="0" presId="urn:microsoft.com/office/officeart/2005/8/layout/orgChart1"/>
    <dgm:cxn modelId="{7C2447B2-9949-4120-AD2E-403B55C1E496}" srcId="{C3B5D73C-2F9B-4534-89E0-6DF8B50B4ED4}" destId="{F766DC7A-07DE-4223-9D27-04C99A66D285}" srcOrd="1" destOrd="0" parTransId="{A04091C0-8594-4871-9230-542232223B6C}" sibTransId="{425EB7CD-5758-4B92-A398-9EE4310C19D2}"/>
    <dgm:cxn modelId="{8C606D3D-1ADD-4D4F-8BC0-E5B6F3ED10C2}" type="presOf" srcId="{F04E7A1B-9723-4B10-A856-2706A53CDCC0}" destId="{DC455F1E-8066-484D-B607-A7F7AFF06FFE}" srcOrd="0" destOrd="0" presId="urn:microsoft.com/office/officeart/2005/8/layout/orgChart1"/>
    <dgm:cxn modelId="{C48C2B79-BD18-45BB-B70E-8D66E8E40E32}" type="presOf" srcId="{F766DC7A-07DE-4223-9D27-04C99A66D285}" destId="{7988047D-97FF-47EC-8202-D588387F0F46}" srcOrd="0" destOrd="0" presId="urn:microsoft.com/office/officeart/2005/8/layout/orgChart1"/>
    <dgm:cxn modelId="{F22F44D3-6CE0-4601-8919-99619AFEB522}" type="presOf" srcId="{C3B5D73C-2F9B-4534-89E0-6DF8B50B4ED4}" destId="{C624B359-749B-4CE3-A3DB-9D8B0A22C17E}" srcOrd="1" destOrd="0" presId="urn:microsoft.com/office/officeart/2005/8/layout/orgChart1"/>
    <dgm:cxn modelId="{5012A248-F736-48FD-94F4-58355C112B18}" type="presOf" srcId="{87A25DBA-D895-44F2-B123-66D52B64E960}" destId="{8AC2CDD5-8DC8-47A0-A0BE-074786604E11}" srcOrd="0" destOrd="0" presId="urn:microsoft.com/office/officeart/2005/8/layout/orgChart1"/>
    <dgm:cxn modelId="{D77E7276-40FE-4768-B36A-B329C1926727}" type="presParOf" srcId="{9660179B-D3A8-4CD7-A017-C71877BCBE16}" destId="{3EDF3460-7AEC-48F7-856D-29E9CADCDF1D}" srcOrd="0" destOrd="0" presId="urn:microsoft.com/office/officeart/2005/8/layout/orgChart1"/>
    <dgm:cxn modelId="{F956B957-29D5-4F6A-8E57-E023E1182E87}" type="presParOf" srcId="{3EDF3460-7AEC-48F7-856D-29E9CADCDF1D}" destId="{B6982500-798B-4AEF-A7D8-7AEB290B339D}" srcOrd="0" destOrd="0" presId="urn:microsoft.com/office/officeart/2005/8/layout/orgChart1"/>
    <dgm:cxn modelId="{A8C36F13-C4A2-45DC-A4DE-88A1BDE59892}" type="presParOf" srcId="{B6982500-798B-4AEF-A7D8-7AEB290B339D}" destId="{1E9F2059-8855-4129-A108-B66E9DE293C0}" srcOrd="0" destOrd="0" presId="urn:microsoft.com/office/officeart/2005/8/layout/orgChart1"/>
    <dgm:cxn modelId="{62EAD970-0916-4611-A683-F2C36A55263F}" type="presParOf" srcId="{B6982500-798B-4AEF-A7D8-7AEB290B339D}" destId="{C624B359-749B-4CE3-A3DB-9D8B0A22C17E}" srcOrd="1" destOrd="0" presId="urn:microsoft.com/office/officeart/2005/8/layout/orgChart1"/>
    <dgm:cxn modelId="{D2D883B2-B95D-4C31-B261-B08D341F7F84}" type="presParOf" srcId="{3EDF3460-7AEC-48F7-856D-29E9CADCDF1D}" destId="{BF67E192-5B8F-4C1E-8D8C-C54E3A96E35E}" srcOrd="1" destOrd="0" presId="urn:microsoft.com/office/officeart/2005/8/layout/orgChart1"/>
    <dgm:cxn modelId="{05BEC793-12C6-4879-92E7-5CD7384E8878}" type="presParOf" srcId="{BF67E192-5B8F-4C1E-8D8C-C54E3A96E35E}" destId="{DC455F1E-8066-484D-B607-A7F7AFF06FFE}" srcOrd="0" destOrd="0" presId="urn:microsoft.com/office/officeart/2005/8/layout/orgChart1"/>
    <dgm:cxn modelId="{C825B8A7-D239-43CD-932B-58CF7523403A}" type="presParOf" srcId="{BF67E192-5B8F-4C1E-8D8C-C54E3A96E35E}" destId="{DD2FE8A5-803B-4C7B-BCD8-B3183E762C73}" srcOrd="1" destOrd="0" presId="urn:microsoft.com/office/officeart/2005/8/layout/orgChart1"/>
    <dgm:cxn modelId="{2666D1B1-C7C9-4F08-98A8-EF993E523DF5}" type="presParOf" srcId="{DD2FE8A5-803B-4C7B-BCD8-B3183E762C73}" destId="{ACD73047-D67C-456B-A4BD-C7FA2CC662B1}" srcOrd="0" destOrd="0" presId="urn:microsoft.com/office/officeart/2005/8/layout/orgChart1"/>
    <dgm:cxn modelId="{13F436F1-A03F-4275-A679-98F8C4EDE6DC}" type="presParOf" srcId="{ACD73047-D67C-456B-A4BD-C7FA2CC662B1}" destId="{5B67A276-0AF2-4EC0-92B6-DEA5B1745806}" srcOrd="0" destOrd="0" presId="urn:microsoft.com/office/officeart/2005/8/layout/orgChart1"/>
    <dgm:cxn modelId="{CC9D131B-5866-454C-80E0-DFA546220310}" type="presParOf" srcId="{ACD73047-D67C-456B-A4BD-C7FA2CC662B1}" destId="{1318F4F4-257C-4E48-A45B-7B4E327B6459}" srcOrd="1" destOrd="0" presId="urn:microsoft.com/office/officeart/2005/8/layout/orgChart1"/>
    <dgm:cxn modelId="{732663C9-9CDD-4541-BE9E-5EF09215C4AE}" type="presParOf" srcId="{DD2FE8A5-803B-4C7B-BCD8-B3183E762C73}" destId="{D90BD674-90B6-4BAB-A35B-8316AD809736}" srcOrd="1" destOrd="0" presId="urn:microsoft.com/office/officeart/2005/8/layout/orgChart1"/>
    <dgm:cxn modelId="{F71256B7-041A-4A83-9B97-8C460BD5BE59}" type="presParOf" srcId="{D90BD674-90B6-4BAB-A35B-8316AD809736}" destId="{7425787B-361A-4DD5-AAE6-F3BD4102EF05}" srcOrd="0" destOrd="0" presId="urn:microsoft.com/office/officeart/2005/8/layout/orgChart1"/>
    <dgm:cxn modelId="{FFCC90B6-F9BD-4A4C-A9AD-B030343F81B5}" type="presParOf" srcId="{D90BD674-90B6-4BAB-A35B-8316AD809736}" destId="{22C1602E-E6AA-49F9-A57B-4C4AE59781FF}" srcOrd="1" destOrd="0" presId="urn:microsoft.com/office/officeart/2005/8/layout/orgChart1"/>
    <dgm:cxn modelId="{AF385D28-D144-40FA-8F3E-F5B5E6BEF458}" type="presParOf" srcId="{22C1602E-E6AA-49F9-A57B-4C4AE59781FF}" destId="{5D4CAFEA-CD78-4F0F-ADBB-0469590FA5B2}" srcOrd="0" destOrd="0" presId="urn:microsoft.com/office/officeart/2005/8/layout/orgChart1"/>
    <dgm:cxn modelId="{52AB510A-5ABC-443D-9DF9-02D498600B65}" type="presParOf" srcId="{5D4CAFEA-CD78-4F0F-ADBB-0469590FA5B2}" destId="{47560664-ECEB-46D2-A4EC-0A740A74B614}" srcOrd="0" destOrd="0" presId="urn:microsoft.com/office/officeart/2005/8/layout/orgChart1"/>
    <dgm:cxn modelId="{4C368D80-B6A5-4A23-B1AC-83B42BF631FF}" type="presParOf" srcId="{5D4CAFEA-CD78-4F0F-ADBB-0469590FA5B2}" destId="{6C039B7F-9452-489F-9790-65C9311179D3}" srcOrd="1" destOrd="0" presId="urn:microsoft.com/office/officeart/2005/8/layout/orgChart1"/>
    <dgm:cxn modelId="{1896726A-7CAB-49D0-A231-CEDE7B6A3A36}" type="presParOf" srcId="{22C1602E-E6AA-49F9-A57B-4C4AE59781FF}" destId="{8AB0B7D5-F7D3-44C3-8062-6BDB082C228E}" srcOrd="1" destOrd="0" presId="urn:microsoft.com/office/officeart/2005/8/layout/orgChart1"/>
    <dgm:cxn modelId="{0DE9F927-9603-47B5-B42A-E40D45297E7D}" type="presParOf" srcId="{22C1602E-E6AA-49F9-A57B-4C4AE59781FF}" destId="{5D8BE55F-3268-4288-8DC6-C5D98DA0227D}" srcOrd="2" destOrd="0" presId="urn:microsoft.com/office/officeart/2005/8/layout/orgChart1"/>
    <dgm:cxn modelId="{3C89CA2A-51FB-4F3F-B664-CB4D92C17A9C}" type="presParOf" srcId="{DD2FE8A5-803B-4C7B-BCD8-B3183E762C73}" destId="{0938948D-D7F5-498E-B612-E19B49CFE7ED}" srcOrd="2" destOrd="0" presId="urn:microsoft.com/office/officeart/2005/8/layout/orgChart1"/>
    <dgm:cxn modelId="{061B8B94-C4C8-48A2-A0AB-70959ABAC21B}" type="presParOf" srcId="{BF67E192-5B8F-4C1E-8D8C-C54E3A96E35E}" destId="{C92381BE-8133-49EA-B0A9-41C5768C4635}" srcOrd="2" destOrd="0" presId="urn:microsoft.com/office/officeart/2005/8/layout/orgChart1"/>
    <dgm:cxn modelId="{52AC115F-B0FD-4A8D-9C2B-61173323C6EA}" type="presParOf" srcId="{BF67E192-5B8F-4C1E-8D8C-C54E3A96E35E}" destId="{D837D3E5-AD47-4DEA-80DD-9EA93517ADAD}" srcOrd="3" destOrd="0" presId="urn:microsoft.com/office/officeart/2005/8/layout/orgChart1"/>
    <dgm:cxn modelId="{E682AC3D-0EA0-4AD2-8676-EF9C5FFEA357}" type="presParOf" srcId="{D837D3E5-AD47-4DEA-80DD-9EA93517ADAD}" destId="{A9CDCF1B-22D0-4D8E-ACAD-A8DCE32911F0}" srcOrd="0" destOrd="0" presId="urn:microsoft.com/office/officeart/2005/8/layout/orgChart1"/>
    <dgm:cxn modelId="{D501EEB0-ABFD-4841-AA13-9CD515FA4759}" type="presParOf" srcId="{A9CDCF1B-22D0-4D8E-ACAD-A8DCE32911F0}" destId="{7988047D-97FF-47EC-8202-D588387F0F46}" srcOrd="0" destOrd="0" presId="urn:microsoft.com/office/officeart/2005/8/layout/orgChart1"/>
    <dgm:cxn modelId="{9695C87D-FA85-487B-B000-45CE93B74EAC}" type="presParOf" srcId="{A9CDCF1B-22D0-4D8E-ACAD-A8DCE32911F0}" destId="{BCDF6734-C4E0-4B65-B7E1-91DA3EFD0F92}" srcOrd="1" destOrd="0" presId="urn:microsoft.com/office/officeart/2005/8/layout/orgChart1"/>
    <dgm:cxn modelId="{6995797B-F548-46D7-853C-8E9BB95F8F92}" type="presParOf" srcId="{D837D3E5-AD47-4DEA-80DD-9EA93517ADAD}" destId="{80D3A4F7-A638-4A96-8653-187DAA703ADF}" srcOrd="1" destOrd="0" presId="urn:microsoft.com/office/officeart/2005/8/layout/orgChart1"/>
    <dgm:cxn modelId="{7B861044-C03B-43C2-A259-DAD71CA378CB}" type="presParOf" srcId="{80D3A4F7-A638-4A96-8653-187DAA703ADF}" destId="{BEB81481-3215-4071-84A4-F4FA771F7DC2}" srcOrd="0" destOrd="0" presId="urn:microsoft.com/office/officeart/2005/8/layout/orgChart1"/>
    <dgm:cxn modelId="{ABC4D7C8-9DC5-4DC6-925B-4986FB2BAF58}" type="presParOf" srcId="{80D3A4F7-A638-4A96-8653-187DAA703ADF}" destId="{C701DE30-D47B-40A1-B07E-AFD3C7F5834B}" srcOrd="1" destOrd="0" presId="urn:microsoft.com/office/officeart/2005/8/layout/orgChart1"/>
    <dgm:cxn modelId="{EA6627CF-6EBE-4834-8FF8-8DE304FCFE53}" type="presParOf" srcId="{C701DE30-D47B-40A1-B07E-AFD3C7F5834B}" destId="{26568459-C759-413D-B9C2-0098CB23DAAA}" srcOrd="0" destOrd="0" presId="urn:microsoft.com/office/officeart/2005/8/layout/orgChart1"/>
    <dgm:cxn modelId="{A1D88159-4D2C-4542-ACB9-76B72C028722}" type="presParOf" srcId="{26568459-C759-413D-B9C2-0098CB23DAAA}" destId="{0B5F3DF2-BB55-408A-B65F-F1D6A6ED9295}" srcOrd="0" destOrd="0" presId="urn:microsoft.com/office/officeart/2005/8/layout/orgChart1"/>
    <dgm:cxn modelId="{F67C86B7-5F3E-4C01-9BE7-015D9BB9C118}" type="presParOf" srcId="{26568459-C759-413D-B9C2-0098CB23DAAA}" destId="{622C77E7-848D-4734-BE61-60E6C4E903C5}" srcOrd="1" destOrd="0" presId="urn:microsoft.com/office/officeart/2005/8/layout/orgChart1"/>
    <dgm:cxn modelId="{125C3136-9466-47F6-AA37-57FFACCB7C17}" type="presParOf" srcId="{C701DE30-D47B-40A1-B07E-AFD3C7F5834B}" destId="{E94ED118-F8E1-453E-A2DD-C22D64D06EB0}" srcOrd="1" destOrd="0" presId="urn:microsoft.com/office/officeart/2005/8/layout/orgChart1"/>
    <dgm:cxn modelId="{7231ED40-BEAB-4BF9-8D01-9B52D842DB6D}" type="presParOf" srcId="{C701DE30-D47B-40A1-B07E-AFD3C7F5834B}" destId="{65AE5596-BD63-415C-AE83-AE2D0621FAD7}" srcOrd="2" destOrd="0" presId="urn:microsoft.com/office/officeart/2005/8/layout/orgChart1"/>
    <dgm:cxn modelId="{D63B2135-256D-4B0B-A951-34AB8E560406}" type="presParOf" srcId="{D837D3E5-AD47-4DEA-80DD-9EA93517ADAD}" destId="{05A1B208-268B-4E7F-BE58-786E2AEFBEB1}" srcOrd="2" destOrd="0" presId="urn:microsoft.com/office/officeart/2005/8/layout/orgChart1"/>
    <dgm:cxn modelId="{657B4452-9958-445E-AC02-67FC73C896C7}" type="presParOf" srcId="{BF67E192-5B8F-4C1E-8D8C-C54E3A96E35E}" destId="{8AC2CDD5-8DC8-47A0-A0BE-074786604E11}" srcOrd="4" destOrd="0" presId="urn:microsoft.com/office/officeart/2005/8/layout/orgChart1"/>
    <dgm:cxn modelId="{21CC417A-32E5-45DC-8FF2-3C2CEE2748B6}" type="presParOf" srcId="{BF67E192-5B8F-4C1E-8D8C-C54E3A96E35E}" destId="{24A68507-7C06-4FA1-AAF8-29DC9FF3B2DC}" srcOrd="5" destOrd="0" presId="urn:microsoft.com/office/officeart/2005/8/layout/orgChart1"/>
    <dgm:cxn modelId="{1E5117C0-3A2C-41FD-BB76-9CA0F63EA93B}" type="presParOf" srcId="{24A68507-7C06-4FA1-AAF8-29DC9FF3B2DC}" destId="{B3704B39-FEF6-4C92-89E2-CA90F65DC070}" srcOrd="0" destOrd="0" presId="urn:microsoft.com/office/officeart/2005/8/layout/orgChart1"/>
    <dgm:cxn modelId="{340B269A-2036-4216-9074-393E3F5BD922}" type="presParOf" srcId="{B3704B39-FEF6-4C92-89E2-CA90F65DC070}" destId="{4091353C-5536-43FD-8344-566F2BBBBDF1}" srcOrd="0" destOrd="0" presId="urn:microsoft.com/office/officeart/2005/8/layout/orgChart1"/>
    <dgm:cxn modelId="{78A63FFB-61CC-46F4-BFFA-2E67C73DFC7A}" type="presParOf" srcId="{B3704B39-FEF6-4C92-89E2-CA90F65DC070}" destId="{20ECDA44-B4CE-4D0B-A0CC-BFA20ADCD71E}" srcOrd="1" destOrd="0" presId="urn:microsoft.com/office/officeart/2005/8/layout/orgChart1"/>
    <dgm:cxn modelId="{548EB560-2DEC-4BF4-8463-1BA6B9BCB966}" type="presParOf" srcId="{24A68507-7C06-4FA1-AAF8-29DC9FF3B2DC}" destId="{720B424C-E832-4AC9-BAE7-A01BD6E1CB20}" srcOrd="1" destOrd="0" presId="urn:microsoft.com/office/officeart/2005/8/layout/orgChart1"/>
    <dgm:cxn modelId="{5D343199-F092-4E09-A872-D557F14752D0}" type="presParOf" srcId="{720B424C-E832-4AC9-BAE7-A01BD6E1CB20}" destId="{DCD56A4B-6328-4BF0-9EF2-1D218811C0B2}" srcOrd="0" destOrd="0" presId="urn:microsoft.com/office/officeart/2005/8/layout/orgChart1"/>
    <dgm:cxn modelId="{7A0B02D7-8C56-40B8-94CD-2FF6E7F50E26}" type="presParOf" srcId="{720B424C-E832-4AC9-BAE7-A01BD6E1CB20}" destId="{A7A421BA-65DB-4CE6-A472-1B4B0BA06F37}" srcOrd="1" destOrd="0" presId="urn:microsoft.com/office/officeart/2005/8/layout/orgChart1"/>
    <dgm:cxn modelId="{C5660367-F8D9-481F-86A1-4E117DC99FF4}" type="presParOf" srcId="{A7A421BA-65DB-4CE6-A472-1B4B0BA06F37}" destId="{7D237E16-D83D-4B87-86CA-A3A330BD169E}" srcOrd="0" destOrd="0" presId="urn:microsoft.com/office/officeart/2005/8/layout/orgChart1"/>
    <dgm:cxn modelId="{B10FE9F6-6DAA-465A-81B5-AB24D668A1FA}" type="presParOf" srcId="{7D237E16-D83D-4B87-86CA-A3A330BD169E}" destId="{AE928E76-9D9C-4FF0-A0B5-D5CCFA3CB89E}" srcOrd="0" destOrd="0" presId="urn:microsoft.com/office/officeart/2005/8/layout/orgChart1"/>
    <dgm:cxn modelId="{55B295CC-C9C2-4F44-82A0-3753EBE2FB45}" type="presParOf" srcId="{7D237E16-D83D-4B87-86CA-A3A330BD169E}" destId="{1A474D06-2AEC-4743-B282-489A7CF27CA6}" srcOrd="1" destOrd="0" presId="urn:microsoft.com/office/officeart/2005/8/layout/orgChart1"/>
    <dgm:cxn modelId="{C16FDC94-A55F-40AB-89D7-3295FA00A314}" type="presParOf" srcId="{A7A421BA-65DB-4CE6-A472-1B4B0BA06F37}" destId="{DC0F5547-EC9A-4596-802C-7BD21B4F5FA3}" srcOrd="1" destOrd="0" presId="urn:microsoft.com/office/officeart/2005/8/layout/orgChart1"/>
    <dgm:cxn modelId="{4DCD8453-D541-4C59-B7E2-4AEF0EC9EA67}" type="presParOf" srcId="{A7A421BA-65DB-4CE6-A472-1B4B0BA06F37}" destId="{AF1E6A19-7793-4C42-A889-0E13787ED8BD}" srcOrd="2" destOrd="0" presId="urn:microsoft.com/office/officeart/2005/8/layout/orgChart1"/>
    <dgm:cxn modelId="{0E1F5D74-3225-4247-BA99-5DDCD0FD288F}" type="presParOf" srcId="{24A68507-7C06-4FA1-AAF8-29DC9FF3B2DC}" destId="{1E519A8B-3133-4478-8930-267DE77B08E6}" srcOrd="2" destOrd="0" presId="urn:microsoft.com/office/officeart/2005/8/layout/orgChart1"/>
    <dgm:cxn modelId="{1AAD6880-D928-4916-9466-B3E53A84F51B}" type="presParOf" srcId="{3EDF3460-7AEC-48F7-856D-29E9CADCDF1D}" destId="{1B108994-4661-47B0-8E72-5701F056A614}" srcOrd="2" destOrd="0" presId="urn:microsoft.com/office/officeart/2005/8/layout/orgChart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EC79A7-0AC4-4A7F-BE17-7A77690D41D9}" type="doc">
      <dgm:prSet loTypeId="urn:microsoft.com/office/officeart/2005/8/layout/orgChart1" loCatId="hierarchy" qsTypeId="urn:microsoft.com/office/officeart/2005/8/quickstyle/3d2" qsCatId="3D" csTypeId="urn:microsoft.com/office/officeart/2005/8/colors/accent1_2" csCatId="accent1" phldr="1"/>
      <dgm:spPr/>
      <dgm:t>
        <a:bodyPr/>
        <a:lstStyle/>
        <a:p>
          <a:endParaRPr lang="en-US"/>
        </a:p>
      </dgm:t>
    </dgm:pt>
    <dgm:pt modelId="{9060B33E-5D13-49E3-A9FF-5A1043CA79A6}">
      <dgm:prSet phldrT="[Tex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pPr algn="ctr"/>
          <a:r>
            <a:rPr lang="en-US" sz="2800" b="1" dirty="0" smtClean="0">
              <a:solidFill>
                <a:schemeClr val="bg1"/>
              </a:solidFill>
            </a:rPr>
            <a:t>I-Full clinical examination</a:t>
          </a:r>
          <a:endParaRPr lang="en-US" sz="2800" b="1" dirty="0">
            <a:solidFill>
              <a:schemeClr val="bg1"/>
            </a:solidFill>
          </a:endParaRPr>
        </a:p>
      </dgm:t>
    </dgm:pt>
    <dgm:pt modelId="{2CD8834B-C598-4760-9787-2C8FC9788462}" type="parTrans" cxnId="{E1C798E9-2FF5-4CE0-8B8B-B50F613B6D5D}">
      <dgm:prSet/>
      <dgm:spPr/>
      <dgm:t>
        <a:bodyPr/>
        <a:lstStyle/>
        <a:p>
          <a:endParaRPr lang="en-US"/>
        </a:p>
      </dgm:t>
    </dgm:pt>
    <dgm:pt modelId="{A145376B-C393-49E8-A599-4A2BE27EB214}" type="sibTrans" cxnId="{E1C798E9-2FF5-4CE0-8B8B-B50F613B6D5D}">
      <dgm:prSet/>
      <dgm:spPr/>
      <dgm:t>
        <a:bodyPr/>
        <a:lstStyle/>
        <a:p>
          <a:endParaRPr lang="en-US"/>
        </a:p>
      </dgm:t>
    </dgm:pt>
    <dgm:pt modelId="{9542D06B-8447-4547-BBF3-480712665BA7}">
      <dgm:prSet phldrT="[Tex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pPr algn="l"/>
          <a:r>
            <a:rPr lang="en-US" sz="2800" dirty="0" smtClean="0"/>
            <a:t>     </a:t>
          </a:r>
          <a:r>
            <a:rPr lang="en-US" sz="2800" dirty="0" smtClean="0">
              <a:solidFill>
                <a:schemeClr val="bg1"/>
              </a:solidFill>
            </a:rPr>
            <a:t>Full history taking</a:t>
          </a:r>
          <a:endParaRPr lang="en-US" sz="2800" dirty="0">
            <a:solidFill>
              <a:schemeClr val="bg1"/>
            </a:solidFill>
          </a:endParaRPr>
        </a:p>
      </dgm:t>
    </dgm:pt>
    <dgm:pt modelId="{105634C4-0B54-40B3-A025-2A7545E6A23F}" type="parTrans" cxnId="{3A0BDDF6-DDCD-43DD-A78B-ED76B01E6AF9}">
      <dgm:prSet/>
      <dgm:spPr/>
      <dgm:t>
        <a:bodyPr/>
        <a:lstStyle/>
        <a:p>
          <a:endParaRPr lang="en-US"/>
        </a:p>
      </dgm:t>
    </dgm:pt>
    <dgm:pt modelId="{14292D5B-F77D-477A-A534-157950123DAE}" type="sibTrans" cxnId="{3A0BDDF6-DDCD-43DD-A78B-ED76B01E6AF9}">
      <dgm:prSet/>
      <dgm:spPr/>
      <dgm:t>
        <a:bodyPr/>
        <a:lstStyle/>
        <a:p>
          <a:endParaRPr lang="en-US"/>
        </a:p>
      </dgm:t>
    </dgm:pt>
    <dgm:pt modelId="{E143E1CF-D0B3-4165-9090-92C69FCA9227}">
      <dgm:prSet phldrT="[Tex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r>
            <a:rPr lang="en-US" sz="2800" dirty="0" smtClean="0">
              <a:solidFill>
                <a:schemeClr val="bg1"/>
              </a:solidFill>
            </a:rPr>
            <a:t>Complete physical examination</a:t>
          </a:r>
          <a:endParaRPr lang="en-US" sz="2800" dirty="0">
            <a:solidFill>
              <a:schemeClr val="bg1"/>
            </a:solidFill>
          </a:endParaRPr>
        </a:p>
      </dgm:t>
    </dgm:pt>
    <dgm:pt modelId="{BACED576-3851-44CB-A7FF-91A8748F5F63}" type="parTrans" cxnId="{FA5F4C62-A227-4601-A737-9B032851DD80}">
      <dgm:prSet/>
      <dgm:spPr/>
      <dgm:t>
        <a:bodyPr/>
        <a:lstStyle/>
        <a:p>
          <a:endParaRPr lang="en-US"/>
        </a:p>
      </dgm:t>
    </dgm:pt>
    <dgm:pt modelId="{CC9D62FB-4757-41FA-83C9-131AF0931177}" type="sibTrans" cxnId="{FA5F4C62-A227-4601-A737-9B032851DD80}">
      <dgm:prSet/>
      <dgm:spPr/>
      <dgm:t>
        <a:bodyPr/>
        <a:lstStyle/>
        <a:p>
          <a:endParaRPr lang="en-US"/>
        </a:p>
      </dgm:t>
    </dgm:pt>
    <dgm:pt modelId="{4D4DBB8B-2FB1-4994-A23E-85E9E4AEBFD2}" type="pres">
      <dgm:prSet presAssocID="{91EC79A7-0AC4-4A7F-BE17-7A77690D41D9}" presName="hierChild1" presStyleCnt="0">
        <dgm:presLayoutVars>
          <dgm:orgChart val="1"/>
          <dgm:chPref val="1"/>
          <dgm:dir/>
          <dgm:animOne val="branch"/>
          <dgm:animLvl val="lvl"/>
          <dgm:resizeHandles/>
        </dgm:presLayoutVars>
      </dgm:prSet>
      <dgm:spPr/>
      <dgm:t>
        <a:bodyPr/>
        <a:lstStyle/>
        <a:p>
          <a:endParaRPr lang="en-US"/>
        </a:p>
      </dgm:t>
    </dgm:pt>
    <dgm:pt modelId="{382C8BB3-10EB-4219-94B9-B32255F6E1E8}" type="pres">
      <dgm:prSet presAssocID="{9060B33E-5D13-49E3-A9FF-5A1043CA79A6}" presName="hierRoot1" presStyleCnt="0">
        <dgm:presLayoutVars>
          <dgm:hierBranch val="init"/>
        </dgm:presLayoutVars>
      </dgm:prSet>
      <dgm:spPr/>
    </dgm:pt>
    <dgm:pt modelId="{F857224B-8261-4904-B6F9-4588A3B5B3AA}" type="pres">
      <dgm:prSet presAssocID="{9060B33E-5D13-49E3-A9FF-5A1043CA79A6}" presName="rootComposite1" presStyleCnt="0"/>
      <dgm:spPr/>
    </dgm:pt>
    <dgm:pt modelId="{9461B6BC-96F9-4621-AD55-6481729625B1}" type="pres">
      <dgm:prSet presAssocID="{9060B33E-5D13-49E3-A9FF-5A1043CA79A6}" presName="rootText1" presStyleLbl="node0" presStyleIdx="0" presStyleCnt="1" custScaleX="338566" custScaleY="63523" custLinFactNeighborY="-1207">
        <dgm:presLayoutVars>
          <dgm:chPref val="3"/>
        </dgm:presLayoutVars>
      </dgm:prSet>
      <dgm:spPr/>
      <dgm:t>
        <a:bodyPr/>
        <a:lstStyle/>
        <a:p>
          <a:endParaRPr lang="en-US"/>
        </a:p>
      </dgm:t>
    </dgm:pt>
    <dgm:pt modelId="{E0C1A55E-0AF2-428E-AD31-A0E12E12C239}" type="pres">
      <dgm:prSet presAssocID="{9060B33E-5D13-49E3-A9FF-5A1043CA79A6}" presName="rootConnector1" presStyleLbl="node1" presStyleIdx="0" presStyleCnt="0"/>
      <dgm:spPr/>
      <dgm:t>
        <a:bodyPr/>
        <a:lstStyle/>
        <a:p>
          <a:endParaRPr lang="en-US"/>
        </a:p>
      </dgm:t>
    </dgm:pt>
    <dgm:pt modelId="{8E8B225E-A556-49C0-B52A-BF2C1B20D6CB}" type="pres">
      <dgm:prSet presAssocID="{9060B33E-5D13-49E3-A9FF-5A1043CA79A6}" presName="hierChild2" presStyleCnt="0"/>
      <dgm:spPr/>
    </dgm:pt>
    <dgm:pt modelId="{AFB65333-9F60-41C0-AE85-BC977D71A8E5}" type="pres">
      <dgm:prSet presAssocID="{105634C4-0B54-40B3-A025-2A7545E6A23F}" presName="Name37" presStyleLbl="parChTrans1D2" presStyleIdx="0" presStyleCnt="2"/>
      <dgm:spPr/>
      <dgm:t>
        <a:bodyPr/>
        <a:lstStyle/>
        <a:p>
          <a:endParaRPr lang="en-US"/>
        </a:p>
      </dgm:t>
    </dgm:pt>
    <dgm:pt modelId="{30641CE2-6FB6-4798-AD59-A09E7FAAA251}" type="pres">
      <dgm:prSet presAssocID="{9542D06B-8447-4547-BBF3-480712665BA7}" presName="hierRoot2" presStyleCnt="0">
        <dgm:presLayoutVars>
          <dgm:hierBranch val="init"/>
        </dgm:presLayoutVars>
      </dgm:prSet>
      <dgm:spPr/>
    </dgm:pt>
    <dgm:pt modelId="{147B57FF-F6AF-4146-B633-707C9FA2C3A7}" type="pres">
      <dgm:prSet presAssocID="{9542D06B-8447-4547-BBF3-480712665BA7}" presName="rootComposite" presStyleCnt="0"/>
      <dgm:spPr/>
    </dgm:pt>
    <dgm:pt modelId="{BE83BF9B-9C7A-4821-89A5-049E6A463A79}" type="pres">
      <dgm:prSet presAssocID="{9542D06B-8447-4547-BBF3-480712665BA7}" presName="rootText" presStyleLbl="node2" presStyleIdx="0" presStyleCnt="2" custScaleX="173936" custScaleY="166680" custLinFactNeighborX="-15688" custLinFactNeighborY="0">
        <dgm:presLayoutVars>
          <dgm:chPref val="3"/>
        </dgm:presLayoutVars>
      </dgm:prSet>
      <dgm:spPr/>
      <dgm:t>
        <a:bodyPr/>
        <a:lstStyle/>
        <a:p>
          <a:endParaRPr lang="en-US"/>
        </a:p>
      </dgm:t>
    </dgm:pt>
    <dgm:pt modelId="{B99F60F3-0659-4045-996E-B5061DD72F5D}" type="pres">
      <dgm:prSet presAssocID="{9542D06B-8447-4547-BBF3-480712665BA7}" presName="rootConnector" presStyleLbl="node2" presStyleIdx="0" presStyleCnt="2"/>
      <dgm:spPr/>
      <dgm:t>
        <a:bodyPr/>
        <a:lstStyle/>
        <a:p>
          <a:endParaRPr lang="en-US"/>
        </a:p>
      </dgm:t>
    </dgm:pt>
    <dgm:pt modelId="{5B614E27-EE9B-440B-AFEF-98EE4FBD6ADE}" type="pres">
      <dgm:prSet presAssocID="{9542D06B-8447-4547-BBF3-480712665BA7}" presName="hierChild4" presStyleCnt="0"/>
      <dgm:spPr/>
    </dgm:pt>
    <dgm:pt modelId="{86CA324C-7466-429C-86DE-E7D8FFE790F9}" type="pres">
      <dgm:prSet presAssocID="{9542D06B-8447-4547-BBF3-480712665BA7}" presName="hierChild5" presStyleCnt="0"/>
      <dgm:spPr/>
    </dgm:pt>
    <dgm:pt modelId="{33D90B87-1337-41A5-A823-7AE4FA63A7E9}" type="pres">
      <dgm:prSet presAssocID="{BACED576-3851-44CB-A7FF-91A8748F5F63}" presName="Name37" presStyleLbl="parChTrans1D2" presStyleIdx="1" presStyleCnt="2"/>
      <dgm:spPr/>
      <dgm:t>
        <a:bodyPr/>
        <a:lstStyle/>
        <a:p>
          <a:endParaRPr lang="en-US"/>
        </a:p>
      </dgm:t>
    </dgm:pt>
    <dgm:pt modelId="{37906DAB-4490-48B4-861D-794D1265121C}" type="pres">
      <dgm:prSet presAssocID="{E143E1CF-D0B3-4165-9090-92C69FCA9227}" presName="hierRoot2" presStyleCnt="0">
        <dgm:presLayoutVars>
          <dgm:hierBranch val="init"/>
        </dgm:presLayoutVars>
      </dgm:prSet>
      <dgm:spPr/>
    </dgm:pt>
    <dgm:pt modelId="{8B9F9440-8BC1-4B33-9140-8E1206512930}" type="pres">
      <dgm:prSet presAssocID="{E143E1CF-D0B3-4165-9090-92C69FCA9227}" presName="rootComposite" presStyleCnt="0"/>
      <dgm:spPr/>
    </dgm:pt>
    <dgm:pt modelId="{1C982DB8-64D6-406C-8B5F-AF2B4865FE99}" type="pres">
      <dgm:prSet presAssocID="{E143E1CF-D0B3-4165-9090-92C69FCA9227}" presName="rootText" presStyleLbl="node2" presStyleIdx="1" presStyleCnt="2" custScaleX="163462" custScaleY="166680">
        <dgm:presLayoutVars>
          <dgm:chPref val="3"/>
        </dgm:presLayoutVars>
      </dgm:prSet>
      <dgm:spPr/>
      <dgm:t>
        <a:bodyPr/>
        <a:lstStyle/>
        <a:p>
          <a:endParaRPr lang="en-US"/>
        </a:p>
      </dgm:t>
    </dgm:pt>
    <dgm:pt modelId="{AB486E67-EB15-4924-B41B-5F5148EF96E4}" type="pres">
      <dgm:prSet presAssocID="{E143E1CF-D0B3-4165-9090-92C69FCA9227}" presName="rootConnector" presStyleLbl="node2" presStyleIdx="1" presStyleCnt="2"/>
      <dgm:spPr/>
      <dgm:t>
        <a:bodyPr/>
        <a:lstStyle/>
        <a:p>
          <a:endParaRPr lang="en-US"/>
        </a:p>
      </dgm:t>
    </dgm:pt>
    <dgm:pt modelId="{EE9D2F0A-C3AC-4A11-B6EA-3C5BD0789EED}" type="pres">
      <dgm:prSet presAssocID="{E143E1CF-D0B3-4165-9090-92C69FCA9227}" presName="hierChild4" presStyleCnt="0"/>
      <dgm:spPr/>
    </dgm:pt>
    <dgm:pt modelId="{1A7B8DBA-FB26-49F3-9191-82F58A64F445}" type="pres">
      <dgm:prSet presAssocID="{E143E1CF-D0B3-4165-9090-92C69FCA9227}" presName="hierChild5" presStyleCnt="0"/>
      <dgm:spPr/>
    </dgm:pt>
    <dgm:pt modelId="{72154BAD-19E9-4DC2-A4F8-43979BA38919}" type="pres">
      <dgm:prSet presAssocID="{9060B33E-5D13-49E3-A9FF-5A1043CA79A6}" presName="hierChild3" presStyleCnt="0"/>
      <dgm:spPr/>
    </dgm:pt>
  </dgm:ptLst>
  <dgm:cxnLst>
    <dgm:cxn modelId="{FA5F4C62-A227-4601-A737-9B032851DD80}" srcId="{9060B33E-5D13-49E3-A9FF-5A1043CA79A6}" destId="{E143E1CF-D0B3-4165-9090-92C69FCA9227}" srcOrd="1" destOrd="0" parTransId="{BACED576-3851-44CB-A7FF-91A8748F5F63}" sibTransId="{CC9D62FB-4757-41FA-83C9-131AF0931177}"/>
    <dgm:cxn modelId="{4FA3898E-C060-435F-8046-F6B0CEF582F2}" type="presOf" srcId="{E143E1CF-D0B3-4165-9090-92C69FCA9227}" destId="{AB486E67-EB15-4924-B41B-5F5148EF96E4}" srcOrd="1" destOrd="0" presId="urn:microsoft.com/office/officeart/2005/8/layout/orgChart1"/>
    <dgm:cxn modelId="{3B610FA6-F949-42AA-885E-927E0C417C86}" type="presOf" srcId="{9542D06B-8447-4547-BBF3-480712665BA7}" destId="{B99F60F3-0659-4045-996E-B5061DD72F5D}" srcOrd="1" destOrd="0" presId="urn:microsoft.com/office/officeart/2005/8/layout/orgChart1"/>
    <dgm:cxn modelId="{8CD29464-FA2E-4C78-8EA3-8B019F301E60}" type="presOf" srcId="{9060B33E-5D13-49E3-A9FF-5A1043CA79A6}" destId="{E0C1A55E-0AF2-428E-AD31-A0E12E12C239}" srcOrd="1" destOrd="0" presId="urn:microsoft.com/office/officeart/2005/8/layout/orgChart1"/>
    <dgm:cxn modelId="{3A0BDDF6-DDCD-43DD-A78B-ED76B01E6AF9}" srcId="{9060B33E-5D13-49E3-A9FF-5A1043CA79A6}" destId="{9542D06B-8447-4547-BBF3-480712665BA7}" srcOrd="0" destOrd="0" parTransId="{105634C4-0B54-40B3-A025-2A7545E6A23F}" sibTransId="{14292D5B-F77D-477A-A534-157950123DAE}"/>
    <dgm:cxn modelId="{A35C9C37-6493-4BC2-AC02-FBB5F8A288E1}" type="presOf" srcId="{91EC79A7-0AC4-4A7F-BE17-7A77690D41D9}" destId="{4D4DBB8B-2FB1-4994-A23E-85E9E4AEBFD2}" srcOrd="0" destOrd="0" presId="urn:microsoft.com/office/officeart/2005/8/layout/orgChart1"/>
    <dgm:cxn modelId="{50448EC5-8863-42CB-93AF-BA5FB6C77FC4}" type="presOf" srcId="{E143E1CF-D0B3-4165-9090-92C69FCA9227}" destId="{1C982DB8-64D6-406C-8B5F-AF2B4865FE99}" srcOrd="0" destOrd="0" presId="urn:microsoft.com/office/officeart/2005/8/layout/orgChart1"/>
    <dgm:cxn modelId="{324ED73E-50B4-41BE-BC24-7B1EFF5C9559}" type="presOf" srcId="{105634C4-0B54-40B3-A025-2A7545E6A23F}" destId="{AFB65333-9F60-41C0-AE85-BC977D71A8E5}" srcOrd="0" destOrd="0" presId="urn:microsoft.com/office/officeart/2005/8/layout/orgChart1"/>
    <dgm:cxn modelId="{64128095-BBA7-49C0-9C0A-477B51F86C6A}" type="presOf" srcId="{BACED576-3851-44CB-A7FF-91A8748F5F63}" destId="{33D90B87-1337-41A5-A823-7AE4FA63A7E9}" srcOrd="0" destOrd="0" presId="urn:microsoft.com/office/officeart/2005/8/layout/orgChart1"/>
    <dgm:cxn modelId="{1347959F-A246-4CCB-979E-84D46ACCA22B}" type="presOf" srcId="{9542D06B-8447-4547-BBF3-480712665BA7}" destId="{BE83BF9B-9C7A-4821-89A5-049E6A463A79}" srcOrd="0" destOrd="0" presId="urn:microsoft.com/office/officeart/2005/8/layout/orgChart1"/>
    <dgm:cxn modelId="{E1C798E9-2FF5-4CE0-8B8B-B50F613B6D5D}" srcId="{91EC79A7-0AC4-4A7F-BE17-7A77690D41D9}" destId="{9060B33E-5D13-49E3-A9FF-5A1043CA79A6}" srcOrd="0" destOrd="0" parTransId="{2CD8834B-C598-4760-9787-2C8FC9788462}" sibTransId="{A145376B-C393-49E8-A599-4A2BE27EB214}"/>
    <dgm:cxn modelId="{F350CB3D-0B4B-40A2-B2E0-5FFD3C2C6777}" type="presOf" srcId="{9060B33E-5D13-49E3-A9FF-5A1043CA79A6}" destId="{9461B6BC-96F9-4621-AD55-6481729625B1}" srcOrd="0" destOrd="0" presId="urn:microsoft.com/office/officeart/2005/8/layout/orgChart1"/>
    <dgm:cxn modelId="{25F41D29-16FA-4016-A56E-5A2FC1E89346}" type="presParOf" srcId="{4D4DBB8B-2FB1-4994-A23E-85E9E4AEBFD2}" destId="{382C8BB3-10EB-4219-94B9-B32255F6E1E8}" srcOrd="0" destOrd="0" presId="urn:microsoft.com/office/officeart/2005/8/layout/orgChart1"/>
    <dgm:cxn modelId="{B7EBF0B8-0B63-4DBA-9CFD-E000321F9977}" type="presParOf" srcId="{382C8BB3-10EB-4219-94B9-B32255F6E1E8}" destId="{F857224B-8261-4904-B6F9-4588A3B5B3AA}" srcOrd="0" destOrd="0" presId="urn:microsoft.com/office/officeart/2005/8/layout/orgChart1"/>
    <dgm:cxn modelId="{231BFAAB-E84A-4E3C-A5C7-37A13804677E}" type="presParOf" srcId="{F857224B-8261-4904-B6F9-4588A3B5B3AA}" destId="{9461B6BC-96F9-4621-AD55-6481729625B1}" srcOrd="0" destOrd="0" presId="urn:microsoft.com/office/officeart/2005/8/layout/orgChart1"/>
    <dgm:cxn modelId="{42DCA353-9979-494B-BDE5-33FA8FFBE9EA}" type="presParOf" srcId="{F857224B-8261-4904-B6F9-4588A3B5B3AA}" destId="{E0C1A55E-0AF2-428E-AD31-A0E12E12C239}" srcOrd="1" destOrd="0" presId="urn:microsoft.com/office/officeart/2005/8/layout/orgChart1"/>
    <dgm:cxn modelId="{24A9810C-9761-4D97-B93C-C18C2BFCB788}" type="presParOf" srcId="{382C8BB3-10EB-4219-94B9-B32255F6E1E8}" destId="{8E8B225E-A556-49C0-B52A-BF2C1B20D6CB}" srcOrd="1" destOrd="0" presId="urn:microsoft.com/office/officeart/2005/8/layout/orgChart1"/>
    <dgm:cxn modelId="{46F35E91-841C-4101-8A18-55E531A95350}" type="presParOf" srcId="{8E8B225E-A556-49C0-B52A-BF2C1B20D6CB}" destId="{AFB65333-9F60-41C0-AE85-BC977D71A8E5}" srcOrd="0" destOrd="0" presId="urn:microsoft.com/office/officeart/2005/8/layout/orgChart1"/>
    <dgm:cxn modelId="{B2BE3BB3-663B-4133-A2F6-155156872555}" type="presParOf" srcId="{8E8B225E-A556-49C0-B52A-BF2C1B20D6CB}" destId="{30641CE2-6FB6-4798-AD59-A09E7FAAA251}" srcOrd="1" destOrd="0" presId="urn:microsoft.com/office/officeart/2005/8/layout/orgChart1"/>
    <dgm:cxn modelId="{B0C537B2-0D81-46D8-B732-8DE0C0C54756}" type="presParOf" srcId="{30641CE2-6FB6-4798-AD59-A09E7FAAA251}" destId="{147B57FF-F6AF-4146-B633-707C9FA2C3A7}" srcOrd="0" destOrd="0" presId="urn:microsoft.com/office/officeart/2005/8/layout/orgChart1"/>
    <dgm:cxn modelId="{B9712252-E0C9-4C66-A184-D47B4EE991BD}" type="presParOf" srcId="{147B57FF-F6AF-4146-B633-707C9FA2C3A7}" destId="{BE83BF9B-9C7A-4821-89A5-049E6A463A79}" srcOrd="0" destOrd="0" presId="urn:microsoft.com/office/officeart/2005/8/layout/orgChart1"/>
    <dgm:cxn modelId="{5826C7FD-8361-4793-86BE-516B8F487C9E}" type="presParOf" srcId="{147B57FF-F6AF-4146-B633-707C9FA2C3A7}" destId="{B99F60F3-0659-4045-996E-B5061DD72F5D}" srcOrd="1" destOrd="0" presId="urn:microsoft.com/office/officeart/2005/8/layout/orgChart1"/>
    <dgm:cxn modelId="{FFA1A168-A11E-4007-8024-5CEDCE1A3864}" type="presParOf" srcId="{30641CE2-6FB6-4798-AD59-A09E7FAAA251}" destId="{5B614E27-EE9B-440B-AFEF-98EE4FBD6ADE}" srcOrd="1" destOrd="0" presId="urn:microsoft.com/office/officeart/2005/8/layout/orgChart1"/>
    <dgm:cxn modelId="{33121555-7C94-42CA-9394-3050C4A98745}" type="presParOf" srcId="{30641CE2-6FB6-4798-AD59-A09E7FAAA251}" destId="{86CA324C-7466-429C-86DE-E7D8FFE790F9}" srcOrd="2" destOrd="0" presId="urn:microsoft.com/office/officeart/2005/8/layout/orgChart1"/>
    <dgm:cxn modelId="{FCF528FD-B8BB-4AEC-A5F8-807E96498E80}" type="presParOf" srcId="{8E8B225E-A556-49C0-B52A-BF2C1B20D6CB}" destId="{33D90B87-1337-41A5-A823-7AE4FA63A7E9}" srcOrd="2" destOrd="0" presId="urn:microsoft.com/office/officeart/2005/8/layout/orgChart1"/>
    <dgm:cxn modelId="{3FC6E797-E919-401B-B2F6-1A442FB63081}" type="presParOf" srcId="{8E8B225E-A556-49C0-B52A-BF2C1B20D6CB}" destId="{37906DAB-4490-48B4-861D-794D1265121C}" srcOrd="3" destOrd="0" presId="urn:microsoft.com/office/officeart/2005/8/layout/orgChart1"/>
    <dgm:cxn modelId="{8C90B0BF-17BE-483F-9F0E-9AADEEC0E270}" type="presParOf" srcId="{37906DAB-4490-48B4-861D-794D1265121C}" destId="{8B9F9440-8BC1-4B33-9140-8E1206512930}" srcOrd="0" destOrd="0" presId="urn:microsoft.com/office/officeart/2005/8/layout/orgChart1"/>
    <dgm:cxn modelId="{AB951C5D-FC30-45CA-BDD6-007CB7A0B5E6}" type="presParOf" srcId="{8B9F9440-8BC1-4B33-9140-8E1206512930}" destId="{1C982DB8-64D6-406C-8B5F-AF2B4865FE99}" srcOrd="0" destOrd="0" presId="urn:microsoft.com/office/officeart/2005/8/layout/orgChart1"/>
    <dgm:cxn modelId="{9CE351E5-1620-4F42-8FF8-4624E5C4FD36}" type="presParOf" srcId="{8B9F9440-8BC1-4B33-9140-8E1206512930}" destId="{AB486E67-EB15-4924-B41B-5F5148EF96E4}" srcOrd="1" destOrd="0" presId="urn:microsoft.com/office/officeart/2005/8/layout/orgChart1"/>
    <dgm:cxn modelId="{66A87483-9B85-4670-BE4A-0F926E302896}" type="presParOf" srcId="{37906DAB-4490-48B4-861D-794D1265121C}" destId="{EE9D2F0A-C3AC-4A11-B6EA-3C5BD0789EED}" srcOrd="1" destOrd="0" presId="urn:microsoft.com/office/officeart/2005/8/layout/orgChart1"/>
    <dgm:cxn modelId="{668E14E5-6ECA-413B-A7B2-09FD6DBB3759}" type="presParOf" srcId="{37906DAB-4490-48B4-861D-794D1265121C}" destId="{1A7B8DBA-FB26-49F3-9191-82F58A64F445}" srcOrd="2" destOrd="0" presId="urn:microsoft.com/office/officeart/2005/8/layout/orgChart1"/>
    <dgm:cxn modelId="{7BF180AC-FAC6-48F0-A8FA-F07BEC8FD97F}" type="presParOf" srcId="{382C8BB3-10EB-4219-94B9-B32255F6E1E8}" destId="{72154BAD-19E9-4DC2-A4F8-43979BA38919}" srcOrd="2" destOrd="0" presId="urn:microsoft.com/office/officeart/2005/8/layout/orgChart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F4C474A-638A-45A0-89CE-9D763E909138}" type="doc">
      <dgm:prSet loTypeId="urn:microsoft.com/office/officeart/2005/8/layout/orgChart1" loCatId="hierarchy" qsTypeId="urn:microsoft.com/office/officeart/2005/8/quickstyle/3d2" qsCatId="3D" csTypeId="urn:microsoft.com/office/officeart/2005/8/colors/accent1_2" csCatId="accent1" phldr="1"/>
      <dgm:spPr/>
      <dgm:t>
        <a:bodyPr/>
        <a:lstStyle/>
        <a:p>
          <a:endParaRPr lang="en-US"/>
        </a:p>
      </dgm:t>
    </dgm:pt>
    <dgm:pt modelId="{2BA0E6F5-087A-4A35-A4C9-8AF7E362FA0A}">
      <dgm:prSet phldrT="[Tex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pPr algn="l"/>
          <a:r>
            <a:rPr lang="en-US" sz="2800" b="1" dirty="0" smtClean="0">
              <a:solidFill>
                <a:schemeClr val="bg1"/>
              </a:solidFill>
            </a:rPr>
            <a:t>                II-Investigations</a:t>
          </a:r>
          <a:endParaRPr lang="en-US" sz="2800" b="1" dirty="0">
            <a:solidFill>
              <a:schemeClr val="bg1"/>
            </a:solidFill>
          </a:endParaRPr>
        </a:p>
      </dgm:t>
    </dgm:pt>
    <dgm:pt modelId="{3C1403AA-5880-4251-8F77-81E35C126790}" type="parTrans" cxnId="{211FF3FB-CFEE-47DE-B674-28A2FCE670C0}">
      <dgm:prSet/>
      <dgm:spPr/>
      <dgm:t>
        <a:bodyPr/>
        <a:lstStyle/>
        <a:p>
          <a:endParaRPr lang="en-US"/>
        </a:p>
      </dgm:t>
    </dgm:pt>
    <dgm:pt modelId="{BA43DC18-C80C-4066-9A98-65077D012755}" type="sibTrans" cxnId="{211FF3FB-CFEE-47DE-B674-28A2FCE670C0}">
      <dgm:prSet/>
      <dgm:spPr/>
      <dgm:t>
        <a:bodyPr/>
        <a:lstStyle/>
        <a:p>
          <a:endParaRPr lang="en-US"/>
        </a:p>
      </dgm:t>
    </dgm:pt>
    <dgm:pt modelId="{66404A33-334E-41D4-A03B-897A9421998C}">
      <dgm:prSet phldrT="[Tex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pPr algn="ctr"/>
          <a:r>
            <a:rPr lang="en-US" sz="2400" dirty="0" smtClean="0">
              <a:solidFill>
                <a:schemeClr val="bg1"/>
              </a:solidFill>
            </a:rPr>
            <a:t>ECG</a:t>
          </a:r>
          <a:endParaRPr lang="en-US" sz="2400" dirty="0">
            <a:solidFill>
              <a:schemeClr val="bg1"/>
            </a:solidFill>
          </a:endParaRPr>
        </a:p>
      </dgm:t>
    </dgm:pt>
    <dgm:pt modelId="{DF9A70D6-602A-4B3E-B8EC-9763CE31B2D0}" type="parTrans" cxnId="{974FD2FF-B910-4132-902E-9DFFF211A863}">
      <dgm:prSet/>
      <dgm:spPr/>
      <dgm:t>
        <a:bodyPr/>
        <a:lstStyle/>
        <a:p>
          <a:endParaRPr lang="en-US"/>
        </a:p>
      </dgm:t>
    </dgm:pt>
    <dgm:pt modelId="{BF3D888B-6438-4D25-9526-6F6EE2B0BE5C}" type="sibTrans" cxnId="{974FD2FF-B910-4132-902E-9DFFF211A863}">
      <dgm:prSet/>
      <dgm:spPr/>
      <dgm:t>
        <a:bodyPr/>
        <a:lstStyle/>
        <a:p>
          <a:endParaRPr lang="en-US"/>
        </a:p>
      </dgm:t>
    </dgm:pt>
    <dgm:pt modelId="{AB4C7930-653D-4510-AD6E-D23BFE9F42AF}">
      <dgm:prSet phldrT="[Tex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r>
            <a:rPr lang="en-US" sz="2400" dirty="0" smtClean="0">
              <a:solidFill>
                <a:schemeClr val="bg1"/>
              </a:solidFill>
            </a:rPr>
            <a:t>CIMT</a:t>
          </a:r>
          <a:endParaRPr lang="en-US" sz="2400" dirty="0">
            <a:solidFill>
              <a:schemeClr val="bg1"/>
            </a:solidFill>
          </a:endParaRPr>
        </a:p>
      </dgm:t>
    </dgm:pt>
    <dgm:pt modelId="{8B045440-677D-4F0F-9021-0ED33D2188D0}" type="parTrans" cxnId="{C30D7301-832A-4A1A-B377-1ADD9AFA6493}">
      <dgm:prSet/>
      <dgm:spPr/>
      <dgm:t>
        <a:bodyPr/>
        <a:lstStyle/>
        <a:p>
          <a:endParaRPr lang="en-US"/>
        </a:p>
      </dgm:t>
    </dgm:pt>
    <dgm:pt modelId="{3D163D25-9634-43DC-BB09-FBA2A14CD7F4}" type="sibTrans" cxnId="{C30D7301-832A-4A1A-B377-1ADD9AFA6493}">
      <dgm:prSet/>
      <dgm:spPr/>
      <dgm:t>
        <a:bodyPr/>
        <a:lstStyle/>
        <a:p>
          <a:endParaRPr lang="en-US"/>
        </a:p>
      </dgm:t>
    </dgm:pt>
    <dgm:pt modelId="{CC084426-F673-4A38-AA3F-F789B36ABDBB}">
      <dgm:prSet phldrT="[Tex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r>
            <a:rPr lang="en-US" sz="2400" dirty="0" err="1" smtClean="0">
              <a:solidFill>
                <a:schemeClr val="bg1"/>
              </a:solidFill>
            </a:rPr>
            <a:t>Fundus</a:t>
          </a:r>
          <a:r>
            <a:rPr lang="en-US" sz="2400" dirty="0" smtClean="0">
              <a:solidFill>
                <a:schemeClr val="bg1"/>
              </a:solidFill>
            </a:rPr>
            <a:t> examination</a:t>
          </a:r>
          <a:endParaRPr lang="en-US" sz="2400" dirty="0">
            <a:solidFill>
              <a:schemeClr val="bg1"/>
            </a:solidFill>
          </a:endParaRPr>
        </a:p>
      </dgm:t>
    </dgm:pt>
    <dgm:pt modelId="{38121905-87EF-4DAF-8B10-8235DFD3CB8B}" type="parTrans" cxnId="{54E837AA-00F2-485D-80B6-05DD3B9108A3}">
      <dgm:prSet/>
      <dgm:spPr/>
      <dgm:t>
        <a:bodyPr/>
        <a:lstStyle/>
        <a:p>
          <a:endParaRPr lang="en-US"/>
        </a:p>
      </dgm:t>
    </dgm:pt>
    <dgm:pt modelId="{ED65D0E0-6360-4CDE-8440-604BF1705257}" type="sibTrans" cxnId="{54E837AA-00F2-485D-80B6-05DD3B9108A3}">
      <dgm:prSet/>
      <dgm:spPr/>
      <dgm:t>
        <a:bodyPr/>
        <a:lstStyle/>
        <a:p>
          <a:endParaRPr lang="en-US"/>
        </a:p>
      </dgm:t>
    </dgm:pt>
    <dgm:pt modelId="{C5534F67-2310-4151-802A-F382B846C942}">
      <dgm:prSet custT="1"/>
      <dgm:spPr>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dgm:spPr>
      <dgm:t>
        <a:bodyPr/>
        <a:lstStyle/>
        <a:p>
          <a:pPr algn="ctr"/>
          <a:r>
            <a:rPr lang="en-US" sz="2400" dirty="0" smtClean="0">
              <a:solidFill>
                <a:schemeClr val="bg1"/>
              </a:solidFill>
            </a:rPr>
            <a:t>Lab investigations</a:t>
          </a:r>
          <a:endParaRPr lang="en-US" sz="2400" dirty="0">
            <a:solidFill>
              <a:schemeClr val="bg1"/>
            </a:solidFill>
          </a:endParaRPr>
        </a:p>
      </dgm:t>
    </dgm:pt>
    <dgm:pt modelId="{D5E1455E-7450-4233-BD46-1712919034B2}" type="parTrans" cxnId="{2F0C9912-325F-490D-8935-8689AD459262}">
      <dgm:prSet/>
      <dgm:spPr/>
      <dgm:t>
        <a:bodyPr/>
        <a:lstStyle/>
        <a:p>
          <a:endParaRPr lang="en-US"/>
        </a:p>
      </dgm:t>
    </dgm:pt>
    <dgm:pt modelId="{554A2493-9831-4968-8704-A9966F2E45A1}" type="sibTrans" cxnId="{2F0C9912-325F-490D-8935-8689AD459262}">
      <dgm:prSet/>
      <dgm:spPr/>
      <dgm:t>
        <a:bodyPr/>
        <a:lstStyle/>
        <a:p>
          <a:endParaRPr lang="en-US"/>
        </a:p>
      </dgm:t>
    </dgm:pt>
    <dgm:pt modelId="{870023AD-0AB6-48E1-A5F1-CA8F44FF01DF}" type="pres">
      <dgm:prSet presAssocID="{3F4C474A-638A-45A0-89CE-9D763E909138}" presName="hierChild1" presStyleCnt="0">
        <dgm:presLayoutVars>
          <dgm:orgChart val="1"/>
          <dgm:chPref val="1"/>
          <dgm:dir/>
          <dgm:animOne val="branch"/>
          <dgm:animLvl val="lvl"/>
          <dgm:resizeHandles/>
        </dgm:presLayoutVars>
      </dgm:prSet>
      <dgm:spPr/>
      <dgm:t>
        <a:bodyPr/>
        <a:lstStyle/>
        <a:p>
          <a:endParaRPr lang="en-US"/>
        </a:p>
      </dgm:t>
    </dgm:pt>
    <dgm:pt modelId="{85C454E7-59B2-47C0-8B10-F18D7AE6DB73}" type="pres">
      <dgm:prSet presAssocID="{2BA0E6F5-087A-4A35-A4C9-8AF7E362FA0A}" presName="hierRoot1" presStyleCnt="0">
        <dgm:presLayoutVars>
          <dgm:hierBranch val="init"/>
        </dgm:presLayoutVars>
      </dgm:prSet>
      <dgm:spPr/>
    </dgm:pt>
    <dgm:pt modelId="{41C6E8AA-B948-495F-9EC9-6E5A0B07A2FB}" type="pres">
      <dgm:prSet presAssocID="{2BA0E6F5-087A-4A35-A4C9-8AF7E362FA0A}" presName="rootComposite1" presStyleCnt="0"/>
      <dgm:spPr/>
    </dgm:pt>
    <dgm:pt modelId="{3F76F020-DB44-4FB6-AD57-B445916048A8}" type="pres">
      <dgm:prSet presAssocID="{2BA0E6F5-087A-4A35-A4C9-8AF7E362FA0A}" presName="rootText1" presStyleLbl="node0" presStyleIdx="0" presStyleCnt="1" custScaleX="332055" custScaleY="74972" custLinFactNeighborX="-1828" custLinFactNeighborY="-59370">
        <dgm:presLayoutVars>
          <dgm:chPref val="3"/>
        </dgm:presLayoutVars>
      </dgm:prSet>
      <dgm:spPr/>
      <dgm:t>
        <a:bodyPr/>
        <a:lstStyle/>
        <a:p>
          <a:endParaRPr lang="en-US"/>
        </a:p>
      </dgm:t>
    </dgm:pt>
    <dgm:pt modelId="{5387B1D6-4999-4B7A-BF4E-B18C07AC5FB2}" type="pres">
      <dgm:prSet presAssocID="{2BA0E6F5-087A-4A35-A4C9-8AF7E362FA0A}" presName="rootConnector1" presStyleLbl="node1" presStyleIdx="0" presStyleCnt="0"/>
      <dgm:spPr/>
      <dgm:t>
        <a:bodyPr/>
        <a:lstStyle/>
        <a:p>
          <a:endParaRPr lang="en-US"/>
        </a:p>
      </dgm:t>
    </dgm:pt>
    <dgm:pt modelId="{175523CB-17AD-455A-8E1F-C2D8C0D234B2}" type="pres">
      <dgm:prSet presAssocID="{2BA0E6F5-087A-4A35-A4C9-8AF7E362FA0A}" presName="hierChild2" presStyleCnt="0"/>
      <dgm:spPr/>
    </dgm:pt>
    <dgm:pt modelId="{07855173-D63D-4892-ADD1-BBBE9F6B9EBE}" type="pres">
      <dgm:prSet presAssocID="{DF9A70D6-602A-4B3E-B8EC-9763CE31B2D0}" presName="Name37" presStyleLbl="parChTrans1D2" presStyleIdx="0" presStyleCnt="4"/>
      <dgm:spPr/>
      <dgm:t>
        <a:bodyPr/>
        <a:lstStyle/>
        <a:p>
          <a:endParaRPr lang="en-US"/>
        </a:p>
      </dgm:t>
    </dgm:pt>
    <dgm:pt modelId="{8A03A403-6D96-405D-BEAD-63D040AA4437}" type="pres">
      <dgm:prSet presAssocID="{66404A33-334E-41D4-A03B-897A9421998C}" presName="hierRoot2" presStyleCnt="0">
        <dgm:presLayoutVars>
          <dgm:hierBranch val="init"/>
        </dgm:presLayoutVars>
      </dgm:prSet>
      <dgm:spPr/>
    </dgm:pt>
    <dgm:pt modelId="{F232C595-7F68-4973-952F-7A54065D95F0}" type="pres">
      <dgm:prSet presAssocID="{66404A33-334E-41D4-A03B-897A9421998C}" presName="rootComposite" presStyleCnt="0"/>
      <dgm:spPr/>
    </dgm:pt>
    <dgm:pt modelId="{47ED1DFB-D776-4217-8D7C-A86EDCFFA36E}" type="pres">
      <dgm:prSet presAssocID="{66404A33-334E-41D4-A03B-897A9421998C}" presName="rootText" presStyleLbl="node2" presStyleIdx="0" presStyleCnt="4" custScaleX="108647">
        <dgm:presLayoutVars>
          <dgm:chPref val="3"/>
        </dgm:presLayoutVars>
      </dgm:prSet>
      <dgm:spPr/>
      <dgm:t>
        <a:bodyPr/>
        <a:lstStyle/>
        <a:p>
          <a:endParaRPr lang="en-US"/>
        </a:p>
      </dgm:t>
    </dgm:pt>
    <dgm:pt modelId="{A041652D-7230-4625-86DC-08CA66CB962D}" type="pres">
      <dgm:prSet presAssocID="{66404A33-334E-41D4-A03B-897A9421998C}" presName="rootConnector" presStyleLbl="node2" presStyleIdx="0" presStyleCnt="4"/>
      <dgm:spPr/>
      <dgm:t>
        <a:bodyPr/>
        <a:lstStyle/>
        <a:p>
          <a:endParaRPr lang="en-US"/>
        </a:p>
      </dgm:t>
    </dgm:pt>
    <dgm:pt modelId="{8FA0553C-80D9-47AE-9590-0533A1B0313D}" type="pres">
      <dgm:prSet presAssocID="{66404A33-334E-41D4-A03B-897A9421998C}" presName="hierChild4" presStyleCnt="0"/>
      <dgm:spPr/>
    </dgm:pt>
    <dgm:pt modelId="{2A082DC0-CD67-4270-B9B9-9301F252DB7B}" type="pres">
      <dgm:prSet presAssocID="{66404A33-334E-41D4-A03B-897A9421998C}" presName="hierChild5" presStyleCnt="0"/>
      <dgm:spPr/>
    </dgm:pt>
    <dgm:pt modelId="{12996503-E94F-436B-A2DA-6D86563A2C15}" type="pres">
      <dgm:prSet presAssocID="{8B045440-677D-4F0F-9021-0ED33D2188D0}" presName="Name37" presStyleLbl="parChTrans1D2" presStyleIdx="1" presStyleCnt="4"/>
      <dgm:spPr/>
      <dgm:t>
        <a:bodyPr/>
        <a:lstStyle/>
        <a:p>
          <a:endParaRPr lang="en-US"/>
        </a:p>
      </dgm:t>
    </dgm:pt>
    <dgm:pt modelId="{BD4C08A2-765D-4DAE-9E47-1E99315A0DFF}" type="pres">
      <dgm:prSet presAssocID="{AB4C7930-653D-4510-AD6E-D23BFE9F42AF}" presName="hierRoot2" presStyleCnt="0">
        <dgm:presLayoutVars>
          <dgm:hierBranch val="init"/>
        </dgm:presLayoutVars>
      </dgm:prSet>
      <dgm:spPr/>
    </dgm:pt>
    <dgm:pt modelId="{61439F03-F347-4993-9CD1-18C9A54E5F32}" type="pres">
      <dgm:prSet presAssocID="{AB4C7930-653D-4510-AD6E-D23BFE9F42AF}" presName="rootComposite" presStyleCnt="0"/>
      <dgm:spPr/>
    </dgm:pt>
    <dgm:pt modelId="{6DC70978-41DF-4A90-BE5E-7291CFDEE2CE}" type="pres">
      <dgm:prSet presAssocID="{AB4C7930-653D-4510-AD6E-D23BFE9F42AF}" presName="rootText" presStyleLbl="node2" presStyleIdx="1" presStyleCnt="4">
        <dgm:presLayoutVars>
          <dgm:chPref val="3"/>
        </dgm:presLayoutVars>
      </dgm:prSet>
      <dgm:spPr/>
      <dgm:t>
        <a:bodyPr/>
        <a:lstStyle/>
        <a:p>
          <a:endParaRPr lang="en-US"/>
        </a:p>
      </dgm:t>
    </dgm:pt>
    <dgm:pt modelId="{E7507952-FC7E-490B-BFDB-7AC93820279D}" type="pres">
      <dgm:prSet presAssocID="{AB4C7930-653D-4510-AD6E-D23BFE9F42AF}" presName="rootConnector" presStyleLbl="node2" presStyleIdx="1" presStyleCnt="4"/>
      <dgm:spPr/>
      <dgm:t>
        <a:bodyPr/>
        <a:lstStyle/>
        <a:p>
          <a:endParaRPr lang="en-US"/>
        </a:p>
      </dgm:t>
    </dgm:pt>
    <dgm:pt modelId="{6A9E21D2-3897-4115-97E9-A6CF8153657B}" type="pres">
      <dgm:prSet presAssocID="{AB4C7930-653D-4510-AD6E-D23BFE9F42AF}" presName="hierChild4" presStyleCnt="0"/>
      <dgm:spPr/>
    </dgm:pt>
    <dgm:pt modelId="{ED5A3703-6BA5-4C65-8AEE-A3C341F3A936}" type="pres">
      <dgm:prSet presAssocID="{AB4C7930-653D-4510-AD6E-D23BFE9F42AF}" presName="hierChild5" presStyleCnt="0"/>
      <dgm:spPr/>
    </dgm:pt>
    <dgm:pt modelId="{A1D2DC4E-4E2E-4904-BCC0-2B25B81C552E}" type="pres">
      <dgm:prSet presAssocID="{38121905-87EF-4DAF-8B10-8235DFD3CB8B}" presName="Name37" presStyleLbl="parChTrans1D2" presStyleIdx="2" presStyleCnt="4"/>
      <dgm:spPr/>
      <dgm:t>
        <a:bodyPr/>
        <a:lstStyle/>
        <a:p>
          <a:endParaRPr lang="en-US"/>
        </a:p>
      </dgm:t>
    </dgm:pt>
    <dgm:pt modelId="{52498BA2-F0A7-4AFD-B9E5-D4D2D6091DAE}" type="pres">
      <dgm:prSet presAssocID="{CC084426-F673-4A38-AA3F-F789B36ABDBB}" presName="hierRoot2" presStyleCnt="0">
        <dgm:presLayoutVars>
          <dgm:hierBranch val="init"/>
        </dgm:presLayoutVars>
      </dgm:prSet>
      <dgm:spPr/>
    </dgm:pt>
    <dgm:pt modelId="{BB5F289E-D448-4D06-803E-B1DB78A99643}" type="pres">
      <dgm:prSet presAssocID="{CC084426-F673-4A38-AA3F-F789B36ABDBB}" presName="rootComposite" presStyleCnt="0"/>
      <dgm:spPr/>
    </dgm:pt>
    <dgm:pt modelId="{A79F4843-E823-4F65-8E02-B74C5140CD70}" type="pres">
      <dgm:prSet presAssocID="{CC084426-F673-4A38-AA3F-F789B36ABDBB}" presName="rootText" presStyleLbl="node2" presStyleIdx="2" presStyleCnt="4">
        <dgm:presLayoutVars>
          <dgm:chPref val="3"/>
        </dgm:presLayoutVars>
      </dgm:prSet>
      <dgm:spPr/>
      <dgm:t>
        <a:bodyPr/>
        <a:lstStyle/>
        <a:p>
          <a:endParaRPr lang="en-US"/>
        </a:p>
      </dgm:t>
    </dgm:pt>
    <dgm:pt modelId="{A77150DA-0B51-44ED-BAFC-9EA6B79E0AB4}" type="pres">
      <dgm:prSet presAssocID="{CC084426-F673-4A38-AA3F-F789B36ABDBB}" presName="rootConnector" presStyleLbl="node2" presStyleIdx="2" presStyleCnt="4"/>
      <dgm:spPr/>
      <dgm:t>
        <a:bodyPr/>
        <a:lstStyle/>
        <a:p>
          <a:endParaRPr lang="en-US"/>
        </a:p>
      </dgm:t>
    </dgm:pt>
    <dgm:pt modelId="{7B138EA2-B7C1-4181-B7EE-830499A5C2EC}" type="pres">
      <dgm:prSet presAssocID="{CC084426-F673-4A38-AA3F-F789B36ABDBB}" presName="hierChild4" presStyleCnt="0"/>
      <dgm:spPr/>
    </dgm:pt>
    <dgm:pt modelId="{EBEE2537-F867-4EFE-B886-A4D5093DA9F1}" type="pres">
      <dgm:prSet presAssocID="{CC084426-F673-4A38-AA3F-F789B36ABDBB}" presName="hierChild5" presStyleCnt="0"/>
      <dgm:spPr/>
    </dgm:pt>
    <dgm:pt modelId="{4ED492B1-444A-40D7-A399-F4B5D96B2454}" type="pres">
      <dgm:prSet presAssocID="{D5E1455E-7450-4233-BD46-1712919034B2}" presName="Name37" presStyleLbl="parChTrans1D2" presStyleIdx="3" presStyleCnt="4"/>
      <dgm:spPr/>
      <dgm:t>
        <a:bodyPr/>
        <a:lstStyle/>
        <a:p>
          <a:endParaRPr lang="en-US"/>
        </a:p>
      </dgm:t>
    </dgm:pt>
    <dgm:pt modelId="{C37AEE85-02B8-4578-8D3B-1866E82B791F}" type="pres">
      <dgm:prSet presAssocID="{C5534F67-2310-4151-802A-F382B846C942}" presName="hierRoot2" presStyleCnt="0">
        <dgm:presLayoutVars>
          <dgm:hierBranch val="init"/>
        </dgm:presLayoutVars>
      </dgm:prSet>
      <dgm:spPr/>
    </dgm:pt>
    <dgm:pt modelId="{B652C232-E6EA-4524-B33C-88363B629A19}" type="pres">
      <dgm:prSet presAssocID="{C5534F67-2310-4151-802A-F382B846C942}" presName="rootComposite" presStyleCnt="0"/>
      <dgm:spPr/>
    </dgm:pt>
    <dgm:pt modelId="{44A30135-5FEA-4FF7-861E-2E5D36E1EDB1}" type="pres">
      <dgm:prSet presAssocID="{C5534F67-2310-4151-802A-F382B846C942}" presName="rootText" presStyleLbl="node2" presStyleIdx="3" presStyleCnt="4" custScaleX="113238">
        <dgm:presLayoutVars>
          <dgm:chPref val="3"/>
        </dgm:presLayoutVars>
      </dgm:prSet>
      <dgm:spPr/>
      <dgm:t>
        <a:bodyPr/>
        <a:lstStyle/>
        <a:p>
          <a:endParaRPr lang="en-US"/>
        </a:p>
      </dgm:t>
    </dgm:pt>
    <dgm:pt modelId="{7719DC5D-2E47-446F-8909-C66FB09508C2}" type="pres">
      <dgm:prSet presAssocID="{C5534F67-2310-4151-802A-F382B846C942}" presName="rootConnector" presStyleLbl="node2" presStyleIdx="3" presStyleCnt="4"/>
      <dgm:spPr/>
      <dgm:t>
        <a:bodyPr/>
        <a:lstStyle/>
        <a:p>
          <a:endParaRPr lang="en-US"/>
        </a:p>
      </dgm:t>
    </dgm:pt>
    <dgm:pt modelId="{04B0AF77-5828-49B8-847C-7E3683522987}" type="pres">
      <dgm:prSet presAssocID="{C5534F67-2310-4151-802A-F382B846C942}" presName="hierChild4" presStyleCnt="0"/>
      <dgm:spPr/>
    </dgm:pt>
    <dgm:pt modelId="{90277D42-4A45-4873-9CBE-0E4BF1961F7B}" type="pres">
      <dgm:prSet presAssocID="{C5534F67-2310-4151-802A-F382B846C942}" presName="hierChild5" presStyleCnt="0"/>
      <dgm:spPr/>
    </dgm:pt>
    <dgm:pt modelId="{C0EB81C0-A8EC-4A4A-ACF7-638C0AA11F4A}" type="pres">
      <dgm:prSet presAssocID="{2BA0E6F5-087A-4A35-A4C9-8AF7E362FA0A}" presName="hierChild3" presStyleCnt="0"/>
      <dgm:spPr/>
    </dgm:pt>
  </dgm:ptLst>
  <dgm:cxnLst>
    <dgm:cxn modelId="{61762EDC-95D2-41C1-A069-B771607F3BAB}" type="presOf" srcId="{38121905-87EF-4DAF-8B10-8235DFD3CB8B}" destId="{A1D2DC4E-4E2E-4904-BCC0-2B25B81C552E}" srcOrd="0" destOrd="0" presId="urn:microsoft.com/office/officeart/2005/8/layout/orgChart1"/>
    <dgm:cxn modelId="{96B7C323-C9FC-4B89-A948-5C717F32B456}" type="presOf" srcId="{D5E1455E-7450-4233-BD46-1712919034B2}" destId="{4ED492B1-444A-40D7-A399-F4B5D96B2454}" srcOrd="0" destOrd="0" presId="urn:microsoft.com/office/officeart/2005/8/layout/orgChart1"/>
    <dgm:cxn modelId="{2F0C9912-325F-490D-8935-8689AD459262}" srcId="{2BA0E6F5-087A-4A35-A4C9-8AF7E362FA0A}" destId="{C5534F67-2310-4151-802A-F382B846C942}" srcOrd="3" destOrd="0" parTransId="{D5E1455E-7450-4233-BD46-1712919034B2}" sibTransId="{554A2493-9831-4968-8704-A9966F2E45A1}"/>
    <dgm:cxn modelId="{E78D6B22-1191-4BF0-8DF7-C9C35886DD02}" type="presOf" srcId="{3F4C474A-638A-45A0-89CE-9D763E909138}" destId="{870023AD-0AB6-48E1-A5F1-CA8F44FF01DF}" srcOrd="0" destOrd="0" presId="urn:microsoft.com/office/officeart/2005/8/layout/orgChart1"/>
    <dgm:cxn modelId="{C30D7301-832A-4A1A-B377-1ADD9AFA6493}" srcId="{2BA0E6F5-087A-4A35-A4C9-8AF7E362FA0A}" destId="{AB4C7930-653D-4510-AD6E-D23BFE9F42AF}" srcOrd="1" destOrd="0" parTransId="{8B045440-677D-4F0F-9021-0ED33D2188D0}" sibTransId="{3D163D25-9634-43DC-BB09-FBA2A14CD7F4}"/>
    <dgm:cxn modelId="{0088D8A9-2B29-4168-BCFC-EB697DB4A283}" type="presOf" srcId="{AB4C7930-653D-4510-AD6E-D23BFE9F42AF}" destId="{E7507952-FC7E-490B-BFDB-7AC93820279D}" srcOrd="1" destOrd="0" presId="urn:microsoft.com/office/officeart/2005/8/layout/orgChart1"/>
    <dgm:cxn modelId="{50FC1911-FE9D-4BA5-93BE-2BC87035BCDC}" type="presOf" srcId="{66404A33-334E-41D4-A03B-897A9421998C}" destId="{47ED1DFB-D776-4217-8D7C-A86EDCFFA36E}" srcOrd="0" destOrd="0" presId="urn:microsoft.com/office/officeart/2005/8/layout/orgChart1"/>
    <dgm:cxn modelId="{FDE4E76B-F0A0-42AB-9DF4-6742E3F1ABE9}" type="presOf" srcId="{2BA0E6F5-087A-4A35-A4C9-8AF7E362FA0A}" destId="{3F76F020-DB44-4FB6-AD57-B445916048A8}" srcOrd="0" destOrd="0" presId="urn:microsoft.com/office/officeart/2005/8/layout/orgChart1"/>
    <dgm:cxn modelId="{9C402905-7B4B-4157-8C65-B1C1555E7FA7}" type="presOf" srcId="{CC084426-F673-4A38-AA3F-F789B36ABDBB}" destId="{A79F4843-E823-4F65-8E02-B74C5140CD70}" srcOrd="0" destOrd="0" presId="urn:microsoft.com/office/officeart/2005/8/layout/orgChart1"/>
    <dgm:cxn modelId="{E8647959-25DA-48AF-98F8-FE187A79E103}" type="presOf" srcId="{C5534F67-2310-4151-802A-F382B846C942}" destId="{44A30135-5FEA-4FF7-861E-2E5D36E1EDB1}" srcOrd="0" destOrd="0" presId="urn:microsoft.com/office/officeart/2005/8/layout/orgChart1"/>
    <dgm:cxn modelId="{982E2EF4-70EF-42F1-8960-882E60230C73}" type="presOf" srcId="{2BA0E6F5-087A-4A35-A4C9-8AF7E362FA0A}" destId="{5387B1D6-4999-4B7A-BF4E-B18C07AC5FB2}" srcOrd="1" destOrd="0" presId="urn:microsoft.com/office/officeart/2005/8/layout/orgChart1"/>
    <dgm:cxn modelId="{974FD2FF-B910-4132-902E-9DFFF211A863}" srcId="{2BA0E6F5-087A-4A35-A4C9-8AF7E362FA0A}" destId="{66404A33-334E-41D4-A03B-897A9421998C}" srcOrd="0" destOrd="0" parTransId="{DF9A70D6-602A-4B3E-B8EC-9763CE31B2D0}" sibTransId="{BF3D888B-6438-4D25-9526-6F6EE2B0BE5C}"/>
    <dgm:cxn modelId="{B440813F-62D0-44C8-A121-4360D3BA6A95}" type="presOf" srcId="{C5534F67-2310-4151-802A-F382B846C942}" destId="{7719DC5D-2E47-446F-8909-C66FB09508C2}" srcOrd="1" destOrd="0" presId="urn:microsoft.com/office/officeart/2005/8/layout/orgChart1"/>
    <dgm:cxn modelId="{E43985BB-27C2-45A9-BB52-DCCB1B78FDE6}" type="presOf" srcId="{66404A33-334E-41D4-A03B-897A9421998C}" destId="{A041652D-7230-4625-86DC-08CA66CB962D}" srcOrd="1" destOrd="0" presId="urn:microsoft.com/office/officeart/2005/8/layout/orgChart1"/>
    <dgm:cxn modelId="{A9A49753-A730-4400-8649-35062C72DEB9}" type="presOf" srcId="{DF9A70D6-602A-4B3E-B8EC-9763CE31B2D0}" destId="{07855173-D63D-4892-ADD1-BBBE9F6B9EBE}" srcOrd="0" destOrd="0" presId="urn:microsoft.com/office/officeart/2005/8/layout/orgChart1"/>
    <dgm:cxn modelId="{54E837AA-00F2-485D-80B6-05DD3B9108A3}" srcId="{2BA0E6F5-087A-4A35-A4C9-8AF7E362FA0A}" destId="{CC084426-F673-4A38-AA3F-F789B36ABDBB}" srcOrd="2" destOrd="0" parTransId="{38121905-87EF-4DAF-8B10-8235DFD3CB8B}" sibTransId="{ED65D0E0-6360-4CDE-8440-604BF1705257}"/>
    <dgm:cxn modelId="{1B00CB40-2EC8-4D61-AD0B-3A6ABCEFF19F}" type="presOf" srcId="{8B045440-677D-4F0F-9021-0ED33D2188D0}" destId="{12996503-E94F-436B-A2DA-6D86563A2C15}" srcOrd="0" destOrd="0" presId="urn:microsoft.com/office/officeart/2005/8/layout/orgChart1"/>
    <dgm:cxn modelId="{211FF3FB-CFEE-47DE-B674-28A2FCE670C0}" srcId="{3F4C474A-638A-45A0-89CE-9D763E909138}" destId="{2BA0E6F5-087A-4A35-A4C9-8AF7E362FA0A}" srcOrd="0" destOrd="0" parTransId="{3C1403AA-5880-4251-8F77-81E35C126790}" sibTransId="{BA43DC18-C80C-4066-9A98-65077D012755}"/>
    <dgm:cxn modelId="{3409B07B-837D-4885-9E5E-410BE18D7D68}" type="presOf" srcId="{CC084426-F673-4A38-AA3F-F789B36ABDBB}" destId="{A77150DA-0B51-44ED-BAFC-9EA6B79E0AB4}" srcOrd="1" destOrd="0" presId="urn:microsoft.com/office/officeart/2005/8/layout/orgChart1"/>
    <dgm:cxn modelId="{F247EFF3-C8EC-4C00-9D3A-99D2074B9240}" type="presOf" srcId="{AB4C7930-653D-4510-AD6E-D23BFE9F42AF}" destId="{6DC70978-41DF-4A90-BE5E-7291CFDEE2CE}" srcOrd="0" destOrd="0" presId="urn:microsoft.com/office/officeart/2005/8/layout/orgChart1"/>
    <dgm:cxn modelId="{9778D737-D8D2-43A7-9D36-74A8B52FA8D4}" type="presParOf" srcId="{870023AD-0AB6-48E1-A5F1-CA8F44FF01DF}" destId="{85C454E7-59B2-47C0-8B10-F18D7AE6DB73}" srcOrd="0" destOrd="0" presId="urn:microsoft.com/office/officeart/2005/8/layout/orgChart1"/>
    <dgm:cxn modelId="{3E32C641-5B82-4348-BC61-99096CC47446}" type="presParOf" srcId="{85C454E7-59B2-47C0-8B10-F18D7AE6DB73}" destId="{41C6E8AA-B948-495F-9EC9-6E5A0B07A2FB}" srcOrd="0" destOrd="0" presId="urn:microsoft.com/office/officeart/2005/8/layout/orgChart1"/>
    <dgm:cxn modelId="{2DF7213B-5BB2-4640-907C-0E7DBDB4BE40}" type="presParOf" srcId="{41C6E8AA-B948-495F-9EC9-6E5A0B07A2FB}" destId="{3F76F020-DB44-4FB6-AD57-B445916048A8}" srcOrd="0" destOrd="0" presId="urn:microsoft.com/office/officeart/2005/8/layout/orgChart1"/>
    <dgm:cxn modelId="{7CD3FDFD-D7DF-4627-8A05-F4A927446AE0}" type="presParOf" srcId="{41C6E8AA-B948-495F-9EC9-6E5A0B07A2FB}" destId="{5387B1D6-4999-4B7A-BF4E-B18C07AC5FB2}" srcOrd="1" destOrd="0" presId="urn:microsoft.com/office/officeart/2005/8/layout/orgChart1"/>
    <dgm:cxn modelId="{64F64DCD-6E73-4533-8301-F7F4687430FE}" type="presParOf" srcId="{85C454E7-59B2-47C0-8B10-F18D7AE6DB73}" destId="{175523CB-17AD-455A-8E1F-C2D8C0D234B2}" srcOrd="1" destOrd="0" presId="urn:microsoft.com/office/officeart/2005/8/layout/orgChart1"/>
    <dgm:cxn modelId="{027684AF-A7C5-4724-A9BA-D8D39F2A81F9}" type="presParOf" srcId="{175523CB-17AD-455A-8E1F-C2D8C0D234B2}" destId="{07855173-D63D-4892-ADD1-BBBE9F6B9EBE}" srcOrd="0" destOrd="0" presId="urn:microsoft.com/office/officeart/2005/8/layout/orgChart1"/>
    <dgm:cxn modelId="{1FE4341A-5DD8-4CE1-A597-B99C11B82BD2}" type="presParOf" srcId="{175523CB-17AD-455A-8E1F-C2D8C0D234B2}" destId="{8A03A403-6D96-405D-BEAD-63D040AA4437}" srcOrd="1" destOrd="0" presId="urn:microsoft.com/office/officeart/2005/8/layout/orgChart1"/>
    <dgm:cxn modelId="{EEB3D5CF-C410-49A8-B8DB-4AD1FCB8C719}" type="presParOf" srcId="{8A03A403-6D96-405D-BEAD-63D040AA4437}" destId="{F232C595-7F68-4973-952F-7A54065D95F0}" srcOrd="0" destOrd="0" presId="urn:microsoft.com/office/officeart/2005/8/layout/orgChart1"/>
    <dgm:cxn modelId="{0D275C1C-29DD-48A6-81DD-8723C0FF5B3B}" type="presParOf" srcId="{F232C595-7F68-4973-952F-7A54065D95F0}" destId="{47ED1DFB-D776-4217-8D7C-A86EDCFFA36E}" srcOrd="0" destOrd="0" presId="urn:microsoft.com/office/officeart/2005/8/layout/orgChart1"/>
    <dgm:cxn modelId="{6F1CA2C7-457E-44C0-974A-C331B924015E}" type="presParOf" srcId="{F232C595-7F68-4973-952F-7A54065D95F0}" destId="{A041652D-7230-4625-86DC-08CA66CB962D}" srcOrd="1" destOrd="0" presId="urn:microsoft.com/office/officeart/2005/8/layout/orgChart1"/>
    <dgm:cxn modelId="{A13396AA-420B-4195-BDB5-97B0F3BD9C1B}" type="presParOf" srcId="{8A03A403-6D96-405D-BEAD-63D040AA4437}" destId="{8FA0553C-80D9-47AE-9590-0533A1B0313D}" srcOrd="1" destOrd="0" presId="urn:microsoft.com/office/officeart/2005/8/layout/orgChart1"/>
    <dgm:cxn modelId="{AB0898E9-7438-4855-827E-00DE8AD2AAA4}" type="presParOf" srcId="{8A03A403-6D96-405D-BEAD-63D040AA4437}" destId="{2A082DC0-CD67-4270-B9B9-9301F252DB7B}" srcOrd="2" destOrd="0" presId="urn:microsoft.com/office/officeart/2005/8/layout/orgChart1"/>
    <dgm:cxn modelId="{F3F57285-02A0-4B02-8508-7610F62DFD4A}" type="presParOf" srcId="{175523CB-17AD-455A-8E1F-C2D8C0D234B2}" destId="{12996503-E94F-436B-A2DA-6D86563A2C15}" srcOrd="2" destOrd="0" presId="urn:microsoft.com/office/officeart/2005/8/layout/orgChart1"/>
    <dgm:cxn modelId="{AEB91C02-AD20-4AC0-B075-2DDFD377D338}" type="presParOf" srcId="{175523CB-17AD-455A-8E1F-C2D8C0D234B2}" destId="{BD4C08A2-765D-4DAE-9E47-1E99315A0DFF}" srcOrd="3" destOrd="0" presId="urn:microsoft.com/office/officeart/2005/8/layout/orgChart1"/>
    <dgm:cxn modelId="{530D3A45-B60C-456D-923B-97C19769E3B2}" type="presParOf" srcId="{BD4C08A2-765D-4DAE-9E47-1E99315A0DFF}" destId="{61439F03-F347-4993-9CD1-18C9A54E5F32}" srcOrd="0" destOrd="0" presId="urn:microsoft.com/office/officeart/2005/8/layout/orgChart1"/>
    <dgm:cxn modelId="{4DC1F7BD-EAFA-4E8A-B72F-96F31CF96299}" type="presParOf" srcId="{61439F03-F347-4993-9CD1-18C9A54E5F32}" destId="{6DC70978-41DF-4A90-BE5E-7291CFDEE2CE}" srcOrd="0" destOrd="0" presId="urn:microsoft.com/office/officeart/2005/8/layout/orgChart1"/>
    <dgm:cxn modelId="{36F5221C-F3C3-445A-A55B-82F1077E2136}" type="presParOf" srcId="{61439F03-F347-4993-9CD1-18C9A54E5F32}" destId="{E7507952-FC7E-490B-BFDB-7AC93820279D}" srcOrd="1" destOrd="0" presId="urn:microsoft.com/office/officeart/2005/8/layout/orgChart1"/>
    <dgm:cxn modelId="{B686FE92-2E32-49BF-A339-76A6D74F4E00}" type="presParOf" srcId="{BD4C08A2-765D-4DAE-9E47-1E99315A0DFF}" destId="{6A9E21D2-3897-4115-97E9-A6CF8153657B}" srcOrd="1" destOrd="0" presId="urn:microsoft.com/office/officeart/2005/8/layout/orgChart1"/>
    <dgm:cxn modelId="{A0691D95-8158-46ED-AC5D-067E402EB1BD}" type="presParOf" srcId="{BD4C08A2-765D-4DAE-9E47-1E99315A0DFF}" destId="{ED5A3703-6BA5-4C65-8AEE-A3C341F3A936}" srcOrd="2" destOrd="0" presId="urn:microsoft.com/office/officeart/2005/8/layout/orgChart1"/>
    <dgm:cxn modelId="{4BCC117D-0A1E-4E42-9886-0D2C886505A6}" type="presParOf" srcId="{175523CB-17AD-455A-8E1F-C2D8C0D234B2}" destId="{A1D2DC4E-4E2E-4904-BCC0-2B25B81C552E}" srcOrd="4" destOrd="0" presId="urn:microsoft.com/office/officeart/2005/8/layout/orgChart1"/>
    <dgm:cxn modelId="{9A14FD20-2C85-4689-BDB9-8D39C8018AE8}" type="presParOf" srcId="{175523CB-17AD-455A-8E1F-C2D8C0D234B2}" destId="{52498BA2-F0A7-4AFD-B9E5-D4D2D6091DAE}" srcOrd="5" destOrd="0" presId="urn:microsoft.com/office/officeart/2005/8/layout/orgChart1"/>
    <dgm:cxn modelId="{2CB9A288-94FD-4AC3-87EF-1AAAA7787DBE}" type="presParOf" srcId="{52498BA2-F0A7-4AFD-B9E5-D4D2D6091DAE}" destId="{BB5F289E-D448-4D06-803E-B1DB78A99643}" srcOrd="0" destOrd="0" presId="urn:microsoft.com/office/officeart/2005/8/layout/orgChart1"/>
    <dgm:cxn modelId="{33BE5AC8-893B-495A-B0B0-6F0FB9506F1B}" type="presParOf" srcId="{BB5F289E-D448-4D06-803E-B1DB78A99643}" destId="{A79F4843-E823-4F65-8E02-B74C5140CD70}" srcOrd="0" destOrd="0" presId="urn:microsoft.com/office/officeart/2005/8/layout/orgChart1"/>
    <dgm:cxn modelId="{1AE43A6E-CB2B-4BEC-86D3-121657A70832}" type="presParOf" srcId="{BB5F289E-D448-4D06-803E-B1DB78A99643}" destId="{A77150DA-0B51-44ED-BAFC-9EA6B79E0AB4}" srcOrd="1" destOrd="0" presId="urn:microsoft.com/office/officeart/2005/8/layout/orgChart1"/>
    <dgm:cxn modelId="{440F5F86-A321-46AD-8A15-1925CA803EE4}" type="presParOf" srcId="{52498BA2-F0A7-4AFD-B9E5-D4D2D6091DAE}" destId="{7B138EA2-B7C1-4181-B7EE-830499A5C2EC}" srcOrd="1" destOrd="0" presId="urn:microsoft.com/office/officeart/2005/8/layout/orgChart1"/>
    <dgm:cxn modelId="{B2E591D6-2E09-4A3E-BAF5-545C56A64BC0}" type="presParOf" srcId="{52498BA2-F0A7-4AFD-B9E5-D4D2D6091DAE}" destId="{EBEE2537-F867-4EFE-B886-A4D5093DA9F1}" srcOrd="2" destOrd="0" presId="urn:microsoft.com/office/officeart/2005/8/layout/orgChart1"/>
    <dgm:cxn modelId="{001F6196-4604-403F-9E9D-7F28C7B31AD0}" type="presParOf" srcId="{175523CB-17AD-455A-8E1F-C2D8C0D234B2}" destId="{4ED492B1-444A-40D7-A399-F4B5D96B2454}" srcOrd="6" destOrd="0" presId="urn:microsoft.com/office/officeart/2005/8/layout/orgChart1"/>
    <dgm:cxn modelId="{52623C7D-EA55-4FF5-9309-C998E490A6B0}" type="presParOf" srcId="{175523CB-17AD-455A-8E1F-C2D8C0D234B2}" destId="{C37AEE85-02B8-4578-8D3B-1866E82B791F}" srcOrd="7" destOrd="0" presId="urn:microsoft.com/office/officeart/2005/8/layout/orgChart1"/>
    <dgm:cxn modelId="{250CD5CE-DFDA-47E4-9F1B-C10768204A1D}" type="presParOf" srcId="{C37AEE85-02B8-4578-8D3B-1866E82B791F}" destId="{B652C232-E6EA-4524-B33C-88363B629A19}" srcOrd="0" destOrd="0" presId="urn:microsoft.com/office/officeart/2005/8/layout/orgChart1"/>
    <dgm:cxn modelId="{5555721F-BF9F-49E7-BDA8-F0BDE4BABEAC}" type="presParOf" srcId="{B652C232-E6EA-4524-B33C-88363B629A19}" destId="{44A30135-5FEA-4FF7-861E-2E5D36E1EDB1}" srcOrd="0" destOrd="0" presId="urn:microsoft.com/office/officeart/2005/8/layout/orgChart1"/>
    <dgm:cxn modelId="{A60613CE-D410-45BC-9055-8C2071C4696B}" type="presParOf" srcId="{B652C232-E6EA-4524-B33C-88363B629A19}" destId="{7719DC5D-2E47-446F-8909-C66FB09508C2}" srcOrd="1" destOrd="0" presId="urn:microsoft.com/office/officeart/2005/8/layout/orgChart1"/>
    <dgm:cxn modelId="{FB54D88E-D0DB-4CB9-B238-9A4F7A72C1C2}" type="presParOf" srcId="{C37AEE85-02B8-4578-8D3B-1866E82B791F}" destId="{04B0AF77-5828-49B8-847C-7E3683522987}" srcOrd="1" destOrd="0" presId="urn:microsoft.com/office/officeart/2005/8/layout/orgChart1"/>
    <dgm:cxn modelId="{5B211A98-9F28-4A97-ACEE-B2DE9F95990F}" type="presParOf" srcId="{C37AEE85-02B8-4578-8D3B-1866E82B791F}" destId="{90277D42-4A45-4873-9CBE-0E4BF1961F7B}" srcOrd="2" destOrd="0" presId="urn:microsoft.com/office/officeart/2005/8/layout/orgChart1"/>
    <dgm:cxn modelId="{E5CE9EE6-F59D-45C8-BA6F-E22A90FC5E1D}" type="presParOf" srcId="{85C454E7-59B2-47C0-8B10-F18D7AE6DB73}" destId="{C0EB81C0-A8EC-4A4A-ACF7-638C0AA11F4A}" srcOrd="2" destOrd="0" presId="urn:microsoft.com/office/officeart/2005/8/layout/orgChart1"/>
  </dgm:cxnLst>
  <dgm:bg/>
  <dgm:whole/>
  <dgm:extLst>
    <a:ext uri="http://schemas.microsoft.com/office/drawing/2008/diagram">
      <dsp:dataModelExt xmlns=""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CD56A4B-6328-4BF0-9EF2-1D218811C0B2}">
      <dsp:nvSpPr>
        <dsp:cNvPr id="0" name=""/>
        <dsp:cNvSpPr/>
      </dsp:nvSpPr>
      <dsp:spPr>
        <a:xfrm>
          <a:off x="5583109" y="2019202"/>
          <a:ext cx="213224" cy="1796589"/>
        </a:xfrm>
        <a:custGeom>
          <a:avLst/>
          <a:gdLst/>
          <a:ahLst/>
          <a:cxnLst/>
          <a:rect l="0" t="0" r="0" b="0"/>
          <a:pathLst>
            <a:path>
              <a:moveTo>
                <a:pt x="213224" y="0"/>
              </a:moveTo>
              <a:lnTo>
                <a:pt x="0" y="1796589"/>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AC2CDD5-8DC8-47A0-A0BE-074786604E11}">
      <dsp:nvSpPr>
        <dsp:cNvPr id="0" name=""/>
        <dsp:cNvSpPr/>
      </dsp:nvSpPr>
      <dsp:spPr>
        <a:xfrm>
          <a:off x="3974695" y="684077"/>
          <a:ext cx="2674535" cy="723491"/>
        </a:xfrm>
        <a:custGeom>
          <a:avLst/>
          <a:gdLst/>
          <a:ahLst/>
          <a:cxnLst/>
          <a:rect l="0" t="0" r="0" b="0"/>
          <a:pathLst>
            <a:path>
              <a:moveTo>
                <a:pt x="0" y="0"/>
              </a:moveTo>
              <a:lnTo>
                <a:pt x="0" y="499605"/>
              </a:lnTo>
              <a:lnTo>
                <a:pt x="2674535" y="499605"/>
              </a:lnTo>
              <a:lnTo>
                <a:pt x="2674535" y="72349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EB81481-3215-4071-84A4-F4FA771F7DC2}">
      <dsp:nvSpPr>
        <dsp:cNvPr id="0" name=""/>
        <dsp:cNvSpPr/>
      </dsp:nvSpPr>
      <dsp:spPr>
        <a:xfrm>
          <a:off x="3010218" y="2066516"/>
          <a:ext cx="213501" cy="1740261"/>
        </a:xfrm>
        <a:custGeom>
          <a:avLst/>
          <a:gdLst/>
          <a:ahLst/>
          <a:cxnLst/>
          <a:rect l="0" t="0" r="0" b="0"/>
          <a:pathLst>
            <a:path>
              <a:moveTo>
                <a:pt x="213501" y="0"/>
              </a:moveTo>
              <a:lnTo>
                <a:pt x="0" y="1740261"/>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C92381BE-8133-49EA-B0A9-41C5768C4635}">
      <dsp:nvSpPr>
        <dsp:cNvPr id="0" name=""/>
        <dsp:cNvSpPr/>
      </dsp:nvSpPr>
      <dsp:spPr>
        <a:xfrm>
          <a:off x="3974695" y="684077"/>
          <a:ext cx="101921" cy="723491"/>
        </a:xfrm>
        <a:custGeom>
          <a:avLst/>
          <a:gdLst/>
          <a:ahLst/>
          <a:cxnLst/>
          <a:rect l="0" t="0" r="0" b="0"/>
          <a:pathLst>
            <a:path>
              <a:moveTo>
                <a:pt x="0" y="0"/>
              </a:moveTo>
              <a:lnTo>
                <a:pt x="0" y="499605"/>
              </a:lnTo>
              <a:lnTo>
                <a:pt x="101921" y="499605"/>
              </a:lnTo>
              <a:lnTo>
                <a:pt x="101921" y="723491"/>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425787B-361A-4DD5-AAE6-F3BD4102EF05}">
      <dsp:nvSpPr>
        <dsp:cNvPr id="0" name=""/>
        <dsp:cNvSpPr/>
      </dsp:nvSpPr>
      <dsp:spPr>
        <a:xfrm>
          <a:off x="231118" y="2086623"/>
          <a:ext cx="214900" cy="1709194"/>
        </a:xfrm>
        <a:custGeom>
          <a:avLst/>
          <a:gdLst/>
          <a:ahLst/>
          <a:cxnLst/>
          <a:rect l="0" t="0" r="0" b="0"/>
          <a:pathLst>
            <a:path>
              <a:moveTo>
                <a:pt x="214900" y="0"/>
              </a:moveTo>
              <a:lnTo>
                <a:pt x="0" y="1709194"/>
              </a:lnTo>
            </a:path>
          </a:pathLst>
        </a:custGeom>
        <a:noFill/>
        <a:ln w="25400" cap="flat" cmpd="sng" algn="ctr">
          <a:solidFill>
            <a:schemeClr val="accent1">
              <a:shade val="8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DC455F1E-8066-484D-B607-A7F7AFF06FFE}">
      <dsp:nvSpPr>
        <dsp:cNvPr id="0" name=""/>
        <dsp:cNvSpPr/>
      </dsp:nvSpPr>
      <dsp:spPr>
        <a:xfrm>
          <a:off x="1386900" y="684077"/>
          <a:ext cx="2587795" cy="733246"/>
        </a:xfrm>
        <a:custGeom>
          <a:avLst/>
          <a:gdLst/>
          <a:ahLst/>
          <a:cxnLst/>
          <a:rect l="0" t="0" r="0" b="0"/>
          <a:pathLst>
            <a:path>
              <a:moveTo>
                <a:pt x="2587795" y="0"/>
              </a:moveTo>
              <a:lnTo>
                <a:pt x="2587795" y="509360"/>
              </a:lnTo>
              <a:lnTo>
                <a:pt x="0" y="509360"/>
              </a:lnTo>
              <a:lnTo>
                <a:pt x="0" y="733246"/>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E9F2059-8855-4129-A108-B66E9DE293C0}">
      <dsp:nvSpPr>
        <dsp:cNvPr id="0" name=""/>
        <dsp:cNvSpPr/>
      </dsp:nvSpPr>
      <dsp:spPr>
        <a:xfrm rot="10800000" flipV="1">
          <a:off x="96989" y="122370"/>
          <a:ext cx="7755411" cy="561707"/>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b="1" kern="1200" dirty="0" smtClean="0">
              <a:solidFill>
                <a:schemeClr val="bg1"/>
              </a:solidFill>
            </a:rPr>
            <a:t>80</a:t>
          </a:r>
          <a:r>
            <a:rPr lang="en-US" sz="2500" kern="1200" dirty="0" smtClean="0">
              <a:solidFill>
                <a:schemeClr val="bg1"/>
              </a:solidFill>
            </a:rPr>
            <a:t> subjects were divided into 3 groups</a:t>
          </a:r>
        </a:p>
      </dsp:txBody>
      <dsp:txXfrm rot="10800000" flipV="1">
        <a:off x="96989" y="122370"/>
        <a:ext cx="7755411" cy="561707"/>
      </dsp:txXfrm>
    </dsp:sp>
    <dsp:sp modelId="{5B67A276-0AF2-4EC0-92B6-DEA5B1745806}">
      <dsp:nvSpPr>
        <dsp:cNvPr id="0" name=""/>
        <dsp:cNvSpPr/>
      </dsp:nvSpPr>
      <dsp:spPr>
        <a:xfrm>
          <a:off x="210798" y="1417323"/>
          <a:ext cx="2352204" cy="669300"/>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bg1"/>
              </a:solidFill>
            </a:rPr>
            <a:t>GROUP 1</a:t>
          </a:r>
          <a:endParaRPr lang="en-US" sz="2800" b="1" kern="1200" dirty="0">
            <a:solidFill>
              <a:schemeClr val="bg1"/>
            </a:solidFill>
          </a:endParaRPr>
        </a:p>
      </dsp:txBody>
      <dsp:txXfrm>
        <a:off x="210798" y="1417323"/>
        <a:ext cx="2352204" cy="669300"/>
      </dsp:txXfrm>
    </dsp:sp>
    <dsp:sp modelId="{47560664-ECEB-46D2-A4EC-0A740A74B614}">
      <dsp:nvSpPr>
        <dsp:cNvPr id="0" name=""/>
        <dsp:cNvSpPr/>
      </dsp:nvSpPr>
      <dsp:spPr>
        <a:xfrm>
          <a:off x="231118" y="2326905"/>
          <a:ext cx="2417727" cy="2937824"/>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latin typeface="+mn-lt"/>
              <a:ea typeface="+mn-ea"/>
              <a:cs typeface="+mn-cs"/>
            </a:rPr>
            <a:t>16 apparently healthy volunteers</a:t>
          </a:r>
          <a:endParaRPr lang="en-US" sz="3500" kern="1200" dirty="0">
            <a:solidFill>
              <a:schemeClr val="bg1"/>
            </a:solidFill>
          </a:endParaRPr>
        </a:p>
      </dsp:txBody>
      <dsp:txXfrm>
        <a:off x="231118" y="2326905"/>
        <a:ext cx="2417727" cy="2937824"/>
      </dsp:txXfrm>
    </dsp:sp>
    <dsp:sp modelId="{7988047D-97FF-47EC-8202-D588387F0F46}">
      <dsp:nvSpPr>
        <dsp:cNvPr id="0" name=""/>
        <dsp:cNvSpPr/>
      </dsp:nvSpPr>
      <dsp:spPr>
        <a:xfrm>
          <a:off x="3010495" y="1407568"/>
          <a:ext cx="2132241" cy="658948"/>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bg1"/>
              </a:solidFill>
            </a:rPr>
            <a:t>GROUP 2</a:t>
          </a:r>
          <a:endParaRPr lang="en-US" sz="2800" b="1" kern="1200" dirty="0">
            <a:solidFill>
              <a:schemeClr val="bg1"/>
            </a:solidFill>
          </a:endParaRPr>
        </a:p>
      </dsp:txBody>
      <dsp:txXfrm>
        <a:off x="3010495" y="1407568"/>
        <a:ext cx="2132241" cy="658948"/>
      </dsp:txXfrm>
    </dsp:sp>
    <dsp:sp modelId="{0B5F3DF2-BB55-408A-B65F-F1D6A6ED9295}">
      <dsp:nvSpPr>
        <dsp:cNvPr id="0" name=""/>
        <dsp:cNvSpPr/>
      </dsp:nvSpPr>
      <dsp:spPr>
        <a:xfrm>
          <a:off x="3010218" y="2357866"/>
          <a:ext cx="2132241" cy="2897823"/>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solidFill>
                <a:schemeClr val="bg1"/>
              </a:solidFill>
              <a:latin typeface="+mn-lt"/>
              <a:ea typeface="+mn-ea"/>
              <a:cs typeface="+mn-cs"/>
            </a:rPr>
            <a:t>16 patients suffering from Type 2 DM without clinically evident cardiovascular complications</a:t>
          </a:r>
          <a:endParaRPr lang="en-US" sz="2500" kern="1200" dirty="0">
            <a:solidFill>
              <a:schemeClr val="bg1"/>
            </a:solidFill>
          </a:endParaRPr>
        </a:p>
      </dsp:txBody>
      <dsp:txXfrm>
        <a:off x="3010218" y="2357866"/>
        <a:ext cx="2132241" cy="2897823"/>
      </dsp:txXfrm>
    </dsp:sp>
    <dsp:sp modelId="{4091353C-5536-43FD-8344-566F2BBBBDF1}">
      <dsp:nvSpPr>
        <dsp:cNvPr id="0" name=""/>
        <dsp:cNvSpPr/>
      </dsp:nvSpPr>
      <dsp:spPr>
        <a:xfrm>
          <a:off x="5583109" y="1407568"/>
          <a:ext cx="2132241" cy="611633"/>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gradFill flip="none" rotWithShape="1">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5400000" scaled="0"/>
            <a:tileRect r="-100000" b="-100000"/>
          </a:grad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bg1"/>
              </a:solidFill>
            </a:rPr>
            <a:t>GROUP 3</a:t>
          </a:r>
          <a:endParaRPr lang="en-US" sz="2800" b="1" kern="1200" dirty="0">
            <a:solidFill>
              <a:schemeClr val="bg1"/>
            </a:solidFill>
          </a:endParaRPr>
        </a:p>
      </dsp:txBody>
      <dsp:txXfrm>
        <a:off x="5583109" y="1407568"/>
        <a:ext cx="2132241" cy="611633"/>
      </dsp:txXfrm>
    </dsp:sp>
    <dsp:sp modelId="{AE928E76-9D9C-4FF0-A0B5-D5CCFA3CB89E}">
      <dsp:nvSpPr>
        <dsp:cNvPr id="0" name=""/>
        <dsp:cNvSpPr/>
      </dsp:nvSpPr>
      <dsp:spPr>
        <a:xfrm>
          <a:off x="5583109" y="2391214"/>
          <a:ext cx="2132241" cy="2849154"/>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lvl="0" algn="ctr" defTabSz="1111250">
            <a:lnSpc>
              <a:spcPct val="90000"/>
            </a:lnSpc>
            <a:spcBef>
              <a:spcPct val="0"/>
            </a:spcBef>
            <a:spcAft>
              <a:spcPct val="35000"/>
            </a:spcAft>
          </a:pPr>
          <a:r>
            <a:rPr lang="en-US" sz="2500" kern="1200" dirty="0" smtClean="0">
              <a:solidFill>
                <a:schemeClr val="tx2"/>
              </a:solidFill>
            </a:rPr>
            <a:t> </a:t>
          </a:r>
          <a:r>
            <a:rPr lang="en-US" sz="2500" kern="1200" dirty="0" smtClean="0">
              <a:solidFill>
                <a:schemeClr val="bg1"/>
              </a:solidFill>
              <a:latin typeface="+mn-lt"/>
              <a:ea typeface="+mn-ea"/>
              <a:cs typeface="+mn-cs"/>
            </a:rPr>
            <a:t>48 patients suffering from Type 2 DM with cardiovascular complications</a:t>
          </a:r>
          <a:endParaRPr lang="en-US" sz="2500" kern="1200" dirty="0"/>
        </a:p>
      </dsp:txBody>
      <dsp:txXfrm>
        <a:off x="5583109" y="2391214"/>
        <a:ext cx="2132241" cy="2849154"/>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3D90B87-1337-41A5-A823-7AE4FA63A7E9}">
      <dsp:nvSpPr>
        <dsp:cNvPr id="0" name=""/>
        <dsp:cNvSpPr/>
      </dsp:nvSpPr>
      <dsp:spPr>
        <a:xfrm>
          <a:off x="4114800" y="1362931"/>
          <a:ext cx="2237366" cy="495905"/>
        </a:xfrm>
        <a:custGeom>
          <a:avLst/>
          <a:gdLst/>
          <a:ahLst/>
          <a:cxnLst/>
          <a:rect l="0" t="0" r="0" b="0"/>
          <a:pathLst>
            <a:path>
              <a:moveTo>
                <a:pt x="0" y="0"/>
              </a:moveTo>
              <a:lnTo>
                <a:pt x="0" y="254879"/>
              </a:lnTo>
              <a:lnTo>
                <a:pt x="2237366" y="254879"/>
              </a:lnTo>
              <a:lnTo>
                <a:pt x="2237366" y="49590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FB65333-9F60-41C0-AE85-BC977D71A8E5}">
      <dsp:nvSpPr>
        <dsp:cNvPr id="0" name=""/>
        <dsp:cNvSpPr/>
      </dsp:nvSpPr>
      <dsp:spPr>
        <a:xfrm>
          <a:off x="1996339" y="1362931"/>
          <a:ext cx="2118460" cy="495905"/>
        </a:xfrm>
        <a:custGeom>
          <a:avLst/>
          <a:gdLst/>
          <a:ahLst/>
          <a:cxnLst/>
          <a:rect l="0" t="0" r="0" b="0"/>
          <a:pathLst>
            <a:path>
              <a:moveTo>
                <a:pt x="2118460" y="0"/>
              </a:moveTo>
              <a:lnTo>
                <a:pt x="2118460" y="254879"/>
              </a:lnTo>
              <a:lnTo>
                <a:pt x="0" y="254879"/>
              </a:lnTo>
              <a:lnTo>
                <a:pt x="0" y="49590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9461B6BC-96F9-4621-AD55-6481729625B1}">
      <dsp:nvSpPr>
        <dsp:cNvPr id="0" name=""/>
        <dsp:cNvSpPr/>
      </dsp:nvSpPr>
      <dsp:spPr>
        <a:xfrm>
          <a:off x="228929" y="633850"/>
          <a:ext cx="7771741" cy="729081"/>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b="1" kern="1200" dirty="0" smtClean="0">
              <a:solidFill>
                <a:schemeClr val="bg1"/>
              </a:solidFill>
            </a:rPr>
            <a:t>I-Full clinical examination</a:t>
          </a:r>
          <a:endParaRPr lang="en-US" sz="2800" b="1" kern="1200" dirty="0">
            <a:solidFill>
              <a:schemeClr val="bg1"/>
            </a:solidFill>
          </a:endParaRPr>
        </a:p>
      </dsp:txBody>
      <dsp:txXfrm>
        <a:off x="228929" y="633850"/>
        <a:ext cx="7771741" cy="729081"/>
      </dsp:txXfrm>
    </dsp:sp>
    <dsp:sp modelId="{BE83BF9B-9C7A-4821-89A5-049E6A463A79}">
      <dsp:nvSpPr>
        <dsp:cNvPr id="0" name=""/>
        <dsp:cNvSpPr/>
      </dsp:nvSpPr>
      <dsp:spPr>
        <a:xfrm>
          <a:off x="0" y="1858837"/>
          <a:ext cx="3992679" cy="1913059"/>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l" defTabSz="1244600">
            <a:lnSpc>
              <a:spcPct val="90000"/>
            </a:lnSpc>
            <a:spcBef>
              <a:spcPct val="0"/>
            </a:spcBef>
            <a:spcAft>
              <a:spcPct val="35000"/>
            </a:spcAft>
          </a:pPr>
          <a:r>
            <a:rPr lang="en-US" sz="2800" kern="1200" dirty="0" smtClean="0"/>
            <a:t>     </a:t>
          </a:r>
          <a:r>
            <a:rPr lang="en-US" sz="2800" kern="1200" dirty="0" smtClean="0">
              <a:solidFill>
                <a:schemeClr val="bg1"/>
              </a:solidFill>
            </a:rPr>
            <a:t>Full history taking</a:t>
          </a:r>
          <a:endParaRPr lang="en-US" sz="2800" kern="1200" dirty="0">
            <a:solidFill>
              <a:schemeClr val="bg1"/>
            </a:solidFill>
          </a:endParaRPr>
        </a:p>
      </dsp:txBody>
      <dsp:txXfrm>
        <a:off x="0" y="1858837"/>
        <a:ext cx="3992679" cy="1913059"/>
      </dsp:txXfrm>
    </dsp:sp>
    <dsp:sp modelId="{1C982DB8-64D6-406C-8B5F-AF2B4865FE99}">
      <dsp:nvSpPr>
        <dsp:cNvPr id="0" name=""/>
        <dsp:cNvSpPr/>
      </dsp:nvSpPr>
      <dsp:spPr>
        <a:xfrm>
          <a:off x="4476040" y="1858837"/>
          <a:ext cx="3752250" cy="1913059"/>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bg1"/>
              </a:solidFill>
            </a:rPr>
            <a:t>Complete physical examination</a:t>
          </a:r>
          <a:endParaRPr lang="en-US" sz="2800" kern="1200" dirty="0">
            <a:solidFill>
              <a:schemeClr val="bg1"/>
            </a:solidFill>
          </a:endParaRPr>
        </a:p>
      </dsp:txBody>
      <dsp:txXfrm>
        <a:off x="4476040" y="1858837"/>
        <a:ext cx="3752250" cy="1913059"/>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ED492B1-444A-40D7-A399-F4B5D96B2454}">
      <dsp:nvSpPr>
        <dsp:cNvPr id="0" name=""/>
        <dsp:cNvSpPr/>
      </dsp:nvSpPr>
      <dsp:spPr>
        <a:xfrm>
          <a:off x="4083810" y="1422494"/>
          <a:ext cx="3181153" cy="859235"/>
        </a:xfrm>
        <a:custGeom>
          <a:avLst/>
          <a:gdLst/>
          <a:ahLst/>
          <a:cxnLst/>
          <a:rect l="0" t="0" r="0" b="0"/>
          <a:pathLst>
            <a:path>
              <a:moveTo>
                <a:pt x="0" y="0"/>
              </a:moveTo>
              <a:lnTo>
                <a:pt x="0" y="681234"/>
              </a:lnTo>
              <a:lnTo>
                <a:pt x="3181153" y="681234"/>
              </a:lnTo>
              <a:lnTo>
                <a:pt x="3181153" y="85923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A1D2DC4E-4E2E-4904-BCC0-2B25B81C552E}">
      <dsp:nvSpPr>
        <dsp:cNvPr id="0" name=""/>
        <dsp:cNvSpPr/>
      </dsp:nvSpPr>
      <dsp:spPr>
        <a:xfrm>
          <a:off x="4083810" y="1422494"/>
          <a:ext cx="1017698" cy="859235"/>
        </a:xfrm>
        <a:custGeom>
          <a:avLst/>
          <a:gdLst/>
          <a:ahLst/>
          <a:cxnLst/>
          <a:rect l="0" t="0" r="0" b="0"/>
          <a:pathLst>
            <a:path>
              <a:moveTo>
                <a:pt x="0" y="0"/>
              </a:moveTo>
              <a:lnTo>
                <a:pt x="0" y="681234"/>
              </a:lnTo>
              <a:lnTo>
                <a:pt x="1017698" y="681234"/>
              </a:lnTo>
              <a:lnTo>
                <a:pt x="1017698" y="85923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2996503-E94F-436B-A2DA-6D86563A2C15}">
      <dsp:nvSpPr>
        <dsp:cNvPr id="0" name=""/>
        <dsp:cNvSpPr/>
      </dsp:nvSpPr>
      <dsp:spPr>
        <a:xfrm>
          <a:off x="3050262" y="1422494"/>
          <a:ext cx="1033548" cy="859235"/>
        </a:xfrm>
        <a:custGeom>
          <a:avLst/>
          <a:gdLst/>
          <a:ahLst/>
          <a:cxnLst/>
          <a:rect l="0" t="0" r="0" b="0"/>
          <a:pathLst>
            <a:path>
              <a:moveTo>
                <a:pt x="1033548" y="0"/>
              </a:moveTo>
              <a:lnTo>
                <a:pt x="1033548" y="681234"/>
              </a:lnTo>
              <a:lnTo>
                <a:pt x="0" y="681234"/>
              </a:lnTo>
              <a:lnTo>
                <a:pt x="0" y="85923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07855173-D63D-4892-ADD1-BBBE9F6B9EBE}">
      <dsp:nvSpPr>
        <dsp:cNvPr id="0" name=""/>
        <dsp:cNvSpPr/>
      </dsp:nvSpPr>
      <dsp:spPr>
        <a:xfrm>
          <a:off x="925721" y="1422494"/>
          <a:ext cx="3158089" cy="859235"/>
        </a:xfrm>
        <a:custGeom>
          <a:avLst/>
          <a:gdLst/>
          <a:ahLst/>
          <a:cxnLst/>
          <a:rect l="0" t="0" r="0" b="0"/>
          <a:pathLst>
            <a:path>
              <a:moveTo>
                <a:pt x="3158089" y="0"/>
              </a:moveTo>
              <a:lnTo>
                <a:pt x="3158089" y="681234"/>
              </a:lnTo>
              <a:lnTo>
                <a:pt x="0" y="681234"/>
              </a:lnTo>
              <a:lnTo>
                <a:pt x="0" y="859235"/>
              </a:lnTo>
            </a:path>
          </a:pathLst>
        </a:custGeom>
        <a:noFill/>
        <a:ln w="25400" cap="flat" cmpd="sng" algn="ctr">
          <a:solidFill>
            <a:schemeClr val="accent1">
              <a:shade val="60000"/>
              <a:hueOff val="0"/>
              <a:satOff val="0"/>
              <a:lumOff val="0"/>
              <a:alphaOff val="0"/>
            </a:schemeClr>
          </a:solidFill>
          <a:prstDash val="solid"/>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3F76F020-DB44-4FB6-AD57-B445916048A8}">
      <dsp:nvSpPr>
        <dsp:cNvPr id="0" name=""/>
        <dsp:cNvSpPr/>
      </dsp:nvSpPr>
      <dsp:spPr>
        <a:xfrm>
          <a:off x="1269237" y="787014"/>
          <a:ext cx="5629146" cy="635479"/>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l" defTabSz="1244600">
            <a:lnSpc>
              <a:spcPct val="90000"/>
            </a:lnSpc>
            <a:spcBef>
              <a:spcPct val="0"/>
            </a:spcBef>
            <a:spcAft>
              <a:spcPct val="35000"/>
            </a:spcAft>
          </a:pPr>
          <a:r>
            <a:rPr lang="en-US" sz="2800" b="1" kern="1200" dirty="0" smtClean="0">
              <a:solidFill>
                <a:schemeClr val="bg1"/>
              </a:solidFill>
            </a:rPr>
            <a:t>                II-Investigations</a:t>
          </a:r>
          <a:endParaRPr lang="en-US" sz="2800" b="1" kern="1200" dirty="0">
            <a:solidFill>
              <a:schemeClr val="bg1"/>
            </a:solidFill>
          </a:endParaRPr>
        </a:p>
      </dsp:txBody>
      <dsp:txXfrm>
        <a:off x="1269237" y="787014"/>
        <a:ext cx="5629146" cy="635479"/>
      </dsp:txXfrm>
    </dsp:sp>
    <dsp:sp modelId="{47ED1DFB-D776-4217-8D7C-A86EDCFFA36E}">
      <dsp:nvSpPr>
        <dsp:cNvPr id="0" name=""/>
        <dsp:cNvSpPr/>
      </dsp:nvSpPr>
      <dsp:spPr>
        <a:xfrm>
          <a:off x="4804" y="2281729"/>
          <a:ext cx="1841833" cy="847622"/>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rPr>
            <a:t>ECG</a:t>
          </a:r>
          <a:endParaRPr lang="en-US" sz="2400" kern="1200" dirty="0">
            <a:solidFill>
              <a:schemeClr val="bg1"/>
            </a:solidFill>
          </a:endParaRPr>
        </a:p>
      </dsp:txBody>
      <dsp:txXfrm>
        <a:off x="4804" y="2281729"/>
        <a:ext cx="1841833" cy="847622"/>
      </dsp:txXfrm>
    </dsp:sp>
    <dsp:sp modelId="{6DC70978-41DF-4A90-BE5E-7291CFDEE2CE}">
      <dsp:nvSpPr>
        <dsp:cNvPr id="0" name=""/>
        <dsp:cNvSpPr/>
      </dsp:nvSpPr>
      <dsp:spPr>
        <a:xfrm>
          <a:off x="2202639" y="2281729"/>
          <a:ext cx="1695245" cy="847622"/>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rPr>
            <a:t>CIMT</a:t>
          </a:r>
          <a:endParaRPr lang="en-US" sz="2400" kern="1200" dirty="0">
            <a:solidFill>
              <a:schemeClr val="bg1"/>
            </a:solidFill>
          </a:endParaRPr>
        </a:p>
      </dsp:txBody>
      <dsp:txXfrm>
        <a:off x="2202639" y="2281729"/>
        <a:ext cx="1695245" cy="847622"/>
      </dsp:txXfrm>
    </dsp:sp>
    <dsp:sp modelId="{A79F4843-E823-4F65-8E02-B74C5140CD70}">
      <dsp:nvSpPr>
        <dsp:cNvPr id="0" name=""/>
        <dsp:cNvSpPr/>
      </dsp:nvSpPr>
      <dsp:spPr>
        <a:xfrm>
          <a:off x="4253886" y="2281729"/>
          <a:ext cx="1695245" cy="847622"/>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err="1" smtClean="0">
              <a:solidFill>
                <a:schemeClr val="bg1"/>
              </a:solidFill>
            </a:rPr>
            <a:t>Fundus</a:t>
          </a:r>
          <a:r>
            <a:rPr lang="en-US" sz="2400" kern="1200" dirty="0" smtClean="0">
              <a:solidFill>
                <a:schemeClr val="bg1"/>
              </a:solidFill>
            </a:rPr>
            <a:t> examination</a:t>
          </a:r>
          <a:endParaRPr lang="en-US" sz="2400" kern="1200" dirty="0">
            <a:solidFill>
              <a:schemeClr val="bg1"/>
            </a:solidFill>
          </a:endParaRPr>
        </a:p>
      </dsp:txBody>
      <dsp:txXfrm>
        <a:off x="4253886" y="2281729"/>
        <a:ext cx="1695245" cy="847622"/>
      </dsp:txXfrm>
    </dsp:sp>
    <dsp:sp modelId="{44A30135-5FEA-4FF7-861E-2E5D36E1EDB1}">
      <dsp:nvSpPr>
        <dsp:cNvPr id="0" name=""/>
        <dsp:cNvSpPr/>
      </dsp:nvSpPr>
      <dsp:spPr>
        <a:xfrm>
          <a:off x="6305133" y="2281729"/>
          <a:ext cx="1919661" cy="847622"/>
        </a:xfrm>
        <a:prstGeom prst="rect">
          <a:avLst/>
        </a:prstGeom>
        <a:gradFill rotWithShape="0">
          <a:gsLst>
            <a:gs pos="0">
              <a:srgbClr val="FBE4AE"/>
            </a:gs>
            <a:gs pos="13000">
              <a:srgbClr val="BD922A"/>
            </a:gs>
            <a:gs pos="21001">
              <a:srgbClr val="BD922A"/>
            </a:gs>
            <a:gs pos="63000">
              <a:srgbClr val="FBE4AE"/>
            </a:gs>
            <a:gs pos="67000">
              <a:srgbClr val="BD922A"/>
            </a:gs>
            <a:gs pos="69000">
              <a:srgbClr val="835E17"/>
            </a:gs>
            <a:gs pos="82001">
              <a:srgbClr val="A28949"/>
            </a:gs>
            <a:gs pos="100000">
              <a:srgbClr val="FAE3B7"/>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solidFill>
                <a:schemeClr val="bg1"/>
              </a:solidFill>
            </a:rPr>
            <a:t>Lab investigations</a:t>
          </a:r>
          <a:endParaRPr lang="en-US" sz="2400" kern="1200" dirty="0">
            <a:solidFill>
              <a:schemeClr val="bg1"/>
            </a:solidFill>
          </a:endParaRPr>
        </a:p>
      </dsp:txBody>
      <dsp:txXfrm>
        <a:off x="6305133" y="2281729"/>
        <a:ext cx="1919661" cy="847622"/>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0.16031</cdr:x>
      <cdr:y>0.63269</cdr:y>
    </cdr:from>
    <cdr:to>
      <cdr:x>0.29896</cdr:x>
      <cdr:y>0.7622</cdr:y>
    </cdr:to>
    <cdr:sp macro="" textlink="">
      <cdr:nvSpPr>
        <cdr:cNvPr id="3" name="TextBox 2"/>
        <cdr:cNvSpPr txBox="1"/>
      </cdr:nvSpPr>
      <cdr:spPr>
        <a:xfrm xmlns:a="http://schemas.openxmlformats.org/drawingml/2006/main">
          <a:off x="841327" y="1976636"/>
          <a:ext cx="727673" cy="404614"/>
        </a:xfrm>
        <a:prstGeom xmlns:a="http://schemas.openxmlformats.org/drawingml/2006/main" prst="rect">
          <a:avLst/>
        </a:prstGeom>
        <a:ln xmlns:a="http://schemas.openxmlformats.org/drawingml/2006/main" w="12700">
          <a:solidFill>
            <a:schemeClr val="tx1"/>
          </a:solidFill>
        </a:ln>
      </cdr:spPr>
      <cdr:txBody>
        <a:bodyPr xmlns:a="http://schemas.openxmlformats.org/drawingml/2006/main" wrap="square" rtlCol="0"/>
        <a:lstStyle xmlns:a="http://schemas.openxmlformats.org/drawingml/2006/main"/>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en-US" sz="1200" b="0">
              <a:latin typeface="Times New Roman" pitchFamily="18" charset="0"/>
              <a:ea typeface="+mn-ea"/>
              <a:cs typeface="Times New Roman" pitchFamily="18" charset="0"/>
            </a:rPr>
            <a:t>r</a:t>
          </a:r>
          <a:r>
            <a:rPr lang="en-US" sz="1200">
              <a:latin typeface="Times New Roman" pitchFamily="18" charset="0"/>
              <a:cs typeface="Times New Roman" pitchFamily="18" charset="0"/>
            </a:rPr>
            <a:t>= 0.668</a:t>
          </a:r>
          <a:br>
            <a:rPr lang="en-US" sz="1200">
              <a:latin typeface="Times New Roman" pitchFamily="18" charset="0"/>
              <a:cs typeface="Times New Roman" pitchFamily="18" charset="0"/>
            </a:rPr>
          </a:br>
          <a:r>
            <a:rPr lang="en-US" sz="1200">
              <a:latin typeface="Times New Roman" pitchFamily="18" charset="0"/>
              <a:cs typeface="Times New Roman" pitchFamily="18" charset="0"/>
            </a:rPr>
            <a:t>p=</a:t>
          </a:r>
          <a:r>
            <a:rPr lang="en-US" sz="1200" baseline="0">
              <a:latin typeface="Times New Roman" pitchFamily="18" charset="0"/>
              <a:cs typeface="Times New Roman" pitchFamily="18" charset="0"/>
            </a:rPr>
            <a:t> 0.005</a:t>
          </a:r>
          <a:endParaRPr lang="en-US" sz="1200">
            <a:latin typeface="Times New Roman" pitchFamily="18" charset="0"/>
            <a:cs typeface="Times New Roman"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0.17372</cdr:x>
      <cdr:y>0.05304</cdr:y>
    </cdr:from>
    <cdr:to>
      <cdr:x>0.35764</cdr:x>
      <cdr:y>0.19938</cdr:y>
    </cdr:to>
    <cdr:sp macro="" textlink="">
      <cdr:nvSpPr>
        <cdr:cNvPr id="3" name="TextBox 2"/>
        <cdr:cNvSpPr txBox="1"/>
      </cdr:nvSpPr>
      <cdr:spPr>
        <a:xfrm xmlns:a="http://schemas.openxmlformats.org/drawingml/2006/main">
          <a:off x="905111" y="162172"/>
          <a:ext cx="958250" cy="447428"/>
        </a:xfrm>
        <a:prstGeom xmlns:a="http://schemas.openxmlformats.org/drawingml/2006/main" prst="rect">
          <a:avLst/>
        </a:prstGeom>
        <a:ln xmlns:a="http://schemas.openxmlformats.org/drawingml/2006/main" w="12700">
          <a:solidFill>
            <a:schemeClr val="tx1"/>
          </a:solidFill>
        </a:ln>
      </cdr:spPr>
      <cdr:txBody>
        <a:bodyPr xmlns:a="http://schemas.openxmlformats.org/drawingml/2006/main" wrap="square" rtlCol="0"/>
        <a:lstStyle xmlns:a="http://schemas.openxmlformats.org/drawingml/2006/main"/>
        <a:p xmlns:a="http://schemas.openxmlformats.org/drawingml/2006/main">
          <a:pPr marL="0" marR="0" indent="0" defTabSz="914400" eaLnBrk="1" fontAlgn="auto" latinLnBrk="0" hangingPunct="1">
            <a:lnSpc>
              <a:spcPct val="100000"/>
            </a:lnSpc>
            <a:spcBef>
              <a:spcPts val="0"/>
            </a:spcBef>
            <a:spcAft>
              <a:spcPts val="0"/>
            </a:spcAft>
            <a:buClrTx/>
            <a:buSzTx/>
            <a:buFontTx/>
            <a:buNone/>
            <a:tabLst/>
            <a:defRPr/>
          </a:pPr>
          <a:r>
            <a:rPr lang="en-US" sz="1200" b="0">
              <a:latin typeface="Times New Roman" pitchFamily="18" charset="0"/>
              <a:ea typeface="+mn-ea"/>
              <a:cs typeface="Times New Roman" pitchFamily="18" charset="0"/>
            </a:rPr>
            <a:t>r</a:t>
          </a:r>
          <a:r>
            <a:rPr lang="en-US" sz="1200">
              <a:latin typeface="Times New Roman" pitchFamily="18" charset="0"/>
              <a:cs typeface="Times New Roman" pitchFamily="18" charset="0"/>
            </a:rPr>
            <a:t>= -0.366</a:t>
          </a:r>
          <a:br>
            <a:rPr lang="en-US" sz="1200">
              <a:latin typeface="Times New Roman" pitchFamily="18" charset="0"/>
              <a:cs typeface="Times New Roman" pitchFamily="18" charset="0"/>
            </a:rPr>
          </a:br>
          <a:r>
            <a:rPr lang="en-US" sz="1200">
              <a:latin typeface="Times New Roman" pitchFamily="18" charset="0"/>
              <a:cs typeface="Times New Roman" pitchFamily="18" charset="0"/>
            </a:rPr>
            <a:t>p=</a:t>
          </a:r>
          <a:r>
            <a:rPr lang="en-US" sz="1200" baseline="0">
              <a:latin typeface="Times New Roman" pitchFamily="18" charset="0"/>
              <a:cs typeface="Times New Roman" pitchFamily="18" charset="0"/>
            </a:rPr>
            <a:t> 0.011</a:t>
          </a:r>
          <a:endParaRPr lang="en-US" sz="1200">
            <a:latin typeface="Times New Roman" pitchFamily="18" charset="0"/>
            <a:cs typeface="Times New Roman" pitchFamily="18" charset="0"/>
          </a:endParaRPr>
        </a:p>
      </cdr:txBody>
    </cdr:sp>
  </cdr:relSizeAnchor>
</c:userShapes>
</file>

<file path=ppt/slideLayouts/_rels/slideLayout1.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700" y="393700"/>
            <a:ext cx="8455025" cy="966788"/>
          </a:xfrm>
        </p:spPr>
        <p:txBody>
          <a:bodyPr/>
          <a:lstStyle>
            <a:lvl1pPr>
              <a:defRPr sz="4600">
                <a:solidFill>
                  <a:srgbClr val="99CC00"/>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420813" y="1355725"/>
            <a:ext cx="6400800" cy="612775"/>
          </a:xfrm>
        </p:spPr>
        <p:txBody>
          <a:bodyPr/>
          <a:lstStyle>
            <a:lvl1pPr marL="0" indent="0" algn="ctr">
              <a:buFontTx/>
              <a:buNone/>
              <a:defRPr sz="2400">
                <a:solidFill>
                  <a:srgbClr val="FFFFFF"/>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p:txBody>
          <a:bodyPr/>
          <a:lstStyle>
            <a:lvl1pPr>
              <a:defRPr>
                <a:solidFill>
                  <a:srgbClr val="FFFFFF"/>
                </a:solidFill>
              </a:defRPr>
            </a:lvl1pPr>
          </a:lstStyle>
          <a:p>
            <a:endParaRPr lang="en-US"/>
          </a:p>
        </p:txBody>
      </p:sp>
      <p:sp>
        <p:nvSpPr>
          <p:cNvPr id="3077" name="Rectangle 5"/>
          <p:cNvSpPr>
            <a:spLocks noGrp="1" noChangeArrowheads="1"/>
          </p:cNvSpPr>
          <p:nvPr>
            <p:ph type="ftr" sz="quarter" idx="3"/>
          </p:nvPr>
        </p:nvSpPr>
        <p:spPr/>
        <p:txBody>
          <a:bodyPr/>
          <a:lstStyle>
            <a:lvl1pPr>
              <a:defRPr>
                <a:solidFill>
                  <a:srgbClr val="FFFFFF"/>
                </a:solidFill>
              </a:defRPr>
            </a:lvl1pPr>
          </a:lstStyle>
          <a:p>
            <a:endParaRPr lang="en-US"/>
          </a:p>
        </p:txBody>
      </p:sp>
      <p:sp>
        <p:nvSpPr>
          <p:cNvPr id="3078" name="Rectangle 6"/>
          <p:cNvSpPr>
            <a:spLocks noGrp="1" noChangeArrowheads="1"/>
          </p:cNvSpPr>
          <p:nvPr>
            <p:ph type="sldNum" sz="quarter" idx="4"/>
          </p:nvPr>
        </p:nvSpPr>
        <p:spPr/>
        <p:txBody>
          <a:bodyPr/>
          <a:lstStyle>
            <a:lvl1pPr>
              <a:defRPr>
                <a:solidFill>
                  <a:srgbClr val="FFFFFF"/>
                </a:solidFill>
              </a:defRPr>
            </a:lvl1pPr>
          </a:lstStyle>
          <a:p>
            <a:fld id="{9D97C91D-20E2-4632-9825-EB9C4ABA665F}"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BEA1C8-E085-40A3-B8B2-A3A8D82A5DA3}"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A62E29B-AE48-433F-9BC1-31778A0210B9}"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06563"/>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06563"/>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8960C8A-B934-491F-ACDE-CE4F340E4515}"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AA7C117-E9D0-488D-9079-180E929B280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51491A7-11E9-40BC-8754-A5B82168F32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9721C6F-0C41-4391-B406-9168E8B58232}"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CBA57FE-2A53-4718-B728-DEF6FAE3EFC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22EF8A1-1337-40A2-A0CE-8992DB86B5AE}"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C9612CF-73CC-40EE-B879-8C7FA7A154F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76238"/>
            <a:ext cx="2057400" cy="5749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76238"/>
            <a:ext cx="6019800" cy="5749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647E471-B20D-474B-BB5E-A1FF20BAF506}"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700" y="393700"/>
            <a:ext cx="8455025" cy="966788"/>
          </a:xfrm>
        </p:spPr>
        <p:txBody>
          <a:bodyPr/>
          <a:lstStyle>
            <a:lvl1pPr>
              <a:defRPr sz="4600">
                <a:solidFill>
                  <a:srgbClr val="99CC00"/>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420813" y="1355725"/>
            <a:ext cx="6400800" cy="612775"/>
          </a:xfrm>
        </p:spPr>
        <p:txBody>
          <a:bodyPr/>
          <a:lstStyle>
            <a:lvl1pPr marL="0" indent="0" algn="ctr">
              <a:buFontTx/>
              <a:buNone/>
              <a:defRPr sz="2400">
                <a:solidFill>
                  <a:srgbClr val="FFFFFF"/>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p:txBody>
          <a:bodyPr/>
          <a:lstStyle>
            <a:lvl1pPr>
              <a:defRPr>
                <a:solidFill>
                  <a:srgbClr val="FFFFFF"/>
                </a:solidFill>
              </a:defRPr>
            </a:lvl1pPr>
          </a:lstStyle>
          <a:p>
            <a:endParaRPr lang="en-US"/>
          </a:p>
        </p:txBody>
      </p:sp>
      <p:sp>
        <p:nvSpPr>
          <p:cNvPr id="3077" name="Rectangle 5"/>
          <p:cNvSpPr>
            <a:spLocks noGrp="1" noChangeArrowheads="1"/>
          </p:cNvSpPr>
          <p:nvPr>
            <p:ph type="ftr" sz="quarter" idx="3"/>
          </p:nvPr>
        </p:nvSpPr>
        <p:spPr/>
        <p:txBody>
          <a:bodyPr/>
          <a:lstStyle>
            <a:lvl1pPr>
              <a:defRPr>
                <a:solidFill>
                  <a:srgbClr val="FFFFFF"/>
                </a:solidFill>
              </a:defRPr>
            </a:lvl1pPr>
          </a:lstStyle>
          <a:p>
            <a:endParaRPr lang="en-US"/>
          </a:p>
        </p:txBody>
      </p:sp>
      <p:sp>
        <p:nvSpPr>
          <p:cNvPr id="3078" name="Rectangle 6"/>
          <p:cNvSpPr>
            <a:spLocks noGrp="1" noChangeArrowheads="1"/>
          </p:cNvSpPr>
          <p:nvPr>
            <p:ph type="sldNum" sz="quarter" idx="4"/>
          </p:nvPr>
        </p:nvSpPr>
        <p:spPr/>
        <p:txBody>
          <a:bodyPr/>
          <a:lstStyle>
            <a:lvl1pPr>
              <a:defRPr>
                <a:solidFill>
                  <a:srgbClr val="FFFFFF"/>
                </a:solidFill>
              </a:defRPr>
            </a:lvl1pPr>
          </a:lstStyle>
          <a:p>
            <a:fld id="{9D97C91D-20E2-4632-9825-EB9C4ABA665F}" type="slidenum">
              <a:rPr lang="en-US"/>
              <a:pPr/>
              <a:t>‹#›</a:t>
            </a:fld>
            <a:endParaRPr lang="en-US"/>
          </a:p>
        </p:txBody>
      </p:sp>
    </p:spTree>
    <p:extLst>
      <p:ext uri="{BB962C8B-B14F-4D97-AF65-F5344CB8AC3E}">
        <p14:creationId xmlns="" xmlns:p14="http://schemas.microsoft.com/office/powerpoint/2010/main" val="688565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A9BEA1C8-E085-40A3-B8B2-A3A8D82A5DA3}"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3843833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FA62E29B-AE48-433F-9BC1-31778A0210B9}"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2538094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06563"/>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06563"/>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18960C8A-B934-491F-ACDE-CE4F340E4515}"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4217908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BAA7C117-E9D0-488D-9079-180E929B280A}"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4178779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351491A7-11E9-40BC-8754-A5B82168F323}"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2215777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99721C6F-0C41-4391-B406-9168E8B58232}"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30489565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CBA57FE-2A53-4718-B728-DEF6FAE3EFC9}"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6172289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22EF8A1-1337-40A2-A0CE-8992DB86B5AE}"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30089180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BC9612CF-73CC-40EE-B879-8C7FA7A154FD}"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2040816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76238"/>
            <a:ext cx="2057400" cy="5749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76238"/>
            <a:ext cx="6019800" cy="5749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647E471-B20D-474B-BB5E-A1FF20BAF506}"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005562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700" y="393700"/>
            <a:ext cx="8455025" cy="966788"/>
          </a:xfrm>
        </p:spPr>
        <p:txBody>
          <a:bodyPr/>
          <a:lstStyle>
            <a:lvl1pPr>
              <a:defRPr sz="4600">
                <a:solidFill>
                  <a:srgbClr val="99CC00"/>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420813" y="1355725"/>
            <a:ext cx="6400800" cy="612775"/>
          </a:xfrm>
        </p:spPr>
        <p:txBody>
          <a:bodyPr/>
          <a:lstStyle>
            <a:lvl1pPr marL="0" indent="0" algn="ctr">
              <a:buFontTx/>
              <a:buNone/>
              <a:defRPr sz="2400">
                <a:solidFill>
                  <a:srgbClr val="FFFFFF"/>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p:txBody>
          <a:bodyPr/>
          <a:lstStyle>
            <a:lvl1pPr>
              <a:defRPr>
                <a:solidFill>
                  <a:srgbClr val="FFFFFF"/>
                </a:solidFill>
              </a:defRPr>
            </a:lvl1pPr>
          </a:lstStyle>
          <a:p>
            <a:endParaRPr lang="en-US"/>
          </a:p>
        </p:txBody>
      </p:sp>
      <p:sp>
        <p:nvSpPr>
          <p:cNvPr id="3077" name="Rectangle 5"/>
          <p:cNvSpPr>
            <a:spLocks noGrp="1" noChangeArrowheads="1"/>
          </p:cNvSpPr>
          <p:nvPr>
            <p:ph type="ftr" sz="quarter" idx="3"/>
          </p:nvPr>
        </p:nvSpPr>
        <p:spPr/>
        <p:txBody>
          <a:bodyPr/>
          <a:lstStyle>
            <a:lvl1pPr>
              <a:defRPr>
                <a:solidFill>
                  <a:srgbClr val="FFFFFF"/>
                </a:solidFill>
              </a:defRPr>
            </a:lvl1pPr>
          </a:lstStyle>
          <a:p>
            <a:endParaRPr lang="en-US"/>
          </a:p>
        </p:txBody>
      </p:sp>
      <p:sp>
        <p:nvSpPr>
          <p:cNvPr id="3078" name="Rectangle 6"/>
          <p:cNvSpPr>
            <a:spLocks noGrp="1" noChangeArrowheads="1"/>
          </p:cNvSpPr>
          <p:nvPr>
            <p:ph type="sldNum" sz="quarter" idx="4"/>
          </p:nvPr>
        </p:nvSpPr>
        <p:spPr/>
        <p:txBody>
          <a:bodyPr/>
          <a:lstStyle>
            <a:lvl1pPr>
              <a:defRPr>
                <a:solidFill>
                  <a:srgbClr val="FFFFFF"/>
                </a:solidFill>
              </a:defRPr>
            </a:lvl1pPr>
          </a:lstStyle>
          <a:p>
            <a:fld id="{9D97C91D-20E2-4632-9825-EB9C4ABA665F}" type="slidenum">
              <a:rPr lang="en-US"/>
              <a:pPr/>
              <a:t>‹#›</a:t>
            </a:fld>
            <a:endParaRPr lang="en-US"/>
          </a:p>
        </p:txBody>
      </p:sp>
    </p:spTree>
    <p:extLst>
      <p:ext uri="{BB962C8B-B14F-4D97-AF65-F5344CB8AC3E}">
        <p14:creationId xmlns="" xmlns:p14="http://schemas.microsoft.com/office/powerpoint/2010/main" val="26371604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A9BEA1C8-E085-40A3-B8B2-A3A8D82A5DA3}"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31314566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FA62E29B-AE48-433F-9BC1-31778A0210B9}"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3819977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706563"/>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06563"/>
            <a:ext cx="40386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18960C8A-B934-491F-ACDE-CE4F340E4515}"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6612553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FFFFFF"/>
              </a:solidFill>
            </a:endParaRPr>
          </a:p>
        </p:txBody>
      </p:sp>
      <p:sp>
        <p:nvSpPr>
          <p:cNvPr id="9" name="Slide Number Placeholder 8"/>
          <p:cNvSpPr>
            <a:spLocks noGrp="1"/>
          </p:cNvSpPr>
          <p:nvPr>
            <p:ph type="sldNum" sz="quarter" idx="12"/>
          </p:nvPr>
        </p:nvSpPr>
        <p:spPr/>
        <p:txBody>
          <a:bodyPr/>
          <a:lstStyle>
            <a:lvl1pPr>
              <a:defRPr/>
            </a:lvl1pPr>
          </a:lstStyle>
          <a:p>
            <a:fld id="{BAA7C117-E9D0-488D-9079-180E929B280A}"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8428043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solidFill>
            </a:endParaRPr>
          </a:p>
        </p:txBody>
      </p:sp>
      <p:sp>
        <p:nvSpPr>
          <p:cNvPr id="5" name="Slide Number Placeholder 4"/>
          <p:cNvSpPr>
            <a:spLocks noGrp="1"/>
          </p:cNvSpPr>
          <p:nvPr>
            <p:ph type="sldNum" sz="quarter" idx="12"/>
          </p:nvPr>
        </p:nvSpPr>
        <p:spPr/>
        <p:txBody>
          <a:bodyPr/>
          <a:lstStyle>
            <a:lvl1pPr>
              <a:defRPr/>
            </a:lvl1pPr>
          </a:lstStyle>
          <a:p>
            <a:fld id="{351491A7-11E9-40BC-8754-A5B82168F323}"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0414828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solidFill>
            </a:endParaRPr>
          </a:p>
        </p:txBody>
      </p:sp>
      <p:sp>
        <p:nvSpPr>
          <p:cNvPr id="4" name="Slide Number Placeholder 3"/>
          <p:cNvSpPr>
            <a:spLocks noGrp="1"/>
          </p:cNvSpPr>
          <p:nvPr>
            <p:ph type="sldNum" sz="quarter" idx="12"/>
          </p:nvPr>
        </p:nvSpPr>
        <p:spPr/>
        <p:txBody>
          <a:bodyPr/>
          <a:lstStyle>
            <a:lvl1pPr>
              <a:defRPr/>
            </a:lvl1pPr>
          </a:lstStyle>
          <a:p>
            <a:fld id="{99721C6F-0C41-4391-B406-9168E8B58232}"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3609927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CBA57FE-2A53-4718-B728-DEF6FAE3EFC9}"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31205832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solidFill>
            </a:endParaRPr>
          </a:p>
        </p:txBody>
      </p:sp>
      <p:sp>
        <p:nvSpPr>
          <p:cNvPr id="7" name="Slide Number Placeholder 6"/>
          <p:cNvSpPr>
            <a:spLocks noGrp="1"/>
          </p:cNvSpPr>
          <p:nvPr>
            <p:ph type="sldNum" sz="quarter" idx="12"/>
          </p:nvPr>
        </p:nvSpPr>
        <p:spPr/>
        <p:txBody>
          <a:bodyPr/>
          <a:lstStyle>
            <a:lvl1pPr>
              <a:defRPr/>
            </a:lvl1pPr>
          </a:lstStyle>
          <a:p>
            <a:fld id="{022EF8A1-1337-40A2-A0CE-8992DB86B5AE}"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1449340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BC9612CF-73CC-40EE-B879-8C7FA7A154FD}"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40059705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76238"/>
            <a:ext cx="2057400" cy="5749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76238"/>
            <a:ext cx="6019800" cy="5749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FFFFFF"/>
              </a:solidFill>
            </a:endParaRPr>
          </a:p>
        </p:txBody>
      </p:sp>
      <p:sp>
        <p:nvSpPr>
          <p:cNvPr id="6" name="Slide Number Placeholder 5"/>
          <p:cNvSpPr>
            <a:spLocks noGrp="1"/>
          </p:cNvSpPr>
          <p:nvPr>
            <p:ph type="sldNum" sz="quarter" idx="12"/>
          </p:nvPr>
        </p:nvSpPr>
        <p:spPr/>
        <p:txBody>
          <a:bodyPr/>
          <a:lstStyle>
            <a:lvl1pPr>
              <a:defRPr/>
            </a:lvl1pPr>
          </a:lstStyle>
          <a:p>
            <a:fld id="{D647E471-B20D-474B-BB5E-A1FF20BAF506}"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20949046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700" y="393700"/>
            <a:ext cx="8455025" cy="966788"/>
          </a:xfrm>
        </p:spPr>
        <p:txBody>
          <a:bodyPr/>
          <a:lstStyle>
            <a:lvl1pPr>
              <a:defRPr sz="4600">
                <a:solidFill>
                  <a:srgbClr val="99CC00"/>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420813" y="1355725"/>
            <a:ext cx="6400800" cy="612775"/>
          </a:xfrm>
        </p:spPr>
        <p:txBody>
          <a:bodyPr/>
          <a:lstStyle>
            <a:lvl1pPr marL="0" indent="0" algn="ctr">
              <a:buFontTx/>
              <a:buNone/>
              <a:defRPr sz="2400">
                <a:solidFill>
                  <a:srgbClr val="FFFFFF"/>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p:txBody>
          <a:bodyPr/>
          <a:lstStyle>
            <a:lvl1pPr>
              <a:defRPr>
                <a:solidFill>
                  <a:srgbClr val="FFFFFF"/>
                </a:solidFill>
              </a:defRPr>
            </a:lvl1pPr>
          </a:lstStyle>
          <a:p>
            <a:endParaRPr lang="en-US"/>
          </a:p>
        </p:txBody>
      </p:sp>
      <p:sp>
        <p:nvSpPr>
          <p:cNvPr id="3077" name="Rectangle 5"/>
          <p:cNvSpPr>
            <a:spLocks noGrp="1" noChangeArrowheads="1"/>
          </p:cNvSpPr>
          <p:nvPr>
            <p:ph type="ftr" sz="quarter" idx="3"/>
          </p:nvPr>
        </p:nvSpPr>
        <p:spPr/>
        <p:txBody>
          <a:bodyPr/>
          <a:lstStyle>
            <a:lvl1pPr>
              <a:defRPr>
                <a:solidFill>
                  <a:srgbClr val="FFFFFF"/>
                </a:solidFill>
              </a:defRPr>
            </a:lvl1pPr>
          </a:lstStyle>
          <a:p>
            <a:endParaRPr lang="en-US"/>
          </a:p>
        </p:txBody>
      </p:sp>
      <p:sp>
        <p:nvSpPr>
          <p:cNvPr id="3078" name="Rectangle 6"/>
          <p:cNvSpPr>
            <a:spLocks noGrp="1" noChangeArrowheads="1"/>
          </p:cNvSpPr>
          <p:nvPr>
            <p:ph type="sldNum" sz="quarter" idx="4"/>
          </p:nvPr>
        </p:nvSpPr>
        <p:spPr/>
        <p:txBody>
          <a:bodyPr/>
          <a:lstStyle>
            <a:lvl1pPr>
              <a:defRPr>
                <a:solidFill>
                  <a:srgbClr val="FFFFFF"/>
                </a:solidFill>
              </a:defRPr>
            </a:lvl1pPr>
          </a:lstStyle>
          <a:p>
            <a:fld id="{9D97C91D-20E2-4632-9825-EB9C4ABA665F}" type="slidenum">
              <a:rPr lang="en-US" smtClean="0"/>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BEA1C8-E085-40A3-B8B2-A3A8D82A5DA3}" type="slidenum">
              <a:rPr lang="en-US"/>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9BEA1C8-E085-40A3-B8B2-A3A8D82A5DA3}" type="slidenum">
              <a:rPr lang="en-US" smtClean="0"/>
              <a:pPr/>
              <a:t>‹#›</a:t>
            </a:fld>
            <a:endParaRPr lang="en-US"/>
          </a:p>
        </p:txBody>
      </p:sp>
    </p:spTree>
    <p:extLst>
      <p:ext uri="{BB962C8B-B14F-4D97-AF65-F5344CB8AC3E}">
        <p14:creationId xmlns="" xmlns:p14="http://schemas.microsoft.com/office/powerpoint/2010/main" val="38438336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cSld name="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93700" y="393700"/>
            <a:ext cx="8455025" cy="966788"/>
          </a:xfrm>
        </p:spPr>
        <p:txBody>
          <a:bodyPr/>
          <a:lstStyle>
            <a:lvl1pPr>
              <a:defRPr sz="4600">
                <a:solidFill>
                  <a:srgbClr val="99CC00"/>
                </a:solidFill>
              </a:defRPr>
            </a:lvl1pPr>
          </a:lstStyle>
          <a:p>
            <a:r>
              <a:rPr lang="en-US" smtClean="0"/>
              <a:t>Click to edit Master title style</a:t>
            </a:r>
            <a:endParaRPr lang="en-US"/>
          </a:p>
        </p:txBody>
      </p:sp>
      <p:sp>
        <p:nvSpPr>
          <p:cNvPr id="3075" name="Rectangle 3"/>
          <p:cNvSpPr>
            <a:spLocks noGrp="1" noChangeArrowheads="1"/>
          </p:cNvSpPr>
          <p:nvPr>
            <p:ph type="subTitle" idx="1"/>
          </p:nvPr>
        </p:nvSpPr>
        <p:spPr>
          <a:xfrm>
            <a:off x="1420813" y="1355725"/>
            <a:ext cx="6400800" cy="612775"/>
          </a:xfrm>
        </p:spPr>
        <p:txBody>
          <a:bodyPr/>
          <a:lstStyle>
            <a:lvl1pPr marL="0" indent="0" algn="ctr">
              <a:buFontTx/>
              <a:buNone/>
              <a:defRPr sz="2400">
                <a:solidFill>
                  <a:srgbClr val="FFFFFF"/>
                </a:solidFill>
              </a:defRPr>
            </a:lvl1pPr>
          </a:lstStyle>
          <a:p>
            <a:r>
              <a:rPr lang="en-US" smtClean="0"/>
              <a:t>Click to edit Master subtitle style</a:t>
            </a:r>
            <a:endParaRPr lang="en-US"/>
          </a:p>
        </p:txBody>
      </p:sp>
      <p:sp>
        <p:nvSpPr>
          <p:cNvPr id="3076" name="Rectangle 4"/>
          <p:cNvSpPr>
            <a:spLocks noGrp="1" noChangeArrowheads="1"/>
          </p:cNvSpPr>
          <p:nvPr>
            <p:ph type="dt" sz="half" idx="2"/>
          </p:nvPr>
        </p:nvSpPr>
        <p:spPr/>
        <p:txBody>
          <a:bodyPr/>
          <a:lstStyle>
            <a:lvl1pPr>
              <a:defRPr>
                <a:solidFill>
                  <a:srgbClr val="FFFFFF"/>
                </a:solidFill>
              </a:defRPr>
            </a:lvl1pPr>
          </a:lstStyle>
          <a:p>
            <a:endParaRPr lang="en-US"/>
          </a:p>
        </p:txBody>
      </p:sp>
      <p:sp>
        <p:nvSpPr>
          <p:cNvPr id="3077" name="Rectangle 5"/>
          <p:cNvSpPr>
            <a:spLocks noGrp="1" noChangeArrowheads="1"/>
          </p:cNvSpPr>
          <p:nvPr>
            <p:ph type="ftr" sz="quarter" idx="3"/>
          </p:nvPr>
        </p:nvSpPr>
        <p:spPr/>
        <p:txBody>
          <a:bodyPr/>
          <a:lstStyle>
            <a:lvl1pPr>
              <a:defRPr>
                <a:solidFill>
                  <a:srgbClr val="FFFFFF"/>
                </a:solidFill>
              </a:defRPr>
            </a:lvl1pPr>
          </a:lstStyle>
          <a:p>
            <a:endParaRPr lang="en-US"/>
          </a:p>
        </p:txBody>
      </p:sp>
      <p:sp>
        <p:nvSpPr>
          <p:cNvPr id="3078" name="Rectangle 6"/>
          <p:cNvSpPr>
            <a:spLocks noGrp="1" noChangeArrowheads="1"/>
          </p:cNvSpPr>
          <p:nvPr>
            <p:ph type="sldNum" sz="quarter" idx="4"/>
          </p:nvPr>
        </p:nvSpPr>
        <p:spPr/>
        <p:txBody>
          <a:bodyPr/>
          <a:lstStyle>
            <a:lvl1pPr>
              <a:defRPr>
                <a:solidFill>
                  <a:srgbClr val="FFFFFF"/>
                </a:solidFill>
              </a:defRPr>
            </a:lvl1pPr>
          </a:lstStyle>
          <a:p>
            <a:fld id="{9D97C91D-20E2-4632-9825-EB9C4ABA665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37.xml"/><Relationship Id="rId1" Type="http://schemas.openxmlformats.org/officeDocument/2006/relationships/slideLayout" Target="../slideLayouts/slideLayout36.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762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706563"/>
            <a:ext cx="82296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E195689-A2FC-4949-8255-BFF20CE6AECA}"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200" b="1">
          <a:solidFill>
            <a:schemeClr val="tx2"/>
          </a:solidFill>
          <a:latin typeface="+mj-lt"/>
          <a:ea typeface="+mj-ea"/>
          <a:cs typeface="+mj-cs"/>
        </a:defRPr>
      </a:lvl1pPr>
      <a:lvl2pPr algn="ctr" rtl="0" eaLnBrk="1" fontAlgn="base" hangingPunct="1">
        <a:spcBef>
          <a:spcPct val="0"/>
        </a:spcBef>
        <a:spcAft>
          <a:spcPct val="0"/>
        </a:spcAft>
        <a:defRPr sz="4200" b="1">
          <a:solidFill>
            <a:schemeClr val="tx2"/>
          </a:solidFill>
          <a:latin typeface="Arial" charset="0"/>
        </a:defRPr>
      </a:lvl2pPr>
      <a:lvl3pPr algn="ctr" rtl="0" eaLnBrk="1" fontAlgn="base" hangingPunct="1">
        <a:spcBef>
          <a:spcPct val="0"/>
        </a:spcBef>
        <a:spcAft>
          <a:spcPct val="0"/>
        </a:spcAft>
        <a:defRPr sz="4200" b="1">
          <a:solidFill>
            <a:schemeClr val="tx2"/>
          </a:solidFill>
          <a:latin typeface="Arial" charset="0"/>
        </a:defRPr>
      </a:lvl3pPr>
      <a:lvl4pPr algn="ctr" rtl="0" eaLnBrk="1" fontAlgn="base" hangingPunct="1">
        <a:spcBef>
          <a:spcPct val="0"/>
        </a:spcBef>
        <a:spcAft>
          <a:spcPct val="0"/>
        </a:spcAft>
        <a:defRPr sz="4200" b="1">
          <a:solidFill>
            <a:schemeClr val="tx2"/>
          </a:solidFill>
          <a:latin typeface="Arial" charset="0"/>
        </a:defRPr>
      </a:lvl4pPr>
      <a:lvl5pPr algn="ctr" rtl="0" eaLnBrk="1" fontAlgn="base" hangingPunct="1">
        <a:spcBef>
          <a:spcPct val="0"/>
        </a:spcBef>
        <a:spcAft>
          <a:spcPct val="0"/>
        </a:spcAft>
        <a:defRPr sz="4200" b="1">
          <a:solidFill>
            <a:schemeClr val="tx2"/>
          </a:solidFill>
          <a:latin typeface="Arial" charset="0"/>
        </a:defRPr>
      </a:lvl5pPr>
      <a:lvl6pPr marL="457200" algn="ctr" rtl="0" eaLnBrk="1" fontAlgn="base" hangingPunct="1">
        <a:spcBef>
          <a:spcPct val="0"/>
        </a:spcBef>
        <a:spcAft>
          <a:spcPct val="0"/>
        </a:spcAft>
        <a:defRPr sz="4200" b="1">
          <a:solidFill>
            <a:schemeClr val="tx2"/>
          </a:solidFill>
          <a:latin typeface="Arial" charset="0"/>
        </a:defRPr>
      </a:lvl6pPr>
      <a:lvl7pPr marL="914400" algn="ctr" rtl="0" eaLnBrk="1" fontAlgn="base" hangingPunct="1">
        <a:spcBef>
          <a:spcPct val="0"/>
        </a:spcBef>
        <a:spcAft>
          <a:spcPct val="0"/>
        </a:spcAft>
        <a:defRPr sz="4200" b="1">
          <a:solidFill>
            <a:schemeClr val="tx2"/>
          </a:solidFill>
          <a:latin typeface="Arial" charset="0"/>
        </a:defRPr>
      </a:lvl7pPr>
      <a:lvl8pPr marL="1371600" algn="ctr" rtl="0" eaLnBrk="1" fontAlgn="base" hangingPunct="1">
        <a:spcBef>
          <a:spcPct val="0"/>
        </a:spcBef>
        <a:spcAft>
          <a:spcPct val="0"/>
        </a:spcAft>
        <a:defRPr sz="4200" b="1">
          <a:solidFill>
            <a:schemeClr val="tx2"/>
          </a:solidFill>
          <a:latin typeface="Arial" charset="0"/>
        </a:defRPr>
      </a:lvl8pPr>
      <a:lvl9pPr marL="1828800" algn="ctr" rtl="0" eaLnBrk="1" fontAlgn="base" hangingPunct="1">
        <a:spcBef>
          <a:spcPct val="0"/>
        </a:spcBef>
        <a:spcAft>
          <a:spcPct val="0"/>
        </a:spcAft>
        <a:defRPr sz="42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762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706563"/>
            <a:ext cx="82296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E195689-A2FC-4949-8255-BFF20CE6AECA}"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59679193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200" b="1">
          <a:solidFill>
            <a:schemeClr val="tx2"/>
          </a:solidFill>
          <a:latin typeface="+mj-lt"/>
          <a:ea typeface="+mj-ea"/>
          <a:cs typeface="+mj-cs"/>
        </a:defRPr>
      </a:lvl1pPr>
      <a:lvl2pPr algn="ctr" rtl="0" eaLnBrk="1" fontAlgn="base" hangingPunct="1">
        <a:spcBef>
          <a:spcPct val="0"/>
        </a:spcBef>
        <a:spcAft>
          <a:spcPct val="0"/>
        </a:spcAft>
        <a:defRPr sz="4200" b="1">
          <a:solidFill>
            <a:schemeClr val="tx2"/>
          </a:solidFill>
          <a:latin typeface="Arial" charset="0"/>
        </a:defRPr>
      </a:lvl2pPr>
      <a:lvl3pPr algn="ctr" rtl="0" eaLnBrk="1" fontAlgn="base" hangingPunct="1">
        <a:spcBef>
          <a:spcPct val="0"/>
        </a:spcBef>
        <a:spcAft>
          <a:spcPct val="0"/>
        </a:spcAft>
        <a:defRPr sz="4200" b="1">
          <a:solidFill>
            <a:schemeClr val="tx2"/>
          </a:solidFill>
          <a:latin typeface="Arial" charset="0"/>
        </a:defRPr>
      </a:lvl3pPr>
      <a:lvl4pPr algn="ctr" rtl="0" eaLnBrk="1" fontAlgn="base" hangingPunct="1">
        <a:spcBef>
          <a:spcPct val="0"/>
        </a:spcBef>
        <a:spcAft>
          <a:spcPct val="0"/>
        </a:spcAft>
        <a:defRPr sz="4200" b="1">
          <a:solidFill>
            <a:schemeClr val="tx2"/>
          </a:solidFill>
          <a:latin typeface="Arial" charset="0"/>
        </a:defRPr>
      </a:lvl4pPr>
      <a:lvl5pPr algn="ctr" rtl="0" eaLnBrk="1" fontAlgn="base" hangingPunct="1">
        <a:spcBef>
          <a:spcPct val="0"/>
        </a:spcBef>
        <a:spcAft>
          <a:spcPct val="0"/>
        </a:spcAft>
        <a:defRPr sz="4200" b="1">
          <a:solidFill>
            <a:schemeClr val="tx2"/>
          </a:solidFill>
          <a:latin typeface="Arial" charset="0"/>
        </a:defRPr>
      </a:lvl5pPr>
      <a:lvl6pPr marL="457200" algn="ctr" rtl="0" eaLnBrk="1" fontAlgn="base" hangingPunct="1">
        <a:spcBef>
          <a:spcPct val="0"/>
        </a:spcBef>
        <a:spcAft>
          <a:spcPct val="0"/>
        </a:spcAft>
        <a:defRPr sz="4200" b="1">
          <a:solidFill>
            <a:schemeClr val="tx2"/>
          </a:solidFill>
          <a:latin typeface="Arial" charset="0"/>
        </a:defRPr>
      </a:lvl6pPr>
      <a:lvl7pPr marL="914400" algn="ctr" rtl="0" eaLnBrk="1" fontAlgn="base" hangingPunct="1">
        <a:spcBef>
          <a:spcPct val="0"/>
        </a:spcBef>
        <a:spcAft>
          <a:spcPct val="0"/>
        </a:spcAft>
        <a:defRPr sz="4200" b="1">
          <a:solidFill>
            <a:schemeClr val="tx2"/>
          </a:solidFill>
          <a:latin typeface="Arial" charset="0"/>
        </a:defRPr>
      </a:lvl7pPr>
      <a:lvl8pPr marL="1371600" algn="ctr" rtl="0" eaLnBrk="1" fontAlgn="base" hangingPunct="1">
        <a:spcBef>
          <a:spcPct val="0"/>
        </a:spcBef>
        <a:spcAft>
          <a:spcPct val="0"/>
        </a:spcAft>
        <a:defRPr sz="4200" b="1">
          <a:solidFill>
            <a:schemeClr val="tx2"/>
          </a:solidFill>
          <a:latin typeface="Arial" charset="0"/>
        </a:defRPr>
      </a:lvl8pPr>
      <a:lvl9pPr marL="1828800" algn="ctr" rtl="0" eaLnBrk="1" fontAlgn="base" hangingPunct="1">
        <a:spcBef>
          <a:spcPct val="0"/>
        </a:spcBef>
        <a:spcAft>
          <a:spcPct val="0"/>
        </a:spcAft>
        <a:defRPr sz="42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762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706563"/>
            <a:ext cx="82296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FFFFFF"/>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FFFFFF"/>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E195689-A2FC-4949-8255-BFF20CE6AECA}" type="slidenum">
              <a:rPr lang="en-US">
                <a:solidFill>
                  <a:srgbClr val="FFFFFF"/>
                </a:solidFill>
              </a:rPr>
              <a:pPr/>
              <a:t>‹#›</a:t>
            </a:fld>
            <a:endParaRPr lang="en-US">
              <a:solidFill>
                <a:srgbClr val="FFFFFF"/>
              </a:solidFill>
            </a:endParaRPr>
          </a:p>
        </p:txBody>
      </p:sp>
    </p:spTree>
    <p:extLst>
      <p:ext uri="{BB962C8B-B14F-4D97-AF65-F5344CB8AC3E}">
        <p14:creationId xmlns="" xmlns:p14="http://schemas.microsoft.com/office/powerpoint/2010/main" val="1489435375"/>
      </p:ext>
    </p:extLst>
  </p:cSld>
  <p:clrMap bg1="dk2" tx1="lt1" bg2="dk1"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fontAlgn="base" hangingPunct="1">
        <a:spcBef>
          <a:spcPct val="0"/>
        </a:spcBef>
        <a:spcAft>
          <a:spcPct val="0"/>
        </a:spcAft>
        <a:defRPr sz="4200" b="1">
          <a:solidFill>
            <a:schemeClr val="tx2"/>
          </a:solidFill>
          <a:latin typeface="+mj-lt"/>
          <a:ea typeface="+mj-ea"/>
          <a:cs typeface="+mj-cs"/>
        </a:defRPr>
      </a:lvl1pPr>
      <a:lvl2pPr algn="ctr" rtl="0" eaLnBrk="1" fontAlgn="base" hangingPunct="1">
        <a:spcBef>
          <a:spcPct val="0"/>
        </a:spcBef>
        <a:spcAft>
          <a:spcPct val="0"/>
        </a:spcAft>
        <a:defRPr sz="4200" b="1">
          <a:solidFill>
            <a:schemeClr val="tx2"/>
          </a:solidFill>
          <a:latin typeface="Arial" charset="0"/>
        </a:defRPr>
      </a:lvl2pPr>
      <a:lvl3pPr algn="ctr" rtl="0" eaLnBrk="1" fontAlgn="base" hangingPunct="1">
        <a:spcBef>
          <a:spcPct val="0"/>
        </a:spcBef>
        <a:spcAft>
          <a:spcPct val="0"/>
        </a:spcAft>
        <a:defRPr sz="4200" b="1">
          <a:solidFill>
            <a:schemeClr val="tx2"/>
          </a:solidFill>
          <a:latin typeface="Arial" charset="0"/>
        </a:defRPr>
      </a:lvl3pPr>
      <a:lvl4pPr algn="ctr" rtl="0" eaLnBrk="1" fontAlgn="base" hangingPunct="1">
        <a:spcBef>
          <a:spcPct val="0"/>
        </a:spcBef>
        <a:spcAft>
          <a:spcPct val="0"/>
        </a:spcAft>
        <a:defRPr sz="4200" b="1">
          <a:solidFill>
            <a:schemeClr val="tx2"/>
          </a:solidFill>
          <a:latin typeface="Arial" charset="0"/>
        </a:defRPr>
      </a:lvl4pPr>
      <a:lvl5pPr algn="ctr" rtl="0" eaLnBrk="1" fontAlgn="base" hangingPunct="1">
        <a:spcBef>
          <a:spcPct val="0"/>
        </a:spcBef>
        <a:spcAft>
          <a:spcPct val="0"/>
        </a:spcAft>
        <a:defRPr sz="4200" b="1">
          <a:solidFill>
            <a:schemeClr val="tx2"/>
          </a:solidFill>
          <a:latin typeface="Arial" charset="0"/>
        </a:defRPr>
      </a:lvl5pPr>
      <a:lvl6pPr marL="457200" algn="ctr" rtl="0" eaLnBrk="1" fontAlgn="base" hangingPunct="1">
        <a:spcBef>
          <a:spcPct val="0"/>
        </a:spcBef>
        <a:spcAft>
          <a:spcPct val="0"/>
        </a:spcAft>
        <a:defRPr sz="4200" b="1">
          <a:solidFill>
            <a:schemeClr val="tx2"/>
          </a:solidFill>
          <a:latin typeface="Arial" charset="0"/>
        </a:defRPr>
      </a:lvl6pPr>
      <a:lvl7pPr marL="914400" algn="ctr" rtl="0" eaLnBrk="1" fontAlgn="base" hangingPunct="1">
        <a:spcBef>
          <a:spcPct val="0"/>
        </a:spcBef>
        <a:spcAft>
          <a:spcPct val="0"/>
        </a:spcAft>
        <a:defRPr sz="4200" b="1">
          <a:solidFill>
            <a:schemeClr val="tx2"/>
          </a:solidFill>
          <a:latin typeface="Arial" charset="0"/>
        </a:defRPr>
      </a:lvl7pPr>
      <a:lvl8pPr marL="1371600" algn="ctr" rtl="0" eaLnBrk="1" fontAlgn="base" hangingPunct="1">
        <a:spcBef>
          <a:spcPct val="0"/>
        </a:spcBef>
        <a:spcAft>
          <a:spcPct val="0"/>
        </a:spcAft>
        <a:defRPr sz="4200" b="1">
          <a:solidFill>
            <a:schemeClr val="tx2"/>
          </a:solidFill>
          <a:latin typeface="Arial" charset="0"/>
        </a:defRPr>
      </a:lvl8pPr>
      <a:lvl9pPr marL="1828800" algn="ctr" rtl="0" eaLnBrk="1" fontAlgn="base" hangingPunct="1">
        <a:spcBef>
          <a:spcPct val="0"/>
        </a:spcBef>
        <a:spcAft>
          <a:spcPct val="0"/>
        </a:spcAft>
        <a:defRPr sz="42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762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706563"/>
            <a:ext cx="82296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E195689-A2FC-4949-8255-BFF20CE6AECA}" type="slidenum">
              <a:rPr lang="en-US" smtClean="0"/>
              <a:pPr/>
              <a:t>‹#›</a:t>
            </a:fld>
            <a:endParaRPr lang="en-US"/>
          </a:p>
        </p:txBody>
      </p:sp>
    </p:spTree>
  </p:cSld>
  <p:clrMap bg1="dk2" tx1="lt1" bg2="dk1" tx2="lt2" accent1="accent1" accent2="accent2" accent3="accent3" accent4="accent4" accent5="accent5" accent6="accent6" hlink="hlink" folHlink="folHlink"/>
  <p:sldLayoutIdLst>
    <p:sldLayoutId id="2147483685" r:id="rId1"/>
    <p:sldLayoutId id="2147483686" r:id="rId2"/>
  </p:sldLayoutIdLst>
  <p:txStyles>
    <p:titleStyle>
      <a:lvl1pPr algn="ctr" rtl="0" eaLnBrk="1" fontAlgn="base" hangingPunct="1">
        <a:spcBef>
          <a:spcPct val="0"/>
        </a:spcBef>
        <a:spcAft>
          <a:spcPct val="0"/>
        </a:spcAft>
        <a:defRPr sz="4200" b="1">
          <a:solidFill>
            <a:schemeClr val="tx2"/>
          </a:solidFill>
          <a:latin typeface="+mj-lt"/>
          <a:ea typeface="+mj-ea"/>
          <a:cs typeface="+mj-cs"/>
        </a:defRPr>
      </a:lvl1pPr>
      <a:lvl2pPr algn="ctr" rtl="0" eaLnBrk="1" fontAlgn="base" hangingPunct="1">
        <a:spcBef>
          <a:spcPct val="0"/>
        </a:spcBef>
        <a:spcAft>
          <a:spcPct val="0"/>
        </a:spcAft>
        <a:defRPr sz="4200" b="1">
          <a:solidFill>
            <a:schemeClr val="tx2"/>
          </a:solidFill>
          <a:latin typeface="Arial" charset="0"/>
        </a:defRPr>
      </a:lvl2pPr>
      <a:lvl3pPr algn="ctr" rtl="0" eaLnBrk="1" fontAlgn="base" hangingPunct="1">
        <a:spcBef>
          <a:spcPct val="0"/>
        </a:spcBef>
        <a:spcAft>
          <a:spcPct val="0"/>
        </a:spcAft>
        <a:defRPr sz="4200" b="1">
          <a:solidFill>
            <a:schemeClr val="tx2"/>
          </a:solidFill>
          <a:latin typeface="Arial" charset="0"/>
        </a:defRPr>
      </a:lvl3pPr>
      <a:lvl4pPr algn="ctr" rtl="0" eaLnBrk="1" fontAlgn="base" hangingPunct="1">
        <a:spcBef>
          <a:spcPct val="0"/>
        </a:spcBef>
        <a:spcAft>
          <a:spcPct val="0"/>
        </a:spcAft>
        <a:defRPr sz="4200" b="1">
          <a:solidFill>
            <a:schemeClr val="tx2"/>
          </a:solidFill>
          <a:latin typeface="Arial" charset="0"/>
        </a:defRPr>
      </a:lvl4pPr>
      <a:lvl5pPr algn="ctr" rtl="0" eaLnBrk="1" fontAlgn="base" hangingPunct="1">
        <a:spcBef>
          <a:spcPct val="0"/>
        </a:spcBef>
        <a:spcAft>
          <a:spcPct val="0"/>
        </a:spcAft>
        <a:defRPr sz="4200" b="1">
          <a:solidFill>
            <a:schemeClr val="tx2"/>
          </a:solidFill>
          <a:latin typeface="Arial" charset="0"/>
        </a:defRPr>
      </a:lvl5pPr>
      <a:lvl6pPr marL="457200" algn="ctr" rtl="0" eaLnBrk="1" fontAlgn="base" hangingPunct="1">
        <a:spcBef>
          <a:spcPct val="0"/>
        </a:spcBef>
        <a:spcAft>
          <a:spcPct val="0"/>
        </a:spcAft>
        <a:defRPr sz="4200" b="1">
          <a:solidFill>
            <a:schemeClr val="tx2"/>
          </a:solidFill>
          <a:latin typeface="Arial" charset="0"/>
        </a:defRPr>
      </a:lvl6pPr>
      <a:lvl7pPr marL="914400" algn="ctr" rtl="0" eaLnBrk="1" fontAlgn="base" hangingPunct="1">
        <a:spcBef>
          <a:spcPct val="0"/>
        </a:spcBef>
        <a:spcAft>
          <a:spcPct val="0"/>
        </a:spcAft>
        <a:defRPr sz="4200" b="1">
          <a:solidFill>
            <a:schemeClr val="tx2"/>
          </a:solidFill>
          <a:latin typeface="Arial" charset="0"/>
        </a:defRPr>
      </a:lvl7pPr>
      <a:lvl8pPr marL="1371600" algn="ctr" rtl="0" eaLnBrk="1" fontAlgn="base" hangingPunct="1">
        <a:spcBef>
          <a:spcPct val="0"/>
        </a:spcBef>
        <a:spcAft>
          <a:spcPct val="0"/>
        </a:spcAft>
        <a:defRPr sz="4200" b="1">
          <a:solidFill>
            <a:schemeClr val="tx2"/>
          </a:solidFill>
          <a:latin typeface="Arial" charset="0"/>
        </a:defRPr>
      </a:lvl8pPr>
      <a:lvl9pPr marL="1828800" algn="ctr" rtl="0" eaLnBrk="1" fontAlgn="base" hangingPunct="1">
        <a:spcBef>
          <a:spcPct val="0"/>
        </a:spcBef>
        <a:spcAft>
          <a:spcPct val="0"/>
        </a:spcAft>
        <a:defRPr sz="42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4"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762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706563"/>
            <a:ext cx="8229600" cy="441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9E195689-A2FC-4949-8255-BFF20CE6AECA}" type="slidenum">
              <a:rPr lang="en-US" smtClean="0"/>
              <a:pPr/>
              <a:t>‹#›</a:t>
            </a:fld>
            <a:endParaRPr lang="en-US"/>
          </a:p>
        </p:txBody>
      </p:sp>
    </p:spTree>
    <p:extLst>
      <p:ext uri="{BB962C8B-B14F-4D97-AF65-F5344CB8AC3E}">
        <p14:creationId xmlns="" xmlns:p14="http://schemas.microsoft.com/office/powerpoint/2010/main" val="596791939"/>
      </p:ext>
    </p:extLst>
  </p:cSld>
  <p:clrMap bg1="dk2" tx1="lt1" bg2="dk1" tx2="lt2" accent1="accent1" accent2="accent2" accent3="accent3" accent4="accent4" accent5="accent5" accent6="accent6" hlink="hlink" folHlink="folHlink"/>
  <p:sldLayoutIdLst>
    <p:sldLayoutId id="2147483691" r:id="rId1"/>
    <p:sldLayoutId id="2147483692" r:id="rId2"/>
  </p:sldLayoutIdLst>
  <p:txStyles>
    <p:titleStyle>
      <a:lvl1pPr algn="ctr" rtl="0" eaLnBrk="1" fontAlgn="base" hangingPunct="1">
        <a:spcBef>
          <a:spcPct val="0"/>
        </a:spcBef>
        <a:spcAft>
          <a:spcPct val="0"/>
        </a:spcAft>
        <a:defRPr sz="4200" b="1">
          <a:solidFill>
            <a:schemeClr val="tx2"/>
          </a:solidFill>
          <a:latin typeface="+mj-lt"/>
          <a:ea typeface="+mj-ea"/>
          <a:cs typeface="+mj-cs"/>
        </a:defRPr>
      </a:lvl1pPr>
      <a:lvl2pPr algn="ctr" rtl="0" eaLnBrk="1" fontAlgn="base" hangingPunct="1">
        <a:spcBef>
          <a:spcPct val="0"/>
        </a:spcBef>
        <a:spcAft>
          <a:spcPct val="0"/>
        </a:spcAft>
        <a:defRPr sz="4200" b="1">
          <a:solidFill>
            <a:schemeClr val="tx2"/>
          </a:solidFill>
          <a:latin typeface="Arial" charset="0"/>
        </a:defRPr>
      </a:lvl2pPr>
      <a:lvl3pPr algn="ctr" rtl="0" eaLnBrk="1" fontAlgn="base" hangingPunct="1">
        <a:spcBef>
          <a:spcPct val="0"/>
        </a:spcBef>
        <a:spcAft>
          <a:spcPct val="0"/>
        </a:spcAft>
        <a:defRPr sz="4200" b="1">
          <a:solidFill>
            <a:schemeClr val="tx2"/>
          </a:solidFill>
          <a:latin typeface="Arial" charset="0"/>
        </a:defRPr>
      </a:lvl3pPr>
      <a:lvl4pPr algn="ctr" rtl="0" eaLnBrk="1" fontAlgn="base" hangingPunct="1">
        <a:spcBef>
          <a:spcPct val="0"/>
        </a:spcBef>
        <a:spcAft>
          <a:spcPct val="0"/>
        </a:spcAft>
        <a:defRPr sz="4200" b="1">
          <a:solidFill>
            <a:schemeClr val="tx2"/>
          </a:solidFill>
          <a:latin typeface="Arial" charset="0"/>
        </a:defRPr>
      </a:lvl4pPr>
      <a:lvl5pPr algn="ctr" rtl="0" eaLnBrk="1" fontAlgn="base" hangingPunct="1">
        <a:spcBef>
          <a:spcPct val="0"/>
        </a:spcBef>
        <a:spcAft>
          <a:spcPct val="0"/>
        </a:spcAft>
        <a:defRPr sz="4200" b="1">
          <a:solidFill>
            <a:schemeClr val="tx2"/>
          </a:solidFill>
          <a:latin typeface="Arial" charset="0"/>
        </a:defRPr>
      </a:lvl5pPr>
      <a:lvl6pPr marL="457200" algn="ctr" rtl="0" eaLnBrk="1" fontAlgn="base" hangingPunct="1">
        <a:spcBef>
          <a:spcPct val="0"/>
        </a:spcBef>
        <a:spcAft>
          <a:spcPct val="0"/>
        </a:spcAft>
        <a:defRPr sz="4200" b="1">
          <a:solidFill>
            <a:schemeClr val="tx2"/>
          </a:solidFill>
          <a:latin typeface="Arial" charset="0"/>
        </a:defRPr>
      </a:lvl6pPr>
      <a:lvl7pPr marL="914400" algn="ctr" rtl="0" eaLnBrk="1" fontAlgn="base" hangingPunct="1">
        <a:spcBef>
          <a:spcPct val="0"/>
        </a:spcBef>
        <a:spcAft>
          <a:spcPct val="0"/>
        </a:spcAft>
        <a:defRPr sz="4200" b="1">
          <a:solidFill>
            <a:schemeClr val="tx2"/>
          </a:solidFill>
          <a:latin typeface="Arial" charset="0"/>
        </a:defRPr>
      </a:lvl7pPr>
      <a:lvl8pPr marL="1371600" algn="ctr" rtl="0" eaLnBrk="1" fontAlgn="base" hangingPunct="1">
        <a:spcBef>
          <a:spcPct val="0"/>
        </a:spcBef>
        <a:spcAft>
          <a:spcPct val="0"/>
        </a:spcAft>
        <a:defRPr sz="4200" b="1">
          <a:solidFill>
            <a:schemeClr val="tx2"/>
          </a:solidFill>
          <a:latin typeface="Arial" charset="0"/>
        </a:defRPr>
      </a:lvl8pPr>
      <a:lvl9pPr marL="1828800" algn="ctr" rtl="0" eaLnBrk="1" fontAlgn="base" hangingPunct="1">
        <a:spcBef>
          <a:spcPct val="0"/>
        </a:spcBef>
        <a:spcAft>
          <a:spcPct val="0"/>
        </a:spcAft>
        <a:defRPr sz="4200" b="1">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6.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7.xml"/><Relationship Id="rId4" Type="http://schemas.openxmlformats.org/officeDocument/2006/relationships/image" Target="../media/image7.gif"/></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NUL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22.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23.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24.xml"/></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25.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26.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5.xml"/><Relationship Id="rId1" Type="http://schemas.openxmlformats.org/officeDocument/2006/relationships/themeOverride" Target="../theme/themeOverride27.xml"/></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28.xml"/></Relationships>
</file>

<file path=ppt/slides/_rels/slide3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29.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30.xml"/></Relationships>
</file>

<file path=ppt/slides/_rels/slide3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themeOverride" Target="../theme/themeOverride31.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3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3.xml"/><Relationship Id="rId1" Type="http://schemas.openxmlformats.org/officeDocument/2006/relationships/themeOverride" Target="../theme/themeOverride33.xml"/></Relationships>
</file>

<file path=ppt/slides/_rels/slide3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34.xml"/></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35.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36.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37.xml"/></Relationships>
</file>

<file path=ppt/slides/_rels/slide4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eg"/><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hemeOverride" Target="../theme/themeOverride3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39.xml"/></Relationships>
</file>

<file path=ppt/slides/_rels/slide4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jpeg"/><Relationship Id="rId7" Type="http://schemas.openxmlformats.org/officeDocument/2006/relationships/diagramColors" Target="../diagrams/colors2.xml"/><Relationship Id="rId2" Type="http://schemas.openxmlformats.org/officeDocument/2006/relationships/slideLayout" Target="../slideLayouts/slideLayout2.xml"/><Relationship Id="rId1" Type="http://schemas.openxmlformats.org/officeDocument/2006/relationships/themeOverride" Target="../theme/themeOverride4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4.jpeg"/><Relationship Id="rId7" Type="http://schemas.openxmlformats.org/officeDocument/2006/relationships/diagramColors" Target="../diagrams/colors3.xml"/><Relationship Id="rId2" Type="http://schemas.openxmlformats.org/officeDocument/2006/relationships/slideLayout" Target="../slideLayouts/slideLayout2.xml"/><Relationship Id="rId1" Type="http://schemas.openxmlformats.org/officeDocument/2006/relationships/themeOverride" Target="../theme/themeOverride41.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42.xml"/></Relationships>
</file>

<file path=ppt/slides/_rels/slide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43.xml"/></Relationships>
</file>

<file path=ppt/slides/_rels/slide5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0.xml"/><Relationship Id="rId1" Type="http://schemas.openxmlformats.org/officeDocument/2006/relationships/themeOverride" Target="../theme/themeOverride44.xml"/></Relationships>
</file>

<file path=ppt/slides/_rels/slide5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45.xml"/></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46.xml"/></Relationships>
</file>

<file path=ppt/slides/_rels/slide5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themeOverride" Target="../theme/themeOverride47.xml"/><Relationship Id="rId4" Type="http://schemas.openxmlformats.org/officeDocument/2006/relationships/image" Target="../media/image11.png"/></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48.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49.xml"/></Relationships>
</file>

<file path=ppt/slides/_rels/slide5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3.xml"/><Relationship Id="rId1" Type="http://schemas.openxmlformats.org/officeDocument/2006/relationships/themeOverride" Target="../theme/themeOverride50.xml"/></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themeOverride" Target="../theme/themeOverride51.xml"/><Relationship Id="rId4" Type="http://schemas.openxmlformats.org/officeDocument/2006/relationships/chart" Target="../charts/chart1.xml"/></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themeOverride" Target="../theme/themeOverride53.xml"/><Relationship Id="rId4" Type="http://schemas.openxmlformats.org/officeDocument/2006/relationships/image" Target="../media/image12.emf"/></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themeOverride" Target="../theme/themeOverride54.xml"/><Relationship Id="rId4" Type="http://schemas.openxmlformats.org/officeDocument/2006/relationships/chart" Target="../charts/chart2.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themeOverride" Target="../theme/themeOverride56.xml"/><Relationship Id="rId4" Type="http://schemas.openxmlformats.org/officeDocument/2006/relationships/image" Target="../media/image13.emf"/></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themeOverride" Target="../theme/themeOverride57.xml"/><Relationship Id="rId4" Type="http://schemas.openxmlformats.org/officeDocument/2006/relationships/image" Target="../media/image14.emf"/></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58.xml"/></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59.xml"/></Relationships>
</file>

<file path=ppt/slides/_rels/slide6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themeOverride" Target="../theme/themeOverride60.xml"/></Relationships>
</file>

<file path=ppt/slides/_rels/slide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9.xml"/><Relationship Id="rId1" Type="http://schemas.openxmlformats.org/officeDocument/2006/relationships/themeOverride" Target="../theme/themeOverride61.xml"/><Relationship Id="rId4" Type="http://schemas.openxmlformats.org/officeDocument/2006/relationships/image" Target="../media/image15.png"/></Relationships>
</file>

<file path=ppt/slides/_rels/slide6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5.xml"/></Relationships>
</file>

<file path=ppt/slides/_rels/slide7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6000"/>
          </a:stretch>
        </a:blipFill>
        <a:effectLst/>
      </p:bgPr>
    </p:bg>
    <p:spTree>
      <p:nvGrpSpPr>
        <p:cNvPr id="1" name=""/>
        <p:cNvGrpSpPr/>
        <p:nvPr/>
      </p:nvGrpSpPr>
      <p:grpSpPr>
        <a:xfrm>
          <a:off x="0" y="0"/>
          <a:ext cx="0" cy="0"/>
          <a:chOff x="0" y="0"/>
          <a:chExt cx="0" cy="0"/>
        </a:xfrm>
      </p:grpSpPr>
      <p:sp>
        <p:nvSpPr>
          <p:cNvPr id="7" name="Rectangle 6"/>
          <p:cNvSpPr/>
          <p:nvPr/>
        </p:nvSpPr>
        <p:spPr>
          <a:xfrm>
            <a:off x="3052689" y="1717540"/>
            <a:ext cx="5458266" cy="1446550"/>
          </a:xfrm>
          <a:prstGeom prst="rect">
            <a:avLst/>
          </a:prstGeom>
          <a:noFill/>
          <a:effectLst>
            <a:outerShdw blurRad="40000" dist="20000" dir="5400000" rotWithShape="0">
              <a:srgbClr val="000000">
                <a:alpha val="38000"/>
              </a:srgbClr>
            </a:outerShdw>
            <a:softEdge rad="3175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endParaRPr lang="en-US" sz="8800" b="1" dirty="0">
              <a:ln w="17780" cmpd="sng">
                <a:solidFill>
                  <a:srgbClr val="FFFFFF"/>
                </a:solidFill>
                <a:prstDash val="solid"/>
                <a:miter lim="800000"/>
              </a:ln>
              <a:solidFill>
                <a:schemeClr val="tx2"/>
              </a:solidFill>
              <a:effectLst>
                <a:outerShdw blurRad="50800" algn="tl" rotWithShape="0">
                  <a:srgbClr val="000000"/>
                </a:outerShdw>
              </a:effectLst>
              <a:latin typeface="Bodoni MT" pitchFamily="18" charset="0"/>
            </a:endParaRPr>
          </a:p>
        </p:txBody>
      </p:sp>
      <p:sp>
        <p:nvSpPr>
          <p:cNvPr id="79873" name="Rectangle 1"/>
          <p:cNvSpPr>
            <a:spLocks noChangeArrowheads="1"/>
          </p:cNvSpPr>
          <p:nvPr/>
        </p:nvSpPr>
        <p:spPr bwMode="auto">
          <a:xfrm>
            <a:off x="2627086" y="818552"/>
            <a:ext cx="651691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chemeClr val="tx1"/>
                </a:solidFill>
                <a:effectLst/>
                <a:latin typeface="Footlight MT Light" pitchFamily="18" charset="0"/>
                <a:ea typeface="Calibri" pitchFamily="34" charset="0"/>
                <a:cs typeface="Times New Roman" pitchFamily="18" charset="0"/>
              </a:rPr>
              <a:t>Serum glycoprotein (YKL-40)</a:t>
            </a:r>
            <a:r>
              <a:rPr kumimoji="0" lang="en-US" sz="3600" b="1" i="0" u="none" strike="noStrike" cap="none" normalizeH="0" dirty="0" smtClean="0">
                <a:ln>
                  <a:noFill/>
                </a:ln>
                <a:solidFill>
                  <a:schemeClr val="tx1"/>
                </a:solidFill>
                <a:effectLst/>
                <a:latin typeface="Footlight MT Light" pitchFamily="18" charset="0"/>
                <a:ea typeface="Calibri" pitchFamily="34" charset="0"/>
                <a:cs typeface="Times New Roman" pitchFamily="18" charset="0"/>
              </a:rPr>
              <a:t> </a:t>
            </a:r>
            <a:r>
              <a:rPr lang="en-US" sz="3600" b="1" dirty="0" smtClean="0">
                <a:latin typeface="Footlight MT Light" pitchFamily="18" charset="0"/>
                <a:ea typeface="Calibri" pitchFamily="34" charset="0"/>
                <a:cs typeface="Times New Roman" pitchFamily="18" charset="0"/>
              </a:rPr>
              <a:t>and high sensitivity C-reactive protein </a:t>
            </a:r>
            <a:r>
              <a:rPr kumimoji="0" lang="en-US" sz="3600" b="1" i="0" u="none" strike="noStrike" cap="none" normalizeH="0" baseline="0" dirty="0" smtClean="0">
                <a:ln>
                  <a:noFill/>
                </a:ln>
                <a:solidFill>
                  <a:schemeClr val="tx1"/>
                </a:solidFill>
                <a:effectLst/>
                <a:latin typeface="Footlight MT Light" pitchFamily="18" charset="0"/>
                <a:ea typeface="Calibri" pitchFamily="34" charset="0"/>
                <a:cs typeface="Times New Roman" pitchFamily="18" charset="0"/>
              </a:rPr>
              <a:t>in type 2 diabetic patients in relation to cardiovascular complications</a:t>
            </a:r>
            <a:endParaRPr kumimoji="0" lang="en-US" sz="3600" b="0" i="0" u="none" strike="noStrike" cap="none" normalizeH="0" baseline="0" dirty="0" smtClean="0">
              <a:ln>
                <a:noFill/>
              </a:ln>
              <a:solidFill>
                <a:schemeClr val="tx1"/>
              </a:solidFill>
              <a:effectLst/>
              <a:latin typeface="Footlight MT Light" pitchFamily="18" charset="0"/>
              <a:cs typeface="Arial" pitchFamily="34" charset="0"/>
            </a:endParaRPr>
          </a:p>
        </p:txBody>
      </p:sp>
      <p:sp>
        <p:nvSpPr>
          <p:cNvPr id="4" name="Rectangle 3"/>
          <p:cNvSpPr/>
          <p:nvPr/>
        </p:nvSpPr>
        <p:spPr>
          <a:xfrm>
            <a:off x="4223656" y="3773714"/>
            <a:ext cx="4920343" cy="1846659"/>
          </a:xfrm>
          <a:prstGeom prst="rect">
            <a:avLst/>
          </a:prstGeom>
        </p:spPr>
        <p:txBody>
          <a:bodyPr wrap="square">
            <a:spAutoFit/>
          </a:bodyPr>
          <a:lstStyle/>
          <a:p>
            <a:pPr lvl="0" algn="ctr"/>
            <a:r>
              <a:rPr lang="en-US" b="1" u="sng" dirty="0" smtClean="0">
                <a:latin typeface="Calibri" pitchFamily="34" charset="0"/>
                <a:ea typeface="Times New Roman" pitchFamily="18" charset="0"/>
                <a:cs typeface="Arial" pitchFamily="34" charset="0"/>
              </a:rPr>
              <a:t>El-Attar HA</a:t>
            </a:r>
            <a:r>
              <a:rPr lang="en-US" b="1" dirty="0" smtClean="0">
                <a:latin typeface="Calibri" pitchFamily="34" charset="0"/>
                <a:ea typeface="Times New Roman" pitchFamily="18" charset="0"/>
                <a:cs typeface="Arial" pitchFamily="34" charset="0"/>
              </a:rPr>
              <a:t>*, El –</a:t>
            </a:r>
            <a:r>
              <a:rPr lang="en-US" b="1" dirty="0" err="1" smtClean="0">
                <a:latin typeface="Calibri" pitchFamily="34" charset="0"/>
                <a:ea typeface="Times New Roman" pitchFamily="18" charset="0"/>
                <a:cs typeface="Arial" pitchFamily="34" charset="0"/>
              </a:rPr>
              <a:t>Deeb</a:t>
            </a:r>
            <a:r>
              <a:rPr lang="en-US" b="1" dirty="0" smtClean="0">
                <a:latin typeface="Calibri" pitchFamily="34" charset="0"/>
                <a:ea typeface="Times New Roman" pitchFamily="18" charset="0"/>
                <a:cs typeface="Arial" pitchFamily="34" charset="0"/>
              </a:rPr>
              <a:t> MM**, El-</a:t>
            </a:r>
            <a:r>
              <a:rPr lang="en-US" b="1" dirty="0" err="1" smtClean="0">
                <a:latin typeface="Calibri" pitchFamily="34" charset="0"/>
                <a:ea typeface="Times New Roman" pitchFamily="18" charset="0"/>
                <a:cs typeface="Arial" pitchFamily="34" charset="0"/>
              </a:rPr>
              <a:t>Ghlied</a:t>
            </a:r>
            <a:r>
              <a:rPr lang="en-US" b="1" dirty="0" smtClean="0">
                <a:latin typeface="Calibri" pitchFamily="34" charset="0"/>
                <a:ea typeface="Times New Roman" pitchFamily="18" charset="0"/>
                <a:cs typeface="Arial" pitchFamily="34" charset="0"/>
              </a:rPr>
              <a:t> LA***</a:t>
            </a:r>
            <a:endParaRPr lang="en-US" sz="1000" dirty="0" smtClean="0">
              <a:latin typeface="Arial" pitchFamily="34" charset="0"/>
              <a:cs typeface="Arial" pitchFamily="34" charset="0"/>
            </a:endParaRPr>
          </a:p>
          <a:p>
            <a:pPr lvl="0" algn="ctr" eaLnBrk="0" hangingPunct="0"/>
            <a:r>
              <a:rPr lang="en-US" b="1" dirty="0" smtClean="0">
                <a:latin typeface="Calibri" pitchFamily="34" charset="0"/>
                <a:ea typeface="Times New Roman" pitchFamily="18" charset="0"/>
                <a:cs typeface="Arial" pitchFamily="34" charset="0"/>
              </a:rPr>
              <a:t>*professor,**lecturer , Chemical Pathology Department</a:t>
            </a:r>
            <a:endParaRPr lang="en-US" sz="1000" dirty="0" smtClean="0">
              <a:latin typeface="Arial" pitchFamily="34" charset="0"/>
              <a:cs typeface="Arial" pitchFamily="34" charset="0"/>
            </a:endParaRPr>
          </a:p>
          <a:p>
            <a:pPr lvl="0" algn="ctr" eaLnBrk="0" hangingPunct="0"/>
            <a:r>
              <a:rPr lang="en-US" b="1" dirty="0" smtClean="0">
                <a:latin typeface="Calibri" pitchFamily="34" charset="0"/>
                <a:ea typeface="Times New Roman" pitchFamily="18" charset="0"/>
                <a:cs typeface="Arial" pitchFamily="34" charset="0"/>
              </a:rPr>
              <a:t>***lecturer, Internal Medicine Department</a:t>
            </a:r>
            <a:endParaRPr lang="en-US" sz="1000" dirty="0" smtClean="0">
              <a:latin typeface="Arial" pitchFamily="34" charset="0"/>
              <a:cs typeface="Arial" pitchFamily="34" charset="0"/>
            </a:endParaRPr>
          </a:p>
          <a:p>
            <a:pPr lvl="0" algn="ctr" eaLnBrk="0" hangingPunct="0"/>
            <a:r>
              <a:rPr lang="en-US" b="1" dirty="0" smtClean="0">
                <a:latin typeface="Calibri" pitchFamily="34" charset="0"/>
                <a:ea typeface="Times New Roman" pitchFamily="18" charset="0"/>
                <a:cs typeface="Arial" pitchFamily="34" charset="0"/>
              </a:rPr>
              <a:t>Medical Research Institute</a:t>
            </a:r>
            <a:endParaRPr lang="en-US" sz="1000" dirty="0" smtClean="0">
              <a:latin typeface="Arial" pitchFamily="34" charset="0"/>
              <a:cs typeface="Arial" pitchFamily="34" charset="0"/>
            </a:endParaRPr>
          </a:p>
          <a:p>
            <a:pPr lvl="0" algn="ctr" eaLnBrk="0" hangingPunct="0"/>
            <a:r>
              <a:rPr lang="en-US" b="1" dirty="0" smtClean="0">
                <a:latin typeface="Calibri" pitchFamily="34" charset="0"/>
                <a:ea typeface="Times New Roman" pitchFamily="18" charset="0"/>
                <a:cs typeface="Arial" pitchFamily="34" charset="0"/>
              </a:rPr>
              <a:t>University of Alexandria</a:t>
            </a:r>
            <a:endParaRPr lang="en-US" sz="2400" dirty="0" smtClean="0">
              <a:latin typeface="Arial" pitchFamily="34" charset="0"/>
              <a:cs typeface="Arial" pitchFamily="34" charset="0"/>
            </a:endParaRPr>
          </a:p>
        </p:txBody>
      </p:sp>
    </p:spTree>
    <p:extLst>
      <p:ext uri="{BB962C8B-B14F-4D97-AF65-F5344CB8AC3E}">
        <p14:creationId xmlns="" xmlns:p14="http://schemas.microsoft.com/office/powerpoint/2010/main" val="5009710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6000"/>
          </a:stretch>
        </a:blipFill>
        <a:effectLst/>
      </p:bgPr>
    </p:bg>
    <p:spTree>
      <p:nvGrpSpPr>
        <p:cNvPr id="1" name=""/>
        <p:cNvGrpSpPr/>
        <p:nvPr/>
      </p:nvGrpSpPr>
      <p:grpSpPr>
        <a:xfrm>
          <a:off x="0" y="0"/>
          <a:ext cx="0" cy="0"/>
          <a:chOff x="0" y="0"/>
          <a:chExt cx="0" cy="0"/>
        </a:xfrm>
      </p:grpSpPr>
      <p:sp>
        <p:nvSpPr>
          <p:cNvPr id="7" name="Rectangle 6"/>
          <p:cNvSpPr/>
          <p:nvPr/>
        </p:nvSpPr>
        <p:spPr>
          <a:xfrm>
            <a:off x="3052689" y="1717540"/>
            <a:ext cx="5458266" cy="1446550"/>
          </a:xfrm>
          <a:prstGeom prst="rect">
            <a:avLst/>
          </a:prstGeom>
          <a:noFill/>
          <a:effectLst>
            <a:outerShdw blurRad="40000" dist="20000" dir="5400000" rotWithShape="0">
              <a:srgbClr val="000000">
                <a:alpha val="38000"/>
              </a:srgbClr>
            </a:outerShdw>
            <a:softEdge rad="3175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8800" b="1" dirty="0" smtClean="0">
                <a:ln w="17780" cmpd="sng">
                  <a:solidFill>
                    <a:srgbClr val="FFFFFF"/>
                  </a:solidFill>
                  <a:prstDash val="solid"/>
                  <a:miter lim="800000"/>
                </a:ln>
                <a:solidFill>
                  <a:schemeClr val="tx2"/>
                </a:solidFill>
                <a:effectLst>
                  <a:outerShdw blurRad="50800" algn="tl" rotWithShape="0">
                    <a:srgbClr val="000000"/>
                  </a:outerShdw>
                </a:effectLst>
                <a:latin typeface="Footlight MT Light" pitchFamily="18" charset="0"/>
              </a:rPr>
              <a:t>YKL-40</a:t>
            </a:r>
            <a:endParaRPr lang="en-US" sz="8800" b="1" dirty="0">
              <a:ln w="17780" cmpd="sng">
                <a:solidFill>
                  <a:srgbClr val="FFFFFF"/>
                </a:solidFill>
                <a:prstDash val="solid"/>
                <a:miter lim="800000"/>
              </a:ln>
              <a:solidFill>
                <a:schemeClr val="tx2"/>
              </a:solidFill>
              <a:effectLst>
                <a:outerShdw blurRad="50800" algn="tl" rotWithShape="0">
                  <a:srgbClr val="000000"/>
                </a:outerShdw>
              </a:effectLst>
              <a:latin typeface="Footlight MT Light" pitchFamily="18" charset="0"/>
            </a:endParaRPr>
          </a:p>
        </p:txBody>
      </p:sp>
    </p:spTree>
    <p:extLst>
      <p:ext uri="{BB962C8B-B14F-4D97-AF65-F5344CB8AC3E}">
        <p14:creationId xmlns="" xmlns:p14="http://schemas.microsoft.com/office/powerpoint/2010/main" val="5009710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dirty="0" smtClean="0">
                <a:solidFill>
                  <a:srgbClr val="FFFF00"/>
                </a:solidFill>
              </a:rPr>
              <a:t>YKL-40</a:t>
            </a:r>
            <a:endParaRPr lang="en-US" dirty="0">
              <a:solidFill>
                <a:srgbClr val="FFFF00"/>
              </a:solidFill>
            </a:endParaRPr>
          </a:p>
        </p:txBody>
      </p:sp>
      <p:sp>
        <p:nvSpPr>
          <p:cNvPr id="5123" name="Rectangle 3"/>
          <p:cNvSpPr>
            <a:spLocks noGrp="1" noChangeArrowheads="1"/>
          </p:cNvSpPr>
          <p:nvPr>
            <p:ph idx="1"/>
          </p:nvPr>
        </p:nvSpPr>
        <p:spPr>
          <a:xfrm>
            <a:off x="443346" y="1748127"/>
            <a:ext cx="8229600" cy="4419600"/>
          </a:xfrm>
        </p:spPr>
        <p:txBody>
          <a:bodyPr/>
          <a:lstStyle/>
          <a:p>
            <a:pPr>
              <a:buNone/>
            </a:pPr>
            <a:endParaRPr lang="en-US" dirty="0" smtClean="0">
              <a:solidFill>
                <a:schemeClr val="tx1"/>
              </a:solidFill>
              <a:latin typeface="+mn-lt"/>
              <a:ea typeface="+mn-ea"/>
              <a:cs typeface="+mn-cs"/>
            </a:endParaRPr>
          </a:p>
          <a:p>
            <a:pPr algn="just">
              <a:buNone/>
            </a:pPr>
            <a:r>
              <a:rPr lang="en-US" dirty="0"/>
              <a:t> </a:t>
            </a:r>
            <a:r>
              <a:rPr lang="en-US" dirty="0" smtClean="0"/>
              <a:t> YKL-40 is a human glycoprotein identified in 1989.</a:t>
            </a:r>
          </a:p>
          <a:p>
            <a:pPr algn="just">
              <a:buNone/>
            </a:pPr>
            <a:r>
              <a:rPr lang="en-US" dirty="0" smtClean="0"/>
              <a:t>   The abbreviation YKL-40 is based on the one letter code for the first three N-terminal amino acids, tyrosine (Y), lysine (K) and </a:t>
            </a:r>
            <a:r>
              <a:rPr lang="en-US" dirty="0" err="1" smtClean="0"/>
              <a:t>leucine</a:t>
            </a:r>
            <a:r>
              <a:rPr lang="en-US" dirty="0" smtClean="0"/>
              <a:t> (L) and the apparent molecular weight of YKL-40.</a:t>
            </a:r>
          </a:p>
          <a:p>
            <a:pPr algn="just">
              <a:buNone/>
            </a:pPr>
            <a:endParaRPr lang="en-US" dirty="0">
              <a:solidFill>
                <a:srgbClr val="FF0000"/>
              </a:solidFill>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dirty="0" smtClean="0">
                <a:solidFill>
                  <a:schemeClr val="tx1"/>
                </a:solidFill>
              </a:rPr>
              <a:t/>
            </a:r>
            <a:br>
              <a:rPr lang="en-US" sz="3600" dirty="0" smtClean="0">
                <a:solidFill>
                  <a:schemeClr val="tx1"/>
                </a:solidFill>
              </a:rPr>
            </a:br>
            <a:r>
              <a:rPr lang="en-US" sz="3600" dirty="0" smtClean="0">
                <a:solidFill>
                  <a:srgbClr val="FFFF00"/>
                </a:solidFill>
              </a:rPr>
              <a:t>The </a:t>
            </a:r>
            <a:r>
              <a:rPr lang="en-US" sz="3600" dirty="0">
                <a:solidFill>
                  <a:srgbClr val="FFFF00"/>
                </a:solidFill>
              </a:rPr>
              <a:t>protein has several names:</a:t>
            </a:r>
            <a:r>
              <a:rPr lang="en-US" sz="4400" dirty="0">
                <a:solidFill>
                  <a:schemeClr val="tx1"/>
                </a:solidFill>
              </a:rPr>
              <a:t/>
            </a:r>
            <a:br>
              <a:rPr lang="en-US" sz="4400" dirty="0">
                <a:solidFill>
                  <a:schemeClr val="tx1"/>
                </a:solidFill>
              </a:rPr>
            </a:br>
            <a:endParaRPr lang="en-US" dirty="0"/>
          </a:p>
        </p:txBody>
      </p:sp>
      <p:sp>
        <p:nvSpPr>
          <p:cNvPr id="3" name="Content Placeholder 2"/>
          <p:cNvSpPr>
            <a:spLocks noGrp="1"/>
          </p:cNvSpPr>
          <p:nvPr>
            <p:ph idx="1"/>
          </p:nvPr>
        </p:nvSpPr>
        <p:spPr/>
        <p:txBody>
          <a:bodyPr/>
          <a:lstStyle/>
          <a:p>
            <a:r>
              <a:rPr lang="en-US" sz="2800" dirty="0" smtClean="0">
                <a:solidFill>
                  <a:schemeClr val="tx1"/>
                </a:solidFill>
                <a:latin typeface="+mn-lt"/>
                <a:ea typeface="+mn-ea"/>
                <a:cs typeface="+mn-cs"/>
              </a:rPr>
              <a:t>YKL-40 </a:t>
            </a:r>
          </a:p>
          <a:p>
            <a:r>
              <a:rPr lang="en-US" sz="2800" dirty="0" smtClean="0">
                <a:solidFill>
                  <a:schemeClr val="tx1"/>
                </a:solidFill>
                <a:latin typeface="+mn-lt"/>
                <a:ea typeface="+mn-ea"/>
                <a:cs typeface="+mn-cs"/>
              </a:rPr>
              <a:t>Human cartilage glycoprotein-39</a:t>
            </a:r>
            <a:r>
              <a:rPr lang="en-US" sz="2800" dirty="0" smtClean="0"/>
              <a:t>(HC gp39)</a:t>
            </a:r>
            <a:endParaRPr lang="en-US" sz="2800" dirty="0" smtClean="0">
              <a:solidFill>
                <a:schemeClr val="tx1"/>
              </a:solidFill>
              <a:latin typeface="+mn-lt"/>
              <a:ea typeface="+mn-ea"/>
              <a:cs typeface="+mn-cs"/>
            </a:endParaRPr>
          </a:p>
          <a:p>
            <a:r>
              <a:rPr lang="en-US" sz="2800" dirty="0" smtClean="0">
                <a:solidFill>
                  <a:schemeClr val="tx1"/>
                </a:solidFill>
                <a:latin typeface="+mn-lt"/>
                <a:ea typeface="+mn-ea"/>
                <a:cs typeface="+mn-cs"/>
              </a:rPr>
              <a:t>Breast regressing protein </a:t>
            </a:r>
            <a:r>
              <a:rPr lang="en-US" sz="2800" dirty="0" smtClean="0"/>
              <a:t>39 (brp-39)</a:t>
            </a:r>
            <a:endParaRPr lang="en-US" sz="2800" dirty="0" smtClean="0">
              <a:solidFill>
                <a:schemeClr val="tx1"/>
              </a:solidFill>
              <a:latin typeface="+mn-lt"/>
              <a:ea typeface="+mn-ea"/>
              <a:cs typeface="+mn-cs"/>
            </a:endParaRPr>
          </a:p>
          <a:p>
            <a:r>
              <a:rPr lang="en-US" sz="2800" dirty="0" smtClean="0">
                <a:solidFill>
                  <a:schemeClr val="tx1"/>
                </a:solidFill>
                <a:latin typeface="+mn-lt"/>
                <a:ea typeface="+mn-ea"/>
                <a:cs typeface="+mn-cs"/>
              </a:rPr>
              <a:t>38-KDa heparin-binding glycoprotein (</a:t>
            </a:r>
            <a:r>
              <a:rPr lang="en-US" sz="2800" dirty="0" smtClean="0"/>
              <a:t>Gp38k)</a:t>
            </a:r>
            <a:endParaRPr lang="en-US" sz="2800" dirty="0" smtClean="0">
              <a:solidFill>
                <a:schemeClr val="tx1"/>
              </a:solidFill>
              <a:latin typeface="+mn-lt"/>
              <a:ea typeface="+mn-ea"/>
              <a:cs typeface="+mn-cs"/>
            </a:endParaRPr>
          </a:p>
          <a:p>
            <a:r>
              <a:rPr lang="en-US" sz="2800" dirty="0" smtClean="0">
                <a:solidFill>
                  <a:schemeClr val="tx1"/>
                </a:solidFill>
                <a:latin typeface="+mn-lt"/>
                <a:ea typeface="+mn-ea"/>
                <a:cs typeface="+mn-cs"/>
              </a:rPr>
              <a:t>Chitinase-3-like-1 protein(</a:t>
            </a:r>
            <a:r>
              <a:rPr lang="en-US" sz="2800" dirty="0" smtClean="0"/>
              <a:t>CHI3L1)</a:t>
            </a:r>
            <a:endParaRPr lang="en-US" sz="2800" dirty="0" smtClean="0">
              <a:solidFill>
                <a:schemeClr val="tx1"/>
              </a:solidFill>
              <a:latin typeface="+mn-lt"/>
              <a:ea typeface="+mn-ea"/>
              <a:cs typeface="+mn-cs"/>
            </a:endParaRPr>
          </a:p>
          <a:p>
            <a:r>
              <a:rPr lang="en-US" sz="2800" dirty="0" err="1" smtClean="0">
                <a:solidFill>
                  <a:schemeClr val="tx1"/>
                </a:solidFill>
                <a:latin typeface="+mn-lt"/>
                <a:ea typeface="+mn-ea"/>
                <a:cs typeface="+mn-cs"/>
              </a:rPr>
              <a:t>Chondrex</a:t>
            </a:r>
            <a:r>
              <a:rPr lang="en-US" sz="2800" baseline="30000" dirty="0" smtClean="0">
                <a:solidFill>
                  <a:schemeClr val="tx1"/>
                </a:solidFill>
                <a:latin typeface="+mn-lt"/>
                <a:ea typeface="+mn-ea"/>
                <a:cs typeface="+mn-cs"/>
              </a:rPr>
              <a:t> </a:t>
            </a:r>
            <a:r>
              <a:rPr lang="en-US" sz="2800" dirty="0" smtClean="0">
                <a:solidFill>
                  <a:schemeClr val="tx1"/>
                </a:solidFill>
                <a:latin typeface="+mn-lt"/>
                <a:ea typeface="+mn-ea"/>
                <a:cs typeface="+mn-cs"/>
              </a:rPr>
              <a:t> </a:t>
            </a:r>
          </a:p>
          <a:p>
            <a:r>
              <a:rPr lang="en-US" sz="2800" dirty="0" smtClean="0">
                <a:solidFill>
                  <a:schemeClr val="tx1"/>
                </a:solidFill>
                <a:latin typeface="+mn-lt"/>
                <a:ea typeface="+mn-ea"/>
                <a:cs typeface="+mn-cs"/>
              </a:rPr>
              <a:t>40 </a:t>
            </a:r>
            <a:r>
              <a:rPr lang="en-US" sz="2800" dirty="0" err="1" smtClean="0">
                <a:solidFill>
                  <a:schemeClr val="tx1"/>
                </a:solidFill>
                <a:latin typeface="+mn-lt"/>
                <a:ea typeface="+mn-ea"/>
                <a:cs typeface="+mn-cs"/>
              </a:rPr>
              <a:t>KDa</a:t>
            </a:r>
            <a:r>
              <a:rPr lang="en-US" sz="2800" dirty="0" smtClean="0">
                <a:solidFill>
                  <a:schemeClr val="tx1"/>
                </a:solidFill>
                <a:latin typeface="+mn-lt"/>
                <a:ea typeface="+mn-ea"/>
                <a:cs typeface="+mn-cs"/>
              </a:rPr>
              <a:t> mammary gland protein</a:t>
            </a:r>
            <a:r>
              <a:rPr lang="en-US" sz="2800" dirty="0" smtClean="0"/>
              <a:t>(MGP-40)</a:t>
            </a: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slide(fromBottom)">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2" presetClass="entr" presetSubtype="4"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slide(fromBottom)">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slide(fromBottom)">
                                      <p:cBhvr>
                                        <p:cTn id="3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6000" u="sng" dirty="0" smtClean="0">
                <a:solidFill>
                  <a:srgbClr val="FFFF00"/>
                </a:solidFill>
              </a:rPr>
              <a:t>Chitin</a:t>
            </a:r>
            <a:endParaRPr lang="en-US" sz="6000" dirty="0"/>
          </a:p>
        </p:txBody>
      </p:sp>
      <p:pic>
        <p:nvPicPr>
          <p:cNvPr id="6" name="irc_mi" descr="http://biomateriales.org/blog/wp-content/uploads/2011/10/chitin.jpg"/>
          <p:cNvPicPr>
            <a:picLocks noGrp="1"/>
          </p:cNvPicPr>
          <p:nvPr>
            <p:ph idx="1"/>
          </p:nvPr>
        </p:nvPicPr>
        <p:blipFill>
          <a:blip r:embed="rId2" cstate="print"/>
          <a:srcRect/>
          <a:stretch>
            <a:fillRect/>
          </a:stretch>
        </p:blipFill>
        <p:spPr bwMode="auto">
          <a:xfrm>
            <a:off x="464457" y="1640114"/>
            <a:ext cx="8360229" cy="4760686"/>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Chitin is a polymer of N-</a:t>
            </a:r>
            <a:r>
              <a:rPr lang="en-US" dirty="0" err="1" smtClean="0"/>
              <a:t>acetylglucosamine</a:t>
            </a:r>
            <a:r>
              <a:rPr lang="en-US" dirty="0" smtClean="0"/>
              <a:t> which has no mammalian counterpart. </a:t>
            </a:r>
          </a:p>
          <a:p>
            <a:r>
              <a:rPr lang="en-US" dirty="0" smtClean="0"/>
              <a:t>Following the cellulose in wood and paper, chitin is the second most abundant polysaccharide in nature.</a:t>
            </a:r>
          </a:p>
          <a:p>
            <a:pPr algn="just"/>
            <a:r>
              <a:rPr lang="en-US" dirty="0" err="1" smtClean="0">
                <a:solidFill>
                  <a:schemeClr val="tx1"/>
                </a:solidFill>
                <a:latin typeface="+mn-lt"/>
                <a:ea typeface="+mn-ea"/>
                <a:cs typeface="+mn-cs"/>
              </a:rPr>
              <a:t>Chitinases</a:t>
            </a:r>
            <a:r>
              <a:rPr lang="en-US" dirty="0" smtClean="0">
                <a:solidFill>
                  <a:schemeClr val="tx1"/>
                </a:solidFill>
                <a:latin typeface="+mn-lt"/>
                <a:ea typeface="+mn-ea"/>
                <a:cs typeface="+mn-cs"/>
              </a:rPr>
              <a:t>, are key degrading enzymes that have been studied most intensely in lower life forms. </a:t>
            </a:r>
            <a:endParaRPr lang="en-US"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GB" dirty="0" smtClean="0">
              <a:solidFill>
                <a:schemeClr val="tx1"/>
              </a:solidFill>
              <a:latin typeface="+mn-lt"/>
              <a:ea typeface="+mn-ea"/>
              <a:cs typeface="+mn-cs"/>
            </a:endParaRPr>
          </a:p>
          <a:p>
            <a:pPr algn="just">
              <a:buNone/>
            </a:pPr>
            <a:r>
              <a:rPr lang="en-GB" dirty="0"/>
              <a:t> </a:t>
            </a:r>
            <a:r>
              <a:rPr lang="en-GB" dirty="0" smtClean="0"/>
              <a:t>  </a:t>
            </a:r>
            <a:r>
              <a:rPr lang="en-GB" dirty="0" smtClean="0">
                <a:solidFill>
                  <a:schemeClr val="tx1"/>
                </a:solidFill>
                <a:latin typeface="+mn-lt"/>
                <a:ea typeface="+mn-ea"/>
                <a:cs typeface="+mn-cs"/>
              </a:rPr>
              <a:t>The YKL-40 belongs to the family 18 of </a:t>
            </a:r>
            <a:r>
              <a:rPr lang="en-GB" dirty="0" err="1" smtClean="0">
                <a:solidFill>
                  <a:schemeClr val="tx1"/>
                </a:solidFill>
                <a:latin typeface="+mn-lt"/>
                <a:ea typeface="+mn-ea"/>
                <a:cs typeface="+mn-cs"/>
              </a:rPr>
              <a:t>glycosyl</a:t>
            </a:r>
            <a:r>
              <a:rPr lang="en-GB" dirty="0" smtClean="0">
                <a:solidFill>
                  <a:schemeClr val="tx1"/>
                </a:solidFill>
                <a:latin typeface="+mn-lt"/>
                <a:ea typeface="+mn-ea"/>
                <a:cs typeface="+mn-cs"/>
              </a:rPr>
              <a:t> </a:t>
            </a:r>
            <a:r>
              <a:rPr lang="en-GB" dirty="0" err="1" smtClean="0">
                <a:solidFill>
                  <a:schemeClr val="tx1"/>
                </a:solidFill>
                <a:latin typeface="+mn-lt"/>
                <a:ea typeface="+mn-ea"/>
                <a:cs typeface="+mn-cs"/>
              </a:rPr>
              <a:t>hydrolases</a:t>
            </a:r>
            <a:r>
              <a:rPr lang="en-GB" dirty="0" smtClean="0">
                <a:solidFill>
                  <a:schemeClr val="tx1"/>
                </a:solidFill>
                <a:latin typeface="+mn-lt"/>
                <a:ea typeface="+mn-ea"/>
                <a:cs typeface="+mn-cs"/>
              </a:rPr>
              <a:t> comprising </a:t>
            </a:r>
            <a:r>
              <a:rPr lang="en-GB" dirty="0" err="1" smtClean="0">
                <a:solidFill>
                  <a:schemeClr val="tx1"/>
                </a:solidFill>
                <a:latin typeface="+mn-lt"/>
                <a:ea typeface="+mn-ea"/>
                <a:cs typeface="+mn-cs"/>
              </a:rPr>
              <a:t>chitinases</a:t>
            </a:r>
            <a:r>
              <a:rPr lang="en-GB" dirty="0" smtClean="0">
                <a:solidFill>
                  <a:schemeClr val="tx1"/>
                </a:solidFill>
                <a:latin typeface="+mn-lt"/>
                <a:ea typeface="+mn-ea"/>
                <a:cs typeface="+mn-cs"/>
              </a:rPr>
              <a:t> from various species, but YKL-40 is without any enzymatic properties.</a:t>
            </a:r>
            <a:r>
              <a:rPr lang="en-GB" baseline="30000" dirty="0" smtClean="0">
                <a:solidFill>
                  <a:schemeClr val="tx1"/>
                </a:solidFill>
                <a:latin typeface="+mn-lt"/>
                <a:ea typeface="+mn-ea"/>
                <a:cs typeface="+mn-cs"/>
              </a:rPr>
              <a:t> </a:t>
            </a:r>
            <a:endParaRPr lang="en-US"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solidFill>
                  <a:schemeClr val="tx1"/>
                </a:solidFill>
                <a:latin typeface="+mn-lt"/>
                <a:ea typeface="+mn-ea"/>
                <a:cs typeface="+mn-cs"/>
              </a:rPr>
              <a:t>   The glycoprotein YKL-40 contains a single polypeptide chain of 383 amino acids and has a calculated molecular mass of 40,476 </a:t>
            </a:r>
            <a:r>
              <a:rPr lang="en-US" dirty="0" err="1" smtClean="0">
                <a:solidFill>
                  <a:schemeClr val="tx1"/>
                </a:solidFill>
                <a:latin typeface="+mn-lt"/>
                <a:ea typeface="+mn-ea"/>
                <a:cs typeface="+mn-cs"/>
              </a:rPr>
              <a:t>Da</a:t>
            </a:r>
            <a:r>
              <a:rPr lang="en-US" dirty="0" smtClean="0">
                <a:solidFill>
                  <a:schemeClr val="tx1"/>
                </a:solidFill>
                <a:latin typeface="+mn-lt"/>
                <a:ea typeface="+mn-ea"/>
                <a:cs typeface="+mn-cs"/>
              </a:rPr>
              <a:t> and an </a:t>
            </a:r>
            <a:r>
              <a:rPr lang="en-US" dirty="0" err="1" smtClean="0">
                <a:solidFill>
                  <a:schemeClr val="tx1"/>
                </a:solidFill>
                <a:latin typeface="+mn-lt"/>
                <a:ea typeface="+mn-ea"/>
                <a:cs typeface="+mn-cs"/>
              </a:rPr>
              <a:t>isoelectric</a:t>
            </a:r>
            <a:r>
              <a:rPr lang="en-US" dirty="0" smtClean="0">
                <a:solidFill>
                  <a:schemeClr val="tx1"/>
                </a:solidFill>
                <a:latin typeface="+mn-lt"/>
                <a:ea typeface="+mn-ea"/>
                <a:cs typeface="+mn-cs"/>
              </a:rPr>
              <a:t> point of about 7.6.</a:t>
            </a:r>
            <a:endParaRPr lang="en-US" baseline="30000" dirty="0" smtClean="0"/>
          </a:p>
          <a:p>
            <a:endParaRPr lang="en-US" dirty="0" smtClean="0">
              <a:solidFill>
                <a:schemeClr val="tx1"/>
              </a:solidFill>
              <a:latin typeface="+mn-lt"/>
              <a:ea typeface="+mn-ea"/>
              <a:cs typeface="+mn-cs"/>
            </a:endParaRP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t>   The YKL-40 gene is assigned to chromosome 1q31-q32 and consists of 10 </a:t>
            </a:r>
            <a:r>
              <a:rPr lang="en-US" dirty="0" err="1" smtClean="0"/>
              <a:t>exons</a:t>
            </a:r>
            <a:r>
              <a:rPr lang="en-US" dirty="0" smtClean="0"/>
              <a:t> and spans about 8 </a:t>
            </a:r>
            <a:r>
              <a:rPr lang="en-US" dirty="0" err="1" smtClean="0"/>
              <a:t>kilobases</a:t>
            </a:r>
            <a:r>
              <a:rPr lang="en-US" dirty="0" smtClean="0"/>
              <a:t> of genomic DNA.</a:t>
            </a:r>
          </a:p>
          <a:p>
            <a:endParaRPr lang="en-US" dirty="0"/>
          </a:p>
        </p:txBody>
      </p:sp>
      <p:sp>
        <p:nvSpPr>
          <p:cNvPr id="77826" name="AutoShape 2" descr="data:image/jpeg;base64,/9j/4AAQSkZJRgABAQAAAQABAAD/2wCEAAkGBxQTEhUUExIUFhUXFx0XFRYYEhgYGRcWGBgWFxgYGBcYHSghGBwmHBwYITEhJSorLi4uFyEzODMsNygtLisBCgoKDQwNGhAPGjQlHyU3Nzc3Ny0tODM3NzcyNzI3NzUrNysrLCs3Kzc0NjQ4MS0zLDYuNjA0NSsvODQsLCwrN//AABEIAHYBqgMBIgACEQEDEQH/xAAcAAEAAQUBAQAAAAAAAAAAAAAABAEDBQYHCAL/xABREAACAQIDAwYJBgkJBwUAAAABAgADEQQSIQUTMQYUIkFRUgcyM2Fxc4GSsggjNDWRsxVCU3J0obG00RYkJjaDhZPCw0NEYoLBxPAlRnWE4f/EABoBAQACAwEAAAAAAAAAAAAAAAADBAEFBgL/xAAnEQEAAgECAwgDAAAAAAAAAAAAAQMCBBEiMXEGITIzNEGRsQUSE//aAAwDAQACEQMRAD8A7jERAREQEREBERAREQEREBERAREQEREBERAREQEREBERAREQEREBERAREQEREBERAREQEs4nxG9B/YZelnE+I3oP7DI7fBPSWY5tb2N5ZPb8Jm0iatsbyye34TNpE0fZz0uXWfqFvXeZHRWIidApkREBERAREQEREBERAREQEREBERAREQEREBERAREQEREBERAREQEREBERAREQEREBERAREQEREBERAREQEs4rxG9B/YZdMxmN2kq5kIYGxHCV9VdXVXM5zs94YzlO0QxOxvLJ7fhM2kTUcBWCVFY8Bf8AYRNkweMFQEqGsOsiaLs7dXFM1zPFvy+FvW45fvvt3JcSkrOlUSIiAiIgIiICIiAiJB2ri2pqAls7nKlxdb5Wck24gKrG2l7AaXvAltVA4kD0m0+ecr3l94Tz/wAndpVcZsbbFfEuatS6kM+uS+tkv4i9gFgJu+zcHT/kwW3aZvwfUObIL33bm97cYHSecL3l94Rzhe8vvCcN+TZh0c47OitbcWuoNr84va82fw94SmuyiVpop31PUIAfxusCB0vnKd5feEc4XvL7wnNvClg6a8n3K00B3eH1CAHylHrtNW5dYZBszYJCKC24zHKLm9Kne/bA7lzlO8vvCOcL3l94S1+DqX5Gn/hr/CeePAlQVts1QyqQKdawKggdNeowPRnOE7y+8I5wveX3hNZ8ImBpDZmNIpUwRh6hBCLcHKfNOU/Jww6PXxedFa1NLXUG3Sbtgd85wveX3hHOU76+8Jxbw9YZFxOzAqKAXe4CgX6dDjbjOyfg6l+Sp/4a/wAIF3nC95feEDEL3l94TydyNpKdtYdSoK87AsQLW3h0tOrfKKwqLgKBVEU85AuFANt1V7IHXN8veX7RBrr3l94TxBOgeAykrbXpBlDDJU0IBHiHtgenucp3194QcQveX3hNf5c4GkNm40ilTBGErkEItwdy/DScX+TrQV8fXzqrWwxtdQf9pS7YHojnC95feEqK695feE5J8orComAoFURTzkC4UA23VXTQTnG0qS/ycwrZRmOOqAtYXtkbS8D1CcQnfX3hHOF7y+8JzrwFYOm2yaZamjHeVNSgJ8ftInOPBXQVuUFRSqlQ2IsCoIFi1tIHoznC95feE+1a/Dh2zgHhmw6LtzAqqKAadC4CgA/zmsNQJ1rHYwYR3rZstBQd8g6SBVBZnpqPEqLxdB4y3YAsCIGys4HHSW+cp3l94TAMN8c1VQ4tcKWXdqhBsTqVZCvF16VwRwNhdOBp/kkvcE/NLe/UctvG4ZU6hq2thAzXOV7y+8JXnKd5feEwfMKX5Kn1jxV4cW6VuF9Xqeway/g8DTzeSp6j8ko06ri3RXurx6z1wMrzhe8vvCOcJ3l94Tk/yiMKi7PoFURTzpRcKAbbqtpoJnPAtgqbbGwpamhJ3tyUBJ+fqjiRA33fr3l94SnOU76+8J5g25SX+UuXKMvP6Yy2FrbxNLcJ6a/B1H8jT/w1/hAvb9e8vvCU5wveX3hPLG7H8o8thl/CtrW0tzu1rdk9C8vMBSGzccRSpgjC1iCEXju214QNi5wveX3hHOF7y+8JyXwOYSm2w65amhOavqUBPk16yJpHyfaKttNgyqw5s5sQDrnpa6wPSPOF7y+8I5yneX3hOCeCHDo238crIpAXEWBUED+cUxoOqdwxuzqW7f5mn4rf7New+aBLNde8vvCRMfRp1Rqyg9RuP/LTzl4BKSttUBlDDc1NCAR+L2yxsqkp5SZcoy/hGoMtha2+fS3ZI7asLcJwzjeJZxynGd4d6wmBzPZmUAcTmGvomxUqiKtgVAH/ABCfP4Oo/kqf+Gv8Jwnwl4dBykwShFClsNdQosb1ze4lTRfjqdHE/wA+c+8pLbs7Z4nexiF7y+8IOIXvL7wnK/lDYRF2bTKoinnSahQD5Kv2TmPIOkp2ZtklQSKNGxIBI+cfh2S+ieoucL3l94Rzhe8vvCcf+TnhUfCYksiMd+NSoP8As17Zd+UVhUTA0CqIp5yBcKBpuqvYIHW+cL3l94Su/XvD7RNX5A4Gkdl4MmlTJOGpkkoupyDjpPJED2+tZTwIPoIM+wZrHIzZ9NtmYEhcrc1oHOnRYHdIb3HHzg3B6wRM5s/EFgwa2dGKPbhewYEdl0ZWt1ZrdUCZERATHbZoFlVlGZqbZ1W/jXVqbDXryu1vPaZGUtA858iKLJsLbKOpVlKqykWKsNCCDwINxOi7M/qsf/j6v3bza9pbCotTxG8RX3gZ2BGh6IAzC9mtlGp7B2T7wfJ7Dbhae5XdlApp65MpGoyXtY9kDk/yZxrj/wCw/wC4m0fKA+qT66n/AJptex+SWEw4bdUKaZmJJpru7jMxVTlOuUGw/wCkpyi2Bh6lAipRVxmU2e7C+dRezEjgT9sDWPCt/V5/V4f7yjNU5d/VewP/AK/3NOdX2ryYw9ag9E01yshUA3ZVNuichNjlNiB5uqRdrcmcIVoKcPTKpUQIpF1QcLKDougA07IGyTzn4Dvrqr6ut8aTv/4Jpd0++/8AGYzA8jcHSqtVp4akjEAAomUjjm6S663F/RA+fCN9V439GqfAZyb5NY/nGL9UnxNO119h0HUq9MMrCzKzMykHqIJsRMTyY5M4SmjtTw1Omxq1lJRchKrXqhQStrgAAAeaBz3w/wD0rZf57/Hh52mYLavJTC18hqUKblGDKXXOQLgkDMejew+yTxsml3T77/xgeW+RY/8AW8P+mD7wzrHyj/q+h+kj7qrNvocjsAuKJXB0FKorqwpgEPnfpAjUHQa+aZXHcmcJWAWth0qqDcCoC4B4XAa9j54HjKdC8A/1xS9XU+Azu+I8H2ziyEYLDKFbMw3C9MZHXKfawb/lHpE3B8jsDSYPSwdCm44MlMIwvobMusBy7+rcd+iV/uXnFPk4D+f4j9GP3tKd4rbEoMpVqeZWBDKzMQwOhBBNiCOqYnYHJXB0jUalhaVNs7rmRchy5vFutjbQaeaBpnyj/q+h+kj7qtOa7U/q3hf06p8Dz0NtrkthsRSanUpI1wcpcGpkYqVDhWPEX80gbf5JYIYKsowlEKlOo6LkGVXyN0lXgG8/GBh/AL9UU/WVPjM5v4Jx/SGr+diP2tO8YTk9hqS5KVFaa8QqXRbnicqkCQcHyNwdOu1ZMPSVmUAFUysGvULtnGt2zAH83r6g5L4avr3A+rofvNadU21glxZrYUm4qKUrEAXp02U2JBFi3A0248b3ymfW2OTGEethnfDU3beFczLmbKKVZwAx1ADa+nWbDh8OqLlRQo1NgLak3J85JuSeu8DXMKWV1SqV3o1PR8ZuurSTgrNoSuqk9LijiZD/APfxves3Z3qnsGsyWIwqOAGW9uHEEe0ayJ+BKH5McAPGbgvAceA6oEVagN7EHKQG04EAFQVHDQjLT46gnUyRhfG17TxN+l1/nP3m4DxR1z4obCoqWOW+Z846TdG6he95jr55eXY1EWtTtYWFmbQdnHhA5v8AKM+rqH6Uv3VeZ/wJfUuF/tf3itMxyj5O4aphqu8oJUCozKHu4DBGswDE2PnkzA7Aw9NFSnRVEHBUJVRfU2VTYakn2wPOe3f6zf3hS+9pz1AJrlXkVgmriscLRLi5JNMFi5ZCtTPxzDKbHj0plvwTS7p99/4wPMf/ALl/vb/u56K5ffVmO/Ra33TyMeSGB53n5pRz5d5n3YzbzeXz5uOa+ubjMxW2JQZSr0wysCGVmYhgdCCCbEHsgc38DP1FX/Or/drNG+TuP/VH/Rn+OlO67M5LYajTNJKKBCWJVQVU5idCoNjpZfOBIWweSuDp1cQ1PC0qbLUCgogQhTQoMVBWxtmJNu2By7wOj+kGO/NxH7zTndMb5N/zW/YZh8ByRwlKrUqph6au51ZUysBYZgWBubkZj5/tmROyKJ0KE/8AO38YHnP5P/1sPU1P8ssbJH9Jv7xqffPO7bC5KYKnWxDU8LRRlqhVZECEKaFBioK2IFyTbzy+vIrAiuawwtHObG+7GYOGZjUz8cxuNeOnGBsk4J4Th/SXA/nYX78ztv4Jpd0++/8AGYjH8mMI+Kou+Gps4VyHZczAoUKkMdRYk27LwNR+UZ9WUv0pPuq85dyA+q9teoo/ePPR2P5OYWsoWtQSooObLUu6ggEA2YkX1OvnMg7M5FYGlR3Yw1AgoqVSKYUVco4uo0bXWxvxgaJ8m36JifXj7tZd+Uf9Aw/6SPuqs3fk3ydwtOk26oJTvUqXyApfLVdRfKRewAEv7Y5L4bEJkqUUcXuucFwp7QGPG1xfzwI/g++qsF+i0/gE8g2ntGjsPDqoVKYVQLKqswUDqAANgJga3IfZ2/pLzDDWKVCRuVsSDSseHnP2wJvIzEKmy8CzkAc0oantNKmAB2knQAcZldm0SN47Cxqvnyn8UBEpqPTlQE9hJHVGD2TRpZd3SVcoypYaItrWQHxRbSwtJsBERAT5qGwJ83Zf9U+p81DYH0dl/wBXXA1bZG0KtSnUFUj6PnGqnNmB6QKjVdDZtLhrWupM2GiSKIIBJ3YsBa5OXgL6Xmt7CxNZqdbfkk7pmViwbMjFyjDKqhBlsLDQ2PYZsQBNCwzX3emU2a+XTKTwPngYzkxiqjXWqazMKVJy1RMmYvnuVTdqVOmqnUHS1rE5HbXkT6V+NZhORdB6ZqpUZGICklNOkTUvvL1HZqvaxPDKNSpJze2vIn0r8awLHKGoAtMNWelmqZQUBzOcjlUUjgbgEXuCVCkEEg2KJ+Zo9Mvava5vfSo4CnNc3W2U3JN11J4y9ymo5qOrEBWBNtL3BQXbXKAWDE2Oi6hhcGFs6sGw9EBs2WvlOt7EO2gPFltazHVlsTqYGwtNd2ZXc4kpvmfK7s43dVQFJdUF2GXTQEAgfN5gOkRNjaavhCtPGtd+kzFGJbpPcGpTGUmwpqHyhr6sCAFu2YNpmO2F5NvXV/3irMjMdsLybeur/vFWBE2/VYOmWsE6D9EhrFroFJZdADcpqDrUUjUWOWwZvTQk36I17dBrrMDyxwykIzW4PTGYlVBdcxLMNcpVCuW3SLKLrxmb2fWVqSFTcFRY6dnYNB6BAtJ9Jb1KfHUk6QU+kt6lPjqSdAwm2jT3qBmrhzTbKtN6oQ2ZBmYU2W5BZRxHj+i2bms8r0UahVZ2QqQagBsA+ULd1yFszDOL200NhbY6TXANiLi9jxHmMD7kHZXCp61/ik6QdlcKnrX+KBb24wCAtiBQXMLuWC3vcBQzEAG5BHG5FiCCQYOJ+r69qoqjdV8rhswK/OZRmuSxVbKSSdVkvlHTJokg2CMtRhr0gjA2upBU8CGHAqCQwupxlLEM+zcRnqB3CYgOQbi96pFj3ctraC4tYAaQNomsYXENzgLzjMDXqEghwCAlZQi3uLqykECwO4zeNe+zzW0xe7xeR6hILlVX5oWZ0zjoimGKfi589y1gQeMDKbQ8phvWt9xWmQmP2h5TDetb7mtMhAT5qDSfUowgatyWyq4XphghQA3bVWtUJIoqgN1AJUkFgesknapitkbPqUyWqmkXYXbdo6qGJu+UPUawJ1NgLnU3MysCFtr6PW9U/wABkunwHokTbX0et6p/gMl0+A9EDS9q193jHzCrZq2HIy0mcZegLlkU9EsjABrFWp6X3k3UGYyrs52r7xmpZARlG7fMQBezkVArWe5W6nLfTW5mUgQf95/sv88ubSHzVTRz0G8mwV+B8RiQA3YbjWW/95/sv88u7Roq9N0diqspDMDYgEWJBPC0DH8mq4qIWVaqrmIAq1TUY5SVJuaj2Fxw01B4yRsvymK9cP3fDzF8kaNUF2qVKbAhAQqjouAc1irsMtybCw46WAAmU2X5TFeuH7vh4GN2LiGasPn94tql9HF2zIVtmuLhWAK3AB4CzELsc1HZVKumNKEUmQbzM2d1chjTZXyFSNR0LZspNIkBblRtogY7ZvlMV64fu+HkOm685sMYhcVDmo7wXy5GOTd59GF0a9uC8ASzGZs3ymK9cP3fDzFVUq08YMnSzvna9V0BUo6noBWU5QqDP5kFhcsQ2eQcT9Io/mVP9OTpBxP0ij+ZU/04Fds4UVaFWm1rMjA3UMLEHip4+j9kxPIyszUnDU2QioSSVoBenZ1Ubg2JCFASQNe20zuNol0ZVcoSCA4tdT1ML6EjsM+MLhRTFgSRe+pva/8A5+uBZ2L5M+sq/fVJG5QVCu7tWFIZiWNmNwEY5rqRYKbMc11IUg8biTsXyZ9ZV++qTHctcKz4ZjTIFRSDTJOVVZvms7OFZkCh2bMtiMvZcEMnsdyaSFjdrakEkXueBYAn2ifOI+k0vV1fioymwgRQQbtaYAsqK1wFGg/FW3otK4j6TS9XV+KjAnxEQEREBBiIGs4LB1AK1VgyB0dyrBMxL5nAcqxuUBCi/AACZ/CeTTtyD9gn3XphlKngQQfQRaVpJYADqFvsgYjYmyWpsajkZ2UXVXqlVJZnYdN2BAZmsQBxPoEzbPkT6V+NZOljE0Q4KnhccPMQ3/SBTG4QVVCsWADBui7IdDexKkG3aJFx1IKtJRewqpxYk8T1k3MyN5YxNNTbMbWYMNbaiBfIkXDbPVGLA1CSSelVdh0jcgKTYAdQtoJKBlYCY7YXk29dX/eKsn1HCgkkAAXJJsABxJPVIWy6tIhlpNezMzA3uDUdnOhA/GLDzFSOIMC7i8AtRlZi/RBFlqOgObKbkKRci2nZc9skBbT6iBBT6S3qU+OpJ0sbpc5e/SKhTr1AkjT2/rl+BaqYZWYMVBYAqDbUAkEj7QPsl2IgJB2Vwqetf4pNJlnDUgt7dbFuN7ljcwKY7BiquVi4GZWujsh6LBrXUg2NrEdYJkLblAJg8QovYUanFix1RjxYkzKyxjqKvTdH8V1KNrbRgQdfbAvyJQ2ciszguSxJ1quQL8QFJsB5rSSh043n1Ax+0B85hvWt9xWmQkHG1qQdc7gFL1AL2sMrqSfYW0/4SeoydAREQERECFtr6PW9U/wGS6fAeiW8VTDoyNwZSp1toRY6y4kD6iIgQf8Aef7L/PJdakGBVhcEEEHgQdCJbFIbzP15cvHqvfhL8D4SmBwAHoEg7L8pivXD93w8yBljDUVUuRxdgza9YRafs0QfrgW8Hs5KZJBqEksbtVdvHYsQATYAXsNNAAJMiIGO2YPnMV69f3fDy7S2cq1GqXqFmbNY1XKjohbKl8oGl7W4kmfeGpKrOVOrtmbW+oRE9miiSYCQcT9Io/mVP9OTpYq0QXVutQQNeprX09ggX4iUvAg7F8mfWVfvqkvYzBLUy5i4ytmstRkv0WWzZSLjW9u0Dsn1haAQWHC7HjfVmLH9ZMvwPilTCgAXsBYXJJ+06mQ8R9Jperq/FRk+QK9ekKy5nAcAqB+eU46cbhftHeECfERAREQEREDGcoVJpCwc9NLhLnQsB0gqscvaQLga6WvHJ4/NHSotncBanjL0j0dABYcBa9wL3N7m1yswz1MM6ISpNgWzWCr+MX6S3QDiL+m40NeTBPN1zZL5mHQAFPxiAaahmyJ2Lc2gZeYblDTY7rItZjnI+aFM2+bc5mNRlC2IFm11sCCDaZma9yxwr1EQKUUBwzGp0qVhYgVaedc4LAC1z6L2IDK7IUijTBNzlFzpx6+DMPsY+kzD8qKoWpTO6pucjgO1I1SgNiQEBv0iqAfb1WOW2JfcUr3vkF7kHq7QSP1mYvlWR0FVFaowcEGlUYtRy2dc1OlUIXOaJKkWYC0DO4drqOHAcDfq7Rx9MuyPgc2Rc4UNlFwpJUHzXVf2CSIEfH0S9N1GW7KyjMuZbkEdJfxh2jrEwnJuspq1QGBOVLdFAxUNWAN01K8RZgCCGJAzTYai3FtezTj7JD2ds4Uh4zO1gGZrXJHE6DS51IECdKNKyjQMDSp0TiTlV96lUl2Km1zTzZc2nRyup6xqB1aZ8TVsQVXGKEQN0szEVFL5mWqGFjUBstwcuU+PccJtMBERAtYnxWuCdDovHh1eea3yQqUyx3bs3zNM65bWJazjKq+NreygZlfQENNlrqCCDwIIOttDx16prPJQEVqguzrlyhs9JlAR3VWORiczqFY6KL9QOYkNqmK5SVUWkuemlQGogCMSBmzAhtFY2W2cm2iqxOgMysxXKUqKNyNQ67s5XJFTMAtjTVmUm+W4B8a2t7EJOySN0LBBZmFkN1BDsCAcq8CCOH28TMmH5MUGSgFKBQGfIAal8pdmGYVURgdbajW1+uZiBq/KdVWsGfd5WpdO6MWyUnuxJ3yDKucAABm6b2BBYTZka4uLEHW41HsMiYrZwqOGZmsAAEB6Nwb39PV7JMAtoIFYiICIiBiuUCpuxvC4UVKfiqGuS6qFKsCCrFgpuNM1wQQCLuwsPkpZQXPSc3qCz9J2azdpF7XOptcyzykohqLdNVYdJCxXKWHBWD6MpFwQeonUGxFvklRZcPZqgqXd2VtL5WqOwDMGbMdeN79pJuSGaiIgauaI52WC1vLgE20vuwQLZPJ6XDliAcwBFyk2iajjsI3Phu66AFlcqcrHMAwdSM4a1hTZdCQc1iAWB21RAGa1yaFPeMEo1ae7XdtvGpkswycd3UbpAKNSNc1wekc2ymajycwbLXAWsj06aVEtdWORnTdEMrXJyKoYlfxANSSxDb4gRA1zk3iaT1G3dKlT8p4pOZ71Lltaa3U3Dghj0aqG1nUzY5rGx6CtiS6XCIKiIBRqUxq6KyDNTVVClCMoY5jqQMomzCBWaltypSGKIZ3VyaAAuttahy2BW5RyMp6RGZFsA1idtmscoqXz6btqQZiubObsGV6ZSw3qEAgNewNyAO24bPIe11Jo1QN5c02A3ds98ptkzaZuy+l5KQHrN+30yNtOgz0qqISGamyqQwUhipAIJVgDfrsfQYELk/TYZy4dTZAEYIMoGY6BKj2FyQAbWCga2vMxNY5FY0VBUJanfQLTVycqIzAEKyrZCSctrrly2JGp2eAmqcpCyYmiQjOjurVFVMPclCFTWrYsd41I6EFRTJvwttchVcBmq7w1HsMuVA1lBUtc+0EAj/h85gS0a/VafURAREQERECDtqiXotTXL07U2zZrZHIR9UYMDlJtYjW2o4hsrZ+6UjMWJYsxzVCLk9QqO5H2xECdMbtrCtUVUUqAXBYneXGS9RSu7dTfOq6XGhPoNIgSNl4QUqaoCTYd5zr12zsxA8xJtJRWIgAJWIgIiICDEQLSYdQWIUAsczG2pOULc+wAeyXYiAiIgUIluhh1RQqKFVQFAAtYAWA+yIgXZQiViBQCViICIiAiIgIiIFutQVxZgCLhrHtUhlPsIB9k+1W0RArERAtpQUEsFALG7G2pOULc+wAeyXIiAlqjh1UWVQB2D7YiBdiIgUAlYiAlvcLmL5RmIAJtqQpYqPYWb7TKRAuyzinYK2W2axy3BIvY2vbW14iBD2NgDSBBKm4FsocBVHBRnduiLmwFgL8JkoiAiIgIiICIiB//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 name="irc_mi" descr="http://ghr.nlm.nih.gov/dynamicImages/chromomap/CHI3L1.jpeg"/>
          <p:cNvPicPr/>
          <p:nvPr/>
        </p:nvPicPr>
        <p:blipFill>
          <a:blip r:embed="rId4" cstate="print"/>
          <a:srcRect/>
          <a:stretch>
            <a:fillRect/>
          </a:stretch>
        </p:blipFill>
        <p:spPr bwMode="auto">
          <a:xfrm>
            <a:off x="653143" y="4099668"/>
            <a:ext cx="7866743" cy="1793131"/>
          </a:xfrm>
          <a:prstGeom prst="rect">
            <a:avLst/>
          </a:prstGeom>
          <a:ln w="88900" cap="sq" cmpd="thickThin">
            <a:solidFill>
              <a:srgbClr val="000000"/>
            </a:solidFill>
            <a:prstDash val="solid"/>
            <a:miter lim="800000"/>
          </a:ln>
          <a:effectLst>
            <a:innerShdw blurRad="76200">
              <a:srgbClr val="000000"/>
            </a:innerShdw>
          </a:effec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u="sng" dirty="0" smtClean="0">
                <a:solidFill>
                  <a:srgbClr val="FFFF00"/>
                </a:solidFill>
              </a:rPr>
              <a:t/>
            </a:r>
            <a:br>
              <a:rPr lang="en-US" sz="3200" u="sng" dirty="0" smtClean="0">
                <a:solidFill>
                  <a:srgbClr val="FFFF00"/>
                </a:solidFill>
              </a:rPr>
            </a:br>
            <a:r>
              <a:rPr lang="en-US" sz="3200" u="sng" dirty="0" smtClean="0">
                <a:solidFill>
                  <a:srgbClr val="FFFF00"/>
                </a:solidFill>
              </a:rPr>
              <a:t>The crystallographic three-dimensional structure of human YKL-40</a:t>
            </a:r>
            <a:r>
              <a:rPr lang="en-US" sz="3600" dirty="0" smtClean="0"/>
              <a:t/>
            </a:r>
            <a:br>
              <a:rPr lang="en-US" sz="3600" dirty="0" smtClean="0"/>
            </a:br>
            <a:endParaRPr lang="en-US" sz="3600" u="sng" dirty="0">
              <a:solidFill>
                <a:srgbClr val="FFFF00"/>
              </a:solidFill>
            </a:endParaRPr>
          </a:p>
        </p:txBody>
      </p:sp>
      <p:pic>
        <p:nvPicPr>
          <p:cNvPr id="4" name="Content Placeholder 3" descr="Fig. 1."/>
          <p:cNvPicPr>
            <a:picLocks noGrp="1"/>
          </p:cNvPicPr>
          <p:nvPr>
            <p:ph idx="1"/>
          </p:nvPr>
        </p:nvPicPr>
        <p:blipFill>
          <a:blip r:embed="rId4" cstate="print"/>
          <a:stretch>
            <a:fillRect/>
          </a:stretch>
        </p:blipFill>
        <p:spPr bwMode="auto">
          <a:xfrm>
            <a:off x="637309" y="1967344"/>
            <a:ext cx="8077200" cy="4391891"/>
          </a:xfrm>
          <a:prstGeom prst="rect">
            <a:avLst/>
          </a:prstGeom>
          <a:ln w="88900" cap="sq" cmpd="thickThin">
            <a:solidFill>
              <a:srgbClr val="000000"/>
            </a:solidFill>
            <a:prstDash val="solid"/>
            <a:miter lim="800000"/>
          </a:ln>
          <a:effectLst>
            <a:innerShdw blurRad="76200">
              <a:srgbClr val="000000"/>
            </a:innerShdw>
          </a:effec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FF00"/>
                </a:solidFill>
              </a:rPr>
              <a:t>Secretion of YKL-40</a:t>
            </a:r>
            <a:endParaRPr lang="en-US" sz="3600" u="sng" dirty="0">
              <a:solidFill>
                <a:srgbClr val="FFFF00"/>
              </a:solidFill>
            </a:endParaRPr>
          </a:p>
        </p:txBody>
      </p:sp>
      <p:sp>
        <p:nvSpPr>
          <p:cNvPr id="3" name="Content Placeholder 2"/>
          <p:cNvSpPr>
            <a:spLocks noGrp="1"/>
          </p:cNvSpPr>
          <p:nvPr>
            <p:ph idx="1"/>
          </p:nvPr>
        </p:nvSpPr>
        <p:spPr/>
        <p:txBody>
          <a:bodyPr/>
          <a:lstStyle/>
          <a:p>
            <a:pPr algn="just">
              <a:buFont typeface="Wingdings" pitchFamily="2" charset="2"/>
              <a:buChar char="§"/>
            </a:pPr>
            <a:r>
              <a:rPr lang="en-US" dirty="0" smtClean="0">
                <a:solidFill>
                  <a:schemeClr val="tx1"/>
                </a:solidFill>
                <a:latin typeface="+mn-lt"/>
                <a:ea typeface="+mn-ea"/>
                <a:cs typeface="+mn-cs"/>
              </a:rPr>
              <a:t> </a:t>
            </a:r>
            <a:r>
              <a:rPr lang="en-US" sz="2800" dirty="0" smtClean="0"/>
              <a:t>I</a:t>
            </a:r>
            <a:r>
              <a:rPr lang="en-US" sz="2800" dirty="0" smtClean="0">
                <a:solidFill>
                  <a:schemeClr val="tx1"/>
                </a:solidFill>
                <a:latin typeface="+mn-lt"/>
                <a:ea typeface="+mn-ea"/>
                <a:cs typeface="+mn-cs"/>
              </a:rPr>
              <a:t>n vivo YKL-40 </a:t>
            </a:r>
            <a:r>
              <a:rPr lang="en-US" sz="2800" dirty="0" smtClean="0"/>
              <a:t>is secreted from </a:t>
            </a:r>
            <a:r>
              <a:rPr lang="en-US" sz="2800" dirty="0" smtClean="0">
                <a:solidFill>
                  <a:schemeClr val="tx1"/>
                </a:solidFill>
                <a:latin typeface="+mn-lt"/>
                <a:ea typeface="+mn-ea"/>
                <a:cs typeface="+mn-cs"/>
              </a:rPr>
              <a:t>cells with high level of metabolic activity and/or proliferation such as:</a:t>
            </a:r>
            <a:endParaRPr lang="en-US" sz="2800" dirty="0" smtClean="0"/>
          </a:p>
          <a:p>
            <a:pPr indent="-182880" algn="just">
              <a:buFont typeface="Arial" pitchFamily="34" charset="0"/>
              <a:buChar char="•"/>
            </a:pPr>
            <a:r>
              <a:rPr lang="en-US" sz="2800" dirty="0" smtClean="0">
                <a:latin typeface="Times New Roman"/>
                <a:cs typeface="Times New Roman"/>
              </a:rPr>
              <a:t> </a:t>
            </a:r>
            <a:r>
              <a:rPr lang="en-US" sz="2800" dirty="0" smtClean="0"/>
              <a:t>macrophages</a:t>
            </a:r>
          </a:p>
          <a:p>
            <a:pPr indent="-182880" algn="just">
              <a:buFont typeface="Arial" pitchFamily="34" charset="0"/>
              <a:buChar char="•"/>
            </a:pPr>
            <a:r>
              <a:rPr lang="en-US" sz="2800" dirty="0" smtClean="0">
                <a:latin typeface="Times New Roman"/>
                <a:cs typeface="Times New Roman"/>
              </a:rPr>
              <a:t> </a:t>
            </a:r>
            <a:r>
              <a:rPr lang="en-US" sz="2800" dirty="0" err="1" smtClean="0"/>
              <a:t>neutrophils</a:t>
            </a:r>
            <a:r>
              <a:rPr lang="en-US" sz="2800" dirty="0" smtClean="0"/>
              <a:t> </a:t>
            </a:r>
          </a:p>
          <a:p>
            <a:pPr indent="-182880" algn="just">
              <a:buFont typeface="Arial" pitchFamily="34" charset="0"/>
              <a:buChar char="•"/>
            </a:pPr>
            <a:r>
              <a:rPr lang="en-US" sz="2800" dirty="0" smtClean="0"/>
              <a:t>synovial cells </a:t>
            </a:r>
          </a:p>
          <a:p>
            <a:pPr indent="-182880" algn="just">
              <a:buFont typeface="Arial" pitchFamily="34" charset="0"/>
              <a:buChar char="•"/>
            </a:pPr>
            <a:r>
              <a:rPr lang="en-US" sz="2800" dirty="0" smtClean="0"/>
              <a:t>vascular smooth muscle and endothelial cells </a:t>
            </a:r>
          </a:p>
          <a:p>
            <a:pPr indent="-182880" algn="just">
              <a:buFont typeface="Arial" pitchFamily="34" charset="0"/>
              <a:buChar char="•"/>
            </a:pPr>
            <a:r>
              <a:rPr lang="en-US" sz="2800" dirty="0" smtClean="0"/>
              <a:t>arthritic </a:t>
            </a:r>
            <a:r>
              <a:rPr lang="en-US" sz="2800" dirty="0" err="1" smtClean="0"/>
              <a:t>chondrocytes</a:t>
            </a:r>
            <a:endParaRPr lang="en-US" sz="2800" dirty="0" smtClean="0"/>
          </a:p>
          <a:p>
            <a:pPr marL="0" indent="-182880" algn="just">
              <a:spcBef>
                <a:spcPts val="10"/>
              </a:spcBef>
              <a:buNone/>
            </a:pPr>
            <a:r>
              <a:rPr lang="en-US" sz="2800" dirty="0" smtClean="0"/>
              <a:t>  </a:t>
            </a:r>
            <a:r>
              <a:rPr lang="en-US" sz="2800" dirty="0" smtClean="0">
                <a:latin typeface="Times New Roman"/>
                <a:cs typeface="Times New Roman"/>
              </a:rPr>
              <a:t>•</a:t>
            </a:r>
            <a:r>
              <a:rPr lang="en-US" sz="2800" dirty="0" smtClean="0"/>
              <a:t>malignant cells from many different solid    carcinomas.</a:t>
            </a: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9708" y="376238"/>
            <a:ext cx="7897091" cy="1143000"/>
          </a:xfrm>
        </p:spPr>
        <p:txBody>
          <a:bodyPr/>
          <a:lstStyle/>
          <a:p>
            <a:pPr algn="l"/>
            <a:r>
              <a:rPr lang="en-US" sz="3600" u="sng" dirty="0" smtClean="0">
                <a:solidFill>
                  <a:srgbClr val="FFFF00"/>
                </a:solidFill>
              </a:rPr>
              <a:t>YKL-40 receptors</a:t>
            </a:r>
            <a:endParaRPr lang="en-US" sz="3600" u="sng" dirty="0">
              <a:solidFill>
                <a:srgbClr val="FFFF00"/>
              </a:solidFill>
            </a:endParaRPr>
          </a:p>
        </p:txBody>
      </p:sp>
      <p:sp>
        <p:nvSpPr>
          <p:cNvPr id="3" name="Content Placeholder 2"/>
          <p:cNvSpPr>
            <a:spLocks noGrp="1"/>
          </p:cNvSpPr>
          <p:nvPr>
            <p:ph idx="1"/>
          </p:nvPr>
        </p:nvSpPr>
        <p:spPr/>
        <p:txBody>
          <a:bodyPr/>
          <a:lstStyle/>
          <a:p>
            <a:pPr algn="just">
              <a:buNone/>
            </a:pPr>
            <a:r>
              <a:rPr lang="en-US" dirty="0" smtClean="0">
                <a:solidFill>
                  <a:schemeClr val="tx1"/>
                </a:solidFill>
                <a:latin typeface="+mn-lt"/>
                <a:ea typeface="+mn-ea"/>
                <a:cs typeface="+mn-cs"/>
              </a:rPr>
              <a:t>   The identity of cellular receptors mediating the biological effects of YKL-40 are currently not known.</a:t>
            </a:r>
            <a:endParaRPr lang="en-US"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06582" y="376238"/>
            <a:ext cx="7980218" cy="1143000"/>
          </a:xfrm>
        </p:spPr>
        <p:txBody>
          <a:bodyPr/>
          <a:lstStyle/>
          <a:p>
            <a:pPr algn="l"/>
            <a:r>
              <a:rPr lang="en-US" sz="3600" u="sng" dirty="0" smtClean="0">
                <a:solidFill>
                  <a:srgbClr val="FFFF00"/>
                </a:solidFill>
              </a:rPr>
              <a:t>Physiological role of YKL-40 </a:t>
            </a:r>
            <a:endParaRPr lang="en-US" sz="3600" u="sng" dirty="0">
              <a:solidFill>
                <a:srgbClr val="FFFF00"/>
              </a:solidFill>
            </a:endParaRPr>
          </a:p>
        </p:txBody>
      </p:sp>
      <p:sp>
        <p:nvSpPr>
          <p:cNvPr id="3" name="Content Placeholder 2"/>
          <p:cNvSpPr>
            <a:spLocks noGrp="1"/>
          </p:cNvSpPr>
          <p:nvPr>
            <p:ph idx="1"/>
          </p:nvPr>
        </p:nvSpPr>
        <p:spPr>
          <a:xfrm>
            <a:off x="429491" y="1512600"/>
            <a:ext cx="8229600" cy="4419600"/>
          </a:xfrm>
        </p:spPr>
        <p:txBody>
          <a:bodyPr/>
          <a:lstStyle/>
          <a:p>
            <a:pPr algn="just">
              <a:buNone/>
            </a:pPr>
            <a:r>
              <a:rPr lang="en-US" dirty="0" smtClean="0"/>
              <a:t>   </a:t>
            </a:r>
            <a:r>
              <a:rPr lang="en-US" dirty="0" smtClean="0">
                <a:solidFill>
                  <a:schemeClr val="tx1"/>
                </a:solidFill>
                <a:latin typeface="+mn-lt"/>
                <a:ea typeface="+mn-ea"/>
                <a:cs typeface="+mn-cs"/>
              </a:rPr>
              <a:t>YKL-40 plays active roles in human </a:t>
            </a:r>
            <a:r>
              <a:rPr lang="en-US" dirty="0" err="1" smtClean="0">
                <a:solidFill>
                  <a:schemeClr val="tx1"/>
                </a:solidFill>
                <a:latin typeface="+mn-lt"/>
                <a:ea typeface="+mn-ea"/>
                <a:cs typeface="+mn-cs"/>
              </a:rPr>
              <a:t>antiparasite</a:t>
            </a:r>
            <a:r>
              <a:rPr lang="en-US" dirty="0" smtClean="0">
                <a:solidFill>
                  <a:schemeClr val="tx1"/>
                </a:solidFill>
                <a:latin typeface="+mn-lt"/>
                <a:ea typeface="+mn-ea"/>
                <a:cs typeface="+mn-cs"/>
              </a:rPr>
              <a:t>, anti-infective defense and repair responses.</a:t>
            </a:r>
          </a:p>
          <a:p>
            <a:pPr algn="just">
              <a:buNone/>
            </a:pPr>
            <a:endParaRPr lang="en-US" dirty="0" smtClean="0">
              <a:solidFill>
                <a:schemeClr val="tx1"/>
              </a:solidFill>
              <a:latin typeface="+mn-lt"/>
              <a:ea typeface="+mn-ea"/>
              <a:cs typeface="+mn-cs"/>
            </a:endParaRPr>
          </a:p>
          <a:p>
            <a:pPr algn="just">
              <a:buNone/>
            </a:pPr>
            <a:r>
              <a:rPr lang="en-US" dirty="0" smtClean="0"/>
              <a:t>1</a:t>
            </a:r>
            <a:r>
              <a:rPr lang="en-US" dirty="0" smtClean="0">
                <a:solidFill>
                  <a:schemeClr val="tx1"/>
                </a:solidFill>
                <a:latin typeface="+mn-lt"/>
                <a:ea typeface="+mn-ea"/>
                <a:cs typeface="+mn-cs"/>
              </a:rPr>
              <a:t>- YKL-40 contributes to tissue remodeling and extracellular matrix degradation. </a:t>
            </a:r>
          </a:p>
          <a:p>
            <a:pPr>
              <a:buNone/>
            </a:pPr>
            <a:endParaRPr lang="en-US" dirty="0" smtClean="0">
              <a:solidFill>
                <a:schemeClr val="tx1"/>
              </a:solidFill>
              <a:latin typeface="+mn-lt"/>
              <a:ea typeface="+mn-ea"/>
              <a:cs typeface="+mn-cs"/>
            </a:endParaRP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4400" u="sng" dirty="0" smtClean="0">
                <a:solidFill>
                  <a:srgbClr val="FFFF00"/>
                </a:solidFill>
              </a:rPr>
              <a:t>Physiological role of YKL-40 </a:t>
            </a:r>
            <a:endParaRPr lang="en-US" dirty="0"/>
          </a:p>
        </p:txBody>
      </p:sp>
      <p:sp>
        <p:nvSpPr>
          <p:cNvPr id="3" name="Content Placeholder 2"/>
          <p:cNvSpPr>
            <a:spLocks noGrp="1"/>
          </p:cNvSpPr>
          <p:nvPr>
            <p:ph idx="1"/>
          </p:nvPr>
        </p:nvSpPr>
        <p:spPr/>
        <p:txBody>
          <a:bodyPr/>
          <a:lstStyle/>
          <a:p>
            <a:pPr algn="just">
              <a:buNone/>
            </a:pPr>
            <a:r>
              <a:rPr lang="en-US" dirty="0" smtClean="0"/>
              <a:t>2-YKL-40 mRNA and protein expression are found in tissues from all germ layers and are present during the early development of the human musculoskeletal system where they seem associated with cell proliferation, differentiation and tissue morphogenesis</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FF00"/>
                </a:solidFill>
              </a:rPr>
              <a:t>Physiological role of YKL-40 </a:t>
            </a:r>
            <a:endParaRPr lang="en-US" sz="3600" u="sng" dirty="0">
              <a:solidFill>
                <a:srgbClr val="FFFF00"/>
              </a:solidFill>
            </a:endParaRPr>
          </a:p>
        </p:txBody>
      </p:sp>
      <p:sp>
        <p:nvSpPr>
          <p:cNvPr id="3" name="Content Placeholder 2"/>
          <p:cNvSpPr>
            <a:spLocks noGrp="1"/>
          </p:cNvSpPr>
          <p:nvPr>
            <p:ph idx="1"/>
          </p:nvPr>
        </p:nvSpPr>
        <p:spPr/>
        <p:txBody>
          <a:bodyPr/>
          <a:lstStyle/>
          <a:p>
            <a:endParaRPr lang="en-US" dirty="0" smtClean="0">
              <a:solidFill>
                <a:schemeClr val="tx1"/>
              </a:solidFill>
              <a:latin typeface="+mn-lt"/>
              <a:ea typeface="+mn-ea"/>
              <a:cs typeface="+mn-cs"/>
            </a:endParaRPr>
          </a:p>
          <a:p>
            <a:pPr algn="just">
              <a:buNone/>
            </a:pPr>
            <a:r>
              <a:rPr lang="en-US" dirty="0" smtClean="0">
                <a:solidFill>
                  <a:schemeClr val="tx1"/>
                </a:solidFill>
                <a:latin typeface="+mn-lt"/>
                <a:ea typeface="+mn-ea"/>
                <a:cs typeface="+mn-cs"/>
              </a:rPr>
              <a:t>3-In normal bone marrow the </a:t>
            </a:r>
            <a:r>
              <a:rPr lang="en-US" dirty="0" err="1" smtClean="0">
                <a:solidFill>
                  <a:schemeClr val="tx1"/>
                </a:solidFill>
                <a:latin typeface="+mn-lt"/>
                <a:ea typeface="+mn-ea"/>
                <a:cs typeface="+mn-cs"/>
              </a:rPr>
              <a:t>myelometamyelocyte</a:t>
            </a:r>
            <a:r>
              <a:rPr lang="en-US" dirty="0" smtClean="0">
                <a:solidFill>
                  <a:schemeClr val="tx1"/>
                </a:solidFill>
                <a:latin typeface="+mn-lt"/>
                <a:ea typeface="+mn-ea"/>
                <a:cs typeface="+mn-cs"/>
              </a:rPr>
              <a:t> express YKL-40 protein, and it is stored in the specific granules of </a:t>
            </a:r>
            <a:r>
              <a:rPr lang="en-US" dirty="0" err="1" smtClean="0">
                <a:solidFill>
                  <a:schemeClr val="tx1"/>
                </a:solidFill>
                <a:latin typeface="+mn-lt"/>
                <a:ea typeface="+mn-ea"/>
                <a:cs typeface="+mn-cs"/>
              </a:rPr>
              <a:t>neutrophil</a:t>
            </a:r>
            <a:r>
              <a:rPr lang="en-US" dirty="0" smtClean="0">
                <a:solidFill>
                  <a:schemeClr val="tx1"/>
                </a:solidFill>
                <a:latin typeface="+mn-lt"/>
                <a:ea typeface="+mn-ea"/>
                <a:cs typeface="+mn-cs"/>
              </a:rPr>
              <a:t> granulocytes and released from fully activated cells.</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FF00"/>
                </a:solidFill>
              </a:rPr>
              <a:t>Physiological role of YKL-40 </a:t>
            </a:r>
            <a:endParaRPr lang="en-US" sz="3600" u="sng" dirty="0">
              <a:solidFill>
                <a:srgbClr val="FFFF00"/>
              </a:solidFill>
            </a:endParaRPr>
          </a:p>
        </p:txBody>
      </p:sp>
      <p:sp>
        <p:nvSpPr>
          <p:cNvPr id="3" name="Content Placeholder 2"/>
          <p:cNvSpPr>
            <a:spLocks noGrp="1"/>
          </p:cNvSpPr>
          <p:nvPr>
            <p:ph idx="1"/>
          </p:nvPr>
        </p:nvSpPr>
        <p:spPr/>
        <p:txBody>
          <a:bodyPr/>
          <a:lstStyle/>
          <a:p>
            <a:pPr algn="just">
              <a:buNone/>
            </a:pPr>
            <a:r>
              <a:rPr lang="en-US" dirty="0" smtClean="0">
                <a:solidFill>
                  <a:schemeClr val="tx1"/>
                </a:solidFill>
                <a:latin typeface="+mn-lt"/>
                <a:ea typeface="+mn-ea"/>
                <a:cs typeface="+mn-cs"/>
              </a:rPr>
              <a:t>4-YKL-40 stimulates the proliferation of human connective tissue cells (fibroblasts, </a:t>
            </a:r>
            <a:r>
              <a:rPr lang="en-US" dirty="0" err="1" smtClean="0">
                <a:solidFill>
                  <a:schemeClr val="tx1"/>
                </a:solidFill>
                <a:latin typeface="+mn-lt"/>
                <a:ea typeface="+mn-ea"/>
                <a:cs typeface="+mn-cs"/>
              </a:rPr>
              <a:t>chondrocytes</a:t>
            </a:r>
            <a:r>
              <a:rPr lang="en-US" dirty="0" smtClean="0">
                <a:solidFill>
                  <a:schemeClr val="tx1"/>
                </a:solidFill>
                <a:latin typeface="+mn-lt"/>
                <a:ea typeface="+mn-ea"/>
                <a:cs typeface="+mn-cs"/>
              </a:rPr>
              <a:t>, synovial cells) in a dose-dependent manner. </a:t>
            </a:r>
          </a:p>
          <a:p>
            <a:pPr algn="just"/>
            <a:endParaRPr lang="en-US" dirty="0" smtClean="0">
              <a:solidFill>
                <a:schemeClr val="tx1"/>
              </a:solidFill>
              <a:latin typeface="+mn-lt"/>
              <a:ea typeface="+mn-ea"/>
              <a:cs typeface="+mn-cs"/>
            </a:endParaRPr>
          </a:p>
          <a:p>
            <a:pPr algn="just">
              <a:buNone/>
            </a:pPr>
            <a:r>
              <a:rPr lang="en-US" dirty="0" smtClean="0">
                <a:solidFill>
                  <a:schemeClr val="tx1"/>
                </a:solidFill>
                <a:latin typeface="+mn-lt"/>
                <a:ea typeface="+mn-ea"/>
                <a:cs typeface="+mn-cs"/>
              </a:rPr>
              <a:t>5-It regulates apoptosis, and contributes to fibrosis and wound healing.</a:t>
            </a:r>
            <a:r>
              <a:rPr lang="en-US" baseline="30000" dirty="0" smtClean="0">
                <a:solidFill>
                  <a:schemeClr val="tx1"/>
                </a:solidFill>
                <a:latin typeface="+mn-lt"/>
                <a:ea typeface="+mn-ea"/>
                <a:cs typeface="+mn-cs"/>
              </a:rPr>
              <a:t> </a:t>
            </a:r>
            <a:endParaRPr lang="en-US"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FF00"/>
                </a:solidFill>
              </a:rPr>
              <a:t>YKL-40 in pathological conditions</a:t>
            </a:r>
            <a:endParaRPr lang="en-US" sz="3600" u="sng" dirty="0">
              <a:solidFill>
                <a:srgbClr val="FFFF00"/>
              </a:solidFill>
            </a:endParaRPr>
          </a:p>
        </p:txBody>
      </p:sp>
      <p:sp>
        <p:nvSpPr>
          <p:cNvPr id="3" name="Content Placeholder 2"/>
          <p:cNvSpPr>
            <a:spLocks noGrp="1"/>
          </p:cNvSpPr>
          <p:nvPr>
            <p:ph idx="1"/>
          </p:nvPr>
        </p:nvSpPr>
        <p:spPr/>
        <p:txBody>
          <a:bodyPr/>
          <a:lstStyle/>
          <a:p>
            <a:pPr>
              <a:buNone/>
            </a:pPr>
            <a:r>
              <a:rPr lang="en-US" b="1" dirty="0" smtClean="0">
                <a:solidFill>
                  <a:srgbClr val="FF66CC"/>
                </a:solidFill>
              </a:rPr>
              <a:t>1-Role of YKL-40 in inflammation</a:t>
            </a:r>
          </a:p>
          <a:p>
            <a:pPr indent="0" algn="just">
              <a:buNone/>
            </a:pPr>
            <a:r>
              <a:rPr lang="en-US" dirty="0" smtClean="0"/>
              <a:t>The YKL-40 induces the maturation of </a:t>
            </a:r>
            <a:r>
              <a:rPr lang="en-US" dirty="0" err="1" smtClean="0"/>
              <a:t>monocytes</a:t>
            </a:r>
            <a:r>
              <a:rPr lang="en-US" dirty="0" smtClean="0"/>
              <a:t> to macrophages, and is secreted by macrophages during late stages of differentiation and by activated macrophages. </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4909" y="362383"/>
            <a:ext cx="8229600" cy="1143000"/>
          </a:xfrm>
        </p:spPr>
        <p:txBody>
          <a:bodyPr/>
          <a:lstStyle/>
          <a:p>
            <a:pPr algn="l"/>
            <a:r>
              <a:rPr lang="en-US" sz="3600" u="sng" dirty="0" smtClean="0">
                <a:solidFill>
                  <a:srgbClr val="FFFF00"/>
                </a:solidFill>
              </a:rPr>
              <a:t>YKL-40 in pathological conditions</a:t>
            </a:r>
            <a:endParaRPr lang="en-US" sz="3600" u="sng" dirty="0">
              <a:solidFill>
                <a:srgbClr val="FFFF00"/>
              </a:solidFill>
            </a:endParaRPr>
          </a:p>
        </p:txBody>
      </p:sp>
      <p:sp>
        <p:nvSpPr>
          <p:cNvPr id="4" name="Content Placeholder 3"/>
          <p:cNvSpPr>
            <a:spLocks noGrp="1"/>
          </p:cNvSpPr>
          <p:nvPr>
            <p:ph idx="1"/>
          </p:nvPr>
        </p:nvSpPr>
        <p:spPr/>
        <p:txBody>
          <a:bodyPr/>
          <a:lstStyle/>
          <a:p>
            <a:pPr indent="0" algn="just">
              <a:buNone/>
            </a:pPr>
            <a:r>
              <a:rPr lang="en-US" dirty="0" smtClean="0"/>
              <a:t>The glycoprotein YKL-40 is </a:t>
            </a:r>
            <a:r>
              <a:rPr lang="en-US" dirty="0" err="1" smtClean="0"/>
              <a:t>overexpressed</a:t>
            </a:r>
            <a:r>
              <a:rPr lang="en-US" dirty="0" smtClean="0"/>
              <a:t> in many inflammatory conditions including:</a:t>
            </a:r>
            <a:endParaRPr lang="en-US" i="1" dirty="0" smtClean="0"/>
          </a:p>
          <a:p>
            <a:pPr>
              <a:buNone/>
            </a:pPr>
            <a:r>
              <a:rPr lang="en-US" i="1" dirty="0" smtClean="0"/>
              <a:t>Meningitis</a:t>
            </a:r>
          </a:p>
          <a:p>
            <a:pPr algn="just">
              <a:buNone/>
            </a:pPr>
            <a:r>
              <a:rPr lang="en-US" i="1" dirty="0" smtClean="0"/>
              <a:t>Rheumatoid arthritis</a:t>
            </a:r>
          </a:p>
          <a:p>
            <a:pPr algn="just">
              <a:buNone/>
            </a:pPr>
            <a:r>
              <a:rPr lang="en-US" i="1" dirty="0" smtClean="0"/>
              <a:t>Osteoarthritis</a:t>
            </a:r>
          </a:p>
          <a:p>
            <a:pPr algn="just">
              <a:buNone/>
            </a:pPr>
            <a:r>
              <a:rPr lang="en-US" i="1" dirty="0" smtClean="0"/>
              <a:t>Inflammatory bowl disease</a:t>
            </a:r>
          </a:p>
          <a:p>
            <a:pPr algn="just">
              <a:buNone/>
            </a:pPr>
            <a:r>
              <a:rPr lang="en-US" i="1" dirty="0" smtClean="0"/>
              <a:t>Giant cell arthritis</a:t>
            </a:r>
          </a:p>
          <a:p>
            <a:pPr algn="just">
              <a:buNone/>
            </a:pPr>
            <a:r>
              <a:rPr lang="en-US" i="1" dirty="0" err="1" smtClean="0"/>
              <a:t>sarcoidosis</a:t>
            </a:r>
            <a:endParaRPr lang="en-US" i="1"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strVal val="#ppt_w*0.70"/>
                                          </p:val>
                                        </p:tav>
                                        <p:tav tm="100000">
                                          <p:val>
                                            <p:strVal val="#ppt_w"/>
                                          </p:val>
                                        </p:tav>
                                      </p:tavLst>
                                    </p:anim>
                                    <p:anim calcmode="lin" valueType="num">
                                      <p:cBhvr>
                                        <p:cTn id="8" dur="500" fill="hold"/>
                                        <p:tgtEl>
                                          <p:spTgt spid="4">
                                            <p:txEl>
                                              <p:pRg st="1" end="1"/>
                                            </p:txEl>
                                          </p:spTgt>
                                        </p:tgtEl>
                                        <p:attrNameLst>
                                          <p:attrName>ppt_h</p:attrName>
                                        </p:attrNameLst>
                                      </p:cBhvr>
                                      <p:tavLst>
                                        <p:tav tm="0">
                                          <p:val>
                                            <p:strVal val="#ppt_h"/>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strVal val="#ppt_w*0.70"/>
                                          </p:val>
                                        </p:tav>
                                        <p:tav tm="100000">
                                          <p:val>
                                            <p:strVal val="#ppt_w"/>
                                          </p:val>
                                        </p:tav>
                                      </p:tavLst>
                                    </p:anim>
                                    <p:anim calcmode="lin" valueType="num">
                                      <p:cBhvr>
                                        <p:cTn id="15" dur="500" fill="hold"/>
                                        <p:tgtEl>
                                          <p:spTgt spid="4">
                                            <p:txEl>
                                              <p:pRg st="2" end="2"/>
                                            </p:txEl>
                                          </p:spTgt>
                                        </p:tgtEl>
                                        <p:attrNameLst>
                                          <p:attrName>ppt_h</p:attrName>
                                        </p:attrNameLst>
                                      </p:cBhvr>
                                      <p:tavLst>
                                        <p:tav tm="0">
                                          <p:val>
                                            <p:strVal val="#ppt_h"/>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500" fill="hold"/>
                                        <p:tgtEl>
                                          <p:spTgt spid="4">
                                            <p:txEl>
                                              <p:pRg st="3" end="3"/>
                                            </p:txEl>
                                          </p:spTgt>
                                        </p:tgtEl>
                                        <p:attrNameLst>
                                          <p:attrName>ppt_w</p:attrName>
                                        </p:attrNameLst>
                                      </p:cBhvr>
                                      <p:tavLst>
                                        <p:tav tm="0">
                                          <p:val>
                                            <p:strVal val="#ppt_w*0.70"/>
                                          </p:val>
                                        </p:tav>
                                        <p:tav tm="100000">
                                          <p:val>
                                            <p:strVal val="#ppt_w"/>
                                          </p:val>
                                        </p:tav>
                                      </p:tavLst>
                                    </p:anim>
                                    <p:anim calcmode="lin" valueType="num">
                                      <p:cBhvr>
                                        <p:cTn id="22" dur="500" fill="hold"/>
                                        <p:tgtEl>
                                          <p:spTgt spid="4">
                                            <p:txEl>
                                              <p:pRg st="3" end="3"/>
                                            </p:txEl>
                                          </p:spTgt>
                                        </p:tgtEl>
                                        <p:attrNameLst>
                                          <p:attrName>ppt_h</p:attrName>
                                        </p:attrNameLst>
                                      </p:cBhvr>
                                      <p:tavLst>
                                        <p:tav tm="0">
                                          <p:val>
                                            <p:strVal val="#ppt_h"/>
                                          </p:val>
                                        </p:tav>
                                        <p:tav tm="100000">
                                          <p:val>
                                            <p:strVal val="#ppt_h"/>
                                          </p:val>
                                        </p:tav>
                                      </p:tavLst>
                                    </p:anim>
                                    <p:animEffect transition="in" filter="fade">
                                      <p:cBhvr>
                                        <p:cTn id="23" dur="500"/>
                                        <p:tgtEl>
                                          <p:spTgt spid="4">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4">
                                            <p:txEl>
                                              <p:pRg st="4" end="4"/>
                                            </p:txEl>
                                          </p:spTgt>
                                        </p:tgtEl>
                                        <p:attrNameLst>
                                          <p:attrName>style.visibility</p:attrName>
                                        </p:attrNameLst>
                                      </p:cBhvr>
                                      <p:to>
                                        <p:strVal val="visible"/>
                                      </p:to>
                                    </p:set>
                                    <p:anim calcmode="lin" valueType="num">
                                      <p:cBhvr>
                                        <p:cTn id="28" dur="500" fill="hold"/>
                                        <p:tgtEl>
                                          <p:spTgt spid="4">
                                            <p:txEl>
                                              <p:pRg st="4" end="4"/>
                                            </p:txEl>
                                          </p:spTgt>
                                        </p:tgtEl>
                                        <p:attrNameLst>
                                          <p:attrName>ppt_w</p:attrName>
                                        </p:attrNameLst>
                                      </p:cBhvr>
                                      <p:tavLst>
                                        <p:tav tm="0">
                                          <p:val>
                                            <p:strVal val="#ppt_w*0.70"/>
                                          </p:val>
                                        </p:tav>
                                        <p:tav tm="100000">
                                          <p:val>
                                            <p:strVal val="#ppt_w"/>
                                          </p:val>
                                        </p:tav>
                                      </p:tavLst>
                                    </p:anim>
                                    <p:anim calcmode="lin" valueType="num">
                                      <p:cBhvr>
                                        <p:cTn id="29" dur="500" fill="hold"/>
                                        <p:tgtEl>
                                          <p:spTgt spid="4">
                                            <p:txEl>
                                              <p:pRg st="4" end="4"/>
                                            </p:txEl>
                                          </p:spTgt>
                                        </p:tgtEl>
                                        <p:attrNameLst>
                                          <p:attrName>ppt_h</p:attrName>
                                        </p:attrNameLst>
                                      </p:cBhvr>
                                      <p:tavLst>
                                        <p:tav tm="0">
                                          <p:val>
                                            <p:strVal val="#ppt_h"/>
                                          </p:val>
                                        </p:tav>
                                        <p:tav tm="100000">
                                          <p:val>
                                            <p:strVal val="#ppt_h"/>
                                          </p:val>
                                        </p:tav>
                                      </p:tavLst>
                                    </p:anim>
                                    <p:animEffect transition="in" filter="fade">
                                      <p:cBhvr>
                                        <p:cTn id="30" dur="500"/>
                                        <p:tgtEl>
                                          <p:spTgt spid="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 calcmode="lin" valueType="num">
                                      <p:cBhvr>
                                        <p:cTn id="35" dur="500" fill="hold"/>
                                        <p:tgtEl>
                                          <p:spTgt spid="4">
                                            <p:txEl>
                                              <p:pRg st="5" end="5"/>
                                            </p:txEl>
                                          </p:spTgt>
                                        </p:tgtEl>
                                        <p:attrNameLst>
                                          <p:attrName>ppt_w</p:attrName>
                                        </p:attrNameLst>
                                      </p:cBhvr>
                                      <p:tavLst>
                                        <p:tav tm="0">
                                          <p:val>
                                            <p:strVal val="#ppt_w*0.70"/>
                                          </p:val>
                                        </p:tav>
                                        <p:tav tm="100000">
                                          <p:val>
                                            <p:strVal val="#ppt_w"/>
                                          </p:val>
                                        </p:tav>
                                      </p:tavLst>
                                    </p:anim>
                                    <p:anim calcmode="lin" valueType="num">
                                      <p:cBhvr>
                                        <p:cTn id="36" dur="500" fill="hold"/>
                                        <p:tgtEl>
                                          <p:spTgt spid="4">
                                            <p:txEl>
                                              <p:pRg st="5" end="5"/>
                                            </p:txEl>
                                          </p:spTgt>
                                        </p:tgtEl>
                                        <p:attrNameLst>
                                          <p:attrName>ppt_h</p:attrName>
                                        </p:attrNameLst>
                                      </p:cBhvr>
                                      <p:tavLst>
                                        <p:tav tm="0">
                                          <p:val>
                                            <p:strVal val="#ppt_h"/>
                                          </p:val>
                                        </p:tav>
                                        <p:tav tm="100000">
                                          <p:val>
                                            <p:strVal val="#ppt_h"/>
                                          </p:val>
                                        </p:tav>
                                      </p:tavLst>
                                    </p:anim>
                                    <p:animEffect transition="in" filter="fade">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 calcmode="lin" valueType="num">
                                      <p:cBhvr>
                                        <p:cTn id="42" dur="500" fill="hold"/>
                                        <p:tgtEl>
                                          <p:spTgt spid="4">
                                            <p:txEl>
                                              <p:pRg st="6" end="6"/>
                                            </p:txEl>
                                          </p:spTgt>
                                        </p:tgtEl>
                                        <p:attrNameLst>
                                          <p:attrName>ppt_w</p:attrName>
                                        </p:attrNameLst>
                                      </p:cBhvr>
                                      <p:tavLst>
                                        <p:tav tm="0">
                                          <p:val>
                                            <p:strVal val="#ppt_w*0.70"/>
                                          </p:val>
                                        </p:tav>
                                        <p:tav tm="100000">
                                          <p:val>
                                            <p:strVal val="#ppt_w"/>
                                          </p:val>
                                        </p:tav>
                                      </p:tavLst>
                                    </p:anim>
                                    <p:anim calcmode="lin" valueType="num">
                                      <p:cBhvr>
                                        <p:cTn id="43" dur="500" fill="hold"/>
                                        <p:tgtEl>
                                          <p:spTgt spid="4">
                                            <p:txEl>
                                              <p:pRg st="6" end="6"/>
                                            </p:txEl>
                                          </p:spTgt>
                                        </p:tgtEl>
                                        <p:attrNameLst>
                                          <p:attrName>ppt_h</p:attrName>
                                        </p:attrNameLst>
                                      </p:cBhvr>
                                      <p:tavLst>
                                        <p:tav tm="0">
                                          <p:val>
                                            <p:strVal val="#ppt_h"/>
                                          </p:val>
                                        </p:tav>
                                        <p:tav tm="100000">
                                          <p:val>
                                            <p:strVal val="#ppt_h"/>
                                          </p:val>
                                        </p:tav>
                                      </p:tavLst>
                                    </p:anim>
                                    <p:animEffect transition="in" filter="fade">
                                      <p:cBhvr>
                                        <p:cTn id="44"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4909" y="362383"/>
            <a:ext cx="8229600" cy="1143000"/>
          </a:xfrm>
        </p:spPr>
        <p:txBody>
          <a:bodyPr/>
          <a:lstStyle/>
          <a:p>
            <a:pPr algn="l"/>
            <a:r>
              <a:rPr lang="en-US" sz="3600" u="sng" dirty="0" smtClean="0">
                <a:solidFill>
                  <a:srgbClr val="FFFF00"/>
                </a:solidFill>
              </a:rPr>
              <a:t>YKL-40 in pathological conditions</a:t>
            </a:r>
            <a:endParaRPr lang="en-US" sz="3600" u="sng" dirty="0">
              <a:solidFill>
                <a:srgbClr val="FFFF00"/>
              </a:solidFill>
            </a:endParaRPr>
          </a:p>
        </p:txBody>
      </p:sp>
      <p:sp>
        <p:nvSpPr>
          <p:cNvPr id="4" name="Content Placeholder 3"/>
          <p:cNvSpPr>
            <a:spLocks noGrp="1"/>
          </p:cNvSpPr>
          <p:nvPr>
            <p:ph idx="1"/>
          </p:nvPr>
        </p:nvSpPr>
        <p:spPr/>
        <p:txBody>
          <a:bodyPr/>
          <a:lstStyle/>
          <a:p>
            <a:pPr>
              <a:buNone/>
            </a:pPr>
            <a:r>
              <a:rPr lang="en-US" b="1" dirty="0" smtClean="0">
                <a:solidFill>
                  <a:srgbClr val="FF66CC"/>
                </a:solidFill>
              </a:rPr>
              <a:t>2- Role of YKL-40 in malignancy</a:t>
            </a:r>
            <a:endParaRPr lang="en-US" dirty="0" smtClean="0">
              <a:solidFill>
                <a:srgbClr val="FF66CC"/>
              </a:solidFill>
            </a:endParaRPr>
          </a:p>
          <a:p>
            <a:pPr algn="just">
              <a:buNone/>
            </a:pPr>
            <a:r>
              <a:rPr lang="en-US" dirty="0" smtClean="0"/>
              <a:t>  The YKL-40 may play a role in cancer cell proliferation, differentiation, survival, invasiveness, metastasis, angiogenesis and the inflammation and remodeling of the extracellular matrix surrounding the tumor.</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FF00"/>
                </a:solidFill>
              </a:rPr>
              <a:t>YKL-40 in pathological conditions</a:t>
            </a:r>
            <a:endParaRPr lang="en-US" sz="3600" dirty="0"/>
          </a:p>
        </p:txBody>
      </p:sp>
      <p:sp>
        <p:nvSpPr>
          <p:cNvPr id="3" name="Content Placeholder 2"/>
          <p:cNvSpPr>
            <a:spLocks noGrp="1"/>
          </p:cNvSpPr>
          <p:nvPr>
            <p:ph idx="1"/>
          </p:nvPr>
        </p:nvSpPr>
        <p:spPr>
          <a:xfrm>
            <a:off x="469075" y="2126818"/>
            <a:ext cx="8229600" cy="4419600"/>
          </a:xfrm>
        </p:spPr>
        <p:txBody>
          <a:bodyPr/>
          <a:lstStyle/>
          <a:p>
            <a:pPr indent="0" algn="just">
              <a:buNone/>
            </a:pPr>
            <a:r>
              <a:rPr lang="en-US" sz="2800" dirty="0" smtClean="0"/>
              <a:t>Serum YKL-40 has been shown to be a helpful diagnostic and prognostic indicator in various types of cancers, which include:</a:t>
            </a:r>
            <a:endParaRPr lang="en-US" sz="2800" i="1" dirty="0" smtClean="0"/>
          </a:p>
          <a:p>
            <a:r>
              <a:rPr lang="en-US" sz="2400" dirty="0" smtClean="0"/>
              <a:t>Colorectal</a:t>
            </a:r>
          </a:p>
          <a:p>
            <a:r>
              <a:rPr lang="en-US" sz="2400" dirty="0" smtClean="0"/>
              <a:t>Breast</a:t>
            </a:r>
          </a:p>
          <a:p>
            <a:r>
              <a:rPr lang="en-US" sz="2400" dirty="0" smtClean="0"/>
              <a:t>Lung</a:t>
            </a:r>
          </a:p>
          <a:p>
            <a:r>
              <a:rPr lang="en-US" sz="2400" dirty="0" smtClean="0"/>
              <a:t>Head and neck </a:t>
            </a:r>
          </a:p>
          <a:p>
            <a:r>
              <a:rPr lang="en-US" sz="2400" dirty="0" smtClean="0"/>
              <a:t>Prostate </a:t>
            </a:r>
          </a:p>
          <a:p>
            <a:r>
              <a:rPr lang="en-US" sz="2400" dirty="0" smtClean="0"/>
              <a:t>Ovarian  cancer </a:t>
            </a:r>
          </a:p>
          <a:p>
            <a:r>
              <a:rPr lang="en-US" sz="2400" i="1" dirty="0" smtClean="0"/>
              <a:t>Malignant melanoma</a:t>
            </a:r>
            <a:endParaRPr lang="en-US" sz="2400"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6" name="Text Placeholder 5"/>
          <p:cNvSpPr>
            <a:spLocks noGrp="1"/>
          </p:cNvSpPr>
          <p:nvPr>
            <p:ph type="body" sz="half" idx="2"/>
          </p:nvPr>
        </p:nvSpPr>
        <p:spPr>
          <a:xfrm>
            <a:off x="377371" y="5660570"/>
            <a:ext cx="8360229" cy="511629"/>
          </a:xfrm>
        </p:spPr>
        <p:txBody>
          <a:bodyPr/>
          <a:lstStyle/>
          <a:p>
            <a:r>
              <a:rPr lang="en-US" sz="2800" dirty="0" smtClean="0">
                <a:solidFill>
                  <a:srgbClr val="FFFF00"/>
                </a:solidFill>
              </a:rPr>
              <a:t>Involvement of YKL-40 in pathways pertaining to cell proliferation and survival</a:t>
            </a:r>
            <a:endParaRPr lang="en-US" sz="2800" dirty="0"/>
          </a:p>
        </p:txBody>
      </p:sp>
      <p:pic>
        <p:nvPicPr>
          <p:cNvPr id="7" name="irc_mi" descr="http://origin-ars.els-cdn.com/content/image/1-s2.0-S0898656813000879-gr4.jpg"/>
          <p:cNvPicPr>
            <a:picLocks noGrp="1"/>
          </p:cNvPicPr>
          <p:nvPr>
            <p:ph type="pic" idx="1"/>
          </p:nvPr>
        </p:nvPicPr>
        <p:blipFill>
          <a:blip r:embed="rId2" cstate="print"/>
          <a:stretch>
            <a:fillRect/>
          </a:stretch>
        </p:blipFill>
        <p:spPr bwMode="auto">
          <a:xfrm>
            <a:off x="362857" y="441845"/>
            <a:ext cx="8519886" cy="5102612"/>
          </a:xfrm>
          <a:prstGeom prst="rect">
            <a:avLst/>
          </a:prstGeom>
          <a:ln w="88900" cap="sq" cmpd="thickThin">
            <a:solidFill>
              <a:srgbClr val="000000"/>
            </a:solidFill>
            <a:prstDash val="solid"/>
            <a:miter lim="800000"/>
          </a:ln>
          <a:effectLst>
            <a:innerShdw blurRad="76200">
              <a:srgbClr val="000000"/>
            </a:innerShdw>
          </a:effectLst>
        </p:spPr>
      </p:pic>
      <p:pic>
        <p:nvPicPr>
          <p:cNvPr id="5" name="irc_mi" descr="http://origin-ars.els-cdn.com/content/image/1-s2.0-S0898656813000879-gr4.jpg"/>
          <p:cNvPicPr/>
          <p:nvPr/>
        </p:nvPicPr>
        <p:blipFill>
          <a:blip r:embed="rId3" cstate="print"/>
          <a:srcRect/>
          <a:stretch>
            <a:fillRect/>
          </a:stretch>
        </p:blipFill>
        <p:spPr bwMode="auto">
          <a:xfrm>
            <a:off x="348343" y="377370"/>
            <a:ext cx="8534400" cy="51235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FF00"/>
                </a:solidFill>
              </a:rPr>
              <a:t>Role of YKL-40 in </a:t>
            </a:r>
            <a:r>
              <a:rPr lang="en-US" sz="3600" u="sng" dirty="0" err="1" smtClean="0">
                <a:solidFill>
                  <a:srgbClr val="FFFF00"/>
                </a:solidFill>
              </a:rPr>
              <a:t>oncogenic</a:t>
            </a:r>
            <a:r>
              <a:rPr lang="en-US" sz="3600" u="sng" dirty="0" smtClean="0">
                <a:solidFill>
                  <a:srgbClr val="FFFF00"/>
                </a:solidFill>
              </a:rPr>
              <a:t>     programming process</a:t>
            </a:r>
            <a:endParaRPr lang="en-US" sz="3600" dirty="0"/>
          </a:p>
        </p:txBody>
      </p:sp>
      <p:sp>
        <p:nvSpPr>
          <p:cNvPr id="3" name="Content Placeholder 2"/>
          <p:cNvSpPr>
            <a:spLocks noGrp="1"/>
          </p:cNvSpPr>
          <p:nvPr>
            <p:ph idx="1"/>
          </p:nvPr>
        </p:nvSpPr>
        <p:spPr/>
        <p:txBody>
          <a:bodyPr/>
          <a:lstStyle/>
          <a:p>
            <a:pPr algn="just"/>
            <a:r>
              <a:rPr lang="en-US" dirty="0" smtClean="0"/>
              <a:t>the heparin-binding protein YKL-40 was found to induce the co-activation of membrane receptor Syndecan1 (S1) with </a:t>
            </a:r>
            <a:r>
              <a:rPr lang="en-US" dirty="0" err="1" smtClean="0"/>
              <a:t>integrin</a:t>
            </a:r>
            <a:r>
              <a:rPr lang="en-US" dirty="0" smtClean="0"/>
              <a:t> α</a:t>
            </a:r>
            <a:r>
              <a:rPr lang="en-US" baseline="-25000" dirty="0" smtClean="0"/>
              <a:t>v</a:t>
            </a:r>
            <a:r>
              <a:rPr lang="en-US" dirty="0" smtClean="0"/>
              <a:t>β</a:t>
            </a:r>
            <a:r>
              <a:rPr lang="en-US" baseline="-25000" dirty="0" smtClean="0"/>
              <a:t>3</a:t>
            </a:r>
            <a:r>
              <a:rPr lang="en-US" dirty="0" smtClean="0"/>
              <a:t> through binding to </a:t>
            </a:r>
            <a:r>
              <a:rPr lang="en-US" dirty="0" err="1" smtClean="0"/>
              <a:t>heparan</a:t>
            </a:r>
            <a:r>
              <a:rPr lang="en-US" dirty="0" smtClean="0"/>
              <a:t> sulfate (HS) and then trigger intracellular signaling cascades that involve focal adhesion </a:t>
            </a:r>
            <a:r>
              <a:rPr lang="en-US" dirty="0" err="1" smtClean="0"/>
              <a:t>kinase</a:t>
            </a:r>
            <a:r>
              <a:rPr lang="en-US" dirty="0" smtClean="0"/>
              <a:t> (FAK) and </a:t>
            </a:r>
            <a:r>
              <a:rPr lang="en-US" dirty="0" err="1" smtClean="0"/>
              <a:t>mitogen</a:t>
            </a:r>
            <a:r>
              <a:rPr lang="en-US" dirty="0" smtClean="0"/>
              <a:t> activated protein (MAP) </a:t>
            </a:r>
            <a:r>
              <a:rPr lang="en-US" dirty="0" err="1" smtClean="0"/>
              <a:t>Kinase</a:t>
            </a:r>
            <a:r>
              <a:rPr lang="en-US" dirty="0" smtClean="0"/>
              <a:t>.</a:t>
            </a: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YKL-40 exerts </a:t>
            </a:r>
            <a:r>
              <a:rPr lang="en-US" dirty="0" err="1" smtClean="0"/>
              <a:t>antiapoptosis</a:t>
            </a:r>
            <a:r>
              <a:rPr lang="en-US" dirty="0" smtClean="0"/>
              <a:t> and function in angiogenesis through the activation of 2 major signaling pathways associated with </a:t>
            </a:r>
            <a:r>
              <a:rPr lang="en-US" dirty="0" err="1" smtClean="0"/>
              <a:t>mitogenesis</a:t>
            </a:r>
            <a:r>
              <a:rPr lang="en-US" dirty="0" smtClean="0"/>
              <a:t> and cell survival: </a:t>
            </a:r>
            <a:r>
              <a:rPr lang="en-US" b="1" dirty="0" err="1" smtClean="0">
                <a:solidFill>
                  <a:srgbClr val="FF66CC"/>
                </a:solidFill>
              </a:rPr>
              <a:t>Mitogen</a:t>
            </a:r>
            <a:r>
              <a:rPr lang="en-US" b="1" dirty="0" smtClean="0">
                <a:solidFill>
                  <a:srgbClr val="FF66CC"/>
                </a:solidFill>
              </a:rPr>
              <a:t>-activated protein </a:t>
            </a:r>
            <a:r>
              <a:rPr lang="en-US" b="1" dirty="0" err="1" smtClean="0">
                <a:solidFill>
                  <a:srgbClr val="FF66CC"/>
                </a:solidFill>
              </a:rPr>
              <a:t>kinase</a:t>
            </a:r>
            <a:r>
              <a:rPr lang="en-US" b="1" dirty="0" smtClean="0">
                <a:solidFill>
                  <a:srgbClr val="FF66CC"/>
                </a:solidFill>
              </a:rPr>
              <a:t> (MAPK)</a:t>
            </a:r>
            <a:r>
              <a:rPr lang="en-US" dirty="0" smtClean="0">
                <a:solidFill>
                  <a:srgbClr val="FF66CC"/>
                </a:solidFill>
              </a:rPr>
              <a:t> </a:t>
            </a:r>
            <a:r>
              <a:rPr lang="en-US" dirty="0" smtClean="0"/>
              <a:t>and </a:t>
            </a:r>
            <a:r>
              <a:rPr lang="en-US" b="1" dirty="0" err="1" smtClean="0">
                <a:solidFill>
                  <a:srgbClr val="FF66CC"/>
                </a:solidFill>
              </a:rPr>
              <a:t>phosphoinositide</a:t>
            </a:r>
            <a:r>
              <a:rPr lang="en-US" b="1" dirty="0" smtClean="0">
                <a:solidFill>
                  <a:srgbClr val="FF66CC"/>
                </a:solidFill>
              </a:rPr>
              <a:t> 3-kinase (PI-3K) </a:t>
            </a:r>
            <a:r>
              <a:rPr lang="en-US" dirty="0" smtClean="0"/>
              <a:t>mediated pathways. </a:t>
            </a: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b="-6000"/>
          </a:stretch>
        </a:blipFill>
        <a:effectLst/>
      </p:bgPr>
    </p:bg>
    <p:spTree>
      <p:nvGrpSpPr>
        <p:cNvPr id="1" name=""/>
        <p:cNvGrpSpPr/>
        <p:nvPr/>
      </p:nvGrpSpPr>
      <p:grpSpPr>
        <a:xfrm>
          <a:off x="0" y="0"/>
          <a:ext cx="0" cy="0"/>
          <a:chOff x="0" y="0"/>
          <a:chExt cx="0" cy="0"/>
        </a:xfrm>
      </p:grpSpPr>
      <p:sp>
        <p:nvSpPr>
          <p:cNvPr id="7" name="Rectangle 6"/>
          <p:cNvSpPr/>
          <p:nvPr/>
        </p:nvSpPr>
        <p:spPr>
          <a:xfrm>
            <a:off x="2940145" y="1197028"/>
            <a:ext cx="5458266" cy="2123658"/>
          </a:xfrm>
          <a:prstGeom prst="rect">
            <a:avLst/>
          </a:prstGeom>
          <a:noFill/>
          <a:effectLst>
            <a:outerShdw blurRad="40000" dist="20000" dir="5400000" rotWithShape="0">
              <a:srgbClr val="000000">
                <a:alpha val="38000"/>
              </a:srgbClr>
            </a:outerShdw>
            <a:softEdge rad="3175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66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Footlight MT Light" pitchFamily="18" charset="0"/>
              </a:rPr>
              <a:t>Diabetes Mellitus</a:t>
            </a:r>
            <a:endParaRPr lang="en-US" sz="66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Footlight MT Light" pitchFamily="18" charset="0"/>
            </a:endParaRPr>
          </a:p>
        </p:txBody>
      </p:sp>
    </p:spTree>
    <p:extLst>
      <p:ext uri="{BB962C8B-B14F-4D97-AF65-F5344CB8AC3E}">
        <p14:creationId xmlns="" xmlns:p14="http://schemas.microsoft.com/office/powerpoint/2010/main" val="476801677"/>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80">
                                          <p:stCondLst>
                                            <p:cond delay="0"/>
                                          </p:stCondLst>
                                        </p:cTn>
                                        <p:tgtEl>
                                          <p:spTgt spid="7">
                                            <p:txEl>
                                              <p:pRg st="0" end="0"/>
                                            </p:txEl>
                                          </p:spTgt>
                                        </p:tgtEl>
                                      </p:cBhvr>
                                    </p:animEffect>
                                    <p:anim calcmode="lin" valueType="num">
                                      <p:cBhvr>
                                        <p:cTn id="8"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xEl>
                                              <p:pRg st="0" end="0"/>
                                            </p:txEl>
                                          </p:spTgt>
                                        </p:tgtEl>
                                      </p:cBhvr>
                                      <p:to x="100000" y="60000"/>
                                    </p:animScale>
                                    <p:animScale>
                                      <p:cBhvr>
                                        <p:cTn id="14" dur="166" decel="50000">
                                          <p:stCondLst>
                                            <p:cond delay="676"/>
                                          </p:stCondLst>
                                        </p:cTn>
                                        <p:tgtEl>
                                          <p:spTgt spid="7">
                                            <p:txEl>
                                              <p:pRg st="0" end="0"/>
                                            </p:txEl>
                                          </p:spTgt>
                                        </p:tgtEl>
                                      </p:cBhvr>
                                      <p:to x="100000" y="100000"/>
                                    </p:animScale>
                                    <p:animScale>
                                      <p:cBhvr>
                                        <p:cTn id="15" dur="26">
                                          <p:stCondLst>
                                            <p:cond delay="1312"/>
                                          </p:stCondLst>
                                        </p:cTn>
                                        <p:tgtEl>
                                          <p:spTgt spid="7">
                                            <p:txEl>
                                              <p:pRg st="0" end="0"/>
                                            </p:txEl>
                                          </p:spTgt>
                                        </p:tgtEl>
                                      </p:cBhvr>
                                      <p:to x="100000" y="80000"/>
                                    </p:animScale>
                                    <p:animScale>
                                      <p:cBhvr>
                                        <p:cTn id="16" dur="166" decel="50000">
                                          <p:stCondLst>
                                            <p:cond delay="1338"/>
                                          </p:stCondLst>
                                        </p:cTn>
                                        <p:tgtEl>
                                          <p:spTgt spid="7">
                                            <p:txEl>
                                              <p:pRg st="0" end="0"/>
                                            </p:txEl>
                                          </p:spTgt>
                                        </p:tgtEl>
                                      </p:cBhvr>
                                      <p:to x="100000" y="100000"/>
                                    </p:animScale>
                                    <p:animScale>
                                      <p:cBhvr>
                                        <p:cTn id="17" dur="26">
                                          <p:stCondLst>
                                            <p:cond delay="1642"/>
                                          </p:stCondLst>
                                        </p:cTn>
                                        <p:tgtEl>
                                          <p:spTgt spid="7">
                                            <p:txEl>
                                              <p:pRg st="0" end="0"/>
                                            </p:txEl>
                                          </p:spTgt>
                                        </p:tgtEl>
                                      </p:cBhvr>
                                      <p:to x="100000" y="90000"/>
                                    </p:animScale>
                                    <p:animScale>
                                      <p:cBhvr>
                                        <p:cTn id="18" dur="166" decel="50000">
                                          <p:stCondLst>
                                            <p:cond delay="1668"/>
                                          </p:stCondLst>
                                        </p:cTn>
                                        <p:tgtEl>
                                          <p:spTgt spid="7">
                                            <p:txEl>
                                              <p:pRg st="0" end="0"/>
                                            </p:txEl>
                                          </p:spTgt>
                                        </p:tgtEl>
                                      </p:cBhvr>
                                      <p:to x="100000" y="100000"/>
                                    </p:animScale>
                                    <p:animScale>
                                      <p:cBhvr>
                                        <p:cTn id="19" dur="26">
                                          <p:stCondLst>
                                            <p:cond delay="1808"/>
                                          </p:stCondLst>
                                        </p:cTn>
                                        <p:tgtEl>
                                          <p:spTgt spid="7">
                                            <p:txEl>
                                              <p:pRg st="0" end="0"/>
                                            </p:txEl>
                                          </p:spTgt>
                                        </p:tgtEl>
                                      </p:cBhvr>
                                      <p:to x="100000" y="95000"/>
                                    </p:animScale>
                                    <p:animScale>
                                      <p:cBhvr>
                                        <p:cTn id="20" dur="166" decel="50000">
                                          <p:stCondLst>
                                            <p:cond delay="1834"/>
                                          </p:stCondLst>
                                        </p:cTn>
                                        <p:tgtEl>
                                          <p:spTgt spid="7">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9708" y="376238"/>
            <a:ext cx="7897091" cy="1143000"/>
          </a:xfrm>
        </p:spPr>
        <p:txBody>
          <a:bodyPr/>
          <a:lstStyle/>
          <a:p>
            <a:pPr algn="l"/>
            <a:endParaRPr lang="en-US" sz="3600" u="sng" dirty="0"/>
          </a:p>
        </p:txBody>
      </p:sp>
      <p:sp>
        <p:nvSpPr>
          <p:cNvPr id="3" name="Content Placeholder 2"/>
          <p:cNvSpPr>
            <a:spLocks noGrp="1"/>
          </p:cNvSpPr>
          <p:nvPr>
            <p:ph idx="1"/>
          </p:nvPr>
        </p:nvSpPr>
        <p:spPr/>
        <p:txBody>
          <a:bodyPr/>
          <a:lstStyle/>
          <a:p>
            <a:pPr algn="just">
              <a:buNone/>
            </a:pPr>
            <a:r>
              <a:rPr lang="en-US" dirty="0" smtClean="0">
                <a:solidFill>
                  <a:schemeClr val="tx1"/>
                </a:solidFill>
                <a:latin typeface="+mn-lt"/>
                <a:ea typeface="+mn-ea"/>
                <a:cs typeface="+mn-cs"/>
              </a:rPr>
              <a:t>   Diabetes mellitus is a group of chronic metabolic conditions, all of which are characterized by elevated blood glucose levels resulting from the body’s inability to produce insulin or resistance to insulin action, or both.</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solidFill>
                  <a:schemeClr val="tx1"/>
                </a:solidFill>
                <a:latin typeface="+mn-lt"/>
                <a:ea typeface="+mn-ea"/>
                <a:cs typeface="+mn-cs"/>
              </a:rPr>
              <a:t>  </a:t>
            </a:r>
          </a:p>
          <a:p>
            <a:pPr algn="just">
              <a:buNone/>
            </a:pPr>
            <a:r>
              <a:rPr lang="en-US" dirty="0"/>
              <a:t> </a:t>
            </a:r>
            <a:r>
              <a:rPr lang="en-US" dirty="0" smtClean="0"/>
              <a:t> </a:t>
            </a:r>
            <a:r>
              <a:rPr lang="en-US" dirty="0" smtClean="0">
                <a:solidFill>
                  <a:schemeClr val="tx1"/>
                </a:solidFill>
                <a:latin typeface="+mn-lt"/>
                <a:ea typeface="+mn-ea"/>
                <a:cs typeface="+mn-cs"/>
              </a:rPr>
              <a:t> It is the most common non-communicable disease worldwide and the </a:t>
            </a:r>
            <a:r>
              <a:rPr lang="en-US" dirty="0" smtClean="0">
                <a:solidFill>
                  <a:srgbClr val="FF66CC"/>
                </a:solidFill>
                <a:latin typeface="+mn-lt"/>
                <a:ea typeface="+mn-ea"/>
                <a:cs typeface="+mn-cs"/>
              </a:rPr>
              <a:t>fourth to fifth </a:t>
            </a:r>
            <a:r>
              <a:rPr lang="en-US" dirty="0" smtClean="0">
                <a:latin typeface="+mn-lt"/>
                <a:ea typeface="+mn-ea"/>
                <a:cs typeface="+mn-cs"/>
              </a:rPr>
              <a:t>leading cause </a:t>
            </a:r>
            <a:r>
              <a:rPr lang="en-US" dirty="0" smtClean="0">
                <a:solidFill>
                  <a:schemeClr val="tx1"/>
                </a:solidFill>
                <a:latin typeface="+mn-lt"/>
                <a:ea typeface="+mn-ea"/>
                <a:cs typeface="+mn-cs"/>
              </a:rPr>
              <a:t>of death in developed countries.</a:t>
            </a:r>
            <a:endParaRPr lang="en-US"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buNone/>
            </a:pPr>
            <a:endParaRPr lang="en-US" sz="6000" b="1" dirty="0" smtClean="0">
              <a:solidFill>
                <a:schemeClr val="tx2"/>
              </a:solidFill>
              <a:latin typeface="+mn-lt"/>
              <a:ea typeface="+mn-ea"/>
              <a:cs typeface="+mn-cs"/>
            </a:endParaRPr>
          </a:p>
          <a:p>
            <a:pPr algn="ctr">
              <a:buNone/>
            </a:pPr>
            <a:r>
              <a:rPr lang="en-US" sz="6000" b="1" dirty="0" smtClean="0">
                <a:solidFill>
                  <a:srgbClr val="FFFF00"/>
                </a:solidFill>
                <a:latin typeface="+mn-lt"/>
                <a:ea typeface="+mn-ea"/>
                <a:cs typeface="+mn-cs"/>
              </a:rPr>
              <a:t>Prevalence of DM</a:t>
            </a:r>
            <a:endParaRPr lang="en-US" sz="6000" dirty="0" smtClean="0">
              <a:solidFill>
                <a:srgbClr val="FFFF00"/>
              </a:solidFill>
              <a:latin typeface="+mn-lt"/>
              <a:ea typeface="+mn-ea"/>
              <a:cs typeface="+mn-cs"/>
            </a:endParaRPr>
          </a:p>
          <a:p>
            <a:endParaRPr lang="en-US" dirty="0"/>
          </a:p>
        </p:txBody>
      </p:sp>
    </p:spTree>
  </p:cSld>
  <p:clrMapOvr>
    <a:overrideClrMapping bg1="dk2" tx1="lt1" bg2="dk1" tx2="lt2" accent1="accent1" accent2="accent2" accent3="accent3" accent4="accent4" accent5="accent5" accent6="accent6" hlink="hlink" folHlink="folHlink"/>
  </p:clrMapOvr>
  <p:transition>
    <p:spli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solidFill>
                  <a:schemeClr val="tx1"/>
                </a:solidFill>
                <a:latin typeface="+mn-lt"/>
                <a:ea typeface="+mn-ea"/>
                <a:cs typeface="+mn-cs"/>
              </a:rPr>
              <a:t>Worldwide, it is estimated that </a:t>
            </a:r>
            <a:r>
              <a:rPr lang="en-US" dirty="0" smtClean="0">
                <a:solidFill>
                  <a:srgbClr val="FF66CC"/>
                </a:solidFill>
                <a:latin typeface="+mn-lt"/>
                <a:ea typeface="+mn-ea"/>
                <a:cs typeface="+mn-cs"/>
              </a:rPr>
              <a:t>366 million </a:t>
            </a:r>
            <a:r>
              <a:rPr lang="en-US" dirty="0" smtClean="0">
                <a:solidFill>
                  <a:schemeClr val="tx1"/>
                </a:solidFill>
                <a:latin typeface="+mn-lt"/>
                <a:ea typeface="+mn-ea"/>
                <a:cs typeface="+mn-cs"/>
              </a:rPr>
              <a:t>people have diabetes and half of them are not aware that they have the disease. If the current trend is maintained the number of people living with diabetes is expected to reach </a:t>
            </a:r>
            <a:r>
              <a:rPr lang="en-US" dirty="0" smtClean="0">
                <a:solidFill>
                  <a:srgbClr val="FF66CC"/>
                </a:solidFill>
                <a:latin typeface="+mn-lt"/>
                <a:ea typeface="+mn-ea"/>
                <a:cs typeface="+mn-cs"/>
              </a:rPr>
              <a:t>522 million </a:t>
            </a:r>
            <a:r>
              <a:rPr lang="en-US" dirty="0" smtClean="0">
                <a:solidFill>
                  <a:schemeClr val="tx1"/>
                </a:solidFill>
                <a:latin typeface="+mn-lt"/>
                <a:ea typeface="+mn-ea"/>
                <a:cs typeface="+mn-cs"/>
              </a:rPr>
              <a:t>by 2030. </a:t>
            </a:r>
            <a:endParaRPr lang="en-US"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US" b="1" dirty="0" smtClean="0">
                <a:solidFill>
                  <a:schemeClr val="tx2"/>
                </a:solidFill>
                <a:latin typeface="+mn-lt"/>
                <a:ea typeface="+mn-ea"/>
                <a:cs typeface="+mn-cs"/>
              </a:rPr>
              <a:t> </a:t>
            </a:r>
          </a:p>
          <a:p>
            <a:pPr algn="ctr">
              <a:buNone/>
            </a:pPr>
            <a:endParaRPr lang="en-US" b="1" dirty="0">
              <a:solidFill>
                <a:schemeClr val="tx2"/>
              </a:solidFill>
            </a:endParaRPr>
          </a:p>
          <a:p>
            <a:pPr algn="ctr">
              <a:buNone/>
            </a:pPr>
            <a:r>
              <a:rPr lang="en-US" b="1" dirty="0" smtClean="0">
                <a:solidFill>
                  <a:schemeClr val="tx2"/>
                </a:solidFill>
                <a:latin typeface="+mn-lt"/>
                <a:ea typeface="+mn-ea"/>
                <a:cs typeface="+mn-cs"/>
              </a:rPr>
              <a:t>  </a:t>
            </a:r>
            <a:r>
              <a:rPr lang="en-US" sz="4400" b="1" dirty="0" smtClean="0">
                <a:solidFill>
                  <a:srgbClr val="FFFF00"/>
                </a:solidFill>
                <a:latin typeface="+mn-lt"/>
                <a:ea typeface="+mn-ea"/>
                <a:cs typeface="+mn-cs"/>
              </a:rPr>
              <a:t>Complications of diabetes mellitus</a:t>
            </a:r>
            <a:endParaRPr lang="en-US" sz="4400" dirty="0" smtClean="0">
              <a:solidFill>
                <a:srgbClr val="FFFF00"/>
              </a:solidFill>
              <a:latin typeface="+mn-lt"/>
              <a:ea typeface="+mn-ea"/>
              <a:cs typeface="+mn-cs"/>
            </a:endParaRPr>
          </a:p>
          <a:p>
            <a:endParaRPr lang="en-US" dirty="0"/>
          </a:p>
        </p:txBody>
      </p:sp>
    </p:spTree>
  </p:cSld>
  <p:clrMapOvr>
    <a:overrideClrMapping bg1="dk2" tx1="lt1" bg2="dk1" tx2="lt2" accent1="accent1" accent2="accent2" accent3="accent3" accent4="accent4" accent5="accent5" accent6="accent6" hlink="hlink" folHlink="folHlink"/>
  </p:clrMapOvr>
  <p:transition>
    <p:split orient="ver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66CC"/>
                </a:solidFill>
              </a:rPr>
              <a:t>Acute complications</a:t>
            </a:r>
            <a:endParaRPr lang="en-US" sz="3600" dirty="0">
              <a:solidFill>
                <a:srgbClr val="FF66CC"/>
              </a:solidFill>
            </a:endParaRPr>
          </a:p>
        </p:txBody>
      </p:sp>
      <p:sp>
        <p:nvSpPr>
          <p:cNvPr id="3" name="Content Placeholder 2"/>
          <p:cNvSpPr>
            <a:spLocks noGrp="1"/>
          </p:cNvSpPr>
          <p:nvPr>
            <p:ph idx="1"/>
          </p:nvPr>
        </p:nvSpPr>
        <p:spPr/>
        <p:txBody>
          <a:bodyPr/>
          <a:lstStyle/>
          <a:p>
            <a:pPr>
              <a:buNone/>
            </a:pPr>
            <a:endParaRPr lang="en-US" dirty="0" smtClean="0">
              <a:solidFill>
                <a:schemeClr val="tx1"/>
              </a:solidFill>
              <a:latin typeface="+mn-lt"/>
              <a:ea typeface="+mn-ea"/>
              <a:cs typeface="+mn-cs"/>
            </a:endParaRPr>
          </a:p>
          <a:p>
            <a:pPr>
              <a:buNone/>
            </a:pPr>
            <a:r>
              <a:rPr lang="en-US" dirty="0" smtClean="0">
                <a:solidFill>
                  <a:schemeClr val="tx1"/>
                </a:solidFill>
                <a:latin typeface="+mn-lt"/>
                <a:ea typeface="+mn-ea"/>
                <a:cs typeface="+mn-cs"/>
              </a:rPr>
              <a:t>1-Hypoglycemia secondary to treatment overdose. </a:t>
            </a:r>
          </a:p>
          <a:p>
            <a:pPr>
              <a:buNone/>
            </a:pPr>
            <a:r>
              <a:rPr lang="en-US" dirty="0" smtClean="0"/>
              <a:t>2-</a:t>
            </a:r>
            <a:r>
              <a:rPr lang="en-US" dirty="0" smtClean="0">
                <a:solidFill>
                  <a:schemeClr val="tx1"/>
                </a:solidFill>
                <a:latin typeface="+mn-lt"/>
                <a:ea typeface="+mn-ea"/>
                <a:cs typeface="+mn-cs"/>
              </a:rPr>
              <a:t>Ketoacidosis. </a:t>
            </a:r>
          </a:p>
          <a:p>
            <a:pPr>
              <a:buNone/>
            </a:pPr>
            <a:r>
              <a:rPr lang="en-US" dirty="0" smtClean="0"/>
              <a:t>3-</a:t>
            </a:r>
            <a:r>
              <a:rPr lang="en-US" dirty="0" smtClean="0">
                <a:solidFill>
                  <a:schemeClr val="tx1"/>
                </a:solidFill>
                <a:latin typeface="+mn-lt"/>
                <a:ea typeface="+mn-ea"/>
                <a:cs typeface="+mn-cs"/>
              </a:rPr>
              <a:t>Nonketotic </a:t>
            </a:r>
            <a:r>
              <a:rPr lang="en-US" dirty="0" err="1" smtClean="0">
                <a:solidFill>
                  <a:schemeClr val="tx1"/>
                </a:solidFill>
                <a:latin typeface="+mn-lt"/>
                <a:ea typeface="+mn-ea"/>
                <a:cs typeface="+mn-cs"/>
              </a:rPr>
              <a:t>hyperosmolar</a:t>
            </a:r>
            <a:r>
              <a:rPr lang="en-US" dirty="0" smtClean="0">
                <a:solidFill>
                  <a:schemeClr val="tx1"/>
                </a:solidFill>
                <a:latin typeface="+mn-lt"/>
                <a:ea typeface="+mn-ea"/>
                <a:cs typeface="+mn-cs"/>
              </a:rPr>
              <a:t> coma. </a:t>
            </a:r>
            <a:endParaRPr lang="en-US"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sz="3600" u="sng" dirty="0" smtClean="0">
                <a:solidFill>
                  <a:srgbClr val="FF66CC"/>
                </a:solidFill>
              </a:rPr>
              <a:t>Chronic complications</a:t>
            </a:r>
            <a:endParaRPr lang="en-US" sz="3600" u="sng" dirty="0">
              <a:solidFill>
                <a:srgbClr val="FF66CC"/>
              </a:solidFill>
            </a:endParaRPr>
          </a:p>
        </p:txBody>
      </p:sp>
      <p:sp>
        <p:nvSpPr>
          <p:cNvPr id="5" name="Text Placeholder 4"/>
          <p:cNvSpPr>
            <a:spLocks noGrp="1"/>
          </p:cNvSpPr>
          <p:nvPr>
            <p:ph type="body" idx="1"/>
          </p:nvPr>
        </p:nvSpPr>
        <p:spPr/>
        <p:txBody>
          <a:bodyPr/>
          <a:lstStyle/>
          <a:p>
            <a:endParaRPr lang="en-US" dirty="0" smtClean="0"/>
          </a:p>
          <a:p>
            <a:endParaRPr lang="en-US" dirty="0"/>
          </a:p>
          <a:p>
            <a:r>
              <a:rPr lang="en-US" sz="3200" dirty="0" err="1" smtClean="0"/>
              <a:t>Microvascular</a:t>
            </a:r>
            <a:endParaRPr lang="en-US" sz="3200" dirty="0"/>
          </a:p>
        </p:txBody>
      </p:sp>
      <p:sp>
        <p:nvSpPr>
          <p:cNvPr id="6" name="Content Placeholder 5"/>
          <p:cNvSpPr>
            <a:spLocks noGrp="1"/>
          </p:cNvSpPr>
          <p:nvPr>
            <p:ph sz="half" idx="2"/>
          </p:nvPr>
        </p:nvSpPr>
        <p:spPr/>
        <p:txBody>
          <a:bodyPr/>
          <a:lstStyle/>
          <a:p>
            <a:endParaRPr lang="en-US" dirty="0" smtClean="0"/>
          </a:p>
          <a:p>
            <a:pPr>
              <a:buNone/>
            </a:pPr>
            <a:r>
              <a:rPr lang="en-US" i="1" dirty="0" smtClean="0">
                <a:solidFill>
                  <a:schemeClr val="tx1"/>
                </a:solidFill>
                <a:latin typeface="+mn-lt"/>
                <a:ea typeface="+mn-ea"/>
                <a:cs typeface="+mn-cs"/>
              </a:rPr>
              <a:t>1-Diabetic retinopathy</a:t>
            </a:r>
          </a:p>
          <a:p>
            <a:endParaRPr lang="en-US" dirty="0" smtClean="0">
              <a:solidFill>
                <a:schemeClr val="tx1"/>
              </a:solidFill>
              <a:latin typeface="+mn-lt"/>
              <a:ea typeface="+mn-ea"/>
              <a:cs typeface="+mn-cs"/>
            </a:endParaRPr>
          </a:p>
          <a:p>
            <a:pPr>
              <a:buNone/>
            </a:pPr>
            <a:r>
              <a:rPr lang="en-US" i="1" dirty="0" smtClean="0">
                <a:solidFill>
                  <a:schemeClr val="tx1"/>
                </a:solidFill>
                <a:latin typeface="+mn-lt"/>
                <a:ea typeface="+mn-ea"/>
                <a:cs typeface="+mn-cs"/>
              </a:rPr>
              <a:t>2- Diabetic nephropathy</a:t>
            </a:r>
          </a:p>
          <a:p>
            <a:endParaRPr lang="en-US" b="1" i="1" dirty="0" smtClean="0"/>
          </a:p>
          <a:p>
            <a:pPr>
              <a:buNone/>
            </a:pPr>
            <a:r>
              <a:rPr lang="en-US" i="1" dirty="0" smtClean="0">
                <a:solidFill>
                  <a:schemeClr val="tx1"/>
                </a:solidFill>
                <a:latin typeface="+mn-lt"/>
                <a:ea typeface="+mn-ea"/>
                <a:cs typeface="+mn-cs"/>
              </a:rPr>
              <a:t>3- Diabetic neuropathy</a:t>
            </a:r>
            <a:endParaRPr lang="en-US" b="1" dirty="0" smtClean="0">
              <a:solidFill>
                <a:schemeClr val="tx1"/>
              </a:solidFill>
              <a:latin typeface="+mn-lt"/>
              <a:ea typeface="+mn-ea"/>
              <a:cs typeface="+mn-cs"/>
            </a:endParaRPr>
          </a:p>
          <a:p>
            <a:endParaRPr lang="en-US" dirty="0"/>
          </a:p>
        </p:txBody>
      </p:sp>
      <p:sp>
        <p:nvSpPr>
          <p:cNvPr id="7" name="Text Placeholder 6"/>
          <p:cNvSpPr>
            <a:spLocks noGrp="1"/>
          </p:cNvSpPr>
          <p:nvPr>
            <p:ph type="body" sz="quarter" idx="3"/>
          </p:nvPr>
        </p:nvSpPr>
        <p:spPr/>
        <p:txBody>
          <a:bodyPr/>
          <a:lstStyle/>
          <a:p>
            <a:r>
              <a:rPr lang="en-US" sz="3200" dirty="0" err="1" smtClean="0"/>
              <a:t>Macrovascular</a:t>
            </a:r>
            <a:endParaRPr lang="en-US" sz="3200" dirty="0"/>
          </a:p>
        </p:txBody>
      </p:sp>
      <p:sp>
        <p:nvSpPr>
          <p:cNvPr id="8" name="Content Placeholder 7"/>
          <p:cNvSpPr>
            <a:spLocks noGrp="1"/>
          </p:cNvSpPr>
          <p:nvPr>
            <p:ph sz="quarter" idx="4"/>
          </p:nvPr>
        </p:nvSpPr>
        <p:spPr/>
        <p:txBody>
          <a:bodyPr/>
          <a:lstStyle/>
          <a:p>
            <a:pPr>
              <a:buNone/>
            </a:pPr>
            <a:r>
              <a:rPr lang="en-US" i="1" dirty="0" smtClean="0"/>
              <a:t> </a:t>
            </a:r>
          </a:p>
          <a:p>
            <a:pPr>
              <a:buNone/>
            </a:pPr>
            <a:r>
              <a:rPr lang="en-US" i="1" dirty="0" smtClean="0"/>
              <a:t>1-</a:t>
            </a:r>
            <a:r>
              <a:rPr lang="en-US" i="1" dirty="0" smtClean="0">
                <a:solidFill>
                  <a:schemeClr val="tx1"/>
                </a:solidFill>
                <a:latin typeface="+mn-lt"/>
                <a:ea typeface="+mn-ea"/>
                <a:cs typeface="+mn-cs"/>
              </a:rPr>
              <a:t> Coronary artery disease </a:t>
            </a:r>
          </a:p>
          <a:p>
            <a:pPr>
              <a:buNone/>
            </a:pPr>
            <a:endParaRPr lang="en-US" i="1" dirty="0" smtClean="0"/>
          </a:p>
          <a:p>
            <a:pPr>
              <a:buNone/>
            </a:pPr>
            <a:r>
              <a:rPr lang="en-US" i="1" dirty="0" smtClean="0">
                <a:solidFill>
                  <a:schemeClr val="tx1"/>
                </a:solidFill>
                <a:latin typeface="+mn-lt"/>
                <a:ea typeface="+mn-ea"/>
                <a:cs typeface="+mn-cs"/>
              </a:rPr>
              <a:t>2-Peripheral arterial disease</a:t>
            </a:r>
          </a:p>
          <a:p>
            <a:pPr>
              <a:buNone/>
            </a:pPr>
            <a:endParaRPr lang="en-US" i="1" dirty="0" smtClean="0">
              <a:solidFill>
                <a:schemeClr val="tx1"/>
              </a:solidFill>
              <a:latin typeface="+mn-lt"/>
              <a:ea typeface="+mn-ea"/>
              <a:cs typeface="+mn-cs"/>
            </a:endParaRPr>
          </a:p>
          <a:p>
            <a:pPr>
              <a:buNone/>
            </a:pPr>
            <a:r>
              <a:rPr lang="en-US" i="1" dirty="0" smtClean="0">
                <a:solidFill>
                  <a:schemeClr val="tx1"/>
                </a:solidFill>
                <a:latin typeface="+mn-lt"/>
                <a:ea typeface="+mn-ea"/>
                <a:cs typeface="+mn-cs"/>
              </a:rPr>
              <a:t>3-Thromboembolic stroke</a:t>
            </a:r>
            <a:endParaRPr lang="en-US" i="1"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endParaRPr lang="en-US"/>
          </a:p>
        </p:txBody>
      </p:sp>
      <p:sp>
        <p:nvSpPr>
          <p:cNvPr id="8" name="Content Placeholder 7"/>
          <p:cNvSpPr>
            <a:spLocks noGrp="1"/>
          </p:cNvSpPr>
          <p:nvPr>
            <p:ph idx="1"/>
          </p:nvPr>
        </p:nvSpPr>
        <p:spPr/>
        <p:txBody>
          <a:bodyPr/>
          <a:lstStyle/>
          <a:p>
            <a:pPr>
              <a:buNone/>
            </a:pPr>
            <a:r>
              <a:rPr lang="en-US" dirty="0" smtClean="0"/>
              <a:t>   </a:t>
            </a:r>
          </a:p>
          <a:p>
            <a:pPr algn="just">
              <a:buNone/>
            </a:pPr>
            <a:r>
              <a:rPr lang="en-US" dirty="0" smtClean="0"/>
              <a:t>   Diabetes mellitus (DM) is a powerful and independent risk factor for cardiovascular disease which remains to be the major cause of death in type 2 diabetic patients.</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r>
              <a:rPr lang="en-US" dirty="0" smtClean="0">
                <a:solidFill>
                  <a:schemeClr val="tx1"/>
                </a:solidFill>
                <a:latin typeface="+mn-lt"/>
                <a:ea typeface="+mn-ea"/>
                <a:cs typeface="+mn-cs"/>
              </a:rPr>
              <a:t>  The central pathological mechanism in </a:t>
            </a:r>
            <a:r>
              <a:rPr lang="en-US" dirty="0" smtClean="0"/>
              <a:t>cardio</a:t>
            </a:r>
            <a:r>
              <a:rPr lang="en-US" dirty="0" smtClean="0">
                <a:solidFill>
                  <a:schemeClr val="tx1"/>
                </a:solidFill>
                <a:latin typeface="+mn-lt"/>
                <a:ea typeface="+mn-ea"/>
                <a:cs typeface="+mn-cs"/>
              </a:rPr>
              <a:t>vascular disease is the process of </a:t>
            </a:r>
          </a:p>
          <a:p>
            <a:pPr algn="ctr">
              <a:buNone/>
            </a:pPr>
            <a:r>
              <a:rPr lang="en-US" sz="6000" b="1" dirty="0" smtClean="0">
                <a:solidFill>
                  <a:srgbClr val="FF66CC"/>
                </a:solidFill>
                <a:latin typeface="+mn-lt"/>
                <a:ea typeface="+mn-ea"/>
                <a:cs typeface="+mn-cs"/>
              </a:rPr>
              <a:t>atherosclerosis</a:t>
            </a:r>
            <a:endParaRPr lang="en-US" sz="6000" dirty="0" smtClean="0">
              <a:solidFill>
                <a:srgbClr val="FF66CC"/>
              </a:solidFill>
              <a:latin typeface="+mn-lt"/>
              <a:ea typeface="+mn-ea"/>
              <a:cs typeface="+mn-cs"/>
            </a:endParaRP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decel="50000" fill="hold">
                                          <p:stCondLst>
                                            <p:cond delay="0"/>
                                          </p:stCondLst>
                                        </p:cTn>
                                        <p:tgtEl>
                                          <p:spTgt spid="3">
                                            <p:txEl>
                                              <p:pRg st="1" end="1"/>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xEl>
                                              <p:pRg st="1" end="1"/>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xEl>
                                              <p:pRg st="1" end="1"/>
                                            </p:txEl>
                                          </p:spTgt>
                                        </p:tgtEl>
                                        <p:attrNameLst>
                                          <p:attrName>ppt_w</p:attrName>
                                        </p:attrNameLst>
                                      </p:cBhvr>
                                      <p:tavLst>
                                        <p:tav tm="0">
                                          <p:val>
                                            <p:strVal val="#ppt_w*.05"/>
                                          </p:val>
                                        </p:tav>
                                        <p:tav tm="100000">
                                          <p:val>
                                            <p:strVal val="#ppt_w"/>
                                          </p:val>
                                        </p:tav>
                                      </p:tavLst>
                                    </p:anim>
                                    <p:anim calcmode="lin" valueType="num">
                                      <p:cBhvr>
                                        <p:cTn id="10" dur="10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xEl>
                                              <p:pRg st="1" end="1"/>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xEl>
                                              <p:pRg st="1" end="1"/>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xEl>
                                              <p:pRg st="1" end="1"/>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06563"/>
            <a:ext cx="8229600" cy="4419600"/>
          </a:xfrm>
        </p:spPr>
        <p:txBody>
          <a:bodyPr/>
          <a:lstStyle/>
          <a:p>
            <a:pPr>
              <a:buNone/>
            </a:pPr>
            <a:endParaRPr lang="en-US" dirty="0" smtClean="0"/>
          </a:p>
          <a:p>
            <a:pPr algn="just">
              <a:buNone/>
            </a:pPr>
            <a:r>
              <a:rPr lang="en-US" dirty="0" smtClean="0"/>
              <a:t>   Chronic perturbation of the vasculature, which occurs in diabetes, leads to increased incidence, size, and complexity of atherosclerotic plaques with increased incidence of cardiovascular complications.</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b="-6000"/>
          </a:stretch>
        </a:blipFill>
        <a:effectLst/>
      </p:bgPr>
    </p:bg>
    <p:spTree>
      <p:nvGrpSpPr>
        <p:cNvPr id="1" name=""/>
        <p:cNvGrpSpPr/>
        <p:nvPr/>
      </p:nvGrpSpPr>
      <p:grpSpPr>
        <a:xfrm>
          <a:off x="0" y="0"/>
          <a:ext cx="0" cy="0"/>
          <a:chOff x="0" y="0"/>
          <a:chExt cx="0" cy="0"/>
        </a:xfrm>
      </p:grpSpPr>
      <p:sp>
        <p:nvSpPr>
          <p:cNvPr id="7" name="Rectangle 6"/>
          <p:cNvSpPr/>
          <p:nvPr/>
        </p:nvSpPr>
        <p:spPr>
          <a:xfrm>
            <a:off x="3094894" y="1745680"/>
            <a:ext cx="5458266" cy="3785652"/>
          </a:xfrm>
          <a:prstGeom prst="rect">
            <a:avLst/>
          </a:prstGeom>
          <a:noFill/>
          <a:effectLst>
            <a:outerShdw blurRad="40000" dist="20000" dir="5400000" rotWithShape="0">
              <a:srgbClr val="000000">
                <a:alpha val="38000"/>
              </a:srgbClr>
            </a:outerShdw>
            <a:softEdge rad="1270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4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Footlight MT Light" pitchFamily="18" charset="0"/>
              </a:rPr>
              <a:t>The inflammatory marker YKL-40 and cardiovascular complications of  diabetes</a:t>
            </a:r>
            <a:endParaRPr lang="en-US" sz="48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Footlight MT Light" pitchFamily="18" charset="0"/>
            </a:endParaRPr>
          </a:p>
        </p:txBody>
      </p:sp>
    </p:spTree>
    <p:extLst>
      <p:ext uri="{BB962C8B-B14F-4D97-AF65-F5344CB8AC3E}">
        <p14:creationId xmlns="" xmlns:p14="http://schemas.microsoft.com/office/powerpoint/2010/main" val="311861306"/>
      </p:ext>
    </p:extLst>
  </p:cSld>
  <p:clrMapOvr>
    <a:overrideClrMapping bg1="dk2" tx1="lt1" bg2="dk1"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80">
                                          <p:stCondLst>
                                            <p:cond delay="0"/>
                                          </p:stCondLst>
                                        </p:cTn>
                                        <p:tgtEl>
                                          <p:spTgt spid="7">
                                            <p:txEl>
                                              <p:pRg st="0" end="0"/>
                                            </p:txEl>
                                          </p:spTgt>
                                        </p:tgtEl>
                                      </p:cBhvr>
                                    </p:animEffect>
                                    <p:anim calcmode="lin" valueType="num">
                                      <p:cBhvr>
                                        <p:cTn id="8"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xEl>
                                              <p:pRg st="0" end="0"/>
                                            </p:txEl>
                                          </p:spTgt>
                                        </p:tgtEl>
                                      </p:cBhvr>
                                      <p:to x="100000" y="60000"/>
                                    </p:animScale>
                                    <p:animScale>
                                      <p:cBhvr>
                                        <p:cTn id="14" dur="166" decel="50000">
                                          <p:stCondLst>
                                            <p:cond delay="676"/>
                                          </p:stCondLst>
                                        </p:cTn>
                                        <p:tgtEl>
                                          <p:spTgt spid="7">
                                            <p:txEl>
                                              <p:pRg st="0" end="0"/>
                                            </p:txEl>
                                          </p:spTgt>
                                        </p:tgtEl>
                                      </p:cBhvr>
                                      <p:to x="100000" y="100000"/>
                                    </p:animScale>
                                    <p:animScale>
                                      <p:cBhvr>
                                        <p:cTn id="15" dur="26">
                                          <p:stCondLst>
                                            <p:cond delay="1312"/>
                                          </p:stCondLst>
                                        </p:cTn>
                                        <p:tgtEl>
                                          <p:spTgt spid="7">
                                            <p:txEl>
                                              <p:pRg st="0" end="0"/>
                                            </p:txEl>
                                          </p:spTgt>
                                        </p:tgtEl>
                                      </p:cBhvr>
                                      <p:to x="100000" y="80000"/>
                                    </p:animScale>
                                    <p:animScale>
                                      <p:cBhvr>
                                        <p:cTn id="16" dur="166" decel="50000">
                                          <p:stCondLst>
                                            <p:cond delay="1338"/>
                                          </p:stCondLst>
                                        </p:cTn>
                                        <p:tgtEl>
                                          <p:spTgt spid="7">
                                            <p:txEl>
                                              <p:pRg st="0" end="0"/>
                                            </p:txEl>
                                          </p:spTgt>
                                        </p:tgtEl>
                                      </p:cBhvr>
                                      <p:to x="100000" y="100000"/>
                                    </p:animScale>
                                    <p:animScale>
                                      <p:cBhvr>
                                        <p:cTn id="17" dur="26">
                                          <p:stCondLst>
                                            <p:cond delay="1642"/>
                                          </p:stCondLst>
                                        </p:cTn>
                                        <p:tgtEl>
                                          <p:spTgt spid="7">
                                            <p:txEl>
                                              <p:pRg st="0" end="0"/>
                                            </p:txEl>
                                          </p:spTgt>
                                        </p:tgtEl>
                                      </p:cBhvr>
                                      <p:to x="100000" y="90000"/>
                                    </p:animScale>
                                    <p:animScale>
                                      <p:cBhvr>
                                        <p:cTn id="18" dur="166" decel="50000">
                                          <p:stCondLst>
                                            <p:cond delay="1668"/>
                                          </p:stCondLst>
                                        </p:cTn>
                                        <p:tgtEl>
                                          <p:spTgt spid="7">
                                            <p:txEl>
                                              <p:pRg st="0" end="0"/>
                                            </p:txEl>
                                          </p:spTgt>
                                        </p:tgtEl>
                                      </p:cBhvr>
                                      <p:to x="100000" y="100000"/>
                                    </p:animScale>
                                    <p:animScale>
                                      <p:cBhvr>
                                        <p:cTn id="19" dur="26">
                                          <p:stCondLst>
                                            <p:cond delay="1808"/>
                                          </p:stCondLst>
                                        </p:cTn>
                                        <p:tgtEl>
                                          <p:spTgt spid="7">
                                            <p:txEl>
                                              <p:pRg st="0" end="0"/>
                                            </p:txEl>
                                          </p:spTgt>
                                        </p:tgtEl>
                                      </p:cBhvr>
                                      <p:to x="100000" y="95000"/>
                                    </p:animScale>
                                    <p:animScale>
                                      <p:cBhvr>
                                        <p:cTn id="20" dur="166" decel="50000">
                                          <p:stCondLst>
                                            <p:cond delay="1834"/>
                                          </p:stCondLst>
                                        </p:cTn>
                                        <p:tgtEl>
                                          <p:spTgt spid="7">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t>   </a:t>
            </a:r>
            <a:r>
              <a:rPr lang="en-US" dirty="0" smtClean="0">
                <a:solidFill>
                  <a:srgbClr val="FF66CC"/>
                </a:solidFill>
              </a:rPr>
              <a:t>Subclinical inflammation </a:t>
            </a:r>
            <a:r>
              <a:rPr lang="en-US" dirty="0" smtClean="0"/>
              <a:t>induces </a:t>
            </a:r>
            <a:r>
              <a:rPr lang="en-US" dirty="0" smtClean="0">
                <a:solidFill>
                  <a:srgbClr val="FF66CC"/>
                </a:solidFill>
              </a:rPr>
              <a:t>endothelial dysfunction </a:t>
            </a:r>
            <a:r>
              <a:rPr lang="en-US" dirty="0" smtClean="0"/>
              <a:t>which appears to be the earliest event in </a:t>
            </a:r>
            <a:r>
              <a:rPr lang="en-US" dirty="0" err="1" smtClean="0"/>
              <a:t>atherogenesis</a:t>
            </a:r>
            <a:r>
              <a:rPr lang="en-US" dirty="0" smtClean="0"/>
              <a:t>, and plays a pivotal role in all phases of atherosclerosis from the initiation of the fatty streak to plaque rupture with culmination in acute coronary syndrome.</a:t>
            </a: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buNone/>
            </a:pPr>
            <a:r>
              <a:rPr lang="en-US" dirty="0" smtClean="0"/>
              <a:t>   </a:t>
            </a:r>
          </a:p>
          <a:p>
            <a:endParaRPr lang="en-US" dirty="0"/>
          </a:p>
        </p:txBody>
      </p:sp>
      <p:sp>
        <p:nvSpPr>
          <p:cNvPr id="5" name="Rectangle 4"/>
          <p:cNvSpPr/>
          <p:nvPr/>
        </p:nvSpPr>
        <p:spPr>
          <a:xfrm>
            <a:off x="580571" y="2220686"/>
            <a:ext cx="7895772" cy="2862322"/>
          </a:xfrm>
          <a:prstGeom prst="rect">
            <a:avLst/>
          </a:prstGeom>
        </p:spPr>
        <p:txBody>
          <a:bodyPr wrap="square">
            <a:spAutoFit/>
          </a:bodyPr>
          <a:lstStyle/>
          <a:p>
            <a:pPr algn="just"/>
            <a:r>
              <a:rPr lang="en-US" sz="3600" dirty="0" smtClean="0"/>
              <a:t>YKL-40 is a marker of inflammation and endothelial dysfunction. It is closely related to both the early and late phases in the development of atherosclerosis.</a:t>
            </a:r>
            <a:endParaRPr lang="en-US" sz="3600"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Text Placeholder 3"/>
          <p:cNvSpPr>
            <a:spLocks noGrp="1"/>
          </p:cNvSpPr>
          <p:nvPr>
            <p:ph type="body" sz="half" idx="2"/>
          </p:nvPr>
        </p:nvSpPr>
        <p:spPr>
          <a:xfrm>
            <a:off x="464457" y="5631542"/>
            <a:ext cx="8171543" cy="540657"/>
          </a:xfrm>
        </p:spPr>
        <p:txBody>
          <a:bodyPr/>
          <a:lstStyle/>
          <a:p>
            <a:r>
              <a:rPr lang="en-US" sz="3200" dirty="0" smtClean="0">
                <a:solidFill>
                  <a:srgbClr val="FFFF00"/>
                </a:solidFill>
              </a:rPr>
              <a:t>Stages of development of atherosclerosis</a:t>
            </a:r>
          </a:p>
          <a:p>
            <a:endParaRPr lang="en-US" dirty="0"/>
          </a:p>
        </p:txBody>
      </p:sp>
      <p:pic>
        <p:nvPicPr>
          <p:cNvPr id="1026" name="Picture 2" descr="http://www.revespcardiol.org/imatges/255/255v60n09/grande/255v60n09-13114113fig03.jpg"/>
          <p:cNvPicPr>
            <a:picLocks noGrp="1" noChangeAspect="1" noChangeArrowheads="1"/>
          </p:cNvPicPr>
          <p:nvPr>
            <p:ph type="pic" idx="1"/>
          </p:nvPr>
        </p:nvPicPr>
        <p:blipFill>
          <a:blip r:embed="rId2" cstate="print"/>
          <a:stretch>
            <a:fillRect/>
          </a:stretch>
        </p:blipFill>
        <p:spPr bwMode="auto">
          <a:xfrm>
            <a:off x="333719" y="435429"/>
            <a:ext cx="8476452" cy="5152571"/>
          </a:xfrm>
          <a:prstGeom prst="rect">
            <a:avLst/>
          </a:prstGeom>
          <a:ln w="88900" cap="sq" cmpd="thickThin">
            <a:solidFill>
              <a:srgbClr val="000000"/>
            </a:solidFill>
            <a:prstDash val="solid"/>
            <a:miter lim="800000"/>
          </a:ln>
          <a:effectLst>
            <a:innerShdw blurRad="76200">
              <a:srgbClr val="000000"/>
            </a:innerShdw>
          </a:effec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FF00"/>
                </a:solidFill>
              </a:rPr>
              <a:t>YKL-40 in the early stage of atherosclerosis</a:t>
            </a:r>
            <a:endParaRPr lang="en-US" sz="3600" u="sng" dirty="0">
              <a:solidFill>
                <a:srgbClr val="FFFF00"/>
              </a:solidFill>
            </a:endParaRPr>
          </a:p>
        </p:txBody>
      </p:sp>
      <p:sp>
        <p:nvSpPr>
          <p:cNvPr id="3" name="Content Placeholder 2"/>
          <p:cNvSpPr>
            <a:spLocks noGrp="1"/>
          </p:cNvSpPr>
          <p:nvPr>
            <p:ph idx="1"/>
          </p:nvPr>
        </p:nvSpPr>
        <p:spPr/>
        <p:txBody>
          <a:bodyPr/>
          <a:lstStyle/>
          <a:p>
            <a:pPr algn="just">
              <a:buNone/>
            </a:pPr>
            <a:r>
              <a:rPr lang="en-US" dirty="0" smtClean="0"/>
              <a:t>  YKL-40 is produced and secreted by </a:t>
            </a:r>
            <a:r>
              <a:rPr lang="en-US" dirty="0" err="1" smtClean="0">
                <a:solidFill>
                  <a:srgbClr val="FF66CC"/>
                </a:solidFill>
              </a:rPr>
              <a:t>monocytes</a:t>
            </a:r>
            <a:r>
              <a:rPr lang="en-US" dirty="0" smtClean="0">
                <a:solidFill>
                  <a:srgbClr val="FF66CC"/>
                </a:solidFill>
              </a:rPr>
              <a:t> during differentiation to macrophages </a:t>
            </a:r>
            <a:r>
              <a:rPr lang="en-US" dirty="0" smtClean="0"/>
              <a:t>and is also secreted by activated macrophages.</a:t>
            </a:r>
            <a:r>
              <a:rPr lang="en-US" baseline="30000" dirty="0" smtClean="0"/>
              <a:t> </a:t>
            </a:r>
          </a:p>
          <a:p>
            <a:pPr algn="just">
              <a:buNone/>
            </a:pPr>
            <a:r>
              <a:rPr lang="en-US" dirty="0" smtClean="0"/>
              <a:t>   </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FF00"/>
                </a:solidFill>
              </a:rPr>
              <a:t>YKL-40 in the late stage of atherosclerosis</a:t>
            </a:r>
            <a:endParaRPr lang="en-US" sz="3600" u="sng" dirty="0">
              <a:solidFill>
                <a:srgbClr val="FFFF00"/>
              </a:solidFill>
            </a:endParaRPr>
          </a:p>
        </p:txBody>
      </p:sp>
      <p:sp>
        <p:nvSpPr>
          <p:cNvPr id="3" name="Content Placeholder 2"/>
          <p:cNvSpPr>
            <a:spLocks noGrp="1"/>
          </p:cNvSpPr>
          <p:nvPr>
            <p:ph idx="1"/>
          </p:nvPr>
        </p:nvSpPr>
        <p:spPr/>
        <p:txBody>
          <a:bodyPr/>
          <a:lstStyle/>
          <a:p>
            <a:pPr algn="just">
              <a:buNone/>
            </a:pPr>
            <a:r>
              <a:rPr lang="en-US" dirty="0" smtClean="0"/>
              <a:t>   YKL-40 </a:t>
            </a:r>
            <a:r>
              <a:rPr lang="en-US" dirty="0" smtClean="0">
                <a:solidFill>
                  <a:srgbClr val="FF66CC"/>
                </a:solidFill>
              </a:rPr>
              <a:t>promotes migration of vascular endothelial cells</a:t>
            </a:r>
            <a:r>
              <a:rPr lang="en-US" dirty="0" smtClean="0"/>
              <a:t>, suggesting that YKL-40 promotes the process of atherosclerotic plaque formation, in which vascular smooth muscle cells (VSMCs) are induced to migrate through the </a:t>
            </a:r>
            <a:r>
              <a:rPr lang="en-US" dirty="0" err="1" smtClean="0"/>
              <a:t>intima</a:t>
            </a:r>
            <a:r>
              <a:rPr lang="en-US" dirty="0" smtClean="0"/>
              <a:t> in response to exogenous signals.</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t>   Thus YKL-40 may be of pathogenic importance in the low-grade inflammation that precedes the development of cardiovascular disease in Type 2 DM.</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6000"/>
          </a:stretch>
        </a:blipFill>
        <a:effectLst/>
      </p:bgPr>
    </p:bg>
    <p:spTree>
      <p:nvGrpSpPr>
        <p:cNvPr id="1" name=""/>
        <p:cNvGrpSpPr/>
        <p:nvPr/>
      </p:nvGrpSpPr>
      <p:grpSpPr>
        <a:xfrm>
          <a:off x="0" y="0"/>
          <a:ext cx="0" cy="0"/>
          <a:chOff x="0" y="0"/>
          <a:chExt cx="0" cy="0"/>
        </a:xfrm>
      </p:grpSpPr>
      <p:sp>
        <p:nvSpPr>
          <p:cNvPr id="7" name="Rectangle 6"/>
          <p:cNvSpPr/>
          <p:nvPr/>
        </p:nvSpPr>
        <p:spPr>
          <a:xfrm>
            <a:off x="3531002" y="1492456"/>
            <a:ext cx="5458266" cy="2308324"/>
          </a:xfrm>
          <a:prstGeom prst="rect">
            <a:avLst/>
          </a:prstGeom>
          <a:noFill/>
          <a:effectLst>
            <a:outerShdw blurRad="40000" dist="20000" dir="5400000" rotWithShape="0">
              <a:srgbClr val="000000">
                <a:alpha val="38000"/>
              </a:srgbClr>
            </a:outerShdw>
            <a:softEdge rad="1270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7200" dirty="0">
                <a:ln w="17780" cmpd="sng">
                  <a:solidFill>
                    <a:srgbClr val="FFFFFF"/>
                  </a:solidFill>
                  <a:prstDash val="solid"/>
                  <a:miter lim="800000"/>
                </a:ln>
                <a:solidFill>
                  <a:schemeClr val="tx2"/>
                </a:solidFill>
                <a:effectLst>
                  <a:outerShdw blurRad="50800" algn="tl" rotWithShape="0">
                    <a:srgbClr val="000000"/>
                  </a:outerShdw>
                </a:effectLst>
                <a:latin typeface="Footlight MT Light" pitchFamily="18" charset="0"/>
              </a:rPr>
              <a:t>AIM OF THE WORK</a:t>
            </a:r>
          </a:p>
        </p:txBody>
      </p:sp>
    </p:spTree>
    <p:extLst>
      <p:ext uri="{BB962C8B-B14F-4D97-AF65-F5344CB8AC3E}">
        <p14:creationId xmlns="" xmlns:p14="http://schemas.microsoft.com/office/powerpoint/2010/main" val="6521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7">
                                            <p:txEl>
                                              <p:pRg st="0" end="0"/>
                                            </p:txEl>
                                          </p:spTgt>
                                        </p:tgtEl>
                                        <p:attrNameLst>
                                          <p:attrName>ppt_h</p:attrName>
                                        </p:attrNameLst>
                                      </p:cBhvr>
                                      <p:tavLst>
                                        <p:tav tm="0">
                                          <p:val>
                                            <p:fltVal val="0"/>
                                          </p:val>
                                        </p:tav>
                                        <p:tav tm="100000">
                                          <p:val>
                                            <p:strVal val="#ppt_h"/>
                                          </p:val>
                                        </p:tav>
                                      </p:tavLst>
                                    </p:anim>
                                    <p:anim calcmode="lin" valueType="num">
                                      <p:cBhvr>
                                        <p:cTn id="9" dur="500" fill="hold"/>
                                        <p:tgtEl>
                                          <p:spTgt spid="7">
                                            <p:txEl>
                                              <p:pRg st="0" end="0"/>
                                            </p:txEl>
                                          </p:spTgt>
                                        </p:tgtEl>
                                        <p:attrNameLst>
                                          <p:attrName>style.rotation</p:attrName>
                                        </p:attrNameLst>
                                      </p:cBhvr>
                                      <p:tavLst>
                                        <p:tav tm="0">
                                          <p:val>
                                            <p:fltVal val="360"/>
                                          </p:val>
                                        </p:tav>
                                        <p:tav tm="100000">
                                          <p:val>
                                            <p:fltVal val="0"/>
                                          </p:val>
                                        </p:tav>
                                      </p:tavLst>
                                    </p:anim>
                                    <p:animEffect transition="in" filter="fade">
                                      <p:cBhvr>
                                        <p:cTn id="1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 </a:t>
            </a:r>
          </a:p>
          <a:p>
            <a:pPr algn="just">
              <a:buNone/>
            </a:pPr>
            <a:r>
              <a:rPr lang="en-US" dirty="0" smtClean="0"/>
              <a:t>   The aim of the present work was to study serum YKL-40 in Type 2 diabetic patients in relation to cardiovascular complications.</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6000"/>
          </a:stretch>
        </a:blipFill>
        <a:effectLst/>
      </p:bgPr>
    </p:bg>
    <p:spTree>
      <p:nvGrpSpPr>
        <p:cNvPr id="1" name=""/>
        <p:cNvGrpSpPr/>
        <p:nvPr/>
      </p:nvGrpSpPr>
      <p:grpSpPr>
        <a:xfrm>
          <a:off x="0" y="0"/>
          <a:ext cx="0" cy="0"/>
          <a:chOff x="0" y="0"/>
          <a:chExt cx="0" cy="0"/>
        </a:xfrm>
      </p:grpSpPr>
      <p:sp>
        <p:nvSpPr>
          <p:cNvPr id="7" name="Rectangle 6"/>
          <p:cNvSpPr/>
          <p:nvPr/>
        </p:nvSpPr>
        <p:spPr>
          <a:xfrm>
            <a:off x="3531002" y="1492456"/>
            <a:ext cx="5458266" cy="3416320"/>
          </a:xfrm>
          <a:prstGeom prst="rect">
            <a:avLst/>
          </a:prstGeom>
          <a:noFill/>
          <a:effectLst>
            <a:outerShdw blurRad="40000" dist="20000" dir="5400000" rotWithShape="0">
              <a:srgbClr val="000000">
                <a:alpha val="38000"/>
              </a:srgbClr>
            </a:outerShdw>
            <a:softEdge rad="1270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7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Footlight MT Light" pitchFamily="18" charset="0"/>
              </a:rPr>
              <a:t>SUBJECTS AND METHODS</a:t>
            </a:r>
            <a:endParaRPr lang="en-US" sz="72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Footlight MT Light" pitchFamily="18" charset="0"/>
            </a:endParaRPr>
          </a:p>
        </p:txBody>
      </p:sp>
    </p:spTree>
    <p:extLst>
      <p:ext uri="{BB962C8B-B14F-4D97-AF65-F5344CB8AC3E}">
        <p14:creationId xmlns="" xmlns:p14="http://schemas.microsoft.com/office/powerpoint/2010/main" val="3620504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iterate type="lt">
                                    <p:tmPct val="0"/>
                                  </p:iterate>
                                  <p:childTnLst>
                                    <p:set>
                                      <p:cBhvr>
                                        <p:cTn id="6" dur="1" fill="hold">
                                          <p:stCondLst>
                                            <p:cond delay="0"/>
                                          </p:stCondLst>
                                        </p:cTn>
                                        <p:tgtEl>
                                          <p:spTgt spid="7">
                                            <p:txEl>
                                              <p:pRg st="0" end="0"/>
                                            </p:txEl>
                                          </p:spTgt>
                                        </p:tgtEl>
                                        <p:attrNameLst>
                                          <p:attrName>style.visibility</p:attrName>
                                        </p:attrNameLst>
                                      </p:cBhvr>
                                      <p:to>
                                        <p:strVal val="visible"/>
                                      </p:to>
                                    </p:set>
                                    <p:animScale>
                                      <p:cBhvr>
                                        <p:cTn id="7" dur="500" decel="50000" fill="hold">
                                          <p:stCondLst>
                                            <p:cond delay="0"/>
                                          </p:stCondLst>
                                        </p:cTn>
                                        <p:tgtEl>
                                          <p:spTgt spid="7">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7">
                                            <p:txEl>
                                              <p:pRg st="0" end="0"/>
                                            </p:txEl>
                                          </p:spTgt>
                                        </p:tgtEl>
                                        <p:attrNameLst>
                                          <p:attrName>ppt_x</p:attrName>
                                          <p:attrName>ppt_y</p:attrName>
                                        </p:attrNameLst>
                                      </p:cBhvr>
                                    </p:animMotion>
                                    <p:animEffect transition="in" filter="fade">
                                      <p:cBhvr>
                                        <p:cTn id="9"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268515" y="217714"/>
          <a:ext cx="8229600" cy="723734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overrideClrMapping bg1="dk2" tx1="lt1" bg2="dk1" tx2="lt2" accent1="accent1" accent2="accent2" accent3="accent3" accent4="accent4" accent5="accent5" accent6="accent6" hlink="hlink" folHlink="folHlink"/>
  </p:clrMapOvr>
  <p:transition>
    <p:wipe dir="d"/>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smtClean="0"/>
          </a:p>
          <a:p>
            <a:pPr algn="just">
              <a:buNone/>
            </a:pPr>
            <a:r>
              <a:rPr lang="en-US" dirty="0" smtClean="0"/>
              <a:t>   Subjects with acute or chronic inflammation, autoimmune disease or malignancy were excluded.</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600" u="sng" dirty="0" smtClean="0">
                <a:solidFill>
                  <a:srgbClr val="FFFF00"/>
                </a:solidFill>
              </a:rPr>
              <a:t>To all subjects the following was done:</a:t>
            </a:r>
            <a:endParaRPr lang="en-US" sz="3600" u="sng" dirty="0">
              <a:solidFill>
                <a:srgbClr val="FFFF00"/>
              </a:solidFill>
            </a:endParaRPr>
          </a:p>
        </p:txBody>
      </p:sp>
      <p:graphicFrame>
        <p:nvGraphicFramePr>
          <p:cNvPr id="4" name="Content Placeholder 3"/>
          <p:cNvGraphicFramePr>
            <a:graphicFrameLocks noGrp="1"/>
          </p:cNvGraphicFramePr>
          <p:nvPr>
            <p:ph idx="1"/>
          </p:nvPr>
        </p:nvGraphicFramePr>
        <p:xfrm>
          <a:off x="457200" y="1706563"/>
          <a:ext cx="8229600"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457200" y="1706563"/>
          <a:ext cx="8229600" cy="44196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3200" u="sng" dirty="0" smtClean="0">
                <a:solidFill>
                  <a:srgbClr val="FFFF00"/>
                </a:solidFill>
              </a:rPr>
              <a:t>To all studied subjects, the following laboratory investigations were done:</a:t>
            </a:r>
            <a:endParaRPr lang="en-US" sz="3200" u="sng" dirty="0">
              <a:solidFill>
                <a:srgbClr val="FFFF00"/>
              </a:solidFill>
            </a:endParaRPr>
          </a:p>
        </p:txBody>
      </p:sp>
      <p:sp>
        <p:nvSpPr>
          <p:cNvPr id="3" name="Content Placeholder 2"/>
          <p:cNvSpPr>
            <a:spLocks noGrp="1"/>
          </p:cNvSpPr>
          <p:nvPr>
            <p:ph idx="1"/>
          </p:nvPr>
        </p:nvSpPr>
        <p:spPr/>
        <p:txBody>
          <a:bodyPr/>
          <a:lstStyle/>
          <a:p>
            <a:pPr lvl="0"/>
            <a:r>
              <a:rPr lang="en-US" sz="2800" dirty="0" smtClean="0"/>
              <a:t>Complete urine analysis</a:t>
            </a:r>
          </a:p>
          <a:p>
            <a:pPr lvl="0"/>
            <a:r>
              <a:rPr lang="en-US" sz="2800" dirty="0" smtClean="0"/>
              <a:t>Urinary albumin, </a:t>
            </a:r>
            <a:r>
              <a:rPr lang="en-US" sz="2800" dirty="0" err="1" smtClean="0"/>
              <a:t>creatinine</a:t>
            </a:r>
            <a:r>
              <a:rPr lang="en-US" sz="2800" dirty="0" smtClean="0"/>
              <a:t> and calculation of urinary albumin to </a:t>
            </a:r>
            <a:r>
              <a:rPr lang="en-US" sz="2800" dirty="0" err="1" smtClean="0"/>
              <a:t>creatinine</a:t>
            </a:r>
            <a:r>
              <a:rPr lang="en-US" sz="2800" dirty="0" smtClean="0"/>
              <a:t> ratio</a:t>
            </a:r>
          </a:p>
          <a:p>
            <a:pPr lvl="0"/>
            <a:r>
              <a:rPr lang="en-US" sz="2800" dirty="0" smtClean="0"/>
              <a:t>Fasting and postprandial  glucose</a:t>
            </a:r>
          </a:p>
          <a:p>
            <a:pPr lvl="0"/>
            <a:r>
              <a:rPr lang="en-US" sz="2800" dirty="0" err="1" smtClean="0"/>
              <a:t>Glycated</a:t>
            </a:r>
            <a:r>
              <a:rPr lang="en-US" sz="2800" dirty="0" smtClean="0"/>
              <a:t> hemoglobin</a:t>
            </a:r>
          </a:p>
          <a:p>
            <a:r>
              <a:rPr lang="en-US" sz="2800" dirty="0" err="1" smtClean="0"/>
              <a:t>Creatinine</a:t>
            </a:r>
            <a:r>
              <a:rPr lang="en-US" sz="2800" dirty="0" smtClean="0"/>
              <a:t> and uric acid</a:t>
            </a:r>
          </a:p>
          <a:p>
            <a:r>
              <a:rPr lang="en-US" sz="2800" dirty="0" smtClean="0"/>
              <a:t> ALT</a:t>
            </a:r>
          </a:p>
          <a:p>
            <a:endParaRPr lang="en-US" dirty="0"/>
          </a:p>
        </p:txBody>
      </p:sp>
    </p:spTree>
  </p:cSld>
  <p:clrMapOvr>
    <a:overrideClrMapping bg1="dk2" tx1="lt1" bg2="dk1" tx2="lt2" accent1="accent1" accent2="accent2" accent3="accent3" accent4="accent4" accent5="accent5" accent6="accent6" hlink="hlink" folHlink="folHlink"/>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buNone/>
            </a:pPr>
            <a:r>
              <a:rPr lang="en-US" dirty="0" smtClean="0"/>
              <a:t> </a:t>
            </a:r>
            <a:r>
              <a:rPr lang="en-US" dirty="0" smtClean="0">
                <a:latin typeface="Times New Roman"/>
                <a:cs typeface="Times New Roman"/>
              </a:rPr>
              <a:t>• </a:t>
            </a:r>
            <a:r>
              <a:rPr lang="en-US" dirty="0" smtClean="0"/>
              <a:t>Total cholesterol, HDL-C, TG and calculation of LDL-C</a:t>
            </a:r>
          </a:p>
          <a:p>
            <a:pPr lvl="0">
              <a:buNone/>
            </a:pPr>
            <a:r>
              <a:rPr lang="en-US" dirty="0" smtClean="0">
                <a:latin typeface="Times New Roman"/>
                <a:cs typeface="Times New Roman"/>
              </a:rPr>
              <a:t> •  </a:t>
            </a:r>
            <a:r>
              <a:rPr lang="en-US" dirty="0" err="1" smtClean="0">
                <a:cs typeface="Times New Roman"/>
              </a:rPr>
              <a:t>eGFR</a:t>
            </a:r>
            <a:endParaRPr lang="en-US" dirty="0" smtClean="0">
              <a:cs typeface="Times New Roman"/>
            </a:endParaRPr>
          </a:p>
          <a:p>
            <a:pPr lvl="0">
              <a:buNone/>
            </a:pPr>
            <a:r>
              <a:rPr lang="en-US" dirty="0" smtClean="0"/>
              <a:t> </a:t>
            </a:r>
            <a:r>
              <a:rPr lang="en-US" dirty="0" smtClean="0">
                <a:latin typeface="Times New Roman"/>
                <a:cs typeface="Times New Roman"/>
              </a:rPr>
              <a:t>•</a:t>
            </a:r>
            <a:r>
              <a:rPr lang="en-US" dirty="0" smtClean="0"/>
              <a:t>  </a:t>
            </a:r>
            <a:r>
              <a:rPr lang="en-US" dirty="0" err="1" smtClean="0"/>
              <a:t>hsCRP</a:t>
            </a:r>
            <a:r>
              <a:rPr lang="en-US" dirty="0" smtClean="0"/>
              <a:t>.</a:t>
            </a:r>
          </a:p>
          <a:p>
            <a:pPr lvl="0">
              <a:buNone/>
            </a:pPr>
            <a:r>
              <a:rPr lang="en-US" dirty="0" smtClean="0"/>
              <a:t> </a:t>
            </a:r>
            <a:r>
              <a:rPr lang="en-US" dirty="0" smtClean="0">
                <a:latin typeface="Times New Roman"/>
                <a:cs typeface="Times New Roman"/>
              </a:rPr>
              <a:t>•</a:t>
            </a:r>
            <a:r>
              <a:rPr lang="en-US" dirty="0" smtClean="0"/>
              <a:t>  YKL-40</a:t>
            </a:r>
          </a:p>
          <a:p>
            <a:endParaRPr lang="en-US" dirty="0"/>
          </a:p>
        </p:txBody>
      </p:sp>
    </p:spTree>
  </p:cSld>
  <p:clrMapOvr>
    <a:overrideClrMapping bg1="dk2" tx1="lt1" bg2="dk1" tx2="lt2" accent1="accent1" accent2="accent2" accent3="accent3" accent4="accent4" accent5="accent5" accent6="accent6" hlink="hlink" folHlink="folHlink"/>
  </p:clrMapOvr>
  <p:transition>
    <p:pull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6000"/>
          </a:stretch>
        </a:blipFill>
        <a:effectLst/>
      </p:bgPr>
    </p:bg>
    <p:spTree>
      <p:nvGrpSpPr>
        <p:cNvPr id="1" name=""/>
        <p:cNvGrpSpPr/>
        <p:nvPr/>
      </p:nvGrpSpPr>
      <p:grpSpPr>
        <a:xfrm>
          <a:off x="0" y="0"/>
          <a:ext cx="0" cy="0"/>
          <a:chOff x="0" y="0"/>
          <a:chExt cx="0" cy="0"/>
        </a:xfrm>
      </p:grpSpPr>
      <p:sp>
        <p:nvSpPr>
          <p:cNvPr id="7" name="Rectangle 6"/>
          <p:cNvSpPr/>
          <p:nvPr/>
        </p:nvSpPr>
        <p:spPr>
          <a:xfrm>
            <a:off x="3094894" y="1745680"/>
            <a:ext cx="5458266" cy="1323439"/>
          </a:xfrm>
          <a:prstGeom prst="rect">
            <a:avLst/>
          </a:prstGeom>
          <a:noFill/>
          <a:effectLst>
            <a:outerShdw blurRad="40000" dist="20000" dir="5400000" rotWithShape="0">
              <a:srgbClr val="000000">
                <a:alpha val="38000"/>
              </a:srgbClr>
            </a:outerShdw>
            <a:softEdge rad="1270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8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Footlight MT Light" pitchFamily="18" charset="0"/>
              </a:rPr>
              <a:t>RESULTS</a:t>
            </a:r>
            <a:endParaRPr lang="en-US" sz="8000" dirty="0">
              <a:ln w="18415" cmpd="sng">
                <a:solidFill>
                  <a:srgbClr val="FFFFFF"/>
                </a:solidFill>
                <a:prstDash val="solid"/>
              </a:ln>
              <a:solidFill>
                <a:srgbClr val="FFFFFF"/>
              </a:solidFill>
              <a:effectLst>
                <a:outerShdw blurRad="63500" dir="3600000" algn="tl" rotWithShape="0">
                  <a:srgbClr val="000000">
                    <a:alpha val="70000"/>
                  </a:srgbClr>
                </a:outerShdw>
              </a:effectLst>
              <a:latin typeface="Footlight MT Light" pitchFamily="18" charset="0"/>
            </a:endParaRPr>
          </a:p>
        </p:txBody>
      </p:sp>
    </p:spTree>
    <p:extLst>
      <p:ext uri="{BB962C8B-B14F-4D97-AF65-F5344CB8AC3E}">
        <p14:creationId xmlns="" xmlns:p14="http://schemas.microsoft.com/office/powerpoint/2010/main" val="71336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fill="hold"/>
                                        <p:tgtEl>
                                          <p:spTgt spid="7">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7">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7">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7">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62858" y="1375229"/>
            <a:ext cx="8563428" cy="566738"/>
          </a:xfrm>
        </p:spPr>
        <p:txBody>
          <a:bodyPr/>
          <a:lstStyle/>
          <a:p>
            <a:pPr algn="just"/>
            <a:r>
              <a:rPr lang="en-US" sz="2400" dirty="0" smtClean="0">
                <a:solidFill>
                  <a:srgbClr val="FFFF00"/>
                </a:solidFill>
              </a:rPr>
              <a:t>Distribution of Coronary artery disease (CAD), stroke, peripheral arterial disease (PAD), nephropathy, neuropathy and retinopathy in the group of diabetic patients with cardiovascular complications </a:t>
            </a:r>
            <a:endParaRPr lang="en-US" sz="2400" dirty="0">
              <a:solidFill>
                <a:srgbClr val="FFFF00"/>
              </a:solidFill>
            </a:endParaRPr>
          </a:p>
        </p:txBody>
      </p:sp>
      <p:sp>
        <p:nvSpPr>
          <p:cNvPr id="3" name="Content Placeholder 2"/>
          <p:cNvSpPr>
            <a:spLocks noGrp="1"/>
          </p:cNvSpPr>
          <p:nvPr>
            <p:ph type="body" sz="half" idx="2"/>
          </p:nvPr>
        </p:nvSpPr>
        <p:spPr/>
        <p:txBody>
          <a:bodyPr/>
          <a:lstStyle/>
          <a:p>
            <a:endParaRPr lang="en-US" dirty="0" smtClean="0"/>
          </a:p>
          <a:p>
            <a:endParaRPr lang="en-US" dirty="0"/>
          </a:p>
        </p:txBody>
      </p:sp>
      <p:graphicFrame>
        <p:nvGraphicFramePr>
          <p:cNvPr id="7" name="Picture Placeholder 6"/>
          <p:cNvGraphicFramePr>
            <a:graphicFrameLocks noGrp="1"/>
          </p:cNvGraphicFramePr>
          <p:nvPr>
            <p:ph type="pic" idx="1"/>
          </p:nvPr>
        </p:nvGraphicFramePr>
        <p:xfrm>
          <a:off x="188688" y="2989944"/>
          <a:ext cx="8955312" cy="2329625"/>
        </p:xfrm>
        <a:graphic>
          <a:graphicData uri="http://schemas.openxmlformats.org/drawingml/2006/table">
            <a:tbl>
              <a:tblPr>
                <a:effectLst>
                  <a:reflection blurRad="6350" stA="50000" endA="275" endPos="40000" dist="101600" dir="5400000" sy="-100000" algn="bl" rotWithShape="0"/>
                </a:effectLst>
              </a:tblPr>
              <a:tblGrid>
                <a:gridCol w="1134115"/>
                <a:gridCol w="1553977"/>
                <a:gridCol w="1253444"/>
                <a:gridCol w="1152976"/>
                <a:gridCol w="1353912"/>
                <a:gridCol w="1253444"/>
                <a:gridCol w="1253444"/>
              </a:tblGrid>
              <a:tr h="1042060">
                <a:tc>
                  <a:txBody>
                    <a:bodyPr/>
                    <a:lstStyle/>
                    <a:p>
                      <a:pPr algn="ctr">
                        <a:lnSpc>
                          <a:spcPct val="115000"/>
                        </a:lnSpc>
                        <a:spcAft>
                          <a:spcPts val="0"/>
                        </a:spcAft>
                      </a:pPr>
                      <a:r>
                        <a:rPr lang="en-US" sz="1600" b="1" dirty="0">
                          <a:solidFill>
                            <a:srgbClr val="000000"/>
                          </a:solidFill>
                          <a:latin typeface="Times New Roman"/>
                          <a:ea typeface="Calibri"/>
                          <a:cs typeface="Arial"/>
                        </a:rPr>
                        <a:t>Item</a:t>
                      </a:r>
                      <a:endParaRPr lang="en-US" sz="1600" dirty="0">
                        <a:latin typeface="Calibri"/>
                        <a:ea typeface="Calibri"/>
                        <a:cs typeface="Arial"/>
                      </a:endParaRPr>
                    </a:p>
                  </a:txBody>
                  <a:tcPr marL="65808" marR="65808"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endParaRPr lang="en-US" sz="1600" b="1" dirty="0" smtClean="0">
                        <a:solidFill>
                          <a:srgbClr val="000000"/>
                        </a:solidFill>
                        <a:latin typeface="Times New Roman"/>
                        <a:ea typeface="Calibri"/>
                        <a:cs typeface="Arial"/>
                      </a:endParaRPr>
                    </a:p>
                    <a:p>
                      <a:pPr algn="ctr">
                        <a:lnSpc>
                          <a:spcPct val="115000"/>
                        </a:lnSpc>
                        <a:spcAft>
                          <a:spcPts val="0"/>
                        </a:spcAft>
                      </a:pPr>
                      <a:r>
                        <a:rPr lang="en-US" sz="1600" b="1" dirty="0" smtClean="0">
                          <a:solidFill>
                            <a:srgbClr val="000000"/>
                          </a:solidFill>
                          <a:latin typeface="Times New Roman"/>
                          <a:ea typeface="Calibri"/>
                          <a:cs typeface="Arial"/>
                        </a:rPr>
                        <a:t>IHD</a:t>
                      </a:r>
                      <a:endParaRPr lang="en-US" sz="1600" dirty="0">
                        <a:latin typeface="Calibri"/>
                        <a:ea typeface="Calibri"/>
                        <a:cs typeface="Arial"/>
                      </a:endParaRPr>
                    </a:p>
                  </a:txBody>
                  <a:tcPr marL="65808" marR="6580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b="1" dirty="0">
                          <a:solidFill>
                            <a:srgbClr val="000000"/>
                          </a:solidFill>
                          <a:latin typeface="Times New Roman"/>
                          <a:ea typeface="Calibri"/>
                          <a:cs typeface="Arial"/>
                        </a:rPr>
                        <a:t>Stroke</a:t>
                      </a:r>
                      <a:endParaRPr lang="en-US" sz="1600" dirty="0">
                        <a:latin typeface="Calibri"/>
                        <a:ea typeface="Calibri"/>
                        <a:cs typeface="Arial"/>
                      </a:endParaRPr>
                    </a:p>
                  </a:txBody>
                  <a:tcPr marL="65808" marR="65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b="1" dirty="0">
                          <a:solidFill>
                            <a:srgbClr val="000000"/>
                          </a:solidFill>
                          <a:latin typeface="Times New Roman"/>
                          <a:ea typeface="Calibri"/>
                          <a:cs typeface="Arial"/>
                        </a:rPr>
                        <a:t>PAD</a:t>
                      </a:r>
                      <a:endParaRPr lang="en-US" sz="1600" dirty="0">
                        <a:latin typeface="Calibri"/>
                        <a:ea typeface="Calibri"/>
                        <a:cs typeface="Arial"/>
                      </a:endParaRPr>
                    </a:p>
                  </a:txBody>
                  <a:tcPr marL="65808" marR="65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b="1" dirty="0">
                          <a:solidFill>
                            <a:srgbClr val="000000"/>
                          </a:solidFill>
                          <a:latin typeface="Times New Roman"/>
                          <a:ea typeface="Calibri"/>
                          <a:cs typeface="Arial"/>
                        </a:rPr>
                        <a:t>Nephropathy</a:t>
                      </a:r>
                      <a:endParaRPr lang="en-US" sz="1600"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b="1">
                          <a:solidFill>
                            <a:srgbClr val="000000"/>
                          </a:solidFill>
                          <a:latin typeface="Times New Roman"/>
                          <a:ea typeface="Calibri"/>
                          <a:cs typeface="Arial"/>
                        </a:rPr>
                        <a:t>Neuropathy</a:t>
                      </a:r>
                      <a:endParaRPr lang="en-US" sz="16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b="1">
                          <a:solidFill>
                            <a:srgbClr val="000000"/>
                          </a:solidFill>
                          <a:latin typeface="Times New Roman"/>
                          <a:ea typeface="Calibri"/>
                          <a:cs typeface="Arial"/>
                        </a:rPr>
                        <a:t>Retinopathy</a:t>
                      </a:r>
                      <a:endParaRPr lang="en-US" sz="16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571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1287565">
                <a:tc>
                  <a:txBody>
                    <a:bodyPr/>
                    <a:lstStyle/>
                    <a:p>
                      <a:pPr algn="ctr">
                        <a:lnSpc>
                          <a:spcPct val="115000"/>
                        </a:lnSpc>
                        <a:spcAft>
                          <a:spcPts val="0"/>
                        </a:spcAft>
                      </a:pPr>
                      <a:r>
                        <a:rPr lang="en-US" sz="1600" b="1" dirty="0" smtClean="0">
                          <a:solidFill>
                            <a:srgbClr val="000000"/>
                          </a:solidFill>
                          <a:latin typeface="Times New Roman"/>
                          <a:ea typeface="Calibri"/>
                          <a:cs typeface="Arial"/>
                        </a:rPr>
                        <a:t>  percent</a:t>
                      </a:r>
                      <a:endParaRPr lang="en-US" sz="1600" dirty="0">
                        <a:latin typeface="Calibri"/>
                        <a:ea typeface="Calibri"/>
                        <a:cs typeface="Arial"/>
                      </a:endParaRPr>
                    </a:p>
                  </a:txBody>
                  <a:tcPr marL="65808" marR="65808" marT="0" marB="0" anchor="ctr">
                    <a:lnL w="571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dirty="0" smtClean="0">
                          <a:solidFill>
                            <a:srgbClr val="000000"/>
                          </a:solidFill>
                          <a:latin typeface="Times New Roman"/>
                          <a:ea typeface="Calibri"/>
                          <a:cs typeface="Arial"/>
                        </a:rPr>
                        <a:t> </a:t>
                      </a:r>
                      <a:r>
                        <a:rPr lang="en-US" sz="1600" b="1" dirty="0" smtClean="0">
                          <a:solidFill>
                            <a:srgbClr val="000000"/>
                          </a:solidFill>
                          <a:latin typeface="Times New Roman"/>
                          <a:ea typeface="Calibri"/>
                          <a:cs typeface="Arial"/>
                        </a:rPr>
                        <a:t>100%</a:t>
                      </a:r>
                      <a:endParaRPr lang="en-US" sz="1600" dirty="0">
                        <a:latin typeface="Calibri"/>
                        <a:ea typeface="Calibri"/>
                        <a:cs typeface="Arial"/>
                      </a:endParaRPr>
                    </a:p>
                  </a:txBody>
                  <a:tcPr marL="65808" marR="65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dirty="0" smtClean="0">
                          <a:solidFill>
                            <a:srgbClr val="000000"/>
                          </a:solidFill>
                          <a:latin typeface="Times New Roman"/>
                          <a:ea typeface="Calibri"/>
                          <a:cs typeface="Arial"/>
                        </a:rPr>
                        <a:t>  </a:t>
                      </a:r>
                      <a:r>
                        <a:rPr lang="en-US" sz="1600" b="1" dirty="0" smtClean="0">
                          <a:solidFill>
                            <a:srgbClr val="000000"/>
                          </a:solidFill>
                          <a:latin typeface="Times New Roman"/>
                          <a:ea typeface="Calibri"/>
                          <a:cs typeface="Arial"/>
                        </a:rPr>
                        <a:t>8.3%</a:t>
                      </a:r>
                      <a:endParaRPr lang="en-US" sz="1600" dirty="0">
                        <a:latin typeface="Calibri"/>
                        <a:ea typeface="Calibri"/>
                        <a:cs typeface="Arial"/>
                      </a:endParaRPr>
                    </a:p>
                  </a:txBody>
                  <a:tcPr marL="65808" marR="65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b="1" dirty="0" smtClean="0">
                          <a:solidFill>
                            <a:srgbClr val="000000"/>
                          </a:solidFill>
                          <a:latin typeface="Times New Roman"/>
                          <a:ea typeface="Calibri"/>
                          <a:cs typeface="Arial"/>
                        </a:rPr>
                        <a:t>4.16%</a:t>
                      </a:r>
                      <a:endParaRPr lang="en-US" sz="1600" dirty="0">
                        <a:latin typeface="Calibri"/>
                        <a:ea typeface="Calibri"/>
                        <a:cs typeface="Arial"/>
                      </a:endParaRPr>
                    </a:p>
                  </a:txBody>
                  <a:tcPr marL="65808" marR="6580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dirty="0" smtClean="0">
                          <a:solidFill>
                            <a:srgbClr val="000000"/>
                          </a:solidFill>
                          <a:latin typeface="Times New Roman"/>
                          <a:ea typeface="Calibri"/>
                          <a:cs typeface="Arial"/>
                        </a:rPr>
                        <a:t> </a:t>
                      </a:r>
                      <a:r>
                        <a:rPr lang="en-US" sz="1600" b="1" dirty="0" smtClean="0">
                          <a:solidFill>
                            <a:srgbClr val="000000"/>
                          </a:solidFill>
                          <a:latin typeface="Times New Roman"/>
                          <a:ea typeface="Calibri"/>
                          <a:cs typeface="Arial"/>
                        </a:rPr>
                        <a:t>66.67%</a:t>
                      </a:r>
                      <a:endParaRPr lang="en-US" sz="1600"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dirty="0" smtClean="0">
                          <a:solidFill>
                            <a:srgbClr val="000000"/>
                          </a:solidFill>
                          <a:latin typeface="Times New Roman"/>
                          <a:ea typeface="Calibri"/>
                          <a:cs typeface="Arial"/>
                        </a:rPr>
                        <a:t>  </a:t>
                      </a:r>
                      <a:r>
                        <a:rPr lang="en-US" sz="1600" b="1" dirty="0" smtClean="0">
                          <a:solidFill>
                            <a:srgbClr val="000000"/>
                          </a:solidFill>
                          <a:latin typeface="Times New Roman"/>
                          <a:ea typeface="Calibri"/>
                          <a:cs typeface="Arial"/>
                        </a:rPr>
                        <a:t> 81.25%</a:t>
                      </a:r>
                      <a:endParaRPr lang="en-US" sz="1600"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FF"/>
                    </a:solidFill>
                  </a:tcPr>
                </a:tc>
                <a:tc>
                  <a:txBody>
                    <a:bodyPr/>
                    <a:lstStyle/>
                    <a:p>
                      <a:pPr algn="ctr">
                        <a:lnSpc>
                          <a:spcPct val="115000"/>
                        </a:lnSpc>
                        <a:spcAft>
                          <a:spcPts val="0"/>
                        </a:spcAft>
                      </a:pPr>
                      <a:r>
                        <a:rPr lang="en-US" sz="1600" b="1" dirty="0" smtClean="0">
                          <a:solidFill>
                            <a:srgbClr val="000000"/>
                          </a:solidFill>
                          <a:latin typeface="Times New Roman"/>
                          <a:ea typeface="Calibri"/>
                          <a:cs typeface="Arial"/>
                        </a:rPr>
                        <a:t>68.75%</a:t>
                      </a:r>
                      <a:endParaRPr lang="en-US" sz="1600"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57150" cap="flat" cmpd="dbl" algn="ctr">
                      <a:solidFill>
                        <a:srgbClr val="000000"/>
                      </a:solidFill>
                      <a:prstDash val="solid"/>
                      <a:round/>
                      <a:headEnd type="none" w="med" len="med"/>
                      <a:tailEnd type="none" w="med" len="med"/>
                    </a:lnB>
                    <a:solidFill>
                      <a:srgbClr val="FFFFFF"/>
                    </a:solidFill>
                  </a:tcPr>
                </a:tc>
              </a:tr>
            </a:tbl>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endParaRPr lang="en-US" dirty="0"/>
          </a:p>
        </p:txBody>
      </p:sp>
      <p:pic>
        <p:nvPicPr>
          <p:cNvPr id="4" name="Picture 3"/>
          <p:cNvPicPr/>
          <p:nvPr/>
        </p:nvPicPr>
        <p:blipFill>
          <a:blip r:embed="rId2" cstate="print"/>
          <a:stretch>
            <a:fillRect/>
          </a:stretch>
        </p:blipFill>
        <p:spPr bwMode="auto">
          <a:xfrm>
            <a:off x="217714" y="195140"/>
            <a:ext cx="8723086" cy="5456251"/>
          </a:xfrm>
          <a:prstGeom prst="rect">
            <a:avLst/>
          </a:prstGeom>
          <a:ln w="88900" cap="sq" cmpd="thickThin">
            <a:solidFill>
              <a:srgbClr val="000000"/>
            </a:solidFill>
            <a:prstDash val="solid"/>
            <a:miter lim="800000"/>
          </a:ln>
          <a:effectLst>
            <a:innerShdw blurRad="76200">
              <a:srgbClr val="000000"/>
            </a:innerShdw>
          </a:effectLst>
        </p:spPr>
      </p:pic>
      <p:sp>
        <p:nvSpPr>
          <p:cNvPr id="5" name="Rectangle 4"/>
          <p:cNvSpPr/>
          <p:nvPr/>
        </p:nvSpPr>
        <p:spPr>
          <a:xfrm>
            <a:off x="174171" y="5739565"/>
            <a:ext cx="8781143" cy="954107"/>
          </a:xfrm>
          <a:prstGeom prst="rect">
            <a:avLst/>
          </a:prstGeom>
        </p:spPr>
        <p:txBody>
          <a:bodyPr wrap="square">
            <a:spAutoFit/>
          </a:bodyPr>
          <a:lstStyle/>
          <a:p>
            <a:pPr algn="just"/>
            <a:r>
              <a:rPr lang="en-US" sz="2800" dirty="0" smtClean="0">
                <a:solidFill>
                  <a:srgbClr val="FFFF00"/>
                </a:solidFill>
              </a:rPr>
              <a:t>Bar chart showing YKL-40 levels in both diabetic groups in relation to the control group.</a:t>
            </a:r>
            <a:endParaRPr lang="en-US" sz="2800" dirty="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just"/>
            <a:r>
              <a:rPr lang="en-US" dirty="0" smtClean="0"/>
              <a:t>It was found that YKL-40 level was significantly higher in both the diabetic groups without and with cardiovascular complications when compared to the control group (p=0.017, 0.000) respectively.</a:t>
            </a:r>
          </a:p>
          <a:p>
            <a:endParaRPr lang="en-US" dirty="0" smtClean="0"/>
          </a:p>
          <a:p>
            <a:endParaRPr lang="en-US" dirty="0" smtClean="0"/>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Moreover YKL-40 levels were significantly elevated in the diabetic group with cardiovascular complications when compared to the diabetic group without cardiovascular complications (p=0.005)</a:t>
            </a: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6" name="Text Placeholder 5"/>
          <p:cNvSpPr>
            <a:spLocks noGrp="1"/>
          </p:cNvSpPr>
          <p:nvPr>
            <p:ph type="body" sz="half" idx="2"/>
          </p:nvPr>
        </p:nvSpPr>
        <p:spPr>
          <a:xfrm>
            <a:off x="609600" y="5657623"/>
            <a:ext cx="8229600" cy="670605"/>
          </a:xfrm>
        </p:spPr>
        <p:txBody>
          <a:bodyPr/>
          <a:lstStyle/>
          <a:p>
            <a:pPr algn="just"/>
            <a:r>
              <a:rPr lang="en-US" sz="2400" dirty="0" smtClean="0">
                <a:solidFill>
                  <a:srgbClr val="FFFF00"/>
                </a:solidFill>
              </a:rPr>
              <a:t>Box plot presentation showing median levels and </a:t>
            </a:r>
            <a:r>
              <a:rPr lang="en-US" sz="2400" dirty="0" err="1" smtClean="0">
                <a:solidFill>
                  <a:srgbClr val="FFFF00"/>
                </a:solidFill>
              </a:rPr>
              <a:t>interquartile</a:t>
            </a:r>
            <a:r>
              <a:rPr lang="en-US" sz="2400" dirty="0" smtClean="0">
                <a:solidFill>
                  <a:srgbClr val="FFFF00"/>
                </a:solidFill>
              </a:rPr>
              <a:t> range of </a:t>
            </a:r>
            <a:r>
              <a:rPr lang="en-US" sz="2400" dirty="0" err="1" smtClean="0">
                <a:solidFill>
                  <a:srgbClr val="FFFF00"/>
                </a:solidFill>
              </a:rPr>
              <a:t>hsCRP</a:t>
            </a:r>
            <a:r>
              <a:rPr lang="en-US" sz="2400" dirty="0" smtClean="0">
                <a:solidFill>
                  <a:srgbClr val="FFFF00"/>
                </a:solidFill>
              </a:rPr>
              <a:t> in both diabetic groups in relation to the control group.</a:t>
            </a:r>
          </a:p>
          <a:p>
            <a:endParaRPr lang="en-US" dirty="0"/>
          </a:p>
        </p:txBody>
      </p:sp>
      <p:pic>
        <p:nvPicPr>
          <p:cNvPr id="7" name="Picture Placeholder 6"/>
          <p:cNvPicPr>
            <a:picLocks noGrp="1"/>
          </p:cNvPicPr>
          <p:nvPr>
            <p:ph type="pic" idx="1"/>
          </p:nvPr>
        </p:nvPicPr>
        <p:blipFill>
          <a:blip r:embed="rId4" cstate="print"/>
          <a:srcRect t="3144" b="3144"/>
          <a:stretch>
            <a:fillRect/>
          </a:stretch>
        </p:blipFill>
        <p:spPr bwMode="auto">
          <a:xfrm>
            <a:off x="406400" y="464458"/>
            <a:ext cx="8345714" cy="4978400"/>
          </a:xfrm>
          <a:prstGeom prst="rect">
            <a:avLst/>
          </a:prstGeom>
          <a:ln w="88900" cap="sq" cmpd="thickThin">
            <a:solidFill>
              <a:srgbClr val="000000"/>
            </a:solidFill>
            <a:prstDash val="solid"/>
            <a:miter lim="800000"/>
          </a:ln>
          <a:effectLst>
            <a:innerShdw blurRad="76200">
              <a:srgbClr val="000000"/>
            </a:innerShdw>
          </a:effec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dirty="0" smtClean="0"/>
              <a:t>As regard </a:t>
            </a:r>
            <a:r>
              <a:rPr lang="en-US" dirty="0" err="1" smtClean="0"/>
              <a:t>hsCRP</a:t>
            </a:r>
            <a:r>
              <a:rPr lang="en-US" dirty="0" smtClean="0"/>
              <a:t> its level was significantly higher in both the diabetic groups without and with cardiovascular complications when compared to the control group (p=0.000) for both.</a:t>
            </a: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5" name="Content Placeholder 2"/>
          <p:cNvSpPr>
            <a:spLocks noGrp="1"/>
          </p:cNvSpPr>
          <p:nvPr>
            <p:ph idx="1"/>
          </p:nvPr>
        </p:nvSpPr>
        <p:spPr/>
        <p:txBody>
          <a:bodyPr/>
          <a:lstStyle/>
          <a:p>
            <a:pPr algn="just"/>
            <a:r>
              <a:rPr lang="en-US" dirty="0" smtClean="0"/>
              <a:t>Also </a:t>
            </a:r>
            <a:r>
              <a:rPr lang="en-US" dirty="0" err="1" smtClean="0"/>
              <a:t>hsCRP</a:t>
            </a:r>
            <a:r>
              <a:rPr lang="en-US" dirty="0" smtClean="0"/>
              <a:t> levels were significantly elevated in the diabetic group with cardiovascular complications when compared to the diabetic group without cardiovascular complications (p=0.024)</a:t>
            </a:r>
          </a:p>
          <a:p>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625331" y="1729077"/>
            <a:ext cx="7772400" cy="1500187"/>
          </a:xfrm>
        </p:spPr>
        <p:txBody>
          <a:bodyPr/>
          <a:lstStyle/>
          <a:p>
            <a:pPr algn="ctr"/>
            <a:r>
              <a:rPr lang="en-US" sz="4400" b="1" dirty="0" smtClean="0">
                <a:solidFill>
                  <a:srgbClr val="FFFF00"/>
                </a:solidFill>
              </a:rPr>
              <a:t>Some significant correlations</a:t>
            </a:r>
            <a:endParaRPr lang="en-US" sz="4400" b="1" dirty="0">
              <a:solidFill>
                <a:srgbClr val="FFFF00"/>
              </a:solidFill>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graphicFrame>
        <p:nvGraphicFramePr>
          <p:cNvPr id="7" name="Picture Placeholder 6"/>
          <p:cNvGraphicFramePr>
            <a:graphicFrameLocks noGrp="1"/>
          </p:cNvGraphicFramePr>
          <p:nvPr>
            <p:ph type="pic" idx="1"/>
          </p:nvPr>
        </p:nvGraphicFramePr>
        <p:xfrm>
          <a:off x="374073" y="612774"/>
          <a:ext cx="8451272" cy="481820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Placeholder 5"/>
          <p:cNvSpPr>
            <a:spLocks noGrp="1"/>
          </p:cNvSpPr>
          <p:nvPr>
            <p:ph type="body" sz="half" idx="2"/>
          </p:nvPr>
        </p:nvSpPr>
        <p:spPr>
          <a:xfrm>
            <a:off x="387927" y="5644429"/>
            <a:ext cx="8423564" cy="804862"/>
          </a:xfrm>
        </p:spPr>
        <p:txBody>
          <a:bodyPr/>
          <a:lstStyle/>
          <a:p>
            <a:r>
              <a:rPr lang="en-US" sz="2400" dirty="0" smtClean="0">
                <a:solidFill>
                  <a:srgbClr val="FFFF00"/>
                </a:solidFill>
              </a:rPr>
              <a:t>Significant positive</a:t>
            </a:r>
            <a:r>
              <a:rPr lang="en-US" sz="2400" b="1" dirty="0" smtClean="0">
                <a:solidFill>
                  <a:srgbClr val="FFFF00"/>
                </a:solidFill>
              </a:rPr>
              <a:t> </a:t>
            </a:r>
            <a:r>
              <a:rPr lang="en-US" sz="2400" dirty="0" smtClean="0">
                <a:solidFill>
                  <a:srgbClr val="FFFF00"/>
                </a:solidFill>
              </a:rPr>
              <a:t>correlation between YKL-40 (</a:t>
            </a:r>
            <a:r>
              <a:rPr lang="en-US" sz="2400" dirty="0" err="1" smtClean="0">
                <a:solidFill>
                  <a:srgbClr val="FFFF00"/>
                </a:solidFill>
              </a:rPr>
              <a:t>ng</a:t>
            </a:r>
            <a:r>
              <a:rPr lang="en-US" sz="2400" dirty="0" smtClean="0">
                <a:solidFill>
                  <a:srgbClr val="FFFF00"/>
                </a:solidFill>
              </a:rPr>
              <a:t>/ml) and systolic blood pressure (mmHg) and in the group of diabetic patients without cardiovascular complications.</a:t>
            </a:r>
            <a:endParaRPr lang="en-US" sz="2400" dirty="0">
              <a:solidFill>
                <a:srgbClr val="FFFF00"/>
              </a:solidFill>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pic>
        <p:nvPicPr>
          <p:cNvPr id="7" name="Picture Placeholder 6"/>
          <p:cNvPicPr>
            <a:picLocks noGrp="1"/>
          </p:cNvPicPr>
          <p:nvPr>
            <p:ph type="pic" idx="1"/>
          </p:nvPr>
        </p:nvPicPr>
        <p:blipFill>
          <a:blip r:embed="rId4" cstate="print"/>
          <a:stretch>
            <a:fillRect/>
          </a:stretch>
        </p:blipFill>
        <p:spPr bwMode="auto">
          <a:xfrm>
            <a:off x="319313" y="352036"/>
            <a:ext cx="8418287" cy="5047278"/>
          </a:xfrm>
          <a:prstGeom prst="rect">
            <a:avLst/>
          </a:prstGeom>
          <a:ln w="88900" cap="sq" cmpd="thickThin">
            <a:solidFill>
              <a:srgbClr val="000000"/>
            </a:solidFill>
            <a:prstDash val="solid"/>
            <a:miter lim="800000"/>
          </a:ln>
          <a:effectLst>
            <a:innerShdw blurRad="76200">
              <a:srgbClr val="000000"/>
            </a:innerShdw>
          </a:effectLst>
        </p:spPr>
      </p:pic>
      <p:sp>
        <p:nvSpPr>
          <p:cNvPr id="6" name="Text Placeholder 5"/>
          <p:cNvSpPr>
            <a:spLocks noGrp="1"/>
          </p:cNvSpPr>
          <p:nvPr>
            <p:ph type="body" sz="half" idx="2"/>
          </p:nvPr>
        </p:nvSpPr>
        <p:spPr>
          <a:xfrm>
            <a:off x="429491" y="5367338"/>
            <a:ext cx="8382000" cy="804862"/>
          </a:xfrm>
        </p:spPr>
        <p:txBody>
          <a:bodyPr/>
          <a:lstStyle/>
          <a:p>
            <a:r>
              <a:rPr lang="en-US" sz="2400" dirty="0" smtClean="0">
                <a:solidFill>
                  <a:srgbClr val="FFFF00"/>
                </a:solidFill>
              </a:rPr>
              <a:t>Significant positive</a:t>
            </a:r>
            <a:r>
              <a:rPr lang="en-US" sz="2400" b="1" dirty="0" smtClean="0">
                <a:solidFill>
                  <a:srgbClr val="FFFF00"/>
                </a:solidFill>
              </a:rPr>
              <a:t> </a:t>
            </a:r>
            <a:r>
              <a:rPr lang="en-US" sz="2400" dirty="0" smtClean="0">
                <a:solidFill>
                  <a:srgbClr val="FFFF00"/>
                </a:solidFill>
              </a:rPr>
              <a:t>correlation between YKL-40 (</a:t>
            </a:r>
            <a:r>
              <a:rPr lang="en-US" sz="2400" dirty="0" err="1" smtClean="0">
                <a:solidFill>
                  <a:srgbClr val="FFFF00"/>
                </a:solidFill>
              </a:rPr>
              <a:t>ng</a:t>
            </a:r>
            <a:r>
              <a:rPr lang="en-US" sz="2400" dirty="0" smtClean="0">
                <a:solidFill>
                  <a:srgbClr val="FFFF00"/>
                </a:solidFill>
              </a:rPr>
              <a:t>/ml) and TG (mg/dl) in the group of diabetic patients without cardiovascular complications.</a:t>
            </a:r>
            <a:endParaRPr lang="en-US" sz="2400" dirty="0">
              <a:solidFill>
                <a:srgbClr val="FFFF00"/>
              </a:solidFill>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graphicFrame>
        <p:nvGraphicFramePr>
          <p:cNvPr id="7" name="Picture Placeholder 6"/>
          <p:cNvGraphicFramePr>
            <a:graphicFrameLocks noGrp="1"/>
          </p:cNvGraphicFramePr>
          <p:nvPr>
            <p:ph type="pic" idx="1"/>
          </p:nvPr>
        </p:nvGraphicFramePr>
        <p:xfrm>
          <a:off x="457200" y="277091"/>
          <a:ext cx="8340436" cy="5029200"/>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 Placeholder 5"/>
          <p:cNvSpPr>
            <a:spLocks noGrp="1"/>
          </p:cNvSpPr>
          <p:nvPr>
            <p:ph type="body" sz="half" idx="2"/>
          </p:nvPr>
        </p:nvSpPr>
        <p:spPr>
          <a:xfrm>
            <a:off x="457200" y="5367338"/>
            <a:ext cx="8326582" cy="804862"/>
          </a:xfrm>
        </p:spPr>
        <p:txBody>
          <a:bodyPr/>
          <a:lstStyle/>
          <a:p>
            <a:r>
              <a:rPr lang="en-US" sz="2400" dirty="0" smtClean="0">
                <a:solidFill>
                  <a:srgbClr val="FFFF00"/>
                </a:solidFill>
              </a:rPr>
              <a:t>Significant negative</a:t>
            </a:r>
            <a:r>
              <a:rPr lang="en-US" sz="2400" b="1" dirty="0" smtClean="0">
                <a:solidFill>
                  <a:srgbClr val="FFFF00"/>
                </a:solidFill>
              </a:rPr>
              <a:t> </a:t>
            </a:r>
            <a:r>
              <a:rPr lang="en-US" sz="2400" dirty="0" smtClean="0">
                <a:solidFill>
                  <a:srgbClr val="FFFF00"/>
                </a:solidFill>
              </a:rPr>
              <a:t>correlation between YKL-40 (</a:t>
            </a:r>
            <a:r>
              <a:rPr lang="en-US" sz="2400" dirty="0" err="1" smtClean="0">
                <a:solidFill>
                  <a:srgbClr val="FFFF00"/>
                </a:solidFill>
              </a:rPr>
              <a:t>ng</a:t>
            </a:r>
            <a:r>
              <a:rPr lang="en-US" sz="2400" dirty="0" smtClean="0">
                <a:solidFill>
                  <a:srgbClr val="FFFF00"/>
                </a:solidFill>
              </a:rPr>
              <a:t>/ml) and </a:t>
            </a:r>
            <a:r>
              <a:rPr lang="en-US" sz="2400" dirty="0" err="1" smtClean="0">
                <a:solidFill>
                  <a:srgbClr val="FFFF00"/>
                </a:solidFill>
              </a:rPr>
              <a:t>eGFR</a:t>
            </a:r>
            <a:r>
              <a:rPr lang="en-US" sz="2400" dirty="0" smtClean="0">
                <a:solidFill>
                  <a:srgbClr val="FFFF00"/>
                </a:solidFill>
              </a:rPr>
              <a:t> (ml/min/1.73m</a:t>
            </a:r>
            <a:r>
              <a:rPr lang="en-US" sz="2400" baseline="30000" dirty="0" smtClean="0">
                <a:solidFill>
                  <a:srgbClr val="FFFF00"/>
                </a:solidFill>
              </a:rPr>
              <a:t>2</a:t>
            </a:r>
            <a:r>
              <a:rPr lang="en-US" sz="2400" dirty="0" smtClean="0">
                <a:solidFill>
                  <a:srgbClr val="FFFF00"/>
                </a:solidFill>
              </a:rPr>
              <a:t>) in the group of diabetic patients with cardiovascular complications.</a:t>
            </a:r>
            <a:endParaRPr lang="en-US" sz="2400" dirty="0">
              <a:solidFill>
                <a:srgbClr val="FFFF00"/>
              </a:solidFill>
            </a:endParaRP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6" name="Text Placeholder 5"/>
          <p:cNvSpPr>
            <a:spLocks noGrp="1"/>
          </p:cNvSpPr>
          <p:nvPr>
            <p:ph type="body" sz="half" idx="2"/>
          </p:nvPr>
        </p:nvSpPr>
        <p:spPr>
          <a:xfrm>
            <a:off x="457200" y="5367338"/>
            <a:ext cx="8257308" cy="804862"/>
          </a:xfrm>
        </p:spPr>
        <p:txBody>
          <a:bodyPr/>
          <a:lstStyle/>
          <a:p>
            <a:r>
              <a:rPr lang="en-US" sz="2400" dirty="0" smtClean="0">
                <a:solidFill>
                  <a:srgbClr val="FFFF00"/>
                </a:solidFill>
              </a:rPr>
              <a:t>Significant positive</a:t>
            </a:r>
            <a:r>
              <a:rPr lang="en-US" sz="2400" b="1" dirty="0" smtClean="0">
                <a:solidFill>
                  <a:srgbClr val="FFFF00"/>
                </a:solidFill>
              </a:rPr>
              <a:t> </a:t>
            </a:r>
            <a:r>
              <a:rPr lang="en-US" sz="2400" dirty="0" smtClean="0">
                <a:solidFill>
                  <a:srgbClr val="FFFF00"/>
                </a:solidFill>
              </a:rPr>
              <a:t>correlation between YKL-40 (</a:t>
            </a:r>
            <a:r>
              <a:rPr lang="en-US" sz="2400" dirty="0" err="1" smtClean="0">
                <a:solidFill>
                  <a:srgbClr val="FFFF00"/>
                </a:solidFill>
              </a:rPr>
              <a:t>ng</a:t>
            </a:r>
            <a:r>
              <a:rPr lang="en-US" sz="2400" dirty="0" smtClean="0">
                <a:solidFill>
                  <a:srgbClr val="FFFF00"/>
                </a:solidFill>
              </a:rPr>
              <a:t>/ml) and Alb/</a:t>
            </a:r>
            <a:r>
              <a:rPr lang="en-US" sz="2400" dirty="0" err="1" smtClean="0">
                <a:solidFill>
                  <a:srgbClr val="FFFF00"/>
                </a:solidFill>
              </a:rPr>
              <a:t>cr</a:t>
            </a:r>
            <a:r>
              <a:rPr lang="en-US" sz="2400" dirty="0" smtClean="0">
                <a:solidFill>
                  <a:srgbClr val="FFFF00"/>
                </a:solidFill>
              </a:rPr>
              <a:t> ratio (mg/g) in the group of diabetic patients with cardiovascular complications.</a:t>
            </a:r>
          </a:p>
          <a:p>
            <a:endParaRPr lang="en-US" dirty="0"/>
          </a:p>
        </p:txBody>
      </p:sp>
      <p:pic>
        <p:nvPicPr>
          <p:cNvPr id="8" name="Picture Placeholder 7"/>
          <p:cNvPicPr>
            <a:picLocks noGrp="1"/>
          </p:cNvPicPr>
          <p:nvPr>
            <p:ph type="pic" idx="1"/>
          </p:nvPr>
        </p:nvPicPr>
        <p:blipFill>
          <a:blip r:embed="rId4" cstate="print"/>
          <a:stretch>
            <a:fillRect/>
          </a:stretch>
        </p:blipFill>
        <p:spPr bwMode="auto">
          <a:xfrm>
            <a:off x="261258" y="543897"/>
            <a:ext cx="8607282" cy="4739304"/>
          </a:xfrm>
          <a:prstGeom prst="rect">
            <a:avLst/>
          </a:prstGeom>
          <a:ln w="88900" cap="sq" cmpd="thickThin">
            <a:solidFill>
              <a:srgbClr val="000000"/>
            </a:solidFill>
            <a:prstDash val="solid"/>
            <a:miter lim="800000"/>
          </a:ln>
          <a:effectLst>
            <a:innerShdw blurRad="76200">
              <a:srgbClr val="000000"/>
            </a:innerShdw>
          </a:effec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6" name="Text Placeholder 5"/>
          <p:cNvSpPr>
            <a:spLocks noGrp="1"/>
          </p:cNvSpPr>
          <p:nvPr>
            <p:ph type="body" sz="half" idx="2"/>
          </p:nvPr>
        </p:nvSpPr>
        <p:spPr>
          <a:xfrm>
            <a:off x="484909" y="5367338"/>
            <a:ext cx="8257309" cy="804862"/>
          </a:xfrm>
        </p:spPr>
        <p:txBody>
          <a:bodyPr/>
          <a:lstStyle/>
          <a:p>
            <a:r>
              <a:rPr lang="en-US" sz="2400" dirty="0" smtClean="0">
                <a:solidFill>
                  <a:srgbClr val="FFFF00"/>
                </a:solidFill>
              </a:rPr>
              <a:t>Significant positive</a:t>
            </a:r>
            <a:r>
              <a:rPr lang="en-US" sz="2400" b="1" dirty="0" smtClean="0">
                <a:solidFill>
                  <a:srgbClr val="FFFF00"/>
                </a:solidFill>
              </a:rPr>
              <a:t> </a:t>
            </a:r>
            <a:r>
              <a:rPr lang="en-US" sz="2400" dirty="0" smtClean="0">
                <a:solidFill>
                  <a:srgbClr val="FFFF00"/>
                </a:solidFill>
              </a:rPr>
              <a:t>correlation between YKL-40 (</a:t>
            </a:r>
            <a:r>
              <a:rPr lang="en-US" sz="2400" dirty="0" err="1" smtClean="0">
                <a:solidFill>
                  <a:srgbClr val="FFFF00"/>
                </a:solidFill>
              </a:rPr>
              <a:t>ng</a:t>
            </a:r>
            <a:r>
              <a:rPr lang="en-US" sz="2400" dirty="0" smtClean="0">
                <a:solidFill>
                  <a:srgbClr val="FFFF00"/>
                </a:solidFill>
              </a:rPr>
              <a:t>/ml) and duration of DM (years) in the group of diabetic patients with cardiovascular complications.</a:t>
            </a:r>
            <a:endParaRPr lang="en-US" sz="2400" dirty="0">
              <a:solidFill>
                <a:srgbClr val="FFFF00"/>
              </a:solidFill>
            </a:endParaRPr>
          </a:p>
        </p:txBody>
      </p:sp>
      <p:pic>
        <p:nvPicPr>
          <p:cNvPr id="8" name="Picture Placeholder 7"/>
          <p:cNvPicPr>
            <a:picLocks noGrp="1"/>
          </p:cNvPicPr>
          <p:nvPr>
            <p:ph type="pic" idx="1"/>
          </p:nvPr>
        </p:nvPicPr>
        <p:blipFill>
          <a:blip r:embed="rId4" cstate="print"/>
          <a:stretch>
            <a:fillRect/>
          </a:stretch>
        </p:blipFill>
        <p:spPr bwMode="auto">
          <a:xfrm>
            <a:off x="304800" y="543896"/>
            <a:ext cx="8563739" cy="4811875"/>
          </a:xfrm>
          <a:prstGeom prst="rect">
            <a:avLst/>
          </a:prstGeom>
          <a:ln w="88900" cap="sq" cmpd="thickThin">
            <a:solidFill>
              <a:srgbClr val="000000"/>
            </a:solidFill>
            <a:prstDash val="solid"/>
            <a:miter lim="800000"/>
          </a:ln>
          <a:effectLst>
            <a:innerShdw blurRad="76200">
              <a:srgbClr val="000000"/>
            </a:innerShdw>
          </a:effectLst>
        </p:spPr>
      </p:pic>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sz="2400" dirty="0" smtClean="0">
                <a:solidFill>
                  <a:srgbClr val="FFFF00"/>
                </a:solidFill>
              </a:rPr>
              <a:t>Clinical (sensitivity, specificity, positive predictive value, negative predictive value and efficiency) for </a:t>
            </a:r>
            <a:r>
              <a:rPr lang="en-US" sz="2400" dirty="0" err="1" smtClean="0">
                <a:solidFill>
                  <a:srgbClr val="FFFF00"/>
                </a:solidFill>
              </a:rPr>
              <a:t>hsCRP</a:t>
            </a:r>
            <a:r>
              <a:rPr lang="en-US" sz="2400" dirty="0" smtClean="0">
                <a:solidFill>
                  <a:srgbClr val="FFFF00"/>
                </a:solidFill>
              </a:rPr>
              <a:t> and YKL-40 in diabetic patients</a:t>
            </a:r>
            <a:endParaRPr lang="en-US" sz="2400" dirty="0">
              <a:solidFill>
                <a:srgbClr val="FFFF00"/>
              </a:solidFill>
            </a:endParaRPr>
          </a:p>
        </p:txBody>
      </p:sp>
      <p:graphicFrame>
        <p:nvGraphicFramePr>
          <p:cNvPr id="4" name="Content Placeholder 3"/>
          <p:cNvGraphicFramePr>
            <a:graphicFrameLocks noGrp="1"/>
          </p:cNvGraphicFramePr>
          <p:nvPr>
            <p:ph idx="1"/>
          </p:nvPr>
        </p:nvGraphicFramePr>
        <p:xfrm>
          <a:off x="387931" y="1814946"/>
          <a:ext cx="8298873" cy="4364180"/>
        </p:xfrm>
        <a:graphic>
          <a:graphicData uri="http://schemas.openxmlformats.org/drawingml/2006/table">
            <a:tbl>
              <a:tblPr firstRow="1" bandRow="1">
                <a:tableStyleId>{5C22544A-7EE6-4342-B048-85BDC9FD1C3A}</a:tableStyleId>
              </a:tblPr>
              <a:tblGrid>
                <a:gridCol w="922097"/>
                <a:gridCol w="922097"/>
                <a:gridCol w="922097"/>
                <a:gridCol w="922097"/>
                <a:gridCol w="922097"/>
                <a:gridCol w="922097"/>
                <a:gridCol w="922097"/>
                <a:gridCol w="922097"/>
                <a:gridCol w="922097"/>
              </a:tblGrid>
              <a:tr h="1611199">
                <a:tc>
                  <a:txBody>
                    <a:bodyPr/>
                    <a:lstStyle/>
                    <a:p>
                      <a:pPr algn="ctr">
                        <a:lnSpc>
                          <a:spcPct val="115000"/>
                        </a:lnSpc>
                        <a:spcAft>
                          <a:spcPts val="0"/>
                        </a:spcAft>
                      </a:pPr>
                      <a:endParaRPr lang="en-US" sz="1100" dirty="0">
                        <a:latin typeface="Calibri"/>
                        <a:ea typeface="Calibri"/>
                        <a:cs typeface="Arial"/>
                      </a:endParaRPr>
                    </a:p>
                  </a:txBody>
                  <a:tcPr marL="17780" marR="17780" marT="0" marB="0" anchor="ctr"/>
                </a:tc>
                <a:tc>
                  <a:txBody>
                    <a:bodyPr/>
                    <a:lstStyle/>
                    <a:p>
                      <a:pPr algn="ctr">
                        <a:lnSpc>
                          <a:spcPct val="115000"/>
                        </a:lnSpc>
                        <a:spcAft>
                          <a:spcPts val="0"/>
                        </a:spcAft>
                      </a:pPr>
                      <a:endParaRPr lang="en-US" sz="1100">
                        <a:latin typeface="Calibri"/>
                        <a:ea typeface="Calibri"/>
                        <a:cs typeface="Arial"/>
                      </a:endParaRPr>
                    </a:p>
                  </a:txBody>
                  <a:tcPr marL="17780" marR="17780" marT="0" marB="0" anchor="ctr"/>
                </a:tc>
                <a:tc>
                  <a:txBody>
                    <a:bodyPr/>
                    <a:lstStyle/>
                    <a:p>
                      <a:pPr marL="71755" marR="71755" algn="ctr">
                        <a:lnSpc>
                          <a:spcPct val="115000"/>
                        </a:lnSpc>
                        <a:spcAft>
                          <a:spcPts val="0"/>
                        </a:spcAft>
                      </a:pPr>
                      <a:r>
                        <a:rPr lang="en-US" sz="1800" b="1">
                          <a:solidFill>
                            <a:srgbClr val="000000"/>
                          </a:solidFill>
                          <a:latin typeface="Times New Roman"/>
                          <a:ea typeface="Calibri"/>
                          <a:cs typeface="Arial"/>
                        </a:rPr>
                        <a:t>Diabetic without cardio vascular complications</a:t>
                      </a:r>
                      <a:endParaRPr lang="en-US" sz="1800" b="1">
                        <a:latin typeface="Calibri"/>
                        <a:ea typeface="Calibri"/>
                        <a:cs typeface="Arial"/>
                      </a:endParaRPr>
                    </a:p>
                  </a:txBody>
                  <a:tcPr marL="17780" marR="17780" marT="0" marB="0" vert="vert270" anchor="ctr"/>
                </a:tc>
                <a:tc>
                  <a:txBody>
                    <a:bodyPr/>
                    <a:lstStyle/>
                    <a:p>
                      <a:pPr marL="71755" marR="71755" algn="ctr">
                        <a:lnSpc>
                          <a:spcPct val="115000"/>
                        </a:lnSpc>
                        <a:spcAft>
                          <a:spcPts val="0"/>
                        </a:spcAft>
                      </a:pPr>
                      <a:r>
                        <a:rPr lang="en-US" sz="1800" b="1">
                          <a:solidFill>
                            <a:srgbClr val="000000"/>
                          </a:solidFill>
                          <a:latin typeface="Times New Roman"/>
                          <a:ea typeface="Calibri"/>
                          <a:cs typeface="Arial"/>
                        </a:rPr>
                        <a:t>Diabetic with cardio vascular complications</a:t>
                      </a:r>
                      <a:endParaRPr lang="en-US" sz="1800" b="1">
                        <a:latin typeface="Calibri"/>
                        <a:ea typeface="Calibri"/>
                        <a:cs typeface="Arial"/>
                      </a:endParaRPr>
                    </a:p>
                  </a:txBody>
                  <a:tcPr marL="17780" marR="17780" marT="0" marB="0" vert="vert270" anchor="ctr"/>
                </a:tc>
                <a:tc>
                  <a:txBody>
                    <a:bodyPr/>
                    <a:lstStyle/>
                    <a:p>
                      <a:pPr marL="71755" marR="71755" algn="ctr">
                        <a:lnSpc>
                          <a:spcPct val="115000"/>
                        </a:lnSpc>
                        <a:spcBef>
                          <a:spcPts val="400"/>
                        </a:spcBef>
                        <a:spcAft>
                          <a:spcPts val="200"/>
                        </a:spcAft>
                      </a:pPr>
                      <a:r>
                        <a:rPr lang="en-US" sz="1800" b="1">
                          <a:solidFill>
                            <a:srgbClr val="000000"/>
                          </a:solidFill>
                          <a:latin typeface="Times New Roman"/>
                          <a:ea typeface="Calibri"/>
                          <a:cs typeface="Arial"/>
                        </a:rPr>
                        <a:t>Sensitivity %</a:t>
                      </a:r>
                      <a:endParaRPr lang="en-US" sz="1800" b="1">
                        <a:latin typeface="Calibri"/>
                        <a:ea typeface="Calibri"/>
                        <a:cs typeface="Arial"/>
                      </a:endParaRPr>
                    </a:p>
                  </a:txBody>
                  <a:tcPr marL="17780" marR="17780" marT="0" marB="0" vert="vert270" anchor="ctr"/>
                </a:tc>
                <a:tc>
                  <a:txBody>
                    <a:bodyPr/>
                    <a:lstStyle/>
                    <a:p>
                      <a:pPr marL="71755" marR="71755" algn="ctr">
                        <a:lnSpc>
                          <a:spcPct val="115000"/>
                        </a:lnSpc>
                        <a:spcBef>
                          <a:spcPts val="400"/>
                        </a:spcBef>
                        <a:spcAft>
                          <a:spcPts val="200"/>
                        </a:spcAft>
                      </a:pPr>
                      <a:r>
                        <a:rPr lang="en-US" sz="1800" b="1">
                          <a:solidFill>
                            <a:srgbClr val="000000"/>
                          </a:solidFill>
                          <a:latin typeface="Times New Roman"/>
                          <a:ea typeface="Calibri"/>
                          <a:cs typeface="Arial"/>
                        </a:rPr>
                        <a:t>Specificity %</a:t>
                      </a:r>
                      <a:endParaRPr lang="en-US" sz="1800" b="1">
                        <a:latin typeface="Calibri"/>
                        <a:ea typeface="Calibri"/>
                        <a:cs typeface="Arial"/>
                      </a:endParaRPr>
                    </a:p>
                  </a:txBody>
                  <a:tcPr marL="17780" marR="17780" marT="0" marB="0" vert="vert270" anchor="ctr"/>
                </a:tc>
                <a:tc>
                  <a:txBody>
                    <a:bodyPr/>
                    <a:lstStyle/>
                    <a:p>
                      <a:pPr marL="71755" marR="71755" algn="ctr">
                        <a:lnSpc>
                          <a:spcPct val="115000"/>
                        </a:lnSpc>
                        <a:spcBef>
                          <a:spcPts val="400"/>
                        </a:spcBef>
                        <a:spcAft>
                          <a:spcPts val="200"/>
                        </a:spcAft>
                      </a:pPr>
                      <a:r>
                        <a:rPr lang="en-US" sz="1800" b="1">
                          <a:solidFill>
                            <a:srgbClr val="000000"/>
                          </a:solidFill>
                          <a:latin typeface="Times New Roman"/>
                          <a:ea typeface="Calibri"/>
                          <a:cs typeface="Arial"/>
                        </a:rPr>
                        <a:t>PPV %</a:t>
                      </a:r>
                      <a:endParaRPr lang="en-US" sz="1800" b="1">
                        <a:latin typeface="Calibri"/>
                        <a:ea typeface="Calibri"/>
                        <a:cs typeface="Arial"/>
                      </a:endParaRPr>
                    </a:p>
                  </a:txBody>
                  <a:tcPr marL="17780" marR="17780" marT="0" marB="0" vert="vert270" anchor="ctr"/>
                </a:tc>
                <a:tc>
                  <a:txBody>
                    <a:bodyPr/>
                    <a:lstStyle/>
                    <a:p>
                      <a:pPr marL="71755" marR="71755" algn="ctr">
                        <a:lnSpc>
                          <a:spcPct val="115000"/>
                        </a:lnSpc>
                        <a:spcBef>
                          <a:spcPts val="400"/>
                        </a:spcBef>
                        <a:spcAft>
                          <a:spcPts val="200"/>
                        </a:spcAft>
                      </a:pPr>
                      <a:r>
                        <a:rPr lang="en-US" sz="1800" b="1" dirty="0">
                          <a:solidFill>
                            <a:srgbClr val="000000"/>
                          </a:solidFill>
                          <a:latin typeface="Times New Roman"/>
                          <a:ea typeface="Calibri"/>
                          <a:cs typeface="Arial"/>
                        </a:rPr>
                        <a:t>NPV %</a:t>
                      </a:r>
                      <a:endParaRPr lang="en-US" sz="1800" b="1" dirty="0">
                        <a:latin typeface="Calibri"/>
                        <a:ea typeface="Calibri"/>
                        <a:cs typeface="Arial"/>
                      </a:endParaRPr>
                    </a:p>
                  </a:txBody>
                  <a:tcPr marL="17780" marR="17780" marT="0" marB="0" vert="vert270" anchor="ctr"/>
                </a:tc>
                <a:tc>
                  <a:txBody>
                    <a:bodyPr/>
                    <a:lstStyle/>
                    <a:p>
                      <a:pPr marL="71755" marR="71755" algn="ctr">
                        <a:lnSpc>
                          <a:spcPct val="115000"/>
                        </a:lnSpc>
                        <a:spcBef>
                          <a:spcPts val="400"/>
                        </a:spcBef>
                        <a:spcAft>
                          <a:spcPts val="200"/>
                        </a:spcAft>
                      </a:pPr>
                      <a:r>
                        <a:rPr lang="en-US" sz="1800" b="1" dirty="0">
                          <a:solidFill>
                            <a:srgbClr val="000000"/>
                          </a:solidFill>
                          <a:latin typeface="Times New Roman"/>
                          <a:ea typeface="Calibri"/>
                          <a:cs typeface="Arial"/>
                        </a:rPr>
                        <a:t>Efficiency %</a:t>
                      </a:r>
                      <a:endParaRPr lang="en-US" sz="1800" b="1" dirty="0">
                        <a:latin typeface="Calibri"/>
                        <a:ea typeface="Calibri"/>
                        <a:cs typeface="Arial"/>
                      </a:endParaRPr>
                    </a:p>
                  </a:txBody>
                  <a:tcPr marL="17780" marR="17780" marT="0" marB="0" vert="vert270" anchor="ctr"/>
                </a:tc>
              </a:tr>
              <a:tr h="856544">
                <a:tc rowSpan="2">
                  <a:txBody>
                    <a:bodyPr/>
                    <a:lstStyle/>
                    <a:p>
                      <a:pPr algn="ctr">
                        <a:lnSpc>
                          <a:spcPct val="115000"/>
                        </a:lnSpc>
                        <a:spcAft>
                          <a:spcPts val="0"/>
                        </a:spcAft>
                      </a:pPr>
                      <a:r>
                        <a:rPr lang="en-US" sz="1800" b="1" dirty="0" err="1">
                          <a:solidFill>
                            <a:srgbClr val="000000"/>
                          </a:solidFill>
                          <a:latin typeface="Times New Roman"/>
                          <a:ea typeface="Calibri"/>
                          <a:cs typeface="Arial"/>
                        </a:rPr>
                        <a:t>h</a:t>
                      </a:r>
                      <a:r>
                        <a:rPr lang="en-US" sz="1800" b="1" dirty="0" err="1" smtClean="0">
                          <a:solidFill>
                            <a:srgbClr val="000000"/>
                          </a:solidFill>
                          <a:latin typeface="Times New Roman"/>
                          <a:ea typeface="Calibri"/>
                          <a:cs typeface="Arial"/>
                        </a:rPr>
                        <a:t>sCRP</a:t>
                      </a:r>
                      <a:endParaRPr lang="en-US" sz="1800" dirty="0">
                        <a:latin typeface="Calibri"/>
                        <a:ea typeface="Calibri"/>
                        <a:cs typeface="Arial"/>
                      </a:endParaRPr>
                    </a:p>
                  </a:txBody>
                  <a:tcPr marL="17780" marR="17780" marT="0" marB="0" anchor="ctr"/>
                </a:tc>
                <a:tc>
                  <a:txBody>
                    <a:bodyPr/>
                    <a:lstStyle/>
                    <a:p>
                      <a:pPr algn="ctr">
                        <a:lnSpc>
                          <a:spcPct val="115000"/>
                        </a:lnSpc>
                        <a:spcAft>
                          <a:spcPts val="0"/>
                        </a:spcAft>
                      </a:pPr>
                      <a:r>
                        <a:rPr lang="en-US" sz="1600" b="1" dirty="0">
                          <a:solidFill>
                            <a:srgbClr val="000000"/>
                          </a:solidFill>
                          <a:latin typeface="Times New Roman"/>
                          <a:ea typeface="Calibri"/>
                          <a:cs typeface="Arial"/>
                        </a:rPr>
                        <a:t>≤3.93</a:t>
                      </a:r>
                      <a:endParaRPr lang="en-US" sz="1600" dirty="0">
                        <a:latin typeface="Calibri"/>
                        <a:ea typeface="Calibri"/>
                        <a:cs typeface="Arial"/>
                      </a:endParaRPr>
                    </a:p>
                  </a:txBody>
                  <a:tcPr marL="17780" marR="17780" marT="0" marB="0" anchor="ctr"/>
                </a:tc>
                <a:tc>
                  <a:txBody>
                    <a:bodyPr/>
                    <a:lstStyle/>
                    <a:p>
                      <a:pPr algn="ctr">
                        <a:lnSpc>
                          <a:spcPct val="115000"/>
                        </a:lnSpc>
                        <a:spcBef>
                          <a:spcPts val="400"/>
                        </a:spcBef>
                        <a:spcAft>
                          <a:spcPts val="200"/>
                        </a:spcAft>
                      </a:pPr>
                      <a:r>
                        <a:rPr lang="en-US" sz="1600">
                          <a:solidFill>
                            <a:srgbClr val="000000"/>
                          </a:solidFill>
                          <a:latin typeface="Times New Roman"/>
                          <a:ea typeface="Calibri"/>
                          <a:cs typeface="Arial"/>
                        </a:rPr>
                        <a:t>10</a:t>
                      </a:r>
                      <a:endParaRPr lang="en-US" sz="1600">
                        <a:latin typeface="Calibri"/>
                        <a:ea typeface="Calibri"/>
                        <a:cs typeface="Arial"/>
                      </a:endParaRPr>
                    </a:p>
                  </a:txBody>
                  <a:tcPr marL="17780" marR="17780" marT="0" marB="0" anchor="ctr"/>
                </a:tc>
                <a:tc>
                  <a:txBody>
                    <a:bodyPr/>
                    <a:lstStyle/>
                    <a:p>
                      <a:pPr algn="ctr">
                        <a:lnSpc>
                          <a:spcPct val="115000"/>
                        </a:lnSpc>
                        <a:spcBef>
                          <a:spcPts val="400"/>
                        </a:spcBef>
                        <a:spcAft>
                          <a:spcPts val="200"/>
                        </a:spcAft>
                      </a:pPr>
                      <a:r>
                        <a:rPr lang="en-US" sz="1600">
                          <a:solidFill>
                            <a:srgbClr val="000000"/>
                          </a:solidFill>
                          <a:latin typeface="Times New Roman"/>
                          <a:ea typeface="Calibri"/>
                          <a:cs typeface="Arial"/>
                        </a:rPr>
                        <a:t>11</a:t>
                      </a:r>
                      <a:endParaRPr lang="en-US" sz="160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a:solidFill>
                            <a:srgbClr val="000000"/>
                          </a:solidFill>
                          <a:latin typeface="Times New Roman"/>
                          <a:ea typeface="Calibri"/>
                          <a:cs typeface="Arial"/>
                        </a:rPr>
                        <a:t>77.08</a:t>
                      </a:r>
                      <a:endParaRPr lang="en-US" sz="160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a:solidFill>
                            <a:srgbClr val="000000"/>
                          </a:solidFill>
                          <a:latin typeface="Times New Roman"/>
                          <a:ea typeface="Calibri"/>
                          <a:cs typeface="Arial"/>
                        </a:rPr>
                        <a:t>62.50</a:t>
                      </a:r>
                      <a:endParaRPr lang="en-US" sz="160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a:solidFill>
                            <a:srgbClr val="000000"/>
                          </a:solidFill>
                          <a:latin typeface="Times New Roman"/>
                          <a:ea typeface="Calibri"/>
                          <a:cs typeface="Arial"/>
                        </a:rPr>
                        <a:t>86.05</a:t>
                      </a:r>
                      <a:endParaRPr lang="en-US" sz="160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a:solidFill>
                            <a:srgbClr val="000000"/>
                          </a:solidFill>
                          <a:latin typeface="Times New Roman"/>
                          <a:ea typeface="Calibri"/>
                          <a:cs typeface="Arial"/>
                        </a:rPr>
                        <a:t>47.62</a:t>
                      </a:r>
                      <a:endParaRPr lang="en-US" sz="160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a:solidFill>
                            <a:srgbClr val="000000"/>
                          </a:solidFill>
                          <a:latin typeface="Times New Roman"/>
                          <a:ea typeface="Calibri"/>
                          <a:cs typeface="Arial"/>
                        </a:rPr>
                        <a:t>73.44</a:t>
                      </a:r>
                      <a:endParaRPr lang="en-US" sz="1600">
                        <a:latin typeface="Calibri"/>
                        <a:ea typeface="Calibri"/>
                        <a:cs typeface="Arial"/>
                      </a:endParaRPr>
                    </a:p>
                  </a:txBody>
                  <a:tcPr marL="17780" marR="17780" marT="0" marB="0" anchor="ctr"/>
                </a:tc>
              </a:tr>
              <a:tr h="369269">
                <a:tc vMerge="1">
                  <a:txBody>
                    <a:bodyPr/>
                    <a:lstStyle/>
                    <a:p>
                      <a:endParaRPr lang="en-US"/>
                    </a:p>
                  </a:txBody>
                  <a:tcPr/>
                </a:tc>
                <a:tc>
                  <a:txBody>
                    <a:bodyPr/>
                    <a:lstStyle/>
                    <a:p>
                      <a:pPr algn="ctr">
                        <a:lnSpc>
                          <a:spcPct val="115000"/>
                        </a:lnSpc>
                        <a:spcAft>
                          <a:spcPts val="0"/>
                        </a:spcAft>
                      </a:pPr>
                      <a:r>
                        <a:rPr lang="en-US" sz="1600" b="1">
                          <a:solidFill>
                            <a:srgbClr val="000000"/>
                          </a:solidFill>
                          <a:latin typeface="Times New Roman"/>
                          <a:ea typeface="Calibri"/>
                          <a:cs typeface="Arial"/>
                        </a:rPr>
                        <a:t>&gt;3.93</a:t>
                      </a:r>
                      <a:endParaRPr lang="en-US" sz="1600">
                        <a:latin typeface="Calibri"/>
                        <a:ea typeface="Calibri"/>
                        <a:cs typeface="Arial"/>
                      </a:endParaRPr>
                    </a:p>
                  </a:txBody>
                  <a:tcPr marL="17780" marR="17780" marT="0" marB="0" anchor="ctr"/>
                </a:tc>
                <a:tc>
                  <a:txBody>
                    <a:bodyPr/>
                    <a:lstStyle/>
                    <a:p>
                      <a:pPr algn="ctr">
                        <a:lnSpc>
                          <a:spcPct val="115000"/>
                        </a:lnSpc>
                        <a:spcBef>
                          <a:spcPts val="400"/>
                        </a:spcBef>
                        <a:spcAft>
                          <a:spcPts val="200"/>
                        </a:spcAft>
                      </a:pPr>
                      <a:r>
                        <a:rPr lang="en-US" sz="1600" dirty="0">
                          <a:solidFill>
                            <a:srgbClr val="000000"/>
                          </a:solidFill>
                          <a:latin typeface="Times New Roman"/>
                          <a:ea typeface="Calibri"/>
                          <a:cs typeface="Arial"/>
                        </a:rPr>
                        <a:t>6</a:t>
                      </a:r>
                      <a:endParaRPr lang="en-US" sz="1600" dirty="0">
                        <a:latin typeface="Calibri"/>
                        <a:ea typeface="Calibri"/>
                        <a:cs typeface="Arial"/>
                      </a:endParaRPr>
                    </a:p>
                  </a:txBody>
                  <a:tcPr marL="17780" marR="17780" marT="0" marB="0" anchor="ctr"/>
                </a:tc>
                <a:tc>
                  <a:txBody>
                    <a:bodyPr/>
                    <a:lstStyle/>
                    <a:p>
                      <a:pPr algn="ctr">
                        <a:lnSpc>
                          <a:spcPct val="115000"/>
                        </a:lnSpc>
                        <a:spcBef>
                          <a:spcPts val="400"/>
                        </a:spcBef>
                        <a:spcAft>
                          <a:spcPts val="200"/>
                        </a:spcAft>
                      </a:pPr>
                      <a:r>
                        <a:rPr lang="en-US" sz="1600" dirty="0">
                          <a:solidFill>
                            <a:srgbClr val="000000"/>
                          </a:solidFill>
                          <a:latin typeface="Times New Roman"/>
                          <a:ea typeface="Calibri"/>
                          <a:cs typeface="Arial"/>
                        </a:rPr>
                        <a:t>37</a:t>
                      </a:r>
                      <a:endParaRPr lang="en-US" sz="1600" dirty="0">
                        <a:latin typeface="Calibri"/>
                        <a:ea typeface="Calibri"/>
                        <a:cs typeface="Arial"/>
                      </a:endParaRPr>
                    </a:p>
                  </a:txBody>
                  <a:tcPr marL="17780" marR="17780"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778264">
                <a:tc rowSpan="2">
                  <a:txBody>
                    <a:bodyPr/>
                    <a:lstStyle/>
                    <a:p>
                      <a:pPr algn="ctr">
                        <a:lnSpc>
                          <a:spcPct val="115000"/>
                        </a:lnSpc>
                        <a:spcAft>
                          <a:spcPts val="0"/>
                        </a:spcAft>
                      </a:pPr>
                      <a:r>
                        <a:rPr lang="en-US" sz="1800" b="1" dirty="0">
                          <a:solidFill>
                            <a:srgbClr val="000000"/>
                          </a:solidFill>
                          <a:latin typeface="Times New Roman"/>
                          <a:ea typeface="Calibri"/>
                          <a:cs typeface="Arial"/>
                        </a:rPr>
                        <a:t>YKL-40</a:t>
                      </a:r>
                      <a:endParaRPr lang="en-US" sz="1800" dirty="0">
                        <a:latin typeface="Calibri"/>
                        <a:ea typeface="Calibri"/>
                        <a:cs typeface="Arial"/>
                      </a:endParaRPr>
                    </a:p>
                  </a:txBody>
                  <a:tcPr marL="17780" marR="17780" marT="0" marB="0" anchor="ctr"/>
                </a:tc>
                <a:tc>
                  <a:txBody>
                    <a:bodyPr/>
                    <a:lstStyle/>
                    <a:p>
                      <a:pPr algn="ctr">
                        <a:lnSpc>
                          <a:spcPct val="115000"/>
                        </a:lnSpc>
                        <a:spcAft>
                          <a:spcPts val="0"/>
                        </a:spcAft>
                      </a:pPr>
                      <a:r>
                        <a:rPr lang="en-US" sz="1600" b="1">
                          <a:solidFill>
                            <a:srgbClr val="000000"/>
                          </a:solidFill>
                          <a:latin typeface="Times New Roman"/>
                          <a:ea typeface="Calibri"/>
                          <a:cs typeface="Arial"/>
                        </a:rPr>
                        <a:t>≤211.42</a:t>
                      </a:r>
                      <a:endParaRPr lang="en-US" sz="1600">
                        <a:latin typeface="Calibri"/>
                        <a:ea typeface="Calibri"/>
                        <a:cs typeface="Arial"/>
                      </a:endParaRPr>
                    </a:p>
                  </a:txBody>
                  <a:tcPr marL="17780" marR="17780" marT="0" marB="0" anchor="ctr"/>
                </a:tc>
                <a:tc>
                  <a:txBody>
                    <a:bodyPr/>
                    <a:lstStyle/>
                    <a:p>
                      <a:pPr algn="ctr">
                        <a:lnSpc>
                          <a:spcPct val="115000"/>
                        </a:lnSpc>
                        <a:spcBef>
                          <a:spcPts val="400"/>
                        </a:spcBef>
                        <a:spcAft>
                          <a:spcPts val="200"/>
                        </a:spcAft>
                      </a:pPr>
                      <a:r>
                        <a:rPr lang="en-US" sz="1600">
                          <a:solidFill>
                            <a:srgbClr val="000000"/>
                          </a:solidFill>
                          <a:latin typeface="Times New Roman"/>
                          <a:ea typeface="Calibri"/>
                          <a:cs typeface="Arial"/>
                        </a:rPr>
                        <a:t>12</a:t>
                      </a:r>
                      <a:endParaRPr lang="en-US" sz="1600">
                        <a:latin typeface="Calibri"/>
                        <a:ea typeface="Calibri"/>
                        <a:cs typeface="Arial"/>
                      </a:endParaRPr>
                    </a:p>
                  </a:txBody>
                  <a:tcPr marL="17780" marR="17780" marT="0" marB="0" anchor="ctr"/>
                </a:tc>
                <a:tc>
                  <a:txBody>
                    <a:bodyPr/>
                    <a:lstStyle/>
                    <a:p>
                      <a:pPr algn="ctr">
                        <a:lnSpc>
                          <a:spcPct val="115000"/>
                        </a:lnSpc>
                        <a:spcBef>
                          <a:spcPts val="400"/>
                        </a:spcBef>
                        <a:spcAft>
                          <a:spcPts val="200"/>
                        </a:spcAft>
                      </a:pPr>
                      <a:r>
                        <a:rPr lang="en-US" sz="1600">
                          <a:solidFill>
                            <a:srgbClr val="000000"/>
                          </a:solidFill>
                          <a:latin typeface="Times New Roman"/>
                          <a:ea typeface="Calibri"/>
                          <a:cs typeface="Arial"/>
                        </a:rPr>
                        <a:t>15</a:t>
                      </a:r>
                      <a:endParaRPr lang="en-US" sz="160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dirty="0">
                          <a:solidFill>
                            <a:srgbClr val="000000"/>
                          </a:solidFill>
                          <a:latin typeface="Times New Roman"/>
                          <a:ea typeface="Calibri"/>
                          <a:cs typeface="Arial"/>
                        </a:rPr>
                        <a:t>68.75</a:t>
                      </a:r>
                      <a:endParaRPr lang="en-US" sz="1600" dirty="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dirty="0">
                          <a:solidFill>
                            <a:srgbClr val="000000"/>
                          </a:solidFill>
                          <a:latin typeface="Times New Roman"/>
                          <a:ea typeface="Calibri"/>
                          <a:cs typeface="Arial"/>
                        </a:rPr>
                        <a:t>75.0</a:t>
                      </a:r>
                      <a:endParaRPr lang="en-US" sz="1600" dirty="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dirty="0">
                          <a:solidFill>
                            <a:srgbClr val="000000"/>
                          </a:solidFill>
                          <a:latin typeface="Times New Roman"/>
                          <a:ea typeface="Calibri"/>
                          <a:cs typeface="Arial"/>
                        </a:rPr>
                        <a:t>89.19</a:t>
                      </a:r>
                      <a:endParaRPr lang="en-US" sz="1600" dirty="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dirty="0">
                          <a:solidFill>
                            <a:srgbClr val="000000"/>
                          </a:solidFill>
                          <a:latin typeface="Times New Roman"/>
                          <a:ea typeface="Calibri"/>
                          <a:cs typeface="Arial"/>
                        </a:rPr>
                        <a:t>44.44</a:t>
                      </a:r>
                      <a:endParaRPr lang="en-US" sz="1600" dirty="0">
                        <a:latin typeface="Calibri"/>
                        <a:ea typeface="Calibri"/>
                        <a:cs typeface="Arial"/>
                      </a:endParaRPr>
                    </a:p>
                  </a:txBody>
                  <a:tcPr marL="17780" marR="17780" marT="0" marB="0" anchor="ctr"/>
                </a:tc>
                <a:tc rowSpan="2">
                  <a:txBody>
                    <a:bodyPr/>
                    <a:lstStyle/>
                    <a:p>
                      <a:pPr algn="ctr">
                        <a:lnSpc>
                          <a:spcPct val="115000"/>
                        </a:lnSpc>
                        <a:spcAft>
                          <a:spcPts val="0"/>
                        </a:spcAft>
                      </a:pPr>
                      <a:r>
                        <a:rPr lang="en-US" sz="1600" dirty="0">
                          <a:solidFill>
                            <a:srgbClr val="000000"/>
                          </a:solidFill>
                          <a:latin typeface="Times New Roman"/>
                          <a:ea typeface="Calibri"/>
                          <a:cs typeface="Arial"/>
                        </a:rPr>
                        <a:t>70.31</a:t>
                      </a:r>
                      <a:endParaRPr lang="en-US" sz="1600" dirty="0">
                        <a:latin typeface="Calibri"/>
                        <a:ea typeface="Calibri"/>
                        <a:cs typeface="Arial"/>
                      </a:endParaRPr>
                    </a:p>
                  </a:txBody>
                  <a:tcPr marL="17780" marR="17780" marT="0" marB="0" anchor="ctr"/>
                </a:tc>
              </a:tr>
              <a:tr h="748904">
                <a:tc vMerge="1">
                  <a:txBody>
                    <a:bodyPr/>
                    <a:lstStyle/>
                    <a:p>
                      <a:endParaRPr lang="en-US"/>
                    </a:p>
                  </a:txBody>
                  <a:tcPr/>
                </a:tc>
                <a:tc>
                  <a:txBody>
                    <a:bodyPr/>
                    <a:lstStyle/>
                    <a:p>
                      <a:pPr algn="ctr">
                        <a:lnSpc>
                          <a:spcPct val="115000"/>
                        </a:lnSpc>
                        <a:spcAft>
                          <a:spcPts val="0"/>
                        </a:spcAft>
                      </a:pPr>
                      <a:r>
                        <a:rPr lang="en-US" sz="1600" b="1">
                          <a:solidFill>
                            <a:srgbClr val="000000"/>
                          </a:solidFill>
                          <a:latin typeface="Times New Roman"/>
                          <a:ea typeface="Calibri"/>
                          <a:cs typeface="Arial"/>
                        </a:rPr>
                        <a:t>&gt;211.42</a:t>
                      </a:r>
                      <a:endParaRPr lang="en-US" sz="1600">
                        <a:latin typeface="Calibri"/>
                        <a:ea typeface="Calibri"/>
                        <a:cs typeface="Arial"/>
                      </a:endParaRPr>
                    </a:p>
                  </a:txBody>
                  <a:tcPr marL="17780" marR="17780" marT="0" marB="0" anchor="ctr"/>
                </a:tc>
                <a:tc>
                  <a:txBody>
                    <a:bodyPr/>
                    <a:lstStyle/>
                    <a:p>
                      <a:pPr algn="ctr">
                        <a:lnSpc>
                          <a:spcPct val="115000"/>
                        </a:lnSpc>
                        <a:spcBef>
                          <a:spcPts val="400"/>
                        </a:spcBef>
                        <a:spcAft>
                          <a:spcPts val="200"/>
                        </a:spcAft>
                      </a:pPr>
                      <a:r>
                        <a:rPr lang="en-US" sz="1600">
                          <a:solidFill>
                            <a:srgbClr val="000000"/>
                          </a:solidFill>
                          <a:latin typeface="Times New Roman"/>
                          <a:ea typeface="Calibri"/>
                          <a:cs typeface="Arial"/>
                        </a:rPr>
                        <a:t>4</a:t>
                      </a:r>
                      <a:endParaRPr lang="en-US" sz="1600">
                        <a:latin typeface="Calibri"/>
                        <a:ea typeface="Calibri"/>
                        <a:cs typeface="Arial"/>
                      </a:endParaRPr>
                    </a:p>
                  </a:txBody>
                  <a:tcPr marL="17780" marR="17780" marT="0" marB="0" anchor="ctr"/>
                </a:tc>
                <a:tc>
                  <a:txBody>
                    <a:bodyPr/>
                    <a:lstStyle/>
                    <a:p>
                      <a:pPr algn="ctr">
                        <a:lnSpc>
                          <a:spcPct val="115000"/>
                        </a:lnSpc>
                        <a:spcBef>
                          <a:spcPts val="400"/>
                        </a:spcBef>
                        <a:spcAft>
                          <a:spcPts val="200"/>
                        </a:spcAft>
                      </a:pPr>
                      <a:r>
                        <a:rPr lang="en-US" sz="1600" dirty="0">
                          <a:solidFill>
                            <a:srgbClr val="000000"/>
                          </a:solidFill>
                          <a:latin typeface="Times New Roman"/>
                          <a:ea typeface="Calibri"/>
                          <a:cs typeface="Arial"/>
                        </a:rPr>
                        <a:t>33</a:t>
                      </a:r>
                      <a:endParaRPr lang="en-US" sz="1600" dirty="0">
                        <a:latin typeface="Calibri"/>
                        <a:ea typeface="Calibri"/>
                        <a:cs typeface="Arial"/>
                      </a:endParaRPr>
                    </a:p>
                  </a:txBody>
                  <a:tcPr marL="17780" marR="17780" marT="0" marB="0" anchor="ct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bl>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smtClean="0"/>
              <a:t>   </a:t>
            </a:r>
          </a:p>
          <a:p>
            <a:pPr algn="just">
              <a:buNone/>
            </a:pPr>
            <a:r>
              <a:rPr lang="en-US" dirty="0" smtClean="0"/>
              <a:t>   It can be noticed that YKL-40 had better specificity and positive predictive value than </a:t>
            </a:r>
            <a:r>
              <a:rPr lang="en-US" dirty="0" err="1" smtClean="0"/>
              <a:t>hsCRP</a:t>
            </a:r>
            <a:r>
              <a:rPr lang="en-US" dirty="0" smtClean="0"/>
              <a:t> in discriminating  between diabetic patients without and with cardiovascular complications</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buNone/>
            </a:pPr>
            <a:r>
              <a:rPr lang="en-US" dirty="0" smtClean="0"/>
              <a:t>   In the present work, by drawing receiver operating characteristic (ROC) curve between diabetic patients without and with cardiovascular complications the AUC for </a:t>
            </a:r>
            <a:r>
              <a:rPr lang="en-US" dirty="0" err="1" smtClean="0"/>
              <a:t>hsCRP</a:t>
            </a:r>
            <a:r>
              <a:rPr lang="en-US" dirty="0" smtClean="0"/>
              <a:t> was 0.676, p=0.036 and for YKL-40 was 0.743, p=0.004.</a:t>
            </a:r>
            <a:endParaRPr lang="en-US" dirty="0"/>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7000" b="-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p:cNvPicPr>
            <a:picLocks noGrp="1"/>
          </p:cNvPicPr>
          <p:nvPr>
            <p:ph type="pic" idx="1"/>
          </p:nvPr>
        </p:nvPicPr>
        <p:blipFill>
          <a:blip r:embed="rId4" cstate="print"/>
          <a:stretch>
            <a:fillRect/>
          </a:stretch>
        </p:blipFill>
        <p:spPr bwMode="auto">
          <a:xfrm>
            <a:off x="420914" y="463965"/>
            <a:ext cx="8476343" cy="4920835"/>
          </a:xfrm>
          <a:prstGeom prst="rect">
            <a:avLst/>
          </a:prstGeom>
          <a:ln w="88900" cap="sq" cmpd="thickThin">
            <a:solidFill>
              <a:srgbClr val="000000"/>
            </a:solidFill>
            <a:prstDash val="solid"/>
            <a:miter lim="800000"/>
          </a:ln>
          <a:effectLst>
            <a:innerShdw blurRad="76200">
              <a:srgbClr val="000000"/>
            </a:innerShdw>
          </a:effectLst>
        </p:spPr>
      </p:pic>
      <p:sp>
        <p:nvSpPr>
          <p:cNvPr id="4" name="Text Placeholder 3"/>
          <p:cNvSpPr>
            <a:spLocks noGrp="1"/>
          </p:cNvSpPr>
          <p:nvPr>
            <p:ph type="body" sz="half" idx="2"/>
          </p:nvPr>
        </p:nvSpPr>
        <p:spPr>
          <a:xfrm>
            <a:off x="457199" y="5367338"/>
            <a:ext cx="8368145" cy="804862"/>
          </a:xfrm>
        </p:spPr>
        <p:txBody>
          <a:bodyPr/>
          <a:lstStyle/>
          <a:p>
            <a:r>
              <a:rPr lang="en-US" sz="2400" dirty="0" smtClean="0">
                <a:solidFill>
                  <a:srgbClr val="FFFF00"/>
                </a:solidFill>
              </a:rPr>
              <a:t>ROC curve for </a:t>
            </a:r>
            <a:r>
              <a:rPr lang="en-US" sz="2400" dirty="0" err="1" smtClean="0">
                <a:solidFill>
                  <a:srgbClr val="FFFF00"/>
                </a:solidFill>
              </a:rPr>
              <a:t>hsCRP</a:t>
            </a:r>
            <a:r>
              <a:rPr lang="en-US" sz="2400" dirty="0" smtClean="0">
                <a:solidFill>
                  <a:srgbClr val="FFFF00"/>
                </a:solidFill>
              </a:rPr>
              <a:t> and YKL-40 between diabetic patients without and with cardiovascular complications.</a:t>
            </a:r>
          </a:p>
          <a:p>
            <a:endParaRPr lang="en-US" dirty="0"/>
          </a:p>
        </p:txBody>
      </p:sp>
      <p:graphicFrame>
        <p:nvGraphicFramePr>
          <p:cNvPr id="6" name="Table 5"/>
          <p:cNvGraphicFramePr>
            <a:graphicFrameLocks noGrp="1"/>
          </p:cNvGraphicFramePr>
          <p:nvPr/>
        </p:nvGraphicFramePr>
        <p:xfrm>
          <a:off x="5112327" y="3226378"/>
          <a:ext cx="2604654" cy="846858"/>
        </p:xfrm>
        <a:graphic>
          <a:graphicData uri="http://schemas.openxmlformats.org/drawingml/2006/table">
            <a:tbl>
              <a:tblPr/>
              <a:tblGrid>
                <a:gridCol w="1403050"/>
                <a:gridCol w="600802"/>
                <a:gridCol w="600802"/>
              </a:tblGrid>
              <a:tr h="249076">
                <a:tc>
                  <a:txBody>
                    <a:bodyPr/>
                    <a:lstStyle/>
                    <a:p>
                      <a:pPr algn="ctr">
                        <a:lnSpc>
                          <a:spcPct val="115000"/>
                        </a:lnSpc>
                        <a:spcAft>
                          <a:spcPts val="0"/>
                        </a:spcAft>
                      </a:pPr>
                      <a:endParaRPr lang="en-US" sz="1000" dirty="0">
                        <a:solidFill>
                          <a:schemeClr val="bg1"/>
                        </a:solidFill>
                        <a:latin typeface="Times New Roman"/>
                        <a:ea typeface="Calibri"/>
                        <a:cs typeface="Arial"/>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a:solidFill>
                            <a:schemeClr val="bg1"/>
                          </a:solidFill>
                          <a:latin typeface="Times New Roman"/>
                          <a:ea typeface="Calibri"/>
                          <a:cs typeface="Arial"/>
                        </a:rPr>
                        <a:t>AUC</a:t>
                      </a:r>
                      <a:endParaRPr lang="en-US" sz="1100">
                        <a:solidFill>
                          <a:schemeClr val="bg1"/>
                        </a:solidFill>
                        <a:latin typeface="Calibri"/>
                        <a:ea typeface="Calibri"/>
                        <a:cs typeface="Arial"/>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b="1">
                          <a:solidFill>
                            <a:schemeClr val="bg1"/>
                          </a:solidFill>
                          <a:latin typeface="Times New Roman"/>
                          <a:ea typeface="Calibri"/>
                          <a:cs typeface="Arial"/>
                        </a:rPr>
                        <a:t>p</a:t>
                      </a:r>
                      <a:endParaRPr lang="en-US" sz="1100">
                        <a:solidFill>
                          <a:schemeClr val="bg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298891">
                <a:tc>
                  <a:txBody>
                    <a:bodyPr/>
                    <a:lstStyle/>
                    <a:p>
                      <a:pPr algn="ctr">
                        <a:lnSpc>
                          <a:spcPct val="115000"/>
                        </a:lnSpc>
                        <a:spcAft>
                          <a:spcPts val="0"/>
                        </a:spcAft>
                      </a:pPr>
                      <a:r>
                        <a:rPr lang="en-US" sz="1200" b="1" dirty="0" err="1">
                          <a:solidFill>
                            <a:schemeClr val="bg1"/>
                          </a:solidFill>
                          <a:latin typeface="Times New Roman"/>
                          <a:ea typeface="Calibri"/>
                          <a:cs typeface="Arial"/>
                        </a:rPr>
                        <a:t>hsCRP</a:t>
                      </a:r>
                      <a:endParaRPr lang="en-US" sz="1100" dirty="0">
                        <a:solidFill>
                          <a:schemeClr val="bg1"/>
                        </a:solidFill>
                        <a:latin typeface="Calibri"/>
                        <a:ea typeface="Calibri"/>
                        <a:cs typeface="Arial"/>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dirty="0">
                          <a:solidFill>
                            <a:schemeClr val="bg1"/>
                          </a:solidFill>
                          <a:latin typeface="Times New Roman"/>
                          <a:ea typeface="Calibri"/>
                          <a:cs typeface="Arial"/>
                        </a:rPr>
                        <a:t>0.676</a:t>
                      </a:r>
                      <a:r>
                        <a:rPr lang="en-US" sz="1000" baseline="30000" dirty="0">
                          <a:solidFill>
                            <a:schemeClr val="bg1"/>
                          </a:solidFill>
                          <a:latin typeface="Times New Roman"/>
                          <a:ea typeface="Calibri"/>
                          <a:cs typeface="Arial"/>
                        </a:rPr>
                        <a:t>*</a:t>
                      </a:r>
                      <a:endParaRPr lang="en-US" sz="1100" dirty="0">
                        <a:solidFill>
                          <a:schemeClr val="bg1"/>
                        </a:solidFill>
                        <a:latin typeface="Calibri"/>
                        <a:ea typeface="Calibri"/>
                        <a:cs typeface="Arial"/>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a:solidFill>
                            <a:schemeClr val="bg1"/>
                          </a:solidFill>
                          <a:latin typeface="Times New Roman"/>
                          <a:ea typeface="Calibri"/>
                          <a:cs typeface="Arial"/>
                        </a:rPr>
                        <a:t>0.036</a:t>
                      </a:r>
                      <a:endParaRPr lang="en-US" sz="1100">
                        <a:solidFill>
                          <a:schemeClr val="bg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891">
                <a:tc>
                  <a:txBody>
                    <a:bodyPr/>
                    <a:lstStyle/>
                    <a:p>
                      <a:pPr algn="ctr">
                        <a:lnSpc>
                          <a:spcPct val="115000"/>
                        </a:lnSpc>
                        <a:spcAft>
                          <a:spcPts val="0"/>
                        </a:spcAft>
                      </a:pPr>
                      <a:r>
                        <a:rPr lang="en-US" sz="1200" b="1">
                          <a:solidFill>
                            <a:schemeClr val="bg1"/>
                          </a:solidFill>
                          <a:latin typeface="Times New Roman"/>
                          <a:ea typeface="Calibri"/>
                          <a:cs typeface="Arial"/>
                        </a:rPr>
                        <a:t>YKL-40</a:t>
                      </a:r>
                      <a:endParaRPr lang="en-US" sz="1100">
                        <a:solidFill>
                          <a:schemeClr val="bg1"/>
                        </a:solidFill>
                        <a:latin typeface="Calibri"/>
                        <a:ea typeface="Calibri"/>
                        <a:cs typeface="Arial"/>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dirty="0">
                          <a:solidFill>
                            <a:schemeClr val="bg1"/>
                          </a:solidFill>
                          <a:latin typeface="Times New Roman"/>
                          <a:ea typeface="Calibri"/>
                          <a:cs typeface="Arial"/>
                        </a:rPr>
                        <a:t>0.743</a:t>
                      </a:r>
                      <a:r>
                        <a:rPr lang="en-US" sz="1000" baseline="30000" dirty="0">
                          <a:solidFill>
                            <a:schemeClr val="bg1"/>
                          </a:solidFill>
                          <a:latin typeface="Times New Roman"/>
                          <a:ea typeface="Calibri"/>
                          <a:cs typeface="Arial"/>
                        </a:rPr>
                        <a:t>*</a:t>
                      </a:r>
                      <a:endParaRPr lang="en-US" sz="1100" dirty="0">
                        <a:solidFill>
                          <a:schemeClr val="bg1"/>
                        </a:solidFill>
                        <a:latin typeface="Calibri"/>
                        <a:ea typeface="Calibri"/>
                        <a:cs typeface="Arial"/>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000" dirty="0">
                          <a:solidFill>
                            <a:schemeClr val="bg1"/>
                          </a:solidFill>
                          <a:latin typeface="Times New Roman"/>
                          <a:ea typeface="Calibri"/>
                          <a:cs typeface="Arial"/>
                        </a:rPr>
                        <a:t>0.004</a:t>
                      </a:r>
                      <a:endParaRPr lang="en-US" sz="1100" dirty="0">
                        <a:solidFill>
                          <a:schemeClr val="bg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b="-6000"/>
          </a:stretch>
        </a:blipFill>
        <a:effectLst/>
      </p:bgPr>
    </p:bg>
    <p:spTree>
      <p:nvGrpSpPr>
        <p:cNvPr id="1" name=""/>
        <p:cNvGrpSpPr/>
        <p:nvPr/>
      </p:nvGrpSpPr>
      <p:grpSpPr>
        <a:xfrm>
          <a:off x="0" y="0"/>
          <a:ext cx="0" cy="0"/>
          <a:chOff x="0" y="0"/>
          <a:chExt cx="0" cy="0"/>
        </a:xfrm>
      </p:grpSpPr>
      <p:sp>
        <p:nvSpPr>
          <p:cNvPr id="7" name="Rectangle 6"/>
          <p:cNvSpPr/>
          <p:nvPr/>
        </p:nvSpPr>
        <p:spPr>
          <a:xfrm>
            <a:off x="3052689" y="1717540"/>
            <a:ext cx="5458266" cy="1107996"/>
          </a:xfrm>
          <a:prstGeom prst="rect">
            <a:avLst/>
          </a:prstGeom>
          <a:noFill/>
          <a:effectLst>
            <a:outerShdw blurRad="40000" dist="20000" dir="5400000" rotWithShape="0">
              <a:srgbClr val="000000">
                <a:alpha val="38000"/>
              </a:srgbClr>
            </a:outerShdw>
            <a:softEdge rad="317500"/>
          </a:effectLst>
        </p:spPr>
        <p:style>
          <a:lnRef idx="1">
            <a:schemeClr val="accent1"/>
          </a:lnRef>
          <a:fillRef idx="2">
            <a:schemeClr val="accent1"/>
          </a:fillRef>
          <a:effectRef idx="1">
            <a:schemeClr val="accent1"/>
          </a:effectRef>
          <a:fontRef idx="minor">
            <a:schemeClr val="dk1"/>
          </a:fontRef>
        </p:style>
        <p:txBody>
          <a:bodyPr wrap="square" lIns="91440" tIns="45720" rIns="91440" bIns="45720">
            <a:spAutoFit/>
          </a:bodyPr>
          <a:lstStyle/>
          <a:p>
            <a:pPr algn="ctr"/>
            <a:r>
              <a:rPr lang="en-US" sz="6600" b="1" spc="50" dirty="0" smtClean="0">
                <a:ln w="11430"/>
                <a:solidFill>
                  <a:schemeClr val="tx2"/>
                </a:solidFill>
                <a:effectLst>
                  <a:outerShdw blurRad="76200" dist="50800" dir="5400000" algn="tl" rotWithShape="0">
                    <a:srgbClr val="000000">
                      <a:alpha val="65000"/>
                    </a:srgbClr>
                  </a:outerShdw>
                </a:effectLst>
                <a:latin typeface="Footlight MT Light" pitchFamily="18" charset="0"/>
              </a:rPr>
              <a:t>CONCLUSION</a:t>
            </a:r>
            <a:endParaRPr lang="en-US" sz="6600" b="1" spc="50" dirty="0">
              <a:ln w="11430"/>
              <a:solidFill>
                <a:schemeClr val="tx2"/>
              </a:solidFill>
              <a:effectLst>
                <a:outerShdw blurRad="76200" dist="50800" dir="5400000" algn="tl" rotWithShape="0">
                  <a:srgbClr val="000000">
                    <a:alpha val="65000"/>
                  </a:srgbClr>
                </a:outerShdw>
              </a:effectLst>
              <a:latin typeface="Footlight MT Light" pitchFamily="18" charset="0"/>
            </a:endParaRPr>
          </a:p>
        </p:txBody>
      </p:sp>
    </p:spTree>
    <p:extLst>
      <p:ext uri="{BB962C8B-B14F-4D97-AF65-F5344CB8AC3E}">
        <p14:creationId xmlns="" xmlns:p14="http://schemas.microsoft.com/office/powerpoint/2010/main" val="182146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385" decel="100000"/>
                                        <p:tgtEl>
                                          <p:spTgt spid="7">
                                            <p:txEl>
                                              <p:pRg st="0" end="0"/>
                                            </p:txEl>
                                          </p:spTgt>
                                        </p:tgtEl>
                                      </p:cBhvr>
                                    </p:animEffect>
                                    <p:animScale>
                                      <p:cBhvr>
                                        <p:cTn id="8" dur="385" decel="100000"/>
                                        <p:tgtEl>
                                          <p:spTgt spid="7">
                                            <p:txEl>
                                              <p:pRg st="0" end="0"/>
                                            </p:txEl>
                                          </p:spTgt>
                                        </p:tgtEl>
                                      </p:cBhvr>
                                      <p:from x="10000" y="10000"/>
                                      <p:to x="200000" y="450000"/>
                                    </p:animScale>
                                    <p:animScale>
                                      <p:cBhvr>
                                        <p:cTn id="9" dur="615" accel="100000" fill="hold">
                                          <p:stCondLst>
                                            <p:cond delay="385"/>
                                          </p:stCondLst>
                                        </p:cTn>
                                        <p:tgtEl>
                                          <p:spTgt spid="7">
                                            <p:txEl>
                                              <p:pRg st="0" end="0"/>
                                            </p:txEl>
                                          </p:spTgt>
                                        </p:tgtEl>
                                      </p:cBhvr>
                                      <p:from x="200000" y="450000"/>
                                      <p:to x="100000" y="100000"/>
                                    </p:animScale>
                                    <p:set>
                                      <p:cBhvr>
                                        <p:cTn id="10" dur="385" fill="hold"/>
                                        <p:tgtEl>
                                          <p:spTgt spid="7">
                                            <p:txEl>
                                              <p:pRg st="0" end="0"/>
                                            </p:txEl>
                                          </p:spTgt>
                                        </p:tgtEl>
                                        <p:attrNameLst>
                                          <p:attrName>ppt_x</p:attrName>
                                        </p:attrNameLst>
                                      </p:cBhvr>
                                      <p:to>
                                        <p:strVal val="(0.5)"/>
                                      </p:to>
                                    </p:set>
                                    <p:anim from="(0.5)" to="(#ppt_x)" calcmode="lin" valueType="num">
                                      <p:cBhvr>
                                        <p:cTn id="11" dur="615" accel="100000" fill="hold">
                                          <p:stCondLst>
                                            <p:cond delay="385"/>
                                          </p:stCondLst>
                                        </p:cTn>
                                        <p:tgtEl>
                                          <p:spTgt spid="7">
                                            <p:txEl>
                                              <p:pRg st="0" end="0"/>
                                            </p:txEl>
                                          </p:spTgt>
                                        </p:tgtEl>
                                        <p:attrNameLst>
                                          <p:attrName>ppt_x</p:attrName>
                                        </p:attrNameLst>
                                      </p:cBhvr>
                                    </p:anim>
                                    <p:set>
                                      <p:cBhvr>
                                        <p:cTn id="12" dur="385" fill="hold"/>
                                        <p:tgtEl>
                                          <p:spTgt spid="7">
                                            <p:txEl>
                                              <p:pRg st="0" end="0"/>
                                            </p:txEl>
                                          </p:spTgt>
                                        </p:tgtEl>
                                        <p:attrNameLst>
                                          <p:attrName>ppt_y</p:attrName>
                                        </p:attrNameLst>
                                      </p:cBhvr>
                                      <p:to>
                                        <p:strVal val="(#ppt_y+0.4)"/>
                                      </p:to>
                                    </p:set>
                                    <p:anim from="(#ppt_y+0.4)" to="(#ppt_y)" calcmode="lin" valueType="num">
                                      <p:cBhvr>
                                        <p:cTn id="13" dur="615" accel="100000" fill="hold">
                                          <p:stCondLst>
                                            <p:cond delay="385"/>
                                          </p:stCondLst>
                                        </p:cTn>
                                        <p:tgtEl>
                                          <p:spTgt spid="7">
                                            <p:txEl>
                                              <p:pRg st="0" end="0"/>
                                            </p:txEl>
                                          </p:spTgt>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8000"/>
          </a:stretch>
        </a:blipFill>
        <a:effectLst/>
      </p:bgPr>
    </p:bg>
    <p:spTree>
      <p:nvGrpSpPr>
        <p:cNvPr id="1" name=""/>
        <p:cNvGrpSpPr/>
        <p:nvPr/>
      </p:nvGrpSpPr>
      <p:grpSpPr>
        <a:xfrm>
          <a:off x="0" y="0"/>
          <a:ext cx="0" cy="0"/>
          <a:chOff x="0" y="0"/>
          <a:chExt cx="0" cy="0"/>
        </a:xfrm>
      </p:grpSpPr>
      <p:sp>
        <p:nvSpPr>
          <p:cNvPr id="2" name="Rectangle 1"/>
          <p:cNvSpPr/>
          <p:nvPr/>
        </p:nvSpPr>
        <p:spPr>
          <a:xfrm>
            <a:off x="406400" y="1979136"/>
            <a:ext cx="8200571" cy="2554545"/>
          </a:xfrm>
          <a:prstGeom prst="rect">
            <a:avLst/>
          </a:prstGeom>
        </p:spPr>
        <p:txBody>
          <a:bodyPr wrap="square">
            <a:spAutoFit/>
          </a:bodyPr>
          <a:lstStyle/>
          <a:p>
            <a:pPr marL="457200" indent="-182880" algn="just">
              <a:buFont typeface="Wingdings" pitchFamily="2" charset="2"/>
              <a:buChar char="Ø"/>
            </a:pPr>
            <a:r>
              <a:rPr lang="en-US" sz="3200" dirty="0" smtClean="0"/>
              <a:t> The inflammatory glycoprotein YKL-40 was significantly higher in patients with type 2 diabetes mellitus than controls and cardiovascular complications contributed to its greater elevation.</a:t>
            </a:r>
          </a:p>
        </p:txBody>
      </p:sp>
    </p:spTree>
    <p:extLst>
      <p:ext uri="{BB962C8B-B14F-4D97-AF65-F5344CB8AC3E}">
        <p14:creationId xmlns="" xmlns:p14="http://schemas.microsoft.com/office/powerpoint/2010/main" val="392484877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8000"/>
          </a:stretch>
        </a:blipFill>
        <a:effectLst/>
      </p:bgPr>
    </p:bg>
    <p:spTree>
      <p:nvGrpSpPr>
        <p:cNvPr id="1" name=""/>
        <p:cNvGrpSpPr/>
        <p:nvPr/>
      </p:nvGrpSpPr>
      <p:grpSpPr>
        <a:xfrm>
          <a:off x="0" y="0"/>
          <a:ext cx="0" cy="0"/>
          <a:chOff x="0" y="0"/>
          <a:chExt cx="0" cy="0"/>
        </a:xfrm>
      </p:grpSpPr>
      <p:sp>
        <p:nvSpPr>
          <p:cNvPr id="2" name="Rectangle 1"/>
          <p:cNvSpPr/>
          <p:nvPr/>
        </p:nvSpPr>
        <p:spPr>
          <a:xfrm>
            <a:off x="682171" y="1480457"/>
            <a:ext cx="8055429" cy="3046988"/>
          </a:xfrm>
          <a:prstGeom prst="rect">
            <a:avLst/>
          </a:prstGeom>
        </p:spPr>
        <p:txBody>
          <a:bodyPr wrap="square">
            <a:spAutoFit/>
          </a:bodyPr>
          <a:lstStyle/>
          <a:p>
            <a:pPr indent="-182880" algn="just">
              <a:buFont typeface="Wingdings" pitchFamily="2" charset="2"/>
              <a:buChar char="Ø"/>
            </a:pPr>
            <a:r>
              <a:rPr lang="en-US" sz="3200" dirty="0" smtClean="0"/>
              <a:t> YKL-40 was positively correlated with several cardiovascular risk factors such as triglycerides, systolic blood pressure and mean blood pressure in the group of diabetic patients without cardiovascular complications.</a:t>
            </a:r>
          </a:p>
        </p:txBody>
      </p:sp>
    </p:spTree>
    <p:extLst>
      <p:ext uri="{BB962C8B-B14F-4D97-AF65-F5344CB8AC3E}">
        <p14:creationId xmlns="" xmlns:p14="http://schemas.microsoft.com/office/powerpoint/2010/main" val="3924848776"/>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8000"/>
          </a:stretch>
        </a:blipFill>
        <a:effectLst/>
      </p:bgPr>
    </p:bg>
    <p:spTree>
      <p:nvGrpSpPr>
        <p:cNvPr id="1" name=""/>
        <p:cNvGrpSpPr/>
        <p:nvPr/>
      </p:nvGrpSpPr>
      <p:grpSpPr>
        <a:xfrm>
          <a:off x="0" y="0"/>
          <a:ext cx="0" cy="0"/>
          <a:chOff x="0" y="0"/>
          <a:chExt cx="0" cy="0"/>
        </a:xfrm>
      </p:grpSpPr>
      <p:sp>
        <p:nvSpPr>
          <p:cNvPr id="2" name="Rectangle 1"/>
          <p:cNvSpPr/>
          <p:nvPr/>
        </p:nvSpPr>
        <p:spPr>
          <a:xfrm>
            <a:off x="391885" y="1592667"/>
            <a:ext cx="8345715" cy="4031873"/>
          </a:xfrm>
          <a:prstGeom prst="rect">
            <a:avLst/>
          </a:prstGeom>
        </p:spPr>
        <p:txBody>
          <a:bodyPr wrap="square">
            <a:spAutoFit/>
          </a:bodyPr>
          <a:lstStyle/>
          <a:p>
            <a:pPr indent="-182880" algn="just">
              <a:buFont typeface="Wingdings" pitchFamily="2" charset="2"/>
              <a:buChar char="Ø"/>
            </a:pPr>
            <a:r>
              <a:rPr lang="en-US" sz="3200" dirty="0" smtClean="0"/>
              <a:t>In the group of diabetic patients with cardiovascular complications YKL-40 showed positive correlation with duration of diabetes mellitus and urinary albumin to </a:t>
            </a:r>
            <a:r>
              <a:rPr lang="en-US" sz="3200" dirty="0" err="1" smtClean="0"/>
              <a:t>creatinine</a:t>
            </a:r>
            <a:r>
              <a:rPr lang="en-US" sz="3200" dirty="0" smtClean="0"/>
              <a:t> ratio denoting that longer duration of inflammation leads to increased YKL-40 levels with subsequent generalized vascular damage reflected by </a:t>
            </a:r>
            <a:r>
              <a:rPr lang="en-US" sz="3200" dirty="0" err="1" smtClean="0"/>
              <a:t>albuminuria</a:t>
            </a:r>
            <a:r>
              <a:rPr lang="en-US" sz="3200" dirty="0" smtClean="0"/>
              <a:t>.</a:t>
            </a:r>
          </a:p>
        </p:txBody>
      </p:sp>
    </p:spTree>
    <p:extLst>
      <p:ext uri="{BB962C8B-B14F-4D97-AF65-F5344CB8AC3E}">
        <p14:creationId xmlns="" xmlns:p14="http://schemas.microsoft.com/office/powerpoint/2010/main" val="392484877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8000"/>
          </a:stretch>
        </a:blipFill>
        <a:effectLst/>
      </p:bgPr>
    </p:bg>
    <p:spTree>
      <p:nvGrpSpPr>
        <p:cNvPr id="1" name=""/>
        <p:cNvGrpSpPr/>
        <p:nvPr/>
      </p:nvGrpSpPr>
      <p:grpSpPr>
        <a:xfrm>
          <a:off x="0" y="0"/>
          <a:ext cx="0" cy="0"/>
          <a:chOff x="0" y="0"/>
          <a:chExt cx="0" cy="0"/>
        </a:xfrm>
      </p:grpSpPr>
      <p:sp>
        <p:nvSpPr>
          <p:cNvPr id="2" name="Rectangle 1"/>
          <p:cNvSpPr/>
          <p:nvPr/>
        </p:nvSpPr>
        <p:spPr>
          <a:xfrm>
            <a:off x="449944" y="1769293"/>
            <a:ext cx="8142514" cy="2062103"/>
          </a:xfrm>
          <a:prstGeom prst="rect">
            <a:avLst/>
          </a:prstGeom>
        </p:spPr>
        <p:txBody>
          <a:bodyPr wrap="square">
            <a:spAutoFit/>
          </a:bodyPr>
          <a:lstStyle/>
          <a:p>
            <a:pPr indent="-182880" algn="just">
              <a:buFont typeface="Wingdings" pitchFamily="2" charset="2"/>
              <a:buChar char="Ø"/>
            </a:pPr>
            <a:r>
              <a:rPr lang="en-US" sz="3200" dirty="0" smtClean="0"/>
              <a:t>There was no correlation between both inflammatory markers YKL-40 and </a:t>
            </a:r>
            <a:r>
              <a:rPr lang="en-US" sz="3200" dirty="0" err="1" smtClean="0"/>
              <a:t>hsCRP</a:t>
            </a:r>
            <a:r>
              <a:rPr lang="en-US" sz="3200" dirty="0" smtClean="0"/>
              <a:t> implying that they are produced and secreted independently of each other.</a:t>
            </a:r>
          </a:p>
        </p:txBody>
      </p:sp>
    </p:spTree>
    <p:extLst>
      <p:ext uri="{BB962C8B-B14F-4D97-AF65-F5344CB8AC3E}">
        <p14:creationId xmlns="" xmlns:p14="http://schemas.microsoft.com/office/powerpoint/2010/main" val="392484877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8000"/>
          </a:stretch>
        </a:blipFill>
        <a:effectLst/>
      </p:bgPr>
    </p:bg>
    <p:spTree>
      <p:nvGrpSpPr>
        <p:cNvPr id="1" name=""/>
        <p:cNvGrpSpPr/>
        <p:nvPr/>
      </p:nvGrpSpPr>
      <p:grpSpPr>
        <a:xfrm>
          <a:off x="0" y="0"/>
          <a:ext cx="0" cy="0"/>
          <a:chOff x="0" y="0"/>
          <a:chExt cx="0" cy="0"/>
        </a:xfrm>
      </p:grpSpPr>
      <p:sp>
        <p:nvSpPr>
          <p:cNvPr id="2" name="Rectangle 1"/>
          <p:cNvSpPr/>
          <p:nvPr/>
        </p:nvSpPr>
        <p:spPr>
          <a:xfrm>
            <a:off x="566057" y="2167821"/>
            <a:ext cx="8113486" cy="2554545"/>
          </a:xfrm>
          <a:prstGeom prst="rect">
            <a:avLst/>
          </a:prstGeom>
        </p:spPr>
        <p:txBody>
          <a:bodyPr wrap="square">
            <a:spAutoFit/>
          </a:bodyPr>
          <a:lstStyle/>
          <a:p>
            <a:pPr indent="-182880" algn="just">
              <a:buFont typeface="Wingdings" pitchFamily="2" charset="2"/>
              <a:buChar char="Ø"/>
            </a:pPr>
            <a:r>
              <a:rPr lang="en-US" sz="3200" dirty="0" smtClean="0"/>
              <a:t>YKL-40 had a better specificity and positive predictive value than </a:t>
            </a:r>
            <a:r>
              <a:rPr lang="en-US" sz="3200" dirty="0" err="1" smtClean="0"/>
              <a:t>hsCRP</a:t>
            </a:r>
            <a:r>
              <a:rPr lang="en-US" sz="3200" dirty="0" smtClean="0"/>
              <a:t> in discriminating between diabetic patients without cardiovascular complications from those with cardiovascular complications.</a:t>
            </a:r>
          </a:p>
        </p:txBody>
      </p:sp>
    </p:spTree>
    <p:extLst>
      <p:ext uri="{BB962C8B-B14F-4D97-AF65-F5344CB8AC3E}">
        <p14:creationId xmlns="" xmlns:p14="http://schemas.microsoft.com/office/powerpoint/2010/main" val="3924848776"/>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728686" y="1395185"/>
            <a:ext cx="6415314" cy="1144816"/>
          </a:xfrm>
        </p:spPr>
        <p:txBody>
          <a:bodyPr/>
          <a:lstStyle/>
          <a:p>
            <a:r>
              <a:rPr lang="en-US" sz="4800" spc="50" dirty="0" smtClean="0">
                <a:ln w="11430"/>
                <a:solidFill>
                  <a:schemeClr val="bg1">
                    <a:lumMod val="25000"/>
                    <a:lumOff val="75000"/>
                  </a:schemeClr>
                </a:solidFill>
                <a:effectLst>
                  <a:outerShdw blurRad="76200" dist="50800" dir="5400000" algn="tl" rotWithShape="0">
                    <a:srgbClr val="000000">
                      <a:alpha val="65000"/>
                    </a:srgbClr>
                  </a:outerShdw>
                </a:effectLst>
              </a:rPr>
              <a:t/>
            </a:r>
            <a:br>
              <a:rPr lang="en-US" sz="4800" spc="50" dirty="0" smtClean="0">
                <a:ln w="11430"/>
                <a:solidFill>
                  <a:schemeClr val="bg1">
                    <a:lumMod val="25000"/>
                    <a:lumOff val="75000"/>
                  </a:schemeClr>
                </a:solidFill>
                <a:effectLst>
                  <a:outerShdw blurRad="76200" dist="50800" dir="5400000" algn="tl" rotWithShape="0">
                    <a:srgbClr val="000000">
                      <a:alpha val="65000"/>
                    </a:srgbClr>
                  </a:outerShdw>
                </a:effectLst>
              </a:rPr>
            </a:br>
            <a:r>
              <a:rPr lang="en-US" sz="4800" spc="50" dirty="0" smtClean="0">
                <a:ln w="11430"/>
                <a:solidFill>
                  <a:schemeClr val="bg1">
                    <a:lumMod val="25000"/>
                    <a:lumOff val="75000"/>
                  </a:schemeClr>
                </a:solidFill>
                <a:effectLst>
                  <a:outerShdw blurRad="76200" dist="50800" dir="5400000" algn="tl" rotWithShape="0">
                    <a:srgbClr val="000000">
                      <a:alpha val="65000"/>
                    </a:srgbClr>
                  </a:outerShdw>
                </a:effectLst>
              </a:rPr>
              <a:t/>
            </a:r>
            <a:br>
              <a:rPr lang="en-US" sz="4800" spc="50" dirty="0" smtClean="0">
                <a:ln w="11430"/>
                <a:solidFill>
                  <a:schemeClr val="bg1">
                    <a:lumMod val="25000"/>
                    <a:lumOff val="75000"/>
                  </a:schemeClr>
                </a:solidFill>
                <a:effectLst>
                  <a:outerShdw blurRad="76200" dist="50800" dir="5400000" algn="tl" rotWithShape="0">
                    <a:srgbClr val="000000">
                      <a:alpha val="65000"/>
                    </a:srgbClr>
                  </a:outerShdw>
                </a:effectLst>
              </a:rPr>
            </a:br>
            <a:r>
              <a:rPr lang="en-US" sz="6000" spc="50" dirty="0" smtClean="0">
                <a:ln w="11430"/>
                <a:solidFill>
                  <a:schemeClr val="tx1"/>
                </a:solidFill>
                <a:effectLst>
                  <a:outerShdw blurRad="76200" dist="50800" dir="5400000" algn="tl" rotWithShape="0">
                    <a:srgbClr val="000000">
                      <a:alpha val="65000"/>
                    </a:srgbClr>
                  </a:outerShdw>
                </a:effectLst>
                <a:latin typeface="Footlight MT Light" pitchFamily="18" charset="0"/>
              </a:rPr>
              <a:t>Recommendations</a:t>
            </a:r>
            <a:br>
              <a:rPr lang="en-US" sz="6000" spc="50" dirty="0" smtClean="0">
                <a:ln w="11430"/>
                <a:solidFill>
                  <a:schemeClr val="tx1"/>
                </a:solidFill>
                <a:effectLst>
                  <a:outerShdw blurRad="76200" dist="50800" dir="5400000" algn="tl" rotWithShape="0">
                    <a:srgbClr val="000000">
                      <a:alpha val="65000"/>
                    </a:srgbClr>
                  </a:outerShdw>
                </a:effectLst>
                <a:latin typeface="Footlight MT Light" pitchFamily="18" charset="0"/>
              </a:rPr>
            </a:br>
            <a:endParaRPr lang="en-US" sz="6000" dirty="0">
              <a:solidFill>
                <a:schemeClr val="tx1"/>
              </a:solidFill>
              <a:latin typeface="Footlight MT Light"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strVal val="#ppt_w*0.05"/>
                                          </p:val>
                                        </p:tav>
                                        <p:tav tm="100000">
                                          <p:val>
                                            <p:strVal val="#ppt_w"/>
                                          </p:val>
                                        </p:tav>
                                      </p:tavLst>
                                    </p:anim>
                                    <p:anim calcmode="lin" valueType="num">
                                      <p:cBhvr>
                                        <p:cTn id="8" dur="500" fill="hold"/>
                                        <p:tgtEl>
                                          <p:spTgt spid="5"/>
                                        </p:tgtEl>
                                        <p:attrNameLst>
                                          <p:attrName>ppt_h</p:attrName>
                                        </p:attrNameLst>
                                      </p:cBhvr>
                                      <p:tavLst>
                                        <p:tav tm="0">
                                          <p:val>
                                            <p:strVal val="#ppt_h"/>
                                          </p:val>
                                        </p:tav>
                                        <p:tav tm="100000">
                                          <p:val>
                                            <p:strVal val="#ppt_h"/>
                                          </p:val>
                                        </p:tav>
                                      </p:tavLst>
                                    </p:anim>
                                    <p:anim calcmode="lin" valueType="num">
                                      <p:cBhvr>
                                        <p:cTn id="9" dur="500" fill="hold"/>
                                        <p:tgtEl>
                                          <p:spTgt spid="5"/>
                                        </p:tgtEl>
                                        <p:attrNameLst>
                                          <p:attrName>ppt_x</p:attrName>
                                        </p:attrNameLst>
                                      </p:cBhvr>
                                      <p:tavLst>
                                        <p:tav tm="0">
                                          <p:val>
                                            <p:strVal val="#ppt_x-.2"/>
                                          </p:val>
                                        </p:tav>
                                        <p:tav tm="100000">
                                          <p:val>
                                            <p:strVal val="#ppt_x"/>
                                          </p:val>
                                        </p:tav>
                                      </p:tavLst>
                                    </p:anim>
                                    <p:anim calcmode="lin" valueType="num">
                                      <p:cBhvr>
                                        <p:cTn id="10" dur="500" fill="hold"/>
                                        <p:tgtEl>
                                          <p:spTgt spid="5"/>
                                        </p:tgtEl>
                                        <p:attrNameLst>
                                          <p:attrName>ppt_y</p:attrName>
                                        </p:attrNameLst>
                                      </p:cBhvr>
                                      <p:tavLst>
                                        <p:tav tm="0">
                                          <p:val>
                                            <p:strVal val="#ppt_y"/>
                                          </p:val>
                                        </p:tav>
                                        <p:tav tm="100000">
                                          <p:val>
                                            <p:strVal val="#ppt_y"/>
                                          </p:val>
                                        </p:tav>
                                      </p:tavLst>
                                    </p:anim>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8000"/>
          </a:stretch>
        </a:blipFill>
        <a:effectLst/>
      </p:bgPr>
    </p:bg>
    <p:spTree>
      <p:nvGrpSpPr>
        <p:cNvPr id="1" name=""/>
        <p:cNvGrpSpPr/>
        <p:nvPr/>
      </p:nvGrpSpPr>
      <p:grpSpPr>
        <a:xfrm>
          <a:off x="0" y="0"/>
          <a:ext cx="0" cy="0"/>
          <a:chOff x="0" y="0"/>
          <a:chExt cx="0" cy="0"/>
        </a:xfrm>
      </p:grpSpPr>
      <p:sp>
        <p:nvSpPr>
          <p:cNvPr id="2" name="Rectangle 1"/>
          <p:cNvSpPr/>
          <p:nvPr/>
        </p:nvSpPr>
        <p:spPr>
          <a:xfrm>
            <a:off x="362857" y="1353795"/>
            <a:ext cx="8360228" cy="3539430"/>
          </a:xfrm>
          <a:prstGeom prst="rect">
            <a:avLst/>
          </a:prstGeom>
        </p:spPr>
        <p:txBody>
          <a:bodyPr wrap="square">
            <a:spAutoFit/>
          </a:bodyPr>
          <a:lstStyle/>
          <a:p>
            <a:pPr marL="514350" indent="-514350" algn="just">
              <a:buFont typeface="+mj-lt"/>
              <a:buAutoNum type="arabicPeriod"/>
            </a:pPr>
            <a:r>
              <a:rPr lang="en-US" sz="3200" dirty="0" smtClean="0"/>
              <a:t>An extension of the work on a larger sample size of Egyptian patients with type 2 DM with and without cardiovascular complications in order to collect more data to find out whether YKL-40 can be considered as a marker of early inflammation in relation to </a:t>
            </a:r>
            <a:r>
              <a:rPr lang="en-US" sz="3200" dirty="0" err="1" smtClean="0"/>
              <a:t>hsCRP</a:t>
            </a:r>
            <a:r>
              <a:rPr lang="en-US" sz="3200" dirty="0" smtClean="0"/>
              <a:t>.</a:t>
            </a:r>
            <a:endParaRPr lang="en-US" sz="3200" dirty="0"/>
          </a:p>
        </p:txBody>
      </p:sp>
    </p:spTree>
    <p:extLst>
      <p:ext uri="{BB962C8B-B14F-4D97-AF65-F5344CB8AC3E}">
        <p14:creationId xmlns="" xmlns:p14="http://schemas.microsoft.com/office/powerpoint/2010/main" val="392484877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8000"/>
          </a:stretch>
        </a:blipFill>
        <a:effectLst/>
      </p:bgPr>
    </p:bg>
    <p:spTree>
      <p:nvGrpSpPr>
        <p:cNvPr id="1" name=""/>
        <p:cNvGrpSpPr/>
        <p:nvPr/>
      </p:nvGrpSpPr>
      <p:grpSpPr>
        <a:xfrm>
          <a:off x="0" y="0"/>
          <a:ext cx="0" cy="0"/>
          <a:chOff x="0" y="0"/>
          <a:chExt cx="0" cy="0"/>
        </a:xfrm>
      </p:grpSpPr>
      <p:sp>
        <p:nvSpPr>
          <p:cNvPr id="2" name="Rectangle 1"/>
          <p:cNvSpPr/>
          <p:nvPr/>
        </p:nvSpPr>
        <p:spPr>
          <a:xfrm>
            <a:off x="522515" y="2109765"/>
            <a:ext cx="8157028" cy="2554545"/>
          </a:xfrm>
          <a:prstGeom prst="rect">
            <a:avLst/>
          </a:prstGeom>
        </p:spPr>
        <p:txBody>
          <a:bodyPr wrap="square">
            <a:spAutoFit/>
          </a:bodyPr>
          <a:lstStyle/>
          <a:p>
            <a:pPr marL="573088" lvl="0" indent="-514350" algn="just"/>
            <a:r>
              <a:rPr lang="en-US" sz="3200" dirty="0" smtClean="0"/>
              <a:t>2. </a:t>
            </a:r>
            <a:r>
              <a:rPr lang="en-US" sz="3200" smtClean="0"/>
              <a:t>Conducting a  </a:t>
            </a:r>
            <a:r>
              <a:rPr lang="en-US" sz="3200" dirty="0" smtClean="0"/>
              <a:t>genetic study aiming at the discovery of possible polymorphisms in the YKL-40 gene among Egyptians that could influence its serum level and biological action. </a:t>
            </a:r>
          </a:p>
        </p:txBody>
      </p:sp>
    </p:spTree>
    <p:extLst>
      <p:ext uri="{BB962C8B-B14F-4D97-AF65-F5344CB8AC3E}">
        <p14:creationId xmlns="" xmlns:p14="http://schemas.microsoft.com/office/powerpoint/2010/main" val="3924848776"/>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7000" b="-8000"/>
          </a:stretch>
        </a:blipFill>
        <a:effectLst/>
      </p:bgPr>
    </p:bg>
    <p:spTree>
      <p:nvGrpSpPr>
        <p:cNvPr id="1" name=""/>
        <p:cNvGrpSpPr/>
        <p:nvPr/>
      </p:nvGrpSpPr>
      <p:grpSpPr>
        <a:xfrm>
          <a:off x="0" y="0"/>
          <a:ext cx="0" cy="0"/>
          <a:chOff x="0" y="0"/>
          <a:chExt cx="0" cy="0"/>
        </a:xfrm>
      </p:grpSpPr>
      <p:pic>
        <p:nvPicPr>
          <p:cNvPr id="2" name="Picture 3" descr="C:\Users\DELL\Desktop\Thank-You.jpg"/>
          <p:cNvPicPr>
            <a:picLocks noGrp="1" noChangeAspect="1" noChangeArrowheads="1"/>
          </p:cNvPicPr>
          <p:nvPr>
            <p:ph idx="1"/>
          </p:nvPr>
        </p:nvPicPr>
        <p:blipFill>
          <a:blip r:embed="rId3" cstate="print"/>
          <a:srcRect/>
          <a:stretch>
            <a:fillRect/>
          </a:stretch>
        </p:blipFill>
        <p:spPr bwMode="auto">
          <a:xfrm>
            <a:off x="0" y="0"/>
            <a:ext cx="9144000" cy="6858000"/>
          </a:xfrm>
          <a:prstGeom prst="rect">
            <a:avLst/>
          </a:prstGeom>
          <a:noFill/>
        </p:spPr>
      </p:pic>
    </p:spTree>
    <p:extLst>
      <p:ext uri="{BB962C8B-B14F-4D97-AF65-F5344CB8AC3E}">
        <p14:creationId xmlns="" xmlns:p14="http://schemas.microsoft.com/office/powerpoint/2010/main" val="3924848776"/>
      </p:ext>
    </p:extLst>
  </p:cSld>
  <p:clrMapOvr>
    <a:masterClrMapping/>
  </p:clrMapOvr>
  <p:transition>
    <p:wedge/>
  </p:transition>
  <p:timing>
    <p:tnLst>
      <p:par>
        <p:cTn id="1" dur="indefinite" restart="never" nodeType="tmRoot"/>
      </p:par>
    </p:tnLst>
  </p:timing>
</p:sld>
</file>

<file path=ppt/theme/theme1.xml><?xml version="1.0" encoding="utf-8"?>
<a:theme xmlns:a="http://schemas.openxmlformats.org/drawingml/2006/main" name="GreenBack_co_07_CrystalGraphics.com_PowerPoint_Templates_trial">
  <a:themeElements>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GreenBack_co_07_CrystalGraphics.com_PowerPoint_Templates_trial">
  <a:themeElements>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GreenBack_co_07_CrystalGraphics.com_PowerPoint_Templates_trial">
  <a:themeElements>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GreenBack_co_07_CrystalGraphics.com_PowerPoint_Templates_trial">
  <a:themeElements>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GreenBack_co_07_CrystalGraphics.com_PowerPoint_Templates_trial">
  <a:themeElements>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5.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6.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7.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8.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9.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0.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1.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2.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3.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4.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5.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6.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7.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8.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19.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0.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1.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2.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3.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4.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5.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6.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7.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8.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29.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0.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1.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2.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3.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4.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5.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6.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7.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8.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39.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0.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1.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2.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3.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4.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5.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6.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7.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8.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49.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50.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51.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5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3.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54.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5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6.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57.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58.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59.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60.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ppt/theme/themeOverride61.xml><?xml version="1.0" encoding="utf-8"?>
<a:themeOverride xmlns:a="http://schemas.openxmlformats.org/drawingml/2006/main">
  <a:clrScheme name="Default Design 13">
    <a:dk1>
      <a:srgbClr val="669900"/>
    </a:dk1>
    <a:lt1>
      <a:srgbClr val="FFFFFF"/>
    </a:lt1>
    <a:dk2>
      <a:srgbClr val="004400"/>
    </a:dk2>
    <a:lt2>
      <a:srgbClr val="FFFFFF"/>
    </a:lt2>
    <a:accent1>
      <a:srgbClr val="99CC00"/>
    </a:accent1>
    <a:accent2>
      <a:srgbClr val="FFCC00"/>
    </a:accent2>
    <a:accent3>
      <a:srgbClr val="AAB0AA"/>
    </a:accent3>
    <a:accent4>
      <a:srgbClr val="DADADA"/>
    </a:accent4>
    <a:accent5>
      <a:srgbClr val="CAE2AA"/>
    </a:accent5>
    <a:accent6>
      <a:srgbClr val="E7B900"/>
    </a:accent6>
    <a:hlink>
      <a:srgbClr val="FF9933"/>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Opulent</Template>
  <TotalTime>12811</TotalTime>
  <Words>2034</Words>
  <Application>Microsoft Office PowerPoint</Application>
  <PresentationFormat>On-screen Show (4:3)</PresentationFormat>
  <Paragraphs>249</Paragraphs>
  <Slides>78</Slides>
  <Notes>0</Notes>
  <HiddenSlides>0</HiddenSlides>
  <MMClips>0</MMClips>
  <ScaleCrop>false</ScaleCrop>
  <HeadingPairs>
    <vt:vector size="4" baseType="variant">
      <vt:variant>
        <vt:lpstr>Theme</vt:lpstr>
      </vt:variant>
      <vt:variant>
        <vt:i4>5</vt:i4>
      </vt:variant>
      <vt:variant>
        <vt:lpstr>Slide Titles</vt:lpstr>
      </vt:variant>
      <vt:variant>
        <vt:i4>78</vt:i4>
      </vt:variant>
    </vt:vector>
  </HeadingPairs>
  <TitlesOfParts>
    <vt:vector size="83" baseType="lpstr">
      <vt:lpstr>GreenBack_co_07_CrystalGraphics.com_PowerPoint_Templates_trial</vt:lpstr>
      <vt:lpstr>1_GreenBack_co_07_CrystalGraphics.com_PowerPoint_Templates_trial</vt:lpstr>
      <vt:lpstr>2_GreenBack_co_07_CrystalGraphics.com_PowerPoint_Templates_trial</vt:lpstr>
      <vt:lpstr>3_GreenBack_co_07_CrystalGraphics.com_PowerPoint_Templates_trial</vt:lpstr>
      <vt:lpstr>5_GreenBack_co_07_CrystalGraphics.com_PowerPoint_Templates_trial</vt:lpstr>
      <vt:lpstr>Slide 1</vt:lpstr>
      <vt:lpstr>Slide 2</vt:lpstr>
      <vt:lpstr>YKL-40</vt:lpstr>
      <vt:lpstr> The protein has several names: </vt:lpstr>
      <vt:lpstr>Chitin</vt:lpstr>
      <vt:lpstr>Slide 6</vt:lpstr>
      <vt:lpstr>Slide 7</vt:lpstr>
      <vt:lpstr>Slide 8</vt:lpstr>
      <vt:lpstr>Slide 9</vt:lpstr>
      <vt:lpstr> The crystallographic three-dimensional structure of human YKL-40 </vt:lpstr>
      <vt:lpstr>Secretion of YKL-40</vt:lpstr>
      <vt:lpstr>YKL-40 receptors</vt:lpstr>
      <vt:lpstr>Physiological role of YKL-40 </vt:lpstr>
      <vt:lpstr>Physiological role of YKL-40 </vt:lpstr>
      <vt:lpstr>Physiological role of YKL-40 </vt:lpstr>
      <vt:lpstr>Physiological role of YKL-40 </vt:lpstr>
      <vt:lpstr>YKL-40 in pathological conditions</vt:lpstr>
      <vt:lpstr>YKL-40 in pathological conditions</vt:lpstr>
      <vt:lpstr>YKL-40 in pathological conditions</vt:lpstr>
      <vt:lpstr>YKL-40 in pathological conditions</vt:lpstr>
      <vt:lpstr>Slide 21</vt:lpstr>
      <vt:lpstr>Role of YKL-40 in oncogenic     programming process</vt:lpstr>
      <vt:lpstr>Slide 23</vt:lpstr>
      <vt:lpstr>Slide 24</vt:lpstr>
      <vt:lpstr>Slide 25</vt:lpstr>
      <vt:lpstr>Slide 26</vt:lpstr>
      <vt:lpstr>Slide 27</vt:lpstr>
      <vt:lpstr>Slide 28</vt:lpstr>
      <vt:lpstr>Slide 29</vt:lpstr>
      <vt:lpstr>Acute complications</vt:lpstr>
      <vt:lpstr>Chronic complications</vt:lpstr>
      <vt:lpstr>Slide 32</vt:lpstr>
      <vt:lpstr>Slide 33</vt:lpstr>
      <vt:lpstr>Slide 34</vt:lpstr>
      <vt:lpstr>Slide 35</vt:lpstr>
      <vt:lpstr>Slide 36</vt:lpstr>
      <vt:lpstr>Slide 37</vt:lpstr>
      <vt:lpstr>Slide 38</vt:lpstr>
      <vt:lpstr>YKL-40 in the early stage of atherosclerosis</vt:lpstr>
      <vt:lpstr>YKL-40 in the late stage of atherosclerosis</vt:lpstr>
      <vt:lpstr>Slide 41</vt:lpstr>
      <vt:lpstr>Slide 42</vt:lpstr>
      <vt:lpstr>Slide 43</vt:lpstr>
      <vt:lpstr>Slide 44</vt:lpstr>
      <vt:lpstr>Slide 45</vt:lpstr>
      <vt:lpstr>Slide 46</vt:lpstr>
      <vt:lpstr>To all subjects the following was done:</vt:lpstr>
      <vt:lpstr>Slide 48</vt:lpstr>
      <vt:lpstr>To all studied subjects, the following laboratory investigations were done:</vt:lpstr>
      <vt:lpstr>Slide 50</vt:lpstr>
      <vt:lpstr>Slide 51</vt:lpstr>
      <vt:lpstr>Distribution of Coronary artery disease (CAD), stroke, peripheral arterial disease (PAD), nephropathy, neuropathy and retinopathy in the group of diabetic patients with cardiovascular complications </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Clinical (sensitivity, specificity, positive predictive value, negative predictive value and efficiency) for hsCRP and YKL-40 in diabetic patients</vt:lpstr>
      <vt:lpstr>Slide 66</vt:lpstr>
      <vt:lpstr>Slide 67</vt:lpstr>
      <vt:lpstr>Slide 68</vt:lpstr>
      <vt:lpstr>Slide 69</vt:lpstr>
      <vt:lpstr>Slide 70</vt:lpstr>
      <vt:lpstr>Slide 71</vt:lpstr>
      <vt:lpstr>Slide 72</vt:lpstr>
      <vt:lpstr>Slide 73</vt:lpstr>
      <vt:lpstr>Slide 74</vt:lpstr>
      <vt:lpstr>  Recommendations </vt:lpstr>
      <vt:lpstr>Slide 76</vt:lpstr>
      <vt:lpstr>Slide 77</vt:lpstr>
      <vt:lpstr>Slide 78</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YKL-40</dc:title>
  <dc:creator>DELL</dc:creator>
  <cp:lastModifiedBy>Hoda</cp:lastModifiedBy>
  <cp:revision>258</cp:revision>
  <dcterms:created xsi:type="dcterms:W3CDTF">2013-10-29T18:49:13Z</dcterms:created>
  <dcterms:modified xsi:type="dcterms:W3CDTF">2014-09-30T09:28:32Z</dcterms:modified>
</cp:coreProperties>
</file>