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0" r:id="rId1"/>
  </p:sldMasterIdLst>
  <p:notesMasterIdLst>
    <p:notesMasterId r:id="rId31"/>
  </p:notesMasterIdLst>
  <p:sldIdLst>
    <p:sldId id="349" r:id="rId2"/>
    <p:sldId id="377" r:id="rId3"/>
    <p:sldId id="334" r:id="rId4"/>
    <p:sldId id="355" r:id="rId5"/>
    <p:sldId id="353" r:id="rId6"/>
    <p:sldId id="336" r:id="rId7"/>
    <p:sldId id="361" r:id="rId8"/>
    <p:sldId id="356" r:id="rId9"/>
    <p:sldId id="370" r:id="rId10"/>
    <p:sldId id="368" r:id="rId11"/>
    <p:sldId id="371" r:id="rId12"/>
    <p:sldId id="369" r:id="rId13"/>
    <p:sldId id="360" r:id="rId14"/>
    <p:sldId id="363" r:id="rId15"/>
    <p:sldId id="367" r:id="rId16"/>
    <p:sldId id="372" r:id="rId17"/>
    <p:sldId id="354" r:id="rId18"/>
    <p:sldId id="373" r:id="rId19"/>
    <p:sldId id="339" r:id="rId20"/>
    <p:sldId id="374" r:id="rId21"/>
    <p:sldId id="364" r:id="rId22"/>
    <p:sldId id="340" r:id="rId23"/>
    <p:sldId id="378" r:id="rId24"/>
    <p:sldId id="375" r:id="rId25"/>
    <p:sldId id="376" r:id="rId26"/>
    <p:sldId id="366" r:id="rId27"/>
    <p:sldId id="344" r:id="rId28"/>
    <p:sldId id="348" r:id="rId29"/>
    <p:sldId id="351" r:id="rId30"/>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テーマ スタイル 1 - アクセント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テーマ スタイル 1 - アクセント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84E427A-3D55-4303-BF80-6455036E1DE7}" styleName="テーマ スタイル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73001" autoAdjust="0"/>
  </p:normalViewPr>
  <p:slideViewPr>
    <p:cSldViewPr>
      <p:cViewPr varScale="1">
        <p:scale>
          <a:sx n="100" d="100"/>
          <a:sy n="100" d="100"/>
        </p:scale>
        <p:origin x="-96" y="-960"/>
      </p:cViewPr>
      <p:guideLst>
        <p:guide orient="horz" pos="2160"/>
        <p:guide pos="2880"/>
      </p:guideLst>
    </p:cSldViewPr>
  </p:slideViewPr>
  <p:outlineViewPr>
    <p:cViewPr>
      <p:scale>
        <a:sx n="33" d="100"/>
        <a:sy n="33" d="100"/>
      </p:scale>
      <p:origin x="0" y="-4752"/>
    </p:cViewPr>
  </p:outlineViewPr>
  <p:notesTextViewPr>
    <p:cViewPr>
      <p:scale>
        <a:sx n="100" d="100"/>
        <a:sy n="100" d="100"/>
      </p:scale>
      <p:origin x="0" y="0"/>
    </p:cViewPr>
  </p:notesTextViewPr>
  <p:sorterViewPr>
    <p:cViewPr>
      <p:scale>
        <a:sx n="78" d="100"/>
        <a:sy n="78" d="100"/>
      </p:scale>
      <p:origin x="0" y="4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Edogawa\&#12487;&#12473;&#12463;&#12488;&#12483;&#12503;\2014&#30330;&#34920;\&#12509;&#12540;&#12488;&#12459;&#12486;&#12540;&#12486;&#12523;\&#12509;&#12540;&#12488;&#20351;&#29992;&#26085;&#25968;.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952165354330705E-2"/>
          <c:y val="0.12379644211140275"/>
          <c:w val="0.8665228346456697"/>
          <c:h val="0.7130306211723535"/>
        </c:manualLayout>
      </c:layout>
      <c:scatterChart>
        <c:scatterStyle val="lineMarker"/>
        <c:varyColors val="0"/>
        <c:ser>
          <c:idx val="0"/>
          <c:order val="0"/>
          <c:tx>
            <c:strRef>
              <c:f>Sheet5!$B$276</c:f>
              <c:strCache>
                <c:ptCount val="1"/>
                <c:pt idx="0">
                  <c:v>31</c:v>
                </c:pt>
              </c:strCache>
            </c:strRef>
          </c:tx>
          <c:spPr>
            <a:ln w="25400">
              <a:solidFill>
                <a:srgbClr val="000000"/>
              </a:solidFill>
              <a:prstDash val="solid"/>
            </a:ln>
          </c:spPr>
          <c:marker>
            <c:symbol val="none"/>
          </c:marker>
          <c:xVal>
            <c:numRef>
              <c:f>Sheet5!$A$276:$A$622</c:f>
              <c:numCache>
                <c:formatCode>General</c:formatCode>
                <c:ptCount val="347"/>
                <c:pt idx="0">
                  <c:v>35</c:v>
                </c:pt>
                <c:pt idx="1">
                  <c:v>0</c:v>
                </c:pt>
                <c:pt idx="2">
                  <c:v>37</c:v>
                </c:pt>
                <c:pt idx="3">
                  <c:v>38</c:v>
                </c:pt>
                <c:pt idx="4">
                  <c:v>39</c:v>
                </c:pt>
                <c:pt idx="5">
                  <c:v>40</c:v>
                </c:pt>
                <c:pt idx="6">
                  <c:v>42</c:v>
                </c:pt>
                <c:pt idx="7">
                  <c:v>44</c:v>
                </c:pt>
                <c:pt idx="8">
                  <c:v>44</c:v>
                </c:pt>
                <c:pt idx="9">
                  <c:v>45</c:v>
                </c:pt>
                <c:pt idx="10">
                  <c:v>45</c:v>
                </c:pt>
                <c:pt idx="11">
                  <c:v>46</c:v>
                </c:pt>
                <c:pt idx="12">
                  <c:v>47</c:v>
                </c:pt>
                <c:pt idx="13">
                  <c:v>48</c:v>
                </c:pt>
                <c:pt idx="14">
                  <c:v>49</c:v>
                </c:pt>
                <c:pt idx="15">
                  <c:v>52</c:v>
                </c:pt>
                <c:pt idx="16">
                  <c:v>54</c:v>
                </c:pt>
                <c:pt idx="17">
                  <c:v>54</c:v>
                </c:pt>
                <c:pt idx="18">
                  <c:v>55</c:v>
                </c:pt>
                <c:pt idx="19">
                  <c:v>56</c:v>
                </c:pt>
                <c:pt idx="20">
                  <c:v>56</c:v>
                </c:pt>
                <c:pt idx="21">
                  <c:v>56</c:v>
                </c:pt>
                <c:pt idx="22">
                  <c:v>56</c:v>
                </c:pt>
                <c:pt idx="23">
                  <c:v>58</c:v>
                </c:pt>
                <c:pt idx="24">
                  <c:v>59</c:v>
                </c:pt>
                <c:pt idx="25">
                  <c:v>62</c:v>
                </c:pt>
                <c:pt idx="26">
                  <c:v>64</c:v>
                </c:pt>
                <c:pt idx="27">
                  <c:v>65</c:v>
                </c:pt>
                <c:pt idx="28">
                  <c:v>66</c:v>
                </c:pt>
                <c:pt idx="29">
                  <c:v>66</c:v>
                </c:pt>
                <c:pt idx="30">
                  <c:v>66</c:v>
                </c:pt>
                <c:pt idx="31">
                  <c:v>67</c:v>
                </c:pt>
                <c:pt idx="32">
                  <c:v>68</c:v>
                </c:pt>
                <c:pt idx="33">
                  <c:v>74</c:v>
                </c:pt>
                <c:pt idx="34">
                  <c:v>74</c:v>
                </c:pt>
                <c:pt idx="35">
                  <c:v>76</c:v>
                </c:pt>
                <c:pt idx="36">
                  <c:v>76</c:v>
                </c:pt>
                <c:pt idx="37">
                  <c:v>77</c:v>
                </c:pt>
                <c:pt idx="38">
                  <c:v>77</c:v>
                </c:pt>
                <c:pt idx="39">
                  <c:v>78</c:v>
                </c:pt>
                <c:pt idx="40">
                  <c:v>79</c:v>
                </c:pt>
                <c:pt idx="41">
                  <c:v>79</c:v>
                </c:pt>
                <c:pt idx="42">
                  <c:v>80</c:v>
                </c:pt>
                <c:pt idx="43">
                  <c:v>84</c:v>
                </c:pt>
                <c:pt idx="44">
                  <c:v>86</c:v>
                </c:pt>
                <c:pt idx="45">
                  <c:v>87</c:v>
                </c:pt>
                <c:pt idx="46">
                  <c:v>87</c:v>
                </c:pt>
                <c:pt idx="47">
                  <c:v>87</c:v>
                </c:pt>
                <c:pt idx="48">
                  <c:v>87</c:v>
                </c:pt>
                <c:pt idx="49">
                  <c:v>87</c:v>
                </c:pt>
                <c:pt idx="50">
                  <c:v>88</c:v>
                </c:pt>
                <c:pt idx="51">
                  <c:v>88</c:v>
                </c:pt>
                <c:pt idx="52">
                  <c:v>89</c:v>
                </c:pt>
                <c:pt idx="53">
                  <c:v>89</c:v>
                </c:pt>
                <c:pt idx="54">
                  <c:v>89</c:v>
                </c:pt>
                <c:pt idx="55">
                  <c:v>90</c:v>
                </c:pt>
                <c:pt idx="56">
                  <c:v>91</c:v>
                </c:pt>
                <c:pt idx="57">
                  <c:v>92</c:v>
                </c:pt>
                <c:pt idx="58">
                  <c:v>92</c:v>
                </c:pt>
                <c:pt idx="59">
                  <c:v>92</c:v>
                </c:pt>
                <c:pt idx="60">
                  <c:v>94</c:v>
                </c:pt>
                <c:pt idx="61">
                  <c:v>95</c:v>
                </c:pt>
                <c:pt idx="62">
                  <c:v>95</c:v>
                </c:pt>
                <c:pt idx="63">
                  <c:v>96</c:v>
                </c:pt>
                <c:pt idx="64">
                  <c:v>96</c:v>
                </c:pt>
                <c:pt idx="65">
                  <c:v>98</c:v>
                </c:pt>
                <c:pt idx="66">
                  <c:v>98</c:v>
                </c:pt>
                <c:pt idx="67">
                  <c:v>99</c:v>
                </c:pt>
                <c:pt idx="68">
                  <c:v>99</c:v>
                </c:pt>
                <c:pt idx="69">
                  <c:v>99</c:v>
                </c:pt>
                <c:pt idx="70">
                  <c:v>100</c:v>
                </c:pt>
                <c:pt idx="71">
                  <c:v>102</c:v>
                </c:pt>
                <c:pt idx="72">
                  <c:v>104</c:v>
                </c:pt>
                <c:pt idx="73">
                  <c:v>104</c:v>
                </c:pt>
                <c:pt idx="74">
                  <c:v>112</c:v>
                </c:pt>
                <c:pt idx="75">
                  <c:v>115</c:v>
                </c:pt>
                <c:pt idx="76">
                  <c:v>115</c:v>
                </c:pt>
                <c:pt idx="77">
                  <c:v>118</c:v>
                </c:pt>
                <c:pt idx="78">
                  <c:v>118</c:v>
                </c:pt>
                <c:pt idx="79">
                  <c:v>120</c:v>
                </c:pt>
                <c:pt idx="80">
                  <c:v>122</c:v>
                </c:pt>
                <c:pt idx="81">
                  <c:v>124</c:v>
                </c:pt>
                <c:pt idx="82">
                  <c:v>124</c:v>
                </c:pt>
                <c:pt idx="83">
                  <c:v>128</c:v>
                </c:pt>
                <c:pt idx="84">
                  <c:v>130</c:v>
                </c:pt>
                <c:pt idx="85">
                  <c:v>130</c:v>
                </c:pt>
                <c:pt idx="86">
                  <c:v>132</c:v>
                </c:pt>
                <c:pt idx="87">
                  <c:v>132</c:v>
                </c:pt>
                <c:pt idx="88">
                  <c:v>134</c:v>
                </c:pt>
                <c:pt idx="89">
                  <c:v>134</c:v>
                </c:pt>
                <c:pt idx="90">
                  <c:v>143</c:v>
                </c:pt>
                <c:pt idx="91">
                  <c:v>157</c:v>
                </c:pt>
                <c:pt idx="92">
                  <c:v>157</c:v>
                </c:pt>
                <c:pt idx="93">
                  <c:v>158</c:v>
                </c:pt>
                <c:pt idx="94">
                  <c:v>160</c:v>
                </c:pt>
                <c:pt idx="95">
                  <c:v>165</c:v>
                </c:pt>
                <c:pt idx="96">
                  <c:v>166</c:v>
                </c:pt>
                <c:pt idx="97">
                  <c:v>168</c:v>
                </c:pt>
                <c:pt idx="98">
                  <c:v>168</c:v>
                </c:pt>
                <c:pt idx="99">
                  <c:v>169</c:v>
                </c:pt>
                <c:pt idx="100">
                  <c:v>175</c:v>
                </c:pt>
                <c:pt idx="101">
                  <c:v>176</c:v>
                </c:pt>
                <c:pt idx="102">
                  <c:v>178</c:v>
                </c:pt>
                <c:pt idx="103">
                  <c:v>184</c:v>
                </c:pt>
                <c:pt idx="104">
                  <c:v>185</c:v>
                </c:pt>
                <c:pt idx="105">
                  <c:v>186</c:v>
                </c:pt>
                <c:pt idx="106">
                  <c:v>188</c:v>
                </c:pt>
                <c:pt idx="107">
                  <c:v>190</c:v>
                </c:pt>
                <c:pt idx="108">
                  <c:v>190</c:v>
                </c:pt>
                <c:pt idx="109">
                  <c:v>191</c:v>
                </c:pt>
                <c:pt idx="110">
                  <c:v>192</c:v>
                </c:pt>
                <c:pt idx="111">
                  <c:v>193</c:v>
                </c:pt>
                <c:pt idx="112">
                  <c:v>193</c:v>
                </c:pt>
                <c:pt idx="113">
                  <c:v>194</c:v>
                </c:pt>
                <c:pt idx="114">
                  <c:v>195</c:v>
                </c:pt>
                <c:pt idx="115">
                  <c:v>198</c:v>
                </c:pt>
                <c:pt idx="116">
                  <c:v>198</c:v>
                </c:pt>
                <c:pt idx="117">
                  <c:v>199</c:v>
                </c:pt>
                <c:pt idx="118">
                  <c:v>201</c:v>
                </c:pt>
                <c:pt idx="119">
                  <c:v>202</c:v>
                </c:pt>
                <c:pt idx="120">
                  <c:v>203</c:v>
                </c:pt>
                <c:pt idx="121">
                  <c:v>211</c:v>
                </c:pt>
                <c:pt idx="122">
                  <c:v>211</c:v>
                </c:pt>
                <c:pt idx="123">
                  <c:v>211</c:v>
                </c:pt>
                <c:pt idx="124">
                  <c:v>211</c:v>
                </c:pt>
                <c:pt idx="125">
                  <c:v>212</c:v>
                </c:pt>
                <c:pt idx="126">
                  <c:v>212</c:v>
                </c:pt>
                <c:pt idx="127">
                  <c:v>223</c:v>
                </c:pt>
                <c:pt idx="128">
                  <c:v>224</c:v>
                </c:pt>
                <c:pt idx="129">
                  <c:v>224</c:v>
                </c:pt>
                <c:pt idx="130">
                  <c:v>225</c:v>
                </c:pt>
                <c:pt idx="131">
                  <c:v>231</c:v>
                </c:pt>
                <c:pt idx="132">
                  <c:v>232</c:v>
                </c:pt>
                <c:pt idx="133">
                  <c:v>232</c:v>
                </c:pt>
                <c:pt idx="134">
                  <c:v>233</c:v>
                </c:pt>
                <c:pt idx="135">
                  <c:v>233</c:v>
                </c:pt>
                <c:pt idx="136">
                  <c:v>233</c:v>
                </c:pt>
                <c:pt idx="137">
                  <c:v>233</c:v>
                </c:pt>
                <c:pt idx="138">
                  <c:v>234</c:v>
                </c:pt>
                <c:pt idx="139">
                  <c:v>234</c:v>
                </c:pt>
                <c:pt idx="140">
                  <c:v>234</c:v>
                </c:pt>
                <c:pt idx="141">
                  <c:v>236</c:v>
                </c:pt>
                <c:pt idx="142">
                  <c:v>245</c:v>
                </c:pt>
                <c:pt idx="143">
                  <c:v>245</c:v>
                </c:pt>
                <c:pt idx="144">
                  <c:v>250</c:v>
                </c:pt>
                <c:pt idx="145">
                  <c:v>250</c:v>
                </c:pt>
                <c:pt idx="146">
                  <c:v>254</c:v>
                </c:pt>
                <c:pt idx="147">
                  <c:v>254</c:v>
                </c:pt>
                <c:pt idx="148">
                  <c:v>255</c:v>
                </c:pt>
                <c:pt idx="149">
                  <c:v>256</c:v>
                </c:pt>
                <c:pt idx="150">
                  <c:v>256</c:v>
                </c:pt>
                <c:pt idx="151">
                  <c:v>256</c:v>
                </c:pt>
                <c:pt idx="152">
                  <c:v>265</c:v>
                </c:pt>
                <c:pt idx="153">
                  <c:v>265</c:v>
                </c:pt>
                <c:pt idx="154">
                  <c:v>267</c:v>
                </c:pt>
                <c:pt idx="155">
                  <c:v>270</c:v>
                </c:pt>
                <c:pt idx="156">
                  <c:v>274</c:v>
                </c:pt>
                <c:pt idx="157">
                  <c:v>276</c:v>
                </c:pt>
                <c:pt idx="158">
                  <c:v>279</c:v>
                </c:pt>
                <c:pt idx="159">
                  <c:v>280</c:v>
                </c:pt>
                <c:pt idx="160">
                  <c:v>280</c:v>
                </c:pt>
                <c:pt idx="161">
                  <c:v>286</c:v>
                </c:pt>
                <c:pt idx="162">
                  <c:v>286</c:v>
                </c:pt>
                <c:pt idx="163">
                  <c:v>286</c:v>
                </c:pt>
                <c:pt idx="164">
                  <c:v>288</c:v>
                </c:pt>
                <c:pt idx="165">
                  <c:v>291</c:v>
                </c:pt>
                <c:pt idx="166">
                  <c:v>293</c:v>
                </c:pt>
                <c:pt idx="167">
                  <c:v>294</c:v>
                </c:pt>
                <c:pt idx="168">
                  <c:v>295</c:v>
                </c:pt>
                <c:pt idx="169">
                  <c:v>298</c:v>
                </c:pt>
                <c:pt idx="170">
                  <c:v>298</c:v>
                </c:pt>
                <c:pt idx="171">
                  <c:v>298</c:v>
                </c:pt>
                <c:pt idx="172">
                  <c:v>298</c:v>
                </c:pt>
                <c:pt idx="173">
                  <c:v>298</c:v>
                </c:pt>
                <c:pt idx="174">
                  <c:v>300</c:v>
                </c:pt>
                <c:pt idx="175">
                  <c:v>302</c:v>
                </c:pt>
                <c:pt idx="176">
                  <c:v>304</c:v>
                </c:pt>
                <c:pt idx="177">
                  <c:v>304</c:v>
                </c:pt>
                <c:pt idx="178">
                  <c:v>310</c:v>
                </c:pt>
                <c:pt idx="179">
                  <c:v>311</c:v>
                </c:pt>
                <c:pt idx="180">
                  <c:v>313</c:v>
                </c:pt>
                <c:pt idx="181">
                  <c:v>321</c:v>
                </c:pt>
                <c:pt idx="182">
                  <c:v>321</c:v>
                </c:pt>
                <c:pt idx="183">
                  <c:v>322</c:v>
                </c:pt>
                <c:pt idx="184">
                  <c:v>322</c:v>
                </c:pt>
                <c:pt idx="185">
                  <c:v>322</c:v>
                </c:pt>
                <c:pt idx="186">
                  <c:v>322</c:v>
                </c:pt>
                <c:pt idx="187">
                  <c:v>324</c:v>
                </c:pt>
                <c:pt idx="188">
                  <c:v>330</c:v>
                </c:pt>
                <c:pt idx="189">
                  <c:v>333</c:v>
                </c:pt>
                <c:pt idx="190">
                  <c:v>334</c:v>
                </c:pt>
                <c:pt idx="191">
                  <c:v>342</c:v>
                </c:pt>
                <c:pt idx="192">
                  <c:v>342</c:v>
                </c:pt>
                <c:pt idx="193">
                  <c:v>343</c:v>
                </c:pt>
                <c:pt idx="194">
                  <c:v>343</c:v>
                </c:pt>
                <c:pt idx="195">
                  <c:v>343</c:v>
                </c:pt>
                <c:pt idx="196">
                  <c:v>345</c:v>
                </c:pt>
                <c:pt idx="197">
                  <c:v>345</c:v>
                </c:pt>
                <c:pt idx="198">
                  <c:v>345</c:v>
                </c:pt>
                <c:pt idx="199">
                  <c:v>345</c:v>
                </c:pt>
                <c:pt idx="200">
                  <c:v>345</c:v>
                </c:pt>
                <c:pt idx="201">
                  <c:v>350</c:v>
                </c:pt>
                <c:pt idx="202">
                  <c:v>352</c:v>
                </c:pt>
                <c:pt idx="203">
                  <c:v>354</c:v>
                </c:pt>
                <c:pt idx="204">
                  <c:v>356</c:v>
                </c:pt>
                <c:pt idx="205">
                  <c:v>356</c:v>
                </c:pt>
                <c:pt idx="206">
                  <c:v>356</c:v>
                </c:pt>
                <c:pt idx="207">
                  <c:v>356</c:v>
                </c:pt>
                <c:pt idx="208">
                  <c:v>357</c:v>
                </c:pt>
                <c:pt idx="209">
                  <c:v>359</c:v>
                </c:pt>
                <c:pt idx="210">
                  <c:v>362</c:v>
                </c:pt>
                <c:pt idx="211">
                  <c:v>363</c:v>
                </c:pt>
                <c:pt idx="212">
                  <c:v>365</c:v>
                </c:pt>
                <c:pt idx="213">
                  <c:v>365</c:v>
                </c:pt>
                <c:pt idx="214">
                  <c:v>366</c:v>
                </c:pt>
                <c:pt idx="215">
                  <c:v>370</c:v>
                </c:pt>
                <c:pt idx="216">
                  <c:v>370</c:v>
                </c:pt>
                <c:pt idx="217">
                  <c:v>371</c:v>
                </c:pt>
                <c:pt idx="218">
                  <c:v>376</c:v>
                </c:pt>
                <c:pt idx="219">
                  <c:v>376</c:v>
                </c:pt>
                <c:pt idx="220">
                  <c:v>377</c:v>
                </c:pt>
                <c:pt idx="221">
                  <c:v>377</c:v>
                </c:pt>
                <c:pt idx="222">
                  <c:v>378</c:v>
                </c:pt>
                <c:pt idx="223">
                  <c:v>378</c:v>
                </c:pt>
                <c:pt idx="224">
                  <c:v>385</c:v>
                </c:pt>
                <c:pt idx="225">
                  <c:v>386</c:v>
                </c:pt>
                <c:pt idx="226">
                  <c:v>387</c:v>
                </c:pt>
                <c:pt idx="227">
                  <c:v>388</c:v>
                </c:pt>
                <c:pt idx="228">
                  <c:v>389</c:v>
                </c:pt>
                <c:pt idx="229">
                  <c:v>389</c:v>
                </c:pt>
                <c:pt idx="230">
                  <c:v>390</c:v>
                </c:pt>
                <c:pt idx="231">
                  <c:v>391</c:v>
                </c:pt>
                <c:pt idx="232">
                  <c:v>391</c:v>
                </c:pt>
                <c:pt idx="233">
                  <c:v>392</c:v>
                </c:pt>
                <c:pt idx="234">
                  <c:v>394</c:v>
                </c:pt>
                <c:pt idx="235">
                  <c:v>398</c:v>
                </c:pt>
                <c:pt idx="236">
                  <c:v>399</c:v>
                </c:pt>
                <c:pt idx="237">
                  <c:v>400</c:v>
                </c:pt>
                <c:pt idx="238">
                  <c:v>400</c:v>
                </c:pt>
                <c:pt idx="239">
                  <c:v>401</c:v>
                </c:pt>
                <c:pt idx="240">
                  <c:v>401</c:v>
                </c:pt>
                <c:pt idx="241">
                  <c:v>403</c:v>
                </c:pt>
                <c:pt idx="242">
                  <c:v>404</c:v>
                </c:pt>
                <c:pt idx="243">
                  <c:v>412</c:v>
                </c:pt>
                <c:pt idx="244">
                  <c:v>414</c:v>
                </c:pt>
                <c:pt idx="245">
                  <c:v>421</c:v>
                </c:pt>
                <c:pt idx="246">
                  <c:v>421</c:v>
                </c:pt>
                <c:pt idx="247">
                  <c:v>421</c:v>
                </c:pt>
                <c:pt idx="248">
                  <c:v>421</c:v>
                </c:pt>
                <c:pt idx="249">
                  <c:v>423</c:v>
                </c:pt>
                <c:pt idx="250">
                  <c:v>430</c:v>
                </c:pt>
                <c:pt idx="251">
                  <c:v>430</c:v>
                </c:pt>
                <c:pt idx="252">
                  <c:v>431</c:v>
                </c:pt>
                <c:pt idx="253">
                  <c:v>432</c:v>
                </c:pt>
                <c:pt idx="254">
                  <c:v>432</c:v>
                </c:pt>
                <c:pt idx="255">
                  <c:v>432</c:v>
                </c:pt>
                <c:pt idx="256">
                  <c:v>432</c:v>
                </c:pt>
                <c:pt idx="257">
                  <c:v>436</c:v>
                </c:pt>
                <c:pt idx="258">
                  <c:v>437</c:v>
                </c:pt>
                <c:pt idx="259">
                  <c:v>442</c:v>
                </c:pt>
                <c:pt idx="260">
                  <c:v>443</c:v>
                </c:pt>
                <c:pt idx="261">
                  <c:v>443</c:v>
                </c:pt>
                <c:pt idx="262">
                  <c:v>445</c:v>
                </c:pt>
                <c:pt idx="263">
                  <c:v>450</c:v>
                </c:pt>
                <c:pt idx="264">
                  <c:v>450</c:v>
                </c:pt>
                <c:pt idx="265">
                  <c:v>452</c:v>
                </c:pt>
                <c:pt idx="266">
                  <c:v>453</c:v>
                </c:pt>
                <c:pt idx="267">
                  <c:v>455</c:v>
                </c:pt>
                <c:pt idx="268">
                  <c:v>456</c:v>
                </c:pt>
                <c:pt idx="269">
                  <c:v>457</c:v>
                </c:pt>
                <c:pt idx="270">
                  <c:v>463</c:v>
                </c:pt>
                <c:pt idx="271">
                  <c:v>465</c:v>
                </c:pt>
                <c:pt idx="272">
                  <c:v>466</c:v>
                </c:pt>
                <c:pt idx="273">
                  <c:v>467</c:v>
                </c:pt>
                <c:pt idx="274">
                  <c:v>471</c:v>
                </c:pt>
                <c:pt idx="275">
                  <c:v>473</c:v>
                </c:pt>
                <c:pt idx="276">
                  <c:v>476</c:v>
                </c:pt>
                <c:pt idx="277">
                  <c:v>476</c:v>
                </c:pt>
                <c:pt idx="278">
                  <c:v>476</c:v>
                </c:pt>
                <c:pt idx="279">
                  <c:v>478</c:v>
                </c:pt>
                <c:pt idx="280">
                  <c:v>481</c:v>
                </c:pt>
                <c:pt idx="281">
                  <c:v>483</c:v>
                </c:pt>
                <c:pt idx="282">
                  <c:v>485</c:v>
                </c:pt>
                <c:pt idx="283">
                  <c:v>488</c:v>
                </c:pt>
                <c:pt idx="284">
                  <c:v>497</c:v>
                </c:pt>
                <c:pt idx="285">
                  <c:v>498</c:v>
                </c:pt>
                <c:pt idx="286">
                  <c:v>498</c:v>
                </c:pt>
                <c:pt idx="287">
                  <c:v>498</c:v>
                </c:pt>
                <c:pt idx="288">
                  <c:v>500</c:v>
                </c:pt>
                <c:pt idx="289">
                  <c:v>502</c:v>
                </c:pt>
                <c:pt idx="290">
                  <c:v>503</c:v>
                </c:pt>
                <c:pt idx="291">
                  <c:v>508</c:v>
                </c:pt>
                <c:pt idx="292">
                  <c:v>511</c:v>
                </c:pt>
                <c:pt idx="293">
                  <c:v>513</c:v>
                </c:pt>
                <c:pt idx="294">
                  <c:v>513</c:v>
                </c:pt>
                <c:pt idx="295">
                  <c:v>516</c:v>
                </c:pt>
                <c:pt idx="296">
                  <c:v>516</c:v>
                </c:pt>
                <c:pt idx="297">
                  <c:v>520</c:v>
                </c:pt>
                <c:pt idx="298">
                  <c:v>533</c:v>
                </c:pt>
                <c:pt idx="299">
                  <c:v>538</c:v>
                </c:pt>
                <c:pt idx="300">
                  <c:v>543</c:v>
                </c:pt>
                <c:pt idx="301">
                  <c:v>543</c:v>
                </c:pt>
                <c:pt idx="302">
                  <c:v>546</c:v>
                </c:pt>
                <c:pt idx="303">
                  <c:v>547</c:v>
                </c:pt>
                <c:pt idx="304">
                  <c:v>553</c:v>
                </c:pt>
                <c:pt idx="305">
                  <c:v>555</c:v>
                </c:pt>
                <c:pt idx="306">
                  <c:v>564</c:v>
                </c:pt>
                <c:pt idx="307">
                  <c:v>568</c:v>
                </c:pt>
                <c:pt idx="308">
                  <c:v>583</c:v>
                </c:pt>
                <c:pt idx="309">
                  <c:v>594</c:v>
                </c:pt>
                <c:pt idx="310">
                  <c:v>609</c:v>
                </c:pt>
                <c:pt idx="311">
                  <c:v>623</c:v>
                </c:pt>
                <c:pt idx="312">
                  <c:v>624</c:v>
                </c:pt>
                <c:pt idx="313">
                  <c:v>634</c:v>
                </c:pt>
                <c:pt idx="314">
                  <c:v>634</c:v>
                </c:pt>
                <c:pt idx="315">
                  <c:v>636</c:v>
                </c:pt>
                <c:pt idx="316">
                  <c:v>640</c:v>
                </c:pt>
                <c:pt idx="317">
                  <c:v>648</c:v>
                </c:pt>
                <c:pt idx="318">
                  <c:v>659</c:v>
                </c:pt>
                <c:pt idx="319">
                  <c:v>674</c:v>
                </c:pt>
                <c:pt idx="320">
                  <c:v>675</c:v>
                </c:pt>
                <c:pt idx="321">
                  <c:v>677</c:v>
                </c:pt>
                <c:pt idx="322">
                  <c:v>679</c:v>
                </c:pt>
                <c:pt idx="323">
                  <c:v>698</c:v>
                </c:pt>
                <c:pt idx="324">
                  <c:v>702</c:v>
                </c:pt>
                <c:pt idx="325">
                  <c:v>726</c:v>
                </c:pt>
                <c:pt idx="326">
                  <c:v>730</c:v>
                </c:pt>
                <c:pt idx="327">
                  <c:v>741</c:v>
                </c:pt>
                <c:pt idx="328">
                  <c:v>741</c:v>
                </c:pt>
                <c:pt idx="329">
                  <c:v>743</c:v>
                </c:pt>
                <c:pt idx="330">
                  <c:v>743</c:v>
                </c:pt>
                <c:pt idx="331">
                  <c:v>791</c:v>
                </c:pt>
                <c:pt idx="332">
                  <c:v>809</c:v>
                </c:pt>
                <c:pt idx="333">
                  <c:v>815</c:v>
                </c:pt>
                <c:pt idx="334">
                  <c:v>845</c:v>
                </c:pt>
                <c:pt idx="335">
                  <c:v>852</c:v>
                </c:pt>
                <c:pt idx="336">
                  <c:v>852</c:v>
                </c:pt>
                <c:pt idx="337">
                  <c:v>856</c:v>
                </c:pt>
                <c:pt idx="338">
                  <c:v>871</c:v>
                </c:pt>
                <c:pt idx="339">
                  <c:v>902</c:v>
                </c:pt>
                <c:pt idx="340">
                  <c:v>983</c:v>
                </c:pt>
                <c:pt idx="341">
                  <c:v>1067</c:v>
                </c:pt>
                <c:pt idx="342">
                  <c:v>1143</c:v>
                </c:pt>
                <c:pt idx="343">
                  <c:v>1242</c:v>
                </c:pt>
                <c:pt idx="344">
                  <c:v>1385</c:v>
                </c:pt>
                <c:pt idx="345">
                  <c:v>1462</c:v>
                </c:pt>
                <c:pt idx="346">
                  <c:v>1670</c:v>
                </c:pt>
              </c:numCache>
            </c:numRef>
          </c:xVal>
          <c:yVal>
            <c:numRef>
              <c:f>Sheet5!$B$276:$B$622</c:f>
              <c:numCache>
                <c:formatCode>0.0000</c:formatCode>
                <c:ptCount val="347"/>
                <c:pt idx="0" formatCode="General">
                  <c:v>31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0.99637681159420288</c:v>
                </c:pt>
                <c:pt idx="59">
                  <c:v>0.99637681159420288</c:v>
                </c:pt>
                <c:pt idx="60">
                  <c:v>0.99637681159420288</c:v>
                </c:pt>
                <c:pt idx="61">
                  <c:v>0.99637681159420288</c:v>
                </c:pt>
                <c:pt idx="62">
                  <c:v>0.99637681159420288</c:v>
                </c:pt>
                <c:pt idx="63">
                  <c:v>0.99637681159420288</c:v>
                </c:pt>
                <c:pt idx="64">
                  <c:v>0.99268652710681649</c:v>
                </c:pt>
                <c:pt idx="65">
                  <c:v>0.99268652710681649</c:v>
                </c:pt>
                <c:pt idx="66">
                  <c:v>0.99268652710681649</c:v>
                </c:pt>
                <c:pt idx="67">
                  <c:v>0.99268652710681649</c:v>
                </c:pt>
                <c:pt idx="68">
                  <c:v>0.99268652710681649</c:v>
                </c:pt>
                <c:pt idx="69">
                  <c:v>0.99268652710681649</c:v>
                </c:pt>
                <c:pt idx="70">
                  <c:v>0.99268652710681649</c:v>
                </c:pt>
                <c:pt idx="71">
                  <c:v>0.99268652710681649</c:v>
                </c:pt>
                <c:pt idx="72">
                  <c:v>0.99268652710681649</c:v>
                </c:pt>
                <c:pt idx="73">
                  <c:v>0.99268652710681649</c:v>
                </c:pt>
                <c:pt idx="74">
                  <c:v>0.99268652710681649</c:v>
                </c:pt>
                <c:pt idx="75">
                  <c:v>0.99268652710681649</c:v>
                </c:pt>
                <c:pt idx="76">
                  <c:v>0.99268652710681649</c:v>
                </c:pt>
                <c:pt idx="77">
                  <c:v>0.99268652710681649</c:v>
                </c:pt>
                <c:pt idx="78">
                  <c:v>0.99268652710681649</c:v>
                </c:pt>
                <c:pt idx="79">
                  <c:v>0.99268652710681649</c:v>
                </c:pt>
                <c:pt idx="80">
                  <c:v>0.99268652710681649</c:v>
                </c:pt>
                <c:pt idx="81">
                  <c:v>0.99268652710681649</c:v>
                </c:pt>
                <c:pt idx="82">
                  <c:v>0.98874729485639312</c:v>
                </c:pt>
                <c:pt idx="83">
                  <c:v>0.98874729485639312</c:v>
                </c:pt>
                <c:pt idx="84">
                  <c:v>0.98874729485639312</c:v>
                </c:pt>
                <c:pt idx="85">
                  <c:v>0.98479230567696308</c:v>
                </c:pt>
                <c:pt idx="86">
                  <c:v>0.98479230567696308</c:v>
                </c:pt>
                <c:pt idx="87">
                  <c:v>0.98479230567696308</c:v>
                </c:pt>
                <c:pt idx="88">
                  <c:v>0.98479230567696308</c:v>
                </c:pt>
                <c:pt idx="89">
                  <c:v>0.98479230567696308</c:v>
                </c:pt>
                <c:pt idx="90">
                  <c:v>0.98479230567696308</c:v>
                </c:pt>
                <c:pt idx="91">
                  <c:v>0.98479230567696308</c:v>
                </c:pt>
                <c:pt idx="92">
                  <c:v>0.98479230567696308</c:v>
                </c:pt>
                <c:pt idx="93">
                  <c:v>0.98479230567696308</c:v>
                </c:pt>
                <c:pt idx="94">
                  <c:v>0.98479230567696308</c:v>
                </c:pt>
                <c:pt idx="95">
                  <c:v>0.98479230567696308</c:v>
                </c:pt>
                <c:pt idx="96">
                  <c:v>0.98479230567696308</c:v>
                </c:pt>
                <c:pt idx="97">
                  <c:v>0.98479230567696308</c:v>
                </c:pt>
                <c:pt idx="98">
                  <c:v>0.98065452288000543</c:v>
                </c:pt>
                <c:pt idx="99">
                  <c:v>0.98065452288000543</c:v>
                </c:pt>
                <c:pt idx="100">
                  <c:v>0.98065452288000543</c:v>
                </c:pt>
                <c:pt idx="101">
                  <c:v>0.98065452288000543</c:v>
                </c:pt>
                <c:pt idx="102">
                  <c:v>0.98065452288000543</c:v>
                </c:pt>
                <c:pt idx="103">
                  <c:v>0.98065452288000543</c:v>
                </c:pt>
                <c:pt idx="104">
                  <c:v>0.98065452288000543</c:v>
                </c:pt>
                <c:pt idx="105">
                  <c:v>0.98065452288000543</c:v>
                </c:pt>
                <c:pt idx="106">
                  <c:v>0.98065452288000543</c:v>
                </c:pt>
                <c:pt idx="107">
                  <c:v>0.98065452288000543</c:v>
                </c:pt>
                <c:pt idx="108">
                  <c:v>0.97637218871895093</c:v>
                </c:pt>
                <c:pt idx="109">
                  <c:v>0.97637218871895093</c:v>
                </c:pt>
                <c:pt idx="110">
                  <c:v>0.97637218871895093</c:v>
                </c:pt>
                <c:pt idx="111">
                  <c:v>0.97637218871895093</c:v>
                </c:pt>
                <c:pt idx="112">
                  <c:v>0.97203275676909562</c:v>
                </c:pt>
                <c:pt idx="113">
                  <c:v>0.97203275676909562</c:v>
                </c:pt>
                <c:pt idx="114">
                  <c:v>0.97203275676909562</c:v>
                </c:pt>
                <c:pt idx="115">
                  <c:v>0.97203275676909562</c:v>
                </c:pt>
                <c:pt idx="116">
                  <c:v>0.97203275676909562</c:v>
                </c:pt>
                <c:pt idx="117">
                  <c:v>0.97203275676909562</c:v>
                </c:pt>
                <c:pt idx="118">
                  <c:v>0.97203275676909562</c:v>
                </c:pt>
                <c:pt idx="119">
                  <c:v>0.97203275676909562</c:v>
                </c:pt>
                <c:pt idx="120">
                  <c:v>0.97203275676909562</c:v>
                </c:pt>
                <c:pt idx="121">
                  <c:v>0.97203275676909562</c:v>
                </c:pt>
                <c:pt idx="122">
                  <c:v>0.97203275676909562</c:v>
                </c:pt>
                <c:pt idx="123">
                  <c:v>0.97203275676909562</c:v>
                </c:pt>
                <c:pt idx="124">
                  <c:v>0.97203275676909562</c:v>
                </c:pt>
                <c:pt idx="125">
                  <c:v>0.97203275676909562</c:v>
                </c:pt>
                <c:pt idx="126">
                  <c:v>0.96744769659565966</c:v>
                </c:pt>
                <c:pt idx="127">
                  <c:v>0.96744769659565966</c:v>
                </c:pt>
                <c:pt idx="128">
                  <c:v>0.96744769659565966</c:v>
                </c:pt>
                <c:pt idx="129">
                  <c:v>0.96744769659565966</c:v>
                </c:pt>
                <c:pt idx="130">
                  <c:v>0.96744769659565966</c:v>
                </c:pt>
                <c:pt idx="131">
                  <c:v>0.96744769659565966</c:v>
                </c:pt>
                <c:pt idx="132">
                  <c:v>0.96744769659565966</c:v>
                </c:pt>
                <c:pt idx="133">
                  <c:v>0.96744769659565966</c:v>
                </c:pt>
                <c:pt idx="134">
                  <c:v>0.96744769659565966</c:v>
                </c:pt>
                <c:pt idx="135">
                  <c:v>0.96744769659565966</c:v>
                </c:pt>
                <c:pt idx="136">
                  <c:v>0.96744769659565966</c:v>
                </c:pt>
                <c:pt idx="137">
                  <c:v>0.96744769659565966</c:v>
                </c:pt>
                <c:pt idx="138">
                  <c:v>0.96744769659565966</c:v>
                </c:pt>
                <c:pt idx="139">
                  <c:v>0.96744769659565966</c:v>
                </c:pt>
                <c:pt idx="140">
                  <c:v>0.96744769659565966</c:v>
                </c:pt>
                <c:pt idx="141">
                  <c:v>0.96744769659565966</c:v>
                </c:pt>
                <c:pt idx="142">
                  <c:v>0.96744769659565966</c:v>
                </c:pt>
                <c:pt idx="143">
                  <c:v>0.96744769659565966</c:v>
                </c:pt>
                <c:pt idx="144">
                  <c:v>0.96744769659565966</c:v>
                </c:pt>
                <c:pt idx="145">
                  <c:v>0.96246085279877591</c:v>
                </c:pt>
                <c:pt idx="146">
                  <c:v>0.96246085279877591</c:v>
                </c:pt>
                <c:pt idx="147">
                  <c:v>0.96246085279877591</c:v>
                </c:pt>
                <c:pt idx="148">
                  <c:v>0.96246085279877591</c:v>
                </c:pt>
                <c:pt idx="149">
                  <c:v>0.96246085279877591</c:v>
                </c:pt>
                <c:pt idx="150">
                  <c:v>0.96246085279877591</c:v>
                </c:pt>
                <c:pt idx="151">
                  <c:v>0.96246085279877591</c:v>
                </c:pt>
                <c:pt idx="152">
                  <c:v>0.96246085279877591</c:v>
                </c:pt>
                <c:pt idx="153">
                  <c:v>0.96246085279877591</c:v>
                </c:pt>
                <c:pt idx="154">
                  <c:v>0.96246085279877591</c:v>
                </c:pt>
                <c:pt idx="155">
                  <c:v>0.96246085279877591</c:v>
                </c:pt>
                <c:pt idx="156">
                  <c:v>0.96246085279877591</c:v>
                </c:pt>
                <c:pt idx="157">
                  <c:v>0.96246085279877591</c:v>
                </c:pt>
                <c:pt idx="158">
                  <c:v>0.96246085279877591</c:v>
                </c:pt>
                <c:pt idx="159">
                  <c:v>0.96246085279877591</c:v>
                </c:pt>
                <c:pt idx="160">
                  <c:v>0.95711384806100031</c:v>
                </c:pt>
                <c:pt idx="161">
                  <c:v>0.95711384806100031</c:v>
                </c:pt>
                <c:pt idx="162">
                  <c:v>0.95711384806100031</c:v>
                </c:pt>
                <c:pt idx="163">
                  <c:v>0.95711384806100031</c:v>
                </c:pt>
                <c:pt idx="164">
                  <c:v>0.95711384806100031</c:v>
                </c:pt>
                <c:pt idx="165">
                  <c:v>0.95711384806100031</c:v>
                </c:pt>
                <c:pt idx="166">
                  <c:v>0.95711384806100031</c:v>
                </c:pt>
                <c:pt idx="167">
                  <c:v>0.95711384806100031</c:v>
                </c:pt>
                <c:pt idx="168">
                  <c:v>0.95711384806100031</c:v>
                </c:pt>
                <c:pt idx="169">
                  <c:v>0.95711384806100031</c:v>
                </c:pt>
                <c:pt idx="170">
                  <c:v>0.95711384806100031</c:v>
                </c:pt>
                <c:pt idx="171">
                  <c:v>0.95711384806100031</c:v>
                </c:pt>
                <c:pt idx="172">
                  <c:v>0.95711384806100031</c:v>
                </c:pt>
                <c:pt idx="173">
                  <c:v>0.95711384806100031</c:v>
                </c:pt>
                <c:pt idx="174">
                  <c:v>0.95711384806100031</c:v>
                </c:pt>
                <c:pt idx="175">
                  <c:v>0.95711384806100031</c:v>
                </c:pt>
                <c:pt idx="176">
                  <c:v>0.95711384806100031</c:v>
                </c:pt>
                <c:pt idx="177">
                  <c:v>0.95127778801184759</c:v>
                </c:pt>
                <c:pt idx="178">
                  <c:v>0.95127778801184759</c:v>
                </c:pt>
                <c:pt idx="179">
                  <c:v>0.95127778801184759</c:v>
                </c:pt>
                <c:pt idx="180">
                  <c:v>0.95127778801184759</c:v>
                </c:pt>
                <c:pt idx="181">
                  <c:v>0.95127778801184759</c:v>
                </c:pt>
                <c:pt idx="182">
                  <c:v>0.95127778801184759</c:v>
                </c:pt>
                <c:pt idx="183">
                  <c:v>0.95127778801184759</c:v>
                </c:pt>
                <c:pt idx="184">
                  <c:v>0.95127778801184759</c:v>
                </c:pt>
                <c:pt idx="185">
                  <c:v>0.95127778801184759</c:v>
                </c:pt>
                <c:pt idx="186">
                  <c:v>0.95127778801184759</c:v>
                </c:pt>
                <c:pt idx="187">
                  <c:v>0.95127778801184759</c:v>
                </c:pt>
                <c:pt idx="188">
                  <c:v>0.95127778801184759</c:v>
                </c:pt>
                <c:pt idx="189">
                  <c:v>0.95127778801184759</c:v>
                </c:pt>
                <c:pt idx="190">
                  <c:v>0.95127778801184759</c:v>
                </c:pt>
                <c:pt idx="191">
                  <c:v>0.95127778801184759</c:v>
                </c:pt>
                <c:pt idx="192">
                  <c:v>0.95127778801184759</c:v>
                </c:pt>
                <c:pt idx="193">
                  <c:v>0.95127778801184759</c:v>
                </c:pt>
                <c:pt idx="194">
                  <c:v>0.95127778801184759</c:v>
                </c:pt>
                <c:pt idx="195">
                  <c:v>0.95127778801184759</c:v>
                </c:pt>
                <c:pt idx="196">
                  <c:v>0.95127778801184759</c:v>
                </c:pt>
                <c:pt idx="197">
                  <c:v>0.95127778801184759</c:v>
                </c:pt>
                <c:pt idx="198">
                  <c:v>0.95127778801184759</c:v>
                </c:pt>
                <c:pt idx="199">
                  <c:v>0.95127778801184759</c:v>
                </c:pt>
                <c:pt idx="200">
                  <c:v>0.95127778801184759</c:v>
                </c:pt>
                <c:pt idx="201">
                  <c:v>0.95127778801184759</c:v>
                </c:pt>
                <c:pt idx="202">
                  <c:v>0.95127778801184759</c:v>
                </c:pt>
                <c:pt idx="203">
                  <c:v>0.95127778801184759</c:v>
                </c:pt>
                <c:pt idx="204">
                  <c:v>0.95127778801184759</c:v>
                </c:pt>
                <c:pt idx="205">
                  <c:v>0.95127778801184759</c:v>
                </c:pt>
                <c:pt idx="206">
                  <c:v>0.95127778801184759</c:v>
                </c:pt>
                <c:pt idx="207">
                  <c:v>0.95127778801184759</c:v>
                </c:pt>
                <c:pt idx="208">
                  <c:v>0.95127778801184759</c:v>
                </c:pt>
                <c:pt idx="209">
                  <c:v>0.95127778801184759</c:v>
                </c:pt>
                <c:pt idx="210">
                  <c:v>0.95127778801184759</c:v>
                </c:pt>
                <c:pt idx="211">
                  <c:v>0.95127778801184759</c:v>
                </c:pt>
                <c:pt idx="212">
                  <c:v>0.95127778801184759</c:v>
                </c:pt>
                <c:pt idx="213">
                  <c:v>0.95127778801184759</c:v>
                </c:pt>
                <c:pt idx="214">
                  <c:v>0.95127778801184759</c:v>
                </c:pt>
                <c:pt idx="215">
                  <c:v>0.95127778801184759</c:v>
                </c:pt>
                <c:pt idx="216">
                  <c:v>0.94366756570774668</c:v>
                </c:pt>
                <c:pt idx="217">
                  <c:v>0.94366756570774668</c:v>
                </c:pt>
                <c:pt idx="218">
                  <c:v>0.94366756570774668</c:v>
                </c:pt>
                <c:pt idx="219">
                  <c:v>0.94366756570774668</c:v>
                </c:pt>
                <c:pt idx="220">
                  <c:v>0.94366756570774668</c:v>
                </c:pt>
                <c:pt idx="221">
                  <c:v>0.94366756570774668</c:v>
                </c:pt>
                <c:pt idx="222">
                  <c:v>0.94366756570774668</c:v>
                </c:pt>
                <c:pt idx="223">
                  <c:v>0.94366756570774668</c:v>
                </c:pt>
                <c:pt idx="224">
                  <c:v>0.94366756570774668</c:v>
                </c:pt>
                <c:pt idx="225">
                  <c:v>0.94366756570774668</c:v>
                </c:pt>
                <c:pt idx="226">
                  <c:v>0.94366756570774668</c:v>
                </c:pt>
                <c:pt idx="227">
                  <c:v>0.94366756570774668</c:v>
                </c:pt>
                <c:pt idx="228">
                  <c:v>0.94366756570774668</c:v>
                </c:pt>
                <c:pt idx="229">
                  <c:v>0.94366756570774668</c:v>
                </c:pt>
                <c:pt idx="230">
                  <c:v>0.94366756570774668</c:v>
                </c:pt>
                <c:pt idx="231">
                  <c:v>0.94366756570774668</c:v>
                </c:pt>
                <c:pt idx="232">
                  <c:v>0.9350887696558644</c:v>
                </c:pt>
                <c:pt idx="233">
                  <c:v>0.9350887696558644</c:v>
                </c:pt>
                <c:pt idx="234">
                  <c:v>0.9350887696558644</c:v>
                </c:pt>
                <c:pt idx="235">
                  <c:v>0.9350887696558644</c:v>
                </c:pt>
                <c:pt idx="236">
                  <c:v>0.9350887696558644</c:v>
                </c:pt>
                <c:pt idx="237">
                  <c:v>0.9350887696558644</c:v>
                </c:pt>
                <c:pt idx="238">
                  <c:v>0.92618316232580855</c:v>
                </c:pt>
                <c:pt idx="239">
                  <c:v>0.92618316232580855</c:v>
                </c:pt>
                <c:pt idx="240">
                  <c:v>0.92618316232580855</c:v>
                </c:pt>
                <c:pt idx="241">
                  <c:v>0.92618316232580855</c:v>
                </c:pt>
                <c:pt idx="242">
                  <c:v>0.92618316232580855</c:v>
                </c:pt>
                <c:pt idx="243">
                  <c:v>0.92618316232580855</c:v>
                </c:pt>
                <c:pt idx="244">
                  <c:v>0.92618316232580855</c:v>
                </c:pt>
                <c:pt idx="245">
                  <c:v>0.92618316232580855</c:v>
                </c:pt>
                <c:pt idx="246">
                  <c:v>0.92618316232580855</c:v>
                </c:pt>
                <c:pt idx="247">
                  <c:v>0.92618316232580855</c:v>
                </c:pt>
                <c:pt idx="248">
                  <c:v>0.92618316232580855</c:v>
                </c:pt>
                <c:pt idx="249">
                  <c:v>0.92618316232580855</c:v>
                </c:pt>
                <c:pt idx="250">
                  <c:v>0.92618316232580855</c:v>
                </c:pt>
                <c:pt idx="251">
                  <c:v>0.92618316232580855</c:v>
                </c:pt>
                <c:pt idx="252">
                  <c:v>0.92618316232580855</c:v>
                </c:pt>
                <c:pt idx="253">
                  <c:v>0.92618316232580855</c:v>
                </c:pt>
                <c:pt idx="254">
                  <c:v>0.92618316232580855</c:v>
                </c:pt>
                <c:pt idx="255">
                  <c:v>0.92618316232580855</c:v>
                </c:pt>
                <c:pt idx="256">
                  <c:v>0.92618316232580855</c:v>
                </c:pt>
                <c:pt idx="257">
                  <c:v>0.92618316232580855</c:v>
                </c:pt>
                <c:pt idx="258">
                  <c:v>0.92618316232580855</c:v>
                </c:pt>
                <c:pt idx="259">
                  <c:v>0.92618316232580855</c:v>
                </c:pt>
                <c:pt idx="260">
                  <c:v>0.92618316232580855</c:v>
                </c:pt>
                <c:pt idx="261">
                  <c:v>0.91488824571207916</c:v>
                </c:pt>
                <c:pt idx="262">
                  <c:v>0.91488824571207916</c:v>
                </c:pt>
                <c:pt idx="263">
                  <c:v>0.91488824571207916</c:v>
                </c:pt>
                <c:pt idx="264">
                  <c:v>0.91488824571207916</c:v>
                </c:pt>
                <c:pt idx="265">
                  <c:v>0.91488824571207916</c:v>
                </c:pt>
                <c:pt idx="266">
                  <c:v>0.91488824571207916</c:v>
                </c:pt>
                <c:pt idx="267">
                  <c:v>0.91488824571207916</c:v>
                </c:pt>
                <c:pt idx="268">
                  <c:v>0.91488824571207916</c:v>
                </c:pt>
                <c:pt idx="269">
                  <c:v>0.91488824571207916</c:v>
                </c:pt>
                <c:pt idx="270">
                  <c:v>0.91488824571207916</c:v>
                </c:pt>
                <c:pt idx="271">
                  <c:v>0.91488824571207916</c:v>
                </c:pt>
                <c:pt idx="272">
                  <c:v>0.91488824571207916</c:v>
                </c:pt>
                <c:pt idx="273">
                  <c:v>0.91488824571207916</c:v>
                </c:pt>
                <c:pt idx="274">
                  <c:v>0.91488824571207916</c:v>
                </c:pt>
                <c:pt idx="275">
                  <c:v>0.91488824571207916</c:v>
                </c:pt>
                <c:pt idx="276">
                  <c:v>0.91488824571207916</c:v>
                </c:pt>
                <c:pt idx="277">
                  <c:v>0.91488824571207916</c:v>
                </c:pt>
                <c:pt idx="278">
                  <c:v>0.91488824571207916</c:v>
                </c:pt>
                <c:pt idx="279">
                  <c:v>0.91488824571207916</c:v>
                </c:pt>
                <c:pt idx="280">
                  <c:v>0.91488824571207916</c:v>
                </c:pt>
                <c:pt idx="281">
                  <c:v>0.91488824571207916</c:v>
                </c:pt>
                <c:pt idx="282">
                  <c:v>0.91488824571207916</c:v>
                </c:pt>
                <c:pt idx="283">
                  <c:v>0.91488824571207916</c:v>
                </c:pt>
                <c:pt idx="284">
                  <c:v>0.91488824571207916</c:v>
                </c:pt>
                <c:pt idx="285">
                  <c:v>0.91488824571207916</c:v>
                </c:pt>
                <c:pt idx="286">
                  <c:v>0.91488824571207916</c:v>
                </c:pt>
                <c:pt idx="287">
                  <c:v>0.91488824571207916</c:v>
                </c:pt>
                <c:pt idx="288">
                  <c:v>0.91488824571207916</c:v>
                </c:pt>
                <c:pt idx="289">
                  <c:v>0.91488824571207916</c:v>
                </c:pt>
                <c:pt idx="290">
                  <c:v>0.91488824571207916</c:v>
                </c:pt>
                <c:pt idx="291">
                  <c:v>0.91488824571207916</c:v>
                </c:pt>
                <c:pt idx="292">
                  <c:v>0.91488824571207916</c:v>
                </c:pt>
                <c:pt idx="293">
                  <c:v>0.91488824571207916</c:v>
                </c:pt>
                <c:pt idx="294">
                  <c:v>0.91488824571207916</c:v>
                </c:pt>
                <c:pt idx="295">
                  <c:v>0.91488824571207916</c:v>
                </c:pt>
                <c:pt idx="296">
                  <c:v>0.89582807392641361</c:v>
                </c:pt>
                <c:pt idx="297">
                  <c:v>0.89582807392641361</c:v>
                </c:pt>
                <c:pt idx="298">
                  <c:v>0.89582807392641361</c:v>
                </c:pt>
                <c:pt idx="299">
                  <c:v>0.89582807392641361</c:v>
                </c:pt>
                <c:pt idx="300">
                  <c:v>0.89582807392641361</c:v>
                </c:pt>
                <c:pt idx="301">
                  <c:v>0.89582807392641361</c:v>
                </c:pt>
                <c:pt idx="302">
                  <c:v>0.89582807392641361</c:v>
                </c:pt>
                <c:pt idx="303">
                  <c:v>0.89582807392641361</c:v>
                </c:pt>
                <c:pt idx="304">
                  <c:v>0.89582807392641361</c:v>
                </c:pt>
                <c:pt idx="305">
                  <c:v>0.89582807392641361</c:v>
                </c:pt>
                <c:pt idx="306">
                  <c:v>0.89582807392641361</c:v>
                </c:pt>
                <c:pt idx="307">
                  <c:v>0.89582807392641361</c:v>
                </c:pt>
                <c:pt idx="308">
                  <c:v>0.89582807392641361</c:v>
                </c:pt>
                <c:pt idx="309">
                  <c:v>0.89582807392641361</c:v>
                </c:pt>
                <c:pt idx="310">
                  <c:v>0.89582807392641361</c:v>
                </c:pt>
                <c:pt idx="311">
                  <c:v>0.89582807392641361</c:v>
                </c:pt>
                <c:pt idx="312">
                  <c:v>0.89582807392641361</c:v>
                </c:pt>
                <c:pt idx="313">
                  <c:v>0.89582807392641361</c:v>
                </c:pt>
                <c:pt idx="314">
                  <c:v>0.86693039412233308</c:v>
                </c:pt>
                <c:pt idx="315">
                  <c:v>0.86693039412233308</c:v>
                </c:pt>
                <c:pt idx="316">
                  <c:v>0.86693039412233308</c:v>
                </c:pt>
                <c:pt idx="317">
                  <c:v>0.86693039412233308</c:v>
                </c:pt>
                <c:pt idx="318">
                  <c:v>0.86693039412233308</c:v>
                </c:pt>
                <c:pt idx="319">
                  <c:v>0.86693039412233308</c:v>
                </c:pt>
                <c:pt idx="320">
                  <c:v>0.86693039412233308</c:v>
                </c:pt>
                <c:pt idx="321">
                  <c:v>0.86693039412233308</c:v>
                </c:pt>
                <c:pt idx="322">
                  <c:v>0.86693039412233308</c:v>
                </c:pt>
                <c:pt idx="323">
                  <c:v>0.86693039412233308</c:v>
                </c:pt>
                <c:pt idx="324">
                  <c:v>0.86693039412233308</c:v>
                </c:pt>
                <c:pt idx="325">
                  <c:v>0.86693039412233308</c:v>
                </c:pt>
                <c:pt idx="326">
                  <c:v>0.86693039412233308</c:v>
                </c:pt>
                <c:pt idx="327">
                  <c:v>0.86693039412233308</c:v>
                </c:pt>
                <c:pt idx="328">
                  <c:v>0.81876759444887481</c:v>
                </c:pt>
                <c:pt idx="329">
                  <c:v>0.81876759444887481</c:v>
                </c:pt>
                <c:pt idx="330">
                  <c:v>0.81876759444887481</c:v>
                </c:pt>
                <c:pt idx="331">
                  <c:v>0.81876759444887481</c:v>
                </c:pt>
                <c:pt idx="332">
                  <c:v>0.81876759444887481</c:v>
                </c:pt>
                <c:pt idx="333">
                  <c:v>0.81876759444887481</c:v>
                </c:pt>
                <c:pt idx="334">
                  <c:v>0.81876759444887481</c:v>
                </c:pt>
                <c:pt idx="335">
                  <c:v>0.81876759444887481</c:v>
                </c:pt>
                <c:pt idx="336">
                  <c:v>0.74433417677170011</c:v>
                </c:pt>
                <c:pt idx="337">
                  <c:v>0.74433417677170011</c:v>
                </c:pt>
                <c:pt idx="338">
                  <c:v>0.74433417677170011</c:v>
                </c:pt>
                <c:pt idx="339">
                  <c:v>0.74433417677170011</c:v>
                </c:pt>
                <c:pt idx="340">
                  <c:v>0.74433417677170011</c:v>
                </c:pt>
                <c:pt idx="341">
                  <c:v>0.74433417677170011</c:v>
                </c:pt>
                <c:pt idx="342">
                  <c:v>0.74433417677170011</c:v>
                </c:pt>
                <c:pt idx="343">
                  <c:v>0.74433417677170011</c:v>
                </c:pt>
                <c:pt idx="344">
                  <c:v>0.74433417677170011</c:v>
                </c:pt>
                <c:pt idx="345">
                  <c:v>0.74433417677170011</c:v>
                </c:pt>
                <c:pt idx="346">
                  <c:v>0.74433417677170011</c:v>
                </c:pt>
              </c:numCache>
            </c:numRef>
          </c:yVal>
          <c:smooth val="0"/>
        </c:ser>
        <c:dLbls>
          <c:showLegendKey val="0"/>
          <c:showVal val="0"/>
          <c:showCatName val="0"/>
          <c:showSerName val="0"/>
          <c:showPercent val="0"/>
          <c:showBubbleSize val="0"/>
        </c:dLbls>
        <c:axId val="72704000"/>
        <c:axId val="72705920"/>
      </c:scatterChart>
      <c:valAx>
        <c:axId val="72704000"/>
        <c:scaling>
          <c:orientation val="minMax"/>
        </c:scaling>
        <c:delete val="0"/>
        <c:axPos val="b"/>
        <c:title>
          <c:tx>
            <c:rich>
              <a:bodyPr/>
              <a:lstStyle/>
              <a:p>
                <a:pPr>
                  <a:defRPr sz="1600"/>
                </a:pPr>
                <a:r>
                  <a:rPr lang="en-US" altLang="en-US" sz="1600">
                    <a:latin typeface="+mj-lt"/>
                  </a:rPr>
                  <a:t>Time</a:t>
                </a:r>
                <a:r>
                  <a:rPr lang="en-US" altLang="en-US" sz="1600" baseline="0">
                    <a:latin typeface="+mj-lt"/>
                  </a:rPr>
                  <a:t> (days)</a:t>
                </a:r>
                <a:endParaRPr lang="en-US" altLang="en-US" sz="1600">
                  <a:latin typeface="+mj-lt"/>
                </a:endParaRPr>
              </a:p>
            </c:rich>
          </c:tx>
          <c:layout>
            <c:manualLayout>
              <c:xMode val="edge"/>
              <c:yMode val="edge"/>
              <c:x val="0.45790098425197051"/>
              <c:y val="0.91918518518518522"/>
            </c:manualLayout>
          </c:layout>
          <c:overlay val="0"/>
        </c:title>
        <c:numFmt formatCode="General" sourceLinked="1"/>
        <c:majorTickMark val="out"/>
        <c:minorTickMark val="none"/>
        <c:tickLblPos val="nextTo"/>
        <c:txPr>
          <a:bodyPr/>
          <a:lstStyle/>
          <a:p>
            <a:pPr>
              <a:defRPr sz="1600"/>
            </a:pPr>
            <a:endParaRPr lang="ja-JP"/>
          </a:p>
        </c:txPr>
        <c:crossAx val="72705920"/>
        <c:crosses val="autoZero"/>
        <c:crossBetween val="midCat"/>
        <c:majorUnit val="365"/>
      </c:valAx>
      <c:valAx>
        <c:axId val="72705920"/>
        <c:scaling>
          <c:orientation val="minMax"/>
          <c:max val="1"/>
          <c:min val="0"/>
        </c:scaling>
        <c:delete val="0"/>
        <c:axPos val="l"/>
        <c:numFmt formatCode="0.00" sourceLinked="0"/>
        <c:majorTickMark val="out"/>
        <c:minorTickMark val="none"/>
        <c:tickLblPos val="nextTo"/>
        <c:txPr>
          <a:bodyPr/>
          <a:lstStyle/>
          <a:p>
            <a:pPr>
              <a:defRPr sz="1600"/>
            </a:pPr>
            <a:endParaRPr lang="ja-JP"/>
          </a:p>
        </c:txPr>
        <c:crossAx val="72704000"/>
        <c:crosses val="autoZero"/>
        <c:crossBetween val="midCat"/>
        <c:majorUnit val="0.25"/>
      </c:valAx>
      <c:spPr>
        <a:noFill/>
      </c:spPr>
    </c:plotArea>
    <c:plotVisOnly val="1"/>
    <c:dispBlanksAs val="gap"/>
    <c:showDLblsOverMax val="0"/>
  </c:chart>
  <c:spPr>
    <a:ln>
      <a:noFill/>
    </a:ln>
  </c:spPr>
  <c:txPr>
    <a:bodyPr/>
    <a:lstStyle/>
    <a:p>
      <a:pPr>
        <a:defRPr sz="900"/>
      </a:pPr>
      <a:endParaRPr lang="ja-JP"/>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B47472A2-35F1-4566-B8B5-BD4FC67FBBB3}" type="datetimeFigureOut">
              <a:rPr kumimoji="1" lang="ja-JP" altLang="en-US" smtClean="0"/>
              <a:pPr/>
              <a:t>2016/9/10</a:t>
            </a:fld>
            <a:endParaRPr kumimoji="1" lang="ja-JP" altLang="en-US"/>
          </a:p>
        </p:txBody>
      </p:sp>
      <p:sp>
        <p:nvSpPr>
          <p:cNvPr id="4" name="スライド イメージ プレースホルダ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0B90ADCB-097B-4A92-89B3-B38CF2E04A19}" type="slidenum">
              <a:rPr kumimoji="1" lang="ja-JP" altLang="en-US" smtClean="0"/>
              <a:pPr/>
              <a:t>‹#›</a:t>
            </a:fld>
            <a:endParaRPr kumimoji="1" lang="ja-JP" altLang="en-US"/>
          </a:p>
        </p:txBody>
      </p:sp>
    </p:spTree>
    <p:extLst>
      <p:ext uri="{BB962C8B-B14F-4D97-AF65-F5344CB8AC3E}">
        <p14:creationId xmlns:p14="http://schemas.microsoft.com/office/powerpoint/2010/main" val="418545779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1" dirty="0"/>
              <a:t>First</a:t>
            </a:r>
            <a:r>
              <a:rPr kumimoji="1" lang="en-US" altLang="ja-JP" b="1" baseline="0" dirty="0"/>
              <a:t> off</a:t>
            </a:r>
            <a:r>
              <a:rPr kumimoji="1" lang="en-US" altLang="ja-JP" b="1" dirty="0"/>
              <a:t>,</a:t>
            </a:r>
            <a:r>
              <a:rPr kumimoji="1" lang="ja-JP" altLang="en-US" b="1" dirty="0"/>
              <a:t> </a:t>
            </a:r>
            <a:r>
              <a:rPr kumimoji="1" lang="en-US" altLang="ja-JP" b="1" dirty="0"/>
              <a:t>l</a:t>
            </a:r>
            <a:r>
              <a:rPr kumimoji="1" lang="en-US" altLang="ja-JP" b="1" baseline="0" dirty="0"/>
              <a:t> really appreciate that I was given this opportunity. Thank you to the president and the congress officer</a:t>
            </a:r>
          </a:p>
          <a:p>
            <a:r>
              <a:rPr kumimoji="1" lang="en-US" altLang="ja-JP" b="1" baseline="0" dirty="0"/>
              <a:t>Let’s get started with my presentation. The title is </a:t>
            </a:r>
            <a:r>
              <a:rPr lang="it-IT" altLang="ja-JP" sz="1200" b="1" dirty="0" smtClean="0"/>
              <a:t>Attention of cancer care for totally implantable venous-access ports associate complications  the latest 6 years analysis of 400 cancer chemotherapy patients</a:t>
            </a:r>
            <a:endParaRPr kumimoji="1" lang="ja-JP" altLang="en-US" b="1" dirty="0"/>
          </a:p>
        </p:txBody>
      </p:sp>
      <p:sp>
        <p:nvSpPr>
          <p:cNvPr id="4" name="スライド番号プレースホルダー 3"/>
          <p:cNvSpPr>
            <a:spLocks noGrp="1"/>
          </p:cNvSpPr>
          <p:nvPr>
            <p:ph type="sldNum" sz="quarter" idx="10"/>
          </p:nvPr>
        </p:nvSpPr>
        <p:spPr/>
        <p:txBody>
          <a:bodyPr/>
          <a:lstStyle/>
          <a:p>
            <a:fld id="{0B90ADCB-097B-4A92-89B3-B38CF2E04A19}" type="slidenum">
              <a:rPr kumimoji="1" lang="ja-JP" altLang="en-US" smtClean="0"/>
              <a:pPr/>
              <a:t>1</a:t>
            </a:fld>
            <a:endParaRPr kumimoji="1" lang="ja-JP" altLang="en-US" dirty="0"/>
          </a:p>
        </p:txBody>
      </p:sp>
    </p:spTree>
    <p:extLst>
      <p:ext uri="{BB962C8B-B14F-4D97-AF65-F5344CB8AC3E}">
        <p14:creationId xmlns:p14="http://schemas.microsoft.com/office/powerpoint/2010/main" val="1056431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p:txBody>
          <a:bodyPr/>
          <a:lstStyle/>
          <a:p>
            <a:pPr>
              <a:defRPr/>
            </a:pPr>
            <a:fld id="{97E40026-38E3-4777-9A6F-81258A9E6B67}" type="slidenum">
              <a:rPr lang="en-US" altLang="ja-JP" smtClean="0"/>
              <a:pPr>
                <a:defRPr/>
              </a:pPr>
              <a:t>2</a:t>
            </a:fld>
            <a:endParaRPr lang="en-US" altLang="ja-JP" dirty="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p:spPr>
        <p:txBody>
          <a:bodyPr/>
          <a:lstStyle/>
          <a:p>
            <a:pPr eaLnBrk="1" hangingPunct="1"/>
            <a:endParaRPr lang="ja-JP" altLang="ja-JP" dirty="0"/>
          </a:p>
        </p:txBody>
      </p:sp>
    </p:spTree>
    <p:extLst>
      <p:ext uri="{BB962C8B-B14F-4D97-AF65-F5344CB8AC3E}">
        <p14:creationId xmlns:p14="http://schemas.microsoft.com/office/powerpoint/2010/main" val="890143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B90ADCB-097B-4A92-89B3-B38CF2E04A19}" type="slidenum">
              <a:rPr kumimoji="1" lang="ja-JP" altLang="en-US" smtClean="0"/>
              <a:pPr/>
              <a:t>3</a:t>
            </a:fld>
            <a:endParaRPr kumimoji="1" lang="ja-JP" altLang="en-US"/>
          </a:p>
        </p:txBody>
      </p:sp>
    </p:spTree>
    <p:extLst>
      <p:ext uri="{BB962C8B-B14F-4D97-AF65-F5344CB8AC3E}">
        <p14:creationId xmlns:p14="http://schemas.microsoft.com/office/powerpoint/2010/main" val="1922113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1" dirty="0" smtClean="0"/>
              <a:t>As you are well known </a:t>
            </a:r>
            <a:r>
              <a:rPr lang="en-US" altLang="ja-JP" sz="1200" b="1" dirty="0" smtClean="0">
                <a:ea typeface="HGP創英ﾌﾟﾚｾﾞﾝｽEB" pitchFamily="18" charset="-128"/>
              </a:rPr>
              <a:t>TIVAPs access system. There are several types such as </a:t>
            </a:r>
            <a:r>
              <a:rPr lang="en-US" altLang="ja-JP" sz="1200" b="1" dirty="0" smtClean="0">
                <a:solidFill>
                  <a:schemeClr val="tx1"/>
                </a:solidFill>
              </a:rPr>
              <a:t>Open end type and  </a:t>
            </a:r>
            <a:r>
              <a:rPr lang="en-US" altLang="ja-JP" sz="1200" b="1" dirty="0" err="1" smtClean="0">
                <a:solidFill>
                  <a:schemeClr val="tx1"/>
                </a:solidFill>
              </a:rPr>
              <a:t>Groshong</a:t>
            </a:r>
            <a:r>
              <a:rPr lang="en-US" altLang="ja-JP" sz="1200" b="1" dirty="0" smtClean="0">
                <a:solidFill>
                  <a:schemeClr val="tx1"/>
                </a:solidFill>
              </a:rPr>
              <a:t> type. </a:t>
            </a:r>
          </a:p>
          <a:p>
            <a:endParaRPr kumimoji="1" lang="ja-JP" altLang="en-US" sz="1200" b="1" dirty="0" smtClean="0">
              <a:solidFill>
                <a:schemeClr val="tx1"/>
              </a:solidFill>
            </a:endParaRPr>
          </a:p>
          <a:p>
            <a:endParaRPr kumimoji="1" lang="ja-JP" altLang="en-US" b="1" dirty="0"/>
          </a:p>
        </p:txBody>
      </p:sp>
      <p:sp>
        <p:nvSpPr>
          <p:cNvPr id="4" name="スライド番号プレースホルダー 3"/>
          <p:cNvSpPr>
            <a:spLocks noGrp="1"/>
          </p:cNvSpPr>
          <p:nvPr>
            <p:ph type="sldNum" sz="quarter" idx="10"/>
          </p:nvPr>
        </p:nvSpPr>
        <p:spPr/>
        <p:txBody>
          <a:bodyPr/>
          <a:lstStyle/>
          <a:p>
            <a:fld id="{0B90ADCB-097B-4A92-89B3-B38CF2E04A19}" type="slidenum">
              <a:rPr kumimoji="1" lang="ja-JP" altLang="en-US" smtClean="0"/>
              <a:pPr/>
              <a:t>4</a:t>
            </a:fld>
            <a:endParaRPr kumimoji="1" lang="ja-JP" altLang="en-US" dirty="0"/>
          </a:p>
        </p:txBody>
      </p:sp>
    </p:spTree>
    <p:extLst>
      <p:ext uri="{BB962C8B-B14F-4D97-AF65-F5344CB8AC3E}">
        <p14:creationId xmlns:p14="http://schemas.microsoft.com/office/powerpoint/2010/main" val="3146365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indent="0">
              <a:buNone/>
            </a:pPr>
            <a:r>
              <a:rPr lang="en-US" altLang="ja-JP" b="1" dirty="0" smtClean="0"/>
              <a:t>This is our aim, To investigate the early complications and late complications by totally implantable venous-access ports</a:t>
            </a:r>
            <a:endParaRPr kumimoji="1" lang="ja-JP" altLang="en-US" b="1" dirty="0" smtClean="0"/>
          </a:p>
          <a:p>
            <a:endParaRPr kumimoji="1" lang="ja-JP" altLang="en-US" b="1" dirty="0"/>
          </a:p>
        </p:txBody>
      </p:sp>
      <p:sp>
        <p:nvSpPr>
          <p:cNvPr id="4" name="スライド番号プレースホルダー 3"/>
          <p:cNvSpPr>
            <a:spLocks noGrp="1"/>
          </p:cNvSpPr>
          <p:nvPr>
            <p:ph type="sldNum" sz="quarter" idx="10"/>
          </p:nvPr>
        </p:nvSpPr>
        <p:spPr/>
        <p:txBody>
          <a:bodyPr/>
          <a:lstStyle/>
          <a:p>
            <a:fld id="{0B90ADCB-097B-4A92-89B3-B38CF2E04A19}" type="slidenum">
              <a:rPr kumimoji="1" lang="ja-JP" altLang="en-US" smtClean="0"/>
              <a:pPr/>
              <a:t>5</a:t>
            </a:fld>
            <a:endParaRPr kumimoji="1" lang="ja-JP" altLang="en-US"/>
          </a:p>
        </p:txBody>
      </p:sp>
    </p:spTree>
    <p:extLst>
      <p:ext uri="{BB962C8B-B14F-4D97-AF65-F5344CB8AC3E}">
        <p14:creationId xmlns:p14="http://schemas.microsoft.com/office/powerpoint/2010/main" val="847237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a:bodyPr>
          <a:lstStyle/>
          <a:p>
            <a:pPr marL="0" indent="0">
              <a:lnSpc>
                <a:spcPct val="150000"/>
              </a:lnSpc>
              <a:buNone/>
            </a:pPr>
            <a:r>
              <a:rPr kumimoji="1" lang="en-US" altLang="ja-JP" sz="1200" b="1" kern="1200" dirty="0" smtClean="0">
                <a:solidFill>
                  <a:schemeClr val="tx1"/>
                </a:solidFill>
                <a:latin typeface="+mn-lt"/>
                <a:ea typeface="+mn-ea"/>
                <a:cs typeface="+mn-cs"/>
              </a:rPr>
              <a:t>1. Eligibility criteria</a:t>
            </a:r>
            <a:r>
              <a:rPr kumimoji="1" lang="ja-JP" altLang="ja-JP" sz="1200" b="1" kern="1200" dirty="0" smtClean="0">
                <a:solidFill>
                  <a:schemeClr val="tx1"/>
                </a:solidFill>
                <a:latin typeface="+mn-lt"/>
                <a:ea typeface="HGP創英ﾌﾟﾚｾﾞﾝｽEB" pitchFamily="18" charset="-128"/>
                <a:cs typeface="+mn-cs"/>
              </a:rPr>
              <a:t> </a:t>
            </a:r>
            <a:r>
              <a:rPr kumimoji="1" lang="en-US" altLang="ja-JP" sz="1200" b="1" kern="1200" dirty="0" smtClean="0">
                <a:solidFill>
                  <a:schemeClr val="tx1"/>
                </a:solidFill>
                <a:latin typeface="+mn-lt"/>
                <a:ea typeface="HGP創英ﾌﾟﾚｾﾞﾝｽEB" pitchFamily="18" charset="-128"/>
                <a:cs typeface="+mn-cs"/>
              </a:rPr>
              <a:t> </a:t>
            </a:r>
          </a:p>
          <a:p>
            <a:pPr marL="0" indent="0">
              <a:lnSpc>
                <a:spcPct val="150000"/>
              </a:lnSpc>
              <a:buNone/>
            </a:pPr>
            <a:r>
              <a:rPr kumimoji="1" lang="en-US" altLang="ja-JP" sz="1200" b="1" kern="1200" dirty="0" smtClean="0">
                <a:solidFill>
                  <a:schemeClr val="tx1"/>
                </a:solidFill>
                <a:latin typeface="+mn-lt"/>
                <a:ea typeface="HGP創英ﾌﾟﾚｾﾞﾝｽEB" pitchFamily="18" charset="-128"/>
                <a:cs typeface="+mn-cs"/>
              </a:rPr>
              <a:t>  1) over 20 </a:t>
            </a:r>
            <a:r>
              <a:rPr kumimoji="1" lang="en-US" altLang="ja-JP" sz="1200" b="1" kern="1200" dirty="0" err="1" smtClean="0">
                <a:solidFill>
                  <a:schemeClr val="tx1"/>
                </a:solidFill>
                <a:latin typeface="+mn-lt"/>
                <a:ea typeface="HGP創英ﾌﾟﾚｾﾞﾝｽEB" pitchFamily="18" charset="-128"/>
                <a:cs typeface="+mn-cs"/>
              </a:rPr>
              <a:t>yrs</a:t>
            </a:r>
            <a:r>
              <a:rPr kumimoji="1" lang="en-US" altLang="ja-JP" sz="1200" b="1" kern="1200" dirty="0" smtClean="0">
                <a:solidFill>
                  <a:schemeClr val="tx1"/>
                </a:solidFill>
                <a:latin typeface="+mn-lt"/>
                <a:ea typeface="HGP創英ﾌﾟﾚｾﾞﾝｽEB" pitchFamily="18" charset="-128"/>
                <a:cs typeface="+mn-cs"/>
              </a:rPr>
              <a:t> old</a:t>
            </a:r>
            <a:r>
              <a:rPr kumimoji="1" lang="en-US" altLang="ja-JP" sz="1200" b="1" kern="1200" dirty="0" smtClean="0">
                <a:solidFill>
                  <a:schemeClr val="tx1"/>
                </a:solidFill>
                <a:latin typeface="+mn-lt"/>
                <a:ea typeface="+mn-ea"/>
                <a:cs typeface="+mn-cs"/>
              </a:rPr>
              <a:t>, 2) Major organ function preserved, 3) ECOG Performance status (PS):0–2,  </a:t>
            </a:r>
          </a:p>
          <a:p>
            <a:pPr marL="0" indent="0">
              <a:lnSpc>
                <a:spcPct val="150000"/>
              </a:lnSpc>
              <a:buNone/>
            </a:pPr>
            <a:r>
              <a:rPr kumimoji="1" lang="en-US" altLang="ja-JP" sz="1200" b="1" kern="1200" dirty="0" smtClean="0">
                <a:solidFill>
                  <a:schemeClr val="tx1"/>
                </a:solidFill>
                <a:latin typeface="+mn-lt"/>
                <a:ea typeface="+mn-ea"/>
                <a:cs typeface="+mn-cs"/>
              </a:rPr>
              <a:t>  4) Confirmed solid tumor or hematological malignancies as a histologically, 5) No serious            </a:t>
            </a:r>
          </a:p>
          <a:p>
            <a:pPr marL="0" indent="0">
              <a:lnSpc>
                <a:spcPct val="150000"/>
              </a:lnSpc>
              <a:buNone/>
            </a:pPr>
            <a:r>
              <a:rPr kumimoji="1" lang="en-US" altLang="ja-JP" sz="1200" b="1" kern="1200" dirty="0" smtClean="0">
                <a:solidFill>
                  <a:schemeClr val="tx1"/>
                </a:solidFill>
                <a:latin typeface="+mn-lt"/>
                <a:ea typeface="+mn-ea"/>
                <a:cs typeface="+mn-cs"/>
              </a:rPr>
              <a:t>      complications (intestinal obstruction, diarrhea, fever), 6</a:t>
            </a:r>
            <a:r>
              <a:rPr kumimoji="1" lang="ja-JP" altLang="en-US" sz="1200" b="1" kern="1200" dirty="0" smtClean="0">
                <a:solidFill>
                  <a:schemeClr val="tx1"/>
                </a:solidFill>
                <a:latin typeface="+mn-lt"/>
                <a:ea typeface="HGP創英ﾌﾟﾚｾﾞﾝｽEB" pitchFamily="18" charset="-128"/>
                <a:cs typeface="+mn-cs"/>
              </a:rPr>
              <a:t>） </a:t>
            </a:r>
            <a:r>
              <a:rPr kumimoji="1" lang="en-US" altLang="ja-JP" sz="1200" b="1" kern="1200" dirty="0" smtClean="0">
                <a:solidFill>
                  <a:schemeClr val="tx1"/>
                </a:solidFill>
                <a:latin typeface="+mn-lt"/>
                <a:ea typeface="+mn-ea"/>
                <a:cs typeface="+mn-cs"/>
              </a:rPr>
              <a:t>Provided written consent based on   </a:t>
            </a:r>
          </a:p>
          <a:p>
            <a:pPr marL="0" indent="0">
              <a:lnSpc>
                <a:spcPct val="150000"/>
              </a:lnSpc>
              <a:buNone/>
            </a:pPr>
            <a:r>
              <a:rPr kumimoji="1" lang="en-US" altLang="ja-JP" sz="1200" b="1" kern="1200" dirty="0" smtClean="0">
                <a:solidFill>
                  <a:schemeClr val="tx1"/>
                </a:solidFill>
                <a:latin typeface="+mn-lt"/>
                <a:ea typeface="+mn-ea"/>
                <a:cs typeface="+mn-cs"/>
              </a:rPr>
              <a:t>      informed consent.</a:t>
            </a:r>
            <a:r>
              <a:rPr kumimoji="1" lang="ja-JP" altLang="ja-JP" sz="1200" b="1" kern="1200" dirty="0" smtClean="0">
                <a:solidFill>
                  <a:schemeClr val="tx1"/>
                </a:solidFill>
                <a:latin typeface="+mn-lt"/>
                <a:ea typeface="HGP創英ﾌﾟﾚｾﾞﾝｽEB" pitchFamily="18" charset="-128"/>
                <a:cs typeface="+mn-cs"/>
              </a:rPr>
              <a:t> </a:t>
            </a:r>
            <a:endParaRPr kumimoji="1" lang="en-US" altLang="ja-JP" sz="1200" b="1" kern="1200" dirty="0" smtClean="0">
              <a:solidFill>
                <a:schemeClr val="tx1"/>
              </a:solidFill>
              <a:latin typeface="+mn-lt"/>
              <a:ea typeface="HGP創英ﾌﾟﾚｾﾞﾝｽEB" pitchFamily="18" charset="-128"/>
              <a:cs typeface="+mn-cs"/>
            </a:endParaRPr>
          </a:p>
          <a:p>
            <a:pPr marL="0" indent="0">
              <a:lnSpc>
                <a:spcPct val="150000"/>
              </a:lnSpc>
              <a:buNone/>
            </a:pPr>
            <a:r>
              <a:rPr kumimoji="1" lang="en-US" altLang="ja-JP" sz="1200" b="1" kern="1200" dirty="0" smtClean="0">
                <a:solidFill>
                  <a:schemeClr val="tx1"/>
                </a:solidFill>
                <a:latin typeface="+mn-lt"/>
                <a:ea typeface="HGP創英ﾌﾟﾚｾﾞﾝｽEB" pitchFamily="18" charset="-128"/>
                <a:cs typeface="+mn-cs"/>
              </a:rPr>
              <a:t>2. Evaluation</a:t>
            </a:r>
          </a:p>
          <a:p>
            <a:pPr marL="0" indent="0">
              <a:lnSpc>
                <a:spcPct val="150000"/>
              </a:lnSpc>
              <a:buNone/>
            </a:pPr>
            <a:r>
              <a:rPr kumimoji="1" lang="en-US" altLang="ja-JP" sz="1200" b="1" kern="1200" dirty="0" smtClean="0">
                <a:solidFill>
                  <a:schemeClr val="tx1"/>
                </a:solidFill>
                <a:latin typeface="+mn-lt"/>
                <a:ea typeface="HGP創英ﾌﾟﾚｾﾞﾝｽEB" pitchFamily="18" charset="-128"/>
                <a:cs typeface="+mn-cs"/>
              </a:rPr>
              <a:t>   1) The e</a:t>
            </a:r>
            <a:r>
              <a:rPr lang="en-US" altLang="ja-JP" sz="1200" b="1" dirty="0" smtClean="0"/>
              <a:t>arly complications occurred within 30 days. </a:t>
            </a:r>
          </a:p>
          <a:p>
            <a:pPr marL="0" indent="0">
              <a:lnSpc>
                <a:spcPct val="150000"/>
              </a:lnSpc>
              <a:buNone/>
            </a:pPr>
            <a:r>
              <a:rPr lang="en-US" altLang="ja-JP" sz="1200" b="1" dirty="0" smtClean="0"/>
              <a:t>   2) The late complications occurred over 30 days.</a:t>
            </a:r>
            <a:endParaRPr lang="ja-JP" altLang="ja-JP" sz="1200" b="1" dirty="0" smtClean="0"/>
          </a:p>
          <a:p>
            <a:pPr>
              <a:lnSpc>
                <a:spcPct val="150000"/>
              </a:lnSpc>
              <a:buNone/>
            </a:pPr>
            <a:r>
              <a:rPr kumimoji="1" lang="en-US" altLang="ja-JP" sz="1200" b="1" kern="1200" dirty="0" smtClean="0">
                <a:solidFill>
                  <a:schemeClr val="tx1"/>
                </a:solidFill>
                <a:latin typeface="+mn-lt"/>
                <a:ea typeface="HGP創英ﾌﾟﾚｾﾞﾝｽEB" pitchFamily="18" charset="-128"/>
                <a:cs typeface="+mn-cs"/>
              </a:rPr>
              <a:t>3. </a:t>
            </a:r>
            <a:r>
              <a:rPr kumimoji="1" lang="en-US" altLang="ja-JP" sz="1200" b="1" kern="100" dirty="0" smtClean="0">
                <a:solidFill>
                  <a:schemeClr val="tx1"/>
                </a:solidFill>
                <a:latin typeface="+mn-lt"/>
                <a:ea typeface="+mn-ea"/>
                <a:cs typeface="+mn-cs"/>
              </a:rPr>
              <a:t>Observation period</a:t>
            </a:r>
            <a:r>
              <a:rPr kumimoji="1" lang="en-US" altLang="ja-JP" sz="1200" b="1" kern="100" dirty="0" smtClean="0">
                <a:solidFill>
                  <a:schemeClr val="tx1"/>
                </a:solidFill>
                <a:latin typeface="+mn-lt"/>
                <a:ea typeface="HGP創英ﾌﾟﾚｾﾞﾝｽEB" pitchFamily="18" charset="-128"/>
                <a:cs typeface="+mn-cs"/>
              </a:rPr>
              <a:t>     </a:t>
            </a:r>
          </a:p>
          <a:p>
            <a:pPr>
              <a:lnSpc>
                <a:spcPct val="150000"/>
              </a:lnSpc>
              <a:buNone/>
            </a:pPr>
            <a:r>
              <a:rPr kumimoji="1" lang="ja-JP" altLang="en-US" sz="1200" b="1" kern="100" dirty="0" smtClean="0">
                <a:solidFill>
                  <a:schemeClr val="tx1"/>
                </a:solidFill>
                <a:latin typeface="+mn-lt"/>
                <a:ea typeface="HGP創英ﾌﾟﾚｾﾞﾝｽEB" pitchFamily="18" charset="-128"/>
                <a:cs typeface="+mn-cs"/>
              </a:rPr>
              <a:t>　　　</a:t>
            </a:r>
            <a:r>
              <a:rPr kumimoji="1" lang="en-US" altLang="ja-JP" sz="1200" b="1" kern="100" dirty="0" smtClean="0">
                <a:solidFill>
                  <a:schemeClr val="tx1"/>
                </a:solidFill>
                <a:latin typeface="+mn-lt"/>
                <a:ea typeface="HGP創英ﾌﾟﾚｾﾞﾝｽEB" pitchFamily="18" charset="-128"/>
                <a:cs typeface="+mn-cs"/>
              </a:rPr>
              <a:t>Patient entered: 400 cases. </a:t>
            </a:r>
            <a:r>
              <a:rPr lang="en-US" altLang="ja-JP" sz="1200" b="1" dirty="0" smtClean="0"/>
              <a:t>January 2009</a:t>
            </a:r>
            <a:r>
              <a:rPr kumimoji="1" lang="ja-JP" altLang="en-US" sz="1200" b="1" kern="1200" dirty="0" smtClean="0">
                <a:solidFill>
                  <a:schemeClr val="tx1"/>
                </a:solidFill>
                <a:latin typeface="+mn-lt"/>
                <a:ea typeface="HGP創英ﾌﾟﾚｾﾞﾝｽEB" pitchFamily="18" charset="-128"/>
                <a:cs typeface="+mn-cs"/>
              </a:rPr>
              <a:t>～</a:t>
            </a:r>
            <a:r>
              <a:rPr lang="en-US" altLang="ja-JP" sz="1200" b="1" dirty="0" smtClean="0"/>
              <a:t>December </a:t>
            </a:r>
            <a:r>
              <a:rPr kumimoji="1" lang="en-US" altLang="ja-JP" sz="1200" b="1" kern="1200" dirty="0" smtClean="0">
                <a:solidFill>
                  <a:schemeClr val="tx1"/>
                </a:solidFill>
                <a:latin typeface="+mn-lt"/>
                <a:ea typeface="HGP創英ﾌﾟﾚｾﾞﾝｽEB" pitchFamily="18" charset="-128"/>
                <a:cs typeface="+mn-cs"/>
              </a:rPr>
              <a:t>2014</a:t>
            </a:r>
          </a:p>
          <a:p>
            <a:pPr>
              <a:lnSpc>
                <a:spcPct val="150000"/>
              </a:lnSpc>
              <a:buNone/>
            </a:pPr>
            <a:r>
              <a:rPr kumimoji="1" lang="en-US" altLang="ja-JP" sz="1200" b="1" kern="1200" dirty="0" smtClean="0">
                <a:solidFill>
                  <a:schemeClr val="tx1"/>
                </a:solidFill>
                <a:latin typeface="+mn-lt"/>
                <a:ea typeface="HGP創英ﾌﾟﾚｾﾞﾝｽEB" pitchFamily="18" charset="-128"/>
                <a:cs typeface="+mn-cs"/>
              </a:rPr>
              <a:t>      The end of </a:t>
            </a:r>
            <a:r>
              <a:rPr kumimoji="1" lang="ja-JP" altLang="en-US" sz="1200" b="1" kern="100" dirty="0" smtClean="0">
                <a:solidFill>
                  <a:schemeClr val="tx1"/>
                </a:solidFill>
                <a:latin typeface="+mn-lt"/>
                <a:ea typeface="+mn-ea"/>
                <a:cs typeface="+mn-cs"/>
              </a:rPr>
              <a:t> </a:t>
            </a:r>
            <a:r>
              <a:rPr kumimoji="1" lang="en-US" altLang="ja-JP" sz="1200" b="1" kern="100" dirty="0" smtClean="0">
                <a:solidFill>
                  <a:schemeClr val="tx1"/>
                </a:solidFill>
                <a:latin typeface="+mn-lt"/>
                <a:ea typeface="+mn-ea"/>
                <a:cs typeface="+mn-cs"/>
              </a:rPr>
              <a:t>observation period:2015/1/1</a:t>
            </a:r>
            <a:endParaRPr kumimoji="1" lang="ja-JP" altLang="en-US" sz="1200" b="1" kern="1200" dirty="0" smtClean="0">
              <a:solidFill>
                <a:schemeClr val="tx1"/>
              </a:solidFill>
              <a:latin typeface="+mn-lt"/>
              <a:ea typeface="HGP創英ﾌﾟﾚｾﾞﾝｽEB" pitchFamily="18" charset="-128"/>
              <a:cs typeface="+mn-cs"/>
            </a:endParaRPr>
          </a:p>
          <a:p>
            <a:endParaRPr kumimoji="1" lang="ja-JP" altLang="en-US" b="1" dirty="0"/>
          </a:p>
        </p:txBody>
      </p:sp>
      <p:sp>
        <p:nvSpPr>
          <p:cNvPr id="4" name="スライド番号プレースホルダー 3"/>
          <p:cNvSpPr>
            <a:spLocks noGrp="1"/>
          </p:cNvSpPr>
          <p:nvPr>
            <p:ph type="sldNum" sz="quarter" idx="10"/>
          </p:nvPr>
        </p:nvSpPr>
        <p:spPr/>
        <p:txBody>
          <a:bodyPr/>
          <a:lstStyle/>
          <a:p>
            <a:fld id="{0B90ADCB-097B-4A92-89B3-B38CF2E04A19}" type="slidenum">
              <a:rPr kumimoji="1" lang="ja-JP" altLang="en-US" smtClean="0"/>
              <a:pPr/>
              <a:t>6</a:t>
            </a:fld>
            <a:endParaRPr kumimoji="1" lang="ja-JP" altLang="en-US"/>
          </a:p>
        </p:txBody>
      </p:sp>
    </p:spTree>
    <p:extLst>
      <p:ext uri="{BB962C8B-B14F-4D97-AF65-F5344CB8AC3E}">
        <p14:creationId xmlns:p14="http://schemas.microsoft.com/office/powerpoint/2010/main" val="2237926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200" b="1" dirty="0" smtClean="0"/>
              <a:t>As</a:t>
            </a:r>
            <a:r>
              <a:rPr lang="ja-JP" altLang="en-US" sz="1200" b="1" dirty="0" smtClean="0"/>
              <a:t> </a:t>
            </a:r>
            <a:r>
              <a:rPr lang="en-US" altLang="ja-JP" sz="1200" b="1" dirty="0" smtClean="0"/>
              <a:t>you</a:t>
            </a:r>
            <a:r>
              <a:rPr lang="ja-JP" altLang="en-US" sz="1200" b="1" dirty="0" smtClean="0"/>
              <a:t> </a:t>
            </a:r>
            <a:r>
              <a:rPr lang="en-US" altLang="ja-JP" sz="1200" b="1" dirty="0" smtClean="0"/>
              <a:t>can</a:t>
            </a:r>
            <a:r>
              <a:rPr lang="ja-JP" altLang="en-US" sz="1200" b="1" dirty="0" smtClean="0"/>
              <a:t> </a:t>
            </a:r>
            <a:r>
              <a:rPr lang="en-US" altLang="ja-JP" sz="1200" b="1" dirty="0" smtClean="0"/>
              <a:t>see</a:t>
            </a:r>
            <a:r>
              <a:rPr lang="ja-JP" altLang="en-US" sz="1200" b="1" dirty="0" smtClean="0"/>
              <a:t> </a:t>
            </a:r>
            <a:r>
              <a:rPr lang="en-US" altLang="ja-JP" sz="1200" b="1" dirty="0" smtClean="0"/>
              <a:t>patients</a:t>
            </a:r>
            <a:r>
              <a:rPr lang="ja-JP" altLang="en-US" sz="1200" b="1" dirty="0" smtClean="0"/>
              <a:t> </a:t>
            </a:r>
            <a:r>
              <a:rPr lang="en-US" altLang="ja-JP" sz="1200" b="1" dirty="0" smtClean="0"/>
              <a:t>characteristics.</a:t>
            </a:r>
            <a:r>
              <a:rPr lang="ja-JP" altLang="en-US" sz="1200" b="1" dirty="0" smtClean="0"/>
              <a:t>　</a:t>
            </a:r>
            <a:r>
              <a:rPr lang="en-US" altLang="ja-JP" sz="1200" b="1" dirty="0" smtClean="0"/>
              <a:t>Gender</a:t>
            </a:r>
            <a:r>
              <a:rPr lang="ja-JP" altLang="en-US" sz="1200" b="1" dirty="0" smtClean="0"/>
              <a:t> </a:t>
            </a:r>
            <a:r>
              <a:rPr lang="en-US" altLang="ja-JP" sz="1200" b="1" dirty="0" smtClean="0"/>
              <a:t>was</a:t>
            </a:r>
            <a:r>
              <a:rPr lang="ja-JP" altLang="en-US" sz="1200" b="1" dirty="0" smtClean="0"/>
              <a:t> </a:t>
            </a:r>
            <a:r>
              <a:rPr lang="en-US" altLang="ja-JP" sz="1200" b="1" dirty="0" smtClean="0"/>
              <a:t>similar.</a:t>
            </a:r>
            <a:r>
              <a:rPr lang="ja-JP" altLang="en-US" sz="1200" b="1" dirty="0" smtClean="0"/>
              <a:t> </a:t>
            </a:r>
            <a:r>
              <a:rPr lang="en-US" altLang="ja-JP" sz="1200" b="1" dirty="0" smtClean="0"/>
              <a:t>Median</a:t>
            </a:r>
            <a:r>
              <a:rPr lang="ja-JP" altLang="en-US" sz="1200" b="1" dirty="0" smtClean="0"/>
              <a:t> </a:t>
            </a:r>
            <a:r>
              <a:rPr lang="en-US" altLang="ja-JP" sz="1200" b="1" dirty="0" smtClean="0"/>
              <a:t>age</a:t>
            </a:r>
            <a:r>
              <a:rPr lang="ja-JP" altLang="en-US" sz="1200" b="1" dirty="0" smtClean="0"/>
              <a:t> </a:t>
            </a:r>
            <a:r>
              <a:rPr lang="en-US" altLang="ja-JP" sz="1200" b="1" dirty="0" smtClean="0"/>
              <a:t>was</a:t>
            </a:r>
            <a:r>
              <a:rPr lang="ja-JP" altLang="en-US" sz="1200" b="1" dirty="0" smtClean="0"/>
              <a:t> </a:t>
            </a:r>
            <a:r>
              <a:rPr lang="en-US" altLang="ja-JP" sz="1200" b="1" dirty="0" smtClean="0"/>
              <a:t>62</a:t>
            </a:r>
            <a:r>
              <a:rPr lang="ja-JP" altLang="en-US" sz="1200" b="1" dirty="0" smtClean="0"/>
              <a:t> </a:t>
            </a:r>
            <a:r>
              <a:rPr lang="en-US" altLang="ja-JP" sz="1200" b="1" dirty="0" smtClean="0"/>
              <a:t>years</a:t>
            </a:r>
            <a:r>
              <a:rPr lang="ja-JP" altLang="en-US" sz="1200" b="1" dirty="0" smtClean="0"/>
              <a:t> </a:t>
            </a:r>
            <a:r>
              <a:rPr lang="en-US" altLang="ja-JP" sz="1200" b="1" dirty="0" smtClean="0"/>
              <a:t>old.</a:t>
            </a:r>
            <a:r>
              <a:rPr lang="ja-JP" altLang="en-US" sz="1200" b="1" dirty="0" smtClean="0"/>
              <a:t> </a:t>
            </a:r>
            <a:r>
              <a:rPr kumimoji="1" lang="en-US" altLang="ja-JP" sz="1200" b="1" kern="1200" dirty="0" smtClean="0">
                <a:solidFill>
                  <a:schemeClr val="tx1"/>
                </a:solidFill>
                <a:effectLst/>
                <a:latin typeface="+mn-lt"/>
                <a:ea typeface="+mn-ea"/>
                <a:cs typeface="+mn-cs"/>
              </a:rPr>
              <a:t> </a:t>
            </a:r>
            <a:endParaRPr kumimoji="1" lang="en-US" altLang="ja-JP" sz="1200" b="1" kern="1200" dirty="0" smtClean="0">
              <a:solidFill>
                <a:schemeClr val="tx1"/>
              </a:solidFill>
              <a:effectLst/>
              <a:latin typeface="+mn-lt"/>
              <a:ea typeface="+mn-ea"/>
              <a:cs typeface="+mn-cs"/>
            </a:endParaRPr>
          </a:p>
          <a:p>
            <a:r>
              <a:rPr kumimoji="1" lang="en-US" altLang="ja-JP" sz="1200" b="1" kern="1200" dirty="0" smtClean="0">
                <a:solidFill>
                  <a:schemeClr val="tx1"/>
                </a:solidFill>
                <a:effectLst/>
                <a:latin typeface="+mn-lt"/>
                <a:ea typeface="+mn-ea"/>
                <a:cs typeface="+mn-cs"/>
              </a:rPr>
              <a:t>The </a:t>
            </a:r>
            <a:r>
              <a:rPr kumimoji="1" lang="en-US" altLang="ja-JP" sz="1200" b="1" kern="1200" dirty="0" smtClean="0">
                <a:solidFill>
                  <a:schemeClr val="tx1"/>
                </a:solidFill>
                <a:effectLst/>
                <a:latin typeface="+mn-lt"/>
                <a:ea typeface="+mn-ea"/>
                <a:cs typeface="+mn-cs"/>
              </a:rPr>
              <a:t>optimal purpose of these TIVAPs was to fulfill requirements for long term chemotherapy or hyper alimentation. </a:t>
            </a:r>
            <a:endParaRPr kumimoji="1" lang="ja-JP" altLang="ja-JP" sz="1200" b="1" kern="1200" dirty="0" smtClean="0">
              <a:solidFill>
                <a:schemeClr val="tx1"/>
              </a:solidFill>
              <a:effectLst/>
              <a:latin typeface="+mn-lt"/>
              <a:ea typeface="+mn-ea"/>
              <a:cs typeface="+mn-cs"/>
            </a:endParaRPr>
          </a:p>
          <a:p>
            <a:r>
              <a:rPr kumimoji="1" lang="en-US" altLang="ja-JP" sz="1200" b="1" kern="1200" dirty="0" smtClean="0">
                <a:solidFill>
                  <a:schemeClr val="tx1"/>
                </a:solidFill>
                <a:effectLst/>
                <a:latin typeface="+mn-lt"/>
                <a:ea typeface="+mn-ea"/>
                <a:cs typeface="+mn-cs"/>
              </a:rPr>
              <a:t>The </a:t>
            </a:r>
            <a:r>
              <a:rPr kumimoji="1" lang="en-US" altLang="ja-JP" sz="1200" b="1" kern="1200" dirty="0" smtClean="0">
                <a:solidFill>
                  <a:schemeClr val="tx1"/>
                </a:solidFill>
                <a:effectLst/>
                <a:latin typeface="+mn-lt"/>
                <a:ea typeface="+mn-ea"/>
                <a:cs typeface="+mn-cs"/>
              </a:rPr>
              <a:t>operations on these patients were undergone by </a:t>
            </a:r>
            <a:r>
              <a:rPr kumimoji="1" lang="en-US" altLang="ja-JP" sz="1200" b="1" kern="1200" dirty="0" smtClean="0">
                <a:solidFill>
                  <a:schemeClr val="tx1"/>
                </a:solidFill>
                <a:effectLst/>
                <a:latin typeface="+mn-lt"/>
                <a:ea typeface="+mn-ea"/>
                <a:cs typeface="+mn-cs"/>
              </a:rPr>
              <a:t>surgeon</a:t>
            </a:r>
            <a:r>
              <a:rPr kumimoji="1" lang="en-US" altLang="ja-JP" sz="1200" b="1" kern="1200" dirty="0" smtClean="0">
                <a:solidFill>
                  <a:schemeClr val="tx1"/>
                </a:solidFill>
                <a:effectLst/>
                <a:latin typeface="+mn-lt"/>
                <a:ea typeface="+mn-ea"/>
                <a:cs typeface="+mn-cs"/>
              </a:rPr>
              <a:t>, who chose the insertion position according to patients’ condition. </a:t>
            </a:r>
            <a:endParaRPr kumimoji="1" lang="en-US" altLang="ja-JP" sz="1200" b="1" kern="1200" dirty="0" smtClean="0">
              <a:solidFill>
                <a:schemeClr val="tx1"/>
              </a:solidFill>
              <a:effectLst/>
              <a:latin typeface="+mn-lt"/>
              <a:ea typeface="+mn-ea"/>
              <a:cs typeface="+mn-cs"/>
            </a:endParaRPr>
          </a:p>
          <a:p>
            <a:r>
              <a:rPr kumimoji="1" lang="en-US" altLang="ja-JP" sz="1200" b="1" kern="1200" dirty="0" smtClean="0">
                <a:solidFill>
                  <a:schemeClr val="tx1"/>
                </a:solidFill>
                <a:effectLst/>
                <a:latin typeface="+mn-lt"/>
                <a:ea typeface="+mn-ea"/>
                <a:cs typeface="+mn-cs"/>
              </a:rPr>
              <a:t>The </a:t>
            </a:r>
            <a:r>
              <a:rPr kumimoji="1" lang="en-US" altLang="ja-JP" sz="1200" b="1" kern="1200" dirty="0" smtClean="0">
                <a:solidFill>
                  <a:schemeClr val="tx1"/>
                </a:solidFill>
                <a:effectLst/>
                <a:latin typeface="+mn-lt"/>
                <a:ea typeface="+mn-ea"/>
                <a:cs typeface="+mn-cs"/>
              </a:rPr>
              <a:t>patients underwent to TIVAPs in internal jugular or subclavian vein via the </a:t>
            </a:r>
            <a:r>
              <a:rPr kumimoji="1" lang="en-US" altLang="ja-JP" sz="1200" b="1" kern="1200" dirty="0" err="1" smtClean="0">
                <a:solidFill>
                  <a:schemeClr val="tx1"/>
                </a:solidFill>
                <a:effectLst/>
                <a:latin typeface="+mn-lt"/>
                <a:ea typeface="+mn-ea"/>
                <a:cs typeface="+mn-cs"/>
              </a:rPr>
              <a:t>Seldinger</a:t>
            </a:r>
            <a:r>
              <a:rPr kumimoji="1" lang="en-US" altLang="ja-JP" sz="1200" b="1" kern="1200" dirty="0" smtClean="0">
                <a:solidFill>
                  <a:schemeClr val="tx1"/>
                </a:solidFill>
                <a:effectLst/>
                <a:latin typeface="+mn-lt"/>
                <a:ea typeface="+mn-ea"/>
                <a:cs typeface="+mn-cs"/>
              </a:rPr>
              <a:t> technique under fluoroscopic control. </a:t>
            </a:r>
            <a:endParaRPr kumimoji="1" lang="en-US" altLang="ja-JP" sz="1200" b="1" kern="1200" dirty="0" smtClean="0">
              <a:solidFill>
                <a:schemeClr val="tx1"/>
              </a:solidFill>
              <a:effectLst/>
              <a:latin typeface="+mn-lt"/>
              <a:ea typeface="+mn-ea"/>
              <a:cs typeface="+mn-cs"/>
            </a:endParaRPr>
          </a:p>
          <a:p>
            <a:r>
              <a:rPr kumimoji="1" lang="en-US" altLang="ja-JP" sz="1200" b="1" kern="1200" dirty="0" smtClean="0">
                <a:solidFill>
                  <a:schemeClr val="tx1"/>
                </a:solidFill>
                <a:effectLst/>
                <a:latin typeface="+mn-lt"/>
                <a:ea typeface="+mn-ea"/>
                <a:cs typeface="+mn-cs"/>
              </a:rPr>
              <a:t>We </a:t>
            </a:r>
            <a:r>
              <a:rPr kumimoji="1" lang="en-US" altLang="ja-JP" sz="1200" b="1" kern="1200" dirty="0" smtClean="0">
                <a:solidFill>
                  <a:schemeClr val="tx1"/>
                </a:solidFill>
                <a:effectLst/>
                <a:latin typeface="+mn-lt"/>
                <a:ea typeface="+mn-ea"/>
                <a:cs typeface="+mn-cs"/>
              </a:rPr>
              <a:t>used two different devices, which were the Bard X-Port™, used from 2009 to 2012 and the Power Port™ from 2012 to present. </a:t>
            </a:r>
            <a:endParaRPr kumimoji="1" lang="en-US" altLang="ja-JP" sz="1200" b="1" kern="1200" dirty="0" smtClean="0">
              <a:solidFill>
                <a:schemeClr val="tx1"/>
              </a:solidFill>
              <a:effectLst/>
              <a:latin typeface="+mn-lt"/>
              <a:ea typeface="+mn-ea"/>
              <a:cs typeface="+mn-cs"/>
            </a:endParaRPr>
          </a:p>
          <a:p>
            <a:r>
              <a:rPr kumimoji="1" lang="en-US" altLang="ja-JP" sz="1200" b="1" kern="1200" dirty="0" smtClean="0">
                <a:solidFill>
                  <a:schemeClr val="tx1"/>
                </a:solidFill>
                <a:effectLst/>
                <a:latin typeface="+mn-lt"/>
                <a:ea typeface="+mn-ea"/>
                <a:cs typeface="+mn-cs"/>
              </a:rPr>
              <a:t>These </a:t>
            </a:r>
            <a:r>
              <a:rPr kumimoji="1" lang="en-US" altLang="ja-JP" sz="1200" b="1" kern="1200" dirty="0" smtClean="0">
                <a:solidFill>
                  <a:schemeClr val="tx1"/>
                </a:solidFill>
                <a:effectLst/>
                <a:latin typeface="+mn-lt"/>
                <a:ea typeface="+mn-ea"/>
                <a:cs typeface="+mn-cs"/>
              </a:rPr>
              <a:t>devices are composed of a titanium and silicone rubber port  connected to an 8Fr </a:t>
            </a:r>
            <a:r>
              <a:rPr kumimoji="1" lang="en-US" altLang="ja-JP" sz="1200" b="1" kern="1200" dirty="0" err="1" smtClean="0">
                <a:solidFill>
                  <a:schemeClr val="tx1"/>
                </a:solidFill>
                <a:effectLst/>
                <a:latin typeface="+mn-lt"/>
                <a:ea typeface="+mn-ea"/>
                <a:cs typeface="+mn-cs"/>
              </a:rPr>
              <a:t>silastic</a:t>
            </a:r>
            <a:r>
              <a:rPr kumimoji="1" lang="en-US" altLang="ja-JP" sz="1200" b="1" kern="1200" dirty="0" smtClean="0">
                <a:solidFill>
                  <a:schemeClr val="tx1"/>
                </a:solidFill>
                <a:effectLst/>
                <a:latin typeface="+mn-lt"/>
                <a:ea typeface="+mn-ea"/>
                <a:cs typeface="+mn-cs"/>
              </a:rPr>
              <a:t> </a:t>
            </a:r>
            <a:r>
              <a:rPr kumimoji="1" lang="en-US" altLang="ja-JP" sz="1200" b="1" kern="1200" dirty="0" err="1" smtClean="0">
                <a:solidFill>
                  <a:schemeClr val="tx1"/>
                </a:solidFill>
                <a:effectLst/>
                <a:latin typeface="+mn-lt"/>
                <a:ea typeface="+mn-ea"/>
                <a:cs typeface="+mn-cs"/>
              </a:rPr>
              <a:t>Groshong</a:t>
            </a:r>
            <a:r>
              <a:rPr kumimoji="1" lang="en-US" altLang="ja-JP" sz="1200" b="1" kern="1200" dirty="0" smtClean="0">
                <a:solidFill>
                  <a:schemeClr val="tx1"/>
                </a:solidFill>
                <a:effectLst/>
                <a:latin typeface="+mn-lt"/>
                <a:ea typeface="+mn-ea"/>
                <a:cs typeface="+mn-cs"/>
              </a:rPr>
              <a:t>™ catheter tube. </a:t>
            </a:r>
            <a:endParaRPr kumimoji="1" lang="en-US" altLang="ja-JP" sz="1200" b="1" kern="1200" dirty="0" smtClean="0">
              <a:solidFill>
                <a:schemeClr val="tx1"/>
              </a:solidFill>
              <a:effectLst/>
              <a:latin typeface="+mn-lt"/>
              <a:ea typeface="+mn-ea"/>
              <a:cs typeface="+mn-cs"/>
            </a:endParaRPr>
          </a:p>
          <a:p>
            <a:r>
              <a:rPr kumimoji="1" lang="en-US" altLang="ja-JP" sz="1200" b="1" kern="1200" dirty="0" smtClean="0">
                <a:solidFill>
                  <a:schemeClr val="tx1"/>
                </a:solidFill>
                <a:effectLst/>
                <a:latin typeface="+mn-lt"/>
                <a:ea typeface="+mn-ea"/>
                <a:cs typeface="+mn-cs"/>
              </a:rPr>
              <a:t>When </a:t>
            </a:r>
            <a:r>
              <a:rPr kumimoji="1" lang="en-US" altLang="ja-JP" sz="1200" b="1" kern="1200" dirty="0" smtClean="0">
                <a:solidFill>
                  <a:schemeClr val="tx1"/>
                </a:solidFill>
                <a:effectLst/>
                <a:latin typeface="+mn-lt"/>
                <a:ea typeface="+mn-ea"/>
                <a:cs typeface="+mn-cs"/>
              </a:rPr>
              <a:t>they finished insertions of the TIVAPs, the device was filled with a saline solution. If a patient received bevacizumab™ combined chemotherapy, TIVAPs use was avoided for </a:t>
            </a:r>
            <a:r>
              <a:rPr kumimoji="1" lang="en-US" altLang="ja-JP" sz="1200" b="1" kern="1200" dirty="0" smtClean="0">
                <a:solidFill>
                  <a:schemeClr val="tx1"/>
                </a:solidFill>
                <a:effectLst/>
                <a:latin typeface="+mn-lt"/>
                <a:ea typeface="+mn-ea"/>
                <a:cs typeface="+mn-cs"/>
              </a:rPr>
              <a:t>at </a:t>
            </a:r>
            <a:r>
              <a:rPr kumimoji="1" lang="en-US" altLang="ja-JP" sz="1200" b="1" kern="1200" dirty="0" smtClean="0">
                <a:solidFill>
                  <a:schemeClr val="tx1"/>
                </a:solidFill>
                <a:effectLst/>
                <a:latin typeface="+mn-lt"/>
                <a:ea typeface="+mn-ea"/>
                <a:cs typeface="+mn-cs"/>
              </a:rPr>
              <a:t>least four weeks.  </a:t>
            </a:r>
            <a:endParaRPr lang="en-US" altLang="ja-JP" sz="1200" b="1" dirty="0"/>
          </a:p>
        </p:txBody>
      </p:sp>
      <p:sp>
        <p:nvSpPr>
          <p:cNvPr id="4" name="スライド番号プレースホルダー 3"/>
          <p:cNvSpPr>
            <a:spLocks noGrp="1"/>
          </p:cNvSpPr>
          <p:nvPr>
            <p:ph type="sldNum" sz="quarter" idx="10"/>
          </p:nvPr>
        </p:nvSpPr>
        <p:spPr/>
        <p:txBody>
          <a:bodyPr/>
          <a:lstStyle/>
          <a:p>
            <a:fld id="{0B90ADCB-097B-4A92-89B3-B38CF2E04A19}" type="slidenum">
              <a:rPr kumimoji="1" lang="ja-JP" altLang="en-US" smtClean="0"/>
              <a:pPr/>
              <a:t>7</a:t>
            </a:fld>
            <a:endParaRPr kumimoji="1" lang="ja-JP" altLang="en-US" dirty="0"/>
          </a:p>
        </p:txBody>
      </p:sp>
    </p:spTree>
    <p:extLst>
      <p:ext uri="{BB962C8B-B14F-4D97-AF65-F5344CB8AC3E}">
        <p14:creationId xmlns:p14="http://schemas.microsoft.com/office/powerpoint/2010/main" val="1084056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b="1" kern="1200" dirty="0" smtClean="0">
                <a:solidFill>
                  <a:schemeClr val="tx1"/>
                </a:solidFill>
                <a:effectLst/>
                <a:latin typeface="+mn-lt"/>
                <a:ea typeface="+mn-ea"/>
                <a:cs typeface="+mn-cs"/>
              </a:rPr>
              <a:t>Four hundred TIVAPs, total </a:t>
            </a:r>
            <a:r>
              <a:rPr lang="en-US" altLang="ja-JP" sz="1200" b="1" dirty="0" smtClean="0"/>
              <a:t>89,568</a:t>
            </a:r>
            <a:r>
              <a:rPr kumimoji="1" lang="en-US" altLang="ja-JP" sz="1200" b="1" kern="1200" dirty="0" smtClean="0">
                <a:solidFill>
                  <a:schemeClr val="tx1"/>
                </a:solidFill>
                <a:effectLst/>
                <a:latin typeface="+mn-lt"/>
                <a:ea typeface="+mn-ea"/>
                <a:cs typeface="+mn-cs"/>
              </a:rPr>
              <a:t> days insertion, with a median follow up of 388 days. </a:t>
            </a:r>
          </a:p>
          <a:p>
            <a:r>
              <a:rPr kumimoji="1" lang="en-US" altLang="ja-JP" b="1" dirty="0" smtClean="0"/>
              <a:t>The</a:t>
            </a:r>
            <a:r>
              <a:rPr kumimoji="1" lang="en-US" altLang="ja-JP" b="1" baseline="0" dirty="0" smtClean="0"/>
              <a:t> available curve</a:t>
            </a:r>
            <a:r>
              <a:rPr kumimoji="1" lang="en-US" altLang="ja-JP" b="1" dirty="0" smtClean="0"/>
              <a:t> means that TIVAPs</a:t>
            </a:r>
            <a:r>
              <a:rPr kumimoji="1" lang="en-US" altLang="ja-JP" b="1" baseline="0" dirty="0" smtClean="0"/>
              <a:t> complications occurred within 2 year.</a:t>
            </a:r>
            <a:endParaRPr kumimoji="1" lang="ja-JP" altLang="en-US" b="1" dirty="0"/>
          </a:p>
        </p:txBody>
      </p:sp>
      <p:sp>
        <p:nvSpPr>
          <p:cNvPr id="4" name="スライド番号プレースホルダー 3"/>
          <p:cNvSpPr>
            <a:spLocks noGrp="1"/>
          </p:cNvSpPr>
          <p:nvPr>
            <p:ph type="sldNum" sz="quarter" idx="10"/>
          </p:nvPr>
        </p:nvSpPr>
        <p:spPr/>
        <p:txBody>
          <a:bodyPr/>
          <a:lstStyle/>
          <a:p>
            <a:fld id="{0B90ADCB-097B-4A92-89B3-B38CF2E04A19}" type="slidenum">
              <a:rPr kumimoji="1" lang="ja-JP" altLang="en-US" smtClean="0"/>
              <a:pPr/>
              <a:t>8</a:t>
            </a:fld>
            <a:endParaRPr kumimoji="1" lang="ja-JP" altLang="en-US"/>
          </a:p>
        </p:txBody>
      </p:sp>
    </p:spTree>
    <p:extLst>
      <p:ext uri="{BB962C8B-B14F-4D97-AF65-F5344CB8AC3E}">
        <p14:creationId xmlns:p14="http://schemas.microsoft.com/office/powerpoint/2010/main" val="936187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b="1" kern="1200" dirty="0" smtClean="0">
                <a:solidFill>
                  <a:schemeClr val="tx1"/>
                </a:solidFill>
                <a:effectLst/>
                <a:latin typeface="+mn-lt"/>
                <a:ea typeface="+mn-ea"/>
                <a:cs typeface="+mn-cs"/>
              </a:rPr>
              <a:t>Four hundred TIVAPs, total 89,568 days insertion, with a median follow up of 388 days. There were 30 idiopathic complications. </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b="1" kern="1200" dirty="0" smtClean="0">
                <a:solidFill>
                  <a:schemeClr val="tx1"/>
                </a:solidFill>
                <a:effectLst/>
                <a:latin typeface="+mn-lt"/>
                <a:ea typeface="+mn-ea"/>
                <a:cs typeface="+mn-cs"/>
              </a:rPr>
              <a:t>The early complications were</a:t>
            </a:r>
            <a:r>
              <a:rPr kumimoji="1" lang="en-US" altLang="ja-JP" sz="1200" b="1" kern="1200" baseline="0" dirty="0" smtClean="0">
                <a:solidFill>
                  <a:schemeClr val="tx1"/>
                </a:solidFill>
                <a:effectLst/>
                <a:latin typeface="+mn-lt"/>
                <a:ea typeface="+mn-ea"/>
                <a:cs typeface="+mn-cs"/>
              </a:rPr>
              <a:t> </a:t>
            </a:r>
            <a:r>
              <a:rPr lang="en-US" altLang="ja-JP" sz="1200" b="1" kern="0" dirty="0" smtClean="0">
                <a:effectLst/>
              </a:rPr>
              <a:t>Pneumothorax. </a:t>
            </a:r>
            <a:endParaRPr lang="ja-JP" altLang="ja-JP" sz="1200" b="1" kern="100" dirty="0" smtClean="0">
              <a:effectLst/>
            </a:endParaRPr>
          </a:p>
          <a:p>
            <a:r>
              <a:rPr kumimoji="1" lang="en-US" altLang="ja-JP" sz="1200" b="1" kern="1200" dirty="0" smtClean="0">
                <a:solidFill>
                  <a:schemeClr val="tx1"/>
                </a:solidFill>
                <a:effectLst/>
                <a:latin typeface="+mn-lt"/>
                <a:ea typeface="+mn-ea"/>
                <a:cs typeface="+mn-cs"/>
              </a:rPr>
              <a:t>The late complications consisted of eleven complete occlusions (2.75%), eight pocket infections (2%), two pinch-offs (0.5%), two slip-off due to pedunculated breast (0.5%), one catheter-related bacteremia (0.25%), one wound dehiscence due to bevacizumab™ (0.25%), one rubber port disconnection (0.25%), and one rubber port rotation (0.25%) in pocket. </a:t>
            </a:r>
          </a:p>
        </p:txBody>
      </p:sp>
      <p:sp>
        <p:nvSpPr>
          <p:cNvPr id="4" name="スライド番号プレースホルダー 3"/>
          <p:cNvSpPr>
            <a:spLocks noGrp="1"/>
          </p:cNvSpPr>
          <p:nvPr>
            <p:ph type="sldNum" sz="quarter" idx="10"/>
          </p:nvPr>
        </p:nvSpPr>
        <p:spPr/>
        <p:txBody>
          <a:bodyPr/>
          <a:lstStyle/>
          <a:p>
            <a:fld id="{0B90ADCB-097B-4A92-89B3-B38CF2E04A19}" type="slidenum">
              <a:rPr kumimoji="1" lang="ja-JP" altLang="en-US" smtClean="0"/>
              <a:pPr/>
              <a:t>9</a:t>
            </a:fld>
            <a:endParaRPr kumimoji="1" lang="ja-JP" altLang="en-US" dirty="0"/>
          </a:p>
        </p:txBody>
      </p:sp>
    </p:spTree>
    <p:extLst>
      <p:ext uri="{BB962C8B-B14F-4D97-AF65-F5344CB8AC3E}">
        <p14:creationId xmlns:p14="http://schemas.microsoft.com/office/powerpoint/2010/main" val="3473630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1" dirty="0" smtClean="0"/>
              <a:t>I would</a:t>
            </a:r>
            <a:r>
              <a:rPr kumimoji="1" lang="en-US" altLang="ja-JP" b="1" baseline="0" dirty="0" smtClean="0"/>
              <a:t> like to show a couple of late complication cases. I’m glad if a reference for everyone this presentation.</a:t>
            </a:r>
            <a:endParaRPr kumimoji="1" lang="ja-JP" altLang="en-US" b="1" dirty="0"/>
          </a:p>
        </p:txBody>
      </p:sp>
      <p:sp>
        <p:nvSpPr>
          <p:cNvPr id="4" name="スライド番号プレースホルダー 3"/>
          <p:cNvSpPr>
            <a:spLocks noGrp="1"/>
          </p:cNvSpPr>
          <p:nvPr>
            <p:ph type="sldNum" sz="quarter" idx="10"/>
          </p:nvPr>
        </p:nvSpPr>
        <p:spPr/>
        <p:txBody>
          <a:bodyPr/>
          <a:lstStyle/>
          <a:p>
            <a:fld id="{0B90ADCB-097B-4A92-89B3-B38CF2E04A19}" type="slidenum">
              <a:rPr kumimoji="1" lang="ja-JP" altLang="en-US" smtClean="0"/>
              <a:pPr/>
              <a:t>10</a:t>
            </a:fld>
            <a:endParaRPr kumimoji="1" lang="ja-JP" altLang="en-US" dirty="0"/>
          </a:p>
        </p:txBody>
      </p:sp>
    </p:spTree>
    <p:extLst>
      <p:ext uri="{BB962C8B-B14F-4D97-AF65-F5344CB8AC3E}">
        <p14:creationId xmlns:p14="http://schemas.microsoft.com/office/powerpoint/2010/main" val="519888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スライド イメージ プレースホルダー 1"/>
          <p:cNvSpPr>
            <a:spLocks noGrp="1" noRot="1" noChangeAspect="1" noTextEdit="1"/>
          </p:cNvSpPr>
          <p:nvPr>
            <p:ph type="sldImg"/>
          </p:nvPr>
        </p:nvSpPr>
        <p:spPr>
          <a:ln/>
        </p:spPr>
      </p:sp>
      <p:sp>
        <p:nvSpPr>
          <p:cNvPr id="34819"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en-US" altLang="ja-JP" sz="1200" b="1" kern="1200" dirty="0" smtClean="0">
                <a:solidFill>
                  <a:schemeClr val="tx1"/>
                </a:solidFill>
                <a:effectLst/>
                <a:latin typeface="+mn-lt"/>
                <a:ea typeface="+mn-ea"/>
                <a:cs typeface="+mn-cs"/>
              </a:rPr>
              <a:t>A 62 years old  man who had advanced colon cancer</a:t>
            </a:r>
            <a:r>
              <a:rPr kumimoji="1" lang="en-US" altLang="ja-JP" sz="1200" b="1" kern="1200" baseline="0" dirty="0" smtClean="0">
                <a:solidFill>
                  <a:schemeClr val="tx1"/>
                </a:solidFill>
                <a:effectLst/>
                <a:latin typeface="+mn-lt"/>
                <a:ea typeface="+mn-ea"/>
                <a:cs typeface="+mn-cs"/>
              </a:rPr>
              <a:t> inserted </a:t>
            </a:r>
            <a:r>
              <a:rPr kumimoji="1" lang="en-US" altLang="ja-JP" sz="1200" b="1" kern="1200" dirty="0" smtClean="0">
                <a:solidFill>
                  <a:schemeClr val="tx1"/>
                </a:solidFill>
                <a:effectLst/>
                <a:latin typeface="+mn-lt"/>
                <a:ea typeface="+mn-ea"/>
                <a:cs typeface="+mn-cs"/>
              </a:rPr>
              <a:t>catheter 1 month later. </a:t>
            </a:r>
            <a:r>
              <a:rPr lang="en-US" altLang="ja-JP" b="1" dirty="0" smtClean="0">
                <a:latin typeface="Arial" panose="020B0604020202020204" pitchFamily="34" charset="0"/>
              </a:rPr>
              <a:t>The catheter goes</a:t>
            </a:r>
            <a:r>
              <a:rPr lang="en-US" altLang="ja-JP" b="1" baseline="0" dirty="0" smtClean="0">
                <a:latin typeface="Arial" panose="020B0604020202020204" pitchFamily="34" charset="0"/>
              </a:rPr>
              <a:t> i</a:t>
            </a:r>
            <a:r>
              <a:rPr lang="en-US" altLang="ja-JP" b="1" dirty="0" smtClean="0">
                <a:latin typeface="Arial" panose="020B0604020202020204" pitchFamily="34" charset="0"/>
              </a:rPr>
              <a:t>nto pulmonary artery</a:t>
            </a:r>
            <a:endParaRPr lang="ja-JP" altLang="en-US" b="1" dirty="0" smtClean="0">
              <a:latin typeface="Arial" panose="020B0604020202020204" pitchFamily="34" charset="0"/>
            </a:endParaRPr>
          </a:p>
        </p:txBody>
      </p:sp>
      <p:sp>
        <p:nvSpPr>
          <p:cNvPr id="34820"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950" indent="-285750" defTabSz="931863">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3000" indent="-228600" defTabSz="931863">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200" indent="-228600" defTabSz="931863">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400" indent="-228600" defTabSz="931863">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600" indent="-228600" defTabSz="931863"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800" indent="-228600" defTabSz="931863"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9000" indent="-228600" defTabSz="931863"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6200" indent="-228600" defTabSz="931863"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77DB5466-2302-4429-AA0B-24B9C39D6E10}" type="slidenum">
              <a:rPr lang="en-US" altLang="ja-JP" sz="1300">
                <a:ea typeface="ＭＳ Ｐゴシック" panose="020B0600070205080204" pitchFamily="50" charset="-128"/>
              </a:rPr>
              <a:pPr>
                <a:spcBef>
                  <a:spcPct val="0"/>
                </a:spcBef>
              </a:pPr>
              <a:t>12</a:t>
            </a:fld>
            <a:endParaRPr lang="en-US" altLang="ja-JP" sz="1300" dirty="0">
              <a:ea typeface="ＭＳ Ｐゴシック" panose="020B0600070205080204" pitchFamily="50" charset="-128"/>
            </a:endParaRPr>
          </a:p>
        </p:txBody>
      </p:sp>
    </p:spTree>
    <p:extLst>
      <p:ext uri="{BB962C8B-B14F-4D97-AF65-F5344CB8AC3E}">
        <p14:creationId xmlns:p14="http://schemas.microsoft.com/office/powerpoint/2010/main" val="33343622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b="1" dirty="0" smtClean="0"/>
              <a:t>This is</a:t>
            </a:r>
            <a:r>
              <a:rPr kumimoji="1" lang="en-US" altLang="ja-JP" b="1" baseline="0" dirty="0" smtClean="0"/>
              <a:t> his CT scan. </a:t>
            </a:r>
            <a:r>
              <a:rPr kumimoji="1" lang="en-US" altLang="ja-JP" b="1" dirty="0" smtClean="0"/>
              <a:t>You can see a catheter</a:t>
            </a:r>
            <a:r>
              <a:rPr kumimoji="1" lang="en-US" altLang="ja-JP" b="1" baseline="0" dirty="0" smtClean="0"/>
              <a:t> into </a:t>
            </a:r>
            <a:r>
              <a:rPr lang="en-US" altLang="ja-JP" b="1" dirty="0" smtClean="0">
                <a:latin typeface="Arial" panose="020B0604020202020204" pitchFamily="34" charset="0"/>
              </a:rPr>
              <a:t>pulmonary artery clearly.</a:t>
            </a:r>
            <a:endParaRPr lang="ja-JP" altLang="en-US" b="1" dirty="0" smtClean="0">
              <a:latin typeface="Arial" panose="020B0604020202020204" pitchFamily="34" charset="0"/>
            </a:endParaRPr>
          </a:p>
          <a:p>
            <a:endParaRPr kumimoji="1" lang="ja-JP" altLang="en-US" b="1" dirty="0"/>
          </a:p>
        </p:txBody>
      </p:sp>
      <p:sp>
        <p:nvSpPr>
          <p:cNvPr id="4" name="スライド番号プレースホルダー 3"/>
          <p:cNvSpPr>
            <a:spLocks noGrp="1"/>
          </p:cNvSpPr>
          <p:nvPr>
            <p:ph type="sldNum" sz="quarter" idx="10"/>
          </p:nvPr>
        </p:nvSpPr>
        <p:spPr/>
        <p:txBody>
          <a:bodyPr/>
          <a:lstStyle/>
          <a:p>
            <a:fld id="{0B90ADCB-097B-4A92-89B3-B38CF2E04A19}" type="slidenum">
              <a:rPr kumimoji="1" lang="ja-JP" altLang="en-US" smtClean="0"/>
              <a:pPr/>
              <a:t>13</a:t>
            </a:fld>
            <a:endParaRPr kumimoji="1" lang="ja-JP" altLang="en-US" dirty="0"/>
          </a:p>
        </p:txBody>
      </p:sp>
    </p:spTree>
    <p:extLst>
      <p:ext uri="{BB962C8B-B14F-4D97-AF65-F5344CB8AC3E}">
        <p14:creationId xmlns:p14="http://schemas.microsoft.com/office/powerpoint/2010/main" val="3900280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b="1" kern="1200" dirty="0" smtClean="0">
                <a:solidFill>
                  <a:schemeClr val="tx1"/>
                </a:solidFill>
                <a:effectLst/>
                <a:latin typeface="+mn-lt"/>
                <a:ea typeface="+mn-ea"/>
                <a:cs typeface="+mn-cs"/>
              </a:rPr>
              <a:t>These images showed the fall of their catheters into the pulmonary artery. We inserted 14 French (Fr.) 45cm sheath from a right femoral vein. </a:t>
            </a:r>
          </a:p>
          <a:p>
            <a:r>
              <a:rPr kumimoji="1" lang="en-US" altLang="ja-JP" sz="1200" b="1" kern="1200" dirty="0" smtClean="0">
                <a:solidFill>
                  <a:schemeClr val="tx1"/>
                </a:solidFill>
                <a:effectLst/>
                <a:latin typeface="+mn-lt"/>
                <a:ea typeface="+mn-ea"/>
                <a:cs typeface="+mn-cs"/>
              </a:rPr>
              <a:t>I derived a catheter in pulmonary artery with the </a:t>
            </a:r>
            <a:r>
              <a:rPr kumimoji="1" lang="en-US" altLang="ja-JP" sz="1200" b="1" kern="1200" dirty="0" err="1" smtClean="0">
                <a:solidFill>
                  <a:schemeClr val="tx1"/>
                </a:solidFill>
                <a:effectLst/>
                <a:latin typeface="+mn-lt"/>
                <a:ea typeface="+mn-ea"/>
                <a:cs typeface="+mn-cs"/>
              </a:rPr>
              <a:t>Burman</a:t>
            </a:r>
            <a:r>
              <a:rPr kumimoji="1" lang="en-US" altLang="ja-JP" sz="1200" b="1" kern="1200" dirty="0" smtClean="0">
                <a:solidFill>
                  <a:schemeClr val="tx1"/>
                </a:solidFill>
                <a:effectLst/>
                <a:latin typeface="+mn-lt"/>
                <a:ea typeface="+mn-ea"/>
                <a:cs typeface="+mn-cs"/>
              </a:rPr>
              <a:t> catheter with the tip aperture and derived 4Fr. multi-purpose catheter in pulmonary artery with a 0.025 guide wire and derived </a:t>
            </a:r>
            <a:r>
              <a:rPr kumimoji="1" lang="en-US" altLang="ja-JP" sz="1200" b="1" kern="1200" dirty="0" err="1" smtClean="0">
                <a:solidFill>
                  <a:schemeClr val="tx1"/>
                </a:solidFill>
                <a:effectLst/>
                <a:latin typeface="+mn-lt"/>
                <a:ea typeface="+mn-ea"/>
                <a:cs typeface="+mn-cs"/>
              </a:rPr>
              <a:t>Heartrail</a:t>
            </a:r>
            <a:r>
              <a:rPr kumimoji="1" lang="en-US" altLang="ja-JP" sz="1200" b="1" kern="1200" dirty="0" smtClean="0">
                <a:solidFill>
                  <a:schemeClr val="tx1"/>
                </a:solidFill>
                <a:effectLst/>
                <a:latin typeface="+mn-lt"/>
                <a:ea typeface="+mn-ea"/>
                <a:cs typeface="+mn-cs"/>
              </a:rPr>
              <a:t> II JR4.0 in pulmonary artery with a 0.035mm spring wire. A tip got into the catheter which I deviated from. I held the catheter which I got into in right pulmonary artery with a snare and I drew it out and removed it outside a sheath. I removed a sheath and pressed it and stopped bleeding, confirmed it, and was finished.</a:t>
            </a:r>
            <a:endParaRPr kumimoji="1" lang="ja-JP" altLang="ja-JP" sz="1200" b="1" kern="1200" dirty="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0B90ADCB-097B-4A92-89B3-B38CF2E04A19}" type="slidenum">
              <a:rPr kumimoji="1" lang="ja-JP" altLang="en-US" smtClean="0"/>
              <a:pPr/>
              <a:t>14</a:t>
            </a:fld>
            <a:endParaRPr kumimoji="1" lang="ja-JP" altLang="en-US"/>
          </a:p>
        </p:txBody>
      </p:sp>
    </p:spTree>
    <p:extLst>
      <p:ext uri="{BB962C8B-B14F-4D97-AF65-F5344CB8AC3E}">
        <p14:creationId xmlns:p14="http://schemas.microsoft.com/office/powerpoint/2010/main" val="30939265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b="1" dirty="0" smtClean="0"/>
              <a:t>This is removed catheter and</a:t>
            </a:r>
            <a:r>
              <a:rPr kumimoji="1" lang="en-US" altLang="ja-JP" b="1" baseline="0" dirty="0" smtClean="0"/>
              <a:t> septum. You can see </a:t>
            </a:r>
            <a:r>
              <a:rPr lang="en-US" altLang="ja-JP" sz="1200" b="1" dirty="0" smtClean="0">
                <a:solidFill>
                  <a:schemeClr val="tx1"/>
                </a:solidFill>
              </a:rPr>
              <a:t>Bent mark of the catheter</a:t>
            </a:r>
            <a:r>
              <a:rPr lang="en-US" altLang="ja-JP" sz="1200" b="1" baseline="0" dirty="0" smtClean="0">
                <a:solidFill>
                  <a:schemeClr val="tx1"/>
                </a:solidFill>
              </a:rPr>
              <a:t> and </a:t>
            </a:r>
            <a:r>
              <a:rPr kumimoji="1" lang="en-US" altLang="ja-JP" b="1" baseline="0" dirty="0" smtClean="0"/>
              <a:t>weak </a:t>
            </a:r>
            <a:r>
              <a:rPr kumimoji="1" lang="en-US" altLang="ja-JP" sz="1200" b="1" baseline="0" dirty="0" smtClean="0">
                <a:solidFill>
                  <a:schemeClr val="tx1"/>
                </a:solidFill>
              </a:rPr>
              <a:t>p</a:t>
            </a:r>
            <a:r>
              <a:rPr lang="en-US" altLang="ja-JP" sz="1200" b="1" dirty="0" smtClean="0">
                <a:solidFill>
                  <a:schemeClr val="tx1"/>
                </a:solidFill>
              </a:rPr>
              <a:t>ressure marks of the</a:t>
            </a:r>
            <a:r>
              <a:rPr lang="en-US" altLang="ja-JP" sz="1200" b="1" baseline="0" dirty="0" smtClean="0">
                <a:solidFill>
                  <a:schemeClr val="tx1"/>
                </a:solidFill>
              </a:rPr>
              <a:t> </a:t>
            </a:r>
            <a:r>
              <a:rPr lang="en-US" altLang="ja-JP" sz="1200" b="1" dirty="0" smtClean="0">
                <a:solidFill>
                  <a:schemeClr val="tx1"/>
                </a:solidFill>
              </a:rPr>
              <a:t>catheter lock. </a:t>
            </a:r>
          </a:p>
          <a:p>
            <a:pPr algn="l"/>
            <a:r>
              <a:rPr kumimoji="1" lang="en-US" altLang="ja-JP" sz="1200" b="1" dirty="0" smtClean="0">
                <a:solidFill>
                  <a:schemeClr val="tx1"/>
                </a:solidFill>
              </a:rPr>
              <a:t>Below</a:t>
            </a:r>
            <a:r>
              <a:rPr kumimoji="1" lang="en-US" altLang="ja-JP" sz="1200" b="1" baseline="0" dirty="0" smtClean="0">
                <a:solidFill>
                  <a:schemeClr val="tx1"/>
                </a:solidFill>
              </a:rPr>
              <a:t> photo is </a:t>
            </a:r>
            <a:r>
              <a:rPr lang="en-US" altLang="ja-JP" sz="1200" b="1" dirty="0" smtClean="0">
                <a:solidFill>
                  <a:schemeClr val="tx1"/>
                </a:solidFill>
              </a:rPr>
              <a:t>Control Vehicle, you recognized strong pressure mark of the catheter lock </a:t>
            </a:r>
            <a:endParaRPr kumimoji="1" lang="ja-JP" altLang="en-US" sz="1200" b="1" dirty="0" smtClean="0">
              <a:solidFill>
                <a:schemeClr val="tx1"/>
              </a:solidFill>
            </a:endParaRPr>
          </a:p>
          <a:p>
            <a:pPr algn="l"/>
            <a:endParaRPr kumimoji="1" lang="ja-JP" altLang="en-US" b="1" dirty="0"/>
          </a:p>
        </p:txBody>
      </p:sp>
      <p:sp>
        <p:nvSpPr>
          <p:cNvPr id="4" name="スライド番号プレースホルダー 3"/>
          <p:cNvSpPr>
            <a:spLocks noGrp="1"/>
          </p:cNvSpPr>
          <p:nvPr>
            <p:ph type="sldNum" sz="quarter" idx="10"/>
          </p:nvPr>
        </p:nvSpPr>
        <p:spPr/>
        <p:txBody>
          <a:bodyPr/>
          <a:lstStyle/>
          <a:p>
            <a:fld id="{0B90ADCB-097B-4A92-89B3-B38CF2E04A19}" type="slidenum">
              <a:rPr kumimoji="1" lang="ja-JP" altLang="en-US" smtClean="0"/>
              <a:pPr/>
              <a:t>15</a:t>
            </a:fld>
            <a:endParaRPr kumimoji="1" lang="ja-JP" altLang="en-US"/>
          </a:p>
        </p:txBody>
      </p:sp>
    </p:spTree>
    <p:extLst>
      <p:ext uri="{BB962C8B-B14F-4D97-AF65-F5344CB8AC3E}">
        <p14:creationId xmlns:p14="http://schemas.microsoft.com/office/powerpoint/2010/main" val="31705512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b="1" kern="1200" dirty="0" smtClean="0">
                <a:solidFill>
                  <a:schemeClr val="tx1"/>
                </a:solidFill>
                <a:effectLst/>
                <a:latin typeface="+mn-lt"/>
                <a:ea typeface="+mn-ea"/>
                <a:cs typeface="+mn-cs"/>
              </a:rPr>
              <a:t>A 68 year-old in case A and a 80 year-old women in case B who had advanced colon cancer. </a:t>
            </a:r>
            <a:endParaRPr kumimoji="1" lang="en-US" altLang="ja-JP" sz="1200" b="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b="1" kern="1200" dirty="0" smtClean="0">
                <a:solidFill>
                  <a:schemeClr val="tx1"/>
                </a:solidFill>
                <a:effectLst/>
                <a:latin typeface="+mn-lt"/>
                <a:ea typeface="+mn-ea"/>
                <a:cs typeface="+mn-cs"/>
              </a:rPr>
              <a:t>The </a:t>
            </a:r>
            <a:r>
              <a:rPr kumimoji="1" lang="en-US" altLang="ja-JP" sz="1200" b="1" kern="1200" dirty="0" smtClean="0">
                <a:solidFill>
                  <a:schemeClr val="tx1"/>
                </a:solidFill>
                <a:effectLst/>
                <a:latin typeface="+mn-lt"/>
                <a:ea typeface="+mn-ea"/>
                <a:cs typeface="+mn-cs"/>
              </a:rPr>
              <a:t>catheter of A in 7 months and case B in 46 months could not inject any infusion solution. We took a chest X-ray, which showed the catheter slip-off from central venous. </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b="1" kern="1200" dirty="0" smtClean="0">
                <a:solidFill>
                  <a:schemeClr val="tx1"/>
                </a:solidFill>
                <a:effectLst/>
                <a:latin typeface="+mn-lt"/>
                <a:ea typeface="+mn-ea"/>
                <a:cs typeface="+mn-cs"/>
              </a:rPr>
              <a:t>We thought that these were due to </a:t>
            </a:r>
            <a:r>
              <a:rPr kumimoji="1" lang="en-US" altLang="ja-JP" sz="1200" b="1" kern="1200" dirty="0" err="1" smtClean="0">
                <a:solidFill>
                  <a:schemeClr val="tx1"/>
                </a:solidFill>
                <a:effectLst/>
                <a:latin typeface="+mn-lt"/>
                <a:ea typeface="+mn-ea"/>
                <a:cs typeface="+mn-cs"/>
              </a:rPr>
              <a:t>pedunculate</a:t>
            </a:r>
            <a:r>
              <a:rPr kumimoji="1" lang="en-US" altLang="ja-JP" sz="1200" b="1" kern="1200" dirty="0" smtClean="0">
                <a:solidFill>
                  <a:schemeClr val="tx1"/>
                </a:solidFill>
                <a:effectLst/>
                <a:latin typeface="+mn-lt"/>
                <a:ea typeface="+mn-ea"/>
                <a:cs typeface="+mn-cs"/>
              </a:rPr>
              <a:t> breast because their catheter was pulled towards the direction of gravity and a catheter had slipped off.</a:t>
            </a:r>
            <a:endParaRPr kumimoji="1" lang="ja-JP" altLang="ja-JP" sz="1200" b="1" kern="1200" dirty="0" smtClean="0">
              <a:solidFill>
                <a:schemeClr val="tx1"/>
              </a:solidFill>
              <a:effectLst/>
              <a:latin typeface="+mn-lt"/>
              <a:ea typeface="+mn-ea"/>
              <a:cs typeface="+mn-cs"/>
            </a:endParaRPr>
          </a:p>
          <a:p>
            <a:endParaRPr kumimoji="1" lang="ja-JP" altLang="en-US" b="1" dirty="0"/>
          </a:p>
        </p:txBody>
      </p:sp>
      <p:sp>
        <p:nvSpPr>
          <p:cNvPr id="4" name="スライド番号プレースホルダー 3"/>
          <p:cNvSpPr>
            <a:spLocks noGrp="1"/>
          </p:cNvSpPr>
          <p:nvPr>
            <p:ph type="sldNum" sz="quarter" idx="10"/>
          </p:nvPr>
        </p:nvSpPr>
        <p:spPr/>
        <p:txBody>
          <a:bodyPr/>
          <a:lstStyle/>
          <a:p>
            <a:fld id="{0B90ADCB-097B-4A92-89B3-B38CF2E04A19}" type="slidenum">
              <a:rPr kumimoji="1" lang="ja-JP" altLang="en-US" smtClean="0"/>
              <a:pPr/>
              <a:t>17</a:t>
            </a:fld>
            <a:endParaRPr kumimoji="1" lang="ja-JP" altLang="en-US" dirty="0"/>
          </a:p>
        </p:txBody>
      </p:sp>
    </p:spTree>
    <p:extLst>
      <p:ext uri="{BB962C8B-B14F-4D97-AF65-F5344CB8AC3E}">
        <p14:creationId xmlns:p14="http://schemas.microsoft.com/office/powerpoint/2010/main" val="1617274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B90ADCB-097B-4A92-89B3-B38CF2E04A19}" type="slidenum">
              <a:rPr kumimoji="1" lang="ja-JP" altLang="en-US" smtClean="0"/>
              <a:pPr/>
              <a:t>18</a:t>
            </a:fld>
            <a:endParaRPr kumimoji="1" lang="ja-JP" altLang="en-US"/>
          </a:p>
        </p:txBody>
      </p:sp>
    </p:spTree>
    <p:extLst>
      <p:ext uri="{BB962C8B-B14F-4D97-AF65-F5344CB8AC3E}">
        <p14:creationId xmlns:p14="http://schemas.microsoft.com/office/powerpoint/2010/main" val="39987431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b="1" kern="1200" dirty="0" smtClean="0">
                <a:solidFill>
                  <a:schemeClr val="tx1"/>
                </a:solidFill>
                <a:effectLst/>
                <a:latin typeface="+mn-lt"/>
                <a:ea typeface="+mn-ea"/>
                <a:cs typeface="+mn-cs"/>
              </a:rPr>
              <a:t>A 62 year-old woman  who had advanced colon cancer. When her catheter in 24 months could not inject any infusion  solution,</a:t>
            </a:r>
            <a:r>
              <a:rPr kumimoji="1" lang="en-US" altLang="ja-JP" sz="1200" b="1" kern="1200" baseline="0" dirty="0" smtClean="0">
                <a:solidFill>
                  <a:schemeClr val="tx1"/>
                </a:solidFill>
                <a:effectLst/>
                <a:latin typeface="+mn-lt"/>
                <a:ea typeface="+mn-ea"/>
                <a:cs typeface="+mn-cs"/>
              </a:rPr>
              <a:t> </a:t>
            </a:r>
            <a:r>
              <a:rPr kumimoji="1" lang="en-US" altLang="ja-JP" sz="1200" b="1" kern="1200" dirty="0" smtClean="0">
                <a:solidFill>
                  <a:schemeClr val="tx1"/>
                </a:solidFill>
                <a:effectLst/>
                <a:latin typeface="+mn-lt"/>
                <a:ea typeface="+mn-ea"/>
                <a:cs typeface="+mn-cs"/>
              </a:rPr>
              <a:t> she felt pain and her cutaneous color had gradually turned red (A). As soon as we imaged chest X-rays, we are difficult to find chest X-ray</a:t>
            </a:r>
            <a:r>
              <a:rPr kumimoji="1" lang="en-US" altLang="ja-JP" sz="1200" b="1" kern="1200" baseline="0" dirty="0" smtClean="0">
                <a:solidFill>
                  <a:schemeClr val="tx1"/>
                </a:solidFill>
                <a:effectLst/>
                <a:latin typeface="+mn-lt"/>
                <a:ea typeface="+mn-ea"/>
                <a:cs typeface="+mn-cs"/>
              </a:rPr>
              <a:t> which is expanding </a:t>
            </a:r>
            <a:r>
              <a:rPr kumimoji="1" lang="en-US" altLang="ja-JP" sz="1200" b="1" kern="1200" dirty="0" smtClean="0">
                <a:solidFill>
                  <a:schemeClr val="tx1"/>
                </a:solidFill>
                <a:effectLst/>
                <a:latin typeface="+mn-lt"/>
                <a:ea typeface="+mn-ea"/>
                <a:cs typeface="+mn-cs"/>
              </a:rPr>
              <a:t>the rubber port,</a:t>
            </a:r>
            <a:r>
              <a:rPr kumimoji="1" lang="en-US" altLang="ja-JP" sz="1200" b="1" kern="1200" baseline="0" dirty="0" smtClean="0">
                <a:solidFill>
                  <a:schemeClr val="tx1"/>
                </a:solidFill>
                <a:effectLst/>
                <a:latin typeface="+mn-lt"/>
                <a:ea typeface="+mn-ea"/>
                <a:cs typeface="+mn-cs"/>
              </a:rPr>
              <a:t> Finally we found </a:t>
            </a:r>
            <a:r>
              <a:rPr kumimoji="1" lang="en-US" altLang="ja-JP" sz="1200" b="1" kern="1200" dirty="0" smtClean="0">
                <a:solidFill>
                  <a:schemeClr val="tx1"/>
                </a:solidFill>
                <a:effectLst/>
                <a:latin typeface="+mn-lt"/>
                <a:ea typeface="+mn-ea"/>
                <a:cs typeface="+mn-cs"/>
              </a:rPr>
              <a:t>disconnect between port and catheter,  (C) we decided to remove the catheter immediately. </a:t>
            </a:r>
            <a:endParaRPr kumimoji="1" lang="ja-JP" altLang="ja-JP" sz="1200" b="1" kern="1200" dirty="0" smtClean="0">
              <a:solidFill>
                <a:schemeClr val="tx1"/>
              </a:solidFill>
              <a:effectLst/>
              <a:latin typeface="+mn-lt"/>
              <a:ea typeface="+mn-ea"/>
              <a:cs typeface="+mn-cs"/>
            </a:endParaRPr>
          </a:p>
          <a:p>
            <a:endParaRPr kumimoji="1" lang="ja-JP" altLang="en-US" b="1" dirty="0" smtClean="0"/>
          </a:p>
          <a:p>
            <a:endParaRPr kumimoji="1" lang="ja-JP" altLang="en-US" b="1" dirty="0"/>
          </a:p>
        </p:txBody>
      </p:sp>
      <p:sp>
        <p:nvSpPr>
          <p:cNvPr id="4" name="スライド番号プレースホルダー 3"/>
          <p:cNvSpPr>
            <a:spLocks noGrp="1"/>
          </p:cNvSpPr>
          <p:nvPr>
            <p:ph type="sldNum" sz="quarter" idx="10"/>
          </p:nvPr>
        </p:nvSpPr>
        <p:spPr/>
        <p:txBody>
          <a:bodyPr/>
          <a:lstStyle/>
          <a:p>
            <a:fld id="{0B90ADCB-097B-4A92-89B3-B38CF2E04A19}" type="slidenum">
              <a:rPr kumimoji="1" lang="ja-JP" altLang="en-US" smtClean="0"/>
              <a:pPr/>
              <a:t>19</a:t>
            </a:fld>
            <a:endParaRPr kumimoji="1" lang="ja-JP" altLang="en-US" dirty="0"/>
          </a:p>
        </p:txBody>
      </p:sp>
    </p:spTree>
    <p:extLst>
      <p:ext uri="{BB962C8B-B14F-4D97-AF65-F5344CB8AC3E}">
        <p14:creationId xmlns:p14="http://schemas.microsoft.com/office/powerpoint/2010/main" val="23127942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fontScale="92500" lnSpcReduction="10000"/>
          </a:bodyPr>
          <a:lstStyle/>
          <a:p>
            <a:r>
              <a:rPr lang="en-US" altLang="ja-JP" b="1" dirty="0" smtClean="0"/>
              <a:t>A 63-year-old man, who was admitted to our hospital with the chief complaint of a swallow disturbance, was diagnosed as having esophageal cancer. Our diagnosis was upper thoracic esophagus T3N2 (104R) M0 Stage</a:t>
            </a:r>
            <a:r>
              <a:rPr lang="ja-JP" altLang="ja-JP" b="1" dirty="0" smtClean="0"/>
              <a:t>Ⅲ</a:t>
            </a:r>
            <a:r>
              <a:rPr lang="en-US" altLang="ja-JP" b="1" dirty="0" smtClean="0"/>
              <a:t>, squamous cell carcinoma (moderately) which was an inoperable case. We decided to insert TIVAP due to the swallow disturbance. The operation on this patient was performed by </a:t>
            </a:r>
            <a:r>
              <a:rPr lang="en-US" altLang="ja-JP" b="1" dirty="0" smtClean="0"/>
              <a:t>surgeon. </a:t>
            </a:r>
          </a:p>
          <a:p>
            <a:r>
              <a:rPr lang="en-US" altLang="ja-JP" b="1" dirty="0" smtClean="0"/>
              <a:t>The </a:t>
            </a:r>
            <a:r>
              <a:rPr lang="en-US" altLang="ja-JP" b="1" dirty="0" smtClean="0"/>
              <a:t>patient underwent TIVAPs in the internal jugular vein via the </a:t>
            </a:r>
            <a:r>
              <a:rPr lang="en-US" altLang="ja-JP" b="1" dirty="0" err="1" smtClean="0"/>
              <a:t>Seldinger</a:t>
            </a:r>
            <a:r>
              <a:rPr lang="en-US" altLang="ja-JP" b="1" dirty="0" smtClean="0"/>
              <a:t> technique under fluoroscopic control. </a:t>
            </a:r>
            <a:endParaRPr lang="en-US" altLang="ja-JP" b="1" dirty="0" smtClean="0"/>
          </a:p>
          <a:p>
            <a:r>
              <a:rPr lang="en-US" altLang="ja-JP" b="1" dirty="0" smtClean="0"/>
              <a:t>The </a:t>
            </a:r>
            <a:r>
              <a:rPr lang="en-US" altLang="ja-JP" b="1" dirty="0" smtClean="0"/>
              <a:t>patient’s device was the Power Port™. This device is composed of a titanium and silicone rubber port </a:t>
            </a:r>
            <a:r>
              <a:rPr lang="en-US" altLang="ja-JP" b="1" dirty="0" smtClean="0"/>
              <a:t>connected </a:t>
            </a:r>
            <a:r>
              <a:rPr lang="en-US" altLang="ja-JP" b="1" dirty="0" smtClean="0"/>
              <a:t>to an 8Fr </a:t>
            </a:r>
            <a:r>
              <a:rPr lang="en-US" altLang="ja-JP" b="1" dirty="0" err="1" smtClean="0"/>
              <a:t>silastic</a:t>
            </a:r>
            <a:r>
              <a:rPr lang="en-US" altLang="ja-JP" b="1" dirty="0" smtClean="0"/>
              <a:t> </a:t>
            </a:r>
            <a:r>
              <a:rPr lang="en-US" altLang="ja-JP" b="1" dirty="0" err="1" smtClean="0"/>
              <a:t>Groshong</a:t>
            </a:r>
            <a:r>
              <a:rPr lang="en-US" altLang="ja-JP" b="1" dirty="0" smtClean="0"/>
              <a:t>™ catheter tube</a:t>
            </a:r>
            <a:r>
              <a:rPr lang="en-US" altLang="ja-JP" b="1" smtClean="0"/>
              <a:t>. </a:t>
            </a:r>
            <a:endParaRPr lang="en-US" altLang="ja-JP" b="1" smtClean="0"/>
          </a:p>
          <a:p>
            <a:r>
              <a:rPr lang="en-US" altLang="ja-JP" b="1" smtClean="0"/>
              <a:t>When </a:t>
            </a:r>
            <a:r>
              <a:rPr lang="en-US" altLang="ja-JP" b="1" dirty="0" smtClean="0"/>
              <a:t>he finished insertion of the TIVAP, the device was filled with a saline solution. The patient was treated through chemo-radiotherapy. The treatment regimen follow as; cisplatin  and 5-fluorouracil with concomitant  with radiotherapy (50.4 Gy/28 Fr) in short-T area included supraclavicular lymph nodes. </a:t>
            </a:r>
          </a:p>
          <a:p>
            <a:r>
              <a:rPr lang="en-US" altLang="ja-JP" b="1" dirty="0" smtClean="0"/>
              <a:t>The patient treated above chemo-radiotherapy was administered from 2013/6/21 to 2013/11/6</a:t>
            </a:r>
            <a:endParaRPr lang="ja-JP" altLang="ja-JP" b="1" dirty="0" smtClean="0"/>
          </a:p>
          <a:p>
            <a:r>
              <a:rPr lang="en-US" altLang="ja-JP" b="1" dirty="0" smtClean="0"/>
              <a:t> Computed tomographic follow-up revealed to shrink esophageal cancer for which the evaluation was partial response. Therefore, the patient was supported nutrition by hyper-alimentation and the patient presented abdominal fullness and anuria. He was diagnosed as having peritonitis </a:t>
            </a:r>
            <a:r>
              <a:rPr lang="en-US" altLang="ja-JP" b="1" dirty="0" err="1" smtClean="0"/>
              <a:t>carcinomatosa</a:t>
            </a:r>
            <a:r>
              <a:rPr lang="en-US" altLang="ja-JP" b="1" dirty="0" smtClean="0"/>
              <a:t> and post renal failure caused by cancer progression. Regardless, although his TIVAP was always maintained by pulsing flash and continuous hyper-alimentation, his TIVAPs could not inject any solutions four months later. Although we imaged chest X-rays, we could not find a pinch-off and disconnection, so we removed this catheter immediately. We found complete occlusion of 12cm length red thrombus in pathologically (data not shown). Additionally, the patient felt a speech disturbance and gait disturbance who had brain infarction . We showed his onset and course, which revealed his D-dimer elevating gradually. Finally, the patient died on 11/6/2013 due to multiple organ failure.</a:t>
            </a:r>
            <a:endParaRPr kumimoji="1" lang="ja-JP" altLang="en-US" b="1" dirty="0"/>
          </a:p>
        </p:txBody>
      </p:sp>
      <p:sp>
        <p:nvSpPr>
          <p:cNvPr id="4" name="スライド番号プレースホルダー 3"/>
          <p:cNvSpPr>
            <a:spLocks noGrp="1"/>
          </p:cNvSpPr>
          <p:nvPr>
            <p:ph type="sldNum" sz="quarter" idx="10"/>
          </p:nvPr>
        </p:nvSpPr>
        <p:spPr/>
        <p:txBody>
          <a:bodyPr/>
          <a:lstStyle/>
          <a:p>
            <a:fld id="{0B90ADCB-097B-4A92-89B3-B38CF2E04A19}" type="slidenum">
              <a:rPr kumimoji="1" lang="ja-JP" altLang="en-US" smtClean="0"/>
              <a:pPr/>
              <a:t>21</a:t>
            </a:fld>
            <a:endParaRPr kumimoji="1" lang="ja-JP" altLang="en-US"/>
          </a:p>
        </p:txBody>
      </p:sp>
    </p:spTree>
    <p:extLst>
      <p:ext uri="{BB962C8B-B14F-4D97-AF65-F5344CB8AC3E}">
        <p14:creationId xmlns:p14="http://schemas.microsoft.com/office/powerpoint/2010/main" val="19354488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b="1" dirty="0" smtClean="0"/>
              <a:t>A: His TIVAPs could not inject any solutions four months later. Otherwise, his TIVAPs did not pinch off</a:t>
            </a:r>
            <a:r>
              <a:rPr lang="en-US" altLang="ja-JP" b="1" baseline="0" dirty="0" smtClean="0"/>
              <a:t> or disconnection.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ja-JP" b="1" baseline="0" dirty="0" smtClean="0"/>
              <a:t>B: </a:t>
            </a:r>
            <a:r>
              <a:rPr lang="en-US" altLang="ja-JP" b="1" dirty="0" smtClean="0"/>
              <a:t>We found complete occlusion of 12cm length red thrombus in pathologically (data not shown).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ja-JP" b="1" dirty="0" smtClean="0"/>
              <a:t>C: He had  felt a speech disturbance and gait disturbance who had brain infarction . </a:t>
            </a:r>
            <a:endParaRPr kumimoji="1" lang="ja-JP" altLang="en-US" b="1"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0B90ADCB-097B-4A92-89B3-B38CF2E04A19}" type="slidenum">
              <a:rPr kumimoji="1" lang="ja-JP" altLang="en-US" smtClean="0"/>
              <a:pPr/>
              <a:t>22</a:t>
            </a:fld>
            <a:endParaRPr kumimoji="1" lang="ja-JP" altLang="en-US" dirty="0"/>
          </a:p>
        </p:txBody>
      </p:sp>
    </p:spTree>
    <p:extLst>
      <p:ext uri="{BB962C8B-B14F-4D97-AF65-F5344CB8AC3E}">
        <p14:creationId xmlns:p14="http://schemas.microsoft.com/office/powerpoint/2010/main" val="29393961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b="1" kern="1200" dirty="0" smtClean="0">
                <a:solidFill>
                  <a:schemeClr val="tx1"/>
                </a:solidFill>
                <a:effectLst/>
                <a:latin typeface="+mn-lt"/>
                <a:ea typeface="+mn-ea"/>
                <a:cs typeface="+mn-cs"/>
              </a:rPr>
              <a:t>I</a:t>
            </a:r>
            <a:r>
              <a:rPr kumimoji="1" lang="en-US" altLang="ja-JP" sz="1200" b="1" kern="1200" baseline="0" dirty="0" smtClean="0">
                <a:solidFill>
                  <a:schemeClr val="tx1"/>
                </a:solidFill>
                <a:effectLst/>
                <a:latin typeface="+mn-lt"/>
                <a:ea typeface="+mn-ea"/>
                <a:cs typeface="+mn-cs"/>
              </a:rPr>
              <a:t> did not explain </a:t>
            </a:r>
            <a:r>
              <a:rPr lang="en-US" altLang="ja-JP" sz="1200" b="1" kern="100" dirty="0" smtClean="0">
                <a:effectLst/>
              </a:rPr>
              <a:t>Wound dehiscence due to </a:t>
            </a:r>
            <a:r>
              <a:rPr kumimoji="1" lang="en-US" altLang="ja-JP" sz="1200" b="1" kern="1200" dirty="0" err="1" smtClean="0">
                <a:solidFill>
                  <a:schemeClr val="tx1"/>
                </a:solidFill>
                <a:effectLst/>
                <a:latin typeface="+mn-lt"/>
                <a:ea typeface="+mn-ea"/>
                <a:cs typeface="+mn-cs"/>
              </a:rPr>
              <a:t>bevacizumab</a:t>
            </a:r>
            <a:r>
              <a:rPr kumimoji="1" lang="en-US" altLang="ja-JP" sz="1200" b="1"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b="1" kern="1200" dirty="0" smtClean="0">
                <a:solidFill>
                  <a:schemeClr val="tx1"/>
                </a:solidFill>
                <a:effectLst/>
                <a:latin typeface="+mn-lt"/>
                <a:ea typeface="+mn-ea"/>
                <a:cs typeface="+mn-cs"/>
              </a:rPr>
              <a:t>We experienced wound dehiscence of insertion of TIVAPs three months later in an advanced colon cancer patient who was treated by </a:t>
            </a:r>
            <a:r>
              <a:rPr kumimoji="1" lang="en-US" altLang="ja-JP" sz="1200" b="1" kern="1200" dirty="0" err="1" smtClean="0">
                <a:solidFill>
                  <a:schemeClr val="tx1"/>
                </a:solidFill>
                <a:effectLst/>
                <a:latin typeface="+mn-lt"/>
                <a:ea typeface="+mn-ea"/>
                <a:cs typeface="+mn-cs"/>
              </a:rPr>
              <a:t>bevacizumab</a:t>
            </a:r>
            <a:r>
              <a:rPr kumimoji="1" lang="en-US" altLang="ja-JP" sz="1200" b="1" kern="1200" dirty="0" smtClean="0">
                <a:solidFill>
                  <a:schemeClr val="tx1"/>
                </a:solidFill>
                <a:effectLst/>
                <a:latin typeface="+mn-lt"/>
                <a:ea typeface="+mn-ea"/>
                <a:cs typeface="+mn-cs"/>
              </a:rPr>
              <a:t> combined chemotherapy. We do not pay attention to only standardized </a:t>
            </a:r>
            <a:r>
              <a:rPr kumimoji="1" lang="en-US" altLang="ja-JP" sz="1200" b="1" kern="1200" dirty="0" err="1" smtClean="0">
                <a:solidFill>
                  <a:schemeClr val="tx1"/>
                </a:solidFill>
                <a:effectLst/>
                <a:latin typeface="+mn-lt"/>
                <a:ea typeface="+mn-ea"/>
                <a:cs typeface="+mn-cs"/>
              </a:rPr>
              <a:t>bevacizumab</a:t>
            </a:r>
            <a:r>
              <a:rPr kumimoji="1" lang="en-US" altLang="ja-JP" sz="1200" b="1" kern="1200" dirty="0" smtClean="0">
                <a:solidFill>
                  <a:schemeClr val="tx1"/>
                </a:solidFill>
                <a:effectLst/>
                <a:latin typeface="+mn-lt"/>
                <a:ea typeface="+mn-ea"/>
                <a:cs typeface="+mn-cs"/>
              </a:rPr>
              <a:t> complications such as thrombosis, hypertension and proteinuria, but also insertion of TIVAPs scar.</a:t>
            </a:r>
            <a:endParaRPr lang="ja-JP" altLang="ja-JP" sz="1200" b="1" kern="100"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b="1" kern="1200" dirty="0" smtClean="0">
                <a:solidFill>
                  <a:schemeClr val="tx1"/>
                </a:solidFill>
                <a:effectLst/>
                <a:latin typeface="+mn-lt"/>
                <a:ea typeface="+mn-ea"/>
                <a:cs typeface="+mn-cs"/>
              </a:rPr>
              <a:t>Especially </a:t>
            </a:r>
            <a:r>
              <a:rPr kumimoji="1" lang="en-US" altLang="ja-JP" sz="1200" b="1" kern="1200" dirty="0" err="1" smtClean="0">
                <a:solidFill>
                  <a:schemeClr val="tx1"/>
                </a:solidFill>
                <a:effectLst/>
                <a:latin typeface="+mn-lt"/>
                <a:ea typeface="+mn-ea"/>
                <a:cs typeface="+mn-cs"/>
              </a:rPr>
              <a:t>bevacizumab</a:t>
            </a:r>
            <a:r>
              <a:rPr kumimoji="1" lang="en-US" altLang="ja-JP" sz="1200" b="1" kern="1200" baseline="0" dirty="0" smtClean="0">
                <a:solidFill>
                  <a:schemeClr val="tx1"/>
                </a:solidFill>
                <a:effectLst/>
                <a:latin typeface="+mn-lt"/>
                <a:ea typeface="+mn-ea"/>
                <a:cs typeface="+mn-cs"/>
              </a:rPr>
              <a:t> and</a:t>
            </a:r>
            <a:r>
              <a:rPr kumimoji="1" lang="en-US" altLang="ja-JP" sz="1200" b="1" kern="1200" dirty="0" smtClean="0">
                <a:solidFill>
                  <a:schemeClr val="tx1"/>
                </a:solidFill>
                <a:effectLst/>
                <a:latin typeface="+mn-lt"/>
                <a:ea typeface="+mn-ea"/>
                <a:cs typeface="+mn-cs"/>
              </a:rPr>
              <a:t> </a:t>
            </a:r>
            <a:r>
              <a:rPr kumimoji="1" lang="en-US" altLang="ja-JP" sz="1200" b="1" kern="1200" dirty="0" err="1" smtClean="0">
                <a:solidFill>
                  <a:schemeClr val="tx1"/>
                </a:solidFill>
                <a:effectLst/>
                <a:latin typeface="+mn-lt"/>
                <a:ea typeface="+mn-ea"/>
                <a:cs typeface="+mn-cs"/>
              </a:rPr>
              <a:t>ramcirumnab</a:t>
            </a:r>
            <a:r>
              <a:rPr kumimoji="1" lang="en-US" altLang="ja-JP" sz="1200" b="1" kern="1200" dirty="0" smtClean="0">
                <a:solidFill>
                  <a:schemeClr val="tx1"/>
                </a:solidFill>
                <a:effectLst/>
                <a:latin typeface="+mn-lt"/>
                <a:ea typeface="+mn-ea"/>
                <a:cs typeface="+mn-cs"/>
              </a:rPr>
              <a:t> are a anti-VEGF monoclonal</a:t>
            </a:r>
            <a:r>
              <a:rPr kumimoji="1" lang="en-US" altLang="ja-JP" sz="1200" b="1" kern="1200" baseline="0" dirty="0" smtClean="0">
                <a:solidFill>
                  <a:schemeClr val="tx1"/>
                </a:solidFill>
                <a:effectLst/>
                <a:latin typeface="+mn-lt"/>
                <a:ea typeface="+mn-ea"/>
                <a:cs typeface="+mn-cs"/>
              </a:rPr>
              <a:t> antibodies which are central play of role c</a:t>
            </a:r>
            <a:r>
              <a:rPr kumimoji="1" lang="en-US" altLang="ja-JP" sz="1200" b="1" kern="1200" dirty="0" smtClean="0">
                <a:solidFill>
                  <a:schemeClr val="tx1"/>
                </a:solidFill>
                <a:effectLst/>
                <a:latin typeface="+mn-lt"/>
                <a:ea typeface="+mn-ea"/>
                <a:cs typeface="+mn-cs"/>
              </a:rPr>
              <a:t>ancer chemotherapy such</a:t>
            </a:r>
            <a:r>
              <a:rPr kumimoji="1" lang="en-US" altLang="ja-JP" sz="1200" b="1" kern="1200" baseline="0" dirty="0" smtClean="0">
                <a:solidFill>
                  <a:schemeClr val="tx1"/>
                </a:solidFill>
                <a:effectLst/>
                <a:latin typeface="+mn-lt"/>
                <a:ea typeface="+mn-ea"/>
                <a:cs typeface="+mn-cs"/>
              </a:rPr>
              <a:t> as </a:t>
            </a:r>
            <a:r>
              <a:rPr kumimoji="1" lang="en-US" altLang="ja-JP" sz="1200" b="1" kern="1200" dirty="0" smtClean="0">
                <a:solidFill>
                  <a:schemeClr val="tx1"/>
                </a:solidFill>
                <a:effectLst/>
                <a:latin typeface="+mn-lt"/>
                <a:ea typeface="+mn-ea"/>
                <a:cs typeface="+mn-cs"/>
              </a:rPr>
              <a:t>colon, lung, and breast. </a:t>
            </a:r>
            <a:endParaRPr kumimoji="1" lang="ja-JP" altLang="en-US" b="1" dirty="0"/>
          </a:p>
        </p:txBody>
      </p:sp>
      <p:sp>
        <p:nvSpPr>
          <p:cNvPr id="4" name="スライド番号プレースホルダー 3"/>
          <p:cNvSpPr>
            <a:spLocks noGrp="1"/>
          </p:cNvSpPr>
          <p:nvPr>
            <p:ph type="sldNum" sz="quarter" idx="10"/>
          </p:nvPr>
        </p:nvSpPr>
        <p:spPr/>
        <p:txBody>
          <a:bodyPr/>
          <a:lstStyle/>
          <a:p>
            <a:fld id="{0B90ADCB-097B-4A92-89B3-B38CF2E04A19}" type="slidenum">
              <a:rPr kumimoji="1" lang="ja-JP" altLang="en-US" smtClean="0"/>
              <a:pPr/>
              <a:t>27</a:t>
            </a:fld>
            <a:endParaRPr kumimoji="1" lang="ja-JP" altLang="en-US"/>
          </a:p>
        </p:txBody>
      </p:sp>
    </p:spTree>
    <p:extLst>
      <p:ext uri="{BB962C8B-B14F-4D97-AF65-F5344CB8AC3E}">
        <p14:creationId xmlns:p14="http://schemas.microsoft.com/office/powerpoint/2010/main" val="16171352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ja-JP" sz="1200" b="1" dirty="0" smtClean="0"/>
              <a:t> </a:t>
            </a:r>
            <a:r>
              <a:rPr lang="en-US" altLang="ja-JP" sz="1200" b="1" dirty="0" smtClean="0"/>
              <a:t>Totally implantable venous-access ports are useful and safe for cancer patients who need to receive long time chemotherapy and </a:t>
            </a:r>
            <a:r>
              <a:rPr lang="en-US" altLang="ja-JP" sz="1200" b="1" dirty="0" err="1" smtClean="0"/>
              <a:t>nutrision</a:t>
            </a:r>
            <a:r>
              <a:rPr lang="en-US" altLang="ja-JP" sz="1200" b="1" dirty="0" smtClean="0"/>
              <a:t>.                                   We experienced early and late complications rate was 7.5% of TIVAPs, otherwise</a:t>
            </a:r>
            <a:r>
              <a:rPr lang="ja-JP" altLang="en-US" sz="1200" b="1" dirty="0" smtClean="0"/>
              <a:t> </a:t>
            </a:r>
            <a:r>
              <a:rPr lang="en-US" altLang="ja-JP" sz="1200" b="1" dirty="0" smtClean="0"/>
              <a:t>we should recognize these complications associated to TIVAPs system even low rates, justifying its use</a:t>
            </a:r>
            <a:r>
              <a:rPr lang="en-US" altLang="ja-JP" sz="1200" b="1" baseline="0" dirty="0" smtClean="0"/>
              <a:t> </a:t>
            </a:r>
            <a:r>
              <a:rPr lang="en-US" altLang="ja-JP" sz="1200" b="1" dirty="0" smtClean="0"/>
              <a:t>even low complication rates. </a:t>
            </a:r>
            <a:endParaRPr lang="ja-JP" altLang="ja-JP" sz="1200" b="1" dirty="0" smtClean="0"/>
          </a:p>
          <a:p>
            <a:r>
              <a:rPr lang="en-US" altLang="ja-JP" sz="1200" b="1" dirty="0" smtClean="0"/>
              <a:t> </a:t>
            </a:r>
            <a:endParaRPr lang="ja-JP" altLang="ja-JP" sz="1200" b="1" dirty="0" smtClean="0"/>
          </a:p>
        </p:txBody>
      </p:sp>
      <p:sp>
        <p:nvSpPr>
          <p:cNvPr id="4" name="スライド番号プレースホルダー 3"/>
          <p:cNvSpPr>
            <a:spLocks noGrp="1"/>
          </p:cNvSpPr>
          <p:nvPr>
            <p:ph type="sldNum" sz="quarter" idx="10"/>
          </p:nvPr>
        </p:nvSpPr>
        <p:spPr/>
        <p:txBody>
          <a:bodyPr/>
          <a:lstStyle/>
          <a:p>
            <a:fld id="{0B90ADCB-097B-4A92-89B3-B38CF2E04A19}" type="slidenum">
              <a:rPr kumimoji="1" lang="ja-JP" altLang="en-US" smtClean="0"/>
              <a:pPr/>
              <a:t>28</a:t>
            </a:fld>
            <a:endParaRPr kumimoji="1" lang="ja-JP" altLang="en-US"/>
          </a:p>
        </p:txBody>
      </p:sp>
    </p:spTree>
    <p:extLst>
      <p:ext uri="{BB962C8B-B14F-4D97-AF65-F5344CB8AC3E}">
        <p14:creationId xmlns:p14="http://schemas.microsoft.com/office/powerpoint/2010/main" val="5351716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B90ADCB-097B-4A92-89B3-B38CF2E04A19}" type="slidenum">
              <a:rPr kumimoji="1" lang="ja-JP" altLang="en-US" smtClean="0"/>
              <a:pPr/>
              <a:t>29</a:t>
            </a:fld>
            <a:endParaRPr kumimoji="1" lang="ja-JP" altLang="en-US" dirty="0"/>
          </a:p>
        </p:txBody>
      </p:sp>
    </p:spTree>
    <p:extLst>
      <p:ext uri="{BB962C8B-B14F-4D97-AF65-F5344CB8AC3E}">
        <p14:creationId xmlns:p14="http://schemas.microsoft.com/office/powerpoint/2010/main" val="19299532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5CED0F32-30A6-40BE-B480-0200E54C9AEB}" type="datetimeFigureOut">
              <a:rPr kumimoji="1" lang="ja-JP" altLang="en-US" smtClean="0"/>
              <a:pPr/>
              <a:t>2016/9/10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85150AC9-0FDC-423A-B8C2-68AC0D986CCE}"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5CED0F32-30A6-40BE-B480-0200E54C9AEB}" type="datetimeFigureOut">
              <a:rPr kumimoji="1" lang="ja-JP" altLang="en-US" smtClean="0"/>
              <a:pPr/>
              <a:t>2016/9/10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85150AC9-0FDC-423A-B8C2-68AC0D986CCE}"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5CED0F32-30A6-40BE-B480-0200E54C9AEB}" type="datetimeFigureOut">
              <a:rPr kumimoji="1" lang="ja-JP" altLang="en-US" smtClean="0"/>
              <a:pPr/>
              <a:t>2016/9/10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85150AC9-0FDC-423A-B8C2-68AC0D986CCE}"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5CED0F32-30A6-40BE-B480-0200E54C9AEB}" type="datetimeFigureOut">
              <a:rPr kumimoji="1" lang="ja-JP" altLang="en-US" smtClean="0"/>
              <a:pPr/>
              <a:t>2016/9/10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85150AC9-0FDC-423A-B8C2-68AC0D986CCE}"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5CED0F32-30A6-40BE-B480-0200E54C9AEB}" type="datetimeFigureOut">
              <a:rPr kumimoji="1" lang="ja-JP" altLang="en-US" smtClean="0"/>
              <a:pPr/>
              <a:t>2016/9/10</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85150AC9-0FDC-423A-B8C2-68AC0D986CCE}"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5CED0F32-30A6-40BE-B480-0200E54C9AEB}" type="datetimeFigureOut">
              <a:rPr kumimoji="1" lang="ja-JP" altLang="en-US" smtClean="0"/>
              <a:pPr/>
              <a:t>2016/9/10</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85150AC9-0FDC-423A-B8C2-68AC0D986CCE}"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5CED0F32-30A6-40BE-B480-0200E54C9AEB}" type="datetimeFigureOut">
              <a:rPr kumimoji="1" lang="ja-JP" altLang="en-US" smtClean="0"/>
              <a:pPr/>
              <a:t>2016/9/10</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85150AC9-0FDC-423A-B8C2-68AC0D986CCE}"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5CED0F32-30A6-40BE-B480-0200E54C9AEB}" type="datetimeFigureOut">
              <a:rPr kumimoji="1" lang="ja-JP" altLang="en-US" smtClean="0"/>
              <a:pPr/>
              <a:t>2016/9/10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85150AC9-0FDC-423A-B8C2-68AC0D986CCE}"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5CED0F32-30A6-40BE-B480-0200E54C9AEB}" type="datetimeFigureOut">
              <a:rPr kumimoji="1" lang="ja-JP" altLang="en-US" smtClean="0"/>
              <a:pPr/>
              <a:t>2016/9/10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85150AC9-0FDC-423A-B8C2-68AC0D986CCE}"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5CED0F32-30A6-40BE-B480-0200E54C9AEB}" type="datetimeFigureOut">
              <a:rPr kumimoji="1" lang="ja-JP" altLang="en-US" smtClean="0"/>
              <a:pPr/>
              <a:t>2016/9/10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85150AC9-0FDC-423A-B8C2-68AC0D986CCE}"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5CED0F32-30A6-40BE-B480-0200E54C9AEB}" type="datetimeFigureOut">
              <a:rPr kumimoji="1" lang="ja-JP" altLang="en-US" smtClean="0"/>
              <a:pPr/>
              <a:t>2016/9/10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85150AC9-0FDC-423A-B8C2-68AC0D986CCE}"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ED0F32-30A6-40BE-B480-0200E54C9AEB}" type="datetimeFigureOut">
              <a:rPr kumimoji="1" lang="ja-JP" altLang="en-US" smtClean="0"/>
              <a:pPr/>
              <a:t>2016/9/10</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150AC9-0FDC-423A-B8C2-68AC0D986CCE}"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0.jpeg"/><Relationship Id="rId7"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7.png"/><Relationship Id="rId9"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3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179512" y="1340768"/>
            <a:ext cx="8856984" cy="3024336"/>
          </a:xfrm>
        </p:spPr>
        <p:txBody>
          <a:bodyPr>
            <a:normAutofit fontScale="90000"/>
          </a:bodyPr>
          <a:lstStyle/>
          <a:p>
            <a:r>
              <a:rPr lang="ja-JP" altLang="ja-JP" sz="4000" b="1" dirty="0"/>
              <a:t> </a:t>
            </a:r>
            <a:r>
              <a:rPr lang="it-IT" altLang="ja-JP" sz="4000" b="1" dirty="0"/>
              <a:t>Attention of cancer care for totally implantable venous-access ports associate complications  the latest 6 years analysis of 400 cancer chemotherapy </a:t>
            </a:r>
            <a:r>
              <a:rPr lang="it-IT" altLang="ja-JP" sz="4000" b="1" dirty="0" smtClean="0"/>
              <a:t>patients</a:t>
            </a:r>
            <a:endParaRPr lang="ja-JP" altLang="ja-JP" sz="4000" b="1" dirty="0"/>
          </a:p>
        </p:txBody>
      </p:sp>
      <p:sp>
        <p:nvSpPr>
          <p:cNvPr id="5" name="テキスト ボックス 4"/>
          <p:cNvSpPr txBox="1"/>
          <p:nvPr/>
        </p:nvSpPr>
        <p:spPr>
          <a:xfrm>
            <a:off x="1411615" y="4658360"/>
            <a:ext cx="6248762" cy="1938992"/>
          </a:xfrm>
          <a:prstGeom prst="rect">
            <a:avLst/>
          </a:prstGeom>
          <a:noFill/>
        </p:spPr>
        <p:txBody>
          <a:bodyPr wrap="none" rtlCol="0">
            <a:spAutoFit/>
          </a:bodyPr>
          <a:lstStyle/>
          <a:p>
            <a:pPr algn="ctr"/>
            <a:r>
              <a:rPr lang="en-US" altLang="ja-JP" sz="2400" b="1" dirty="0"/>
              <a:t>Hiroshi </a:t>
            </a:r>
            <a:r>
              <a:rPr lang="en-US" altLang="ja-JP" sz="2400" b="1" dirty="0" err="1"/>
              <a:t>Osawa</a:t>
            </a:r>
            <a:r>
              <a:rPr lang="ja-JP" altLang="en-US" sz="2400" b="1" dirty="0"/>
              <a:t> </a:t>
            </a:r>
            <a:r>
              <a:rPr lang="en-US" altLang="ja-JP" sz="2400" b="1" dirty="0"/>
              <a:t>MD, PhD</a:t>
            </a:r>
          </a:p>
          <a:p>
            <a:pPr algn="ctr"/>
            <a:r>
              <a:rPr lang="en-US" altLang="ja-JP" sz="2400" b="1" dirty="0"/>
              <a:t>Edogawa Hospital </a:t>
            </a:r>
          </a:p>
          <a:p>
            <a:pPr algn="ctr"/>
            <a:r>
              <a:rPr lang="en-US" altLang="ja-JP" sz="2400" b="1" dirty="0"/>
              <a:t>Department of Oncology and Hematology</a:t>
            </a:r>
          </a:p>
          <a:p>
            <a:pPr algn="ctr"/>
            <a:r>
              <a:rPr lang="fr-FR" altLang="ja-JP" sz="2400" b="1" dirty="0"/>
              <a:t>E-mail: </a:t>
            </a:r>
            <a:r>
              <a:rPr lang="en-US" altLang="ja-JP" sz="2400" b="1" dirty="0"/>
              <a:t>oosawa@edogawa.or.jp</a:t>
            </a:r>
            <a:r>
              <a:rPr lang="ja-JP" altLang="ja-JP" sz="2400" b="1" dirty="0"/>
              <a:t/>
            </a:r>
            <a:br>
              <a:rPr lang="ja-JP" altLang="ja-JP" sz="2400" b="1" dirty="0"/>
            </a:br>
            <a:r>
              <a:rPr lang="fr-FR" altLang="ja-JP" sz="2400" b="1" dirty="0"/>
              <a:t>Phone: </a:t>
            </a:r>
            <a:r>
              <a:rPr lang="en-US" altLang="ja-JP" sz="2400" b="1" dirty="0"/>
              <a:t>+81-3-3673-1221 </a:t>
            </a:r>
            <a:r>
              <a:rPr lang="fr-FR" altLang="ja-JP" sz="2400" b="1" dirty="0"/>
              <a:t>; Fax: </a:t>
            </a:r>
            <a:r>
              <a:rPr lang="en-US" altLang="ja-JP" sz="2400" b="1" dirty="0"/>
              <a:t>+81-3-3673-1229</a:t>
            </a:r>
            <a:endParaRPr kumimoji="1" lang="ja-JP" altLang="en-US" sz="2400" b="1" dirty="0">
              <a:latin typeface="HGP創英ﾌﾟﾚｾﾞﾝｽEB" pitchFamily="18" charset="-128"/>
              <a:ea typeface="HGP創英ﾌﾟﾚｾﾞﾝｽEB" pitchFamily="18" charset="-128"/>
            </a:endParaRPr>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60" y="44548"/>
            <a:ext cx="1658256" cy="1579268"/>
          </a:xfrm>
          <a:prstGeom prst="rect">
            <a:avLst/>
          </a:prstGeom>
        </p:spPr>
      </p:pic>
    </p:spTree>
    <p:extLst>
      <p:ext uri="{BB962C8B-B14F-4D97-AF65-F5344CB8AC3E}">
        <p14:creationId xmlns:p14="http://schemas.microsoft.com/office/powerpoint/2010/main" val="10307290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49263" y="1124744"/>
            <a:ext cx="8237537" cy="2736304"/>
          </a:xfrm>
          <a:solidFill>
            <a:schemeClr val="bg1"/>
          </a:solidFill>
          <a:ln w="76200">
            <a:solidFill>
              <a:schemeClr val="tx2"/>
            </a:solidFill>
          </a:ln>
        </p:spPr>
        <p:txBody>
          <a:bodyPr>
            <a:normAutofit/>
          </a:bodyPr>
          <a:lstStyle/>
          <a:p>
            <a:r>
              <a:rPr lang="en-US" altLang="ja-JP" sz="4800" b="1" i="1" dirty="0">
                <a:ea typeface="ＭＳ Ｐゴシック" charset="-128"/>
              </a:rPr>
              <a:t>Oncology</a:t>
            </a:r>
            <a:r>
              <a:rPr lang="ja-JP" altLang="en-US" sz="4800" b="1" i="1" dirty="0">
                <a:ea typeface="ＭＳ Ｐゴシック" charset="-128"/>
              </a:rPr>
              <a:t> </a:t>
            </a:r>
            <a:r>
              <a:rPr lang="en-US" altLang="ja-JP" sz="4800" b="1" i="1" dirty="0">
                <a:ea typeface="ＭＳ Ｐゴシック" charset="-128"/>
              </a:rPr>
              <a:t>Nursing</a:t>
            </a:r>
            <a:r>
              <a:rPr lang="ja-JP" altLang="en-US" sz="4800" b="1" i="1" dirty="0">
                <a:ea typeface="ＭＳ Ｐゴシック" charset="-128"/>
              </a:rPr>
              <a:t> </a:t>
            </a:r>
            <a:r>
              <a:rPr lang="en-US" altLang="ja-JP" sz="4800" b="1" i="1" dirty="0">
                <a:ea typeface="ＭＳ Ｐゴシック" charset="-128"/>
              </a:rPr>
              <a:t>2016</a:t>
            </a:r>
            <a:br>
              <a:rPr lang="en-US" altLang="ja-JP" sz="4800" b="1" i="1" dirty="0">
                <a:ea typeface="ＭＳ Ｐゴシック" charset="-128"/>
              </a:rPr>
            </a:br>
            <a:r>
              <a:rPr lang="en-US" altLang="ja-JP" sz="4800" b="1" i="1" dirty="0"/>
              <a:t>Conflict of interest statement</a:t>
            </a:r>
            <a:r>
              <a:rPr lang="ja-JP" altLang="ja-JP" sz="4800" b="1" i="1" dirty="0"/>
              <a:t>　</a:t>
            </a:r>
            <a:r>
              <a:rPr lang="ja-JP" altLang="en-US" sz="3200" b="1" dirty="0" smtClean="0">
                <a:ea typeface="ＭＳ Ｐゴシック" charset="-128"/>
              </a:rPr>
              <a:t>　</a:t>
            </a:r>
            <a:r>
              <a:rPr lang="en-US" altLang="ja-JP" sz="3200" b="1" i="1" dirty="0" smtClean="0">
                <a:ea typeface="ＭＳ Ｐゴシック" charset="-128"/>
              </a:rPr>
              <a:t/>
            </a:r>
            <a:br>
              <a:rPr lang="en-US" altLang="ja-JP" sz="3200" b="1" i="1" dirty="0" smtClean="0">
                <a:ea typeface="ＭＳ Ｐゴシック" charset="-128"/>
              </a:rPr>
            </a:br>
            <a:r>
              <a:rPr lang="en-US" altLang="ja-JP" sz="3200" b="1" i="1" dirty="0" smtClean="0">
                <a:ea typeface="ＭＳ Ｐゴシック" charset="-128"/>
              </a:rPr>
              <a:t>Corresponding Author HIROSHI OSAWA</a:t>
            </a:r>
            <a:endParaRPr lang="en-US" altLang="ja-JP" sz="3200" b="1" i="1" dirty="0">
              <a:ea typeface="ＭＳ Ｐゴシック" charset="-128"/>
            </a:endParaRPr>
          </a:p>
        </p:txBody>
      </p:sp>
      <p:sp>
        <p:nvSpPr>
          <p:cNvPr id="2051" name="Rectangle 3"/>
          <p:cNvSpPr>
            <a:spLocks noGrp="1" noChangeArrowheads="1"/>
          </p:cNvSpPr>
          <p:nvPr>
            <p:ph type="body" idx="1"/>
          </p:nvPr>
        </p:nvSpPr>
        <p:spPr>
          <a:xfrm>
            <a:off x="482600" y="4394795"/>
            <a:ext cx="8169275" cy="1914525"/>
          </a:xfrm>
        </p:spPr>
        <p:txBody>
          <a:bodyPr>
            <a:normAutofit/>
          </a:bodyPr>
          <a:lstStyle/>
          <a:p>
            <a:pPr marL="0" indent="0" algn="ctr">
              <a:buNone/>
            </a:pPr>
            <a:r>
              <a:rPr lang="en-US" altLang="ja-JP" sz="3600" dirty="0"/>
              <a:t>None of the authors of this presentation have conflicts of interests to declare.</a:t>
            </a:r>
            <a:endParaRPr lang="ja-JP" altLang="ja-JP" sz="3600" dirty="0"/>
          </a:p>
        </p:txBody>
      </p:sp>
      <p:sp>
        <p:nvSpPr>
          <p:cNvPr id="2052" name="正方形/長方形 4"/>
          <p:cNvSpPr>
            <a:spLocks noChangeArrowheads="1"/>
          </p:cNvSpPr>
          <p:nvPr/>
        </p:nvSpPr>
        <p:spPr bwMode="auto">
          <a:xfrm>
            <a:off x="242888" y="509588"/>
            <a:ext cx="8640762" cy="5807075"/>
          </a:xfrm>
          <a:prstGeom prst="rect">
            <a:avLst/>
          </a:prstGeom>
          <a:noFill/>
          <a:ln w="38100" algn="ctr">
            <a:solidFill>
              <a:schemeClr val="bg1"/>
            </a:solidFill>
            <a:round/>
            <a:headEnd/>
            <a:tailEnd/>
          </a:ln>
        </p:spPr>
        <p:txBody>
          <a:bodyPr/>
          <a:lstStyle/>
          <a:p>
            <a:endParaRPr kumimoji="0" lang="ja-JP" altLang="en-US" dirty="0">
              <a:latin typeface="Cooper Black" pitchFamily="18" charset="0"/>
            </a:endParaRPr>
          </a:p>
        </p:txBody>
      </p:sp>
    </p:spTree>
    <p:extLst>
      <p:ext uri="{BB962C8B-B14F-4D97-AF65-F5344CB8AC3E}">
        <p14:creationId xmlns:p14="http://schemas.microsoft.com/office/powerpoint/2010/main" val="15065359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21392" y="648072"/>
            <a:ext cx="9144000" cy="6209928"/>
          </a:xfrm>
        </p:spPr>
        <p:txBody>
          <a:bodyPr>
            <a:noAutofit/>
          </a:bodyPr>
          <a:lstStyle/>
          <a:p>
            <a:pPr marL="0" indent="0">
              <a:lnSpc>
                <a:spcPct val="150000"/>
              </a:lnSpc>
              <a:buNone/>
            </a:pPr>
            <a:r>
              <a:rPr lang="en-US" altLang="ja-JP" sz="1800" dirty="0"/>
              <a:t> Totally implantable venous-access ports (TIVAPs) are useful for long-term nutrition management, intra-artery or intra-venous infusion of cancer chemotherapy, blood transfusion, and blood sampling. </a:t>
            </a:r>
            <a:r>
              <a:rPr lang="en-US" altLang="ja-JP" sz="1800" dirty="0" smtClean="0"/>
              <a:t>Furthermore, TIVAPs is frequently used for colon cancer in </a:t>
            </a:r>
            <a:r>
              <a:rPr lang="en-US" altLang="ja-JP" sz="1800" dirty="0" err="1" smtClean="0"/>
              <a:t>oxaliplatin</a:t>
            </a:r>
            <a:r>
              <a:rPr lang="en-US" altLang="ja-JP" sz="1800" dirty="0" smtClean="0"/>
              <a:t>, </a:t>
            </a:r>
            <a:r>
              <a:rPr lang="en-US" altLang="ja-JP" sz="1800" dirty="0" err="1" smtClean="0"/>
              <a:t>irinotecan</a:t>
            </a:r>
            <a:r>
              <a:rPr lang="en-US" altLang="ja-JP" sz="1800" dirty="0" smtClean="0"/>
              <a:t>, and</a:t>
            </a:r>
            <a:r>
              <a:rPr lang="ja-JP" altLang="en-US" sz="1800" dirty="0"/>
              <a:t> </a:t>
            </a:r>
            <a:r>
              <a:rPr lang="en-US" altLang="ja-JP" sz="1800" dirty="0" smtClean="0"/>
              <a:t>5-fluorouracil combination chemotherapy (FOLFOX, FOLFIRI) and pancreatic cancer for FOLFIRINOX. However</a:t>
            </a:r>
            <a:r>
              <a:rPr lang="en-US" altLang="ja-JP" sz="1800" dirty="0"/>
              <a:t>, there are several early and late </a:t>
            </a:r>
            <a:r>
              <a:rPr lang="en-US" altLang="ja-JP" sz="1800" dirty="0" smtClean="0"/>
              <a:t>complications </a:t>
            </a:r>
            <a:r>
              <a:rPr lang="en-US" altLang="ja-JP" sz="1800" dirty="0"/>
              <a:t>due to TIVAPs insertion. </a:t>
            </a:r>
            <a:r>
              <a:rPr lang="en-US" altLang="ja-JP" sz="1800" dirty="0" smtClean="0"/>
              <a:t>The </a:t>
            </a:r>
            <a:r>
              <a:rPr lang="en-US" altLang="ja-JP" sz="1800" dirty="0"/>
              <a:t>early complications are as follows</a:t>
            </a:r>
            <a:r>
              <a:rPr lang="en-US" altLang="ja-JP" sz="1800" dirty="0" smtClean="0"/>
              <a:t>; 1</a:t>
            </a:r>
            <a:r>
              <a:rPr lang="en-US" altLang="ja-JP" sz="1800" dirty="0"/>
              <a:t>) pneumothorax, 2) </a:t>
            </a:r>
            <a:r>
              <a:rPr lang="en-US" altLang="ja-JP" sz="1800" dirty="0" err="1"/>
              <a:t>hematothorax</a:t>
            </a:r>
            <a:r>
              <a:rPr lang="en-US" altLang="ja-JP" sz="1800" dirty="0"/>
              <a:t>, 3) Blood vessel damage, 4) air embolus. </a:t>
            </a:r>
            <a:r>
              <a:rPr lang="en-US" altLang="ja-JP" sz="1800" dirty="0" smtClean="0"/>
              <a:t> The </a:t>
            </a:r>
            <a:r>
              <a:rPr lang="en-US" altLang="ja-JP" sz="1800" dirty="0"/>
              <a:t>late complications are as follows; 1) pinch-off, 2) fibrin sheaths and fibrin sleeve, 3) occlusion, 4) catheter damage, 5) </a:t>
            </a:r>
            <a:r>
              <a:rPr lang="en-US" altLang="ja-JP" sz="1800" dirty="0" smtClean="0"/>
              <a:t>infection. </a:t>
            </a:r>
            <a:r>
              <a:rPr lang="en-US" altLang="ja-JP" sz="1800" dirty="0"/>
              <a:t> </a:t>
            </a:r>
            <a:r>
              <a:rPr lang="en-US" altLang="ja-JP" sz="1800" dirty="0" smtClean="0"/>
              <a:t>In </a:t>
            </a:r>
            <a:r>
              <a:rPr lang="en-US" altLang="ja-JP" sz="1800" dirty="0"/>
              <a:t>addition, an </a:t>
            </a:r>
            <a:r>
              <a:rPr lang="en-US" altLang="ja-JP" sz="1800" dirty="0" smtClean="0"/>
              <a:t>infusion </a:t>
            </a:r>
            <a:r>
              <a:rPr lang="en-US" altLang="ja-JP" sz="1800" dirty="0"/>
              <a:t>drug, catheter indwelling position and use reason of the catheter and various TIVAPs troubles such as the condition of a </a:t>
            </a:r>
            <a:r>
              <a:rPr lang="en-US" altLang="ja-JP" sz="1800" dirty="0" smtClean="0"/>
              <a:t>patient, management </a:t>
            </a:r>
            <a:r>
              <a:rPr lang="en-US" altLang="ja-JP" sz="1800" dirty="0"/>
              <a:t>of a patient’s oneself, malfunction of degree of achievement and </a:t>
            </a:r>
            <a:r>
              <a:rPr lang="en-US" altLang="ja-JP" sz="1800" dirty="0" smtClean="0"/>
              <a:t>situation, port </a:t>
            </a:r>
            <a:r>
              <a:rPr lang="en-US" altLang="ja-JP" sz="1800" dirty="0"/>
              <a:t>catheter in itself for the handling of a </a:t>
            </a:r>
            <a:r>
              <a:rPr lang="en-US" altLang="ja-JP" sz="1800" dirty="0" smtClean="0"/>
              <a:t>maneuver, the </a:t>
            </a:r>
            <a:r>
              <a:rPr lang="en-US" altLang="ja-JP" sz="1800" dirty="0"/>
              <a:t>person of medical care of the management are </a:t>
            </a:r>
            <a:r>
              <a:rPr lang="en-US" altLang="ja-JP" sz="1800" dirty="0" smtClean="0"/>
              <a:t>reported. </a:t>
            </a:r>
            <a:r>
              <a:rPr lang="en-US" altLang="ja-JP" sz="1800" dirty="0"/>
              <a:t>Recently, there are several reports regarding the use of TIVAPs problems in </a:t>
            </a:r>
            <a:r>
              <a:rPr lang="en-US" altLang="ja-JP" sz="1800" dirty="0" smtClean="0"/>
              <a:t>the world. Here we report to </a:t>
            </a:r>
            <a:r>
              <a:rPr lang="en-US" altLang="ja-JP" sz="1800" dirty="0"/>
              <a:t>single </a:t>
            </a:r>
            <a:r>
              <a:rPr lang="en-US" altLang="ja-JP" sz="1800" dirty="0" smtClean="0"/>
              <a:t>institute research of the 400 TIVAPs complications, </a:t>
            </a:r>
            <a:r>
              <a:rPr lang="en-US" altLang="ja-JP" sz="1800" dirty="0"/>
              <a:t>total 89,568 days insertion, with a median follow up of </a:t>
            </a:r>
            <a:r>
              <a:rPr lang="en-US" altLang="ja-JP" sz="1800" dirty="0" smtClean="0"/>
              <a:t>388 days</a:t>
            </a:r>
            <a:r>
              <a:rPr lang="en-US" altLang="ja-JP" sz="1800" dirty="0"/>
              <a:t> </a:t>
            </a:r>
            <a:r>
              <a:rPr lang="en-US" altLang="ja-JP" sz="1800" dirty="0" smtClean="0"/>
              <a:t>in the last 6 years.</a:t>
            </a:r>
            <a:endParaRPr lang="ja-JP" altLang="ja-JP" sz="1800" dirty="0"/>
          </a:p>
        </p:txBody>
      </p:sp>
      <p:sp>
        <p:nvSpPr>
          <p:cNvPr id="4" name="タイトル 1"/>
          <p:cNvSpPr>
            <a:spLocks noGrp="1"/>
          </p:cNvSpPr>
          <p:nvPr>
            <p:ph type="title"/>
          </p:nvPr>
        </p:nvSpPr>
        <p:spPr>
          <a:xfrm>
            <a:off x="323528" y="116632"/>
            <a:ext cx="8229600" cy="569168"/>
          </a:xfrm>
        </p:spPr>
        <p:txBody>
          <a:bodyPr>
            <a:normAutofit fontScale="90000"/>
          </a:bodyPr>
          <a:lstStyle/>
          <a:p>
            <a:r>
              <a:rPr lang="en-US" altLang="ja-JP" sz="4000" dirty="0">
                <a:ea typeface="HGP創英ﾌﾟﾚｾﾞﾝｽEB" pitchFamily="18" charset="-128"/>
              </a:rPr>
              <a:t>Introduction 1</a:t>
            </a:r>
            <a:endParaRPr kumimoji="1" lang="ja-JP" altLang="en-US" sz="4000" dirty="0">
              <a:ea typeface="HGP創英ﾌﾟﾚｾﾞﾝｽEB" pitchFamily="18" charset="-128"/>
            </a:endParaRPr>
          </a:p>
        </p:txBody>
      </p:sp>
      <p:cxnSp>
        <p:nvCxnSpPr>
          <p:cNvPr id="5" name="直線コネクタ 4"/>
          <p:cNvCxnSpPr/>
          <p:nvPr/>
        </p:nvCxnSpPr>
        <p:spPr>
          <a:xfrm>
            <a:off x="107504" y="620688"/>
            <a:ext cx="871296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a:spLocks noGrp="1"/>
          </p:cNvSpPr>
          <p:nvPr>
            <p:ph type="title"/>
          </p:nvPr>
        </p:nvSpPr>
        <p:spPr>
          <a:xfrm>
            <a:off x="107504" y="116632"/>
            <a:ext cx="8824232" cy="569168"/>
          </a:xfrm>
        </p:spPr>
        <p:txBody>
          <a:bodyPr>
            <a:noAutofit/>
          </a:bodyPr>
          <a:lstStyle/>
          <a:p>
            <a:r>
              <a:rPr lang="en-US" altLang="ja-JP" sz="3600" dirty="0" smtClean="0">
                <a:ea typeface="HGP創英ﾌﾟﾚｾﾞﾝｽEB" pitchFamily="18" charset="-128"/>
              </a:rPr>
              <a:t>Introduction 2 </a:t>
            </a:r>
            <a:endParaRPr kumimoji="1" lang="ja-JP" altLang="en-US" sz="3600" dirty="0">
              <a:ea typeface="HGP創英ﾌﾟﾚｾﾞﾝｽEB" pitchFamily="18" charset="-128"/>
            </a:endParaRPr>
          </a:p>
        </p:txBody>
      </p:sp>
      <p:cxnSp>
        <p:nvCxnSpPr>
          <p:cNvPr id="5" name="直線コネクタ 4"/>
          <p:cNvCxnSpPr/>
          <p:nvPr/>
        </p:nvCxnSpPr>
        <p:spPr>
          <a:xfrm>
            <a:off x="251520" y="764704"/>
            <a:ext cx="871296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Rectangle 2"/>
          <p:cNvSpPr>
            <a:spLocks noChangeArrowheads="1"/>
          </p:cNvSpPr>
          <p:nvPr/>
        </p:nvSpPr>
        <p:spPr bwMode="auto">
          <a:xfrm>
            <a:off x="457200" y="36576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grpSp>
        <p:nvGrpSpPr>
          <p:cNvPr id="7" name="グループ化 6"/>
          <p:cNvGrpSpPr/>
          <p:nvPr/>
        </p:nvGrpSpPr>
        <p:grpSpPr>
          <a:xfrm>
            <a:off x="349374" y="1629122"/>
            <a:ext cx="4438650" cy="4248150"/>
            <a:chOff x="323528" y="1196752"/>
            <a:chExt cx="4438650" cy="4248150"/>
          </a:xfrm>
        </p:grpSpPr>
        <p:pic>
          <p:nvPicPr>
            <p:cNvPr id="1025" name="図 1" descr="図1 皮下埋込型カテーテルアクセスシステム"/>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196752"/>
              <a:ext cx="4438650" cy="4248150"/>
            </a:xfrm>
            <a:prstGeom prst="rect">
              <a:avLst/>
            </a:prstGeom>
            <a:noFill/>
            <a:extLst>
              <a:ext uri="{909E8E84-426E-40DD-AFC4-6F175D3DCCD1}">
                <a14:hiddenFill xmlns:a14="http://schemas.microsoft.com/office/drawing/2010/main">
                  <a:solidFill>
                    <a:srgbClr val="FFFFFF"/>
                  </a:solidFill>
                </a14:hiddenFill>
              </a:ext>
            </a:extLst>
          </p:spPr>
        </p:pic>
        <p:sp>
          <p:nvSpPr>
            <p:cNvPr id="6" name="正方形/長方形 5"/>
            <p:cNvSpPr/>
            <p:nvPr/>
          </p:nvSpPr>
          <p:spPr>
            <a:xfrm>
              <a:off x="683568" y="1333422"/>
              <a:ext cx="914400" cy="223370"/>
            </a:xfrm>
            <a:prstGeom prst="rect">
              <a:avLst/>
            </a:prstGeom>
            <a:solidFill>
              <a:schemeClr val="bg1"/>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000" dirty="0" smtClean="0">
                  <a:solidFill>
                    <a:schemeClr val="tx1"/>
                  </a:solidFill>
                </a:rPr>
                <a:t>Port system</a:t>
              </a:r>
              <a:endParaRPr kumimoji="1" lang="ja-JP" altLang="en-US" sz="1000" dirty="0">
                <a:solidFill>
                  <a:schemeClr val="tx1"/>
                </a:solidFill>
              </a:endParaRPr>
            </a:p>
          </p:txBody>
        </p:sp>
        <p:sp>
          <p:nvSpPr>
            <p:cNvPr id="8" name="正方形/長方形 7"/>
            <p:cNvSpPr/>
            <p:nvPr/>
          </p:nvSpPr>
          <p:spPr>
            <a:xfrm>
              <a:off x="611560" y="2060849"/>
              <a:ext cx="986408" cy="217190"/>
            </a:xfrm>
            <a:prstGeom prst="rect">
              <a:avLst/>
            </a:prstGeom>
            <a:solidFill>
              <a:schemeClr val="bg1"/>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000" dirty="0" smtClean="0">
                  <a:solidFill>
                    <a:schemeClr val="tx1"/>
                  </a:solidFill>
                </a:rPr>
                <a:t>Port     Septum</a:t>
              </a:r>
              <a:endParaRPr kumimoji="1" lang="ja-JP" altLang="en-US" sz="1000" dirty="0">
                <a:solidFill>
                  <a:schemeClr val="tx1"/>
                </a:solidFill>
              </a:endParaRPr>
            </a:p>
          </p:txBody>
        </p:sp>
        <p:sp>
          <p:nvSpPr>
            <p:cNvPr id="9" name="正方形/長方形 8"/>
            <p:cNvSpPr/>
            <p:nvPr/>
          </p:nvSpPr>
          <p:spPr>
            <a:xfrm>
              <a:off x="2267744" y="2996952"/>
              <a:ext cx="1800200" cy="217190"/>
            </a:xfrm>
            <a:prstGeom prst="rect">
              <a:avLst/>
            </a:prstGeom>
            <a:solidFill>
              <a:schemeClr val="bg1"/>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000" dirty="0" smtClean="0">
                  <a:solidFill>
                    <a:schemeClr val="tx1"/>
                  </a:solidFill>
                </a:rPr>
                <a:t>Resever                          Catheter</a:t>
              </a:r>
              <a:endParaRPr kumimoji="1" lang="ja-JP" altLang="en-US" sz="1000" dirty="0">
                <a:solidFill>
                  <a:schemeClr val="tx1"/>
                </a:solidFill>
              </a:endParaRPr>
            </a:p>
          </p:txBody>
        </p:sp>
        <p:sp>
          <p:nvSpPr>
            <p:cNvPr id="10" name="正方形/長方形 9"/>
            <p:cNvSpPr/>
            <p:nvPr/>
          </p:nvSpPr>
          <p:spPr>
            <a:xfrm>
              <a:off x="1907705" y="2348880"/>
              <a:ext cx="504055" cy="150925"/>
            </a:xfrm>
            <a:prstGeom prst="rect">
              <a:avLst/>
            </a:prstGeom>
            <a:solidFill>
              <a:schemeClr val="bg1"/>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000" dirty="0" smtClean="0">
                  <a:solidFill>
                    <a:schemeClr val="tx1"/>
                  </a:solidFill>
                </a:rPr>
                <a:t>Port</a:t>
              </a:r>
              <a:endParaRPr kumimoji="1" lang="ja-JP" altLang="en-US" sz="1000" dirty="0">
                <a:solidFill>
                  <a:schemeClr val="tx1"/>
                </a:solidFill>
              </a:endParaRPr>
            </a:p>
          </p:txBody>
        </p:sp>
        <p:sp>
          <p:nvSpPr>
            <p:cNvPr id="11" name="正方形/長方形 10"/>
            <p:cNvSpPr/>
            <p:nvPr/>
          </p:nvSpPr>
          <p:spPr>
            <a:xfrm>
              <a:off x="3347864" y="2320368"/>
              <a:ext cx="639688" cy="217190"/>
            </a:xfrm>
            <a:prstGeom prst="rect">
              <a:avLst/>
            </a:prstGeom>
            <a:solidFill>
              <a:schemeClr val="bg1"/>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000" dirty="0" smtClean="0">
                  <a:solidFill>
                    <a:schemeClr val="tx1"/>
                  </a:solidFill>
                </a:rPr>
                <a:t>Septum</a:t>
              </a:r>
              <a:endParaRPr kumimoji="1" lang="ja-JP" altLang="en-US" sz="1000" dirty="0">
                <a:solidFill>
                  <a:schemeClr val="tx1"/>
                </a:solidFill>
              </a:endParaRPr>
            </a:p>
          </p:txBody>
        </p:sp>
        <p:sp>
          <p:nvSpPr>
            <p:cNvPr id="12" name="正方形/長方形 11"/>
            <p:cNvSpPr/>
            <p:nvPr/>
          </p:nvSpPr>
          <p:spPr>
            <a:xfrm>
              <a:off x="4139952" y="2246027"/>
              <a:ext cx="432048" cy="174861"/>
            </a:xfrm>
            <a:prstGeom prst="rect">
              <a:avLst/>
            </a:prstGeom>
            <a:solidFill>
              <a:schemeClr val="bg1"/>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000" dirty="0" smtClean="0">
                  <a:solidFill>
                    <a:schemeClr val="tx1"/>
                  </a:solidFill>
                </a:rPr>
                <a:t>Skin</a:t>
              </a:r>
              <a:endParaRPr kumimoji="1" lang="ja-JP" altLang="en-US" sz="1000" dirty="0">
                <a:solidFill>
                  <a:schemeClr val="tx1"/>
                </a:solidFill>
              </a:endParaRPr>
            </a:p>
          </p:txBody>
        </p:sp>
        <p:sp>
          <p:nvSpPr>
            <p:cNvPr id="13" name="正方形/長方形 12"/>
            <p:cNvSpPr/>
            <p:nvPr/>
          </p:nvSpPr>
          <p:spPr>
            <a:xfrm>
              <a:off x="2459610" y="1556792"/>
              <a:ext cx="1104278" cy="288032"/>
            </a:xfrm>
            <a:prstGeom prst="rect">
              <a:avLst/>
            </a:prstGeom>
            <a:solidFill>
              <a:schemeClr val="bg1"/>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000" dirty="0" smtClean="0">
                  <a:solidFill>
                    <a:schemeClr val="tx1"/>
                  </a:solidFill>
                </a:rPr>
                <a:t>Needle</a:t>
              </a:r>
              <a:endParaRPr kumimoji="1" lang="ja-JP" altLang="en-US" sz="1000" dirty="0">
                <a:solidFill>
                  <a:schemeClr val="tx1"/>
                </a:solidFill>
              </a:endParaRPr>
            </a:p>
          </p:txBody>
        </p:sp>
        <p:sp>
          <p:nvSpPr>
            <p:cNvPr id="14" name="正方形/長方形 13"/>
            <p:cNvSpPr/>
            <p:nvPr/>
          </p:nvSpPr>
          <p:spPr>
            <a:xfrm>
              <a:off x="4206344" y="3293368"/>
              <a:ext cx="555834" cy="207640"/>
            </a:xfrm>
            <a:prstGeom prst="rect">
              <a:avLst/>
            </a:prstGeom>
            <a:solidFill>
              <a:schemeClr val="bg1"/>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000" dirty="0" smtClean="0">
                  <a:solidFill>
                    <a:schemeClr val="tx1"/>
                  </a:solidFill>
                </a:rPr>
                <a:t>Vessel</a:t>
              </a:r>
              <a:endParaRPr kumimoji="1" lang="ja-JP" altLang="en-US" sz="1000" dirty="0">
                <a:solidFill>
                  <a:schemeClr val="tx1"/>
                </a:solidFill>
              </a:endParaRPr>
            </a:p>
          </p:txBody>
        </p:sp>
        <p:sp>
          <p:nvSpPr>
            <p:cNvPr id="15" name="正方形/長方形 14"/>
            <p:cNvSpPr/>
            <p:nvPr/>
          </p:nvSpPr>
          <p:spPr>
            <a:xfrm>
              <a:off x="3491880" y="4221088"/>
              <a:ext cx="648072" cy="217190"/>
            </a:xfrm>
            <a:prstGeom prst="rect">
              <a:avLst/>
            </a:prstGeom>
            <a:solidFill>
              <a:schemeClr val="bg1"/>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000" dirty="0" smtClean="0">
                  <a:solidFill>
                    <a:schemeClr val="tx1"/>
                  </a:solidFill>
                </a:rPr>
                <a:t>Septum</a:t>
              </a:r>
              <a:endParaRPr kumimoji="1" lang="ja-JP" altLang="en-US" sz="1000" dirty="0">
                <a:solidFill>
                  <a:schemeClr val="tx1"/>
                </a:solidFill>
              </a:endParaRPr>
            </a:p>
          </p:txBody>
        </p:sp>
        <p:sp>
          <p:nvSpPr>
            <p:cNvPr id="16" name="正方形/長方形 15"/>
            <p:cNvSpPr/>
            <p:nvPr/>
          </p:nvSpPr>
          <p:spPr>
            <a:xfrm>
              <a:off x="1835696" y="5013176"/>
              <a:ext cx="707157" cy="217190"/>
            </a:xfrm>
            <a:prstGeom prst="rect">
              <a:avLst/>
            </a:prstGeom>
            <a:solidFill>
              <a:schemeClr val="bg1"/>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000" dirty="0" err="1" smtClean="0">
                  <a:solidFill>
                    <a:schemeClr val="tx1"/>
                  </a:solidFill>
                </a:rPr>
                <a:t>Resever</a:t>
              </a:r>
              <a:endParaRPr kumimoji="1" lang="ja-JP" altLang="en-US" sz="1000" dirty="0">
                <a:solidFill>
                  <a:schemeClr val="tx1"/>
                </a:solidFill>
              </a:endParaRPr>
            </a:p>
          </p:txBody>
        </p:sp>
        <p:sp>
          <p:nvSpPr>
            <p:cNvPr id="17" name="正方形/長方形 16"/>
            <p:cNvSpPr/>
            <p:nvPr/>
          </p:nvSpPr>
          <p:spPr>
            <a:xfrm>
              <a:off x="493396" y="3573016"/>
              <a:ext cx="1368152" cy="322706"/>
            </a:xfrm>
            <a:prstGeom prst="rect">
              <a:avLst/>
            </a:prstGeom>
            <a:solidFill>
              <a:schemeClr val="bg1"/>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000" dirty="0" smtClean="0">
                  <a:solidFill>
                    <a:schemeClr val="tx1"/>
                  </a:solidFill>
                </a:rPr>
                <a:t>Upper: Open end type</a:t>
              </a:r>
            </a:p>
            <a:p>
              <a:r>
                <a:rPr lang="en-US" altLang="ja-JP" sz="1000" dirty="0" smtClean="0">
                  <a:solidFill>
                    <a:schemeClr val="tx1"/>
                  </a:solidFill>
                </a:rPr>
                <a:t>Lower: </a:t>
              </a:r>
              <a:r>
                <a:rPr lang="en-US" altLang="ja-JP" sz="1000" dirty="0" err="1" smtClean="0">
                  <a:solidFill>
                    <a:schemeClr val="tx1"/>
                  </a:solidFill>
                </a:rPr>
                <a:t>Groshong</a:t>
              </a:r>
              <a:r>
                <a:rPr lang="en-US" altLang="ja-JP" sz="1000" dirty="0" smtClean="0">
                  <a:solidFill>
                    <a:schemeClr val="tx1"/>
                  </a:solidFill>
                </a:rPr>
                <a:t> type</a:t>
              </a:r>
              <a:endParaRPr kumimoji="1" lang="ja-JP" altLang="en-US" sz="1000" dirty="0">
                <a:solidFill>
                  <a:schemeClr val="tx1"/>
                </a:solidFill>
              </a:endParaRPr>
            </a:p>
          </p:txBody>
        </p:sp>
        <p:sp>
          <p:nvSpPr>
            <p:cNvPr id="18" name="正方形/長方形 17"/>
            <p:cNvSpPr/>
            <p:nvPr/>
          </p:nvSpPr>
          <p:spPr>
            <a:xfrm>
              <a:off x="628066" y="2430439"/>
              <a:ext cx="1207629" cy="217190"/>
            </a:xfrm>
            <a:prstGeom prst="rect">
              <a:avLst/>
            </a:prstGeom>
            <a:solidFill>
              <a:schemeClr val="bg1"/>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000" dirty="0" smtClean="0">
                  <a:solidFill>
                    <a:schemeClr val="tx1"/>
                  </a:solidFill>
                </a:rPr>
                <a:t>Tip of Cathete</a:t>
              </a:r>
              <a:r>
                <a:rPr lang="en-US" altLang="ja-JP" sz="1000" dirty="0">
                  <a:solidFill>
                    <a:schemeClr val="tx1"/>
                  </a:solidFill>
                </a:rPr>
                <a:t>r</a:t>
              </a:r>
              <a:endParaRPr kumimoji="1" lang="ja-JP" altLang="en-US" sz="1000" dirty="0">
                <a:solidFill>
                  <a:schemeClr val="tx1"/>
                </a:solidFill>
              </a:endParaRPr>
            </a:p>
          </p:txBody>
        </p:sp>
        <p:sp>
          <p:nvSpPr>
            <p:cNvPr id="19" name="正方形/長方形 18"/>
            <p:cNvSpPr/>
            <p:nvPr/>
          </p:nvSpPr>
          <p:spPr>
            <a:xfrm>
              <a:off x="647564" y="4106313"/>
              <a:ext cx="828092" cy="223370"/>
            </a:xfrm>
            <a:prstGeom prst="rect">
              <a:avLst/>
            </a:prstGeom>
            <a:solidFill>
              <a:schemeClr val="bg1"/>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000" dirty="0" smtClean="0">
                  <a:solidFill>
                    <a:schemeClr val="tx1"/>
                  </a:solidFill>
                </a:rPr>
                <a:t>Sagittal</a:t>
              </a:r>
              <a:endParaRPr kumimoji="1" lang="ja-JP" altLang="en-US" sz="1000" dirty="0">
                <a:solidFill>
                  <a:schemeClr val="tx1"/>
                </a:solidFill>
              </a:endParaRPr>
            </a:p>
          </p:txBody>
        </p:sp>
      </p:grpSp>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21"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22" name="テキスト ボックス 21"/>
          <p:cNvSpPr txBox="1"/>
          <p:nvPr/>
        </p:nvSpPr>
        <p:spPr>
          <a:xfrm>
            <a:off x="1466841" y="1018671"/>
            <a:ext cx="2169055" cy="369332"/>
          </a:xfrm>
          <a:prstGeom prst="rect">
            <a:avLst/>
          </a:prstGeom>
          <a:noFill/>
        </p:spPr>
        <p:txBody>
          <a:bodyPr wrap="none" rtlCol="0">
            <a:spAutoFit/>
          </a:bodyPr>
          <a:lstStyle/>
          <a:p>
            <a:r>
              <a:rPr lang="en-US" altLang="ja-JP" dirty="0">
                <a:ea typeface="HGP創英ﾌﾟﾚｾﾞﾝｽEB" pitchFamily="18" charset="-128"/>
              </a:rPr>
              <a:t>TIVAPs access system</a:t>
            </a:r>
            <a:endParaRPr kumimoji="1" lang="ja-JP" altLang="en-US" dirty="0"/>
          </a:p>
        </p:txBody>
      </p:sp>
      <p:grpSp>
        <p:nvGrpSpPr>
          <p:cNvPr id="24" name="グループ化 23"/>
          <p:cNvGrpSpPr/>
          <p:nvPr/>
        </p:nvGrpSpPr>
        <p:grpSpPr>
          <a:xfrm>
            <a:off x="5188836" y="836712"/>
            <a:ext cx="3271596" cy="5958209"/>
            <a:chOff x="4828796" y="836712"/>
            <a:chExt cx="3271596" cy="5958209"/>
          </a:xfrm>
        </p:grpSpPr>
        <p:pic>
          <p:nvPicPr>
            <p:cNvPr id="23" name="Picture 3" descr="画像 18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44703" y="4959622"/>
              <a:ext cx="3255689" cy="1835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画像 00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28796" y="836712"/>
              <a:ext cx="3271595" cy="19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descr="画像 00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4703" y="2862809"/>
              <a:ext cx="3255688" cy="2007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3190915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116632"/>
            <a:ext cx="8229600" cy="706090"/>
          </a:xfrm>
        </p:spPr>
        <p:txBody>
          <a:bodyPr>
            <a:normAutofit fontScale="90000"/>
          </a:bodyPr>
          <a:lstStyle/>
          <a:p>
            <a:r>
              <a:rPr kumimoji="1" lang="en-US" altLang="ja-JP" dirty="0"/>
              <a:t>Aim</a:t>
            </a:r>
            <a:endParaRPr kumimoji="1" lang="ja-JP" altLang="en-US" dirty="0"/>
          </a:p>
        </p:txBody>
      </p:sp>
      <p:sp>
        <p:nvSpPr>
          <p:cNvPr id="3" name="コンテンツ プレースホルダー 2"/>
          <p:cNvSpPr>
            <a:spLocks noGrp="1"/>
          </p:cNvSpPr>
          <p:nvPr>
            <p:ph idx="1"/>
          </p:nvPr>
        </p:nvSpPr>
        <p:spPr>
          <a:xfrm>
            <a:off x="251520" y="1196753"/>
            <a:ext cx="8712968" cy="3744415"/>
          </a:xfrm>
        </p:spPr>
        <p:txBody>
          <a:bodyPr>
            <a:normAutofit/>
          </a:bodyPr>
          <a:lstStyle/>
          <a:p>
            <a:pPr marL="0" indent="0">
              <a:buNone/>
            </a:pPr>
            <a:r>
              <a:rPr lang="en-US" altLang="ja-JP" sz="4400" dirty="0" smtClean="0"/>
              <a:t>To investigate the early and late </a:t>
            </a:r>
            <a:r>
              <a:rPr lang="en-US" altLang="ja-JP" sz="4400" dirty="0"/>
              <a:t>complications </a:t>
            </a:r>
            <a:r>
              <a:rPr lang="en-US" altLang="ja-JP" sz="4400" dirty="0" smtClean="0"/>
              <a:t>by </a:t>
            </a:r>
            <a:r>
              <a:rPr lang="en-US" altLang="ja-JP" sz="4400" dirty="0"/>
              <a:t>t</a:t>
            </a:r>
            <a:r>
              <a:rPr lang="en-US" altLang="ja-JP" sz="4400" dirty="0" smtClean="0"/>
              <a:t>otally </a:t>
            </a:r>
            <a:r>
              <a:rPr lang="en-US" altLang="ja-JP" sz="4400" dirty="0"/>
              <a:t>implantable venous-access </a:t>
            </a:r>
            <a:r>
              <a:rPr lang="en-US" altLang="ja-JP" sz="4400" dirty="0" smtClean="0"/>
              <a:t>ports in single institute study</a:t>
            </a:r>
            <a:endParaRPr kumimoji="1" lang="ja-JP" altLang="en-US" sz="4400" dirty="0"/>
          </a:p>
        </p:txBody>
      </p:sp>
      <p:cxnSp>
        <p:nvCxnSpPr>
          <p:cNvPr id="4" name="直線コネクタ 3"/>
          <p:cNvCxnSpPr/>
          <p:nvPr/>
        </p:nvCxnSpPr>
        <p:spPr>
          <a:xfrm>
            <a:off x="251520" y="908720"/>
            <a:ext cx="871296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60173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44624"/>
            <a:ext cx="8229600" cy="634082"/>
          </a:xfrm>
        </p:spPr>
        <p:txBody>
          <a:bodyPr>
            <a:noAutofit/>
          </a:bodyPr>
          <a:lstStyle/>
          <a:p>
            <a:r>
              <a:rPr lang="en-US" altLang="ja-JP" sz="3600" b="1" dirty="0"/>
              <a:t>Patients and Methods</a:t>
            </a:r>
            <a:endParaRPr kumimoji="1" lang="ja-JP" altLang="en-US" sz="3600" dirty="0">
              <a:ea typeface="HGP創英ﾌﾟﾚｾﾞﾝｽEB" pitchFamily="18" charset="-128"/>
            </a:endParaRPr>
          </a:p>
        </p:txBody>
      </p:sp>
      <p:sp>
        <p:nvSpPr>
          <p:cNvPr id="3" name="コンテンツ プレースホルダ 2"/>
          <p:cNvSpPr>
            <a:spLocks noGrp="1"/>
          </p:cNvSpPr>
          <p:nvPr>
            <p:ph idx="1"/>
          </p:nvPr>
        </p:nvSpPr>
        <p:spPr>
          <a:xfrm>
            <a:off x="0" y="692696"/>
            <a:ext cx="9144000" cy="6021288"/>
          </a:xfrm>
        </p:spPr>
        <p:txBody>
          <a:bodyPr>
            <a:noAutofit/>
          </a:bodyPr>
          <a:lstStyle/>
          <a:p>
            <a:pPr marL="0" indent="0">
              <a:lnSpc>
                <a:spcPct val="150000"/>
              </a:lnSpc>
              <a:buNone/>
            </a:pPr>
            <a:r>
              <a:rPr lang="en-US" altLang="ja-JP" sz="2000" dirty="0" smtClean="0">
                <a:latin typeface="+mj-lt"/>
              </a:rPr>
              <a:t>1. Eligibility criteria</a:t>
            </a:r>
            <a:r>
              <a:rPr lang="ja-JP" altLang="ja-JP" sz="2000" dirty="0" smtClean="0">
                <a:latin typeface="+mj-lt"/>
                <a:ea typeface="HGP創英ﾌﾟﾚｾﾞﾝｽEB" pitchFamily="18" charset="-128"/>
              </a:rPr>
              <a:t> </a:t>
            </a:r>
            <a:r>
              <a:rPr lang="en-US" altLang="ja-JP" sz="2000" dirty="0" smtClean="0">
                <a:latin typeface="+mj-lt"/>
                <a:ea typeface="HGP創英ﾌﾟﾚｾﾞﾝｽEB" pitchFamily="18" charset="-128"/>
              </a:rPr>
              <a:t> </a:t>
            </a:r>
          </a:p>
          <a:p>
            <a:pPr marL="0" indent="0">
              <a:lnSpc>
                <a:spcPct val="150000"/>
              </a:lnSpc>
              <a:buNone/>
            </a:pPr>
            <a:r>
              <a:rPr lang="en-US" altLang="ja-JP" sz="2000" dirty="0" smtClean="0">
                <a:latin typeface="+mj-lt"/>
                <a:ea typeface="HGP創英ﾌﾟﾚｾﾞﾝｽEB" pitchFamily="18" charset="-128"/>
              </a:rPr>
              <a:t>  1) over 20 </a:t>
            </a:r>
            <a:r>
              <a:rPr lang="en-US" altLang="ja-JP" sz="2000" dirty="0" err="1" smtClean="0">
                <a:latin typeface="+mj-lt"/>
                <a:ea typeface="HGP創英ﾌﾟﾚｾﾞﾝｽEB" pitchFamily="18" charset="-128"/>
              </a:rPr>
              <a:t>yrs</a:t>
            </a:r>
            <a:r>
              <a:rPr lang="en-US" altLang="ja-JP" sz="2000" dirty="0" smtClean="0">
                <a:latin typeface="+mj-lt"/>
                <a:ea typeface="HGP創英ﾌﾟﾚｾﾞﾝｽEB" pitchFamily="18" charset="-128"/>
              </a:rPr>
              <a:t> old</a:t>
            </a:r>
            <a:r>
              <a:rPr lang="en-US" altLang="ja-JP" sz="2000" dirty="0" smtClean="0">
                <a:latin typeface="+mj-lt"/>
              </a:rPr>
              <a:t>, 2) Major organ function preserved, 3) ECOG Performance status   </a:t>
            </a:r>
          </a:p>
          <a:p>
            <a:pPr marL="0" indent="0">
              <a:lnSpc>
                <a:spcPct val="150000"/>
              </a:lnSpc>
              <a:buNone/>
            </a:pPr>
            <a:r>
              <a:rPr lang="en-US" altLang="ja-JP" sz="2000" dirty="0">
                <a:latin typeface="+mj-lt"/>
              </a:rPr>
              <a:t> </a:t>
            </a:r>
            <a:r>
              <a:rPr lang="en-US" altLang="ja-JP" sz="2000" dirty="0" smtClean="0">
                <a:latin typeface="+mj-lt"/>
              </a:rPr>
              <a:t>     (PS):0–2, 4) Confirmed solid tumor or hematological malignancies as a histologically,  </a:t>
            </a:r>
          </a:p>
          <a:p>
            <a:pPr marL="0" indent="0">
              <a:lnSpc>
                <a:spcPct val="150000"/>
              </a:lnSpc>
              <a:buNone/>
            </a:pPr>
            <a:r>
              <a:rPr lang="en-US" altLang="ja-JP" sz="2000" dirty="0">
                <a:latin typeface="+mj-lt"/>
              </a:rPr>
              <a:t> </a:t>
            </a:r>
            <a:r>
              <a:rPr lang="en-US" altLang="ja-JP" sz="2000" dirty="0" smtClean="0">
                <a:latin typeface="+mj-lt"/>
              </a:rPr>
              <a:t> 5) No serious complications (intestinal obstruction, diarrhea, fever),                                              </a:t>
            </a:r>
          </a:p>
          <a:p>
            <a:pPr marL="0" indent="0">
              <a:lnSpc>
                <a:spcPct val="150000"/>
              </a:lnSpc>
              <a:buNone/>
            </a:pPr>
            <a:r>
              <a:rPr lang="en-US" altLang="ja-JP" sz="2000" dirty="0">
                <a:latin typeface="+mj-lt"/>
              </a:rPr>
              <a:t> </a:t>
            </a:r>
            <a:r>
              <a:rPr lang="en-US" altLang="ja-JP" sz="2000" dirty="0" smtClean="0">
                <a:latin typeface="+mj-lt"/>
              </a:rPr>
              <a:t> 6</a:t>
            </a:r>
            <a:r>
              <a:rPr lang="ja-JP" altLang="en-US" sz="2000" dirty="0" smtClean="0">
                <a:latin typeface="+mj-lt"/>
                <a:ea typeface="HGP創英ﾌﾟﾚｾﾞﾝｽEB" pitchFamily="18" charset="-128"/>
              </a:rPr>
              <a:t>） </a:t>
            </a:r>
            <a:r>
              <a:rPr lang="en-US" altLang="ja-JP" sz="2000" dirty="0" smtClean="0">
                <a:latin typeface="+mj-lt"/>
              </a:rPr>
              <a:t>Provided written consent based on informed consent.</a:t>
            </a:r>
            <a:r>
              <a:rPr lang="ja-JP" altLang="ja-JP" sz="2000" dirty="0" smtClean="0">
                <a:latin typeface="+mj-lt"/>
                <a:ea typeface="HGP創英ﾌﾟﾚｾﾞﾝｽEB" pitchFamily="18" charset="-128"/>
              </a:rPr>
              <a:t> </a:t>
            </a:r>
            <a:endParaRPr lang="en-US" altLang="ja-JP" sz="2000" dirty="0" smtClean="0">
              <a:latin typeface="+mj-lt"/>
              <a:ea typeface="HGP創英ﾌﾟﾚｾﾞﾝｽEB" pitchFamily="18" charset="-128"/>
            </a:endParaRPr>
          </a:p>
          <a:p>
            <a:pPr marL="0" indent="0">
              <a:lnSpc>
                <a:spcPct val="150000"/>
              </a:lnSpc>
              <a:buNone/>
            </a:pPr>
            <a:r>
              <a:rPr lang="en-US" altLang="ja-JP" sz="2000" dirty="0" smtClean="0">
                <a:latin typeface="+mj-lt"/>
                <a:ea typeface="HGP創英ﾌﾟﾚｾﾞﾝｽEB" pitchFamily="18" charset="-128"/>
              </a:rPr>
              <a:t>2. Evaluation</a:t>
            </a:r>
          </a:p>
          <a:p>
            <a:pPr marL="0" indent="0">
              <a:lnSpc>
                <a:spcPct val="150000"/>
              </a:lnSpc>
              <a:buNone/>
            </a:pPr>
            <a:r>
              <a:rPr lang="en-US" altLang="ja-JP" sz="2000" dirty="0">
                <a:latin typeface="+mj-lt"/>
                <a:ea typeface="HGP創英ﾌﾟﾚｾﾞﾝｽEB" pitchFamily="18" charset="-128"/>
              </a:rPr>
              <a:t> </a:t>
            </a:r>
            <a:r>
              <a:rPr lang="en-US" altLang="ja-JP" sz="2000" dirty="0" smtClean="0">
                <a:latin typeface="+mj-lt"/>
                <a:ea typeface="HGP創英ﾌﾟﾚｾﾞﾝｽEB" pitchFamily="18" charset="-128"/>
              </a:rPr>
              <a:t>  1) The e</a:t>
            </a:r>
            <a:r>
              <a:rPr lang="en-US" altLang="ja-JP" sz="2000" dirty="0" smtClean="0"/>
              <a:t>arly complications occurred </a:t>
            </a:r>
            <a:r>
              <a:rPr lang="en-US" altLang="ja-JP" sz="2000" dirty="0"/>
              <a:t>within 30 </a:t>
            </a:r>
            <a:r>
              <a:rPr lang="en-US" altLang="ja-JP" sz="2000" dirty="0" smtClean="0"/>
              <a:t>days</a:t>
            </a:r>
            <a:r>
              <a:rPr lang="en-US" altLang="ja-JP" sz="2000" dirty="0"/>
              <a:t>.</a:t>
            </a:r>
            <a:r>
              <a:rPr lang="en-US" altLang="ja-JP" sz="2000" dirty="0" smtClean="0"/>
              <a:t> </a:t>
            </a:r>
          </a:p>
          <a:p>
            <a:pPr marL="0" indent="0">
              <a:lnSpc>
                <a:spcPct val="150000"/>
              </a:lnSpc>
              <a:buNone/>
            </a:pPr>
            <a:r>
              <a:rPr lang="en-US" altLang="ja-JP" sz="2000" dirty="0" smtClean="0"/>
              <a:t>   2) The </a:t>
            </a:r>
            <a:r>
              <a:rPr lang="en-US" altLang="ja-JP" sz="2000" dirty="0"/>
              <a:t>late complications occurred </a:t>
            </a:r>
            <a:r>
              <a:rPr lang="en-US" altLang="ja-JP" sz="2000" dirty="0" smtClean="0"/>
              <a:t>over 30 </a:t>
            </a:r>
            <a:r>
              <a:rPr lang="en-US" altLang="ja-JP" sz="2000" dirty="0"/>
              <a:t>days.</a:t>
            </a:r>
            <a:endParaRPr lang="ja-JP" altLang="ja-JP" sz="2000" dirty="0"/>
          </a:p>
          <a:p>
            <a:pPr>
              <a:lnSpc>
                <a:spcPct val="150000"/>
              </a:lnSpc>
              <a:buNone/>
            </a:pPr>
            <a:r>
              <a:rPr lang="en-US" altLang="ja-JP" sz="2000" dirty="0" smtClean="0">
                <a:latin typeface="+mj-lt"/>
                <a:ea typeface="HGP創英ﾌﾟﾚｾﾞﾝｽEB" pitchFamily="18" charset="-128"/>
              </a:rPr>
              <a:t>3. </a:t>
            </a:r>
            <a:r>
              <a:rPr lang="en-US" altLang="ja-JP" sz="2000" kern="100" dirty="0" smtClean="0">
                <a:latin typeface="+mj-lt"/>
              </a:rPr>
              <a:t>Observation period</a:t>
            </a:r>
            <a:r>
              <a:rPr lang="en-US" altLang="ja-JP" sz="2000" kern="100" dirty="0" smtClean="0">
                <a:latin typeface="+mj-lt"/>
                <a:ea typeface="HGP創英ﾌﾟﾚｾﾞﾝｽEB" pitchFamily="18" charset="-128"/>
              </a:rPr>
              <a:t>     </a:t>
            </a:r>
          </a:p>
          <a:p>
            <a:pPr>
              <a:lnSpc>
                <a:spcPct val="150000"/>
              </a:lnSpc>
              <a:buNone/>
            </a:pPr>
            <a:r>
              <a:rPr lang="en-US" altLang="ja-JP" sz="2000" kern="100" dirty="0" smtClean="0">
                <a:latin typeface="+mj-lt"/>
                <a:ea typeface="HGP創英ﾌﾟﾚｾﾞﾝｽEB" pitchFamily="18" charset="-128"/>
              </a:rPr>
              <a:t>	Patient entered: 400 cases. </a:t>
            </a:r>
            <a:r>
              <a:rPr lang="en-US" altLang="ja-JP" sz="2000" dirty="0" smtClean="0"/>
              <a:t>January 2009</a:t>
            </a:r>
            <a:r>
              <a:rPr lang="ja-JP" altLang="en-US" sz="2000" dirty="0" smtClean="0">
                <a:latin typeface="+mj-lt"/>
                <a:ea typeface="HGP創英ﾌﾟﾚｾﾞﾝｽEB" pitchFamily="18" charset="-128"/>
              </a:rPr>
              <a:t>～</a:t>
            </a:r>
            <a:r>
              <a:rPr lang="en-US" altLang="ja-JP" sz="2000" dirty="0" smtClean="0"/>
              <a:t>December </a:t>
            </a:r>
            <a:r>
              <a:rPr lang="en-US" altLang="ja-JP" sz="2000" dirty="0" smtClean="0">
                <a:latin typeface="+mj-lt"/>
                <a:ea typeface="HGP創英ﾌﾟﾚｾﾞﾝｽEB" pitchFamily="18" charset="-128"/>
              </a:rPr>
              <a:t>2014</a:t>
            </a:r>
          </a:p>
          <a:p>
            <a:pPr>
              <a:lnSpc>
                <a:spcPct val="150000"/>
              </a:lnSpc>
              <a:buNone/>
            </a:pPr>
            <a:r>
              <a:rPr lang="en-US" altLang="ja-JP" sz="2000" dirty="0" smtClean="0">
                <a:latin typeface="+mj-lt"/>
                <a:ea typeface="HGP創英ﾌﾟﾚｾﾞﾝｽEB" pitchFamily="18" charset="-128"/>
              </a:rPr>
              <a:t>      The end of </a:t>
            </a:r>
            <a:r>
              <a:rPr lang="ja-JP" altLang="en-US" sz="2000" kern="100" dirty="0" smtClean="0">
                <a:latin typeface="+mj-lt"/>
              </a:rPr>
              <a:t> </a:t>
            </a:r>
            <a:r>
              <a:rPr lang="en-US" altLang="ja-JP" sz="2000" kern="100" dirty="0" smtClean="0">
                <a:latin typeface="+mj-lt"/>
              </a:rPr>
              <a:t>observation period:</a:t>
            </a:r>
            <a:r>
              <a:rPr lang="ja-JP" altLang="en-US" sz="2000" kern="100" dirty="0" smtClean="0">
                <a:latin typeface="+mj-lt"/>
              </a:rPr>
              <a:t>　</a:t>
            </a:r>
            <a:r>
              <a:rPr lang="en-US" altLang="ja-JP" sz="2000" kern="100" dirty="0" smtClean="0">
                <a:latin typeface="+mj-lt"/>
              </a:rPr>
              <a:t>January 1</a:t>
            </a:r>
            <a:r>
              <a:rPr lang="en-US" altLang="ja-JP" sz="2000" kern="100" baseline="30000" dirty="0" smtClean="0">
                <a:latin typeface="+mj-lt"/>
              </a:rPr>
              <a:t>st</a:t>
            </a:r>
            <a:r>
              <a:rPr lang="en-US" altLang="ja-JP" sz="2000" kern="100" dirty="0" smtClean="0">
                <a:latin typeface="+mj-lt"/>
              </a:rPr>
              <a:t>  2015</a:t>
            </a:r>
            <a:endParaRPr kumimoji="1" lang="ja-JP" altLang="en-US" sz="2000" dirty="0">
              <a:latin typeface="+mj-lt"/>
              <a:ea typeface="HGP創英ﾌﾟﾚｾﾞﾝｽEB" pitchFamily="18" charset="-128"/>
            </a:endParaRPr>
          </a:p>
        </p:txBody>
      </p:sp>
      <p:cxnSp>
        <p:nvCxnSpPr>
          <p:cNvPr id="4" name="直線コネクタ 3"/>
          <p:cNvCxnSpPr/>
          <p:nvPr/>
        </p:nvCxnSpPr>
        <p:spPr>
          <a:xfrm>
            <a:off x="251520" y="692696"/>
            <a:ext cx="871296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コンテンツ プレースホルダー 10"/>
          <p:cNvGraphicFramePr>
            <a:graphicFrameLocks noGrp="1"/>
          </p:cNvGraphicFramePr>
          <p:nvPr>
            <p:ph idx="1"/>
            <p:extLst>
              <p:ext uri="{D42A27DB-BD31-4B8C-83A1-F6EECF244321}">
                <p14:modId xmlns:p14="http://schemas.microsoft.com/office/powerpoint/2010/main" val="76615645"/>
              </p:ext>
            </p:extLst>
          </p:nvPr>
        </p:nvGraphicFramePr>
        <p:xfrm>
          <a:off x="467544" y="260648"/>
          <a:ext cx="7848874" cy="6400800"/>
        </p:xfrm>
        <a:graphic>
          <a:graphicData uri="http://schemas.openxmlformats.org/drawingml/2006/table">
            <a:tbl>
              <a:tblPr firstRow="1" firstCol="1" bandRow="1" bandCol="1">
                <a:tableStyleId>{72833802-FEF1-4C79-8D5D-14CF1EAF98D9}</a:tableStyleId>
              </a:tblPr>
              <a:tblGrid>
                <a:gridCol w="2777294"/>
                <a:gridCol w="2777294"/>
                <a:gridCol w="2294286"/>
              </a:tblGrid>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00" dirty="0">
                          <a:effectLst/>
                        </a:rPr>
                        <a:t> </a:t>
                      </a:r>
                      <a:r>
                        <a:rPr lang="en-US" altLang="ja-JP" sz="1400" dirty="0" smtClean="0"/>
                        <a:t>Patients Characteristics</a:t>
                      </a:r>
                      <a:endParaRPr lang="ja-JP" altLang="en-US" sz="1400" dirty="0" smtClean="0">
                        <a:latin typeface="+mn-ea"/>
                      </a:endParaRPr>
                    </a:p>
                    <a:p>
                      <a:pPr algn="l">
                        <a:spcAft>
                          <a:spcPts val="0"/>
                        </a:spcAft>
                      </a:pPr>
                      <a:endParaRPr lang="ja-JP" sz="1400" kern="100" dirty="0">
                        <a:solidFill>
                          <a:schemeClr val="tx1"/>
                        </a:solidFill>
                        <a:effectLst/>
                        <a:latin typeface="Century"/>
                        <a:ea typeface="ＭＳ 明朝"/>
                        <a:cs typeface="Times New Roman"/>
                      </a:endParaRPr>
                    </a:p>
                  </a:txBody>
                  <a:tcPr marL="38407" marR="38407"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00" dirty="0">
                          <a:effectLst/>
                        </a:rPr>
                        <a:t> </a:t>
                      </a:r>
                      <a:r>
                        <a:rPr lang="en-US" altLang="ja-JP" sz="1400" kern="100" dirty="0" smtClean="0">
                          <a:effectLst/>
                        </a:rPr>
                        <a:t>Total=400</a:t>
                      </a:r>
                      <a:endParaRPr lang="ja-JP" altLang="ja-JP" sz="1400" kern="100" dirty="0" smtClean="0">
                        <a:solidFill>
                          <a:schemeClr val="tx1"/>
                        </a:solidFill>
                        <a:effectLst/>
                        <a:latin typeface="Century"/>
                        <a:ea typeface="ＭＳ 明朝"/>
                        <a:cs typeface="Times New Roman"/>
                      </a:endParaRPr>
                    </a:p>
                    <a:p>
                      <a:pPr algn="l">
                        <a:spcAft>
                          <a:spcPts val="0"/>
                        </a:spcAft>
                      </a:pPr>
                      <a:endParaRPr lang="ja-JP" sz="1400" kern="100" dirty="0">
                        <a:solidFill>
                          <a:schemeClr val="tx1"/>
                        </a:solidFill>
                        <a:effectLst/>
                        <a:latin typeface="Century"/>
                        <a:ea typeface="ＭＳ 明朝"/>
                        <a:cs typeface="Times New Roman"/>
                      </a:endParaRPr>
                    </a:p>
                  </a:txBody>
                  <a:tcPr marL="38407" marR="38407" marT="0" marB="0"/>
                </a:tc>
                <a:tc>
                  <a:txBody>
                    <a:bodyPr/>
                    <a:lstStyle/>
                    <a:p>
                      <a:pPr algn="l">
                        <a:spcAft>
                          <a:spcPts val="0"/>
                        </a:spcAft>
                      </a:pPr>
                      <a:r>
                        <a:rPr lang="en-US" sz="1400" kern="100" dirty="0">
                          <a:effectLst/>
                        </a:rPr>
                        <a:t>No. of Patients</a:t>
                      </a:r>
                      <a:endParaRPr lang="ja-JP" sz="1400" kern="100" dirty="0">
                        <a:solidFill>
                          <a:schemeClr val="tx1"/>
                        </a:solidFill>
                        <a:effectLst/>
                        <a:latin typeface="Century"/>
                        <a:ea typeface="ＭＳ 明朝"/>
                        <a:cs typeface="Times New Roman"/>
                      </a:endParaRPr>
                    </a:p>
                  </a:txBody>
                  <a:tcPr marL="38407" marR="38407" marT="0" marB="0"/>
                </a:tc>
              </a:tr>
              <a:tr h="376815">
                <a:tc>
                  <a:txBody>
                    <a:bodyPr/>
                    <a:lstStyle/>
                    <a:p>
                      <a:pPr algn="l">
                        <a:spcAft>
                          <a:spcPts val="0"/>
                        </a:spcAft>
                      </a:pPr>
                      <a:r>
                        <a:rPr lang="en-US" sz="1400" kern="100" dirty="0">
                          <a:effectLst/>
                        </a:rPr>
                        <a:t>Gender</a:t>
                      </a:r>
                      <a:endParaRPr lang="ja-JP" sz="1400" kern="100" dirty="0">
                        <a:solidFill>
                          <a:schemeClr val="tx1"/>
                        </a:solidFill>
                        <a:effectLst/>
                        <a:latin typeface="Century"/>
                        <a:ea typeface="ＭＳ 明朝"/>
                        <a:cs typeface="Times New Roman"/>
                      </a:endParaRPr>
                    </a:p>
                  </a:txBody>
                  <a:tcPr marL="38407" marR="38407" marT="0" marB="0"/>
                </a:tc>
                <a:tc>
                  <a:txBody>
                    <a:bodyPr/>
                    <a:lstStyle/>
                    <a:p>
                      <a:pPr algn="l">
                        <a:spcAft>
                          <a:spcPts val="0"/>
                        </a:spcAft>
                      </a:pPr>
                      <a:r>
                        <a:rPr lang="en-US" sz="1400" kern="100">
                          <a:effectLst/>
                        </a:rPr>
                        <a:t>Male</a:t>
                      </a:r>
                      <a:endParaRPr lang="ja-JP" sz="1400" kern="100">
                        <a:effectLst/>
                      </a:endParaRPr>
                    </a:p>
                    <a:p>
                      <a:pPr algn="l">
                        <a:spcAft>
                          <a:spcPts val="0"/>
                        </a:spcAft>
                      </a:pPr>
                      <a:r>
                        <a:rPr lang="en-US" sz="1400" kern="100">
                          <a:effectLst/>
                        </a:rPr>
                        <a:t>Female</a:t>
                      </a:r>
                      <a:endParaRPr lang="ja-JP" sz="1400" kern="100">
                        <a:solidFill>
                          <a:schemeClr val="tx1"/>
                        </a:solidFill>
                        <a:effectLst/>
                        <a:latin typeface="Century"/>
                        <a:ea typeface="ＭＳ 明朝"/>
                        <a:cs typeface="Times New Roman"/>
                      </a:endParaRPr>
                    </a:p>
                  </a:txBody>
                  <a:tcPr marL="38407" marR="38407" marT="0" marB="0"/>
                </a:tc>
                <a:tc>
                  <a:txBody>
                    <a:bodyPr/>
                    <a:lstStyle/>
                    <a:p>
                      <a:pPr algn="l">
                        <a:spcAft>
                          <a:spcPts val="0"/>
                        </a:spcAft>
                      </a:pPr>
                      <a:r>
                        <a:rPr lang="en-US" sz="1400" kern="100">
                          <a:effectLst/>
                        </a:rPr>
                        <a:t>237 (59%)</a:t>
                      </a:r>
                      <a:endParaRPr lang="ja-JP" sz="1400" kern="100">
                        <a:effectLst/>
                      </a:endParaRPr>
                    </a:p>
                    <a:p>
                      <a:pPr algn="l">
                        <a:spcAft>
                          <a:spcPts val="0"/>
                        </a:spcAft>
                      </a:pPr>
                      <a:r>
                        <a:rPr lang="en-US" sz="1400" kern="100">
                          <a:effectLst/>
                        </a:rPr>
                        <a:t>163 (41%)</a:t>
                      </a:r>
                      <a:endParaRPr lang="ja-JP" sz="1400" kern="100">
                        <a:solidFill>
                          <a:schemeClr val="tx1"/>
                        </a:solidFill>
                        <a:effectLst/>
                        <a:latin typeface="Century"/>
                        <a:ea typeface="ＭＳ 明朝"/>
                        <a:cs typeface="Times New Roman"/>
                      </a:endParaRPr>
                    </a:p>
                  </a:txBody>
                  <a:tcPr marL="38407" marR="38407" marT="0" marB="0"/>
                </a:tc>
              </a:tr>
              <a:tr h="376815">
                <a:tc>
                  <a:txBody>
                    <a:bodyPr/>
                    <a:lstStyle/>
                    <a:p>
                      <a:pPr algn="l">
                        <a:spcAft>
                          <a:spcPts val="0"/>
                        </a:spcAft>
                      </a:pPr>
                      <a:r>
                        <a:rPr lang="en-US" sz="1400" kern="100">
                          <a:effectLst/>
                        </a:rPr>
                        <a:t>Age</a:t>
                      </a:r>
                      <a:endParaRPr lang="ja-JP" sz="1400" kern="100">
                        <a:solidFill>
                          <a:schemeClr val="tx1"/>
                        </a:solidFill>
                        <a:effectLst/>
                        <a:latin typeface="Century"/>
                        <a:ea typeface="ＭＳ 明朝"/>
                        <a:cs typeface="Times New Roman"/>
                      </a:endParaRPr>
                    </a:p>
                  </a:txBody>
                  <a:tcPr marL="38407" marR="38407" marT="0" marB="0"/>
                </a:tc>
                <a:tc>
                  <a:txBody>
                    <a:bodyPr/>
                    <a:lstStyle/>
                    <a:p>
                      <a:pPr algn="l">
                        <a:spcAft>
                          <a:spcPts val="0"/>
                        </a:spcAft>
                      </a:pPr>
                      <a:r>
                        <a:rPr lang="en-US" sz="1400" kern="100">
                          <a:effectLst/>
                        </a:rPr>
                        <a:t>Median</a:t>
                      </a:r>
                      <a:endParaRPr lang="ja-JP" sz="1400" kern="100">
                        <a:effectLst/>
                      </a:endParaRPr>
                    </a:p>
                    <a:p>
                      <a:pPr algn="l">
                        <a:spcAft>
                          <a:spcPts val="0"/>
                        </a:spcAft>
                      </a:pPr>
                      <a:r>
                        <a:rPr lang="en-US" sz="1400" kern="100">
                          <a:effectLst/>
                        </a:rPr>
                        <a:t>Range</a:t>
                      </a:r>
                      <a:endParaRPr lang="ja-JP" sz="1400" kern="100">
                        <a:solidFill>
                          <a:schemeClr val="tx1"/>
                        </a:solidFill>
                        <a:effectLst/>
                        <a:latin typeface="Century"/>
                        <a:ea typeface="ＭＳ 明朝"/>
                        <a:cs typeface="Times New Roman"/>
                      </a:endParaRPr>
                    </a:p>
                  </a:txBody>
                  <a:tcPr marL="38407" marR="38407" marT="0" marB="0"/>
                </a:tc>
                <a:tc>
                  <a:txBody>
                    <a:bodyPr/>
                    <a:lstStyle/>
                    <a:p>
                      <a:pPr algn="l">
                        <a:spcAft>
                          <a:spcPts val="0"/>
                        </a:spcAft>
                      </a:pPr>
                      <a:r>
                        <a:rPr lang="en-US" sz="1400" kern="100">
                          <a:effectLst/>
                        </a:rPr>
                        <a:t>62 years </a:t>
                      </a:r>
                      <a:endParaRPr lang="ja-JP" sz="1400" kern="100">
                        <a:effectLst/>
                      </a:endParaRPr>
                    </a:p>
                    <a:p>
                      <a:pPr algn="l">
                        <a:spcAft>
                          <a:spcPts val="0"/>
                        </a:spcAft>
                      </a:pPr>
                      <a:r>
                        <a:rPr lang="en-US" sz="1400" kern="100">
                          <a:effectLst/>
                        </a:rPr>
                        <a:t>31-84 years</a:t>
                      </a:r>
                      <a:endParaRPr lang="ja-JP" sz="1400" kern="100">
                        <a:solidFill>
                          <a:schemeClr val="tx1"/>
                        </a:solidFill>
                        <a:effectLst/>
                        <a:latin typeface="Century"/>
                        <a:ea typeface="ＭＳ 明朝"/>
                        <a:cs typeface="Times New Roman"/>
                      </a:endParaRPr>
                    </a:p>
                  </a:txBody>
                  <a:tcPr marL="38407" marR="38407" marT="0" marB="0"/>
                </a:tc>
              </a:tr>
              <a:tr h="376815">
                <a:tc>
                  <a:txBody>
                    <a:bodyPr/>
                    <a:lstStyle/>
                    <a:p>
                      <a:pPr algn="l">
                        <a:spcAft>
                          <a:spcPts val="0"/>
                        </a:spcAft>
                      </a:pPr>
                      <a:r>
                        <a:rPr lang="en-US" sz="1400" kern="100">
                          <a:effectLst/>
                        </a:rPr>
                        <a:t>Time of catheter insertion </a:t>
                      </a:r>
                      <a:endParaRPr lang="ja-JP" sz="1400" kern="100">
                        <a:solidFill>
                          <a:schemeClr val="tx1"/>
                        </a:solidFill>
                        <a:effectLst/>
                        <a:latin typeface="Century"/>
                        <a:ea typeface="ＭＳ 明朝"/>
                        <a:cs typeface="Times New Roman"/>
                      </a:endParaRPr>
                    </a:p>
                  </a:txBody>
                  <a:tcPr marL="38407" marR="38407" marT="0" marB="0"/>
                </a:tc>
                <a:tc>
                  <a:txBody>
                    <a:bodyPr/>
                    <a:lstStyle/>
                    <a:p>
                      <a:pPr algn="l">
                        <a:spcAft>
                          <a:spcPts val="0"/>
                        </a:spcAft>
                      </a:pPr>
                      <a:r>
                        <a:rPr lang="en-US" sz="1400" kern="100" dirty="0">
                          <a:effectLst/>
                        </a:rPr>
                        <a:t>Median</a:t>
                      </a:r>
                      <a:endParaRPr lang="ja-JP" sz="1400" kern="100" dirty="0">
                        <a:effectLst/>
                      </a:endParaRPr>
                    </a:p>
                    <a:p>
                      <a:pPr algn="l">
                        <a:spcAft>
                          <a:spcPts val="0"/>
                        </a:spcAft>
                      </a:pPr>
                      <a:r>
                        <a:rPr lang="en-US" sz="1400" kern="100" dirty="0">
                          <a:effectLst/>
                        </a:rPr>
                        <a:t>Range</a:t>
                      </a:r>
                      <a:endParaRPr lang="ja-JP" sz="1400" kern="100" dirty="0">
                        <a:solidFill>
                          <a:schemeClr val="tx1"/>
                        </a:solidFill>
                        <a:effectLst/>
                        <a:latin typeface="Century"/>
                        <a:ea typeface="ＭＳ 明朝"/>
                        <a:cs typeface="Times New Roman"/>
                      </a:endParaRPr>
                    </a:p>
                  </a:txBody>
                  <a:tcPr marL="38407" marR="38407" marT="0" marB="0"/>
                </a:tc>
                <a:tc>
                  <a:txBody>
                    <a:bodyPr/>
                    <a:lstStyle/>
                    <a:p>
                      <a:pPr algn="l">
                        <a:spcAft>
                          <a:spcPts val="0"/>
                        </a:spcAft>
                      </a:pPr>
                      <a:r>
                        <a:rPr lang="en-US" sz="1400" kern="100" dirty="0" smtClean="0">
                          <a:effectLst/>
                        </a:rPr>
                        <a:t>388 </a:t>
                      </a:r>
                      <a:r>
                        <a:rPr lang="en-US" sz="1400" kern="100" dirty="0">
                          <a:effectLst/>
                        </a:rPr>
                        <a:t>days </a:t>
                      </a:r>
                      <a:endParaRPr lang="ja-JP" sz="1400" kern="100" dirty="0">
                        <a:effectLst/>
                      </a:endParaRPr>
                    </a:p>
                    <a:p>
                      <a:pPr algn="l">
                        <a:spcAft>
                          <a:spcPts val="0"/>
                        </a:spcAft>
                      </a:pPr>
                      <a:r>
                        <a:rPr lang="en-US" sz="1400" kern="100" dirty="0">
                          <a:effectLst/>
                        </a:rPr>
                        <a:t>31-2035 days</a:t>
                      </a:r>
                      <a:endParaRPr lang="ja-JP" sz="1400" kern="100" dirty="0">
                        <a:solidFill>
                          <a:schemeClr val="tx1"/>
                        </a:solidFill>
                        <a:effectLst/>
                        <a:latin typeface="Century"/>
                        <a:ea typeface="ＭＳ 明朝"/>
                        <a:cs typeface="Times New Roman"/>
                      </a:endParaRPr>
                    </a:p>
                  </a:txBody>
                  <a:tcPr marL="38407" marR="38407" marT="0" marB="0"/>
                </a:tc>
              </a:tr>
              <a:tr h="1130447">
                <a:tc>
                  <a:txBody>
                    <a:bodyPr/>
                    <a:lstStyle/>
                    <a:p>
                      <a:pPr algn="l">
                        <a:spcAft>
                          <a:spcPts val="0"/>
                        </a:spcAft>
                      </a:pPr>
                      <a:r>
                        <a:rPr lang="en-US" sz="1400" kern="100">
                          <a:effectLst/>
                        </a:rPr>
                        <a:t>No. of </a:t>
                      </a:r>
                      <a:r>
                        <a:rPr lang="en-US" sz="1400" kern="0">
                          <a:effectLst/>
                        </a:rPr>
                        <a:t>TIVAPs</a:t>
                      </a:r>
                      <a:endParaRPr lang="ja-JP" sz="1400" kern="100">
                        <a:solidFill>
                          <a:schemeClr val="tx1"/>
                        </a:solidFill>
                        <a:effectLst/>
                        <a:latin typeface="Century"/>
                        <a:ea typeface="ＭＳ 明朝"/>
                        <a:cs typeface="Times New Roman"/>
                      </a:endParaRPr>
                    </a:p>
                  </a:txBody>
                  <a:tcPr marL="38407" marR="38407" marT="0" marB="0"/>
                </a:tc>
                <a:tc>
                  <a:txBody>
                    <a:bodyPr/>
                    <a:lstStyle/>
                    <a:p>
                      <a:pPr algn="l">
                        <a:spcAft>
                          <a:spcPts val="0"/>
                        </a:spcAft>
                      </a:pPr>
                      <a:r>
                        <a:rPr lang="en-US" sz="1400" kern="100" dirty="0">
                          <a:effectLst/>
                        </a:rPr>
                        <a:t>2009</a:t>
                      </a:r>
                      <a:endParaRPr lang="ja-JP" sz="1400" kern="100" dirty="0">
                        <a:effectLst/>
                      </a:endParaRPr>
                    </a:p>
                    <a:p>
                      <a:pPr algn="l">
                        <a:spcAft>
                          <a:spcPts val="0"/>
                        </a:spcAft>
                      </a:pPr>
                      <a:r>
                        <a:rPr lang="en-US" sz="1400" kern="100" dirty="0">
                          <a:effectLst/>
                        </a:rPr>
                        <a:t>2010</a:t>
                      </a:r>
                      <a:endParaRPr lang="ja-JP" sz="1400" kern="100" dirty="0">
                        <a:effectLst/>
                      </a:endParaRPr>
                    </a:p>
                    <a:p>
                      <a:pPr algn="l">
                        <a:spcAft>
                          <a:spcPts val="0"/>
                        </a:spcAft>
                      </a:pPr>
                      <a:r>
                        <a:rPr lang="en-US" sz="1400" kern="100" dirty="0">
                          <a:effectLst/>
                        </a:rPr>
                        <a:t>2011</a:t>
                      </a:r>
                      <a:endParaRPr lang="ja-JP" sz="1400" kern="100" dirty="0">
                        <a:effectLst/>
                      </a:endParaRPr>
                    </a:p>
                    <a:p>
                      <a:pPr algn="l">
                        <a:spcAft>
                          <a:spcPts val="0"/>
                        </a:spcAft>
                      </a:pPr>
                      <a:r>
                        <a:rPr lang="en-US" sz="1400" kern="100" dirty="0">
                          <a:effectLst/>
                        </a:rPr>
                        <a:t>2012</a:t>
                      </a:r>
                      <a:endParaRPr lang="ja-JP" sz="1400" kern="100" dirty="0">
                        <a:effectLst/>
                      </a:endParaRPr>
                    </a:p>
                    <a:p>
                      <a:pPr algn="l">
                        <a:spcAft>
                          <a:spcPts val="0"/>
                        </a:spcAft>
                      </a:pPr>
                      <a:r>
                        <a:rPr lang="en-US" sz="1400" kern="100" dirty="0">
                          <a:effectLst/>
                        </a:rPr>
                        <a:t>2013</a:t>
                      </a:r>
                      <a:endParaRPr lang="ja-JP" sz="1400" kern="100" dirty="0">
                        <a:effectLst/>
                      </a:endParaRPr>
                    </a:p>
                    <a:p>
                      <a:pPr algn="l">
                        <a:spcAft>
                          <a:spcPts val="0"/>
                        </a:spcAft>
                      </a:pPr>
                      <a:r>
                        <a:rPr lang="en-US" sz="1400" kern="100" dirty="0">
                          <a:effectLst/>
                        </a:rPr>
                        <a:t>2014</a:t>
                      </a:r>
                      <a:endParaRPr lang="ja-JP" sz="1400" kern="100" dirty="0">
                        <a:solidFill>
                          <a:schemeClr val="tx1"/>
                        </a:solidFill>
                        <a:effectLst/>
                        <a:latin typeface="Century"/>
                        <a:ea typeface="ＭＳ 明朝"/>
                        <a:cs typeface="Times New Roman"/>
                      </a:endParaRPr>
                    </a:p>
                  </a:txBody>
                  <a:tcPr marL="38407" marR="38407" marT="0" marB="0"/>
                </a:tc>
                <a:tc>
                  <a:txBody>
                    <a:bodyPr/>
                    <a:lstStyle/>
                    <a:p>
                      <a:pPr indent="66675" algn="l">
                        <a:spcAft>
                          <a:spcPts val="0"/>
                        </a:spcAft>
                      </a:pPr>
                      <a:r>
                        <a:rPr lang="en-US" sz="1400" kern="100" dirty="0">
                          <a:effectLst/>
                        </a:rPr>
                        <a:t>90 (23%)</a:t>
                      </a:r>
                      <a:endParaRPr lang="ja-JP" sz="1400" kern="100" dirty="0">
                        <a:effectLst/>
                      </a:endParaRPr>
                    </a:p>
                    <a:p>
                      <a:pPr algn="l">
                        <a:spcAft>
                          <a:spcPts val="0"/>
                        </a:spcAft>
                      </a:pPr>
                      <a:r>
                        <a:rPr lang="en-US" sz="1400" kern="100" dirty="0">
                          <a:effectLst/>
                        </a:rPr>
                        <a:t> 64 (16%)</a:t>
                      </a:r>
                      <a:endParaRPr lang="ja-JP" sz="1400" kern="100" dirty="0">
                        <a:effectLst/>
                      </a:endParaRPr>
                    </a:p>
                    <a:p>
                      <a:pPr algn="l">
                        <a:spcAft>
                          <a:spcPts val="0"/>
                        </a:spcAft>
                      </a:pPr>
                      <a:r>
                        <a:rPr lang="en-US" sz="1400" kern="100" dirty="0">
                          <a:effectLst/>
                        </a:rPr>
                        <a:t> 52 (13%)</a:t>
                      </a:r>
                      <a:endParaRPr lang="ja-JP" sz="1400" kern="100" dirty="0">
                        <a:effectLst/>
                      </a:endParaRPr>
                    </a:p>
                    <a:p>
                      <a:pPr algn="l">
                        <a:spcAft>
                          <a:spcPts val="0"/>
                        </a:spcAft>
                      </a:pPr>
                      <a:r>
                        <a:rPr lang="en-US" sz="1400" kern="100" dirty="0">
                          <a:effectLst/>
                        </a:rPr>
                        <a:t> 69 (17%)</a:t>
                      </a:r>
                      <a:endParaRPr lang="ja-JP" sz="1400" kern="100" dirty="0">
                        <a:effectLst/>
                      </a:endParaRPr>
                    </a:p>
                    <a:p>
                      <a:pPr algn="l">
                        <a:spcAft>
                          <a:spcPts val="0"/>
                        </a:spcAft>
                      </a:pPr>
                      <a:r>
                        <a:rPr lang="en-US" sz="1400" kern="100" dirty="0">
                          <a:effectLst/>
                        </a:rPr>
                        <a:t> 56 (14%)</a:t>
                      </a:r>
                      <a:endParaRPr lang="ja-JP" sz="1400" kern="100" dirty="0">
                        <a:effectLst/>
                      </a:endParaRPr>
                    </a:p>
                    <a:p>
                      <a:pPr algn="l">
                        <a:spcAft>
                          <a:spcPts val="0"/>
                        </a:spcAft>
                      </a:pPr>
                      <a:r>
                        <a:rPr lang="en-US" sz="1400" kern="100" dirty="0">
                          <a:effectLst/>
                        </a:rPr>
                        <a:t> 69 (17%)</a:t>
                      </a:r>
                      <a:endParaRPr lang="ja-JP" sz="1400" kern="100" dirty="0">
                        <a:solidFill>
                          <a:schemeClr val="tx1"/>
                        </a:solidFill>
                        <a:effectLst/>
                        <a:latin typeface="Century"/>
                        <a:ea typeface="ＭＳ 明朝"/>
                        <a:cs typeface="Times New Roman"/>
                      </a:endParaRPr>
                    </a:p>
                  </a:txBody>
                  <a:tcPr marL="38407" marR="38407" marT="0" marB="0"/>
                </a:tc>
              </a:tr>
              <a:tr h="942039">
                <a:tc>
                  <a:txBody>
                    <a:bodyPr/>
                    <a:lstStyle/>
                    <a:p>
                      <a:pPr algn="l">
                        <a:spcAft>
                          <a:spcPts val="0"/>
                        </a:spcAft>
                      </a:pPr>
                      <a:r>
                        <a:rPr lang="en-US" sz="1400" kern="100">
                          <a:effectLst/>
                        </a:rPr>
                        <a:t>Access route</a:t>
                      </a:r>
                      <a:endParaRPr lang="ja-JP" sz="1400" kern="100">
                        <a:solidFill>
                          <a:schemeClr val="tx1"/>
                        </a:solidFill>
                        <a:effectLst/>
                        <a:latin typeface="Century"/>
                        <a:ea typeface="ＭＳ 明朝"/>
                        <a:cs typeface="Times New Roman"/>
                      </a:endParaRPr>
                    </a:p>
                  </a:txBody>
                  <a:tcPr marL="38407" marR="38407" marT="0" marB="0"/>
                </a:tc>
                <a:tc>
                  <a:txBody>
                    <a:bodyPr/>
                    <a:lstStyle/>
                    <a:p>
                      <a:pPr algn="l">
                        <a:spcAft>
                          <a:spcPts val="0"/>
                        </a:spcAft>
                      </a:pPr>
                      <a:r>
                        <a:rPr lang="en-US" sz="1400" kern="100" dirty="0" smtClean="0">
                          <a:effectLst/>
                        </a:rPr>
                        <a:t> Right </a:t>
                      </a:r>
                      <a:r>
                        <a:rPr lang="en-US" sz="1400" kern="100" dirty="0">
                          <a:effectLst/>
                        </a:rPr>
                        <a:t>subclavian</a:t>
                      </a:r>
                      <a:endParaRPr lang="ja-JP" sz="1400" kern="100" dirty="0">
                        <a:effectLst/>
                      </a:endParaRPr>
                    </a:p>
                    <a:p>
                      <a:pPr algn="l">
                        <a:spcAft>
                          <a:spcPts val="0"/>
                        </a:spcAft>
                      </a:pPr>
                      <a:r>
                        <a:rPr lang="en-US" sz="1400" kern="100" dirty="0" smtClean="0">
                          <a:effectLst/>
                        </a:rPr>
                        <a:t> Light </a:t>
                      </a:r>
                      <a:r>
                        <a:rPr lang="en-US" sz="1400" kern="100" dirty="0">
                          <a:effectLst/>
                        </a:rPr>
                        <a:t>subclavian</a:t>
                      </a:r>
                      <a:endParaRPr lang="ja-JP" sz="1400" kern="100" dirty="0">
                        <a:effectLst/>
                      </a:endParaRPr>
                    </a:p>
                    <a:p>
                      <a:pPr algn="l">
                        <a:spcAft>
                          <a:spcPts val="0"/>
                        </a:spcAft>
                      </a:pPr>
                      <a:r>
                        <a:rPr lang="en-US" sz="1400" kern="100" dirty="0" smtClean="0">
                          <a:effectLst/>
                        </a:rPr>
                        <a:t> Right </a:t>
                      </a:r>
                      <a:r>
                        <a:rPr lang="en-US" sz="1400" kern="100" dirty="0">
                          <a:effectLst/>
                        </a:rPr>
                        <a:t>internal </a:t>
                      </a:r>
                      <a:r>
                        <a:rPr lang="en-US" sz="1400" kern="100" dirty="0" smtClean="0">
                          <a:effectLst/>
                        </a:rPr>
                        <a:t>jugular</a:t>
                      </a:r>
                      <a:endParaRPr lang="ja-JP" sz="1400" kern="100" dirty="0">
                        <a:effectLst/>
                      </a:endParaRPr>
                    </a:p>
                    <a:p>
                      <a:pPr algn="l">
                        <a:spcAft>
                          <a:spcPts val="0"/>
                        </a:spcAft>
                      </a:pPr>
                      <a:r>
                        <a:rPr lang="en-US" sz="1400" kern="100" dirty="0" smtClean="0">
                          <a:effectLst/>
                        </a:rPr>
                        <a:t> Light </a:t>
                      </a:r>
                      <a:r>
                        <a:rPr lang="en-US" sz="1400" kern="100" dirty="0">
                          <a:effectLst/>
                        </a:rPr>
                        <a:t>internal </a:t>
                      </a:r>
                      <a:r>
                        <a:rPr lang="en-US" sz="1400" kern="100" dirty="0" smtClean="0">
                          <a:effectLst/>
                        </a:rPr>
                        <a:t>jugular</a:t>
                      </a:r>
                      <a:endParaRPr lang="ja-JP" sz="1400" kern="100" dirty="0">
                        <a:effectLst/>
                      </a:endParaRPr>
                    </a:p>
                    <a:p>
                      <a:pPr algn="l">
                        <a:spcAft>
                          <a:spcPts val="0"/>
                        </a:spcAft>
                      </a:pPr>
                      <a:r>
                        <a:rPr lang="en-US" sz="1400" kern="100" dirty="0" smtClean="0">
                          <a:effectLst/>
                        </a:rPr>
                        <a:t> Femoral </a:t>
                      </a:r>
                      <a:endParaRPr lang="ja-JP" sz="1400" kern="100" dirty="0">
                        <a:solidFill>
                          <a:schemeClr val="tx1"/>
                        </a:solidFill>
                        <a:effectLst/>
                        <a:latin typeface="Century"/>
                        <a:ea typeface="ＭＳ 明朝"/>
                        <a:cs typeface="Times New Roman"/>
                      </a:endParaRPr>
                    </a:p>
                  </a:txBody>
                  <a:tcPr marL="38407" marR="38407" marT="0" marB="0"/>
                </a:tc>
                <a:tc>
                  <a:txBody>
                    <a:bodyPr/>
                    <a:lstStyle/>
                    <a:p>
                      <a:pPr algn="l">
                        <a:spcAft>
                          <a:spcPts val="0"/>
                        </a:spcAft>
                      </a:pPr>
                      <a:r>
                        <a:rPr lang="en-US" sz="1400" kern="100" dirty="0">
                          <a:effectLst/>
                        </a:rPr>
                        <a:t>150 (37%)</a:t>
                      </a:r>
                      <a:endParaRPr lang="ja-JP" sz="1400" kern="100" dirty="0">
                        <a:effectLst/>
                      </a:endParaRPr>
                    </a:p>
                    <a:p>
                      <a:pPr algn="l">
                        <a:spcAft>
                          <a:spcPts val="0"/>
                        </a:spcAft>
                      </a:pPr>
                      <a:r>
                        <a:rPr lang="en-US" sz="1400" kern="100" dirty="0">
                          <a:effectLst/>
                        </a:rPr>
                        <a:t>102 (25%)</a:t>
                      </a:r>
                      <a:endParaRPr lang="ja-JP" sz="1400" kern="100" dirty="0">
                        <a:effectLst/>
                      </a:endParaRPr>
                    </a:p>
                    <a:p>
                      <a:pPr algn="l">
                        <a:spcAft>
                          <a:spcPts val="0"/>
                        </a:spcAft>
                      </a:pPr>
                      <a:r>
                        <a:rPr lang="en-US" sz="1400" kern="100" dirty="0">
                          <a:effectLst/>
                        </a:rPr>
                        <a:t> 91 (23%)</a:t>
                      </a:r>
                      <a:endParaRPr lang="ja-JP" sz="1400" kern="100" dirty="0">
                        <a:effectLst/>
                      </a:endParaRPr>
                    </a:p>
                    <a:p>
                      <a:pPr algn="l">
                        <a:spcAft>
                          <a:spcPts val="0"/>
                        </a:spcAft>
                      </a:pPr>
                      <a:r>
                        <a:rPr lang="en-US" sz="1400" kern="100" dirty="0">
                          <a:effectLst/>
                        </a:rPr>
                        <a:t> 54 (14%)</a:t>
                      </a:r>
                      <a:endParaRPr lang="ja-JP" sz="1400" kern="100" dirty="0">
                        <a:effectLst/>
                      </a:endParaRPr>
                    </a:p>
                    <a:p>
                      <a:pPr algn="l">
                        <a:spcAft>
                          <a:spcPts val="0"/>
                        </a:spcAft>
                      </a:pPr>
                      <a:r>
                        <a:rPr lang="en-US" sz="1400" kern="100">
                          <a:effectLst/>
                        </a:rPr>
                        <a:t>  </a:t>
                      </a:r>
                      <a:r>
                        <a:rPr lang="en-US" sz="1400" kern="100" smtClean="0">
                          <a:effectLst/>
                        </a:rPr>
                        <a:t> 3 </a:t>
                      </a:r>
                      <a:r>
                        <a:rPr lang="en-US" sz="1400" kern="100" dirty="0">
                          <a:effectLst/>
                        </a:rPr>
                        <a:t>(1%)</a:t>
                      </a:r>
                      <a:endParaRPr lang="ja-JP" sz="1400" kern="100" dirty="0">
                        <a:solidFill>
                          <a:schemeClr val="tx1"/>
                        </a:solidFill>
                        <a:effectLst/>
                        <a:latin typeface="Century"/>
                        <a:ea typeface="ＭＳ 明朝"/>
                        <a:cs typeface="Times New Roman"/>
                      </a:endParaRPr>
                    </a:p>
                  </a:txBody>
                  <a:tcPr marL="38407" marR="38407" marT="0" marB="0"/>
                </a:tc>
              </a:tr>
              <a:tr h="2105901">
                <a:tc>
                  <a:txBody>
                    <a:bodyPr/>
                    <a:lstStyle/>
                    <a:p>
                      <a:pPr algn="l">
                        <a:spcAft>
                          <a:spcPts val="0"/>
                        </a:spcAft>
                      </a:pPr>
                      <a:r>
                        <a:rPr lang="en-US" sz="1400" kern="100" dirty="0">
                          <a:effectLst/>
                        </a:rPr>
                        <a:t>Solid cancer</a:t>
                      </a:r>
                      <a:endParaRPr lang="ja-JP" sz="1400" kern="100" dirty="0">
                        <a:effectLst/>
                      </a:endParaRPr>
                    </a:p>
                    <a:p>
                      <a:pPr algn="l">
                        <a:spcAft>
                          <a:spcPts val="0"/>
                        </a:spcAft>
                      </a:pPr>
                      <a:r>
                        <a:rPr lang="en-US" sz="1400" kern="100" dirty="0">
                          <a:effectLst/>
                        </a:rPr>
                        <a:t> </a:t>
                      </a:r>
                      <a:endParaRPr lang="ja-JP" sz="1400" kern="100" dirty="0">
                        <a:effectLst/>
                      </a:endParaRPr>
                    </a:p>
                    <a:p>
                      <a:pPr algn="l">
                        <a:spcAft>
                          <a:spcPts val="0"/>
                        </a:spcAft>
                      </a:pPr>
                      <a:r>
                        <a:rPr lang="en-US" sz="1400" kern="100" dirty="0">
                          <a:effectLst/>
                        </a:rPr>
                        <a:t> </a:t>
                      </a:r>
                      <a:endParaRPr lang="ja-JP" sz="1400" kern="100" dirty="0">
                        <a:effectLst/>
                      </a:endParaRPr>
                    </a:p>
                    <a:p>
                      <a:pPr algn="l">
                        <a:spcAft>
                          <a:spcPts val="0"/>
                        </a:spcAft>
                      </a:pPr>
                      <a:r>
                        <a:rPr lang="en-US" sz="1400" kern="100" dirty="0">
                          <a:effectLst/>
                        </a:rPr>
                        <a:t> </a:t>
                      </a:r>
                      <a:endParaRPr lang="ja-JP" sz="1400" kern="100" dirty="0">
                        <a:effectLst/>
                      </a:endParaRPr>
                    </a:p>
                    <a:p>
                      <a:pPr algn="l">
                        <a:spcAft>
                          <a:spcPts val="0"/>
                        </a:spcAft>
                      </a:pPr>
                      <a:r>
                        <a:rPr lang="en-US" sz="1400" kern="100" dirty="0">
                          <a:effectLst/>
                        </a:rPr>
                        <a:t> </a:t>
                      </a:r>
                      <a:endParaRPr lang="ja-JP" sz="1400" kern="100" dirty="0">
                        <a:effectLst/>
                      </a:endParaRPr>
                    </a:p>
                    <a:p>
                      <a:pPr algn="l">
                        <a:spcAft>
                          <a:spcPts val="0"/>
                        </a:spcAft>
                      </a:pPr>
                      <a:r>
                        <a:rPr lang="en-US" sz="1400" kern="100" dirty="0">
                          <a:effectLst/>
                        </a:rPr>
                        <a:t> </a:t>
                      </a:r>
                      <a:endParaRPr lang="ja-JP" sz="1400" kern="100" dirty="0">
                        <a:effectLst/>
                      </a:endParaRPr>
                    </a:p>
                    <a:p>
                      <a:pPr algn="l">
                        <a:spcAft>
                          <a:spcPts val="0"/>
                        </a:spcAft>
                      </a:pPr>
                      <a:r>
                        <a:rPr lang="en-US" sz="1400" kern="100" dirty="0">
                          <a:effectLst/>
                        </a:rPr>
                        <a:t> </a:t>
                      </a:r>
                      <a:endParaRPr lang="ja-JP" sz="1400" kern="100" dirty="0">
                        <a:effectLst/>
                      </a:endParaRPr>
                    </a:p>
                    <a:p>
                      <a:pPr algn="l">
                        <a:spcAft>
                          <a:spcPts val="0"/>
                        </a:spcAft>
                      </a:pPr>
                      <a:r>
                        <a:rPr lang="en-US" sz="1400" kern="100" dirty="0">
                          <a:effectLst/>
                        </a:rPr>
                        <a:t>Hematological malignancies</a:t>
                      </a:r>
                      <a:endParaRPr lang="ja-JP" sz="1400" kern="100" dirty="0">
                        <a:effectLst/>
                      </a:endParaRPr>
                    </a:p>
                    <a:p>
                      <a:pPr algn="l">
                        <a:spcAft>
                          <a:spcPts val="0"/>
                        </a:spcAft>
                      </a:pPr>
                      <a:r>
                        <a:rPr lang="en-US" sz="1400" kern="100" dirty="0">
                          <a:effectLst/>
                        </a:rPr>
                        <a:t> </a:t>
                      </a:r>
                      <a:endParaRPr lang="ja-JP" sz="1400" kern="100" dirty="0">
                        <a:solidFill>
                          <a:schemeClr val="tx1"/>
                        </a:solidFill>
                        <a:effectLst/>
                        <a:latin typeface="Century"/>
                        <a:ea typeface="ＭＳ 明朝"/>
                        <a:cs typeface="Times New Roman"/>
                      </a:endParaRPr>
                    </a:p>
                  </a:txBody>
                  <a:tcPr marL="38407" marR="38407" marT="0" marB="0"/>
                </a:tc>
                <a:tc>
                  <a:txBody>
                    <a:bodyPr/>
                    <a:lstStyle/>
                    <a:p>
                      <a:pPr indent="66675" algn="l">
                        <a:spcAft>
                          <a:spcPts val="0"/>
                        </a:spcAft>
                      </a:pPr>
                      <a:r>
                        <a:rPr lang="en-US" sz="1400" kern="100" dirty="0">
                          <a:effectLst/>
                        </a:rPr>
                        <a:t>Colorectal</a:t>
                      </a:r>
                      <a:endParaRPr lang="ja-JP" sz="1400" kern="100" dirty="0">
                        <a:effectLst/>
                      </a:endParaRPr>
                    </a:p>
                    <a:p>
                      <a:pPr indent="66675" algn="l">
                        <a:spcAft>
                          <a:spcPts val="0"/>
                        </a:spcAft>
                      </a:pPr>
                      <a:r>
                        <a:rPr lang="en-US" sz="1400" kern="100" dirty="0" smtClean="0">
                          <a:effectLst/>
                        </a:rPr>
                        <a:t>Stomach</a:t>
                      </a:r>
                      <a:endParaRPr lang="ja-JP" sz="1400" kern="100" dirty="0">
                        <a:effectLst/>
                      </a:endParaRPr>
                    </a:p>
                    <a:p>
                      <a:pPr indent="66675" algn="l">
                        <a:spcAft>
                          <a:spcPts val="0"/>
                        </a:spcAft>
                      </a:pPr>
                      <a:r>
                        <a:rPr lang="en-US" sz="1400" kern="100" dirty="0">
                          <a:effectLst/>
                        </a:rPr>
                        <a:t>Esophageal</a:t>
                      </a:r>
                      <a:endParaRPr lang="ja-JP" sz="1400" kern="100" dirty="0">
                        <a:effectLst/>
                      </a:endParaRPr>
                    </a:p>
                    <a:p>
                      <a:pPr indent="66675" algn="l">
                        <a:spcAft>
                          <a:spcPts val="0"/>
                        </a:spcAft>
                      </a:pPr>
                      <a:r>
                        <a:rPr lang="en-US" sz="1400" kern="100" dirty="0">
                          <a:effectLst/>
                        </a:rPr>
                        <a:t>Pancreas</a:t>
                      </a:r>
                      <a:endParaRPr lang="ja-JP" sz="1400" kern="100" dirty="0">
                        <a:effectLst/>
                      </a:endParaRPr>
                    </a:p>
                    <a:p>
                      <a:pPr indent="66675" algn="l">
                        <a:spcAft>
                          <a:spcPts val="0"/>
                        </a:spcAft>
                      </a:pPr>
                      <a:r>
                        <a:rPr lang="en-US" sz="1400" kern="100" dirty="0">
                          <a:effectLst/>
                        </a:rPr>
                        <a:t>Lung</a:t>
                      </a:r>
                      <a:endParaRPr lang="ja-JP" sz="1400" kern="100" dirty="0">
                        <a:effectLst/>
                      </a:endParaRPr>
                    </a:p>
                    <a:p>
                      <a:pPr indent="66675" algn="l">
                        <a:spcAft>
                          <a:spcPts val="0"/>
                        </a:spcAft>
                      </a:pPr>
                      <a:r>
                        <a:rPr lang="en-US" sz="1400" kern="100" dirty="0">
                          <a:effectLst/>
                        </a:rPr>
                        <a:t>Breast</a:t>
                      </a:r>
                      <a:endParaRPr lang="ja-JP" sz="1400" kern="100" dirty="0">
                        <a:effectLst/>
                      </a:endParaRPr>
                    </a:p>
                    <a:p>
                      <a:pPr indent="66675" algn="l">
                        <a:spcAft>
                          <a:spcPts val="0"/>
                        </a:spcAft>
                      </a:pPr>
                      <a:r>
                        <a:rPr lang="en-US" sz="1400" kern="100" dirty="0">
                          <a:effectLst/>
                        </a:rPr>
                        <a:t>Head &amp; Neck</a:t>
                      </a:r>
                      <a:endParaRPr lang="ja-JP" sz="1400" kern="100" dirty="0">
                        <a:effectLst/>
                      </a:endParaRPr>
                    </a:p>
                    <a:p>
                      <a:pPr indent="66675" algn="l">
                        <a:spcAft>
                          <a:spcPts val="0"/>
                        </a:spcAft>
                      </a:pPr>
                      <a:r>
                        <a:rPr lang="en-US" sz="1400" kern="100" dirty="0">
                          <a:effectLst/>
                        </a:rPr>
                        <a:t>Lymphoma</a:t>
                      </a:r>
                      <a:endParaRPr lang="ja-JP" sz="1400" kern="100" dirty="0">
                        <a:effectLst/>
                      </a:endParaRPr>
                    </a:p>
                    <a:p>
                      <a:pPr indent="66675" algn="l">
                        <a:spcAft>
                          <a:spcPts val="0"/>
                        </a:spcAft>
                      </a:pPr>
                      <a:r>
                        <a:rPr lang="en-US" sz="1400" kern="100" dirty="0">
                          <a:effectLst/>
                        </a:rPr>
                        <a:t>Myeloma</a:t>
                      </a:r>
                      <a:endParaRPr lang="ja-JP" sz="1400" kern="100" dirty="0">
                        <a:effectLst/>
                      </a:endParaRPr>
                    </a:p>
                    <a:p>
                      <a:pPr indent="66675" algn="l">
                        <a:spcAft>
                          <a:spcPts val="0"/>
                        </a:spcAft>
                      </a:pPr>
                      <a:r>
                        <a:rPr lang="en-US" sz="1400" kern="100" dirty="0" err="1" smtClean="0">
                          <a:effectLst/>
                        </a:rPr>
                        <a:t>Myelodysplastic</a:t>
                      </a:r>
                      <a:r>
                        <a:rPr lang="en-US" sz="1400" kern="100" dirty="0" smtClean="0">
                          <a:effectLst/>
                        </a:rPr>
                        <a:t>  </a:t>
                      </a:r>
                      <a:r>
                        <a:rPr lang="en-US" sz="1400" kern="100" dirty="0">
                          <a:effectLst/>
                        </a:rPr>
                        <a:t>syndrome</a:t>
                      </a:r>
                      <a:endParaRPr lang="ja-JP" sz="1400" kern="100" dirty="0">
                        <a:effectLst/>
                      </a:endParaRPr>
                    </a:p>
                    <a:p>
                      <a:pPr indent="66675" algn="l">
                        <a:spcAft>
                          <a:spcPts val="0"/>
                        </a:spcAft>
                      </a:pPr>
                      <a:r>
                        <a:rPr lang="en-US" sz="1400" kern="100" dirty="0">
                          <a:effectLst/>
                        </a:rPr>
                        <a:t>Leukemia</a:t>
                      </a:r>
                      <a:endParaRPr lang="ja-JP" sz="1400" kern="100" dirty="0">
                        <a:solidFill>
                          <a:schemeClr val="tx1"/>
                        </a:solidFill>
                        <a:effectLst/>
                        <a:latin typeface="Century"/>
                        <a:ea typeface="ＭＳ 明朝"/>
                        <a:cs typeface="Times New Roman"/>
                      </a:endParaRPr>
                    </a:p>
                  </a:txBody>
                  <a:tcPr marL="38407" marR="38407" marT="0" marB="0"/>
                </a:tc>
                <a:tc>
                  <a:txBody>
                    <a:bodyPr/>
                    <a:lstStyle/>
                    <a:p>
                      <a:pPr algn="l">
                        <a:spcAft>
                          <a:spcPts val="0"/>
                        </a:spcAft>
                      </a:pPr>
                      <a:r>
                        <a:rPr lang="en-US" sz="1400" kern="100" dirty="0">
                          <a:effectLst/>
                        </a:rPr>
                        <a:t>134 (33%)</a:t>
                      </a:r>
                      <a:endParaRPr lang="ja-JP" sz="1400" kern="100" dirty="0">
                        <a:effectLst/>
                      </a:endParaRPr>
                    </a:p>
                    <a:p>
                      <a:pPr indent="66675" algn="l">
                        <a:spcAft>
                          <a:spcPts val="0"/>
                        </a:spcAft>
                      </a:pPr>
                      <a:r>
                        <a:rPr lang="en-US" sz="1400" kern="100" dirty="0">
                          <a:effectLst/>
                        </a:rPr>
                        <a:t>80 (20%)</a:t>
                      </a:r>
                      <a:endParaRPr lang="ja-JP" sz="1400" kern="100" dirty="0">
                        <a:effectLst/>
                      </a:endParaRPr>
                    </a:p>
                    <a:p>
                      <a:pPr indent="66675" algn="l">
                        <a:spcAft>
                          <a:spcPts val="0"/>
                        </a:spcAft>
                      </a:pPr>
                      <a:r>
                        <a:rPr lang="en-US" sz="1400" kern="100" dirty="0">
                          <a:effectLst/>
                        </a:rPr>
                        <a:t>53 (13%)</a:t>
                      </a:r>
                      <a:endParaRPr lang="ja-JP" sz="1400" kern="100" dirty="0">
                        <a:effectLst/>
                      </a:endParaRPr>
                    </a:p>
                    <a:p>
                      <a:pPr indent="66675" algn="l">
                        <a:spcAft>
                          <a:spcPts val="0"/>
                        </a:spcAft>
                      </a:pPr>
                      <a:r>
                        <a:rPr lang="en-US" sz="1400" kern="100" dirty="0">
                          <a:effectLst/>
                        </a:rPr>
                        <a:t>35 (9%)</a:t>
                      </a:r>
                      <a:endParaRPr lang="ja-JP" sz="1400" kern="100" dirty="0">
                        <a:effectLst/>
                      </a:endParaRPr>
                    </a:p>
                    <a:p>
                      <a:pPr indent="66675" algn="l">
                        <a:spcAft>
                          <a:spcPts val="0"/>
                        </a:spcAft>
                      </a:pPr>
                      <a:r>
                        <a:rPr lang="en-US" sz="1400" kern="100" dirty="0">
                          <a:effectLst/>
                        </a:rPr>
                        <a:t>23 (8%)</a:t>
                      </a:r>
                      <a:endParaRPr lang="ja-JP" sz="1400" kern="100" dirty="0">
                        <a:effectLst/>
                      </a:endParaRPr>
                    </a:p>
                    <a:p>
                      <a:pPr indent="66675" algn="l">
                        <a:spcAft>
                          <a:spcPts val="0"/>
                        </a:spcAft>
                      </a:pPr>
                      <a:r>
                        <a:rPr lang="en-US" sz="1400" kern="100" dirty="0">
                          <a:effectLst/>
                        </a:rPr>
                        <a:t> 9 (2%)</a:t>
                      </a:r>
                      <a:endParaRPr lang="ja-JP" sz="1400" kern="100" dirty="0">
                        <a:effectLst/>
                      </a:endParaRPr>
                    </a:p>
                    <a:p>
                      <a:pPr indent="66675" algn="l">
                        <a:spcAft>
                          <a:spcPts val="0"/>
                        </a:spcAft>
                      </a:pPr>
                      <a:r>
                        <a:rPr lang="en-US" sz="1400" kern="100" dirty="0">
                          <a:effectLst/>
                        </a:rPr>
                        <a:t> 3 (1%)</a:t>
                      </a:r>
                      <a:endParaRPr lang="ja-JP" sz="1400" kern="100" dirty="0">
                        <a:effectLst/>
                      </a:endParaRPr>
                    </a:p>
                    <a:p>
                      <a:pPr indent="66675" algn="l">
                        <a:spcAft>
                          <a:spcPts val="0"/>
                        </a:spcAft>
                      </a:pPr>
                      <a:r>
                        <a:rPr lang="en-US" sz="1400" kern="100" dirty="0">
                          <a:effectLst/>
                        </a:rPr>
                        <a:t>28 (7%)</a:t>
                      </a:r>
                      <a:endParaRPr lang="ja-JP" sz="1400" kern="100" dirty="0">
                        <a:effectLst/>
                      </a:endParaRPr>
                    </a:p>
                    <a:p>
                      <a:pPr indent="66675" algn="l">
                        <a:spcAft>
                          <a:spcPts val="0"/>
                        </a:spcAft>
                      </a:pPr>
                      <a:r>
                        <a:rPr lang="en-US" sz="1400" kern="100" dirty="0">
                          <a:effectLst/>
                        </a:rPr>
                        <a:t>19 (4%)</a:t>
                      </a:r>
                      <a:endParaRPr lang="ja-JP" sz="1400" kern="100" dirty="0">
                        <a:effectLst/>
                      </a:endParaRPr>
                    </a:p>
                    <a:p>
                      <a:pPr indent="66675" algn="l">
                        <a:spcAft>
                          <a:spcPts val="0"/>
                        </a:spcAft>
                      </a:pPr>
                      <a:r>
                        <a:rPr lang="en-US" sz="1400" kern="100" dirty="0">
                          <a:effectLst/>
                        </a:rPr>
                        <a:t>13 (3%) </a:t>
                      </a:r>
                      <a:endParaRPr lang="ja-JP" sz="1400" kern="100" dirty="0">
                        <a:effectLst/>
                      </a:endParaRPr>
                    </a:p>
                    <a:p>
                      <a:pPr indent="133350" algn="l">
                        <a:spcAft>
                          <a:spcPts val="0"/>
                        </a:spcAft>
                      </a:pPr>
                      <a:r>
                        <a:rPr lang="en-US" sz="1400" kern="100" dirty="0">
                          <a:effectLst/>
                        </a:rPr>
                        <a:t>3 (1%)</a:t>
                      </a:r>
                      <a:endParaRPr lang="ja-JP" sz="1400" kern="100" dirty="0">
                        <a:solidFill>
                          <a:schemeClr val="tx1"/>
                        </a:solidFill>
                        <a:effectLst/>
                        <a:latin typeface="Century"/>
                        <a:ea typeface="ＭＳ 明朝"/>
                        <a:cs typeface="Times New Roman"/>
                      </a:endParaRPr>
                    </a:p>
                  </a:txBody>
                  <a:tcPr marL="38407" marR="38407" marT="0" marB="0"/>
                </a:tc>
              </a:tr>
            </a:tbl>
          </a:graphicData>
        </a:graphic>
      </p:graphicFrame>
    </p:spTree>
    <p:extLst>
      <p:ext uri="{BB962C8B-B14F-4D97-AF65-F5344CB8AC3E}">
        <p14:creationId xmlns:p14="http://schemas.microsoft.com/office/powerpoint/2010/main" val="858425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116632"/>
            <a:ext cx="8229600" cy="590056"/>
          </a:xfrm>
        </p:spPr>
        <p:txBody>
          <a:bodyPr>
            <a:normAutofit/>
          </a:bodyPr>
          <a:lstStyle/>
          <a:p>
            <a:r>
              <a:rPr kumimoji="1" lang="en-US" altLang="ja-JP" sz="3200" smtClean="0">
                <a:ea typeface="HGP創英ﾌﾟﾚｾﾞﾝｽEB" pitchFamily="18" charset="-128"/>
              </a:rPr>
              <a:t>Available curve</a:t>
            </a:r>
            <a:endParaRPr kumimoji="1" lang="ja-JP" altLang="en-US" sz="3200" dirty="0">
              <a:ea typeface="HGP創英ﾌﾟﾚｾﾞﾝｽEB" pitchFamily="18" charset="-128"/>
            </a:endParaRPr>
          </a:p>
        </p:txBody>
      </p:sp>
      <p:graphicFrame>
        <p:nvGraphicFramePr>
          <p:cNvPr id="7" name="グラフ 6"/>
          <p:cNvGraphicFramePr/>
          <p:nvPr>
            <p:extLst>
              <p:ext uri="{D42A27DB-BD31-4B8C-83A1-F6EECF244321}">
                <p14:modId xmlns:p14="http://schemas.microsoft.com/office/powerpoint/2010/main" val="2314314637"/>
              </p:ext>
            </p:extLst>
          </p:nvPr>
        </p:nvGraphicFramePr>
        <p:xfrm>
          <a:off x="827584" y="1052736"/>
          <a:ext cx="7776864" cy="4824536"/>
        </p:xfrm>
        <a:graphic>
          <a:graphicData uri="http://schemas.openxmlformats.org/drawingml/2006/chart">
            <c:chart xmlns:c="http://schemas.openxmlformats.org/drawingml/2006/chart" xmlns:r="http://schemas.openxmlformats.org/officeDocument/2006/relationships" r:id="rId3"/>
          </a:graphicData>
        </a:graphic>
      </p:graphicFrame>
      <p:sp>
        <p:nvSpPr>
          <p:cNvPr id="3" name="テキスト ボックス 2"/>
          <p:cNvSpPr txBox="1"/>
          <p:nvPr/>
        </p:nvSpPr>
        <p:spPr>
          <a:xfrm>
            <a:off x="2483768" y="5877272"/>
            <a:ext cx="4514441" cy="646331"/>
          </a:xfrm>
          <a:prstGeom prst="rect">
            <a:avLst/>
          </a:prstGeom>
          <a:noFill/>
        </p:spPr>
        <p:txBody>
          <a:bodyPr wrap="none" rtlCol="0">
            <a:spAutoFit/>
          </a:bodyPr>
          <a:lstStyle/>
          <a:p>
            <a:r>
              <a:rPr lang="en-US" altLang="ja-JP" dirty="0" smtClean="0"/>
              <a:t>Total </a:t>
            </a:r>
            <a:r>
              <a:rPr lang="en-US" altLang="ja-JP" dirty="0"/>
              <a:t>89,568</a:t>
            </a:r>
            <a:r>
              <a:rPr lang="en-US" altLang="ja-JP" dirty="0" smtClean="0"/>
              <a:t> </a:t>
            </a:r>
            <a:r>
              <a:rPr lang="en-US" altLang="ja-JP" dirty="0"/>
              <a:t>days </a:t>
            </a:r>
            <a:r>
              <a:rPr lang="en-US" altLang="ja-JP" dirty="0" smtClean="0"/>
              <a:t>insertion</a:t>
            </a:r>
          </a:p>
          <a:p>
            <a:r>
              <a:rPr lang="en-US" altLang="ja-JP" dirty="0" smtClean="0"/>
              <a:t>Median </a:t>
            </a:r>
            <a:r>
              <a:rPr lang="en-US" altLang="ja-JP" dirty="0"/>
              <a:t>follow up of 388 </a:t>
            </a:r>
            <a:r>
              <a:rPr lang="en-US" altLang="ja-JP" dirty="0" smtClean="0"/>
              <a:t>days (</a:t>
            </a:r>
            <a:r>
              <a:rPr lang="en-US" altLang="ja-JP" kern="100" dirty="0" smtClean="0"/>
              <a:t>31-2035days</a:t>
            </a:r>
            <a:r>
              <a:rPr lang="en-US" altLang="ja-JP" dirty="0" smtClean="0"/>
              <a:t>) </a:t>
            </a:r>
            <a:endParaRPr kumimoji="1" lang="ja-JP" altLang="en-US" dirty="0"/>
          </a:p>
        </p:txBody>
      </p:sp>
    </p:spTree>
    <p:extLst>
      <p:ext uri="{BB962C8B-B14F-4D97-AF65-F5344CB8AC3E}">
        <p14:creationId xmlns:p14="http://schemas.microsoft.com/office/powerpoint/2010/main" val="25464200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06090"/>
          </a:xfrm>
        </p:spPr>
        <p:txBody>
          <a:bodyPr>
            <a:normAutofit fontScale="90000"/>
          </a:bodyPr>
          <a:lstStyle/>
          <a:p>
            <a:r>
              <a:rPr kumimoji="1" lang="en-US" altLang="ja-JP" dirty="0" smtClean="0"/>
              <a:t>Results</a:t>
            </a:r>
            <a:endParaRPr kumimoji="1" lang="ja-JP" altLang="en-US" dirty="0"/>
          </a:p>
        </p:txBody>
      </p:sp>
      <p:graphicFrame>
        <p:nvGraphicFramePr>
          <p:cNvPr id="4" name="コンテンツ プレースホルダー 10"/>
          <p:cNvGraphicFramePr>
            <a:graphicFrameLocks noGrp="1"/>
          </p:cNvGraphicFramePr>
          <p:nvPr>
            <p:ph idx="1"/>
            <p:extLst>
              <p:ext uri="{D42A27DB-BD31-4B8C-83A1-F6EECF244321}">
                <p14:modId xmlns:p14="http://schemas.microsoft.com/office/powerpoint/2010/main" val="289365133"/>
              </p:ext>
            </p:extLst>
          </p:nvPr>
        </p:nvGraphicFramePr>
        <p:xfrm>
          <a:off x="1093040" y="1296817"/>
          <a:ext cx="6696743" cy="4140968"/>
        </p:xfrm>
        <a:graphic>
          <a:graphicData uri="http://schemas.openxmlformats.org/drawingml/2006/table">
            <a:tbl>
              <a:tblPr firstRow="1" firstCol="1" bandRow="1" bandCol="1">
                <a:tableStyleId>{72833802-FEF1-4C79-8D5D-14CF1EAF98D9}</a:tableStyleId>
              </a:tblPr>
              <a:tblGrid>
                <a:gridCol w="2369617"/>
                <a:gridCol w="2369617"/>
                <a:gridCol w="1957509"/>
              </a:tblGrid>
              <a:tr h="483368">
                <a:tc>
                  <a:txBody>
                    <a:bodyPr/>
                    <a:lstStyle/>
                    <a:p>
                      <a:pPr algn="l">
                        <a:spcAft>
                          <a:spcPts val="0"/>
                        </a:spcAft>
                      </a:pPr>
                      <a:r>
                        <a:rPr lang="en-US" sz="2000" kern="100" dirty="0">
                          <a:effectLst/>
                        </a:rPr>
                        <a:t> </a:t>
                      </a:r>
                      <a:endParaRPr lang="ja-JP" sz="2000" kern="100" dirty="0">
                        <a:solidFill>
                          <a:schemeClr val="tx1"/>
                        </a:solidFill>
                        <a:effectLst/>
                        <a:latin typeface="Century"/>
                        <a:ea typeface="ＭＳ 明朝"/>
                        <a:cs typeface="Times New Roman"/>
                      </a:endParaRPr>
                    </a:p>
                  </a:txBody>
                  <a:tcPr marL="38407" marR="38407" marT="0" marB="0"/>
                </a:tc>
                <a:tc>
                  <a:txBody>
                    <a:bodyPr/>
                    <a:lstStyle/>
                    <a:p>
                      <a:pPr algn="l">
                        <a:spcAft>
                          <a:spcPts val="0"/>
                        </a:spcAft>
                      </a:pPr>
                      <a:r>
                        <a:rPr lang="en-US" sz="2000" kern="100" dirty="0">
                          <a:effectLst/>
                        </a:rPr>
                        <a:t> </a:t>
                      </a:r>
                      <a:endParaRPr lang="ja-JP" sz="2000" kern="100" dirty="0">
                        <a:solidFill>
                          <a:schemeClr val="tx1"/>
                        </a:solidFill>
                        <a:effectLst/>
                        <a:latin typeface="Century"/>
                        <a:ea typeface="ＭＳ 明朝"/>
                        <a:cs typeface="Times New Roman"/>
                      </a:endParaRPr>
                    </a:p>
                  </a:txBody>
                  <a:tcPr marL="38407" marR="38407" marT="0" marB="0"/>
                </a:tc>
                <a:tc>
                  <a:txBody>
                    <a:bodyPr/>
                    <a:lstStyle/>
                    <a:p>
                      <a:pPr algn="l">
                        <a:spcAft>
                          <a:spcPts val="0"/>
                        </a:spcAft>
                      </a:pPr>
                      <a:r>
                        <a:rPr lang="en-US" sz="2000" kern="100" dirty="0">
                          <a:effectLst/>
                        </a:rPr>
                        <a:t>No. of Patients</a:t>
                      </a:r>
                      <a:endParaRPr lang="ja-JP" sz="2000" kern="100" dirty="0">
                        <a:solidFill>
                          <a:schemeClr val="tx1"/>
                        </a:solidFill>
                        <a:effectLst/>
                        <a:latin typeface="Century"/>
                        <a:ea typeface="ＭＳ 明朝"/>
                        <a:cs typeface="Times New Roman"/>
                      </a:endParaRPr>
                    </a:p>
                  </a:txBody>
                  <a:tcPr marL="38407" marR="38407" marT="0" marB="0"/>
                </a:tc>
              </a:tr>
              <a:tr h="3189040">
                <a:tc>
                  <a:txBody>
                    <a:bodyPr/>
                    <a:lstStyle/>
                    <a:p>
                      <a:pPr algn="l">
                        <a:spcAft>
                          <a:spcPts val="0"/>
                        </a:spcAft>
                      </a:pPr>
                      <a:r>
                        <a:rPr lang="en-US" sz="2000" kern="100" dirty="0" smtClean="0">
                          <a:effectLst/>
                        </a:rPr>
                        <a:t>Complication ratio</a:t>
                      </a:r>
                    </a:p>
                    <a:p>
                      <a:pPr algn="l">
                        <a:spcAft>
                          <a:spcPts val="0"/>
                        </a:spcAft>
                      </a:pPr>
                      <a:endParaRPr lang="en-US" sz="2000" kern="100" dirty="0" smtClean="0">
                        <a:effectLst/>
                      </a:endParaRPr>
                    </a:p>
                    <a:p>
                      <a:pPr algn="l">
                        <a:spcAft>
                          <a:spcPts val="0"/>
                        </a:spcAft>
                      </a:pPr>
                      <a:r>
                        <a:rPr lang="en-US" sz="2000" kern="100" dirty="0" smtClean="0">
                          <a:effectLst/>
                        </a:rPr>
                        <a:t>Early Complication </a:t>
                      </a:r>
                      <a:endParaRPr lang="ja-JP" sz="2000" kern="100" dirty="0">
                        <a:effectLst/>
                      </a:endParaRPr>
                    </a:p>
                    <a:p>
                      <a:pPr algn="l">
                        <a:spcAft>
                          <a:spcPts val="0"/>
                        </a:spcAft>
                      </a:pPr>
                      <a:endParaRPr lang="en-US" sz="2000" kern="100" dirty="0" smtClean="0">
                        <a:effectLst/>
                      </a:endParaRPr>
                    </a:p>
                    <a:p>
                      <a:pPr algn="l">
                        <a:spcAft>
                          <a:spcPts val="0"/>
                        </a:spcAft>
                      </a:pPr>
                      <a:r>
                        <a:rPr lang="en-US" sz="2000" kern="100" dirty="0" smtClean="0">
                          <a:effectLst/>
                        </a:rPr>
                        <a:t>Late Complication</a:t>
                      </a:r>
                      <a:endParaRPr lang="ja-JP" sz="2000" kern="100" dirty="0">
                        <a:effectLst/>
                      </a:endParaRPr>
                    </a:p>
                    <a:p>
                      <a:pPr algn="l">
                        <a:spcAft>
                          <a:spcPts val="0"/>
                        </a:spcAft>
                      </a:pPr>
                      <a:r>
                        <a:rPr lang="en-US" sz="2000" kern="100" dirty="0">
                          <a:effectLst/>
                        </a:rPr>
                        <a:t> </a:t>
                      </a:r>
                      <a:endParaRPr lang="ja-JP" sz="2000" kern="100" dirty="0">
                        <a:solidFill>
                          <a:schemeClr val="tx1"/>
                        </a:solidFill>
                        <a:effectLst/>
                        <a:latin typeface="Century"/>
                        <a:ea typeface="ＭＳ 明朝"/>
                        <a:cs typeface="Times New Roman"/>
                      </a:endParaRPr>
                    </a:p>
                  </a:txBody>
                  <a:tcPr marL="38407" marR="38407"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2000" kern="100" dirty="0" smtClean="0">
                          <a:effectLst/>
                        </a:rPr>
                        <a:t>Total=400</a:t>
                      </a:r>
                      <a:endParaRPr lang="ja-JP" altLang="ja-JP" sz="2000" kern="100" dirty="0" smtClean="0">
                        <a:solidFill>
                          <a:schemeClr val="tx1"/>
                        </a:solidFill>
                        <a:effectLst/>
                        <a:latin typeface="Century"/>
                        <a:ea typeface="ＭＳ 明朝"/>
                        <a:cs typeface="Times New Roman"/>
                      </a:endParaRPr>
                    </a:p>
                    <a:p>
                      <a:pPr algn="l">
                        <a:spcAft>
                          <a:spcPts val="0"/>
                        </a:spcAft>
                      </a:pPr>
                      <a:endParaRPr lang="en-US" sz="2000" kern="0" dirty="0" smtClean="0">
                        <a:effectLst/>
                      </a:endParaRPr>
                    </a:p>
                    <a:p>
                      <a:pPr algn="l">
                        <a:spcAft>
                          <a:spcPts val="0"/>
                        </a:spcAft>
                      </a:pPr>
                      <a:r>
                        <a:rPr lang="en-US" sz="2000" kern="0" dirty="0" smtClean="0">
                          <a:effectLst/>
                        </a:rPr>
                        <a:t>Pneumothorax</a:t>
                      </a:r>
                      <a:endParaRPr lang="ja-JP" sz="2000" kern="100" dirty="0">
                        <a:effectLst/>
                      </a:endParaRPr>
                    </a:p>
                    <a:p>
                      <a:pPr algn="l">
                        <a:spcAft>
                          <a:spcPts val="0"/>
                        </a:spcAft>
                      </a:pPr>
                      <a:r>
                        <a:rPr lang="en-US" sz="2000" kern="100" dirty="0" smtClean="0">
                          <a:effectLst/>
                        </a:rPr>
                        <a:t> </a:t>
                      </a:r>
                    </a:p>
                    <a:p>
                      <a:pPr algn="l">
                        <a:spcAft>
                          <a:spcPts val="0"/>
                        </a:spcAft>
                      </a:pPr>
                      <a:r>
                        <a:rPr lang="en-US" sz="2000" kern="100" dirty="0" smtClean="0">
                          <a:effectLst/>
                        </a:rPr>
                        <a:t>Occlusion</a:t>
                      </a:r>
                      <a:endParaRPr lang="ja-JP" sz="2000" kern="100" dirty="0">
                        <a:effectLst/>
                      </a:endParaRPr>
                    </a:p>
                    <a:p>
                      <a:pPr algn="l">
                        <a:spcAft>
                          <a:spcPts val="0"/>
                        </a:spcAft>
                      </a:pPr>
                      <a:r>
                        <a:rPr lang="en-US" sz="2000" kern="100" dirty="0" smtClean="0">
                          <a:effectLst/>
                        </a:rPr>
                        <a:t>Pocket </a:t>
                      </a:r>
                      <a:r>
                        <a:rPr lang="en-US" sz="2000" kern="100" dirty="0">
                          <a:effectLst/>
                        </a:rPr>
                        <a:t>infection </a:t>
                      </a:r>
                      <a:endParaRPr lang="ja-JP" sz="2000" kern="100" dirty="0">
                        <a:effectLst/>
                      </a:endParaRPr>
                    </a:p>
                    <a:p>
                      <a:pPr algn="l">
                        <a:spcAft>
                          <a:spcPts val="0"/>
                        </a:spcAft>
                      </a:pPr>
                      <a:r>
                        <a:rPr lang="en-US" sz="2000" kern="100" dirty="0" smtClean="0">
                          <a:effectLst/>
                        </a:rPr>
                        <a:t>Pinch-off</a:t>
                      </a:r>
                      <a:endParaRPr lang="ja-JP" sz="2000" kern="100" dirty="0">
                        <a:effectLst/>
                      </a:endParaRPr>
                    </a:p>
                    <a:p>
                      <a:pPr algn="l">
                        <a:spcAft>
                          <a:spcPts val="0"/>
                        </a:spcAft>
                      </a:pPr>
                      <a:r>
                        <a:rPr lang="en-US" sz="2000" kern="100" dirty="0" smtClean="0">
                          <a:effectLst/>
                        </a:rPr>
                        <a:t>Slip-off</a:t>
                      </a:r>
                      <a:endParaRPr lang="ja-JP" sz="2000" kern="100" dirty="0">
                        <a:effectLst/>
                      </a:endParaRPr>
                    </a:p>
                    <a:p>
                      <a:pPr algn="l">
                        <a:spcAft>
                          <a:spcPts val="0"/>
                        </a:spcAft>
                      </a:pPr>
                      <a:r>
                        <a:rPr lang="en-US" sz="2000" kern="0" dirty="0" smtClean="0">
                          <a:effectLst/>
                        </a:rPr>
                        <a:t>Bacteremia </a:t>
                      </a:r>
                      <a:r>
                        <a:rPr lang="en-US" sz="2000" kern="0" dirty="0">
                          <a:effectLst/>
                        </a:rPr>
                        <a:t>(MRSA)</a:t>
                      </a:r>
                      <a:endParaRPr lang="ja-JP" sz="2000" kern="100" dirty="0">
                        <a:effectLst/>
                      </a:endParaRPr>
                    </a:p>
                    <a:p>
                      <a:pPr algn="l">
                        <a:spcAft>
                          <a:spcPts val="0"/>
                        </a:spcAft>
                      </a:pPr>
                      <a:r>
                        <a:rPr lang="en-US" sz="2000" kern="100" dirty="0" smtClean="0">
                          <a:effectLst/>
                        </a:rPr>
                        <a:t>Disconnection </a:t>
                      </a:r>
                      <a:endParaRPr lang="ja-JP" sz="2000" kern="100" dirty="0">
                        <a:effectLst/>
                      </a:endParaRPr>
                    </a:p>
                    <a:p>
                      <a:pPr algn="l">
                        <a:spcAft>
                          <a:spcPts val="0"/>
                        </a:spcAft>
                      </a:pPr>
                      <a:r>
                        <a:rPr lang="en-US" sz="2000" kern="100" dirty="0" smtClean="0">
                          <a:effectLst/>
                        </a:rPr>
                        <a:t>Wound </a:t>
                      </a:r>
                      <a:r>
                        <a:rPr lang="en-US" sz="2000" kern="100" dirty="0">
                          <a:effectLst/>
                        </a:rPr>
                        <a:t>dehiscence</a:t>
                      </a:r>
                      <a:endParaRPr lang="ja-JP" sz="2000" kern="100" dirty="0">
                        <a:effectLst/>
                      </a:endParaRPr>
                    </a:p>
                    <a:p>
                      <a:pPr algn="l">
                        <a:spcAft>
                          <a:spcPts val="0"/>
                        </a:spcAft>
                      </a:pPr>
                      <a:r>
                        <a:rPr lang="en-US" sz="2000" kern="100" dirty="0" smtClean="0">
                          <a:effectLst/>
                        </a:rPr>
                        <a:t>Rubber </a:t>
                      </a:r>
                      <a:r>
                        <a:rPr lang="en-US" sz="2000" kern="100" dirty="0">
                          <a:effectLst/>
                        </a:rPr>
                        <a:t>port rotation</a:t>
                      </a:r>
                      <a:endParaRPr lang="ja-JP" sz="2000" kern="100" dirty="0">
                        <a:solidFill>
                          <a:schemeClr val="tx1"/>
                        </a:solidFill>
                        <a:effectLst/>
                        <a:latin typeface="Century"/>
                        <a:ea typeface="ＭＳ 明朝"/>
                        <a:cs typeface="Times New Roman"/>
                      </a:endParaRPr>
                    </a:p>
                  </a:txBody>
                  <a:tcPr marL="38407" marR="38407" marT="0" marB="0"/>
                </a:tc>
                <a:tc>
                  <a:txBody>
                    <a:bodyPr/>
                    <a:lstStyle/>
                    <a:p>
                      <a:pPr indent="133350" algn="l">
                        <a:spcAft>
                          <a:spcPts val="0"/>
                        </a:spcAft>
                      </a:pPr>
                      <a:r>
                        <a:rPr lang="en-US" sz="2000" kern="100" dirty="0" smtClean="0">
                          <a:effectLst/>
                        </a:rPr>
                        <a:t>30 (7.5%)</a:t>
                      </a:r>
                    </a:p>
                    <a:p>
                      <a:pPr indent="133350" algn="l">
                        <a:spcAft>
                          <a:spcPts val="0"/>
                        </a:spcAft>
                      </a:pPr>
                      <a:r>
                        <a:rPr lang="ja-JP" altLang="en-US" sz="2000" kern="100" baseline="0" dirty="0" smtClean="0">
                          <a:effectLst/>
                        </a:rPr>
                        <a:t> </a:t>
                      </a:r>
                      <a:endParaRPr lang="en-US" altLang="ja-JP" sz="2000" kern="100" baseline="0" dirty="0" smtClean="0">
                        <a:effectLst/>
                      </a:endParaRPr>
                    </a:p>
                    <a:p>
                      <a:pPr indent="133350" algn="l">
                        <a:spcAft>
                          <a:spcPts val="0"/>
                        </a:spcAft>
                      </a:pPr>
                      <a:r>
                        <a:rPr lang="ja-JP" altLang="en-US" sz="2000" kern="100" baseline="0" dirty="0" smtClean="0">
                          <a:effectLst/>
                        </a:rPr>
                        <a:t> </a:t>
                      </a:r>
                      <a:r>
                        <a:rPr lang="en-US" sz="2000" kern="100" dirty="0" smtClean="0">
                          <a:effectLst/>
                        </a:rPr>
                        <a:t>3 </a:t>
                      </a:r>
                      <a:r>
                        <a:rPr lang="en-US" sz="2000" kern="100" dirty="0">
                          <a:effectLst/>
                        </a:rPr>
                        <a:t>(0.75%)</a:t>
                      </a:r>
                      <a:endParaRPr lang="ja-JP" sz="2000" kern="100" dirty="0">
                        <a:effectLst/>
                      </a:endParaRPr>
                    </a:p>
                    <a:p>
                      <a:pPr algn="l">
                        <a:spcAft>
                          <a:spcPts val="0"/>
                        </a:spcAft>
                      </a:pPr>
                      <a:r>
                        <a:rPr lang="en-US" sz="2000" kern="100" dirty="0">
                          <a:effectLst/>
                        </a:rPr>
                        <a:t> </a:t>
                      </a:r>
                      <a:endParaRPr lang="en-US" sz="2000" kern="100" dirty="0" smtClean="0">
                        <a:effectLst/>
                      </a:endParaRPr>
                    </a:p>
                    <a:p>
                      <a:pPr algn="l">
                        <a:spcAft>
                          <a:spcPts val="0"/>
                        </a:spcAft>
                      </a:pPr>
                      <a:r>
                        <a:rPr lang="ja-JP" altLang="en-US" sz="2000" kern="100" baseline="0" dirty="0" smtClean="0">
                          <a:effectLst/>
                        </a:rPr>
                        <a:t>  </a:t>
                      </a:r>
                      <a:r>
                        <a:rPr lang="en-US" sz="2000" kern="100" dirty="0" smtClean="0">
                          <a:effectLst/>
                        </a:rPr>
                        <a:t>11 </a:t>
                      </a:r>
                      <a:r>
                        <a:rPr lang="en-US" sz="2000" kern="100" dirty="0">
                          <a:effectLst/>
                        </a:rPr>
                        <a:t>(2.75%)</a:t>
                      </a:r>
                      <a:endParaRPr lang="ja-JP" sz="2000" kern="100" dirty="0">
                        <a:effectLst/>
                      </a:endParaRPr>
                    </a:p>
                    <a:p>
                      <a:pPr algn="l">
                        <a:spcAft>
                          <a:spcPts val="0"/>
                        </a:spcAft>
                      </a:pPr>
                      <a:r>
                        <a:rPr lang="en-US" sz="2000" kern="100" dirty="0" smtClean="0">
                          <a:effectLst/>
                        </a:rPr>
                        <a:t>    </a:t>
                      </a:r>
                      <a:r>
                        <a:rPr lang="en-US" sz="2000" kern="100" dirty="0">
                          <a:effectLst/>
                        </a:rPr>
                        <a:t>8 (</a:t>
                      </a:r>
                      <a:r>
                        <a:rPr lang="en-US" sz="2000" kern="100" dirty="0" smtClean="0">
                          <a:effectLst/>
                        </a:rPr>
                        <a:t>2%)</a:t>
                      </a:r>
                    </a:p>
                    <a:p>
                      <a:pPr algn="l">
                        <a:spcAft>
                          <a:spcPts val="0"/>
                        </a:spcAft>
                      </a:pPr>
                      <a:r>
                        <a:rPr lang="en-US" sz="2000" kern="100" dirty="0" smtClean="0">
                          <a:effectLst/>
                        </a:rPr>
                        <a:t>    2 (0.5%)</a:t>
                      </a:r>
                    </a:p>
                    <a:p>
                      <a:pPr algn="l">
                        <a:spcAft>
                          <a:spcPts val="0"/>
                        </a:spcAft>
                      </a:pPr>
                      <a:r>
                        <a:rPr lang="en-US" sz="2000" kern="100" dirty="0" smtClean="0">
                          <a:effectLst/>
                        </a:rPr>
                        <a:t>    2 </a:t>
                      </a:r>
                      <a:r>
                        <a:rPr lang="en-US" sz="2000" kern="100" dirty="0">
                          <a:effectLst/>
                        </a:rPr>
                        <a:t>(0.5</a:t>
                      </a:r>
                      <a:r>
                        <a:rPr lang="en-US" sz="2000" kern="100" dirty="0" smtClean="0">
                          <a:effectLst/>
                        </a:rPr>
                        <a:t>%)</a:t>
                      </a:r>
                    </a:p>
                    <a:p>
                      <a:pPr algn="l">
                        <a:spcAft>
                          <a:spcPts val="0"/>
                        </a:spcAft>
                      </a:pPr>
                      <a:r>
                        <a:rPr lang="en-US" sz="2000" kern="100" dirty="0" smtClean="0">
                          <a:effectLst/>
                        </a:rPr>
                        <a:t>    1 </a:t>
                      </a:r>
                      <a:r>
                        <a:rPr lang="en-US" sz="2000" kern="100" dirty="0">
                          <a:effectLst/>
                        </a:rPr>
                        <a:t>(0.25%)</a:t>
                      </a:r>
                      <a:endParaRPr lang="ja-JP" sz="2000" kern="100" dirty="0">
                        <a:effectLst/>
                      </a:endParaRPr>
                    </a:p>
                    <a:p>
                      <a:pPr algn="l">
                        <a:spcAft>
                          <a:spcPts val="0"/>
                        </a:spcAft>
                      </a:pPr>
                      <a:r>
                        <a:rPr lang="en-US" sz="2000" kern="100" dirty="0" smtClean="0">
                          <a:effectLst/>
                        </a:rPr>
                        <a:t>    1 </a:t>
                      </a:r>
                      <a:r>
                        <a:rPr lang="en-US" sz="2000" kern="100" dirty="0">
                          <a:effectLst/>
                        </a:rPr>
                        <a:t>(</a:t>
                      </a:r>
                      <a:r>
                        <a:rPr lang="en-US" sz="2000" kern="100" dirty="0" smtClean="0">
                          <a:effectLst/>
                        </a:rPr>
                        <a:t>0.25%)</a:t>
                      </a:r>
                    </a:p>
                    <a:p>
                      <a:pPr algn="l">
                        <a:spcAft>
                          <a:spcPts val="0"/>
                        </a:spcAft>
                      </a:pPr>
                      <a:r>
                        <a:rPr lang="en-US" sz="2000" kern="100" dirty="0" smtClean="0">
                          <a:effectLst/>
                        </a:rPr>
                        <a:t>    1 (0.25%)</a:t>
                      </a:r>
                    </a:p>
                    <a:p>
                      <a:pPr algn="l">
                        <a:spcAft>
                          <a:spcPts val="0"/>
                        </a:spcAft>
                      </a:pPr>
                      <a:r>
                        <a:rPr lang="en-US" sz="2000" kern="100" dirty="0" smtClean="0">
                          <a:effectLst/>
                        </a:rPr>
                        <a:t>    1 </a:t>
                      </a:r>
                      <a:r>
                        <a:rPr lang="en-US" sz="2000" kern="100" dirty="0">
                          <a:effectLst/>
                        </a:rPr>
                        <a:t>(0.25%)</a:t>
                      </a:r>
                      <a:endParaRPr lang="ja-JP" sz="2000" kern="100" dirty="0">
                        <a:solidFill>
                          <a:schemeClr val="tx1"/>
                        </a:solidFill>
                        <a:effectLst/>
                        <a:latin typeface="Century"/>
                        <a:ea typeface="ＭＳ 明朝"/>
                        <a:cs typeface="Times New Roman"/>
                      </a:endParaRPr>
                    </a:p>
                  </a:txBody>
                  <a:tcPr marL="38407" marR="38407" marT="0" marB="0"/>
                </a:tc>
              </a:tr>
            </a:tbl>
          </a:graphicData>
        </a:graphic>
      </p:graphicFrame>
    </p:spTree>
    <p:extLst>
      <p:ext uri="{BB962C8B-B14F-4D97-AF65-F5344CB8AC3E}">
        <p14:creationId xmlns:p14="http://schemas.microsoft.com/office/powerpoint/2010/main" val="30889926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2060848"/>
            <a:ext cx="8229600" cy="1143000"/>
          </a:xfrm>
        </p:spPr>
        <p:txBody>
          <a:bodyPr/>
          <a:lstStyle/>
          <a:p>
            <a:r>
              <a:rPr kumimoji="1" lang="en-US" altLang="ja-JP" dirty="0" smtClean="0"/>
              <a:t>Late complication cases</a:t>
            </a:r>
            <a:endParaRPr kumimoji="1" lang="ja-JP" altLang="en-US" dirty="0"/>
          </a:p>
        </p:txBody>
      </p:sp>
    </p:spTree>
    <p:extLst>
      <p:ext uri="{BB962C8B-B14F-4D97-AF65-F5344CB8AC3E}">
        <p14:creationId xmlns:p14="http://schemas.microsoft.com/office/powerpoint/2010/main" val="13391360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2204864"/>
            <a:ext cx="8229600" cy="1143000"/>
          </a:xfrm>
        </p:spPr>
        <p:txBody>
          <a:bodyPr/>
          <a:lstStyle/>
          <a:p>
            <a:r>
              <a:rPr lang="en-US" altLang="ja-JP" sz="3600" dirty="0">
                <a:latin typeface="Arial" panose="020B0604020202020204" pitchFamily="34" charset="0"/>
              </a:rPr>
              <a:t>P</a:t>
            </a:r>
            <a:r>
              <a:rPr lang="en-US" altLang="ja-JP" dirty="0" smtClean="0"/>
              <a:t>inch </a:t>
            </a:r>
            <a:r>
              <a:rPr lang="en-US" altLang="ja-JP" dirty="0"/>
              <a:t>off</a:t>
            </a:r>
            <a:endParaRPr kumimoji="1" lang="ja-JP" altLang="en-US" dirty="0"/>
          </a:p>
        </p:txBody>
      </p:sp>
    </p:spTree>
    <p:extLst>
      <p:ext uri="{BB962C8B-B14F-4D97-AF65-F5344CB8AC3E}">
        <p14:creationId xmlns:p14="http://schemas.microsoft.com/office/powerpoint/2010/main" val="15846261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テキスト ボックス 3"/>
          <p:cNvSpPr txBox="1">
            <a:spLocks noChangeArrowheads="1"/>
          </p:cNvSpPr>
          <p:nvPr/>
        </p:nvSpPr>
        <p:spPr bwMode="auto">
          <a:xfrm>
            <a:off x="0" y="119063"/>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None/>
            </a:pPr>
            <a:r>
              <a:rPr lang="ja-JP" altLang="en-US" sz="2800" dirty="0">
                <a:latin typeface="Arial" panose="020B0604020202020204" pitchFamily="34" charset="0"/>
              </a:rPr>
              <a:t>　</a:t>
            </a:r>
            <a:r>
              <a:rPr lang="en-US" altLang="ja-JP" sz="2800" dirty="0" smtClean="0">
                <a:latin typeface="Arial" panose="020B0604020202020204" pitchFamily="34" charset="0"/>
              </a:rPr>
              <a:t>P</a:t>
            </a:r>
            <a:r>
              <a:rPr lang="en-US" altLang="ja-JP" sz="3600" dirty="0" smtClean="0"/>
              <a:t>inch off</a:t>
            </a:r>
            <a:endParaRPr lang="ja-JP" altLang="en-US" sz="3600" dirty="0">
              <a:latin typeface="Arial" panose="020B0604020202020204" pitchFamily="34" charset="0"/>
            </a:endParaRPr>
          </a:p>
        </p:txBody>
      </p:sp>
      <p:pic>
        <p:nvPicPr>
          <p:cNvPr id="5123" name="Picture 10" descr="I:\cvit地方会\骨反転.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4500563" y="908720"/>
            <a:ext cx="4668837" cy="5184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4" name="Group 11"/>
          <p:cNvGrpSpPr>
            <a:grpSpLocks/>
          </p:cNvGrpSpPr>
          <p:nvPr/>
        </p:nvGrpSpPr>
        <p:grpSpPr bwMode="auto">
          <a:xfrm>
            <a:off x="0" y="908720"/>
            <a:ext cx="4691063" cy="5184105"/>
            <a:chOff x="-120" y="890"/>
            <a:chExt cx="2955" cy="2948"/>
          </a:xfrm>
        </p:grpSpPr>
        <p:pic>
          <p:nvPicPr>
            <p:cNvPr id="5125" name="Picture 2" desc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 y="890"/>
              <a:ext cx="2948" cy="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0" y="890"/>
              <a:ext cx="240"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72" y="935"/>
              <a:ext cx="363"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正方形/長方形 7"/>
          <p:cNvSpPr/>
          <p:nvPr/>
        </p:nvSpPr>
        <p:spPr>
          <a:xfrm>
            <a:off x="3995936" y="938755"/>
            <a:ext cx="1152128" cy="49737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solidFill>
                  <a:schemeClr val="tx1"/>
                </a:solidFill>
              </a:rPr>
              <a:t>Chest XP</a:t>
            </a:r>
            <a:endParaRPr kumimoji="1" lang="ja-JP" altLang="en-US" dirty="0">
              <a:solidFill>
                <a:schemeClr val="tx1"/>
              </a:solidFill>
            </a:endParaRPr>
          </a:p>
        </p:txBody>
      </p:sp>
    </p:spTree>
    <p:extLst>
      <p:ext uri="{BB962C8B-B14F-4D97-AF65-F5344CB8AC3E}">
        <p14:creationId xmlns:p14="http://schemas.microsoft.com/office/powerpoint/2010/main" val="25415816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21217" y="50201"/>
            <a:ext cx="8229600" cy="778098"/>
          </a:xfrm>
        </p:spPr>
        <p:txBody>
          <a:bodyPr>
            <a:normAutofit/>
          </a:bodyPr>
          <a:lstStyle/>
          <a:p>
            <a:r>
              <a:rPr kumimoji="1" lang="en-US" altLang="ja-JP" sz="4000" dirty="0" smtClean="0"/>
              <a:t> Pinch Off</a:t>
            </a:r>
            <a:endParaRPr kumimoji="1" lang="ja-JP" altLang="en-US" sz="4000" dirty="0"/>
          </a:p>
        </p:txBody>
      </p:sp>
      <p:cxnSp>
        <p:nvCxnSpPr>
          <p:cNvPr id="10" name="直線コネクタ 9"/>
          <p:cNvCxnSpPr/>
          <p:nvPr/>
        </p:nvCxnSpPr>
        <p:spPr>
          <a:xfrm>
            <a:off x="107504" y="908720"/>
            <a:ext cx="871296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9" name="グループ化 38"/>
          <p:cNvGrpSpPr/>
          <p:nvPr/>
        </p:nvGrpSpPr>
        <p:grpSpPr>
          <a:xfrm>
            <a:off x="250457" y="1124744"/>
            <a:ext cx="8639373" cy="5404049"/>
            <a:chOff x="0" y="1412875"/>
            <a:chExt cx="9169400" cy="4679950"/>
          </a:xfrm>
        </p:grpSpPr>
        <p:pic>
          <p:nvPicPr>
            <p:cNvPr id="40" name="Picture 10" descr="I:\cvit地方会\骨反転.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1412875"/>
              <a:ext cx="4668837"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2" name="Group 11"/>
            <p:cNvGrpSpPr>
              <a:grpSpLocks/>
            </p:cNvGrpSpPr>
            <p:nvPr/>
          </p:nvGrpSpPr>
          <p:grpSpPr bwMode="auto">
            <a:xfrm>
              <a:off x="0" y="1412875"/>
              <a:ext cx="4691063" cy="4679950"/>
              <a:chOff x="-120" y="890"/>
              <a:chExt cx="2955" cy="2948"/>
            </a:xfrm>
          </p:grpSpPr>
          <p:pic>
            <p:nvPicPr>
              <p:cNvPr id="45" name="Picture 2" desc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 y="890"/>
                <a:ext cx="2948" cy="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 y="890"/>
                <a:ext cx="240"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72" y="935"/>
                <a:ext cx="363"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14" name="正方形/長方形 13"/>
          <p:cNvSpPr/>
          <p:nvPr/>
        </p:nvSpPr>
        <p:spPr>
          <a:xfrm>
            <a:off x="3995936" y="1125976"/>
            <a:ext cx="1152128" cy="49737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solidFill>
                  <a:schemeClr val="tx1"/>
                </a:solidFill>
              </a:rPr>
              <a:t>Chest XP</a:t>
            </a:r>
            <a:endParaRPr kumimoji="1" lang="ja-JP" altLang="en-US" dirty="0">
              <a:solidFill>
                <a:schemeClr val="tx1"/>
              </a:solidFill>
            </a:endParaRPr>
          </a:p>
        </p:txBody>
      </p:sp>
      <p:grpSp>
        <p:nvGrpSpPr>
          <p:cNvPr id="15" name="グループ化 14"/>
          <p:cNvGrpSpPr/>
          <p:nvPr/>
        </p:nvGrpSpPr>
        <p:grpSpPr>
          <a:xfrm>
            <a:off x="251520" y="1124744"/>
            <a:ext cx="8630399" cy="5524262"/>
            <a:chOff x="355158" y="2708920"/>
            <a:chExt cx="8630399" cy="5524262"/>
          </a:xfrm>
        </p:grpSpPr>
        <p:pic>
          <p:nvPicPr>
            <p:cNvPr id="49"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94535" y="5372690"/>
              <a:ext cx="4291022" cy="282843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50"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94535" y="2708920"/>
              <a:ext cx="4291022" cy="266377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51"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5158" y="5372690"/>
              <a:ext cx="4148058" cy="28604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52"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5158" y="2708920"/>
              <a:ext cx="4148058" cy="266377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3" name="正方形/長方形 52"/>
            <p:cNvSpPr/>
            <p:nvPr/>
          </p:nvSpPr>
          <p:spPr>
            <a:xfrm>
              <a:off x="4092798" y="2708920"/>
              <a:ext cx="1152128" cy="49737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solidFill>
                    <a:schemeClr val="tx1"/>
                  </a:solidFill>
                </a:rPr>
                <a:t>Chest CT</a:t>
              </a:r>
              <a:endParaRPr kumimoji="1" lang="ja-JP" altLang="en-US" dirty="0">
                <a:solidFill>
                  <a:schemeClr val="tx1"/>
                </a:solidFill>
              </a:endParaRPr>
            </a:p>
          </p:txBody>
        </p:sp>
      </p:grpSp>
    </p:spTree>
    <p:extLst>
      <p:ext uri="{BB962C8B-B14F-4D97-AF65-F5344CB8AC3E}">
        <p14:creationId xmlns:p14="http://schemas.microsoft.com/office/powerpoint/2010/main" val="34144369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How to unplug the catheter</a:t>
            </a:r>
            <a:endParaRPr kumimoji="1" lang="ja-JP" altLang="en-US" dirty="0"/>
          </a:p>
        </p:txBody>
      </p:sp>
      <p:grpSp>
        <p:nvGrpSpPr>
          <p:cNvPr id="8" name="Group 6"/>
          <p:cNvGrpSpPr>
            <a:grpSpLocks/>
          </p:cNvGrpSpPr>
          <p:nvPr/>
        </p:nvGrpSpPr>
        <p:grpSpPr bwMode="auto">
          <a:xfrm>
            <a:off x="179512" y="1412775"/>
            <a:ext cx="4392488" cy="5256585"/>
            <a:chOff x="793" y="119"/>
            <a:chExt cx="4264" cy="4068"/>
          </a:xfrm>
        </p:grpSpPr>
        <p:pic>
          <p:nvPicPr>
            <p:cNvPr id="9" name="図 1" descr="正面像　完成_0.t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3" y="164"/>
              <a:ext cx="4264" cy="4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5"/>
            <p:cNvSpPr txBox="1">
              <a:spLocks noChangeArrowheads="1"/>
            </p:cNvSpPr>
            <p:nvPr/>
          </p:nvSpPr>
          <p:spPr bwMode="auto">
            <a:xfrm>
              <a:off x="793" y="119"/>
              <a:ext cx="499" cy="25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Arial" charset="0"/>
                  <a:ea typeface="ＭＳ Ｐゴシック" charset="-128"/>
                </a:defRPr>
              </a:lvl1pPr>
              <a:lvl2pPr marL="742950" indent="-285750" eaLnBrk="0" hangingPunct="0">
                <a:defRPr kumimoji="1" sz="2000">
                  <a:solidFill>
                    <a:schemeClr val="tx1"/>
                  </a:solidFill>
                  <a:latin typeface="Arial" charset="0"/>
                  <a:ea typeface="ＭＳ Ｐゴシック" charset="-128"/>
                </a:defRPr>
              </a:lvl2pPr>
              <a:lvl3pPr marL="1143000" indent="-228600" eaLnBrk="0" hangingPunct="0">
                <a:defRPr kumimoji="1" sz="2000">
                  <a:solidFill>
                    <a:schemeClr val="tx1"/>
                  </a:solidFill>
                  <a:latin typeface="Arial" charset="0"/>
                  <a:ea typeface="ＭＳ Ｐゴシック" charset="-128"/>
                </a:defRPr>
              </a:lvl3pPr>
              <a:lvl4pPr marL="1600200" indent="-228600" eaLnBrk="0" hangingPunct="0">
                <a:defRPr kumimoji="1" sz="2000">
                  <a:solidFill>
                    <a:schemeClr val="tx1"/>
                  </a:solidFill>
                  <a:latin typeface="Arial" charset="0"/>
                  <a:ea typeface="ＭＳ Ｐゴシック" charset="-128"/>
                </a:defRPr>
              </a:lvl4pPr>
              <a:lvl5pPr marL="2057400" indent="-228600" eaLnBrk="0" hangingPunct="0">
                <a:defRPr kumimoji="1" sz="20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20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20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20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2000">
                  <a:solidFill>
                    <a:schemeClr val="tx1"/>
                  </a:solidFill>
                  <a:latin typeface="Arial" charset="0"/>
                  <a:ea typeface="ＭＳ Ｐゴシック" charset="-128"/>
                </a:defRPr>
              </a:lvl9pPr>
            </a:lstStyle>
            <a:p>
              <a:pPr eaLnBrk="1" hangingPunct="1">
                <a:spcBef>
                  <a:spcPct val="50000"/>
                </a:spcBef>
              </a:pPr>
              <a:endParaRPr lang="ja-JP" altLang="en-US" dirty="0"/>
            </a:p>
          </p:txBody>
        </p:sp>
      </p:grpSp>
      <p:grpSp>
        <p:nvGrpSpPr>
          <p:cNvPr id="7" name="Group 7"/>
          <p:cNvGrpSpPr>
            <a:grpSpLocks/>
          </p:cNvGrpSpPr>
          <p:nvPr/>
        </p:nvGrpSpPr>
        <p:grpSpPr bwMode="auto">
          <a:xfrm>
            <a:off x="4644008" y="1470922"/>
            <a:ext cx="4392488" cy="5198437"/>
            <a:chOff x="695" y="43"/>
            <a:chExt cx="4181" cy="4204"/>
          </a:xfrm>
        </p:grpSpPr>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 y="91"/>
              <a:ext cx="4181" cy="4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6"/>
            <p:cNvSpPr txBox="1">
              <a:spLocks noChangeArrowheads="1"/>
            </p:cNvSpPr>
            <p:nvPr/>
          </p:nvSpPr>
          <p:spPr bwMode="auto">
            <a:xfrm>
              <a:off x="703" y="43"/>
              <a:ext cx="544" cy="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spcBef>
                  <a:spcPct val="50000"/>
                </a:spcBef>
                <a:buFontTx/>
                <a:buNone/>
              </a:pPr>
              <a:endParaRPr lang="ja-JP" altLang="en-US" sz="1400" dirty="0">
                <a:latin typeface="Arial" charset="0"/>
              </a:endParaRPr>
            </a:p>
            <a:p>
              <a:pPr eaLnBrk="1" hangingPunct="1">
                <a:spcBef>
                  <a:spcPct val="50000"/>
                </a:spcBef>
                <a:buFontTx/>
                <a:buNone/>
              </a:pPr>
              <a:endParaRPr lang="ja-JP" altLang="en-US" sz="1400" dirty="0">
                <a:latin typeface="Arial" charset="0"/>
              </a:endParaRPr>
            </a:p>
          </p:txBody>
        </p:sp>
      </p:grpSp>
    </p:spTree>
    <p:extLst>
      <p:ext uri="{BB962C8B-B14F-4D97-AF65-F5344CB8AC3E}">
        <p14:creationId xmlns:p14="http://schemas.microsoft.com/office/powerpoint/2010/main" val="201448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タイトル 1"/>
          <p:cNvSpPr>
            <a:spLocks noGrp="1"/>
          </p:cNvSpPr>
          <p:nvPr>
            <p:ph type="title"/>
          </p:nvPr>
        </p:nvSpPr>
        <p:spPr>
          <a:xfrm>
            <a:off x="467544" y="154782"/>
            <a:ext cx="8229600" cy="706090"/>
          </a:xfrm>
        </p:spPr>
        <p:txBody>
          <a:bodyPr>
            <a:normAutofit/>
          </a:bodyPr>
          <a:lstStyle/>
          <a:p>
            <a:r>
              <a:rPr lang="en-US" altLang="ja-JP" sz="4000" dirty="0" smtClean="0"/>
              <a:t>Catheter </a:t>
            </a:r>
            <a:r>
              <a:rPr lang="en-US" altLang="ja-JP" sz="4000" dirty="0"/>
              <a:t>and </a:t>
            </a:r>
            <a:r>
              <a:rPr lang="en-US" altLang="ja-JP" sz="4000" dirty="0" smtClean="0"/>
              <a:t>snare</a:t>
            </a:r>
            <a:endParaRPr lang="ja-JP" altLang="en-US" sz="4000" dirty="0" smtClean="0"/>
          </a:p>
        </p:txBody>
      </p:sp>
      <p:pic>
        <p:nvPicPr>
          <p:cNvPr id="24579"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43002" y="860872"/>
            <a:ext cx="4176464" cy="2952675"/>
          </a:xfrm>
          <a:noFill/>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110" y="3933057"/>
            <a:ext cx="4207356" cy="2904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1499" y="1041065"/>
            <a:ext cx="4753049" cy="259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51452" y="3933057"/>
            <a:ext cx="4464496" cy="199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テキスト ボックス 2"/>
          <p:cNvSpPr txBox="1"/>
          <p:nvPr/>
        </p:nvSpPr>
        <p:spPr>
          <a:xfrm>
            <a:off x="6372200" y="3813546"/>
            <a:ext cx="184731" cy="369332"/>
          </a:xfrm>
          <a:prstGeom prst="rect">
            <a:avLst/>
          </a:prstGeom>
          <a:noFill/>
        </p:spPr>
        <p:txBody>
          <a:bodyPr wrap="none" rtlCol="0">
            <a:spAutoFit/>
          </a:bodyPr>
          <a:lstStyle/>
          <a:p>
            <a:endParaRPr kumimoji="1" lang="ja-JP" altLang="en-US" dirty="0"/>
          </a:p>
        </p:txBody>
      </p:sp>
      <p:sp>
        <p:nvSpPr>
          <p:cNvPr id="12" name="正方形/長方形 11"/>
          <p:cNvSpPr/>
          <p:nvPr/>
        </p:nvSpPr>
        <p:spPr>
          <a:xfrm>
            <a:off x="4398873" y="2924944"/>
            <a:ext cx="2337968" cy="708409"/>
          </a:xfrm>
          <a:prstGeom prst="rect">
            <a:avLst/>
          </a:prstGeom>
          <a:solidFill>
            <a:schemeClr val="bg1"/>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Bent </a:t>
            </a:r>
            <a:r>
              <a:rPr lang="en-US" altLang="ja-JP" sz="1400" dirty="0" smtClean="0">
                <a:solidFill>
                  <a:schemeClr val="tx1"/>
                </a:solidFill>
              </a:rPr>
              <a:t>mark </a:t>
            </a:r>
            <a:r>
              <a:rPr lang="en-US" altLang="ja-JP" sz="1400" dirty="0">
                <a:solidFill>
                  <a:schemeClr val="tx1"/>
                </a:solidFill>
              </a:rPr>
              <a:t>of the catheter</a:t>
            </a:r>
          </a:p>
        </p:txBody>
      </p:sp>
      <p:sp>
        <p:nvSpPr>
          <p:cNvPr id="11" name="正方形/長方形 10"/>
          <p:cNvSpPr/>
          <p:nvPr/>
        </p:nvSpPr>
        <p:spPr>
          <a:xfrm>
            <a:off x="8306597" y="3124816"/>
            <a:ext cx="914400" cy="5085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6828874" y="2924944"/>
            <a:ext cx="2014440" cy="708409"/>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Pressure marks of the </a:t>
            </a:r>
            <a:endParaRPr lang="en-US" altLang="ja-JP" sz="1400" dirty="0" smtClean="0">
              <a:solidFill>
                <a:schemeClr val="tx1"/>
              </a:solidFill>
            </a:endParaRPr>
          </a:p>
          <a:p>
            <a:pPr algn="ctr"/>
            <a:r>
              <a:rPr lang="en-US" altLang="ja-JP" sz="1400" dirty="0" smtClean="0">
                <a:solidFill>
                  <a:schemeClr val="tx1"/>
                </a:solidFill>
              </a:rPr>
              <a:t>catheter </a:t>
            </a:r>
            <a:r>
              <a:rPr lang="en-US" altLang="ja-JP" sz="1400" dirty="0">
                <a:solidFill>
                  <a:schemeClr val="tx1"/>
                </a:solidFill>
              </a:rPr>
              <a:t>lock </a:t>
            </a:r>
            <a:r>
              <a:rPr lang="en-US" altLang="ja-JP" sz="1400" dirty="0" smtClean="0">
                <a:solidFill>
                  <a:schemeClr val="tx1"/>
                </a:solidFill>
              </a:rPr>
              <a:t>?</a:t>
            </a:r>
            <a:endParaRPr kumimoji="1" lang="ja-JP" altLang="en-US" sz="1400" dirty="0">
              <a:solidFill>
                <a:schemeClr val="tx1"/>
              </a:solidFill>
            </a:endParaRPr>
          </a:p>
        </p:txBody>
      </p:sp>
      <p:sp>
        <p:nvSpPr>
          <p:cNvPr id="16" name="正方形/長方形 15"/>
          <p:cNvSpPr/>
          <p:nvPr/>
        </p:nvSpPr>
        <p:spPr>
          <a:xfrm>
            <a:off x="5220072" y="5941923"/>
            <a:ext cx="2014440" cy="708409"/>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smtClean="0">
                <a:solidFill>
                  <a:schemeClr val="tx1"/>
                </a:solidFill>
              </a:rPr>
              <a:t>Control Vehicle</a:t>
            </a:r>
          </a:p>
          <a:p>
            <a:pPr algn="ctr"/>
            <a:r>
              <a:rPr lang="en-US" altLang="ja-JP" sz="1400" dirty="0" smtClean="0">
                <a:solidFill>
                  <a:schemeClr val="tx1"/>
                </a:solidFill>
              </a:rPr>
              <a:t>Pressure mark of the </a:t>
            </a:r>
          </a:p>
          <a:p>
            <a:pPr algn="ctr"/>
            <a:r>
              <a:rPr lang="en-US" altLang="ja-JP" sz="1400" dirty="0" smtClean="0">
                <a:solidFill>
                  <a:schemeClr val="tx1"/>
                </a:solidFill>
              </a:rPr>
              <a:t>catheter lock </a:t>
            </a:r>
            <a:endParaRPr kumimoji="1" lang="ja-JP" altLang="en-US" sz="1400" dirty="0">
              <a:solidFill>
                <a:schemeClr val="tx1"/>
              </a:solidFill>
            </a:endParaRPr>
          </a:p>
        </p:txBody>
      </p:sp>
    </p:spTree>
    <p:extLst>
      <p:ext uri="{BB962C8B-B14F-4D97-AF65-F5344CB8AC3E}">
        <p14:creationId xmlns:p14="http://schemas.microsoft.com/office/powerpoint/2010/main" val="14730120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060848"/>
            <a:ext cx="8229600" cy="1143000"/>
          </a:xfrm>
        </p:spPr>
        <p:txBody>
          <a:bodyPr/>
          <a:lstStyle/>
          <a:p>
            <a:r>
              <a:rPr lang="en-US" altLang="ja-JP" dirty="0"/>
              <a:t>Slip off</a:t>
            </a:r>
            <a:endParaRPr kumimoji="1" lang="ja-JP" altLang="en-US" dirty="0"/>
          </a:p>
        </p:txBody>
      </p:sp>
    </p:spTree>
    <p:extLst>
      <p:ext uri="{BB962C8B-B14F-4D97-AF65-F5344CB8AC3E}">
        <p14:creationId xmlns:p14="http://schemas.microsoft.com/office/powerpoint/2010/main" val="27773964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188640"/>
            <a:ext cx="8229600" cy="634082"/>
          </a:xfrm>
        </p:spPr>
        <p:txBody>
          <a:bodyPr>
            <a:normAutofit fontScale="90000"/>
          </a:bodyPr>
          <a:lstStyle/>
          <a:p>
            <a:r>
              <a:rPr lang="en-US" altLang="ja-JP" dirty="0" smtClean="0"/>
              <a:t>Slip off</a:t>
            </a:r>
            <a:endParaRPr kumimoji="1" lang="ja-JP" altLang="en-US" dirty="0"/>
          </a:p>
        </p:txBody>
      </p:sp>
      <p:pic>
        <p:nvPicPr>
          <p:cNvPr id="7" name="図 6"/>
          <p:cNvPicPr/>
          <p:nvPr/>
        </p:nvPicPr>
        <p:blipFill>
          <a:blip r:embed="rId3" cstate="print">
            <a:lum contrast="40000"/>
          </a:blip>
          <a:srcRect/>
          <a:stretch>
            <a:fillRect/>
          </a:stretch>
        </p:blipFill>
        <p:spPr bwMode="auto">
          <a:xfrm>
            <a:off x="4860032" y="1412776"/>
            <a:ext cx="2026543" cy="4392488"/>
          </a:xfrm>
          <a:prstGeom prst="rect">
            <a:avLst/>
          </a:prstGeom>
          <a:ln>
            <a:noFill/>
          </a:ln>
          <a:effectLst>
            <a:softEdge rad="112500"/>
          </a:effectLst>
        </p:spPr>
      </p:pic>
      <p:pic>
        <p:nvPicPr>
          <p:cNvPr id="9" name="図 8"/>
          <p:cNvPicPr/>
          <p:nvPr/>
        </p:nvPicPr>
        <p:blipFill>
          <a:blip r:embed="rId4" cstate="print">
            <a:lum contrast="40000"/>
          </a:blip>
          <a:srcRect/>
          <a:stretch>
            <a:fillRect/>
          </a:stretch>
        </p:blipFill>
        <p:spPr bwMode="auto">
          <a:xfrm>
            <a:off x="7020272" y="1412776"/>
            <a:ext cx="2016224" cy="4392488"/>
          </a:xfrm>
          <a:prstGeom prst="rect">
            <a:avLst/>
          </a:prstGeom>
          <a:ln>
            <a:noFill/>
          </a:ln>
          <a:effectLst>
            <a:softEdge rad="112500"/>
          </a:effectLst>
        </p:spPr>
      </p:pic>
      <p:pic>
        <p:nvPicPr>
          <p:cNvPr id="12" name="図 11"/>
          <p:cNvPicPr/>
          <p:nvPr/>
        </p:nvPicPr>
        <p:blipFill>
          <a:blip r:embed="rId5" cstate="print">
            <a:lum contrast="40000"/>
          </a:blip>
          <a:srcRect/>
          <a:stretch>
            <a:fillRect/>
          </a:stretch>
        </p:blipFill>
        <p:spPr bwMode="auto">
          <a:xfrm>
            <a:off x="251520" y="1412776"/>
            <a:ext cx="2035859" cy="4464496"/>
          </a:xfrm>
          <a:prstGeom prst="rect">
            <a:avLst/>
          </a:prstGeom>
          <a:ln>
            <a:noFill/>
          </a:ln>
          <a:effectLst>
            <a:softEdge rad="112500"/>
          </a:effectLst>
        </p:spPr>
      </p:pic>
      <p:pic>
        <p:nvPicPr>
          <p:cNvPr id="13" name="図 12"/>
          <p:cNvPicPr/>
          <p:nvPr/>
        </p:nvPicPr>
        <p:blipFill>
          <a:blip r:embed="rId6" cstate="print">
            <a:lum contrast="30000"/>
          </a:blip>
          <a:srcRect/>
          <a:stretch>
            <a:fillRect/>
          </a:stretch>
        </p:blipFill>
        <p:spPr bwMode="auto">
          <a:xfrm>
            <a:off x="2583472" y="1412776"/>
            <a:ext cx="2060536" cy="4464496"/>
          </a:xfrm>
          <a:prstGeom prst="rect">
            <a:avLst/>
          </a:prstGeom>
          <a:ln>
            <a:noFill/>
          </a:ln>
          <a:effectLst>
            <a:softEdge rad="112500"/>
          </a:effectLst>
        </p:spPr>
      </p:pic>
      <p:sp>
        <p:nvSpPr>
          <p:cNvPr id="11" name="テキスト ボックス 10"/>
          <p:cNvSpPr txBox="1"/>
          <p:nvPr/>
        </p:nvSpPr>
        <p:spPr>
          <a:xfrm>
            <a:off x="2215371" y="5877272"/>
            <a:ext cx="5164941" cy="369332"/>
          </a:xfrm>
          <a:prstGeom prst="rect">
            <a:avLst/>
          </a:prstGeom>
          <a:noFill/>
        </p:spPr>
        <p:txBody>
          <a:bodyPr wrap="square" rtlCol="0">
            <a:spAutoFit/>
          </a:bodyPr>
          <a:lstStyle/>
          <a:p>
            <a:r>
              <a:rPr kumimoji="1" lang="en-US" altLang="ja-JP" dirty="0" smtClean="0"/>
              <a:t>A                                                                                    B    </a:t>
            </a:r>
            <a:endParaRPr kumimoji="1" lang="ja-JP" altLang="en-US" dirty="0"/>
          </a:p>
        </p:txBody>
      </p:sp>
    </p:spTree>
    <p:extLst>
      <p:ext uri="{BB962C8B-B14F-4D97-AF65-F5344CB8AC3E}">
        <p14:creationId xmlns:p14="http://schemas.microsoft.com/office/powerpoint/2010/main" val="104625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060848"/>
            <a:ext cx="8229600" cy="1143000"/>
          </a:xfrm>
        </p:spPr>
        <p:txBody>
          <a:bodyPr/>
          <a:lstStyle/>
          <a:p>
            <a:r>
              <a:rPr lang="en-US" altLang="ja-JP" dirty="0"/>
              <a:t>Disconnection </a:t>
            </a:r>
            <a:endParaRPr kumimoji="1" lang="ja-JP" altLang="en-US" dirty="0"/>
          </a:p>
        </p:txBody>
      </p:sp>
    </p:spTree>
    <p:extLst>
      <p:ext uri="{BB962C8B-B14F-4D97-AF65-F5344CB8AC3E}">
        <p14:creationId xmlns:p14="http://schemas.microsoft.com/office/powerpoint/2010/main" val="32543190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48555" y="404664"/>
            <a:ext cx="8229600" cy="562074"/>
          </a:xfrm>
        </p:spPr>
        <p:txBody>
          <a:bodyPr>
            <a:noAutofit/>
          </a:bodyPr>
          <a:lstStyle/>
          <a:p>
            <a:pPr lvl="0"/>
            <a:r>
              <a:rPr lang="en-US" altLang="ja-JP" sz="3200" dirty="0"/>
              <a:t>Disconnection </a:t>
            </a:r>
            <a:endParaRPr kumimoji="1" lang="ja-JP" altLang="en-US" sz="3200" b="1" dirty="0"/>
          </a:p>
        </p:txBody>
      </p:sp>
      <p:pic>
        <p:nvPicPr>
          <p:cNvPr id="6" name="図 5"/>
          <p:cNvPicPr/>
          <p:nvPr/>
        </p:nvPicPr>
        <p:blipFill>
          <a:blip r:embed="rId3" cstate="print"/>
          <a:srcRect/>
          <a:stretch>
            <a:fillRect/>
          </a:stretch>
        </p:blipFill>
        <p:spPr bwMode="auto">
          <a:xfrm>
            <a:off x="219894" y="1140733"/>
            <a:ext cx="2801018" cy="3712439"/>
          </a:xfrm>
          <a:prstGeom prst="rect">
            <a:avLst/>
          </a:prstGeom>
          <a:noFill/>
          <a:ln w="9525">
            <a:noFill/>
            <a:miter lim="800000"/>
            <a:headEnd/>
            <a:tailEnd/>
          </a:ln>
        </p:spPr>
      </p:pic>
      <p:sp>
        <p:nvSpPr>
          <p:cNvPr id="4" name="テキスト ボックス 3"/>
          <p:cNvSpPr txBox="1"/>
          <p:nvPr/>
        </p:nvSpPr>
        <p:spPr>
          <a:xfrm>
            <a:off x="1115616" y="4972526"/>
            <a:ext cx="582211" cy="369332"/>
          </a:xfrm>
          <a:prstGeom prst="rect">
            <a:avLst/>
          </a:prstGeom>
          <a:noFill/>
        </p:spPr>
        <p:txBody>
          <a:bodyPr wrap="none" rtlCol="0">
            <a:spAutoFit/>
          </a:bodyPr>
          <a:lstStyle/>
          <a:p>
            <a:r>
              <a:rPr kumimoji="1" lang="en-US" altLang="ja-JP" dirty="0" smtClean="0"/>
              <a:t>A     </a:t>
            </a:r>
            <a:endParaRPr kumimoji="1" lang="ja-JP" altLang="en-US" dirty="0"/>
          </a:p>
        </p:txBody>
      </p:sp>
      <p:grpSp>
        <p:nvGrpSpPr>
          <p:cNvPr id="5" name="グループ化 4"/>
          <p:cNvGrpSpPr/>
          <p:nvPr/>
        </p:nvGrpSpPr>
        <p:grpSpPr>
          <a:xfrm>
            <a:off x="3113934" y="1124744"/>
            <a:ext cx="2826218" cy="4227770"/>
            <a:chOff x="3020912" y="1340768"/>
            <a:chExt cx="2826218" cy="4227770"/>
          </a:xfrm>
        </p:grpSpPr>
        <p:pic>
          <p:nvPicPr>
            <p:cNvPr id="7" name="図 6"/>
            <p:cNvPicPr/>
            <p:nvPr/>
          </p:nvPicPr>
          <p:blipFill>
            <a:blip r:embed="rId4" cstate="print"/>
            <a:srcRect/>
            <a:stretch>
              <a:fillRect/>
            </a:stretch>
          </p:blipFill>
          <p:spPr bwMode="auto">
            <a:xfrm>
              <a:off x="3020912" y="1340768"/>
              <a:ext cx="2826218" cy="3744416"/>
            </a:xfrm>
            <a:prstGeom prst="rect">
              <a:avLst/>
            </a:prstGeom>
            <a:noFill/>
            <a:ln w="9525">
              <a:noFill/>
              <a:miter lim="800000"/>
              <a:headEnd/>
              <a:tailEnd/>
            </a:ln>
          </p:spPr>
        </p:pic>
        <p:sp>
          <p:nvSpPr>
            <p:cNvPr id="9" name="テキスト ボックス 8"/>
            <p:cNvSpPr txBox="1"/>
            <p:nvPr/>
          </p:nvSpPr>
          <p:spPr>
            <a:xfrm>
              <a:off x="4405633" y="5199206"/>
              <a:ext cx="679994" cy="369332"/>
            </a:xfrm>
            <a:prstGeom prst="rect">
              <a:avLst/>
            </a:prstGeom>
            <a:noFill/>
          </p:spPr>
          <p:txBody>
            <a:bodyPr wrap="none" rtlCol="0">
              <a:spAutoFit/>
            </a:bodyPr>
            <a:lstStyle/>
            <a:p>
              <a:r>
                <a:rPr kumimoji="1" lang="en-US" altLang="ja-JP" dirty="0" smtClean="0"/>
                <a:t>B       </a:t>
              </a:r>
              <a:endParaRPr kumimoji="1" lang="ja-JP" altLang="en-US" dirty="0"/>
            </a:p>
          </p:txBody>
        </p:sp>
      </p:grpSp>
      <p:grpSp>
        <p:nvGrpSpPr>
          <p:cNvPr id="11" name="グループ化 10"/>
          <p:cNvGrpSpPr/>
          <p:nvPr/>
        </p:nvGrpSpPr>
        <p:grpSpPr>
          <a:xfrm>
            <a:off x="6034102" y="1124744"/>
            <a:ext cx="2570346" cy="4227770"/>
            <a:chOff x="6002476" y="1340768"/>
            <a:chExt cx="2570346" cy="4227770"/>
          </a:xfrm>
        </p:grpSpPr>
        <p:pic>
          <p:nvPicPr>
            <p:cNvPr id="8" name="図 7"/>
            <p:cNvPicPr/>
            <p:nvPr/>
          </p:nvPicPr>
          <p:blipFill>
            <a:blip r:embed="rId5" cstate="print"/>
            <a:srcRect/>
            <a:stretch>
              <a:fillRect/>
            </a:stretch>
          </p:blipFill>
          <p:spPr bwMode="auto">
            <a:xfrm>
              <a:off x="6002476" y="1340768"/>
              <a:ext cx="2570346" cy="3713470"/>
            </a:xfrm>
            <a:prstGeom prst="rect">
              <a:avLst/>
            </a:prstGeom>
            <a:noFill/>
            <a:ln w="9525">
              <a:noFill/>
              <a:miter lim="800000"/>
              <a:headEnd/>
              <a:tailEnd/>
            </a:ln>
          </p:spPr>
        </p:pic>
        <p:sp>
          <p:nvSpPr>
            <p:cNvPr id="10" name="テキスト ボックス 9"/>
            <p:cNvSpPr txBox="1"/>
            <p:nvPr/>
          </p:nvSpPr>
          <p:spPr>
            <a:xfrm>
              <a:off x="7133600" y="5199206"/>
              <a:ext cx="308098" cy="369332"/>
            </a:xfrm>
            <a:prstGeom prst="rect">
              <a:avLst/>
            </a:prstGeom>
            <a:noFill/>
          </p:spPr>
          <p:txBody>
            <a:bodyPr wrap="none" rtlCol="0">
              <a:spAutoFit/>
            </a:bodyPr>
            <a:lstStyle/>
            <a:p>
              <a:r>
                <a:rPr kumimoji="1" lang="en-US" altLang="ja-JP" dirty="0" smtClean="0"/>
                <a:t>C</a:t>
              </a:r>
              <a:endParaRPr kumimoji="1" lang="ja-JP" alt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060848"/>
            <a:ext cx="8229600" cy="1143000"/>
          </a:xfrm>
        </p:spPr>
        <p:txBody>
          <a:bodyPr/>
          <a:lstStyle/>
          <a:p>
            <a:r>
              <a:rPr lang="en-US" altLang="ja-JP" dirty="0"/>
              <a:t>Occlusion</a:t>
            </a:r>
            <a:endParaRPr lang="ja-JP" altLang="en-US" dirty="0"/>
          </a:p>
        </p:txBody>
      </p:sp>
      <p:sp>
        <p:nvSpPr>
          <p:cNvPr id="3" name="タイトル 1"/>
          <p:cNvSpPr txBox="1">
            <a:spLocks/>
          </p:cNvSpPr>
          <p:nvPr/>
        </p:nvSpPr>
        <p:spPr>
          <a:xfrm>
            <a:off x="611560" y="3501008"/>
            <a:ext cx="8229600" cy="11430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dirty="0" smtClean="0"/>
              <a:t>TIVAPs </a:t>
            </a:r>
            <a:r>
              <a:rPr lang="en-US" altLang="ja-JP" dirty="0"/>
              <a:t>causes complete occlusion due to Trousseau </a:t>
            </a:r>
            <a:r>
              <a:rPr lang="en-US" altLang="ja-JP" dirty="0" smtClean="0"/>
              <a:t>syndrome </a:t>
            </a:r>
            <a:endParaRPr lang="ja-JP" altLang="ja-JP" dirty="0"/>
          </a:p>
        </p:txBody>
      </p:sp>
    </p:spTree>
    <p:extLst>
      <p:ext uri="{BB962C8B-B14F-4D97-AF65-F5344CB8AC3E}">
        <p14:creationId xmlns:p14="http://schemas.microsoft.com/office/powerpoint/2010/main" val="2815959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グループ化 4"/>
          <p:cNvGrpSpPr/>
          <p:nvPr/>
        </p:nvGrpSpPr>
        <p:grpSpPr>
          <a:xfrm>
            <a:off x="387177" y="890840"/>
            <a:ext cx="8368133" cy="5850529"/>
            <a:chOff x="380330" y="977987"/>
            <a:chExt cx="8368133" cy="4960337"/>
          </a:xfrm>
        </p:grpSpPr>
        <p:pic>
          <p:nvPicPr>
            <p:cNvPr id="4" name="図 3"/>
            <p:cNvPicPr/>
            <p:nvPr/>
          </p:nvPicPr>
          <p:blipFill>
            <a:blip r:embed="rId3">
              <a:extLst>
                <a:ext uri="{28A0092B-C50C-407E-A947-70E740481C1C}">
                  <a14:useLocalDpi xmlns:a14="http://schemas.microsoft.com/office/drawing/2010/main" val="0"/>
                </a:ext>
              </a:extLst>
            </a:blip>
            <a:srcRect/>
            <a:stretch>
              <a:fillRect/>
            </a:stretch>
          </p:blipFill>
          <p:spPr bwMode="auto">
            <a:xfrm>
              <a:off x="395536" y="977987"/>
              <a:ext cx="8064896" cy="4899285"/>
            </a:xfrm>
            <a:prstGeom prst="rect">
              <a:avLst/>
            </a:prstGeom>
            <a:noFill/>
            <a:ln>
              <a:noFill/>
            </a:ln>
          </p:spPr>
        </p:pic>
        <p:sp>
          <p:nvSpPr>
            <p:cNvPr id="3" name="正方形/長方形 2"/>
            <p:cNvSpPr/>
            <p:nvPr/>
          </p:nvSpPr>
          <p:spPr>
            <a:xfrm>
              <a:off x="380330" y="5205705"/>
              <a:ext cx="8368133" cy="7326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400" dirty="0" smtClean="0">
                  <a:solidFill>
                    <a:schemeClr val="tx1"/>
                  </a:solidFill>
                </a:rPr>
                <a:t>CDDP</a:t>
              </a:r>
              <a:r>
                <a:rPr lang="ja-JP" altLang="en-US" sz="1400" dirty="0" smtClean="0">
                  <a:solidFill>
                    <a:schemeClr val="tx1"/>
                  </a:solidFill>
                </a:rPr>
                <a:t>：</a:t>
              </a:r>
              <a:r>
                <a:rPr lang="en-US" altLang="ja-JP" sz="1400" dirty="0" smtClean="0">
                  <a:solidFill>
                    <a:schemeClr val="tx1"/>
                  </a:solidFill>
                </a:rPr>
                <a:t>	70mg/m</a:t>
              </a:r>
              <a:r>
                <a:rPr lang="en-US" altLang="ja-JP" sz="1400" baseline="30000" dirty="0" smtClean="0">
                  <a:solidFill>
                    <a:schemeClr val="tx1"/>
                  </a:solidFill>
                </a:rPr>
                <a:t>2</a:t>
              </a:r>
              <a:r>
                <a:rPr lang="en-US" altLang="ja-JP" sz="1400" dirty="0">
                  <a:solidFill>
                    <a:schemeClr val="tx1"/>
                  </a:solidFill>
                </a:rPr>
                <a:t>, </a:t>
              </a:r>
              <a:r>
                <a:rPr lang="en-US" altLang="ja-JP" sz="1400" dirty="0" smtClean="0">
                  <a:solidFill>
                    <a:schemeClr val="tx1"/>
                  </a:solidFill>
                </a:rPr>
                <a:t>	day1 </a:t>
              </a:r>
              <a:r>
                <a:rPr lang="en-US" altLang="ja-JP" sz="1400" dirty="0">
                  <a:solidFill>
                    <a:schemeClr val="tx1"/>
                  </a:solidFill>
                </a:rPr>
                <a:t>&amp; 29, </a:t>
              </a:r>
              <a:r>
                <a:rPr lang="en-US" altLang="ja-JP" sz="1400" dirty="0" smtClean="0">
                  <a:solidFill>
                    <a:schemeClr val="tx1"/>
                  </a:solidFill>
                </a:rPr>
                <a:t>         2 hr, div</a:t>
              </a:r>
            </a:p>
            <a:p>
              <a:r>
                <a:rPr lang="en-US" altLang="ja-JP" sz="1400" dirty="0" smtClean="0">
                  <a:solidFill>
                    <a:schemeClr val="tx1"/>
                  </a:solidFill>
                </a:rPr>
                <a:t>5FU</a:t>
              </a:r>
              <a:r>
                <a:rPr lang="ja-JP" altLang="en-US" sz="1400" dirty="0" smtClean="0">
                  <a:solidFill>
                    <a:schemeClr val="tx1"/>
                  </a:solidFill>
                </a:rPr>
                <a:t>：</a:t>
              </a:r>
              <a:r>
                <a:rPr lang="en-US" altLang="ja-JP" sz="1400" dirty="0" smtClean="0">
                  <a:solidFill>
                    <a:schemeClr val="tx1"/>
                  </a:solidFill>
                </a:rPr>
                <a:t>	700mg</a:t>
              </a:r>
              <a:r>
                <a:rPr lang="en-US" altLang="ja-JP" sz="1400" dirty="0">
                  <a:solidFill>
                    <a:schemeClr val="tx1"/>
                  </a:solidFill>
                </a:rPr>
                <a:t>/ m</a:t>
              </a:r>
              <a:r>
                <a:rPr lang="en-US" altLang="ja-JP" sz="1400" baseline="30000" dirty="0">
                  <a:solidFill>
                    <a:schemeClr val="tx1"/>
                  </a:solidFill>
                </a:rPr>
                <a:t>2</a:t>
              </a:r>
              <a:r>
                <a:rPr lang="en-US" altLang="ja-JP" sz="1400" dirty="0">
                  <a:solidFill>
                    <a:schemeClr val="tx1"/>
                  </a:solidFill>
                </a:rPr>
                <a:t> </a:t>
              </a:r>
              <a:r>
                <a:rPr lang="en-US" altLang="ja-JP" sz="1400" dirty="0" smtClean="0">
                  <a:solidFill>
                    <a:schemeClr val="tx1"/>
                  </a:solidFill>
                </a:rPr>
                <a:t>	day1-4</a:t>
              </a:r>
              <a:r>
                <a:rPr lang="en-US" altLang="ja-JP" sz="1400" dirty="0">
                  <a:solidFill>
                    <a:schemeClr val="tx1"/>
                  </a:solidFill>
                </a:rPr>
                <a:t>, </a:t>
              </a:r>
              <a:r>
                <a:rPr lang="en-US" altLang="ja-JP" sz="1400" dirty="0" smtClean="0">
                  <a:solidFill>
                    <a:schemeClr val="tx1"/>
                  </a:solidFill>
                </a:rPr>
                <a:t>29-32, </a:t>
              </a:r>
              <a:r>
                <a:rPr lang="en-US" altLang="ja-JP" sz="1400" dirty="0">
                  <a:solidFill>
                    <a:schemeClr val="tx1"/>
                  </a:solidFill>
                </a:rPr>
                <a:t> </a:t>
              </a:r>
              <a:r>
                <a:rPr lang="en-US" altLang="ja-JP" sz="1400" dirty="0" smtClean="0">
                  <a:solidFill>
                    <a:schemeClr val="tx1"/>
                  </a:solidFill>
                </a:rPr>
                <a:t> civ</a:t>
              </a:r>
            </a:p>
            <a:p>
              <a:r>
                <a:rPr lang="en-US" altLang="ja-JP" sz="1400" dirty="0" smtClean="0">
                  <a:solidFill>
                    <a:schemeClr val="tx1"/>
                  </a:solidFill>
                </a:rPr>
                <a:t>XRT</a:t>
              </a:r>
              <a:r>
                <a:rPr lang="ja-JP" altLang="en-US" sz="1400" dirty="0" smtClean="0">
                  <a:solidFill>
                    <a:schemeClr val="tx1"/>
                  </a:solidFill>
                </a:rPr>
                <a:t>：</a:t>
              </a:r>
              <a:r>
                <a:rPr lang="en-US" altLang="ja-JP" sz="1400" dirty="0" smtClean="0">
                  <a:solidFill>
                    <a:schemeClr val="tx1"/>
                  </a:solidFill>
                </a:rPr>
                <a:t>	50.4 </a:t>
              </a:r>
              <a:r>
                <a:rPr lang="en-US" altLang="ja-JP" sz="1400" dirty="0" err="1" smtClean="0">
                  <a:solidFill>
                    <a:schemeClr val="tx1"/>
                  </a:solidFill>
                </a:rPr>
                <a:t>Gy</a:t>
              </a:r>
              <a:r>
                <a:rPr lang="en-US" altLang="ja-JP" sz="1400" dirty="0" smtClean="0">
                  <a:solidFill>
                    <a:schemeClr val="tx1"/>
                  </a:solidFill>
                </a:rPr>
                <a:t>/28Fr, in </a:t>
              </a:r>
              <a:r>
                <a:rPr lang="en-US" altLang="ja-JP" sz="1400" dirty="0">
                  <a:solidFill>
                    <a:schemeClr val="tx1"/>
                  </a:solidFill>
                </a:rPr>
                <a:t>short-T area included supraclavicular lymph nodes.</a:t>
              </a:r>
              <a:endParaRPr kumimoji="1" lang="ja-JP" altLang="en-US" sz="1400" dirty="0">
                <a:solidFill>
                  <a:schemeClr val="tx1"/>
                </a:solidFill>
              </a:endParaRPr>
            </a:p>
          </p:txBody>
        </p:sp>
      </p:grpSp>
      <p:sp>
        <p:nvSpPr>
          <p:cNvPr id="6" name="テキスト ボックス 5"/>
          <p:cNvSpPr txBox="1"/>
          <p:nvPr/>
        </p:nvSpPr>
        <p:spPr>
          <a:xfrm>
            <a:off x="3182629" y="172265"/>
            <a:ext cx="2504404" cy="523220"/>
          </a:xfrm>
          <a:prstGeom prst="rect">
            <a:avLst/>
          </a:prstGeom>
          <a:noFill/>
        </p:spPr>
        <p:txBody>
          <a:bodyPr wrap="none" rtlCol="0">
            <a:spAutoFit/>
          </a:bodyPr>
          <a:lstStyle/>
          <a:p>
            <a:r>
              <a:rPr kumimoji="1" lang="en-US" altLang="ja-JP" sz="2800" dirty="0" smtClean="0"/>
              <a:t>Onset &amp; course </a:t>
            </a:r>
            <a:endParaRPr kumimoji="1" lang="ja-JP" altLang="en-US" sz="2800" dirty="0"/>
          </a:p>
        </p:txBody>
      </p:sp>
      <p:pic>
        <p:nvPicPr>
          <p:cNvPr id="7" name="図 6"/>
          <p:cNvPicPr>
            <a:picLocks noChangeAspect="1"/>
          </p:cNvPicPr>
          <p:nvPr/>
        </p:nvPicPr>
        <p:blipFill>
          <a:blip r:embed="rId4"/>
          <a:stretch>
            <a:fillRect/>
          </a:stretch>
        </p:blipFill>
        <p:spPr>
          <a:xfrm>
            <a:off x="5436096" y="2276872"/>
            <a:ext cx="1356649" cy="1440160"/>
          </a:xfrm>
          <a:prstGeom prst="rect">
            <a:avLst/>
          </a:prstGeom>
        </p:spPr>
      </p:pic>
    </p:spTree>
    <p:extLst>
      <p:ext uri="{BB962C8B-B14F-4D97-AF65-F5344CB8AC3E}">
        <p14:creationId xmlns:p14="http://schemas.microsoft.com/office/powerpoint/2010/main" val="2020236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1"/>
          <p:cNvSpPr txBox="1">
            <a:spLocks/>
          </p:cNvSpPr>
          <p:nvPr/>
        </p:nvSpPr>
        <p:spPr>
          <a:xfrm>
            <a:off x="457200" y="274638"/>
            <a:ext cx="8229600" cy="562074"/>
          </a:xfrm>
          <a:prstGeom prst="rect">
            <a:avLst/>
          </a:prstGeom>
        </p:spPr>
        <p:txBody>
          <a:bodyP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defRPr sz="1200" b="1" i="0" u="none" strike="noStrike" kern="1200" baseline="0">
                <a:solidFill>
                  <a:prstClr val="black"/>
                </a:solidFill>
                <a:latin typeface="+mn-lt"/>
                <a:ea typeface="+mn-ea"/>
                <a:cs typeface="+mn-cs"/>
              </a:defRPr>
            </a:pPr>
            <a:endParaRPr lang="ja-JP" altLang="en-US" sz="3200" b="1" dirty="0">
              <a:solidFill>
                <a:prstClr val="black"/>
              </a:solidFill>
            </a:endParaRPr>
          </a:p>
        </p:txBody>
      </p:sp>
      <p:pic>
        <p:nvPicPr>
          <p:cNvPr id="6" name="図 5"/>
          <p:cNvPicPr/>
          <p:nvPr/>
        </p:nvPicPr>
        <p:blipFill>
          <a:blip r:embed="rId3" cstate="print">
            <a:lum contrast="40000"/>
          </a:blip>
          <a:srcRect/>
          <a:stretch>
            <a:fillRect/>
          </a:stretch>
        </p:blipFill>
        <p:spPr bwMode="auto">
          <a:xfrm>
            <a:off x="1231800" y="1412861"/>
            <a:ext cx="2647950" cy="2894309"/>
          </a:xfrm>
          <a:prstGeom prst="rect">
            <a:avLst/>
          </a:prstGeom>
          <a:noFill/>
          <a:ln w="9525">
            <a:noFill/>
            <a:miter lim="800000"/>
            <a:headEnd/>
            <a:tailEnd/>
          </a:ln>
        </p:spPr>
      </p:pic>
      <p:sp>
        <p:nvSpPr>
          <p:cNvPr id="2" name="テキスト ボックス 1"/>
          <p:cNvSpPr txBox="1"/>
          <p:nvPr/>
        </p:nvSpPr>
        <p:spPr>
          <a:xfrm>
            <a:off x="3023888" y="289085"/>
            <a:ext cx="3509102" cy="584775"/>
          </a:xfrm>
          <a:prstGeom prst="rect">
            <a:avLst/>
          </a:prstGeom>
          <a:noFill/>
        </p:spPr>
        <p:txBody>
          <a:bodyPr wrap="none" rtlCol="0">
            <a:spAutoFit/>
          </a:bodyPr>
          <a:lstStyle/>
          <a:p>
            <a:r>
              <a:rPr lang="en-US" altLang="ja-JP" sz="3200" dirty="0" smtClean="0"/>
              <a:t>Complete</a:t>
            </a:r>
            <a:r>
              <a:rPr lang="ja-JP" altLang="en-US" sz="3200" dirty="0" smtClean="0"/>
              <a:t> </a:t>
            </a:r>
            <a:r>
              <a:rPr lang="en-US" altLang="ja-JP" sz="3200" dirty="0" smtClean="0"/>
              <a:t>Occlusion</a:t>
            </a:r>
            <a:endParaRPr kumimoji="1" lang="ja-JP" altLang="en-US" sz="3200" dirty="0"/>
          </a:p>
        </p:txBody>
      </p:sp>
      <p:grpSp>
        <p:nvGrpSpPr>
          <p:cNvPr id="4" name="グループ化 3"/>
          <p:cNvGrpSpPr/>
          <p:nvPr/>
        </p:nvGrpSpPr>
        <p:grpSpPr>
          <a:xfrm>
            <a:off x="626963" y="4509120"/>
            <a:ext cx="3857625" cy="1914525"/>
            <a:chOff x="626963" y="4509120"/>
            <a:chExt cx="3857625" cy="1914525"/>
          </a:xfrm>
        </p:grpSpPr>
        <p:pic>
          <p:nvPicPr>
            <p:cNvPr id="8" name="図 7"/>
            <p:cNvPicPr/>
            <p:nvPr/>
          </p:nvPicPr>
          <p:blipFill>
            <a:blip r:embed="rId4" cstate="print"/>
            <a:srcRect/>
            <a:stretch>
              <a:fillRect/>
            </a:stretch>
          </p:blipFill>
          <p:spPr bwMode="auto">
            <a:xfrm>
              <a:off x="626963" y="4509120"/>
              <a:ext cx="3857625" cy="1914525"/>
            </a:xfrm>
            <a:prstGeom prst="rect">
              <a:avLst/>
            </a:prstGeom>
            <a:noFill/>
            <a:ln w="9525">
              <a:noFill/>
              <a:miter lim="800000"/>
              <a:headEnd/>
              <a:tailEnd/>
            </a:ln>
          </p:spPr>
        </p:pic>
        <p:grpSp>
          <p:nvGrpSpPr>
            <p:cNvPr id="10" name="グループ化 9"/>
            <p:cNvGrpSpPr/>
            <p:nvPr/>
          </p:nvGrpSpPr>
          <p:grpSpPr>
            <a:xfrm>
              <a:off x="1151680" y="4736552"/>
              <a:ext cx="1872208" cy="369332"/>
              <a:chOff x="3852200" y="339043"/>
              <a:chExt cx="1872208" cy="369332"/>
            </a:xfrm>
          </p:grpSpPr>
          <p:cxnSp>
            <p:nvCxnSpPr>
              <p:cNvPr id="5" name="直線コネクタ 4"/>
              <p:cNvCxnSpPr/>
              <p:nvPr/>
            </p:nvCxnSpPr>
            <p:spPr>
              <a:xfrm>
                <a:off x="3852200" y="687760"/>
                <a:ext cx="1872208" cy="0"/>
              </a:xfrm>
              <a:prstGeom prst="line">
                <a:avLst/>
              </a:prstGeom>
              <a:ln w="381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 name="テキスト ボックス 8"/>
              <p:cNvSpPr txBox="1"/>
              <p:nvPr/>
            </p:nvSpPr>
            <p:spPr>
              <a:xfrm>
                <a:off x="4444106" y="339043"/>
                <a:ext cx="649537" cy="369332"/>
              </a:xfrm>
              <a:prstGeom prst="rect">
                <a:avLst/>
              </a:prstGeom>
              <a:noFill/>
            </p:spPr>
            <p:txBody>
              <a:bodyPr wrap="none" rtlCol="0">
                <a:spAutoFit/>
              </a:bodyPr>
              <a:lstStyle/>
              <a:p>
                <a:r>
                  <a:rPr kumimoji="1" lang="en-US" altLang="ja-JP" dirty="0" smtClean="0">
                    <a:latin typeface="+mj-lt"/>
                  </a:rPr>
                  <a:t>12</a:t>
                </a:r>
                <a:r>
                  <a:rPr kumimoji="1" lang="ja-JP" altLang="en-US" dirty="0" smtClean="0">
                    <a:latin typeface="+mj-lt"/>
                  </a:rPr>
                  <a:t>㎝</a:t>
                </a:r>
                <a:endParaRPr kumimoji="1" lang="ja-JP" altLang="en-US" dirty="0">
                  <a:latin typeface="+mj-lt"/>
                </a:endParaRPr>
              </a:p>
            </p:txBody>
          </p:sp>
        </p:grpSp>
      </p:grpSp>
      <p:grpSp>
        <p:nvGrpSpPr>
          <p:cNvPr id="12" name="グループ化 11"/>
          <p:cNvGrpSpPr/>
          <p:nvPr/>
        </p:nvGrpSpPr>
        <p:grpSpPr>
          <a:xfrm>
            <a:off x="4904051" y="1412861"/>
            <a:ext cx="3809525" cy="5010783"/>
            <a:chOff x="4904051" y="1412861"/>
            <a:chExt cx="3809525" cy="5010783"/>
          </a:xfrm>
        </p:grpSpPr>
        <p:pic>
          <p:nvPicPr>
            <p:cNvPr id="3" name="図 2"/>
            <p:cNvPicPr>
              <a:picLocks noChangeAspect="1"/>
            </p:cNvPicPr>
            <p:nvPr/>
          </p:nvPicPr>
          <p:blipFill>
            <a:blip r:embed="rId5"/>
            <a:stretch>
              <a:fillRect/>
            </a:stretch>
          </p:blipFill>
          <p:spPr>
            <a:xfrm>
              <a:off x="4904051" y="1412861"/>
              <a:ext cx="3809524" cy="4618781"/>
            </a:xfrm>
            <a:prstGeom prst="rect">
              <a:avLst/>
            </a:prstGeom>
            <a:solidFill>
              <a:schemeClr val="bg1"/>
            </a:solidFill>
            <a:ln>
              <a:solidFill>
                <a:schemeClr val="tx1"/>
              </a:solidFill>
            </a:ln>
          </p:spPr>
        </p:pic>
        <p:sp>
          <p:nvSpPr>
            <p:cNvPr id="11" name="正方形/長方形 10"/>
            <p:cNvSpPr/>
            <p:nvPr/>
          </p:nvSpPr>
          <p:spPr>
            <a:xfrm>
              <a:off x="4904052" y="5767585"/>
              <a:ext cx="3809524" cy="656059"/>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ja-JP" dirty="0">
                  <a:solidFill>
                    <a:schemeClr val="tx1"/>
                  </a:solidFill>
                </a:rPr>
                <a:t> </a:t>
              </a:r>
              <a:r>
                <a:rPr lang="en-US" altLang="ja-JP" dirty="0" smtClean="0">
                  <a:solidFill>
                    <a:schemeClr val="tx1"/>
                  </a:solidFill>
                </a:rPr>
                <a:t>Cerebral infarction due to </a:t>
              </a:r>
            </a:p>
            <a:p>
              <a:pPr algn="ctr"/>
              <a:r>
                <a:rPr lang="en-US" altLang="ja-JP" dirty="0" smtClean="0">
                  <a:solidFill>
                    <a:schemeClr val="tx1"/>
                  </a:solidFill>
                </a:rPr>
                <a:t>Trousseau </a:t>
              </a:r>
              <a:r>
                <a:rPr lang="en-US" altLang="ja-JP" dirty="0">
                  <a:solidFill>
                    <a:schemeClr val="tx1"/>
                  </a:solidFill>
                </a:rPr>
                <a:t>syndrome</a:t>
              </a:r>
              <a:endParaRPr kumimoji="1" lang="ja-JP" altLang="en-US" dirty="0">
                <a:solidFill>
                  <a:schemeClr val="tx1"/>
                </a:solidFill>
              </a:endParaRPr>
            </a:p>
          </p:txBody>
        </p:sp>
      </p:grpSp>
      <p:sp>
        <p:nvSpPr>
          <p:cNvPr id="13" name="テキスト ボックス 12"/>
          <p:cNvSpPr txBox="1"/>
          <p:nvPr/>
        </p:nvSpPr>
        <p:spPr>
          <a:xfrm>
            <a:off x="773620" y="1423272"/>
            <a:ext cx="317716" cy="369332"/>
          </a:xfrm>
          <a:prstGeom prst="rect">
            <a:avLst/>
          </a:prstGeom>
          <a:noFill/>
        </p:spPr>
        <p:txBody>
          <a:bodyPr wrap="none" rtlCol="0">
            <a:spAutoFit/>
          </a:bodyPr>
          <a:lstStyle/>
          <a:p>
            <a:r>
              <a:rPr kumimoji="1" lang="en-US" altLang="ja-JP" dirty="0" smtClean="0"/>
              <a:t>A</a:t>
            </a:r>
            <a:endParaRPr kumimoji="1" lang="ja-JP" altLang="en-US" dirty="0"/>
          </a:p>
        </p:txBody>
      </p:sp>
      <p:sp>
        <p:nvSpPr>
          <p:cNvPr id="14" name="テキスト ボックス 13"/>
          <p:cNvSpPr txBox="1"/>
          <p:nvPr/>
        </p:nvSpPr>
        <p:spPr>
          <a:xfrm>
            <a:off x="4413142" y="1423272"/>
            <a:ext cx="308098" cy="369332"/>
          </a:xfrm>
          <a:prstGeom prst="rect">
            <a:avLst/>
          </a:prstGeom>
          <a:noFill/>
        </p:spPr>
        <p:txBody>
          <a:bodyPr wrap="none" rtlCol="0">
            <a:spAutoFit/>
          </a:bodyPr>
          <a:lstStyle/>
          <a:p>
            <a:r>
              <a:rPr lang="en-US" altLang="ja-JP" dirty="0"/>
              <a:t>C</a:t>
            </a:r>
            <a:endParaRPr kumimoji="1" lang="ja-JP" altLang="en-US" dirty="0"/>
          </a:p>
        </p:txBody>
      </p:sp>
      <p:sp>
        <p:nvSpPr>
          <p:cNvPr id="15" name="テキスト ボックス 14"/>
          <p:cNvSpPr txBox="1"/>
          <p:nvPr/>
        </p:nvSpPr>
        <p:spPr>
          <a:xfrm>
            <a:off x="157626" y="4524770"/>
            <a:ext cx="309700" cy="369332"/>
          </a:xfrm>
          <a:prstGeom prst="rect">
            <a:avLst/>
          </a:prstGeom>
          <a:noFill/>
        </p:spPr>
        <p:txBody>
          <a:bodyPr wrap="none" rtlCol="0">
            <a:spAutoFit/>
          </a:bodyPr>
          <a:lstStyle/>
          <a:p>
            <a:r>
              <a:rPr lang="en-US" altLang="ja-JP" dirty="0"/>
              <a:t>B</a:t>
            </a:r>
            <a:endParaRPr kumimoji="1" lang="ja-JP"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2564904"/>
            <a:ext cx="8229600" cy="1143000"/>
          </a:xfrm>
        </p:spPr>
        <p:txBody>
          <a:bodyPr>
            <a:normAutofit fontScale="90000"/>
          </a:bodyPr>
          <a:lstStyle/>
          <a:p>
            <a:r>
              <a:rPr kumimoji="1" lang="en-US" altLang="ja-JP" dirty="0" smtClean="0"/>
              <a:t>In order to prevent the complications?</a:t>
            </a:r>
            <a:endParaRPr kumimoji="1" lang="ja-JP" altLang="en-US" dirty="0"/>
          </a:p>
        </p:txBody>
      </p:sp>
    </p:spTree>
    <p:extLst>
      <p:ext uri="{BB962C8B-B14F-4D97-AF65-F5344CB8AC3E}">
        <p14:creationId xmlns:p14="http://schemas.microsoft.com/office/powerpoint/2010/main" val="27076528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 y="980728"/>
            <a:ext cx="9110609" cy="5016758"/>
          </a:xfrm>
          <a:prstGeom prst="rect">
            <a:avLst/>
          </a:prstGeom>
          <a:noFill/>
        </p:spPr>
        <p:txBody>
          <a:bodyPr wrap="square" rtlCol="0">
            <a:spAutoFit/>
          </a:bodyPr>
          <a:lstStyle/>
          <a:p>
            <a:r>
              <a:rPr lang="en-US" altLang="ja-JP" sz="1600" b="1" dirty="0" smtClean="0"/>
              <a:t>1</a:t>
            </a:r>
            <a:r>
              <a:rPr lang="en-US" altLang="ja-JP" sz="1600" b="1" dirty="0"/>
              <a:t>.  Accessing Central Venous Catheters </a:t>
            </a:r>
          </a:p>
          <a:p>
            <a:r>
              <a:rPr lang="en-US" altLang="ja-JP" sz="1600" dirty="0"/>
              <a:t>This procedure applies only to PICCs and tunneled catheters, including apheresis catheters. Refer to Part D.1. below for accessing implanted ports. In general, closed catheter access systems should be used preferentially over open systems. </a:t>
            </a:r>
          </a:p>
          <a:p>
            <a:r>
              <a:rPr lang="en-US" altLang="ja-JP" sz="1600" dirty="0"/>
              <a:t>Maintain aseptic technique </a:t>
            </a:r>
          </a:p>
          <a:p>
            <a:r>
              <a:rPr lang="en-US" altLang="ja-JP" sz="1600" dirty="0"/>
              <a:t>Perform hand hygiene and assemble the necessary equipment</a:t>
            </a:r>
          </a:p>
          <a:p>
            <a:r>
              <a:rPr lang="en-US" altLang="ja-JP" sz="1600" dirty="0"/>
              <a:t>Wear clean gloves </a:t>
            </a:r>
          </a:p>
          <a:p>
            <a:r>
              <a:rPr lang="en-US" altLang="ja-JP" sz="1600" dirty="0"/>
              <a:t>Scrub the injection cap (e.g., needleless connector) with an appropriate antiseptic (e.g., chlorhexidine, povidone iodine, or 70% alcohol), and allow to dry (if povidone iodine is used, it should dry for at least 2 minutes) </a:t>
            </a:r>
          </a:p>
          <a:p>
            <a:r>
              <a:rPr lang="en-US" altLang="ja-JP" sz="1600" dirty="0"/>
              <a:t>Access the injection cap with the syringe or IV tubing (opening the clamp, if necessary) </a:t>
            </a:r>
          </a:p>
          <a:p>
            <a:r>
              <a:rPr lang="en-US" altLang="ja-JP" sz="1600" dirty="0"/>
              <a:t>Perform hand hygiene when </a:t>
            </a:r>
            <a:r>
              <a:rPr lang="en-US" altLang="ja-JP" sz="1600" dirty="0" smtClean="0"/>
              <a:t>done</a:t>
            </a:r>
          </a:p>
          <a:p>
            <a:endParaRPr lang="en-US" altLang="ja-JP" sz="1600" dirty="0"/>
          </a:p>
          <a:p>
            <a:r>
              <a:rPr lang="en-US" altLang="ja-JP" sz="1600" b="1" dirty="0"/>
              <a:t>2.  Blood Draws from Central Venous Catheters</a:t>
            </a:r>
          </a:p>
          <a:p>
            <a:r>
              <a:rPr lang="en-US" altLang="ja-JP" sz="1600" dirty="0"/>
              <a:t>Access the catheter as outlined above, maintaining aseptic technique</a:t>
            </a:r>
          </a:p>
          <a:p>
            <a:r>
              <a:rPr lang="en-US" altLang="ja-JP" sz="1600" dirty="0"/>
              <a:t>Remove the first 3-5 mL of blood and discard </a:t>
            </a:r>
          </a:p>
          <a:p>
            <a:r>
              <a:rPr lang="en-US" altLang="ja-JP" sz="1600" dirty="0"/>
              <a:t>Obtain specimen</a:t>
            </a:r>
          </a:p>
          <a:p>
            <a:r>
              <a:rPr lang="en-US" altLang="ja-JP" sz="1600" dirty="0"/>
              <a:t>Flush with 10-20 mL of normal saline (clamping the catheter as flushing is completed, if necessary) and promptly dispose of used syringe(s)</a:t>
            </a:r>
          </a:p>
          <a:p>
            <a:r>
              <a:rPr lang="en-US" altLang="ja-JP" sz="1600" dirty="0"/>
              <a:t>Perform hand hygiene when </a:t>
            </a:r>
            <a:r>
              <a:rPr lang="en-US" altLang="ja-JP" sz="1600" dirty="0" smtClean="0"/>
              <a:t>done</a:t>
            </a:r>
            <a:endParaRPr kumimoji="1" lang="ja-JP" altLang="en-US" sz="1600" dirty="0"/>
          </a:p>
        </p:txBody>
      </p:sp>
      <p:sp>
        <p:nvSpPr>
          <p:cNvPr id="3" name="テキスト ボックス 2"/>
          <p:cNvSpPr txBox="1"/>
          <p:nvPr/>
        </p:nvSpPr>
        <p:spPr>
          <a:xfrm>
            <a:off x="1632523" y="226222"/>
            <a:ext cx="5905976" cy="461665"/>
          </a:xfrm>
          <a:prstGeom prst="rect">
            <a:avLst/>
          </a:prstGeom>
          <a:noFill/>
        </p:spPr>
        <p:txBody>
          <a:bodyPr wrap="none" rtlCol="0">
            <a:spAutoFit/>
          </a:bodyPr>
          <a:lstStyle/>
          <a:p>
            <a:r>
              <a:rPr lang="en-US" altLang="ja-JP" sz="2400" b="1" dirty="0"/>
              <a:t>General Maintenance and Access </a:t>
            </a:r>
            <a:r>
              <a:rPr lang="en-US" altLang="ja-JP" sz="2400" b="1" dirty="0" smtClean="0"/>
              <a:t>Procedures</a:t>
            </a:r>
            <a:endParaRPr kumimoji="1" lang="ja-JP" altLang="en-US" sz="2400" dirty="0"/>
          </a:p>
        </p:txBody>
      </p:sp>
    </p:spTree>
    <p:extLst>
      <p:ext uri="{BB962C8B-B14F-4D97-AF65-F5344CB8AC3E}">
        <p14:creationId xmlns:p14="http://schemas.microsoft.com/office/powerpoint/2010/main" val="15463711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31737" y="548680"/>
            <a:ext cx="9125744" cy="6340197"/>
          </a:xfrm>
          <a:prstGeom prst="rect">
            <a:avLst/>
          </a:prstGeom>
          <a:noFill/>
        </p:spPr>
        <p:txBody>
          <a:bodyPr wrap="square" rtlCol="0">
            <a:spAutoFit/>
          </a:bodyPr>
          <a:lstStyle/>
          <a:p>
            <a:r>
              <a:rPr lang="en-US" altLang="ja-JP" sz="1600" b="1" dirty="0" smtClean="0"/>
              <a:t>3.   Flushing technique</a:t>
            </a:r>
          </a:p>
          <a:p>
            <a:r>
              <a:rPr lang="en-US" altLang="ja-JP" sz="1400" dirty="0" smtClean="0"/>
              <a:t>Refer to the manufacturer’s instructions of the catheter and the needleless connector for the appropriate technique to use; unless otherwise specified, perform the following:</a:t>
            </a:r>
          </a:p>
          <a:p>
            <a:r>
              <a:rPr lang="en-US" altLang="ja-JP" sz="1400" dirty="0" smtClean="0"/>
              <a:t>Single-use flushing systems (e.g., single-dose vials, prefilled syringes) should be used</a:t>
            </a:r>
          </a:p>
          <a:p>
            <a:r>
              <a:rPr lang="en-US" altLang="ja-JP" sz="1400" dirty="0" smtClean="0"/>
              <a:t>Access the catheter as outlined above, maintaining aseptic technique</a:t>
            </a:r>
          </a:p>
          <a:p>
            <a:r>
              <a:rPr lang="en-US" altLang="ja-JP" sz="1400" dirty="0" smtClean="0"/>
              <a:t>In general, avoid using a syringe less than 3 mL in size to flush, preferably use 10 mL by pulsing flush</a:t>
            </a:r>
          </a:p>
          <a:p>
            <a:r>
              <a:rPr lang="en-US" altLang="ja-JP" sz="1400" dirty="0" smtClean="0"/>
              <a:t>Flush the catheter vigorously using pulsating technique and maintain pressure at the end of the flush to prevent reflux Positive pressure technique (may not apply to neutral-displacement or positive-displacement needleless connectors): </a:t>
            </a:r>
          </a:p>
          <a:p>
            <a:r>
              <a:rPr lang="en-US" altLang="ja-JP" sz="1400" dirty="0" smtClean="0"/>
              <a:t>Flush the catheter, continue to hold the plunger of the syringe while closing the clamp on the catheter and then disconnect the syringe</a:t>
            </a:r>
          </a:p>
          <a:p>
            <a:r>
              <a:rPr lang="en-US" altLang="ja-JP" sz="1400" dirty="0" smtClean="0"/>
              <a:t>For catheters without a clamp, withdraw the syringe as the last 0.5-1 mL of fluid is flushed</a:t>
            </a:r>
          </a:p>
          <a:p>
            <a:r>
              <a:rPr lang="en-US" altLang="ja-JP" sz="1400" dirty="0" smtClean="0"/>
              <a:t>Promptly dispose of used syringe(s)</a:t>
            </a:r>
          </a:p>
          <a:p>
            <a:r>
              <a:rPr lang="en-US" altLang="ja-JP" sz="1400" dirty="0" smtClean="0"/>
              <a:t>Perform hand hygiene when done</a:t>
            </a:r>
          </a:p>
          <a:p>
            <a:endParaRPr lang="ja-JP" altLang="en-US" sz="1400" dirty="0"/>
          </a:p>
          <a:p>
            <a:r>
              <a:rPr lang="en-US" altLang="ja-JP" sz="1600" b="1" dirty="0" smtClean="0"/>
              <a:t>4</a:t>
            </a:r>
            <a:r>
              <a:rPr lang="en-US" altLang="ja-JP" sz="1600" b="1" dirty="0"/>
              <a:t>.  Changing Catheter Site Dressing</a:t>
            </a:r>
          </a:p>
          <a:p>
            <a:r>
              <a:rPr lang="en-US" altLang="ja-JP" sz="1400" dirty="0"/>
              <a:t>This procedure applies only to PICCs and tunneled catheters, including apheresis catheters.</a:t>
            </a:r>
          </a:p>
          <a:p>
            <a:r>
              <a:rPr lang="en-US" altLang="ja-JP" sz="1400" dirty="0"/>
              <a:t>Supplies for site cleansing and dressing changes should be single-use; refer to manufacturer’s recommendations to ensure compatibility with the catheter material</a:t>
            </a:r>
          </a:p>
          <a:p>
            <a:r>
              <a:rPr lang="en-US" altLang="ja-JP" sz="1400" dirty="0"/>
              <a:t>Maintain aseptic technique</a:t>
            </a:r>
          </a:p>
          <a:p>
            <a:r>
              <a:rPr lang="en-US" altLang="ja-JP" sz="1400" dirty="0"/>
              <a:t>Perform hand hygiene</a:t>
            </a:r>
          </a:p>
          <a:p>
            <a:r>
              <a:rPr lang="en-US" altLang="ja-JP" sz="1400" dirty="0"/>
              <a:t>Wear clean or sterile gloves (additional precaution per Infusion Nursing Society includes use of facemasks and sterile gloves)</a:t>
            </a:r>
          </a:p>
          <a:p>
            <a:r>
              <a:rPr lang="en-US" altLang="ja-JP" sz="1400" dirty="0"/>
              <a:t>Remove existing dressing and inspect the site visually </a:t>
            </a:r>
          </a:p>
          <a:p>
            <a:r>
              <a:rPr lang="en-US" altLang="ja-JP" sz="1400" dirty="0"/>
              <a:t>Apply antiseptic to the site using &gt;0.5% chlorhexidine preparation with alcohol; if there is contraindication to chlorhexidine, use tincture of iodine, an </a:t>
            </a:r>
            <a:r>
              <a:rPr lang="en-US" altLang="ja-JP" sz="1400" dirty="0" err="1"/>
              <a:t>iodophor</a:t>
            </a:r>
            <a:r>
              <a:rPr lang="en-US" altLang="ja-JP" sz="1400" dirty="0"/>
              <a:t>, or 70% alcohol as alternative </a:t>
            </a:r>
          </a:p>
          <a:p>
            <a:r>
              <a:rPr lang="en-US" altLang="ja-JP" sz="1400" dirty="0"/>
              <a:t>Do </a:t>
            </a:r>
            <a:r>
              <a:rPr lang="en-US" altLang="ja-JP" sz="1400" i="1" dirty="0"/>
              <a:t>not</a:t>
            </a:r>
            <a:r>
              <a:rPr lang="en-US" altLang="ja-JP" sz="1400" dirty="0"/>
              <a:t> apply topical antibiotic ointment or creams to catheter site</a:t>
            </a:r>
          </a:p>
          <a:p>
            <a:r>
              <a:rPr lang="en-US" altLang="ja-JP" sz="1400" dirty="0"/>
              <a:t>Cover with either sterile gauze or sterile, transparent, semipermeable dressing (refer to catheter-specific recommendations for frequency of dressing changes)</a:t>
            </a:r>
          </a:p>
          <a:p>
            <a:r>
              <a:rPr lang="en-US" altLang="ja-JP" sz="1400" dirty="0"/>
              <a:t>Perform hand hygiene when </a:t>
            </a:r>
            <a:r>
              <a:rPr lang="en-US" altLang="ja-JP" sz="1400" dirty="0" smtClean="0"/>
              <a:t>done</a:t>
            </a:r>
            <a:endParaRPr kumimoji="1" lang="ja-JP" altLang="en-US" sz="1200" dirty="0"/>
          </a:p>
        </p:txBody>
      </p:sp>
      <p:sp>
        <p:nvSpPr>
          <p:cNvPr id="3" name="テキスト ボックス 2"/>
          <p:cNvSpPr txBox="1"/>
          <p:nvPr/>
        </p:nvSpPr>
        <p:spPr>
          <a:xfrm>
            <a:off x="1979712" y="165320"/>
            <a:ext cx="5905976" cy="461665"/>
          </a:xfrm>
          <a:prstGeom prst="rect">
            <a:avLst/>
          </a:prstGeom>
          <a:noFill/>
        </p:spPr>
        <p:txBody>
          <a:bodyPr wrap="none" rtlCol="0">
            <a:spAutoFit/>
          </a:bodyPr>
          <a:lstStyle/>
          <a:p>
            <a:r>
              <a:rPr lang="en-US" altLang="ja-JP" sz="2400" b="1" dirty="0"/>
              <a:t>General Maintenance and Access </a:t>
            </a:r>
            <a:r>
              <a:rPr lang="en-US" altLang="ja-JP" sz="2400" b="1" dirty="0" smtClean="0"/>
              <a:t>Procedures</a:t>
            </a:r>
            <a:endParaRPr kumimoji="1" lang="ja-JP" altLang="en-US" sz="2400" dirty="0"/>
          </a:p>
        </p:txBody>
      </p:sp>
    </p:spTree>
    <p:extLst>
      <p:ext uri="{BB962C8B-B14F-4D97-AF65-F5344CB8AC3E}">
        <p14:creationId xmlns:p14="http://schemas.microsoft.com/office/powerpoint/2010/main" val="40322837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8256" y="692696"/>
            <a:ext cx="9125744" cy="2677656"/>
          </a:xfrm>
          <a:prstGeom prst="rect">
            <a:avLst/>
          </a:prstGeom>
          <a:noFill/>
        </p:spPr>
        <p:txBody>
          <a:bodyPr wrap="square" rtlCol="0">
            <a:spAutoFit/>
          </a:bodyPr>
          <a:lstStyle/>
          <a:p>
            <a:r>
              <a:rPr lang="en-US" altLang="ja-JP" sz="1600" b="1" dirty="0" smtClean="0"/>
              <a:t>5</a:t>
            </a:r>
            <a:r>
              <a:rPr lang="en-US" altLang="ja-JP" sz="1600" b="1" dirty="0"/>
              <a:t>.  Changing the Injection Cap (e.g., Needleless Connector) </a:t>
            </a:r>
          </a:p>
          <a:p>
            <a:r>
              <a:rPr lang="en-US" altLang="ja-JP" sz="1400" dirty="0"/>
              <a:t>This procedure applies only to PICCs and tunneled catheters, including apheresis catheters. Refer to manufacturer’s instructions for how frequently to change the injection cap; if information is not available, in general, change every week or when there are signs of blood, precipitate, cracks, leaks, or other defects, or when the septum is no longer intact.</a:t>
            </a:r>
          </a:p>
          <a:p>
            <a:r>
              <a:rPr lang="en-US" altLang="ja-JP" sz="1400" dirty="0"/>
              <a:t>Maintain aseptic technique</a:t>
            </a:r>
          </a:p>
          <a:p>
            <a:r>
              <a:rPr lang="en-US" altLang="ja-JP" sz="1400" dirty="0"/>
              <a:t>Perform hand hygiene and assemble the necessary equipment</a:t>
            </a:r>
          </a:p>
          <a:p>
            <a:r>
              <a:rPr lang="en-US" altLang="ja-JP" sz="1400" dirty="0"/>
              <a:t>Wear clean gloves</a:t>
            </a:r>
          </a:p>
          <a:p>
            <a:r>
              <a:rPr lang="en-US" altLang="ja-JP" sz="1400" dirty="0"/>
              <a:t>Scrub the injection cap and catheter hub with appropriate antiseptic agent; clamp the catheter if necessary as cap is removed</a:t>
            </a:r>
          </a:p>
          <a:p>
            <a:r>
              <a:rPr lang="en-US" altLang="ja-JP" sz="1400" dirty="0"/>
              <a:t>Attach new cap to catheter hub using aseptic technique</a:t>
            </a:r>
          </a:p>
          <a:p>
            <a:r>
              <a:rPr lang="en-US" altLang="ja-JP" sz="1400" dirty="0"/>
              <a:t>Perform hand hygiene when done</a:t>
            </a:r>
          </a:p>
          <a:p>
            <a:endParaRPr kumimoji="1" lang="ja-JP" altLang="en-US" sz="1200" dirty="0"/>
          </a:p>
        </p:txBody>
      </p:sp>
      <p:sp>
        <p:nvSpPr>
          <p:cNvPr id="3" name="テキスト ボックス 2"/>
          <p:cNvSpPr txBox="1"/>
          <p:nvPr/>
        </p:nvSpPr>
        <p:spPr>
          <a:xfrm>
            <a:off x="1628140" y="269528"/>
            <a:ext cx="5905976" cy="461665"/>
          </a:xfrm>
          <a:prstGeom prst="rect">
            <a:avLst/>
          </a:prstGeom>
          <a:noFill/>
        </p:spPr>
        <p:txBody>
          <a:bodyPr wrap="none" rtlCol="0">
            <a:spAutoFit/>
          </a:bodyPr>
          <a:lstStyle/>
          <a:p>
            <a:r>
              <a:rPr lang="en-US" altLang="ja-JP" sz="2400" b="1" dirty="0"/>
              <a:t>General Maintenance and Access </a:t>
            </a:r>
            <a:r>
              <a:rPr lang="en-US" altLang="ja-JP" sz="2400" b="1" dirty="0" smtClean="0"/>
              <a:t>Procedures</a:t>
            </a:r>
            <a:endParaRPr kumimoji="1" lang="ja-JP" altLang="en-US" sz="2400" dirty="0"/>
          </a:p>
        </p:txBody>
      </p:sp>
      <p:grpSp>
        <p:nvGrpSpPr>
          <p:cNvPr id="9" name="グループ化 8"/>
          <p:cNvGrpSpPr/>
          <p:nvPr/>
        </p:nvGrpSpPr>
        <p:grpSpPr>
          <a:xfrm>
            <a:off x="152636" y="3203485"/>
            <a:ext cx="8883861" cy="3639657"/>
            <a:chOff x="152636" y="3203485"/>
            <a:chExt cx="8883861" cy="3639657"/>
          </a:xfrm>
        </p:grpSpPr>
        <p:pic>
          <p:nvPicPr>
            <p:cNvPr id="4" name="Picture 2" descr="C:\Users\ORDUSER.EDOGAWA\Documents\化学療法画像\手袋装着.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3765" y="3203485"/>
              <a:ext cx="1594068" cy="140795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ORDUSER.EDOGAWA\Documents\化学療法画像\手洗い.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36" y="3212976"/>
              <a:ext cx="1611052" cy="138896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ORDUSER.EDOGAWA\Documents\化学療法画像\port消毒.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984" y="3212976"/>
              <a:ext cx="1378756" cy="147569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ORDUSER.EDOGAWA\Documents\化学療法画像\port穿刺.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4576" y="3212976"/>
              <a:ext cx="1368152" cy="1407951"/>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ORDUSER.EDOGAWA\Documents\化学療法画像\port逆血確認.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7624" y="4972988"/>
              <a:ext cx="1584176" cy="147569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ORDUSER.EDOGAWA\Documents\化学療法画像\port固定.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32357" y="5055283"/>
              <a:ext cx="1584175" cy="1451510"/>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p:cNvSpPr txBox="1"/>
            <p:nvPr/>
          </p:nvSpPr>
          <p:spPr>
            <a:xfrm>
              <a:off x="395537" y="4675267"/>
              <a:ext cx="8640960" cy="400110"/>
            </a:xfrm>
            <a:prstGeom prst="rect">
              <a:avLst/>
            </a:prstGeom>
            <a:noFill/>
          </p:spPr>
          <p:txBody>
            <a:bodyPr wrap="square" rtlCol="0">
              <a:spAutoFit/>
            </a:bodyPr>
            <a:lstStyle/>
            <a:p>
              <a:r>
                <a:rPr lang="en-US" altLang="ja-JP" sz="1000" dirty="0" smtClean="0"/>
                <a:t>  Wash hands                                                  Wear </a:t>
              </a:r>
              <a:r>
                <a:rPr lang="en-US" altLang="ja-JP" sz="1000" dirty="0"/>
                <a:t>clean </a:t>
              </a:r>
              <a:r>
                <a:rPr lang="en-US" altLang="ja-JP" sz="1000" dirty="0" smtClean="0"/>
                <a:t>gloves</a:t>
              </a:r>
              <a:r>
                <a:rPr lang="en-US" altLang="ja-JP" sz="1000" dirty="0"/>
                <a:t> </a:t>
              </a:r>
              <a:r>
                <a:rPr lang="en-US" altLang="ja-JP" sz="1000" dirty="0" smtClean="0"/>
                <a:t>                                    </a:t>
              </a:r>
              <a:r>
                <a:rPr lang="en-US" altLang="ja-JP" sz="1000" dirty="0"/>
                <a:t>Perform </a:t>
              </a:r>
              <a:r>
                <a:rPr lang="en-US" altLang="ja-JP" sz="1000" dirty="0" smtClean="0"/>
                <a:t>sterilization                                           puncture by needle </a:t>
              </a:r>
            </a:p>
            <a:p>
              <a:r>
                <a:rPr lang="en-US" altLang="ja-JP" sz="1000" dirty="0" smtClean="0"/>
                <a:t>                                                                                                      </a:t>
              </a:r>
              <a:r>
                <a:rPr lang="ja-JP" altLang="en-US" sz="1000" dirty="0" smtClean="0"/>
                <a:t>　　　　　　　　　　　　　　</a:t>
              </a:r>
              <a:r>
                <a:rPr lang="en-US" altLang="ja-JP" sz="1000" dirty="0" smtClean="0"/>
                <a:t>  by </a:t>
              </a:r>
              <a:r>
                <a:rPr lang="en-US" altLang="ja-JP" sz="1000" dirty="0" err="1" smtClean="0"/>
                <a:t>povidone</a:t>
              </a:r>
              <a:r>
                <a:rPr lang="en-US" altLang="ja-JP" sz="1000" dirty="0" smtClean="0"/>
                <a:t> iodine</a:t>
              </a:r>
              <a:r>
                <a:rPr lang="en-US" altLang="ja-JP" sz="1000" dirty="0"/>
                <a:t> </a:t>
              </a:r>
              <a:r>
                <a:rPr lang="en-US" altLang="ja-JP" sz="1000" dirty="0" smtClean="0"/>
                <a:t>                                        make sure metal  sound                                                                                                                                                                                                                  </a:t>
              </a:r>
              <a:endParaRPr lang="en-US" altLang="ja-JP" sz="1000" dirty="0"/>
            </a:p>
          </p:txBody>
        </p:sp>
        <p:pic>
          <p:nvPicPr>
            <p:cNvPr id="12" name="Picture 5" descr="C:\Users\ORDUSER.EDOGAWA\Documents\化学療法画像\port逆血確認.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36096" y="5041207"/>
              <a:ext cx="1584176" cy="1475696"/>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6"/>
            <p:cNvSpPr txBox="1"/>
            <p:nvPr/>
          </p:nvSpPr>
          <p:spPr>
            <a:xfrm>
              <a:off x="1224945" y="6443032"/>
              <a:ext cx="6731431" cy="400110"/>
            </a:xfrm>
            <a:prstGeom prst="rect">
              <a:avLst/>
            </a:prstGeom>
            <a:noFill/>
          </p:spPr>
          <p:txBody>
            <a:bodyPr wrap="square" rtlCol="0">
              <a:spAutoFit/>
            </a:bodyPr>
            <a:lstStyle/>
            <a:p>
              <a:r>
                <a:rPr lang="en-US" altLang="ja-JP" sz="1000" dirty="0"/>
                <a:t>3-5 mL of blood and discard </a:t>
              </a:r>
              <a:r>
                <a:rPr lang="en-US" altLang="ja-JP" sz="1000" dirty="0" smtClean="0"/>
                <a:t>                                Fix </a:t>
              </a:r>
              <a:r>
                <a:rPr lang="en-US" altLang="ja-JP" sz="1000" dirty="0"/>
                <a:t>the needle </a:t>
              </a:r>
              <a:r>
                <a:rPr lang="en-US" altLang="ja-JP" sz="1000" dirty="0" smtClean="0"/>
                <a:t>                              Flush </a:t>
              </a:r>
              <a:r>
                <a:rPr lang="en-US" altLang="ja-JP" sz="1000" dirty="0"/>
                <a:t>with 10-20 mL of normal saline </a:t>
              </a:r>
              <a:endParaRPr lang="ja-JP" altLang="en-US" sz="1000" dirty="0"/>
            </a:p>
            <a:p>
              <a:r>
                <a:rPr lang="en-US" altLang="ja-JP" sz="1000" dirty="0" smtClean="0"/>
                <a:t>           Blood Draws                                                                                                                             by pulsing flush</a:t>
              </a:r>
              <a:endParaRPr kumimoji="1" lang="ja-JP" altLang="en-US" sz="1000" dirty="0"/>
            </a:p>
          </p:txBody>
        </p:sp>
        <p:sp>
          <p:nvSpPr>
            <p:cNvPr id="8" name="下矢印 7"/>
            <p:cNvSpPr/>
            <p:nvPr/>
          </p:nvSpPr>
          <p:spPr>
            <a:xfrm rot="19367537">
              <a:off x="5841077" y="5275858"/>
              <a:ext cx="306561" cy="36958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下矢印 14"/>
            <p:cNvSpPr/>
            <p:nvPr/>
          </p:nvSpPr>
          <p:spPr>
            <a:xfrm rot="8626574">
              <a:off x="1522071" y="5168735"/>
              <a:ext cx="306561" cy="36958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157645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27384"/>
            <a:ext cx="8229600" cy="850106"/>
          </a:xfrm>
        </p:spPr>
        <p:txBody>
          <a:bodyPr>
            <a:normAutofit/>
          </a:bodyPr>
          <a:lstStyle/>
          <a:p>
            <a:r>
              <a:rPr lang="en-US" altLang="ja-JP" sz="3200" dirty="0">
                <a:ea typeface="HGP創英ﾌﾟﾚｾﾞﾝｽEB" pitchFamily="18" charset="-128"/>
              </a:rPr>
              <a:t>Summary </a:t>
            </a:r>
            <a:endParaRPr kumimoji="1" lang="ja-JP" altLang="en-US" sz="3200" dirty="0">
              <a:ea typeface="HGP創英ﾌﾟﾚｾﾞﾝｽEB" pitchFamily="18" charset="-128"/>
            </a:endParaRPr>
          </a:p>
        </p:txBody>
      </p:sp>
      <p:sp>
        <p:nvSpPr>
          <p:cNvPr id="3" name="テキスト ボックス 2"/>
          <p:cNvSpPr txBox="1"/>
          <p:nvPr/>
        </p:nvSpPr>
        <p:spPr>
          <a:xfrm>
            <a:off x="0" y="764704"/>
            <a:ext cx="9144001" cy="5909310"/>
          </a:xfrm>
          <a:prstGeom prst="rect">
            <a:avLst/>
          </a:prstGeom>
          <a:noFill/>
        </p:spPr>
        <p:txBody>
          <a:bodyPr wrap="square" rtlCol="0">
            <a:spAutoFit/>
          </a:bodyPr>
          <a:lstStyle/>
          <a:p>
            <a:pPr marL="342900" indent="-342900" fontAlgn="t">
              <a:lnSpc>
                <a:spcPct val="150000"/>
              </a:lnSpc>
              <a:buFont typeface="Wingdings" panose="05000000000000000000" pitchFamily="2" charset="2"/>
              <a:buChar char="Ø"/>
            </a:pPr>
            <a:r>
              <a:rPr lang="en-US" altLang="ja-JP" sz="2800" dirty="0"/>
              <a:t>The </a:t>
            </a:r>
            <a:r>
              <a:rPr lang="en-US" altLang="ja-JP" sz="2800" dirty="0" smtClean="0"/>
              <a:t>total c</a:t>
            </a:r>
            <a:r>
              <a:rPr lang="en-US" altLang="ja-JP" sz="2800" kern="100" dirty="0" smtClean="0"/>
              <a:t>omplication </a:t>
            </a:r>
            <a:r>
              <a:rPr lang="en-US" altLang="ja-JP" sz="2800" dirty="0"/>
              <a:t>rate was </a:t>
            </a:r>
            <a:r>
              <a:rPr lang="en-US" altLang="ja-JP" sz="2800" kern="100" dirty="0" smtClean="0"/>
              <a:t>7.5</a:t>
            </a:r>
            <a:r>
              <a:rPr lang="en-US" altLang="ja-JP" sz="2800" kern="100" dirty="0"/>
              <a:t>% (</a:t>
            </a:r>
            <a:r>
              <a:rPr lang="en-US" altLang="ja-JP" sz="2800" kern="100" dirty="0" smtClean="0"/>
              <a:t>30/400</a:t>
            </a:r>
            <a:r>
              <a:rPr lang="en-US" altLang="ja-JP" sz="2800" kern="100" dirty="0"/>
              <a:t>) </a:t>
            </a:r>
            <a:endParaRPr lang="en-US" altLang="ja-JP" sz="2800" kern="100" dirty="0" smtClean="0"/>
          </a:p>
          <a:p>
            <a:pPr marL="342900" indent="-342900" fontAlgn="t">
              <a:lnSpc>
                <a:spcPct val="150000"/>
              </a:lnSpc>
              <a:buFont typeface="Wingdings" panose="05000000000000000000" pitchFamily="2" charset="2"/>
              <a:buChar char="Ø"/>
            </a:pPr>
            <a:r>
              <a:rPr lang="en-US" altLang="ja-JP" sz="2800" dirty="0" smtClean="0"/>
              <a:t>The </a:t>
            </a:r>
            <a:r>
              <a:rPr lang="en-US" altLang="ja-JP" sz="2800" kern="100" dirty="0" smtClean="0"/>
              <a:t>early </a:t>
            </a:r>
            <a:r>
              <a:rPr lang="en-US" altLang="ja-JP" sz="2800" kern="100" dirty="0"/>
              <a:t>c</a:t>
            </a:r>
            <a:r>
              <a:rPr lang="en-US" altLang="ja-JP" sz="2800" kern="100" dirty="0" smtClean="0"/>
              <a:t>omplication </a:t>
            </a:r>
            <a:r>
              <a:rPr lang="en-US" altLang="ja-JP" sz="2800" dirty="0" smtClean="0"/>
              <a:t>rate </a:t>
            </a:r>
            <a:r>
              <a:rPr lang="en-US" altLang="ja-JP" sz="2800" dirty="0"/>
              <a:t>was </a:t>
            </a:r>
            <a:r>
              <a:rPr lang="en-US" altLang="ja-JP" sz="2800" kern="100" dirty="0" smtClean="0"/>
              <a:t>0.75% (3/400) which  reason was </a:t>
            </a:r>
            <a:r>
              <a:rPr lang="en-US" altLang="ja-JP" sz="2800" kern="100" dirty="0" err="1" smtClean="0"/>
              <a:t>p</a:t>
            </a:r>
            <a:r>
              <a:rPr lang="en-US" altLang="ja-JP" sz="2800" kern="0" dirty="0" err="1" smtClean="0"/>
              <a:t>nuemothorax</a:t>
            </a:r>
            <a:r>
              <a:rPr lang="en-US" altLang="ja-JP" sz="2800" kern="0" dirty="0" smtClean="0"/>
              <a:t> under </a:t>
            </a:r>
            <a:r>
              <a:rPr lang="en-US" altLang="ja-JP" sz="2800" dirty="0"/>
              <a:t>the </a:t>
            </a:r>
            <a:r>
              <a:rPr lang="en-US" altLang="ja-JP" sz="2800" dirty="0" err="1"/>
              <a:t>Seldinger</a:t>
            </a:r>
            <a:r>
              <a:rPr lang="en-US" altLang="ja-JP" sz="2800" dirty="0"/>
              <a:t> </a:t>
            </a:r>
            <a:r>
              <a:rPr lang="en-US" altLang="ja-JP" sz="2800" dirty="0" smtClean="0"/>
              <a:t>technique even used ultrasonic machine.</a:t>
            </a:r>
            <a:endParaRPr lang="ja-JP" altLang="ja-JP" sz="2800" kern="100" dirty="0"/>
          </a:p>
          <a:p>
            <a:pPr marL="457200" indent="-457200">
              <a:lnSpc>
                <a:spcPct val="150000"/>
              </a:lnSpc>
              <a:buFont typeface="Wingdings" panose="05000000000000000000" pitchFamily="2" charset="2"/>
              <a:buChar char="Ø"/>
            </a:pPr>
            <a:r>
              <a:rPr lang="en-US" altLang="ja-JP" sz="2800" dirty="0" smtClean="0"/>
              <a:t>The </a:t>
            </a:r>
            <a:r>
              <a:rPr lang="en-US" altLang="ja-JP" sz="2800" kern="100" dirty="0" smtClean="0"/>
              <a:t>late </a:t>
            </a:r>
            <a:r>
              <a:rPr lang="en-US" altLang="ja-JP" sz="2800" kern="100" dirty="0"/>
              <a:t>c</a:t>
            </a:r>
            <a:r>
              <a:rPr lang="en-US" altLang="ja-JP" sz="2800" kern="100" dirty="0" smtClean="0"/>
              <a:t>omplication </a:t>
            </a:r>
            <a:r>
              <a:rPr lang="en-US" altLang="ja-JP" sz="2800" dirty="0"/>
              <a:t>rate was </a:t>
            </a:r>
            <a:r>
              <a:rPr lang="en-US" altLang="ja-JP" sz="2800" kern="100" dirty="0" smtClean="0"/>
              <a:t>6.75% (27/400) such as occlusion, pocket infection, pinch-off, slip-off, b</a:t>
            </a:r>
            <a:r>
              <a:rPr lang="en-US" altLang="ja-JP" sz="2800" kern="0" dirty="0" smtClean="0"/>
              <a:t>acteremia </a:t>
            </a:r>
            <a:r>
              <a:rPr lang="en-US" altLang="ja-JP" sz="2800" kern="0" dirty="0"/>
              <a:t>(</a:t>
            </a:r>
            <a:r>
              <a:rPr lang="en-US" altLang="ja-JP" sz="2800" kern="0" dirty="0" smtClean="0"/>
              <a:t>MRSA), d</a:t>
            </a:r>
            <a:r>
              <a:rPr lang="en-US" altLang="ja-JP" sz="2800" kern="100" dirty="0" smtClean="0"/>
              <a:t>isconnection, wound dehiscence, rubber </a:t>
            </a:r>
            <a:r>
              <a:rPr lang="en-US" altLang="ja-JP" sz="2800" kern="100" dirty="0"/>
              <a:t>port </a:t>
            </a:r>
            <a:r>
              <a:rPr lang="en-US" altLang="ja-JP" sz="2800" kern="100" dirty="0" smtClean="0"/>
              <a:t>rotation.</a:t>
            </a:r>
            <a:endParaRPr lang="ja-JP" altLang="ja-JP" sz="2800" kern="100" dirty="0">
              <a:latin typeface="Century"/>
              <a:ea typeface="ＭＳ 明朝"/>
              <a:cs typeface="Times New Roman"/>
            </a:endParaRPr>
          </a:p>
          <a:p>
            <a:pPr fontAlgn="t">
              <a:lnSpc>
                <a:spcPct val="150000"/>
              </a:lnSpc>
            </a:pPr>
            <a:endParaRPr lang="ja-JP" altLang="ja-JP" sz="2800" kern="100" dirty="0"/>
          </a:p>
        </p:txBody>
      </p:sp>
      <p:cxnSp>
        <p:nvCxnSpPr>
          <p:cNvPr id="4" name="直線コネクタ 3"/>
          <p:cNvCxnSpPr/>
          <p:nvPr/>
        </p:nvCxnSpPr>
        <p:spPr>
          <a:xfrm>
            <a:off x="251520" y="764704"/>
            <a:ext cx="871296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562074"/>
          </a:xfrm>
        </p:spPr>
        <p:txBody>
          <a:bodyPr>
            <a:normAutofit fontScale="90000"/>
          </a:bodyPr>
          <a:lstStyle/>
          <a:p>
            <a:r>
              <a:rPr kumimoji="1" lang="en-US" altLang="ja-JP" b="1" dirty="0">
                <a:ea typeface="HGP創英ﾌﾟﾚｾﾞﾝｽEB" pitchFamily="18" charset="-128"/>
              </a:rPr>
              <a:t>Co</a:t>
            </a:r>
            <a:r>
              <a:rPr lang="en-US" altLang="ja-JP" b="1" dirty="0">
                <a:ea typeface="HGP創英ﾌﾟﾚｾﾞﾝｽEB" pitchFamily="18" charset="-128"/>
              </a:rPr>
              <a:t>n</a:t>
            </a:r>
            <a:r>
              <a:rPr kumimoji="1" lang="en-US" altLang="ja-JP" b="1" dirty="0">
                <a:ea typeface="HGP創英ﾌﾟﾚｾﾞﾝｽEB" pitchFamily="18" charset="-128"/>
              </a:rPr>
              <a:t>clusion</a:t>
            </a:r>
            <a:endParaRPr kumimoji="1" lang="ja-JP" altLang="en-US" b="1" dirty="0">
              <a:ea typeface="HGP創英ﾌﾟﾚｾﾞﾝｽEB" pitchFamily="18" charset="-128"/>
            </a:endParaRPr>
          </a:p>
        </p:txBody>
      </p:sp>
      <p:sp>
        <p:nvSpPr>
          <p:cNvPr id="3" name="正方形/長方形 2"/>
          <p:cNvSpPr/>
          <p:nvPr/>
        </p:nvSpPr>
        <p:spPr>
          <a:xfrm>
            <a:off x="35496" y="1042858"/>
            <a:ext cx="9108504" cy="5355312"/>
          </a:xfrm>
          <a:prstGeom prst="rect">
            <a:avLst/>
          </a:prstGeom>
        </p:spPr>
        <p:txBody>
          <a:bodyPr wrap="square">
            <a:spAutoFit/>
          </a:bodyPr>
          <a:lstStyle/>
          <a:p>
            <a:r>
              <a:rPr lang="en-US" altLang="ja-JP" sz="3600" dirty="0"/>
              <a:t>  </a:t>
            </a:r>
            <a:r>
              <a:rPr lang="ja-JP" altLang="ja-JP" sz="3600" dirty="0"/>
              <a:t> </a:t>
            </a:r>
            <a:r>
              <a:rPr lang="en-US" altLang="ja-JP" sz="3600" dirty="0"/>
              <a:t>Totally implantable venous-access ports are useful and safe for cancer patients who need to receive long time </a:t>
            </a:r>
            <a:r>
              <a:rPr lang="en-US" altLang="ja-JP" sz="3600" dirty="0" smtClean="0"/>
              <a:t>chemotherapy and nutrition.                                   We </a:t>
            </a:r>
            <a:r>
              <a:rPr lang="en-US" altLang="ja-JP" sz="3600" dirty="0"/>
              <a:t>experienced early and late </a:t>
            </a:r>
            <a:r>
              <a:rPr lang="en-US" altLang="ja-JP" sz="3600" dirty="0" smtClean="0"/>
              <a:t>complications rate was 7.5% of </a:t>
            </a:r>
            <a:r>
              <a:rPr lang="en-US" altLang="ja-JP" sz="3600" dirty="0"/>
              <a:t>TIVAPs, </a:t>
            </a:r>
            <a:r>
              <a:rPr lang="en-US" altLang="ja-JP" sz="3600" dirty="0" smtClean="0"/>
              <a:t>otherwise</a:t>
            </a:r>
            <a:r>
              <a:rPr lang="ja-JP" altLang="en-US" sz="3600" dirty="0"/>
              <a:t> </a:t>
            </a:r>
            <a:r>
              <a:rPr lang="en-US" altLang="ja-JP" sz="3600" dirty="0" smtClean="0"/>
              <a:t>medical staff should recognize these complications </a:t>
            </a:r>
            <a:r>
              <a:rPr lang="en-US" altLang="ja-JP" sz="3600" dirty="0"/>
              <a:t>associated to TIVAPs </a:t>
            </a:r>
            <a:r>
              <a:rPr lang="en-US" altLang="ja-JP" sz="3600" dirty="0" smtClean="0"/>
              <a:t>system </a:t>
            </a:r>
            <a:r>
              <a:rPr lang="en-US" altLang="ja-JP" sz="3600" dirty="0"/>
              <a:t>justifying its </a:t>
            </a:r>
            <a:r>
              <a:rPr lang="en-US" altLang="ja-JP" sz="3600" dirty="0" smtClean="0"/>
              <a:t>use</a:t>
            </a:r>
            <a:r>
              <a:rPr lang="ja-JP" altLang="en-US" sz="3600" dirty="0"/>
              <a:t> </a:t>
            </a:r>
            <a:r>
              <a:rPr lang="en-US" altLang="ja-JP" sz="3600" dirty="0" smtClean="0"/>
              <a:t>even </a:t>
            </a:r>
            <a:r>
              <a:rPr lang="en-US" altLang="ja-JP" sz="3600" dirty="0"/>
              <a:t>low </a:t>
            </a:r>
            <a:r>
              <a:rPr lang="en-US" altLang="ja-JP" sz="3600" dirty="0" smtClean="0"/>
              <a:t>complication rates</a:t>
            </a:r>
            <a:r>
              <a:rPr lang="en-US" altLang="ja-JP" sz="3600" dirty="0"/>
              <a:t>. </a:t>
            </a:r>
            <a:endParaRPr lang="ja-JP" altLang="ja-JP" sz="3600" dirty="0"/>
          </a:p>
          <a:p>
            <a:pPr>
              <a:lnSpc>
                <a:spcPct val="150000"/>
              </a:lnSpc>
            </a:pPr>
            <a:r>
              <a:rPr lang="en-US" altLang="ja-JP" sz="3600" dirty="0" smtClean="0"/>
              <a:t> </a:t>
            </a:r>
            <a:endParaRPr lang="en-US" altLang="ja-JP" sz="3600" dirty="0">
              <a:ea typeface="HGP創英ﾌﾟﾚｾﾞﾝｽEB" pitchFamily="18" charset="-128"/>
            </a:endParaRPr>
          </a:p>
        </p:txBody>
      </p:sp>
      <p:cxnSp>
        <p:nvCxnSpPr>
          <p:cNvPr id="4" name="直線コネクタ 3"/>
          <p:cNvCxnSpPr/>
          <p:nvPr/>
        </p:nvCxnSpPr>
        <p:spPr>
          <a:xfrm>
            <a:off x="179512" y="980728"/>
            <a:ext cx="871296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84446"/>
          </a:xfrm>
        </p:spPr>
        <p:txBody>
          <a:bodyPr/>
          <a:lstStyle/>
          <a:p>
            <a:r>
              <a:rPr kumimoji="1" lang="en-US" altLang="ja-JP" dirty="0"/>
              <a:t> Thank for your attention</a:t>
            </a:r>
            <a:endParaRPr kumimoji="1" lang="ja-JP" altLang="en-US" dirty="0"/>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059084"/>
            <a:ext cx="5904656" cy="5675936"/>
          </a:xfrm>
          <a:prstGeom prst="rect">
            <a:avLst/>
          </a:prstGeom>
        </p:spPr>
      </p:pic>
      <p:pic>
        <p:nvPicPr>
          <p:cNvPr id="7" name="Picture 2" descr="http://www.edogawa.or.jp/byouin_annai/img/gaikan2.jpg"/>
          <p:cNvPicPr>
            <a:picLocks noChangeAspect="1" noChangeArrowheads="1"/>
          </p:cNvPicPr>
          <p:nvPr/>
        </p:nvPicPr>
        <p:blipFill rotWithShape="1">
          <a:blip r:embed="rId4" cstate="print"/>
          <a:srcRect l="1" r="-3491"/>
          <a:stretch/>
        </p:blipFill>
        <p:spPr bwMode="auto">
          <a:xfrm>
            <a:off x="4311912" y="1340768"/>
            <a:ext cx="4508559" cy="5394252"/>
          </a:xfrm>
          <a:prstGeom prst="rect">
            <a:avLst/>
          </a:prstGeom>
          <a:noFill/>
        </p:spPr>
      </p:pic>
      <p:pic>
        <p:nvPicPr>
          <p:cNvPr id="6" name="図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13"/>
            <a:ext cx="1658256" cy="1579268"/>
          </a:xfrm>
          <a:prstGeom prst="rect">
            <a:avLst/>
          </a:prstGeom>
        </p:spPr>
      </p:pic>
    </p:spTree>
    <p:extLst>
      <p:ext uri="{BB962C8B-B14F-4D97-AF65-F5344CB8AC3E}">
        <p14:creationId xmlns:p14="http://schemas.microsoft.com/office/powerpoint/2010/main" val="36679483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3245</TotalTime>
  <Words>2261</Words>
  <Application>Microsoft Office PowerPoint</Application>
  <PresentationFormat>画面に合わせる (4:3)</PresentationFormat>
  <Paragraphs>321</Paragraphs>
  <Slides>29</Slides>
  <Notes>22</Notes>
  <HiddenSlides>0</HiddenSlides>
  <MMClips>0</MMClips>
  <ScaleCrop>false</ScaleCrop>
  <HeadingPairs>
    <vt:vector size="4" baseType="variant">
      <vt:variant>
        <vt:lpstr>テーマ</vt:lpstr>
      </vt:variant>
      <vt:variant>
        <vt:i4>1</vt:i4>
      </vt:variant>
      <vt:variant>
        <vt:lpstr>スライド タイトル</vt:lpstr>
      </vt:variant>
      <vt:variant>
        <vt:i4>29</vt:i4>
      </vt:variant>
    </vt:vector>
  </HeadingPairs>
  <TitlesOfParts>
    <vt:vector size="30" baseType="lpstr">
      <vt:lpstr>Office テーマ</vt:lpstr>
      <vt:lpstr> Attention of cancer care for totally implantable venous-access ports associate complications  the latest 6 years analysis of 400 cancer chemotherapy patients</vt:lpstr>
      <vt:lpstr>Oncology Nursing 2016 Conflict of interest statement　　 Corresponding Author HIROSHI OSAWA</vt:lpstr>
      <vt:lpstr>Introduction 1</vt:lpstr>
      <vt:lpstr>Introduction 2 </vt:lpstr>
      <vt:lpstr>Aim</vt:lpstr>
      <vt:lpstr>Patients and Methods</vt:lpstr>
      <vt:lpstr>PowerPoint プレゼンテーション</vt:lpstr>
      <vt:lpstr>Available curve</vt:lpstr>
      <vt:lpstr>Results</vt:lpstr>
      <vt:lpstr>Late complication cases</vt:lpstr>
      <vt:lpstr>Pinch off</vt:lpstr>
      <vt:lpstr>PowerPoint プレゼンテーション</vt:lpstr>
      <vt:lpstr> Pinch Off</vt:lpstr>
      <vt:lpstr>How to unplug the catheter</vt:lpstr>
      <vt:lpstr>Catheter and snare</vt:lpstr>
      <vt:lpstr>Slip off</vt:lpstr>
      <vt:lpstr>Slip off</vt:lpstr>
      <vt:lpstr>Disconnection </vt:lpstr>
      <vt:lpstr>Disconnection </vt:lpstr>
      <vt:lpstr>Occlusion</vt:lpstr>
      <vt:lpstr>PowerPoint プレゼンテーション</vt:lpstr>
      <vt:lpstr>PowerPoint プレゼンテーション</vt:lpstr>
      <vt:lpstr>In order to prevent the complications?</vt:lpstr>
      <vt:lpstr>PowerPoint プレゼンテーション</vt:lpstr>
      <vt:lpstr>PowerPoint プレゼンテーション</vt:lpstr>
      <vt:lpstr>PowerPoint プレゼンテーション</vt:lpstr>
      <vt:lpstr>Summary </vt:lpstr>
      <vt:lpstr>Conclusion</vt:lpstr>
      <vt:lpstr> Thank for your attention</vt:lpstr>
    </vt:vector>
  </TitlesOfParts>
  <Company>Dell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社会福祉法人　 仁生社　江戸川病院</dc:title>
  <dc:creator>Preferred Customer</dc:creator>
  <cp:lastModifiedBy>ORDUSER</cp:lastModifiedBy>
  <cp:revision>1312</cp:revision>
  <cp:lastPrinted>2016-05-12T02:58:47Z</cp:lastPrinted>
  <dcterms:created xsi:type="dcterms:W3CDTF">2012-02-24T01:43:19Z</dcterms:created>
  <dcterms:modified xsi:type="dcterms:W3CDTF">2016-09-10T02:59:36Z</dcterms:modified>
</cp:coreProperties>
</file>