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drawings/drawing3.xml" ContentType="application/vnd.openxmlformats-officedocument.drawingml.chartshapes+xml"/>
  <Override PartName="/ppt/notesSlides/notesSlide4.xml" ContentType="application/vnd.openxmlformats-officedocument.presentationml.notesSl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8" r:id="rId2"/>
    <p:sldId id="260" r:id="rId3"/>
    <p:sldId id="267" r:id="rId4"/>
    <p:sldId id="268" r:id="rId5"/>
    <p:sldId id="261" r:id="rId6"/>
    <p:sldId id="263" r:id="rId7"/>
    <p:sldId id="277" r:id="rId8"/>
    <p:sldId id="309" r:id="rId9"/>
    <p:sldId id="303" r:id="rId10"/>
    <p:sldId id="300" r:id="rId11"/>
    <p:sldId id="304" r:id="rId12"/>
    <p:sldId id="269" r:id="rId13"/>
    <p:sldId id="299" r:id="rId14"/>
    <p:sldId id="278" r:id="rId15"/>
    <p:sldId id="305" r:id="rId16"/>
    <p:sldId id="310" r:id="rId17"/>
    <p:sldId id="282" r:id="rId18"/>
    <p:sldId id="313" r:id="rId19"/>
    <p:sldId id="307" r:id="rId20"/>
    <p:sldId id="308" r:id="rId21"/>
    <p:sldId id="288" r:id="rId22"/>
    <p:sldId id="289" r:id="rId23"/>
    <p:sldId id="324" r:id="rId24"/>
    <p:sldId id="301" r:id="rId25"/>
    <p:sldId id="286" r:id="rId26"/>
    <p:sldId id="314" r:id="rId27"/>
    <p:sldId id="322" r:id="rId28"/>
    <p:sldId id="316" r:id="rId29"/>
    <p:sldId id="317" r:id="rId30"/>
    <p:sldId id="318" r:id="rId31"/>
    <p:sldId id="320" r:id="rId32"/>
    <p:sldId id="321" r:id="rId33"/>
    <p:sldId id="319" r:id="rId34"/>
    <p:sldId id="290" r:id="rId35"/>
    <p:sldId id="291" r:id="rId36"/>
    <p:sldId id="302" r:id="rId37"/>
    <p:sldId id="294" r:id="rId38"/>
    <p:sldId id="295" r:id="rId39"/>
    <p:sldId id="312" r:id="rId40"/>
    <p:sldId id="306" r:id="rId41"/>
    <p:sldId id="296" r:id="rId42"/>
    <p:sldId id="297" r:id="rId43"/>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98" d="100"/>
          <a:sy n="98" d="100"/>
        </p:scale>
        <p:origin x="1440" y="48"/>
      </p:cViewPr>
      <p:guideLst>
        <p:guide orient="horz" pos="2160"/>
        <p:guide pos="2880"/>
      </p:guideLst>
    </p:cSldViewPr>
  </p:slideViewPr>
  <p:notesTextViewPr>
    <p:cViewPr>
      <p:scale>
        <a:sx n="1" d="1"/>
        <a:sy n="1" d="1"/>
      </p:scale>
      <p:origin x="0" y="0"/>
    </p:cViewPr>
  </p:notesTextViewPr>
  <p:sorterViewPr>
    <p:cViewPr>
      <p:scale>
        <a:sx n="100" d="100"/>
        <a:sy n="100" d="100"/>
      </p:scale>
      <p:origin x="0" y="-38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___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oleObject" Target="file:///\\MAEDA-PC\Users\Maeda\Documents\Maeda\&#23455;&#39443;&#12487;&#12540;&#12479;\Islam&#23455;&#39443;&#12487;&#12540;&#12479;\160525_AOM-DSS%203rd%20time%20final.xlsx"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file:///\\MAEDA-PC\Users\Maeda\Documents\Maeda\&#23455;&#39443;&#12487;&#12540;&#12479;\Islam&#23455;&#39443;&#12487;&#12540;&#12479;\160525_AOM-DSS%203rd%20time%20final.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Macintosh%20HD:Users:fanjun:Documents:Documents:&#23455;&#39443;&#12487;&#12540;&#12479;&#12540;:HPMA-ZnPP%20PDT%20data:HPMA-ZnPP(1).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3.bin"/></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___4.xlsx"/><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___5.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7.5775700577370306E-2"/>
          <c:y val="5.29223397811205E-2"/>
          <c:w val="0.87459247593987"/>
          <c:h val="0.82655110377362395"/>
        </c:manualLayout>
      </c:layout>
      <c:barChart>
        <c:barDir val="col"/>
        <c:grouping val="clustered"/>
        <c:varyColors val="0"/>
        <c:ser>
          <c:idx val="0"/>
          <c:order val="0"/>
          <c:tx>
            <c:v>Tumor</c:v>
          </c:tx>
          <c:spPr>
            <a:solidFill>
              <a:schemeClr val="tx1"/>
            </a:solidFill>
          </c:spPr>
          <c:invertIfNegative val="0"/>
          <c:errBars>
            <c:errBarType val="both"/>
            <c:errValType val="cust"/>
            <c:noEndCap val="0"/>
            <c:plus>
              <c:numRef>
                <c:f>('HPMA-linear-THP'!$N$9,'HPMA-linear-THP'!$P$9,'HPMA-linear-THP'!$R$9,'HPMA-linear-THP'!$T$9)</c:f>
                <c:numCache>
                  <c:formatCode>General</c:formatCode>
                  <c:ptCount val="4"/>
                  <c:pt idx="0">
                    <c:v>7599.3335818931446</c:v>
                  </c:pt>
                  <c:pt idx="1">
                    <c:v>797.72217385921203</c:v>
                  </c:pt>
                  <c:pt idx="2">
                    <c:v>2785.7770642770138</c:v>
                  </c:pt>
                  <c:pt idx="3">
                    <c:v>4598.0022473533727</c:v>
                  </c:pt>
                </c:numCache>
              </c:numRef>
            </c:plus>
            <c:minus>
              <c:numRef>
                <c:f>('HPMA-linear-THP'!$N$9,'HPMA-linear-THP'!$P$9,'HPMA-linear-THP'!$R$9,'HPMA-linear-THP'!$T$9)</c:f>
                <c:numCache>
                  <c:formatCode>General</c:formatCode>
                  <c:ptCount val="4"/>
                  <c:pt idx="0">
                    <c:v>7599.3335818931446</c:v>
                  </c:pt>
                  <c:pt idx="1">
                    <c:v>797.72217385921203</c:v>
                  </c:pt>
                  <c:pt idx="2">
                    <c:v>2785.7770642770138</c:v>
                  </c:pt>
                  <c:pt idx="3">
                    <c:v>4598.0022473533727</c:v>
                  </c:pt>
                </c:numCache>
              </c:numRef>
            </c:minus>
          </c:errBars>
          <c:cat>
            <c:numRef>
              <c:f>'HPMA-linear-THP'!$V$2:$Y$2</c:f>
              <c:numCache>
                <c:formatCode>General</c:formatCode>
                <c:ptCount val="4"/>
                <c:pt idx="0">
                  <c:v>5</c:v>
                </c:pt>
                <c:pt idx="1">
                  <c:v>24</c:v>
                </c:pt>
                <c:pt idx="2">
                  <c:v>48</c:v>
                </c:pt>
                <c:pt idx="3">
                  <c:v>72</c:v>
                </c:pt>
              </c:numCache>
            </c:numRef>
          </c:cat>
          <c:val>
            <c:numRef>
              <c:f>('HPMA-linear-THP'!$N$8,'HPMA-linear-THP'!$P$8,'HPMA-linear-THP'!$R$8,'HPMA-linear-THP'!$T$8)</c:f>
              <c:numCache>
                <c:formatCode>General</c:formatCode>
                <c:ptCount val="4"/>
                <c:pt idx="0">
                  <c:v>54773</c:v>
                </c:pt>
                <c:pt idx="1">
                  <c:v>66050</c:v>
                </c:pt>
                <c:pt idx="2">
                  <c:v>21834.666666666661</c:v>
                </c:pt>
                <c:pt idx="3">
                  <c:v>23128</c:v>
                </c:pt>
              </c:numCache>
            </c:numRef>
          </c:val>
        </c:ser>
        <c:ser>
          <c:idx val="1"/>
          <c:order val="1"/>
          <c:tx>
            <c:v>Heart</c:v>
          </c:tx>
          <c:spPr>
            <a:pattFill prst="pct20">
              <a:fgClr>
                <a:schemeClr val="tx1"/>
              </a:fgClr>
              <a:bgClr>
                <a:schemeClr val="bg1"/>
              </a:bgClr>
            </a:pattFill>
          </c:spPr>
          <c:invertIfNegative val="0"/>
          <c:errBars>
            <c:errBarType val="both"/>
            <c:errValType val="cust"/>
            <c:noEndCap val="0"/>
            <c:plus>
              <c:numRef>
                <c:f>('HPMA-linear-THP'!$N$15,'HPMA-linear-THP'!$P$15,'HPMA-linear-THP'!$R$15,'HPMA-linear-THP'!$T$15)</c:f>
                <c:numCache>
                  <c:formatCode>General</c:formatCode>
                  <c:ptCount val="4"/>
                  <c:pt idx="0">
                    <c:v>198.40325564831801</c:v>
                  </c:pt>
                  <c:pt idx="1">
                    <c:v>284.97732203470872</c:v>
                  </c:pt>
                  <c:pt idx="2">
                    <c:v>0</c:v>
                  </c:pt>
                  <c:pt idx="3">
                    <c:v>0</c:v>
                  </c:pt>
                </c:numCache>
              </c:numRef>
            </c:plus>
            <c:minus>
              <c:numRef>
                <c:f>('HPMA-linear-THP'!$N$15,'HPMA-linear-THP'!$P$15,'HPMA-linear-THP'!$R$15,'HPMA-linear-THP'!$T$15)</c:f>
                <c:numCache>
                  <c:formatCode>General</c:formatCode>
                  <c:ptCount val="4"/>
                  <c:pt idx="0">
                    <c:v>198.40325564831801</c:v>
                  </c:pt>
                  <c:pt idx="1">
                    <c:v>284.97732203470872</c:v>
                  </c:pt>
                  <c:pt idx="2">
                    <c:v>0</c:v>
                  </c:pt>
                  <c:pt idx="3">
                    <c:v>0</c:v>
                  </c:pt>
                </c:numCache>
              </c:numRef>
            </c:minus>
          </c:errBars>
          <c:cat>
            <c:numRef>
              <c:f>'HPMA-linear-THP'!$V$2:$Y$2</c:f>
              <c:numCache>
                <c:formatCode>General</c:formatCode>
                <c:ptCount val="4"/>
                <c:pt idx="0">
                  <c:v>5</c:v>
                </c:pt>
                <c:pt idx="1">
                  <c:v>24</c:v>
                </c:pt>
                <c:pt idx="2">
                  <c:v>48</c:v>
                </c:pt>
                <c:pt idx="3">
                  <c:v>72</c:v>
                </c:pt>
              </c:numCache>
            </c:numRef>
          </c:cat>
          <c:val>
            <c:numRef>
              <c:f>('HPMA-linear-THP'!$N$14,'HPMA-linear-THP'!$P$14,'HPMA-linear-THP'!$R$14,'HPMA-linear-THP'!$T$14)</c:f>
              <c:numCache>
                <c:formatCode>General</c:formatCode>
                <c:ptCount val="4"/>
                <c:pt idx="0">
                  <c:v>3095.3333333333348</c:v>
                </c:pt>
                <c:pt idx="1">
                  <c:v>1223.333333333333</c:v>
                </c:pt>
                <c:pt idx="2">
                  <c:v>0</c:v>
                </c:pt>
                <c:pt idx="3">
                  <c:v>0</c:v>
                </c:pt>
              </c:numCache>
            </c:numRef>
          </c:val>
        </c:ser>
        <c:ser>
          <c:idx val="2"/>
          <c:order val="2"/>
          <c:tx>
            <c:v>Kidney</c:v>
          </c:tx>
          <c:spPr>
            <a:pattFill prst="ltDnDiag">
              <a:fgClr>
                <a:schemeClr val="tx1"/>
              </a:fgClr>
              <a:bgClr>
                <a:schemeClr val="bg1"/>
              </a:bgClr>
            </a:pattFill>
          </c:spPr>
          <c:invertIfNegative val="0"/>
          <c:errBars>
            <c:errBarType val="both"/>
            <c:errValType val="cust"/>
            <c:noEndCap val="0"/>
            <c:plus>
              <c:numRef>
                <c:f>('HPMA-linear-THP'!$N$27,'HPMA-linear-THP'!$P$27,'HPMA-linear-THP'!$R$27,'HPMA-linear-THP'!$T$27)</c:f>
                <c:numCache>
                  <c:formatCode>General</c:formatCode>
                  <c:ptCount val="4"/>
                  <c:pt idx="0">
                    <c:v>3641.6993082696781</c:v>
                  </c:pt>
                  <c:pt idx="1">
                    <c:v>1368.709692455717</c:v>
                  </c:pt>
                  <c:pt idx="2">
                    <c:v>234.91196144434539</c:v>
                  </c:pt>
                  <c:pt idx="3">
                    <c:v>223.93567198011399</c:v>
                  </c:pt>
                </c:numCache>
              </c:numRef>
            </c:plus>
            <c:minus>
              <c:numRef>
                <c:f>('HPMA-linear-THP'!$N$27,'HPMA-linear-THP'!$P$27,'HPMA-linear-THP'!$R$27,'HPMA-linear-THP'!$T$27)</c:f>
                <c:numCache>
                  <c:formatCode>General</c:formatCode>
                  <c:ptCount val="4"/>
                  <c:pt idx="0">
                    <c:v>3641.6993082696781</c:v>
                  </c:pt>
                  <c:pt idx="1">
                    <c:v>1368.709692455717</c:v>
                  </c:pt>
                  <c:pt idx="2">
                    <c:v>234.91196144434539</c:v>
                  </c:pt>
                  <c:pt idx="3">
                    <c:v>223.93567198011399</c:v>
                  </c:pt>
                </c:numCache>
              </c:numRef>
            </c:minus>
          </c:errBars>
          <c:cat>
            <c:numRef>
              <c:f>'HPMA-linear-THP'!$V$2:$Y$2</c:f>
              <c:numCache>
                <c:formatCode>General</c:formatCode>
                <c:ptCount val="4"/>
                <c:pt idx="0">
                  <c:v>5</c:v>
                </c:pt>
                <c:pt idx="1">
                  <c:v>24</c:v>
                </c:pt>
                <c:pt idx="2">
                  <c:v>48</c:v>
                </c:pt>
                <c:pt idx="3">
                  <c:v>72</c:v>
                </c:pt>
              </c:numCache>
            </c:numRef>
          </c:cat>
          <c:val>
            <c:numRef>
              <c:f>('HPMA-linear-THP'!$N$20,'HPMA-linear-THP'!$P$20,'HPMA-linear-THP'!$P$20)</c:f>
              <c:numCache>
                <c:formatCode>General</c:formatCode>
                <c:ptCount val="3"/>
                <c:pt idx="0">
                  <c:v>34953.66666666665</c:v>
                </c:pt>
                <c:pt idx="1">
                  <c:v>2452.6666666666652</c:v>
                </c:pt>
                <c:pt idx="2">
                  <c:v>2452.6666666666652</c:v>
                </c:pt>
              </c:numCache>
            </c:numRef>
          </c:val>
        </c:ser>
        <c:ser>
          <c:idx val="3"/>
          <c:order val="3"/>
          <c:tx>
            <c:v>Spleen</c:v>
          </c:tx>
          <c:spPr>
            <a:pattFill prst="ltHorz">
              <a:fgClr>
                <a:schemeClr val="tx1"/>
              </a:fgClr>
              <a:bgClr>
                <a:schemeClr val="bg1"/>
              </a:bgClr>
            </a:pattFill>
          </c:spPr>
          <c:invertIfNegative val="0"/>
          <c:errBars>
            <c:errBarType val="both"/>
            <c:errValType val="cust"/>
            <c:noEndCap val="0"/>
            <c:plus>
              <c:numRef>
                <c:f>('HPMA-linear-THP'!$N$27,'HPMA-linear-THP'!$P$27,'HPMA-linear-THP'!$R$27,'HPMA-linear-THP'!$T$27)</c:f>
                <c:numCache>
                  <c:formatCode>General</c:formatCode>
                  <c:ptCount val="4"/>
                  <c:pt idx="0">
                    <c:v>3641.6993082696781</c:v>
                  </c:pt>
                  <c:pt idx="1">
                    <c:v>1368.709692455717</c:v>
                  </c:pt>
                  <c:pt idx="2">
                    <c:v>234.91196144434539</c:v>
                  </c:pt>
                  <c:pt idx="3">
                    <c:v>223.93567198011399</c:v>
                  </c:pt>
                </c:numCache>
              </c:numRef>
            </c:plus>
            <c:minus>
              <c:numRef>
                <c:f>('HPMA-linear-THP'!$N$27,'HPMA-linear-THP'!$P$27,'HPMA-linear-THP'!$R$27,'HPMA-linear-THP'!$T$27)</c:f>
                <c:numCache>
                  <c:formatCode>General</c:formatCode>
                  <c:ptCount val="4"/>
                  <c:pt idx="0">
                    <c:v>3641.6993082696781</c:v>
                  </c:pt>
                  <c:pt idx="1">
                    <c:v>1368.709692455717</c:v>
                  </c:pt>
                  <c:pt idx="2">
                    <c:v>234.91196144434539</c:v>
                  </c:pt>
                  <c:pt idx="3">
                    <c:v>223.93567198011399</c:v>
                  </c:pt>
                </c:numCache>
              </c:numRef>
            </c:minus>
          </c:errBars>
          <c:cat>
            <c:numRef>
              <c:f>'HPMA-linear-THP'!$V$2:$Y$2</c:f>
              <c:numCache>
                <c:formatCode>General</c:formatCode>
                <c:ptCount val="4"/>
                <c:pt idx="0">
                  <c:v>5</c:v>
                </c:pt>
                <c:pt idx="1">
                  <c:v>24</c:v>
                </c:pt>
                <c:pt idx="2">
                  <c:v>48</c:v>
                </c:pt>
                <c:pt idx="3">
                  <c:v>72</c:v>
                </c:pt>
              </c:numCache>
            </c:numRef>
          </c:cat>
          <c:val>
            <c:numRef>
              <c:f>('HPMA-linear-THP'!$N$26,'HPMA-linear-THP'!$P$26,'HPMA-linear-THP'!$R$26,'HPMA-linear-THP'!$T$26)</c:f>
              <c:numCache>
                <c:formatCode>General</c:formatCode>
                <c:ptCount val="4"/>
                <c:pt idx="0">
                  <c:v>55069.333333333343</c:v>
                </c:pt>
                <c:pt idx="1">
                  <c:v>19198</c:v>
                </c:pt>
                <c:pt idx="2">
                  <c:v>2591.6666666666652</c:v>
                </c:pt>
                <c:pt idx="3">
                  <c:v>1054.333333333333</c:v>
                </c:pt>
              </c:numCache>
            </c:numRef>
          </c:val>
        </c:ser>
        <c:ser>
          <c:idx val="4"/>
          <c:order val="4"/>
          <c:tx>
            <c:v>Lung</c:v>
          </c:tx>
          <c:spPr>
            <a:pattFill prst="ltUpDiag">
              <a:fgClr>
                <a:schemeClr val="tx1"/>
              </a:fgClr>
              <a:bgClr>
                <a:schemeClr val="bg1"/>
              </a:bgClr>
            </a:pattFill>
          </c:spPr>
          <c:invertIfNegative val="0"/>
          <c:errBars>
            <c:errBarType val="both"/>
            <c:errValType val="cust"/>
            <c:noEndCap val="0"/>
            <c:plus>
              <c:numRef>
                <c:f>('HPMA-linear-THP'!$N$33,'HPMA-linear-THP'!$P$33,'HPMA-linear-THP'!$R$33,'HPMA-linear-THP'!$T$33)</c:f>
                <c:numCache>
                  <c:formatCode>General</c:formatCode>
                  <c:ptCount val="4"/>
                  <c:pt idx="0">
                    <c:v>904.50788748275636</c:v>
                  </c:pt>
                  <c:pt idx="1">
                    <c:v>123.7563316749072</c:v>
                  </c:pt>
                  <c:pt idx="2">
                    <c:v>60.072178807386933</c:v>
                  </c:pt>
                  <c:pt idx="3">
                    <c:v>164.11581276647291</c:v>
                  </c:pt>
                </c:numCache>
              </c:numRef>
            </c:plus>
            <c:minus>
              <c:numRef>
                <c:f>('HPMA-linear-THP'!$N$33,'HPMA-linear-THP'!$P$33,'HPMA-linear-THP'!$R$33,'HPMA-linear-THP'!$T$33)</c:f>
                <c:numCache>
                  <c:formatCode>General</c:formatCode>
                  <c:ptCount val="4"/>
                  <c:pt idx="0">
                    <c:v>904.50788748275636</c:v>
                  </c:pt>
                  <c:pt idx="1">
                    <c:v>123.7563316749072</c:v>
                  </c:pt>
                  <c:pt idx="2">
                    <c:v>60.072178807386933</c:v>
                  </c:pt>
                  <c:pt idx="3">
                    <c:v>164.11581276647291</c:v>
                  </c:pt>
                </c:numCache>
              </c:numRef>
            </c:minus>
          </c:errBars>
          <c:cat>
            <c:numRef>
              <c:f>'HPMA-linear-THP'!$V$2:$Y$2</c:f>
              <c:numCache>
                <c:formatCode>General</c:formatCode>
                <c:ptCount val="4"/>
                <c:pt idx="0">
                  <c:v>5</c:v>
                </c:pt>
                <c:pt idx="1">
                  <c:v>24</c:v>
                </c:pt>
                <c:pt idx="2">
                  <c:v>48</c:v>
                </c:pt>
                <c:pt idx="3">
                  <c:v>72</c:v>
                </c:pt>
              </c:numCache>
            </c:numRef>
          </c:cat>
          <c:val>
            <c:numRef>
              <c:f>('HPMA-linear-THP'!$N$32,'HPMA-linear-THP'!$P$32,'HPMA-linear-THP'!$R$32,'HPMA-linear-THP'!$T$32)</c:f>
              <c:numCache>
                <c:formatCode>General</c:formatCode>
                <c:ptCount val="4"/>
                <c:pt idx="0">
                  <c:v>15816.33333333333</c:v>
                </c:pt>
                <c:pt idx="1">
                  <c:v>2415.3333333333348</c:v>
                </c:pt>
                <c:pt idx="2">
                  <c:v>525</c:v>
                </c:pt>
                <c:pt idx="3">
                  <c:v>201</c:v>
                </c:pt>
              </c:numCache>
            </c:numRef>
          </c:val>
        </c:ser>
        <c:ser>
          <c:idx val="5"/>
          <c:order val="5"/>
          <c:tx>
            <c:v>Intestine</c:v>
          </c:tx>
          <c:spPr>
            <a:pattFill prst="zigZag">
              <a:fgClr>
                <a:schemeClr val="tx1"/>
              </a:fgClr>
              <a:bgClr>
                <a:schemeClr val="bg1"/>
              </a:bgClr>
            </a:pattFill>
          </c:spPr>
          <c:invertIfNegative val="0"/>
          <c:errBars>
            <c:errBarType val="both"/>
            <c:errValType val="cust"/>
            <c:noEndCap val="0"/>
            <c:plus>
              <c:numRef>
                <c:f>('HPMA-linear-THP'!$N$39,'HPMA-linear-THP'!$P$39,'HPMA-linear-THP'!$R$39,'HPMA-linear-THP'!$T$39)</c:f>
                <c:numCache>
                  <c:formatCode>General</c:formatCode>
                  <c:ptCount val="4"/>
                  <c:pt idx="0">
                    <c:v>3089.005821128048</c:v>
                  </c:pt>
                  <c:pt idx="1">
                    <c:v>761.26712107487572</c:v>
                  </c:pt>
                  <c:pt idx="2">
                    <c:v>56.226394223775451</c:v>
                  </c:pt>
                  <c:pt idx="3">
                    <c:v>37.831008249651298</c:v>
                  </c:pt>
                </c:numCache>
              </c:numRef>
            </c:plus>
            <c:minus>
              <c:numRef>
                <c:f>('HPMA-linear-THP'!$N$39,'HPMA-linear-THP'!$P$39,'HPMA-linear-THP'!$R$39,'HPMA-linear-THP'!$T$39)</c:f>
                <c:numCache>
                  <c:formatCode>General</c:formatCode>
                  <c:ptCount val="4"/>
                  <c:pt idx="0">
                    <c:v>3089.005821128048</c:v>
                  </c:pt>
                  <c:pt idx="1">
                    <c:v>761.26712107487572</c:v>
                  </c:pt>
                  <c:pt idx="2">
                    <c:v>56.226394223775451</c:v>
                  </c:pt>
                  <c:pt idx="3">
                    <c:v>37.831008249651298</c:v>
                  </c:pt>
                </c:numCache>
              </c:numRef>
            </c:minus>
          </c:errBars>
          <c:cat>
            <c:numRef>
              <c:f>'HPMA-linear-THP'!$V$2:$Y$2</c:f>
              <c:numCache>
                <c:formatCode>General</c:formatCode>
                <c:ptCount val="4"/>
                <c:pt idx="0">
                  <c:v>5</c:v>
                </c:pt>
                <c:pt idx="1">
                  <c:v>24</c:v>
                </c:pt>
                <c:pt idx="2">
                  <c:v>48</c:v>
                </c:pt>
                <c:pt idx="3">
                  <c:v>72</c:v>
                </c:pt>
              </c:numCache>
            </c:numRef>
          </c:cat>
          <c:val>
            <c:numRef>
              <c:f>('HPMA-linear-THP'!$N$38,'HPMA-linear-THP'!$P$38,'HPMA-linear-THP'!$R$38,'HPMA-linear-THP'!$T$38)</c:f>
              <c:numCache>
                <c:formatCode>General</c:formatCode>
                <c:ptCount val="4"/>
                <c:pt idx="0">
                  <c:v>5672.6666666666697</c:v>
                </c:pt>
                <c:pt idx="1">
                  <c:v>1272.666666666667</c:v>
                </c:pt>
                <c:pt idx="2">
                  <c:v>426.33333333333331</c:v>
                </c:pt>
                <c:pt idx="3">
                  <c:v>46.333333333333343</c:v>
                </c:pt>
              </c:numCache>
            </c:numRef>
          </c:val>
        </c:ser>
        <c:ser>
          <c:idx val="6"/>
          <c:order val="6"/>
          <c:tx>
            <c:v>Liver</c:v>
          </c:tx>
          <c:spPr>
            <a:pattFill prst="lgCheck">
              <a:fgClr>
                <a:schemeClr val="tx1"/>
              </a:fgClr>
              <a:bgClr>
                <a:schemeClr val="bg1"/>
              </a:bgClr>
            </a:pattFill>
          </c:spPr>
          <c:invertIfNegative val="0"/>
          <c:errBars>
            <c:errBarType val="both"/>
            <c:errValType val="cust"/>
            <c:noEndCap val="0"/>
            <c:plus>
              <c:numRef>
                <c:f>('HPMA-linear-THP'!$N$45,'HPMA-linear-THP'!$P$45,'HPMA-linear-THP'!$R$45,'HPMA-linear-THP'!$T$45)</c:f>
                <c:numCache>
                  <c:formatCode>General</c:formatCode>
                  <c:ptCount val="4"/>
                  <c:pt idx="0">
                    <c:v>933.79976440348298</c:v>
                  </c:pt>
                  <c:pt idx="1">
                    <c:v>11.326795499888579</c:v>
                  </c:pt>
                  <c:pt idx="2">
                    <c:v>0</c:v>
                  </c:pt>
                  <c:pt idx="3">
                    <c:v>0</c:v>
                  </c:pt>
                </c:numCache>
              </c:numRef>
            </c:plus>
            <c:minus>
              <c:numRef>
                <c:f>('HPMA-linear-THP'!$N$45,'HPMA-linear-THP'!$P$45,'HPMA-linear-THP'!$R$45,'HPMA-linear-THP'!$T$45)</c:f>
                <c:numCache>
                  <c:formatCode>General</c:formatCode>
                  <c:ptCount val="4"/>
                  <c:pt idx="0">
                    <c:v>933.79976440348298</c:v>
                  </c:pt>
                  <c:pt idx="1">
                    <c:v>11.326795499888579</c:v>
                  </c:pt>
                  <c:pt idx="2">
                    <c:v>0</c:v>
                  </c:pt>
                  <c:pt idx="3">
                    <c:v>0</c:v>
                  </c:pt>
                </c:numCache>
              </c:numRef>
            </c:minus>
          </c:errBars>
          <c:cat>
            <c:numRef>
              <c:f>'HPMA-linear-THP'!$V$2:$Y$2</c:f>
              <c:numCache>
                <c:formatCode>General</c:formatCode>
                <c:ptCount val="4"/>
                <c:pt idx="0">
                  <c:v>5</c:v>
                </c:pt>
                <c:pt idx="1">
                  <c:v>24</c:v>
                </c:pt>
                <c:pt idx="2">
                  <c:v>48</c:v>
                </c:pt>
                <c:pt idx="3">
                  <c:v>72</c:v>
                </c:pt>
              </c:numCache>
            </c:numRef>
          </c:cat>
          <c:val>
            <c:numRef>
              <c:f>('HPMA-linear-THP'!$N$44,'HPMA-linear-THP'!$P$44,'HPMA-linear-THP'!$R$44,'HPMA-linear-THP'!$T$44)</c:f>
              <c:numCache>
                <c:formatCode>General</c:formatCode>
                <c:ptCount val="4"/>
                <c:pt idx="0">
                  <c:v>15575</c:v>
                </c:pt>
                <c:pt idx="1">
                  <c:v>908.33333333333337</c:v>
                </c:pt>
                <c:pt idx="2">
                  <c:v>0</c:v>
                </c:pt>
                <c:pt idx="3">
                  <c:v>0</c:v>
                </c:pt>
              </c:numCache>
            </c:numRef>
          </c:val>
        </c:ser>
        <c:ser>
          <c:idx val="7"/>
          <c:order val="7"/>
          <c:tx>
            <c:v>Plasma</c:v>
          </c:tx>
          <c:spPr>
            <a:pattFill prst="smGrid">
              <a:fgClr>
                <a:schemeClr val="tx1"/>
              </a:fgClr>
              <a:bgClr>
                <a:schemeClr val="bg1"/>
              </a:bgClr>
            </a:pattFill>
          </c:spPr>
          <c:invertIfNegative val="0"/>
          <c:errBars>
            <c:errBarType val="both"/>
            <c:errValType val="cust"/>
            <c:noEndCap val="0"/>
            <c:plus>
              <c:numRef>
                <c:f>('HPMA-linear-THP'!$N$58,'HPMA-linear-THP'!$P$58,'HPMA-linear-THP'!$R$58,'HPMA-linear-THP'!$T$58)</c:f>
                <c:numCache>
                  <c:formatCode>General</c:formatCode>
                  <c:ptCount val="4"/>
                  <c:pt idx="0">
                    <c:v>89.591864710040525</c:v>
                  </c:pt>
                  <c:pt idx="1">
                    <c:v>12.498088742772721</c:v>
                  </c:pt>
                  <c:pt idx="2">
                    <c:v>0</c:v>
                  </c:pt>
                  <c:pt idx="3">
                    <c:v>0</c:v>
                  </c:pt>
                </c:numCache>
              </c:numRef>
            </c:plus>
            <c:minus>
              <c:numRef>
                <c:f>('HPMA-linear-THP'!$N$58,'HPMA-linear-THP'!$P$58,'HPMA-linear-THP'!$R$58,'HPMA-linear-THP'!$T$58)</c:f>
                <c:numCache>
                  <c:formatCode>General</c:formatCode>
                  <c:ptCount val="4"/>
                  <c:pt idx="0">
                    <c:v>89.591864710040525</c:v>
                  </c:pt>
                  <c:pt idx="1">
                    <c:v>12.498088742772721</c:v>
                  </c:pt>
                  <c:pt idx="2">
                    <c:v>0</c:v>
                  </c:pt>
                  <c:pt idx="3">
                    <c:v>0</c:v>
                  </c:pt>
                </c:numCache>
              </c:numRef>
            </c:minus>
          </c:errBars>
          <c:cat>
            <c:numRef>
              <c:f>'HPMA-linear-THP'!$V$2:$Y$2</c:f>
              <c:numCache>
                <c:formatCode>General</c:formatCode>
                <c:ptCount val="4"/>
                <c:pt idx="0">
                  <c:v>5</c:v>
                </c:pt>
                <c:pt idx="1">
                  <c:v>24</c:v>
                </c:pt>
                <c:pt idx="2">
                  <c:v>48</c:v>
                </c:pt>
                <c:pt idx="3">
                  <c:v>72</c:v>
                </c:pt>
              </c:numCache>
            </c:numRef>
          </c:cat>
          <c:val>
            <c:numRef>
              <c:f>('HPMA-linear-THP'!$N$57,'HPMA-linear-THP'!$P$57,'HPMA-linear-THP'!$R$57,'HPMA-linear-THP'!$T$57)</c:f>
              <c:numCache>
                <c:formatCode>General</c:formatCode>
                <c:ptCount val="4"/>
                <c:pt idx="0">
                  <c:v>636</c:v>
                </c:pt>
                <c:pt idx="1">
                  <c:v>25.4</c:v>
                </c:pt>
                <c:pt idx="2">
                  <c:v>0</c:v>
                </c:pt>
                <c:pt idx="3">
                  <c:v>0</c:v>
                </c:pt>
              </c:numCache>
            </c:numRef>
          </c:val>
        </c:ser>
        <c:dLbls>
          <c:showLegendKey val="0"/>
          <c:showVal val="0"/>
          <c:showCatName val="0"/>
          <c:showSerName val="0"/>
          <c:showPercent val="0"/>
          <c:showBubbleSize val="0"/>
        </c:dLbls>
        <c:gapWidth val="150"/>
        <c:axId val="243976344"/>
        <c:axId val="243975168"/>
      </c:barChart>
      <c:catAx>
        <c:axId val="243976344"/>
        <c:scaling>
          <c:orientation val="minMax"/>
        </c:scaling>
        <c:delete val="0"/>
        <c:axPos val="b"/>
        <c:numFmt formatCode="General" sourceLinked="1"/>
        <c:majorTickMark val="out"/>
        <c:minorTickMark val="none"/>
        <c:tickLblPos val="nextTo"/>
        <c:spPr>
          <a:ln w="28575">
            <a:solidFill>
              <a:schemeClr val="tx1"/>
            </a:solidFill>
          </a:ln>
        </c:spPr>
        <c:txPr>
          <a:bodyPr/>
          <a:lstStyle/>
          <a:p>
            <a:pPr>
              <a:defRPr lang="ja-JP">
                <a:solidFill>
                  <a:schemeClr val="bg1"/>
                </a:solidFill>
              </a:defRPr>
            </a:pPr>
            <a:endParaRPr lang="ja-JP"/>
          </a:p>
        </c:txPr>
        <c:crossAx val="243975168"/>
        <c:crosses val="autoZero"/>
        <c:auto val="1"/>
        <c:lblAlgn val="ctr"/>
        <c:lblOffset val="100"/>
        <c:noMultiLvlLbl val="0"/>
      </c:catAx>
      <c:valAx>
        <c:axId val="243975168"/>
        <c:scaling>
          <c:orientation val="minMax"/>
        </c:scaling>
        <c:delete val="0"/>
        <c:axPos val="l"/>
        <c:numFmt formatCode="General" sourceLinked="1"/>
        <c:majorTickMark val="out"/>
        <c:minorTickMark val="none"/>
        <c:tickLblPos val="nextTo"/>
        <c:spPr>
          <a:ln w="28575">
            <a:solidFill>
              <a:schemeClr val="tx1"/>
            </a:solidFill>
          </a:ln>
        </c:spPr>
        <c:txPr>
          <a:bodyPr/>
          <a:lstStyle/>
          <a:p>
            <a:pPr>
              <a:defRPr lang="ja-JP" b="1">
                <a:latin typeface="Arial" pitchFamily="34" charset="0"/>
                <a:cs typeface="Arial" pitchFamily="34" charset="0"/>
              </a:defRPr>
            </a:pPr>
            <a:endParaRPr lang="ja-JP"/>
          </a:p>
        </c:txPr>
        <c:crossAx val="243976344"/>
        <c:crosses val="autoZero"/>
        <c:crossBetween val="between"/>
        <c:dispUnits>
          <c:builtInUnit val="thousands"/>
        </c:dispUnits>
      </c:valAx>
      <c:spPr>
        <a:noFill/>
        <a:ln w="25400">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115262648609201"/>
          <c:y val="5.1222697508832203E-2"/>
          <c:w val="0.84080588894236197"/>
          <c:h val="0.83319873943092804"/>
        </c:manualLayout>
      </c:layout>
      <c:barChart>
        <c:barDir val="col"/>
        <c:grouping val="clustered"/>
        <c:varyColors val="0"/>
        <c:ser>
          <c:idx val="0"/>
          <c:order val="0"/>
          <c:tx>
            <c:v>Tumor</c:v>
          </c:tx>
          <c:spPr>
            <a:solidFill>
              <a:schemeClr val="tx1"/>
            </a:solidFill>
          </c:spPr>
          <c:invertIfNegative val="0"/>
          <c:errBars>
            <c:errBarType val="both"/>
            <c:errValType val="cust"/>
            <c:noEndCap val="0"/>
            <c:plus>
              <c:numRef>
                <c:f>(THP!$C$9,THP!$E$9)</c:f>
                <c:numCache>
                  <c:formatCode>General</c:formatCode>
                  <c:ptCount val="2"/>
                  <c:pt idx="0">
                    <c:v>2495.9960084251079</c:v>
                  </c:pt>
                  <c:pt idx="1">
                    <c:v>710.58040960789162</c:v>
                  </c:pt>
                </c:numCache>
              </c:numRef>
            </c:plus>
            <c:minus>
              <c:numRef>
                <c:f>(THP!$C$9,THP!$E$9)</c:f>
                <c:numCache>
                  <c:formatCode>General</c:formatCode>
                  <c:ptCount val="2"/>
                  <c:pt idx="0">
                    <c:v>2495.9960084251079</c:v>
                  </c:pt>
                  <c:pt idx="1">
                    <c:v>710.58040960789162</c:v>
                  </c:pt>
                </c:numCache>
              </c:numRef>
            </c:minus>
          </c:errBars>
          <c:cat>
            <c:numRef>
              <c:f>THP!$D$60:$E$60</c:f>
              <c:numCache>
                <c:formatCode>General</c:formatCode>
                <c:ptCount val="2"/>
                <c:pt idx="0">
                  <c:v>5</c:v>
                </c:pt>
                <c:pt idx="1">
                  <c:v>24</c:v>
                </c:pt>
              </c:numCache>
            </c:numRef>
          </c:cat>
          <c:val>
            <c:numRef>
              <c:f>(THP!$C$8,THP!$E$8)</c:f>
              <c:numCache>
                <c:formatCode>General</c:formatCode>
                <c:ptCount val="2"/>
                <c:pt idx="0">
                  <c:v>53744.333333333343</c:v>
                </c:pt>
                <c:pt idx="1">
                  <c:v>10998.666666666661</c:v>
                </c:pt>
              </c:numCache>
            </c:numRef>
          </c:val>
        </c:ser>
        <c:ser>
          <c:idx val="1"/>
          <c:order val="1"/>
          <c:tx>
            <c:v>Heart</c:v>
          </c:tx>
          <c:spPr>
            <a:pattFill prst="pct20">
              <a:fgClr>
                <a:schemeClr val="tx1"/>
              </a:fgClr>
              <a:bgClr>
                <a:schemeClr val="bg1"/>
              </a:bgClr>
            </a:pattFill>
          </c:spPr>
          <c:invertIfNegative val="0"/>
          <c:errBars>
            <c:errBarType val="both"/>
            <c:errValType val="cust"/>
            <c:noEndCap val="0"/>
            <c:plus>
              <c:numRef>
                <c:f>(THP!$C$15,THP!$E$15)</c:f>
                <c:numCache>
                  <c:formatCode>General</c:formatCode>
                  <c:ptCount val="2"/>
                  <c:pt idx="0">
                    <c:v>1221.2086302178341</c:v>
                  </c:pt>
                  <c:pt idx="1">
                    <c:v>78.260722848314799</c:v>
                  </c:pt>
                </c:numCache>
              </c:numRef>
            </c:plus>
            <c:minus>
              <c:numRef>
                <c:f>(THP!$C$15,THP!$E$15)</c:f>
                <c:numCache>
                  <c:formatCode>General</c:formatCode>
                  <c:ptCount val="2"/>
                  <c:pt idx="0">
                    <c:v>1221.2086302178341</c:v>
                  </c:pt>
                  <c:pt idx="1">
                    <c:v>78.260722848314799</c:v>
                  </c:pt>
                </c:numCache>
              </c:numRef>
            </c:minus>
          </c:errBars>
          <c:cat>
            <c:numRef>
              <c:f>THP!$D$60:$E$60</c:f>
              <c:numCache>
                <c:formatCode>General</c:formatCode>
                <c:ptCount val="2"/>
                <c:pt idx="0">
                  <c:v>5</c:v>
                </c:pt>
                <c:pt idx="1">
                  <c:v>24</c:v>
                </c:pt>
              </c:numCache>
            </c:numRef>
          </c:cat>
          <c:val>
            <c:numRef>
              <c:f>(THP!$C$14,THP!$E$14)</c:f>
              <c:numCache>
                <c:formatCode>General</c:formatCode>
                <c:ptCount val="2"/>
                <c:pt idx="0">
                  <c:v>30427.666666666661</c:v>
                </c:pt>
                <c:pt idx="1">
                  <c:v>1596.333333333333</c:v>
                </c:pt>
              </c:numCache>
            </c:numRef>
          </c:val>
        </c:ser>
        <c:ser>
          <c:idx val="2"/>
          <c:order val="2"/>
          <c:tx>
            <c:v>Kidney</c:v>
          </c:tx>
          <c:spPr>
            <a:pattFill prst="ltDnDiag">
              <a:fgClr>
                <a:schemeClr val="tx1"/>
              </a:fgClr>
              <a:bgClr>
                <a:schemeClr val="bg1"/>
              </a:bgClr>
            </a:pattFill>
          </c:spPr>
          <c:invertIfNegative val="0"/>
          <c:errBars>
            <c:errBarType val="both"/>
            <c:errValType val="cust"/>
            <c:noEndCap val="0"/>
            <c:plus>
              <c:numRef>
                <c:f>(THP!$C$21,THP!$E$21)</c:f>
                <c:numCache>
                  <c:formatCode>General</c:formatCode>
                  <c:ptCount val="2"/>
                  <c:pt idx="0">
                    <c:v>19682.281407586052</c:v>
                  </c:pt>
                  <c:pt idx="1">
                    <c:v>476.50028176121629</c:v>
                  </c:pt>
                </c:numCache>
              </c:numRef>
            </c:plus>
            <c:minus>
              <c:numRef>
                <c:f>(THP!$C$21,THP!$E$21)</c:f>
                <c:numCache>
                  <c:formatCode>General</c:formatCode>
                  <c:ptCount val="2"/>
                  <c:pt idx="0">
                    <c:v>19682.281407586052</c:v>
                  </c:pt>
                  <c:pt idx="1">
                    <c:v>476.50028176121629</c:v>
                  </c:pt>
                </c:numCache>
              </c:numRef>
            </c:minus>
          </c:errBars>
          <c:cat>
            <c:numRef>
              <c:f>THP!$D$60:$E$60</c:f>
              <c:numCache>
                <c:formatCode>General</c:formatCode>
                <c:ptCount val="2"/>
                <c:pt idx="0">
                  <c:v>5</c:v>
                </c:pt>
                <c:pt idx="1">
                  <c:v>24</c:v>
                </c:pt>
              </c:numCache>
            </c:numRef>
          </c:cat>
          <c:val>
            <c:numRef>
              <c:f>(THP!$C$20,THP!$E$20)</c:f>
              <c:numCache>
                <c:formatCode>General</c:formatCode>
                <c:ptCount val="2"/>
                <c:pt idx="0">
                  <c:v>226172.33333333331</c:v>
                </c:pt>
                <c:pt idx="1">
                  <c:v>13159.666666666661</c:v>
                </c:pt>
              </c:numCache>
            </c:numRef>
          </c:val>
        </c:ser>
        <c:ser>
          <c:idx val="3"/>
          <c:order val="3"/>
          <c:tx>
            <c:v>Spleen</c:v>
          </c:tx>
          <c:spPr>
            <a:pattFill prst="ltHorz">
              <a:fgClr>
                <a:schemeClr val="tx1"/>
              </a:fgClr>
              <a:bgClr>
                <a:schemeClr val="bg1"/>
              </a:bgClr>
            </a:pattFill>
          </c:spPr>
          <c:invertIfNegative val="0"/>
          <c:errBars>
            <c:errBarType val="both"/>
            <c:errValType val="cust"/>
            <c:noEndCap val="0"/>
            <c:plus>
              <c:numRef>
                <c:f>(THP!$C$27,THP!$E$27)</c:f>
                <c:numCache>
                  <c:formatCode>General</c:formatCode>
                  <c:ptCount val="2"/>
                  <c:pt idx="0">
                    <c:v>25767.287172347471</c:v>
                  </c:pt>
                  <c:pt idx="1">
                    <c:v>1359.6635477069181</c:v>
                  </c:pt>
                </c:numCache>
              </c:numRef>
            </c:plus>
            <c:minus>
              <c:numRef>
                <c:f>(THP!$C$27,THP!$E$27)</c:f>
                <c:numCache>
                  <c:formatCode>General</c:formatCode>
                  <c:ptCount val="2"/>
                  <c:pt idx="0">
                    <c:v>25767.287172347471</c:v>
                  </c:pt>
                  <c:pt idx="1">
                    <c:v>1359.6635477069181</c:v>
                  </c:pt>
                </c:numCache>
              </c:numRef>
            </c:minus>
          </c:errBars>
          <c:cat>
            <c:numRef>
              <c:f>THP!$D$60:$E$60</c:f>
              <c:numCache>
                <c:formatCode>General</c:formatCode>
                <c:ptCount val="2"/>
                <c:pt idx="0">
                  <c:v>5</c:v>
                </c:pt>
                <c:pt idx="1">
                  <c:v>24</c:v>
                </c:pt>
              </c:numCache>
            </c:numRef>
          </c:cat>
          <c:val>
            <c:numRef>
              <c:f>(THP!$C$26,THP!$E$26)</c:f>
              <c:numCache>
                <c:formatCode>General</c:formatCode>
                <c:ptCount val="2"/>
                <c:pt idx="0">
                  <c:v>871625</c:v>
                </c:pt>
                <c:pt idx="1">
                  <c:v>44898.66666666665</c:v>
                </c:pt>
              </c:numCache>
            </c:numRef>
          </c:val>
        </c:ser>
        <c:ser>
          <c:idx val="4"/>
          <c:order val="4"/>
          <c:tx>
            <c:v>Lung</c:v>
          </c:tx>
          <c:spPr>
            <a:pattFill prst="ltUpDiag">
              <a:fgClr>
                <a:schemeClr val="tx1"/>
              </a:fgClr>
              <a:bgClr>
                <a:schemeClr val="bg1"/>
              </a:bgClr>
            </a:pattFill>
          </c:spPr>
          <c:invertIfNegative val="0"/>
          <c:errBars>
            <c:errBarType val="both"/>
            <c:errValType val="cust"/>
            <c:noEndCap val="0"/>
            <c:plus>
              <c:numRef>
                <c:f>(THP!$C$33,THP!$E$33)</c:f>
                <c:numCache>
                  <c:formatCode>General</c:formatCode>
                  <c:ptCount val="2"/>
                  <c:pt idx="0">
                    <c:v>30709.14896610166</c:v>
                  </c:pt>
                  <c:pt idx="1">
                    <c:v>1824.291663653067</c:v>
                  </c:pt>
                </c:numCache>
              </c:numRef>
            </c:plus>
            <c:minus>
              <c:numRef>
                <c:f>(THP!$C$33,THP!$E$33)</c:f>
                <c:numCache>
                  <c:formatCode>General</c:formatCode>
                  <c:ptCount val="2"/>
                  <c:pt idx="0">
                    <c:v>30709.14896610166</c:v>
                  </c:pt>
                  <c:pt idx="1">
                    <c:v>1824.291663653067</c:v>
                  </c:pt>
                </c:numCache>
              </c:numRef>
            </c:minus>
          </c:errBars>
          <c:cat>
            <c:numRef>
              <c:f>THP!$D$60:$E$60</c:f>
              <c:numCache>
                <c:formatCode>General</c:formatCode>
                <c:ptCount val="2"/>
                <c:pt idx="0">
                  <c:v>5</c:v>
                </c:pt>
                <c:pt idx="1">
                  <c:v>24</c:v>
                </c:pt>
              </c:numCache>
            </c:numRef>
          </c:cat>
          <c:val>
            <c:numRef>
              <c:f>(THP!$C$32,THP!$E$32)</c:f>
              <c:numCache>
                <c:formatCode>General</c:formatCode>
                <c:ptCount val="2"/>
                <c:pt idx="0">
                  <c:v>123307</c:v>
                </c:pt>
                <c:pt idx="1">
                  <c:v>9608.3333333333303</c:v>
                </c:pt>
              </c:numCache>
            </c:numRef>
          </c:val>
        </c:ser>
        <c:ser>
          <c:idx val="5"/>
          <c:order val="5"/>
          <c:tx>
            <c:v>Intestine</c:v>
          </c:tx>
          <c:spPr>
            <a:pattFill prst="zigZag">
              <a:fgClr>
                <a:schemeClr val="tx1"/>
              </a:fgClr>
              <a:bgClr>
                <a:schemeClr val="bg1"/>
              </a:bgClr>
            </a:pattFill>
          </c:spPr>
          <c:invertIfNegative val="0"/>
          <c:errBars>
            <c:errBarType val="both"/>
            <c:errValType val="cust"/>
            <c:noEndCap val="0"/>
            <c:plus>
              <c:numRef>
                <c:f>(THP!$C$39,THP!$E$39)</c:f>
                <c:numCache>
                  <c:formatCode>General</c:formatCode>
                  <c:ptCount val="2"/>
                  <c:pt idx="0">
                    <c:v>52662.090155590617</c:v>
                  </c:pt>
                  <c:pt idx="1">
                    <c:v>1152.983986911385</c:v>
                  </c:pt>
                </c:numCache>
              </c:numRef>
            </c:plus>
            <c:minus>
              <c:numRef>
                <c:f>(THP!$C$39,THP!$E$39)</c:f>
                <c:numCache>
                  <c:formatCode>General</c:formatCode>
                  <c:ptCount val="2"/>
                  <c:pt idx="0">
                    <c:v>52662.090155590617</c:v>
                  </c:pt>
                  <c:pt idx="1">
                    <c:v>1152.983986911385</c:v>
                  </c:pt>
                </c:numCache>
              </c:numRef>
            </c:minus>
          </c:errBars>
          <c:cat>
            <c:numRef>
              <c:f>THP!$D$60:$E$60</c:f>
              <c:numCache>
                <c:formatCode>General</c:formatCode>
                <c:ptCount val="2"/>
                <c:pt idx="0">
                  <c:v>5</c:v>
                </c:pt>
                <c:pt idx="1">
                  <c:v>24</c:v>
                </c:pt>
              </c:numCache>
            </c:numRef>
          </c:cat>
          <c:val>
            <c:numRef>
              <c:f>(THP!$C$38,THP!$E$38)</c:f>
              <c:numCache>
                <c:formatCode>General</c:formatCode>
                <c:ptCount val="2"/>
                <c:pt idx="0">
                  <c:v>299646</c:v>
                </c:pt>
                <c:pt idx="1">
                  <c:v>4506.6666666666697</c:v>
                </c:pt>
              </c:numCache>
            </c:numRef>
          </c:val>
        </c:ser>
        <c:ser>
          <c:idx val="6"/>
          <c:order val="6"/>
          <c:tx>
            <c:v>Liver</c:v>
          </c:tx>
          <c:spPr>
            <a:pattFill prst="lgCheck">
              <a:fgClr>
                <a:schemeClr val="tx1"/>
              </a:fgClr>
              <a:bgClr>
                <a:schemeClr val="bg1"/>
              </a:bgClr>
            </a:pattFill>
          </c:spPr>
          <c:invertIfNegative val="0"/>
          <c:errBars>
            <c:errBarType val="both"/>
            <c:errValType val="cust"/>
            <c:noEndCap val="0"/>
            <c:plus>
              <c:numRef>
                <c:f>(THP!$C$45,THP!$E$45)</c:f>
                <c:numCache>
                  <c:formatCode>General</c:formatCode>
                  <c:ptCount val="2"/>
                  <c:pt idx="0">
                    <c:v>15509.21252627564</c:v>
                  </c:pt>
                  <c:pt idx="1">
                    <c:v>1576.4796459434781</c:v>
                  </c:pt>
                </c:numCache>
              </c:numRef>
            </c:plus>
            <c:minus>
              <c:numRef>
                <c:f>(THP!$C$45,THP!$E$45)</c:f>
                <c:numCache>
                  <c:formatCode>General</c:formatCode>
                  <c:ptCount val="2"/>
                  <c:pt idx="0">
                    <c:v>15509.21252627564</c:v>
                  </c:pt>
                  <c:pt idx="1">
                    <c:v>1576.4796459434781</c:v>
                  </c:pt>
                </c:numCache>
              </c:numRef>
            </c:minus>
          </c:errBars>
          <c:cat>
            <c:numRef>
              <c:f>THP!$D$60:$E$60</c:f>
              <c:numCache>
                <c:formatCode>General</c:formatCode>
                <c:ptCount val="2"/>
                <c:pt idx="0">
                  <c:v>5</c:v>
                </c:pt>
                <c:pt idx="1">
                  <c:v>24</c:v>
                </c:pt>
              </c:numCache>
            </c:numRef>
          </c:cat>
          <c:val>
            <c:numRef>
              <c:f>(THP!$C$44,THP!$E$44)</c:f>
              <c:numCache>
                <c:formatCode>General</c:formatCode>
                <c:ptCount val="2"/>
                <c:pt idx="0">
                  <c:v>393468.66666666669</c:v>
                </c:pt>
                <c:pt idx="1">
                  <c:v>16774.666666666661</c:v>
                </c:pt>
              </c:numCache>
            </c:numRef>
          </c:val>
        </c:ser>
        <c:ser>
          <c:idx val="7"/>
          <c:order val="7"/>
          <c:tx>
            <c:v>Blood</c:v>
          </c:tx>
          <c:spPr>
            <a:pattFill prst="smGrid">
              <a:fgClr>
                <a:schemeClr val="tx1"/>
              </a:fgClr>
              <a:bgClr>
                <a:schemeClr val="bg1"/>
              </a:bgClr>
            </a:pattFill>
          </c:spPr>
          <c:invertIfNegative val="0"/>
          <c:errBars>
            <c:errBarType val="both"/>
            <c:errValType val="cust"/>
            <c:noEndCap val="0"/>
            <c:plus>
              <c:numRef>
                <c:f>(THP!$C$57,THP!$E$57)</c:f>
                <c:numCache>
                  <c:formatCode>General</c:formatCode>
                  <c:ptCount val="2"/>
                  <c:pt idx="0">
                    <c:v>735.04660522435688</c:v>
                  </c:pt>
                  <c:pt idx="1">
                    <c:v>46.748269922433941</c:v>
                  </c:pt>
                </c:numCache>
              </c:numRef>
            </c:plus>
            <c:minus>
              <c:numRef>
                <c:f>(THP!$C$57,THP!$E$57)</c:f>
                <c:numCache>
                  <c:formatCode>General</c:formatCode>
                  <c:ptCount val="2"/>
                  <c:pt idx="0">
                    <c:v>735.04660522435688</c:v>
                  </c:pt>
                  <c:pt idx="1">
                    <c:v>46.748269922433941</c:v>
                  </c:pt>
                </c:numCache>
              </c:numRef>
            </c:minus>
          </c:errBars>
          <c:cat>
            <c:numRef>
              <c:f>THP!$D$60:$E$60</c:f>
              <c:numCache>
                <c:formatCode>General</c:formatCode>
                <c:ptCount val="2"/>
                <c:pt idx="0">
                  <c:v>5</c:v>
                </c:pt>
                <c:pt idx="1">
                  <c:v>24</c:v>
                </c:pt>
              </c:numCache>
            </c:numRef>
          </c:cat>
          <c:val>
            <c:numRef>
              <c:f>(THP!$C$56,THP!$E$56)</c:f>
              <c:numCache>
                <c:formatCode>General</c:formatCode>
                <c:ptCount val="2"/>
                <c:pt idx="0">
                  <c:v>5625.4333333333307</c:v>
                </c:pt>
                <c:pt idx="1">
                  <c:v>190.73333333333341</c:v>
                </c:pt>
              </c:numCache>
            </c:numRef>
          </c:val>
        </c:ser>
        <c:dLbls>
          <c:showLegendKey val="0"/>
          <c:showVal val="0"/>
          <c:showCatName val="0"/>
          <c:showSerName val="0"/>
          <c:showPercent val="0"/>
          <c:showBubbleSize val="0"/>
        </c:dLbls>
        <c:gapWidth val="150"/>
        <c:axId val="249557648"/>
        <c:axId val="244585088"/>
      </c:barChart>
      <c:catAx>
        <c:axId val="249557648"/>
        <c:scaling>
          <c:orientation val="minMax"/>
        </c:scaling>
        <c:delete val="0"/>
        <c:axPos val="b"/>
        <c:numFmt formatCode="General" sourceLinked="1"/>
        <c:majorTickMark val="out"/>
        <c:minorTickMark val="none"/>
        <c:tickLblPos val="nextTo"/>
        <c:spPr>
          <a:ln w="28575">
            <a:solidFill>
              <a:schemeClr val="tx1"/>
            </a:solidFill>
          </a:ln>
        </c:spPr>
        <c:txPr>
          <a:bodyPr/>
          <a:lstStyle/>
          <a:p>
            <a:pPr>
              <a:defRPr lang="ja-JP">
                <a:solidFill>
                  <a:schemeClr val="bg1"/>
                </a:solidFill>
              </a:defRPr>
            </a:pPr>
            <a:endParaRPr lang="ja-JP"/>
          </a:p>
        </c:txPr>
        <c:crossAx val="244585088"/>
        <c:crosses val="autoZero"/>
        <c:auto val="1"/>
        <c:lblAlgn val="ctr"/>
        <c:lblOffset val="100"/>
        <c:noMultiLvlLbl val="0"/>
      </c:catAx>
      <c:valAx>
        <c:axId val="244585088"/>
        <c:scaling>
          <c:orientation val="minMax"/>
        </c:scaling>
        <c:delete val="0"/>
        <c:axPos val="l"/>
        <c:numFmt formatCode="General" sourceLinked="1"/>
        <c:majorTickMark val="out"/>
        <c:minorTickMark val="none"/>
        <c:tickLblPos val="nextTo"/>
        <c:spPr>
          <a:ln w="28575">
            <a:solidFill>
              <a:schemeClr val="tx1"/>
            </a:solidFill>
          </a:ln>
        </c:spPr>
        <c:txPr>
          <a:bodyPr/>
          <a:lstStyle/>
          <a:p>
            <a:pPr>
              <a:defRPr lang="ja-JP" b="1">
                <a:latin typeface="Arial" pitchFamily="34" charset="0"/>
                <a:cs typeface="Arial" pitchFamily="34" charset="0"/>
              </a:defRPr>
            </a:pPr>
            <a:endParaRPr lang="ja-JP"/>
          </a:p>
        </c:txPr>
        <c:crossAx val="249557648"/>
        <c:crosses val="autoZero"/>
        <c:crossBetween val="between"/>
        <c:dispUnits>
          <c:builtInUnit val="thousands"/>
        </c:dispUnits>
      </c:valAx>
    </c:plotArea>
    <c:legend>
      <c:legendPos val="r"/>
      <c:layout>
        <c:manualLayout>
          <c:xMode val="edge"/>
          <c:yMode val="edge"/>
          <c:x val="0.68783942588594404"/>
          <c:y val="3.2495073063963903E-2"/>
          <c:w val="0.27570224825659301"/>
          <c:h val="0.72278342369833504"/>
        </c:manualLayout>
      </c:layout>
      <c:overlay val="0"/>
      <c:txPr>
        <a:bodyPr/>
        <a:lstStyle/>
        <a:p>
          <a:pPr>
            <a:defRPr lang="ja-JP" sz="1200" b="1">
              <a:latin typeface="Arial" pitchFamily="34" charset="0"/>
              <a:cs typeface="Arial" pitchFamily="34" charset="0"/>
            </a:defRPr>
          </a:pPr>
          <a:endParaRPr lang="ja-JP"/>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914658154198E-2"/>
          <c:y val="4.9428579784561201E-2"/>
          <c:w val="0.92396073603270401"/>
          <c:h val="0.88902050915531605"/>
        </c:manualLayout>
      </c:layout>
      <c:scatterChart>
        <c:scatterStyle val="lineMarker"/>
        <c:varyColors val="0"/>
        <c:ser>
          <c:idx val="4"/>
          <c:order val="0"/>
          <c:tx>
            <c:v>pH 5</c:v>
          </c:tx>
          <c:xVal>
            <c:numRef>
              <c:f>'C:\Users\Maeda\AppData\Local\Microsoft\Windows\Temporary Internet Files\Content.Outlook\5KM8CBV7\[Uvolnovani_PIR_JAP12 a 13.xlsx]Star'!$B$41:$B$45</c:f>
              <c:numCache>
                <c:formatCode>General</c:formatCode>
                <c:ptCount val="5"/>
                <c:pt idx="0">
                  <c:v>0</c:v>
                </c:pt>
                <c:pt idx="1">
                  <c:v>2</c:v>
                </c:pt>
                <c:pt idx="2">
                  <c:v>5</c:v>
                </c:pt>
                <c:pt idx="3">
                  <c:v>9</c:v>
                </c:pt>
                <c:pt idx="4">
                  <c:v>24</c:v>
                </c:pt>
              </c:numCache>
            </c:numRef>
          </c:xVal>
          <c:yVal>
            <c:numRef>
              <c:f>'C:\Users\Maeda\AppData\Local\Microsoft\Windows\Temporary Internet Files\Content.Outlook\5KM8CBV7\[Uvolnovani_PIR_JAP12 a 13.xlsx]Star'!$C$41:$C$45</c:f>
              <c:numCache>
                <c:formatCode>General</c:formatCode>
                <c:ptCount val="5"/>
                <c:pt idx="0">
                  <c:v>0</c:v>
                </c:pt>
                <c:pt idx="1">
                  <c:v>42.1</c:v>
                </c:pt>
                <c:pt idx="2">
                  <c:v>68</c:v>
                </c:pt>
                <c:pt idx="3">
                  <c:v>79.599999999999994</c:v>
                </c:pt>
                <c:pt idx="4">
                  <c:v>88.1</c:v>
                </c:pt>
              </c:numCache>
            </c:numRef>
          </c:yVal>
          <c:smooth val="0"/>
        </c:ser>
        <c:ser>
          <c:idx val="0"/>
          <c:order val="1"/>
          <c:tx>
            <c:v>pH 5.5</c:v>
          </c:tx>
          <c:xVal>
            <c:numRef>
              <c:f>'C:\Users\Maeda\AppData\Local\Microsoft\Windows\Temporary Internet Files\Content.Outlook\5KM8CBV7\[Uvolnovani_PIR_JAP12 a 13.xlsx]Star'!$A$4:$A$9</c:f>
              <c:numCache>
                <c:formatCode>General</c:formatCode>
                <c:ptCount val="6"/>
                <c:pt idx="0">
                  <c:v>0</c:v>
                </c:pt>
                <c:pt idx="1">
                  <c:v>2</c:v>
                </c:pt>
                <c:pt idx="2">
                  <c:v>5</c:v>
                </c:pt>
                <c:pt idx="3">
                  <c:v>8</c:v>
                </c:pt>
                <c:pt idx="4">
                  <c:v>12</c:v>
                </c:pt>
                <c:pt idx="5">
                  <c:v>24</c:v>
                </c:pt>
              </c:numCache>
            </c:numRef>
          </c:xVal>
          <c:yVal>
            <c:numRef>
              <c:f>'C:\Users\Maeda\AppData\Local\Microsoft\Windows\Temporary Internet Files\Content.Outlook\5KM8CBV7\[Uvolnovani_PIR_JAP12 a 13.xlsx]Star'!$D$4:$D$9</c:f>
              <c:numCache>
                <c:formatCode>General</c:formatCode>
                <c:ptCount val="6"/>
                <c:pt idx="0">
                  <c:v>0</c:v>
                </c:pt>
                <c:pt idx="1">
                  <c:v>22.122586938482911</c:v>
                </c:pt>
                <c:pt idx="2">
                  <c:v>39.448917068015902</c:v>
                </c:pt>
                <c:pt idx="3">
                  <c:v>51.240822648715451</c:v>
                </c:pt>
                <c:pt idx="4">
                  <c:v>61.293057475518182</c:v>
                </c:pt>
                <c:pt idx="5">
                  <c:v>71.303140361450815</c:v>
                </c:pt>
              </c:numCache>
            </c:numRef>
          </c:yVal>
          <c:smooth val="0"/>
        </c:ser>
        <c:ser>
          <c:idx val="1"/>
          <c:order val="2"/>
          <c:tx>
            <c:v>ph 6.0</c:v>
          </c:tx>
          <c:xVal>
            <c:numRef>
              <c:f>'C:\Users\Maeda\AppData\Local\Microsoft\Windows\Temporary Internet Files\Content.Outlook\5KM8CBV7\[Uvolnovani_PIR_JAP12 a 13.xlsx]Star'!$A$13:$A$18</c:f>
              <c:numCache>
                <c:formatCode>General</c:formatCode>
                <c:ptCount val="6"/>
                <c:pt idx="0">
                  <c:v>0</c:v>
                </c:pt>
                <c:pt idx="1">
                  <c:v>2</c:v>
                </c:pt>
                <c:pt idx="2">
                  <c:v>5</c:v>
                </c:pt>
                <c:pt idx="3">
                  <c:v>8</c:v>
                </c:pt>
                <c:pt idx="4">
                  <c:v>12</c:v>
                </c:pt>
                <c:pt idx="5">
                  <c:v>24</c:v>
                </c:pt>
              </c:numCache>
            </c:numRef>
          </c:xVal>
          <c:yVal>
            <c:numRef>
              <c:f>'C:\Users\Maeda\AppData\Local\Microsoft\Windows\Temporary Internet Files\Content.Outlook\5KM8CBV7\[Uvolnovani_PIR_JAP12 a 13.xlsx]Star'!$D$13:$D$18</c:f>
              <c:numCache>
                <c:formatCode>General</c:formatCode>
                <c:ptCount val="6"/>
                <c:pt idx="0">
                  <c:v>0</c:v>
                </c:pt>
                <c:pt idx="1">
                  <c:v>11.01852331006792</c:v>
                </c:pt>
                <c:pt idx="2">
                  <c:v>19.29175047382326</c:v>
                </c:pt>
                <c:pt idx="3">
                  <c:v>26.57333572302861</c:v>
                </c:pt>
                <c:pt idx="4">
                  <c:v>32.877990603378187</c:v>
                </c:pt>
                <c:pt idx="5">
                  <c:v>43.116415137477453</c:v>
                </c:pt>
              </c:numCache>
            </c:numRef>
          </c:yVal>
          <c:smooth val="0"/>
        </c:ser>
        <c:ser>
          <c:idx val="2"/>
          <c:order val="3"/>
          <c:tx>
            <c:v>pH 6.5</c:v>
          </c:tx>
          <c:xVal>
            <c:numRef>
              <c:f>'C:\Users\Maeda\AppData\Local\Microsoft\Windows\Temporary Internet Files\Content.Outlook\5KM8CBV7\[Uvolnovani_PIR_JAP12 a 13.xlsx]Star'!$A$22:$A$27</c:f>
              <c:numCache>
                <c:formatCode>General</c:formatCode>
                <c:ptCount val="6"/>
                <c:pt idx="0">
                  <c:v>0</c:v>
                </c:pt>
                <c:pt idx="1">
                  <c:v>2</c:v>
                </c:pt>
                <c:pt idx="2">
                  <c:v>5</c:v>
                </c:pt>
                <c:pt idx="3">
                  <c:v>8</c:v>
                </c:pt>
                <c:pt idx="4">
                  <c:v>12</c:v>
                </c:pt>
                <c:pt idx="5">
                  <c:v>24</c:v>
                </c:pt>
              </c:numCache>
            </c:numRef>
          </c:xVal>
          <c:yVal>
            <c:numRef>
              <c:f>'C:\Users\Maeda\AppData\Local\Microsoft\Windows\Temporary Internet Files\Content.Outlook\5KM8CBV7\[Uvolnovani_PIR_JAP12 a 13.xlsx]Star'!$D$22:$D$27</c:f>
              <c:numCache>
                <c:formatCode>General</c:formatCode>
                <c:ptCount val="6"/>
                <c:pt idx="0">
                  <c:v>0</c:v>
                </c:pt>
                <c:pt idx="1">
                  <c:v>8.0238290694593601</c:v>
                </c:pt>
                <c:pt idx="2">
                  <c:v>12.80481985086</c:v>
                </c:pt>
                <c:pt idx="3">
                  <c:v>17.24222497620622</c:v>
                </c:pt>
                <c:pt idx="4">
                  <c:v>21.925086507475701</c:v>
                </c:pt>
                <c:pt idx="5">
                  <c:v>31.537496043976279</c:v>
                </c:pt>
              </c:numCache>
            </c:numRef>
          </c:yVal>
          <c:smooth val="0"/>
        </c:ser>
        <c:ser>
          <c:idx val="5"/>
          <c:order val="4"/>
          <c:tx>
            <c:v>pH 7.4</c:v>
          </c:tx>
          <c:xVal>
            <c:numRef>
              <c:f>'C:\Users\Maeda\AppData\Local\Microsoft\Windows\Temporary Internet Files\Content.Outlook\5KM8CBV7\[Uvolnovani_PIR_JAP12 a 13.xlsx]Star'!$B$41:$B$45</c:f>
              <c:numCache>
                <c:formatCode>General</c:formatCode>
                <c:ptCount val="5"/>
                <c:pt idx="0">
                  <c:v>0</c:v>
                </c:pt>
                <c:pt idx="1">
                  <c:v>2</c:v>
                </c:pt>
                <c:pt idx="2">
                  <c:v>5</c:v>
                </c:pt>
                <c:pt idx="3">
                  <c:v>9</c:v>
                </c:pt>
                <c:pt idx="4">
                  <c:v>24</c:v>
                </c:pt>
              </c:numCache>
            </c:numRef>
          </c:xVal>
          <c:yVal>
            <c:numRef>
              <c:f>'C:\Users\Maeda\AppData\Local\Microsoft\Windows\Temporary Internet Files\Content.Outlook\5KM8CBV7\[Uvolnovani_PIR_JAP12 a 13.xlsx]Star'!$E$41:$E$45</c:f>
              <c:numCache>
                <c:formatCode>General</c:formatCode>
                <c:ptCount val="5"/>
                <c:pt idx="0">
                  <c:v>0</c:v>
                </c:pt>
                <c:pt idx="1">
                  <c:v>3.1</c:v>
                </c:pt>
                <c:pt idx="2">
                  <c:v>6.1</c:v>
                </c:pt>
                <c:pt idx="3">
                  <c:v>8.9</c:v>
                </c:pt>
                <c:pt idx="4">
                  <c:v>14.3</c:v>
                </c:pt>
              </c:numCache>
            </c:numRef>
          </c:yVal>
          <c:smooth val="0"/>
        </c:ser>
        <c:ser>
          <c:idx val="3"/>
          <c:order val="5"/>
          <c:tx>
            <c:v>pH 8.0</c:v>
          </c:tx>
          <c:xVal>
            <c:numRef>
              <c:f>'C:\Users\Maeda\AppData\Local\Microsoft\Windows\Temporary Internet Files\Content.Outlook\5KM8CBV7\[Uvolnovani_PIR_JAP12 a 13.xlsx]Star'!$A$31:$A$36</c:f>
              <c:numCache>
                <c:formatCode>General</c:formatCode>
                <c:ptCount val="6"/>
                <c:pt idx="0">
                  <c:v>0</c:v>
                </c:pt>
                <c:pt idx="1">
                  <c:v>2</c:v>
                </c:pt>
                <c:pt idx="2">
                  <c:v>5</c:v>
                </c:pt>
                <c:pt idx="3">
                  <c:v>8</c:v>
                </c:pt>
                <c:pt idx="4">
                  <c:v>12</c:v>
                </c:pt>
                <c:pt idx="5">
                  <c:v>24</c:v>
                </c:pt>
              </c:numCache>
            </c:numRef>
          </c:xVal>
          <c:yVal>
            <c:numRef>
              <c:f>'C:\Users\Maeda\AppData\Local\Microsoft\Windows\Temporary Internet Files\Content.Outlook\5KM8CBV7\[Uvolnovani_PIR_JAP12 a 13.xlsx]Star'!$D$31:$D$36</c:f>
              <c:numCache>
                <c:formatCode>General</c:formatCode>
                <c:ptCount val="6"/>
                <c:pt idx="0">
                  <c:v>0</c:v>
                </c:pt>
                <c:pt idx="1">
                  <c:v>5.7565587537653471</c:v>
                </c:pt>
                <c:pt idx="2">
                  <c:v>7.8690172287938358</c:v>
                </c:pt>
                <c:pt idx="3">
                  <c:v>9.4697769510890186</c:v>
                </c:pt>
                <c:pt idx="4">
                  <c:v>11.366447094572321</c:v>
                </c:pt>
                <c:pt idx="5">
                  <c:v>13.730100086432</c:v>
                </c:pt>
              </c:numCache>
            </c:numRef>
          </c:yVal>
          <c:smooth val="0"/>
        </c:ser>
        <c:dLbls>
          <c:showLegendKey val="0"/>
          <c:showVal val="0"/>
          <c:showCatName val="0"/>
          <c:showSerName val="0"/>
          <c:showPercent val="0"/>
          <c:showBubbleSize val="0"/>
        </c:dLbls>
        <c:axId val="430761752"/>
        <c:axId val="151132480"/>
      </c:scatterChart>
      <c:valAx>
        <c:axId val="430761752"/>
        <c:scaling>
          <c:orientation val="minMax"/>
        </c:scaling>
        <c:delete val="0"/>
        <c:axPos val="b"/>
        <c:numFmt formatCode="General" sourceLinked="1"/>
        <c:majorTickMark val="cross"/>
        <c:minorTickMark val="none"/>
        <c:tickLblPos val="nextTo"/>
        <c:spPr>
          <a:ln w="19050">
            <a:solidFill>
              <a:schemeClr val="tx1"/>
            </a:solidFill>
          </a:ln>
        </c:spPr>
        <c:txPr>
          <a:bodyPr/>
          <a:lstStyle/>
          <a:p>
            <a:pPr>
              <a:defRPr lang="ja-JP" sz="1800"/>
            </a:pPr>
            <a:endParaRPr lang="ja-JP"/>
          </a:p>
        </c:txPr>
        <c:crossAx val="151132480"/>
        <c:crosses val="autoZero"/>
        <c:crossBetween val="midCat"/>
      </c:valAx>
      <c:valAx>
        <c:axId val="151132480"/>
        <c:scaling>
          <c:orientation val="minMax"/>
        </c:scaling>
        <c:delete val="0"/>
        <c:axPos val="l"/>
        <c:numFmt formatCode="General" sourceLinked="1"/>
        <c:majorTickMark val="none"/>
        <c:minorTickMark val="none"/>
        <c:tickLblPos val="nextTo"/>
        <c:spPr>
          <a:ln w="19050">
            <a:solidFill>
              <a:schemeClr val="tx1"/>
            </a:solidFill>
          </a:ln>
        </c:spPr>
        <c:txPr>
          <a:bodyPr/>
          <a:lstStyle/>
          <a:p>
            <a:pPr>
              <a:defRPr lang="ja-JP" sz="1800"/>
            </a:pPr>
            <a:endParaRPr lang="ja-JP"/>
          </a:p>
        </c:txPr>
        <c:crossAx val="430761752"/>
        <c:crosses val="autoZero"/>
        <c:crossBetween val="midCat"/>
        <c:majorUnit val="20"/>
      </c:valAx>
    </c:plotArea>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437241233947101"/>
          <c:y val="2.0105041041381201E-2"/>
          <c:w val="0.78492516229140197"/>
          <c:h val="0.81127879787132096"/>
        </c:manualLayout>
      </c:layout>
      <c:barChart>
        <c:barDir val="col"/>
        <c:grouping val="clustered"/>
        <c:varyColors val="0"/>
        <c:ser>
          <c:idx val="0"/>
          <c:order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errBars>
            <c:errBarType val="both"/>
            <c:errValType val="stdErr"/>
            <c:noEndCap val="0"/>
            <c:spPr>
              <a:noFill/>
              <a:ln w="9525">
                <a:solidFill>
                  <a:sysClr val="windowText" lastClr="000000"/>
                </a:solidFill>
                <a:round/>
              </a:ln>
              <a:effectLst/>
            </c:spPr>
          </c:errBars>
          <c:cat>
            <c:strRef>
              <c:f>Sheet1!$G$77:$G$82</c:f>
              <c:strCache>
                <c:ptCount val="6"/>
                <c:pt idx="0">
                  <c:v>Cont
None</c:v>
                </c:pt>
                <c:pt idx="1">
                  <c:v>NG only</c:v>
                </c:pt>
                <c:pt idx="2">
                  <c:v>P-ZPP</c:v>
                </c:pt>
                <c:pt idx="3">
                  <c:v>P-ZPP
+ NG</c:v>
                </c:pt>
                <c:pt idx="4">
                  <c:v>P-THP</c:v>
                </c:pt>
                <c:pt idx="5">
                  <c:v>P-THP
+ NG </c:v>
                </c:pt>
              </c:strCache>
            </c:strRef>
          </c:cat>
          <c:val>
            <c:numRef>
              <c:f>Sheet1!$H$77:$H$82</c:f>
              <c:numCache>
                <c:formatCode>General</c:formatCode>
                <c:ptCount val="6"/>
                <c:pt idx="0">
                  <c:v>13.6</c:v>
                </c:pt>
                <c:pt idx="1">
                  <c:v>11.5</c:v>
                </c:pt>
                <c:pt idx="2">
                  <c:v>5</c:v>
                </c:pt>
                <c:pt idx="3">
                  <c:v>2.7</c:v>
                </c:pt>
                <c:pt idx="4">
                  <c:v>1.66</c:v>
                </c:pt>
                <c:pt idx="5">
                  <c:v>1.2</c:v>
                </c:pt>
              </c:numCache>
            </c:numRef>
          </c:val>
        </c:ser>
        <c:dLbls>
          <c:showLegendKey val="0"/>
          <c:showVal val="0"/>
          <c:showCatName val="0"/>
          <c:showSerName val="0"/>
          <c:showPercent val="0"/>
          <c:showBubbleSize val="0"/>
        </c:dLbls>
        <c:gapWidth val="100"/>
        <c:overlap val="-24"/>
        <c:axId val="250477232"/>
        <c:axId val="250476840"/>
      </c:barChart>
      <c:catAx>
        <c:axId val="250477232"/>
        <c:scaling>
          <c:orientation val="minMax"/>
        </c:scaling>
        <c:delete val="0"/>
        <c:axPos val="b"/>
        <c:numFmt formatCode="General" sourceLinked="0"/>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ja-JP"/>
          </a:p>
        </c:txPr>
        <c:crossAx val="250476840"/>
        <c:crosses val="autoZero"/>
        <c:auto val="1"/>
        <c:lblAlgn val="ctr"/>
        <c:lblOffset val="100"/>
        <c:noMultiLvlLbl val="0"/>
      </c:catAx>
      <c:valAx>
        <c:axId val="250476840"/>
        <c:scaling>
          <c:orientation val="minMax"/>
          <c:min val="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sz="1600" dirty="0"/>
                  <a:t>No. of nodules in </a:t>
                </a:r>
                <a:r>
                  <a:rPr lang="en-US" sz="1600" dirty="0" smtClean="0"/>
                  <a:t>colon/mouse</a:t>
                </a:r>
                <a:endParaRPr lang="en-US" sz="1600" dirty="0"/>
              </a:p>
            </c:rich>
          </c:tx>
          <c:layout>
            <c:manualLayout>
              <c:xMode val="edge"/>
              <c:yMode val="edge"/>
              <c:x val="4.9367993195206225E-2"/>
              <c:y val="0.1915523738728836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ja-JP"/>
          </a:p>
        </c:txPr>
        <c:crossAx val="250477232"/>
        <c:crosses val="autoZero"/>
        <c:crossBetween val="between"/>
        <c:majorUnit val="4"/>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manualLayout>
          <c:layoutTarget val="inner"/>
          <c:xMode val="edge"/>
          <c:yMode val="edge"/>
          <c:x val="0.17914172336218501"/>
          <c:y val="2.6685579579939799E-2"/>
          <c:w val="0.7578744673926"/>
          <c:h val="0.80560761041122897"/>
        </c:manualLayout>
      </c:layout>
      <c:barChart>
        <c:barDir val="col"/>
        <c:grouping val="clustered"/>
        <c:varyColors val="0"/>
        <c:ser>
          <c:idx val="0"/>
          <c:order val="0"/>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errBars>
            <c:errBarType val="both"/>
            <c:errValType val="stdErr"/>
            <c:noEndCap val="0"/>
            <c:spPr>
              <a:noFill/>
              <a:ln w="9525">
                <a:solidFill>
                  <a:schemeClr val="tx1">
                    <a:lumMod val="50000"/>
                    <a:lumOff val="50000"/>
                  </a:schemeClr>
                </a:solidFill>
                <a:round/>
              </a:ln>
              <a:effectLst/>
            </c:spPr>
          </c:errBars>
          <c:cat>
            <c:strRef>
              <c:f>Sheet1!$G$77:$G$80</c:f>
              <c:strCache>
                <c:ptCount val="4"/>
                <c:pt idx="0">
                  <c:v>Cont
None</c:v>
                </c:pt>
                <c:pt idx="1">
                  <c:v>NG only</c:v>
                </c:pt>
                <c:pt idx="2">
                  <c:v>P-THP</c:v>
                </c:pt>
                <c:pt idx="3">
                  <c:v>P-THP
+ NG </c:v>
                </c:pt>
              </c:strCache>
            </c:strRef>
          </c:cat>
          <c:val>
            <c:numRef>
              <c:f>Sheet1!$I$77:$I$80</c:f>
              <c:numCache>
                <c:formatCode>General</c:formatCode>
                <c:ptCount val="4"/>
                <c:pt idx="0">
                  <c:v>52.4</c:v>
                </c:pt>
                <c:pt idx="1">
                  <c:v>34.9</c:v>
                </c:pt>
                <c:pt idx="2">
                  <c:v>3.7</c:v>
                </c:pt>
                <c:pt idx="3">
                  <c:v>2.9</c:v>
                </c:pt>
              </c:numCache>
            </c:numRef>
          </c:val>
        </c:ser>
        <c:dLbls>
          <c:showLegendKey val="0"/>
          <c:showVal val="0"/>
          <c:showCatName val="0"/>
          <c:showSerName val="0"/>
          <c:showPercent val="0"/>
          <c:showBubbleSize val="0"/>
        </c:dLbls>
        <c:gapWidth val="100"/>
        <c:overlap val="-24"/>
        <c:axId val="250478016"/>
        <c:axId val="250226712"/>
      </c:barChart>
      <c:catAx>
        <c:axId val="250478016"/>
        <c:scaling>
          <c:orientation val="minMax"/>
        </c:scaling>
        <c:delete val="0"/>
        <c:axPos val="b"/>
        <c:numFmt formatCode="General" sourceLinked="0"/>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ja-JP"/>
          </a:p>
        </c:txPr>
        <c:crossAx val="250226712"/>
        <c:crosses val="autoZero"/>
        <c:auto val="1"/>
        <c:lblAlgn val="ctr"/>
        <c:lblOffset val="100"/>
        <c:noMultiLvlLbl val="0"/>
      </c:catAx>
      <c:valAx>
        <c:axId val="250226712"/>
        <c:scaling>
          <c:orientation val="minMax"/>
          <c:min val="0"/>
        </c:scaling>
        <c:delete val="0"/>
        <c:axPos val="l"/>
        <c:title>
          <c:tx>
            <c:rich>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r>
                  <a:rPr lang="en-US" sz="1200" dirty="0"/>
                  <a:t>Mean size of </a:t>
                </a:r>
                <a:r>
                  <a:rPr lang="en-US" sz="1200" dirty="0" smtClean="0"/>
                  <a:t>a</a:t>
                </a:r>
                <a:r>
                  <a:rPr lang="en-US" altLang="ja-JP" sz="1200" dirty="0" smtClean="0"/>
                  <a:t>dded diameter of </a:t>
                </a:r>
                <a:r>
                  <a:rPr lang="en-US" sz="1200" dirty="0" smtClean="0"/>
                  <a:t>nodules </a:t>
                </a:r>
                <a:r>
                  <a:rPr lang="en-US" sz="1200" dirty="0"/>
                  <a:t>(mm</a:t>
                </a:r>
                <a:r>
                  <a:rPr lang="en-US" sz="1200" dirty="0" smtClean="0"/>
                  <a:t>)/mouse</a:t>
                </a:r>
                <a:endParaRPr lang="en-US" sz="1200" dirty="0"/>
              </a:p>
            </c:rich>
          </c:tx>
          <c:layout>
            <c:manualLayout>
              <c:xMode val="edge"/>
              <c:yMode val="edge"/>
              <c:x val="1.1023052922154525E-2"/>
              <c:y val="7.3349447361374359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ja-JP"/>
          </a:p>
        </c:txPr>
        <c:crossAx val="25047801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23332274483001"/>
          <c:y val="6.9080417559587895E-2"/>
          <c:w val="0.78019627437177697"/>
          <c:h val="0.78245403288523496"/>
        </c:manualLayout>
      </c:layout>
      <c:lineChart>
        <c:grouping val="standard"/>
        <c:varyColors val="0"/>
        <c:ser>
          <c:idx val="0"/>
          <c:order val="0"/>
          <c:tx>
            <c:strRef>
              <c:f>Sheet3!$A$16:$C$16</c:f>
              <c:strCache>
                <c:ptCount val="1"/>
                <c:pt idx="0">
                  <c:v>Control</c:v>
                </c:pt>
              </c:strCache>
            </c:strRef>
          </c:tx>
          <c:cat>
            <c:numRef>
              <c:f>Sheet3!$D$15:$R$15</c:f>
              <c:numCache>
                <c:formatCode>General</c:formatCode>
                <c:ptCount val="15"/>
                <c:pt idx="0">
                  <c:v>0</c:v>
                </c:pt>
                <c:pt idx="1">
                  <c:v>3</c:v>
                </c:pt>
                <c:pt idx="2">
                  <c:v>7</c:v>
                </c:pt>
                <c:pt idx="3">
                  <c:v>10</c:v>
                </c:pt>
                <c:pt idx="4">
                  <c:v>14</c:v>
                </c:pt>
                <c:pt idx="5">
                  <c:v>17</c:v>
                </c:pt>
                <c:pt idx="6">
                  <c:v>21</c:v>
                </c:pt>
                <c:pt idx="7">
                  <c:v>24</c:v>
                </c:pt>
                <c:pt idx="8">
                  <c:v>28</c:v>
                </c:pt>
                <c:pt idx="9">
                  <c:v>31</c:v>
                </c:pt>
                <c:pt idx="10">
                  <c:v>35</c:v>
                </c:pt>
                <c:pt idx="11">
                  <c:v>38</c:v>
                </c:pt>
                <c:pt idx="12">
                  <c:v>42</c:v>
                </c:pt>
                <c:pt idx="13">
                  <c:v>49</c:v>
                </c:pt>
                <c:pt idx="14">
                  <c:v>57</c:v>
                </c:pt>
              </c:numCache>
            </c:numRef>
          </c:cat>
          <c:val>
            <c:numRef>
              <c:f>Sheet3!$D$16:$R$16</c:f>
              <c:numCache>
                <c:formatCode>General</c:formatCode>
                <c:ptCount val="15"/>
                <c:pt idx="0">
                  <c:v>28.603249999999999</c:v>
                </c:pt>
                <c:pt idx="1">
                  <c:v>85.603149999999999</c:v>
                </c:pt>
                <c:pt idx="2">
                  <c:v>226.51644999999999</c:v>
                </c:pt>
                <c:pt idx="3">
                  <c:v>469.95415000000003</c:v>
                </c:pt>
                <c:pt idx="4">
                  <c:v>801.13080000000002</c:v>
                </c:pt>
                <c:pt idx="5">
                  <c:v>1485.47875</c:v>
                </c:pt>
                <c:pt idx="6">
                  <c:v>3322.8670999999999</c:v>
                </c:pt>
                <c:pt idx="7">
                  <c:v>4536.5808999999999</c:v>
                </c:pt>
                <c:pt idx="8">
                  <c:v>5944.5678500000004</c:v>
                </c:pt>
                <c:pt idx="9">
                  <c:v>8488.3080500000015</c:v>
                </c:pt>
                <c:pt idx="10">
                  <c:v>10879.255349999999</c:v>
                </c:pt>
                <c:pt idx="11">
                  <c:v>13704.7518</c:v>
                </c:pt>
                <c:pt idx="12">
                  <c:v>14583.583350000001</c:v>
                </c:pt>
                <c:pt idx="13">
                  <c:v>15648.414875</c:v>
                </c:pt>
                <c:pt idx="14">
                  <c:v>19298.028375000009</c:v>
                </c:pt>
              </c:numCache>
            </c:numRef>
          </c:val>
          <c:smooth val="0"/>
        </c:ser>
        <c:ser>
          <c:idx val="1"/>
          <c:order val="1"/>
          <c:tx>
            <c:strRef>
              <c:f>Sheet3!$A$17:$C$17</c:f>
              <c:strCache>
                <c:ptCount val="1"/>
                <c:pt idx="0">
                  <c:v>Light</c:v>
                </c:pt>
              </c:strCache>
            </c:strRef>
          </c:tx>
          <c:cat>
            <c:numRef>
              <c:f>Sheet3!$D$15:$R$15</c:f>
              <c:numCache>
                <c:formatCode>General</c:formatCode>
                <c:ptCount val="15"/>
                <c:pt idx="0">
                  <c:v>0</c:v>
                </c:pt>
                <c:pt idx="1">
                  <c:v>3</c:v>
                </c:pt>
                <c:pt idx="2">
                  <c:v>7</c:v>
                </c:pt>
                <c:pt idx="3">
                  <c:v>10</c:v>
                </c:pt>
                <c:pt idx="4">
                  <c:v>14</c:v>
                </c:pt>
                <c:pt idx="5">
                  <c:v>17</c:v>
                </c:pt>
                <c:pt idx="6">
                  <c:v>21</c:v>
                </c:pt>
                <c:pt idx="7">
                  <c:v>24</c:v>
                </c:pt>
                <c:pt idx="8">
                  <c:v>28</c:v>
                </c:pt>
                <c:pt idx="9">
                  <c:v>31</c:v>
                </c:pt>
                <c:pt idx="10">
                  <c:v>35</c:v>
                </c:pt>
                <c:pt idx="11">
                  <c:v>38</c:v>
                </c:pt>
                <c:pt idx="12">
                  <c:v>42</c:v>
                </c:pt>
                <c:pt idx="13">
                  <c:v>49</c:v>
                </c:pt>
                <c:pt idx="14">
                  <c:v>57</c:v>
                </c:pt>
              </c:numCache>
            </c:numRef>
          </c:cat>
          <c:val>
            <c:numRef>
              <c:f>Sheet3!$D$17:$R$17</c:f>
              <c:numCache>
                <c:formatCode>General</c:formatCode>
                <c:ptCount val="15"/>
                <c:pt idx="0">
                  <c:v>22.981300000000001</c:v>
                </c:pt>
                <c:pt idx="1">
                  <c:v>59.784100000000002</c:v>
                </c:pt>
                <c:pt idx="2">
                  <c:v>108.43725000000001</c:v>
                </c:pt>
                <c:pt idx="3">
                  <c:v>164.41569999999999</c:v>
                </c:pt>
                <c:pt idx="4">
                  <c:v>260.97070000000002</c:v>
                </c:pt>
                <c:pt idx="5">
                  <c:v>450.99164999999971</c:v>
                </c:pt>
                <c:pt idx="6">
                  <c:v>627.54840000000002</c:v>
                </c:pt>
                <c:pt idx="7">
                  <c:v>867.77724999999987</c:v>
                </c:pt>
                <c:pt idx="8">
                  <c:v>1410.8027</c:v>
                </c:pt>
                <c:pt idx="9">
                  <c:v>3052.6325000000002</c:v>
                </c:pt>
                <c:pt idx="10">
                  <c:v>5442.1912500000008</c:v>
                </c:pt>
                <c:pt idx="11">
                  <c:v>7106.3594999999996</c:v>
                </c:pt>
                <c:pt idx="12">
                  <c:v>9424.5912499999995</c:v>
                </c:pt>
                <c:pt idx="13">
                  <c:v>11844.386166666671</c:v>
                </c:pt>
                <c:pt idx="14">
                  <c:v>14744.25</c:v>
                </c:pt>
              </c:numCache>
            </c:numRef>
          </c:val>
          <c:smooth val="0"/>
        </c:ser>
        <c:ser>
          <c:idx val="2"/>
          <c:order val="2"/>
          <c:tx>
            <c:strRef>
              <c:f>Sheet3!$A$18:$C$18</c:f>
              <c:strCache>
                <c:ptCount val="1"/>
                <c:pt idx="0">
                  <c:v>HPMA-ZnPP(5mg/kg)</c:v>
                </c:pt>
              </c:strCache>
            </c:strRef>
          </c:tx>
          <c:cat>
            <c:numRef>
              <c:f>Sheet3!$D$15:$R$15</c:f>
              <c:numCache>
                <c:formatCode>General</c:formatCode>
                <c:ptCount val="15"/>
                <c:pt idx="0">
                  <c:v>0</c:v>
                </c:pt>
                <c:pt idx="1">
                  <c:v>3</c:v>
                </c:pt>
                <c:pt idx="2">
                  <c:v>7</c:v>
                </c:pt>
                <c:pt idx="3">
                  <c:v>10</c:v>
                </c:pt>
                <c:pt idx="4">
                  <c:v>14</c:v>
                </c:pt>
                <c:pt idx="5">
                  <c:v>17</c:v>
                </c:pt>
                <c:pt idx="6">
                  <c:v>21</c:v>
                </c:pt>
                <c:pt idx="7">
                  <c:v>24</c:v>
                </c:pt>
                <c:pt idx="8">
                  <c:v>28</c:v>
                </c:pt>
                <c:pt idx="9">
                  <c:v>31</c:v>
                </c:pt>
                <c:pt idx="10">
                  <c:v>35</c:v>
                </c:pt>
                <c:pt idx="11">
                  <c:v>38</c:v>
                </c:pt>
                <c:pt idx="12">
                  <c:v>42</c:v>
                </c:pt>
                <c:pt idx="13">
                  <c:v>49</c:v>
                </c:pt>
                <c:pt idx="14">
                  <c:v>57</c:v>
                </c:pt>
              </c:numCache>
            </c:numRef>
          </c:cat>
          <c:val>
            <c:numRef>
              <c:f>Sheet3!$D$18:$R$18</c:f>
              <c:numCache>
                <c:formatCode>General</c:formatCode>
                <c:ptCount val="15"/>
                <c:pt idx="0">
                  <c:v>28.387250000000009</c:v>
                </c:pt>
                <c:pt idx="1">
                  <c:v>58.953150000000008</c:v>
                </c:pt>
                <c:pt idx="2">
                  <c:v>148.83750000000001</c:v>
                </c:pt>
                <c:pt idx="3">
                  <c:v>257.23169999999982</c:v>
                </c:pt>
                <c:pt idx="4">
                  <c:v>575.48065000000008</c:v>
                </c:pt>
                <c:pt idx="5">
                  <c:v>1075.4645499999999</c:v>
                </c:pt>
                <c:pt idx="6">
                  <c:v>1555.09905</c:v>
                </c:pt>
                <c:pt idx="7">
                  <c:v>2435.2498000000001</c:v>
                </c:pt>
                <c:pt idx="8">
                  <c:v>3885.8227999999999</c:v>
                </c:pt>
                <c:pt idx="9">
                  <c:v>5813.1521000000002</c:v>
                </c:pt>
                <c:pt idx="10">
                  <c:v>8019.3270000000002</c:v>
                </c:pt>
                <c:pt idx="11">
                  <c:v>9764.3874500000002</c:v>
                </c:pt>
                <c:pt idx="12">
                  <c:v>12377.3825</c:v>
                </c:pt>
                <c:pt idx="13">
                  <c:v>14486.712750000001</c:v>
                </c:pt>
                <c:pt idx="14">
                  <c:v>16415.678583333331</c:v>
                </c:pt>
              </c:numCache>
            </c:numRef>
          </c:val>
          <c:smooth val="0"/>
        </c:ser>
        <c:ser>
          <c:idx val="3"/>
          <c:order val="3"/>
          <c:tx>
            <c:strRef>
              <c:f>Sheet3!$A$19:$C$19</c:f>
              <c:strCache>
                <c:ptCount val="1"/>
                <c:pt idx="0">
                  <c:v>HPMA-ZnPP(5mg/kg)+Light</c:v>
                </c:pt>
              </c:strCache>
            </c:strRef>
          </c:tx>
          <c:cat>
            <c:numRef>
              <c:f>Sheet3!$D$15:$R$15</c:f>
              <c:numCache>
                <c:formatCode>General</c:formatCode>
                <c:ptCount val="15"/>
                <c:pt idx="0">
                  <c:v>0</c:v>
                </c:pt>
                <c:pt idx="1">
                  <c:v>3</c:v>
                </c:pt>
                <c:pt idx="2">
                  <c:v>7</c:v>
                </c:pt>
                <c:pt idx="3">
                  <c:v>10</c:v>
                </c:pt>
                <c:pt idx="4">
                  <c:v>14</c:v>
                </c:pt>
                <c:pt idx="5">
                  <c:v>17</c:v>
                </c:pt>
                <c:pt idx="6">
                  <c:v>21</c:v>
                </c:pt>
                <c:pt idx="7">
                  <c:v>24</c:v>
                </c:pt>
                <c:pt idx="8">
                  <c:v>28</c:v>
                </c:pt>
                <c:pt idx="9">
                  <c:v>31</c:v>
                </c:pt>
                <c:pt idx="10">
                  <c:v>35</c:v>
                </c:pt>
                <c:pt idx="11">
                  <c:v>38</c:v>
                </c:pt>
                <c:pt idx="12">
                  <c:v>42</c:v>
                </c:pt>
                <c:pt idx="13">
                  <c:v>49</c:v>
                </c:pt>
                <c:pt idx="14">
                  <c:v>57</c:v>
                </c:pt>
              </c:numCache>
            </c:numRef>
          </c:cat>
          <c:val>
            <c:numRef>
              <c:f>Sheet3!$D$19:$R$19</c:f>
              <c:numCache>
                <c:formatCode>General</c:formatCode>
                <c:ptCount val="15"/>
                <c:pt idx="0">
                  <c:v>23.407800000000009</c:v>
                </c:pt>
                <c:pt idx="1">
                  <c:v>24.013200000000001</c:v>
                </c:pt>
                <c:pt idx="2">
                  <c:v>21.566199999999981</c:v>
                </c:pt>
                <c:pt idx="3">
                  <c:v>20.702000000000002</c:v>
                </c:pt>
                <c:pt idx="4">
                  <c:v>16.624700000000001</c:v>
                </c:pt>
                <c:pt idx="5">
                  <c:v>20.283349999999981</c:v>
                </c:pt>
                <c:pt idx="6">
                  <c:v>30.8901</c:v>
                </c:pt>
                <c:pt idx="7">
                  <c:v>43.521050000000002</c:v>
                </c:pt>
                <c:pt idx="8">
                  <c:v>151.73670000000001</c:v>
                </c:pt>
                <c:pt idx="9">
                  <c:v>235.79839999999999</c:v>
                </c:pt>
                <c:pt idx="10">
                  <c:v>366.61745000000002</c:v>
                </c:pt>
                <c:pt idx="11">
                  <c:v>583.89289999999971</c:v>
                </c:pt>
                <c:pt idx="12">
                  <c:v>1059.9108000000001</c:v>
                </c:pt>
                <c:pt idx="13">
                  <c:v>1351.2718749999999</c:v>
                </c:pt>
                <c:pt idx="14">
                  <c:v>2791.8354374999999</c:v>
                </c:pt>
              </c:numCache>
            </c:numRef>
          </c:val>
          <c:smooth val="0"/>
        </c:ser>
        <c:ser>
          <c:idx val="4"/>
          <c:order val="4"/>
          <c:tx>
            <c:strRef>
              <c:f>Sheet3!$A$20:$C$20</c:f>
              <c:strCache>
                <c:ptCount val="1"/>
                <c:pt idx="0">
                  <c:v>HPMA-ZnPP(10mg/kg)+Light</c:v>
                </c:pt>
              </c:strCache>
            </c:strRef>
          </c:tx>
          <c:cat>
            <c:numRef>
              <c:f>Sheet3!$D$15:$R$15</c:f>
              <c:numCache>
                <c:formatCode>General</c:formatCode>
                <c:ptCount val="15"/>
                <c:pt idx="0">
                  <c:v>0</c:v>
                </c:pt>
                <c:pt idx="1">
                  <c:v>3</c:v>
                </c:pt>
                <c:pt idx="2">
                  <c:v>7</c:v>
                </c:pt>
                <c:pt idx="3">
                  <c:v>10</c:v>
                </c:pt>
                <c:pt idx="4">
                  <c:v>14</c:v>
                </c:pt>
                <c:pt idx="5">
                  <c:v>17</c:v>
                </c:pt>
                <c:pt idx="6">
                  <c:v>21</c:v>
                </c:pt>
                <c:pt idx="7">
                  <c:v>24</c:v>
                </c:pt>
                <c:pt idx="8">
                  <c:v>28</c:v>
                </c:pt>
                <c:pt idx="9">
                  <c:v>31</c:v>
                </c:pt>
                <c:pt idx="10">
                  <c:v>35</c:v>
                </c:pt>
                <c:pt idx="11">
                  <c:v>38</c:v>
                </c:pt>
                <c:pt idx="12">
                  <c:v>42</c:v>
                </c:pt>
                <c:pt idx="13">
                  <c:v>49</c:v>
                </c:pt>
                <c:pt idx="14">
                  <c:v>57</c:v>
                </c:pt>
              </c:numCache>
            </c:numRef>
          </c:cat>
          <c:val>
            <c:numRef>
              <c:f>Sheet3!$D$20:$R$20</c:f>
              <c:numCache>
                <c:formatCode>General</c:formatCode>
                <c:ptCount val="15"/>
                <c:pt idx="0">
                  <c:v>29.537649999999999</c:v>
                </c:pt>
                <c:pt idx="1">
                  <c:v>18.88175</c:v>
                </c:pt>
                <c:pt idx="2">
                  <c:v>12.9756</c:v>
                </c:pt>
                <c:pt idx="3">
                  <c:v>8.7009999999999987</c:v>
                </c:pt>
                <c:pt idx="4">
                  <c:v>6.4</c:v>
                </c:pt>
                <c:pt idx="5">
                  <c:v>9.6787500000000009</c:v>
                </c:pt>
                <c:pt idx="6">
                  <c:v>19</c:v>
                </c:pt>
                <c:pt idx="7">
                  <c:v>32.481749999999998</c:v>
                </c:pt>
                <c:pt idx="8">
                  <c:v>66.668749999999974</c:v>
                </c:pt>
                <c:pt idx="9">
                  <c:v>100.37625</c:v>
                </c:pt>
                <c:pt idx="10">
                  <c:v>136.209</c:v>
                </c:pt>
                <c:pt idx="11">
                  <c:v>210.376</c:v>
                </c:pt>
                <c:pt idx="12">
                  <c:v>361.4217499999998</c:v>
                </c:pt>
                <c:pt idx="13">
                  <c:v>479.35059999999982</c:v>
                </c:pt>
                <c:pt idx="14">
                  <c:v>734.06189999999981</c:v>
                </c:pt>
              </c:numCache>
            </c:numRef>
          </c:val>
          <c:smooth val="0"/>
        </c:ser>
        <c:ser>
          <c:idx val="5"/>
          <c:order val="5"/>
          <c:tx>
            <c:strRef>
              <c:f>Sheet3!$A$21:$C$21</c:f>
              <c:strCache>
                <c:ptCount val="1"/>
                <c:pt idx="0">
                  <c:v>HPMA-ZnPP(20mg/kg)+Light</c:v>
                </c:pt>
              </c:strCache>
            </c:strRef>
          </c:tx>
          <c:cat>
            <c:numRef>
              <c:f>Sheet3!$D$15:$R$15</c:f>
              <c:numCache>
                <c:formatCode>General</c:formatCode>
                <c:ptCount val="15"/>
                <c:pt idx="0">
                  <c:v>0</c:v>
                </c:pt>
                <c:pt idx="1">
                  <c:v>3</c:v>
                </c:pt>
                <c:pt idx="2">
                  <c:v>7</c:v>
                </c:pt>
                <c:pt idx="3">
                  <c:v>10</c:v>
                </c:pt>
                <c:pt idx="4">
                  <c:v>14</c:v>
                </c:pt>
                <c:pt idx="5">
                  <c:v>17</c:v>
                </c:pt>
                <c:pt idx="6">
                  <c:v>21</c:v>
                </c:pt>
                <c:pt idx="7">
                  <c:v>24</c:v>
                </c:pt>
                <c:pt idx="8">
                  <c:v>28</c:v>
                </c:pt>
                <c:pt idx="9">
                  <c:v>31</c:v>
                </c:pt>
                <c:pt idx="10">
                  <c:v>35</c:v>
                </c:pt>
                <c:pt idx="11">
                  <c:v>38</c:v>
                </c:pt>
                <c:pt idx="12">
                  <c:v>42</c:v>
                </c:pt>
                <c:pt idx="13">
                  <c:v>49</c:v>
                </c:pt>
                <c:pt idx="14">
                  <c:v>57</c:v>
                </c:pt>
              </c:numCache>
            </c:numRef>
          </c:cat>
          <c:val>
            <c:numRef>
              <c:f>Sheet3!$D$21:$R$21</c:f>
              <c:numCache>
                <c:formatCode>General</c:formatCode>
                <c:ptCount val="15"/>
                <c:pt idx="0">
                  <c:v>28.1538</c:v>
                </c:pt>
                <c:pt idx="1">
                  <c:v>11.074450000000001</c:v>
                </c:pt>
                <c:pt idx="2">
                  <c:v>7.3157499999999986</c:v>
                </c:pt>
                <c:pt idx="3">
                  <c:v>1.95</c:v>
                </c:pt>
                <c:pt idx="4">
                  <c:v>1.95</c:v>
                </c:pt>
                <c:pt idx="5">
                  <c:v>2.2999999999999998</c:v>
                </c:pt>
                <c:pt idx="6">
                  <c:v>2.85</c:v>
                </c:pt>
                <c:pt idx="7">
                  <c:v>5.1499999999999986</c:v>
                </c:pt>
                <c:pt idx="8">
                  <c:v>5.8137499999999998</c:v>
                </c:pt>
                <c:pt idx="9">
                  <c:v>11.137499999999999</c:v>
                </c:pt>
                <c:pt idx="10">
                  <c:v>2.7</c:v>
                </c:pt>
                <c:pt idx="11">
                  <c:v>4.0999999999999996</c:v>
                </c:pt>
                <c:pt idx="12">
                  <c:v>3.25</c:v>
                </c:pt>
                <c:pt idx="13">
                  <c:v>3.6</c:v>
                </c:pt>
                <c:pt idx="14">
                  <c:v>1.75</c:v>
                </c:pt>
              </c:numCache>
            </c:numRef>
          </c:val>
          <c:smooth val="0"/>
        </c:ser>
        <c:dLbls>
          <c:showLegendKey val="0"/>
          <c:showVal val="0"/>
          <c:showCatName val="0"/>
          <c:showSerName val="0"/>
          <c:showPercent val="0"/>
          <c:showBubbleSize val="0"/>
        </c:dLbls>
        <c:marker val="1"/>
        <c:smooth val="0"/>
        <c:axId val="250228672"/>
        <c:axId val="250229456"/>
      </c:lineChart>
      <c:catAx>
        <c:axId val="250228672"/>
        <c:scaling>
          <c:orientation val="minMax"/>
        </c:scaling>
        <c:delete val="0"/>
        <c:axPos val="b"/>
        <c:title>
          <c:tx>
            <c:rich>
              <a:bodyPr/>
              <a:lstStyle/>
              <a:p>
                <a:pPr>
                  <a:defRPr lang="ja-JP" sz="1000">
                    <a:latin typeface="Arial" pitchFamily="34" charset="0"/>
                    <a:cs typeface="Arial" pitchFamily="34" charset="0"/>
                  </a:defRPr>
                </a:pPr>
                <a:r>
                  <a:rPr lang="ja-JP" altLang="en-US" sz="1000" dirty="0" smtClean="0">
                    <a:latin typeface="Arial" pitchFamily="34" charset="0"/>
                    <a:cs typeface="Arial" pitchFamily="34" charset="0"/>
                  </a:rPr>
                  <a:t>投与後日数</a:t>
                </a:r>
                <a:endParaRPr lang="ja-JP" sz="1000" dirty="0">
                  <a:latin typeface="Arial" pitchFamily="34" charset="0"/>
                  <a:cs typeface="Arial" pitchFamily="34" charset="0"/>
                </a:endParaRPr>
              </a:p>
            </c:rich>
          </c:tx>
          <c:overlay val="0"/>
        </c:title>
        <c:numFmt formatCode="General" sourceLinked="1"/>
        <c:majorTickMark val="out"/>
        <c:minorTickMark val="none"/>
        <c:tickLblPos val="nextTo"/>
        <c:spPr>
          <a:ln w="12700">
            <a:solidFill>
              <a:schemeClr val="tx1"/>
            </a:solidFill>
          </a:ln>
        </c:spPr>
        <c:txPr>
          <a:bodyPr/>
          <a:lstStyle/>
          <a:p>
            <a:pPr>
              <a:defRPr lang="ja-JP"/>
            </a:pPr>
            <a:endParaRPr lang="ja-JP"/>
          </a:p>
        </c:txPr>
        <c:crossAx val="250229456"/>
        <c:crosses val="autoZero"/>
        <c:auto val="1"/>
        <c:lblAlgn val="ctr"/>
        <c:lblOffset val="100"/>
        <c:noMultiLvlLbl val="0"/>
      </c:catAx>
      <c:valAx>
        <c:axId val="250229456"/>
        <c:scaling>
          <c:orientation val="minMax"/>
        </c:scaling>
        <c:delete val="0"/>
        <c:axPos val="l"/>
        <c:title>
          <c:tx>
            <c:rich>
              <a:bodyPr rot="-5400000" vert="horz"/>
              <a:lstStyle/>
              <a:p>
                <a:pPr>
                  <a:defRPr lang="ja-JP" sz="1000"/>
                </a:pPr>
                <a:r>
                  <a:rPr lang="en-US" sz="1000" dirty="0"/>
                  <a:t>Tumor volume (mm</a:t>
                </a:r>
                <a:r>
                  <a:rPr lang="en-US" sz="1000" baseline="30000" dirty="0"/>
                  <a:t>3</a:t>
                </a:r>
                <a:r>
                  <a:rPr lang="en-US" sz="1000" dirty="0"/>
                  <a:t>)</a:t>
                </a:r>
                <a:endParaRPr lang="ja-JP" sz="1000" dirty="0"/>
              </a:p>
            </c:rich>
          </c:tx>
          <c:overlay val="0"/>
        </c:title>
        <c:numFmt formatCode="General" sourceLinked="1"/>
        <c:majorTickMark val="out"/>
        <c:minorTickMark val="none"/>
        <c:tickLblPos val="nextTo"/>
        <c:spPr>
          <a:ln w="12700">
            <a:solidFill>
              <a:schemeClr val="tx1"/>
            </a:solidFill>
          </a:ln>
        </c:spPr>
        <c:txPr>
          <a:bodyPr/>
          <a:lstStyle/>
          <a:p>
            <a:pPr>
              <a:defRPr lang="ja-JP" sz="1000"/>
            </a:pPr>
            <a:endParaRPr lang="ja-JP"/>
          </a:p>
        </c:txPr>
        <c:crossAx val="250228672"/>
        <c:crosses val="autoZero"/>
        <c:crossBetween val="between"/>
      </c:valAx>
      <c:spPr>
        <a:noFill/>
        <a:ln>
          <a:noFill/>
        </a:ln>
      </c:spPr>
    </c:plotArea>
    <c:plotVisOnly val="1"/>
    <c:dispBlanksAs val="gap"/>
    <c:showDLblsOverMax val="0"/>
  </c:chart>
  <c:spPr>
    <a:noFill/>
    <a:ln>
      <a:noFill/>
    </a:ln>
  </c:spPr>
  <c:txPr>
    <a:bodyPr/>
    <a:lstStyle/>
    <a:p>
      <a:pPr>
        <a:defRPr sz="900"/>
      </a:pPr>
      <a:endParaRPr lang="ja-JP"/>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060855296314"/>
          <c:y val="2.7036997511694898E-2"/>
          <c:w val="0.79395011107482505"/>
          <c:h val="0.82877950207793805"/>
        </c:manualLayout>
      </c:layout>
      <c:lineChart>
        <c:grouping val="standard"/>
        <c:varyColors val="0"/>
        <c:ser>
          <c:idx val="0"/>
          <c:order val="0"/>
          <c:tx>
            <c:strRef>
              <c:f>Sheet3!$A$18:$D$18</c:f>
              <c:strCache>
                <c:ptCount val="1"/>
                <c:pt idx="0">
                  <c:v>Control</c:v>
                </c:pt>
              </c:strCache>
            </c:strRef>
          </c:tx>
          <c:cat>
            <c:numRef>
              <c:f>Sheet3!$E$17:$N$17</c:f>
              <c:numCache>
                <c:formatCode>General</c:formatCode>
                <c:ptCount val="10"/>
                <c:pt idx="0">
                  <c:v>0</c:v>
                </c:pt>
                <c:pt idx="1">
                  <c:v>3</c:v>
                </c:pt>
                <c:pt idx="2">
                  <c:v>7</c:v>
                </c:pt>
                <c:pt idx="3">
                  <c:v>10</c:v>
                </c:pt>
                <c:pt idx="4">
                  <c:v>14</c:v>
                </c:pt>
                <c:pt idx="5">
                  <c:v>17</c:v>
                </c:pt>
                <c:pt idx="6">
                  <c:v>22</c:v>
                </c:pt>
                <c:pt idx="7">
                  <c:v>24</c:v>
                </c:pt>
                <c:pt idx="8">
                  <c:v>28</c:v>
                </c:pt>
                <c:pt idx="9">
                  <c:v>31</c:v>
                </c:pt>
              </c:numCache>
            </c:numRef>
          </c:cat>
          <c:val>
            <c:numRef>
              <c:f>Sheet3!$E$18:$N$18</c:f>
              <c:numCache>
                <c:formatCode>General</c:formatCode>
                <c:ptCount val="10"/>
                <c:pt idx="0">
                  <c:v>25.643599999999999</c:v>
                </c:pt>
                <c:pt idx="1">
                  <c:v>51.087350000000001</c:v>
                </c:pt>
                <c:pt idx="2">
                  <c:v>245.36165</c:v>
                </c:pt>
                <c:pt idx="3">
                  <c:v>392.60070000000002</c:v>
                </c:pt>
                <c:pt idx="4">
                  <c:v>772.58775000000003</c:v>
                </c:pt>
                <c:pt idx="5">
                  <c:v>1214.5395000000001</c:v>
                </c:pt>
                <c:pt idx="6">
                  <c:v>2590.0243999999998</c:v>
                </c:pt>
                <c:pt idx="7">
                  <c:v>3890.3991500000002</c:v>
                </c:pt>
                <c:pt idx="8">
                  <c:v>5922.8384999999998</c:v>
                </c:pt>
                <c:pt idx="9">
                  <c:v>8546.4072999999971</c:v>
                </c:pt>
              </c:numCache>
            </c:numRef>
          </c:val>
          <c:smooth val="0"/>
        </c:ser>
        <c:ser>
          <c:idx val="1"/>
          <c:order val="1"/>
          <c:tx>
            <c:strRef>
              <c:f>Sheet3!$A$19:$D$19</c:f>
              <c:strCache>
                <c:ptCount val="1"/>
                <c:pt idx="0">
                  <c:v>Light(60%)</c:v>
                </c:pt>
              </c:strCache>
            </c:strRef>
          </c:tx>
          <c:cat>
            <c:numRef>
              <c:f>Sheet3!$E$17:$N$17</c:f>
              <c:numCache>
                <c:formatCode>General</c:formatCode>
                <c:ptCount val="10"/>
                <c:pt idx="0">
                  <c:v>0</c:v>
                </c:pt>
                <c:pt idx="1">
                  <c:v>3</c:v>
                </c:pt>
                <c:pt idx="2">
                  <c:v>7</c:v>
                </c:pt>
                <c:pt idx="3">
                  <c:v>10</c:v>
                </c:pt>
                <c:pt idx="4">
                  <c:v>14</c:v>
                </c:pt>
                <c:pt idx="5">
                  <c:v>17</c:v>
                </c:pt>
                <c:pt idx="6">
                  <c:v>22</c:v>
                </c:pt>
                <c:pt idx="7">
                  <c:v>24</c:v>
                </c:pt>
                <c:pt idx="8">
                  <c:v>28</c:v>
                </c:pt>
                <c:pt idx="9">
                  <c:v>31</c:v>
                </c:pt>
              </c:numCache>
            </c:numRef>
          </c:cat>
          <c:val>
            <c:numRef>
              <c:f>Sheet3!$E$19:$N$19</c:f>
              <c:numCache>
                <c:formatCode>General</c:formatCode>
                <c:ptCount val="10"/>
                <c:pt idx="0">
                  <c:v>27.986499999999982</c:v>
                </c:pt>
                <c:pt idx="1">
                  <c:v>52.783099999999997</c:v>
                </c:pt>
                <c:pt idx="2">
                  <c:v>254.92144999999999</c:v>
                </c:pt>
                <c:pt idx="3">
                  <c:v>442.90429999999992</c:v>
                </c:pt>
                <c:pt idx="4">
                  <c:v>825.60005000000001</c:v>
                </c:pt>
                <c:pt idx="5">
                  <c:v>1249.93245</c:v>
                </c:pt>
                <c:pt idx="6">
                  <c:v>2623.8014499999999</c:v>
                </c:pt>
                <c:pt idx="7">
                  <c:v>3906.0002000000009</c:v>
                </c:pt>
                <c:pt idx="8">
                  <c:v>5550.6053500000007</c:v>
                </c:pt>
                <c:pt idx="9">
                  <c:v>7715.1894999999977</c:v>
                </c:pt>
              </c:numCache>
            </c:numRef>
          </c:val>
          <c:smooth val="0"/>
        </c:ser>
        <c:ser>
          <c:idx val="2"/>
          <c:order val="2"/>
          <c:tx>
            <c:strRef>
              <c:f>Sheet3!$A$20:$D$20</c:f>
              <c:strCache>
                <c:ptCount val="1"/>
                <c:pt idx="0">
                  <c:v>HPMA-ZnPP(20mg/kg)</c:v>
                </c:pt>
              </c:strCache>
            </c:strRef>
          </c:tx>
          <c:cat>
            <c:numRef>
              <c:f>Sheet3!$E$17:$N$17</c:f>
              <c:numCache>
                <c:formatCode>General</c:formatCode>
                <c:ptCount val="10"/>
                <c:pt idx="0">
                  <c:v>0</c:v>
                </c:pt>
                <c:pt idx="1">
                  <c:v>3</c:v>
                </c:pt>
                <c:pt idx="2">
                  <c:v>7</c:v>
                </c:pt>
                <c:pt idx="3">
                  <c:v>10</c:v>
                </c:pt>
                <c:pt idx="4">
                  <c:v>14</c:v>
                </c:pt>
                <c:pt idx="5">
                  <c:v>17</c:v>
                </c:pt>
                <c:pt idx="6">
                  <c:v>22</c:v>
                </c:pt>
                <c:pt idx="7">
                  <c:v>24</c:v>
                </c:pt>
                <c:pt idx="8">
                  <c:v>28</c:v>
                </c:pt>
                <c:pt idx="9">
                  <c:v>31</c:v>
                </c:pt>
              </c:numCache>
            </c:numRef>
          </c:cat>
          <c:val>
            <c:numRef>
              <c:f>Sheet3!$E$20:$N$20</c:f>
              <c:numCache>
                <c:formatCode>General</c:formatCode>
                <c:ptCount val="10"/>
                <c:pt idx="0">
                  <c:v>22.94755</c:v>
                </c:pt>
                <c:pt idx="1">
                  <c:v>40.669899999999998</c:v>
                </c:pt>
                <c:pt idx="2">
                  <c:v>172.31805</c:v>
                </c:pt>
                <c:pt idx="3">
                  <c:v>342.71285</c:v>
                </c:pt>
                <c:pt idx="4">
                  <c:v>675.57929999999999</c:v>
                </c:pt>
                <c:pt idx="5">
                  <c:v>1166.6937499999999</c:v>
                </c:pt>
                <c:pt idx="6">
                  <c:v>2247.608299999999</c:v>
                </c:pt>
                <c:pt idx="7">
                  <c:v>3330.9701</c:v>
                </c:pt>
                <c:pt idx="8">
                  <c:v>5151.1893</c:v>
                </c:pt>
                <c:pt idx="9">
                  <c:v>7406.4470000000001</c:v>
                </c:pt>
              </c:numCache>
            </c:numRef>
          </c:val>
          <c:smooth val="0"/>
        </c:ser>
        <c:ser>
          <c:idx val="3"/>
          <c:order val="3"/>
          <c:tx>
            <c:strRef>
              <c:f>Sheet3!$A$21:$D$21</c:f>
              <c:strCache>
                <c:ptCount val="1"/>
                <c:pt idx="0">
                  <c:v>HPMA-ZnPP(20mg/kg)+Light(20%)</c:v>
                </c:pt>
              </c:strCache>
            </c:strRef>
          </c:tx>
          <c:cat>
            <c:numRef>
              <c:f>Sheet3!$E$17:$N$17</c:f>
              <c:numCache>
                <c:formatCode>General</c:formatCode>
                <c:ptCount val="10"/>
                <c:pt idx="0">
                  <c:v>0</c:v>
                </c:pt>
                <c:pt idx="1">
                  <c:v>3</c:v>
                </c:pt>
                <c:pt idx="2">
                  <c:v>7</c:v>
                </c:pt>
                <c:pt idx="3">
                  <c:v>10</c:v>
                </c:pt>
                <c:pt idx="4">
                  <c:v>14</c:v>
                </c:pt>
                <c:pt idx="5">
                  <c:v>17</c:v>
                </c:pt>
                <c:pt idx="6">
                  <c:v>22</c:v>
                </c:pt>
                <c:pt idx="7">
                  <c:v>24</c:v>
                </c:pt>
                <c:pt idx="8">
                  <c:v>28</c:v>
                </c:pt>
                <c:pt idx="9">
                  <c:v>31</c:v>
                </c:pt>
              </c:numCache>
            </c:numRef>
          </c:cat>
          <c:val>
            <c:numRef>
              <c:f>Sheet3!$E$21:$N$21</c:f>
              <c:numCache>
                <c:formatCode>General</c:formatCode>
                <c:ptCount val="10"/>
                <c:pt idx="0">
                  <c:v>25.772449999999981</c:v>
                </c:pt>
                <c:pt idx="1">
                  <c:v>25.67445</c:v>
                </c:pt>
                <c:pt idx="2">
                  <c:v>52.015800000000013</c:v>
                </c:pt>
                <c:pt idx="3">
                  <c:v>83.614000000000004</c:v>
                </c:pt>
                <c:pt idx="4">
                  <c:v>126.86624999999999</c:v>
                </c:pt>
                <c:pt idx="5">
                  <c:v>203.81524999999999</c:v>
                </c:pt>
                <c:pt idx="6">
                  <c:v>369.90960000000001</c:v>
                </c:pt>
                <c:pt idx="7">
                  <c:v>470.45210000000009</c:v>
                </c:pt>
                <c:pt idx="8">
                  <c:v>571.73784999999998</c:v>
                </c:pt>
                <c:pt idx="9">
                  <c:v>761.68039999999996</c:v>
                </c:pt>
              </c:numCache>
            </c:numRef>
          </c:val>
          <c:smooth val="0"/>
        </c:ser>
        <c:ser>
          <c:idx val="4"/>
          <c:order val="4"/>
          <c:tx>
            <c:strRef>
              <c:f>Sheet3!$A$22:$D$22</c:f>
              <c:strCache>
                <c:ptCount val="1"/>
                <c:pt idx="0">
                  <c:v>HPMA-ZnPP(20mg/kg)+Light(40%)</c:v>
                </c:pt>
              </c:strCache>
            </c:strRef>
          </c:tx>
          <c:cat>
            <c:numRef>
              <c:f>Sheet3!$E$17:$N$17</c:f>
              <c:numCache>
                <c:formatCode>General</c:formatCode>
                <c:ptCount val="10"/>
                <c:pt idx="0">
                  <c:v>0</c:v>
                </c:pt>
                <c:pt idx="1">
                  <c:v>3</c:v>
                </c:pt>
                <c:pt idx="2">
                  <c:v>7</c:v>
                </c:pt>
                <c:pt idx="3">
                  <c:v>10</c:v>
                </c:pt>
                <c:pt idx="4">
                  <c:v>14</c:v>
                </c:pt>
                <c:pt idx="5">
                  <c:v>17</c:v>
                </c:pt>
                <c:pt idx="6">
                  <c:v>22</c:v>
                </c:pt>
                <c:pt idx="7">
                  <c:v>24</c:v>
                </c:pt>
                <c:pt idx="8">
                  <c:v>28</c:v>
                </c:pt>
                <c:pt idx="9">
                  <c:v>31</c:v>
                </c:pt>
              </c:numCache>
            </c:numRef>
          </c:cat>
          <c:val>
            <c:numRef>
              <c:f>Sheet3!$E$22:$N$22</c:f>
              <c:numCache>
                <c:formatCode>General</c:formatCode>
                <c:ptCount val="10"/>
                <c:pt idx="0">
                  <c:v>25.19455</c:v>
                </c:pt>
                <c:pt idx="1">
                  <c:v>20.652100000000001</c:v>
                </c:pt>
                <c:pt idx="2">
                  <c:v>25.54035</c:v>
                </c:pt>
                <c:pt idx="3">
                  <c:v>35.824249999999999</c:v>
                </c:pt>
                <c:pt idx="4">
                  <c:v>55.594349999999999</c:v>
                </c:pt>
                <c:pt idx="5">
                  <c:v>67.2637</c:v>
                </c:pt>
                <c:pt idx="6">
                  <c:v>110.1019</c:v>
                </c:pt>
                <c:pt idx="7">
                  <c:v>139.43125000000001</c:v>
                </c:pt>
                <c:pt idx="8">
                  <c:v>181.59450000000001</c:v>
                </c:pt>
                <c:pt idx="9">
                  <c:v>201.34739999999999</c:v>
                </c:pt>
              </c:numCache>
            </c:numRef>
          </c:val>
          <c:smooth val="0"/>
        </c:ser>
        <c:ser>
          <c:idx val="5"/>
          <c:order val="5"/>
          <c:tx>
            <c:strRef>
              <c:f>Sheet3!$A$23:$D$23</c:f>
              <c:strCache>
                <c:ptCount val="1"/>
                <c:pt idx="0">
                  <c:v>HPMA-ZnPP(20mg/kg)+Light(60%)</c:v>
                </c:pt>
              </c:strCache>
            </c:strRef>
          </c:tx>
          <c:cat>
            <c:numRef>
              <c:f>Sheet3!$E$17:$N$17</c:f>
              <c:numCache>
                <c:formatCode>General</c:formatCode>
                <c:ptCount val="10"/>
                <c:pt idx="0">
                  <c:v>0</c:v>
                </c:pt>
                <c:pt idx="1">
                  <c:v>3</c:v>
                </c:pt>
                <c:pt idx="2">
                  <c:v>7</c:v>
                </c:pt>
                <c:pt idx="3">
                  <c:v>10</c:v>
                </c:pt>
                <c:pt idx="4">
                  <c:v>14</c:v>
                </c:pt>
                <c:pt idx="5">
                  <c:v>17</c:v>
                </c:pt>
                <c:pt idx="6">
                  <c:v>22</c:v>
                </c:pt>
                <c:pt idx="7">
                  <c:v>24</c:v>
                </c:pt>
                <c:pt idx="8">
                  <c:v>28</c:v>
                </c:pt>
                <c:pt idx="9">
                  <c:v>31</c:v>
                </c:pt>
              </c:numCache>
            </c:numRef>
          </c:cat>
          <c:val>
            <c:numRef>
              <c:f>Sheet3!$E$23:$N$23</c:f>
              <c:numCache>
                <c:formatCode>General</c:formatCode>
                <c:ptCount val="10"/>
                <c:pt idx="0">
                  <c:v>28.67925</c:v>
                </c:pt>
                <c:pt idx="1">
                  <c:v>13.723750000000001</c:v>
                </c:pt>
                <c:pt idx="2">
                  <c:v>5.2249999999999979</c:v>
                </c:pt>
                <c:pt idx="3">
                  <c:v>5.55</c:v>
                </c:pt>
                <c:pt idx="4">
                  <c:v>8</c:v>
                </c:pt>
                <c:pt idx="5">
                  <c:v>9.751850000000001</c:v>
                </c:pt>
                <c:pt idx="6">
                  <c:v>16.726700000000001</c:v>
                </c:pt>
                <c:pt idx="7">
                  <c:v>14.29125</c:v>
                </c:pt>
                <c:pt idx="8">
                  <c:v>26.600999999999999</c:v>
                </c:pt>
                <c:pt idx="9">
                  <c:v>35.945600000000013</c:v>
                </c:pt>
              </c:numCache>
            </c:numRef>
          </c:val>
          <c:smooth val="0"/>
        </c:ser>
        <c:dLbls>
          <c:showLegendKey val="0"/>
          <c:showVal val="0"/>
          <c:showCatName val="0"/>
          <c:showSerName val="0"/>
          <c:showPercent val="0"/>
          <c:showBubbleSize val="0"/>
        </c:dLbls>
        <c:marker val="1"/>
        <c:smooth val="0"/>
        <c:axId val="250230240"/>
        <c:axId val="250228280"/>
      </c:lineChart>
      <c:catAx>
        <c:axId val="250230240"/>
        <c:scaling>
          <c:orientation val="minMax"/>
        </c:scaling>
        <c:delete val="0"/>
        <c:axPos val="b"/>
        <c:title>
          <c:tx>
            <c:rich>
              <a:bodyPr/>
              <a:lstStyle/>
              <a:p>
                <a:pPr>
                  <a:defRPr lang="ja-JP" sz="1000"/>
                </a:pPr>
                <a:r>
                  <a:rPr lang="ja-JP" altLang="en-US" sz="1000" dirty="0" smtClean="0"/>
                  <a:t>投与後日数</a:t>
                </a:r>
                <a:endParaRPr lang="ja-JP" sz="1000" dirty="0"/>
              </a:p>
            </c:rich>
          </c:tx>
          <c:overlay val="0"/>
        </c:title>
        <c:numFmt formatCode="General" sourceLinked="1"/>
        <c:majorTickMark val="out"/>
        <c:minorTickMark val="none"/>
        <c:tickLblPos val="nextTo"/>
        <c:spPr>
          <a:ln w="12700">
            <a:solidFill>
              <a:schemeClr val="tx1"/>
            </a:solidFill>
          </a:ln>
        </c:spPr>
        <c:txPr>
          <a:bodyPr/>
          <a:lstStyle/>
          <a:p>
            <a:pPr>
              <a:defRPr lang="ja-JP"/>
            </a:pPr>
            <a:endParaRPr lang="ja-JP"/>
          </a:p>
        </c:txPr>
        <c:crossAx val="250228280"/>
        <c:crosses val="autoZero"/>
        <c:auto val="1"/>
        <c:lblAlgn val="ctr"/>
        <c:lblOffset val="100"/>
        <c:noMultiLvlLbl val="0"/>
      </c:catAx>
      <c:valAx>
        <c:axId val="250228280"/>
        <c:scaling>
          <c:orientation val="minMax"/>
        </c:scaling>
        <c:delete val="0"/>
        <c:axPos val="l"/>
        <c:title>
          <c:tx>
            <c:rich>
              <a:bodyPr rot="-5400000" vert="horz"/>
              <a:lstStyle/>
              <a:p>
                <a:pPr>
                  <a:defRPr lang="ja-JP"/>
                </a:pPr>
                <a:r>
                  <a:rPr lang="en-US" dirty="0"/>
                  <a:t>Tumor Volume (</a:t>
                </a:r>
                <a:r>
                  <a:rPr lang="en-US" dirty="0" smtClean="0"/>
                  <a:t>mm</a:t>
                </a:r>
                <a:r>
                  <a:rPr lang="en-US" baseline="30000" dirty="0" smtClean="0"/>
                  <a:t>3</a:t>
                </a:r>
                <a:r>
                  <a:rPr lang="en-US" dirty="0" smtClean="0"/>
                  <a:t>)</a:t>
                </a:r>
                <a:endParaRPr lang="ja-JP" dirty="0"/>
              </a:p>
            </c:rich>
          </c:tx>
          <c:overlay val="0"/>
        </c:title>
        <c:numFmt formatCode="General" sourceLinked="1"/>
        <c:majorTickMark val="out"/>
        <c:minorTickMark val="none"/>
        <c:tickLblPos val="nextTo"/>
        <c:spPr>
          <a:ln w="12700">
            <a:solidFill>
              <a:schemeClr val="tx1"/>
            </a:solidFill>
          </a:ln>
        </c:spPr>
        <c:txPr>
          <a:bodyPr/>
          <a:lstStyle/>
          <a:p>
            <a:pPr>
              <a:defRPr lang="ja-JP"/>
            </a:pPr>
            <a:endParaRPr lang="ja-JP"/>
          </a:p>
        </c:txPr>
        <c:crossAx val="250230240"/>
        <c:crosses val="autoZero"/>
        <c:crossBetween val="between"/>
      </c:valAx>
      <c:spPr>
        <a:noFill/>
        <a:ln>
          <a:noFill/>
        </a:ln>
      </c:spPr>
    </c:plotArea>
    <c:plotVisOnly val="1"/>
    <c:dispBlanksAs val="gap"/>
    <c:showDLblsOverMax val="0"/>
  </c:chart>
  <c:spPr>
    <a:noFill/>
    <a:ln w="12700">
      <a:noFill/>
    </a:ln>
  </c:spPr>
  <c:txPr>
    <a:bodyPr/>
    <a:lstStyle/>
    <a:p>
      <a:pPr>
        <a:defRPr sz="900"/>
      </a:pPr>
      <a:endParaRPr lang="ja-JP"/>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773886234862801"/>
          <c:y val="6.3811698125024505E-2"/>
          <c:w val="0.75795556159072197"/>
          <c:h val="0.79660322459692501"/>
        </c:manualLayout>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errBars>
            <c:errBarType val="both"/>
            <c:errValType val="stdErr"/>
            <c:noEndCap val="0"/>
            <c:spPr>
              <a:noFill/>
              <a:ln w="9525">
                <a:solidFill>
                  <a:schemeClr val="tx1">
                    <a:lumMod val="50000"/>
                    <a:lumOff val="50000"/>
                  </a:schemeClr>
                </a:solidFill>
                <a:round/>
              </a:ln>
              <a:effectLst/>
            </c:spPr>
          </c:errBars>
          <c:cat>
            <c:strRef>
              <c:f>Sheet1!$G$77:$G$82</c:f>
              <c:strCache>
                <c:ptCount val="6"/>
                <c:pt idx="0">
                  <c:v>Cont
None</c:v>
                </c:pt>
                <c:pt idx="1">
                  <c:v>NG only</c:v>
                </c:pt>
                <c:pt idx="2">
                  <c:v>P-ZPP
+ L</c:v>
                </c:pt>
                <c:pt idx="3">
                  <c:v>P-ZPP
+ NG + L</c:v>
                </c:pt>
                <c:pt idx="4">
                  <c:v>P-THP
+ L</c:v>
                </c:pt>
                <c:pt idx="5">
                  <c:v>P-THP
+ NG + L</c:v>
                </c:pt>
              </c:strCache>
            </c:strRef>
          </c:cat>
          <c:val>
            <c:numRef>
              <c:f>Sheet1!$I$77:$I$80</c:f>
              <c:numCache>
                <c:formatCode>General</c:formatCode>
                <c:ptCount val="4"/>
                <c:pt idx="0">
                  <c:v>52.4</c:v>
                </c:pt>
                <c:pt idx="1">
                  <c:v>34.9</c:v>
                </c:pt>
                <c:pt idx="2">
                  <c:v>14.8</c:v>
                </c:pt>
                <c:pt idx="3">
                  <c:v>6.3</c:v>
                </c:pt>
              </c:numCache>
            </c:numRef>
          </c:val>
        </c:ser>
        <c:dLbls>
          <c:showLegendKey val="0"/>
          <c:showVal val="0"/>
          <c:showCatName val="0"/>
          <c:showSerName val="0"/>
          <c:showPercent val="0"/>
          <c:showBubbleSize val="0"/>
        </c:dLbls>
        <c:gapWidth val="164"/>
        <c:overlap val="-22"/>
        <c:axId val="565181192"/>
        <c:axId val="565181584"/>
      </c:barChart>
      <c:catAx>
        <c:axId val="565181192"/>
        <c:scaling>
          <c:orientation val="minMax"/>
        </c:scaling>
        <c:delete val="0"/>
        <c:axPos val="b"/>
        <c:numFmt formatCode="General" sourceLinked="0"/>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ja-JP"/>
          </a:p>
        </c:txPr>
        <c:crossAx val="565181584"/>
        <c:crosses val="autoZero"/>
        <c:auto val="1"/>
        <c:lblAlgn val="ctr"/>
        <c:lblOffset val="100"/>
        <c:noMultiLvlLbl val="0"/>
      </c:catAx>
      <c:valAx>
        <c:axId val="565181584"/>
        <c:scaling>
          <c:orientation val="minMax"/>
          <c:min val="0"/>
        </c:scaling>
        <c:delete val="0"/>
        <c:axPos val="l"/>
        <c:title>
          <c:tx>
            <c:rich>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r>
                  <a:rPr lang="en-US" sz="1200" b="1" dirty="0" smtClean="0"/>
                  <a:t>Mean of added</a:t>
                </a:r>
                <a:r>
                  <a:rPr lang="en-US" sz="1200" b="1" baseline="0" dirty="0" smtClean="0"/>
                  <a:t> nodule diameter</a:t>
                </a:r>
                <a:r>
                  <a:rPr lang="en-US" sz="1200" b="1" dirty="0" smtClean="0"/>
                  <a:t> </a:t>
                </a:r>
                <a:r>
                  <a:rPr lang="en-US" sz="1200" b="1" dirty="0"/>
                  <a:t>(mm</a:t>
                </a:r>
                <a:r>
                  <a:rPr lang="en-US" sz="1200" b="1" dirty="0" smtClean="0"/>
                  <a:t>) / mouse</a:t>
                </a:r>
                <a:endParaRPr lang="en-US" sz="1200" b="1" dirty="0"/>
              </a:p>
            </c:rich>
          </c:tx>
          <c:layout>
            <c:manualLayout>
              <c:xMode val="edge"/>
              <c:yMode val="edge"/>
              <c:x val="2.1192969480194002E-2"/>
              <c:y val="0.113759138256937"/>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ja-JP"/>
          </a:p>
        </c:txPr>
        <c:crossAx val="5651811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437241233947101"/>
          <c:y val="6.15482615234893E-2"/>
          <c:w val="0.75223958758107401"/>
          <c:h val="0.80144550755666699"/>
        </c:manualLayout>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errBars>
            <c:errBarType val="both"/>
            <c:errValType val="stdErr"/>
            <c:noEndCap val="0"/>
            <c:spPr>
              <a:noFill/>
              <a:ln w="9525">
                <a:solidFill>
                  <a:schemeClr val="tx2">
                    <a:lumMod val="75000"/>
                    <a:lumOff val="25000"/>
                  </a:schemeClr>
                </a:solidFill>
                <a:round/>
              </a:ln>
              <a:effectLst/>
            </c:spPr>
          </c:errBars>
          <c:cat>
            <c:strRef>
              <c:f>Sheet1!$G$77:$G$80</c:f>
              <c:strCache>
                <c:ptCount val="4"/>
                <c:pt idx="0">
                  <c:v>Cont
None</c:v>
                </c:pt>
                <c:pt idx="1">
                  <c:v>NG only</c:v>
                </c:pt>
                <c:pt idx="2">
                  <c:v>P-ZPP
+ L</c:v>
                </c:pt>
                <c:pt idx="3">
                  <c:v>P-ZPP
+ NG + L</c:v>
                </c:pt>
              </c:strCache>
            </c:strRef>
          </c:cat>
          <c:val>
            <c:numRef>
              <c:f>Sheet1!$H$77:$H$80</c:f>
              <c:numCache>
                <c:formatCode>General</c:formatCode>
                <c:ptCount val="4"/>
                <c:pt idx="0">
                  <c:v>13.6</c:v>
                </c:pt>
                <c:pt idx="1">
                  <c:v>11.5</c:v>
                </c:pt>
                <c:pt idx="2">
                  <c:v>5</c:v>
                </c:pt>
                <c:pt idx="3">
                  <c:v>2.7</c:v>
                </c:pt>
              </c:numCache>
            </c:numRef>
          </c:val>
        </c:ser>
        <c:dLbls>
          <c:showLegendKey val="0"/>
          <c:showVal val="0"/>
          <c:showCatName val="0"/>
          <c:showSerName val="0"/>
          <c:showPercent val="0"/>
          <c:showBubbleSize val="0"/>
        </c:dLbls>
        <c:gapWidth val="164"/>
        <c:overlap val="-22"/>
        <c:axId val="567203080"/>
        <c:axId val="567203472"/>
      </c:barChart>
      <c:catAx>
        <c:axId val="567203080"/>
        <c:scaling>
          <c:orientation val="minMax"/>
        </c:scaling>
        <c:delete val="0"/>
        <c:axPos val="b"/>
        <c:numFmt formatCode="General" sourceLinked="0"/>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ja-JP"/>
          </a:p>
        </c:txPr>
        <c:crossAx val="567203472"/>
        <c:crosses val="autoZero"/>
        <c:auto val="1"/>
        <c:lblAlgn val="ctr"/>
        <c:lblOffset val="100"/>
        <c:noMultiLvlLbl val="0"/>
      </c:catAx>
      <c:valAx>
        <c:axId val="567203472"/>
        <c:scaling>
          <c:orientation val="minMax"/>
          <c:min val="0"/>
        </c:scaling>
        <c:delete val="0"/>
        <c:axPos val="l"/>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dirty="0"/>
                  <a:t>No. of nodules in </a:t>
                </a:r>
                <a:r>
                  <a:rPr lang="en-US" sz="1400" dirty="0" smtClean="0"/>
                  <a:t>colon / mouse</a:t>
                </a:r>
                <a:endParaRPr lang="en-US" sz="1400" dirty="0"/>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ja-JP"/>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ja-JP"/>
          </a:p>
        </c:txPr>
        <c:crossAx val="567203080"/>
        <c:crosses val="autoZero"/>
        <c:crossBetween val="between"/>
        <c:majorUnit val="4"/>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drawing1.xml><?xml version="1.0" encoding="utf-8"?>
<c:userShapes xmlns:c="http://schemas.openxmlformats.org/drawingml/2006/chart">
  <cdr:relSizeAnchor xmlns:cdr="http://schemas.openxmlformats.org/drawingml/2006/chartDrawing">
    <cdr:from>
      <cdr:x>0.93749</cdr:x>
      <cdr:y>0.10178</cdr:y>
    </cdr:from>
    <cdr:to>
      <cdr:x>0.98124</cdr:x>
      <cdr:y>0.1336</cdr:y>
    </cdr:to>
    <cdr:sp macro="" textlink="">
      <cdr:nvSpPr>
        <cdr:cNvPr id="2" name="テキスト ボックス 1"/>
        <cdr:cNvSpPr txBox="1"/>
      </cdr:nvSpPr>
      <cdr:spPr>
        <a:xfrm xmlns:a="http://schemas.openxmlformats.org/drawingml/2006/main">
          <a:off x="7715200" y="460648"/>
          <a:ext cx="360040" cy="1440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0.18388</cdr:x>
      <cdr:y>0.625</cdr:y>
    </cdr:from>
    <cdr:to>
      <cdr:x>0.18465</cdr:x>
      <cdr:y>0.81053</cdr:y>
    </cdr:to>
    <cdr:cxnSp macro="">
      <cdr:nvCxnSpPr>
        <cdr:cNvPr id="3" name="直線矢印コネクタ 2"/>
        <cdr:cNvCxnSpPr/>
      </cdr:nvCxnSpPr>
      <cdr:spPr>
        <a:xfrm xmlns:a="http://schemas.openxmlformats.org/drawingml/2006/main" flipH="1">
          <a:off x="864216" y="1800200"/>
          <a:ext cx="3608" cy="534385"/>
        </a:xfrm>
        <a:prstGeom xmlns:a="http://schemas.openxmlformats.org/drawingml/2006/main" prst="straightConnector1">
          <a:avLst/>
        </a:prstGeom>
        <a:ln xmlns:a="http://schemas.openxmlformats.org/drawingml/2006/main" w="15875">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0.15324</cdr:x>
      <cdr:y>0.55</cdr:y>
    </cdr:from>
    <cdr:to>
      <cdr:x>0.3663</cdr:x>
      <cdr:y>0.62903</cdr:y>
    </cdr:to>
    <cdr:sp macro="" textlink="">
      <cdr:nvSpPr>
        <cdr:cNvPr id="6" name="テキスト ボックス 5"/>
        <cdr:cNvSpPr txBox="1"/>
      </cdr:nvSpPr>
      <cdr:spPr>
        <a:xfrm xmlns:a="http://schemas.openxmlformats.org/drawingml/2006/main">
          <a:off x="720200" y="1584176"/>
          <a:ext cx="1001396" cy="2276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ja-JP" sz="1050" dirty="0">
              <a:latin typeface="Arial"/>
              <a:cs typeface="Arial"/>
            </a:rPr>
            <a:t>D</a:t>
          </a:r>
          <a:endParaRPr lang="ja-JP" altLang="en-US" sz="1050" dirty="0">
            <a:latin typeface="Arial"/>
            <a:cs typeface="Arial"/>
          </a:endParaRPr>
        </a:p>
      </cdr:txBody>
    </cdr:sp>
  </cdr:relSizeAnchor>
  <cdr:relSizeAnchor xmlns:cdr="http://schemas.openxmlformats.org/drawingml/2006/chartDrawing">
    <cdr:from>
      <cdr:x>0.17615</cdr:x>
      <cdr:y>0.675</cdr:y>
    </cdr:from>
    <cdr:to>
      <cdr:x>0.31417</cdr:x>
      <cdr:y>0.75</cdr:y>
    </cdr:to>
    <cdr:sp macro="" textlink="">
      <cdr:nvSpPr>
        <cdr:cNvPr id="7" name="テキスト ボックス 6"/>
        <cdr:cNvSpPr txBox="1"/>
      </cdr:nvSpPr>
      <cdr:spPr>
        <a:xfrm xmlns:a="http://schemas.openxmlformats.org/drawingml/2006/main">
          <a:off x="827912" y="1944216"/>
          <a:ext cx="648672" cy="2160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ja-JP" sz="1050" dirty="0">
              <a:latin typeface="Arial"/>
              <a:cs typeface="Arial"/>
            </a:rPr>
            <a:t>L</a:t>
          </a:r>
          <a:r>
            <a:rPr lang="en-US" altLang="ja-JP" sz="1050" dirty="0" smtClean="0">
              <a:latin typeface="Arial"/>
              <a:cs typeface="Arial"/>
            </a:rPr>
            <a:t>ight</a:t>
          </a:r>
          <a:endParaRPr lang="ja-JP" altLang="en-US" sz="1050" dirty="0">
            <a:latin typeface="Arial"/>
            <a:cs typeface="Arial"/>
          </a:endParaRPr>
        </a:p>
      </cdr:txBody>
    </cdr:sp>
  </cdr:relSizeAnchor>
  <cdr:relSizeAnchor xmlns:cdr="http://schemas.openxmlformats.org/drawingml/2006/chartDrawing">
    <cdr:from>
      <cdr:x>0.1992</cdr:x>
      <cdr:y>0.75</cdr:y>
    </cdr:from>
    <cdr:to>
      <cdr:x>0.20035</cdr:x>
      <cdr:y>0.82648</cdr:y>
    </cdr:to>
    <cdr:cxnSp macro="">
      <cdr:nvCxnSpPr>
        <cdr:cNvPr id="8" name="直線矢印コネクタ 7"/>
        <cdr:cNvCxnSpPr/>
      </cdr:nvCxnSpPr>
      <cdr:spPr>
        <a:xfrm xmlns:a="http://schemas.openxmlformats.org/drawingml/2006/main">
          <a:off x="936224" y="2160240"/>
          <a:ext cx="5405" cy="220287"/>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0.21452</cdr:x>
      <cdr:y>0.75</cdr:y>
    </cdr:from>
    <cdr:to>
      <cdr:x>0.21567</cdr:x>
      <cdr:y>0.82648</cdr:y>
    </cdr:to>
    <cdr:cxnSp macro="">
      <cdr:nvCxnSpPr>
        <cdr:cNvPr id="11" name="直線矢印コネクタ 10"/>
        <cdr:cNvCxnSpPr/>
      </cdr:nvCxnSpPr>
      <cdr:spPr>
        <a:xfrm xmlns:a="http://schemas.openxmlformats.org/drawingml/2006/main">
          <a:off x="1008232" y="2160240"/>
          <a:ext cx="5405" cy="220286"/>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0.53626</cdr:x>
      <cdr:y>0.6</cdr:y>
    </cdr:from>
    <cdr:to>
      <cdr:x>0.53658</cdr:x>
      <cdr:y>0.67875</cdr:y>
    </cdr:to>
    <cdr:cxnSp macro="">
      <cdr:nvCxnSpPr>
        <cdr:cNvPr id="12" name="直線矢印コネクタ 11"/>
        <cdr:cNvCxnSpPr/>
      </cdr:nvCxnSpPr>
      <cdr:spPr>
        <a:xfrm xmlns:a="http://schemas.openxmlformats.org/drawingml/2006/main" rot="16200000" flipH="1">
          <a:off x="2407740" y="1840853"/>
          <a:ext cx="226825" cy="1504"/>
        </a:xfrm>
        <a:prstGeom xmlns:a="http://schemas.openxmlformats.org/drawingml/2006/main" prst="straightConnector1">
          <a:avLst/>
        </a:prstGeom>
        <a:ln xmlns:a="http://schemas.openxmlformats.org/drawingml/2006/main" w="15875">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0.4903</cdr:x>
      <cdr:y>0.525</cdr:y>
    </cdr:from>
    <cdr:to>
      <cdr:x>0.59755</cdr:x>
      <cdr:y>0.60403</cdr:y>
    </cdr:to>
    <cdr:sp macro="" textlink="">
      <cdr:nvSpPr>
        <cdr:cNvPr id="13" name="テキスト ボックス 12"/>
        <cdr:cNvSpPr txBox="1"/>
      </cdr:nvSpPr>
      <cdr:spPr>
        <a:xfrm xmlns:a="http://schemas.openxmlformats.org/drawingml/2006/main">
          <a:off x="2304376" y="1512168"/>
          <a:ext cx="504056" cy="2276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ja-JP" sz="1050" dirty="0">
              <a:latin typeface="Arial"/>
              <a:cs typeface="Arial"/>
            </a:rPr>
            <a:t>L</a:t>
          </a:r>
          <a:r>
            <a:rPr lang="en-US" altLang="ja-JP" sz="1050" dirty="0" smtClean="0">
              <a:latin typeface="Arial"/>
              <a:cs typeface="Arial"/>
            </a:rPr>
            <a:t>ight</a:t>
          </a:r>
          <a:endParaRPr lang="ja-JP" altLang="en-US" sz="1050" dirty="0">
            <a:latin typeface="Arial"/>
            <a:cs typeface="Aria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0.13629</cdr:x>
      <cdr:y>0.55146</cdr:y>
    </cdr:from>
    <cdr:to>
      <cdr:x>0.21043</cdr:x>
      <cdr:y>0.66203</cdr:y>
    </cdr:to>
    <cdr:sp macro="" textlink="">
      <cdr:nvSpPr>
        <cdr:cNvPr id="4" name="テキスト ボックス 3"/>
        <cdr:cNvSpPr txBox="1"/>
      </cdr:nvSpPr>
      <cdr:spPr>
        <a:xfrm xmlns:a="http://schemas.openxmlformats.org/drawingml/2006/main">
          <a:off x="635763" y="1510631"/>
          <a:ext cx="345845" cy="302889"/>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altLang="ja-JP" sz="1050" dirty="0">
              <a:latin typeface="Arial"/>
              <a:cs typeface="Arial"/>
            </a:rPr>
            <a:t>D</a:t>
          </a:r>
          <a:endParaRPr lang="ja-JP" altLang="en-US" sz="1050" dirty="0">
            <a:latin typeface="Arial"/>
            <a:cs typeface="Arial"/>
          </a:endParaRPr>
        </a:p>
      </cdr:txBody>
    </cdr:sp>
  </cdr:relSizeAnchor>
  <cdr:relSizeAnchor xmlns:cdr="http://schemas.openxmlformats.org/drawingml/2006/chartDrawing">
    <cdr:from>
      <cdr:x>0.17267</cdr:x>
      <cdr:y>0.09515</cdr:y>
    </cdr:from>
    <cdr:to>
      <cdr:x>0.67491</cdr:x>
      <cdr:y>0.26063</cdr:y>
    </cdr:to>
    <cdr:sp macro="" textlink="">
      <cdr:nvSpPr>
        <cdr:cNvPr id="8" name="テキスト ボックス 5"/>
        <cdr:cNvSpPr txBox="1"/>
      </cdr:nvSpPr>
      <cdr:spPr>
        <a:xfrm xmlns:a="http://schemas.openxmlformats.org/drawingml/2006/main">
          <a:off x="659081" y="238914"/>
          <a:ext cx="1916979" cy="415498"/>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r>
            <a:rPr kumimoji="1" lang="en-US" altLang="ja-JP" sz="1050" dirty="0" smtClean="0">
              <a:latin typeface="Arial" pitchFamily="34" charset="0"/>
              <a:cs typeface="Arial" pitchFamily="34" charset="0"/>
            </a:rPr>
            <a:t>Mouse S-180 </a:t>
          </a:r>
          <a:r>
            <a:rPr lang="en-US" altLang="ja-JP" sz="1050" dirty="0" smtClean="0">
              <a:latin typeface="Arial" pitchFamily="34" charset="0"/>
              <a:cs typeface="Arial" pitchFamily="34" charset="0"/>
            </a:rPr>
            <a:t>tumor model</a:t>
          </a:r>
        </a:p>
        <a:p xmlns:a="http://schemas.openxmlformats.org/drawingml/2006/main">
          <a:r>
            <a:rPr kumimoji="1" lang="en-US" altLang="ja-JP" sz="1050" dirty="0" smtClean="0">
              <a:latin typeface="Arial" pitchFamily="34" charset="0"/>
              <a:cs typeface="Arial" pitchFamily="34" charset="0"/>
            </a:rPr>
            <a:t>(Implanted sarcoma dorsal)</a:t>
          </a:r>
          <a:endParaRPr kumimoji="1" lang="ja-JP" altLang="en-US" sz="1050" dirty="0">
            <a:latin typeface="Arial"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US"/>
          </a:p>
        </p:txBody>
      </p:sp>
      <p:sp>
        <p:nvSpPr>
          <p:cNvPr id="3" name="日付プレースホルダー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C4BCB18B-350F-495B-8635-D767831D7958}" type="datetimeFigureOut">
              <a:rPr lang="en-US" smtClean="0"/>
              <a:t>8/29/2016</a:t>
            </a:fld>
            <a:endParaRPr lang="en-US"/>
          </a:p>
        </p:txBody>
      </p:sp>
      <p:sp>
        <p:nvSpPr>
          <p:cNvPr id="4" name="スライド イメージ プレースホルダー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US"/>
          </a:p>
        </p:txBody>
      </p:sp>
      <p:sp>
        <p:nvSpPr>
          <p:cNvPr id="5" name="ノート プレースホルダー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6" name="フッター プレースホルダー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US"/>
          </a:p>
        </p:txBody>
      </p:sp>
      <p:sp>
        <p:nvSpPr>
          <p:cNvPr id="7" name="スライド番号プレースホルダー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4B2173F5-679D-40C9-B920-F00142364425}" type="slidenum">
              <a:rPr lang="en-US" smtClean="0"/>
              <a:t>‹#›</a:t>
            </a:fld>
            <a:endParaRPr lang="en-US"/>
          </a:p>
        </p:txBody>
      </p:sp>
    </p:spTree>
    <p:extLst>
      <p:ext uri="{BB962C8B-B14F-4D97-AF65-F5344CB8AC3E}">
        <p14:creationId xmlns:p14="http://schemas.microsoft.com/office/powerpoint/2010/main" val="1121082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ノート プレースホルダ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ja-JP" altLang="en-US" smtClean="0">
              <a:latin typeface="Times New Roman" pitchFamily="18" charset="0"/>
            </a:endParaRPr>
          </a:p>
        </p:txBody>
      </p:sp>
      <p:sp>
        <p:nvSpPr>
          <p:cNvPr id="68612" name="スライド番号プレースホルダ 3"/>
          <p:cNvSpPr txBox="1">
            <a:spLocks noGrp="1"/>
          </p:cNvSpPr>
          <p:nvPr/>
        </p:nvSpPr>
        <p:spPr bwMode="auto">
          <a:xfrm>
            <a:off x="3884924" y="9446103"/>
            <a:ext cx="2971982" cy="4972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39" tIns="46222" rIns="92439" bIns="46222" anchor="b"/>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eaLnBrk="1" hangingPunct="1"/>
            <a:fld id="{7B678F19-315F-4783-A488-CC30A36D3332}" type="slidenum">
              <a:rPr lang="en-US" altLang="ja-JP" sz="1200"/>
              <a:pPr algn="r" eaLnBrk="1" hangingPunct="1"/>
              <a:t>14</a:t>
            </a:fld>
            <a:endParaRPr lang="en-US" altLang="ja-JP" sz="1200"/>
          </a:p>
        </p:txBody>
      </p:sp>
    </p:spTree>
    <p:extLst>
      <p:ext uri="{BB962C8B-B14F-4D97-AF65-F5344CB8AC3E}">
        <p14:creationId xmlns:p14="http://schemas.microsoft.com/office/powerpoint/2010/main" val="304353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a:solidFill>
                  <a:schemeClr val="tx1"/>
                </a:solidFill>
                <a:latin typeface="Arial" pitchFamily="34" charset="0"/>
                <a:ea typeface="ＭＳ Ｐゴシック" pitchFamily="50" charset="-128"/>
              </a:defRPr>
            </a:lvl1pPr>
            <a:lvl2pPr marL="742670" indent="-285643" eaLnBrk="0" hangingPunct="0">
              <a:defRPr kumimoji="1">
                <a:solidFill>
                  <a:schemeClr val="tx1"/>
                </a:solidFill>
                <a:latin typeface="Arial" pitchFamily="34" charset="0"/>
                <a:ea typeface="ＭＳ Ｐゴシック" pitchFamily="50" charset="-128"/>
              </a:defRPr>
            </a:lvl2pPr>
            <a:lvl3pPr marL="1142570" indent="-228514" eaLnBrk="0" hangingPunct="0">
              <a:defRPr kumimoji="1">
                <a:solidFill>
                  <a:schemeClr val="tx1"/>
                </a:solidFill>
                <a:latin typeface="Arial" pitchFamily="34" charset="0"/>
                <a:ea typeface="ＭＳ Ｐゴシック" pitchFamily="50" charset="-128"/>
              </a:defRPr>
            </a:lvl3pPr>
            <a:lvl4pPr marL="1599597" indent="-228514" eaLnBrk="0" hangingPunct="0">
              <a:defRPr kumimoji="1">
                <a:solidFill>
                  <a:schemeClr val="tx1"/>
                </a:solidFill>
                <a:latin typeface="Arial" pitchFamily="34" charset="0"/>
                <a:ea typeface="ＭＳ Ｐゴシック" pitchFamily="50" charset="-128"/>
              </a:defRPr>
            </a:lvl4pPr>
            <a:lvl5pPr marL="2056625" indent="-228514" eaLnBrk="0" hangingPunct="0">
              <a:defRPr kumimoji="1">
                <a:solidFill>
                  <a:schemeClr val="tx1"/>
                </a:solidFill>
                <a:latin typeface="Arial" pitchFamily="34" charset="0"/>
                <a:ea typeface="ＭＳ Ｐゴシック" pitchFamily="50" charset="-128"/>
              </a:defRPr>
            </a:lvl5pPr>
            <a:lvl6pPr marL="2513653"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0683"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7710"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4737"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fld id="{53ED8473-A027-4523-806E-47BBC79059F5}" type="slidenum">
              <a:rPr lang="en-US" altLang="ja-JP" smtClean="0"/>
              <a:pPr eaLnBrk="1" hangingPunct="1"/>
              <a:t>22</a:t>
            </a:fld>
            <a:endParaRPr lang="en-US" altLang="ja-JP" smtClean="0"/>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ja-JP" altLang="ja-JP" smtClean="0">
              <a:ea typeface="ＭＳ Ｐ明朝" pitchFamily="18" charset="-128"/>
            </a:endParaRPr>
          </a:p>
        </p:txBody>
      </p:sp>
      <p:sp>
        <p:nvSpPr>
          <p:cNvPr id="70661" name="Date Placeholder 4"/>
          <p:cNvSpPr>
            <a:spLocks noGrp="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a:solidFill>
                  <a:schemeClr val="tx1"/>
                </a:solidFill>
                <a:latin typeface="Arial" pitchFamily="34" charset="0"/>
                <a:ea typeface="ＭＳ Ｐゴシック" pitchFamily="50" charset="-128"/>
              </a:defRPr>
            </a:lvl1pPr>
            <a:lvl2pPr marL="742670" indent="-285643" eaLnBrk="0" hangingPunct="0">
              <a:defRPr kumimoji="1">
                <a:solidFill>
                  <a:schemeClr val="tx1"/>
                </a:solidFill>
                <a:latin typeface="Arial" pitchFamily="34" charset="0"/>
                <a:ea typeface="ＭＳ Ｐゴシック" pitchFamily="50" charset="-128"/>
              </a:defRPr>
            </a:lvl2pPr>
            <a:lvl3pPr marL="1142570" indent="-228514" eaLnBrk="0" hangingPunct="0">
              <a:defRPr kumimoji="1">
                <a:solidFill>
                  <a:schemeClr val="tx1"/>
                </a:solidFill>
                <a:latin typeface="Arial" pitchFamily="34" charset="0"/>
                <a:ea typeface="ＭＳ Ｐゴシック" pitchFamily="50" charset="-128"/>
              </a:defRPr>
            </a:lvl3pPr>
            <a:lvl4pPr marL="1599597" indent="-228514" eaLnBrk="0" hangingPunct="0">
              <a:defRPr kumimoji="1">
                <a:solidFill>
                  <a:schemeClr val="tx1"/>
                </a:solidFill>
                <a:latin typeface="Arial" pitchFamily="34" charset="0"/>
                <a:ea typeface="ＭＳ Ｐゴシック" pitchFamily="50" charset="-128"/>
              </a:defRPr>
            </a:lvl4pPr>
            <a:lvl5pPr marL="2056625" indent="-228514" eaLnBrk="0" hangingPunct="0">
              <a:defRPr kumimoji="1">
                <a:solidFill>
                  <a:schemeClr val="tx1"/>
                </a:solidFill>
                <a:latin typeface="Arial" pitchFamily="34" charset="0"/>
                <a:ea typeface="ＭＳ Ｐゴシック" pitchFamily="50" charset="-128"/>
              </a:defRPr>
            </a:lvl5pPr>
            <a:lvl6pPr marL="2513653"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0683"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7710"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4737" indent="-228514"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ja-JP" altLang="en-US" smtClean="0"/>
              <a:t>創薬概論</a:t>
            </a:r>
            <a:r>
              <a:rPr lang="en-US" altLang="ja-JP" smtClean="0"/>
              <a:t>Ⅱ</a:t>
            </a:r>
            <a:r>
              <a:rPr lang="ja-JP" altLang="en-US" smtClean="0"/>
              <a:t>　第</a:t>
            </a:r>
            <a:r>
              <a:rPr lang="en-US" altLang="ja-JP" smtClean="0"/>
              <a:t>2</a:t>
            </a:r>
            <a:r>
              <a:rPr lang="ja-JP" altLang="en-US" smtClean="0"/>
              <a:t>回目（</a:t>
            </a:r>
            <a:r>
              <a:rPr lang="en-US" altLang="ja-JP" smtClean="0"/>
              <a:t>09.10.7</a:t>
            </a:r>
            <a:r>
              <a:rPr lang="ja-JP" altLang="en-US" smtClean="0"/>
              <a:t>）</a:t>
            </a:r>
            <a:endParaRPr lang="en-US" altLang="ja-JP" smtClean="0"/>
          </a:p>
        </p:txBody>
      </p:sp>
    </p:spTree>
    <p:extLst>
      <p:ext uri="{BB962C8B-B14F-4D97-AF65-F5344CB8AC3E}">
        <p14:creationId xmlns:p14="http://schemas.microsoft.com/office/powerpoint/2010/main" val="2197177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28FFC50B-E660-4EAF-BF80-26FC8BE97F11}" type="slidenum">
              <a:rPr kumimoji="1" lang="ja-JP" altLang="en-US" smtClean="0"/>
              <a:t>26</a:t>
            </a:fld>
            <a:endParaRPr kumimoji="1" lang="ja-JP" altLang="en-US"/>
          </a:p>
        </p:txBody>
      </p:sp>
    </p:spTree>
    <p:extLst>
      <p:ext uri="{BB962C8B-B14F-4D97-AF65-F5344CB8AC3E}">
        <p14:creationId xmlns:p14="http://schemas.microsoft.com/office/powerpoint/2010/main" val="2402955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2173F5-679D-40C9-B920-F00142364425}" type="slidenum">
              <a:rPr lang="en-US" smtClean="0"/>
              <a:t>40</a:t>
            </a:fld>
            <a:endParaRPr lang="en-US"/>
          </a:p>
        </p:txBody>
      </p:sp>
    </p:spTree>
    <p:extLst>
      <p:ext uri="{BB962C8B-B14F-4D97-AF65-F5344CB8AC3E}">
        <p14:creationId xmlns:p14="http://schemas.microsoft.com/office/powerpoint/2010/main" val="2418985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AEDA827-6A32-45BF-9002-B9898F3AC4D0}" type="slidenum">
              <a:rPr kumimoji="1" lang="ja-JP" altLang="en-US" smtClean="0"/>
              <a:t>41</a:t>
            </a:fld>
            <a:endParaRPr kumimoji="1" lang="ja-JP" altLang="en-US"/>
          </a:p>
        </p:txBody>
      </p:sp>
    </p:spTree>
    <p:extLst>
      <p:ext uri="{BB962C8B-B14F-4D97-AF65-F5344CB8AC3E}">
        <p14:creationId xmlns:p14="http://schemas.microsoft.com/office/powerpoint/2010/main" val="1283476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42458C6-E258-4D37-8265-95806DC1C171}"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175779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BAAA1D3-9E61-4388-A753-100894219B4C}"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352112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2D32B8B-5E8C-4BBD-BFDB-253D3CA574CC}"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36822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9A01AD6-C148-4F4B-B1D2-8F599D9257A4}"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76076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DF404BB-DE7E-47AE-AB92-6A1079DAF965}"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00802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CF10D49-0394-42F9-8E4E-0307AE403810}"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633803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81AB9AE-67AC-42D0-A00A-3EF9F7B14F18}"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lvl1pPr>
              <a:defRPr sz="1800">
                <a:solidFill>
                  <a:schemeClr val="tx1"/>
                </a:solidFill>
              </a:defRPr>
            </a:lvl1pPr>
          </a:lstStyle>
          <a:p>
            <a:fld id="{A7DBF0AA-6042-49BF-A03A-3B29EB5F7A06}" type="slidenum">
              <a:rPr lang="ja-JP" altLang="en-US" smtClean="0">
                <a:solidFill>
                  <a:prstClr val="black"/>
                </a:solidFill>
              </a:rPr>
              <a:pPr/>
              <a:t>‹#›</a:t>
            </a:fld>
            <a:endParaRPr lang="ja-JP" altLang="en-US" dirty="0">
              <a:solidFill>
                <a:prstClr val="black"/>
              </a:solidFill>
            </a:endParaRPr>
          </a:p>
        </p:txBody>
      </p:sp>
    </p:spTree>
    <p:extLst>
      <p:ext uri="{BB962C8B-B14F-4D97-AF65-F5344CB8AC3E}">
        <p14:creationId xmlns:p14="http://schemas.microsoft.com/office/powerpoint/2010/main" val="25575428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00FA6E0-C6DD-49E6-851E-40D316B5CB7A}"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3699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7713E1B-53EA-45F9-93A1-1CD15CBF410D}"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28071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B17F31B-E04A-477F-B0B7-7277CD65160F}"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10030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591CEDC-D3F7-4F67-ACF3-4BFBF33B322B}" type="datetime1">
              <a:rPr lang="ja-JP" altLang="en-US" smtClean="0">
                <a:solidFill>
                  <a:prstClr val="black">
                    <a:tint val="75000"/>
                  </a:prstClr>
                </a:solidFill>
              </a:rPr>
              <a:pPr/>
              <a:t>2016/8/29</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A7DBF0AA-6042-49BF-A03A-3B29EB5F7A06}"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21522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3CCFF">
                <a:alpha val="20000"/>
              </a:srgbClr>
            </a:gs>
            <a:gs pos="50000">
              <a:schemeClr val="bg1"/>
            </a:gs>
            <a:gs pos="100000">
              <a:srgbClr val="33CCFF">
                <a:alpha val="20000"/>
              </a:srgbClr>
            </a:gs>
          </a:gsLst>
          <a:lin ang="5400000" scaled="0"/>
          <a:tileRect/>
        </a:gra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682E9-F0A8-4DD5-BE82-6E68D06A62A9}" type="datetime1">
              <a:rPr kumimoji="1" lang="ja-JP" altLang="en-US" smtClean="0">
                <a:solidFill>
                  <a:prstClr val="black">
                    <a:tint val="75000"/>
                  </a:prstClr>
                </a:solidFill>
              </a:rPr>
              <a:pPr/>
              <a:t>2016/8/29</a:t>
            </a:fld>
            <a:endParaRPr kumimoji="1"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BF0AA-6042-49BF-A03A-3B29EB5F7A06}" type="slidenum">
              <a:rPr kumimoji="1" lang="ja-JP" altLang="en-US" smtClean="0">
                <a:solidFill>
                  <a:prstClr val="black">
                    <a:tint val="75000"/>
                  </a:prstClr>
                </a:solidFill>
              </a:rPr>
              <a:pPr/>
              <a:t>‹#›</a:t>
            </a:fld>
            <a:endParaRPr kumimoji="1" lang="ja-JP" altLang="en-US">
              <a:solidFill>
                <a:prstClr val="black">
                  <a:tint val="75000"/>
                </a:prstClr>
              </a:solidFill>
            </a:endParaRPr>
          </a:p>
        </p:txBody>
      </p:sp>
    </p:spTree>
    <p:extLst>
      <p:ext uri="{BB962C8B-B14F-4D97-AF65-F5344CB8AC3E}">
        <p14:creationId xmlns:p14="http://schemas.microsoft.com/office/powerpoint/2010/main" val="3307459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7.emf"/><Relationship Id="rId5" Type="http://schemas.openxmlformats.org/officeDocument/2006/relationships/package" Target="../embeddings/Microsoft_Word___3.docx"/><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44.png"/><Relationship Id="rId3" Type="http://schemas.openxmlformats.org/officeDocument/2006/relationships/image" Target="../media/image21.png"/><Relationship Id="rId21" Type="http://schemas.openxmlformats.org/officeDocument/2006/relationships/image" Target="../media/image39.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3.png"/><Relationship Id="rId2" Type="http://schemas.openxmlformats.org/officeDocument/2006/relationships/image" Target="../media/image20.png"/><Relationship Id="rId16" Type="http://schemas.openxmlformats.org/officeDocument/2006/relationships/image" Target="../media/image34.png"/><Relationship Id="rId20" Type="http://schemas.openxmlformats.org/officeDocument/2006/relationships/image" Target="../media/image38.png"/><Relationship Id="rId29"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image" Target="../media/image42.png"/><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image" Target="../media/image46.png"/><Relationship Id="rId10" Type="http://schemas.openxmlformats.org/officeDocument/2006/relationships/image" Target="../media/image28.png"/><Relationship Id="rId19" Type="http://schemas.openxmlformats.org/officeDocument/2006/relationships/image" Target="../media/image37.png"/><Relationship Id="rId31" Type="http://schemas.openxmlformats.org/officeDocument/2006/relationships/image" Target="../media/image49.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7.xml"/><Relationship Id="rId5" Type="http://schemas.openxmlformats.org/officeDocument/2006/relationships/image" Target="../media/image72.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6.png"/><Relationship Id="rId7" Type="http://schemas.openxmlformats.org/officeDocument/2006/relationships/image" Target="../media/image88.png"/><Relationship Id="rId12" Type="http://schemas.openxmlformats.org/officeDocument/2006/relationships/image" Target="../media/image92.png"/><Relationship Id="rId2" Type="http://schemas.openxmlformats.org/officeDocument/2006/relationships/image" Target="../media/image85.png"/><Relationship Id="rId1" Type="http://schemas.openxmlformats.org/officeDocument/2006/relationships/slideLayout" Target="../slideLayouts/slideLayout7.xml"/><Relationship Id="rId6" Type="http://schemas.microsoft.com/office/2007/relationships/hdphoto" Target="../media/hdphoto3.wdp"/><Relationship Id="rId11" Type="http://schemas.microsoft.com/office/2007/relationships/hdphoto" Target="../media/hdphoto4.wdp"/><Relationship Id="rId5" Type="http://schemas.openxmlformats.org/officeDocument/2006/relationships/image" Target="../media/image87.png"/><Relationship Id="rId10" Type="http://schemas.openxmlformats.org/officeDocument/2006/relationships/image" Target="../media/image91.png"/><Relationship Id="rId4" Type="http://schemas.microsoft.com/office/2007/relationships/hdphoto" Target="../media/hdphoto2.wdp"/><Relationship Id="rId9" Type="http://schemas.openxmlformats.org/officeDocument/2006/relationships/image" Target="../media/image90.png"/></Relationships>
</file>

<file path=ppt/slides/_rels/slide3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xml"/><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image" Target="../media/image97.jpeg"/><Relationship Id="rId1" Type="http://schemas.openxmlformats.org/officeDocument/2006/relationships/slideLayout" Target="../slideLayouts/slideLayout7.xml"/><Relationship Id="rId6" Type="http://schemas.openxmlformats.org/officeDocument/2006/relationships/image" Target="../media/image101.jpeg"/><Relationship Id="rId5" Type="http://schemas.openxmlformats.org/officeDocument/2006/relationships/image" Target="../media/image100.tiff"/><Relationship Id="rId4" Type="http://schemas.openxmlformats.org/officeDocument/2006/relationships/image" Target="../media/image99.jpeg"/></Relationships>
</file>

<file path=ppt/slides/_rels/slide4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908720"/>
            <a:ext cx="9144000" cy="235862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Straight Connector 19"/>
          <p:cNvCxnSpPr/>
          <p:nvPr/>
        </p:nvCxnSpPr>
        <p:spPr>
          <a:xfrm>
            <a:off x="-8142" y="808691"/>
            <a:ext cx="9144000" cy="1587"/>
          </a:xfrm>
          <a:prstGeom prst="line">
            <a:avLst/>
          </a:prstGeom>
          <a:ln w="1524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Straight Connector 19"/>
          <p:cNvCxnSpPr/>
          <p:nvPr/>
        </p:nvCxnSpPr>
        <p:spPr>
          <a:xfrm>
            <a:off x="0" y="3267344"/>
            <a:ext cx="9144000" cy="1587"/>
          </a:xfrm>
          <a:prstGeom prst="line">
            <a:avLst/>
          </a:prstGeom>
          <a:ln w="1524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Straight Connector 19"/>
          <p:cNvCxnSpPr/>
          <p:nvPr/>
        </p:nvCxnSpPr>
        <p:spPr>
          <a:xfrm>
            <a:off x="-1" y="6597352"/>
            <a:ext cx="9144000" cy="1587"/>
          </a:xfrm>
          <a:prstGeom prst="line">
            <a:avLst/>
          </a:prstGeom>
          <a:ln w="1524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Rectangle 3"/>
          <p:cNvSpPr>
            <a:spLocks noChangeArrowheads="1"/>
          </p:cNvSpPr>
          <p:nvPr/>
        </p:nvSpPr>
        <p:spPr bwMode="auto">
          <a:xfrm>
            <a:off x="0" y="1082130"/>
            <a:ext cx="9144000" cy="2185214"/>
          </a:xfrm>
          <a:prstGeom prst="rect">
            <a:avLst/>
          </a:prstGeom>
          <a:noFill/>
          <a:ln>
            <a:noFill/>
          </a:ln>
          <a:effectLst/>
          <a:extLst/>
        </p:spPr>
        <p:txBody>
          <a:bodyPr vert="horz" wrap="square" lIns="91440" tIns="45720" rIns="91440" bIns="45720" numCol="1" anchor="ctr" anchorCtr="0" compatLnSpc="1">
            <a:prstTxWarp prst="textNoShape">
              <a:avLst/>
            </a:prstTxWarp>
            <a:spAutoFit/>
          </a:bodyPr>
          <a:lstStyle/>
          <a:p>
            <a:pPr algn="ctr"/>
            <a:r>
              <a:rPr lang="en-US" altLang="ja-JP" sz="3600" b="1" i="1" dirty="0" err="1" smtClean="0"/>
              <a:t>Promissing</a:t>
            </a:r>
            <a:r>
              <a:rPr lang="en-US" altLang="ja-JP" sz="3600" b="1" i="1" dirty="0" smtClean="0"/>
              <a:t> </a:t>
            </a:r>
            <a:r>
              <a:rPr lang="en-US" altLang="ja-JP" sz="3600" b="1" i="1" dirty="0"/>
              <a:t>clinical outcome of HPMA-polymer conjugated-pirarubicin (THP) [P-THP], which exerts three steps for cancer </a:t>
            </a:r>
            <a:r>
              <a:rPr lang="en-US" altLang="ja-JP" sz="3600" b="1" i="1" dirty="0" smtClean="0"/>
              <a:t>selective delivery</a:t>
            </a:r>
            <a:r>
              <a:rPr lang="ja-JP" altLang="en-US" sz="3600" b="1" i="1" dirty="0" smtClean="0"/>
              <a:t>　</a:t>
            </a:r>
            <a:endParaRPr lang="en-US" altLang="ja-JP" sz="3600" b="1" i="1" dirty="0" smtClean="0"/>
          </a:p>
          <a:p>
            <a:pPr algn="ctr"/>
            <a:endParaRPr lang="en-US" altLang="ja-JP" sz="2400" b="1" i="1" dirty="0" smtClean="0"/>
          </a:p>
        </p:txBody>
      </p:sp>
      <p:sp>
        <p:nvSpPr>
          <p:cNvPr id="12" name="テキスト ボックス 11"/>
          <p:cNvSpPr txBox="1"/>
          <p:nvPr/>
        </p:nvSpPr>
        <p:spPr>
          <a:xfrm>
            <a:off x="4283968" y="92799"/>
            <a:ext cx="4824536" cy="523220"/>
          </a:xfrm>
          <a:prstGeom prst="rect">
            <a:avLst/>
          </a:prstGeom>
          <a:noFill/>
        </p:spPr>
        <p:txBody>
          <a:bodyPr wrap="square" rtlCol="0">
            <a:spAutoFit/>
          </a:bodyPr>
          <a:lstStyle/>
          <a:p>
            <a:pPr algn="r"/>
            <a:r>
              <a:rPr lang="en-US" altLang="ja-JP" sz="1400" b="1" i="1" dirty="0"/>
              <a:t>International Conference on Pharmaceutical Chemistry-2016  </a:t>
            </a:r>
          </a:p>
          <a:p>
            <a:pPr algn="r"/>
            <a:r>
              <a:rPr lang="en-US" altLang="ja-JP" sz="1400" b="1" i="1" dirty="0"/>
              <a:t>September </a:t>
            </a:r>
            <a:r>
              <a:rPr lang="en-US" altLang="ja-JP" sz="1400" b="1" i="1" dirty="0"/>
              <a:t>6</a:t>
            </a:r>
            <a:r>
              <a:rPr lang="en-US" altLang="ja-JP" sz="1400" b="1" i="1" dirty="0" smtClean="0"/>
              <a:t>, </a:t>
            </a:r>
            <a:r>
              <a:rPr lang="en-US" altLang="ja-JP" sz="1400" b="1" i="1" dirty="0"/>
              <a:t>2016@ Frankfurt, Germany </a:t>
            </a:r>
          </a:p>
        </p:txBody>
      </p:sp>
      <p:sp>
        <p:nvSpPr>
          <p:cNvPr id="2" name="正方形/長方形 1"/>
          <p:cNvSpPr/>
          <p:nvPr/>
        </p:nvSpPr>
        <p:spPr>
          <a:xfrm>
            <a:off x="315386" y="4084852"/>
            <a:ext cx="8496944" cy="2308324"/>
          </a:xfrm>
          <a:prstGeom prst="rect">
            <a:avLst/>
          </a:prstGeom>
        </p:spPr>
        <p:txBody>
          <a:bodyPr wrap="square">
            <a:spAutoFit/>
          </a:bodyPr>
          <a:lstStyle/>
          <a:p>
            <a:pPr algn="ctr"/>
            <a:r>
              <a:rPr lang="en-US" altLang="ja-JP" sz="3200" b="1" i="1" dirty="0" smtClean="0"/>
              <a:t>Hiroshi Maeda</a:t>
            </a:r>
          </a:p>
          <a:p>
            <a:pPr algn="ctr"/>
            <a:r>
              <a:rPr lang="en-US" altLang="ja-JP" sz="2800" i="1" dirty="0" smtClean="0"/>
              <a:t>Professor</a:t>
            </a:r>
            <a:r>
              <a:rPr lang="en-US" altLang="ja-JP" sz="2800" i="1" dirty="0"/>
              <a:t>, Institute of Drug Delivery Science, </a:t>
            </a:r>
            <a:endParaRPr lang="en-US" altLang="ja-JP" sz="2800" i="1" dirty="0" smtClean="0"/>
          </a:p>
          <a:p>
            <a:pPr algn="ctr"/>
            <a:r>
              <a:rPr lang="en-US" altLang="ja-JP" sz="2800" i="1" dirty="0" err="1" smtClean="0"/>
              <a:t>Sojo</a:t>
            </a:r>
            <a:r>
              <a:rPr lang="en-US" altLang="ja-JP" sz="2800" i="1" dirty="0" smtClean="0"/>
              <a:t> </a:t>
            </a:r>
            <a:r>
              <a:rPr lang="en-US" altLang="ja-JP" sz="2800" i="1" dirty="0"/>
              <a:t>University,</a:t>
            </a:r>
          </a:p>
          <a:p>
            <a:pPr algn="ctr"/>
            <a:r>
              <a:rPr lang="en-US" altLang="ja-JP" sz="2800" i="1" dirty="0"/>
              <a:t>Professor Emeritus, Kumamoto University</a:t>
            </a:r>
          </a:p>
          <a:p>
            <a:pPr algn="ctr"/>
            <a:r>
              <a:rPr lang="en-US" altLang="ja-JP" sz="2800" i="1" dirty="0"/>
              <a:t> Kumamoto, Japan</a:t>
            </a:r>
            <a:endParaRPr lang="ja-JP" altLang="ja-JP" sz="2800" i="1" dirty="0"/>
          </a:p>
        </p:txBody>
      </p:sp>
    </p:spTree>
    <p:extLst>
      <p:ext uri="{BB962C8B-B14F-4D97-AF65-F5344CB8AC3E}">
        <p14:creationId xmlns:p14="http://schemas.microsoft.com/office/powerpoint/2010/main" val="1630249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876256" y="6381328"/>
            <a:ext cx="2133600" cy="365125"/>
          </a:xfrm>
        </p:spPr>
        <p:txBody>
          <a:bodyPr/>
          <a:lstStyle/>
          <a:p>
            <a:fld id="{A7DBF0AA-6042-49BF-A03A-3B29EB5F7A06}" type="slidenum">
              <a:rPr lang="ja-JP" altLang="en-US" sz="3200" smtClean="0">
                <a:solidFill>
                  <a:prstClr val="black"/>
                </a:solidFill>
              </a:rPr>
              <a:pPr/>
              <a:t>2</a:t>
            </a:fld>
            <a:endParaRPr lang="ja-JP" altLang="en-US" sz="3200" dirty="0">
              <a:solidFill>
                <a:prstClr val="black"/>
              </a:solidFill>
            </a:endParaRPr>
          </a:p>
        </p:txBody>
      </p:sp>
      <p:cxnSp>
        <p:nvCxnSpPr>
          <p:cNvPr id="3" name="直線コネクタ 2"/>
          <p:cNvCxnSpPr/>
          <p:nvPr/>
        </p:nvCxnSpPr>
        <p:spPr>
          <a:xfrm>
            <a:off x="1" y="213351"/>
            <a:ext cx="9143999"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a:off x="0" y="1340768"/>
            <a:ext cx="9145701"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701" y="277962"/>
            <a:ext cx="9143999" cy="1015663"/>
          </a:xfrm>
          <a:prstGeom prst="rect">
            <a:avLst/>
          </a:prstGeom>
          <a:solidFill>
            <a:srgbClr val="FFFF00"/>
          </a:solidFill>
        </p:spPr>
        <p:txBody>
          <a:bodyPr wrap="square">
            <a:spAutoFit/>
          </a:bodyPr>
          <a:lstStyle/>
          <a:p>
            <a:pPr algn="ctr">
              <a:spcAft>
                <a:spcPts val="600"/>
              </a:spcAft>
            </a:pPr>
            <a:r>
              <a:rPr lang="en-US" sz="3000" b="1" dirty="0">
                <a:ea typeface="ＭＳ 明朝"/>
                <a:cs typeface="Times New Roman"/>
              </a:rPr>
              <a:t>What is </a:t>
            </a:r>
            <a:r>
              <a:rPr lang="en-US" sz="3000" b="1" dirty="0" smtClean="0">
                <a:ea typeface="ＭＳ 明朝"/>
                <a:cs typeface="Times New Roman"/>
              </a:rPr>
              <a:t>enhanced permeability </a:t>
            </a:r>
            <a:r>
              <a:rPr lang="en-US" sz="3000" b="1" dirty="0">
                <a:ea typeface="ＭＳ 明朝"/>
                <a:cs typeface="Times New Roman"/>
              </a:rPr>
              <a:t>and </a:t>
            </a:r>
            <a:r>
              <a:rPr lang="en-US" sz="3000" b="1" dirty="0" smtClean="0">
                <a:ea typeface="ＭＳ 明朝"/>
                <a:cs typeface="Times New Roman"/>
              </a:rPr>
              <a:t>retention </a:t>
            </a:r>
            <a:r>
              <a:rPr lang="en-US" sz="3000" b="1" dirty="0">
                <a:ea typeface="ＭＳ 明朝"/>
                <a:cs typeface="Times New Roman"/>
              </a:rPr>
              <a:t>(EPR) </a:t>
            </a:r>
            <a:r>
              <a:rPr lang="en-US" sz="3000" b="1" dirty="0" smtClean="0">
                <a:ea typeface="ＭＳ 明朝"/>
                <a:cs typeface="Times New Roman"/>
              </a:rPr>
              <a:t>effect </a:t>
            </a:r>
            <a:r>
              <a:rPr lang="en-US" sz="3000" b="1" dirty="0">
                <a:ea typeface="ＭＳ 明朝"/>
                <a:cs typeface="Times New Roman"/>
              </a:rPr>
              <a:t>for </a:t>
            </a:r>
            <a:r>
              <a:rPr lang="en-US" sz="3000" b="1" dirty="0" smtClean="0">
                <a:ea typeface="ＭＳ 明朝"/>
                <a:cs typeface="Times New Roman"/>
              </a:rPr>
              <a:t>tumor targeting using nanomedicines</a:t>
            </a:r>
            <a:endParaRPr lang="en-US" sz="3000" dirty="0">
              <a:ea typeface="ＭＳ 明朝"/>
              <a:cs typeface="Times New Roman"/>
            </a:endParaRPr>
          </a:p>
        </p:txBody>
      </p:sp>
      <p:sp>
        <p:nvSpPr>
          <p:cNvPr id="14" name="Rectangle 6"/>
          <p:cNvSpPr>
            <a:spLocks noChangeArrowheads="1"/>
          </p:cNvSpPr>
          <p:nvPr/>
        </p:nvSpPr>
        <p:spPr bwMode="auto">
          <a:xfrm>
            <a:off x="107504" y="1722002"/>
            <a:ext cx="8928992" cy="26930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Aft>
                <a:spcPts val="600"/>
              </a:spcAft>
            </a:pPr>
            <a:r>
              <a:rPr lang="en-US" sz="2400" b="1" dirty="0" smtClean="0">
                <a:ea typeface="ＭＳ 明朝"/>
                <a:cs typeface="Times New Roman"/>
              </a:rPr>
              <a:t>[</a:t>
            </a:r>
            <a:r>
              <a:rPr lang="en-US" sz="2400" b="1" dirty="0">
                <a:ea typeface="ＭＳ 明朝"/>
                <a:cs typeface="Times New Roman"/>
              </a:rPr>
              <a:t>Definition]</a:t>
            </a:r>
            <a:endParaRPr lang="en-US" sz="2400" u="sng" dirty="0">
              <a:ea typeface="ＭＳ 明朝"/>
              <a:cs typeface="Times New Roman"/>
            </a:endParaRPr>
          </a:p>
          <a:p>
            <a:pPr marL="342900" lvl="0" indent="-342900">
              <a:spcAft>
                <a:spcPts val="600"/>
              </a:spcAft>
              <a:buFont typeface="Symbol"/>
              <a:buChar char=""/>
            </a:pPr>
            <a:r>
              <a:rPr lang="en-US" sz="2400" dirty="0">
                <a:ea typeface="ＭＳ 明朝"/>
                <a:cs typeface="Times New Roman"/>
              </a:rPr>
              <a:t>Molecular size dependent (&gt; 40 </a:t>
            </a:r>
            <a:r>
              <a:rPr lang="en-US" sz="2400" dirty="0" err="1">
                <a:ea typeface="ＭＳ 明朝"/>
                <a:cs typeface="Times New Roman"/>
              </a:rPr>
              <a:t>KDa</a:t>
            </a:r>
            <a:r>
              <a:rPr lang="en-US" sz="2400" dirty="0" smtClean="0">
                <a:ea typeface="ＭＳ 明朝"/>
                <a:cs typeface="Times New Roman"/>
              </a:rPr>
              <a:t>) /Extravasation at tumor </a:t>
            </a:r>
            <a:r>
              <a:rPr lang="en-US" sz="2400" dirty="0" err="1" smtClean="0">
                <a:ea typeface="ＭＳ 明朝"/>
                <a:cs typeface="Times New Roman"/>
              </a:rPr>
              <a:t>vassel</a:t>
            </a:r>
            <a:endParaRPr lang="en-US" sz="2400" dirty="0">
              <a:ea typeface="ＭＳ 明朝"/>
              <a:cs typeface="Times New Roman"/>
            </a:endParaRPr>
          </a:p>
          <a:p>
            <a:pPr marL="342900" lvl="0" indent="-342900">
              <a:spcAft>
                <a:spcPts val="600"/>
              </a:spcAft>
              <a:buFont typeface="Symbol"/>
              <a:buChar char=""/>
            </a:pPr>
            <a:r>
              <a:rPr lang="en-US" sz="2400" dirty="0">
                <a:ea typeface="ＭＳ 明朝"/>
                <a:cs typeface="Times New Roman"/>
              </a:rPr>
              <a:t>Plasma </a:t>
            </a:r>
            <a:r>
              <a:rPr lang="en-US" sz="2400" dirty="0" smtClean="0">
                <a:ea typeface="ＭＳ 明朝"/>
                <a:cs typeface="Times New Roman"/>
              </a:rPr>
              <a:t>concentration/time </a:t>
            </a:r>
            <a:r>
              <a:rPr lang="en-US" sz="2400" dirty="0">
                <a:ea typeface="ＭＳ 明朝"/>
                <a:cs typeface="Times New Roman"/>
              </a:rPr>
              <a:t>dependent </a:t>
            </a:r>
            <a:r>
              <a:rPr lang="en-US" sz="2400" dirty="0" smtClean="0">
                <a:ea typeface="ＭＳ 明朝"/>
                <a:cs typeface="Times New Roman"/>
              </a:rPr>
              <a:t>(</a:t>
            </a:r>
            <a:r>
              <a:rPr lang="en-US" altLang="ja-JP" sz="2400" dirty="0" smtClean="0">
                <a:ea typeface="ＭＳ 明朝"/>
                <a:cs typeface="Times New Roman"/>
              </a:rPr>
              <a:t>&gt; </a:t>
            </a:r>
            <a:r>
              <a:rPr lang="en-US" altLang="ja-JP" sz="2400" dirty="0">
                <a:ea typeface="ＭＳ 明朝"/>
                <a:cs typeface="Times New Roman"/>
              </a:rPr>
              <a:t>6 </a:t>
            </a:r>
            <a:r>
              <a:rPr lang="en-US" altLang="ja-JP" sz="2400" dirty="0" err="1" smtClean="0">
                <a:ea typeface="ＭＳ 明朝"/>
                <a:cs typeface="Times New Roman"/>
              </a:rPr>
              <a:t>hrs</a:t>
            </a:r>
            <a:r>
              <a:rPr lang="en-US" sz="2400" dirty="0" smtClean="0">
                <a:ea typeface="ＭＳ 明朝"/>
                <a:cs typeface="Times New Roman"/>
              </a:rPr>
              <a:t> </a:t>
            </a:r>
            <a:r>
              <a:rPr lang="en-US" sz="2400" dirty="0">
                <a:ea typeface="ＭＳ 明朝"/>
                <a:cs typeface="Times New Roman"/>
              </a:rPr>
              <a:t>for permeation)</a:t>
            </a:r>
          </a:p>
          <a:p>
            <a:pPr marL="342900" lvl="0" indent="-342900">
              <a:spcAft>
                <a:spcPts val="600"/>
              </a:spcAft>
              <a:buFont typeface="Symbol"/>
              <a:buChar char=""/>
            </a:pPr>
            <a:r>
              <a:rPr lang="en-US" sz="2400" dirty="0" smtClean="0">
                <a:ea typeface="ＭＳ 明朝"/>
                <a:cs typeface="Times New Roman"/>
              </a:rPr>
              <a:t>Biocompatible particles</a:t>
            </a:r>
            <a:endParaRPr lang="en-US" sz="2400" dirty="0">
              <a:ea typeface="ＭＳ 明朝"/>
              <a:cs typeface="Times New Roman"/>
            </a:endParaRPr>
          </a:p>
          <a:p>
            <a:pPr marL="742950" lvl="1" indent="-285750">
              <a:spcAft>
                <a:spcPts val="600"/>
              </a:spcAft>
              <a:buFont typeface="Courier New"/>
              <a:buChar char="o"/>
            </a:pPr>
            <a:r>
              <a:rPr lang="en-US" sz="2400" dirty="0" smtClean="0">
                <a:ea typeface="ＭＳ 明朝"/>
                <a:cs typeface="Times New Roman"/>
              </a:rPr>
              <a:t>Charge </a:t>
            </a:r>
            <a:r>
              <a:rPr lang="en-US" sz="2400" dirty="0">
                <a:ea typeface="ＭＳ 明朝"/>
                <a:cs typeface="Times New Roman"/>
              </a:rPr>
              <a:t>(weakly acidic-neutral</a:t>
            </a:r>
            <a:r>
              <a:rPr lang="en-US" sz="2400" dirty="0" smtClean="0">
                <a:ea typeface="ＭＳ 明朝"/>
                <a:cs typeface="Times New Roman"/>
              </a:rPr>
              <a:t>) / no RES clearance</a:t>
            </a:r>
            <a:endParaRPr lang="en-US" sz="2400" dirty="0">
              <a:ea typeface="ＭＳ 明朝"/>
              <a:cs typeface="Times New Roman"/>
            </a:endParaRPr>
          </a:p>
          <a:p>
            <a:pPr marL="742950" lvl="1" indent="-285750">
              <a:spcAft>
                <a:spcPts val="600"/>
              </a:spcAft>
              <a:buFont typeface="Courier New"/>
              <a:buChar char="o"/>
            </a:pPr>
            <a:r>
              <a:rPr lang="en-US" sz="2400" dirty="0" smtClean="0">
                <a:ea typeface="ＭＳ 明朝"/>
                <a:cs typeface="Times New Roman"/>
              </a:rPr>
              <a:t>Lipid </a:t>
            </a:r>
            <a:r>
              <a:rPr lang="en-US" sz="2400" dirty="0">
                <a:ea typeface="ＭＳ 明朝"/>
                <a:cs typeface="Times New Roman"/>
              </a:rPr>
              <a:t>particle [Lipiodol] given </a:t>
            </a:r>
            <a:r>
              <a:rPr lang="en-US" sz="2400" b="1" dirty="0" err="1" smtClean="0">
                <a:solidFill>
                  <a:srgbClr val="FF0000"/>
                </a:solidFill>
                <a:ea typeface="ＭＳ 明朝"/>
                <a:cs typeface="Times New Roman"/>
              </a:rPr>
              <a:t>ia</a:t>
            </a:r>
            <a:r>
              <a:rPr lang="en-US" sz="2400" dirty="0" smtClean="0">
                <a:ea typeface="ＭＳ 明朝"/>
                <a:cs typeface="Times New Roman"/>
              </a:rPr>
              <a:t> </a:t>
            </a:r>
            <a:r>
              <a:rPr lang="en-US" sz="2400" dirty="0">
                <a:ea typeface="ＭＳ 明朝"/>
                <a:cs typeface="Times New Roman"/>
              </a:rPr>
              <a:t>exhibits </a:t>
            </a:r>
            <a:r>
              <a:rPr lang="en-US" altLang="ja-JP" sz="2400" dirty="0">
                <a:ea typeface="ＭＳ 明朝"/>
                <a:cs typeface="Times New Roman"/>
              </a:rPr>
              <a:t>&gt;</a:t>
            </a:r>
            <a:r>
              <a:rPr lang="en-US" sz="2400" dirty="0" smtClean="0">
                <a:ea typeface="ＭＳ 明朝"/>
                <a:cs typeface="Times New Roman"/>
              </a:rPr>
              <a:t>2000 fold of T/B</a:t>
            </a:r>
            <a:endParaRPr lang="en-US" sz="2400" dirty="0">
              <a:ea typeface="ＭＳ 明朝"/>
              <a:cs typeface="Times New Roman"/>
            </a:endParaRPr>
          </a:p>
        </p:txBody>
      </p:sp>
      <p:sp>
        <p:nvSpPr>
          <p:cNvPr id="7" name="Rectangle 6"/>
          <p:cNvSpPr>
            <a:spLocks noChangeArrowheads="1"/>
          </p:cNvSpPr>
          <p:nvPr/>
        </p:nvSpPr>
        <p:spPr bwMode="auto">
          <a:xfrm>
            <a:off x="48603" y="4653572"/>
            <a:ext cx="8961253" cy="20928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360000" fontAlgn="base">
              <a:spcBef>
                <a:spcPct val="0"/>
              </a:spcBef>
              <a:spcAft>
                <a:spcPts val="600"/>
              </a:spcAft>
            </a:pPr>
            <a:r>
              <a:rPr lang="en-US" altLang="en-US" sz="2400" b="1" dirty="0">
                <a:latin typeface="Calibri" pitchFamily="34" charset="0"/>
                <a:ea typeface="ＭＳ 明朝" pitchFamily="17" charset="-128"/>
                <a:cs typeface="Times New Roman" pitchFamily="18" charset="0"/>
              </a:rPr>
              <a:t>[Phenomenon</a:t>
            </a:r>
            <a:r>
              <a:rPr lang="en-US" altLang="en-US" sz="2400" b="1" dirty="0" smtClean="0">
                <a:latin typeface="Calibri" pitchFamily="34" charset="0"/>
                <a:ea typeface="ＭＳ 明朝" pitchFamily="17" charset="-128"/>
                <a:cs typeface="Times New Roman" pitchFamily="18" charset="0"/>
              </a:rPr>
              <a:t>]</a:t>
            </a:r>
          </a:p>
          <a:p>
            <a:pPr lvl="0" defTabSz="360000" fontAlgn="base">
              <a:spcBef>
                <a:spcPct val="0"/>
              </a:spcBef>
              <a:spcAft>
                <a:spcPts val="600"/>
              </a:spcAft>
            </a:pPr>
            <a:r>
              <a:rPr lang="en-US" altLang="en-US" sz="2400" dirty="0" smtClean="0">
                <a:latin typeface="Calibri" pitchFamily="34" charset="0"/>
                <a:ea typeface="ＭＳ 明朝" pitchFamily="17" charset="-128"/>
                <a:cs typeface="Times New Roman" pitchFamily="18" charset="0"/>
              </a:rPr>
              <a:t>•</a:t>
            </a:r>
            <a:r>
              <a:rPr lang="en-US" altLang="en-US" sz="2400" dirty="0">
                <a:latin typeface="Calibri" pitchFamily="34" charset="0"/>
                <a:ea typeface="ＭＳ 明朝" pitchFamily="17" charset="-128"/>
                <a:cs typeface="Times New Roman" pitchFamily="18" charset="0"/>
              </a:rPr>
              <a:t>	</a:t>
            </a:r>
            <a:r>
              <a:rPr lang="en-US" altLang="en-US" sz="2400" dirty="0" smtClean="0">
                <a:latin typeface="Calibri" pitchFamily="34" charset="0"/>
                <a:ea typeface="ＭＳ 明朝" pitchFamily="17" charset="-128"/>
                <a:cs typeface="Times New Roman" pitchFamily="18" charset="0"/>
              </a:rPr>
              <a:t>Heterogeneity may exists </a:t>
            </a:r>
            <a:r>
              <a:rPr lang="en-US" altLang="en-US" sz="2400" dirty="0">
                <a:latin typeface="Calibri" pitchFamily="34" charset="0"/>
                <a:ea typeface="ＭＳ 明朝" pitchFamily="17" charset="-128"/>
                <a:cs typeface="Times New Roman" pitchFamily="18" charset="0"/>
              </a:rPr>
              <a:t>in EPR </a:t>
            </a:r>
            <a:r>
              <a:rPr lang="en-US" altLang="en-US" sz="2400" dirty="0" smtClean="0">
                <a:latin typeface="Calibri" pitchFamily="34" charset="0"/>
                <a:ea typeface="ＭＳ 明朝" pitchFamily="17" charset="-128"/>
                <a:cs typeface="Times New Roman" pitchFamily="18" charset="0"/>
              </a:rPr>
              <a:t>by thrombus/occlusion </a:t>
            </a:r>
            <a:r>
              <a:rPr lang="en-US" altLang="en-US" sz="2400" dirty="0">
                <a:latin typeface="Calibri" pitchFamily="34" charset="0"/>
                <a:ea typeface="ＭＳ 明朝" pitchFamily="17" charset="-128"/>
                <a:cs typeface="Times New Roman" pitchFamily="18" charset="0"/>
              </a:rPr>
              <a:t>formation, </a:t>
            </a:r>
            <a:r>
              <a:rPr lang="en-US" altLang="en-US" sz="2400" dirty="0" smtClean="0">
                <a:latin typeface="Calibri" pitchFamily="34" charset="0"/>
                <a:ea typeface="ＭＳ 明朝" pitchFamily="17" charset="-128"/>
                <a:cs typeface="Times New Roman" pitchFamily="18" charset="0"/>
              </a:rPr>
              <a:t/>
            </a:r>
            <a:br>
              <a:rPr lang="en-US" altLang="en-US" sz="2400" dirty="0" smtClean="0">
                <a:latin typeface="Calibri" pitchFamily="34" charset="0"/>
                <a:ea typeface="ＭＳ 明朝" pitchFamily="17" charset="-128"/>
                <a:cs typeface="Times New Roman" pitchFamily="18" charset="0"/>
              </a:rPr>
            </a:br>
            <a:r>
              <a:rPr lang="en-US" altLang="en-US" sz="2400" dirty="0" smtClean="0">
                <a:latin typeface="Calibri" pitchFamily="34" charset="0"/>
                <a:ea typeface="ＭＳ 明朝" pitchFamily="17" charset="-128"/>
                <a:cs typeface="Times New Roman" pitchFamily="18" charset="0"/>
              </a:rPr>
              <a:t>	blood </a:t>
            </a:r>
            <a:r>
              <a:rPr lang="en-US" altLang="en-US" sz="2400" dirty="0">
                <a:latin typeface="Calibri" pitchFamily="34" charset="0"/>
                <a:ea typeface="ＭＳ 明朝" pitchFamily="17" charset="-128"/>
                <a:cs typeface="Times New Roman" pitchFamily="18" charset="0"/>
              </a:rPr>
              <a:t>flow </a:t>
            </a:r>
            <a:r>
              <a:rPr lang="en-US" altLang="en-US" sz="2400" dirty="0" smtClean="0">
                <a:latin typeface="Calibri" pitchFamily="34" charset="0"/>
                <a:ea typeface="ＭＳ 明朝" pitchFamily="17" charset="-128"/>
                <a:cs typeface="Times New Roman" pitchFamily="18" charset="0"/>
              </a:rPr>
              <a:t>blockade, </a:t>
            </a:r>
            <a:r>
              <a:rPr lang="en-US" altLang="en-US" sz="2400" dirty="0">
                <a:latin typeface="Calibri" pitchFamily="34" charset="0"/>
                <a:ea typeface="ＭＳ 明朝" pitchFamily="17" charset="-128"/>
                <a:cs typeface="Times New Roman" pitchFamily="18" charset="0"/>
              </a:rPr>
              <a:t>avascular nature, thus poor drug </a:t>
            </a:r>
            <a:r>
              <a:rPr lang="en-US" altLang="en-US" sz="2400" dirty="0" smtClean="0">
                <a:latin typeface="Calibri" pitchFamily="34" charset="0"/>
                <a:ea typeface="ＭＳ 明朝" pitchFamily="17" charset="-128"/>
                <a:cs typeface="Times New Roman" pitchFamily="18" charset="0"/>
              </a:rPr>
              <a:t>delivery.</a:t>
            </a:r>
            <a:endParaRPr lang="en-US" altLang="en-US" sz="2400" dirty="0">
              <a:latin typeface="Calibri" pitchFamily="34" charset="0"/>
              <a:ea typeface="ＭＳ 明朝" pitchFamily="17" charset="-128"/>
              <a:cs typeface="Times New Roman" pitchFamily="18" charset="0"/>
            </a:endParaRPr>
          </a:p>
          <a:p>
            <a:pPr lvl="0" defTabSz="360000" fontAlgn="base">
              <a:spcBef>
                <a:spcPct val="0"/>
              </a:spcBef>
              <a:spcAft>
                <a:spcPts val="600"/>
              </a:spcAft>
            </a:pPr>
            <a:r>
              <a:rPr lang="en-US" altLang="en-US" sz="2400" dirty="0">
                <a:latin typeface="Calibri" pitchFamily="34" charset="0"/>
                <a:ea typeface="ＭＳ 明朝" pitchFamily="17" charset="-128"/>
                <a:cs typeface="Times New Roman" pitchFamily="18" charset="0"/>
              </a:rPr>
              <a:t>•	The EPR effect can be </a:t>
            </a:r>
            <a:r>
              <a:rPr lang="en-US" altLang="en-US" sz="2400" dirty="0" err="1">
                <a:latin typeface="Calibri" pitchFamily="34" charset="0"/>
                <a:ea typeface="ＭＳ 明朝" pitchFamily="17" charset="-128"/>
                <a:cs typeface="Times New Roman" pitchFamily="18" charset="0"/>
              </a:rPr>
              <a:t>augumented</a:t>
            </a:r>
            <a:r>
              <a:rPr lang="en-US" altLang="en-US" sz="2400" dirty="0">
                <a:latin typeface="Calibri" pitchFamily="34" charset="0"/>
                <a:ea typeface="ＭＳ 明朝" pitchFamily="17" charset="-128"/>
                <a:cs typeface="Times New Roman" pitchFamily="18" charset="0"/>
              </a:rPr>
              <a:t> by NO, ACE-inhibitors (BK　), </a:t>
            </a:r>
            <a:r>
              <a:rPr lang="en-US" altLang="en-US" sz="2400" dirty="0" smtClean="0">
                <a:latin typeface="Calibri" pitchFamily="34" charset="0"/>
                <a:ea typeface="ＭＳ 明朝" pitchFamily="17" charset="-128"/>
                <a:cs typeface="Times New Roman" pitchFamily="18" charset="0"/>
              </a:rPr>
              <a:t/>
            </a:r>
            <a:br>
              <a:rPr lang="en-US" altLang="en-US" sz="2400" dirty="0" smtClean="0">
                <a:latin typeface="Calibri" pitchFamily="34" charset="0"/>
                <a:ea typeface="ＭＳ 明朝" pitchFamily="17" charset="-128"/>
                <a:cs typeface="Times New Roman" pitchFamily="18" charset="0"/>
              </a:rPr>
            </a:br>
            <a:r>
              <a:rPr lang="en-US" altLang="en-US" sz="2400" dirty="0" smtClean="0">
                <a:latin typeface="Calibri" pitchFamily="34" charset="0"/>
                <a:ea typeface="ＭＳ 明朝" pitchFamily="17" charset="-128"/>
                <a:cs typeface="Times New Roman" pitchFamily="18" charset="0"/>
              </a:rPr>
              <a:t>	CO</a:t>
            </a:r>
            <a:r>
              <a:rPr lang="en-US" altLang="en-US" sz="2400" dirty="0">
                <a:latin typeface="Calibri" pitchFamily="34" charset="0"/>
                <a:ea typeface="ＭＳ 明朝" pitchFamily="17" charset="-128"/>
                <a:cs typeface="Times New Roman" pitchFamily="18" charset="0"/>
              </a:rPr>
              <a:t>, PGs-agonist, </a:t>
            </a:r>
            <a:r>
              <a:rPr lang="en-US" altLang="en-US" sz="2400" dirty="0" smtClean="0">
                <a:latin typeface="Calibri" pitchFamily="34" charset="0"/>
                <a:ea typeface="ＭＳ 明朝" pitchFamily="17" charset="-128"/>
                <a:cs typeface="Times New Roman" pitchFamily="18" charset="0"/>
              </a:rPr>
              <a:t>high blood pressure, hyperthermia, etc</a:t>
            </a:r>
            <a:r>
              <a:rPr lang="en-US" altLang="en-US" sz="2400" dirty="0">
                <a:latin typeface="Calibri" pitchFamily="34" charset="0"/>
                <a:ea typeface="ＭＳ 明朝" pitchFamily="17" charset="-128"/>
                <a:cs typeface="Times New Roman" pitchFamily="18" charset="0"/>
              </a:rPr>
              <a:t>.</a:t>
            </a:r>
          </a:p>
        </p:txBody>
      </p:sp>
      <p:cxnSp>
        <p:nvCxnSpPr>
          <p:cNvPr id="9" name="直線矢印コネクタ 8"/>
          <p:cNvCxnSpPr/>
          <p:nvPr/>
        </p:nvCxnSpPr>
        <p:spPr>
          <a:xfrm flipV="1">
            <a:off x="8172400" y="6021288"/>
            <a:ext cx="0" cy="23406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855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idx="4294967295"/>
          </p:nvPr>
        </p:nvSpPr>
        <p:spPr>
          <a:xfrm>
            <a:off x="7329" y="44624"/>
            <a:ext cx="9128125" cy="1143000"/>
          </a:xfrm>
          <a:solidFill>
            <a:srgbClr val="FFFF00"/>
          </a:solidFill>
        </p:spPr>
        <p:txBody>
          <a:bodyPr>
            <a:noAutofit/>
          </a:bodyPr>
          <a:lstStyle/>
          <a:p>
            <a:r>
              <a:rPr lang="en-US" altLang="ja-JP" sz="3000" b="1" dirty="0" smtClean="0"/>
              <a:t>EPR effect visualized by blue- and rhodamine-albumins </a:t>
            </a:r>
            <a:br>
              <a:rPr lang="en-US" altLang="ja-JP" sz="3000" b="1" dirty="0" smtClean="0"/>
            </a:br>
            <a:r>
              <a:rPr lang="en-US" altLang="ja-JP" sz="3000" b="1" dirty="0" smtClean="0"/>
              <a:t>in primary and metastatic cancer</a:t>
            </a:r>
            <a:endParaRPr lang="ja-JP" altLang="en-US" sz="3000" b="1" dirty="0" smtClean="0"/>
          </a:p>
        </p:txBody>
      </p:sp>
      <p:pic>
        <p:nvPicPr>
          <p:cNvPr id="160770"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118965" y="1314299"/>
            <a:ext cx="2475186" cy="3395620"/>
          </a:xfrm>
          <a:prstGeom prst="rect">
            <a:avLst/>
          </a:prstGeom>
          <a:noFill/>
          <a:ln>
            <a:noFill/>
          </a:ln>
        </p:spPr>
      </p:pic>
      <p:sp>
        <p:nvSpPr>
          <p:cNvPr id="2" name="スライド番号プレースホルダー 1"/>
          <p:cNvSpPr>
            <a:spLocks noGrp="1"/>
          </p:cNvSpPr>
          <p:nvPr>
            <p:ph type="sldNum" sz="quarter" idx="12"/>
          </p:nvPr>
        </p:nvSpPr>
        <p:spPr>
          <a:xfrm>
            <a:off x="8434659" y="6138000"/>
            <a:ext cx="540000" cy="540000"/>
          </a:xfrm>
          <a:noFill/>
        </p:spPr>
        <p:txBody>
          <a:bodyPr vert="horz" lIns="91440" tIns="45720" rIns="91440" bIns="45720" rtlCol="0" anchor="ctr"/>
          <a:lstStyle/>
          <a:p>
            <a:fld id="{01FCA76E-0293-4360-9976-B83E1F45FF3B}" type="slidenum">
              <a:rPr lang="ja-JP" altLang="en-US" sz="3200"/>
              <a:pPr/>
              <a:t>3</a:t>
            </a:fld>
            <a:endParaRPr lang="ja-JP" altLang="en-US" sz="3200" dirty="0"/>
          </a:p>
        </p:txBody>
      </p:sp>
      <p:cxnSp>
        <p:nvCxnSpPr>
          <p:cNvPr id="7" name="直線コネクタ 6"/>
          <p:cNvCxnSpPr/>
          <p:nvPr/>
        </p:nvCxnSpPr>
        <p:spPr>
          <a:xfrm>
            <a:off x="0" y="68188"/>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1113" y="1220316"/>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959752" y="1338267"/>
            <a:ext cx="4872430" cy="4178966"/>
          </a:xfrm>
          <a:prstGeom prst="rect">
            <a:avLst/>
          </a:prstGeom>
          <a:noFill/>
          <a:ln>
            <a:noFill/>
          </a:ln>
        </p:spPr>
      </p:pic>
      <p:sp>
        <p:nvSpPr>
          <p:cNvPr id="31" name="テキスト ボックス 30"/>
          <p:cNvSpPr txBox="1"/>
          <p:nvPr/>
        </p:nvSpPr>
        <p:spPr>
          <a:xfrm>
            <a:off x="19400" y="1436174"/>
            <a:ext cx="1307148" cy="369332"/>
          </a:xfrm>
          <a:prstGeom prst="rect">
            <a:avLst/>
          </a:prstGeom>
          <a:noFill/>
        </p:spPr>
        <p:txBody>
          <a:bodyPr wrap="square" rtlCol="0">
            <a:spAutoFit/>
          </a:bodyPr>
          <a:lstStyle/>
          <a:p>
            <a:r>
              <a:rPr kumimoji="1" lang="en-US" altLang="ja-JP" dirty="0" smtClean="0"/>
              <a:t>S180 tumor</a:t>
            </a:r>
            <a:endParaRPr kumimoji="1" lang="ja-JP" altLang="en-US" dirty="0"/>
          </a:p>
        </p:txBody>
      </p:sp>
      <p:sp>
        <p:nvSpPr>
          <p:cNvPr id="34" name="テキスト ボックス 33"/>
          <p:cNvSpPr txBox="1"/>
          <p:nvPr/>
        </p:nvSpPr>
        <p:spPr>
          <a:xfrm>
            <a:off x="351050" y="4245591"/>
            <a:ext cx="883295" cy="307777"/>
          </a:xfrm>
          <a:prstGeom prst="rect">
            <a:avLst/>
          </a:prstGeom>
          <a:noFill/>
        </p:spPr>
        <p:txBody>
          <a:bodyPr wrap="square" rtlCol="0">
            <a:spAutoFit/>
          </a:bodyPr>
          <a:lstStyle/>
          <a:p>
            <a:r>
              <a:rPr kumimoji="1" lang="en-US" altLang="ja-JP" sz="1400" dirty="0" smtClean="0"/>
              <a:t>Size 3cm</a:t>
            </a:r>
            <a:endParaRPr kumimoji="1" lang="ja-JP" altLang="en-US" sz="1400" dirty="0"/>
          </a:p>
        </p:txBody>
      </p:sp>
      <p:sp>
        <p:nvSpPr>
          <p:cNvPr id="35" name="テキスト ボックス 34"/>
          <p:cNvSpPr txBox="1"/>
          <p:nvPr/>
        </p:nvSpPr>
        <p:spPr>
          <a:xfrm>
            <a:off x="380067" y="2616276"/>
            <a:ext cx="883295" cy="307777"/>
          </a:xfrm>
          <a:prstGeom prst="rect">
            <a:avLst/>
          </a:prstGeom>
          <a:noFill/>
        </p:spPr>
        <p:txBody>
          <a:bodyPr wrap="square" rtlCol="0">
            <a:spAutoFit/>
          </a:bodyPr>
          <a:lstStyle/>
          <a:p>
            <a:r>
              <a:rPr kumimoji="1" lang="en-US" altLang="ja-JP" sz="1400" dirty="0" smtClean="0"/>
              <a:t>Size 1cm</a:t>
            </a:r>
            <a:endParaRPr kumimoji="1" lang="ja-JP" altLang="en-US" sz="1400" dirty="0"/>
          </a:p>
        </p:txBody>
      </p:sp>
      <p:sp>
        <p:nvSpPr>
          <p:cNvPr id="36" name="テキスト ボックス 35"/>
          <p:cNvSpPr txBox="1"/>
          <p:nvPr/>
        </p:nvSpPr>
        <p:spPr>
          <a:xfrm>
            <a:off x="19400" y="3070148"/>
            <a:ext cx="1368398" cy="307777"/>
          </a:xfrm>
          <a:prstGeom prst="rect">
            <a:avLst/>
          </a:prstGeom>
          <a:noFill/>
        </p:spPr>
        <p:txBody>
          <a:bodyPr wrap="square" rtlCol="0">
            <a:spAutoFit/>
          </a:bodyPr>
          <a:lstStyle/>
          <a:p>
            <a:pPr algn="ctr"/>
            <a:r>
              <a:rPr kumimoji="1" lang="en-US" altLang="ja-JP" sz="1400" dirty="0" smtClean="0"/>
              <a:t>Heterogeneity</a:t>
            </a:r>
            <a:endParaRPr kumimoji="1" lang="ja-JP" altLang="en-US" sz="1400" dirty="0"/>
          </a:p>
        </p:txBody>
      </p:sp>
      <p:sp>
        <p:nvSpPr>
          <p:cNvPr id="41" name="テキスト ボックス 40"/>
          <p:cNvSpPr txBox="1"/>
          <p:nvPr/>
        </p:nvSpPr>
        <p:spPr>
          <a:xfrm>
            <a:off x="6208485" y="2781276"/>
            <a:ext cx="2179939" cy="369332"/>
          </a:xfrm>
          <a:prstGeom prst="rect">
            <a:avLst/>
          </a:prstGeom>
          <a:noFill/>
        </p:spPr>
        <p:txBody>
          <a:bodyPr wrap="square" rtlCol="0">
            <a:spAutoFit/>
          </a:bodyPr>
          <a:lstStyle/>
          <a:p>
            <a:pPr algn="ctr"/>
            <a:r>
              <a:rPr kumimoji="1" lang="en-US" altLang="ja-JP" dirty="0" smtClean="0">
                <a:solidFill>
                  <a:srgbClr val="FF0000"/>
                </a:solidFill>
              </a:rPr>
              <a:t>Tumor concentration</a:t>
            </a:r>
            <a:endParaRPr kumimoji="1" lang="ja-JP" altLang="en-US" dirty="0">
              <a:solidFill>
                <a:srgbClr val="FF0000"/>
              </a:solidFill>
            </a:endParaRPr>
          </a:p>
        </p:txBody>
      </p:sp>
      <p:cxnSp>
        <p:nvCxnSpPr>
          <p:cNvPr id="42" name="直線矢印コネクタ 41"/>
          <p:cNvCxnSpPr/>
          <p:nvPr/>
        </p:nvCxnSpPr>
        <p:spPr>
          <a:xfrm>
            <a:off x="7002704" y="3138523"/>
            <a:ext cx="360276" cy="60191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5050731" y="5496960"/>
            <a:ext cx="3923928" cy="338554"/>
          </a:xfrm>
          <a:prstGeom prst="rect">
            <a:avLst/>
          </a:prstGeom>
          <a:noFill/>
        </p:spPr>
        <p:txBody>
          <a:bodyPr wrap="square" rtlCol="0">
            <a:spAutoFit/>
          </a:bodyPr>
          <a:lstStyle/>
          <a:p>
            <a:pPr algn="r"/>
            <a:r>
              <a:rPr lang="en-US" altLang="ja-JP" sz="1600" dirty="0" smtClean="0"/>
              <a:t>(</a:t>
            </a:r>
            <a:r>
              <a:rPr lang="en-US" altLang="ja-JP" sz="1600" dirty="0"/>
              <a:t>Matsumura</a:t>
            </a:r>
            <a:r>
              <a:rPr lang="en-US" altLang="ja-JP" sz="1600" dirty="0" smtClean="0"/>
              <a:t>, Maeda</a:t>
            </a:r>
            <a:r>
              <a:rPr lang="en-US" altLang="ja-JP" sz="1600" dirty="0"/>
              <a:t>, </a:t>
            </a:r>
            <a:r>
              <a:rPr lang="en-US" altLang="ja-JP" sz="1600" i="1" dirty="0" smtClean="0"/>
              <a:t>Cancer </a:t>
            </a:r>
            <a:r>
              <a:rPr kumimoji="1" lang="en-US" altLang="ja-JP" sz="1600" i="1" dirty="0" smtClean="0"/>
              <a:t>Res</a:t>
            </a:r>
            <a:r>
              <a:rPr kumimoji="1" lang="en-US" altLang="ja-JP" sz="1600" dirty="0" smtClean="0"/>
              <a:t>. 1986)</a:t>
            </a:r>
            <a:endParaRPr kumimoji="1" lang="ja-JP" altLang="en-US" sz="1600" dirty="0"/>
          </a:p>
        </p:txBody>
      </p:sp>
      <p:sp>
        <p:nvSpPr>
          <p:cNvPr id="3" name="テキスト ボックス 2"/>
          <p:cNvSpPr txBox="1"/>
          <p:nvPr/>
        </p:nvSpPr>
        <p:spPr>
          <a:xfrm>
            <a:off x="469527" y="4766567"/>
            <a:ext cx="360040" cy="400110"/>
          </a:xfrm>
          <a:prstGeom prst="rect">
            <a:avLst/>
          </a:prstGeom>
          <a:noFill/>
        </p:spPr>
        <p:txBody>
          <a:bodyPr wrap="square" rtlCol="0">
            <a:spAutoFit/>
          </a:bodyPr>
          <a:lstStyle/>
          <a:p>
            <a:r>
              <a:rPr lang="en-US" sz="2000" b="1" dirty="0" smtClean="0"/>
              <a:t>C</a:t>
            </a:r>
            <a:endParaRPr lang="en-US" sz="2000" b="1" dirty="0"/>
          </a:p>
        </p:txBody>
      </p:sp>
      <p:sp>
        <p:nvSpPr>
          <p:cNvPr id="19" name="テキスト ボックス 18"/>
          <p:cNvSpPr txBox="1"/>
          <p:nvPr/>
        </p:nvSpPr>
        <p:spPr>
          <a:xfrm>
            <a:off x="3961919" y="1484784"/>
            <a:ext cx="360040" cy="400110"/>
          </a:xfrm>
          <a:prstGeom prst="rect">
            <a:avLst/>
          </a:prstGeom>
          <a:noFill/>
        </p:spPr>
        <p:txBody>
          <a:bodyPr wrap="square" rtlCol="0">
            <a:spAutoFit/>
          </a:bodyPr>
          <a:lstStyle/>
          <a:p>
            <a:r>
              <a:rPr lang="en-US" sz="2000" b="1" dirty="0" smtClean="0"/>
              <a:t>D</a:t>
            </a:r>
            <a:endParaRPr lang="en-US" sz="2000" b="1" dirty="0"/>
          </a:p>
        </p:txBody>
      </p:sp>
      <p:sp>
        <p:nvSpPr>
          <p:cNvPr id="5" name="正方形/長方形 4"/>
          <p:cNvSpPr/>
          <p:nvPr/>
        </p:nvSpPr>
        <p:spPr>
          <a:xfrm>
            <a:off x="4211960" y="2276872"/>
            <a:ext cx="74162" cy="1968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図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1520" y="5166677"/>
            <a:ext cx="4868213" cy="1540991"/>
          </a:xfrm>
          <a:prstGeom prst="rect">
            <a:avLst/>
          </a:prstGeom>
        </p:spPr>
      </p:pic>
    </p:spTree>
    <p:extLst>
      <p:ext uri="{BB962C8B-B14F-4D97-AF65-F5344CB8AC3E}">
        <p14:creationId xmlns:p14="http://schemas.microsoft.com/office/powerpoint/2010/main" val="41377492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Connector 8"/>
          <p:cNvCxnSpPr/>
          <p:nvPr/>
        </p:nvCxnSpPr>
        <p:spPr>
          <a:xfrm>
            <a:off x="0" y="6763884"/>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grpSp>
        <p:nvGrpSpPr>
          <p:cNvPr id="27" name="グループ化 26"/>
          <p:cNvGrpSpPr>
            <a:grpSpLocks noChangeAspect="1"/>
          </p:cNvGrpSpPr>
          <p:nvPr/>
        </p:nvGrpSpPr>
        <p:grpSpPr>
          <a:xfrm>
            <a:off x="3244715" y="1303518"/>
            <a:ext cx="5680557" cy="2821875"/>
            <a:chOff x="4156075" y="2943860"/>
            <a:chExt cx="2940050" cy="1460500"/>
          </a:xfrm>
        </p:grpSpPr>
        <p:grpSp>
          <p:nvGrpSpPr>
            <p:cNvPr id="29" name="グループ化 28"/>
            <p:cNvGrpSpPr/>
            <p:nvPr/>
          </p:nvGrpSpPr>
          <p:grpSpPr>
            <a:xfrm>
              <a:off x="4156075" y="2945809"/>
              <a:ext cx="1390650" cy="1388701"/>
              <a:chOff x="0" y="84499"/>
              <a:chExt cx="1390650" cy="1388701"/>
            </a:xfrm>
          </p:grpSpPr>
          <p:pic>
            <p:nvPicPr>
              <p:cNvPr id="33" name="Picture 2"/>
              <p:cNvPicPr>
                <a:picLocks noGrp="1"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222250"/>
                <a:ext cx="1390650" cy="1250950"/>
              </a:xfrm>
              <a:prstGeom prst="rect">
                <a:avLst/>
              </a:prstGeom>
              <a:noFill/>
              <a:ln>
                <a:noFill/>
              </a:ln>
              <a:effectLst/>
              <a:extLst/>
            </p:spPr>
          </p:pic>
          <p:sp>
            <p:nvSpPr>
              <p:cNvPr id="34" name="テキスト ボックス 6"/>
              <p:cNvSpPr txBox="1"/>
              <p:nvPr/>
            </p:nvSpPr>
            <p:spPr>
              <a:xfrm>
                <a:off x="54659" y="84499"/>
                <a:ext cx="316304" cy="25017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b="1" kern="100" dirty="0">
                    <a:effectLst/>
                    <a:latin typeface="Arial"/>
                    <a:ea typeface="ＭＳ 明朝"/>
                    <a:cs typeface="Times New Roman"/>
                  </a:rPr>
                  <a:t>(b)</a:t>
                </a:r>
                <a:endParaRPr lang="ja-JP" sz="2400" kern="100" dirty="0">
                  <a:effectLst/>
                  <a:ea typeface="ＭＳ 明朝"/>
                  <a:cs typeface="Times New Roman"/>
                </a:endParaRPr>
              </a:p>
            </p:txBody>
          </p:sp>
        </p:grpSp>
        <p:grpSp>
          <p:nvGrpSpPr>
            <p:cNvPr id="30" name="グループ化 29"/>
            <p:cNvGrpSpPr/>
            <p:nvPr/>
          </p:nvGrpSpPr>
          <p:grpSpPr>
            <a:xfrm>
              <a:off x="5749925" y="2943860"/>
              <a:ext cx="1346200" cy="1460500"/>
              <a:chOff x="12700" y="0"/>
              <a:chExt cx="1346200" cy="1460500"/>
            </a:xfrm>
          </p:grpSpPr>
          <p:pic>
            <p:nvPicPr>
              <p:cNvPr id="31" name="図 3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2700" y="0"/>
                <a:ext cx="1346200" cy="1460500"/>
              </a:xfrm>
              <a:prstGeom prst="rect">
                <a:avLst/>
              </a:prstGeom>
              <a:noFill/>
              <a:ln>
                <a:noFill/>
              </a:ln>
              <a:extLst>
                <a:ext uri="{53640926-AAD7-44d8-BBD7-CCE9431645EC}">
                  <a14:shadowObscured xmlns:a14="http://schemas.microsoft.com/office/drawing/2010/main" xmlns=""/>
                </a:ext>
              </a:extLst>
            </p:spPr>
          </p:pic>
          <p:sp>
            <p:nvSpPr>
              <p:cNvPr id="32" name="テキスト ボックス 7"/>
              <p:cNvSpPr txBox="1"/>
              <p:nvPr/>
            </p:nvSpPr>
            <p:spPr>
              <a:xfrm>
                <a:off x="12700" y="124445"/>
                <a:ext cx="315376" cy="247581"/>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b="1" kern="100" dirty="0">
                    <a:effectLst/>
                    <a:latin typeface="Arial"/>
                    <a:ea typeface="ＭＳ 明朝"/>
                    <a:cs typeface="Times New Roman"/>
                  </a:rPr>
                  <a:t>(c)</a:t>
                </a:r>
                <a:endParaRPr lang="ja-JP" sz="2400" kern="100" dirty="0">
                  <a:effectLst/>
                  <a:ea typeface="ＭＳ 明朝"/>
                  <a:cs typeface="Times New Roman"/>
                </a:endParaRPr>
              </a:p>
            </p:txBody>
          </p:sp>
        </p:grpSp>
      </p:grpSp>
      <p:sp>
        <p:nvSpPr>
          <p:cNvPr id="35" name="タイトル 1"/>
          <p:cNvSpPr>
            <a:spLocks noGrp="1"/>
          </p:cNvSpPr>
          <p:nvPr>
            <p:ph type="title"/>
          </p:nvPr>
        </p:nvSpPr>
        <p:spPr>
          <a:xfrm>
            <a:off x="611560" y="4437112"/>
            <a:ext cx="8136904" cy="2232248"/>
          </a:xfrm>
        </p:spPr>
        <p:txBody>
          <a:bodyPr>
            <a:noAutofit/>
          </a:bodyPr>
          <a:lstStyle/>
          <a:p>
            <a:pPr algn="l"/>
            <a:r>
              <a:rPr lang="en-US" altLang="ja-JP" sz="2400" dirty="0" smtClean="0">
                <a:latin typeface="+mn-lt"/>
              </a:rPr>
              <a:t> (a) Colon 26 cancer to the lung of mouse, (b) to the liver.</a:t>
            </a:r>
            <a:br>
              <a:rPr lang="en-US" altLang="ja-JP" sz="2400" dirty="0" smtClean="0">
                <a:latin typeface="+mn-lt"/>
              </a:rPr>
            </a:br>
            <a:r>
              <a:rPr lang="en-US" altLang="ja-JP" sz="2400" dirty="0" smtClean="0">
                <a:latin typeface="+mn-lt"/>
              </a:rPr>
              <a:t>Both (a) and (b) are metastatic tumor nodules seen as blue albumin spots (arrows).  (c) </a:t>
            </a:r>
            <a:r>
              <a:rPr lang="en-US" altLang="ja-JP" sz="2400" dirty="0" err="1" smtClean="0">
                <a:latin typeface="+mn-lt"/>
              </a:rPr>
              <a:t>Micrometastatic</a:t>
            </a:r>
            <a:r>
              <a:rPr lang="en-US" altLang="ja-JP" sz="2400" dirty="0" smtClean="0">
                <a:latin typeface="+mn-lt"/>
              </a:rPr>
              <a:t> nodules of </a:t>
            </a:r>
            <a:r>
              <a:rPr lang="en-US" altLang="ja-JP" sz="2400" dirty="0" err="1" smtClean="0">
                <a:latin typeface="+mn-lt"/>
              </a:rPr>
              <a:t>MoCR</a:t>
            </a:r>
            <a:r>
              <a:rPr lang="en-US" altLang="ja-JP" sz="2400" dirty="0" smtClean="0">
                <a:latin typeface="+mn-lt"/>
              </a:rPr>
              <a:t> tumor in the liver of CBA mouse seen by SEM by using vascular </a:t>
            </a:r>
            <a:r>
              <a:rPr lang="en-US" altLang="ja-JP" sz="2400" dirty="0">
                <a:latin typeface="+mn-lt"/>
              </a:rPr>
              <a:t>cast after iv </a:t>
            </a:r>
            <a:r>
              <a:rPr lang="en-US" altLang="ja-JP" sz="2400" dirty="0" smtClean="0">
                <a:latin typeface="+mn-lt"/>
              </a:rPr>
              <a:t>infusion of plastic resin. </a:t>
            </a:r>
            <a:endParaRPr kumimoji="1" lang="ja-JP" altLang="en-US" sz="2400" dirty="0">
              <a:latin typeface="+mn-lt"/>
            </a:endParaRPr>
          </a:p>
        </p:txBody>
      </p:sp>
      <p:cxnSp>
        <p:nvCxnSpPr>
          <p:cNvPr id="39" name="Straight Connector 8"/>
          <p:cNvCxnSpPr/>
          <p:nvPr/>
        </p:nvCxnSpPr>
        <p:spPr>
          <a:xfrm>
            <a:off x="0" y="443711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960000">
            <a:off x="3692657" y="1826313"/>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rot="2220000">
            <a:off x="4110845" y="1514288"/>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rot="5880000">
            <a:off x="4885726" y="1767166"/>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3780000">
            <a:off x="4528366" y="1522511"/>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a:off x="3460631" y="2141240"/>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rot="5880000">
            <a:off x="5079805" y="2141240"/>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5880000">
            <a:off x="5259724" y="3067679"/>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rot="11700000">
            <a:off x="4226031" y="2179734"/>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rot="13200000">
            <a:off x="4736751" y="3567743"/>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5880000">
            <a:off x="5797613" y="3499727"/>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rot="5880000">
            <a:off x="4724777" y="2098131"/>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p:nvPr/>
        </p:nvCxnSpPr>
        <p:spPr>
          <a:xfrm rot="5880000">
            <a:off x="5217137" y="2461261"/>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9" name="直線矢印コネクタ 58"/>
          <p:cNvCxnSpPr/>
          <p:nvPr/>
        </p:nvCxnSpPr>
        <p:spPr>
          <a:xfrm>
            <a:off x="3375128" y="2600975"/>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直線矢印コネクタ 59"/>
          <p:cNvCxnSpPr/>
          <p:nvPr/>
        </p:nvCxnSpPr>
        <p:spPr>
          <a:xfrm>
            <a:off x="3244715" y="2852936"/>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rot="13200000">
            <a:off x="3678497" y="3351721"/>
            <a:ext cx="268035" cy="144016"/>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Connector 8"/>
          <p:cNvCxnSpPr/>
          <p:nvPr/>
        </p:nvCxnSpPr>
        <p:spPr>
          <a:xfrm>
            <a:off x="-21197" y="908720"/>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37" name="タイトル 1"/>
          <p:cNvSpPr txBox="1">
            <a:spLocks/>
          </p:cNvSpPr>
          <p:nvPr/>
        </p:nvSpPr>
        <p:spPr>
          <a:xfrm>
            <a:off x="0" y="44624"/>
            <a:ext cx="9144000" cy="809928"/>
          </a:xfrm>
          <a:prstGeom prst="rect">
            <a:avLst/>
          </a:prstGeom>
          <a:solidFill>
            <a:srgbClr val="FFFF00"/>
          </a:solidFill>
        </p:spPr>
        <p:txBody>
          <a:bodyPr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4000" b="1" dirty="0"/>
              <a:t>The EPR </a:t>
            </a:r>
            <a:r>
              <a:rPr lang="en-US" altLang="ja-JP" sz="4000" b="1" dirty="0" smtClean="0"/>
              <a:t>effect </a:t>
            </a:r>
            <a:r>
              <a:rPr lang="en-US" altLang="ja-JP" sz="4000" b="1" dirty="0"/>
              <a:t>in </a:t>
            </a:r>
            <a:r>
              <a:rPr lang="en-US" altLang="ja-JP" sz="4000" b="1" dirty="0" smtClean="0"/>
              <a:t>metastatic cancers</a:t>
            </a:r>
            <a:endParaRPr lang="ja-JP" altLang="en-US" sz="4000" b="1" dirty="0"/>
          </a:p>
        </p:txBody>
      </p:sp>
      <p:cxnSp>
        <p:nvCxnSpPr>
          <p:cNvPr id="38" name="Straight Connector 8"/>
          <p:cNvCxnSpPr/>
          <p:nvPr/>
        </p:nvCxnSpPr>
        <p:spPr>
          <a:xfrm>
            <a:off x="-21197" y="44624"/>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a:xfrm>
            <a:off x="8432899" y="6132522"/>
            <a:ext cx="540000" cy="540000"/>
          </a:xfrm>
          <a:noFill/>
        </p:spPr>
        <p:txBody>
          <a:bodyPr vert="horz" lIns="91440" tIns="45720" rIns="91440" bIns="45720" rtlCol="0" anchor="ctr"/>
          <a:lstStyle/>
          <a:p>
            <a:fld id="{E441872B-1EF1-4F25-82A7-215546915052}" type="slidenum">
              <a:rPr lang="ja-JP" altLang="en-US" sz="3200">
                <a:solidFill>
                  <a:schemeClr val="tx1"/>
                </a:solidFill>
              </a:rPr>
              <a:pPr/>
              <a:t>4</a:t>
            </a:fld>
            <a:endParaRPr lang="ja-JP" altLang="en-US" sz="3200" dirty="0">
              <a:solidFill>
                <a:schemeClr val="tx1"/>
              </a:solidFill>
            </a:endParaRPr>
          </a:p>
        </p:txBody>
      </p:sp>
      <p:grpSp>
        <p:nvGrpSpPr>
          <p:cNvPr id="40" name="グループ化 39"/>
          <p:cNvGrpSpPr>
            <a:grpSpLocks noChangeAspect="1"/>
          </p:cNvGrpSpPr>
          <p:nvPr/>
        </p:nvGrpSpPr>
        <p:grpSpPr>
          <a:xfrm>
            <a:off x="340460" y="1346054"/>
            <a:ext cx="2285945" cy="2659899"/>
            <a:chOff x="0" y="0"/>
            <a:chExt cx="2715895" cy="2917704"/>
          </a:xfrm>
        </p:grpSpPr>
        <p:pic>
          <p:nvPicPr>
            <p:cNvPr id="41" name="図 4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87381" y="111174"/>
              <a:ext cx="2528514" cy="2806530"/>
            </a:xfrm>
            <a:prstGeom prst="rect">
              <a:avLst/>
            </a:prstGeom>
          </p:spPr>
        </p:pic>
        <p:grpSp>
          <p:nvGrpSpPr>
            <p:cNvPr id="43" name="グループ化 42"/>
            <p:cNvGrpSpPr/>
            <p:nvPr/>
          </p:nvGrpSpPr>
          <p:grpSpPr>
            <a:xfrm>
              <a:off x="0" y="0"/>
              <a:ext cx="2628706" cy="2832212"/>
              <a:chOff x="0" y="0"/>
              <a:chExt cx="2628706" cy="2832212"/>
            </a:xfrm>
          </p:grpSpPr>
          <p:cxnSp>
            <p:nvCxnSpPr>
              <p:cNvPr id="56" name="直線矢印コネクタ 55"/>
              <p:cNvCxnSpPr/>
              <p:nvPr/>
            </p:nvCxnSpPr>
            <p:spPr>
              <a:xfrm flipV="1">
                <a:off x="409885" y="2658977"/>
                <a:ext cx="374761" cy="1080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p:nvPr/>
            </p:nvCxnSpPr>
            <p:spPr>
              <a:xfrm flipV="1">
                <a:off x="0" y="1406427"/>
                <a:ext cx="374761" cy="1080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a:off x="690955" y="440758"/>
                <a:ext cx="187381" cy="32339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p:nvPr/>
            </p:nvCxnSpPr>
            <p:spPr>
              <a:xfrm flipH="1" flipV="1">
                <a:off x="2366956" y="2593755"/>
                <a:ext cx="261750" cy="23845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flipV="1">
                <a:off x="1392187" y="1944407"/>
                <a:ext cx="118904" cy="314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p:nvPr/>
            </p:nvCxnSpPr>
            <p:spPr>
              <a:xfrm flipH="1">
                <a:off x="2181118" y="757792"/>
                <a:ext cx="139309" cy="34446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flipH="1">
                <a:off x="1716133" y="0"/>
                <a:ext cx="232493" cy="34545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66" name="テキスト ボックス 6"/>
          <p:cNvSpPr txBox="1"/>
          <p:nvPr/>
        </p:nvSpPr>
        <p:spPr>
          <a:xfrm>
            <a:off x="257320" y="1299767"/>
            <a:ext cx="611140" cy="48337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b="1" kern="100" dirty="0" smtClean="0">
                <a:effectLst/>
                <a:latin typeface="Arial"/>
                <a:ea typeface="ＭＳ 明朝"/>
                <a:cs typeface="Times New Roman"/>
              </a:rPr>
              <a:t>(a)</a:t>
            </a:r>
            <a:endParaRPr lang="ja-JP" sz="2400" kern="100" dirty="0">
              <a:effectLst/>
              <a:ea typeface="ＭＳ 明朝"/>
              <a:cs typeface="Times New Roman"/>
            </a:endParaRPr>
          </a:p>
        </p:txBody>
      </p:sp>
    </p:spTree>
    <p:extLst>
      <p:ext uri="{BB962C8B-B14F-4D97-AF65-F5344CB8AC3E}">
        <p14:creationId xmlns:p14="http://schemas.microsoft.com/office/powerpoint/2010/main" val="19345757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876256" y="6381328"/>
            <a:ext cx="2133600" cy="365125"/>
          </a:xfrm>
        </p:spPr>
        <p:txBody>
          <a:bodyPr/>
          <a:lstStyle/>
          <a:p>
            <a:fld id="{A7DBF0AA-6042-49BF-A03A-3B29EB5F7A06}" type="slidenum">
              <a:rPr lang="ja-JP" altLang="en-US" sz="3200" smtClean="0">
                <a:solidFill>
                  <a:prstClr val="black"/>
                </a:solidFill>
              </a:rPr>
              <a:pPr/>
              <a:t>5</a:t>
            </a:fld>
            <a:endParaRPr lang="ja-JP" altLang="en-US" sz="3200" dirty="0">
              <a:solidFill>
                <a:prstClr val="black"/>
              </a:solidFill>
            </a:endParaRPr>
          </a:p>
        </p:txBody>
      </p:sp>
      <p:cxnSp>
        <p:nvCxnSpPr>
          <p:cNvPr id="3" name="直線コネクタ 2"/>
          <p:cNvCxnSpPr/>
          <p:nvPr/>
        </p:nvCxnSpPr>
        <p:spPr>
          <a:xfrm>
            <a:off x="1" y="188640"/>
            <a:ext cx="9143999"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a:off x="1" y="1628800"/>
            <a:ext cx="9145701"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 y="266173"/>
            <a:ext cx="9143999" cy="1277273"/>
          </a:xfrm>
          <a:prstGeom prst="rect">
            <a:avLst/>
          </a:prstGeom>
          <a:solidFill>
            <a:srgbClr val="FFFF00"/>
          </a:solidFill>
        </p:spPr>
        <p:txBody>
          <a:bodyPr wrap="square">
            <a:spAutoFit/>
          </a:bodyPr>
          <a:lstStyle/>
          <a:p>
            <a:pPr algn="ctr">
              <a:spcAft>
                <a:spcPts val="600"/>
              </a:spcAft>
            </a:pPr>
            <a:r>
              <a:rPr lang="en-US" sz="3600" b="1" dirty="0" smtClean="0">
                <a:ea typeface="ＭＳ 明朝"/>
                <a:cs typeface="Times New Roman"/>
              </a:rPr>
              <a:t>Application of </a:t>
            </a:r>
            <a:r>
              <a:rPr lang="en-US" sz="3600" b="1" dirty="0">
                <a:ea typeface="ＭＳ 明朝"/>
                <a:cs typeface="Times New Roman"/>
              </a:rPr>
              <a:t>EPR effect </a:t>
            </a:r>
            <a:endParaRPr lang="en-US" sz="3600" b="1" dirty="0" smtClean="0">
              <a:ea typeface="ＭＳ 明朝"/>
              <a:cs typeface="Times New Roman"/>
            </a:endParaRPr>
          </a:p>
          <a:p>
            <a:pPr algn="ctr">
              <a:spcAft>
                <a:spcPts val="600"/>
              </a:spcAft>
            </a:pPr>
            <a:r>
              <a:rPr lang="en-US" sz="3600" b="1" dirty="0" smtClean="0">
                <a:ea typeface="ＭＳ 明朝"/>
                <a:cs typeface="Times New Roman"/>
              </a:rPr>
              <a:t>in metastatic solid tumor is possible</a:t>
            </a:r>
            <a:endParaRPr lang="en-US" sz="3600" dirty="0">
              <a:ea typeface="ＭＳ 明朝"/>
              <a:cs typeface="Times New Roman"/>
            </a:endParaRPr>
          </a:p>
        </p:txBody>
      </p:sp>
      <p:sp>
        <p:nvSpPr>
          <p:cNvPr id="14" name="Rectangle 6"/>
          <p:cNvSpPr>
            <a:spLocks noChangeArrowheads="1"/>
          </p:cNvSpPr>
          <p:nvPr/>
        </p:nvSpPr>
        <p:spPr bwMode="auto">
          <a:xfrm>
            <a:off x="431540" y="2204864"/>
            <a:ext cx="8280920" cy="3939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40000" lvl="0" indent="-540000">
              <a:lnSpc>
                <a:spcPts val="5000"/>
              </a:lnSpc>
              <a:buFont typeface="Wingdings" panose="05000000000000000000" pitchFamily="2" charset="2"/>
              <a:buChar char="l"/>
            </a:pPr>
            <a:r>
              <a:rPr lang="en-US" sz="4400" dirty="0" smtClean="0">
                <a:ea typeface="ＭＳ 明朝"/>
                <a:cs typeface="Times New Roman"/>
              </a:rPr>
              <a:t> </a:t>
            </a:r>
            <a:r>
              <a:rPr lang="en-US" altLang="ja-JP" sz="4400" b="1" dirty="0">
                <a:solidFill>
                  <a:srgbClr val="FF0000"/>
                </a:solidFill>
                <a:ea typeface="ＭＳ 明朝"/>
                <a:cs typeface="Times New Roman"/>
              </a:rPr>
              <a:t>EPR </a:t>
            </a:r>
            <a:r>
              <a:rPr lang="en-US" sz="4400" dirty="0" smtClean="0">
                <a:ea typeface="ＭＳ 明朝"/>
                <a:cs typeface="Times New Roman"/>
              </a:rPr>
              <a:t>is </a:t>
            </a:r>
            <a:r>
              <a:rPr lang="en-US" sz="4400" dirty="0">
                <a:ea typeface="ＭＳ 明朝"/>
                <a:cs typeface="Times New Roman"/>
              </a:rPr>
              <a:t>effective not only </a:t>
            </a:r>
            <a:r>
              <a:rPr lang="en-US" sz="4400" dirty="0" smtClean="0">
                <a:ea typeface="ＭＳ 明朝"/>
                <a:cs typeface="Times New Roman"/>
              </a:rPr>
              <a:t>for </a:t>
            </a:r>
            <a:r>
              <a:rPr lang="en-US" sz="4400" dirty="0">
                <a:ea typeface="ＭＳ 明朝"/>
                <a:cs typeface="Times New Roman"/>
              </a:rPr>
              <a:t>the primary </a:t>
            </a:r>
            <a:r>
              <a:rPr lang="en-US" sz="4400" dirty="0" smtClean="0">
                <a:ea typeface="ＭＳ 明朝"/>
                <a:cs typeface="Times New Roman"/>
              </a:rPr>
              <a:t>tumor, </a:t>
            </a:r>
            <a:r>
              <a:rPr lang="en-US" sz="4400" dirty="0">
                <a:solidFill>
                  <a:schemeClr val="accent6">
                    <a:lumMod val="75000"/>
                  </a:schemeClr>
                </a:solidFill>
                <a:ea typeface="ＭＳ 明朝"/>
                <a:cs typeface="Times New Roman"/>
              </a:rPr>
              <a:t>but also </a:t>
            </a:r>
            <a:r>
              <a:rPr lang="en-US" sz="4400" dirty="0" smtClean="0">
                <a:solidFill>
                  <a:schemeClr val="accent6">
                    <a:lumMod val="75000"/>
                  </a:schemeClr>
                </a:solidFill>
                <a:ea typeface="ＭＳ 明朝"/>
                <a:cs typeface="Times New Roman"/>
              </a:rPr>
              <a:t>in the metastatic </a:t>
            </a:r>
            <a:r>
              <a:rPr lang="en-US" sz="4400" dirty="0">
                <a:solidFill>
                  <a:schemeClr val="accent6">
                    <a:lumMod val="75000"/>
                  </a:schemeClr>
                </a:solidFill>
                <a:ea typeface="ＭＳ 明朝"/>
                <a:cs typeface="Times New Roman"/>
              </a:rPr>
              <a:t>tumors.  </a:t>
            </a:r>
            <a:r>
              <a:rPr lang="en-US" sz="4400" dirty="0" smtClean="0">
                <a:solidFill>
                  <a:schemeClr val="accent6">
                    <a:lumMod val="75000"/>
                  </a:schemeClr>
                </a:solidFill>
                <a:ea typeface="ＭＳ 明朝"/>
                <a:cs typeface="Times New Roman"/>
              </a:rPr>
              <a:t>Thus, control </a:t>
            </a:r>
            <a:r>
              <a:rPr lang="en-US" sz="4400" dirty="0">
                <a:solidFill>
                  <a:schemeClr val="accent6">
                    <a:lumMod val="75000"/>
                  </a:schemeClr>
                </a:solidFill>
                <a:ea typeface="ＭＳ 明朝"/>
                <a:cs typeface="Times New Roman"/>
              </a:rPr>
              <a:t>of metastatic tumors is </a:t>
            </a:r>
            <a:r>
              <a:rPr lang="en-US" sz="4400" dirty="0" smtClean="0">
                <a:solidFill>
                  <a:schemeClr val="accent6">
                    <a:lumMod val="75000"/>
                  </a:schemeClr>
                </a:solidFill>
                <a:ea typeface="ＭＳ 明朝"/>
                <a:cs typeface="Times New Roman"/>
              </a:rPr>
              <a:t>possible by EPR, which is </a:t>
            </a:r>
            <a:r>
              <a:rPr lang="en-US" sz="4400" dirty="0">
                <a:solidFill>
                  <a:schemeClr val="accent6">
                    <a:lumMod val="75000"/>
                  </a:schemeClr>
                </a:solidFill>
                <a:ea typeface="ＭＳ 明朝"/>
                <a:cs typeface="Times New Roman"/>
              </a:rPr>
              <a:t>crucial in cancer treatment.  </a:t>
            </a:r>
            <a:r>
              <a:rPr lang="en-US" sz="4400" dirty="0">
                <a:ea typeface="ＭＳ 明朝"/>
                <a:cs typeface="Times New Roman"/>
              </a:rPr>
              <a:t>Great advantage</a:t>
            </a:r>
            <a:r>
              <a:rPr lang="en-US" sz="4400" dirty="0" smtClean="0">
                <a:ea typeface="ＭＳ 明朝"/>
                <a:cs typeface="Times New Roman"/>
              </a:rPr>
              <a:t>!</a:t>
            </a:r>
            <a:endParaRPr lang="en-US" sz="4400" dirty="0">
              <a:ea typeface="ＭＳ 明朝"/>
              <a:cs typeface="Times New Roman"/>
            </a:endParaRPr>
          </a:p>
        </p:txBody>
      </p:sp>
    </p:spTree>
    <p:extLst>
      <p:ext uri="{BB962C8B-B14F-4D97-AF65-F5344CB8AC3E}">
        <p14:creationId xmlns:p14="http://schemas.microsoft.com/office/powerpoint/2010/main" val="3975901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876256" y="6381328"/>
            <a:ext cx="2133600" cy="365125"/>
          </a:xfrm>
        </p:spPr>
        <p:txBody>
          <a:bodyPr/>
          <a:lstStyle/>
          <a:p>
            <a:fld id="{A7DBF0AA-6042-49BF-A03A-3B29EB5F7A06}" type="slidenum">
              <a:rPr lang="ja-JP" altLang="en-US" sz="3200" smtClean="0">
                <a:solidFill>
                  <a:prstClr val="black"/>
                </a:solidFill>
              </a:rPr>
              <a:pPr/>
              <a:t>6</a:t>
            </a:fld>
            <a:endParaRPr lang="ja-JP" altLang="en-US" sz="3200" dirty="0">
              <a:solidFill>
                <a:prstClr val="black"/>
              </a:solidFill>
            </a:endParaRPr>
          </a:p>
        </p:txBody>
      </p:sp>
      <p:cxnSp>
        <p:nvCxnSpPr>
          <p:cNvPr id="3" name="直線コネクタ 2"/>
          <p:cNvCxnSpPr/>
          <p:nvPr/>
        </p:nvCxnSpPr>
        <p:spPr>
          <a:xfrm>
            <a:off x="1" y="188640"/>
            <a:ext cx="9143999"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a:off x="-3403" y="1628800"/>
            <a:ext cx="9145701"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701" y="260648"/>
            <a:ext cx="9143999" cy="1277273"/>
          </a:xfrm>
          <a:prstGeom prst="rect">
            <a:avLst/>
          </a:prstGeom>
          <a:solidFill>
            <a:srgbClr val="FFFF00"/>
          </a:solidFill>
        </p:spPr>
        <p:txBody>
          <a:bodyPr wrap="square">
            <a:spAutoFit/>
          </a:bodyPr>
          <a:lstStyle/>
          <a:p>
            <a:pPr algn="ctr">
              <a:spcAft>
                <a:spcPts val="600"/>
              </a:spcAft>
            </a:pPr>
            <a:r>
              <a:rPr lang="en-US" sz="3600" b="1" dirty="0" smtClean="0">
                <a:ea typeface="ＭＳ 明朝"/>
                <a:cs typeface="Times New Roman"/>
              </a:rPr>
              <a:t>Application of </a:t>
            </a:r>
            <a:r>
              <a:rPr lang="en-US" sz="3600" b="1" dirty="0">
                <a:ea typeface="ＭＳ 明朝"/>
                <a:cs typeface="Times New Roman"/>
              </a:rPr>
              <a:t>EPR effect in solid tumor </a:t>
            </a:r>
            <a:r>
              <a:rPr lang="en-US" sz="3600" b="1" dirty="0" smtClean="0">
                <a:ea typeface="ＭＳ 明朝"/>
                <a:cs typeface="Times New Roman"/>
              </a:rPr>
              <a:t>: </a:t>
            </a:r>
          </a:p>
          <a:p>
            <a:pPr algn="ctr">
              <a:spcAft>
                <a:spcPts val="600"/>
              </a:spcAft>
            </a:pPr>
            <a:r>
              <a:rPr lang="en-US" altLang="ja-JP" sz="3600" b="1" dirty="0" smtClean="0">
                <a:solidFill>
                  <a:srgbClr val="FF0000"/>
                </a:solidFill>
                <a:ea typeface="ＭＳ 明朝"/>
                <a:cs typeface="Times New Roman"/>
              </a:rPr>
              <a:t>D</a:t>
            </a:r>
            <a:r>
              <a:rPr lang="en-US" sz="3600" b="1" dirty="0" smtClean="0">
                <a:solidFill>
                  <a:srgbClr val="FF0000"/>
                </a:solidFill>
                <a:ea typeface="ＭＳ 明朝"/>
                <a:cs typeface="Times New Roman"/>
              </a:rPr>
              <a:t>evelopment of </a:t>
            </a:r>
            <a:r>
              <a:rPr lang="en-US" sz="3600" b="1" dirty="0" err="1" smtClean="0">
                <a:solidFill>
                  <a:srgbClr val="FF0000"/>
                </a:solidFill>
                <a:ea typeface="ＭＳ 明朝"/>
                <a:cs typeface="Times New Roman"/>
              </a:rPr>
              <a:t>nano</a:t>
            </a:r>
            <a:r>
              <a:rPr lang="en-US" sz="3600" b="1" dirty="0" smtClean="0">
                <a:solidFill>
                  <a:srgbClr val="FF0000"/>
                </a:solidFill>
                <a:ea typeface="ＭＳ 明朝"/>
                <a:cs typeface="Times New Roman"/>
              </a:rPr>
              <a:t>-photosensitizer for PDT</a:t>
            </a:r>
            <a:endParaRPr lang="en-US" sz="3600" dirty="0">
              <a:solidFill>
                <a:srgbClr val="FF0000"/>
              </a:solidFill>
              <a:ea typeface="ＭＳ 明朝"/>
              <a:cs typeface="Times New Roman"/>
            </a:endParaRPr>
          </a:p>
        </p:txBody>
      </p:sp>
      <p:sp>
        <p:nvSpPr>
          <p:cNvPr id="14" name="Rectangle 6"/>
          <p:cNvSpPr>
            <a:spLocks noChangeArrowheads="1"/>
          </p:cNvSpPr>
          <p:nvPr/>
        </p:nvSpPr>
        <p:spPr bwMode="auto">
          <a:xfrm>
            <a:off x="0" y="1737710"/>
            <a:ext cx="9142298" cy="4991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40000" lvl="0" indent="-540000" defTabSz="720000">
              <a:lnSpc>
                <a:spcPts val="3700"/>
              </a:lnSpc>
              <a:spcAft>
                <a:spcPts val="1200"/>
              </a:spcAft>
              <a:buFont typeface="Wingdings" panose="05000000000000000000" pitchFamily="2" charset="2"/>
              <a:buChar char="l"/>
            </a:pPr>
            <a:r>
              <a:rPr lang="en-US" sz="3400" dirty="0" smtClean="0">
                <a:ea typeface="ＭＳ 明朝"/>
                <a:cs typeface="Times New Roman"/>
              </a:rPr>
              <a:t>It </a:t>
            </a:r>
            <a:r>
              <a:rPr lang="en-US" sz="3400" dirty="0">
                <a:ea typeface="ＭＳ 明朝"/>
                <a:cs typeface="Times New Roman"/>
              </a:rPr>
              <a:t>has a great value in PDT using fluorescent </a:t>
            </a:r>
            <a:r>
              <a:rPr lang="en-US" sz="3400" dirty="0" err="1">
                <a:ea typeface="ＭＳ 明朝"/>
                <a:cs typeface="Times New Roman"/>
              </a:rPr>
              <a:t>nanoprobes</a:t>
            </a:r>
            <a:r>
              <a:rPr lang="en-US" sz="3400" dirty="0">
                <a:ea typeface="ＭＳ 明朝"/>
                <a:cs typeface="Times New Roman"/>
              </a:rPr>
              <a:t>.  Singlet oxygen will be generated predominantly </a:t>
            </a:r>
            <a:r>
              <a:rPr lang="en-US" sz="3400" dirty="0" smtClean="0">
                <a:ea typeface="ＭＳ 明朝"/>
                <a:cs typeface="Times New Roman"/>
              </a:rPr>
              <a:t>in </a:t>
            </a:r>
            <a:r>
              <a:rPr lang="en-US" sz="3400" dirty="0">
                <a:ea typeface="ＭＳ 明朝"/>
                <a:cs typeface="Times New Roman"/>
              </a:rPr>
              <a:t>tumor by EPR based delivery of PS.</a:t>
            </a:r>
          </a:p>
          <a:p>
            <a:pPr marL="540000" lvl="0" indent="-540000" defTabSz="720000">
              <a:lnSpc>
                <a:spcPts val="3700"/>
              </a:lnSpc>
              <a:spcAft>
                <a:spcPts val="1200"/>
              </a:spcAft>
              <a:buFont typeface="Wingdings" panose="05000000000000000000" pitchFamily="2" charset="2"/>
              <a:buChar char="l"/>
            </a:pPr>
            <a:r>
              <a:rPr lang="en-US" sz="3400" dirty="0" smtClean="0">
                <a:ea typeface="ＭＳ 明朝"/>
                <a:cs typeface="Times New Roman"/>
              </a:rPr>
              <a:t>Development </a:t>
            </a:r>
            <a:r>
              <a:rPr lang="en-US" sz="3400" dirty="0">
                <a:ea typeface="ＭＳ 明朝"/>
                <a:cs typeface="Times New Roman"/>
              </a:rPr>
              <a:t>of fluorescent endoscope </a:t>
            </a:r>
            <a:r>
              <a:rPr lang="en-US" sz="3400" dirty="0" smtClean="0">
                <a:ea typeface="ＭＳ 明朝"/>
                <a:cs typeface="Times New Roman"/>
              </a:rPr>
              <a:t>will improve </a:t>
            </a:r>
            <a:r>
              <a:rPr lang="en-US" sz="3400" dirty="0">
                <a:ea typeface="ＭＳ 明朝"/>
                <a:cs typeface="Times New Roman"/>
              </a:rPr>
              <a:t>tumor </a:t>
            </a:r>
            <a:r>
              <a:rPr lang="en-US" sz="3400" dirty="0" smtClean="0">
                <a:ea typeface="ＭＳ 明朝"/>
                <a:cs typeface="Times New Roman"/>
              </a:rPr>
              <a:t>detection, </a:t>
            </a:r>
            <a:r>
              <a:rPr lang="en-US" altLang="ja-JP" sz="3400" dirty="0" smtClean="0">
                <a:ea typeface="ＭＳ 明朝"/>
                <a:cs typeface="Times New Roman"/>
              </a:rPr>
              <a:t>10-50 fold better for tumors of </a:t>
            </a:r>
            <a:r>
              <a:rPr lang="en-US" sz="3400" dirty="0" smtClean="0">
                <a:ea typeface="ＭＳ 明朝"/>
                <a:cs typeface="Times New Roman"/>
              </a:rPr>
              <a:t>oral</a:t>
            </a:r>
            <a:r>
              <a:rPr lang="en-US" sz="3400" dirty="0">
                <a:ea typeface="ＭＳ 明朝"/>
                <a:cs typeface="Times New Roman"/>
              </a:rPr>
              <a:t>, </a:t>
            </a:r>
            <a:r>
              <a:rPr lang="en-US" sz="3400" dirty="0" smtClean="0">
                <a:ea typeface="ＭＳ 明朝"/>
                <a:cs typeface="Times New Roman"/>
              </a:rPr>
              <a:t>esophageal, </a:t>
            </a:r>
            <a:r>
              <a:rPr lang="en-US" sz="3400" dirty="0">
                <a:ea typeface="ＭＳ 明朝"/>
                <a:cs typeface="Times New Roman"/>
              </a:rPr>
              <a:t>stomach, </a:t>
            </a:r>
            <a:r>
              <a:rPr lang="en-US" sz="3400" dirty="0" smtClean="0">
                <a:ea typeface="ＭＳ 明朝"/>
                <a:cs typeface="Times New Roman"/>
              </a:rPr>
              <a:t>colorectal, </a:t>
            </a:r>
            <a:r>
              <a:rPr lang="en-US" sz="3400" dirty="0">
                <a:ea typeface="ＭＳ 明朝"/>
                <a:cs typeface="Times New Roman"/>
              </a:rPr>
              <a:t>urinary bladder, cervical, </a:t>
            </a:r>
            <a:r>
              <a:rPr lang="en-US" sz="3400" dirty="0" err="1">
                <a:ea typeface="ＭＳ 明朝"/>
                <a:cs typeface="Times New Roman"/>
              </a:rPr>
              <a:t>omentum</a:t>
            </a:r>
            <a:r>
              <a:rPr lang="en-US" sz="3400" dirty="0">
                <a:ea typeface="ＭＳ 明朝"/>
                <a:cs typeface="Times New Roman"/>
              </a:rPr>
              <a:t>, </a:t>
            </a:r>
            <a:r>
              <a:rPr lang="en-US" sz="3400" dirty="0" smtClean="0">
                <a:ea typeface="ＭＳ 明朝"/>
                <a:cs typeface="Times New Roman"/>
              </a:rPr>
              <a:t>diaphragm</a:t>
            </a:r>
            <a:r>
              <a:rPr lang="en-US" sz="3400" dirty="0">
                <a:ea typeface="ＭＳ 明朝"/>
                <a:cs typeface="Times New Roman"/>
              </a:rPr>
              <a:t>, </a:t>
            </a:r>
            <a:r>
              <a:rPr lang="en-US" altLang="ja-JP" sz="3400" dirty="0">
                <a:ea typeface="ＭＳ 明朝"/>
                <a:cs typeface="Times New Roman"/>
              </a:rPr>
              <a:t>lung</a:t>
            </a:r>
            <a:r>
              <a:rPr lang="en-US" altLang="ja-JP" sz="3400" dirty="0" smtClean="0">
                <a:ea typeface="ＭＳ 明朝"/>
                <a:cs typeface="Times New Roman"/>
              </a:rPr>
              <a:t>, </a:t>
            </a:r>
            <a:r>
              <a:rPr lang="en-US" sz="3400" dirty="0" smtClean="0">
                <a:ea typeface="ＭＳ 明朝"/>
                <a:cs typeface="Times New Roman"/>
              </a:rPr>
              <a:t>pleural </a:t>
            </a:r>
            <a:r>
              <a:rPr lang="en-US" sz="3400" dirty="0">
                <a:ea typeface="ＭＳ 明朝"/>
                <a:cs typeface="Times New Roman"/>
              </a:rPr>
              <a:t>cavity, </a:t>
            </a:r>
            <a:r>
              <a:rPr lang="en-US" sz="3400" dirty="0" smtClean="0">
                <a:ea typeface="ＭＳ 明朝"/>
                <a:cs typeface="Times New Roman"/>
              </a:rPr>
              <a:t>peritoneal </a:t>
            </a:r>
            <a:r>
              <a:rPr lang="en-US" sz="3400" dirty="0">
                <a:ea typeface="ＭＳ 明朝"/>
                <a:cs typeface="Times New Roman"/>
              </a:rPr>
              <a:t>cavity, as well as </a:t>
            </a:r>
            <a:r>
              <a:rPr lang="en-US" sz="3400" dirty="0" smtClean="0">
                <a:ea typeface="ＭＳ 明朝"/>
                <a:cs typeface="Times New Roman"/>
              </a:rPr>
              <a:t>the </a:t>
            </a:r>
            <a:r>
              <a:rPr lang="en-US" sz="3400" dirty="0">
                <a:ea typeface="ＭＳ 明朝"/>
                <a:cs typeface="Times New Roman"/>
              </a:rPr>
              <a:t>skin.</a:t>
            </a:r>
          </a:p>
        </p:txBody>
      </p:sp>
    </p:spTree>
    <p:extLst>
      <p:ext uri="{BB962C8B-B14F-4D97-AF65-F5344CB8AC3E}">
        <p14:creationId xmlns:p14="http://schemas.microsoft.com/office/powerpoint/2010/main" val="1438735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18256" y="95052"/>
            <a:ext cx="9180512" cy="941283"/>
          </a:xfrm>
          <a:prstGeom prst="rect">
            <a:avLst/>
          </a:prstGeom>
          <a:solidFill>
            <a:srgbClr val="FFFF00"/>
          </a:solidFill>
        </p:spPr>
        <p:txBody>
          <a:bodyPr wrap="square" rtlCol="0" anchor="ctr">
            <a:spAutoFit/>
          </a:bodyPr>
          <a:lstStyle/>
          <a:p>
            <a:pPr algn="ctr">
              <a:lnSpc>
                <a:spcPts val="3300"/>
              </a:lnSpc>
            </a:pPr>
            <a:r>
              <a:rPr kumimoji="1" lang="en-US" altLang="ja-JP" sz="3200" b="1" dirty="0" smtClean="0"/>
              <a:t>FL imaging of breast cancer of rat </a:t>
            </a:r>
          </a:p>
          <a:p>
            <a:pPr algn="ctr">
              <a:lnSpc>
                <a:spcPts val="3300"/>
              </a:lnSpc>
            </a:pPr>
            <a:r>
              <a:rPr kumimoji="1" lang="en-US" altLang="ja-JP" sz="3200" b="1" dirty="0" smtClean="0"/>
              <a:t>and tumor of mouse after iv P-HPMA-</a:t>
            </a:r>
            <a:r>
              <a:rPr kumimoji="1" lang="en-US" altLang="ja-JP" sz="3200" b="1" dirty="0" err="1" smtClean="0"/>
              <a:t>ZnPP</a:t>
            </a:r>
            <a:endParaRPr kumimoji="1" lang="ja-JP" altLang="en-US" sz="3200" b="1" dirty="0"/>
          </a:p>
        </p:txBody>
      </p:sp>
      <p:cxnSp>
        <p:nvCxnSpPr>
          <p:cNvPr id="11" name="直線コネクタ 10"/>
          <p:cNvCxnSpPr/>
          <p:nvPr/>
        </p:nvCxnSpPr>
        <p:spPr>
          <a:xfrm>
            <a:off x="0" y="44624"/>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490" y="1111609"/>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107158" y="1243712"/>
            <a:ext cx="2448617" cy="1015663"/>
          </a:xfrm>
          <a:prstGeom prst="rect">
            <a:avLst/>
          </a:prstGeom>
          <a:noFill/>
        </p:spPr>
        <p:txBody>
          <a:bodyPr wrap="square" rtlCol="0">
            <a:spAutoFit/>
          </a:bodyPr>
          <a:lstStyle/>
          <a:p>
            <a:pPr algn="ctr"/>
            <a:r>
              <a:rPr kumimoji="1" lang="en-US" altLang="ja-JP" sz="2000" dirty="0" smtClean="0"/>
              <a:t>DMBA induced </a:t>
            </a:r>
            <a:r>
              <a:rPr lang="en-US" altLang="ja-JP" sz="2000" dirty="0" smtClean="0"/>
              <a:t>autochthonous breast cancer in rat.</a:t>
            </a:r>
          </a:p>
        </p:txBody>
      </p:sp>
      <p:sp>
        <p:nvSpPr>
          <p:cNvPr id="21" name="テキスト ボックス 20"/>
          <p:cNvSpPr txBox="1"/>
          <p:nvPr/>
        </p:nvSpPr>
        <p:spPr>
          <a:xfrm>
            <a:off x="251520" y="2460675"/>
            <a:ext cx="1800889" cy="646331"/>
          </a:xfrm>
          <a:prstGeom prst="rect">
            <a:avLst/>
          </a:prstGeom>
          <a:noFill/>
          <a:ln w="28575">
            <a:solidFill>
              <a:srgbClr val="FF0000"/>
            </a:solidFill>
          </a:ln>
        </p:spPr>
        <p:txBody>
          <a:bodyPr wrap="square" rtlCol="0">
            <a:spAutoFit/>
          </a:bodyPr>
          <a:lstStyle/>
          <a:p>
            <a:pPr algn="ctr"/>
            <a:r>
              <a:rPr kumimoji="1" lang="en-US" altLang="ja-JP" dirty="0" smtClean="0">
                <a:solidFill>
                  <a:srgbClr val="FF0000"/>
                </a:solidFill>
              </a:rPr>
              <a:t>PS accumulate in tumor selectively</a:t>
            </a:r>
            <a:endParaRPr kumimoji="1" lang="ja-JP" altLang="en-US" dirty="0">
              <a:solidFill>
                <a:srgbClr val="FF0000"/>
              </a:solidFill>
            </a:endParaRPr>
          </a:p>
        </p:txBody>
      </p:sp>
      <p:cxnSp>
        <p:nvCxnSpPr>
          <p:cNvPr id="23" name="直線矢印コネクタ 22"/>
          <p:cNvCxnSpPr/>
          <p:nvPr/>
        </p:nvCxnSpPr>
        <p:spPr>
          <a:xfrm flipV="1">
            <a:off x="2052409" y="2636912"/>
            <a:ext cx="393026" cy="1108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a:xfrm>
            <a:off x="7016094" y="6225437"/>
            <a:ext cx="2133600" cy="365125"/>
          </a:xfrm>
          <a:noFill/>
        </p:spPr>
        <p:txBody>
          <a:bodyPr vert="horz" lIns="91440" tIns="45720" rIns="91440" bIns="45720" rtlCol="0" anchor="ctr"/>
          <a:lstStyle/>
          <a:p>
            <a:fld id="{E441872B-1EF1-4F25-82A7-215546915052}" type="slidenum">
              <a:rPr lang="ja-JP" altLang="en-US" sz="3200"/>
              <a:pPr/>
              <a:t>7</a:t>
            </a:fld>
            <a:endParaRPr lang="ja-JP" altLang="en-US" sz="3200" dirty="0"/>
          </a:p>
        </p:txBody>
      </p:sp>
      <p:pic>
        <p:nvPicPr>
          <p:cNvPr id="16"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45435" y="1193867"/>
            <a:ext cx="5446766" cy="19896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図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4" y="3507311"/>
            <a:ext cx="3905702" cy="3234057"/>
          </a:xfrm>
          <a:prstGeom prst="rect">
            <a:avLst/>
          </a:prstGeom>
        </p:spPr>
      </p:pic>
      <p:pic>
        <p:nvPicPr>
          <p:cNvPr id="3" name="図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56" y="3512798"/>
            <a:ext cx="5294570" cy="3212804"/>
          </a:xfrm>
          <a:prstGeom prst="rect">
            <a:avLst/>
          </a:prstGeom>
        </p:spPr>
      </p:pic>
    </p:spTree>
    <p:extLst>
      <p:ext uri="{BB962C8B-B14F-4D97-AF65-F5344CB8AC3E}">
        <p14:creationId xmlns:p14="http://schemas.microsoft.com/office/powerpoint/2010/main" val="3846849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8460432" y="6492875"/>
            <a:ext cx="549424" cy="365125"/>
          </a:xfrm>
        </p:spPr>
        <p:txBody>
          <a:bodyPr/>
          <a:lstStyle/>
          <a:p>
            <a:fld id="{A7DBF0AA-6042-49BF-A03A-3B29EB5F7A06}" type="slidenum">
              <a:rPr lang="ja-JP" altLang="en-US" sz="3200" smtClean="0">
                <a:solidFill>
                  <a:prstClr val="black"/>
                </a:solidFill>
              </a:rPr>
              <a:pPr/>
              <a:t>8</a:t>
            </a:fld>
            <a:endParaRPr lang="ja-JP" altLang="en-US" sz="3200" dirty="0">
              <a:solidFill>
                <a:prstClr val="black"/>
              </a:solidFill>
            </a:endParaRPr>
          </a:p>
        </p:txBody>
      </p:sp>
      <p:sp>
        <p:nvSpPr>
          <p:cNvPr id="6" name="テキスト ボックス 5"/>
          <p:cNvSpPr txBox="1"/>
          <p:nvPr/>
        </p:nvSpPr>
        <p:spPr>
          <a:xfrm>
            <a:off x="17748" y="3153370"/>
            <a:ext cx="9108503" cy="3447098"/>
          </a:xfrm>
          <a:prstGeom prst="rect">
            <a:avLst/>
          </a:prstGeom>
          <a:solidFill>
            <a:srgbClr val="FFFF00"/>
          </a:solidFill>
        </p:spPr>
        <p:txBody>
          <a:bodyPr wrap="square" rtlCol="0">
            <a:spAutoFit/>
          </a:bodyPr>
          <a:lstStyle/>
          <a:p>
            <a:pPr algn="ctr"/>
            <a:endParaRPr kumimoji="1" lang="en-US" altLang="ja-JP" sz="2800" b="1" dirty="0" smtClean="0">
              <a:solidFill>
                <a:srgbClr val="0000FF"/>
              </a:solidFill>
            </a:endParaRPr>
          </a:p>
          <a:p>
            <a:pPr algn="ctr"/>
            <a:r>
              <a:rPr kumimoji="1" lang="en-US" altLang="ja-JP" sz="2800" b="1" dirty="0" smtClean="0">
                <a:solidFill>
                  <a:srgbClr val="0000FF"/>
                </a:solidFill>
              </a:rPr>
              <a:t>Polymer conjugated THP (= poly(HPMA))</a:t>
            </a:r>
            <a:r>
              <a:rPr kumimoji="1" lang="en-US" altLang="ja-JP" sz="2800" b="1" dirty="0" err="1" smtClean="0">
                <a:solidFill>
                  <a:srgbClr val="0000FF"/>
                </a:solidFill>
              </a:rPr>
              <a:t>hydrazone-pirarubicin,THP</a:t>
            </a:r>
            <a:r>
              <a:rPr kumimoji="1" lang="en-US" altLang="ja-JP" sz="2800" b="1" dirty="0" smtClean="0">
                <a:solidFill>
                  <a:srgbClr val="0000FF"/>
                </a:solidFill>
              </a:rPr>
              <a:t>).  </a:t>
            </a:r>
            <a:r>
              <a:rPr kumimoji="1" lang="ja-JP" altLang="en-US" sz="3200" b="1" dirty="0" smtClean="0">
                <a:solidFill>
                  <a:srgbClr val="FF0000"/>
                </a:solidFill>
              </a:rPr>
              <a:t>⇒　</a:t>
            </a:r>
            <a:r>
              <a:rPr kumimoji="1" lang="en-US" altLang="ja-JP" sz="3200" b="1" dirty="0" smtClean="0">
                <a:solidFill>
                  <a:srgbClr val="FF0000"/>
                </a:solidFill>
              </a:rPr>
              <a:t>P-THP</a:t>
            </a:r>
          </a:p>
          <a:p>
            <a:pPr algn="ctr"/>
            <a:endParaRPr kumimoji="1" lang="en-US" altLang="ja-JP" sz="2800" b="1" dirty="0" smtClean="0">
              <a:solidFill>
                <a:srgbClr val="0000FF"/>
              </a:solidFill>
            </a:endParaRPr>
          </a:p>
          <a:p>
            <a:pPr algn="ctr"/>
            <a:r>
              <a:rPr kumimoji="1" lang="en-US" altLang="ja-JP" sz="2800" b="1" dirty="0" smtClean="0">
                <a:solidFill>
                  <a:srgbClr val="0000FF"/>
                </a:solidFill>
              </a:rPr>
              <a:t>Amazing in vivo effect without toxicity.</a:t>
            </a:r>
          </a:p>
          <a:p>
            <a:pPr algn="ctr"/>
            <a:endParaRPr kumimoji="1" lang="en-US" altLang="ja-JP" b="1" dirty="0">
              <a:solidFill>
                <a:srgbClr val="0000FF"/>
              </a:solidFill>
            </a:endParaRPr>
          </a:p>
          <a:p>
            <a:pPr algn="ctr"/>
            <a:r>
              <a:rPr kumimoji="1" lang="en-US" altLang="ja-JP" sz="2800" b="1" dirty="0" smtClean="0">
                <a:solidFill>
                  <a:srgbClr val="0000FF"/>
                </a:solidFill>
              </a:rPr>
              <a:t>Covering from basics to clinical results.</a:t>
            </a:r>
          </a:p>
          <a:p>
            <a:pPr algn="ctr"/>
            <a:r>
              <a:rPr kumimoji="1" lang="en-US" altLang="ja-JP" sz="2800" b="1" dirty="0" smtClean="0">
                <a:solidFill>
                  <a:srgbClr val="0000FF"/>
                </a:solidFill>
              </a:rPr>
              <a:t> </a:t>
            </a:r>
            <a:endParaRPr kumimoji="1" lang="ja-JP" altLang="en-US" sz="2800" b="1" dirty="0">
              <a:solidFill>
                <a:srgbClr val="0000FF"/>
              </a:solidFill>
            </a:endParaRPr>
          </a:p>
        </p:txBody>
      </p:sp>
      <p:cxnSp>
        <p:nvCxnSpPr>
          <p:cNvPr id="3" name="直線コネクタ 2"/>
          <p:cNvCxnSpPr/>
          <p:nvPr/>
        </p:nvCxnSpPr>
        <p:spPr>
          <a:xfrm>
            <a:off x="35496" y="1556792"/>
            <a:ext cx="9108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a:off x="0" y="335699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6485" y="762191"/>
            <a:ext cx="9149981" cy="2492990"/>
          </a:xfrm>
          <a:prstGeom prst="rect">
            <a:avLst/>
          </a:prstGeom>
          <a:solidFill>
            <a:srgbClr val="FFFF00"/>
          </a:solidFill>
        </p:spPr>
        <p:txBody>
          <a:bodyPr wrap="square" rtlCol="0">
            <a:spAutoFit/>
          </a:bodyPr>
          <a:lstStyle/>
          <a:p>
            <a:pPr algn="ctr"/>
            <a:r>
              <a:rPr kumimoji="1" lang="en-US" altLang="ja-JP" sz="4000" b="1" dirty="0" smtClean="0">
                <a:solidFill>
                  <a:srgbClr val="0000FF"/>
                </a:solidFill>
              </a:rPr>
              <a:t>Part Ⅰ</a:t>
            </a:r>
            <a:r>
              <a:rPr kumimoji="1" lang="en-US" altLang="ja-JP" sz="4000" b="1" dirty="0">
                <a:solidFill>
                  <a:srgbClr val="0000FF"/>
                </a:solidFill>
              </a:rPr>
              <a:t>. </a:t>
            </a:r>
            <a:r>
              <a:rPr kumimoji="1" lang="ja-JP" altLang="en-US" sz="4000" b="1" dirty="0" smtClean="0">
                <a:solidFill>
                  <a:srgbClr val="0000FF"/>
                </a:solidFill>
              </a:rPr>
              <a:t>　</a:t>
            </a:r>
            <a:r>
              <a:rPr kumimoji="1" lang="en-US" altLang="ja-JP" sz="4000" b="1" dirty="0" smtClean="0">
                <a:solidFill>
                  <a:srgbClr val="0000FF"/>
                </a:solidFill>
              </a:rPr>
              <a:t>Example </a:t>
            </a:r>
            <a:r>
              <a:rPr kumimoji="1" lang="en-US" altLang="ja-JP" sz="4000" b="1" dirty="0">
                <a:solidFill>
                  <a:srgbClr val="0000FF"/>
                </a:solidFill>
              </a:rPr>
              <a:t>of </a:t>
            </a:r>
            <a:r>
              <a:rPr kumimoji="1" lang="en-US" altLang="ja-JP" sz="4000" b="1" dirty="0" smtClean="0">
                <a:solidFill>
                  <a:srgbClr val="0000FF"/>
                </a:solidFill>
              </a:rPr>
              <a:t>P-THP.</a:t>
            </a:r>
          </a:p>
          <a:p>
            <a:pPr algn="ctr"/>
            <a:endParaRPr kumimoji="1" lang="en-US" altLang="ja-JP" sz="2800" b="1" dirty="0" smtClean="0">
              <a:solidFill>
                <a:srgbClr val="0000FF"/>
              </a:solidFill>
            </a:endParaRPr>
          </a:p>
          <a:p>
            <a:pPr algn="ctr"/>
            <a:r>
              <a:rPr kumimoji="1" lang="en-US" altLang="ja-JP" sz="4400" b="1" dirty="0" smtClean="0">
                <a:solidFill>
                  <a:srgbClr val="0000FF"/>
                </a:solidFill>
              </a:rPr>
              <a:t>Three steps of tumor selective nanomedicine.</a:t>
            </a:r>
            <a:endParaRPr kumimoji="1" lang="ja-JP" altLang="en-US" sz="4400" b="1" dirty="0">
              <a:solidFill>
                <a:srgbClr val="0000FF"/>
              </a:solidFill>
            </a:endParaRPr>
          </a:p>
        </p:txBody>
      </p:sp>
      <p:cxnSp>
        <p:nvCxnSpPr>
          <p:cNvPr id="7" name="直線コネクタ 6"/>
          <p:cNvCxnSpPr/>
          <p:nvPr/>
        </p:nvCxnSpPr>
        <p:spPr>
          <a:xfrm>
            <a:off x="17748" y="6453336"/>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17748" y="1609711"/>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3877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9592" y="1628801"/>
            <a:ext cx="3260386" cy="41428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テキスト ボックス 2"/>
          <p:cNvSpPr txBox="1"/>
          <p:nvPr/>
        </p:nvSpPr>
        <p:spPr>
          <a:xfrm>
            <a:off x="5789" y="268486"/>
            <a:ext cx="9149949" cy="1200329"/>
          </a:xfrm>
          <a:prstGeom prst="rect">
            <a:avLst/>
          </a:prstGeom>
          <a:solidFill>
            <a:srgbClr val="FFFF00"/>
          </a:solidFill>
        </p:spPr>
        <p:txBody>
          <a:bodyPr wrap="square" rtlCol="0">
            <a:spAutoFit/>
          </a:bodyPr>
          <a:lstStyle/>
          <a:p>
            <a:pPr algn="ctr"/>
            <a:r>
              <a:rPr kumimoji="1" lang="en-US" altLang="ja-JP" sz="3600" b="1" dirty="0" smtClean="0"/>
              <a:t>Pilot clinical study: Compassionate use of </a:t>
            </a:r>
          </a:p>
          <a:p>
            <a:pPr algn="ctr"/>
            <a:r>
              <a:rPr kumimoji="1" lang="en-US" altLang="ja-JP" sz="3600" b="1" dirty="0" smtClean="0"/>
              <a:t>P(HPMA)-conjugated THP</a:t>
            </a:r>
            <a:endParaRPr kumimoji="1" lang="ja-JP" altLang="en-US" sz="3600" b="1" dirty="0"/>
          </a:p>
        </p:txBody>
      </p:sp>
      <p:sp>
        <p:nvSpPr>
          <p:cNvPr id="7" name="テキスト ボックス 6"/>
          <p:cNvSpPr txBox="1"/>
          <p:nvPr/>
        </p:nvSpPr>
        <p:spPr>
          <a:xfrm>
            <a:off x="381843" y="4653137"/>
            <a:ext cx="2134249" cy="369332"/>
          </a:xfrm>
          <a:prstGeom prst="rect">
            <a:avLst/>
          </a:prstGeom>
          <a:noFill/>
        </p:spPr>
        <p:txBody>
          <a:bodyPr wrap="square" rtlCol="0">
            <a:spAutoFit/>
          </a:bodyPr>
          <a:lstStyle/>
          <a:p>
            <a:r>
              <a:rPr kumimoji="1" lang="en-US" altLang="ja-JP" dirty="0" smtClean="0"/>
              <a:t>THP (</a:t>
            </a:r>
            <a:r>
              <a:rPr kumimoji="1" lang="en-US" altLang="ja-JP" dirty="0" err="1" smtClean="0"/>
              <a:t>pirarubicin</a:t>
            </a:r>
            <a:r>
              <a:rPr kumimoji="1" lang="en-US" altLang="ja-JP" dirty="0" smtClean="0"/>
              <a:t>)</a:t>
            </a:r>
            <a:endParaRPr kumimoji="1" lang="ja-JP" altLang="en-US" dirty="0"/>
          </a:p>
        </p:txBody>
      </p:sp>
      <p:sp>
        <p:nvSpPr>
          <p:cNvPr id="8" name="テキスト ボックス 7"/>
          <p:cNvSpPr txBox="1"/>
          <p:nvPr/>
        </p:nvSpPr>
        <p:spPr>
          <a:xfrm>
            <a:off x="4619234" y="2605907"/>
            <a:ext cx="4536504" cy="830997"/>
          </a:xfrm>
          <a:prstGeom prst="rect">
            <a:avLst/>
          </a:prstGeom>
          <a:noFill/>
        </p:spPr>
        <p:txBody>
          <a:bodyPr wrap="square" rtlCol="0">
            <a:spAutoFit/>
          </a:bodyPr>
          <a:lstStyle/>
          <a:p>
            <a:r>
              <a:rPr kumimoji="1" lang="en-US" altLang="ja-JP" sz="2400" dirty="0" smtClean="0"/>
              <a:t>HPMA(</a:t>
            </a:r>
            <a:r>
              <a:rPr kumimoji="1" lang="en-US" altLang="ja-JP" sz="2400" dirty="0" err="1" smtClean="0"/>
              <a:t>hyd</a:t>
            </a:r>
            <a:r>
              <a:rPr kumimoji="1" lang="en-US" altLang="ja-JP" sz="2400" dirty="0" smtClean="0"/>
              <a:t>) = poly (</a:t>
            </a:r>
            <a:r>
              <a:rPr kumimoji="1" lang="en-US" altLang="ja-JP" sz="2400" dirty="0" err="1" smtClean="0"/>
              <a:t>hydroxypropyl</a:t>
            </a:r>
            <a:r>
              <a:rPr kumimoji="1" lang="en-US" altLang="ja-JP" sz="2400" dirty="0" smtClean="0"/>
              <a:t> </a:t>
            </a:r>
            <a:r>
              <a:rPr kumimoji="1" lang="en-US" altLang="ja-JP" sz="2400" dirty="0" err="1" smtClean="0"/>
              <a:t>metaacrylamide</a:t>
            </a:r>
            <a:r>
              <a:rPr lang="en-US" altLang="ja-JP" sz="2400" dirty="0" smtClean="0"/>
              <a:t>) </a:t>
            </a:r>
            <a:r>
              <a:rPr lang="en-US" altLang="ja-JP" sz="2400" dirty="0" err="1" smtClean="0"/>
              <a:t>hydrazone</a:t>
            </a:r>
            <a:endParaRPr kumimoji="1" lang="ja-JP" altLang="en-US" sz="2400" dirty="0"/>
          </a:p>
        </p:txBody>
      </p:sp>
      <p:cxnSp>
        <p:nvCxnSpPr>
          <p:cNvPr id="9" name="直線コネクタ 8"/>
          <p:cNvCxnSpPr/>
          <p:nvPr/>
        </p:nvCxnSpPr>
        <p:spPr>
          <a:xfrm>
            <a:off x="-7951" y="260648"/>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1738" y="1468815"/>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テキスト ボックス 3"/>
          <p:cNvSpPr txBox="1"/>
          <p:nvPr/>
        </p:nvSpPr>
        <p:spPr>
          <a:xfrm>
            <a:off x="251520" y="6093296"/>
            <a:ext cx="8568952" cy="584775"/>
          </a:xfrm>
          <a:prstGeom prst="rect">
            <a:avLst/>
          </a:prstGeom>
          <a:noFill/>
        </p:spPr>
        <p:txBody>
          <a:bodyPr wrap="square" rtlCol="0">
            <a:spAutoFit/>
          </a:bodyPr>
          <a:lstStyle/>
          <a:p>
            <a:pPr algn="ctr"/>
            <a:r>
              <a:rPr kumimoji="1" lang="en-US" altLang="ja-JP" sz="3200" b="1" dirty="0" smtClean="0"/>
              <a:t>P-THP </a:t>
            </a:r>
            <a:r>
              <a:rPr kumimoji="1" lang="ja-JP" altLang="en-US" sz="3200" b="1" dirty="0" smtClean="0"/>
              <a:t>＝ </a:t>
            </a:r>
            <a:r>
              <a:rPr kumimoji="1" lang="en-US" altLang="ja-JP" sz="3200" b="1" dirty="0" smtClean="0"/>
              <a:t>Polymer conjugate drug with THP</a:t>
            </a:r>
            <a:endParaRPr kumimoji="1" lang="ja-JP" altLang="en-US" sz="3200" b="1" dirty="0"/>
          </a:p>
        </p:txBody>
      </p:sp>
      <p:cxnSp>
        <p:nvCxnSpPr>
          <p:cNvPr id="6" name="直線コネクタ 5"/>
          <p:cNvCxnSpPr/>
          <p:nvPr/>
        </p:nvCxnSpPr>
        <p:spPr>
          <a:xfrm>
            <a:off x="251520" y="5877272"/>
            <a:ext cx="864096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5528130" y="3493684"/>
            <a:ext cx="2880320" cy="830997"/>
          </a:xfrm>
          <a:prstGeom prst="rect">
            <a:avLst/>
          </a:prstGeom>
          <a:noFill/>
        </p:spPr>
        <p:txBody>
          <a:bodyPr wrap="square" rtlCol="0">
            <a:spAutoFit/>
          </a:bodyPr>
          <a:lstStyle/>
          <a:p>
            <a:pPr algn="ctr"/>
            <a:r>
              <a:rPr kumimoji="1" lang="en-US" altLang="ja-JP" sz="4800" dirty="0" smtClean="0"/>
              <a:t>&lt; P-THP &gt;</a:t>
            </a:r>
            <a:endParaRPr kumimoji="1" lang="ja-JP" altLang="en-US" sz="4800" dirty="0"/>
          </a:p>
        </p:txBody>
      </p:sp>
      <p:sp>
        <p:nvSpPr>
          <p:cNvPr id="13" name="スライド番号プレースホルダー 2"/>
          <p:cNvSpPr>
            <a:spLocks noGrp="1"/>
          </p:cNvSpPr>
          <p:nvPr>
            <p:ph type="sldNum" sz="quarter" idx="12"/>
          </p:nvPr>
        </p:nvSpPr>
        <p:spPr>
          <a:xfrm>
            <a:off x="6782237" y="6385683"/>
            <a:ext cx="2133600" cy="365125"/>
          </a:xfrm>
        </p:spPr>
        <p:txBody>
          <a:bodyPr/>
          <a:lstStyle/>
          <a:p>
            <a:pPr>
              <a:defRPr/>
            </a:pPr>
            <a:fld id="{22FAA517-D801-40D9-B02D-E302D592E772}" type="slidenum">
              <a:rPr lang="ja-JP" altLang="en-US" sz="3200" smtClean="0">
                <a:solidFill>
                  <a:schemeClr val="tx1"/>
                </a:solidFill>
              </a:rPr>
              <a:pPr>
                <a:defRPr/>
              </a:pPr>
              <a:t>9</a:t>
            </a:fld>
            <a:endParaRPr lang="ja-JP" altLang="en-US" sz="3200" dirty="0">
              <a:solidFill>
                <a:schemeClr val="tx1"/>
              </a:solidFill>
            </a:endParaRPr>
          </a:p>
        </p:txBody>
      </p:sp>
      <p:sp>
        <p:nvSpPr>
          <p:cNvPr id="2" name="円/楕円 1"/>
          <p:cNvSpPr/>
          <p:nvPr/>
        </p:nvSpPr>
        <p:spPr>
          <a:xfrm>
            <a:off x="2699792" y="3140968"/>
            <a:ext cx="504056" cy="5320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線吹き出し 1 (枠付き) 10"/>
          <p:cNvSpPr/>
          <p:nvPr/>
        </p:nvSpPr>
        <p:spPr>
          <a:xfrm>
            <a:off x="3707904" y="3731193"/>
            <a:ext cx="1404156" cy="630943"/>
          </a:xfrm>
          <a:prstGeom prst="borderCallout1">
            <a:avLst>
              <a:gd name="adj1" fmla="val 19778"/>
              <a:gd name="adj2" fmla="val -1223"/>
              <a:gd name="adj3" fmla="val -49399"/>
              <a:gd name="adj4" fmla="val -3336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b="1" dirty="0" smtClean="0">
                <a:solidFill>
                  <a:srgbClr val="FF0000"/>
                </a:solidFill>
              </a:rPr>
              <a:t>Cleavable by tumor pH</a:t>
            </a:r>
            <a:endParaRPr kumimoji="1" lang="ja-JP" altLang="en-US" b="1" dirty="0">
              <a:solidFill>
                <a:srgbClr val="FF0000"/>
              </a:solidFill>
            </a:endParaRPr>
          </a:p>
        </p:txBody>
      </p:sp>
    </p:spTree>
    <p:extLst>
      <p:ext uri="{BB962C8B-B14F-4D97-AF65-F5344CB8AC3E}">
        <p14:creationId xmlns:p14="http://schemas.microsoft.com/office/powerpoint/2010/main" val="3316331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4644008" y="2877910"/>
            <a:ext cx="4547934" cy="2783338"/>
            <a:chOff x="4656482" y="1564454"/>
            <a:chExt cx="4547934" cy="2783338"/>
          </a:xfrm>
        </p:grpSpPr>
        <p:grpSp>
          <p:nvGrpSpPr>
            <p:cNvPr id="26" name="Group 25"/>
            <p:cNvGrpSpPr/>
            <p:nvPr/>
          </p:nvGrpSpPr>
          <p:grpSpPr>
            <a:xfrm>
              <a:off x="4885844" y="1564454"/>
              <a:ext cx="4318572" cy="2783338"/>
              <a:chOff x="4978753" y="1708074"/>
              <a:chExt cx="4318572" cy="2639717"/>
            </a:xfrm>
          </p:grpSpPr>
          <p:graphicFrame>
            <p:nvGraphicFramePr>
              <p:cNvPr id="16" name="Chart 15"/>
              <p:cNvGraphicFramePr>
                <a:graphicFrameLocks/>
              </p:cNvGraphicFramePr>
              <p:nvPr>
                <p:extLst/>
              </p:nvPr>
            </p:nvGraphicFramePr>
            <p:xfrm>
              <a:off x="4978753" y="1708074"/>
              <a:ext cx="4318572" cy="2639717"/>
            </p:xfrm>
            <a:graphic>
              <a:graphicData uri="http://schemas.openxmlformats.org/drawingml/2006/chart">
                <c:chart xmlns:c="http://schemas.openxmlformats.org/drawingml/2006/chart" xmlns:r="http://schemas.openxmlformats.org/officeDocument/2006/relationships" r:id="rId2"/>
              </a:graphicData>
            </a:graphic>
          </p:graphicFrame>
          <p:cxnSp>
            <p:nvCxnSpPr>
              <p:cNvPr id="18" name="Straight Connector 17"/>
              <p:cNvCxnSpPr/>
              <p:nvPr/>
            </p:nvCxnSpPr>
            <p:spPr>
              <a:xfrm>
                <a:off x="6084168" y="1735666"/>
                <a:ext cx="0" cy="231982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020272" y="1731610"/>
                <a:ext cx="0" cy="231982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67009" y="1720976"/>
                <a:ext cx="0" cy="231982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627999" y="4068396"/>
                <a:ext cx="286867" cy="182633"/>
              </a:xfrm>
              <a:prstGeom prst="rect">
                <a:avLst/>
              </a:prstGeom>
              <a:noFill/>
            </p:spPr>
            <p:txBody>
              <a:bodyPr wrap="none" rtlCol="0">
                <a:spAutoFit/>
              </a:bodyPr>
              <a:lstStyle/>
              <a:p>
                <a:pPr algn="ctr"/>
                <a:r>
                  <a:rPr kumimoji="1" lang="en-US" altLang="ja-JP" sz="1100" b="1" dirty="0" smtClean="0">
                    <a:latin typeface="Arial" pitchFamily="34" charset="0"/>
                    <a:cs typeface="Arial" pitchFamily="34" charset="0"/>
                  </a:rPr>
                  <a:t>5 h</a:t>
                </a:r>
                <a:endParaRPr kumimoji="1" lang="ja-JP" altLang="en-US" sz="1100" b="1" dirty="0">
                  <a:latin typeface="Arial" pitchFamily="34" charset="0"/>
                  <a:cs typeface="Arial" pitchFamily="34" charset="0"/>
                </a:endParaRPr>
              </a:p>
            </p:txBody>
          </p:sp>
          <p:sp>
            <p:nvSpPr>
              <p:cNvPr id="23" name="TextBox 22"/>
              <p:cNvSpPr txBox="1"/>
              <p:nvPr/>
            </p:nvSpPr>
            <p:spPr>
              <a:xfrm>
                <a:off x="6561386" y="4068396"/>
                <a:ext cx="344904" cy="182633"/>
              </a:xfrm>
              <a:prstGeom prst="rect">
                <a:avLst/>
              </a:prstGeom>
              <a:noFill/>
            </p:spPr>
            <p:txBody>
              <a:bodyPr wrap="none" rtlCol="0">
                <a:spAutoFit/>
              </a:bodyPr>
              <a:lstStyle/>
              <a:p>
                <a:pPr algn="ctr"/>
                <a:r>
                  <a:rPr lang="en-US" altLang="ja-JP" sz="1100" b="1" dirty="0" smtClean="0">
                    <a:latin typeface="Arial" pitchFamily="34" charset="0"/>
                    <a:cs typeface="Arial" pitchFamily="34" charset="0"/>
                  </a:rPr>
                  <a:t>24</a:t>
                </a:r>
                <a:r>
                  <a:rPr kumimoji="1" lang="en-US" altLang="ja-JP" sz="1100" b="1" dirty="0" smtClean="0">
                    <a:latin typeface="Arial" pitchFamily="34" charset="0"/>
                    <a:cs typeface="Arial" pitchFamily="34" charset="0"/>
                  </a:rPr>
                  <a:t> h</a:t>
                </a:r>
                <a:endParaRPr kumimoji="1" lang="ja-JP" altLang="en-US" sz="1100" b="1" dirty="0">
                  <a:latin typeface="Arial" pitchFamily="34" charset="0"/>
                  <a:cs typeface="Arial" pitchFamily="34" charset="0"/>
                </a:endParaRPr>
              </a:p>
            </p:txBody>
          </p:sp>
          <p:sp>
            <p:nvSpPr>
              <p:cNvPr id="24" name="TextBox 23"/>
              <p:cNvSpPr txBox="1"/>
              <p:nvPr/>
            </p:nvSpPr>
            <p:spPr>
              <a:xfrm>
                <a:off x="7539504" y="4068396"/>
                <a:ext cx="344904" cy="182633"/>
              </a:xfrm>
              <a:prstGeom prst="rect">
                <a:avLst/>
              </a:prstGeom>
              <a:noFill/>
            </p:spPr>
            <p:txBody>
              <a:bodyPr wrap="none" rtlCol="0">
                <a:spAutoFit/>
              </a:bodyPr>
              <a:lstStyle/>
              <a:p>
                <a:pPr algn="ctr"/>
                <a:r>
                  <a:rPr lang="en-US" altLang="ja-JP" sz="1100" b="1" dirty="0" smtClean="0">
                    <a:latin typeface="Arial" pitchFamily="34" charset="0"/>
                    <a:cs typeface="Arial" pitchFamily="34" charset="0"/>
                  </a:rPr>
                  <a:t>48</a:t>
                </a:r>
                <a:r>
                  <a:rPr kumimoji="1" lang="en-US" altLang="ja-JP" sz="1100" b="1" dirty="0" smtClean="0">
                    <a:latin typeface="Arial" pitchFamily="34" charset="0"/>
                    <a:cs typeface="Arial" pitchFamily="34" charset="0"/>
                  </a:rPr>
                  <a:t> h</a:t>
                </a:r>
                <a:endParaRPr kumimoji="1" lang="ja-JP" altLang="en-US" sz="1100" b="1" dirty="0">
                  <a:latin typeface="Arial" pitchFamily="34" charset="0"/>
                  <a:cs typeface="Arial" pitchFamily="34" charset="0"/>
                </a:endParaRPr>
              </a:p>
            </p:txBody>
          </p:sp>
          <p:sp>
            <p:nvSpPr>
              <p:cNvPr id="25" name="TextBox 24"/>
              <p:cNvSpPr txBox="1"/>
              <p:nvPr/>
            </p:nvSpPr>
            <p:spPr>
              <a:xfrm>
                <a:off x="8509766" y="4068396"/>
                <a:ext cx="344904" cy="182633"/>
              </a:xfrm>
              <a:prstGeom prst="rect">
                <a:avLst/>
              </a:prstGeom>
              <a:noFill/>
            </p:spPr>
            <p:txBody>
              <a:bodyPr wrap="none" rtlCol="0">
                <a:spAutoFit/>
              </a:bodyPr>
              <a:lstStyle/>
              <a:p>
                <a:pPr algn="ctr"/>
                <a:r>
                  <a:rPr lang="en-US" altLang="ja-JP" sz="1100" b="1" dirty="0" smtClean="0">
                    <a:latin typeface="Arial" pitchFamily="34" charset="0"/>
                    <a:cs typeface="Arial" pitchFamily="34" charset="0"/>
                  </a:rPr>
                  <a:t>72</a:t>
                </a:r>
                <a:r>
                  <a:rPr kumimoji="1" lang="en-US" altLang="ja-JP" sz="1100" b="1" dirty="0" smtClean="0">
                    <a:latin typeface="Arial" pitchFamily="34" charset="0"/>
                    <a:cs typeface="Arial" pitchFamily="34" charset="0"/>
                  </a:rPr>
                  <a:t> h</a:t>
                </a:r>
                <a:endParaRPr kumimoji="1" lang="ja-JP" altLang="en-US" sz="1100" b="1" dirty="0">
                  <a:latin typeface="Arial" pitchFamily="34" charset="0"/>
                  <a:cs typeface="Arial" pitchFamily="34" charset="0"/>
                </a:endParaRPr>
              </a:p>
            </p:txBody>
          </p:sp>
        </p:grpSp>
        <p:sp>
          <p:nvSpPr>
            <p:cNvPr id="27" name="TextBox 26"/>
            <p:cNvSpPr txBox="1"/>
            <p:nvPr/>
          </p:nvSpPr>
          <p:spPr>
            <a:xfrm rot="16200000">
              <a:off x="3634567" y="2709490"/>
              <a:ext cx="2305439" cy="261610"/>
            </a:xfrm>
            <a:prstGeom prst="rect">
              <a:avLst/>
            </a:prstGeom>
            <a:noFill/>
          </p:spPr>
          <p:txBody>
            <a:bodyPr wrap="none" rtlCol="0">
              <a:spAutoFit/>
            </a:bodyPr>
            <a:lstStyle/>
            <a:p>
              <a:pPr algn="ctr"/>
              <a:r>
                <a:rPr kumimoji="1" lang="en-US" altLang="ja-JP" sz="1100" b="1" dirty="0" smtClean="0">
                  <a:latin typeface="Arial" pitchFamily="34" charset="0"/>
                  <a:cs typeface="Arial" pitchFamily="34" charset="0"/>
                </a:rPr>
                <a:t>Arbitrary fluorescence intensity</a:t>
              </a:r>
              <a:endParaRPr kumimoji="1" lang="ja-JP" altLang="en-US" sz="1100" b="1" dirty="0">
                <a:latin typeface="Arial" pitchFamily="34" charset="0"/>
                <a:cs typeface="Arial" pitchFamily="34" charset="0"/>
              </a:endParaRPr>
            </a:p>
          </p:txBody>
        </p:sp>
      </p:grpSp>
      <p:graphicFrame>
        <p:nvGraphicFramePr>
          <p:cNvPr id="29" name="Chart 28"/>
          <p:cNvGraphicFramePr>
            <a:graphicFrameLocks/>
          </p:cNvGraphicFramePr>
          <p:nvPr>
            <p:extLst/>
          </p:nvPr>
        </p:nvGraphicFramePr>
        <p:xfrm>
          <a:off x="125416" y="3646765"/>
          <a:ext cx="4876801" cy="2752725"/>
        </p:xfrm>
        <a:graphic>
          <a:graphicData uri="http://schemas.openxmlformats.org/drawingml/2006/chart">
            <c:chart xmlns:c="http://schemas.openxmlformats.org/drawingml/2006/chart" xmlns:r="http://schemas.openxmlformats.org/officeDocument/2006/relationships" r:id="rId3"/>
          </a:graphicData>
        </a:graphic>
      </p:graphicFrame>
      <p:cxnSp>
        <p:nvCxnSpPr>
          <p:cNvPr id="30" name="Straight Connector 29"/>
          <p:cNvCxnSpPr/>
          <p:nvPr/>
        </p:nvCxnSpPr>
        <p:spPr>
          <a:xfrm>
            <a:off x="2699792" y="4134902"/>
            <a:ext cx="0" cy="1958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16200000">
            <a:off x="-986418" y="4884704"/>
            <a:ext cx="2305439" cy="261610"/>
          </a:xfrm>
          <a:prstGeom prst="rect">
            <a:avLst/>
          </a:prstGeom>
          <a:noFill/>
        </p:spPr>
        <p:txBody>
          <a:bodyPr wrap="none" rtlCol="0">
            <a:spAutoFit/>
          </a:bodyPr>
          <a:lstStyle/>
          <a:p>
            <a:pPr algn="ctr"/>
            <a:r>
              <a:rPr kumimoji="1" lang="en-US" altLang="ja-JP" sz="1100" b="1" dirty="0" smtClean="0">
                <a:latin typeface="Arial" pitchFamily="34" charset="0"/>
                <a:cs typeface="Arial" pitchFamily="34" charset="0"/>
              </a:rPr>
              <a:t>Arbitrary fluorescence intensity</a:t>
            </a:r>
            <a:endParaRPr kumimoji="1" lang="ja-JP" altLang="en-US" sz="1100" b="1" dirty="0">
              <a:latin typeface="Arial" pitchFamily="34" charset="0"/>
              <a:cs typeface="Arial" pitchFamily="34" charset="0"/>
            </a:endParaRPr>
          </a:p>
        </p:txBody>
      </p:sp>
      <p:sp>
        <p:nvSpPr>
          <p:cNvPr id="32" name="TextBox 31"/>
          <p:cNvSpPr txBox="1"/>
          <p:nvPr/>
        </p:nvSpPr>
        <p:spPr>
          <a:xfrm>
            <a:off x="1502946" y="6094306"/>
            <a:ext cx="388248" cy="261610"/>
          </a:xfrm>
          <a:prstGeom prst="rect">
            <a:avLst/>
          </a:prstGeom>
          <a:noFill/>
        </p:spPr>
        <p:txBody>
          <a:bodyPr wrap="none" rtlCol="0">
            <a:spAutoFit/>
          </a:bodyPr>
          <a:lstStyle/>
          <a:p>
            <a:pPr algn="ctr"/>
            <a:r>
              <a:rPr kumimoji="1" lang="en-US" altLang="ja-JP" sz="1100" b="1" dirty="0" smtClean="0">
                <a:latin typeface="Arial" pitchFamily="34" charset="0"/>
                <a:cs typeface="Arial" pitchFamily="34" charset="0"/>
              </a:rPr>
              <a:t>5 h</a:t>
            </a:r>
            <a:endParaRPr kumimoji="1" lang="ja-JP" altLang="en-US" sz="1100" b="1" dirty="0">
              <a:latin typeface="Arial" pitchFamily="34" charset="0"/>
              <a:cs typeface="Arial" pitchFamily="34" charset="0"/>
            </a:endParaRPr>
          </a:p>
        </p:txBody>
      </p:sp>
      <p:sp>
        <p:nvSpPr>
          <p:cNvPr id="33" name="TextBox 32"/>
          <p:cNvSpPr txBox="1"/>
          <p:nvPr/>
        </p:nvSpPr>
        <p:spPr>
          <a:xfrm>
            <a:off x="3550911" y="6089980"/>
            <a:ext cx="466795" cy="261610"/>
          </a:xfrm>
          <a:prstGeom prst="rect">
            <a:avLst/>
          </a:prstGeom>
          <a:noFill/>
        </p:spPr>
        <p:txBody>
          <a:bodyPr wrap="none" rtlCol="0">
            <a:spAutoFit/>
          </a:bodyPr>
          <a:lstStyle/>
          <a:p>
            <a:pPr algn="ctr"/>
            <a:r>
              <a:rPr lang="en-US" altLang="ja-JP" sz="1100" b="1" dirty="0" smtClean="0">
                <a:latin typeface="Arial" pitchFamily="34" charset="0"/>
                <a:cs typeface="Arial" pitchFamily="34" charset="0"/>
              </a:rPr>
              <a:t>24</a:t>
            </a:r>
            <a:r>
              <a:rPr kumimoji="1" lang="en-US" altLang="ja-JP" sz="1100" b="1" dirty="0" smtClean="0">
                <a:latin typeface="Arial" pitchFamily="34" charset="0"/>
                <a:cs typeface="Arial" pitchFamily="34" charset="0"/>
              </a:rPr>
              <a:t> h</a:t>
            </a:r>
            <a:endParaRPr kumimoji="1" lang="ja-JP" altLang="en-US" sz="1100" b="1" dirty="0">
              <a:latin typeface="Arial" pitchFamily="34" charset="0"/>
              <a:cs typeface="Arial" pitchFamily="34" charset="0"/>
            </a:endParaRPr>
          </a:p>
        </p:txBody>
      </p:sp>
      <p:sp>
        <p:nvSpPr>
          <p:cNvPr id="2" name="テキスト ボックス 1"/>
          <p:cNvSpPr txBox="1"/>
          <p:nvPr/>
        </p:nvSpPr>
        <p:spPr>
          <a:xfrm>
            <a:off x="0" y="95304"/>
            <a:ext cx="9144000" cy="1754326"/>
          </a:xfrm>
          <a:prstGeom prst="rect">
            <a:avLst/>
          </a:prstGeom>
          <a:solidFill>
            <a:srgbClr val="FFFF00"/>
          </a:solidFill>
        </p:spPr>
        <p:txBody>
          <a:bodyPr wrap="square" rtlCol="0">
            <a:spAutoFit/>
          </a:bodyPr>
          <a:lstStyle/>
          <a:p>
            <a:pPr algn="ctr"/>
            <a:r>
              <a:rPr lang="en-US" altLang="ja-JP" sz="3600" b="1" dirty="0" smtClean="0"/>
              <a:t>Drug distribution in various organs in mice </a:t>
            </a:r>
          </a:p>
          <a:p>
            <a:pPr algn="ctr"/>
            <a:r>
              <a:rPr lang="en-US" altLang="ja-JP" sz="3600" b="1" dirty="0" smtClean="0"/>
              <a:t>bearing S-180 tumor quantified by HPLC </a:t>
            </a:r>
          </a:p>
          <a:p>
            <a:pPr algn="ctr"/>
            <a:r>
              <a:rPr lang="en-US" altLang="ja-JP" sz="3600" b="1" dirty="0" smtClean="0"/>
              <a:t>(low MW vs poly-HPMA-THP)</a:t>
            </a:r>
            <a:endParaRPr kumimoji="1" lang="ja-JP" altLang="en-US" sz="3600" b="1" dirty="0"/>
          </a:p>
        </p:txBody>
      </p:sp>
      <p:cxnSp>
        <p:nvCxnSpPr>
          <p:cNvPr id="34" name="直線コネクタ 33"/>
          <p:cNvCxnSpPr/>
          <p:nvPr/>
        </p:nvCxnSpPr>
        <p:spPr>
          <a:xfrm>
            <a:off x="-1750" y="1849630"/>
            <a:ext cx="9145750" cy="0"/>
          </a:xfrm>
          <a:prstGeom prst="line">
            <a:avLst/>
          </a:prstGeom>
          <a:ln w="762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1750" y="79672"/>
            <a:ext cx="9145750" cy="0"/>
          </a:xfrm>
          <a:prstGeom prst="line">
            <a:avLst/>
          </a:prstGeom>
          <a:ln w="762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683568" y="3185687"/>
            <a:ext cx="648072" cy="523220"/>
          </a:xfrm>
          <a:prstGeom prst="rect">
            <a:avLst/>
          </a:prstGeom>
          <a:noFill/>
        </p:spPr>
        <p:txBody>
          <a:bodyPr wrap="square" rtlCol="0">
            <a:spAutoFit/>
          </a:bodyPr>
          <a:lstStyle/>
          <a:p>
            <a:pPr algn="ctr"/>
            <a:r>
              <a:rPr kumimoji="1" lang="en-US" altLang="ja-JP" sz="2800" b="1" dirty="0" smtClean="0"/>
              <a:t>A</a:t>
            </a:r>
            <a:endParaRPr kumimoji="1" lang="ja-JP" altLang="en-US" sz="2800" b="1" dirty="0"/>
          </a:p>
        </p:txBody>
      </p:sp>
      <p:sp>
        <p:nvSpPr>
          <p:cNvPr id="41" name="テキスト ボックス 40"/>
          <p:cNvSpPr txBox="1"/>
          <p:nvPr/>
        </p:nvSpPr>
        <p:spPr>
          <a:xfrm>
            <a:off x="5255335" y="2276872"/>
            <a:ext cx="648072" cy="523220"/>
          </a:xfrm>
          <a:prstGeom prst="rect">
            <a:avLst/>
          </a:prstGeom>
          <a:noFill/>
        </p:spPr>
        <p:txBody>
          <a:bodyPr wrap="square" rtlCol="0">
            <a:spAutoFit/>
          </a:bodyPr>
          <a:lstStyle/>
          <a:p>
            <a:pPr algn="ctr"/>
            <a:r>
              <a:rPr kumimoji="1" lang="en-US" altLang="ja-JP" sz="2800" b="1" dirty="0" smtClean="0"/>
              <a:t>B</a:t>
            </a:r>
            <a:endParaRPr kumimoji="1" lang="ja-JP" altLang="en-US" sz="2800" b="1" dirty="0"/>
          </a:p>
        </p:txBody>
      </p:sp>
      <p:sp>
        <p:nvSpPr>
          <p:cNvPr id="43" name="テキスト ボックス 42"/>
          <p:cNvSpPr txBox="1"/>
          <p:nvPr/>
        </p:nvSpPr>
        <p:spPr>
          <a:xfrm>
            <a:off x="5255335" y="5661248"/>
            <a:ext cx="2746240" cy="646331"/>
          </a:xfrm>
          <a:prstGeom prst="rect">
            <a:avLst/>
          </a:prstGeom>
          <a:noFill/>
          <a:ln w="19050">
            <a:solidFill>
              <a:schemeClr val="tx1"/>
            </a:solidFill>
          </a:ln>
        </p:spPr>
        <p:txBody>
          <a:bodyPr wrap="square" rtlCol="0">
            <a:spAutoFit/>
          </a:bodyPr>
          <a:lstStyle/>
          <a:p>
            <a:pPr>
              <a:lnSpc>
                <a:spcPct val="150000"/>
              </a:lnSpc>
            </a:pPr>
            <a:r>
              <a:rPr kumimoji="1" lang="en-US" altLang="ja-JP" sz="1200" dirty="0" smtClean="0"/>
              <a:t>A: </a:t>
            </a:r>
            <a:r>
              <a:rPr lang="en-US" altLang="ja-JP" sz="1200" dirty="0"/>
              <a:t>Control, </a:t>
            </a:r>
            <a:r>
              <a:rPr lang="en-US" altLang="ja-JP" sz="1200" dirty="0" smtClean="0"/>
              <a:t>free </a:t>
            </a:r>
            <a:r>
              <a:rPr lang="en-US" altLang="ja-JP" sz="1200" dirty="0"/>
              <a:t>drug of THP</a:t>
            </a:r>
            <a:endParaRPr lang="ja-JP" altLang="en-US" sz="1200" dirty="0"/>
          </a:p>
          <a:p>
            <a:pPr>
              <a:lnSpc>
                <a:spcPct val="150000"/>
              </a:lnSpc>
            </a:pPr>
            <a:r>
              <a:rPr lang="en-US" altLang="ja-JP" sz="1200" dirty="0" smtClean="0"/>
              <a:t>B: Released free THP concentration</a:t>
            </a:r>
          </a:p>
        </p:txBody>
      </p:sp>
      <p:cxnSp>
        <p:nvCxnSpPr>
          <p:cNvPr id="36" name="直線矢印コネクタ 35"/>
          <p:cNvCxnSpPr/>
          <p:nvPr/>
        </p:nvCxnSpPr>
        <p:spPr>
          <a:xfrm flipH="1">
            <a:off x="6300192" y="3103807"/>
            <a:ext cx="144016" cy="27815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H="1">
            <a:off x="7278501" y="4340213"/>
            <a:ext cx="144016" cy="27815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flipH="1">
            <a:off x="8197818" y="4278762"/>
            <a:ext cx="144016" cy="27815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a:off x="949478" y="5528846"/>
            <a:ext cx="0" cy="35016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テキスト ボックス 3"/>
          <p:cNvSpPr txBox="1"/>
          <p:nvPr/>
        </p:nvSpPr>
        <p:spPr>
          <a:xfrm>
            <a:off x="805462" y="5147900"/>
            <a:ext cx="288032" cy="369332"/>
          </a:xfrm>
          <a:prstGeom prst="rect">
            <a:avLst/>
          </a:prstGeom>
          <a:noFill/>
        </p:spPr>
        <p:txBody>
          <a:bodyPr wrap="square" rtlCol="0">
            <a:spAutoFit/>
          </a:bodyPr>
          <a:lstStyle/>
          <a:p>
            <a:r>
              <a:rPr kumimoji="1" lang="en-US" altLang="ja-JP" b="1" dirty="0" smtClean="0">
                <a:solidFill>
                  <a:srgbClr val="FF0000"/>
                </a:solidFill>
              </a:rPr>
              <a:t>T</a:t>
            </a:r>
            <a:endParaRPr kumimoji="1" lang="ja-JP" altLang="en-US" b="1" dirty="0">
              <a:solidFill>
                <a:srgbClr val="FF0000"/>
              </a:solidFill>
            </a:endParaRPr>
          </a:p>
        </p:txBody>
      </p:sp>
      <p:sp>
        <p:nvSpPr>
          <p:cNvPr id="40" name="テキスト ボックス 39"/>
          <p:cNvSpPr txBox="1"/>
          <p:nvPr/>
        </p:nvSpPr>
        <p:spPr>
          <a:xfrm>
            <a:off x="5170435" y="3197300"/>
            <a:ext cx="288032" cy="369332"/>
          </a:xfrm>
          <a:prstGeom prst="rect">
            <a:avLst/>
          </a:prstGeom>
          <a:noFill/>
        </p:spPr>
        <p:txBody>
          <a:bodyPr wrap="square" rtlCol="0">
            <a:spAutoFit/>
          </a:bodyPr>
          <a:lstStyle/>
          <a:p>
            <a:r>
              <a:rPr kumimoji="1" lang="en-US" altLang="ja-JP" b="1" dirty="0" smtClean="0">
                <a:solidFill>
                  <a:srgbClr val="FF0000"/>
                </a:solidFill>
              </a:rPr>
              <a:t>T</a:t>
            </a:r>
            <a:endParaRPr kumimoji="1" lang="ja-JP" altLang="en-US" b="1" dirty="0">
              <a:solidFill>
                <a:srgbClr val="FF0000"/>
              </a:solidFill>
            </a:endParaRPr>
          </a:p>
        </p:txBody>
      </p:sp>
      <p:sp>
        <p:nvSpPr>
          <p:cNvPr id="42" name="テキスト ボックス 41"/>
          <p:cNvSpPr txBox="1"/>
          <p:nvPr/>
        </p:nvSpPr>
        <p:spPr>
          <a:xfrm>
            <a:off x="7290105" y="3988038"/>
            <a:ext cx="288032" cy="369332"/>
          </a:xfrm>
          <a:prstGeom prst="rect">
            <a:avLst/>
          </a:prstGeom>
          <a:noFill/>
        </p:spPr>
        <p:txBody>
          <a:bodyPr wrap="square" rtlCol="0">
            <a:spAutoFit/>
          </a:bodyPr>
          <a:lstStyle/>
          <a:p>
            <a:r>
              <a:rPr kumimoji="1" lang="en-US" altLang="ja-JP" b="1" dirty="0" smtClean="0">
                <a:solidFill>
                  <a:srgbClr val="FF0000"/>
                </a:solidFill>
              </a:rPr>
              <a:t>T</a:t>
            </a:r>
            <a:endParaRPr kumimoji="1" lang="ja-JP" altLang="en-US" b="1" dirty="0">
              <a:solidFill>
                <a:srgbClr val="FF0000"/>
              </a:solidFill>
            </a:endParaRPr>
          </a:p>
        </p:txBody>
      </p:sp>
      <p:sp>
        <p:nvSpPr>
          <p:cNvPr id="44" name="テキスト ボックス 43"/>
          <p:cNvSpPr txBox="1"/>
          <p:nvPr/>
        </p:nvSpPr>
        <p:spPr>
          <a:xfrm>
            <a:off x="8288803" y="3979119"/>
            <a:ext cx="288032" cy="369332"/>
          </a:xfrm>
          <a:prstGeom prst="rect">
            <a:avLst/>
          </a:prstGeom>
          <a:noFill/>
        </p:spPr>
        <p:txBody>
          <a:bodyPr wrap="square" rtlCol="0">
            <a:spAutoFit/>
          </a:bodyPr>
          <a:lstStyle/>
          <a:p>
            <a:r>
              <a:rPr kumimoji="1" lang="en-US" altLang="ja-JP" b="1" dirty="0" smtClean="0">
                <a:solidFill>
                  <a:srgbClr val="FF0000"/>
                </a:solidFill>
              </a:rPr>
              <a:t>T</a:t>
            </a:r>
            <a:endParaRPr kumimoji="1" lang="ja-JP" altLang="en-US" b="1" dirty="0">
              <a:solidFill>
                <a:srgbClr val="FF0000"/>
              </a:solidFill>
            </a:endParaRPr>
          </a:p>
        </p:txBody>
      </p:sp>
      <p:sp>
        <p:nvSpPr>
          <p:cNvPr id="45" name="テキスト ボックス 44"/>
          <p:cNvSpPr txBox="1"/>
          <p:nvPr/>
        </p:nvSpPr>
        <p:spPr>
          <a:xfrm>
            <a:off x="6084168" y="2763576"/>
            <a:ext cx="883645" cy="369332"/>
          </a:xfrm>
          <a:prstGeom prst="rect">
            <a:avLst/>
          </a:prstGeom>
          <a:noFill/>
        </p:spPr>
        <p:txBody>
          <a:bodyPr wrap="square" rtlCol="0">
            <a:spAutoFit/>
          </a:bodyPr>
          <a:lstStyle/>
          <a:p>
            <a:r>
              <a:rPr kumimoji="1" lang="en-US" altLang="ja-JP" b="1" dirty="0" smtClean="0">
                <a:solidFill>
                  <a:srgbClr val="FF0000"/>
                </a:solidFill>
              </a:rPr>
              <a:t>Tumor</a:t>
            </a:r>
          </a:p>
        </p:txBody>
      </p:sp>
      <p:sp>
        <p:nvSpPr>
          <p:cNvPr id="3" name="スライド番号プレースホルダー 2"/>
          <p:cNvSpPr>
            <a:spLocks noGrp="1"/>
          </p:cNvSpPr>
          <p:nvPr>
            <p:ph type="sldNum" sz="quarter" idx="12"/>
          </p:nvPr>
        </p:nvSpPr>
        <p:spPr>
          <a:xfrm>
            <a:off x="6974904" y="6237312"/>
            <a:ext cx="2133600" cy="365125"/>
          </a:xfrm>
          <a:noFill/>
        </p:spPr>
        <p:txBody>
          <a:bodyPr vert="horz" lIns="91440" tIns="45720" rIns="91440" bIns="45720" rtlCol="0" anchor="ctr"/>
          <a:lstStyle/>
          <a:p>
            <a:fld id="{E441872B-1EF1-4F25-82A7-215546915052}" type="slidenum">
              <a:rPr lang="ja-JP" altLang="en-US" sz="3200">
                <a:solidFill>
                  <a:schemeClr val="tx1"/>
                </a:solidFill>
              </a:rPr>
              <a:pPr/>
              <a:t>10</a:t>
            </a:fld>
            <a:endParaRPr lang="ja-JP" altLang="en-US" sz="3200" dirty="0">
              <a:solidFill>
                <a:schemeClr val="tx1"/>
              </a:solidFill>
            </a:endParaRPr>
          </a:p>
        </p:txBody>
      </p:sp>
      <p:sp>
        <p:nvSpPr>
          <p:cNvPr id="49" name="テキスト ボックス 48"/>
          <p:cNvSpPr txBox="1"/>
          <p:nvPr/>
        </p:nvSpPr>
        <p:spPr>
          <a:xfrm>
            <a:off x="1187624" y="3304019"/>
            <a:ext cx="2664296" cy="338554"/>
          </a:xfrm>
          <a:prstGeom prst="rect">
            <a:avLst/>
          </a:prstGeom>
          <a:noFill/>
        </p:spPr>
        <p:txBody>
          <a:bodyPr wrap="square" rtlCol="0">
            <a:spAutoFit/>
          </a:bodyPr>
          <a:lstStyle/>
          <a:p>
            <a:r>
              <a:rPr kumimoji="1" lang="en-US" altLang="ja-JP" sz="1600" dirty="0" smtClean="0"/>
              <a:t>Parental Free THP, low MW</a:t>
            </a:r>
            <a:endParaRPr kumimoji="1" lang="ja-JP" altLang="en-US" sz="1600" dirty="0"/>
          </a:p>
        </p:txBody>
      </p:sp>
      <p:sp>
        <p:nvSpPr>
          <p:cNvPr id="50" name="テキスト ボックス 49"/>
          <p:cNvSpPr txBox="1"/>
          <p:nvPr/>
        </p:nvSpPr>
        <p:spPr>
          <a:xfrm>
            <a:off x="5757976" y="2400612"/>
            <a:ext cx="2085862" cy="338554"/>
          </a:xfrm>
          <a:prstGeom prst="rect">
            <a:avLst/>
          </a:prstGeom>
          <a:noFill/>
        </p:spPr>
        <p:txBody>
          <a:bodyPr wrap="square" rtlCol="0">
            <a:spAutoFit/>
          </a:bodyPr>
          <a:lstStyle/>
          <a:p>
            <a:r>
              <a:rPr kumimoji="1" lang="en-US" altLang="ja-JP" sz="1600" dirty="0" smtClean="0"/>
              <a:t>Polymeric drug, P-THP</a:t>
            </a:r>
            <a:endParaRPr kumimoji="1" lang="ja-JP" altLang="en-US" sz="1600" dirty="0"/>
          </a:p>
        </p:txBody>
      </p:sp>
    </p:spTree>
    <p:extLst>
      <p:ext uri="{BB962C8B-B14F-4D97-AF65-F5344CB8AC3E}">
        <p14:creationId xmlns:p14="http://schemas.microsoft.com/office/powerpoint/2010/main" val="1676879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5157192"/>
            <a:ext cx="8229600" cy="1296144"/>
          </a:xfrm>
        </p:spPr>
        <p:txBody>
          <a:bodyPr>
            <a:noAutofit/>
          </a:bodyPr>
          <a:lstStyle/>
          <a:p>
            <a:r>
              <a:rPr lang="en-US" altLang="ja-JP" sz="2800" dirty="0" smtClean="0"/>
              <a:t>Arrows show location of tumor, which are fluorescent.</a:t>
            </a:r>
            <a:br>
              <a:rPr lang="en-US" altLang="ja-JP" sz="2800" dirty="0" smtClean="0"/>
            </a:br>
            <a:r>
              <a:rPr lang="en-US" altLang="ja-JP" sz="2800" dirty="0" smtClean="0"/>
              <a:t>Demonstration of EPR in polymeric drug, P-THP.</a:t>
            </a:r>
            <a:endParaRPr kumimoji="1" lang="ja-JP" altLang="en-US" sz="2800" dirty="0"/>
          </a:p>
        </p:txBody>
      </p:sp>
      <p:pic>
        <p:nvPicPr>
          <p:cNvPr id="4" name="図 3"/>
          <p:cNvPicPr/>
          <p:nvPr/>
        </p:nvPicPr>
        <p:blipFill rotWithShape="1">
          <a:blip r:embed="rId2" cstate="screen">
            <a:extLst>
              <a:ext uri="{28A0092B-C50C-407E-A947-70E740481C1C}">
                <a14:useLocalDpi xmlns:a14="http://schemas.microsoft.com/office/drawing/2010/main"/>
              </a:ext>
            </a:extLst>
          </a:blip>
          <a:srcRect/>
          <a:stretch/>
        </p:blipFill>
        <p:spPr bwMode="auto">
          <a:xfrm>
            <a:off x="179512" y="1971732"/>
            <a:ext cx="3048494" cy="3049759"/>
          </a:xfrm>
          <a:prstGeom prst="rect">
            <a:avLst/>
          </a:prstGeom>
          <a:noFill/>
          <a:ln>
            <a:noFill/>
          </a:ln>
        </p:spPr>
      </p:pic>
      <p:pic>
        <p:nvPicPr>
          <p:cNvPr id="5" name="図 4"/>
          <p:cNvPicPr/>
          <p:nvPr/>
        </p:nvPicPr>
        <p:blipFill rotWithShape="1">
          <a:blip r:embed="rId3" cstate="screen">
            <a:extLst>
              <a:ext uri="{28A0092B-C50C-407E-A947-70E740481C1C}">
                <a14:useLocalDpi xmlns:a14="http://schemas.microsoft.com/office/drawing/2010/main"/>
              </a:ext>
            </a:extLst>
          </a:blip>
          <a:srcRect l="-7070"/>
          <a:stretch/>
        </p:blipFill>
        <p:spPr bwMode="auto">
          <a:xfrm>
            <a:off x="2927895" y="1971732"/>
            <a:ext cx="3048494" cy="3049760"/>
          </a:xfrm>
          <a:prstGeom prst="rect">
            <a:avLst/>
          </a:prstGeom>
          <a:noFill/>
          <a:ln>
            <a:noFill/>
          </a:ln>
        </p:spPr>
      </p:pic>
      <p:pic>
        <p:nvPicPr>
          <p:cNvPr id="7" name="図 6"/>
          <p:cNvPicPr/>
          <p:nvPr/>
        </p:nvPicPr>
        <p:blipFill rotWithShape="1">
          <a:blip r:embed="rId4" cstate="screen">
            <a:extLst>
              <a:ext uri="{28A0092B-C50C-407E-A947-70E740481C1C}">
                <a14:useLocalDpi xmlns:a14="http://schemas.microsoft.com/office/drawing/2010/main"/>
              </a:ext>
            </a:extLst>
          </a:blip>
          <a:srcRect/>
          <a:stretch/>
        </p:blipFill>
        <p:spPr bwMode="auto">
          <a:xfrm>
            <a:off x="5938172" y="1971732"/>
            <a:ext cx="3048494" cy="3185460"/>
          </a:xfrm>
          <a:prstGeom prst="rect">
            <a:avLst/>
          </a:prstGeom>
          <a:noFill/>
          <a:ln>
            <a:noFill/>
          </a:ln>
        </p:spPr>
      </p:pic>
      <p:sp>
        <p:nvSpPr>
          <p:cNvPr id="6" name="テキスト ボックス 5"/>
          <p:cNvSpPr txBox="1"/>
          <p:nvPr/>
        </p:nvSpPr>
        <p:spPr>
          <a:xfrm>
            <a:off x="0" y="117465"/>
            <a:ext cx="9151449" cy="864000"/>
          </a:xfrm>
          <a:prstGeom prst="rect">
            <a:avLst/>
          </a:prstGeom>
          <a:solidFill>
            <a:srgbClr val="FFFF00"/>
          </a:solidFill>
        </p:spPr>
        <p:txBody>
          <a:bodyPr wrap="square" rtlCol="0" anchor="ctr">
            <a:spAutoFit/>
          </a:bodyPr>
          <a:lstStyle/>
          <a:p>
            <a:pPr algn="ctr"/>
            <a:r>
              <a:rPr lang="en-US" altLang="ja-JP" sz="3600" b="1" dirty="0" smtClean="0"/>
              <a:t>Fluorescence detection of P-THP in the tumor</a:t>
            </a:r>
          </a:p>
        </p:txBody>
      </p:sp>
      <p:sp>
        <p:nvSpPr>
          <p:cNvPr id="8" name="テキスト ボックス 7"/>
          <p:cNvSpPr txBox="1"/>
          <p:nvPr/>
        </p:nvSpPr>
        <p:spPr>
          <a:xfrm>
            <a:off x="539552" y="1326506"/>
            <a:ext cx="2224903" cy="584775"/>
          </a:xfrm>
          <a:prstGeom prst="rect">
            <a:avLst/>
          </a:prstGeom>
          <a:solidFill>
            <a:schemeClr val="bg1"/>
          </a:solidFill>
        </p:spPr>
        <p:txBody>
          <a:bodyPr wrap="square" rtlCol="0">
            <a:spAutoFit/>
          </a:bodyPr>
          <a:lstStyle/>
          <a:p>
            <a:pPr algn="ctr"/>
            <a:r>
              <a:rPr kumimoji="1" lang="en-US" altLang="ja-JP" sz="3200" dirty="0" smtClean="0"/>
              <a:t>6hr</a:t>
            </a:r>
            <a:endParaRPr kumimoji="1" lang="ja-JP" altLang="en-US" sz="3200" dirty="0"/>
          </a:p>
        </p:txBody>
      </p:sp>
      <p:sp>
        <p:nvSpPr>
          <p:cNvPr id="10" name="テキスト ボックス 9"/>
          <p:cNvSpPr txBox="1"/>
          <p:nvPr/>
        </p:nvSpPr>
        <p:spPr>
          <a:xfrm>
            <a:off x="3159207" y="1332057"/>
            <a:ext cx="2527141" cy="584775"/>
          </a:xfrm>
          <a:prstGeom prst="rect">
            <a:avLst/>
          </a:prstGeom>
          <a:solidFill>
            <a:schemeClr val="bg1"/>
          </a:solidFill>
        </p:spPr>
        <p:txBody>
          <a:bodyPr wrap="square" rtlCol="0">
            <a:spAutoFit/>
          </a:bodyPr>
          <a:lstStyle/>
          <a:p>
            <a:pPr algn="ctr"/>
            <a:r>
              <a:rPr kumimoji="1" lang="en-US" altLang="ja-JP" sz="3200" dirty="0" smtClean="0"/>
              <a:t>9hr</a:t>
            </a:r>
            <a:endParaRPr kumimoji="1" lang="ja-JP" altLang="en-US" sz="3200" dirty="0"/>
          </a:p>
        </p:txBody>
      </p:sp>
      <p:sp>
        <p:nvSpPr>
          <p:cNvPr id="11" name="テキスト ボックス 10"/>
          <p:cNvSpPr txBox="1"/>
          <p:nvPr/>
        </p:nvSpPr>
        <p:spPr>
          <a:xfrm>
            <a:off x="6097476" y="1332057"/>
            <a:ext cx="2592288" cy="584775"/>
          </a:xfrm>
          <a:prstGeom prst="rect">
            <a:avLst/>
          </a:prstGeom>
          <a:solidFill>
            <a:schemeClr val="bg1"/>
          </a:solidFill>
        </p:spPr>
        <p:txBody>
          <a:bodyPr wrap="square" rtlCol="0">
            <a:spAutoFit/>
          </a:bodyPr>
          <a:lstStyle/>
          <a:p>
            <a:pPr algn="ctr"/>
            <a:r>
              <a:rPr kumimoji="1" lang="en-US" altLang="ja-JP" sz="3200" dirty="0" smtClean="0"/>
              <a:t>24hr</a:t>
            </a:r>
            <a:endParaRPr kumimoji="1" lang="ja-JP" altLang="en-US" sz="3200" dirty="0"/>
          </a:p>
        </p:txBody>
      </p:sp>
      <p:cxnSp>
        <p:nvCxnSpPr>
          <p:cNvPr id="12" name="直線コネクタ 11"/>
          <p:cNvCxnSpPr/>
          <p:nvPr/>
        </p:nvCxnSpPr>
        <p:spPr>
          <a:xfrm>
            <a:off x="14749" y="68919"/>
            <a:ext cx="9144000" cy="0"/>
          </a:xfrm>
          <a:prstGeom prst="line">
            <a:avLst/>
          </a:prstGeom>
          <a:ln w="1270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0" y="1052736"/>
            <a:ext cx="9144000" cy="0"/>
          </a:xfrm>
          <a:prstGeom prst="line">
            <a:avLst/>
          </a:prstGeom>
          <a:ln w="1270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p:cNvSpPr>
            <a:spLocks noGrp="1"/>
          </p:cNvSpPr>
          <p:nvPr>
            <p:ph type="sldNum" sz="quarter" idx="12"/>
          </p:nvPr>
        </p:nvSpPr>
        <p:spPr>
          <a:xfrm>
            <a:off x="7020272" y="6237312"/>
            <a:ext cx="2133600" cy="365125"/>
          </a:xfrm>
          <a:noFill/>
        </p:spPr>
        <p:txBody>
          <a:bodyPr vert="horz" lIns="91440" tIns="45720" rIns="91440" bIns="45720" rtlCol="0" anchor="ctr"/>
          <a:lstStyle/>
          <a:p>
            <a:fld id="{EB884750-695B-488A-BEF3-B25F55E31B12}" type="slidenum">
              <a:rPr lang="ja-JP" altLang="en-US" sz="3200">
                <a:solidFill>
                  <a:schemeClr val="tx1"/>
                </a:solidFill>
              </a:rPr>
              <a:pPr/>
              <a:t>11</a:t>
            </a:fld>
            <a:endParaRPr lang="ja-JP" altLang="en-US" sz="3200" dirty="0">
              <a:solidFill>
                <a:schemeClr val="tx1"/>
              </a:solidFill>
            </a:endParaRPr>
          </a:p>
        </p:txBody>
      </p:sp>
    </p:spTree>
    <p:extLst>
      <p:ext uri="{BB962C8B-B14F-4D97-AF65-F5344CB8AC3E}">
        <p14:creationId xmlns:p14="http://schemas.microsoft.com/office/powerpoint/2010/main" val="230677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868349531"/>
              </p:ext>
            </p:extLst>
          </p:nvPr>
        </p:nvGraphicFramePr>
        <p:xfrm>
          <a:off x="124963" y="2927576"/>
          <a:ext cx="9019037" cy="3334668"/>
        </p:xfrm>
        <a:graphic>
          <a:graphicData uri="http://schemas.openxmlformats.org/drawingml/2006/table">
            <a:tbl>
              <a:tblPr/>
              <a:tblGrid>
                <a:gridCol w="4525168"/>
                <a:gridCol w="4493869"/>
              </a:tblGrid>
              <a:tr h="3334668">
                <a:tc>
                  <a:txBody>
                    <a:bodyPr/>
                    <a:lstStyle/>
                    <a:p>
                      <a:pPr indent="57150" algn="just">
                        <a:lnSpc>
                          <a:spcPct val="150000"/>
                        </a:lnSpc>
                        <a:spcAft>
                          <a:spcPts val="0"/>
                        </a:spcAft>
                      </a:pPr>
                      <a:r>
                        <a:rPr lang="en-US" sz="2300" dirty="0">
                          <a:latin typeface="Arial"/>
                          <a:ea typeface="ＭＳ 明朝"/>
                        </a:rPr>
                        <a:t>a)  </a:t>
                      </a:r>
                      <a:r>
                        <a:rPr lang="en-US" sz="2300" dirty="0" err="1">
                          <a:latin typeface="Arial"/>
                          <a:ea typeface="ＭＳ 明朝"/>
                        </a:rPr>
                        <a:t>Bradykinin</a:t>
                      </a:r>
                      <a:endParaRPr lang="ja-JP" sz="2300" dirty="0">
                        <a:latin typeface="Times New Roman"/>
                        <a:ea typeface="ＭＳ 明朝"/>
                      </a:endParaRPr>
                    </a:p>
                    <a:p>
                      <a:pPr indent="57150" algn="just">
                        <a:lnSpc>
                          <a:spcPct val="150000"/>
                        </a:lnSpc>
                        <a:spcAft>
                          <a:spcPts val="0"/>
                        </a:spcAft>
                      </a:pPr>
                      <a:r>
                        <a:rPr lang="en-US" sz="2300" dirty="0">
                          <a:latin typeface="Arial"/>
                          <a:ea typeface="ＭＳ 明朝"/>
                        </a:rPr>
                        <a:t>c)  VPF/VEGF</a:t>
                      </a:r>
                      <a:endParaRPr lang="ja-JP" sz="2300" dirty="0">
                        <a:latin typeface="Times New Roman"/>
                        <a:ea typeface="ＭＳ 明朝"/>
                      </a:endParaRPr>
                    </a:p>
                    <a:p>
                      <a:pPr indent="57150" algn="just">
                        <a:lnSpc>
                          <a:spcPct val="150000"/>
                        </a:lnSpc>
                        <a:spcAft>
                          <a:spcPts val="0"/>
                        </a:spcAft>
                      </a:pPr>
                      <a:r>
                        <a:rPr lang="en-US" sz="2300" dirty="0">
                          <a:latin typeface="Arial"/>
                          <a:ea typeface="ＭＳ 明朝"/>
                        </a:rPr>
                        <a:t>e)  </a:t>
                      </a:r>
                      <a:r>
                        <a:rPr lang="en-US" sz="2300" dirty="0" err="1">
                          <a:latin typeface="Arial"/>
                          <a:ea typeface="ＭＳ 明朝"/>
                        </a:rPr>
                        <a:t>Collagenase</a:t>
                      </a:r>
                      <a:r>
                        <a:rPr lang="en-US" sz="2300" dirty="0">
                          <a:latin typeface="Arial"/>
                          <a:ea typeface="ＭＳ 明朝"/>
                        </a:rPr>
                        <a:t> (MMPs)  </a:t>
                      </a:r>
                      <a:endParaRPr lang="ja-JP" sz="2300" dirty="0">
                        <a:latin typeface="Times New Roman"/>
                        <a:ea typeface="ＭＳ 明朝"/>
                      </a:endParaRPr>
                    </a:p>
                    <a:p>
                      <a:pPr indent="57150" algn="just">
                        <a:lnSpc>
                          <a:spcPct val="150000"/>
                        </a:lnSpc>
                        <a:spcAft>
                          <a:spcPts val="0"/>
                        </a:spcAft>
                      </a:pPr>
                      <a:r>
                        <a:rPr lang="en-US" sz="2300" dirty="0">
                          <a:latin typeface="Arial"/>
                          <a:ea typeface="ＭＳ 明朝"/>
                        </a:rPr>
                        <a:t>g)  Carbon monoxide (</a:t>
                      </a:r>
                      <a:r>
                        <a:rPr lang="en-US" sz="2300" dirty="0" smtClean="0">
                          <a:latin typeface="Arial"/>
                          <a:ea typeface="ＭＳ 明朝"/>
                        </a:rPr>
                        <a:t>CO/ HO-1)</a:t>
                      </a:r>
                      <a:r>
                        <a:rPr lang="en-US" sz="2300" dirty="0">
                          <a:latin typeface="ＭＳ 明朝"/>
                          <a:ea typeface="ＭＳ 明朝"/>
                          <a:cs typeface="Arial"/>
                        </a:rPr>
                        <a:t>　</a:t>
                      </a:r>
                      <a:endParaRPr lang="ja-JP" sz="2300" dirty="0">
                        <a:latin typeface="Times New Roman"/>
                        <a:ea typeface="ＭＳ 明朝"/>
                      </a:endParaRPr>
                    </a:p>
                    <a:p>
                      <a:pPr indent="57150" algn="just">
                        <a:lnSpc>
                          <a:spcPct val="150000"/>
                        </a:lnSpc>
                        <a:spcAft>
                          <a:spcPts val="0"/>
                        </a:spcAft>
                      </a:pPr>
                      <a:r>
                        <a:rPr lang="en-US" sz="2300" dirty="0" smtClean="0">
                          <a:latin typeface="Arial"/>
                          <a:ea typeface="ＭＳ 明朝"/>
                        </a:rPr>
                        <a:t> </a:t>
                      </a:r>
                      <a:r>
                        <a:rPr lang="en-US" sz="2300" dirty="0" err="1" smtClean="0">
                          <a:latin typeface="Arial"/>
                          <a:ea typeface="ＭＳ 明朝"/>
                        </a:rPr>
                        <a:t>i</a:t>
                      </a:r>
                      <a:r>
                        <a:rPr lang="en-US" sz="2300" dirty="0" smtClean="0">
                          <a:latin typeface="Arial"/>
                          <a:ea typeface="ＭＳ 明朝"/>
                        </a:rPr>
                        <a:t>) TNF-α </a:t>
                      </a:r>
                    </a:p>
                    <a:p>
                      <a:pPr indent="57150" algn="just">
                        <a:lnSpc>
                          <a:spcPct val="150000"/>
                        </a:lnSpc>
                        <a:spcAft>
                          <a:spcPts val="0"/>
                        </a:spcAft>
                      </a:pPr>
                      <a:r>
                        <a:rPr lang="en-US" sz="2300" dirty="0" smtClean="0">
                          <a:latin typeface="Arial"/>
                          <a:ea typeface="ＭＳ 明朝"/>
                        </a:rPr>
                        <a:t> k)  Heat  </a:t>
                      </a:r>
                      <a:endParaRPr lang="ja-JP" sz="2300" dirty="0">
                        <a:latin typeface="Times New Roman"/>
                        <a:ea typeface="ＭＳ 明朝"/>
                      </a:endParaRPr>
                    </a:p>
                  </a:txBody>
                  <a:tcPr marL="63305" marR="63305"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indent="114300" algn="just">
                        <a:lnSpc>
                          <a:spcPct val="150000"/>
                        </a:lnSpc>
                        <a:spcAft>
                          <a:spcPts val="0"/>
                        </a:spcAft>
                      </a:pPr>
                      <a:r>
                        <a:rPr lang="en-US" sz="2200" dirty="0" smtClean="0">
                          <a:latin typeface="Arial"/>
                          <a:ea typeface="ＭＳ 明朝"/>
                        </a:rPr>
                        <a:t> </a:t>
                      </a:r>
                      <a:r>
                        <a:rPr lang="en-US" sz="2300" dirty="0" smtClean="0">
                          <a:latin typeface="Arial"/>
                          <a:ea typeface="ＭＳ 明朝"/>
                        </a:rPr>
                        <a:t>b</a:t>
                      </a:r>
                      <a:r>
                        <a:rPr lang="en-US" sz="2300" dirty="0">
                          <a:latin typeface="Arial"/>
                          <a:ea typeface="ＭＳ 明朝"/>
                        </a:rPr>
                        <a:t>)  Nitric oxide (NO)</a:t>
                      </a:r>
                      <a:endParaRPr lang="ja-JP" sz="2300" dirty="0">
                        <a:latin typeface="Times New Roman"/>
                        <a:ea typeface="ＭＳ 明朝"/>
                      </a:endParaRPr>
                    </a:p>
                    <a:p>
                      <a:pPr indent="114300" algn="just">
                        <a:lnSpc>
                          <a:spcPct val="150000"/>
                        </a:lnSpc>
                        <a:spcAft>
                          <a:spcPts val="0"/>
                        </a:spcAft>
                      </a:pPr>
                      <a:r>
                        <a:rPr lang="en-US" sz="2300" dirty="0" smtClean="0">
                          <a:latin typeface="Arial"/>
                          <a:ea typeface="ＭＳ 明朝"/>
                        </a:rPr>
                        <a:t> d</a:t>
                      </a:r>
                      <a:r>
                        <a:rPr lang="en-US" sz="2300" dirty="0">
                          <a:latin typeface="Arial"/>
                          <a:ea typeface="ＭＳ 明朝"/>
                        </a:rPr>
                        <a:t>)  Prostaglandins</a:t>
                      </a:r>
                      <a:endParaRPr lang="ja-JP" sz="2300" dirty="0">
                        <a:latin typeface="Times New Roman"/>
                        <a:ea typeface="ＭＳ 明朝"/>
                      </a:endParaRPr>
                    </a:p>
                    <a:p>
                      <a:pPr indent="114300" algn="just">
                        <a:lnSpc>
                          <a:spcPct val="150000"/>
                        </a:lnSpc>
                        <a:spcAft>
                          <a:spcPts val="0"/>
                        </a:spcAft>
                      </a:pPr>
                      <a:r>
                        <a:rPr lang="en-US" sz="2300" dirty="0" smtClean="0">
                          <a:latin typeface="Arial"/>
                          <a:ea typeface="ＭＳ 明朝"/>
                        </a:rPr>
                        <a:t> f</a:t>
                      </a:r>
                      <a:r>
                        <a:rPr lang="en-US" sz="2300" dirty="0">
                          <a:latin typeface="Arial"/>
                          <a:ea typeface="ＭＳ 明朝"/>
                        </a:rPr>
                        <a:t>)  </a:t>
                      </a:r>
                      <a:r>
                        <a:rPr lang="en-US" sz="2300" dirty="0" err="1">
                          <a:latin typeface="Arial"/>
                          <a:ea typeface="ＭＳ 明朝"/>
                        </a:rPr>
                        <a:t>Peroxynitrite</a:t>
                      </a:r>
                      <a:endParaRPr lang="ja-JP" sz="2300" dirty="0">
                        <a:latin typeface="Times New Roman"/>
                        <a:ea typeface="ＭＳ 明朝"/>
                      </a:endParaRPr>
                    </a:p>
                    <a:p>
                      <a:pPr indent="114300" algn="just">
                        <a:lnSpc>
                          <a:spcPct val="150000"/>
                        </a:lnSpc>
                        <a:spcAft>
                          <a:spcPts val="0"/>
                        </a:spcAft>
                      </a:pPr>
                      <a:r>
                        <a:rPr lang="en-US" sz="2300" dirty="0" smtClean="0">
                          <a:latin typeface="Arial"/>
                          <a:ea typeface="ＭＳ 明朝"/>
                        </a:rPr>
                        <a:t> h</a:t>
                      </a:r>
                      <a:r>
                        <a:rPr lang="en-US" sz="2300" dirty="0">
                          <a:latin typeface="Arial"/>
                          <a:ea typeface="ＭＳ 明朝"/>
                        </a:rPr>
                        <a:t>)  Inflammatory cells and H</a:t>
                      </a:r>
                      <a:r>
                        <a:rPr lang="en-US" sz="2300" baseline="-25000" dirty="0">
                          <a:latin typeface="Arial"/>
                          <a:ea typeface="ＭＳ 明朝"/>
                        </a:rPr>
                        <a:t>2</a:t>
                      </a:r>
                      <a:r>
                        <a:rPr lang="en-US" sz="2300" dirty="0">
                          <a:latin typeface="Arial"/>
                          <a:ea typeface="ＭＳ 明朝"/>
                        </a:rPr>
                        <a:t>O</a:t>
                      </a:r>
                      <a:r>
                        <a:rPr lang="en-US" sz="2300" baseline="-25000" dirty="0">
                          <a:latin typeface="Arial"/>
                          <a:ea typeface="ＭＳ 明朝"/>
                        </a:rPr>
                        <a:t>2</a:t>
                      </a:r>
                      <a:endParaRPr lang="ja-JP" sz="2300" dirty="0">
                        <a:latin typeface="Times New Roman"/>
                        <a:ea typeface="ＭＳ 明朝"/>
                      </a:endParaRPr>
                    </a:p>
                    <a:p>
                      <a:pPr indent="114300" algn="just">
                        <a:lnSpc>
                          <a:spcPct val="150000"/>
                        </a:lnSpc>
                        <a:spcAft>
                          <a:spcPts val="0"/>
                        </a:spcAft>
                      </a:pPr>
                      <a:r>
                        <a:rPr lang="en-US" sz="2300" dirty="0" smtClean="0">
                          <a:latin typeface="Arial"/>
                          <a:ea typeface="ＭＳ 明朝"/>
                        </a:rPr>
                        <a:t> j</a:t>
                      </a:r>
                      <a:r>
                        <a:rPr lang="en-US" sz="2300" dirty="0">
                          <a:latin typeface="Arial"/>
                          <a:ea typeface="ＭＳ 明朝"/>
                        </a:rPr>
                        <a:t>)  </a:t>
                      </a:r>
                      <a:r>
                        <a:rPr lang="en-US" sz="2300" dirty="0" smtClean="0">
                          <a:latin typeface="Arial"/>
                          <a:ea typeface="ＭＳ 明朝"/>
                        </a:rPr>
                        <a:t>Anticancer agent</a:t>
                      </a:r>
                    </a:p>
                    <a:p>
                      <a:pPr indent="114300" algn="just">
                        <a:lnSpc>
                          <a:spcPct val="150000"/>
                        </a:lnSpc>
                        <a:spcAft>
                          <a:spcPts val="0"/>
                        </a:spcAft>
                      </a:pPr>
                      <a:r>
                        <a:rPr lang="en-US" altLang="ja-JP" sz="2300" dirty="0" smtClean="0">
                          <a:latin typeface="Arial"/>
                          <a:ea typeface="ＭＳ 明朝"/>
                        </a:rPr>
                        <a:t> l)  TGFβ inhibitor</a:t>
                      </a:r>
                      <a:endParaRPr lang="ja-JP" sz="2300" dirty="0">
                        <a:latin typeface="Times New Roman"/>
                        <a:ea typeface="ＭＳ 明朝"/>
                      </a:endParaRPr>
                    </a:p>
                  </a:txBody>
                  <a:tcPr marL="63305" marR="63305"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24578" name="Slide Number Placeholder 1"/>
          <p:cNvSpPr>
            <a:spLocks noGrp="1"/>
          </p:cNvSpPr>
          <p:nvPr>
            <p:ph type="sldNum" sz="quarter" idx="12"/>
          </p:nvPr>
        </p:nvSpPr>
        <p:spPr>
          <a:xfrm>
            <a:off x="6660232" y="6309320"/>
            <a:ext cx="2133600" cy="365125"/>
          </a:xfrm>
          <a:noFill/>
        </p:spPr>
        <p:txBody>
          <a:bodyPr vert="horz" lIns="91440" tIns="45720" rIns="91440" bIns="45720" rtlCol="0" anchor="ctr"/>
          <a:lstStyle/>
          <a:p>
            <a:fld id="{A0C8FC0D-290C-4FB4-8B5C-C8472DC46D43}" type="slidenum">
              <a:rPr lang="en-US" altLang="ja-JP" sz="3200"/>
              <a:pPr/>
              <a:t>12</a:t>
            </a:fld>
            <a:endParaRPr lang="en-US" altLang="ja-JP" sz="3200" dirty="0"/>
          </a:p>
        </p:txBody>
      </p:sp>
      <p:sp>
        <p:nvSpPr>
          <p:cNvPr id="4" name="Rectangle 3"/>
          <p:cNvSpPr/>
          <p:nvPr/>
        </p:nvSpPr>
        <p:spPr>
          <a:xfrm>
            <a:off x="0" y="200025"/>
            <a:ext cx="9144000" cy="1023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 name="Text Box 2"/>
          <p:cNvSpPr txBox="1">
            <a:spLocks noChangeArrowheads="1"/>
          </p:cNvSpPr>
          <p:nvPr/>
        </p:nvSpPr>
        <p:spPr bwMode="auto">
          <a:xfrm>
            <a:off x="0" y="294561"/>
            <a:ext cx="9144000" cy="1323439"/>
          </a:xfrm>
          <a:prstGeom prst="rect">
            <a:avLst/>
          </a:prstGeom>
          <a:solidFill>
            <a:srgbClr val="FFFF00"/>
          </a:solidFill>
          <a:ln w="25400">
            <a:noFill/>
            <a:miter lim="800000"/>
            <a:headEnd/>
            <a:tailEnd/>
          </a:ln>
        </p:spPr>
        <p:txBody>
          <a:bodyPr>
            <a:spAutoFit/>
          </a:bodyPr>
          <a:lstStyle/>
          <a:p>
            <a:pPr algn="ctr">
              <a:defRPr/>
            </a:pPr>
            <a:r>
              <a:rPr lang="en-US" altLang="ja-JP" sz="4000" b="1" dirty="0">
                <a:ea typeface="Osaka"/>
                <a:cs typeface="Arial" pitchFamily="34" charset="0"/>
              </a:rPr>
              <a:t>Factors </a:t>
            </a:r>
            <a:r>
              <a:rPr lang="en-US" altLang="ja-JP" sz="4000" b="1" dirty="0" smtClean="0">
                <a:ea typeface="Osaka"/>
                <a:cs typeface="Arial" pitchFamily="34" charset="0"/>
              </a:rPr>
              <a:t>affecting </a:t>
            </a:r>
            <a:r>
              <a:rPr lang="en-US" altLang="ja-JP" sz="4000" b="1" dirty="0">
                <a:ea typeface="Osaka"/>
                <a:cs typeface="Arial" pitchFamily="34" charset="0"/>
              </a:rPr>
              <a:t>the EPR-effect of </a:t>
            </a:r>
            <a:r>
              <a:rPr lang="en-US" altLang="ja-JP" sz="4000" b="1" dirty="0" smtClean="0">
                <a:ea typeface="Osaka"/>
                <a:cs typeface="Arial" pitchFamily="34" charset="0"/>
              </a:rPr>
              <a:t>macromolecular drugs </a:t>
            </a:r>
            <a:r>
              <a:rPr lang="en-US" altLang="ja-JP" sz="4000" b="1" dirty="0">
                <a:ea typeface="Osaka"/>
                <a:cs typeface="Arial" pitchFamily="34" charset="0"/>
              </a:rPr>
              <a:t>in </a:t>
            </a:r>
            <a:r>
              <a:rPr lang="en-US" altLang="ja-JP" sz="4000" b="1" dirty="0" smtClean="0">
                <a:ea typeface="Osaka"/>
                <a:cs typeface="Arial" pitchFamily="34" charset="0"/>
              </a:rPr>
              <a:t>solid tumor</a:t>
            </a:r>
            <a:endParaRPr lang="en-US" altLang="ja-JP" sz="4000" b="1" dirty="0">
              <a:ea typeface="Osaka"/>
              <a:cs typeface="Arial" pitchFamily="34" charset="0"/>
            </a:endParaRPr>
          </a:p>
        </p:txBody>
      </p:sp>
      <p:sp>
        <p:nvSpPr>
          <p:cNvPr id="10" name="Right Arrow 9"/>
          <p:cNvSpPr>
            <a:spLocks noChangeAspect="1"/>
          </p:cNvSpPr>
          <p:nvPr/>
        </p:nvSpPr>
        <p:spPr>
          <a:xfrm>
            <a:off x="35496" y="3215274"/>
            <a:ext cx="166688" cy="937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 name="Right Arrow 10"/>
          <p:cNvSpPr>
            <a:spLocks noChangeAspect="1"/>
          </p:cNvSpPr>
          <p:nvPr/>
        </p:nvSpPr>
        <p:spPr>
          <a:xfrm>
            <a:off x="35496" y="4215456"/>
            <a:ext cx="166688" cy="9206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Right Arrow 12"/>
          <p:cNvSpPr>
            <a:spLocks noChangeAspect="1"/>
          </p:cNvSpPr>
          <p:nvPr/>
        </p:nvSpPr>
        <p:spPr>
          <a:xfrm>
            <a:off x="4669532" y="4715463"/>
            <a:ext cx="165100" cy="937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 name="Right Arrow 13"/>
          <p:cNvSpPr>
            <a:spLocks noChangeAspect="1"/>
          </p:cNvSpPr>
          <p:nvPr/>
        </p:nvSpPr>
        <p:spPr>
          <a:xfrm>
            <a:off x="4669532" y="4189999"/>
            <a:ext cx="165100" cy="937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 name="Right Arrow 14"/>
          <p:cNvSpPr>
            <a:spLocks noChangeAspect="1"/>
          </p:cNvSpPr>
          <p:nvPr/>
        </p:nvSpPr>
        <p:spPr>
          <a:xfrm>
            <a:off x="4693345" y="3683644"/>
            <a:ext cx="166687" cy="9206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Right Arrow 15"/>
          <p:cNvSpPr>
            <a:spLocks noChangeAspect="1"/>
          </p:cNvSpPr>
          <p:nvPr/>
        </p:nvSpPr>
        <p:spPr>
          <a:xfrm>
            <a:off x="4669532" y="3188288"/>
            <a:ext cx="165100" cy="937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Right Arrow 16"/>
          <p:cNvSpPr>
            <a:spLocks noChangeAspect="1"/>
          </p:cNvSpPr>
          <p:nvPr/>
        </p:nvSpPr>
        <p:spPr>
          <a:xfrm>
            <a:off x="35496" y="4715463"/>
            <a:ext cx="165100" cy="937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9" name="Straight Connector 7"/>
          <p:cNvCxnSpPr/>
          <p:nvPr/>
        </p:nvCxnSpPr>
        <p:spPr>
          <a:xfrm>
            <a:off x="-4960" y="248872"/>
            <a:ext cx="9144000" cy="1588"/>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20" name="Straight Connector 7"/>
          <p:cNvCxnSpPr/>
          <p:nvPr/>
        </p:nvCxnSpPr>
        <p:spPr>
          <a:xfrm>
            <a:off x="-6123" y="1646449"/>
            <a:ext cx="9144000" cy="1588"/>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2" name="正方形/長方形 1"/>
          <p:cNvSpPr/>
          <p:nvPr/>
        </p:nvSpPr>
        <p:spPr>
          <a:xfrm>
            <a:off x="0" y="1734316"/>
            <a:ext cx="9144000" cy="1175706"/>
          </a:xfrm>
          <a:prstGeom prst="rect">
            <a:avLst/>
          </a:prstGeom>
        </p:spPr>
        <p:txBody>
          <a:bodyPr wrap="square">
            <a:spAutoFit/>
          </a:bodyPr>
          <a:lstStyle/>
          <a:p>
            <a:pPr indent="228600" algn="ctr">
              <a:lnSpc>
                <a:spcPct val="110000"/>
              </a:lnSpc>
              <a:spcAft>
                <a:spcPts val="0"/>
              </a:spcAft>
            </a:pPr>
            <a:r>
              <a:rPr lang="en-US" altLang="ja-JP" sz="3200" b="1" dirty="0">
                <a:latin typeface="Arial"/>
                <a:ea typeface="ＭＳ 明朝"/>
              </a:rPr>
              <a:t>Extensive production of vascular mediators </a:t>
            </a:r>
          </a:p>
          <a:p>
            <a:pPr indent="228600" algn="ctr">
              <a:lnSpc>
                <a:spcPct val="110000"/>
              </a:lnSpc>
              <a:spcAft>
                <a:spcPts val="0"/>
              </a:spcAft>
            </a:pPr>
            <a:r>
              <a:rPr lang="en-US" altLang="ja-JP" sz="3200" b="1" dirty="0" err="1" smtClean="0">
                <a:latin typeface="Arial"/>
                <a:ea typeface="ＭＳ 明朝"/>
              </a:rPr>
              <a:t>eg</a:t>
            </a:r>
            <a:r>
              <a:rPr lang="en-US" altLang="ja-JP" sz="3200" b="1" dirty="0" smtClean="0">
                <a:latin typeface="Arial"/>
                <a:ea typeface="ＭＳ 明朝"/>
              </a:rPr>
              <a:t>. NO, BK </a:t>
            </a:r>
            <a:r>
              <a:rPr lang="en-US" altLang="ja-JP" sz="3200" b="1" dirty="0" err="1" smtClean="0">
                <a:latin typeface="Arial"/>
                <a:ea typeface="ＭＳ 明朝"/>
              </a:rPr>
              <a:t>etc</a:t>
            </a:r>
            <a:r>
              <a:rPr lang="en-US" altLang="ja-JP" sz="3200" b="1" dirty="0" smtClean="0">
                <a:latin typeface="Arial"/>
                <a:ea typeface="ＭＳ 明朝"/>
              </a:rPr>
              <a:t> that </a:t>
            </a:r>
            <a:r>
              <a:rPr lang="en-US" altLang="ja-JP" sz="3200" b="1" dirty="0">
                <a:latin typeface="Arial"/>
                <a:ea typeface="ＭＳ 明朝"/>
              </a:rPr>
              <a:t>facilitate extravasation</a:t>
            </a:r>
            <a:endParaRPr lang="ja-JP" altLang="ja-JP" sz="3200" b="1" dirty="0">
              <a:latin typeface="Times New Roman"/>
              <a:ea typeface="ＭＳ 明朝"/>
            </a:endParaRPr>
          </a:p>
        </p:txBody>
      </p:sp>
    </p:spTree>
    <p:extLst>
      <p:ext uri="{BB962C8B-B14F-4D97-AF65-F5344CB8AC3E}">
        <p14:creationId xmlns:p14="http://schemas.microsoft.com/office/powerpoint/2010/main" val="1479715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56"/>
          <p:cNvGrpSpPr>
            <a:grpSpLocks/>
          </p:cNvGrpSpPr>
          <p:nvPr/>
        </p:nvGrpSpPr>
        <p:grpSpPr bwMode="auto">
          <a:xfrm>
            <a:off x="727075" y="3330575"/>
            <a:ext cx="7407275" cy="3449638"/>
            <a:chOff x="748109" y="3409406"/>
            <a:chExt cx="8025169" cy="3448594"/>
          </a:xfrm>
        </p:grpSpPr>
        <p:sp>
          <p:nvSpPr>
            <p:cNvPr id="42010" name="テキスト ボックス 8"/>
            <p:cNvSpPr txBox="1">
              <a:spLocks noChangeArrowheads="1"/>
            </p:cNvSpPr>
            <p:nvPr/>
          </p:nvSpPr>
          <p:spPr bwMode="auto">
            <a:xfrm>
              <a:off x="3159258" y="6330316"/>
              <a:ext cx="5159375" cy="30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sz="1400" b="1"/>
                <a:t>Time before and after NG ointment application (min)</a:t>
              </a:r>
              <a:endParaRPr lang="ja-JP" altLang="en-US" sz="1400" b="1"/>
            </a:p>
          </p:txBody>
        </p:sp>
        <p:grpSp>
          <p:nvGrpSpPr>
            <p:cNvPr id="42011" name="Group 34"/>
            <p:cNvGrpSpPr>
              <a:grpSpLocks/>
            </p:cNvGrpSpPr>
            <p:nvPr/>
          </p:nvGrpSpPr>
          <p:grpSpPr bwMode="auto">
            <a:xfrm>
              <a:off x="748109" y="3409406"/>
              <a:ext cx="6919788" cy="3448594"/>
              <a:chOff x="748110" y="3000375"/>
              <a:chExt cx="6805216" cy="3732213"/>
            </a:xfrm>
          </p:grpSpPr>
          <p:sp>
            <p:nvSpPr>
              <p:cNvPr id="42018" name="TextBox 61"/>
              <p:cNvSpPr txBox="1">
                <a:spLocks noChangeArrowheads="1"/>
              </p:cNvSpPr>
              <p:nvPr/>
            </p:nvSpPr>
            <p:spPr bwMode="auto">
              <a:xfrm>
                <a:off x="748110" y="3000375"/>
                <a:ext cx="799703" cy="632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3200">
                    <a:latin typeface="Calibri" pitchFamily="34" charset="0"/>
                  </a:rPr>
                  <a:t>B</a:t>
                </a:r>
                <a:endParaRPr lang="ja-JP" altLang="en-US" sz="3200">
                  <a:latin typeface="Calibri" pitchFamily="34" charset="0"/>
                </a:endParaRPr>
              </a:p>
            </p:txBody>
          </p:sp>
          <p:grpSp>
            <p:nvGrpSpPr>
              <p:cNvPr id="42019" name="Group 32"/>
              <p:cNvGrpSpPr>
                <a:grpSpLocks/>
              </p:cNvGrpSpPr>
              <p:nvPr/>
            </p:nvGrpSpPr>
            <p:grpSpPr bwMode="auto">
              <a:xfrm>
                <a:off x="1552595" y="3143250"/>
                <a:ext cx="6000731" cy="3589338"/>
                <a:chOff x="1552595" y="3143250"/>
                <a:chExt cx="6000731" cy="3589338"/>
              </a:xfrm>
            </p:grpSpPr>
            <p:pic>
              <p:nvPicPr>
                <p:cNvPr id="42020" name="Picture 1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89548" y="3143250"/>
                  <a:ext cx="5463778" cy="3589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021" name="テキスト ボックス 9"/>
                <p:cNvSpPr txBox="1">
                  <a:spLocks noChangeArrowheads="1"/>
                </p:cNvSpPr>
                <p:nvPr/>
              </p:nvSpPr>
              <p:spPr bwMode="auto">
                <a:xfrm rot="-5400000">
                  <a:off x="368286" y="4619839"/>
                  <a:ext cx="2926079" cy="5574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1400" b="1"/>
                    <a:t>Change in tumor blood flow (100% = no NG)</a:t>
                  </a:r>
                  <a:endParaRPr lang="ja-JP" altLang="en-US" sz="1400" b="1"/>
                </a:p>
              </p:txBody>
            </p:sp>
          </p:grpSp>
        </p:grpSp>
        <p:sp>
          <p:nvSpPr>
            <p:cNvPr id="42012" name="Text Box 40"/>
            <p:cNvSpPr txBox="1">
              <a:spLocks noChangeArrowheads="1"/>
            </p:cNvSpPr>
            <p:nvPr/>
          </p:nvSpPr>
          <p:spPr bwMode="auto">
            <a:xfrm>
              <a:off x="3025115" y="5898745"/>
              <a:ext cx="3785261"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spcBef>
                  <a:spcPct val="50000"/>
                </a:spcBef>
              </a:pPr>
              <a:r>
                <a:rPr lang="en-US" altLang="ja-JP" sz="1400" b="1">
                  <a:ea typeface="HGPｺﾞｼｯｸE" pitchFamily="50" charset="-128"/>
                  <a:cs typeface="Arial" pitchFamily="34" charset="0"/>
                </a:rPr>
                <a:t>NG application at  distant site </a:t>
              </a:r>
            </a:p>
          </p:txBody>
        </p:sp>
        <p:sp>
          <p:nvSpPr>
            <p:cNvPr id="89" name="二等辺三角形 45"/>
            <p:cNvSpPr/>
            <p:nvPr/>
          </p:nvSpPr>
          <p:spPr>
            <a:xfrm>
              <a:off x="3063128" y="5540774"/>
              <a:ext cx="190912" cy="245988"/>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0" name="直線コネクタ 31"/>
            <p:cNvCxnSpPr/>
            <p:nvPr/>
          </p:nvCxnSpPr>
          <p:spPr>
            <a:xfrm>
              <a:off x="7610609" y="4648869"/>
              <a:ext cx="23391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線コネクタ 36"/>
            <p:cNvCxnSpPr/>
            <p:nvPr/>
          </p:nvCxnSpPr>
          <p:spPr>
            <a:xfrm rot="5400000">
              <a:off x="7408022" y="5072536"/>
              <a:ext cx="871274" cy="17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直線コネクタ 37"/>
            <p:cNvCxnSpPr/>
            <p:nvPr/>
          </p:nvCxnSpPr>
          <p:spPr>
            <a:xfrm>
              <a:off x="7610609" y="5507446"/>
              <a:ext cx="23391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017" name="Rectangle 4"/>
            <p:cNvSpPr>
              <a:spLocks noChangeArrowheads="1"/>
            </p:cNvSpPr>
            <p:nvPr/>
          </p:nvSpPr>
          <p:spPr bwMode="auto">
            <a:xfrm>
              <a:off x="7856628" y="4936945"/>
              <a:ext cx="91665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sz="1200" b="1" i="1">
                  <a:ea typeface="HGPｺﾞｼｯｸE" pitchFamily="50" charset="-128"/>
                </a:rPr>
                <a:t>P</a:t>
              </a:r>
              <a:r>
                <a:rPr lang="en-US" altLang="ja-JP" sz="1200" b="1">
                  <a:ea typeface="HGPｺﾞｼｯｸE" pitchFamily="50" charset="-128"/>
                </a:rPr>
                <a:t> = 0.028</a:t>
              </a:r>
            </a:p>
          </p:txBody>
        </p:sp>
      </p:grpSp>
      <p:grpSp>
        <p:nvGrpSpPr>
          <p:cNvPr id="41987" name="Group 2"/>
          <p:cNvGrpSpPr>
            <a:grpSpLocks/>
          </p:cNvGrpSpPr>
          <p:nvPr/>
        </p:nvGrpSpPr>
        <p:grpSpPr bwMode="auto">
          <a:xfrm>
            <a:off x="398463" y="855663"/>
            <a:ext cx="8361362" cy="2370137"/>
            <a:chOff x="285750" y="1784351"/>
            <a:chExt cx="8786874" cy="2572242"/>
          </a:xfrm>
        </p:grpSpPr>
        <p:sp>
          <p:nvSpPr>
            <p:cNvPr id="41994" name="Text Box 14"/>
            <p:cNvSpPr txBox="1">
              <a:spLocks noChangeArrowheads="1"/>
            </p:cNvSpPr>
            <p:nvPr/>
          </p:nvSpPr>
          <p:spPr bwMode="auto">
            <a:xfrm>
              <a:off x="285750" y="2714625"/>
              <a:ext cx="2214563" cy="99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lnSpc>
                  <a:spcPts val="2500"/>
                </a:lnSpc>
                <a:spcBef>
                  <a:spcPct val="50000"/>
                </a:spcBef>
              </a:pPr>
              <a:r>
                <a:rPr lang="en-US" altLang="ja-JP" sz="2400">
                  <a:latin typeface="Calibri" pitchFamily="34" charset="0"/>
                </a:rPr>
                <a:t>Enhanced </a:t>
              </a:r>
            </a:p>
            <a:p>
              <a:pPr algn="ctr" eaLnBrk="1" hangingPunct="1">
                <a:lnSpc>
                  <a:spcPts val="2500"/>
                </a:lnSpc>
                <a:spcBef>
                  <a:spcPct val="50000"/>
                </a:spcBef>
              </a:pPr>
              <a:r>
                <a:rPr lang="en-US" altLang="ja-JP" sz="2400">
                  <a:latin typeface="Calibri" pitchFamily="34" charset="0"/>
                </a:rPr>
                <a:t>Drug Delivery</a:t>
              </a:r>
            </a:p>
          </p:txBody>
        </p:sp>
        <p:sp>
          <p:nvSpPr>
            <p:cNvPr id="41995" name="Text Box 5"/>
            <p:cNvSpPr txBox="1">
              <a:spLocks noChangeArrowheads="1"/>
            </p:cNvSpPr>
            <p:nvPr/>
          </p:nvSpPr>
          <p:spPr bwMode="auto">
            <a:xfrm>
              <a:off x="5448300" y="2808288"/>
              <a:ext cx="1019175" cy="6345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3200">
                  <a:latin typeface="Calibri" pitchFamily="34" charset="0"/>
                </a:rPr>
                <a:t>NO</a:t>
              </a:r>
              <a:r>
                <a:rPr lang="en-US" altLang="ja-JP" sz="2800" baseline="-25000">
                  <a:latin typeface="Calibri" pitchFamily="34" charset="0"/>
                </a:rPr>
                <a:t>2</a:t>
              </a:r>
              <a:endParaRPr lang="ja-JP" altLang="en-US" sz="4000" baseline="50000">
                <a:latin typeface="Calibri" pitchFamily="34" charset="0"/>
              </a:endParaRPr>
            </a:p>
          </p:txBody>
        </p:sp>
        <p:sp>
          <p:nvSpPr>
            <p:cNvPr id="41996" name="Text Box 6"/>
            <p:cNvSpPr txBox="1">
              <a:spLocks noChangeArrowheads="1"/>
            </p:cNvSpPr>
            <p:nvPr/>
          </p:nvSpPr>
          <p:spPr bwMode="auto">
            <a:xfrm>
              <a:off x="3690937" y="2070103"/>
              <a:ext cx="3317875" cy="4007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a:latin typeface="Calibri" pitchFamily="34" charset="0"/>
                  <a:cs typeface="Times New Roman" pitchFamily="18" charset="0"/>
                </a:rPr>
                <a:t>(hypoxic/low pH)           </a:t>
              </a:r>
            </a:p>
          </p:txBody>
        </p:sp>
        <p:sp>
          <p:nvSpPr>
            <p:cNvPr id="41997" name="Text Box 7"/>
            <p:cNvSpPr txBox="1">
              <a:spLocks noChangeArrowheads="1"/>
            </p:cNvSpPr>
            <p:nvPr/>
          </p:nvSpPr>
          <p:spPr bwMode="auto">
            <a:xfrm>
              <a:off x="4079094" y="3926873"/>
              <a:ext cx="2738411" cy="40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dirty="0">
                  <a:latin typeface="Calibri" pitchFamily="34" charset="0"/>
                  <a:cs typeface="Times New Roman" pitchFamily="18" charset="0"/>
                </a:rPr>
                <a:t>(</a:t>
              </a:r>
              <a:r>
                <a:rPr lang="en-US" altLang="ja-JP" dirty="0" err="1">
                  <a:latin typeface="Calibri" pitchFamily="34" charset="0"/>
                  <a:cs typeface="Times New Roman" pitchFamily="18" charset="0"/>
                </a:rPr>
                <a:t>normoxic</a:t>
              </a:r>
              <a:r>
                <a:rPr lang="en-US" altLang="ja-JP" dirty="0">
                  <a:latin typeface="Calibri" pitchFamily="34" charset="0"/>
                  <a:cs typeface="Times New Roman" pitchFamily="18" charset="0"/>
                </a:rPr>
                <a:t>/neutral pH)           </a:t>
              </a:r>
            </a:p>
          </p:txBody>
        </p:sp>
        <p:sp>
          <p:nvSpPr>
            <p:cNvPr id="41998" name="Text Box 9"/>
            <p:cNvSpPr txBox="1">
              <a:spLocks noChangeArrowheads="1"/>
            </p:cNvSpPr>
            <p:nvPr/>
          </p:nvSpPr>
          <p:spPr bwMode="auto">
            <a:xfrm>
              <a:off x="6715125" y="2620963"/>
              <a:ext cx="2071747" cy="968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600">
                  <a:latin typeface="Calibri" pitchFamily="34" charset="0"/>
                </a:rPr>
                <a:t>Nitroglycerin (NG)</a:t>
              </a:r>
            </a:p>
          </p:txBody>
        </p:sp>
        <p:sp>
          <p:nvSpPr>
            <p:cNvPr id="41999" name="Line 10"/>
            <p:cNvSpPr>
              <a:spLocks noChangeShapeType="1"/>
            </p:cNvSpPr>
            <p:nvPr/>
          </p:nvSpPr>
          <p:spPr bwMode="auto">
            <a:xfrm>
              <a:off x="6451600" y="3133725"/>
              <a:ext cx="430213" cy="0"/>
            </a:xfrm>
            <a:prstGeom prst="line">
              <a:avLst/>
            </a:prstGeom>
            <a:noFill/>
            <a:ln w="3810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ja-JP" altLang="en-US"/>
            </a:p>
          </p:txBody>
        </p:sp>
        <p:sp>
          <p:nvSpPr>
            <p:cNvPr id="42000" name="Text Box 12"/>
            <p:cNvSpPr txBox="1">
              <a:spLocks noChangeArrowheads="1"/>
            </p:cNvSpPr>
            <p:nvPr/>
          </p:nvSpPr>
          <p:spPr bwMode="auto">
            <a:xfrm>
              <a:off x="3692525" y="1822454"/>
              <a:ext cx="3313113" cy="500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400">
                  <a:latin typeface="Calibri" pitchFamily="34" charset="0"/>
                </a:rPr>
                <a:t>Tumor tissue</a:t>
              </a:r>
            </a:p>
          </p:txBody>
        </p:sp>
        <p:sp>
          <p:nvSpPr>
            <p:cNvPr id="42001" name="Text Box 13"/>
            <p:cNvSpPr txBox="1">
              <a:spLocks noChangeArrowheads="1"/>
            </p:cNvSpPr>
            <p:nvPr/>
          </p:nvSpPr>
          <p:spPr bwMode="auto">
            <a:xfrm>
              <a:off x="4079094" y="3641739"/>
              <a:ext cx="2738412" cy="5009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400" dirty="0">
                  <a:latin typeface="Calibri" pitchFamily="34" charset="0"/>
                </a:rPr>
                <a:t>Normal tissue</a:t>
              </a:r>
            </a:p>
          </p:txBody>
        </p:sp>
        <p:sp>
          <p:nvSpPr>
            <p:cNvPr id="42002" name="Text Box 14"/>
            <p:cNvSpPr txBox="1">
              <a:spLocks noChangeArrowheads="1"/>
            </p:cNvSpPr>
            <p:nvPr/>
          </p:nvSpPr>
          <p:spPr bwMode="auto">
            <a:xfrm>
              <a:off x="2774950" y="2714625"/>
              <a:ext cx="1011238" cy="993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600">
                  <a:latin typeface="Calibri" pitchFamily="34" charset="0"/>
                </a:rPr>
                <a:t>EPR</a:t>
              </a:r>
            </a:p>
            <a:p>
              <a:pPr algn="ctr" eaLnBrk="1" hangingPunct="1">
                <a:lnSpc>
                  <a:spcPts val="3300"/>
                </a:lnSpc>
              </a:pPr>
              <a:r>
                <a:rPr lang="en-US" altLang="ja-JP" sz="2600">
                  <a:latin typeface="Calibri" pitchFamily="34" charset="0"/>
                </a:rPr>
                <a:t>effect</a:t>
              </a:r>
            </a:p>
          </p:txBody>
        </p:sp>
        <p:sp>
          <p:nvSpPr>
            <p:cNvPr id="42003" name="Line 10"/>
            <p:cNvSpPr>
              <a:spLocks noChangeShapeType="1"/>
            </p:cNvSpPr>
            <p:nvPr/>
          </p:nvSpPr>
          <p:spPr bwMode="auto">
            <a:xfrm>
              <a:off x="3775075" y="3133725"/>
              <a:ext cx="430213" cy="0"/>
            </a:xfrm>
            <a:prstGeom prst="line">
              <a:avLst/>
            </a:prstGeom>
            <a:noFill/>
            <a:ln w="3810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ja-JP" altLang="en-US"/>
            </a:p>
          </p:txBody>
        </p:sp>
        <p:sp>
          <p:nvSpPr>
            <p:cNvPr id="42004" name="テキスト ボックス 28"/>
            <p:cNvSpPr txBox="1">
              <a:spLocks noChangeArrowheads="1"/>
            </p:cNvSpPr>
            <p:nvPr/>
          </p:nvSpPr>
          <p:spPr bwMode="auto">
            <a:xfrm>
              <a:off x="6038850" y="2743200"/>
              <a:ext cx="585788" cy="333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sz="1400" b="1">
                  <a:latin typeface="Calibri" pitchFamily="34" charset="0"/>
                  <a:ea typeface="ＭＳ 明朝" pitchFamily="17" charset="-128"/>
                </a:rPr>
                <a:t>—</a:t>
              </a:r>
              <a:endParaRPr lang="ja-JP" altLang="en-US" sz="1400" b="1">
                <a:latin typeface="Calibri" pitchFamily="34" charset="0"/>
              </a:endParaRPr>
            </a:p>
          </p:txBody>
        </p:sp>
        <p:sp>
          <p:nvSpPr>
            <p:cNvPr id="48" name="下カーブ矢印 29"/>
            <p:cNvSpPr/>
            <p:nvPr/>
          </p:nvSpPr>
          <p:spPr>
            <a:xfrm flipH="1">
              <a:off x="4658333" y="2426980"/>
              <a:ext cx="1254553" cy="439332"/>
            </a:xfrm>
            <a:prstGeom prst="curved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49" name="下カーブ矢印 30"/>
            <p:cNvSpPr/>
            <p:nvPr/>
          </p:nvSpPr>
          <p:spPr>
            <a:xfrm rot="10800000" flipH="1">
              <a:off x="4738411" y="3333209"/>
              <a:ext cx="1254553" cy="380754"/>
            </a:xfrm>
            <a:prstGeom prst="curved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42007" name="Line 10"/>
            <p:cNvSpPr>
              <a:spLocks noChangeShapeType="1"/>
            </p:cNvSpPr>
            <p:nvPr/>
          </p:nvSpPr>
          <p:spPr bwMode="auto">
            <a:xfrm>
              <a:off x="2374900" y="3133725"/>
              <a:ext cx="430213" cy="0"/>
            </a:xfrm>
            <a:prstGeom prst="line">
              <a:avLst/>
            </a:prstGeom>
            <a:noFill/>
            <a:ln w="3810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ja-JP" altLang="en-US"/>
            </a:p>
          </p:txBody>
        </p:sp>
        <p:sp>
          <p:nvSpPr>
            <p:cNvPr id="51" name="正方形/長方形 34"/>
            <p:cNvSpPr/>
            <p:nvPr/>
          </p:nvSpPr>
          <p:spPr>
            <a:xfrm>
              <a:off x="285750" y="1784351"/>
              <a:ext cx="8786874" cy="257224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42009" name="Text Box 5"/>
            <p:cNvSpPr txBox="1">
              <a:spLocks noChangeArrowheads="1"/>
            </p:cNvSpPr>
            <p:nvPr/>
          </p:nvSpPr>
          <p:spPr bwMode="auto">
            <a:xfrm>
              <a:off x="4406900" y="2786063"/>
              <a:ext cx="950914" cy="6345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3200">
                  <a:latin typeface="Calibri" pitchFamily="34" charset="0"/>
                </a:rPr>
                <a:t>NO</a:t>
              </a:r>
              <a:r>
                <a:rPr lang="en-US" altLang="ja-JP" sz="1600" baseline="96000">
                  <a:latin typeface="Calibri" pitchFamily="34" charset="0"/>
                </a:rPr>
                <a:t>●</a:t>
              </a:r>
              <a:endParaRPr lang="ja-JP" altLang="en-US" sz="3200" baseline="50000">
                <a:latin typeface="Calibri" pitchFamily="34" charset="0"/>
              </a:endParaRPr>
            </a:p>
          </p:txBody>
        </p:sp>
      </p:grpSp>
      <p:sp>
        <p:nvSpPr>
          <p:cNvPr id="41988" name="TextBox 61"/>
          <p:cNvSpPr txBox="1">
            <a:spLocks noChangeArrowheads="1"/>
          </p:cNvSpPr>
          <p:nvPr/>
        </p:nvSpPr>
        <p:spPr bwMode="auto">
          <a:xfrm>
            <a:off x="393700" y="849313"/>
            <a:ext cx="7397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3200">
                <a:latin typeface="Calibri" pitchFamily="34" charset="0"/>
              </a:rPr>
              <a:t>A</a:t>
            </a:r>
            <a:endParaRPr lang="ja-JP" altLang="en-US" sz="3200">
              <a:latin typeface="Calibri" pitchFamily="34" charset="0"/>
            </a:endParaRPr>
          </a:p>
        </p:txBody>
      </p:sp>
      <p:sp>
        <p:nvSpPr>
          <p:cNvPr id="41989" name="TextBox 82"/>
          <p:cNvSpPr txBox="1">
            <a:spLocks noChangeArrowheads="1"/>
          </p:cNvSpPr>
          <p:nvPr/>
        </p:nvSpPr>
        <p:spPr bwMode="auto">
          <a:xfrm>
            <a:off x="0" y="68263"/>
            <a:ext cx="9144000" cy="584775"/>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3200" b="1" dirty="0">
                <a:latin typeface="+mj-lt"/>
              </a:rPr>
              <a:t>Enhancement of the EPR </a:t>
            </a:r>
            <a:r>
              <a:rPr lang="en-US" altLang="ja-JP" sz="3200" b="1" dirty="0" smtClean="0">
                <a:latin typeface="+mj-lt"/>
              </a:rPr>
              <a:t>effect by NG application</a:t>
            </a:r>
            <a:endParaRPr lang="ja-JP" altLang="en-US" sz="3200" b="1" dirty="0">
              <a:latin typeface="+mj-lt"/>
            </a:endParaRPr>
          </a:p>
        </p:txBody>
      </p:sp>
      <p:cxnSp>
        <p:nvCxnSpPr>
          <p:cNvPr id="55" name="Straight Connector 54"/>
          <p:cNvCxnSpPr/>
          <p:nvPr/>
        </p:nvCxnSpPr>
        <p:spPr>
          <a:xfrm>
            <a:off x="0" y="714375"/>
            <a:ext cx="9144000" cy="1588"/>
          </a:xfrm>
          <a:prstGeom prst="line">
            <a:avLst/>
          </a:prstGeom>
          <a:ln w="1016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0" y="69850"/>
            <a:ext cx="9144000" cy="1588"/>
          </a:xfrm>
          <a:prstGeom prst="line">
            <a:avLst/>
          </a:prstGeom>
          <a:ln w="1016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58" name="正方形/長方形 34"/>
          <p:cNvSpPr/>
          <p:nvPr/>
        </p:nvSpPr>
        <p:spPr bwMode="auto">
          <a:xfrm>
            <a:off x="406400" y="3294063"/>
            <a:ext cx="8362950" cy="35242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rgbClr val="FFFFFF"/>
              </a:solidFill>
            </a:endParaRPr>
          </a:p>
        </p:txBody>
      </p:sp>
      <p:sp>
        <p:nvSpPr>
          <p:cNvPr id="41993" name="TextBox 36"/>
          <p:cNvSpPr txBox="1">
            <a:spLocks noChangeArrowheads="1"/>
          </p:cNvSpPr>
          <p:nvPr/>
        </p:nvSpPr>
        <p:spPr bwMode="auto">
          <a:xfrm>
            <a:off x="6434138" y="6488113"/>
            <a:ext cx="229711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eaLnBrk="1" hangingPunct="1"/>
            <a:r>
              <a:rPr lang="en-US" altLang="ja-JP"/>
              <a:t>(</a:t>
            </a:r>
            <a:r>
              <a:rPr lang="en-US" altLang="ja-JP" i="1"/>
              <a:t>Cancer Sci.</a:t>
            </a:r>
            <a:r>
              <a:rPr lang="en-US" altLang="ja-JP"/>
              <a:t>, 2009)</a:t>
            </a:r>
            <a:endParaRPr lang="ja-JP" altLang="en-US"/>
          </a:p>
        </p:txBody>
      </p:sp>
    </p:spTree>
    <p:extLst>
      <p:ext uri="{BB962C8B-B14F-4D97-AF65-F5344CB8AC3E}">
        <p14:creationId xmlns:p14="http://schemas.microsoft.com/office/powerpoint/2010/main" val="38540492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260550" y="1700808"/>
            <a:ext cx="8721006" cy="4808859"/>
            <a:chOff x="386248" y="685282"/>
            <a:chExt cx="6879434" cy="3419478"/>
          </a:xfrm>
        </p:grpSpPr>
        <p:grpSp>
          <p:nvGrpSpPr>
            <p:cNvPr id="3" name="グループ化 2"/>
            <p:cNvGrpSpPr/>
            <p:nvPr/>
          </p:nvGrpSpPr>
          <p:grpSpPr>
            <a:xfrm>
              <a:off x="3835838" y="839499"/>
              <a:ext cx="3429844" cy="3120566"/>
              <a:chOff x="982494" y="3569800"/>
              <a:chExt cx="3660944" cy="3256490"/>
            </a:xfrm>
          </p:grpSpPr>
          <p:sp>
            <p:nvSpPr>
              <p:cNvPr id="43014" name="テキスト ボックス 23"/>
              <p:cNvSpPr txBox="1">
                <a:spLocks noChangeArrowheads="1"/>
              </p:cNvSpPr>
              <p:nvPr/>
            </p:nvSpPr>
            <p:spPr bwMode="auto">
              <a:xfrm>
                <a:off x="1839913" y="6529388"/>
                <a:ext cx="2182857" cy="2969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2000" dirty="0">
                    <a:cs typeface="Arial" pitchFamily="34" charset="0"/>
                  </a:rPr>
                  <a:t>NG (mg)/tumor site</a:t>
                </a:r>
                <a:endParaRPr lang="ja-JP" altLang="en-US" sz="2000" dirty="0">
                  <a:cs typeface="Arial" pitchFamily="34" charset="0"/>
                </a:endParaRPr>
              </a:p>
            </p:txBody>
          </p:sp>
          <p:sp>
            <p:nvSpPr>
              <p:cNvPr id="43015" name="テキスト ボックス 25"/>
              <p:cNvSpPr txBox="1">
                <a:spLocks noChangeAspect="1" noChangeArrowheads="1"/>
              </p:cNvSpPr>
              <p:nvPr/>
            </p:nvSpPr>
            <p:spPr bwMode="auto">
              <a:xfrm rot="16200000">
                <a:off x="-303212" y="4992518"/>
                <a:ext cx="2908300" cy="33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2000" dirty="0" err="1"/>
                  <a:t>Amt</a:t>
                </a:r>
                <a:r>
                  <a:rPr lang="en-US" altLang="ja-JP" sz="2000" dirty="0"/>
                  <a:t> of EB</a:t>
                </a:r>
                <a:r>
                  <a:rPr lang="ja-JP" altLang="en-US" sz="2000" dirty="0"/>
                  <a:t> </a:t>
                </a:r>
                <a:r>
                  <a:rPr lang="en-US" altLang="ja-JP" sz="2000" dirty="0"/>
                  <a:t>(</a:t>
                </a:r>
                <a:r>
                  <a:rPr lang="en-US" altLang="ja-JP" sz="2000" dirty="0">
                    <a:latin typeface="Symbol" pitchFamily="18" charset="2"/>
                  </a:rPr>
                  <a:t>m</a:t>
                </a:r>
                <a:r>
                  <a:rPr lang="en-US" altLang="ja-JP" sz="2000" dirty="0"/>
                  <a:t>g/g of tumor tissue)</a:t>
                </a:r>
                <a:r>
                  <a:rPr lang="ja-JP" altLang="en-US" sz="2000" dirty="0"/>
                  <a:t> </a:t>
                </a:r>
              </a:p>
            </p:txBody>
          </p:sp>
          <p:sp>
            <p:nvSpPr>
              <p:cNvPr id="43016" name="テキスト ボックス 102"/>
              <p:cNvSpPr txBox="1">
                <a:spLocks noChangeAspect="1" noChangeArrowheads="1"/>
              </p:cNvSpPr>
              <p:nvPr/>
            </p:nvSpPr>
            <p:spPr bwMode="auto">
              <a:xfrm>
                <a:off x="1507836" y="3569800"/>
                <a:ext cx="709106" cy="388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sz="2800" dirty="0" smtClean="0"/>
                  <a:t>(D)</a:t>
                </a:r>
                <a:endParaRPr lang="en-US" altLang="ja-JP" sz="2800" dirty="0"/>
              </a:p>
            </p:txBody>
          </p:sp>
          <p:sp>
            <p:nvSpPr>
              <p:cNvPr id="43017" name="テキスト ボックス 13"/>
              <p:cNvSpPr txBox="1">
                <a:spLocks noChangeAspect="1" noChangeArrowheads="1"/>
              </p:cNvSpPr>
              <p:nvPr/>
            </p:nvSpPr>
            <p:spPr bwMode="auto">
              <a:xfrm>
                <a:off x="2507027" y="6302375"/>
                <a:ext cx="790575" cy="25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1600" dirty="0">
                    <a:cs typeface="Arial" pitchFamily="34" charset="0"/>
                  </a:rPr>
                  <a:t>0.001</a:t>
                </a:r>
                <a:endParaRPr lang="ja-JP" altLang="en-US" sz="1600" dirty="0">
                  <a:cs typeface="Arial" pitchFamily="34" charset="0"/>
                </a:endParaRPr>
              </a:p>
            </p:txBody>
          </p:sp>
          <p:sp>
            <p:nvSpPr>
              <p:cNvPr id="43018" name="テキスト ボックス 12"/>
              <p:cNvSpPr txBox="1">
                <a:spLocks noChangeAspect="1" noChangeArrowheads="1"/>
              </p:cNvSpPr>
              <p:nvPr/>
            </p:nvSpPr>
            <p:spPr bwMode="auto">
              <a:xfrm>
                <a:off x="1658210" y="6302375"/>
                <a:ext cx="349250" cy="25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1600" dirty="0">
                    <a:cs typeface="Arial" pitchFamily="34" charset="0"/>
                  </a:rPr>
                  <a:t>0</a:t>
                </a:r>
              </a:p>
            </p:txBody>
          </p:sp>
          <p:sp>
            <p:nvSpPr>
              <p:cNvPr id="43019" name="テキスト ボックス 6"/>
              <p:cNvSpPr txBox="1">
                <a:spLocks noChangeAspect="1" noChangeArrowheads="1"/>
              </p:cNvSpPr>
              <p:nvPr/>
            </p:nvSpPr>
            <p:spPr bwMode="auto">
              <a:xfrm>
                <a:off x="3052694" y="6292321"/>
                <a:ext cx="565149" cy="25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1600" dirty="0">
                    <a:cs typeface="Arial" pitchFamily="34" charset="0"/>
                  </a:rPr>
                  <a:t>1.0</a:t>
                </a:r>
                <a:endParaRPr lang="ja-JP" altLang="en-US" sz="1600" dirty="0">
                  <a:cs typeface="Arial" pitchFamily="34" charset="0"/>
                </a:endParaRPr>
              </a:p>
            </p:txBody>
          </p:sp>
          <p:cxnSp>
            <p:nvCxnSpPr>
              <p:cNvPr id="166" name="直線コネクタ 165"/>
              <p:cNvCxnSpPr/>
              <p:nvPr/>
            </p:nvCxnSpPr>
            <p:spPr bwMode="auto">
              <a:xfrm>
                <a:off x="1797050" y="6537325"/>
                <a:ext cx="1600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021" name="Rectangle 7"/>
              <p:cNvSpPr>
                <a:spLocks noChangeAspect="1" noChangeArrowheads="1"/>
              </p:cNvSpPr>
              <p:nvPr/>
            </p:nvSpPr>
            <p:spPr bwMode="auto">
              <a:xfrm>
                <a:off x="1704975" y="5411788"/>
                <a:ext cx="193675" cy="83978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ja-JP" altLang="en-US" sz="2800"/>
              </a:p>
            </p:txBody>
          </p:sp>
          <p:sp>
            <p:nvSpPr>
              <p:cNvPr id="43022" name="Freeform 8"/>
              <p:cNvSpPr>
                <a:spLocks noChangeAspect="1" noEditPoints="1"/>
              </p:cNvSpPr>
              <p:nvPr/>
            </p:nvSpPr>
            <p:spPr bwMode="auto">
              <a:xfrm>
                <a:off x="1701800" y="5407025"/>
                <a:ext cx="204788" cy="849313"/>
              </a:xfrm>
              <a:custGeom>
                <a:avLst/>
                <a:gdLst>
                  <a:gd name="T0" fmla="*/ 0 w 320"/>
                  <a:gd name="T1" fmla="*/ 2147483647 h 1584"/>
                  <a:gd name="T2" fmla="*/ 2147483647 w 320"/>
                  <a:gd name="T3" fmla="*/ 0 h 1584"/>
                  <a:gd name="T4" fmla="*/ 2147483647 w 320"/>
                  <a:gd name="T5" fmla="*/ 0 h 1584"/>
                  <a:gd name="T6" fmla="*/ 2147483647 w 320"/>
                  <a:gd name="T7" fmla="*/ 2147483647 h 1584"/>
                  <a:gd name="T8" fmla="*/ 2147483647 w 320"/>
                  <a:gd name="T9" fmla="*/ 2147483647 h 1584"/>
                  <a:gd name="T10" fmla="*/ 2147483647 w 320"/>
                  <a:gd name="T11" fmla="*/ 2147483647 h 1584"/>
                  <a:gd name="T12" fmla="*/ 2147483647 w 320"/>
                  <a:gd name="T13" fmla="*/ 2147483647 h 1584"/>
                  <a:gd name="T14" fmla="*/ 0 w 320"/>
                  <a:gd name="T15" fmla="*/ 2147483647 h 1584"/>
                  <a:gd name="T16" fmla="*/ 0 w 320"/>
                  <a:gd name="T17" fmla="*/ 2147483647 h 1584"/>
                  <a:gd name="T18" fmla="*/ 2147483647 w 320"/>
                  <a:gd name="T19" fmla="*/ 2147483647 h 1584"/>
                  <a:gd name="T20" fmla="*/ 2147483647 w 320"/>
                  <a:gd name="T21" fmla="*/ 2147483647 h 1584"/>
                  <a:gd name="T22" fmla="*/ 2147483647 w 320"/>
                  <a:gd name="T23" fmla="*/ 2147483647 h 1584"/>
                  <a:gd name="T24" fmla="*/ 2147483647 w 320"/>
                  <a:gd name="T25" fmla="*/ 2147483647 h 1584"/>
                  <a:gd name="T26" fmla="*/ 2147483647 w 320"/>
                  <a:gd name="T27" fmla="*/ 2147483647 h 1584"/>
                  <a:gd name="T28" fmla="*/ 2147483647 w 320"/>
                  <a:gd name="T29" fmla="*/ 2147483647 h 1584"/>
                  <a:gd name="T30" fmla="*/ 2147483647 w 320"/>
                  <a:gd name="T31" fmla="*/ 2147483647 h 1584"/>
                  <a:gd name="T32" fmla="*/ 2147483647 w 320"/>
                  <a:gd name="T33" fmla="*/ 2147483647 h 1584"/>
                  <a:gd name="T34" fmla="*/ 2147483647 w 320"/>
                  <a:gd name="T35" fmla="*/ 2147483647 h 158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0"/>
                  <a:gd name="T55" fmla="*/ 0 h 1584"/>
                  <a:gd name="T56" fmla="*/ 320 w 320"/>
                  <a:gd name="T57" fmla="*/ 1584 h 158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0" h="1584">
                    <a:moveTo>
                      <a:pt x="0" y="8"/>
                    </a:moveTo>
                    <a:cubicBezTo>
                      <a:pt x="0" y="4"/>
                      <a:pt x="4" y="0"/>
                      <a:pt x="8" y="0"/>
                    </a:cubicBezTo>
                    <a:lnTo>
                      <a:pt x="312" y="0"/>
                    </a:lnTo>
                    <a:cubicBezTo>
                      <a:pt x="317" y="0"/>
                      <a:pt x="320" y="4"/>
                      <a:pt x="320" y="8"/>
                    </a:cubicBezTo>
                    <a:lnTo>
                      <a:pt x="320" y="1576"/>
                    </a:lnTo>
                    <a:cubicBezTo>
                      <a:pt x="320" y="1581"/>
                      <a:pt x="317" y="1584"/>
                      <a:pt x="312" y="1584"/>
                    </a:cubicBezTo>
                    <a:lnTo>
                      <a:pt x="8" y="1584"/>
                    </a:lnTo>
                    <a:cubicBezTo>
                      <a:pt x="4" y="1584"/>
                      <a:pt x="0" y="1581"/>
                      <a:pt x="0" y="1576"/>
                    </a:cubicBezTo>
                    <a:lnTo>
                      <a:pt x="0" y="8"/>
                    </a:lnTo>
                    <a:close/>
                    <a:moveTo>
                      <a:pt x="16" y="1576"/>
                    </a:moveTo>
                    <a:lnTo>
                      <a:pt x="8" y="1568"/>
                    </a:lnTo>
                    <a:lnTo>
                      <a:pt x="312" y="1568"/>
                    </a:lnTo>
                    <a:lnTo>
                      <a:pt x="304" y="1576"/>
                    </a:lnTo>
                    <a:lnTo>
                      <a:pt x="304" y="8"/>
                    </a:lnTo>
                    <a:lnTo>
                      <a:pt x="312" y="16"/>
                    </a:lnTo>
                    <a:lnTo>
                      <a:pt x="8" y="16"/>
                    </a:lnTo>
                    <a:lnTo>
                      <a:pt x="16" y="8"/>
                    </a:lnTo>
                    <a:lnTo>
                      <a:pt x="16" y="1576"/>
                    </a:lnTo>
                    <a:close/>
                  </a:path>
                </a:pathLst>
              </a:custGeom>
              <a:solidFill>
                <a:srgbClr val="000000"/>
              </a:solidFill>
              <a:ln w="6">
                <a:solidFill>
                  <a:srgbClr val="000000"/>
                </a:solidFill>
                <a:bevel/>
                <a:headEnd/>
                <a:tailEnd/>
              </a:ln>
            </p:spPr>
            <p:txBody>
              <a:bodyPr/>
              <a:lstStyle/>
              <a:p>
                <a:endParaRPr lang="ja-JP" altLang="en-US" sz="2800"/>
              </a:p>
            </p:txBody>
          </p:sp>
          <p:sp>
            <p:nvSpPr>
              <p:cNvPr id="43023" name="Rectangle 9"/>
              <p:cNvSpPr>
                <a:spLocks noChangeAspect="1" noChangeArrowheads="1"/>
              </p:cNvSpPr>
              <p:nvPr/>
            </p:nvSpPr>
            <p:spPr bwMode="auto">
              <a:xfrm>
                <a:off x="1911350" y="5487988"/>
                <a:ext cx="193675" cy="76358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ja-JP" altLang="en-US" sz="2800"/>
              </a:p>
            </p:txBody>
          </p:sp>
          <p:sp>
            <p:nvSpPr>
              <p:cNvPr id="43024" name="Freeform 10"/>
              <p:cNvSpPr>
                <a:spLocks noChangeAspect="1" noEditPoints="1"/>
              </p:cNvSpPr>
              <p:nvPr/>
            </p:nvSpPr>
            <p:spPr bwMode="auto">
              <a:xfrm>
                <a:off x="1908175" y="5484813"/>
                <a:ext cx="203200" cy="771525"/>
              </a:xfrm>
              <a:custGeom>
                <a:avLst/>
                <a:gdLst>
                  <a:gd name="T0" fmla="*/ 0 w 320"/>
                  <a:gd name="T1" fmla="*/ 2147483647 h 1440"/>
                  <a:gd name="T2" fmla="*/ 2147483647 w 320"/>
                  <a:gd name="T3" fmla="*/ 0 h 1440"/>
                  <a:gd name="T4" fmla="*/ 2147483647 w 320"/>
                  <a:gd name="T5" fmla="*/ 0 h 1440"/>
                  <a:gd name="T6" fmla="*/ 2147483647 w 320"/>
                  <a:gd name="T7" fmla="*/ 2147483647 h 1440"/>
                  <a:gd name="T8" fmla="*/ 2147483647 w 320"/>
                  <a:gd name="T9" fmla="*/ 2147483647 h 1440"/>
                  <a:gd name="T10" fmla="*/ 2147483647 w 320"/>
                  <a:gd name="T11" fmla="*/ 2147483647 h 1440"/>
                  <a:gd name="T12" fmla="*/ 2147483647 w 320"/>
                  <a:gd name="T13" fmla="*/ 2147483647 h 1440"/>
                  <a:gd name="T14" fmla="*/ 0 w 320"/>
                  <a:gd name="T15" fmla="*/ 2147483647 h 1440"/>
                  <a:gd name="T16" fmla="*/ 0 w 320"/>
                  <a:gd name="T17" fmla="*/ 2147483647 h 1440"/>
                  <a:gd name="T18" fmla="*/ 2147483647 w 320"/>
                  <a:gd name="T19" fmla="*/ 2147483647 h 1440"/>
                  <a:gd name="T20" fmla="*/ 2147483647 w 320"/>
                  <a:gd name="T21" fmla="*/ 2147483647 h 1440"/>
                  <a:gd name="T22" fmla="*/ 2147483647 w 320"/>
                  <a:gd name="T23" fmla="*/ 2147483647 h 1440"/>
                  <a:gd name="T24" fmla="*/ 2147483647 w 320"/>
                  <a:gd name="T25" fmla="*/ 2147483647 h 1440"/>
                  <a:gd name="T26" fmla="*/ 2147483647 w 320"/>
                  <a:gd name="T27" fmla="*/ 2147483647 h 1440"/>
                  <a:gd name="T28" fmla="*/ 2147483647 w 320"/>
                  <a:gd name="T29" fmla="*/ 2147483647 h 1440"/>
                  <a:gd name="T30" fmla="*/ 2147483647 w 320"/>
                  <a:gd name="T31" fmla="*/ 2147483647 h 1440"/>
                  <a:gd name="T32" fmla="*/ 2147483647 w 320"/>
                  <a:gd name="T33" fmla="*/ 2147483647 h 1440"/>
                  <a:gd name="T34" fmla="*/ 2147483647 w 320"/>
                  <a:gd name="T35" fmla="*/ 2147483647 h 14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0"/>
                  <a:gd name="T55" fmla="*/ 0 h 1440"/>
                  <a:gd name="T56" fmla="*/ 320 w 320"/>
                  <a:gd name="T57" fmla="*/ 1440 h 14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0" h="1440">
                    <a:moveTo>
                      <a:pt x="0" y="8"/>
                    </a:moveTo>
                    <a:cubicBezTo>
                      <a:pt x="0" y="4"/>
                      <a:pt x="4" y="0"/>
                      <a:pt x="8" y="0"/>
                    </a:cubicBezTo>
                    <a:lnTo>
                      <a:pt x="312" y="0"/>
                    </a:lnTo>
                    <a:cubicBezTo>
                      <a:pt x="317" y="0"/>
                      <a:pt x="320" y="4"/>
                      <a:pt x="320" y="8"/>
                    </a:cubicBezTo>
                    <a:lnTo>
                      <a:pt x="320" y="1432"/>
                    </a:lnTo>
                    <a:cubicBezTo>
                      <a:pt x="320" y="1437"/>
                      <a:pt x="317" y="1440"/>
                      <a:pt x="312" y="1440"/>
                    </a:cubicBezTo>
                    <a:lnTo>
                      <a:pt x="8" y="1440"/>
                    </a:lnTo>
                    <a:cubicBezTo>
                      <a:pt x="4" y="1440"/>
                      <a:pt x="0" y="1437"/>
                      <a:pt x="0" y="1432"/>
                    </a:cubicBezTo>
                    <a:lnTo>
                      <a:pt x="0" y="8"/>
                    </a:lnTo>
                    <a:close/>
                    <a:moveTo>
                      <a:pt x="16" y="1432"/>
                    </a:moveTo>
                    <a:lnTo>
                      <a:pt x="8" y="1424"/>
                    </a:lnTo>
                    <a:lnTo>
                      <a:pt x="312" y="1424"/>
                    </a:lnTo>
                    <a:lnTo>
                      <a:pt x="304" y="1432"/>
                    </a:lnTo>
                    <a:lnTo>
                      <a:pt x="304" y="8"/>
                    </a:lnTo>
                    <a:lnTo>
                      <a:pt x="312" y="16"/>
                    </a:lnTo>
                    <a:lnTo>
                      <a:pt x="8" y="16"/>
                    </a:lnTo>
                    <a:lnTo>
                      <a:pt x="16" y="8"/>
                    </a:lnTo>
                    <a:lnTo>
                      <a:pt x="16" y="1432"/>
                    </a:lnTo>
                    <a:close/>
                  </a:path>
                </a:pathLst>
              </a:custGeom>
              <a:solidFill>
                <a:srgbClr val="000000"/>
              </a:solidFill>
              <a:ln w="6">
                <a:solidFill>
                  <a:srgbClr val="000000"/>
                </a:solidFill>
                <a:bevel/>
                <a:headEnd/>
                <a:tailEnd/>
              </a:ln>
            </p:spPr>
            <p:txBody>
              <a:bodyPr/>
              <a:lstStyle/>
              <a:p>
                <a:endParaRPr lang="ja-JP" altLang="en-US" sz="2800"/>
              </a:p>
            </p:txBody>
          </p:sp>
          <p:sp>
            <p:nvSpPr>
              <p:cNvPr id="43025" name="Rectangle 11"/>
              <p:cNvSpPr>
                <a:spLocks noChangeAspect="1" noChangeArrowheads="1"/>
              </p:cNvSpPr>
              <p:nvPr/>
            </p:nvSpPr>
            <p:spPr bwMode="auto">
              <a:xfrm>
                <a:off x="2325688" y="5008563"/>
                <a:ext cx="195262" cy="124301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ja-JP" altLang="en-US" sz="2800"/>
              </a:p>
            </p:txBody>
          </p:sp>
          <p:sp>
            <p:nvSpPr>
              <p:cNvPr id="43026" name="Freeform 12"/>
              <p:cNvSpPr>
                <a:spLocks noChangeAspect="1" noEditPoints="1"/>
              </p:cNvSpPr>
              <p:nvPr/>
            </p:nvSpPr>
            <p:spPr bwMode="auto">
              <a:xfrm>
                <a:off x="2320925" y="5003800"/>
                <a:ext cx="204788" cy="1252538"/>
              </a:xfrm>
              <a:custGeom>
                <a:avLst/>
                <a:gdLst>
                  <a:gd name="T0" fmla="*/ 0 w 320"/>
                  <a:gd name="T1" fmla="*/ 2147483647 h 2336"/>
                  <a:gd name="T2" fmla="*/ 2147483647 w 320"/>
                  <a:gd name="T3" fmla="*/ 0 h 2336"/>
                  <a:gd name="T4" fmla="*/ 2147483647 w 320"/>
                  <a:gd name="T5" fmla="*/ 0 h 2336"/>
                  <a:gd name="T6" fmla="*/ 2147483647 w 320"/>
                  <a:gd name="T7" fmla="*/ 2147483647 h 2336"/>
                  <a:gd name="T8" fmla="*/ 2147483647 w 320"/>
                  <a:gd name="T9" fmla="*/ 2147483647 h 2336"/>
                  <a:gd name="T10" fmla="*/ 2147483647 w 320"/>
                  <a:gd name="T11" fmla="*/ 2147483647 h 2336"/>
                  <a:gd name="T12" fmla="*/ 2147483647 w 320"/>
                  <a:gd name="T13" fmla="*/ 2147483647 h 2336"/>
                  <a:gd name="T14" fmla="*/ 0 w 320"/>
                  <a:gd name="T15" fmla="*/ 2147483647 h 2336"/>
                  <a:gd name="T16" fmla="*/ 0 w 320"/>
                  <a:gd name="T17" fmla="*/ 2147483647 h 2336"/>
                  <a:gd name="T18" fmla="*/ 2147483647 w 320"/>
                  <a:gd name="T19" fmla="*/ 2147483647 h 2336"/>
                  <a:gd name="T20" fmla="*/ 2147483647 w 320"/>
                  <a:gd name="T21" fmla="*/ 2147483647 h 2336"/>
                  <a:gd name="T22" fmla="*/ 2147483647 w 320"/>
                  <a:gd name="T23" fmla="*/ 2147483647 h 2336"/>
                  <a:gd name="T24" fmla="*/ 2147483647 w 320"/>
                  <a:gd name="T25" fmla="*/ 2147483647 h 2336"/>
                  <a:gd name="T26" fmla="*/ 2147483647 w 320"/>
                  <a:gd name="T27" fmla="*/ 2147483647 h 2336"/>
                  <a:gd name="T28" fmla="*/ 2147483647 w 320"/>
                  <a:gd name="T29" fmla="*/ 2147483647 h 2336"/>
                  <a:gd name="T30" fmla="*/ 2147483647 w 320"/>
                  <a:gd name="T31" fmla="*/ 2147483647 h 2336"/>
                  <a:gd name="T32" fmla="*/ 2147483647 w 320"/>
                  <a:gd name="T33" fmla="*/ 2147483647 h 2336"/>
                  <a:gd name="T34" fmla="*/ 2147483647 w 320"/>
                  <a:gd name="T35" fmla="*/ 2147483647 h 23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0"/>
                  <a:gd name="T55" fmla="*/ 0 h 2336"/>
                  <a:gd name="T56" fmla="*/ 320 w 320"/>
                  <a:gd name="T57" fmla="*/ 2336 h 23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0" h="2336">
                    <a:moveTo>
                      <a:pt x="0" y="8"/>
                    </a:moveTo>
                    <a:cubicBezTo>
                      <a:pt x="0" y="4"/>
                      <a:pt x="4" y="0"/>
                      <a:pt x="8" y="0"/>
                    </a:cubicBezTo>
                    <a:lnTo>
                      <a:pt x="312" y="0"/>
                    </a:lnTo>
                    <a:cubicBezTo>
                      <a:pt x="317" y="0"/>
                      <a:pt x="320" y="4"/>
                      <a:pt x="320" y="8"/>
                    </a:cubicBezTo>
                    <a:lnTo>
                      <a:pt x="320" y="2328"/>
                    </a:lnTo>
                    <a:cubicBezTo>
                      <a:pt x="320" y="2333"/>
                      <a:pt x="317" y="2336"/>
                      <a:pt x="312" y="2336"/>
                    </a:cubicBezTo>
                    <a:lnTo>
                      <a:pt x="8" y="2336"/>
                    </a:lnTo>
                    <a:cubicBezTo>
                      <a:pt x="4" y="2336"/>
                      <a:pt x="0" y="2333"/>
                      <a:pt x="0" y="2328"/>
                    </a:cubicBezTo>
                    <a:lnTo>
                      <a:pt x="0" y="8"/>
                    </a:lnTo>
                    <a:close/>
                    <a:moveTo>
                      <a:pt x="16" y="2328"/>
                    </a:moveTo>
                    <a:lnTo>
                      <a:pt x="8" y="2320"/>
                    </a:lnTo>
                    <a:lnTo>
                      <a:pt x="312" y="2320"/>
                    </a:lnTo>
                    <a:lnTo>
                      <a:pt x="304" y="2328"/>
                    </a:lnTo>
                    <a:lnTo>
                      <a:pt x="304" y="8"/>
                    </a:lnTo>
                    <a:lnTo>
                      <a:pt x="312" y="16"/>
                    </a:lnTo>
                    <a:lnTo>
                      <a:pt x="8" y="16"/>
                    </a:lnTo>
                    <a:lnTo>
                      <a:pt x="16" y="8"/>
                    </a:lnTo>
                    <a:lnTo>
                      <a:pt x="16" y="2328"/>
                    </a:lnTo>
                    <a:close/>
                  </a:path>
                </a:pathLst>
              </a:custGeom>
              <a:noFill/>
              <a:ln w="9525">
                <a:solidFill>
                  <a:schemeClr val="tx1"/>
                </a:solidFill>
                <a:bevel/>
                <a:headEnd/>
                <a:tailEnd/>
              </a:ln>
              <a:extLst>
                <a:ext uri="{909E8E84-426E-40dd-AFC4-6F175D3DCCD1}">
                  <a14:hiddenFill xmlns:a14="http://schemas.microsoft.com/office/drawing/2010/main" xmlns="">
                    <a:solidFill>
                      <a:srgbClr val="FFFFFF"/>
                    </a:solidFill>
                  </a14:hiddenFill>
                </a:ext>
              </a:extLst>
            </p:spPr>
            <p:txBody>
              <a:bodyPr/>
              <a:lstStyle/>
              <a:p>
                <a:endParaRPr lang="ja-JP" altLang="en-US" sz="2800"/>
              </a:p>
            </p:txBody>
          </p:sp>
          <p:sp>
            <p:nvSpPr>
              <p:cNvPr id="43027" name="Rectangle 13"/>
              <p:cNvSpPr>
                <a:spLocks noChangeAspect="1" noChangeArrowheads="1"/>
              </p:cNvSpPr>
              <p:nvPr/>
            </p:nvSpPr>
            <p:spPr bwMode="auto">
              <a:xfrm>
                <a:off x="2771775" y="4776788"/>
                <a:ext cx="193675" cy="147478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ja-JP" altLang="en-US" sz="2800"/>
              </a:p>
            </p:txBody>
          </p:sp>
          <p:sp>
            <p:nvSpPr>
              <p:cNvPr id="43028" name="Freeform 14"/>
              <p:cNvSpPr>
                <a:spLocks noChangeAspect="1" noEditPoints="1"/>
              </p:cNvSpPr>
              <p:nvPr/>
            </p:nvSpPr>
            <p:spPr bwMode="auto">
              <a:xfrm>
                <a:off x="2768600" y="4772025"/>
                <a:ext cx="204788" cy="1484313"/>
              </a:xfrm>
              <a:custGeom>
                <a:avLst/>
                <a:gdLst>
                  <a:gd name="T0" fmla="*/ 0 w 320"/>
                  <a:gd name="T1" fmla="*/ 2147483647 h 2768"/>
                  <a:gd name="T2" fmla="*/ 2147483647 w 320"/>
                  <a:gd name="T3" fmla="*/ 0 h 2768"/>
                  <a:gd name="T4" fmla="*/ 2147483647 w 320"/>
                  <a:gd name="T5" fmla="*/ 0 h 2768"/>
                  <a:gd name="T6" fmla="*/ 2147483647 w 320"/>
                  <a:gd name="T7" fmla="*/ 2147483647 h 2768"/>
                  <a:gd name="T8" fmla="*/ 2147483647 w 320"/>
                  <a:gd name="T9" fmla="*/ 2147483647 h 2768"/>
                  <a:gd name="T10" fmla="*/ 2147483647 w 320"/>
                  <a:gd name="T11" fmla="*/ 2147483647 h 2768"/>
                  <a:gd name="T12" fmla="*/ 2147483647 w 320"/>
                  <a:gd name="T13" fmla="*/ 2147483647 h 2768"/>
                  <a:gd name="T14" fmla="*/ 0 w 320"/>
                  <a:gd name="T15" fmla="*/ 2147483647 h 2768"/>
                  <a:gd name="T16" fmla="*/ 0 w 320"/>
                  <a:gd name="T17" fmla="*/ 2147483647 h 2768"/>
                  <a:gd name="T18" fmla="*/ 2147483647 w 320"/>
                  <a:gd name="T19" fmla="*/ 2147483647 h 2768"/>
                  <a:gd name="T20" fmla="*/ 2147483647 w 320"/>
                  <a:gd name="T21" fmla="*/ 2147483647 h 2768"/>
                  <a:gd name="T22" fmla="*/ 2147483647 w 320"/>
                  <a:gd name="T23" fmla="*/ 2147483647 h 2768"/>
                  <a:gd name="T24" fmla="*/ 2147483647 w 320"/>
                  <a:gd name="T25" fmla="*/ 2147483647 h 2768"/>
                  <a:gd name="T26" fmla="*/ 2147483647 w 320"/>
                  <a:gd name="T27" fmla="*/ 2147483647 h 2768"/>
                  <a:gd name="T28" fmla="*/ 2147483647 w 320"/>
                  <a:gd name="T29" fmla="*/ 2147483647 h 2768"/>
                  <a:gd name="T30" fmla="*/ 2147483647 w 320"/>
                  <a:gd name="T31" fmla="*/ 2147483647 h 2768"/>
                  <a:gd name="T32" fmla="*/ 2147483647 w 320"/>
                  <a:gd name="T33" fmla="*/ 2147483647 h 2768"/>
                  <a:gd name="T34" fmla="*/ 2147483647 w 320"/>
                  <a:gd name="T35" fmla="*/ 2147483647 h 27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0"/>
                  <a:gd name="T55" fmla="*/ 0 h 2768"/>
                  <a:gd name="T56" fmla="*/ 320 w 320"/>
                  <a:gd name="T57" fmla="*/ 2768 h 27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0" h="2768">
                    <a:moveTo>
                      <a:pt x="0" y="8"/>
                    </a:moveTo>
                    <a:cubicBezTo>
                      <a:pt x="0" y="4"/>
                      <a:pt x="4" y="0"/>
                      <a:pt x="8" y="0"/>
                    </a:cubicBezTo>
                    <a:lnTo>
                      <a:pt x="312" y="0"/>
                    </a:lnTo>
                    <a:cubicBezTo>
                      <a:pt x="317" y="0"/>
                      <a:pt x="320" y="4"/>
                      <a:pt x="320" y="8"/>
                    </a:cubicBezTo>
                    <a:lnTo>
                      <a:pt x="320" y="2760"/>
                    </a:lnTo>
                    <a:cubicBezTo>
                      <a:pt x="320" y="2765"/>
                      <a:pt x="317" y="2768"/>
                      <a:pt x="312" y="2768"/>
                    </a:cubicBezTo>
                    <a:lnTo>
                      <a:pt x="8" y="2768"/>
                    </a:lnTo>
                    <a:cubicBezTo>
                      <a:pt x="4" y="2768"/>
                      <a:pt x="0" y="2765"/>
                      <a:pt x="0" y="2760"/>
                    </a:cubicBezTo>
                    <a:lnTo>
                      <a:pt x="0" y="8"/>
                    </a:lnTo>
                    <a:close/>
                    <a:moveTo>
                      <a:pt x="16" y="2760"/>
                    </a:moveTo>
                    <a:lnTo>
                      <a:pt x="8" y="2752"/>
                    </a:lnTo>
                    <a:lnTo>
                      <a:pt x="312" y="2752"/>
                    </a:lnTo>
                    <a:lnTo>
                      <a:pt x="304" y="2760"/>
                    </a:lnTo>
                    <a:lnTo>
                      <a:pt x="304" y="8"/>
                    </a:lnTo>
                    <a:lnTo>
                      <a:pt x="312" y="16"/>
                    </a:lnTo>
                    <a:lnTo>
                      <a:pt x="8" y="16"/>
                    </a:lnTo>
                    <a:lnTo>
                      <a:pt x="16" y="8"/>
                    </a:lnTo>
                    <a:lnTo>
                      <a:pt x="16" y="2760"/>
                    </a:lnTo>
                    <a:close/>
                  </a:path>
                </a:pathLst>
              </a:custGeom>
              <a:solidFill>
                <a:srgbClr val="000000"/>
              </a:solidFill>
              <a:ln w="6">
                <a:solidFill>
                  <a:srgbClr val="000000"/>
                </a:solidFill>
                <a:bevel/>
                <a:headEnd/>
                <a:tailEnd/>
              </a:ln>
            </p:spPr>
            <p:txBody>
              <a:bodyPr/>
              <a:lstStyle/>
              <a:p>
                <a:endParaRPr lang="ja-JP" altLang="en-US" sz="2800"/>
              </a:p>
            </p:txBody>
          </p:sp>
          <p:sp>
            <p:nvSpPr>
              <p:cNvPr id="43029" name="Rectangle 15"/>
              <p:cNvSpPr>
                <a:spLocks noChangeAspect="1" noChangeArrowheads="1"/>
              </p:cNvSpPr>
              <p:nvPr/>
            </p:nvSpPr>
            <p:spPr bwMode="auto">
              <a:xfrm>
                <a:off x="3197225" y="4527550"/>
                <a:ext cx="193675" cy="1724025"/>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ja-JP" altLang="en-US" sz="2800"/>
              </a:p>
            </p:txBody>
          </p:sp>
          <p:sp>
            <p:nvSpPr>
              <p:cNvPr id="43030" name="Freeform 16"/>
              <p:cNvSpPr>
                <a:spLocks noChangeAspect="1" noEditPoints="1"/>
              </p:cNvSpPr>
              <p:nvPr/>
            </p:nvSpPr>
            <p:spPr bwMode="auto">
              <a:xfrm>
                <a:off x="3192463" y="4524375"/>
                <a:ext cx="206375" cy="1731963"/>
              </a:xfrm>
              <a:custGeom>
                <a:avLst/>
                <a:gdLst>
                  <a:gd name="T0" fmla="*/ 0 w 320"/>
                  <a:gd name="T1" fmla="*/ 2147483647 h 3232"/>
                  <a:gd name="T2" fmla="*/ 2147483647 w 320"/>
                  <a:gd name="T3" fmla="*/ 0 h 3232"/>
                  <a:gd name="T4" fmla="*/ 2147483647 w 320"/>
                  <a:gd name="T5" fmla="*/ 0 h 3232"/>
                  <a:gd name="T6" fmla="*/ 2147483647 w 320"/>
                  <a:gd name="T7" fmla="*/ 2147483647 h 3232"/>
                  <a:gd name="T8" fmla="*/ 2147483647 w 320"/>
                  <a:gd name="T9" fmla="*/ 2147483647 h 3232"/>
                  <a:gd name="T10" fmla="*/ 2147483647 w 320"/>
                  <a:gd name="T11" fmla="*/ 2147483647 h 3232"/>
                  <a:gd name="T12" fmla="*/ 2147483647 w 320"/>
                  <a:gd name="T13" fmla="*/ 2147483647 h 3232"/>
                  <a:gd name="T14" fmla="*/ 0 w 320"/>
                  <a:gd name="T15" fmla="*/ 2147483647 h 3232"/>
                  <a:gd name="T16" fmla="*/ 0 w 320"/>
                  <a:gd name="T17" fmla="*/ 2147483647 h 3232"/>
                  <a:gd name="T18" fmla="*/ 2147483647 w 320"/>
                  <a:gd name="T19" fmla="*/ 2147483647 h 3232"/>
                  <a:gd name="T20" fmla="*/ 2147483647 w 320"/>
                  <a:gd name="T21" fmla="*/ 2147483647 h 3232"/>
                  <a:gd name="T22" fmla="*/ 2147483647 w 320"/>
                  <a:gd name="T23" fmla="*/ 2147483647 h 3232"/>
                  <a:gd name="T24" fmla="*/ 2147483647 w 320"/>
                  <a:gd name="T25" fmla="*/ 2147483647 h 3232"/>
                  <a:gd name="T26" fmla="*/ 2147483647 w 320"/>
                  <a:gd name="T27" fmla="*/ 2147483647 h 3232"/>
                  <a:gd name="T28" fmla="*/ 2147483647 w 320"/>
                  <a:gd name="T29" fmla="*/ 2147483647 h 3232"/>
                  <a:gd name="T30" fmla="*/ 2147483647 w 320"/>
                  <a:gd name="T31" fmla="*/ 2147483647 h 3232"/>
                  <a:gd name="T32" fmla="*/ 2147483647 w 320"/>
                  <a:gd name="T33" fmla="*/ 2147483647 h 3232"/>
                  <a:gd name="T34" fmla="*/ 2147483647 w 320"/>
                  <a:gd name="T35" fmla="*/ 2147483647 h 32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0"/>
                  <a:gd name="T55" fmla="*/ 0 h 3232"/>
                  <a:gd name="T56" fmla="*/ 320 w 320"/>
                  <a:gd name="T57" fmla="*/ 3232 h 32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0" h="3232">
                    <a:moveTo>
                      <a:pt x="0" y="8"/>
                    </a:moveTo>
                    <a:cubicBezTo>
                      <a:pt x="0" y="4"/>
                      <a:pt x="4" y="0"/>
                      <a:pt x="8" y="0"/>
                    </a:cubicBezTo>
                    <a:lnTo>
                      <a:pt x="312" y="0"/>
                    </a:lnTo>
                    <a:cubicBezTo>
                      <a:pt x="317" y="0"/>
                      <a:pt x="320" y="4"/>
                      <a:pt x="320" y="8"/>
                    </a:cubicBezTo>
                    <a:lnTo>
                      <a:pt x="320" y="3224"/>
                    </a:lnTo>
                    <a:cubicBezTo>
                      <a:pt x="320" y="3229"/>
                      <a:pt x="317" y="3232"/>
                      <a:pt x="312" y="3232"/>
                    </a:cubicBezTo>
                    <a:lnTo>
                      <a:pt x="8" y="3232"/>
                    </a:lnTo>
                    <a:cubicBezTo>
                      <a:pt x="4" y="3232"/>
                      <a:pt x="0" y="3229"/>
                      <a:pt x="0" y="3224"/>
                    </a:cubicBezTo>
                    <a:lnTo>
                      <a:pt x="0" y="8"/>
                    </a:lnTo>
                    <a:close/>
                    <a:moveTo>
                      <a:pt x="16" y="3224"/>
                    </a:moveTo>
                    <a:lnTo>
                      <a:pt x="8" y="3216"/>
                    </a:lnTo>
                    <a:lnTo>
                      <a:pt x="312" y="3216"/>
                    </a:lnTo>
                    <a:lnTo>
                      <a:pt x="304" y="3224"/>
                    </a:lnTo>
                    <a:lnTo>
                      <a:pt x="304" y="8"/>
                    </a:lnTo>
                    <a:lnTo>
                      <a:pt x="312" y="16"/>
                    </a:lnTo>
                    <a:lnTo>
                      <a:pt x="8" y="16"/>
                    </a:lnTo>
                    <a:lnTo>
                      <a:pt x="16" y="8"/>
                    </a:lnTo>
                    <a:lnTo>
                      <a:pt x="16" y="3224"/>
                    </a:lnTo>
                    <a:close/>
                  </a:path>
                </a:pathLst>
              </a:custGeom>
              <a:solidFill>
                <a:srgbClr val="000000"/>
              </a:solidFill>
              <a:ln w="6">
                <a:solidFill>
                  <a:srgbClr val="000000"/>
                </a:solidFill>
                <a:bevel/>
                <a:headEnd/>
                <a:tailEnd/>
              </a:ln>
            </p:spPr>
            <p:txBody>
              <a:bodyPr/>
              <a:lstStyle/>
              <a:p>
                <a:endParaRPr lang="ja-JP" altLang="en-US" sz="2800"/>
              </a:p>
            </p:txBody>
          </p:sp>
          <p:sp>
            <p:nvSpPr>
              <p:cNvPr id="43031" name="Freeform 17"/>
              <p:cNvSpPr>
                <a:spLocks noChangeAspect="1" noEditPoints="1"/>
              </p:cNvSpPr>
              <p:nvPr/>
            </p:nvSpPr>
            <p:spPr bwMode="auto">
              <a:xfrm>
                <a:off x="1781175" y="5351463"/>
                <a:ext cx="61913" cy="136525"/>
              </a:xfrm>
              <a:custGeom>
                <a:avLst/>
                <a:gdLst>
                  <a:gd name="T0" fmla="*/ 2147483647 w 36"/>
                  <a:gd name="T1" fmla="*/ 2147483647 h 96"/>
                  <a:gd name="T2" fmla="*/ 2147483647 w 36"/>
                  <a:gd name="T3" fmla="*/ 2147483647 h 96"/>
                  <a:gd name="T4" fmla="*/ 2147483647 w 36"/>
                  <a:gd name="T5" fmla="*/ 0 h 96"/>
                  <a:gd name="T6" fmla="*/ 2147483647 w 36"/>
                  <a:gd name="T7" fmla="*/ 2147483647 h 96"/>
                  <a:gd name="T8" fmla="*/ 0 w 36"/>
                  <a:gd name="T9" fmla="*/ 2147483647 h 96"/>
                  <a:gd name="T10" fmla="*/ 2147483647 w 36"/>
                  <a:gd name="T11" fmla="*/ 2147483647 h 96"/>
                  <a:gd name="T12" fmla="*/ 0 w 36"/>
                  <a:gd name="T13" fmla="*/ 2147483647 h 96"/>
                  <a:gd name="T14" fmla="*/ 0 w 36"/>
                  <a:gd name="T15" fmla="*/ 0 h 96"/>
                  <a:gd name="T16" fmla="*/ 2147483647 w 36"/>
                  <a:gd name="T17" fmla="*/ 0 h 96"/>
                  <a:gd name="T18" fmla="*/ 0 w 36"/>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96"/>
                  <a:gd name="T32" fmla="*/ 36 w 36"/>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96">
                    <a:moveTo>
                      <a:pt x="18" y="96"/>
                    </a:moveTo>
                    <a:lnTo>
                      <a:pt x="18" y="48"/>
                    </a:lnTo>
                    <a:lnTo>
                      <a:pt x="18" y="0"/>
                    </a:lnTo>
                    <a:lnTo>
                      <a:pt x="18" y="96"/>
                    </a:lnTo>
                    <a:close/>
                    <a:moveTo>
                      <a:pt x="0" y="96"/>
                    </a:moveTo>
                    <a:lnTo>
                      <a:pt x="36" y="96"/>
                    </a:lnTo>
                    <a:lnTo>
                      <a:pt x="0" y="96"/>
                    </a:lnTo>
                    <a:close/>
                    <a:moveTo>
                      <a:pt x="0" y="0"/>
                    </a:moveTo>
                    <a:lnTo>
                      <a:pt x="36"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sz="2800"/>
              </a:p>
            </p:txBody>
          </p:sp>
          <p:sp>
            <p:nvSpPr>
              <p:cNvPr id="43032" name="Freeform 18"/>
              <p:cNvSpPr>
                <a:spLocks noChangeAspect="1" noEditPoints="1"/>
              </p:cNvSpPr>
              <p:nvPr/>
            </p:nvSpPr>
            <p:spPr bwMode="auto">
              <a:xfrm>
                <a:off x="1781175" y="5346700"/>
                <a:ext cx="61913" cy="146050"/>
              </a:xfrm>
              <a:custGeom>
                <a:avLst/>
                <a:gdLst>
                  <a:gd name="T0" fmla="*/ 2147483647 w 36"/>
                  <a:gd name="T1" fmla="*/ 2147483647 h 102"/>
                  <a:gd name="T2" fmla="*/ 2147483647 w 36"/>
                  <a:gd name="T3" fmla="*/ 2147483647 h 102"/>
                  <a:gd name="T4" fmla="*/ 2147483647 w 36"/>
                  <a:gd name="T5" fmla="*/ 2147483647 h 102"/>
                  <a:gd name="T6" fmla="*/ 2147483647 w 36"/>
                  <a:gd name="T7" fmla="*/ 2147483647 h 102"/>
                  <a:gd name="T8" fmla="*/ 2147483647 w 36"/>
                  <a:gd name="T9" fmla="*/ 2147483647 h 102"/>
                  <a:gd name="T10" fmla="*/ 2147483647 w 36"/>
                  <a:gd name="T11" fmla="*/ 2147483647 h 102"/>
                  <a:gd name="T12" fmla="*/ 2147483647 w 36"/>
                  <a:gd name="T13" fmla="*/ 2147483647 h 102"/>
                  <a:gd name="T14" fmla="*/ 0 w 36"/>
                  <a:gd name="T15" fmla="*/ 2147483647 h 102"/>
                  <a:gd name="T16" fmla="*/ 2147483647 w 36"/>
                  <a:gd name="T17" fmla="*/ 2147483647 h 102"/>
                  <a:gd name="T18" fmla="*/ 2147483647 w 36"/>
                  <a:gd name="T19" fmla="*/ 2147483647 h 102"/>
                  <a:gd name="T20" fmla="*/ 0 w 36"/>
                  <a:gd name="T21" fmla="*/ 2147483647 h 102"/>
                  <a:gd name="T22" fmla="*/ 0 w 36"/>
                  <a:gd name="T23" fmla="*/ 2147483647 h 102"/>
                  <a:gd name="T24" fmla="*/ 0 w 36"/>
                  <a:gd name="T25" fmla="*/ 0 h 102"/>
                  <a:gd name="T26" fmla="*/ 2147483647 w 36"/>
                  <a:gd name="T27" fmla="*/ 0 h 102"/>
                  <a:gd name="T28" fmla="*/ 2147483647 w 36"/>
                  <a:gd name="T29" fmla="*/ 2147483647 h 102"/>
                  <a:gd name="T30" fmla="*/ 0 w 36"/>
                  <a:gd name="T31" fmla="*/ 2147483647 h 102"/>
                  <a:gd name="T32" fmla="*/ 0 w 36"/>
                  <a:gd name="T33" fmla="*/ 0 h 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
                  <a:gd name="T52" fmla="*/ 0 h 102"/>
                  <a:gd name="T53" fmla="*/ 36 w 36"/>
                  <a:gd name="T54" fmla="*/ 102 h 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 h="102">
                    <a:moveTo>
                      <a:pt x="15" y="99"/>
                    </a:moveTo>
                    <a:lnTo>
                      <a:pt x="15" y="51"/>
                    </a:lnTo>
                    <a:lnTo>
                      <a:pt x="15" y="3"/>
                    </a:lnTo>
                    <a:lnTo>
                      <a:pt x="21" y="3"/>
                    </a:lnTo>
                    <a:lnTo>
                      <a:pt x="21" y="51"/>
                    </a:lnTo>
                    <a:lnTo>
                      <a:pt x="21" y="99"/>
                    </a:lnTo>
                    <a:lnTo>
                      <a:pt x="15" y="99"/>
                    </a:lnTo>
                    <a:close/>
                    <a:moveTo>
                      <a:pt x="0" y="96"/>
                    </a:moveTo>
                    <a:lnTo>
                      <a:pt x="36" y="96"/>
                    </a:lnTo>
                    <a:lnTo>
                      <a:pt x="36" y="102"/>
                    </a:lnTo>
                    <a:lnTo>
                      <a:pt x="0" y="102"/>
                    </a:lnTo>
                    <a:lnTo>
                      <a:pt x="0" y="96"/>
                    </a:lnTo>
                    <a:close/>
                    <a:moveTo>
                      <a:pt x="0" y="0"/>
                    </a:moveTo>
                    <a:lnTo>
                      <a:pt x="36" y="0"/>
                    </a:lnTo>
                    <a:lnTo>
                      <a:pt x="36" y="6"/>
                    </a:lnTo>
                    <a:lnTo>
                      <a:pt x="0" y="6"/>
                    </a:lnTo>
                    <a:lnTo>
                      <a:pt x="0" y="0"/>
                    </a:lnTo>
                    <a:close/>
                  </a:path>
                </a:pathLst>
              </a:custGeom>
              <a:solidFill>
                <a:srgbClr val="000000"/>
              </a:solidFill>
              <a:ln w="0">
                <a:solidFill>
                  <a:srgbClr val="000000"/>
                </a:solidFill>
                <a:round/>
                <a:headEnd/>
                <a:tailEnd/>
              </a:ln>
            </p:spPr>
            <p:txBody>
              <a:bodyPr/>
              <a:lstStyle/>
              <a:p>
                <a:endParaRPr lang="ja-JP" altLang="en-US" sz="2800"/>
              </a:p>
            </p:txBody>
          </p:sp>
          <p:sp>
            <p:nvSpPr>
              <p:cNvPr id="43033" name="Freeform 19"/>
              <p:cNvSpPr>
                <a:spLocks noChangeAspect="1" noEditPoints="1"/>
              </p:cNvSpPr>
              <p:nvPr/>
            </p:nvSpPr>
            <p:spPr bwMode="auto">
              <a:xfrm>
                <a:off x="1989138" y="5359400"/>
                <a:ext cx="58737" cy="266700"/>
              </a:xfrm>
              <a:custGeom>
                <a:avLst/>
                <a:gdLst>
                  <a:gd name="T0" fmla="*/ 2147483647 w 36"/>
                  <a:gd name="T1" fmla="*/ 2147483647 h 186"/>
                  <a:gd name="T2" fmla="*/ 2147483647 w 36"/>
                  <a:gd name="T3" fmla="*/ 2147483647 h 186"/>
                  <a:gd name="T4" fmla="*/ 2147483647 w 36"/>
                  <a:gd name="T5" fmla="*/ 0 h 186"/>
                  <a:gd name="T6" fmla="*/ 2147483647 w 36"/>
                  <a:gd name="T7" fmla="*/ 2147483647 h 186"/>
                  <a:gd name="T8" fmla="*/ 0 w 36"/>
                  <a:gd name="T9" fmla="*/ 2147483647 h 186"/>
                  <a:gd name="T10" fmla="*/ 2147483647 w 36"/>
                  <a:gd name="T11" fmla="*/ 2147483647 h 186"/>
                  <a:gd name="T12" fmla="*/ 0 w 36"/>
                  <a:gd name="T13" fmla="*/ 2147483647 h 186"/>
                  <a:gd name="T14" fmla="*/ 0 w 36"/>
                  <a:gd name="T15" fmla="*/ 0 h 186"/>
                  <a:gd name="T16" fmla="*/ 2147483647 w 36"/>
                  <a:gd name="T17" fmla="*/ 0 h 186"/>
                  <a:gd name="T18" fmla="*/ 0 w 36"/>
                  <a:gd name="T19" fmla="*/ 0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186"/>
                  <a:gd name="T32" fmla="*/ 36 w 36"/>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186">
                    <a:moveTo>
                      <a:pt x="18" y="186"/>
                    </a:moveTo>
                    <a:lnTo>
                      <a:pt x="18" y="93"/>
                    </a:lnTo>
                    <a:lnTo>
                      <a:pt x="18" y="0"/>
                    </a:lnTo>
                    <a:lnTo>
                      <a:pt x="18" y="186"/>
                    </a:lnTo>
                    <a:close/>
                    <a:moveTo>
                      <a:pt x="0" y="186"/>
                    </a:moveTo>
                    <a:lnTo>
                      <a:pt x="36" y="186"/>
                    </a:lnTo>
                    <a:lnTo>
                      <a:pt x="0" y="186"/>
                    </a:lnTo>
                    <a:close/>
                    <a:moveTo>
                      <a:pt x="0" y="0"/>
                    </a:moveTo>
                    <a:lnTo>
                      <a:pt x="36"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sz="2800"/>
              </a:p>
            </p:txBody>
          </p:sp>
          <p:sp>
            <p:nvSpPr>
              <p:cNvPr id="43034" name="Freeform 20"/>
              <p:cNvSpPr>
                <a:spLocks noChangeAspect="1" noEditPoints="1"/>
              </p:cNvSpPr>
              <p:nvPr/>
            </p:nvSpPr>
            <p:spPr bwMode="auto">
              <a:xfrm>
                <a:off x="1989138" y="5356225"/>
                <a:ext cx="58737" cy="273050"/>
              </a:xfrm>
              <a:custGeom>
                <a:avLst/>
                <a:gdLst>
                  <a:gd name="T0" fmla="*/ 2147483647 w 36"/>
                  <a:gd name="T1" fmla="*/ 2147483647 h 192"/>
                  <a:gd name="T2" fmla="*/ 2147483647 w 36"/>
                  <a:gd name="T3" fmla="*/ 2147483647 h 192"/>
                  <a:gd name="T4" fmla="*/ 2147483647 w 36"/>
                  <a:gd name="T5" fmla="*/ 2147483647 h 192"/>
                  <a:gd name="T6" fmla="*/ 2147483647 w 36"/>
                  <a:gd name="T7" fmla="*/ 2147483647 h 192"/>
                  <a:gd name="T8" fmla="*/ 2147483647 w 36"/>
                  <a:gd name="T9" fmla="*/ 2147483647 h 192"/>
                  <a:gd name="T10" fmla="*/ 2147483647 w 36"/>
                  <a:gd name="T11" fmla="*/ 2147483647 h 192"/>
                  <a:gd name="T12" fmla="*/ 2147483647 w 36"/>
                  <a:gd name="T13" fmla="*/ 2147483647 h 192"/>
                  <a:gd name="T14" fmla="*/ 0 w 36"/>
                  <a:gd name="T15" fmla="*/ 2147483647 h 192"/>
                  <a:gd name="T16" fmla="*/ 2147483647 w 36"/>
                  <a:gd name="T17" fmla="*/ 2147483647 h 192"/>
                  <a:gd name="T18" fmla="*/ 2147483647 w 36"/>
                  <a:gd name="T19" fmla="*/ 2147483647 h 192"/>
                  <a:gd name="T20" fmla="*/ 0 w 36"/>
                  <a:gd name="T21" fmla="*/ 2147483647 h 192"/>
                  <a:gd name="T22" fmla="*/ 0 w 36"/>
                  <a:gd name="T23" fmla="*/ 2147483647 h 192"/>
                  <a:gd name="T24" fmla="*/ 0 w 36"/>
                  <a:gd name="T25" fmla="*/ 0 h 192"/>
                  <a:gd name="T26" fmla="*/ 2147483647 w 36"/>
                  <a:gd name="T27" fmla="*/ 0 h 192"/>
                  <a:gd name="T28" fmla="*/ 2147483647 w 36"/>
                  <a:gd name="T29" fmla="*/ 2147483647 h 192"/>
                  <a:gd name="T30" fmla="*/ 0 w 36"/>
                  <a:gd name="T31" fmla="*/ 2147483647 h 192"/>
                  <a:gd name="T32" fmla="*/ 0 w 36"/>
                  <a:gd name="T33" fmla="*/ 0 h 1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
                  <a:gd name="T52" fmla="*/ 0 h 192"/>
                  <a:gd name="T53" fmla="*/ 36 w 36"/>
                  <a:gd name="T54" fmla="*/ 192 h 1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 h="192">
                    <a:moveTo>
                      <a:pt x="15" y="189"/>
                    </a:moveTo>
                    <a:lnTo>
                      <a:pt x="15" y="96"/>
                    </a:lnTo>
                    <a:lnTo>
                      <a:pt x="15" y="3"/>
                    </a:lnTo>
                    <a:lnTo>
                      <a:pt x="21" y="3"/>
                    </a:lnTo>
                    <a:lnTo>
                      <a:pt x="21" y="96"/>
                    </a:lnTo>
                    <a:lnTo>
                      <a:pt x="21" y="189"/>
                    </a:lnTo>
                    <a:lnTo>
                      <a:pt x="15" y="189"/>
                    </a:lnTo>
                    <a:close/>
                    <a:moveTo>
                      <a:pt x="0" y="186"/>
                    </a:moveTo>
                    <a:lnTo>
                      <a:pt x="36" y="186"/>
                    </a:lnTo>
                    <a:lnTo>
                      <a:pt x="36" y="192"/>
                    </a:lnTo>
                    <a:lnTo>
                      <a:pt x="0" y="192"/>
                    </a:lnTo>
                    <a:lnTo>
                      <a:pt x="0" y="186"/>
                    </a:lnTo>
                    <a:close/>
                    <a:moveTo>
                      <a:pt x="0" y="0"/>
                    </a:moveTo>
                    <a:lnTo>
                      <a:pt x="36" y="0"/>
                    </a:lnTo>
                    <a:lnTo>
                      <a:pt x="36" y="6"/>
                    </a:lnTo>
                    <a:lnTo>
                      <a:pt x="0" y="6"/>
                    </a:lnTo>
                    <a:lnTo>
                      <a:pt x="0" y="0"/>
                    </a:lnTo>
                    <a:close/>
                  </a:path>
                </a:pathLst>
              </a:custGeom>
              <a:solidFill>
                <a:srgbClr val="000000"/>
              </a:solidFill>
              <a:ln w="0">
                <a:solidFill>
                  <a:srgbClr val="000000"/>
                </a:solidFill>
                <a:round/>
                <a:headEnd/>
                <a:tailEnd/>
              </a:ln>
            </p:spPr>
            <p:txBody>
              <a:bodyPr/>
              <a:lstStyle/>
              <a:p>
                <a:endParaRPr lang="ja-JP" altLang="en-US" sz="2800"/>
              </a:p>
            </p:txBody>
          </p:sp>
          <p:sp>
            <p:nvSpPr>
              <p:cNvPr id="43035" name="Freeform 21"/>
              <p:cNvSpPr>
                <a:spLocks noChangeAspect="1" noEditPoints="1"/>
              </p:cNvSpPr>
              <p:nvPr/>
            </p:nvSpPr>
            <p:spPr bwMode="auto">
              <a:xfrm>
                <a:off x="2401888" y="5008563"/>
                <a:ext cx="61912" cy="7937"/>
              </a:xfrm>
              <a:custGeom>
                <a:avLst/>
                <a:gdLst>
                  <a:gd name="T0" fmla="*/ 2147483647 w 36"/>
                  <a:gd name="T1" fmla="*/ 2147483647 h 6"/>
                  <a:gd name="T2" fmla="*/ 2147483647 w 36"/>
                  <a:gd name="T3" fmla="*/ 2147483647 h 6"/>
                  <a:gd name="T4" fmla="*/ 2147483647 w 36"/>
                  <a:gd name="T5" fmla="*/ 0 h 6"/>
                  <a:gd name="T6" fmla="*/ 2147483647 w 36"/>
                  <a:gd name="T7" fmla="*/ 2147483647 h 6"/>
                  <a:gd name="T8" fmla="*/ 0 w 36"/>
                  <a:gd name="T9" fmla="*/ 2147483647 h 6"/>
                  <a:gd name="T10" fmla="*/ 2147483647 w 36"/>
                  <a:gd name="T11" fmla="*/ 2147483647 h 6"/>
                  <a:gd name="T12" fmla="*/ 0 w 36"/>
                  <a:gd name="T13" fmla="*/ 2147483647 h 6"/>
                  <a:gd name="T14" fmla="*/ 0 w 36"/>
                  <a:gd name="T15" fmla="*/ 0 h 6"/>
                  <a:gd name="T16" fmla="*/ 2147483647 w 36"/>
                  <a:gd name="T17" fmla="*/ 0 h 6"/>
                  <a:gd name="T18" fmla="*/ 0 w 36"/>
                  <a:gd name="T19" fmla="*/ 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6"/>
                  <a:gd name="T32" fmla="*/ 36 w 36"/>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6">
                    <a:moveTo>
                      <a:pt x="18" y="6"/>
                    </a:moveTo>
                    <a:lnTo>
                      <a:pt x="18" y="3"/>
                    </a:lnTo>
                    <a:lnTo>
                      <a:pt x="18" y="0"/>
                    </a:lnTo>
                    <a:lnTo>
                      <a:pt x="18" y="6"/>
                    </a:lnTo>
                    <a:close/>
                    <a:moveTo>
                      <a:pt x="0" y="6"/>
                    </a:moveTo>
                    <a:lnTo>
                      <a:pt x="36" y="6"/>
                    </a:lnTo>
                    <a:lnTo>
                      <a:pt x="0" y="6"/>
                    </a:lnTo>
                    <a:close/>
                    <a:moveTo>
                      <a:pt x="0" y="0"/>
                    </a:moveTo>
                    <a:lnTo>
                      <a:pt x="36"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sz="2800"/>
              </a:p>
            </p:txBody>
          </p:sp>
          <p:sp>
            <p:nvSpPr>
              <p:cNvPr id="43036" name="Freeform 22"/>
              <p:cNvSpPr>
                <a:spLocks noChangeAspect="1" noEditPoints="1"/>
              </p:cNvSpPr>
              <p:nvPr/>
            </p:nvSpPr>
            <p:spPr bwMode="auto">
              <a:xfrm>
                <a:off x="2401888" y="5003800"/>
                <a:ext cx="61912" cy="17463"/>
              </a:xfrm>
              <a:custGeom>
                <a:avLst/>
                <a:gdLst>
                  <a:gd name="T0" fmla="*/ 2147483647 w 36"/>
                  <a:gd name="T1" fmla="*/ 2147483647 h 12"/>
                  <a:gd name="T2" fmla="*/ 2147483647 w 36"/>
                  <a:gd name="T3" fmla="*/ 2147483647 h 12"/>
                  <a:gd name="T4" fmla="*/ 2147483647 w 36"/>
                  <a:gd name="T5" fmla="*/ 2147483647 h 12"/>
                  <a:gd name="T6" fmla="*/ 2147483647 w 36"/>
                  <a:gd name="T7" fmla="*/ 2147483647 h 12"/>
                  <a:gd name="T8" fmla="*/ 2147483647 w 36"/>
                  <a:gd name="T9" fmla="*/ 2147483647 h 12"/>
                  <a:gd name="T10" fmla="*/ 2147483647 w 36"/>
                  <a:gd name="T11" fmla="*/ 2147483647 h 12"/>
                  <a:gd name="T12" fmla="*/ 2147483647 w 36"/>
                  <a:gd name="T13" fmla="*/ 2147483647 h 12"/>
                  <a:gd name="T14" fmla="*/ 0 w 36"/>
                  <a:gd name="T15" fmla="*/ 2147483647 h 12"/>
                  <a:gd name="T16" fmla="*/ 2147483647 w 36"/>
                  <a:gd name="T17" fmla="*/ 2147483647 h 12"/>
                  <a:gd name="T18" fmla="*/ 2147483647 w 36"/>
                  <a:gd name="T19" fmla="*/ 2147483647 h 12"/>
                  <a:gd name="T20" fmla="*/ 0 w 36"/>
                  <a:gd name="T21" fmla="*/ 2147483647 h 12"/>
                  <a:gd name="T22" fmla="*/ 0 w 36"/>
                  <a:gd name="T23" fmla="*/ 2147483647 h 12"/>
                  <a:gd name="T24" fmla="*/ 0 w 36"/>
                  <a:gd name="T25" fmla="*/ 0 h 12"/>
                  <a:gd name="T26" fmla="*/ 2147483647 w 36"/>
                  <a:gd name="T27" fmla="*/ 0 h 12"/>
                  <a:gd name="T28" fmla="*/ 2147483647 w 36"/>
                  <a:gd name="T29" fmla="*/ 2147483647 h 12"/>
                  <a:gd name="T30" fmla="*/ 0 w 36"/>
                  <a:gd name="T31" fmla="*/ 2147483647 h 12"/>
                  <a:gd name="T32" fmla="*/ 0 w 36"/>
                  <a:gd name="T33" fmla="*/ 0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
                  <a:gd name="T52" fmla="*/ 0 h 12"/>
                  <a:gd name="T53" fmla="*/ 36 w 36"/>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 h="12">
                    <a:moveTo>
                      <a:pt x="15" y="9"/>
                    </a:moveTo>
                    <a:lnTo>
                      <a:pt x="15" y="6"/>
                    </a:lnTo>
                    <a:lnTo>
                      <a:pt x="15" y="3"/>
                    </a:lnTo>
                    <a:lnTo>
                      <a:pt x="21" y="3"/>
                    </a:lnTo>
                    <a:lnTo>
                      <a:pt x="21" y="6"/>
                    </a:lnTo>
                    <a:lnTo>
                      <a:pt x="21" y="9"/>
                    </a:lnTo>
                    <a:lnTo>
                      <a:pt x="15" y="9"/>
                    </a:lnTo>
                    <a:close/>
                    <a:moveTo>
                      <a:pt x="0" y="6"/>
                    </a:moveTo>
                    <a:lnTo>
                      <a:pt x="36" y="6"/>
                    </a:lnTo>
                    <a:lnTo>
                      <a:pt x="36" y="12"/>
                    </a:lnTo>
                    <a:lnTo>
                      <a:pt x="0" y="12"/>
                    </a:lnTo>
                    <a:lnTo>
                      <a:pt x="0" y="6"/>
                    </a:lnTo>
                    <a:close/>
                    <a:moveTo>
                      <a:pt x="0" y="0"/>
                    </a:moveTo>
                    <a:lnTo>
                      <a:pt x="36" y="0"/>
                    </a:lnTo>
                    <a:lnTo>
                      <a:pt x="36" y="6"/>
                    </a:lnTo>
                    <a:lnTo>
                      <a:pt x="0" y="6"/>
                    </a:lnTo>
                    <a:lnTo>
                      <a:pt x="0" y="0"/>
                    </a:lnTo>
                    <a:close/>
                  </a:path>
                </a:pathLst>
              </a:custGeom>
              <a:solidFill>
                <a:srgbClr val="000000"/>
              </a:solidFill>
              <a:ln w="0">
                <a:solidFill>
                  <a:srgbClr val="000000"/>
                </a:solidFill>
                <a:round/>
                <a:headEnd/>
                <a:tailEnd/>
              </a:ln>
            </p:spPr>
            <p:txBody>
              <a:bodyPr/>
              <a:lstStyle/>
              <a:p>
                <a:endParaRPr lang="ja-JP" altLang="en-US" sz="2800"/>
              </a:p>
            </p:txBody>
          </p:sp>
          <p:sp>
            <p:nvSpPr>
              <p:cNvPr id="43037" name="Freeform 23"/>
              <p:cNvSpPr>
                <a:spLocks noChangeAspect="1" noEditPoints="1"/>
              </p:cNvSpPr>
              <p:nvPr/>
            </p:nvSpPr>
            <p:spPr bwMode="auto">
              <a:xfrm>
                <a:off x="2847975" y="4665663"/>
                <a:ext cx="61913" cy="239712"/>
              </a:xfrm>
              <a:custGeom>
                <a:avLst/>
                <a:gdLst>
                  <a:gd name="T0" fmla="*/ 2147483647 w 36"/>
                  <a:gd name="T1" fmla="*/ 2147483647 h 168"/>
                  <a:gd name="T2" fmla="*/ 2147483647 w 36"/>
                  <a:gd name="T3" fmla="*/ 2147483647 h 168"/>
                  <a:gd name="T4" fmla="*/ 2147483647 w 36"/>
                  <a:gd name="T5" fmla="*/ 0 h 168"/>
                  <a:gd name="T6" fmla="*/ 2147483647 w 36"/>
                  <a:gd name="T7" fmla="*/ 2147483647 h 168"/>
                  <a:gd name="T8" fmla="*/ 0 w 36"/>
                  <a:gd name="T9" fmla="*/ 2147483647 h 168"/>
                  <a:gd name="T10" fmla="*/ 2147483647 w 36"/>
                  <a:gd name="T11" fmla="*/ 2147483647 h 168"/>
                  <a:gd name="T12" fmla="*/ 0 w 36"/>
                  <a:gd name="T13" fmla="*/ 2147483647 h 168"/>
                  <a:gd name="T14" fmla="*/ 0 w 36"/>
                  <a:gd name="T15" fmla="*/ 0 h 168"/>
                  <a:gd name="T16" fmla="*/ 2147483647 w 36"/>
                  <a:gd name="T17" fmla="*/ 0 h 168"/>
                  <a:gd name="T18" fmla="*/ 0 w 36"/>
                  <a:gd name="T19" fmla="*/ 0 h 1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168"/>
                  <a:gd name="T32" fmla="*/ 36 w 36"/>
                  <a:gd name="T33" fmla="*/ 168 h 1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168">
                    <a:moveTo>
                      <a:pt x="18" y="168"/>
                    </a:moveTo>
                    <a:lnTo>
                      <a:pt x="18" y="84"/>
                    </a:lnTo>
                    <a:lnTo>
                      <a:pt x="18" y="0"/>
                    </a:lnTo>
                    <a:lnTo>
                      <a:pt x="18" y="168"/>
                    </a:lnTo>
                    <a:close/>
                    <a:moveTo>
                      <a:pt x="0" y="168"/>
                    </a:moveTo>
                    <a:lnTo>
                      <a:pt x="36" y="168"/>
                    </a:lnTo>
                    <a:lnTo>
                      <a:pt x="0" y="168"/>
                    </a:lnTo>
                    <a:close/>
                    <a:moveTo>
                      <a:pt x="0" y="0"/>
                    </a:moveTo>
                    <a:lnTo>
                      <a:pt x="36"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sz="2800"/>
              </a:p>
            </p:txBody>
          </p:sp>
          <p:sp>
            <p:nvSpPr>
              <p:cNvPr id="43038" name="Freeform 24"/>
              <p:cNvSpPr>
                <a:spLocks noChangeAspect="1" noEditPoints="1"/>
              </p:cNvSpPr>
              <p:nvPr/>
            </p:nvSpPr>
            <p:spPr bwMode="auto">
              <a:xfrm>
                <a:off x="2847975" y="4660900"/>
                <a:ext cx="61913" cy="249238"/>
              </a:xfrm>
              <a:custGeom>
                <a:avLst/>
                <a:gdLst>
                  <a:gd name="T0" fmla="*/ 2147483647 w 36"/>
                  <a:gd name="T1" fmla="*/ 2147483647 h 174"/>
                  <a:gd name="T2" fmla="*/ 2147483647 w 36"/>
                  <a:gd name="T3" fmla="*/ 2147483647 h 174"/>
                  <a:gd name="T4" fmla="*/ 2147483647 w 36"/>
                  <a:gd name="T5" fmla="*/ 2147483647 h 174"/>
                  <a:gd name="T6" fmla="*/ 2147483647 w 36"/>
                  <a:gd name="T7" fmla="*/ 2147483647 h 174"/>
                  <a:gd name="T8" fmla="*/ 2147483647 w 36"/>
                  <a:gd name="T9" fmla="*/ 2147483647 h 174"/>
                  <a:gd name="T10" fmla="*/ 2147483647 w 36"/>
                  <a:gd name="T11" fmla="*/ 2147483647 h 174"/>
                  <a:gd name="T12" fmla="*/ 2147483647 w 36"/>
                  <a:gd name="T13" fmla="*/ 2147483647 h 174"/>
                  <a:gd name="T14" fmla="*/ 0 w 36"/>
                  <a:gd name="T15" fmla="*/ 2147483647 h 174"/>
                  <a:gd name="T16" fmla="*/ 2147483647 w 36"/>
                  <a:gd name="T17" fmla="*/ 2147483647 h 174"/>
                  <a:gd name="T18" fmla="*/ 2147483647 w 36"/>
                  <a:gd name="T19" fmla="*/ 2147483647 h 174"/>
                  <a:gd name="T20" fmla="*/ 0 w 36"/>
                  <a:gd name="T21" fmla="*/ 2147483647 h 174"/>
                  <a:gd name="T22" fmla="*/ 0 w 36"/>
                  <a:gd name="T23" fmla="*/ 2147483647 h 174"/>
                  <a:gd name="T24" fmla="*/ 0 w 36"/>
                  <a:gd name="T25" fmla="*/ 0 h 174"/>
                  <a:gd name="T26" fmla="*/ 2147483647 w 36"/>
                  <a:gd name="T27" fmla="*/ 0 h 174"/>
                  <a:gd name="T28" fmla="*/ 2147483647 w 36"/>
                  <a:gd name="T29" fmla="*/ 2147483647 h 174"/>
                  <a:gd name="T30" fmla="*/ 0 w 36"/>
                  <a:gd name="T31" fmla="*/ 2147483647 h 174"/>
                  <a:gd name="T32" fmla="*/ 0 w 36"/>
                  <a:gd name="T33" fmla="*/ 0 h 17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
                  <a:gd name="T52" fmla="*/ 0 h 174"/>
                  <a:gd name="T53" fmla="*/ 36 w 36"/>
                  <a:gd name="T54" fmla="*/ 174 h 17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 h="174">
                    <a:moveTo>
                      <a:pt x="15" y="171"/>
                    </a:moveTo>
                    <a:lnTo>
                      <a:pt x="15" y="87"/>
                    </a:lnTo>
                    <a:lnTo>
                      <a:pt x="15" y="3"/>
                    </a:lnTo>
                    <a:lnTo>
                      <a:pt x="21" y="3"/>
                    </a:lnTo>
                    <a:lnTo>
                      <a:pt x="21" y="87"/>
                    </a:lnTo>
                    <a:lnTo>
                      <a:pt x="21" y="171"/>
                    </a:lnTo>
                    <a:lnTo>
                      <a:pt x="15" y="171"/>
                    </a:lnTo>
                    <a:close/>
                    <a:moveTo>
                      <a:pt x="0" y="168"/>
                    </a:moveTo>
                    <a:lnTo>
                      <a:pt x="36" y="168"/>
                    </a:lnTo>
                    <a:lnTo>
                      <a:pt x="36" y="174"/>
                    </a:lnTo>
                    <a:lnTo>
                      <a:pt x="0" y="174"/>
                    </a:lnTo>
                    <a:lnTo>
                      <a:pt x="0" y="168"/>
                    </a:lnTo>
                    <a:close/>
                    <a:moveTo>
                      <a:pt x="0" y="0"/>
                    </a:moveTo>
                    <a:lnTo>
                      <a:pt x="36" y="0"/>
                    </a:lnTo>
                    <a:lnTo>
                      <a:pt x="36" y="6"/>
                    </a:lnTo>
                    <a:lnTo>
                      <a:pt x="0" y="6"/>
                    </a:lnTo>
                    <a:lnTo>
                      <a:pt x="0" y="0"/>
                    </a:lnTo>
                    <a:close/>
                  </a:path>
                </a:pathLst>
              </a:custGeom>
              <a:solidFill>
                <a:srgbClr val="000000"/>
              </a:solidFill>
              <a:ln w="0">
                <a:solidFill>
                  <a:srgbClr val="000000"/>
                </a:solidFill>
                <a:round/>
                <a:headEnd/>
                <a:tailEnd/>
              </a:ln>
            </p:spPr>
            <p:txBody>
              <a:bodyPr/>
              <a:lstStyle/>
              <a:p>
                <a:endParaRPr lang="ja-JP" altLang="en-US" sz="2800"/>
              </a:p>
            </p:txBody>
          </p:sp>
          <p:sp>
            <p:nvSpPr>
              <p:cNvPr id="43039" name="Freeform 25"/>
              <p:cNvSpPr>
                <a:spLocks noChangeAspect="1" noEditPoints="1"/>
              </p:cNvSpPr>
              <p:nvPr/>
            </p:nvSpPr>
            <p:spPr bwMode="auto">
              <a:xfrm>
                <a:off x="3273425" y="4287838"/>
                <a:ext cx="47625" cy="481012"/>
              </a:xfrm>
              <a:custGeom>
                <a:avLst/>
                <a:gdLst>
                  <a:gd name="T0" fmla="*/ 2147483647 w 36"/>
                  <a:gd name="T1" fmla="*/ 2147483647 h 336"/>
                  <a:gd name="T2" fmla="*/ 2147483647 w 36"/>
                  <a:gd name="T3" fmla="*/ 2147483647 h 336"/>
                  <a:gd name="T4" fmla="*/ 2147483647 w 36"/>
                  <a:gd name="T5" fmla="*/ 0 h 336"/>
                  <a:gd name="T6" fmla="*/ 2147483647 w 36"/>
                  <a:gd name="T7" fmla="*/ 2147483647 h 336"/>
                  <a:gd name="T8" fmla="*/ 0 w 36"/>
                  <a:gd name="T9" fmla="*/ 2147483647 h 336"/>
                  <a:gd name="T10" fmla="*/ 2147483647 w 36"/>
                  <a:gd name="T11" fmla="*/ 2147483647 h 336"/>
                  <a:gd name="T12" fmla="*/ 0 w 36"/>
                  <a:gd name="T13" fmla="*/ 2147483647 h 336"/>
                  <a:gd name="T14" fmla="*/ 0 w 36"/>
                  <a:gd name="T15" fmla="*/ 0 h 336"/>
                  <a:gd name="T16" fmla="*/ 2147483647 w 36"/>
                  <a:gd name="T17" fmla="*/ 0 h 336"/>
                  <a:gd name="T18" fmla="*/ 0 w 36"/>
                  <a:gd name="T19" fmla="*/ 0 h 3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336"/>
                  <a:gd name="T32" fmla="*/ 36 w 36"/>
                  <a:gd name="T33" fmla="*/ 336 h 3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336">
                    <a:moveTo>
                      <a:pt x="18" y="336"/>
                    </a:moveTo>
                    <a:lnTo>
                      <a:pt x="18" y="168"/>
                    </a:lnTo>
                    <a:lnTo>
                      <a:pt x="18" y="0"/>
                    </a:lnTo>
                    <a:lnTo>
                      <a:pt x="18" y="336"/>
                    </a:lnTo>
                    <a:close/>
                    <a:moveTo>
                      <a:pt x="0" y="336"/>
                    </a:moveTo>
                    <a:lnTo>
                      <a:pt x="36" y="336"/>
                    </a:lnTo>
                    <a:lnTo>
                      <a:pt x="0" y="336"/>
                    </a:lnTo>
                    <a:close/>
                    <a:moveTo>
                      <a:pt x="0" y="0"/>
                    </a:moveTo>
                    <a:lnTo>
                      <a:pt x="36"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ja-JP" altLang="en-US" sz="2800"/>
              </a:p>
            </p:txBody>
          </p:sp>
          <p:sp>
            <p:nvSpPr>
              <p:cNvPr id="43040" name="Freeform 26"/>
              <p:cNvSpPr>
                <a:spLocks noChangeAspect="1" noEditPoints="1"/>
              </p:cNvSpPr>
              <p:nvPr/>
            </p:nvSpPr>
            <p:spPr bwMode="auto">
              <a:xfrm>
                <a:off x="3273425" y="4283075"/>
                <a:ext cx="47625" cy="488950"/>
              </a:xfrm>
              <a:custGeom>
                <a:avLst/>
                <a:gdLst>
                  <a:gd name="T0" fmla="*/ 2147483647 w 36"/>
                  <a:gd name="T1" fmla="*/ 2147483647 h 342"/>
                  <a:gd name="T2" fmla="*/ 2147483647 w 36"/>
                  <a:gd name="T3" fmla="*/ 2147483647 h 342"/>
                  <a:gd name="T4" fmla="*/ 2147483647 w 36"/>
                  <a:gd name="T5" fmla="*/ 2147483647 h 342"/>
                  <a:gd name="T6" fmla="*/ 2147483647 w 36"/>
                  <a:gd name="T7" fmla="*/ 2147483647 h 342"/>
                  <a:gd name="T8" fmla="*/ 2147483647 w 36"/>
                  <a:gd name="T9" fmla="*/ 2147483647 h 342"/>
                  <a:gd name="T10" fmla="*/ 2147483647 w 36"/>
                  <a:gd name="T11" fmla="*/ 2147483647 h 342"/>
                  <a:gd name="T12" fmla="*/ 2147483647 w 36"/>
                  <a:gd name="T13" fmla="*/ 2147483647 h 342"/>
                  <a:gd name="T14" fmla="*/ 0 w 36"/>
                  <a:gd name="T15" fmla="*/ 2147483647 h 342"/>
                  <a:gd name="T16" fmla="*/ 2147483647 w 36"/>
                  <a:gd name="T17" fmla="*/ 2147483647 h 342"/>
                  <a:gd name="T18" fmla="*/ 2147483647 w 36"/>
                  <a:gd name="T19" fmla="*/ 2147483647 h 342"/>
                  <a:gd name="T20" fmla="*/ 0 w 36"/>
                  <a:gd name="T21" fmla="*/ 2147483647 h 342"/>
                  <a:gd name="T22" fmla="*/ 0 w 36"/>
                  <a:gd name="T23" fmla="*/ 2147483647 h 342"/>
                  <a:gd name="T24" fmla="*/ 0 w 36"/>
                  <a:gd name="T25" fmla="*/ 0 h 342"/>
                  <a:gd name="T26" fmla="*/ 2147483647 w 36"/>
                  <a:gd name="T27" fmla="*/ 0 h 342"/>
                  <a:gd name="T28" fmla="*/ 2147483647 w 36"/>
                  <a:gd name="T29" fmla="*/ 2147483647 h 342"/>
                  <a:gd name="T30" fmla="*/ 0 w 36"/>
                  <a:gd name="T31" fmla="*/ 2147483647 h 342"/>
                  <a:gd name="T32" fmla="*/ 0 w 36"/>
                  <a:gd name="T33" fmla="*/ 0 h 3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
                  <a:gd name="T52" fmla="*/ 0 h 342"/>
                  <a:gd name="T53" fmla="*/ 36 w 36"/>
                  <a:gd name="T54" fmla="*/ 342 h 3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 h="342">
                    <a:moveTo>
                      <a:pt x="15" y="339"/>
                    </a:moveTo>
                    <a:lnTo>
                      <a:pt x="15" y="171"/>
                    </a:lnTo>
                    <a:lnTo>
                      <a:pt x="15" y="3"/>
                    </a:lnTo>
                    <a:lnTo>
                      <a:pt x="21" y="3"/>
                    </a:lnTo>
                    <a:lnTo>
                      <a:pt x="21" y="171"/>
                    </a:lnTo>
                    <a:lnTo>
                      <a:pt x="21" y="339"/>
                    </a:lnTo>
                    <a:lnTo>
                      <a:pt x="15" y="339"/>
                    </a:lnTo>
                    <a:close/>
                    <a:moveTo>
                      <a:pt x="0" y="336"/>
                    </a:moveTo>
                    <a:lnTo>
                      <a:pt x="36" y="336"/>
                    </a:lnTo>
                    <a:lnTo>
                      <a:pt x="36" y="342"/>
                    </a:lnTo>
                    <a:lnTo>
                      <a:pt x="0" y="342"/>
                    </a:lnTo>
                    <a:lnTo>
                      <a:pt x="0" y="336"/>
                    </a:lnTo>
                    <a:close/>
                    <a:moveTo>
                      <a:pt x="0" y="0"/>
                    </a:moveTo>
                    <a:lnTo>
                      <a:pt x="36" y="0"/>
                    </a:lnTo>
                    <a:lnTo>
                      <a:pt x="36" y="6"/>
                    </a:lnTo>
                    <a:lnTo>
                      <a:pt x="0" y="6"/>
                    </a:lnTo>
                    <a:lnTo>
                      <a:pt x="0" y="0"/>
                    </a:lnTo>
                    <a:close/>
                  </a:path>
                </a:pathLst>
              </a:custGeom>
              <a:solidFill>
                <a:srgbClr val="000000"/>
              </a:solidFill>
              <a:ln w="0">
                <a:solidFill>
                  <a:srgbClr val="000000"/>
                </a:solidFill>
                <a:round/>
                <a:headEnd/>
                <a:tailEnd/>
              </a:ln>
            </p:spPr>
            <p:txBody>
              <a:bodyPr/>
              <a:lstStyle/>
              <a:p>
                <a:endParaRPr lang="ja-JP" altLang="en-US" sz="2800"/>
              </a:p>
            </p:txBody>
          </p:sp>
          <p:sp>
            <p:nvSpPr>
              <p:cNvPr id="43041" name="Rectangle 27"/>
              <p:cNvSpPr>
                <a:spLocks noChangeAspect="1" noChangeArrowheads="1"/>
              </p:cNvSpPr>
              <p:nvPr/>
            </p:nvSpPr>
            <p:spPr bwMode="auto">
              <a:xfrm>
                <a:off x="1543050" y="4125913"/>
                <a:ext cx="7938" cy="2125662"/>
              </a:xfrm>
              <a:prstGeom prst="rect">
                <a:avLst/>
              </a:prstGeom>
              <a:solidFill>
                <a:srgbClr val="000000"/>
              </a:solidFill>
              <a:ln w="6">
                <a:solidFill>
                  <a:srgbClr val="000000"/>
                </a:solidFill>
                <a:bevel/>
                <a:headEnd/>
                <a:tailEnd/>
              </a:ln>
            </p:spPr>
            <p:txBody>
              <a:bodyPr/>
              <a:lstStyle/>
              <a:p>
                <a:endParaRPr lang="ja-JP" altLang="en-US" sz="2800"/>
              </a:p>
            </p:txBody>
          </p:sp>
          <p:sp>
            <p:nvSpPr>
              <p:cNvPr id="43042" name="Freeform 28"/>
              <p:cNvSpPr>
                <a:spLocks noChangeAspect="1" noEditPoints="1"/>
              </p:cNvSpPr>
              <p:nvPr/>
            </p:nvSpPr>
            <p:spPr bwMode="auto">
              <a:xfrm>
                <a:off x="1498600" y="4121150"/>
                <a:ext cx="49213" cy="2135188"/>
              </a:xfrm>
              <a:custGeom>
                <a:avLst/>
                <a:gdLst>
                  <a:gd name="T0" fmla="*/ 0 w 36"/>
                  <a:gd name="T1" fmla="*/ 2147483647 h 1494"/>
                  <a:gd name="T2" fmla="*/ 2147483647 w 36"/>
                  <a:gd name="T3" fmla="*/ 2147483647 h 1494"/>
                  <a:gd name="T4" fmla="*/ 2147483647 w 36"/>
                  <a:gd name="T5" fmla="*/ 2147483647 h 1494"/>
                  <a:gd name="T6" fmla="*/ 0 w 36"/>
                  <a:gd name="T7" fmla="*/ 2147483647 h 1494"/>
                  <a:gd name="T8" fmla="*/ 0 w 36"/>
                  <a:gd name="T9" fmla="*/ 2147483647 h 1494"/>
                  <a:gd name="T10" fmla="*/ 0 w 36"/>
                  <a:gd name="T11" fmla="*/ 2147483647 h 1494"/>
                  <a:gd name="T12" fmla="*/ 2147483647 w 36"/>
                  <a:gd name="T13" fmla="*/ 2147483647 h 1494"/>
                  <a:gd name="T14" fmla="*/ 2147483647 w 36"/>
                  <a:gd name="T15" fmla="*/ 2147483647 h 1494"/>
                  <a:gd name="T16" fmla="*/ 0 w 36"/>
                  <a:gd name="T17" fmla="*/ 2147483647 h 1494"/>
                  <a:gd name="T18" fmla="*/ 0 w 36"/>
                  <a:gd name="T19" fmla="*/ 2147483647 h 1494"/>
                  <a:gd name="T20" fmla="*/ 0 w 36"/>
                  <a:gd name="T21" fmla="*/ 2147483647 h 1494"/>
                  <a:gd name="T22" fmla="*/ 2147483647 w 36"/>
                  <a:gd name="T23" fmla="*/ 2147483647 h 1494"/>
                  <a:gd name="T24" fmla="*/ 2147483647 w 36"/>
                  <a:gd name="T25" fmla="*/ 2147483647 h 1494"/>
                  <a:gd name="T26" fmla="*/ 0 w 36"/>
                  <a:gd name="T27" fmla="*/ 2147483647 h 1494"/>
                  <a:gd name="T28" fmla="*/ 0 w 36"/>
                  <a:gd name="T29" fmla="*/ 2147483647 h 1494"/>
                  <a:gd name="T30" fmla="*/ 0 w 36"/>
                  <a:gd name="T31" fmla="*/ 2147483647 h 1494"/>
                  <a:gd name="T32" fmla="*/ 2147483647 w 36"/>
                  <a:gd name="T33" fmla="*/ 2147483647 h 1494"/>
                  <a:gd name="T34" fmla="*/ 2147483647 w 36"/>
                  <a:gd name="T35" fmla="*/ 2147483647 h 1494"/>
                  <a:gd name="T36" fmla="*/ 0 w 36"/>
                  <a:gd name="T37" fmla="*/ 2147483647 h 1494"/>
                  <a:gd name="T38" fmla="*/ 0 w 36"/>
                  <a:gd name="T39" fmla="*/ 2147483647 h 1494"/>
                  <a:gd name="T40" fmla="*/ 0 w 36"/>
                  <a:gd name="T41" fmla="*/ 2147483647 h 1494"/>
                  <a:gd name="T42" fmla="*/ 2147483647 w 36"/>
                  <a:gd name="T43" fmla="*/ 2147483647 h 1494"/>
                  <a:gd name="T44" fmla="*/ 2147483647 w 36"/>
                  <a:gd name="T45" fmla="*/ 2147483647 h 1494"/>
                  <a:gd name="T46" fmla="*/ 0 w 36"/>
                  <a:gd name="T47" fmla="*/ 2147483647 h 1494"/>
                  <a:gd name="T48" fmla="*/ 0 w 36"/>
                  <a:gd name="T49" fmla="*/ 2147483647 h 1494"/>
                  <a:gd name="T50" fmla="*/ 0 w 36"/>
                  <a:gd name="T51" fmla="*/ 2147483647 h 1494"/>
                  <a:gd name="T52" fmla="*/ 2147483647 w 36"/>
                  <a:gd name="T53" fmla="*/ 2147483647 h 1494"/>
                  <a:gd name="T54" fmla="*/ 2147483647 w 36"/>
                  <a:gd name="T55" fmla="*/ 2147483647 h 1494"/>
                  <a:gd name="T56" fmla="*/ 0 w 36"/>
                  <a:gd name="T57" fmla="*/ 2147483647 h 1494"/>
                  <a:gd name="T58" fmla="*/ 0 w 36"/>
                  <a:gd name="T59" fmla="*/ 2147483647 h 1494"/>
                  <a:gd name="T60" fmla="*/ 0 w 36"/>
                  <a:gd name="T61" fmla="*/ 0 h 1494"/>
                  <a:gd name="T62" fmla="*/ 2147483647 w 36"/>
                  <a:gd name="T63" fmla="*/ 0 h 1494"/>
                  <a:gd name="T64" fmla="*/ 2147483647 w 36"/>
                  <a:gd name="T65" fmla="*/ 2147483647 h 1494"/>
                  <a:gd name="T66" fmla="*/ 0 w 36"/>
                  <a:gd name="T67" fmla="*/ 2147483647 h 1494"/>
                  <a:gd name="T68" fmla="*/ 0 w 36"/>
                  <a:gd name="T69" fmla="*/ 0 h 149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
                  <a:gd name="T106" fmla="*/ 0 h 1494"/>
                  <a:gd name="T107" fmla="*/ 36 w 36"/>
                  <a:gd name="T108" fmla="*/ 1494 h 149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 h="1494">
                    <a:moveTo>
                      <a:pt x="0" y="1488"/>
                    </a:moveTo>
                    <a:lnTo>
                      <a:pt x="36" y="1488"/>
                    </a:lnTo>
                    <a:lnTo>
                      <a:pt x="36" y="1494"/>
                    </a:lnTo>
                    <a:lnTo>
                      <a:pt x="0" y="1494"/>
                    </a:lnTo>
                    <a:lnTo>
                      <a:pt x="0" y="1488"/>
                    </a:lnTo>
                    <a:close/>
                    <a:moveTo>
                      <a:pt x="0" y="1242"/>
                    </a:moveTo>
                    <a:lnTo>
                      <a:pt x="36" y="1242"/>
                    </a:lnTo>
                    <a:lnTo>
                      <a:pt x="36" y="1248"/>
                    </a:lnTo>
                    <a:lnTo>
                      <a:pt x="0" y="1248"/>
                    </a:lnTo>
                    <a:lnTo>
                      <a:pt x="0" y="1242"/>
                    </a:lnTo>
                    <a:close/>
                    <a:moveTo>
                      <a:pt x="0" y="990"/>
                    </a:moveTo>
                    <a:lnTo>
                      <a:pt x="36" y="990"/>
                    </a:lnTo>
                    <a:lnTo>
                      <a:pt x="36" y="996"/>
                    </a:lnTo>
                    <a:lnTo>
                      <a:pt x="0" y="996"/>
                    </a:lnTo>
                    <a:lnTo>
                      <a:pt x="0" y="990"/>
                    </a:lnTo>
                    <a:close/>
                    <a:moveTo>
                      <a:pt x="0" y="744"/>
                    </a:moveTo>
                    <a:lnTo>
                      <a:pt x="36" y="744"/>
                    </a:lnTo>
                    <a:lnTo>
                      <a:pt x="36" y="750"/>
                    </a:lnTo>
                    <a:lnTo>
                      <a:pt x="0" y="750"/>
                    </a:lnTo>
                    <a:lnTo>
                      <a:pt x="0" y="744"/>
                    </a:lnTo>
                    <a:close/>
                    <a:moveTo>
                      <a:pt x="0" y="498"/>
                    </a:moveTo>
                    <a:lnTo>
                      <a:pt x="36" y="498"/>
                    </a:lnTo>
                    <a:lnTo>
                      <a:pt x="36" y="504"/>
                    </a:lnTo>
                    <a:lnTo>
                      <a:pt x="0" y="504"/>
                    </a:lnTo>
                    <a:lnTo>
                      <a:pt x="0" y="498"/>
                    </a:lnTo>
                    <a:close/>
                    <a:moveTo>
                      <a:pt x="0" y="246"/>
                    </a:moveTo>
                    <a:lnTo>
                      <a:pt x="36" y="246"/>
                    </a:lnTo>
                    <a:lnTo>
                      <a:pt x="36" y="252"/>
                    </a:lnTo>
                    <a:lnTo>
                      <a:pt x="0" y="252"/>
                    </a:lnTo>
                    <a:lnTo>
                      <a:pt x="0" y="246"/>
                    </a:lnTo>
                    <a:close/>
                    <a:moveTo>
                      <a:pt x="0" y="0"/>
                    </a:moveTo>
                    <a:lnTo>
                      <a:pt x="36" y="0"/>
                    </a:lnTo>
                    <a:lnTo>
                      <a:pt x="36" y="6"/>
                    </a:lnTo>
                    <a:lnTo>
                      <a:pt x="0" y="6"/>
                    </a:lnTo>
                    <a:lnTo>
                      <a:pt x="0" y="0"/>
                    </a:lnTo>
                    <a:close/>
                  </a:path>
                </a:pathLst>
              </a:custGeom>
              <a:solidFill>
                <a:srgbClr val="000000"/>
              </a:solidFill>
              <a:ln w="6">
                <a:solidFill>
                  <a:srgbClr val="000000"/>
                </a:solidFill>
                <a:bevel/>
                <a:headEnd/>
                <a:tailEnd/>
              </a:ln>
            </p:spPr>
            <p:txBody>
              <a:bodyPr/>
              <a:lstStyle/>
              <a:p>
                <a:endParaRPr lang="ja-JP" altLang="en-US" sz="2800"/>
              </a:p>
            </p:txBody>
          </p:sp>
          <p:sp>
            <p:nvSpPr>
              <p:cNvPr id="43043" name="Rectangle 31"/>
              <p:cNvSpPr>
                <a:spLocks noChangeAspect="1" noChangeArrowheads="1"/>
              </p:cNvSpPr>
              <p:nvPr/>
            </p:nvSpPr>
            <p:spPr bwMode="auto">
              <a:xfrm>
                <a:off x="1336675" y="6169025"/>
                <a:ext cx="109327" cy="22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ja-JP" altLang="ja-JP" sz="2000">
                    <a:solidFill>
                      <a:srgbClr val="000000"/>
                    </a:solidFill>
                  </a:rPr>
                  <a:t>0</a:t>
                </a:r>
                <a:endParaRPr lang="ja-JP" altLang="ja-JP" sz="2800"/>
              </a:p>
            </p:txBody>
          </p:sp>
          <p:sp>
            <p:nvSpPr>
              <p:cNvPr id="43044" name="Rectangle 32"/>
              <p:cNvSpPr>
                <a:spLocks noChangeAspect="1" noChangeArrowheads="1"/>
              </p:cNvSpPr>
              <p:nvPr/>
            </p:nvSpPr>
            <p:spPr bwMode="auto">
              <a:xfrm>
                <a:off x="1336675" y="5816600"/>
                <a:ext cx="109327" cy="22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ja-JP" altLang="ja-JP" sz="2000">
                    <a:solidFill>
                      <a:srgbClr val="000000"/>
                    </a:solidFill>
                  </a:rPr>
                  <a:t>2</a:t>
                </a:r>
                <a:endParaRPr lang="ja-JP" altLang="ja-JP" sz="2800"/>
              </a:p>
            </p:txBody>
          </p:sp>
          <p:sp>
            <p:nvSpPr>
              <p:cNvPr id="43045" name="Rectangle 33"/>
              <p:cNvSpPr>
                <a:spLocks noChangeAspect="1" noChangeArrowheads="1"/>
              </p:cNvSpPr>
              <p:nvPr/>
            </p:nvSpPr>
            <p:spPr bwMode="auto">
              <a:xfrm>
                <a:off x="1336675" y="5461000"/>
                <a:ext cx="109327" cy="22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ja-JP" altLang="ja-JP" sz="2000">
                    <a:solidFill>
                      <a:srgbClr val="000000"/>
                    </a:solidFill>
                  </a:rPr>
                  <a:t>4</a:t>
                </a:r>
                <a:endParaRPr lang="ja-JP" altLang="ja-JP" sz="2800"/>
              </a:p>
            </p:txBody>
          </p:sp>
          <p:sp>
            <p:nvSpPr>
              <p:cNvPr id="43046" name="Rectangle 34"/>
              <p:cNvSpPr>
                <a:spLocks noChangeAspect="1" noChangeArrowheads="1"/>
              </p:cNvSpPr>
              <p:nvPr/>
            </p:nvSpPr>
            <p:spPr bwMode="auto">
              <a:xfrm>
                <a:off x="1336675" y="5106988"/>
                <a:ext cx="109327" cy="22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ja-JP" altLang="ja-JP" sz="2000">
                    <a:solidFill>
                      <a:srgbClr val="000000"/>
                    </a:solidFill>
                  </a:rPr>
                  <a:t>6</a:t>
                </a:r>
                <a:endParaRPr lang="ja-JP" altLang="ja-JP" sz="2800"/>
              </a:p>
            </p:txBody>
          </p:sp>
          <p:sp>
            <p:nvSpPr>
              <p:cNvPr id="43047" name="Rectangle 35"/>
              <p:cNvSpPr>
                <a:spLocks noChangeAspect="1" noChangeArrowheads="1"/>
              </p:cNvSpPr>
              <p:nvPr/>
            </p:nvSpPr>
            <p:spPr bwMode="auto">
              <a:xfrm>
                <a:off x="1336675" y="4751388"/>
                <a:ext cx="109327" cy="22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ja-JP" altLang="ja-JP" sz="2000">
                    <a:solidFill>
                      <a:srgbClr val="000000"/>
                    </a:solidFill>
                  </a:rPr>
                  <a:t>8</a:t>
                </a:r>
                <a:endParaRPr lang="ja-JP" altLang="ja-JP" sz="2800"/>
              </a:p>
            </p:txBody>
          </p:sp>
          <p:sp>
            <p:nvSpPr>
              <p:cNvPr id="43048" name="Rectangle 36"/>
              <p:cNvSpPr>
                <a:spLocks noChangeAspect="1" noChangeArrowheads="1"/>
              </p:cNvSpPr>
              <p:nvPr/>
            </p:nvSpPr>
            <p:spPr bwMode="auto">
              <a:xfrm>
                <a:off x="1247775" y="4397375"/>
                <a:ext cx="218652" cy="22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ja-JP" altLang="ja-JP" sz="2000">
                    <a:solidFill>
                      <a:srgbClr val="000000"/>
                    </a:solidFill>
                  </a:rPr>
                  <a:t>10</a:t>
                </a:r>
                <a:endParaRPr lang="ja-JP" altLang="ja-JP" sz="2800"/>
              </a:p>
            </p:txBody>
          </p:sp>
          <p:sp>
            <p:nvSpPr>
              <p:cNvPr id="43049" name="Rectangle 37"/>
              <p:cNvSpPr>
                <a:spLocks noChangeAspect="1" noChangeArrowheads="1"/>
              </p:cNvSpPr>
              <p:nvPr/>
            </p:nvSpPr>
            <p:spPr bwMode="auto">
              <a:xfrm>
                <a:off x="1247775" y="4044950"/>
                <a:ext cx="218652" cy="22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ja-JP" altLang="ja-JP" sz="2000">
                    <a:solidFill>
                      <a:srgbClr val="000000"/>
                    </a:solidFill>
                  </a:rPr>
                  <a:t>12</a:t>
                </a:r>
                <a:endParaRPr lang="ja-JP" altLang="ja-JP" sz="2800"/>
              </a:p>
            </p:txBody>
          </p:sp>
          <p:cxnSp>
            <p:nvCxnSpPr>
              <p:cNvPr id="218" name="直線コネクタ 217"/>
              <p:cNvCxnSpPr/>
              <p:nvPr/>
            </p:nvCxnSpPr>
            <p:spPr bwMode="auto">
              <a:xfrm>
                <a:off x="1538288" y="6257925"/>
                <a:ext cx="2133600" cy="1588"/>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sp>
            <p:nvSpPr>
              <p:cNvPr id="219" name="正方形/長方形 218"/>
              <p:cNvSpPr/>
              <p:nvPr/>
            </p:nvSpPr>
            <p:spPr bwMode="auto">
              <a:xfrm>
                <a:off x="3689350" y="4714875"/>
                <a:ext cx="115888" cy="1158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220" name="正方形/長方形 219"/>
              <p:cNvSpPr/>
              <p:nvPr/>
            </p:nvSpPr>
            <p:spPr bwMode="auto">
              <a:xfrm>
                <a:off x="3689350" y="4886325"/>
                <a:ext cx="115888" cy="114300"/>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cxnSp>
            <p:nvCxnSpPr>
              <p:cNvPr id="221" name="直線コネクタ 220"/>
              <p:cNvCxnSpPr/>
              <p:nvPr/>
            </p:nvCxnSpPr>
            <p:spPr bwMode="auto">
              <a:xfrm rot="5400000">
                <a:off x="2301875" y="5065713"/>
                <a:ext cx="250825"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直線コネクタ 221"/>
              <p:cNvCxnSpPr/>
              <p:nvPr/>
            </p:nvCxnSpPr>
            <p:spPr bwMode="auto">
              <a:xfrm rot="5400000">
                <a:off x="2302669" y="5255419"/>
                <a:ext cx="249237"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bwMode="auto">
              <a:xfrm rot="5400000">
                <a:off x="2301875" y="5346700"/>
                <a:ext cx="250825"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bwMode="auto">
              <a:xfrm rot="5400000">
                <a:off x="2301875" y="5557838"/>
                <a:ext cx="250825"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bwMode="auto">
              <a:xfrm rot="5400000">
                <a:off x="2301081" y="5709444"/>
                <a:ext cx="252413"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直線コネクタ 225"/>
              <p:cNvCxnSpPr/>
              <p:nvPr/>
            </p:nvCxnSpPr>
            <p:spPr bwMode="auto">
              <a:xfrm rot="5400000">
                <a:off x="2301081" y="5912644"/>
                <a:ext cx="252413"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直線コネクタ 227"/>
              <p:cNvCxnSpPr/>
              <p:nvPr/>
            </p:nvCxnSpPr>
            <p:spPr bwMode="auto">
              <a:xfrm rot="5400000">
                <a:off x="2306638" y="5024438"/>
                <a:ext cx="171450" cy="127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直線コネクタ 228"/>
              <p:cNvCxnSpPr/>
              <p:nvPr/>
            </p:nvCxnSpPr>
            <p:spPr bwMode="auto">
              <a:xfrm rot="5400000">
                <a:off x="2430463" y="6165850"/>
                <a:ext cx="90487" cy="6826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p:cNvCxnSpPr>
                <a:stCxn id="220" idx="0"/>
                <a:endCxn id="220" idx="1"/>
              </p:cNvCxnSpPr>
              <p:nvPr/>
            </p:nvCxnSpPr>
            <p:spPr bwMode="auto">
              <a:xfrm rot="16200000" flipH="1" flipV="1">
                <a:off x="3689350" y="4886325"/>
                <a:ext cx="57150" cy="57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直線コネクタ 230"/>
              <p:cNvCxnSpPr/>
              <p:nvPr/>
            </p:nvCxnSpPr>
            <p:spPr bwMode="auto">
              <a:xfrm rot="16200000" flipH="1" flipV="1">
                <a:off x="3748882" y="4939506"/>
                <a:ext cx="57150" cy="587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直線コネクタ 231"/>
              <p:cNvCxnSpPr/>
              <p:nvPr/>
            </p:nvCxnSpPr>
            <p:spPr bwMode="auto">
              <a:xfrm flipH="1">
                <a:off x="3695700" y="4891088"/>
                <a:ext cx="101600" cy="96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064" name="テキスト ボックス 232"/>
              <p:cNvSpPr txBox="1">
                <a:spLocks noChangeAspect="1" noChangeArrowheads="1"/>
              </p:cNvSpPr>
              <p:nvPr/>
            </p:nvSpPr>
            <p:spPr bwMode="auto">
              <a:xfrm>
                <a:off x="3762375" y="4635500"/>
                <a:ext cx="881063" cy="27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a:t>Meth-A</a:t>
                </a:r>
                <a:endParaRPr lang="ja-JP" altLang="en-US"/>
              </a:p>
            </p:txBody>
          </p:sp>
          <p:sp>
            <p:nvSpPr>
              <p:cNvPr id="43065" name="テキスト ボックス 233"/>
              <p:cNvSpPr txBox="1">
                <a:spLocks noChangeAspect="1" noChangeArrowheads="1"/>
              </p:cNvSpPr>
              <p:nvPr/>
            </p:nvSpPr>
            <p:spPr bwMode="auto">
              <a:xfrm>
                <a:off x="3790950" y="4824413"/>
                <a:ext cx="622300" cy="27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a:t>C38</a:t>
                </a:r>
                <a:endParaRPr lang="ja-JP" altLang="en-US"/>
              </a:p>
            </p:txBody>
          </p:sp>
          <p:cxnSp>
            <p:nvCxnSpPr>
              <p:cNvPr id="235" name="直線コネクタ 234"/>
              <p:cNvCxnSpPr/>
              <p:nvPr/>
            </p:nvCxnSpPr>
            <p:spPr bwMode="auto">
              <a:xfrm rot="5400000" flipH="1" flipV="1">
                <a:off x="1508125" y="4854575"/>
                <a:ext cx="6175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直線コネクタ 235"/>
              <p:cNvCxnSpPr/>
              <p:nvPr/>
            </p:nvCxnSpPr>
            <p:spPr bwMode="auto">
              <a:xfrm>
                <a:off x="1814513" y="4532313"/>
                <a:ext cx="10668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直線コネクタ 236"/>
              <p:cNvCxnSpPr/>
              <p:nvPr/>
            </p:nvCxnSpPr>
            <p:spPr bwMode="auto">
              <a:xfrm rot="5400000">
                <a:off x="2846388" y="4565650"/>
                <a:ext cx="6826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直線コネクタ 237"/>
              <p:cNvCxnSpPr/>
              <p:nvPr/>
            </p:nvCxnSpPr>
            <p:spPr bwMode="auto">
              <a:xfrm rot="5400000" flipH="1" flipV="1">
                <a:off x="1699419" y="4315619"/>
                <a:ext cx="23177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直線コネクタ 238"/>
              <p:cNvCxnSpPr/>
              <p:nvPr/>
            </p:nvCxnSpPr>
            <p:spPr bwMode="auto">
              <a:xfrm>
                <a:off x="1814513" y="4200525"/>
                <a:ext cx="148907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直線コネクタ 239"/>
              <p:cNvCxnSpPr/>
              <p:nvPr/>
            </p:nvCxnSpPr>
            <p:spPr bwMode="auto">
              <a:xfrm rot="5400000" flipH="1" flipV="1">
                <a:off x="1828006" y="5018882"/>
                <a:ext cx="35242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直線コネクタ 240"/>
              <p:cNvCxnSpPr/>
              <p:nvPr/>
            </p:nvCxnSpPr>
            <p:spPr bwMode="auto">
              <a:xfrm rot="5400000" flipH="1" flipV="1">
                <a:off x="2375694" y="4898232"/>
                <a:ext cx="111125"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直線コネクタ 241"/>
              <p:cNvCxnSpPr/>
              <p:nvPr/>
            </p:nvCxnSpPr>
            <p:spPr bwMode="auto">
              <a:xfrm>
                <a:off x="2003425" y="4835525"/>
                <a:ext cx="42703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bwMode="auto">
              <a:xfrm rot="5400000">
                <a:off x="1874838" y="5559425"/>
                <a:ext cx="249238" cy="17938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直線コネクタ 243"/>
              <p:cNvCxnSpPr/>
              <p:nvPr/>
            </p:nvCxnSpPr>
            <p:spPr bwMode="auto">
              <a:xfrm rot="5400000">
                <a:off x="1881981" y="5660232"/>
                <a:ext cx="250825" cy="1793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直線コネクタ 244"/>
              <p:cNvCxnSpPr/>
              <p:nvPr/>
            </p:nvCxnSpPr>
            <p:spPr bwMode="auto">
              <a:xfrm rot="5400000">
                <a:off x="1881188" y="5768975"/>
                <a:ext cx="252412" cy="1793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直線コネクタ 245"/>
              <p:cNvCxnSpPr/>
              <p:nvPr/>
            </p:nvCxnSpPr>
            <p:spPr bwMode="auto">
              <a:xfrm rot="5400000">
                <a:off x="1881981" y="5879307"/>
                <a:ext cx="250825" cy="1793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直線コネクタ 246"/>
              <p:cNvCxnSpPr/>
              <p:nvPr/>
            </p:nvCxnSpPr>
            <p:spPr bwMode="auto">
              <a:xfrm rot="5400000">
                <a:off x="1889125" y="5995988"/>
                <a:ext cx="252413" cy="17938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直線コネクタ 247"/>
              <p:cNvCxnSpPr/>
              <p:nvPr/>
            </p:nvCxnSpPr>
            <p:spPr bwMode="auto">
              <a:xfrm rot="5400000">
                <a:off x="1894682" y="5503069"/>
                <a:ext cx="171450" cy="12858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直線コネクタ 248"/>
              <p:cNvCxnSpPr/>
              <p:nvPr/>
            </p:nvCxnSpPr>
            <p:spPr bwMode="auto">
              <a:xfrm rot="5400000">
                <a:off x="1950244" y="6103144"/>
                <a:ext cx="171450" cy="1285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直線コネクタ 249"/>
              <p:cNvCxnSpPr/>
              <p:nvPr/>
            </p:nvCxnSpPr>
            <p:spPr bwMode="auto">
              <a:xfrm rot="5400000">
                <a:off x="3284538" y="4224337"/>
                <a:ext cx="5080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082" name="テキスト ボックス 13"/>
              <p:cNvSpPr txBox="1">
                <a:spLocks noChangeAspect="1" noChangeArrowheads="1"/>
              </p:cNvSpPr>
              <p:nvPr/>
            </p:nvSpPr>
            <p:spPr bwMode="auto">
              <a:xfrm>
                <a:off x="2105025" y="6292322"/>
                <a:ext cx="706437" cy="25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1600" dirty="0">
                    <a:cs typeface="Arial" pitchFamily="34" charset="0"/>
                  </a:rPr>
                  <a:t>0.01</a:t>
                </a:r>
                <a:endParaRPr lang="ja-JP" altLang="en-US" sz="1600" dirty="0">
                  <a:cs typeface="Arial" pitchFamily="34" charset="0"/>
                </a:endParaRPr>
              </a:p>
            </p:txBody>
          </p:sp>
          <p:cxnSp>
            <p:nvCxnSpPr>
              <p:cNvPr id="168" name="直線コネクタ 167"/>
              <p:cNvCxnSpPr/>
              <p:nvPr/>
            </p:nvCxnSpPr>
            <p:spPr bwMode="auto">
              <a:xfrm rot="5400000">
                <a:off x="2301082" y="5809456"/>
                <a:ext cx="252412"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直線コネクタ 173"/>
              <p:cNvCxnSpPr/>
              <p:nvPr/>
            </p:nvCxnSpPr>
            <p:spPr bwMode="auto">
              <a:xfrm rot="5400000">
                <a:off x="2301875" y="5632450"/>
                <a:ext cx="250825"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直線コネクタ 175"/>
              <p:cNvCxnSpPr/>
              <p:nvPr/>
            </p:nvCxnSpPr>
            <p:spPr bwMode="auto">
              <a:xfrm rot="5400000">
                <a:off x="2301081" y="5452269"/>
                <a:ext cx="252413"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直線コネクタ 179"/>
              <p:cNvCxnSpPr/>
              <p:nvPr/>
            </p:nvCxnSpPr>
            <p:spPr bwMode="auto">
              <a:xfrm rot="5400000">
                <a:off x="2368551" y="6083300"/>
                <a:ext cx="171450" cy="1428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直線コネクタ 185"/>
              <p:cNvCxnSpPr/>
              <p:nvPr/>
            </p:nvCxnSpPr>
            <p:spPr bwMode="auto">
              <a:xfrm rot="5400000">
                <a:off x="2301875" y="5141913"/>
                <a:ext cx="250825"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直線コネクタ 189"/>
              <p:cNvCxnSpPr/>
              <p:nvPr/>
            </p:nvCxnSpPr>
            <p:spPr bwMode="auto">
              <a:xfrm rot="5400000">
                <a:off x="2301875" y="6003925"/>
                <a:ext cx="250825" cy="18097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3089" name="Rectangle 4"/>
              <p:cNvSpPr>
                <a:spLocks noChangeArrowheads="1"/>
              </p:cNvSpPr>
              <p:nvPr/>
            </p:nvSpPr>
            <p:spPr bwMode="auto">
              <a:xfrm>
                <a:off x="2757488" y="3959513"/>
                <a:ext cx="844550" cy="27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dirty="0">
                    <a:ea typeface="HGPｺﾞｼｯｸE" pitchFamily="50" charset="-128"/>
                  </a:rPr>
                  <a:t>P</a:t>
                </a:r>
                <a:r>
                  <a:rPr lang="en-US" altLang="ja-JP" b="1" dirty="0">
                    <a:ea typeface="HGPｺﾞｼｯｸE" pitchFamily="50" charset="-128"/>
                  </a:rPr>
                  <a:t> = .023</a:t>
                </a:r>
              </a:p>
            </p:txBody>
          </p:sp>
          <p:sp>
            <p:nvSpPr>
              <p:cNvPr id="43090" name="Rectangle 4"/>
              <p:cNvSpPr>
                <a:spLocks noChangeArrowheads="1"/>
              </p:cNvSpPr>
              <p:nvPr/>
            </p:nvSpPr>
            <p:spPr bwMode="auto">
              <a:xfrm>
                <a:off x="2293938" y="4288920"/>
                <a:ext cx="844550" cy="27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a:ea typeface="HGPｺﾞｼｯｸE" pitchFamily="50" charset="-128"/>
                  </a:rPr>
                  <a:t>P</a:t>
                </a:r>
                <a:r>
                  <a:rPr lang="en-US" altLang="ja-JP" b="1">
                    <a:ea typeface="HGPｺﾞｼｯｸE" pitchFamily="50" charset="-128"/>
                  </a:rPr>
                  <a:t> = .001</a:t>
                </a:r>
              </a:p>
            </p:txBody>
          </p:sp>
          <p:sp>
            <p:nvSpPr>
              <p:cNvPr id="43091" name="Rectangle 4"/>
              <p:cNvSpPr>
                <a:spLocks noChangeArrowheads="1"/>
              </p:cNvSpPr>
              <p:nvPr/>
            </p:nvSpPr>
            <p:spPr bwMode="auto">
              <a:xfrm>
                <a:off x="2066925" y="4604039"/>
                <a:ext cx="842963" cy="274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dirty="0">
                    <a:ea typeface="HGPｺﾞｼｯｸE" pitchFamily="50" charset="-128"/>
                  </a:rPr>
                  <a:t>P</a:t>
                </a:r>
                <a:r>
                  <a:rPr lang="en-US" altLang="ja-JP" b="1" dirty="0">
                    <a:ea typeface="HGPｺﾞｼｯｸE" pitchFamily="50" charset="-128"/>
                  </a:rPr>
                  <a:t> = .040</a:t>
                </a:r>
              </a:p>
            </p:txBody>
          </p:sp>
        </p:grpSp>
        <p:grpSp>
          <p:nvGrpSpPr>
            <p:cNvPr id="2" name="グループ化 1"/>
            <p:cNvGrpSpPr/>
            <p:nvPr/>
          </p:nvGrpSpPr>
          <p:grpSpPr>
            <a:xfrm>
              <a:off x="386248" y="685282"/>
              <a:ext cx="3423572" cy="3419478"/>
              <a:chOff x="677602" y="311273"/>
              <a:chExt cx="3656273" cy="3573866"/>
            </a:xfrm>
          </p:grpSpPr>
          <p:sp>
            <p:nvSpPr>
              <p:cNvPr id="43010" name="テキスト ボックス 7"/>
              <p:cNvSpPr txBox="1">
                <a:spLocks noChangeArrowheads="1"/>
              </p:cNvSpPr>
              <p:nvPr/>
            </p:nvSpPr>
            <p:spPr bwMode="auto">
              <a:xfrm>
                <a:off x="1159522" y="3359050"/>
                <a:ext cx="2901950" cy="5260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2000" dirty="0"/>
                  <a:t>Hours after injection of Evans blue</a:t>
                </a:r>
                <a:endParaRPr lang="ja-JP" altLang="en-US" sz="2000" dirty="0"/>
              </a:p>
            </p:txBody>
          </p:sp>
          <p:pic>
            <p:nvPicPr>
              <p:cNvPr id="43011" name="Picture 16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7100" y="346199"/>
                <a:ext cx="3046413" cy="3079750"/>
              </a:xfrm>
              <a:prstGeom prst="rect">
                <a:avLst/>
              </a:prstGeom>
              <a:solidFill>
                <a:schemeClr val="bg1"/>
              </a:solidFill>
              <a:ln>
                <a:noFill/>
              </a:ln>
              <a:extLst/>
            </p:spPr>
          </p:pic>
          <p:sp>
            <p:nvSpPr>
              <p:cNvPr id="43012" name="テキスト ボックス 101"/>
              <p:cNvSpPr txBox="1">
                <a:spLocks noChangeAspect="1" noChangeArrowheads="1"/>
              </p:cNvSpPr>
              <p:nvPr/>
            </p:nvSpPr>
            <p:spPr bwMode="auto">
              <a:xfrm>
                <a:off x="1322169" y="311273"/>
                <a:ext cx="690561" cy="3888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sz="2800" dirty="0" smtClean="0"/>
                  <a:t>(C)</a:t>
                </a:r>
                <a:endParaRPr lang="en-US" altLang="ja-JP" sz="2800" dirty="0"/>
              </a:p>
            </p:txBody>
          </p:sp>
          <p:sp>
            <p:nvSpPr>
              <p:cNvPr id="43013" name="テキスト ボックス 8"/>
              <p:cNvSpPr txBox="1">
                <a:spLocks noChangeAspect="1" noChangeArrowheads="1"/>
              </p:cNvSpPr>
              <p:nvPr/>
            </p:nvSpPr>
            <p:spPr bwMode="auto">
              <a:xfrm rot="16200000">
                <a:off x="-607218" y="1626254"/>
                <a:ext cx="2906713" cy="337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sz="2000"/>
                  <a:t>Amt of EB (</a:t>
                </a:r>
                <a:r>
                  <a:rPr lang="en-US" altLang="ja-JP" sz="2000">
                    <a:latin typeface="Symbol" pitchFamily="18" charset="2"/>
                  </a:rPr>
                  <a:t>m</a:t>
                </a:r>
                <a:r>
                  <a:rPr lang="en-US" altLang="ja-JP" sz="2000"/>
                  <a:t>g/g of tumor tissue)</a:t>
                </a:r>
                <a:endParaRPr lang="ja-JP" altLang="en-US" sz="2000"/>
              </a:p>
            </p:txBody>
          </p:sp>
          <p:sp>
            <p:nvSpPr>
              <p:cNvPr id="43127" name="Rectangle 4"/>
              <p:cNvSpPr>
                <a:spLocks noChangeArrowheads="1"/>
              </p:cNvSpPr>
              <p:nvPr/>
            </p:nvSpPr>
            <p:spPr bwMode="auto">
              <a:xfrm>
                <a:off x="3489325" y="1547221"/>
                <a:ext cx="844550" cy="2744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a:ea typeface="HGPｺﾞｼｯｸE" pitchFamily="50" charset="-128"/>
                  </a:rPr>
                  <a:t>P</a:t>
                </a:r>
                <a:r>
                  <a:rPr lang="en-US" altLang="ja-JP" b="1">
                    <a:ea typeface="HGPｺﾞｼｯｸE" pitchFamily="50" charset="-128"/>
                  </a:rPr>
                  <a:t> = .002</a:t>
                </a:r>
              </a:p>
            </p:txBody>
          </p:sp>
          <p:sp>
            <p:nvSpPr>
              <p:cNvPr id="43128" name="Rectangle 4"/>
              <p:cNvSpPr>
                <a:spLocks noChangeArrowheads="1"/>
              </p:cNvSpPr>
              <p:nvPr/>
            </p:nvSpPr>
            <p:spPr bwMode="auto">
              <a:xfrm>
                <a:off x="2286000" y="1420221"/>
                <a:ext cx="844550" cy="2744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a:ea typeface="HGPｺﾞｼｯｸE" pitchFamily="50" charset="-128"/>
                  </a:rPr>
                  <a:t>P</a:t>
                </a:r>
                <a:r>
                  <a:rPr lang="en-US" altLang="ja-JP" b="1">
                    <a:ea typeface="HGPｺﾞｼｯｸE" pitchFamily="50" charset="-128"/>
                  </a:rPr>
                  <a:t> = .004</a:t>
                </a:r>
              </a:p>
            </p:txBody>
          </p:sp>
          <p:sp>
            <p:nvSpPr>
              <p:cNvPr id="43129" name="Rectangle 4"/>
              <p:cNvSpPr>
                <a:spLocks noChangeArrowheads="1"/>
              </p:cNvSpPr>
              <p:nvPr/>
            </p:nvSpPr>
            <p:spPr bwMode="auto">
              <a:xfrm>
                <a:off x="1762125" y="1313858"/>
                <a:ext cx="844550" cy="2744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dirty="0">
                    <a:ea typeface="HGPｺﾞｼｯｸE" pitchFamily="50" charset="-128"/>
                  </a:rPr>
                  <a:t>P</a:t>
                </a:r>
                <a:r>
                  <a:rPr lang="en-US" altLang="ja-JP" b="1" dirty="0">
                    <a:ea typeface="HGPｺﾞｼｯｸE" pitchFamily="50" charset="-128"/>
                  </a:rPr>
                  <a:t> = .006</a:t>
                </a:r>
              </a:p>
            </p:txBody>
          </p:sp>
          <p:sp>
            <p:nvSpPr>
              <p:cNvPr id="43130" name="Rectangle 4"/>
              <p:cNvSpPr>
                <a:spLocks noChangeArrowheads="1"/>
              </p:cNvSpPr>
              <p:nvPr/>
            </p:nvSpPr>
            <p:spPr bwMode="auto">
              <a:xfrm>
                <a:off x="1514475" y="1745658"/>
                <a:ext cx="842963" cy="2744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a:ea typeface="HGPｺﾞｼｯｸE" pitchFamily="50" charset="-128"/>
                  </a:rPr>
                  <a:t>P</a:t>
                </a:r>
                <a:r>
                  <a:rPr lang="en-US" altLang="ja-JP" b="1">
                    <a:ea typeface="HGPｺﾞｼｯｸE" pitchFamily="50" charset="-128"/>
                  </a:rPr>
                  <a:t> &lt; .001</a:t>
                </a:r>
              </a:p>
            </p:txBody>
          </p:sp>
          <p:sp>
            <p:nvSpPr>
              <p:cNvPr id="43131" name="Rectangle 4"/>
              <p:cNvSpPr>
                <a:spLocks noChangeArrowheads="1"/>
              </p:cNvSpPr>
              <p:nvPr/>
            </p:nvSpPr>
            <p:spPr bwMode="auto">
              <a:xfrm>
                <a:off x="1347788" y="1935364"/>
                <a:ext cx="844550" cy="2744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altLang="ja-JP" b="1" i="1">
                    <a:ea typeface="HGPｺﾞｼｯｸE" pitchFamily="50" charset="-128"/>
                  </a:rPr>
                  <a:t>P</a:t>
                </a:r>
                <a:r>
                  <a:rPr lang="en-US" altLang="ja-JP" b="1">
                    <a:ea typeface="HGPｺﾞｼｯｸE" pitchFamily="50" charset="-128"/>
                  </a:rPr>
                  <a:t> &lt; .001</a:t>
                </a:r>
              </a:p>
            </p:txBody>
          </p:sp>
        </p:grpSp>
      </p:grpSp>
      <p:sp>
        <p:nvSpPr>
          <p:cNvPr id="93" name="タイトル 1"/>
          <p:cNvSpPr txBox="1">
            <a:spLocks/>
          </p:cNvSpPr>
          <p:nvPr/>
        </p:nvSpPr>
        <p:spPr>
          <a:xfrm>
            <a:off x="0" y="250859"/>
            <a:ext cx="9144000" cy="1143000"/>
          </a:xfrm>
          <a:prstGeom prst="rect">
            <a:avLst/>
          </a:prstGeom>
          <a:solidFill>
            <a:srgbClr val="FFFF00"/>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3600" b="1" dirty="0" smtClean="0"/>
              <a:t>Enhancement of the EPR by NG : Dose / Time</a:t>
            </a:r>
            <a:endParaRPr lang="ja-JP" altLang="en-US" sz="3600" b="1" dirty="0"/>
          </a:p>
        </p:txBody>
      </p:sp>
      <p:sp>
        <p:nvSpPr>
          <p:cNvPr id="4" name="スライド番号プレースホルダー 3"/>
          <p:cNvSpPr>
            <a:spLocks noGrp="1"/>
          </p:cNvSpPr>
          <p:nvPr>
            <p:ph type="sldNum" sz="quarter" idx="12"/>
          </p:nvPr>
        </p:nvSpPr>
        <p:spPr/>
        <p:txBody>
          <a:bodyPr/>
          <a:lstStyle/>
          <a:p>
            <a:r>
              <a:rPr kumimoji="1" lang="en-US" altLang="ja-JP" sz="3200" dirty="0" smtClean="0"/>
              <a:t>14</a:t>
            </a:r>
            <a:endParaRPr kumimoji="1" lang="ja-JP" altLang="en-US" sz="3200" dirty="0"/>
          </a:p>
        </p:txBody>
      </p:sp>
      <p:cxnSp>
        <p:nvCxnSpPr>
          <p:cNvPr id="94" name="直線コネクタ 93"/>
          <p:cNvCxnSpPr/>
          <p:nvPr/>
        </p:nvCxnSpPr>
        <p:spPr>
          <a:xfrm>
            <a:off x="0" y="1393859"/>
            <a:ext cx="9144000" cy="0"/>
          </a:xfrm>
          <a:prstGeom prst="line">
            <a:avLst/>
          </a:prstGeom>
          <a:ln w="1524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0" y="250859"/>
            <a:ext cx="9144000" cy="0"/>
          </a:xfrm>
          <a:prstGeom prst="line">
            <a:avLst/>
          </a:prstGeom>
          <a:ln w="152400" cmpd="thickThin">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5378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オブジェクト 7"/>
          <p:cNvGraphicFramePr>
            <a:graphicFrameLocks noChangeAspect="1"/>
          </p:cNvGraphicFramePr>
          <p:nvPr>
            <p:extLst/>
          </p:nvPr>
        </p:nvGraphicFramePr>
        <p:xfrm>
          <a:off x="251520" y="2060848"/>
          <a:ext cx="8640960" cy="2590111"/>
        </p:xfrm>
        <a:graphic>
          <a:graphicData uri="http://schemas.openxmlformats.org/presentationml/2006/ole">
            <mc:AlternateContent xmlns:mc="http://schemas.openxmlformats.org/markup-compatibility/2006">
              <mc:Choice xmlns:v="urn:schemas-microsoft-com:vml" Requires="v">
                <p:oleObj spid="_x0000_s2182" name="Acrobat Document" r:id="rId3" imgW="7562730" imgH="2266920" progId="AcroExch.Document.7">
                  <p:embed/>
                </p:oleObj>
              </mc:Choice>
              <mc:Fallback>
                <p:oleObj name="Acrobat Document" r:id="rId3" imgW="7562730" imgH="2266920" progId="AcroExch.Document.7">
                  <p:embed/>
                  <p:pic>
                    <p:nvPicPr>
                      <p:cNvPr id="0" name=""/>
                      <p:cNvPicPr/>
                      <p:nvPr/>
                    </p:nvPicPr>
                    <p:blipFill>
                      <a:blip r:embed="rId4"/>
                      <a:stretch>
                        <a:fillRect/>
                      </a:stretch>
                    </p:blipFill>
                    <p:spPr>
                      <a:xfrm>
                        <a:off x="251520" y="2060848"/>
                        <a:ext cx="8640960" cy="2590111"/>
                      </a:xfrm>
                      <a:prstGeom prst="rect">
                        <a:avLst/>
                      </a:prstGeom>
                    </p:spPr>
                  </p:pic>
                </p:oleObj>
              </mc:Fallback>
            </mc:AlternateContent>
          </a:graphicData>
        </a:graphic>
      </p:graphicFrame>
      <p:graphicFrame>
        <p:nvGraphicFramePr>
          <p:cNvPr id="4" name="オブジェクト 3"/>
          <p:cNvGraphicFramePr>
            <a:graphicFrameLocks noChangeAspect="1"/>
          </p:cNvGraphicFramePr>
          <p:nvPr>
            <p:extLst/>
          </p:nvPr>
        </p:nvGraphicFramePr>
        <p:xfrm>
          <a:off x="107504" y="899107"/>
          <a:ext cx="9263810" cy="5958893"/>
        </p:xfrm>
        <a:graphic>
          <a:graphicData uri="http://schemas.openxmlformats.org/presentationml/2006/ole">
            <mc:AlternateContent xmlns:mc="http://schemas.openxmlformats.org/markup-compatibility/2006">
              <mc:Choice xmlns:v="urn:schemas-microsoft-com:vml" Requires="v">
                <p:oleObj spid="_x0000_s2183" name="文書" r:id="rId5" imgW="10439533" imgH="6709818" progId="Word.Document.12">
                  <p:embed/>
                </p:oleObj>
              </mc:Choice>
              <mc:Fallback>
                <p:oleObj name="文書" r:id="rId5" imgW="10439533" imgH="6709818" progId="Word.Document.12">
                  <p:embed/>
                  <p:pic>
                    <p:nvPicPr>
                      <p:cNvPr id="0" name=""/>
                      <p:cNvPicPr/>
                      <p:nvPr/>
                    </p:nvPicPr>
                    <p:blipFill>
                      <a:blip r:embed="rId6"/>
                      <a:stretch>
                        <a:fillRect/>
                      </a:stretch>
                    </p:blipFill>
                    <p:spPr>
                      <a:xfrm>
                        <a:off x="107504" y="899107"/>
                        <a:ext cx="9263810" cy="5958893"/>
                      </a:xfrm>
                      <a:prstGeom prst="rect">
                        <a:avLst/>
                      </a:prstGeom>
                    </p:spPr>
                  </p:pic>
                </p:oleObj>
              </mc:Fallback>
            </mc:AlternateContent>
          </a:graphicData>
        </a:graphic>
      </p:graphicFrame>
      <p:sp>
        <p:nvSpPr>
          <p:cNvPr id="13" name="テキスト ボックス 2"/>
          <p:cNvSpPr txBox="1"/>
          <p:nvPr/>
        </p:nvSpPr>
        <p:spPr>
          <a:xfrm>
            <a:off x="9464" y="24690"/>
            <a:ext cx="9143999" cy="718492"/>
          </a:xfrm>
          <a:prstGeom prst="rect">
            <a:avLst/>
          </a:prstGeom>
          <a:solidFill>
            <a:srgbClr val="FFFF00"/>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3200" b="1" kern="100" dirty="0" smtClean="0">
                <a:effectLst/>
                <a:latin typeface="Calibri"/>
                <a:ea typeface="ＭＳ 明朝"/>
                <a:cs typeface="Times New Roman"/>
              </a:rPr>
              <a:t>Three steps of tumor selective targeting by P-THP </a:t>
            </a:r>
            <a:endParaRPr lang="en-US" sz="3200" kern="100" dirty="0">
              <a:effectLst/>
              <a:ea typeface="ＭＳ 明朝"/>
              <a:cs typeface="Times New Roman"/>
            </a:endParaRPr>
          </a:p>
        </p:txBody>
      </p:sp>
      <p:cxnSp>
        <p:nvCxnSpPr>
          <p:cNvPr id="14" name="Straight Connector 7"/>
          <p:cNvCxnSpPr/>
          <p:nvPr/>
        </p:nvCxnSpPr>
        <p:spPr>
          <a:xfrm>
            <a:off x="0" y="726019"/>
            <a:ext cx="9144000" cy="1588"/>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5" name="Straight Connector 7"/>
          <p:cNvCxnSpPr/>
          <p:nvPr/>
        </p:nvCxnSpPr>
        <p:spPr>
          <a:xfrm>
            <a:off x="9464" y="23102"/>
            <a:ext cx="9144000" cy="1588"/>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12"/>
          </p:nvPr>
        </p:nvSpPr>
        <p:spPr>
          <a:xfrm>
            <a:off x="6758880" y="6381328"/>
            <a:ext cx="2133600" cy="365125"/>
          </a:xfrm>
          <a:noFill/>
        </p:spPr>
        <p:txBody>
          <a:bodyPr vert="horz" lIns="91440" tIns="45720" rIns="91440" bIns="45720" rtlCol="0" anchor="ctr"/>
          <a:lstStyle/>
          <a:p>
            <a:r>
              <a:rPr lang="en-US" altLang="ja-JP" sz="3200" dirty="0" smtClean="0">
                <a:solidFill>
                  <a:schemeClr val="tx1"/>
                </a:solidFill>
              </a:rPr>
              <a:t>15</a:t>
            </a:r>
            <a:endParaRPr lang="en-US" altLang="ja-JP" sz="3200" dirty="0">
              <a:solidFill>
                <a:schemeClr val="tx1"/>
              </a:solidFill>
            </a:endParaRPr>
          </a:p>
        </p:txBody>
      </p:sp>
    </p:spTree>
    <p:extLst>
      <p:ext uri="{BB962C8B-B14F-4D97-AF65-F5344CB8AC3E}">
        <p14:creationId xmlns:p14="http://schemas.microsoft.com/office/powerpoint/2010/main" val="2035249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 2"/>
          <p:cNvGraphicFramePr>
            <a:graphicFrameLocks noGrp="1"/>
          </p:cNvGraphicFramePr>
          <p:nvPr>
            <p:ph idx="1"/>
            <p:extLst>
              <p:ext uri="{D42A27DB-BD31-4B8C-83A1-F6EECF244321}">
                <p14:modId xmlns:p14="http://schemas.microsoft.com/office/powerpoint/2010/main" val="2082259944"/>
              </p:ext>
            </p:extLst>
          </p:nvPr>
        </p:nvGraphicFramePr>
        <p:xfrm>
          <a:off x="683568" y="2122498"/>
          <a:ext cx="7859216" cy="4137323"/>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ボックス 5"/>
          <p:cNvSpPr txBox="1"/>
          <p:nvPr/>
        </p:nvSpPr>
        <p:spPr>
          <a:xfrm>
            <a:off x="3334697" y="6279703"/>
            <a:ext cx="2448271" cy="461665"/>
          </a:xfrm>
          <a:prstGeom prst="rect">
            <a:avLst/>
          </a:prstGeom>
          <a:noFill/>
        </p:spPr>
        <p:txBody>
          <a:bodyPr wrap="square" rtlCol="0">
            <a:spAutoFit/>
          </a:bodyPr>
          <a:lstStyle/>
          <a:p>
            <a:r>
              <a:rPr kumimoji="1" lang="en-US" altLang="ja-JP" sz="2400" b="1" dirty="0" err="1" smtClean="0"/>
              <a:t>Hrs</a:t>
            </a:r>
            <a:r>
              <a:rPr kumimoji="1" lang="en-US" altLang="ja-JP" sz="2400" b="1" dirty="0" smtClean="0"/>
              <a:t> of incubation</a:t>
            </a:r>
            <a:endParaRPr kumimoji="1" lang="ja-JP" altLang="en-US" sz="2400" b="1" dirty="0"/>
          </a:p>
        </p:txBody>
      </p:sp>
      <p:sp>
        <p:nvSpPr>
          <p:cNvPr id="7" name="テキスト ボックス 6"/>
          <p:cNvSpPr txBox="1"/>
          <p:nvPr/>
        </p:nvSpPr>
        <p:spPr>
          <a:xfrm rot="10800000">
            <a:off x="251520" y="2468939"/>
            <a:ext cx="553998" cy="2630100"/>
          </a:xfrm>
          <a:prstGeom prst="rect">
            <a:avLst/>
          </a:prstGeom>
          <a:noFill/>
        </p:spPr>
        <p:txBody>
          <a:bodyPr vert="eaVert" wrap="square" rtlCol="0">
            <a:spAutoFit/>
          </a:bodyPr>
          <a:lstStyle/>
          <a:p>
            <a:r>
              <a:rPr kumimoji="1" lang="en-US" altLang="ja-JP" sz="2400" b="1" dirty="0" smtClean="0"/>
              <a:t>Release of THP (%)</a:t>
            </a:r>
            <a:endParaRPr kumimoji="1" lang="ja-JP" altLang="en-US" sz="2400" b="1" dirty="0"/>
          </a:p>
        </p:txBody>
      </p:sp>
      <p:sp>
        <p:nvSpPr>
          <p:cNvPr id="9" name="テキスト ボックス 8"/>
          <p:cNvSpPr txBox="1"/>
          <p:nvPr/>
        </p:nvSpPr>
        <p:spPr>
          <a:xfrm>
            <a:off x="6942904" y="2041078"/>
            <a:ext cx="729523" cy="461665"/>
          </a:xfrm>
          <a:prstGeom prst="rect">
            <a:avLst/>
          </a:prstGeom>
          <a:noFill/>
        </p:spPr>
        <p:txBody>
          <a:bodyPr wrap="square" rtlCol="0">
            <a:spAutoFit/>
          </a:bodyPr>
          <a:lstStyle/>
          <a:p>
            <a:r>
              <a:rPr lang="en-US" altLang="ja-JP" sz="2400" dirty="0" smtClean="0"/>
              <a:t>pH</a:t>
            </a:r>
            <a:endParaRPr kumimoji="1" lang="en-US" altLang="ja-JP" sz="2400" dirty="0" smtClean="0"/>
          </a:p>
        </p:txBody>
      </p:sp>
      <p:sp>
        <p:nvSpPr>
          <p:cNvPr id="10" name="テキスト ボックス 9"/>
          <p:cNvSpPr txBox="1"/>
          <p:nvPr/>
        </p:nvSpPr>
        <p:spPr>
          <a:xfrm>
            <a:off x="6958566" y="2977182"/>
            <a:ext cx="790092" cy="461665"/>
          </a:xfrm>
          <a:prstGeom prst="rect">
            <a:avLst/>
          </a:prstGeom>
          <a:noFill/>
        </p:spPr>
        <p:txBody>
          <a:bodyPr wrap="square" rtlCol="0">
            <a:spAutoFit/>
          </a:bodyPr>
          <a:lstStyle/>
          <a:p>
            <a:r>
              <a:rPr lang="en-US" altLang="ja-JP" sz="2400" dirty="0" smtClean="0"/>
              <a:t>5.5</a:t>
            </a:r>
            <a:endParaRPr kumimoji="1" lang="en-US" altLang="ja-JP" sz="2400" dirty="0" smtClean="0"/>
          </a:p>
        </p:txBody>
      </p:sp>
      <p:sp>
        <p:nvSpPr>
          <p:cNvPr id="11" name="テキスト ボックス 10"/>
          <p:cNvSpPr txBox="1"/>
          <p:nvPr/>
        </p:nvSpPr>
        <p:spPr>
          <a:xfrm>
            <a:off x="6967187" y="2443509"/>
            <a:ext cx="569845" cy="461665"/>
          </a:xfrm>
          <a:prstGeom prst="rect">
            <a:avLst/>
          </a:prstGeom>
          <a:noFill/>
        </p:spPr>
        <p:txBody>
          <a:bodyPr wrap="square" rtlCol="0">
            <a:spAutoFit/>
          </a:bodyPr>
          <a:lstStyle/>
          <a:p>
            <a:r>
              <a:rPr lang="en-US" altLang="ja-JP" sz="2400" dirty="0" smtClean="0"/>
              <a:t>5.0</a:t>
            </a:r>
            <a:endParaRPr kumimoji="1" lang="en-US" altLang="ja-JP" sz="2400" dirty="0" smtClean="0"/>
          </a:p>
        </p:txBody>
      </p:sp>
      <p:sp>
        <p:nvSpPr>
          <p:cNvPr id="12" name="テキスト ボックス 11"/>
          <p:cNvSpPr txBox="1"/>
          <p:nvPr/>
        </p:nvSpPr>
        <p:spPr>
          <a:xfrm>
            <a:off x="6962789" y="4057302"/>
            <a:ext cx="790092" cy="461665"/>
          </a:xfrm>
          <a:prstGeom prst="rect">
            <a:avLst/>
          </a:prstGeom>
          <a:noFill/>
        </p:spPr>
        <p:txBody>
          <a:bodyPr wrap="square" rtlCol="0">
            <a:spAutoFit/>
          </a:bodyPr>
          <a:lstStyle/>
          <a:p>
            <a:r>
              <a:rPr lang="en-US" altLang="ja-JP" sz="2400" dirty="0" smtClean="0"/>
              <a:t>6.0</a:t>
            </a:r>
            <a:endParaRPr kumimoji="1" lang="en-US" altLang="ja-JP" sz="2400" dirty="0" smtClean="0"/>
          </a:p>
        </p:txBody>
      </p:sp>
      <p:sp>
        <p:nvSpPr>
          <p:cNvPr id="13" name="テキスト ボックス 12"/>
          <p:cNvSpPr txBox="1"/>
          <p:nvPr/>
        </p:nvSpPr>
        <p:spPr>
          <a:xfrm>
            <a:off x="6972739" y="4483135"/>
            <a:ext cx="790092" cy="461665"/>
          </a:xfrm>
          <a:prstGeom prst="rect">
            <a:avLst/>
          </a:prstGeom>
          <a:noFill/>
        </p:spPr>
        <p:txBody>
          <a:bodyPr wrap="square" rtlCol="0">
            <a:spAutoFit/>
          </a:bodyPr>
          <a:lstStyle/>
          <a:p>
            <a:r>
              <a:rPr lang="en-US" altLang="ja-JP" sz="2400" dirty="0" smtClean="0"/>
              <a:t>6.5</a:t>
            </a:r>
            <a:endParaRPr kumimoji="1" lang="en-US" altLang="ja-JP" sz="2400" dirty="0" smtClean="0"/>
          </a:p>
        </p:txBody>
      </p:sp>
      <p:sp>
        <p:nvSpPr>
          <p:cNvPr id="14" name="テキスト ボックス 13"/>
          <p:cNvSpPr txBox="1"/>
          <p:nvPr/>
        </p:nvSpPr>
        <p:spPr>
          <a:xfrm>
            <a:off x="6958565" y="5127549"/>
            <a:ext cx="1403359" cy="461665"/>
          </a:xfrm>
          <a:prstGeom prst="rect">
            <a:avLst/>
          </a:prstGeom>
          <a:noFill/>
        </p:spPr>
        <p:txBody>
          <a:bodyPr wrap="square" rtlCol="0">
            <a:spAutoFit/>
          </a:bodyPr>
          <a:lstStyle/>
          <a:p>
            <a:r>
              <a:rPr lang="en-US" altLang="ja-JP" sz="2400" dirty="0" smtClean="0"/>
              <a:t>8.0/7.4</a:t>
            </a:r>
            <a:endParaRPr kumimoji="1" lang="en-US" altLang="ja-JP" sz="2400" dirty="0" smtClean="0"/>
          </a:p>
        </p:txBody>
      </p:sp>
      <p:sp>
        <p:nvSpPr>
          <p:cNvPr id="15" name="テキスト ボックス 14"/>
          <p:cNvSpPr txBox="1"/>
          <p:nvPr/>
        </p:nvSpPr>
        <p:spPr>
          <a:xfrm>
            <a:off x="0" y="351414"/>
            <a:ext cx="9150485" cy="1477328"/>
          </a:xfrm>
          <a:prstGeom prst="rect">
            <a:avLst/>
          </a:prstGeom>
          <a:solidFill>
            <a:srgbClr val="FFFF00"/>
          </a:solidFill>
        </p:spPr>
        <p:txBody>
          <a:bodyPr wrap="square" rtlCol="0">
            <a:spAutoFit/>
          </a:bodyPr>
          <a:lstStyle/>
          <a:p>
            <a:pPr algn="ctr"/>
            <a:r>
              <a:rPr lang="en-US" altLang="ja-JP" sz="3000" b="1" dirty="0">
                <a:latin typeface="+mj-lt"/>
                <a:cs typeface="Arial" panose="020B0604020202020204" pitchFamily="34" charset="0"/>
              </a:rPr>
              <a:t>Free </a:t>
            </a:r>
            <a:r>
              <a:rPr lang="en-US" altLang="ja-JP" sz="3000" b="1" dirty="0" smtClean="0">
                <a:latin typeface="+mj-lt"/>
                <a:cs typeface="Arial" panose="020B0604020202020204" pitchFamily="34" charset="0"/>
              </a:rPr>
              <a:t>drug </a:t>
            </a:r>
            <a:r>
              <a:rPr kumimoji="1" lang="en-US" altLang="ja-JP" sz="3000" b="1" dirty="0" smtClean="0">
                <a:latin typeface="+mj-lt"/>
                <a:cs typeface="Arial" panose="020B0604020202020204" pitchFamily="34" charset="0"/>
              </a:rPr>
              <a:t>release from p</a:t>
            </a:r>
            <a:r>
              <a:rPr lang="en-US" altLang="ja-JP" sz="3000" b="1" dirty="0" smtClean="0">
                <a:latin typeface="+mj-lt"/>
                <a:cs typeface="Arial" panose="020B0604020202020204" pitchFamily="34" charset="0"/>
              </a:rPr>
              <a:t>olymer conjugated-THP  </a:t>
            </a:r>
          </a:p>
          <a:p>
            <a:pPr algn="ctr"/>
            <a:r>
              <a:rPr lang="en-US" altLang="ja-JP" sz="3000" b="1" dirty="0" smtClean="0">
                <a:latin typeface="+mj-lt"/>
                <a:cs typeface="Arial" panose="020B0604020202020204" pitchFamily="34" charset="0"/>
              </a:rPr>
              <a:t>at different </a:t>
            </a:r>
            <a:r>
              <a:rPr lang="en-US" altLang="ja-JP" sz="3000" b="1" dirty="0" err="1" smtClean="0">
                <a:latin typeface="+mj-lt"/>
                <a:cs typeface="Arial" panose="020B0604020202020204" pitchFamily="34" charset="0"/>
              </a:rPr>
              <a:t>pHs</a:t>
            </a:r>
            <a:r>
              <a:rPr lang="en-US" altLang="ja-JP" sz="3000" b="1" dirty="0" smtClean="0">
                <a:latin typeface="+mj-lt"/>
                <a:cs typeface="Arial" panose="020B0604020202020204" pitchFamily="34" charset="0"/>
              </a:rPr>
              <a:t>: Acid environment dependency </a:t>
            </a:r>
          </a:p>
          <a:p>
            <a:pPr algn="ctr"/>
            <a:r>
              <a:rPr lang="en-US" altLang="ja-JP" sz="3000" b="1" dirty="0" smtClean="0">
                <a:latin typeface="+mj-lt"/>
                <a:cs typeface="Arial" panose="020B0604020202020204" pitchFamily="34" charset="0"/>
              </a:rPr>
              <a:t>in vitro (cf. tumor pH)</a:t>
            </a:r>
            <a:endParaRPr kumimoji="1" lang="ja-JP" altLang="en-US" sz="3000" b="1" dirty="0">
              <a:latin typeface="+mj-lt"/>
              <a:cs typeface="Arial" panose="020B0604020202020204" pitchFamily="34" charset="0"/>
            </a:endParaRPr>
          </a:p>
        </p:txBody>
      </p:sp>
      <p:cxnSp>
        <p:nvCxnSpPr>
          <p:cNvPr id="16" name="Straight Connector 8"/>
          <p:cNvCxnSpPr/>
          <p:nvPr/>
        </p:nvCxnSpPr>
        <p:spPr>
          <a:xfrm>
            <a:off x="0" y="186290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7" name="Straight Connector 8"/>
          <p:cNvCxnSpPr/>
          <p:nvPr/>
        </p:nvCxnSpPr>
        <p:spPr>
          <a:xfrm>
            <a:off x="1" y="279405"/>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4" name="スライド番号プレースホルダー 3"/>
          <p:cNvSpPr>
            <a:spLocks noGrp="1"/>
          </p:cNvSpPr>
          <p:nvPr>
            <p:ph type="sldNum" sz="quarter" idx="12"/>
          </p:nvPr>
        </p:nvSpPr>
        <p:spPr>
          <a:xfrm>
            <a:off x="7024052" y="6320529"/>
            <a:ext cx="2133600" cy="365125"/>
          </a:xfrm>
          <a:noFill/>
        </p:spPr>
        <p:txBody>
          <a:bodyPr vert="horz" lIns="91440" tIns="45720" rIns="91440" bIns="45720" rtlCol="0" anchor="ctr"/>
          <a:lstStyle/>
          <a:p>
            <a:fld id="{EB884750-695B-488A-BEF3-B25F55E31B12}" type="slidenum">
              <a:rPr lang="ja-JP" altLang="en-US" sz="3200">
                <a:solidFill>
                  <a:schemeClr val="tx1"/>
                </a:solidFill>
              </a:rPr>
              <a:pPr/>
              <a:t>16</a:t>
            </a:fld>
            <a:endParaRPr lang="ja-JP" altLang="en-US" sz="3200" dirty="0">
              <a:solidFill>
                <a:schemeClr val="tx1"/>
              </a:solidFill>
            </a:endParaRPr>
          </a:p>
        </p:txBody>
      </p:sp>
    </p:spTree>
    <p:extLst>
      <p:ext uri="{BB962C8B-B14F-4D97-AF65-F5344CB8AC3E}">
        <p14:creationId xmlns:p14="http://schemas.microsoft.com/office/powerpoint/2010/main" val="2578416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a:xfrm>
            <a:off x="5557292" y="2372237"/>
            <a:ext cx="3551212" cy="3568461"/>
          </a:xfrm>
          <a:prstGeom prst="rect">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6751364" y="4330609"/>
            <a:ext cx="1413662" cy="523220"/>
          </a:xfrm>
          <a:prstGeom prst="rect">
            <a:avLst/>
          </a:prstGeom>
          <a:noFill/>
        </p:spPr>
        <p:txBody>
          <a:bodyPr wrap="square" rtlCol="0">
            <a:spAutoFit/>
          </a:bodyPr>
          <a:lstStyle/>
          <a:p>
            <a:r>
              <a:rPr lang="en-US" altLang="ja-JP" sz="1400" dirty="0" smtClean="0"/>
              <a:t>P-THP </a:t>
            </a:r>
            <a:r>
              <a:rPr lang="en-US" altLang="ja-JP" sz="1400" dirty="0"/>
              <a:t>vs P-DOX</a:t>
            </a:r>
            <a:endParaRPr lang="ja-JP" altLang="en-US" sz="1400" dirty="0"/>
          </a:p>
          <a:p>
            <a:endParaRPr lang="ja-JP" altLang="en-US" sz="1400" dirty="0"/>
          </a:p>
        </p:txBody>
      </p:sp>
      <p:sp>
        <p:nvSpPr>
          <p:cNvPr id="14" name="テキスト ボックス 13"/>
          <p:cNvSpPr txBox="1"/>
          <p:nvPr/>
        </p:nvSpPr>
        <p:spPr>
          <a:xfrm>
            <a:off x="1601670" y="5013176"/>
            <a:ext cx="1836204" cy="307777"/>
          </a:xfrm>
          <a:prstGeom prst="rect">
            <a:avLst/>
          </a:prstGeom>
          <a:noFill/>
          <a:ln>
            <a:solidFill>
              <a:schemeClr val="tx1"/>
            </a:solidFill>
          </a:ln>
        </p:spPr>
        <p:txBody>
          <a:bodyPr wrap="square" rtlCol="0">
            <a:spAutoFit/>
          </a:bodyPr>
          <a:lstStyle/>
          <a:p>
            <a:r>
              <a:rPr lang="en-US" altLang="ja-JP" sz="1400" dirty="0" smtClean="0"/>
              <a:t>Purity of P-THP/HPLC</a:t>
            </a:r>
            <a:endParaRPr lang="ja-JP" altLang="en-US" sz="1400" dirty="0"/>
          </a:p>
        </p:txBody>
      </p:sp>
      <p:pic>
        <p:nvPicPr>
          <p:cNvPr id="2049" name="Picture 1"/>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8299" t="62374" r="6236" b="8099"/>
          <a:stretch/>
        </p:blipFill>
        <p:spPr bwMode="auto">
          <a:xfrm>
            <a:off x="1083033" y="5349194"/>
            <a:ext cx="2811233" cy="13745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テキスト ボックス 17"/>
          <p:cNvSpPr txBox="1"/>
          <p:nvPr/>
        </p:nvSpPr>
        <p:spPr>
          <a:xfrm>
            <a:off x="-7951" y="188639"/>
            <a:ext cx="9141794" cy="954107"/>
          </a:xfrm>
          <a:prstGeom prst="rect">
            <a:avLst/>
          </a:prstGeom>
          <a:solidFill>
            <a:srgbClr val="FFFF00"/>
          </a:solidFill>
        </p:spPr>
        <p:txBody>
          <a:bodyPr wrap="square" rtlCol="0">
            <a:spAutoFit/>
          </a:bodyPr>
          <a:lstStyle/>
          <a:p>
            <a:pPr algn="ctr"/>
            <a:r>
              <a:rPr lang="en-US" altLang="ja-JP" sz="2800" b="1" dirty="0" smtClean="0"/>
              <a:t>Cell uptake and cytotoxicity of THP, DOX, P-THP and P-DOX, </a:t>
            </a:r>
          </a:p>
          <a:p>
            <a:pPr algn="ctr"/>
            <a:r>
              <a:rPr lang="en-US" altLang="ja-JP" sz="2800" b="1" dirty="0" smtClean="0"/>
              <a:t>against human pancreatic tumor cells (SUIT-2) in vitro</a:t>
            </a:r>
            <a:endParaRPr kumimoji="1" lang="ja-JP" altLang="en-US" sz="2800" b="1" dirty="0"/>
          </a:p>
        </p:txBody>
      </p:sp>
      <p:cxnSp>
        <p:nvCxnSpPr>
          <p:cNvPr id="19" name="直線コネクタ 18"/>
          <p:cNvCxnSpPr/>
          <p:nvPr/>
        </p:nvCxnSpPr>
        <p:spPr>
          <a:xfrm>
            <a:off x="-7951" y="116632"/>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11738" y="1184801"/>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21" name="コンテンツ プレースホルダー 7"/>
          <p:cNvGraphicFramePr>
            <a:graphicFrameLocks/>
          </p:cNvGraphicFramePr>
          <p:nvPr>
            <p:extLst/>
          </p:nvPr>
        </p:nvGraphicFramePr>
        <p:xfrm>
          <a:off x="5652120" y="3091904"/>
          <a:ext cx="3384376" cy="1219199"/>
        </p:xfrm>
        <a:graphic>
          <a:graphicData uri="http://schemas.openxmlformats.org/drawingml/2006/table">
            <a:tbl>
              <a:tblPr firstRow="1" bandRow="1">
                <a:tableStyleId>{5C22544A-7EE6-4342-B048-85BDC9FD1C3A}</a:tableStyleId>
              </a:tblPr>
              <a:tblGrid>
                <a:gridCol w="1339649"/>
                <a:gridCol w="705078"/>
                <a:gridCol w="705078"/>
                <a:gridCol w="634571"/>
              </a:tblGrid>
              <a:tr h="211088">
                <a:tc>
                  <a:txBody>
                    <a:bodyPr/>
                    <a:lstStyle/>
                    <a:p>
                      <a:endParaRPr kumimoji="1" lang="ja-JP" altLang="en-US" sz="1400" dirty="0"/>
                    </a:p>
                  </a:txBody>
                  <a:tcPr/>
                </a:tc>
                <a:tc>
                  <a:txBody>
                    <a:bodyPr/>
                    <a:lstStyle/>
                    <a:p>
                      <a:r>
                        <a:rPr kumimoji="1" lang="en-US" altLang="ja-JP" sz="1400" dirty="0" smtClean="0"/>
                        <a:t>5 min</a:t>
                      </a:r>
                      <a:endParaRPr kumimoji="1" lang="ja-JP" altLang="en-US" sz="1400" dirty="0"/>
                    </a:p>
                  </a:txBody>
                  <a:tcPr/>
                </a:tc>
                <a:tc>
                  <a:txBody>
                    <a:bodyPr/>
                    <a:lstStyle/>
                    <a:p>
                      <a:r>
                        <a:rPr kumimoji="1" lang="en-US" altLang="ja-JP" sz="1400" dirty="0" smtClean="0"/>
                        <a:t>30 min</a:t>
                      </a:r>
                      <a:endParaRPr kumimoji="1" lang="ja-JP" altLang="en-US" sz="1400" dirty="0"/>
                    </a:p>
                  </a:txBody>
                  <a:tcPr/>
                </a:tc>
                <a:tc>
                  <a:txBody>
                    <a:bodyPr/>
                    <a:lstStyle/>
                    <a:p>
                      <a:r>
                        <a:rPr kumimoji="1" lang="en-US" altLang="ja-JP" sz="1400" dirty="0" smtClean="0"/>
                        <a:t>72h</a:t>
                      </a:r>
                      <a:endParaRPr kumimoji="1" lang="ja-JP" altLang="en-US" sz="1400" dirty="0"/>
                    </a:p>
                  </a:txBody>
                  <a:tcPr/>
                </a:tc>
              </a:tr>
              <a:tr h="266328">
                <a:tc>
                  <a:txBody>
                    <a:bodyPr/>
                    <a:lstStyle/>
                    <a:p>
                      <a:r>
                        <a:rPr kumimoji="1" lang="en-US" altLang="ja-JP" sz="1400" dirty="0" smtClean="0"/>
                        <a:t>THP</a:t>
                      </a:r>
                      <a:endParaRPr kumimoji="1" lang="ja-JP" altLang="en-US" sz="1400" dirty="0"/>
                    </a:p>
                  </a:txBody>
                  <a:tcPr/>
                </a:tc>
                <a:tc>
                  <a:txBody>
                    <a:bodyPr/>
                    <a:lstStyle/>
                    <a:p>
                      <a:pPr algn="r"/>
                      <a:r>
                        <a:rPr kumimoji="1" lang="en-US" altLang="ja-JP" sz="1400" dirty="0" smtClean="0"/>
                        <a:t>0.004</a:t>
                      </a:r>
                      <a:endParaRPr kumimoji="1" lang="ja-JP" altLang="en-US" sz="1400" dirty="0"/>
                    </a:p>
                  </a:txBody>
                  <a:tcPr/>
                </a:tc>
                <a:tc>
                  <a:txBody>
                    <a:bodyPr/>
                    <a:lstStyle/>
                    <a:p>
                      <a:pPr algn="r"/>
                      <a:r>
                        <a:rPr kumimoji="1" lang="en-US" altLang="ja-JP" sz="1400" dirty="0" smtClean="0"/>
                        <a:t>0.048</a:t>
                      </a:r>
                      <a:endParaRPr kumimoji="1" lang="ja-JP" altLang="en-US" sz="1400" dirty="0"/>
                    </a:p>
                  </a:txBody>
                  <a:tcPr/>
                </a:tc>
                <a:tc>
                  <a:txBody>
                    <a:bodyPr/>
                    <a:lstStyle/>
                    <a:p>
                      <a:pPr algn="r"/>
                      <a:r>
                        <a:rPr kumimoji="1" lang="en-US" altLang="ja-JP" sz="1400" dirty="0" smtClean="0"/>
                        <a:t>0.1</a:t>
                      </a:r>
                      <a:endParaRPr kumimoji="1" lang="ja-JP" altLang="en-US" sz="1400" dirty="0"/>
                    </a:p>
                  </a:txBody>
                  <a:tcPr/>
                </a:tc>
              </a:tr>
              <a:tr h="249560">
                <a:tc>
                  <a:txBody>
                    <a:bodyPr/>
                    <a:lstStyle/>
                    <a:p>
                      <a:r>
                        <a:rPr kumimoji="1" lang="en-US" altLang="ja-JP" sz="1400" dirty="0" smtClean="0"/>
                        <a:t>Dox</a:t>
                      </a:r>
                      <a:endParaRPr kumimoji="1" lang="ja-JP" altLang="en-US" sz="1400" dirty="0"/>
                    </a:p>
                  </a:txBody>
                  <a:tcPr/>
                </a:tc>
                <a:tc>
                  <a:txBody>
                    <a:bodyPr/>
                    <a:lstStyle/>
                    <a:p>
                      <a:pPr algn="r"/>
                      <a:r>
                        <a:rPr kumimoji="1" lang="en-US" altLang="ja-JP" sz="1400" dirty="0" smtClean="0"/>
                        <a:t>0.045</a:t>
                      </a:r>
                      <a:endParaRPr kumimoji="1" lang="ja-JP" altLang="en-US" sz="1400" dirty="0"/>
                    </a:p>
                  </a:txBody>
                  <a:tcPr/>
                </a:tc>
                <a:tc>
                  <a:txBody>
                    <a:bodyPr/>
                    <a:lstStyle/>
                    <a:p>
                      <a:pPr algn="r"/>
                      <a:r>
                        <a:rPr kumimoji="1" lang="en-US" altLang="ja-JP" sz="1400" dirty="0" smtClean="0"/>
                        <a:t>1.05</a:t>
                      </a:r>
                      <a:endParaRPr kumimoji="1" lang="ja-JP" altLang="en-US" sz="1400" dirty="0"/>
                    </a:p>
                  </a:txBody>
                  <a:tcPr/>
                </a:tc>
                <a:tc>
                  <a:txBody>
                    <a:bodyPr/>
                    <a:lstStyle/>
                    <a:p>
                      <a:pPr algn="r"/>
                      <a:r>
                        <a:rPr kumimoji="1" lang="en-US" altLang="ja-JP" sz="1400" dirty="0" smtClean="0"/>
                        <a:t>6.0</a:t>
                      </a:r>
                      <a:endParaRPr kumimoji="1" lang="ja-JP" altLang="en-US" sz="1400" dirty="0"/>
                    </a:p>
                  </a:txBody>
                  <a:tcPr/>
                </a:tc>
              </a:tr>
              <a:tr h="2327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smtClean="0"/>
                        <a:t>Potency</a:t>
                      </a:r>
                      <a:r>
                        <a:rPr kumimoji="1" lang="en-US" altLang="ja-JP" sz="1400" baseline="0" dirty="0" smtClean="0"/>
                        <a:t> </a:t>
                      </a:r>
                      <a:r>
                        <a:rPr kumimoji="1" lang="ja-JP" altLang="en-US" sz="1400" baseline="0" dirty="0" smtClean="0"/>
                        <a:t>↑ </a:t>
                      </a:r>
                      <a:r>
                        <a:rPr kumimoji="1" lang="en-US" altLang="ja-JP" sz="1400" baseline="0" dirty="0" smtClean="0"/>
                        <a:t>fold</a:t>
                      </a:r>
                      <a:endParaRPr kumimoji="1" lang="ja-JP" altLang="en-US" sz="1400" dirty="0" smtClean="0"/>
                    </a:p>
                  </a:txBody>
                  <a:tcPr/>
                </a:tc>
                <a:tc>
                  <a:txBody>
                    <a:bodyPr/>
                    <a:lstStyle/>
                    <a:p>
                      <a:pPr algn="r"/>
                      <a:r>
                        <a:rPr kumimoji="1" lang="en-US" altLang="ja-JP" sz="1400" dirty="0" smtClean="0"/>
                        <a:t>x</a:t>
                      </a:r>
                      <a:r>
                        <a:rPr kumimoji="1" lang="en-US" altLang="ja-JP" sz="1400" baseline="0" dirty="0" smtClean="0"/>
                        <a:t> 11</a:t>
                      </a:r>
                      <a:endParaRPr kumimoji="1" lang="ja-JP" altLang="en-US" sz="1400" dirty="0"/>
                    </a:p>
                  </a:txBody>
                  <a:tcPr/>
                </a:tc>
                <a:tc>
                  <a:txBody>
                    <a:bodyPr/>
                    <a:lstStyle/>
                    <a:p>
                      <a:pPr algn="r"/>
                      <a:r>
                        <a:rPr kumimoji="1" lang="en-US" altLang="ja-JP" sz="1400" dirty="0" smtClean="0"/>
                        <a:t>x 21</a:t>
                      </a:r>
                      <a:endParaRPr kumimoji="1" lang="ja-JP" altLang="en-US" sz="1400" dirty="0"/>
                    </a:p>
                  </a:txBody>
                  <a:tcPr/>
                </a:tc>
                <a:tc>
                  <a:txBody>
                    <a:bodyPr/>
                    <a:lstStyle/>
                    <a:p>
                      <a:pPr algn="r"/>
                      <a:r>
                        <a:rPr kumimoji="1" lang="en-US" altLang="ja-JP" sz="1400" dirty="0" smtClean="0"/>
                        <a:t>x 60 </a:t>
                      </a:r>
                      <a:endParaRPr kumimoji="1" lang="ja-JP" altLang="en-US" sz="1400" dirty="0"/>
                    </a:p>
                  </a:txBody>
                  <a:tcPr/>
                </a:tc>
              </a:tr>
            </a:tbl>
          </a:graphicData>
        </a:graphic>
      </p:graphicFrame>
      <p:sp>
        <p:nvSpPr>
          <p:cNvPr id="22" name="正方形/長方形 21"/>
          <p:cNvSpPr/>
          <p:nvPr/>
        </p:nvSpPr>
        <p:spPr>
          <a:xfrm>
            <a:off x="5842116" y="2348880"/>
            <a:ext cx="3122372" cy="400110"/>
          </a:xfrm>
          <a:prstGeom prst="rect">
            <a:avLst/>
          </a:prstGeom>
        </p:spPr>
        <p:txBody>
          <a:bodyPr wrap="square">
            <a:spAutoFit/>
          </a:bodyPr>
          <a:lstStyle/>
          <a:p>
            <a:r>
              <a:rPr lang="en-US" altLang="ja-JP" sz="2000" dirty="0"/>
              <a:t>Comparison of </a:t>
            </a:r>
            <a:r>
              <a:rPr lang="en-US" altLang="ja-JP" sz="2000" dirty="0" smtClean="0"/>
              <a:t>IC</a:t>
            </a:r>
            <a:r>
              <a:rPr lang="en-US" altLang="ja-JP" sz="2000" baseline="-25000" dirty="0" smtClean="0"/>
              <a:t>50</a:t>
            </a:r>
            <a:r>
              <a:rPr lang="en-US" altLang="ja-JP" sz="2000" dirty="0" smtClean="0"/>
              <a:t> in vitro</a:t>
            </a:r>
            <a:endParaRPr lang="ja-JP" altLang="en-US" sz="2000" dirty="0"/>
          </a:p>
        </p:txBody>
      </p:sp>
      <p:graphicFrame>
        <p:nvGraphicFramePr>
          <p:cNvPr id="23" name="コンテンツ プレースホルダー 7"/>
          <p:cNvGraphicFramePr>
            <a:graphicFrameLocks/>
          </p:cNvGraphicFramePr>
          <p:nvPr>
            <p:extLst/>
          </p:nvPr>
        </p:nvGraphicFramePr>
        <p:xfrm>
          <a:off x="5652119" y="4586064"/>
          <a:ext cx="3384376" cy="1219199"/>
        </p:xfrm>
        <a:graphic>
          <a:graphicData uri="http://schemas.openxmlformats.org/drawingml/2006/table">
            <a:tbl>
              <a:tblPr firstRow="1" bandRow="1">
                <a:tableStyleId>{5C22544A-7EE6-4342-B048-85BDC9FD1C3A}</a:tableStyleId>
              </a:tblPr>
              <a:tblGrid>
                <a:gridCol w="1368153"/>
                <a:gridCol w="692493"/>
                <a:gridCol w="675659"/>
                <a:gridCol w="648071"/>
              </a:tblGrid>
              <a:tr h="289828">
                <a:tc>
                  <a:txBody>
                    <a:bodyPr/>
                    <a:lstStyle/>
                    <a:p>
                      <a:endParaRPr kumimoji="1" lang="ja-JP" altLang="en-US" sz="1400" dirty="0"/>
                    </a:p>
                  </a:txBody>
                  <a:tcPr/>
                </a:tc>
                <a:tc>
                  <a:txBody>
                    <a:bodyPr/>
                    <a:lstStyle/>
                    <a:p>
                      <a:r>
                        <a:rPr kumimoji="1" lang="en-US" altLang="ja-JP" sz="1400" dirty="0" smtClean="0"/>
                        <a:t>30 min</a:t>
                      </a:r>
                      <a:endParaRPr kumimoji="1" lang="ja-JP" altLang="en-US" sz="1400" dirty="0"/>
                    </a:p>
                  </a:txBody>
                  <a:tcPr/>
                </a:tc>
                <a:tc>
                  <a:txBody>
                    <a:bodyPr/>
                    <a:lstStyle/>
                    <a:p>
                      <a:r>
                        <a:rPr kumimoji="1" lang="en-US" altLang="ja-JP" sz="1400" dirty="0" smtClean="0"/>
                        <a:t>3h</a:t>
                      </a:r>
                      <a:endParaRPr kumimoji="1" lang="ja-JP" altLang="en-US" sz="1400" dirty="0"/>
                    </a:p>
                  </a:txBody>
                  <a:tcPr/>
                </a:tc>
                <a:tc>
                  <a:txBody>
                    <a:bodyPr/>
                    <a:lstStyle/>
                    <a:p>
                      <a:r>
                        <a:rPr kumimoji="1" lang="en-US" altLang="ja-JP" sz="1400" dirty="0" smtClean="0"/>
                        <a:t>72h</a:t>
                      </a:r>
                      <a:endParaRPr kumimoji="1" lang="ja-JP" altLang="en-US" sz="1400" dirty="0"/>
                    </a:p>
                  </a:txBody>
                  <a:tcPr/>
                </a:tc>
              </a:tr>
              <a:tr h="289828">
                <a:tc>
                  <a:txBody>
                    <a:bodyPr/>
                    <a:lstStyle/>
                    <a:p>
                      <a:r>
                        <a:rPr kumimoji="1" lang="en-US" altLang="ja-JP" sz="1400" dirty="0" smtClean="0"/>
                        <a:t>P-THP</a:t>
                      </a:r>
                      <a:endParaRPr kumimoji="1" lang="ja-JP" altLang="en-US" sz="1400" dirty="0"/>
                    </a:p>
                  </a:txBody>
                  <a:tcPr/>
                </a:tc>
                <a:tc>
                  <a:txBody>
                    <a:bodyPr/>
                    <a:lstStyle/>
                    <a:p>
                      <a:pPr algn="r"/>
                      <a:r>
                        <a:rPr kumimoji="1" lang="en-US" altLang="ja-JP" sz="1400" dirty="0" smtClean="0"/>
                        <a:t>1.59</a:t>
                      </a:r>
                      <a:endParaRPr kumimoji="1" lang="ja-JP" altLang="en-US" sz="1400" dirty="0"/>
                    </a:p>
                  </a:txBody>
                  <a:tcPr/>
                </a:tc>
                <a:tc>
                  <a:txBody>
                    <a:bodyPr/>
                    <a:lstStyle/>
                    <a:p>
                      <a:pPr algn="r"/>
                      <a:r>
                        <a:rPr kumimoji="1" lang="en-US" altLang="ja-JP" sz="1400" dirty="0" smtClean="0"/>
                        <a:t>0.35</a:t>
                      </a:r>
                      <a:endParaRPr kumimoji="1" lang="ja-JP" altLang="en-US" sz="1400" dirty="0"/>
                    </a:p>
                  </a:txBody>
                  <a:tcPr/>
                </a:tc>
                <a:tc>
                  <a:txBody>
                    <a:bodyPr/>
                    <a:lstStyle/>
                    <a:p>
                      <a:pPr algn="r"/>
                      <a:r>
                        <a:rPr kumimoji="1" lang="en-US" altLang="ja-JP" sz="1400" dirty="0" smtClean="0"/>
                        <a:t>0.06</a:t>
                      </a:r>
                      <a:endParaRPr kumimoji="1" lang="ja-JP" altLang="en-US" sz="1400" dirty="0"/>
                    </a:p>
                  </a:txBody>
                  <a:tcPr/>
                </a:tc>
              </a:tr>
              <a:tr h="289828">
                <a:tc>
                  <a:txBody>
                    <a:bodyPr/>
                    <a:lstStyle/>
                    <a:p>
                      <a:r>
                        <a:rPr kumimoji="1" lang="en-US" altLang="ja-JP" sz="1400" dirty="0" smtClean="0"/>
                        <a:t>P-Dox</a:t>
                      </a:r>
                      <a:endParaRPr kumimoji="1" lang="ja-JP" altLang="en-US" sz="1400" dirty="0"/>
                    </a:p>
                  </a:txBody>
                  <a:tcPr/>
                </a:tc>
                <a:tc>
                  <a:txBody>
                    <a:bodyPr/>
                    <a:lstStyle/>
                    <a:p>
                      <a:pPr algn="r"/>
                      <a:r>
                        <a:rPr kumimoji="1" lang="en-US" altLang="ja-JP" sz="1400" dirty="0" smtClean="0"/>
                        <a:t>52.78</a:t>
                      </a:r>
                      <a:endParaRPr kumimoji="1" lang="ja-JP" altLang="en-US" sz="1400" dirty="0"/>
                    </a:p>
                  </a:txBody>
                  <a:tcPr/>
                </a:tc>
                <a:tc>
                  <a:txBody>
                    <a:bodyPr/>
                    <a:lstStyle/>
                    <a:p>
                      <a:pPr algn="r"/>
                      <a:r>
                        <a:rPr kumimoji="1" lang="en-US" altLang="ja-JP" sz="1400" dirty="0" smtClean="0"/>
                        <a:t>5.54</a:t>
                      </a:r>
                      <a:endParaRPr kumimoji="1" lang="ja-JP" altLang="en-US" sz="1400" dirty="0"/>
                    </a:p>
                  </a:txBody>
                  <a:tcPr/>
                </a:tc>
                <a:tc>
                  <a:txBody>
                    <a:bodyPr/>
                    <a:lstStyle/>
                    <a:p>
                      <a:pPr algn="r"/>
                      <a:r>
                        <a:rPr kumimoji="1" lang="en-US" altLang="ja-JP" sz="1400" dirty="0" smtClean="0"/>
                        <a:t>0.44</a:t>
                      </a:r>
                      <a:endParaRPr kumimoji="1" lang="ja-JP" altLang="en-US" sz="1400" dirty="0"/>
                    </a:p>
                  </a:txBody>
                  <a:tcPr/>
                </a:tc>
              </a:tr>
              <a:tr h="289828">
                <a:tc>
                  <a:txBody>
                    <a:bodyPr/>
                    <a:lstStyle/>
                    <a:p>
                      <a:r>
                        <a:rPr kumimoji="1" lang="en-US" altLang="ja-JP" sz="1400" dirty="0" smtClean="0"/>
                        <a:t>Potency</a:t>
                      </a:r>
                      <a:r>
                        <a:rPr kumimoji="1" lang="en-US" altLang="ja-JP" sz="1400" baseline="0" dirty="0" smtClean="0"/>
                        <a:t> </a:t>
                      </a:r>
                      <a:r>
                        <a:rPr kumimoji="1" lang="ja-JP" altLang="en-US" sz="1400" baseline="0" dirty="0" smtClean="0"/>
                        <a:t>↑ </a:t>
                      </a:r>
                      <a:r>
                        <a:rPr kumimoji="1" lang="en-US" altLang="ja-JP" sz="1400" baseline="0" dirty="0" smtClean="0"/>
                        <a:t>fold</a:t>
                      </a:r>
                      <a:endParaRPr kumimoji="1" lang="ja-JP" altLang="en-US" sz="1400" dirty="0"/>
                    </a:p>
                  </a:txBody>
                  <a:tcPr/>
                </a:tc>
                <a:tc>
                  <a:txBody>
                    <a:bodyPr/>
                    <a:lstStyle/>
                    <a:p>
                      <a:pPr algn="r"/>
                      <a:r>
                        <a:rPr kumimoji="1" lang="en-US" altLang="ja-JP" sz="1400" dirty="0" smtClean="0"/>
                        <a:t>x 33.2</a:t>
                      </a:r>
                      <a:endParaRPr kumimoji="1" lang="ja-JP" altLang="en-US" sz="1400" dirty="0"/>
                    </a:p>
                  </a:txBody>
                  <a:tcPr/>
                </a:tc>
                <a:tc>
                  <a:txBody>
                    <a:bodyPr/>
                    <a:lstStyle/>
                    <a:p>
                      <a:pPr algn="r"/>
                      <a:r>
                        <a:rPr kumimoji="1" lang="en-US" altLang="ja-JP" sz="1400" dirty="0" smtClean="0"/>
                        <a:t>x</a:t>
                      </a:r>
                      <a:r>
                        <a:rPr kumimoji="1" lang="en-US" altLang="ja-JP" sz="1400" baseline="0" dirty="0" smtClean="0"/>
                        <a:t> 15.8</a:t>
                      </a:r>
                      <a:endParaRPr kumimoji="1" lang="ja-JP" altLang="en-US" sz="1400" dirty="0"/>
                    </a:p>
                  </a:txBody>
                  <a:tcPr/>
                </a:tc>
                <a:tc>
                  <a:txBody>
                    <a:bodyPr/>
                    <a:lstStyle/>
                    <a:p>
                      <a:pPr algn="r"/>
                      <a:r>
                        <a:rPr kumimoji="1" lang="en-US" altLang="ja-JP" sz="1400" dirty="0" smtClean="0"/>
                        <a:t>x</a:t>
                      </a:r>
                      <a:r>
                        <a:rPr kumimoji="1" lang="en-US" altLang="ja-JP" sz="1400" baseline="0" dirty="0" smtClean="0"/>
                        <a:t> 7.3</a:t>
                      </a:r>
                      <a:endParaRPr kumimoji="1" lang="ja-JP" altLang="en-US" sz="1400" dirty="0"/>
                    </a:p>
                  </a:txBody>
                  <a:tcPr/>
                </a:tc>
              </a:tr>
            </a:tbl>
          </a:graphicData>
        </a:graphic>
      </p:graphicFrame>
      <p:sp>
        <p:nvSpPr>
          <p:cNvPr id="2" name="テキスト ボックス 1"/>
          <p:cNvSpPr txBox="1"/>
          <p:nvPr/>
        </p:nvSpPr>
        <p:spPr>
          <a:xfrm>
            <a:off x="6840401" y="2826460"/>
            <a:ext cx="1019522" cy="307777"/>
          </a:xfrm>
          <a:prstGeom prst="rect">
            <a:avLst/>
          </a:prstGeom>
          <a:noFill/>
        </p:spPr>
        <p:txBody>
          <a:bodyPr wrap="square" rtlCol="0">
            <a:spAutoFit/>
          </a:bodyPr>
          <a:lstStyle/>
          <a:p>
            <a:r>
              <a:rPr lang="en-US" altLang="ja-JP" sz="1400" dirty="0"/>
              <a:t>THP vs </a:t>
            </a:r>
            <a:r>
              <a:rPr lang="en-US" altLang="ja-JP" sz="1400" dirty="0" smtClean="0"/>
              <a:t>DOX</a:t>
            </a:r>
            <a:endParaRPr lang="ja-JP" altLang="en-US" sz="1400" dirty="0"/>
          </a:p>
        </p:txBody>
      </p:sp>
      <p:sp>
        <p:nvSpPr>
          <p:cNvPr id="15" name="テキスト ボックス 14"/>
          <p:cNvSpPr txBox="1"/>
          <p:nvPr/>
        </p:nvSpPr>
        <p:spPr>
          <a:xfrm>
            <a:off x="2843808" y="5661248"/>
            <a:ext cx="937027" cy="246221"/>
          </a:xfrm>
          <a:prstGeom prst="rect">
            <a:avLst/>
          </a:prstGeom>
          <a:noFill/>
        </p:spPr>
        <p:txBody>
          <a:bodyPr wrap="square" rtlCol="0">
            <a:spAutoFit/>
          </a:bodyPr>
          <a:lstStyle/>
          <a:p>
            <a:r>
              <a:rPr lang="en-US" altLang="ja-JP" sz="1000" dirty="0" smtClean="0"/>
              <a:t>&gt; Purity 99.5%</a:t>
            </a:r>
          </a:p>
        </p:txBody>
      </p:sp>
      <p:pic>
        <p:nvPicPr>
          <p:cNvPr id="614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504" y="1484784"/>
            <a:ext cx="5253214" cy="2808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 name="直線コネクタ 4"/>
          <p:cNvCxnSpPr/>
          <p:nvPr/>
        </p:nvCxnSpPr>
        <p:spPr>
          <a:xfrm>
            <a:off x="5652120" y="4005064"/>
            <a:ext cx="33843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5652120" y="5517232"/>
            <a:ext cx="33843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スライド番号プレースホルダー 3"/>
          <p:cNvSpPr>
            <a:spLocks noGrp="1"/>
          </p:cNvSpPr>
          <p:nvPr>
            <p:ph type="sldNum" sz="quarter" idx="12"/>
          </p:nvPr>
        </p:nvSpPr>
        <p:spPr>
          <a:xfrm>
            <a:off x="7020272" y="6232227"/>
            <a:ext cx="2133600" cy="365125"/>
          </a:xfrm>
          <a:noFill/>
        </p:spPr>
        <p:txBody>
          <a:bodyPr vert="horz" lIns="91440" tIns="45720" rIns="91440" bIns="45720" rtlCol="0" anchor="ctr"/>
          <a:lstStyle/>
          <a:p>
            <a:fld id="{EB884750-695B-488A-BEF3-B25F55E31B12}" type="slidenum">
              <a:rPr lang="ja-JP" altLang="en-US" sz="3200">
                <a:solidFill>
                  <a:schemeClr val="tx1"/>
                </a:solidFill>
              </a:rPr>
              <a:pPr/>
              <a:t>17</a:t>
            </a:fld>
            <a:endParaRPr lang="ja-JP" altLang="en-US" sz="3200" dirty="0">
              <a:solidFill>
                <a:schemeClr val="tx1"/>
              </a:solidFill>
            </a:endParaRPr>
          </a:p>
        </p:txBody>
      </p:sp>
      <p:sp>
        <p:nvSpPr>
          <p:cNvPr id="3" name="上矢印 2"/>
          <p:cNvSpPr/>
          <p:nvPr/>
        </p:nvSpPr>
        <p:spPr>
          <a:xfrm>
            <a:off x="7332898" y="5984672"/>
            <a:ext cx="191430" cy="423328"/>
          </a:xfrm>
          <a:prstGeom prst="upArrow">
            <a:avLst>
              <a:gd name="adj1" fmla="val 28122"/>
              <a:gd name="adj2" fmla="val 8646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円/楕円 5"/>
          <p:cNvSpPr/>
          <p:nvPr/>
        </p:nvSpPr>
        <p:spPr>
          <a:xfrm>
            <a:off x="7092280" y="5517232"/>
            <a:ext cx="576064" cy="267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直線コネクタ 7"/>
          <p:cNvCxnSpPr/>
          <p:nvPr/>
        </p:nvCxnSpPr>
        <p:spPr>
          <a:xfrm>
            <a:off x="5770108" y="2748990"/>
            <a:ext cx="31223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03139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a:grpSpLocks noChangeAspect="1"/>
          </p:cNvGrpSpPr>
          <p:nvPr/>
        </p:nvGrpSpPr>
        <p:grpSpPr>
          <a:xfrm>
            <a:off x="395537" y="2061296"/>
            <a:ext cx="1478713" cy="1444125"/>
            <a:chOff x="683568" y="862415"/>
            <a:chExt cx="1643014" cy="1630212"/>
          </a:xfrm>
        </p:grpSpPr>
        <p:pic>
          <p:nvPicPr>
            <p:cNvPr id="10"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3568" y="862415"/>
              <a:ext cx="1643014" cy="1630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98115" y="1764866"/>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8" name="グループ化 7"/>
          <p:cNvGrpSpPr>
            <a:grpSpLocks noChangeAspect="1"/>
          </p:cNvGrpSpPr>
          <p:nvPr/>
        </p:nvGrpSpPr>
        <p:grpSpPr>
          <a:xfrm>
            <a:off x="1909406" y="2057653"/>
            <a:ext cx="1482554" cy="1447905"/>
            <a:chOff x="2369075" y="866666"/>
            <a:chExt cx="1647282" cy="1634479"/>
          </a:xfrm>
        </p:grpSpPr>
        <p:pic>
          <p:nvPicPr>
            <p:cNvPr id="1028"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69075" y="866666"/>
              <a:ext cx="1647282" cy="16344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9" name="Picture 15"/>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287890" y="1777449"/>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1" name="グループ化 10"/>
          <p:cNvGrpSpPr>
            <a:grpSpLocks noChangeAspect="1"/>
          </p:cNvGrpSpPr>
          <p:nvPr/>
        </p:nvGrpSpPr>
        <p:grpSpPr>
          <a:xfrm>
            <a:off x="3422256" y="2057652"/>
            <a:ext cx="1478713" cy="1451685"/>
            <a:chOff x="4048894" y="866666"/>
            <a:chExt cx="1643014" cy="1638747"/>
          </a:xfrm>
        </p:grpSpPr>
        <p:pic>
          <p:nvPicPr>
            <p:cNvPr id="1030" name="Picture 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048894" y="866666"/>
              <a:ext cx="1643014" cy="16387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r="-889"/>
            <a:stretch/>
          </p:blipFill>
          <p:spPr bwMode="auto">
            <a:xfrm>
              <a:off x="4960076" y="1773918"/>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2" name="グループ化 11"/>
          <p:cNvGrpSpPr>
            <a:grpSpLocks noChangeAspect="1"/>
          </p:cNvGrpSpPr>
          <p:nvPr/>
        </p:nvGrpSpPr>
        <p:grpSpPr>
          <a:xfrm>
            <a:off x="4914489" y="2057653"/>
            <a:ext cx="1478713" cy="1447905"/>
            <a:chOff x="5724128" y="866666"/>
            <a:chExt cx="1643014" cy="1634479"/>
          </a:xfrm>
        </p:grpSpPr>
        <p:pic>
          <p:nvPicPr>
            <p:cNvPr id="1033" name="Picture 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724128" y="866666"/>
              <a:ext cx="1643014" cy="16344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44" name="Picture 20"/>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6638675" y="1777449"/>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3" name="グループ化 12"/>
          <p:cNvGrpSpPr>
            <a:grpSpLocks noChangeAspect="1"/>
          </p:cNvGrpSpPr>
          <p:nvPr/>
        </p:nvGrpSpPr>
        <p:grpSpPr>
          <a:xfrm>
            <a:off x="6419228" y="2057589"/>
            <a:ext cx="1474872" cy="1451742"/>
            <a:chOff x="7412640" y="866602"/>
            <a:chExt cx="1638747" cy="1638811"/>
          </a:xfrm>
        </p:grpSpPr>
        <p:pic>
          <p:nvPicPr>
            <p:cNvPr id="1035" name="Picture 11"/>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7412640" y="866602"/>
              <a:ext cx="1638747" cy="16388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46" name="Picture 22"/>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r="-88"/>
            <a:stretch/>
          </p:blipFill>
          <p:spPr bwMode="auto">
            <a:xfrm>
              <a:off x="8322920" y="1773097"/>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9" name="テキスト ボックス 8"/>
          <p:cNvSpPr txBox="1"/>
          <p:nvPr/>
        </p:nvSpPr>
        <p:spPr>
          <a:xfrm>
            <a:off x="770276" y="1694063"/>
            <a:ext cx="713657" cy="363526"/>
          </a:xfrm>
          <a:prstGeom prst="rect">
            <a:avLst/>
          </a:prstGeom>
          <a:noFill/>
        </p:spPr>
        <p:txBody>
          <a:bodyPr wrap="none" rtlCol="0">
            <a:spAutoFit/>
          </a:bodyPr>
          <a:lstStyle/>
          <a:p>
            <a:pPr algn="ctr"/>
            <a:r>
              <a:rPr kumimoji="1" lang="en-US" altLang="ja-JP" sz="1772" dirty="0"/>
              <a:t>2 min</a:t>
            </a:r>
            <a:endParaRPr kumimoji="1" lang="ja-JP" altLang="en-US" sz="1772" dirty="0"/>
          </a:p>
        </p:txBody>
      </p:sp>
      <p:sp>
        <p:nvSpPr>
          <p:cNvPr id="32" name="テキスト ボックス 31"/>
          <p:cNvSpPr txBox="1"/>
          <p:nvPr/>
        </p:nvSpPr>
        <p:spPr>
          <a:xfrm>
            <a:off x="2243856" y="1694063"/>
            <a:ext cx="830677" cy="363526"/>
          </a:xfrm>
          <a:prstGeom prst="rect">
            <a:avLst/>
          </a:prstGeom>
          <a:noFill/>
        </p:spPr>
        <p:txBody>
          <a:bodyPr wrap="none" rtlCol="0">
            <a:spAutoFit/>
          </a:bodyPr>
          <a:lstStyle/>
          <a:p>
            <a:pPr algn="ctr"/>
            <a:r>
              <a:rPr kumimoji="1" lang="en-US" altLang="ja-JP" sz="1772" dirty="0"/>
              <a:t>10 min</a:t>
            </a:r>
            <a:endParaRPr kumimoji="1" lang="ja-JP" altLang="en-US" sz="1772" dirty="0"/>
          </a:p>
        </p:txBody>
      </p:sp>
      <p:sp>
        <p:nvSpPr>
          <p:cNvPr id="33" name="テキスト ボックス 32"/>
          <p:cNvSpPr txBox="1"/>
          <p:nvPr/>
        </p:nvSpPr>
        <p:spPr>
          <a:xfrm>
            <a:off x="3684016" y="1694063"/>
            <a:ext cx="830677" cy="363526"/>
          </a:xfrm>
          <a:prstGeom prst="rect">
            <a:avLst/>
          </a:prstGeom>
          <a:noFill/>
        </p:spPr>
        <p:txBody>
          <a:bodyPr wrap="none" rtlCol="0">
            <a:spAutoFit/>
          </a:bodyPr>
          <a:lstStyle/>
          <a:p>
            <a:pPr algn="ctr"/>
            <a:r>
              <a:rPr kumimoji="1" lang="en-US" altLang="ja-JP" sz="1772" dirty="0"/>
              <a:t>30 min</a:t>
            </a:r>
            <a:endParaRPr kumimoji="1" lang="ja-JP" altLang="en-US" sz="1772" dirty="0"/>
          </a:p>
        </p:txBody>
      </p:sp>
      <p:sp>
        <p:nvSpPr>
          <p:cNvPr id="34" name="テキスト ボックス 33"/>
          <p:cNvSpPr txBox="1"/>
          <p:nvPr/>
        </p:nvSpPr>
        <p:spPr>
          <a:xfrm>
            <a:off x="5196184" y="1694063"/>
            <a:ext cx="830677" cy="363526"/>
          </a:xfrm>
          <a:prstGeom prst="rect">
            <a:avLst/>
          </a:prstGeom>
          <a:noFill/>
        </p:spPr>
        <p:txBody>
          <a:bodyPr wrap="none" rtlCol="0">
            <a:spAutoFit/>
          </a:bodyPr>
          <a:lstStyle/>
          <a:p>
            <a:pPr algn="ctr"/>
            <a:r>
              <a:rPr kumimoji="1" lang="en-US" altLang="ja-JP" sz="1772" dirty="0"/>
              <a:t>60 min</a:t>
            </a:r>
            <a:endParaRPr kumimoji="1" lang="ja-JP" altLang="en-US" sz="1772" dirty="0"/>
          </a:p>
        </p:txBody>
      </p:sp>
      <p:sp>
        <p:nvSpPr>
          <p:cNvPr id="35" name="テキスト ボックス 34"/>
          <p:cNvSpPr txBox="1"/>
          <p:nvPr/>
        </p:nvSpPr>
        <p:spPr>
          <a:xfrm>
            <a:off x="6674933" y="1694063"/>
            <a:ext cx="947695" cy="363526"/>
          </a:xfrm>
          <a:prstGeom prst="rect">
            <a:avLst/>
          </a:prstGeom>
          <a:noFill/>
        </p:spPr>
        <p:txBody>
          <a:bodyPr wrap="none" rtlCol="0">
            <a:spAutoFit/>
          </a:bodyPr>
          <a:lstStyle/>
          <a:p>
            <a:pPr algn="ctr"/>
            <a:r>
              <a:rPr kumimoji="1" lang="en-US" altLang="ja-JP" sz="1772" dirty="0"/>
              <a:t>120 min</a:t>
            </a:r>
            <a:endParaRPr kumimoji="1" lang="ja-JP" altLang="en-US" sz="1772" dirty="0"/>
          </a:p>
        </p:txBody>
      </p:sp>
      <p:grpSp>
        <p:nvGrpSpPr>
          <p:cNvPr id="14" name="グループ化 13"/>
          <p:cNvGrpSpPr>
            <a:grpSpLocks noChangeAspect="1"/>
          </p:cNvGrpSpPr>
          <p:nvPr/>
        </p:nvGrpSpPr>
        <p:grpSpPr>
          <a:xfrm>
            <a:off x="403487" y="3576474"/>
            <a:ext cx="1459947" cy="1435079"/>
            <a:chOff x="683568" y="2636912"/>
            <a:chExt cx="1622163" cy="1620000"/>
          </a:xfrm>
        </p:grpSpPr>
        <p:pic>
          <p:nvPicPr>
            <p:cNvPr id="1048" name="Picture 24"/>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83568" y="2636912"/>
              <a:ext cx="1622163" cy="16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59" name="Picture 35"/>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l="54709" t="55491" r="985" b="64"/>
            <a:stretch/>
          </p:blipFill>
          <p:spPr bwMode="auto">
            <a:xfrm>
              <a:off x="1575871" y="3525623"/>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5" name="グループ化 14"/>
          <p:cNvGrpSpPr>
            <a:grpSpLocks noChangeAspect="1"/>
          </p:cNvGrpSpPr>
          <p:nvPr/>
        </p:nvGrpSpPr>
        <p:grpSpPr>
          <a:xfrm>
            <a:off x="1914941" y="3568575"/>
            <a:ext cx="1462550" cy="1435079"/>
            <a:chOff x="2374610" y="2636838"/>
            <a:chExt cx="1625056" cy="1620000"/>
          </a:xfrm>
        </p:grpSpPr>
        <p:pic>
          <p:nvPicPr>
            <p:cNvPr id="1050" name="Picture 26"/>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74610" y="2636838"/>
              <a:ext cx="1625056" cy="16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Picture 4"/>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3275856" y="3532892"/>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6" name="グループ化 15"/>
          <p:cNvGrpSpPr>
            <a:grpSpLocks noChangeAspect="1"/>
          </p:cNvGrpSpPr>
          <p:nvPr/>
        </p:nvGrpSpPr>
        <p:grpSpPr>
          <a:xfrm>
            <a:off x="3425404" y="3568648"/>
            <a:ext cx="1465231" cy="1435079"/>
            <a:chOff x="4067944" y="2636912"/>
            <a:chExt cx="1628034" cy="1620000"/>
          </a:xfrm>
        </p:grpSpPr>
        <p:pic>
          <p:nvPicPr>
            <p:cNvPr id="1052" name="Picture 28"/>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067944" y="2636912"/>
              <a:ext cx="1622163" cy="16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Picture 6"/>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4975978" y="3535278"/>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7" name="グループ化 16"/>
          <p:cNvGrpSpPr>
            <a:grpSpLocks noChangeAspect="1"/>
          </p:cNvGrpSpPr>
          <p:nvPr/>
        </p:nvGrpSpPr>
        <p:grpSpPr>
          <a:xfrm>
            <a:off x="4921171" y="3563962"/>
            <a:ext cx="1459947" cy="1437909"/>
            <a:chOff x="5730812" y="2632150"/>
            <a:chExt cx="1622163" cy="1623195"/>
          </a:xfrm>
        </p:grpSpPr>
        <p:pic>
          <p:nvPicPr>
            <p:cNvPr id="1054" name="Picture 30"/>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5730812" y="2632150"/>
              <a:ext cx="1622163" cy="16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9"/>
            <p:cNvPicPr>
              <a:picLocks noChangeAspect="1" noChangeArrowheads="1"/>
            </p:cNvPicPr>
            <p:nvPr/>
          </p:nvPicPr>
          <p:blipFill rotWithShape="1">
            <a:blip r:embed="rId19" cstate="screen">
              <a:extLst>
                <a:ext uri="{28A0092B-C50C-407E-A947-70E740481C1C}">
                  <a14:useLocalDpi xmlns:a14="http://schemas.microsoft.com/office/drawing/2010/main"/>
                </a:ext>
              </a:extLst>
            </a:blip>
            <a:srcRect r="-74"/>
            <a:stretch/>
          </p:blipFill>
          <p:spPr bwMode="auto">
            <a:xfrm>
              <a:off x="6630743" y="3535345"/>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nvGrpSpPr>
          <p:cNvPr id="18" name="グループ化 17"/>
          <p:cNvGrpSpPr>
            <a:grpSpLocks noChangeAspect="1"/>
          </p:cNvGrpSpPr>
          <p:nvPr/>
        </p:nvGrpSpPr>
        <p:grpSpPr>
          <a:xfrm>
            <a:off x="6419228" y="3563962"/>
            <a:ext cx="1467716" cy="1436340"/>
            <a:chOff x="7412640" y="2632150"/>
            <a:chExt cx="1630796" cy="1621424"/>
          </a:xfrm>
        </p:grpSpPr>
        <p:pic>
          <p:nvPicPr>
            <p:cNvPr id="1057" name="Picture 33"/>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7412640" y="2632150"/>
              <a:ext cx="1625047" cy="16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rotWithShape="1">
            <a:blip r:embed="rId21" cstate="screen">
              <a:extLst>
                <a:ext uri="{28A0092B-C50C-407E-A947-70E740481C1C}">
                  <a14:useLocalDpi xmlns:a14="http://schemas.microsoft.com/office/drawing/2010/main"/>
                </a:ext>
              </a:extLst>
            </a:blip>
            <a:srcRect l="54388" t="55859" r="1168" b="-303"/>
            <a:stretch/>
          </p:blipFill>
          <p:spPr bwMode="auto">
            <a:xfrm>
              <a:off x="8323436" y="3533574"/>
              <a:ext cx="720000" cy="720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9" name="テキスト ボックス 18"/>
          <p:cNvSpPr txBox="1"/>
          <p:nvPr/>
        </p:nvSpPr>
        <p:spPr>
          <a:xfrm rot="16200000">
            <a:off x="46750" y="2612791"/>
            <a:ext cx="1066910" cy="338554"/>
          </a:xfrm>
          <a:prstGeom prst="rect">
            <a:avLst/>
          </a:prstGeom>
          <a:noFill/>
        </p:spPr>
        <p:txBody>
          <a:bodyPr wrap="none" rtlCol="0">
            <a:spAutoFit/>
          </a:bodyPr>
          <a:lstStyle/>
          <a:p>
            <a:r>
              <a:rPr kumimoji="1" lang="en-US" altLang="ja-JP" sz="1575" b="1" dirty="0">
                <a:solidFill>
                  <a:schemeClr val="bg1"/>
                </a:solidFill>
                <a:latin typeface="Arial" panose="020B0604020202020204" pitchFamily="34" charset="0"/>
                <a:cs typeface="Arial" panose="020B0604020202020204" pitchFamily="34" charset="0"/>
              </a:rPr>
              <a:t>Free THP</a:t>
            </a:r>
            <a:endParaRPr kumimoji="1" lang="ja-JP" altLang="en-US" sz="1575" b="1" dirty="0">
              <a:solidFill>
                <a:schemeClr val="bg1"/>
              </a:solidFill>
              <a:latin typeface="Arial" panose="020B0604020202020204" pitchFamily="34" charset="0"/>
              <a:cs typeface="Arial" panose="020B0604020202020204" pitchFamily="34" charset="0"/>
            </a:endParaRPr>
          </a:p>
        </p:txBody>
      </p:sp>
      <p:pic>
        <p:nvPicPr>
          <p:cNvPr id="5" name="Picture 4"/>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rot="16200000">
            <a:off x="414148" y="5097432"/>
            <a:ext cx="1438622" cy="146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7"/>
          <p:cNvPicPr>
            <a:picLocks noChangeAspect="1" noChangeArrowheads="1"/>
          </p:cNvPicPr>
          <p:nvPr/>
        </p:nvPicPr>
        <p:blipFill rotWithShape="1">
          <a:blip r:embed="rId23" cstate="screen">
            <a:extLst>
              <a:ext uri="{28A0092B-C50C-407E-A947-70E740481C1C}">
                <a14:useLocalDpi xmlns:a14="http://schemas.microsoft.com/office/drawing/2010/main"/>
              </a:ext>
            </a:extLst>
          </a:blip>
          <a:srcRect l="54947" t="53562" r="816" b="2101"/>
          <a:stretch/>
        </p:blipFill>
        <p:spPr bwMode="auto">
          <a:xfrm>
            <a:off x="1206559" y="5873046"/>
            <a:ext cx="648000" cy="637813"/>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3" name="Picture 10"/>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1919215" y="5108403"/>
            <a:ext cx="1462937" cy="14386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7" name="Picture 13"/>
          <p:cNvPicPr>
            <a:picLocks noChangeAspect="1" noChangeArrowheads="1"/>
          </p:cNvPicPr>
          <p:nvPr/>
        </p:nvPicPr>
        <p:blipFill rotWithShape="1">
          <a:blip r:embed="rId25" cstate="screen">
            <a:extLst>
              <a:ext uri="{28A0092B-C50C-407E-A947-70E740481C1C}">
                <a14:useLocalDpi xmlns:a14="http://schemas.microsoft.com/office/drawing/2010/main"/>
              </a:ext>
            </a:extLst>
          </a:blip>
          <a:srcRect/>
          <a:stretch/>
        </p:blipFill>
        <p:spPr bwMode="auto">
          <a:xfrm rot="16200000">
            <a:off x="2731155" y="5867953"/>
            <a:ext cx="637813" cy="648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9" name="Picture 16"/>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rot="16200000">
            <a:off x="3433087" y="5096773"/>
            <a:ext cx="1439938" cy="146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 name="Picture 19"/>
          <p:cNvPicPr>
            <a:picLocks noChangeAspect="1" noChangeArrowheads="1"/>
          </p:cNvPicPr>
          <p:nvPr/>
        </p:nvPicPr>
        <p:blipFill rotWithShape="1">
          <a:blip r:embed="rId27" cstate="screen">
            <a:extLst>
              <a:ext uri="{28A0092B-C50C-407E-A947-70E740481C1C}">
                <a14:useLocalDpi xmlns:a14="http://schemas.microsoft.com/office/drawing/2010/main"/>
              </a:ext>
            </a:extLst>
          </a:blip>
          <a:srcRect/>
          <a:stretch/>
        </p:blipFill>
        <p:spPr bwMode="auto">
          <a:xfrm rot="16200000">
            <a:off x="4247727" y="5868469"/>
            <a:ext cx="637813" cy="648000"/>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9" name="Picture 23"/>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4929345" y="5072754"/>
            <a:ext cx="1461600" cy="14386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51" name="Picture 27"/>
          <p:cNvPicPr>
            <a:picLocks noChangeAspect="1" noChangeArrowheads="1"/>
          </p:cNvPicPr>
          <p:nvPr/>
        </p:nvPicPr>
        <p:blipFill rotWithShape="1">
          <a:blip r:embed="rId29" cstate="screen">
            <a:extLst>
              <a:ext uri="{28A0092B-C50C-407E-A947-70E740481C1C}">
                <a14:useLocalDpi xmlns:a14="http://schemas.microsoft.com/office/drawing/2010/main"/>
              </a:ext>
            </a:extLst>
          </a:blip>
          <a:srcRect/>
          <a:stretch/>
        </p:blipFill>
        <p:spPr bwMode="auto">
          <a:xfrm>
            <a:off x="5746150" y="5880002"/>
            <a:ext cx="648000" cy="637813"/>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55" name="Picture 31"/>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6432500" y="5079193"/>
            <a:ext cx="1461600" cy="14386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58" name="Picture 34"/>
          <p:cNvPicPr>
            <a:picLocks noChangeAspect="1" noChangeArrowheads="1"/>
          </p:cNvPicPr>
          <p:nvPr/>
        </p:nvPicPr>
        <p:blipFill rotWithShape="1">
          <a:blip r:embed="rId31" cstate="screen">
            <a:extLst>
              <a:ext uri="{28A0092B-C50C-407E-A947-70E740481C1C}">
                <a14:useLocalDpi xmlns:a14="http://schemas.microsoft.com/office/drawing/2010/main"/>
              </a:ext>
            </a:extLst>
          </a:blip>
          <a:srcRect/>
          <a:stretch/>
        </p:blipFill>
        <p:spPr bwMode="auto">
          <a:xfrm>
            <a:off x="7233770" y="5891783"/>
            <a:ext cx="648000" cy="637813"/>
          </a:xfrm>
          <a:prstGeom prst="rect">
            <a:avLst/>
          </a:prstGeom>
          <a:noFill/>
          <a:ln w="12700">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9" name="テキスト ボックス 18"/>
          <p:cNvSpPr txBox="1"/>
          <p:nvPr/>
        </p:nvSpPr>
        <p:spPr>
          <a:xfrm rot="16200000">
            <a:off x="29027" y="4077317"/>
            <a:ext cx="1101622" cy="333232"/>
          </a:xfrm>
          <a:prstGeom prst="rect">
            <a:avLst/>
          </a:prstGeom>
          <a:noFill/>
        </p:spPr>
        <p:txBody>
          <a:bodyPr wrap="none" rtlCol="0">
            <a:spAutoFit/>
          </a:bodyPr>
          <a:lstStyle/>
          <a:p>
            <a:r>
              <a:rPr kumimoji="1" lang="en-US" altLang="ja-JP" sz="1575" b="1" dirty="0">
                <a:solidFill>
                  <a:schemeClr val="bg1"/>
                </a:solidFill>
                <a:latin typeface="Arial" panose="020B0604020202020204" pitchFamily="34" charset="0"/>
                <a:cs typeface="Arial" panose="020B0604020202020204" pitchFamily="34" charset="0"/>
              </a:rPr>
              <a:t>Free DOX</a:t>
            </a:r>
            <a:endParaRPr kumimoji="1" lang="ja-JP" altLang="en-US" sz="1575" b="1" dirty="0">
              <a:solidFill>
                <a:schemeClr val="bg1"/>
              </a:solidFill>
              <a:latin typeface="Arial" panose="020B0604020202020204" pitchFamily="34" charset="0"/>
              <a:cs typeface="Arial" panose="020B0604020202020204" pitchFamily="34" charset="0"/>
            </a:endParaRPr>
          </a:p>
        </p:txBody>
      </p:sp>
      <p:sp>
        <p:nvSpPr>
          <p:cNvPr id="110" name="テキスト ボックス 18"/>
          <p:cNvSpPr txBox="1"/>
          <p:nvPr/>
        </p:nvSpPr>
        <p:spPr>
          <a:xfrm rot="16200000">
            <a:off x="73163" y="5633182"/>
            <a:ext cx="989597" cy="338554"/>
          </a:xfrm>
          <a:prstGeom prst="rect">
            <a:avLst/>
          </a:prstGeom>
          <a:noFill/>
        </p:spPr>
        <p:txBody>
          <a:bodyPr wrap="none" rtlCol="0">
            <a:spAutoFit/>
          </a:bodyPr>
          <a:lstStyle/>
          <a:p>
            <a:r>
              <a:rPr kumimoji="1" lang="en-US" altLang="ja-JP" sz="1575" b="1" dirty="0">
                <a:solidFill>
                  <a:schemeClr val="bg1"/>
                </a:solidFill>
                <a:latin typeface="Arial" panose="020B0604020202020204" pitchFamily="34" charset="0"/>
                <a:cs typeface="Arial" panose="020B0604020202020204" pitchFamily="34" charset="0"/>
              </a:rPr>
              <a:t>Free </a:t>
            </a:r>
            <a:r>
              <a:rPr kumimoji="1" lang="en-US" altLang="ja-JP" sz="1575" b="1" dirty="0" err="1">
                <a:solidFill>
                  <a:schemeClr val="bg1"/>
                </a:solidFill>
                <a:latin typeface="Arial" panose="020B0604020202020204" pitchFamily="34" charset="0"/>
                <a:cs typeface="Arial" panose="020B0604020202020204" pitchFamily="34" charset="0"/>
              </a:rPr>
              <a:t>EPI</a:t>
            </a:r>
            <a:endParaRPr kumimoji="1" lang="ja-JP" altLang="en-US" sz="1575" b="1" dirty="0">
              <a:solidFill>
                <a:schemeClr val="bg1"/>
              </a:solidFill>
              <a:latin typeface="Arial" panose="020B0604020202020204" pitchFamily="34" charset="0"/>
              <a:cs typeface="Arial" panose="020B0604020202020204" pitchFamily="34" charset="0"/>
            </a:endParaRPr>
          </a:p>
        </p:txBody>
      </p:sp>
      <p:cxnSp>
        <p:nvCxnSpPr>
          <p:cNvPr id="52" name="Straight Connector 8"/>
          <p:cNvCxnSpPr/>
          <p:nvPr/>
        </p:nvCxnSpPr>
        <p:spPr>
          <a:xfrm>
            <a:off x="0" y="1295373"/>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54" name="Straight Connector 8"/>
          <p:cNvCxnSpPr/>
          <p:nvPr/>
        </p:nvCxnSpPr>
        <p:spPr>
          <a:xfrm>
            <a:off x="-5681" y="91776"/>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55" name="TextBox 19"/>
          <p:cNvSpPr txBox="1"/>
          <p:nvPr/>
        </p:nvSpPr>
        <p:spPr>
          <a:xfrm>
            <a:off x="3432975" y="2061295"/>
            <a:ext cx="893193" cy="272644"/>
          </a:xfrm>
          <a:prstGeom prst="rect">
            <a:avLst/>
          </a:prstGeom>
          <a:noFill/>
        </p:spPr>
        <p:txBody>
          <a:bodyPr wrap="none" rtlCol="0">
            <a:spAutoFit/>
          </a:bodyPr>
          <a:lstStyle/>
          <a:p>
            <a:r>
              <a:rPr kumimoji="1" lang="en-US" altLang="ja-JP" sz="1181" b="1" dirty="0">
                <a:solidFill>
                  <a:schemeClr val="bg1"/>
                </a:solidFill>
                <a:latin typeface="Arial" panose="020B0604020202020204" pitchFamily="34" charset="0"/>
                <a:cs typeface="Arial" panose="020B0604020202020204" pitchFamily="34" charset="0"/>
              </a:rPr>
              <a:t>Saturated</a:t>
            </a:r>
          </a:p>
        </p:txBody>
      </p:sp>
      <p:sp>
        <p:nvSpPr>
          <p:cNvPr id="56" name="TextBox 19"/>
          <p:cNvSpPr txBox="1"/>
          <p:nvPr/>
        </p:nvSpPr>
        <p:spPr>
          <a:xfrm>
            <a:off x="4930164" y="2084743"/>
            <a:ext cx="893193" cy="272644"/>
          </a:xfrm>
          <a:prstGeom prst="rect">
            <a:avLst/>
          </a:prstGeom>
          <a:noFill/>
        </p:spPr>
        <p:txBody>
          <a:bodyPr wrap="none" rtlCol="0">
            <a:spAutoFit/>
          </a:bodyPr>
          <a:lstStyle/>
          <a:p>
            <a:r>
              <a:rPr kumimoji="1" lang="en-US" altLang="ja-JP" sz="1181" b="1" dirty="0">
                <a:solidFill>
                  <a:schemeClr val="bg1"/>
                </a:solidFill>
                <a:latin typeface="Arial" panose="020B0604020202020204" pitchFamily="34" charset="0"/>
                <a:cs typeface="Arial" panose="020B0604020202020204" pitchFamily="34" charset="0"/>
              </a:rPr>
              <a:t>Saturated</a:t>
            </a:r>
          </a:p>
        </p:txBody>
      </p:sp>
      <p:sp>
        <p:nvSpPr>
          <p:cNvPr id="57" name="TextBox 19"/>
          <p:cNvSpPr txBox="1"/>
          <p:nvPr/>
        </p:nvSpPr>
        <p:spPr>
          <a:xfrm>
            <a:off x="6444845" y="2071700"/>
            <a:ext cx="893193" cy="272644"/>
          </a:xfrm>
          <a:prstGeom prst="rect">
            <a:avLst/>
          </a:prstGeom>
          <a:noFill/>
        </p:spPr>
        <p:txBody>
          <a:bodyPr wrap="none" rtlCol="0">
            <a:spAutoFit/>
          </a:bodyPr>
          <a:lstStyle/>
          <a:p>
            <a:r>
              <a:rPr kumimoji="1" lang="en-US" altLang="ja-JP" sz="1181" b="1" dirty="0">
                <a:solidFill>
                  <a:schemeClr val="bg1"/>
                </a:solidFill>
                <a:latin typeface="Arial" panose="020B0604020202020204" pitchFamily="34" charset="0"/>
                <a:cs typeface="Arial" panose="020B0604020202020204" pitchFamily="34" charset="0"/>
              </a:rPr>
              <a:t>Saturated</a:t>
            </a:r>
          </a:p>
        </p:txBody>
      </p:sp>
      <p:sp>
        <p:nvSpPr>
          <p:cNvPr id="58" name="テキスト ボックス 57"/>
          <p:cNvSpPr txBox="1"/>
          <p:nvPr/>
        </p:nvSpPr>
        <p:spPr>
          <a:xfrm>
            <a:off x="-5681" y="154317"/>
            <a:ext cx="9141794" cy="1077218"/>
          </a:xfrm>
          <a:prstGeom prst="rect">
            <a:avLst/>
          </a:prstGeom>
          <a:solidFill>
            <a:srgbClr val="FFFF00"/>
          </a:solidFill>
        </p:spPr>
        <p:txBody>
          <a:bodyPr wrap="square" rtlCol="0">
            <a:spAutoFit/>
          </a:bodyPr>
          <a:lstStyle/>
          <a:p>
            <a:pPr algn="ctr"/>
            <a:r>
              <a:rPr lang="en-US" altLang="ja-JP" sz="3200" b="1" dirty="0" smtClean="0"/>
              <a:t>Cellular uptake of Anthracyclines:  THP, DOX, EPI in human pancreatic cell at 5µg/ml each.</a:t>
            </a:r>
            <a:endParaRPr kumimoji="1" lang="ja-JP" altLang="en-US" sz="3200" b="1" dirty="0"/>
          </a:p>
        </p:txBody>
      </p:sp>
      <p:sp>
        <p:nvSpPr>
          <p:cNvPr id="59" name="スライド番号プレースホルダー 3"/>
          <p:cNvSpPr txBox="1">
            <a:spLocks/>
          </p:cNvSpPr>
          <p:nvPr/>
        </p:nvSpPr>
        <p:spPr>
          <a:xfrm>
            <a:off x="6910906" y="6259033"/>
            <a:ext cx="2133600" cy="359385"/>
          </a:xfrm>
          <a:prstGeom prst="rect">
            <a:avLst/>
          </a:prstGeom>
        </p:spPr>
        <p:txBody>
          <a:bodyPr vert="horz" lIns="90002" tIns="45001" rIns="90002" bIns="45001"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EB884750-695B-488A-BEF3-B25F55E31B12}" type="slidenum">
              <a:rPr lang="ja-JP" altLang="en-US" sz="3150">
                <a:solidFill>
                  <a:schemeClr val="tx1"/>
                </a:solidFill>
              </a:rPr>
              <a:pPr/>
              <a:t>18</a:t>
            </a:fld>
            <a:endParaRPr lang="ja-JP" altLang="en-US" sz="3150" dirty="0">
              <a:solidFill>
                <a:schemeClr val="tx1"/>
              </a:solidFill>
            </a:endParaRPr>
          </a:p>
        </p:txBody>
      </p:sp>
      <p:sp>
        <p:nvSpPr>
          <p:cNvPr id="20" name="テキスト ボックス 19"/>
          <p:cNvSpPr txBox="1"/>
          <p:nvPr/>
        </p:nvSpPr>
        <p:spPr>
          <a:xfrm>
            <a:off x="7914503" y="2302267"/>
            <a:ext cx="1158407" cy="611258"/>
          </a:xfrm>
          <a:prstGeom prst="rect">
            <a:avLst/>
          </a:prstGeom>
          <a:noFill/>
        </p:spPr>
        <p:txBody>
          <a:bodyPr wrap="square" rtlCol="0">
            <a:spAutoFit/>
          </a:bodyPr>
          <a:lstStyle/>
          <a:p>
            <a:r>
              <a:rPr lang="en-US" sz="1772" b="1" dirty="0"/>
              <a:t>THP</a:t>
            </a:r>
          </a:p>
          <a:p>
            <a:r>
              <a:rPr lang="en-US" altLang="ja-JP" sz="1600" dirty="0" smtClean="0"/>
              <a:t>Pirarubicin</a:t>
            </a:r>
            <a:endParaRPr lang="en-US" altLang="ja-JP" sz="1600" dirty="0"/>
          </a:p>
        </p:txBody>
      </p:sp>
      <p:sp>
        <p:nvSpPr>
          <p:cNvPr id="61" name="テキスト ボックス 60"/>
          <p:cNvSpPr txBox="1"/>
          <p:nvPr/>
        </p:nvSpPr>
        <p:spPr>
          <a:xfrm>
            <a:off x="7931907" y="5534568"/>
            <a:ext cx="1158407" cy="575582"/>
          </a:xfrm>
          <a:prstGeom prst="rect">
            <a:avLst/>
          </a:prstGeom>
          <a:noFill/>
        </p:spPr>
        <p:txBody>
          <a:bodyPr wrap="square" rtlCol="0">
            <a:spAutoFit/>
          </a:bodyPr>
          <a:lstStyle/>
          <a:p>
            <a:r>
              <a:rPr lang="en-US" altLang="ja-JP" sz="1772" b="1" dirty="0"/>
              <a:t>EPI</a:t>
            </a:r>
          </a:p>
          <a:p>
            <a:r>
              <a:rPr lang="en-US" altLang="ja-JP" sz="1378" dirty="0" err="1" smtClean="0"/>
              <a:t>Epirubicin</a:t>
            </a:r>
            <a:endParaRPr lang="en-US" altLang="ja-JP" sz="1378" dirty="0"/>
          </a:p>
        </p:txBody>
      </p:sp>
      <p:sp>
        <p:nvSpPr>
          <p:cNvPr id="62" name="テキスト ボックス 61"/>
          <p:cNvSpPr txBox="1"/>
          <p:nvPr/>
        </p:nvSpPr>
        <p:spPr>
          <a:xfrm>
            <a:off x="7894100" y="3993710"/>
            <a:ext cx="1264933" cy="575582"/>
          </a:xfrm>
          <a:prstGeom prst="rect">
            <a:avLst/>
          </a:prstGeom>
          <a:noFill/>
        </p:spPr>
        <p:txBody>
          <a:bodyPr wrap="square" rtlCol="0">
            <a:spAutoFit/>
          </a:bodyPr>
          <a:lstStyle/>
          <a:p>
            <a:r>
              <a:rPr lang="en-US" altLang="ja-JP" sz="1772" b="1" dirty="0"/>
              <a:t>DOX</a:t>
            </a:r>
          </a:p>
          <a:p>
            <a:r>
              <a:rPr lang="en-US" altLang="ja-JP" sz="1378" dirty="0" smtClean="0"/>
              <a:t>Doxorubicin</a:t>
            </a:r>
            <a:endParaRPr lang="en-US" altLang="ja-JP" sz="1378" dirty="0"/>
          </a:p>
        </p:txBody>
      </p:sp>
    </p:spTree>
    <p:extLst>
      <p:ext uri="{BB962C8B-B14F-4D97-AF65-F5344CB8AC3E}">
        <p14:creationId xmlns:p14="http://schemas.microsoft.com/office/powerpoint/2010/main" val="788665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p:cNvSpPr txBox="1"/>
          <p:nvPr/>
        </p:nvSpPr>
        <p:spPr>
          <a:xfrm>
            <a:off x="-7950" y="182515"/>
            <a:ext cx="9141794" cy="939107"/>
          </a:xfrm>
          <a:prstGeom prst="rect">
            <a:avLst/>
          </a:prstGeom>
          <a:solidFill>
            <a:srgbClr val="FFFF00"/>
          </a:solidFill>
        </p:spPr>
        <p:txBody>
          <a:bodyPr wrap="square" rtlCol="0">
            <a:spAutoFit/>
          </a:bodyPr>
          <a:lstStyle/>
          <a:p>
            <a:pPr algn="ctr"/>
            <a:r>
              <a:rPr kumimoji="1" lang="en-US" altLang="ja-JP" sz="2756" b="1" dirty="0"/>
              <a:t>Penetrating effect of THP, Dox, P-THP, P-Dox </a:t>
            </a:r>
          </a:p>
          <a:p>
            <a:pPr algn="ctr"/>
            <a:r>
              <a:rPr kumimoji="1" lang="en-US" altLang="ja-JP" sz="2756" b="1" dirty="0"/>
              <a:t>in spheroid tumor (HCT116 human colon ca).  </a:t>
            </a:r>
            <a:r>
              <a:rPr lang="en-US" altLang="ja-JP" sz="2756" b="1" dirty="0"/>
              <a:t>Confocal image</a:t>
            </a:r>
            <a:endParaRPr kumimoji="1" lang="ja-JP" altLang="en-US" sz="2756" b="1" dirty="0"/>
          </a:p>
        </p:txBody>
      </p:sp>
      <p:cxnSp>
        <p:nvCxnSpPr>
          <p:cNvPr id="19" name="直線コネクタ 18"/>
          <p:cNvCxnSpPr/>
          <p:nvPr/>
        </p:nvCxnSpPr>
        <p:spPr>
          <a:xfrm>
            <a:off x="-7951" y="168706"/>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0" y="1130540"/>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スライド番号プレースホルダー 3"/>
          <p:cNvSpPr txBox="1">
            <a:spLocks/>
          </p:cNvSpPr>
          <p:nvPr/>
        </p:nvSpPr>
        <p:spPr>
          <a:xfrm>
            <a:off x="7023561" y="6316000"/>
            <a:ext cx="2133600" cy="359385"/>
          </a:xfrm>
          <a:prstGeom prst="rect">
            <a:avLst/>
          </a:prstGeom>
        </p:spPr>
        <p:txBody>
          <a:bodyPr vert="horz" lIns="90002" tIns="45001" rIns="90002" bIns="45001"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EB884750-695B-488A-BEF3-B25F55E31B12}" type="slidenum">
              <a:rPr lang="ja-JP" altLang="en-US" sz="3150">
                <a:solidFill>
                  <a:schemeClr val="tx1"/>
                </a:solidFill>
              </a:rPr>
              <a:pPr/>
              <a:t>19</a:t>
            </a:fld>
            <a:endParaRPr lang="ja-JP" altLang="en-US" sz="3150" dirty="0">
              <a:solidFill>
                <a:schemeClr val="tx1"/>
              </a:solidFill>
            </a:endParaRPr>
          </a:p>
        </p:txBody>
      </p:sp>
      <p:sp>
        <p:nvSpPr>
          <p:cNvPr id="27" name="テキスト ボックス 26"/>
          <p:cNvSpPr txBox="1"/>
          <p:nvPr/>
        </p:nvSpPr>
        <p:spPr>
          <a:xfrm>
            <a:off x="1451000" y="1251863"/>
            <a:ext cx="1010298" cy="363526"/>
          </a:xfrm>
          <a:prstGeom prst="rect">
            <a:avLst/>
          </a:prstGeom>
          <a:noFill/>
        </p:spPr>
        <p:txBody>
          <a:bodyPr wrap="none" rtlCol="0">
            <a:spAutoFit/>
          </a:bodyPr>
          <a:lstStyle/>
          <a:p>
            <a:r>
              <a:rPr kumimoji="1" lang="en-US" altLang="ja-JP" sz="1772" dirty="0"/>
              <a:t>Free THP</a:t>
            </a:r>
            <a:endParaRPr kumimoji="1" lang="ja-JP" altLang="en-US" sz="1772" dirty="0"/>
          </a:p>
        </p:txBody>
      </p:sp>
      <p:pic>
        <p:nvPicPr>
          <p:cNvPr id="28" name="図 27"/>
          <p:cNvPicPr>
            <a:picLocks noChangeAspect="1"/>
          </p:cNvPicPr>
          <p:nvPr/>
        </p:nvPicPr>
        <p:blipFill rotWithShape="1">
          <a:blip r:embed="rId2" cstate="screen">
            <a:extLst>
              <a:ext uri="{28A0092B-C50C-407E-A947-70E740481C1C}">
                <a14:useLocalDpi xmlns:a14="http://schemas.microsoft.com/office/drawing/2010/main"/>
              </a:ext>
            </a:extLst>
          </a:blip>
          <a:srcRect l="11967" t="6047" r="46123" b="59225"/>
          <a:stretch/>
        </p:blipFill>
        <p:spPr>
          <a:xfrm>
            <a:off x="1245064" y="5043154"/>
            <a:ext cx="1398280" cy="1640028"/>
          </a:xfrm>
          <a:prstGeom prst="rect">
            <a:avLst/>
          </a:prstGeom>
        </p:spPr>
      </p:pic>
      <p:pic>
        <p:nvPicPr>
          <p:cNvPr id="29" name="図 28"/>
          <p:cNvPicPr>
            <a:picLocks noChangeAspect="1"/>
          </p:cNvPicPr>
          <p:nvPr/>
        </p:nvPicPr>
        <p:blipFill rotWithShape="1">
          <a:blip r:embed="rId3" cstate="screen">
            <a:extLst>
              <a:ext uri="{28A0092B-C50C-407E-A947-70E740481C1C}">
                <a14:useLocalDpi xmlns:a14="http://schemas.microsoft.com/office/drawing/2010/main"/>
              </a:ext>
            </a:extLst>
          </a:blip>
          <a:srcRect l="27473" t="17149" r="29887" b="49834"/>
          <a:stretch/>
        </p:blipFill>
        <p:spPr>
          <a:xfrm>
            <a:off x="1232887" y="3409309"/>
            <a:ext cx="1422636" cy="1559271"/>
          </a:xfrm>
          <a:prstGeom prst="rect">
            <a:avLst/>
          </a:prstGeom>
        </p:spPr>
      </p:pic>
      <p:pic>
        <p:nvPicPr>
          <p:cNvPr id="30" name="図 29"/>
          <p:cNvPicPr>
            <a:picLocks noChangeAspect="1"/>
          </p:cNvPicPr>
          <p:nvPr/>
        </p:nvPicPr>
        <p:blipFill rotWithShape="1">
          <a:blip r:embed="rId4" cstate="screen">
            <a:extLst>
              <a:ext uri="{28A0092B-C50C-407E-A947-70E740481C1C}">
                <a14:useLocalDpi xmlns:a14="http://schemas.microsoft.com/office/drawing/2010/main"/>
              </a:ext>
            </a:extLst>
          </a:blip>
          <a:srcRect l="26668" t="6357" r="29886" b="59845"/>
          <a:stretch/>
        </p:blipFill>
        <p:spPr>
          <a:xfrm>
            <a:off x="1219441" y="1732341"/>
            <a:ext cx="1449528" cy="1596109"/>
          </a:xfrm>
          <a:prstGeom prst="rect">
            <a:avLst/>
          </a:prstGeom>
        </p:spPr>
      </p:pic>
      <p:sp>
        <p:nvSpPr>
          <p:cNvPr id="31" name="テキスト ボックス 30"/>
          <p:cNvSpPr txBox="1"/>
          <p:nvPr/>
        </p:nvSpPr>
        <p:spPr>
          <a:xfrm>
            <a:off x="177693" y="2204777"/>
            <a:ext cx="765549" cy="363526"/>
          </a:xfrm>
          <a:prstGeom prst="rect">
            <a:avLst/>
          </a:prstGeom>
          <a:noFill/>
        </p:spPr>
        <p:txBody>
          <a:bodyPr wrap="none" rtlCol="0">
            <a:spAutoFit/>
          </a:bodyPr>
          <a:lstStyle/>
          <a:p>
            <a:r>
              <a:rPr kumimoji="1" lang="en-US" altLang="ja-JP" sz="1772" dirty="0"/>
              <a:t>15min</a:t>
            </a:r>
            <a:endParaRPr kumimoji="1" lang="ja-JP" altLang="en-US" sz="1772" dirty="0"/>
          </a:p>
        </p:txBody>
      </p:sp>
      <p:sp>
        <p:nvSpPr>
          <p:cNvPr id="32" name="テキスト ボックス 31"/>
          <p:cNvSpPr txBox="1"/>
          <p:nvPr/>
        </p:nvSpPr>
        <p:spPr>
          <a:xfrm>
            <a:off x="177692" y="3850759"/>
            <a:ext cx="765549" cy="363526"/>
          </a:xfrm>
          <a:prstGeom prst="rect">
            <a:avLst/>
          </a:prstGeom>
          <a:noFill/>
        </p:spPr>
        <p:txBody>
          <a:bodyPr wrap="none" rtlCol="0">
            <a:spAutoFit/>
          </a:bodyPr>
          <a:lstStyle/>
          <a:p>
            <a:r>
              <a:rPr kumimoji="1" lang="en-US" altLang="ja-JP" sz="1772" dirty="0"/>
              <a:t>60min</a:t>
            </a:r>
            <a:endParaRPr kumimoji="1" lang="ja-JP" altLang="en-US" sz="1772" dirty="0"/>
          </a:p>
        </p:txBody>
      </p:sp>
      <p:sp>
        <p:nvSpPr>
          <p:cNvPr id="33" name="テキスト ボックス 32"/>
          <p:cNvSpPr txBox="1"/>
          <p:nvPr/>
        </p:nvSpPr>
        <p:spPr>
          <a:xfrm>
            <a:off x="177691" y="5827973"/>
            <a:ext cx="880730" cy="363526"/>
          </a:xfrm>
          <a:prstGeom prst="rect">
            <a:avLst/>
          </a:prstGeom>
          <a:noFill/>
        </p:spPr>
        <p:txBody>
          <a:bodyPr wrap="none" rtlCol="0">
            <a:spAutoFit/>
          </a:bodyPr>
          <a:lstStyle/>
          <a:p>
            <a:r>
              <a:rPr kumimoji="1" lang="en-US" altLang="ja-JP" sz="1772" dirty="0"/>
              <a:t>120min</a:t>
            </a:r>
            <a:endParaRPr kumimoji="1" lang="ja-JP" altLang="en-US" sz="1772" dirty="0"/>
          </a:p>
        </p:txBody>
      </p:sp>
      <p:sp>
        <p:nvSpPr>
          <p:cNvPr id="34" name="テキスト ボックス 33"/>
          <p:cNvSpPr txBox="1"/>
          <p:nvPr/>
        </p:nvSpPr>
        <p:spPr>
          <a:xfrm>
            <a:off x="5010099" y="1286367"/>
            <a:ext cx="1042611" cy="363526"/>
          </a:xfrm>
          <a:prstGeom prst="rect">
            <a:avLst/>
          </a:prstGeom>
          <a:noFill/>
        </p:spPr>
        <p:txBody>
          <a:bodyPr wrap="none" rtlCol="0">
            <a:spAutoFit/>
          </a:bodyPr>
          <a:lstStyle/>
          <a:p>
            <a:r>
              <a:rPr lang="en-US" altLang="ja-JP" sz="1772" dirty="0"/>
              <a:t>Free DOX</a:t>
            </a:r>
            <a:endParaRPr kumimoji="1" lang="ja-JP" altLang="en-US" sz="1772" dirty="0"/>
          </a:p>
        </p:txBody>
      </p:sp>
      <p:pic>
        <p:nvPicPr>
          <p:cNvPr id="35" name="図 34"/>
          <p:cNvPicPr>
            <a:picLocks noChangeAspect="1"/>
          </p:cNvPicPr>
          <p:nvPr/>
        </p:nvPicPr>
        <p:blipFill rotWithShape="1">
          <a:blip r:embed="rId5" cstate="screen">
            <a:extLst>
              <a:ext uri="{28A0092B-C50C-407E-A947-70E740481C1C}">
                <a14:useLocalDpi xmlns:a14="http://schemas.microsoft.com/office/drawing/2010/main"/>
              </a:ext>
            </a:extLst>
          </a:blip>
          <a:srcRect l="42686" t="22946" r="11235" b="44496"/>
          <a:stretch/>
        </p:blipFill>
        <p:spPr>
          <a:xfrm>
            <a:off x="4730790" y="1839640"/>
            <a:ext cx="1537375" cy="1537549"/>
          </a:xfrm>
          <a:prstGeom prst="rect">
            <a:avLst/>
          </a:prstGeom>
        </p:spPr>
      </p:pic>
      <p:pic>
        <p:nvPicPr>
          <p:cNvPr id="36" name="図 35"/>
          <p:cNvPicPr>
            <a:picLocks noChangeAspect="1"/>
          </p:cNvPicPr>
          <p:nvPr/>
        </p:nvPicPr>
        <p:blipFill rotWithShape="1">
          <a:blip r:embed="rId6" cstate="screen">
            <a:extLst>
              <a:ext uri="{28A0092B-C50C-407E-A947-70E740481C1C}">
                <a14:useLocalDpi xmlns:a14="http://schemas.microsoft.com/office/drawing/2010/main"/>
              </a:ext>
            </a:extLst>
          </a:blip>
          <a:srcRect l="21841" t="22481" r="29886" b="45116"/>
          <a:stretch/>
        </p:blipFill>
        <p:spPr>
          <a:xfrm>
            <a:off x="4723469" y="3429000"/>
            <a:ext cx="1610575" cy="1530230"/>
          </a:xfrm>
          <a:prstGeom prst="rect">
            <a:avLst/>
          </a:prstGeom>
        </p:spPr>
      </p:pic>
      <p:pic>
        <p:nvPicPr>
          <p:cNvPr id="37" name="図 36"/>
          <p:cNvPicPr>
            <a:picLocks noChangeAspect="1"/>
          </p:cNvPicPr>
          <p:nvPr/>
        </p:nvPicPr>
        <p:blipFill rotWithShape="1">
          <a:blip r:embed="rId7" cstate="screen">
            <a:extLst>
              <a:ext uri="{28A0092B-C50C-407E-A947-70E740481C1C}">
                <a14:useLocalDpi xmlns:a14="http://schemas.microsoft.com/office/drawing/2010/main"/>
              </a:ext>
            </a:extLst>
          </a:blip>
          <a:srcRect l="31495" t="7287" r="17379" b="59535"/>
          <a:stretch/>
        </p:blipFill>
        <p:spPr>
          <a:xfrm>
            <a:off x="4675559" y="5085098"/>
            <a:ext cx="1705762" cy="1566829"/>
          </a:xfrm>
          <a:prstGeom prst="rect">
            <a:avLst/>
          </a:prstGeom>
        </p:spPr>
      </p:pic>
      <p:pic>
        <p:nvPicPr>
          <p:cNvPr id="38" name="図 37"/>
          <p:cNvPicPr>
            <a:picLocks noChangeAspect="1"/>
          </p:cNvPicPr>
          <p:nvPr/>
        </p:nvPicPr>
        <p:blipFill rotWithShape="1">
          <a:blip r:embed="rId8" cstate="screen">
            <a:extLst>
              <a:ext uri="{28A0092B-C50C-407E-A947-70E740481C1C}">
                <a14:useLocalDpi xmlns:a14="http://schemas.microsoft.com/office/drawing/2010/main"/>
              </a:ext>
            </a:extLst>
          </a:blip>
          <a:srcRect l="17448" t="21145" r="36033" b="50018"/>
          <a:stretch/>
        </p:blipFill>
        <p:spPr>
          <a:xfrm>
            <a:off x="2780383" y="5059147"/>
            <a:ext cx="1773777" cy="1556371"/>
          </a:xfrm>
          <a:prstGeom prst="rect">
            <a:avLst/>
          </a:prstGeom>
        </p:spPr>
      </p:pic>
      <p:pic>
        <p:nvPicPr>
          <p:cNvPr id="39" name="図 38"/>
          <p:cNvPicPr>
            <a:picLocks noChangeAspect="1"/>
          </p:cNvPicPr>
          <p:nvPr/>
        </p:nvPicPr>
        <p:blipFill rotWithShape="1">
          <a:blip r:embed="rId9" cstate="screen">
            <a:extLst>
              <a:ext uri="{28A0092B-C50C-407E-A947-70E740481C1C}">
                <a14:useLocalDpi xmlns:a14="http://schemas.microsoft.com/office/drawing/2010/main"/>
              </a:ext>
            </a:extLst>
          </a:blip>
          <a:srcRect l="28204" t="20620" r="24839" b="50078"/>
          <a:stretch/>
        </p:blipFill>
        <p:spPr>
          <a:xfrm>
            <a:off x="2781523" y="3412860"/>
            <a:ext cx="1790477" cy="1581468"/>
          </a:xfrm>
          <a:prstGeom prst="rect">
            <a:avLst/>
          </a:prstGeom>
        </p:spPr>
      </p:pic>
      <p:pic>
        <p:nvPicPr>
          <p:cNvPr id="40" name="図 39"/>
          <p:cNvPicPr>
            <a:picLocks noChangeAspect="1"/>
          </p:cNvPicPr>
          <p:nvPr/>
        </p:nvPicPr>
        <p:blipFill rotWithShape="1">
          <a:blip r:embed="rId10" cstate="screen">
            <a:extLst>
              <a:ext uri="{28A0092B-C50C-407E-A947-70E740481C1C}">
                <a14:useLocalDpi xmlns:a14="http://schemas.microsoft.com/office/drawing/2010/main"/>
              </a:ext>
            </a:extLst>
          </a:blip>
          <a:srcRect l="38651" t="22433" r="16806" b="49349"/>
          <a:stretch/>
        </p:blipFill>
        <p:spPr>
          <a:xfrm>
            <a:off x="2842624" y="1789765"/>
            <a:ext cx="1698431" cy="1522964"/>
          </a:xfrm>
          <a:prstGeom prst="rect">
            <a:avLst/>
          </a:prstGeom>
        </p:spPr>
      </p:pic>
      <p:pic>
        <p:nvPicPr>
          <p:cNvPr id="42" name="図 41"/>
          <p:cNvPicPr>
            <a:picLocks noChangeAspect="1"/>
          </p:cNvPicPr>
          <p:nvPr/>
        </p:nvPicPr>
        <p:blipFill rotWithShape="1">
          <a:blip r:embed="rId11" cstate="screen">
            <a:extLst>
              <a:ext uri="{28A0092B-C50C-407E-A947-70E740481C1C}">
                <a14:useLocalDpi xmlns:a14="http://schemas.microsoft.com/office/drawing/2010/main"/>
              </a:ext>
            </a:extLst>
          </a:blip>
          <a:srcRect l="23376" t="15349" r="25498" b="51782"/>
          <a:stretch/>
        </p:blipFill>
        <p:spPr>
          <a:xfrm>
            <a:off x="6433738" y="5092719"/>
            <a:ext cx="1705762" cy="1552236"/>
          </a:xfrm>
          <a:prstGeom prst="rect">
            <a:avLst/>
          </a:prstGeom>
        </p:spPr>
      </p:pic>
      <p:pic>
        <p:nvPicPr>
          <p:cNvPr id="43" name="図 42"/>
          <p:cNvPicPr>
            <a:picLocks noChangeAspect="1"/>
          </p:cNvPicPr>
          <p:nvPr/>
        </p:nvPicPr>
        <p:blipFill rotWithShape="1">
          <a:blip r:embed="rId12" cstate="screen">
            <a:extLst>
              <a:ext uri="{28A0092B-C50C-407E-A947-70E740481C1C}">
                <a14:useLocalDpi xmlns:a14="http://schemas.microsoft.com/office/drawing/2010/main"/>
              </a:ext>
            </a:extLst>
          </a:blip>
          <a:srcRect l="22871" t="11922" r="28855" b="55829"/>
          <a:stretch/>
        </p:blipFill>
        <p:spPr>
          <a:xfrm>
            <a:off x="6441819" y="1839485"/>
            <a:ext cx="1610608" cy="1522957"/>
          </a:xfrm>
          <a:prstGeom prst="rect">
            <a:avLst/>
          </a:prstGeom>
        </p:spPr>
      </p:pic>
      <p:pic>
        <p:nvPicPr>
          <p:cNvPr id="44" name="図 43"/>
          <p:cNvPicPr>
            <a:picLocks noChangeAspect="1"/>
          </p:cNvPicPr>
          <p:nvPr/>
        </p:nvPicPr>
        <p:blipFill rotWithShape="1">
          <a:blip r:embed="rId13" cstate="screen">
            <a:extLst>
              <a:ext uri="{28A0092B-C50C-407E-A947-70E740481C1C}">
                <a14:useLocalDpi xmlns:a14="http://schemas.microsoft.com/office/drawing/2010/main"/>
              </a:ext>
            </a:extLst>
          </a:blip>
          <a:srcRect l="23596" t="10232" r="26156" b="58915"/>
          <a:stretch/>
        </p:blipFill>
        <p:spPr>
          <a:xfrm>
            <a:off x="6448384" y="3475079"/>
            <a:ext cx="1676469" cy="1457031"/>
          </a:xfrm>
          <a:prstGeom prst="rect">
            <a:avLst/>
          </a:prstGeom>
        </p:spPr>
      </p:pic>
      <p:sp>
        <p:nvSpPr>
          <p:cNvPr id="45" name="テキスト ボックス 44"/>
          <p:cNvSpPr txBox="1"/>
          <p:nvPr/>
        </p:nvSpPr>
        <p:spPr>
          <a:xfrm>
            <a:off x="3336223" y="1266674"/>
            <a:ext cx="737149" cy="363526"/>
          </a:xfrm>
          <a:prstGeom prst="rect">
            <a:avLst/>
          </a:prstGeom>
          <a:noFill/>
        </p:spPr>
        <p:txBody>
          <a:bodyPr wrap="none" rtlCol="0">
            <a:spAutoFit/>
          </a:bodyPr>
          <a:lstStyle/>
          <a:p>
            <a:r>
              <a:rPr lang="en-US" altLang="ja-JP" sz="1772" dirty="0"/>
              <a:t>P-THP</a:t>
            </a:r>
            <a:endParaRPr kumimoji="1" lang="ja-JP" altLang="en-US" sz="1772" dirty="0"/>
          </a:p>
        </p:txBody>
      </p:sp>
      <p:sp>
        <p:nvSpPr>
          <p:cNvPr id="46" name="テキスト ボックス 45"/>
          <p:cNvSpPr txBox="1"/>
          <p:nvPr/>
        </p:nvSpPr>
        <p:spPr>
          <a:xfrm>
            <a:off x="6894390" y="1292170"/>
            <a:ext cx="769462" cy="363526"/>
          </a:xfrm>
          <a:prstGeom prst="rect">
            <a:avLst/>
          </a:prstGeom>
          <a:noFill/>
        </p:spPr>
        <p:txBody>
          <a:bodyPr wrap="none" rtlCol="0">
            <a:spAutoFit/>
          </a:bodyPr>
          <a:lstStyle/>
          <a:p>
            <a:r>
              <a:rPr lang="en-US" altLang="ja-JP" sz="1772" dirty="0"/>
              <a:t>P-DOX</a:t>
            </a:r>
            <a:endParaRPr kumimoji="1" lang="ja-JP" altLang="en-US" sz="1772" dirty="0"/>
          </a:p>
        </p:txBody>
      </p:sp>
      <p:sp>
        <p:nvSpPr>
          <p:cNvPr id="47" name="テキスト ボックス 46"/>
          <p:cNvSpPr txBox="1"/>
          <p:nvPr/>
        </p:nvSpPr>
        <p:spPr>
          <a:xfrm>
            <a:off x="282490" y="1004979"/>
            <a:ext cx="233831" cy="363526"/>
          </a:xfrm>
          <a:prstGeom prst="rect">
            <a:avLst/>
          </a:prstGeom>
          <a:noFill/>
        </p:spPr>
        <p:txBody>
          <a:bodyPr wrap="none" rtlCol="0">
            <a:spAutoFit/>
          </a:bodyPr>
          <a:lstStyle/>
          <a:p>
            <a:r>
              <a:rPr kumimoji="1" lang="ja-JP" altLang="en-US" sz="1772" dirty="0"/>
              <a:t> </a:t>
            </a:r>
          </a:p>
        </p:txBody>
      </p:sp>
      <p:sp>
        <p:nvSpPr>
          <p:cNvPr id="48" name="テキスト ボックス 47"/>
          <p:cNvSpPr txBox="1"/>
          <p:nvPr/>
        </p:nvSpPr>
        <p:spPr>
          <a:xfrm>
            <a:off x="8192204" y="1463582"/>
            <a:ext cx="689815" cy="514994"/>
          </a:xfrm>
          <a:prstGeom prst="rect">
            <a:avLst/>
          </a:prstGeom>
          <a:noFill/>
        </p:spPr>
        <p:txBody>
          <a:bodyPr wrap="none" rtlCol="0">
            <a:spAutoFit/>
          </a:bodyPr>
          <a:lstStyle/>
          <a:p>
            <a:r>
              <a:rPr kumimoji="1" lang="en-US" altLang="ja-JP" sz="1378" dirty="0"/>
              <a:t>Bar = </a:t>
            </a:r>
          </a:p>
          <a:p>
            <a:r>
              <a:rPr kumimoji="1" lang="en-US" altLang="ja-JP" sz="1378" dirty="0"/>
              <a:t>100µm</a:t>
            </a:r>
            <a:endParaRPr kumimoji="1" lang="ja-JP" altLang="en-US" sz="1378" dirty="0"/>
          </a:p>
        </p:txBody>
      </p:sp>
      <p:sp>
        <p:nvSpPr>
          <p:cNvPr id="49" name="テキスト ボックス 48"/>
          <p:cNvSpPr txBox="1"/>
          <p:nvPr/>
        </p:nvSpPr>
        <p:spPr>
          <a:xfrm>
            <a:off x="1517846" y="1511646"/>
            <a:ext cx="802533" cy="272644"/>
          </a:xfrm>
          <a:prstGeom prst="rect">
            <a:avLst/>
          </a:prstGeom>
          <a:noFill/>
        </p:spPr>
        <p:txBody>
          <a:bodyPr wrap="none" rtlCol="0">
            <a:spAutoFit/>
          </a:bodyPr>
          <a:lstStyle/>
          <a:p>
            <a:r>
              <a:rPr kumimoji="1" lang="en-US" altLang="ja-JP" sz="1181" dirty="0"/>
              <a:t>(30µg/ml)</a:t>
            </a:r>
            <a:endParaRPr kumimoji="1" lang="ja-JP" altLang="en-US" sz="1181" dirty="0"/>
          </a:p>
        </p:txBody>
      </p:sp>
      <p:sp>
        <p:nvSpPr>
          <p:cNvPr id="50" name="テキスト ボックス 49"/>
          <p:cNvSpPr txBox="1"/>
          <p:nvPr/>
        </p:nvSpPr>
        <p:spPr>
          <a:xfrm>
            <a:off x="5127174" y="1556104"/>
            <a:ext cx="802533" cy="272644"/>
          </a:xfrm>
          <a:prstGeom prst="rect">
            <a:avLst/>
          </a:prstGeom>
          <a:noFill/>
        </p:spPr>
        <p:txBody>
          <a:bodyPr wrap="none" rtlCol="0">
            <a:spAutoFit/>
          </a:bodyPr>
          <a:lstStyle/>
          <a:p>
            <a:r>
              <a:rPr kumimoji="1" lang="en-US" altLang="ja-JP" sz="1181" dirty="0"/>
              <a:t>(30µg/ml)</a:t>
            </a:r>
            <a:endParaRPr kumimoji="1" lang="ja-JP" altLang="en-US" sz="1181" dirty="0"/>
          </a:p>
        </p:txBody>
      </p:sp>
      <p:sp>
        <p:nvSpPr>
          <p:cNvPr id="51" name="テキスト ボックス 50"/>
          <p:cNvSpPr txBox="1"/>
          <p:nvPr/>
        </p:nvSpPr>
        <p:spPr>
          <a:xfrm>
            <a:off x="3099574" y="1517121"/>
            <a:ext cx="1210588" cy="274049"/>
          </a:xfrm>
          <a:prstGeom prst="rect">
            <a:avLst/>
          </a:prstGeom>
          <a:noFill/>
        </p:spPr>
        <p:txBody>
          <a:bodyPr wrap="none" rtlCol="0">
            <a:spAutoFit/>
          </a:bodyPr>
          <a:lstStyle/>
          <a:p>
            <a:r>
              <a:rPr kumimoji="1" lang="en-US" altLang="ja-JP" sz="1181" dirty="0"/>
              <a:t>(30µg/ml) equiv.</a:t>
            </a:r>
            <a:endParaRPr kumimoji="1" lang="ja-JP" altLang="en-US" sz="1181" dirty="0"/>
          </a:p>
        </p:txBody>
      </p:sp>
      <p:sp>
        <p:nvSpPr>
          <p:cNvPr id="52" name="テキスト ボックス 51"/>
          <p:cNvSpPr txBox="1"/>
          <p:nvPr/>
        </p:nvSpPr>
        <p:spPr>
          <a:xfrm>
            <a:off x="6706212" y="1575722"/>
            <a:ext cx="1210588" cy="274049"/>
          </a:xfrm>
          <a:prstGeom prst="rect">
            <a:avLst/>
          </a:prstGeom>
          <a:noFill/>
        </p:spPr>
        <p:txBody>
          <a:bodyPr wrap="none" rtlCol="0">
            <a:spAutoFit/>
          </a:bodyPr>
          <a:lstStyle/>
          <a:p>
            <a:r>
              <a:rPr kumimoji="1" lang="en-US" altLang="ja-JP" sz="1181" dirty="0"/>
              <a:t>(30µg/ml) equiv.</a:t>
            </a:r>
            <a:endParaRPr kumimoji="1" lang="ja-JP" altLang="en-US" sz="1181" dirty="0"/>
          </a:p>
        </p:txBody>
      </p:sp>
      <p:cxnSp>
        <p:nvCxnSpPr>
          <p:cNvPr id="12" name="直線コネクタ 11"/>
          <p:cNvCxnSpPr/>
          <p:nvPr/>
        </p:nvCxnSpPr>
        <p:spPr>
          <a:xfrm>
            <a:off x="35939" y="3365700"/>
            <a:ext cx="8149829" cy="12164"/>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71878" y="5002883"/>
            <a:ext cx="8078961" cy="12164"/>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35939" y="6689294"/>
            <a:ext cx="8149829" cy="0"/>
          </a:xfrm>
          <a:prstGeom prst="line">
            <a:avLst/>
          </a:prstGeom>
          <a:ln w="1333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flipH="1">
            <a:off x="4596474" y="1180586"/>
            <a:ext cx="34684" cy="5546084"/>
          </a:xfrm>
          <a:prstGeom prst="line">
            <a:avLst/>
          </a:prstGeom>
          <a:ln w="1873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H="1">
            <a:off x="8078825" y="1137098"/>
            <a:ext cx="34684" cy="5546084"/>
          </a:xfrm>
          <a:prstGeom prst="line">
            <a:avLst/>
          </a:prstGeom>
          <a:ln w="1873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783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11"/>
          </p:nvPr>
        </p:nvSpPr>
        <p:spPr>
          <a:xfrm>
            <a:off x="1783582" y="6500132"/>
            <a:ext cx="5552256" cy="365125"/>
          </a:xfrm>
        </p:spPr>
        <p:txBody>
          <a:bodyPr/>
          <a:lstStyle/>
          <a:p>
            <a:r>
              <a:rPr kumimoji="1" lang="en-US" altLang="ja-JP" dirty="0" smtClean="0"/>
              <a:t>Copyright © 2013 by </a:t>
            </a:r>
            <a:r>
              <a:rPr kumimoji="1" lang="en-US" altLang="ja-JP" dirty="0" err="1" smtClean="0"/>
              <a:t>BioDynamics</a:t>
            </a:r>
            <a:r>
              <a:rPr kumimoji="1" lang="en-US" altLang="ja-JP" dirty="0" smtClean="0"/>
              <a:t> Research Foundation   All rights reserved.</a:t>
            </a:r>
            <a:endParaRPr kumimoji="1" lang="ja-JP" altLang="en-US" dirty="0"/>
          </a:p>
        </p:txBody>
      </p:sp>
      <p:cxnSp>
        <p:nvCxnSpPr>
          <p:cNvPr id="4" name="直線コネクタ 3"/>
          <p:cNvCxnSpPr/>
          <p:nvPr/>
        </p:nvCxnSpPr>
        <p:spPr>
          <a:xfrm>
            <a:off x="-12290" y="156322"/>
            <a:ext cx="9144000" cy="0"/>
          </a:xfrm>
          <a:prstGeom prst="line">
            <a:avLst/>
          </a:prstGeom>
          <a:ln w="1270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 name="直線コネクタ 4"/>
          <p:cNvCxnSpPr/>
          <p:nvPr/>
        </p:nvCxnSpPr>
        <p:spPr>
          <a:xfrm>
            <a:off x="0" y="828436"/>
            <a:ext cx="9144000" cy="0"/>
          </a:xfrm>
          <a:prstGeom prst="line">
            <a:avLst/>
          </a:prstGeom>
          <a:ln w="1270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0" y="224531"/>
            <a:ext cx="9144000" cy="584775"/>
          </a:xfrm>
          <a:prstGeom prst="rect">
            <a:avLst/>
          </a:prstGeom>
          <a:solidFill>
            <a:srgbClr val="FFFF00"/>
          </a:solidFill>
        </p:spPr>
        <p:txBody>
          <a:bodyPr wrap="square" rtlCol="0">
            <a:spAutoFit/>
          </a:bodyPr>
          <a:lstStyle/>
          <a:p>
            <a:pPr algn="ctr"/>
            <a:r>
              <a:rPr lang="en-US" altLang="ja-JP" sz="3200" b="1" dirty="0"/>
              <a:t>E</a:t>
            </a:r>
            <a:r>
              <a:rPr lang="en-US" altLang="ja-JP" sz="3200" b="1" dirty="0" smtClean="0"/>
              <a:t>ffect of P-THP given </a:t>
            </a:r>
            <a:r>
              <a:rPr lang="en-US" altLang="ja-JP" sz="3200" b="1" dirty="0" err="1" smtClean="0"/>
              <a:t>i.v.</a:t>
            </a:r>
            <a:r>
              <a:rPr lang="en-US" altLang="ja-JP" sz="3200" b="1" dirty="0" smtClean="0"/>
              <a:t> on colorectal cancer in mice</a:t>
            </a:r>
          </a:p>
        </p:txBody>
      </p:sp>
      <p:graphicFrame>
        <p:nvGraphicFramePr>
          <p:cNvPr id="7" name="Chart 1"/>
          <p:cNvGraphicFramePr>
            <a:graphicFrameLocks/>
          </p:cNvGraphicFramePr>
          <p:nvPr>
            <p:extLst>
              <p:ext uri="{D42A27DB-BD31-4B8C-83A1-F6EECF244321}">
                <p14:modId xmlns:p14="http://schemas.microsoft.com/office/powerpoint/2010/main" val="1750074679"/>
              </p:ext>
            </p:extLst>
          </p:nvPr>
        </p:nvGraphicFramePr>
        <p:xfrm>
          <a:off x="1259632" y="1186441"/>
          <a:ext cx="3971318" cy="44851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2"/>
          <p:cNvGraphicFramePr>
            <a:graphicFrameLocks/>
          </p:cNvGraphicFramePr>
          <p:nvPr>
            <p:extLst>
              <p:ext uri="{D42A27DB-BD31-4B8C-83A1-F6EECF244321}">
                <p14:modId xmlns:p14="http://schemas.microsoft.com/office/powerpoint/2010/main" val="3981275738"/>
              </p:ext>
            </p:extLst>
          </p:nvPr>
        </p:nvGraphicFramePr>
        <p:xfrm>
          <a:off x="5240052" y="1189317"/>
          <a:ext cx="2869441" cy="4485119"/>
        </p:xfrm>
        <a:graphic>
          <a:graphicData uri="http://schemas.openxmlformats.org/drawingml/2006/chart">
            <c:chart xmlns:c="http://schemas.openxmlformats.org/drawingml/2006/chart" xmlns:r="http://schemas.openxmlformats.org/officeDocument/2006/relationships" r:id="rId3"/>
          </a:graphicData>
        </a:graphic>
      </p:graphicFrame>
      <p:sp>
        <p:nvSpPr>
          <p:cNvPr id="14" name="テキスト ボックス 13"/>
          <p:cNvSpPr txBox="1"/>
          <p:nvPr/>
        </p:nvSpPr>
        <p:spPr>
          <a:xfrm>
            <a:off x="1268734" y="5548525"/>
            <a:ext cx="6840759" cy="830997"/>
          </a:xfrm>
          <a:prstGeom prst="rect">
            <a:avLst/>
          </a:prstGeom>
          <a:solidFill>
            <a:schemeClr val="bg1"/>
          </a:solidFill>
        </p:spPr>
        <p:txBody>
          <a:bodyPr wrap="square" rtlCol="0">
            <a:spAutoFit/>
          </a:bodyPr>
          <a:lstStyle/>
          <a:p>
            <a:r>
              <a:rPr lang="en-US" altLang="ja-JP" sz="1600" dirty="0" smtClean="0"/>
              <a:t>Model tumor: </a:t>
            </a:r>
            <a:r>
              <a:rPr lang="en-US" altLang="ja-JP" sz="1600" dirty="0" err="1" smtClean="0"/>
              <a:t>Azoxymethane</a:t>
            </a:r>
            <a:r>
              <a:rPr lang="en-US" altLang="ja-JP" sz="1600" dirty="0" smtClean="0"/>
              <a:t> / Na </a:t>
            </a:r>
            <a:r>
              <a:rPr lang="en-US" altLang="ja-JP" sz="1600" dirty="0" err="1" smtClean="0"/>
              <a:t>dextransulfate</a:t>
            </a:r>
            <a:r>
              <a:rPr lang="en-US" altLang="ja-JP" sz="1600" dirty="0" smtClean="0"/>
              <a:t> given </a:t>
            </a:r>
            <a:r>
              <a:rPr lang="en-US" altLang="ja-JP" sz="1600" dirty="0" err="1" smtClean="0"/>
              <a:t>ip</a:t>
            </a:r>
            <a:r>
              <a:rPr lang="en-US" altLang="ja-JP" sz="1600" dirty="0" smtClean="0"/>
              <a:t> generate </a:t>
            </a:r>
            <a:r>
              <a:rPr lang="en-US" altLang="ja-JP" sz="1600" dirty="0" err="1" smtClean="0"/>
              <a:t>autocutaneous</a:t>
            </a:r>
            <a:r>
              <a:rPr lang="en-US" altLang="ja-JP" sz="1600" dirty="0" smtClean="0"/>
              <a:t> colorectal ca.  15mg/kg of P-THP, equivalent to free THP, was given iv. once/wk×3 times.  The result was obtained at day 21. </a:t>
            </a:r>
            <a:endParaRPr kumimoji="1" lang="ja-JP" altLang="en-US" sz="1600" dirty="0"/>
          </a:p>
        </p:txBody>
      </p:sp>
      <p:cxnSp>
        <p:nvCxnSpPr>
          <p:cNvPr id="16" name="直線コネクタ 15"/>
          <p:cNvCxnSpPr/>
          <p:nvPr/>
        </p:nvCxnSpPr>
        <p:spPr>
          <a:xfrm>
            <a:off x="319443" y="5543812"/>
            <a:ext cx="850511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p:cNvSpPr>
            <a:spLocks noGrp="1"/>
          </p:cNvSpPr>
          <p:nvPr>
            <p:ph type="sldNum" sz="quarter" idx="12"/>
          </p:nvPr>
        </p:nvSpPr>
        <p:spPr>
          <a:xfrm>
            <a:off x="6807835" y="6404843"/>
            <a:ext cx="2133600" cy="365125"/>
          </a:xfrm>
        </p:spPr>
        <p:txBody>
          <a:bodyPr/>
          <a:lstStyle/>
          <a:p>
            <a:fld id="{D7B4BB9E-0001-4E48-8628-E065586FBA58}" type="slidenum">
              <a:rPr kumimoji="1" lang="ja-JP" altLang="en-US" sz="3543"/>
              <a:pPr/>
              <a:t>20</a:t>
            </a:fld>
            <a:endParaRPr kumimoji="1" lang="ja-JP" altLang="en-US" sz="3543" dirty="0"/>
          </a:p>
        </p:txBody>
      </p:sp>
    </p:spTree>
    <p:extLst>
      <p:ext uri="{BB962C8B-B14F-4D97-AF65-F5344CB8AC3E}">
        <p14:creationId xmlns:p14="http://schemas.microsoft.com/office/powerpoint/2010/main" val="3350730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13"/>
          <p:cNvSpPr txBox="1">
            <a:spLocks noChangeAspect="1" noChangeArrowheads="1"/>
          </p:cNvSpPr>
          <p:nvPr/>
        </p:nvSpPr>
        <p:spPr bwMode="auto">
          <a:xfrm>
            <a:off x="220663" y="884238"/>
            <a:ext cx="8273561" cy="461641"/>
          </a:xfrm>
          <a:prstGeom prst="rect">
            <a:avLst/>
          </a:prstGeom>
          <a:solidFill>
            <a:schemeClr val="bg1"/>
          </a:solidFill>
          <a:ln w="12700" cap="sq">
            <a:noFill/>
            <a:miter lim="800000"/>
            <a:headEnd type="none" w="sm" len="sm"/>
            <a:tailEnd type="none" w="sm" len="sm"/>
          </a:ln>
        </p:spPr>
        <p:txBody>
          <a:bodyPr wrap="square" lIns="91415" tIns="45708" rIns="91415" bIns="45708">
            <a:spAutoFit/>
          </a:bodyPr>
          <a:lstStyle/>
          <a:p>
            <a:pPr algn="r" defTabSz="914960">
              <a:defRPr/>
            </a:pPr>
            <a:r>
              <a:rPr kumimoji="0" lang="en-US" altLang="ja-JP" sz="2400" b="1" dirty="0">
                <a:latin typeface="+mj-lt"/>
              </a:rPr>
              <a:t>Metastatic Liver Cancer</a:t>
            </a:r>
            <a:r>
              <a:rPr kumimoji="0" lang="en-US" altLang="ja-JP" sz="2400" dirty="0">
                <a:latin typeface="+mj-lt"/>
                <a:ea typeface="ＭＳ Ｐ明朝" charset="-128"/>
              </a:rPr>
              <a:t>                                                                        </a:t>
            </a:r>
          </a:p>
        </p:txBody>
      </p:sp>
      <p:sp>
        <p:nvSpPr>
          <p:cNvPr id="55299" name="Rectangle 2"/>
          <p:cNvSpPr>
            <a:spLocks noGrp="1" noChangeArrowheads="1"/>
          </p:cNvSpPr>
          <p:nvPr>
            <p:ph type="title"/>
          </p:nvPr>
        </p:nvSpPr>
        <p:spPr>
          <a:xfrm>
            <a:off x="0" y="71438"/>
            <a:ext cx="9144000" cy="714375"/>
          </a:xfrm>
          <a:solidFill>
            <a:srgbClr val="FFFF00"/>
          </a:solidFill>
        </p:spPr>
        <p:txBody>
          <a:bodyPr>
            <a:normAutofit/>
          </a:bodyPr>
          <a:lstStyle/>
          <a:p>
            <a:pPr eaLnBrk="1" hangingPunct="1"/>
            <a:r>
              <a:rPr lang="en-US" altLang="ja-JP" sz="3200" b="1" dirty="0" smtClean="0">
                <a:latin typeface="+mn-lt"/>
                <a:ea typeface="Arial Unicode MS" pitchFamily="50" charset="-128"/>
                <a:cs typeface="Arial" pitchFamily="34" charset="0"/>
              </a:rPr>
              <a:t>Treatment of metastatic liver cancer by SMA-THP</a:t>
            </a:r>
            <a:endParaRPr lang="en-US" altLang="ja-JP" sz="3200" dirty="0" smtClean="0">
              <a:latin typeface="+mn-lt"/>
              <a:ea typeface="Arial Unicode MS" pitchFamily="50" charset="-128"/>
              <a:cs typeface="Arial" pitchFamily="34" charset="0"/>
            </a:endParaRPr>
          </a:p>
        </p:txBody>
      </p:sp>
      <p:grpSp>
        <p:nvGrpSpPr>
          <p:cNvPr id="55300" name="Group 3"/>
          <p:cNvGrpSpPr>
            <a:grpSpLocks noChangeAspect="1"/>
          </p:cNvGrpSpPr>
          <p:nvPr/>
        </p:nvGrpSpPr>
        <p:grpSpPr bwMode="auto">
          <a:xfrm>
            <a:off x="-72008" y="1011238"/>
            <a:ext cx="8532440" cy="5501158"/>
            <a:chOff x="0" y="473"/>
            <a:chExt cx="5669" cy="3655"/>
          </a:xfrm>
        </p:grpSpPr>
        <p:pic>
          <p:nvPicPr>
            <p:cNvPr id="55305" name="Picture 6" descr="S2d macroscopic"/>
            <p:cNvPicPr>
              <a:picLocks noChangeAspect="1" noChangeArrowheads="1"/>
            </p:cNvPicPr>
            <p:nvPr/>
          </p:nvPicPr>
          <p:blipFill>
            <a:blip r:embed="rId2">
              <a:lum contrast="30000"/>
              <a:extLst>
                <a:ext uri="{28A0092B-C50C-407E-A947-70E740481C1C}">
                  <a14:useLocalDpi xmlns:a14="http://schemas.microsoft.com/office/drawing/2010/main"/>
                </a:ext>
              </a:extLst>
            </a:blip>
            <a:srcRect/>
            <a:stretch>
              <a:fillRect/>
            </a:stretch>
          </p:blipFill>
          <p:spPr bwMode="auto">
            <a:xfrm>
              <a:off x="113" y="618"/>
              <a:ext cx="5556" cy="3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5306" name="Text Box 9"/>
            <p:cNvSpPr txBox="1">
              <a:spLocks noChangeArrowheads="1"/>
            </p:cNvSpPr>
            <p:nvPr/>
          </p:nvSpPr>
          <p:spPr bwMode="auto">
            <a:xfrm>
              <a:off x="0" y="473"/>
              <a:ext cx="1252" cy="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9765" tIns="49883" rIns="99765" bIns="49883">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spcBef>
                  <a:spcPct val="50000"/>
                </a:spcBef>
              </a:pPr>
              <a:r>
                <a:rPr kumimoji="0" lang="en-AU" altLang="ja-JP" dirty="0">
                  <a:solidFill>
                    <a:srgbClr val="002060"/>
                  </a:solidFill>
                </a:rPr>
                <a:t>No drug control</a:t>
              </a:r>
            </a:p>
          </p:txBody>
        </p:sp>
        <p:sp>
          <p:nvSpPr>
            <p:cNvPr id="55307" name="Text Box 10"/>
            <p:cNvSpPr txBox="1">
              <a:spLocks noChangeArrowheads="1"/>
            </p:cNvSpPr>
            <p:nvPr/>
          </p:nvSpPr>
          <p:spPr bwMode="auto">
            <a:xfrm>
              <a:off x="204" y="2292"/>
              <a:ext cx="862" cy="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9765" tIns="49883" rIns="99765" bIns="49883">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spcBef>
                  <a:spcPct val="50000"/>
                </a:spcBef>
              </a:pPr>
              <a:r>
                <a:rPr kumimoji="0" lang="en-AU" altLang="ja-JP">
                  <a:solidFill>
                    <a:srgbClr val="002060"/>
                  </a:solidFill>
                </a:rPr>
                <a:t>150 mg/kg</a:t>
              </a:r>
            </a:p>
          </p:txBody>
        </p:sp>
        <p:sp>
          <p:nvSpPr>
            <p:cNvPr id="55308" name="Text Box 11"/>
            <p:cNvSpPr txBox="1">
              <a:spLocks noChangeArrowheads="1"/>
            </p:cNvSpPr>
            <p:nvPr/>
          </p:nvSpPr>
          <p:spPr bwMode="auto">
            <a:xfrm>
              <a:off x="204" y="1389"/>
              <a:ext cx="862" cy="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9765" tIns="49883" rIns="99765" bIns="49883">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spcBef>
                  <a:spcPct val="50000"/>
                </a:spcBef>
              </a:pPr>
              <a:r>
                <a:rPr kumimoji="0" lang="en-AU" altLang="ja-JP">
                  <a:solidFill>
                    <a:srgbClr val="002060"/>
                  </a:solidFill>
                </a:rPr>
                <a:t>100 mg/kg</a:t>
              </a:r>
            </a:p>
          </p:txBody>
        </p:sp>
        <p:sp>
          <p:nvSpPr>
            <p:cNvPr id="55309" name="Text Box 12"/>
            <p:cNvSpPr txBox="1">
              <a:spLocks noChangeArrowheads="1"/>
            </p:cNvSpPr>
            <p:nvPr/>
          </p:nvSpPr>
          <p:spPr bwMode="auto">
            <a:xfrm>
              <a:off x="204" y="3203"/>
              <a:ext cx="968" cy="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9765" tIns="49883" rIns="99765" bIns="49883">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spcBef>
                  <a:spcPct val="50000"/>
                </a:spcBef>
              </a:pPr>
              <a:r>
                <a:rPr kumimoji="0" lang="en-AU" altLang="ja-JP" dirty="0">
                  <a:solidFill>
                    <a:srgbClr val="002060"/>
                  </a:solidFill>
                </a:rPr>
                <a:t>200 mg/kg</a:t>
              </a:r>
            </a:p>
          </p:txBody>
        </p:sp>
      </p:grpSp>
      <p:cxnSp>
        <p:nvCxnSpPr>
          <p:cNvPr id="17" name="Straight Connector 16"/>
          <p:cNvCxnSpPr/>
          <p:nvPr/>
        </p:nvCxnSpPr>
        <p:spPr>
          <a:xfrm>
            <a:off x="0" y="96838"/>
            <a:ext cx="9144000" cy="0"/>
          </a:xfrm>
          <a:prstGeom prst="line">
            <a:avLst/>
          </a:prstGeom>
          <a:ln w="1778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0" y="819150"/>
            <a:ext cx="9144000" cy="0"/>
          </a:xfrm>
          <a:prstGeom prst="line">
            <a:avLst/>
          </a:prstGeom>
          <a:ln w="1778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0" y="6773863"/>
            <a:ext cx="9144000" cy="0"/>
          </a:xfrm>
          <a:prstGeom prst="line">
            <a:avLst/>
          </a:prstGeom>
        </p:spPr>
      </p:cxnSp>
      <p:sp>
        <p:nvSpPr>
          <p:cNvPr id="2" name="スライド番号プレースホルダー 1"/>
          <p:cNvSpPr>
            <a:spLocks noGrp="1"/>
          </p:cNvSpPr>
          <p:nvPr>
            <p:ph type="sldNum" sz="quarter" idx="12"/>
          </p:nvPr>
        </p:nvSpPr>
        <p:spPr>
          <a:xfrm>
            <a:off x="6994309" y="6237312"/>
            <a:ext cx="2133600" cy="365125"/>
          </a:xfrm>
          <a:noFill/>
        </p:spPr>
        <p:txBody>
          <a:bodyPr vert="horz" lIns="91440" tIns="45720" rIns="91440" bIns="45720" rtlCol="0" anchor="ctr"/>
          <a:lstStyle/>
          <a:p>
            <a:fld id="{1EEFDD76-6AF3-42A4-9A10-7BFDE1C20AA0}" type="slidenum">
              <a:rPr lang="ja-JP" altLang="en-US" sz="3200">
                <a:solidFill>
                  <a:schemeClr val="tx1"/>
                </a:solidFill>
              </a:rPr>
              <a:pPr/>
              <a:t>21</a:t>
            </a:fld>
            <a:endParaRPr lang="ja-JP" altLang="en-US" sz="3200" dirty="0">
              <a:solidFill>
                <a:schemeClr val="tx1"/>
              </a:solidFill>
            </a:endParaRPr>
          </a:p>
        </p:txBody>
      </p:sp>
    </p:spTree>
    <p:extLst>
      <p:ext uri="{BB962C8B-B14F-4D97-AF65-F5344CB8AC3E}">
        <p14:creationId xmlns:p14="http://schemas.microsoft.com/office/powerpoint/2010/main" val="12707007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9463" y="641920"/>
            <a:ext cx="7924707" cy="6171114"/>
            <a:chOff x="-12" y="240"/>
            <a:chExt cx="4992" cy="3888"/>
          </a:xfrm>
          <a:noFill/>
        </p:grpSpPr>
        <p:sp>
          <p:nvSpPr>
            <p:cNvPr id="44180" name="Rectangle 3"/>
            <p:cNvSpPr>
              <a:spLocks noChangeArrowheads="1"/>
            </p:cNvSpPr>
            <p:nvPr/>
          </p:nvSpPr>
          <p:spPr bwMode="auto">
            <a:xfrm>
              <a:off x="-12" y="240"/>
              <a:ext cx="4992" cy="3888"/>
            </a:xfrm>
            <a:prstGeom prst="rect">
              <a:avLst/>
            </a:prstGeom>
            <a:grpFill/>
            <a:ln w="9525">
              <a:noFill/>
              <a:miter lim="800000"/>
              <a:headEnd/>
              <a:tailEnd/>
            </a:ln>
          </p:spPr>
          <p:txBody>
            <a:bodyPr/>
            <a:lstStyle/>
            <a:p>
              <a:pPr>
                <a:defRPr/>
              </a:pPr>
              <a:endParaRPr lang="ja-JP" altLang="en-US"/>
            </a:p>
          </p:txBody>
        </p:sp>
        <p:sp>
          <p:nvSpPr>
            <p:cNvPr id="44181" name="Rectangle 4"/>
            <p:cNvSpPr>
              <a:spLocks noChangeArrowheads="1"/>
            </p:cNvSpPr>
            <p:nvPr/>
          </p:nvSpPr>
          <p:spPr bwMode="auto">
            <a:xfrm>
              <a:off x="674" y="907"/>
              <a:ext cx="3691" cy="2593"/>
            </a:xfrm>
            <a:prstGeom prst="rect">
              <a:avLst/>
            </a:prstGeom>
            <a:grpFill/>
            <a:ln w="1588">
              <a:solidFill>
                <a:srgbClr val="FFFFFF"/>
              </a:solidFill>
              <a:miter lim="800000"/>
              <a:headEnd/>
              <a:tailEnd/>
            </a:ln>
          </p:spPr>
          <p:txBody>
            <a:bodyPr/>
            <a:lstStyle/>
            <a:p>
              <a:pPr>
                <a:defRPr/>
              </a:pPr>
              <a:endParaRPr lang="ja-JP" altLang="en-US"/>
            </a:p>
          </p:txBody>
        </p:sp>
        <p:sp>
          <p:nvSpPr>
            <p:cNvPr id="44182" name="Line 5"/>
            <p:cNvSpPr>
              <a:spLocks noChangeShapeType="1"/>
            </p:cNvSpPr>
            <p:nvPr/>
          </p:nvSpPr>
          <p:spPr bwMode="auto">
            <a:xfrm>
              <a:off x="674" y="3500"/>
              <a:ext cx="3691" cy="1"/>
            </a:xfrm>
            <a:prstGeom prst="line">
              <a:avLst/>
            </a:prstGeom>
            <a:grpFill/>
            <a:ln w="47625">
              <a:solidFill>
                <a:srgbClr val="000000"/>
              </a:solidFill>
              <a:round/>
              <a:headEnd/>
              <a:tailEnd/>
            </a:ln>
          </p:spPr>
          <p:txBody>
            <a:bodyPr/>
            <a:lstStyle/>
            <a:p>
              <a:pPr>
                <a:defRPr/>
              </a:pPr>
              <a:endParaRPr lang="ja-JP" altLang="en-US"/>
            </a:p>
          </p:txBody>
        </p:sp>
        <p:sp>
          <p:nvSpPr>
            <p:cNvPr id="44183" name="Line 6"/>
            <p:cNvSpPr>
              <a:spLocks noChangeShapeType="1"/>
            </p:cNvSpPr>
            <p:nvPr/>
          </p:nvSpPr>
          <p:spPr bwMode="auto">
            <a:xfrm flipV="1">
              <a:off x="674" y="3500"/>
              <a:ext cx="1" cy="37"/>
            </a:xfrm>
            <a:prstGeom prst="line">
              <a:avLst/>
            </a:prstGeom>
            <a:grpFill/>
            <a:ln w="7938">
              <a:solidFill>
                <a:srgbClr val="000000"/>
              </a:solidFill>
              <a:round/>
              <a:headEnd/>
              <a:tailEnd/>
            </a:ln>
          </p:spPr>
          <p:txBody>
            <a:bodyPr/>
            <a:lstStyle/>
            <a:p>
              <a:pPr>
                <a:defRPr/>
              </a:pPr>
              <a:endParaRPr lang="ja-JP" altLang="en-US"/>
            </a:p>
          </p:txBody>
        </p:sp>
        <p:sp>
          <p:nvSpPr>
            <p:cNvPr id="44184" name="Line 7"/>
            <p:cNvSpPr>
              <a:spLocks noChangeShapeType="1"/>
            </p:cNvSpPr>
            <p:nvPr/>
          </p:nvSpPr>
          <p:spPr bwMode="auto">
            <a:xfrm flipV="1">
              <a:off x="1084" y="3500"/>
              <a:ext cx="1" cy="37"/>
            </a:xfrm>
            <a:prstGeom prst="line">
              <a:avLst/>
            </a:prstGeom>
            <a:grpFill/>
            <a:ln w="7938">
              <a:solidFill>
                <a:srgbClr val="000000"/>
              </a:solidFill>
              <a:round/>
              <a:headEnd/>
              <a:tailEnd/>
            </a:ln>
          </p:spPr>
          <p:txBody>
            <a:bodyPr/>
            <a:lstStyle/>
            <a:p>
              <a:pPr>
                <a:defRPr/>
              </a:pPr>
              <a:endParaRPr lang="ja-JP" altLang="en-US"/>
            </a:p>
          </p:txBody>
        </p:sp>
        <p:sp>
          <p:nvSpPr>
            <p:cNvPr id="44185" name="Line 8"/>
            <p:cNvSpPr>
              <a:spLocks noChangeShapeType="1"/>
            </p:cNvSpPr>
            <p:nvPr/>
          </p:nvSpPr>
          <p:spPr bwMode="auto">
            <a:xfrm flipV="1">
              <a:off x="1495" y="3500"/>
              <a:ext cx="1" cy="37"/>
            </a:xfrm>
            <a:prstGeom prst="line">
              <a:avLst/>
            </a:prstGeom>
            <a:grpFill/>
            <a:ln w="7938">
              <a:solidFill>
                <a:srgbClr val="000000"/>
              </a:solidFill>
              <a:round/>
              <a:headEnd/>
              <a:tailEnd/>
            </a:ln>
          </p:spPr>
          <p:txBody>
            <a:bodyPr/>
            <a:lstStyle/>
            <a:p>
              <a:pPr>
                <a:defRPr/>
              </a:pPr>
              <a:endParaRPr lang="ja-JP" altLang="en-US"/>
            </a:p>
          </p:txBody>
        </p:sp>
        <p:sp>
          <p:nvSpPr>
            <p:cNvPr id="44186" name="Line 9"/>
            <p:cNvSpPr>
              <a:spLocks noChangeShapeType="1"/>
            </p:cNvSpPr>
            <p:nvPr/>
          </p:nvSpPr>
          <p:spPr bwMode="auto">
            <a:xfrm flipV="1">
              <a:off x="1904" y="3500"/>
              <a:ext cx="1" cy="37"/>
            </a:xfrm>
            <a:prstGeom prst="line">
              <a:avLst/>
            </a:prstGeom>
            <a:grpFill/>
            <a:ln w="7938">
              <a:solidFill>
                <a:srgbClr val="000000"/>
              </a:solidFill>
              <a:round/>
              <a:headEnd/>
              <a:tailEnd/>
            </a:ln>
          </p:spPr>
          <p:txBody>
            <a:bodyPr/>
            <a:lstStyle/>
            <a:p>
              <a:pPr>
                <a:defRPr/>
              </a:pPr>
              <a:endParaRPr lang="ja-JP" altLang="en-US"/>
            </a:p>
          </p:txBody>
        </p:sp>
        <p:sp>
          <p:nvSpPr>
            <p:cNvPr id="44187" name="Line 10"/>
            <p:cNvSpPr>
              <a:spLocks noChangeShapeType="1"/>
            </p:cNvSpPr>
            <p:nvPr/>
          </p:nvSpPr>
          <p:spPr bwMode="auto">
            <a:xfrm flipV="1">
              <a:off x="2315" y="3500"/>
              <a:ext cx="1" cy="37"/>
            </a:xfrm>
            <a:prstGeom prst="line">
              <a:avLst/>
            </a:prstGeom>
            <a:grpFill/>
            <a:ln w="7938">
              <a:solidFill>
                <a:srgbClr val="000000"/>
              </a:solidFill>
              <a:round/>
              <a:headEnd/>
              <a:tailEnd/>
            </a:ln>
          </p:spPr>
          <p:txBody>
            <a:bodyPr/>
            <a:lstStyle/>
            <a:p>
              <a:pPr>
                <a:defRPr/>
              </a:pPr>
              <a:endParaRPr lang="ja-JP" altLang="en-US"/>
            </a:p>
          </p:txBody>
        </p:sp>
        <p:sp>
          <p:nvSpPr>
            <p:cNvPr id="44188" name="Line 11"/>
            <p:cNvSpPr>
              <a:spLocks noChangeShapeType="1"/>
            </p:cNvSpPr>
            <p:nvPr/>
          </p:nvSpPr>
          <p:spPr bwMode="auto">
            <a:xfrm flipV="1">
              <a:off x="2724" y="3500"/>
              <a:ext cx="1" cy="37"/>
            </a:xfrm>
            <a:prstGeom prst="line">
              <a:avLst/>
            </a:prstGeom>
            <a:grpFill/>
            <a:ln w="7938">
              <a:solidFill>
                <a:srgbClr val="000000"/>
              </a:solidFill>
              <a:round/>
              <a:headEnd/>
              <a:tailEnd/>
            </a:ln>
          </p:spPr>
          <p:txBody>
            <a:bodyPr/>
            <a:lstStyle/>
            <a:p>
              <a:pPr>
                <a:defRPr/>
              </a:pPr>
              <a:endParaRPr lang="ja-JP" altLang="en-US"/>
            </a:p>
          </p:txBody>
        </p:sp>
        <p:sp>
          <p:nvSpPr>
            <p:cNvPr id="44189" name="Line 12"/>
            <p:cNvSpPr>
              <a:spLocks noChangeShapeType="1"/>
            </p:cNvSpPr>
            <p:nvPr/>
          </p:nvSpPr>
          <p:spPr bwMode="auto">
            <a:xfrm flipV="1">
              <a:off x="3135" y="3500"/>
              <a:ext cx="1" cy="37"/>
            </a:xfrm>
            <a:prstGeom prst="line">
              <a:avLst/>
            </a:prstGeom>
            <a:grpFill/>
            <a:ln w="7938">
              <a:solidFill>
                <a:srgbClr val="000000"/>
              </a:solidFill>
              <a:round/>
              <a:headEnd/>
              <a:tailEnd/>
            </a:ln>
          </p:spPr>
          <p:txBody>
            <a:bodyPr/>
            <a:lstStyle/>
            <a:p>
              <a:pPr>
                <a:defRPr/>
              </a:pPr>
              <a:endParaRPr lang="ja-JP" altLang="en-US"/>
            </a:p>
          </p:txBody>
        </p:sp>
        <p:sp>
          <p:nvSpPr>
            <p:cNvPr id="44190" name="Line 13"/>
            <p:cNvSpPr>
              <a:spLocks noChangeShapeType="1"/>
            </p:cNvSpPr>
            <p:nvPr/>
          </p:nvSpPr>
          <p:spPr bwMode="auto">
            <a:xfrm flipV="1">
              <a:off x="3544" y="3500"/>
              <a:ext cx="1" cy="37"/>
            </a:xfrm>
            <a:prstGeom prst="line">
              <a:avLst/>
            </a:prstGeom>
            <a:grpFill/>
            <a:ln w="7938">
              <a:solidFill>
                <a:srgbClr val="000000"/>
              </a:solidFill>
              <a:round/>
              <a:headEnd/>
              <a:tailEnd/>
            </a:ln>
          </p:spPr>
          <p:txBody>
            <a:bodyPr/>
            <a:lstStyle/>
            <a:p>
              <a:pPr>
                <a:defRPr/>
              </a:pPr>
              <a:endParaRPr lang="ja-JP" altLang="en-US"/>
            </a:p>
          </p:txBody>
        </p:sp>
        <p:sp>
          <p:nvSpPr>
            <p:cNvPr id="44191" name="Line 14"/>
            <p:cNvSpPr>
              <a:spLocks noChangeShapeType="1"/>
            </p:cNvSpPr>
            <p:nvPr/>
          </p:nvSpPr>
          <p:spPr bwMode="auto">
            <a:xfrm flipV="1">
              <a:off x="3955" y="3500"/>
              <a:ext cx="1" cy="37"/>
            </a:xfrm>
            <a:prstGeom prst="line">
              <a:avLst/>
            </a:prstGeom>
            <a:grpFill/>
            <a:ln w="7938">
              <a:solidFill>
                <a:srgbClr val="000000"/>
              </a:solidFill>
              <a:round/>
              <a:headEnd/>
              <a:tailEnd/>
            </a:ln>
          </p:spPr>
          <p:txBody>
            <a:bodyPr/>
            <a:lstStyle/>
            <a:p>
              <a:pPr>
                <a:defRPr/>
              </a:pPr>
              <a:endParaRPr lang="ja-JP" altLang="en-US"/>
            </a:p>
          </p:txBody>
        </p:sp>
        <p:sp>
          <p:nvSpPr>
            <p:cNvPr id="44192" name="Line 15"/>
            <p:cNvSpPr>
              <a:spLocks noChangeShapeType="1"/>
            </p:cNvSpPr>
            <p:nvPr/>
          </p:nvSpPr>
          <p:spPr bwMode="auto">
            <a:xfrm flipV="1">
              <a:off x="4365" y="3500"/>
              <a:ext cx="1" cy="37"/>
            </a:xfrm>
            <a:prstGeom prst="line">
              <a:avLst/>
            </a:prstGeom>
            <a:grpFill/>
            <a:ln w="7938">
              <a:solidFill>
                <a:srgbClr val="000000"/>
              </a:solidFill>
              <a:round/>
              <a:headEnd/>
              <a:tailEnd/>
            </a:ln>
          </p:spPr>
          <p:txBody>
            <a:bodyPr/>
            <a:lstStyle/>
            <a:p>
              <a:pPr>
                <a:defRPr/>
              </a:pPr>
              <a:endParaRPr lang="ja-JP" altLang="en-US"/>
            </a:p>
          </p:txBody>
        </p:sp>
        <p:sp>
          <p:nvSpPr>
            <p:cNvPr id="44193" name="Rectangle 16"/>
            <p:cNvSpPr>
              <a:spLocks noChangeArrowheads="1"/>
            </p:cNvSpPr>
            <p:nvPr/>
          </p:nvSpPr>
          <p:spPr bwMode="auto">
            <a:xfrm>
              <a:off x="661" y="3598"/>
              <a:ext cx="81"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0</a:t>
              </a:r>
              <a:endParaRPr lang="en-US" altLang="ja-JP" sz="2400" b="1" dirty="0"/>
            </a:p>
          </p:txBody>
        </p:sp>
        <p:sp>
          <p:nvSpPr>
            <p:cNvPr id="44194" name="Rectangle 17"/>
            <p:cNvSpPr>
              <a:spLocks noChangeArrowheads="1"/>
            </p:cNvSpPr>
            <p:nvPr/>
          </p:nvSpPr>
          <p:spPr bwMode="auto">
            <a:xfrm>
              <a:off x="1030" y="3598"/>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20</a:t>
              </a:r>
              <a:endParaRPr lang="en-US" altLang="ja-JP" sz="2400" b="1" dirty="0"/>
            </a:p>
          </p:txBody>
        </p:sp>
        <p:sp>
          <p:nvSpPr>
            <p:cNvPr id="44195" name="Rectangle 18"/>
            <p:cNvSpPr>
              <a:spLocks noChangeArrowheads="1"/>
            </p:cNvSpPr>
            <p:nvPr/>
          </p:nvSpPr>
          <p:spPr bwMode="auto">
            <a:xfrm>
              <a:off x="1440" y="3598"/>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40</a:t>
              </a:r>
              <a:endParaRPr lang="en-US" altLang="ja-JP" sz="2400" b="1" dirty="0"/>
            </a:p>
          </p:txBody>
        </p:sp>
        <p:sp>
          <p:nvSpPr>
            <p:cNvPr id="44196" name="Rectangle 19"/>
            <p:cNvSpPr>
              <a:spLocks noChangeArrowheads="1"/>
            </p:cNvSpPr>
            <p:nvPr/>
          </p:nvSpPr>
          <p:spPr bwMode="auto">
            <a:xfrm>
              <a:off x="1850" y="3598"/>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60</a:t>
              </a:r>
              <a:endParaRPr lang="en-US" altLang="ja-JP" sz="2400" b="1" dirty="0"/>
            </a:p>
          </p:txBody>
        </p:sp>
        <p:sp>
          <p:nvSpPr>
            <p:cNvPr id="44197" name="Rectangle 20"/>
            <p:cNvSpPr>
              <a:spLocks noChangeArrowheads="1"/>
            </p:cNvSpPr>
            <p:nvPr/>
          </p:nvSpPr>
          <p:spPr bwMode="auto">
            <a:xfrm>
              <a:off x="2260" y="3598"/>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80</a:t>
              </a:r>
              <a:endParaRPr lang="en-US" altLang="ja-JP" sz="2400" b="1" dirty="0"/>
            </a:p>
          </p:txBody>
        </p:sp>
        <p:sp>
          <p:nvSpPr>
            <p:cNvPr id="44198" name="Rectangle 21"/>
            <p:cNvSpPr>
              <a:spLocks noChangeArrowheads="1"/>
            </p:cNvSpPr>
            <p:nvPr/>
          </p:nvSpPr>
          <p:spPr bwMode="auto">
            <a:xfrm>
              <a:off x="2631" y="3598"/>
              <a:ext cx="24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100</a:t>
              </a:r>
              <a:endParaRPr lang="en-US" altLang="ja-JP" sz="2400" b="1" dirty="0"/>
            </a:p>
          </p:txBody>
        </p:sp>
        <p:sp>
          <p:nvSpPr>
            <p:cNvPr id="44199" name="Rectangle 22"/>
            <p:cNvSpPr>
              <a:spLocks noChangeArrowheads="1"/>
            </p:cNvSpPr>
            <p:nvPr/>
          </p:nvSpPr>
          <p:spPr bwMode="auto">
            <a:xfrm>
              <a:off x="3041" y="3598"/>
              <a:ext cx="24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120</a:t>
              </a:r>
              <a:endParaRPr lang="en-US" altLang="ja-JP" sz="2400" b="1" dirty="0"/>
            </a:p>
          </p:txBody>
        </p:sp>
        <p:sp>
          <p:nvSpPr>
            <p:cNvPr id="44200" name="Rectangle 23"/>
            <p:cNvSpPr>
              <a:spLocks noChangeArrowheads="1"/>
            </p:cNvSpPr>
            <p:nvPr/>
          </p:nvSpPr>
          <p:spPr bwMode="auto">
            <a:xfrm>
              <a:off x="3451" y="3598"/>
              <a:ext cx="24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140</a:t>
              </a:r>
              <a:endParaRPr lang="en-US" altLang="ja-JP" sz="2400" b="1" dirty="0"/>
            </a:p>
          </p:txBody>
        </p:sp>
        <p:sp>
          <p:nvSpPr>
            <p:cNvPr id="44201" name="Rectangle 24"/>
            <p:cNvSpPr>
              <a:spLocks noChangeArrowheads="1"/>
            </p:cNvSpPr>
            <p:nvPr/>
          </p:nvSpPr>
          <p:spPr bwMode="auto">
            <a:xfrm>
              <a:off x="3861" y="3598"/>
              <a:ext cx="24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160</a:t>
              </a:r>
              <a:endParaRPr lang="en-US" altLang="ja-JP" sz="2400" b="1" dirty="0"/>
            </a:p>
          </p:txBody>
        </p:sp>
        <p:sp>
          <p:nvSpPr>
            <p:cNvPr id="44202" name="Rectangle 25"/>
            <p:cNvSpPr>
              <a:spLocks noChangeArrowheads="1"/>
            </p:cNvSpPr>
            <p:nvPr/>
          </p:nvSpPr>
          <p:spPr bwMode="auto">
            <a:xfrm>
              <a:off x="4272" y="3598"/>
              <a:ext cx="24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180</a:t>
              </a:r>
              <a:endParaRPr lang="en-US" altLang="ja-JP" sz="2400" b="1" dirty="0"/>
            </a:p>
          </p:txBody>
        </p:sp>
        <p:sp>
          <p:nvSpPr>
            <p:cNvPr id="44203" name="Line 26"/>
            <p:cNvSpPr>
              <a:spLocks noChangeShapeType="1"/>
            </p:cNvSpPr>
            <p:nvPr/>
          </p:nvSpPr>
          <p:spPr bwMode="auto">
            <a:xfrm flipV="1">
              <a:off x="674" y="907"/>
              <a:ext cx="1" cy="2593"/>
            </a:xfrm>
            <a:prstGeom prst="line">
              <a:avLst/>
            </a:prstGeom>
            <a:grpFill/>
            <a:ln w="50800">
              <a:solidFill>
                <a:srgbClr val="000000"/>
              </a:solidFill>
              <a:round/>
              <a:headEnd/>
              <a:tailEnd/>
            </a:ln>
          </p:spPr>
          <p:txBody>
            <a:bodyPr/>
            <a:lstStyle/>
            <a:p>
              <a:pPr>
                <a:defRPr/>
              </a:pPr>
              <a:endParaRPr lang="ja-JP" altLang="en-US"/>
            </a:p>
          </p:txBody>
        </p:sp>
        <p:sp>
          <p:nvSpPr>
            <p:cNvPr id="44204" name="Line 27"/>
            <p:cNvSpPr>
              <a:spLocks noChangeShapeType="1"/>
            </p:cNvSpPr>
            <p:nvPr/>
          </p:nvSpPr>
          <p:spPr bwMode="auto">
            <a:xfrm>
              <a:off x="638" y="3500"/>
              <a:ext cx="36" cy="1"/>
            </a:xfrm>
            <a:prstGeom prst="line">
              <a:avLst/>
            </a:prstGeom>
            <a:grpFill/>
            <a:ln w="7938">
              <a:solidFill>
                <a:srgbClr val="000000"/>
              </a:solidFill>
              <a:round/>
              <a:headEnd/>
              <a:tailEnd/>
            </a:ln>
          </p:spPr>
          <p:txBody>
            <a:bodyPr/>
            <a:lstStyle/>
            <a:p>
              <a:pPr>
                <a:defRPr/>
              </a:pPr>
              <a:endParaRPr lang="ja-JP" altLang="en-US"/>
            </a:p>
          </p:txBody>
        </p:sp>
        <p:sp>
          <p:nvSpPr>
            <p:cNvPr id="44205" name="Line 28"/>
            <p:cNvSpPr>
              <a:spLocks noChangeShapeType="1"/>
            </p:cNvSpPr>
            <p:nvPr/>
          </p:nvSpPr>
          <p:spPr bwMode="auto">
            <a:xfrm>
              <a:off x="638" y="2981"/>
              <a:ext cx="36" cy="1"/>
            </a:xfrm>
            <a:prstGeom prst="line">
              <a:avLst/>
            </a:prstGeom>
            <a:grpFill/>
            <a:ln w="7938">
              <a:solidFill>
                <a:srgbClr val="000000"/>
              </a:solidFill>
              <a:round/>
              <a:headEnd/>
              <a:tailEnd/>
            </a:ln>
          </p:spPr>
          <p:txBody>
            <a:bodyPr/>
            <a:lstStyle/>
            <a:p>
              <a:pPr>
                <a:defRPr/>
              </a:pPr>
              <a:endParaRPr lang="ja-JP" altLang="en-US"/>
            </a:p>
          </p:txBody>
        </p:sp>
        <p:sp>
          <p:nvSpPr>
            <p:cNvPr id="44206" name="Line 29"/>
            <p:cNvSpPr>
              <a:spLocks noChangeShapeType="1"/>
            </p:cNvSpPr>
            <p:nvPr/>
          </p:nvSpPr>
          <p:spPr bwMode="auto">
            <a:xfrm>
              <a:off x="638" y="2463"/>
              <a:ext cx="36" cy="1"/>
            </a:xfrm>
            <a:prstGeom prst="line">
              <a:avLst/>
            </a:prstGeom>
            <a:grpFill/>
            <a:ln w="7938">
              <a:solidFill>
                <a:srgbClr val="000000"/>
              </a:solidFill>
              <a:round/>
              <a:headEnd/>
              <a:tailEnd/>
            </a:ln>
          </p:spPr>
          <p:txBody>
            <a:bodyPr/>
            <a:lstStyle/>
            <a:p>
              <a:pPr>
                <a:defRPr/>
              </a:pPr>
              <a:endParaRPr lang="ja-JP" altLang="en-US"/>
            </a:p>
          </p:txBody>
        </p:sp>
        <p:sp>
          <p:nvSpPr>
            <p:cNvPr id="44207" name="Line 30"/>
            <p:cNvSpPr>
              <a:spLocks noChangeShapeType="1"/>
            </p:cNvSpPr>
            <p:nvPr/>
          </p:nvSpPr>
          <p:spPr bwMode="auto">
            <a:xfrm>
              <a:off x="638" y="1944"/>
              <a:ext cx="36" cy="1"/>
            </a:xfrm>
            <a:prstGeom prst="line">
              <a:avLst/>
            </a:prstGeom>
            <a:grpFill/>
            <a:ln w="7938">
              <a:solidFill>
                <a:srgbClr val="000000"/>
              </a:solidFill>
              <a:round/>
              <a:headEnd/>
              <a:tailEnd/>
            </a:ln>
          </p:spPr>
          <p:txBody>
            <a:bodyPr/>
            <a:lstStyle/>
            <a:p>
              <a:pPr>
                <a:defRPr/>
              </a:pPr>
              <a:endParaRPr lang="ja-JP" altLang="en-US"/>
            </a:p>
          </p:txBody>
        </p:sp>
        <p:sp>
          <p:nvSpPr>
            <p:cNvPr id="44208" name="Line 31"/>
            <p:cNvSpPr>
              <a:spLocks noChangeShapeType="1"/>
            </p:cNvSpPr>
            <p:nvPr/>
          </p:nvSpPr>
          <p:spPr bwMode="auto">
            <a:xfrm>
              <a:off x="638" y="1425"/>
              <a:ext cx="36" cy="1"/>
            </a:xfrm>
            <a:prstGeom prst="line">
              <a:avLst/>
            </a:prstGeom>
            <a:grpFill/>
            <a:ln w="7938">
              <a:solidFill>
                <a:srgbClr val="000000"/>
              </a:solidFill>
              <a:round/>
              <a:headEnd/>
              <a:tailEnd/>
            </a:ln>
          </p:spPr>
          <p:txBody>
            <a:bodyPr/>
            <a:lstStyle/>
            <a:p>
              <a:pPr>
                <a:defRPr/>
              </a:pPr>
              <a:endParaRPr lang="ja-JP" altLang="en-US"/>
            </a:p>
          </p:txBody>
        </p:sp>
        <p:sp>
          <p:nvSpPr>
            <p:cNvPr id="44209" name="Line 32"/>
            <p:cNvSpPr>
              <a:spLocks noChangeShapeType="1"/>
            </p:cNvSpPr>
            <p:nvPr/>
          </p:nvSpPr>
          <p:spPr bwMode="auto">
            <a:xfrm>
              <a:off x="638" y="907"/>
              <a:ext cx="36" cy="1"/>
            </a:xfrm>
            <a:prstGeom prst="line">
              <a:avLst/>
            </a:prstGeom>
            <a:grpFill/>
            <a:ln w="7938">
              <a:solidFill>
                <a:srgbClr val="000000"/>
              </a:solidFill>
              <a:round/>
              <a:headEnd/>
              <a:tailEnd/>
            </a:ln>
          </p:spPr>
          <p:txBody>
            <a:bodyPr/>
            <a:lstStyle/>
            <a:p>
              <a:pPr>
                <a:defRPr/>
              </a:pPr>
              <a:endParaRPr lang="ja-JP" altLang="en-US"/>
            </a:p>
          </p:txBody>
        </p:sp>
        <p:sp>
          <p:nvSpPr>
            <p:cNvPr id="44210" name="Rectangle 33"/>
            <p:cNvSpPr>
              <a:spLocks noChangeArrowheads="1"/>
            </p:cNvSpPr>
            <p:nvPr/>
          </p:nvSpPr>
          <p:spPr bwMode="auto">
            <a:xfrm>
              <a:off x="528" y="3429"/>
              <a:ext cx="81"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0</a:t>
              </a:r>
              <a:endParaRPr lang="en-US" altLang="ja-JP" sz="2400" b="1" dirty="0"/>
            </a:p>
          </p:txBody>
        </p:sp>
        <p:sp>
          <p:nvSpPr>
            <p:cNvPr id="44211" name="Rectangle 34"/>
            <p:cNvSpPr>
              <a:spLocks noChangeArrowheads="1"/>
            </p:cNvSpPr>
            <p:nvPr/>
          </p:nvSpPr>
          <p:spPr bwMode="auto">
            <a:xfrm>
              <a:off x="454" y="2911"/>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20</a:t>
              </a:r>
              <a:endParaRPr lang="en-US" altLang="ja-JP" sz="2400" b="1" dirty="0"/>
            </a:p>
          </p:txBody>
        </p:sp>
        <p:sp>
          <p:nvSpPr>
            <p:cNvPr id="44212" name="Rectangle 35"/>
            <p:cNvSpPr>
              <a:spLocks noChangeArrowheads="1"/>
            </p:cNvSpPr>
            <p:nvPr/>
          </p:nvSpPr>
          <p:spPr bwMode="auto">
            <a:xfrm>
              <a:off x="454" y="2392"/>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40</a:t>
              </a:r>
              <a:endParaRPr lang="en-US" altLang="ja-JP" sz="2400" b="1" dirty="0"/>
            </a:p>
          </p:txBody>
        </p:sp>
        <p:sp>
          <p:nvSpPr>
            <p:cNvPr id="44213" name="Rectangle 36"/>
            <p:cNvSpPr>
              <a:spLocks noChangeArrowheads="1"/>
            </p:cNvSpPr>
            <p:nvPr/>
          </p:nvSpPr>
          <p:spPr bwMode="auto">
            <a:xfrm>
              <a:off x="454" y="1874"/>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60</a:t>
              </a:r>
              <a:endParaRPr lang="en-US" altLang="ja-JP" sz="2400" b="1" dirty="0"/>
            </a:p>
          </p:txBody>
        </p:sp>
        <p:sp>
          <p:nvSpPr>
            <p:cNvPr id="44214" name="Rectangle 37"/>
            <p:cNvSpPr>
              <a:spLocks noChangeArrowheads="1"/>
            </p:cNvSpPr>
            <p:nvPr/>
          </p:nvSpPr>
          <p:spPr bwMode="auto">
            <a:xfrm>
              <a:off x="454" y="1355"/>
              <a:ext cx="16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80</a:t>
              </a:r>
              <a:endParaRPr lang="en-US" altLang="ja-JP" sz="2400" b="1" dirty="0"/>
            </a:p>
          </p:txBody>
        </p:sp>
        <p:sp>
          <p:nvSpPr>
            <p:cNvPr id="44215" name="Rectangle 38"/>
            <p:cNvSpPr>
              <a:spLocks noChangeArrowheads="1"/>
            </p:cNvSpPr>
            <p:nvPr/>
          </p:nvSpPr>
          <p:spPr bwMode="auto">
            <a:xfrm>
              <a:off x="379" y="836"/>
              <a:ext cx="242" cy="233"/>
            </a:xfrm>
            <a:prstGeom prst="rect">
              <a:avLst/>
            </a:prstGeom>
            <a:grpFill/>
            <a:ln w="9525">
              <a:noFill/>
              <a:miter lim="800000"/>
              <a:headEnd/>
              <a:tailEnd/>
            </a:ln>
          </p:spPr>
          <p:txBody>
            <a:bodyPr wrap="none" lIns="0" tIns="0" rIns="0" bIns="0">
              <a:spAutoFit/>
            </a:bodyPr>
            <a:lstStyle/>
            <a:p>
              <a:pPr algn="ctr" defTabSz="914960">
                <a:defRPr/>
              </a:pPr>
              <a:r>
                <a:rPr lang="en-US" altLang="ja-JP" b="1" dirty="0">
                  <a:solidFill>
                    <a:srgbClr val="000000"/>
                  </a:solidFill>
                </a:rPr>
                <a:t>100</a:t>
              </a:r>
              <a:endParaRPr lang="en-US" altLang="ja-JP" sz="2400" b="1" dirty="0"/>
            </a:p>
          </p:txBody>
        </p:sp>
        <p:sp>
          <p:nvSpPr>
            <p:cNvPr id="44216" name="Line 39"/>
            <p:cNvSpPr>
              <a:spLocks noChangeShapeType="1"/>
            </p:cNvSpPr>
            <p:nvPr/>
          </p:nvSpPr>
          <p:spPr bwMode="auto">
            <a:xfrm>
              <a:off x="674" y="907"/>
              <a:ext cx="1" cy="2178"/>
            </a:xfrm>
            <a:prstGeom prst="line">
              <a:avLst/>
            </a:prstGeom>
            <a:grpFill/>
            <a:ln w="11113">
              <a:solidFill>
                <a:srgbClr val="FF0000"/>
              </a:solidFill>
              <a:round/>
              <a:headEnd/>
              <a:tailEnd/>
            </a:ln>
          </p:spPr>
          <p:txBody>
            <a:bodyPr/>
            <a:lstStyle/>
            <a:p>
              <a:pPr>
                <a:defRPr/>
              </a:pPr>
              <a:endParaRPr lang="ja-JP" altLang="en-US"/>
            </a:p>
          </p:txBody>
        </p:sp>
        <p:sp>
          <p:nvSpPr>
            <p:cNvPr id="44217" name="Line 40"/>
            <p:cNvSpPr>
              <a:spLocks noChangeShapeType="1"/>
            </p:cNvSpPr>
            <p:nvPr/>
          </p:nvSpPr>
          <p:spPr bwMode="auto">
            <a:xfrm>
              <a:off x="674" y="3085"/>
              <a:ext cx="410" cy="1"/>
            </a:xfrm>
            <a:prstGeom prst="line">
              <a:avLst/>
            </a:prstGeom>
            <a:grpFill/>
            <a:ln w="11113">
              <a:solidFill>
                <a:srgbClr val="FF0000"/>
              </a:solidFill>
              <a:round/>
              <a:headEnd/>
              <a:tailEnd/>
            </a:ln>
          </p:spPr>
          <p:txBody>
            <a:bodyPr/>
            <a:lstStyle/>
            <a:p>
              <a:pPr>
                <a:defRPr/>
              </a:pPr>
              <a:endParaRPr lang="ja-JP" altLang="en-US"/>
            </a:p>
          </p:txBody>
        </p:sp>
        <p:sp>
          <p:nvSpPr>
            <p:cNvPr id="44218" name="Line 41"/>
            <p:cNvSpPr>
              <a:spLocks noChangeShapeType="1"/>
            </p:cNvSpPr>
            <p:nvPr/>
          </p:nvSpPr>
          <p:spPr bwMode="auto">
            <a:xfrm>
              <a:off x="1084" y="3085"/>
              <a:ext cx="1" cy="415"/>
            </a:xfrm>
            <a:prstGeom prst="line">
              <a:avLst/>
            </a:prstGeom>
            <a:grpFill/>
            <a:ln w="11113">
              <a:solidFill>
                <a:srgbClr val="FF0000"/>
              </a:solidFill>
              <a:round/>
              <a:headEnd/>
              <a:tailEnd/>
            </a:ln>
          </p:spPr>
          <p:txBody>
            <a:bodyPr/>
            <a:lstStyle/>
            <a:p>
              <a:pPr>
                <a:defRPr/>
              </a:pPr>
              <a:endParaRPr lang="ja-JP" altLang="en-US"/>
            </a:p>
          </p:txBody>
        </p:sp>
        <p:sp>
          <p:nvSpPr>
            <p:cNvPr id="44219" name="Line 42"/>
            <p:cNvSpPr>
              <a:spLocks noChangeShapeType="1"/>
            </p:cNvSpPr>
            <p:nvPr/>
          </p:nvSpPr>
          <p:spPr bwMode="auto">
            <a:xfrm>
              <a:off x="1084" y="3500"/>
              <a:ext cx="411" cy="1"/>
            </a:xfrm>
            <a:prstGeom prst="line">
              <a:avLst/>
            </a:prstGeom>
            <a:grpFill/>
            <a:ln w="11113">
              <a:solidFill>
                <a:srgbClr val="FF0000"/>
              </a:solidFill>
              <a:round/>
              <a:headEnd/>
              <a:tailEnd/>
            </a:ln>
          </p:spPr>
          <p:txBody>
            <a:bodyPr/>
            <a:lstStyle/>
            <a:p>
              <a:pPr>
                <a:defRPr/>
              </a:pPr>
              <a:endParaRPr lang="ja-JP" altLang="en-US"/>
            </a:p>
          </p:txBody>
        </p:sp>
        <p:sp>
          <p:nvSpPr>
            <p:cNvPr id="44220" name="Line 43"/>
            <p:cNvSpPr>
              <a:spLocks noChangeShapeType="1"/>
            </p:cNvSpPr>
            <p:nvPr/>
          </p:nvSpPr>
          <p:spPr bwMode="auto">
            <a:xfrm>
              <a:off x="1495" y="3500"/>
              <a:ext cx="1" cy="1"/>
            </a:xfrm>
            <a:prstGeom prst="line">
              <a:avLst/>
            </a:prstGeom>
            <a:grpFill/>
            <a:ln w="11113">
              <a:solidFill>
                <a:srgbClr val="FF0000"/>
              </a:solidFill>
              <a:round/>
              <a:headEnd/>
              <a:tailEnd/>
            </a:ln>
          </p:spPr>
          <p:txBody>
            <a:bodyPr/>
            <a:lstStyle/>
            <a:p>
              <a:pPr>
                <a:defRPr/>
              </a:pPr>
              <a:endParaRPr lang="ja-JP" altLang="en-US"/>
            </a:p>
          </p:txBody>
        </p:sp>
        <p:sp>
          <p:nvSpPr>
            <p:cNvPr id="44221" name="Line 44"/>
            <p:cNvSpPr>
              <a:spLocks noChangeShapeType="1"/>
            </p:cNvSpPr>
            <p:nvPr/>
          </p:nvSpPr>
          <p:spPr bwMode="auto">
            <a:xfrm>
              <a:off x="1495" y="3500"/>
              <a:ext cx="409" cy="1"/>
            </a:xfrm>
            <a:prstGeom prst="line">
              <a:avLst/>
            </a:prstGeom>
            <a:grpFill/>
            <a:ln w="11113">
              <a:solidFill>
                <a:srgbClr val="FF0000"/>
              </a:solidFill>
              <a:round/>
              <a:headEnd/>
              <a:tailEnd/>
            </a:ln>
          </p:spPr>
          <p:txBody>
            <a:bodyPr/>
            <a:lstStyle/>
            <a:p>
              <a:pPr>
                <a:defRPr/>
              </a:pPr>
              <a:endParaRPr lang="ja-JP" altLang="en-US"/>
            </a:p>
          </p:txBody>
        </p:sp>
        <p:sp>
          <p:nvSpPr>
            <p:cNvPr id="44222" name="Line 45"/>
            <p:cNvSpPr>
              <a:spLocks noChangeShapeType="1"/>
            </p:cNvSpPr>
            <p:nvPr/>
          </p:nvSpPr>
          <p:spPr bwMode="auto">
            <a:xfrm>
              <a:off x="1904" y="3500"/>
              <a:ext cx="1" cy="1"/>
            </a:xfrm>
            <a:prstGeom prst="line">
              <a:avLst/>
            </a:prstGeom>
            <a:grpFill/>
            <a:ln w="11113">
              <a:solidFill>
                <a:srgbClr val="FF0000"/>
              </a:solidFill>
              <a:round/>
              <a:headEnd/>
              <a:tailEnd/>
            </a:ln>
          </p:spPr>
          <p:txBody>
            <a:bodyPr/>
            <a:lstStyle/>
            <a:p>
              <a:pPr>
                <a:defRPr/>
              </a:pPr>
              <a:endParaRPr lang="ja-JP" altLang="en-US"/>
            </a:p>
          </p:txBody>
        </p:sp>
        <p:sp>
          <p:nvSpPr>
            <p:cNvPr id="44223" name="Line 46"/>
            <p:cNvSpPr>
              <a:spLocks noChangeShapeType="1"/>
            </p:cNvSpPr>
            <p:nvPr/>
          </p:nvSpPr>
          <p:spPr bwMode="auto">
            <a:xfrm>
              <a:off x="1904" y="3500"/>
              <a:ext cx="411" cy="1"/>
            </a:xfrm>
            <a:prstGeom prst="line">
              <a:avLst/>
            </a:prstGeom>
            <a:grpFill/>
            <a:ln w="11113">
              <a:solidFill>
                <a:srgbClr val="FF0000"/>
              </a:solidFill>
              <a:round/>
              <a:headEnd/>
              <a:tailEnd/>
            </a:ln>
          </p:spPr>
          <p:txBody>
            <a:bodyPr/>
            <a:lstStyle/>
            <a:p>
              <a:pPr>
                <a:defRPr/>
              </a:pPr>
              <a:endParaRPr lang="ja-JP" altLang="en-US"/>
            </a:p>
          </p:txBody>
        </p:sp>
        <p:sp>
          <p:nvSpPr>
            <p:cNvPr id="44224" name="Line 47"/>
            <p:cNvSpPr>
              <a:spLocks noChangeShapeType="1"/>
            </p:cNvSpPr>
            <p:nvPr/>
          </p:nvSpPr>
          <p:spPr bwMode="auto">
            <a:xfrm>
              <a:off x="2315" y="3500"/>
              <a:ext cx="1" cy="1"/>
            </a:xfrm>
            <a:prstGeom prst="line">
              <a:avLst/>
            </a:prstGeom>
            <a:grpFill/>
            <a:ln w="11113">
              <a:solidFill>
                <a:srgbClr val="FF0000"/>
              </a:solidFill>
              <a:round/>
              <a:headEnd/>
              <a:tailEnd/>
            </a:ln>
          </p:spPr>
          <p:txBody>
            <a:bodyPr/>
            <a:lstStyle/>
            <a:p>
              <a:pPr>
                <a:defRPr/>
              </a:pPr>
              <a:endParaRPr lang="ja-JP" altLang="en-US"/>
            </a:p>
          </p:txBody>
        </p:sp>
        <p:sp>
          <p:nvSpPr>
            <p:cNvPr id="44225" name="Line 48"/>
            <p:cNvSpPr>
              <a:spLocks noChangeShapeType="1"/>
            </p:cNvSpPr>
            <p:nvPr/>
          </p:nvSpPr>
          <p:spPr bwMode="auto">
            <a:xfrm>
              <a:off x="2315" y="3500"/>
              <a:ext cx="409" cy="1"/>
            </a:xfrm>
            <a:prstGeom prst="line">
              <a:avLst/>
            </a:prstGeom>
            <a:grpFill/>
            <a:ln w="11113">
              <a:solidFill>
                <a:srgbClr val="FF0000"/>
              </a:solidFill>
              <a:round/>
              <a:headEnd/>
              <a:tailEnd/>
            </a:ln>
          </p:spPr>
          <p:txBody>
            <a:bodyPr/>
            <a:lstStyle/>
            <a:p>
              <a:pPr>
                <a:defRPr/>
              </a:pPr>
              <a:endParaRPr lang="ja-JP" altLang="en-US"/>
            </a:p>
          </p:txBody>
        </p:sp>
        <p:sp>
          <p:nvSpPr>
            <p:cNvPr id="44226" name="Line 49"/>
            <p:cNvSpPr>
              <a:spLocks noChangeShapeType="1"/>
            </p:cNvSpPr>
            <p:nvPr/>
          </p:nvSpPr>
          <p:spPr bwMode="auto">
            <a:xfrm>
              <a:off x="2724" y="3500"/>
              <a:ext cx="1" cy="1"/>
            </a:xfrm>
            <a:prstGeom prst="line">
              <a:avLst/>
            </a:prstGeom>
            <a:grpFill/>
            <a:ln w="11113">
              <a:solidFill>
                <a:srgbClr val="FF0000"/>
              </a:solidFill>
              <a:round/>
              <a:headEnd/>
              <a:tailEnd/>
            </a:ln>
          </p:spPr>
          <p:txBody>
            <a:bodyPr/>
            <a:lstStyle/>
            <a:p>
              <a:pPr>
                <a:defRPr/>
              </a:pPr>
              <a:endParaRPr lang="ja-JP" altLang="en-US"/>
            </a:p>
          </p:txBody>
        </p:sp>
        <p:sp>
          <p:nvSpPr>
            <p:cNvPr id="44227" name="Line 50"/>
            <p:cNvSpPr>
              <a:spLocks noChangeShapeType="1"/>
            </p:cNvSpPr>
            <p:nvPr/>
          </p:nvSpPr>
          <p:spPr bwMode="auto">
            <a:xfrm>
              <a:off x="2724" y="3500"/>
              <a:ext cx="411" cy="1"/>
            </a:xfrm>
            <a:prstGeom prst="line">
              <a:avLst/>
            </a:prstGeom>
            <a:grpFill/>
            <a:ln w="11113">
              <a:solidFill>
                <a:srgbClr val="FF0000"/>
              </a:solidFill>
              <a:round/>
              <a:headEnd/>
              <a:tailEnd/>
            </a:ln>
          </p:spPr>
          <p:txBody>
            <a:bodyPr/>
            <a:lstStyle/>
            <a:p>
              <a:pPr>
                <a:defRPr/>
              </a:pPr>
              <a:endParaRPr lang="ja-JP" altLang="en-US"/>
            </a:p>
          </p:txBody>
        </p:sp>
        <p:sp>
          <p:nvSpPr>
            <p:cNvPr id="44228" name="Line 51"/>
            <p:cNvSpPr>
              <a:spLocks noChangeShapeType="1"/>
            </p:cNvSpPr>
            <p:nvPr/>
          </p:nvSpPr>
          <p:spPr bwMode="auto">
            <a:xfrm>
              <a:off x="3135" y="3500"/>
              <a:ext cx="1" cy="1"/>
            </a:xfrm>
            <a:prstGeom prst="line">
              <a:avLst/>
            </a:prstGeom>
            <a:grpFill/>
            <a:ln w="11113">
              <a:solidFill>
                <a:srgbClr val="FF0000"/>
              </a:solidFill>
              <a:round/>
              <a:headEnd/>
              <a:tailEnd/>
            </a:ln>
          </p:spPr>
          <p:txBody>
            <a:bodyPr/>
            <a:lstStyle/>
            <a:p>
              <a:pPr>
                <a:defRPr/>
              </a:pPr>
              <a:endParaRPr lang="ja-JP" altLang="en-US"/>
            </a:p>
          </p:txBody>
        </p:sp>
        <p:sp>
          <p:nvSpPr>
            <p:cNvPr id="44229" name="Line 52"/>
            <p:cNvSpPr>
              <a:spLocks noChangeShapeType="1"/>
            </p:cNvSpPr>
            <p:nvPr/>
          </p:nvSpPr>
          <p:spPr bwMode="auto">
            <a:xfrm>
              <a:off x="3135" y="3500"/>
              <a:ext cx="409" cy="1"/>
            </a:xfrm>
            <a:prstGeom prst="line">
              <a:avLst/>
            </a:prstGeom>
            <a:grpFill/>
            <a:ln w="11113">
              <a:solidFill>
                <a:srgbClr val="FF0000"/>
              </a:solidFill>
              <a:round/>
              <a:headEnd/>
              <a:tailEnd/>
            </a:ln>
          </p:spPr>
          <p:txBody>
            <a:bodyPr/>
            <a:lstStyle/>
            <a:p>
              <a:pPr>
                <a:defRPr/>
              </a:pPr>
              <a:endParaRPr lang="ja-JP" altLang="en-US"/>
            </a:p>
          </p:txBody>
        </p:sp>
        <p:sp>
          <p:nvSpPr>
            <p:cNvPr id="44230" name="Line 53"/>
            <p:cNvSpPr>
              <a:spLocks noChangeShapeType="1"/>
            </p:cNvSpPr>
            <p:nvPr/>
          </p:nvSpPr>
          <p:spPr bwMode="auto">
            <a:xfrm>
              <a:off x="3544" y="3500"/>
              <a:ext cx="1" cy="1"/>
            </a:xfrm>
            <a:prstGeom prst="line">
              <a:avLst/>
            </a:prstGeom>
            <a:grpFill/>
            <a:ln w="11113">
              <a:solidFill>
                <a:srgbClr val="FF0000"/>
              </a:solidFill>
              <a:round/>
              <a:headEnd/>
              <a:tailEnd/>
            </a:ln>
          </p:spPr>
          <p:txBody>
            <a:bodyPr/>
            <a:lstStyle/>
            <a:p>
              <a:pPr>
                <a:defRPr/>
              </a:pPr>
              <a:endParaRPr lang="ja-JP" altLang="en-US"/>
            </a:p>
          </p:txBody>
        </p:sp>
        <p:sp>
          <p:nvSpPr>
            <p:cNvPr id="44231" name="Line 54"/>
            <p:cNvSpPr>
              <a:spLocks noChangeShapeType="1"/>
            </p:cNvSpPr>
            <p:nvPr/>
          </p:nvSpPr>
          <p:spPr bwMode="auto">
            <a:xfrm>
              <a:off x="3544" y="3500"/>
              <a:ext cx="411" cy="1"/>
            </a:xfrm>
            <a:prstGeom prst="line">
              <a:avLst/>
            </a:prstGeom>
            <a:grpFill/>
            <a:ln w="11113">
              <a:solidFill>
                <a:srgbClr val="FF0000"/>
              </a:solidFill>
              <a:round/>
              <a:headEnd/>
              <a:tailEnd/>
            </a:ln>
          </p:spPr>
          <p:txBody>
            <a:bodyPr/>
            <a:lstStyle/>
            <a:p>
              <a:pPr>
                <a:defRPr/>
              </a:pPr>
              <a:endParaRPr lang="ja-JP" altLang="en-US"/>
            </a:p>
          </p:txBody>
        </p:sp>
        <p:sp>
          <p:nvSpPr>
            <p:cNvPr id="44232" name="Line 55"/>
            <p:cNvSpPr>
              <a:spLocks noChangeShapeType="1"/>
            </p:cNvSpPr>
            <p:nvPr/>
          </p:nvSpPr>
          <p:spPr bwMode="auto">
            <a:xfrm>
              <a:off x="3955" y="3500"/>
              <a:ext cx="1" cy="1"/>
            </a:xfrm>
            <a:prstGeom prst="line">
              <a:avLst/>
            </a:prstGeom>
            <a:grpFill/>
            <a:ln w="11113">
              <a:solidFill>
                <a:srgbClr val="FF0000"/>
              </a:solidFill>
              <a:round/>
              <a:headEnd/>
              <a:tailEnd/>
            </a:ln>
          </p:spPr>
          <p:txBody>
            <a:bodyPr/>
            <a:lstStyle/>
            <a:p>
              <a:pPr>
                <a:defRPr/>
              </a:pPr>
              <a:endParaRPr lang="ja-JP" altLang="en-US"/>
            </a:p>
          </p:txBody>
        </p:sp>
        <p:sp>
          <p:nvSpPr>
            <p:cNvPr id="44233" name="Line 56"/>
            <p:cNvSpPr>
              <a:spLocks noChangeShapeType="1"/>
            </p:cNvSpPr>
            <p:nvPr/>
          </p:nvSpPr>
          <p:spPr bwMode="auto">
            <a:xfrm>
              <a:off x="3955" y="3500"/>
              <a:ext cx="410" cy="1"/>
            </a:xfrm>
            <a:prstGeom prst="line">
              <a:avLst/>
            </a:prstGeom>
            <a:grpFill/>
            <a:ln w="11113">
              <a:solidFill>
                <a:srgbClr val="FF0000"/>
              </a:solidFill>
              <a:round/>
              <a:headEnd/>
              <a:tailEnd/>
            </a:ln>
          </p:spPr>
          <p:txBody>
            <a:bodyPr/>
            <a:lstStyle/>
            <a:p>
              <a:pPr>
                <a:defRPr/>
              </a:pPr>
              <a:endParaRPr lang="ja-JP" altLang="en-US"/>
            </a:p>
          </p:txBody>
        </p:sp>
        <p:sp>
          <p:nvSpPr>
            <p:cNvPr id="44234" name="Line 57"/>
            <p:cNvSpPr>
              <a:spLocks noChangeShapeType="1"/>
            </p:cNvSpPr>
            <p:nvPr/>
          </p:nvSpPr>
          <p:spPr bwMode="auto">
            <a:xfrm>
              <a:off x="674" y="907"/>
              <a:ext cx="1" cy="1"/>
            </a:xfrm>
            <a:prstGeom prst="line">
              <a:avLst/>
            </a:prstGeom>
            <a:grpFill/>
            <a:ln w="11113">
              <a:solidFill>
                <a:srgbClr val="FF0000"/>
              </a:solidFill>
              <a:round/>
              <a:headEnd/>
              <a:tailEnd/>
            </a:ln>
          </p:spPr>
          <p:txBody>
            <a:bodyPr/>
            <a:lstStyle/>
            <a:p>
              <a:pPr>
                <a:defRPr/>
              </a:pPr>
              <a:endParaRPr lang="ja-JP" altLang="en-US"/>
            </a:p>
          </p:txBody>
        </p:sp>
        <p:sp>
          <p:nvSpPr>
            <p:cNvPr id="44235" name="Line 58"/>
            <p:cNvSpPr>
              <a:spLocks noChangeShapeType="1"/>
            </p:cNvSpPr>
            <p:nvPr/>
          </p:nvSpPr>
          <p:spPr bwMode="auto">
            <a:xfrm flipV="1">
              <a:off x="674" y="945"/>
              <a:ext cx="1" cy="1"/>
            </a:xfrm>
            <a:prstGeom prst="line">
              <a:avLst/>
            </a:prstGeom>
            <a:grpFill/>
            <a:ln w="11113">
              <a:solidFill>
                <a:srgbClr val="FF0000"/>
              </a:solidFill>
              <a:round/>
              <a:headEnd/>
              <a:tailEnd/>
            </a:ln>
          </p:spPr>
          <p:txBody>
            <a:bodyPr/>
            <a:lstStyle/>
            <a:p>
              <a:pPr>
                <a:defRPr/>
              </a:pPr>
              <a:endParaRPr lang="ja-JP" altLang="en-US"/>
            </a:p>
          </p:txBody>
        </p:sp>
        <p:sp>
          <p:nvSpPr>
            <p:cNvPr id="44236" name="Line 59"/>
            <p:cNvSpPr>
              <a:spLocks noChangeShapeType="1"/>
            </p:cNvSpPr>
            <p:nvPr/>
          </p:nvSpPr>
          <p:spPr bwMode="auto">
            <a:xfrm>
              <a:off x="674" y="982"/>
              <a:ext cx="1" cy="1"/>
            </a:xfrm>
            <a:prstGeom prst="line">
              <a:avLst/>
            </a:prstGeom>
            <a:grpFill/>
            <a:ln w="11113">
              <a:solidFill>
                <a:srgbClr val="FF0000"/>
              </a:solidFill>
              <a:round/>
              <a:headEnd/>
              <a:tailEnd/>
            </a:ln>
          </p:spPr>
          <p:txBody>
            <a:bodyPr/>
            <a:lstStyle/>
            <a:p>
              <a:pPr>
                <a:defRPr/>
              </a:pPr>
              <a:endParaRPr lang="ja-JP" altLang="en-US"/>
            </a:p>
          </p:txBody>
        </p:sp>
        <p:sp>
          <p:nvSpPr>
            <p:cNvPr id="44237" name="Line 60"/>
            <p:cNvSpPr>
              <a:spLocks noChangeShapeType="1"/>
            </p:cNvSpPr>
            <p:nvPr/>
          </p:nvSpPr>
          <p:spPr bwMode="auto">
            <a:xfrm>
              <a:off x="674" y="1020"/>
              <a:ext cx="1" cy="1"/>
            </a:xfrm>
            <a:prstGeom prst="line">
              <a:avLst/>
            </a:prstGeom>
            <a:grpFill/>
            <a:ln w="11113">
              <a:solidFill>
                <a:srgbClr val="FF0000"/>
              </a:solidFill>
              <a:round/>
              <a:headEnd/>
              <a:tailEnd/>
            </a:ln>
          </p:spPr>
          <p:txBody>
            <a:bodyPr/>
            <a:lstStyle/>
            <a:p>
              <a:pPr>
                <a:defRPr/>
              </a:pPr>
              <a:endParaRPr lang="ja-JP" altLang="en-US"/>
            </a:p>
          </p:txBody>
        </p:sp>
        <p:sp>
          <p:nvSpPr>
            <p:cNvPr id="44238" name="Line 61"/>
            <p:cNvSpPr>
              <a:spLocks noChangeShapeType="1"/>
            </p:cNvSpPr>
            <p:nvPr/>
          </p:nvSpPr>
          <p:spPr bwMode="auto">
            <a:xfrm>
              <a:off x="674" y="1058"/>
              <a:ext cx="1" cy="1"/>
            </a:xfrm>
            <a:prstGeom prst="line">
              <a:avLst/>
            </a:prstGeom>
            <a:grpFill/>
            <a:ln w="11113">
              <a:solidFill>
                <a:srgbClr val="FF0000"/>
              </a:solidFill>
              <a:round/>
              <a:headEnd/>
              <a:tailEnd/>
            </a:ln>
          </p:spPr>
          <p:txBody>
            <a:bodyPr/>
            <a:lstStyle/>
            <a:p>
              <a:pPr>
                <a:defRPr/>
              </a:pPr>
              <a:endParaRPr lang="ja-JP" altLang="en-US"/>
            </a:p>
          </p:txBody>
        </p:sp>
        <p:sp>
          <p:nvSpPr>
            <p:cNvPr id="44239" name="Line 62"/>
            <p:cNvSpPr>
              <a:spLocks noChangeShapeType="1"/>
            </p:cNvSpPr>
            <p:nvPr/>
          </p:nvSpPr>
          <p:spPr bwMode="auto">
            <a:xfrm flipV="1">
              <a:off x="674" y="1096"/>
              <a:ext cx="1" cy="1"/>
            </a:xfrm>
            <a:prstGeom prst="line">
              <a:avLst/>
            </a:prstGeom>
            <a:grpFill/>
            <a:ln w="11113">
              <a:solidFill>
                <a:srgbClr val="FF0000"/>
              </a:solidFill>
              <a:round/>
              <a:headEnd/>
              <a:tailEnd/>
            </a:ln>
          </p:spPr>
          <p:txBody>
            <a:bodyPr/>
            <a:lstStyle/>
            <a:p>
              <a:pPr>
                <a:defRPr/>
              </a:pPr>
              <a:endParaRPr lang="ja-JP" altLang="en-US"/>
            </a:p>
          </p:txBody>
        </p:sp>
        <p:sp>
          <p:nvSpPr>
            <p:cNvPr id="44240" name="Line 63"/>
            <p:cNvSpPr>
              <a:spLocks noChangeShapeType="1"/>
            </p:cNvSpPr>
            <p:nvPr/>
          </p:nvSpPr>
          <p:spPr bwMode="auto">
            <a:xfrm>
              <a:off x="674" y="1133"/>
              <a:ext cx="1" cy="1"/>
            </a:xfrm>
            <a:prstGeom prst="line">
              <a:avLst/>
            </a:prstGeom>
            <a:grpFill/>
            <a:ln w="11113">
              <a:solidFill>
                <a:srgbClr val="FF0000"/>
              </a:solidFill>
              <a:round/>
              <a:headEnd/>
              <a:tailEnd/>
            </a:ln>
          </p:spPr>
          <p:txBody>
            <a:bodyPr/>
            <a:lstStyle/>
            <a:p>
              <a:pPr>
                <a:defRPr/>
              </a:pPr>
              <a:endParaRPr lang="ja-JP" altLang="en-US"/>
            </a:p>
          </p:txBody>
        </p:sp>
        <p:sp>
          <p:nvSpPr>
            <p:cNvPr id="44241" name="Line 64"/>
            <p:cNvSpPr>
              <a:spLocks noChangeShapeType="1"/>
            </p:cNvSpPr>
            <p:nvPr/>
          </p:nvSpPr>
          <p:spPr bwMode="auto">
            <a:xfrm>
              <a:off x="674" y="1171"/>
              <a:ext cx="1" cy="1"/>
            </a:xfrm>
            <a:prstGeom prst="line">
              <a:avLst/>
            </a:prstGeom>
            <a:grpFill/>
            <a:ln w="11113">
              <a:solidFill>
                <a:srgbClr val="FF0000"/>
              </a:solidFill>
              <a:round/>
              <a:headEnd/>
              <a:tailEnd/>
            </a:ln>
          </p:spPr>
          <p:txBody>
            <a:bodyPr/>
            <a:lstStyle/>
            <a:p>
              <a:pPr>
                <a:defRPr/>
              </a:pPr>
              <a:endParaRPr lang="ja-JP" altLang="en-US"/>
            </a:p>
          </p:txBody>
        </p:sp>
        <p:sp>
          <p:nvSpPr>
            <p:cNvPr id="44242" name="Line 65"/>
            <p:cNvSpPr>
              <a:spLocks noChangeShapeType="1"/>
            </p:cNvSpPr>
            <p:nvPr/>
          </p:nvSpPr>
          <p:spPr bwMode="auto">
            <a:xfrm>
              <a:off x="674" y="1209"/>
              <a:ext cx="1" cy="1"/>
            </a:xfrm>
            <a:prstGeom prst="line">
              <a:avLst/>
            </a:prstGeom>
            <a:grpFill/>
            <a:ln w="11113">
              <a:solidFill>
                <a:srgbClr val="FF0000"/>
              </a:solidFill>
              <a:round/>
              <a:headEnd/>
              <a:tailEnd/>
            </a:ln>
          </p:spPr>
          <p:txBody>
            <a:bodyPr/>
            <a:lstStyle/>
            <a:p>
              <a:pPr>
                <a:defRPr/>
              </a:pPr>
              <a:endParaRPr lang="ja-JP" altLang="en-US"/>
            </a:p>
          </p:txBody>
        </p:sp>
        <p:sp>
          <p:nvSpPr>
            <p:cNvPr id="44243" name="Line 66"/>
            <p:cNvSpPr>
              <a:spLocks noChangeShapeType="1"/>
            </p:cNvSpPr>
            <p:nvPr/>
          </p:nvSpPr>
          <p:spPr bwMode="auto">
            <a:xfrm>
              <a:off x="674" y="1247"/>
              <a:ext cx="1" cy="1"/>
            </a:xfrm>
            <a:prstGeom prst="line">
              <a:avLst/>
            </a:prstGeom>
            <a:grpFill/>
            <a:ln w="11113">
              <a:solidFill>
                <a:srgbClr val="FF0000"/>
              </a:solidFill>
              <a:round/>
              <a:headEnd/>
              <a:tailEnd/>
            </a:ln>
          </p:spPr>
          <p:txBody>
            <a:bodyPr/>
            <a:lstStyle/>
            <a:p>
              <a:pPr>
                <a:defRPr/>
              </a:pPr>
              <a:endParaRPr lang="ja-JP" altLang="en-US"/>
            </a:p>
          </p:txBody>
        </p:sp>
        <p:sp>
          <p:nvSpPr>
            <p:cNvPr id="44244" name="Line 67"/>
            <p:cNvSpPr>
              <a:spLocks noChangeShapeType="1"/>
            </p:cNvSpPr>
            <p:nvPr/>
          </p:nvSpPr>
          <p:spPr bwMode="auto">
            <a:xfrm flipV="1">
              <a:off x="674" y="1285"/>
              <a:ext cx="1" cy="1"/>
            </a:xfrm>
            <a:prstGeom prst="line">
              <a:avLst/>
            </a:prstGeom>
            <a:grpFill/>
            <a:ln w="11113">
              <a:solidFill>
                <a:srgbClr val="FF0000"/>
              </a:solidFill>
              <a:round/>
              <a:headEnd/>
              <a:tailEnd/>
            </a:ln>
          </p:spPr>
          <p:txBody>
            <a:bodyPr/>
            <a:lstStyle/>
            <a:p>
              <a:pPr>
                <a:defRPr/>
              </a:pPr>
              <a:endParaRPr lang="ja-JP" altLang="en-US"/>
            </a:p>
          </p:txBody>
        </p:sp>
        <p:sp>
          <p:nvSpPr>
            <p:cNvPr id="44245" name="Line 68"/>
            <p:cNvSpPr>
              <a:spLocks noChangeShapeType="1"/>
            </p:cNvSpPr>
            <p:nvPr/>
          </p:nvSpPr>
          <p:spPr bwMode="auto">
            <a:xfrm>
              <a:off x="674" y="1322"/>
              <a:ext cx="1" cy="1"/>
            </a:xfrm>
            <a:prstGeom prst="line">
              <a:avLst/>
            </a:prstGeom>
            <a:grpFill/>
            <a:ln w="11113">
              <a:solidFill>
                <a:srgbClr val="FF0000"/>
              </a:solidFill>
              <a:round/>
              <a:headEnd/>
              <a:tailEnd/>
            </a:ln>
          </p:spPr>
          <p:txBody>
            <a:bodyPr/>
            <a:lstStyle/>
            <a:p>
              <a:pPr>
                <a:defRPr/>
              </a:pPr>
              <a:endParaRPr lang="ja-JP" altLang="en-US"/>
            </a:p>
          </p:txBody>
        </p:sp>
        <p:sp>
          <p:nvSpPr>
            <p:cNvPr id="44246" name="Line 69"/>
            <p:cNvSpPr>
              <a:spLocks noChangeShapeType="1"/>
            </p:cNvSpPr>
            <p:nvPr/>
          </p:nvSpPr>
          <p:spPr bwMode="auto">
            <a:xfrm>
              <a:off x="674" y="1360"/>
              <a:ext cx="1" cy="1"/>
            </a:xfrm>
            <a:prstGeom prst="line">
              <a:avLst/>
            </a:prstGeom>
            <a:grpFill/>
            <a:ln w="11113">
              <a:solidFill>
                <a:srgbClr val="FF0000"/>
              </a:solidFill>
              <a:round/>
              <a:headEnd/>
              <a:tailEnd/>
            </a:ln>
          </p:spPr>
          <p:txBody>
            <a:bodyPr/>
            <a:lstStyle/>
            <a:p>
              <a:pPr>
                <a:defRPr/>
              </a:pPr>
              <a:endParaRPr lang="ja-JP" altLang="en-US"/>
            </a:p>
          </p:txBody>
        </p:sp>
        <p:sp>
          <p:nvSpPr>
            <p:cNvPr id="44247" name="Line 70"/>
            <p:cNvSpPr>
              <a:spLocks noChangeShapeType="1"/>
            </p:cNvSpPr>
            <p:nvPr/>
          </p:nvSpPr>
          <p:spPr bwMode="auto">
            <a:xfrm>
              <a:off x="674" y="1398"/>
              <a:ext cx="1" cy="1"/>
            </a:xfrm>
            <a:prstGeom prst="line">
              <a:avLst/>
            </a:prstGeom>
            <a:grpFill/>
            <a:ln w="11113">
              <a:solidFill>
                <a:srgbClr val="FF0000"/>
              </a:solidFill>
              <a:round/>
              <a:headEnd/>
              <a:tailEnd/>
            </a:ln>
          </p:spPr>
          <p:txBody>
            <a:bodyPr/>
            <a:lstStyle/>
            <a:p>
              <a:pPr>
                <a:defRPr/>
              </a:pPr>
              <a:endParaRPr lang="ja-JP" altLang="en-US"/>
            </a:p>
          </p:txBody>
        </p:sp>
        <p:sp>
          <p:nvSpPr>
            <p:cNvPr id="44248" name="Line 71"/>
            <p:cNvSpPr>
              <a:spLocks noChangeShapeType="1"/>
            </p:cNvSpPr>
            <p:nvPr/>
          </p:nvSpPr>
          <p:spPr bwMode="auto">
            <a:xfrm flipV="1">
              <a:off x="674" y="1436"/>
              <a:ext cx="1" cy="1"/>
            </a:xfrm>
            <a:prstGeom prst="line">
              <a:avLst/>
            </a:prstGeom>
            <a:grpFill/>
            <a:ln w="11113">
              <a:solidFill>
                <a:srgbClr val="FF0000"/>
              </a:solidFill>
              <a:round/>
              <a:headEnd/>
              <a:tailEnd/>
            </a:ln>
          </p:spPr>
          <p:txBody>
            <a:bodyPr/>
            <a:lstStyle/>
            <a:p>
              <a:pPr>
                <a:defRPr/>
              </a:pPr>
              <a:endParaRPr lang="ja-JP" altLang="en-US"/>
            </a:p>
          </p:txBody>
        </p:sp>
        <p:sp>
          <p:nvSpPr>
            <p:cNvPr id="44249" name="Line 72"/>
            <p:cNvSpPr>
              <a:spLocks noChangeShapeType="1"/>
            </p:cNvSpPr>
            <p:nvPr/>
          </p:nvSpPr>
          <p:spPr bwMode="auto">
            <a:xfrm flipV="1">
              <a:off x="674" y="1474"/>
              <a:ext cx="1" cy="1"/>
            </a:xfrm>
            <a:prstGeom prst="line">
              <a:avLst/>
            </a:prstGeom>
            <a:grpFill/>
            <a:ln w="11113">
              <a:solidFill>
                <a:srgbClr val="FF0000"/>
              </a:solidFill>
              <a:round/>
              <a:headEnd/>
              <a:tailEnd/>
            </a:ln>
          </p:spPr>
          <p:txBody>
            <a:bodyPr/>
            <a:lstStyle/>
            <a:p>
              <a:pPr>
                <a:defRPr/>
              </a:pPr>
              <a:endParaRPr lang="ja-JP" altLang="en-US"/>
            </a:p>
          </p:txBody>
        </p:sp>
        <p:sp>
          <p:nvSpPr>
            <p:cNvPr id="44250" name="Line 73"/>
            <p:cNvSpPr>
              <a:spLocks noChangeShapeType="1"/>
            </p:cNvSpPr>
            <p:nvPr/>
          </p:nvSpPr>
          <p:spPr bwMode="auto">
            <a:xfrm>
              <a:off x="674" y="1511"/>
              <a:ext cx="1" cy="1"/>
            </a:xfrm>
            <a:prstGeom prst="line">
              <a:avLst/>
            </a:prstGeom>
            <a:grpFill/>
            <a:ln w="11113">
              <a:solidFill>
                <a:srgbClr val="FF0000"/>
              </a:solidFill>
              <a:round/>
              <a:headEnd/>
              <a:tailEnd/>
            </a:ln>
          </p:spPr>
          <p:txBody>
            <a:bodyPr/>
            <a:lstStyle/>
            <a:p>
              <a:pPr>
                <a:defRPr/>
              </a:pPr>
              <a:endParaRPr lang="ja-JP" altLang="en-US"/>
            </a:p>
          </p:txBody>
        </p:sp>
        <p:sp>
          <p:nvSpPr>
            <p:cNvPr id="44251" name="Line 74"/>
            <p:cNvSpPr>
              <a:spLocks noChangeShapeType="1"/>
            </p:cNvSpPr>
            <p:nvPr/>
          </p:nvSpPr>
          <p:spPr bwMode="auto">
            <a:xfrm>
              <a:off x="674" y="1549"/>
              <a:ext cx="1" cy="1"/>
            </a:xfrm>
            <a:prstGeom prst="line">
              <a:avLst/>
            </a:prstGeom>
            <a:grpFill/>
            <a:ln w="11113">
              <a:solidFill>
                <a:srgbClr val="FF0000"/>
              </a:solidFill>
              <a:round/>
              <a:headEnd/>
              <a:tailEnd/>
            </a:ln>
          </p:spPr>
          <p:txBody>
            <a:bodyPr/>
            <a:lstStyle/>
            <a:p>
              <a:pPr>
                <a:defRPr/>
              </a:pPr>
              <a:endParaRPr lang="ja-JP" altLang="en-US"/>
            </a:p>
          </p:txBody>
        </p:sp>
        <p:sp>
          <p:nvSpPr>
            <p:cNvPr id="44252" name="Line 75"/>
            <p:cNvSpPr>
              <a:spLocks noChangeShapeType="1"/>
            </p:cNvSpPr>
            <p:nvPr/>
          </p:nvSpPr>
          <p:spPr bwMode="auto">
            <a:xfrm>
              <a:off x="674" y="1587"/>
              <a:ext cx="1" cy="1"/>
            </a:xfrm>
            <a:prstGeom prst="line">
              <a:avLst/>
            </a:prstGeom>
            <a:grpFill/>
            <a:ln w="11113">
              <a:solidFill>
                <a:srgbClr val="FF0000"/>
              </a:solidFill>
              <a:round/>
              <a:headEnd/>
              <a:tailEnd/>
            </a:ln>
          </p:spPr>
          <p:txBody>
            <a:bodyPr/>
            <a:lstStyle/>
            <a:p>
              <a:pPr>
                <a:defRPr/>
              </a:pPr>
              <a:endParaRPr lang="ja-JP" altLang="en-US"/>
            </a:p>
          </p:txBody>
        </p:sp>
        <p:sp>
          <p:nvSpPr>
            <p:cNvPr id="44253" name="Line 76"/>
            <p:cNvSpPr>
              <a:spLocks noChangeShapeType="1"/>
            </p:cNvSpPr>
            <p:nvPr/>
          </p:nvSpPr>
          <p:spPr bwMode="auto">
            <a:xfrm flipV="1">
              <a:off x="674" y="1625"/>
              <a:ext cx="1" cy="1"/>
            </a:xfrm>
            <a:prstGeom prst="line">
              <a:avLst/>
            </a:prstGeom>
            <a:grpFill/>
            <a:ln w="11113">
              <a:solidFill>
                <a:srgbClr val="FF0000"/>
              </a:solidFill>
              <a:round/>
              <a:headEnd/>
              <a:tailEnd/>
            </a:ln>
          </p:spPr>
          <p:txBody>
            <a:bodyPr/>
            <a:lstStyle/>
            <a:p>
              <a:pPr>
                <a:defRPr/>
              </a:pPr>
              <a:endParaRPr lang="ja-JP" altLang="en-US"/>
            </a:p>
          </p:txBody>
        </p:sp>
        <p:sp>
          <p:nvSpPr>
            <p:cNvPr id="44254" name="Line 77"/>
            <p:cNvSpPr>
              <a:spLocks noChangeShapeType="1"/>
            </p:cNvSpPr>
            <p:nvPr/>
          </p:nvSpPr>
          <p:spPr bwMode="auto">
            <a:xfrm>
              <a:off x="674" y="1662"/>
              <a:ext cx="1" cy="1"/>
            </a:xfrm>
            <a:prstGeom prst="line">
              <a:avLst/>
            </a:prstGeom>
            <a:grpFill/>
            <a:ln w="11113">
              <a:solidFill>
                <a:srgbClr val="FF0000"/>
              </a:solidFill>
              <a:round/>
              <a:headEnd/>
              <a:tailEnd/>
            </a:ln>
          </p:spPr>
          <p:txBody>
            <a:bodyPr/>
            <a:lstStyle/>
            <a:p>
              <a:pPr>
                <a:defRPr/>
              </a:pPr>
              <a:endParaRPr lang="ja-JP" altLang="en-US"/>
            </a:p>
          </p:txBody>
        </p:sp>
        <p:sp>
          <p:nvSpPr>
            <p:cNvPr id="44255" name="Line 78"/>
            <p:cNvSpPr>
              <a:spLocks noChangeShapeType="1"/>
            </p:cNvSpPr>
            <p:nvPr/>
          </p:nvSpPr>
          <p:spPr bwMode="auto">
            <a:xfrm>
              <a:off x="674" y="1700"/>
              <a:ext cx="1" cy="1"/>
            </a:xfrm>
            <a:prstGeom prst="line">
              <a:avLst/>
            </a:prstGeom>
            <a:grpFill/>
            <a:ln w="11113">
              <a:solidFill>
                <a:srgbClr val="FF0000"/>
              </a:solidFill>
              <a:round/>
              <a:headEnd/>
              <a:tailEnd/>
            </a:ln>
          </p:spPr>
          <p:txBody>
            <a:bodyPr/>
            <a:lstStyle/>
            <a:p>
              <a:pPr>
                <a:defRPr/>
              </a:pPr>
              <a:endParaRPr lang="ja-JP" altLang="en-US"/>
            </a:p>
          </p:txBody>
        </p:sp>
        <p:sp>
          <p:nvSpPr>
            <p:cNvPr id="44256" name="Line 79"/>
            <p:cNvSpPr>
              <a:spLocks noChangeShapeType="1"/>
            </p:cNvSpPr>
            <p:nvPr/>
          </p:nvSpPr>
          <p:spPr bwMode="auto">
            <a:xfrm>
              <a:off x="674" y="1738"/>
              <a:ext cx="1" cy="1"/>
            </a:xfrm>
            <a:prstGeom prst="line">
              <a:avLst/>
            </a:prstGeom>
            <a:grpFill/>
            <a:ln w="11113">
              <a:solidFill>
                <a:srgbClr val="FF0000"/>
              </a:solidFill>
              <a:round/>
              <a:headEnd/>
              <a:tailEnd/>
            </a:ln>
          </p:spPr>
          <p:txBody>
            <a:bodyPr/>
            <a:lstStyle/>
            <a:p>
              <a:pPr>
                <a:defRPr/>
              </a:pPr>
              <a:endParaRPr lang="ja-JP" altLang="en-US"/>
            </a:p>
          </p:txBody>
        </p:sp>
        <p:sp>
          <p:nvSpPr>
            <p:cNvPr id="44257" name="Line 80"/>
            <p:cNvSpPr>
              <a:spLocks noChangeShapeType="1"/>
            </p:cNvSpPr>
            <p:nvPr/>
          </p:nvSpPr>
          <p:spPr bwMode="auto">
            <a:xfrm>
              <a:off x="674" y="1776"/>
              <a:ext cx="1" cy="1"/>
            </a:xfrm>
            <a:prstGeom prst="line">
              <a:avLst/>
            </a:prstGeom>
            <a:grpFill/>
            <a:ln w="11113">
              <a:solidFill>
                <a:srgbClr val="FF0000"/>
              </a:solidFill>
              <a:round/>
              <a:headEnd/>
              <a:tailEnd/>
            </a:ln>
          </p:spPr>
          <p:txBody>
            <a:bodyPr/>
            <a:lstStyle/>
            <a:p>
              <a:pPr>
                <a:defRPr/>
              </a:pPr>
              <a:endParaRPr lang="ja-JP" altLang="en-US"/>
            </a:p>
          </p:txBody>
        </p:sp>
        <p:sp>
          <p:nvSpPr>
            <p:cNvPr id="44258" name="Line 81"/>
            <p:cNvSpPr>
              <a:spLocks noChangeShapeType="1"/>
            </p:cNvSpPr>
            <p:nvPr/>
          </p:nvSpPr>
          <p:spPr bwMode="auto">
            <a:xfrm flipV="1">
              <a:off x="674" y="1814"/>
              <a:ext cx="1" cy="1"/>
            </a:xfrm>
            <a:prstGeom prst="line">
              <a:avLst/>
            </a:prstGeom>
            <a:grpFill/>
            <a:ln w="11113">
              <a:solidFill>
                <a:srgbClr val="FF0000"/>
              </a:solidFill>
              <a:round/>
              <a:headEnd/>
              <a:tailEnd/>
            </a:ln>
          </p:spPr>
          <p:txBody>
            <a:bodyPr/>
            <a:lstStyle/>
            <a:p>
              <a:pPr>
                <a:defRPr/>
              </a:pPr>
              <a:endParaRPr lang="ja-JP" altLang="en-US"/>
            </a:p>
          </p:txBody>
        </p:sp>
        <p:sp>
          <p:nvSpPr>
            <p:cNvPr id="44259" name="Line 82"/>
            <p:cNvSpPr>
              <a:spLocks noChangeShapeType="1"/>
            </p:cNvSpPr>
            <p:nvPr/>
          </p:nvSpPr>
          <p:spPr bwMode="auto">
            <a:xfrm>
              <a:off x="674" y="1851"/>
              <a:ext cx="1" cy="1"/>
            </a:xfrm>
            <a:prstGeom prst="line">
              <a:avLst/>
            </a:prstGeom>
            <a:grpFill/>
            <a:ln w="11113">
              <a:solidFill>
                <a:srgbClr val="FF0000"/>
              </a:solidFill>
              <a:round/>
              <a:headEnd/>
              <a:tailEnd/>
            </a:ln>
          </p:spPr>
          <p:txBody>
            <a:bodyPr/>
            <a:lstStyle/>
            <a:p>
              <a:pPr>
                <a:defRPr/>
              </a:pPr>
              <a:endParaRPr lang="ja-JP" altLang="en-US"/>
            </a:p>
          </p:txBody>
        </p:sp>
        <p:sp>
          <p:nvSpPr>
            <p:cNvPr id="44260" name="Line 83"/>
            <p:cNvSpPr>
              <a:spLocks noChangeShapeType="1"/>
            </p:cNvSpPr>
            <p:nvPr/>
          </p:nvSpPr>
          <p:spPr bwMode="auto">
            <a:xfrm>
              <a:off x="674" y="1889"/>
              <a:ext cx="1" cy="1"/>
            </a:xfrm>
            <a:prstGeom prst="line">
              <a:avLst/>
            </a:prstGeom>
            <a:grpFill/>
            <a:ln w="11113">
              <a:solidFill>
                <a:srgbClr val="FF0000"/>
              </a:solidFill>
              <a:round/>
              <a:headEnd/>
              <a:tailEnd/>
            </a:ln>
          </p:spPr>
          <p:txBody>
            <a:bodyPr/>
            <a:lstStyle/>
            <a:p>
              <a:pPr>
                <a:defRPr/>
              </a:pPr>
              <a:endParaRPr lang="ja-JP" altLang="en-US"/>
            </a:p>
          </p:txBody>
        </p:sp>
        <p:sp>
          <p:nvSpPr>
            <p:cNvPr id="44261" name="Line 84"/>
            <p:cNvSpPr>
              <a:spLocks noChangeShapeType="1"/>
            </p:cNvSpPr>
            <p:nvPr/>
          </p:nvSpPr>
          <p:spPr bwMode="auto">
            <a:xfrm>
              <a:off x="674" y="1927"/>
              <a:ext cx="1" cy="1"/>
            </a:xfrm>
            <a:prstGeom prst="line">
              <a:avLst/>
            </a:prstGeom>
            <a:grpFill/>
            <a:ln w="11113">
              <a:solidFill>
                <a:srgbClr val="FF0000"/>
              </a:solidFill>
              <a:round/>
              <a:headEnd/>
              <a:tailEnd/>
            </a:ln>
          </p:spPr>
          <p:txBody>
            <a:bodyPr/>
            <a:lstStyle/>
            <a:p>
              <a:pPr>
                <a:defRPr/>
              </a:pPr>
              <a:endParaRPr lang="ja-JP" altLang="en-US"/>
            </a:p>
          </p:txBody>
        </p:sp>
        <p:sp>
          <p:nvSpPr>
            <p:cNvPr id="44262" name="Line 85"/>
            <p:cNvSpPr>
              <a:spLocks noChangeShapeType="1"/>
            </p:cNvSpPr>
            <p:nvPr/>
          </p:nvSpPr>
          <p:spPr bwMode="auto">
            <a:xfrm flipV="1">
              <a:off x="674" y="1965"/>
              <a:ext cx="1" cy="1"/>
            </a:xfrm>
            <a:prstGeom prst="line">
              <a:avLst/>
            </a:prstGeom>
            <a:grpFill/>
            <a:ln w="11113">
              <a:solidFill>
                <a:srgbClr val="FF0000"/>
              </a:solidFill>
              <a:round/>
              <a:headEnd/>
              <a:tailEnd/>
            </a:ln>
          </p:spPr>
          <p:txBody>
            <a:bodyPr/>
            <a:lstStyle/>
            <a:p>
              <a:pPr>
                <a:defRPr/>
              </a:pPr>
              <a:endParaRPr lang="ja-JP" altLang="en-US"/>
            </a:p>
          </p:txBody>
        </p:sp>
        <p:sp>
          <p:nvSpPr>
            <p:cNvPr id="44263" name="Line 86"/>
            <p:cNvSpPr>
              <a:spLocks noChangeShapeType="1"/>
            </p:cNvSpPr>
            <p:nvPr/>
          </p:nvSpPr>
          <p:spPr bwMode="auto">
            <a:xfrm>
              <a:off x="674" y="2002"/>
              <a:ext cx="1" cy="1"/>
            </a:xfrm>
            <a:prstGeom prst="line">
              <a:avLst/>
            </a:prstGeom>
            <a:grpFill/>
            <a:ln w="11113">
              <a:solidFill>
                <a:srgbClr val="FF0000"/>
              </a:solidFill>
              <a:round/>
              <a:headEnd/>
              <a:tailEnd/>
            </a:ln>
          </p:spPr>
          <p:txBody>
            <a:bodyPr/>
            <a:lstStyle/>
            <a:p>
              <a:pPr>
                <a:defRPr/>
              </a:pPr>
              <a:endParaRPr lang="ja-JP" altLang="en-US"/>
            </a:p>
          </p:txBody>
        </p:sp>
        <p:sp>
          <p:nvSpPr>
            <p:cNvPr id="44264" name="Line 87"/>
            <p:cNvSpPr>
              <a:spLocks noChangeShapeType="1"/>
            </p:cNvSpPr>
            <p:nvPr/>
          </p:nvSpPr>
          <p:spPr bwMode="auto">
            <a:xfrm>
              <a:off x="674" y="2040"/>
              <a:ext cx="1" cy="1"/>
            </a:xfrm>
            <a:prstGeom prst="line">
              <a:avLst/>
            </a:prstGeom>
            <a:grpFill/>
            <a:ln w="11113">
              <a:solidFill>
                <a:srgbClr val="FF0000"/>
              </a:solidFill>
              <a:round/>
              <a:headEnd/>
              <a:tailEnd/>
            </a:ln>
          </p:spPr>
          <p:txBody>
            <a:bodyPr/>
            <a:lstStyle/>
            <a:p>
              <a:pPr>
                <a:defRPr/>
              </a:pPr>
              <a:endParaRPr lang="ja-JP" altLang="en-US"/>
            </a:p>
          </p:txBody>
        </p:sp>
        <p:sp>
          <p:nvSpPr>
            <p:cNvPr id="44265" name="Line 88"/>
            <p:cNvSpPr>
              <a:spLocks noChangeShapeType="1"/>
            </p:cNvSpPr>
            <p:nvPr/>
          </p:nvSpPr>
          <p:spPr bwMode="auto">
            <a:xfrm>
              <a:off x="674" y="2078"/>
              <a:ext cx="1" cy="1"/>
            </a:xfrm>
            <a:prstGeom prst="line">
              <a:avLst/>
            </a:prstGeom>
            <a:grpFill/>
            <a:ln w="11113">
              <a:solidFill>
                <a:srgbClr val="FF0000"/>
              </a:solidFill>
              <a:round/>
              <a:headEnd/>
              <a:tailEnd/>
            </a:ln>
          </p:spPr>
          <p:txBody>
            <a:bodyPr/>
            <a:lstStyle/>
            <a:p>
              <a:pPr>
                <a:defRPr/>
              </a:pPr>
              <a:endParaRPr lang="ja-JP" altLang="en-US"/>
            </a:p>
          </p:txBody>
        </p:sp>
        <p:sp>
          <p:nvSpPr>
            <p:cNvPr id="44266" name="Line 89"/>
            <p:cNvSpPr>
              <a:spLocks noChangeShapeType="1"/>
            </p:cNvSpPr>
            <p:nvPr/>
          </p:nvSpPr>
          <p:spPr bwMode="auto">
            <a:xfrm>
              <a:off x="674" y="2116"/>
              <a:ext cx="1" cy="1"/>
            </a:xfrm>
            <a:prstGeom prst="line">
              <a:avLst/>
            </a:prstGeom>
            <a:grpFill/>
            <a:ln w="11113">
              <a:solidFill>
                <a:srgbClr val="FF0000"/>
              </a:solidFill>
              <a:round/>
              <a:headEnd/>
              <a:tailEnd/>
            </a:ln>
          </p:spPr>
          <p:txBody>
            <a:bodyPr/>
            <a:lstStyle/>
            <a:p>
              <a:pPr>
                <a:defRPr/>
              </a:pPr>
              <a:endParaRPr lang="ja-JP" altLang="en-US"/>
            </a:p>
          </p:txBody>
        </p:sp>
        <p:sp>
          <p:nvSpPr>
            <p:cNvPr id="44267" name="Line 90"/>
            <p:cNvSpPr>
              <a:spLocks noChangeShapeType="1"/>
            </p:cNvSpPr>
            <p:nvPr/>
          </p:nvSpPr>
          <p:spPr bwMode="auto">
            <a:xfrm flipV="1">
              <a:off x="674" y="2154"/>
              <a:ext cx="1" cy="1"/>
            </a:xfrm>
            <a:prstGeom prst="line">
              <a:avLst/>
            </a:prstGeom>
            <a:grpFill/>
            <a:ln w="11113">
              <a:solidFill>
                <a:srgbClr val="FF0000"/>
              </a:solidFill>
              <a:round/>
              <a:headEnd/>
              <a:tailEnd/>
            </a:ln>
          </p:spPr>
          <p:txBody>
            <a:bodyPr/>
            <a:lstStyle/>
            <a:p>
              <a:pPr>
                <a:defRPr/>
              </a:pPr>
              <a:endParaRPr lang="ja-JP" altLang="en-US"/>
            </a:p>
          </p:txBody>
        </p:sp>
        <p:sp>
          <p:nvSpPr>
            <p:cNvPr id="44268" name="Line 91"/>
            <p:cNvSpPr>
              <a:spLocks noChangeShapeType="1"/>
            </p:cNvSpPr>
            <p:nvPr/>
          </p:nvSpPr>
          <p:spPr bwMode="auto">
            <a:xfrm>
              <a:off x="674" y="2191"/>
              <a:ext cx="1" cy="1"/>
            </a:xfrm>
            <a:prstGeom prst="line">
              <a:avLst/>
            </a:prstGeom>
            <a:grpFill/>
            <a:ln w="11113">
              <a:solidFill>
                <a:srgbClr val="FF0000"/>
              </a:solidFill>
              <a:round/>
              <a:headEnd/>
              <a:tailEnd/>
            </a:ln>
          </p:spPr>
          <p:txBody>
            <a:bodyPr/>
            <a:lstStyle/>
            <a:p>
              <a:pPr>
                <a:defRPr/>
              </a:pPr>
              <a:endParaRPr lang="ja-JP" altLang="en-US"/>
            </a:p>
          </p:txBody>
        </p:sp>
        <p:sp>
          <p:nvSpPr>
            <p:cNvPr id="44269" name="Line 92"/>
            <p:cNvSpPr>
              <a:spLocks noChangeShapeType="1"/>
            </p:cNvSpPr>
            <p:nvPr/>
          </p:nvSpPr>
          <p:spPr bwMode="auto">
            <a:xfrm>
              <a:off x="674" y="2229"/>
              <a:ext cx="1" cy="1"/>
            </a:xfrm>
            <a:prstGeom prst="line">
              <a:avLst/>
            </a:prstGeom>
            <a:grpFill/>
            <a:ln w="11113">
              <a:solidFill>
                <a:srgbClr val="FF0000"/>
              </a:solidFill>
              <a:round/>
              <a:headEnd/>
              <a:tailEnd/>
            </a:ln>
          </p:spPr>
          <p:txBody>
            <a:bodyPr/>
            <a:lstStyle/>
            <a:p>
              <a:pPr>
                <a:defRPr/>
              </a:pPr>
              <a:endParaRPr lang="ja-JP" altLang="en-US"/>
            </a:p>
          </p:txBody>
        </p:sp>
        <p:sp>
          <p:nvSpPr>
            <p:cNvPr id="44270" name="Line 93"/>
            <p:cNvSpPr>
              <a:spLocks noChangeShapeType="1"/>
            </p:cNvSpPr>
            <p:nvPr/>
          </p:nvSpPr>
          <p:spPr bwMode="auto">
            <a:xfrm>
              <a:off x="674" y="2267"/>
              <a:ext cx="1" cy="1"/>
            </a:xfrm>
            <a:prstGeom prst="line">
              <a:avLst/>
            </a:prstGeom>
            <a:grpFill/>
            <a:ln w="11113">
              <a:solidFill>
                <a:srgbClr val="FF0000"/>
              </a:solidFill>
              <a:round/>
              <a:headEnd/>
              <a:tailEnd/>
            </a:ln>
          </p:spPr>
          <p:txBody>
            <a:bodyPr/>
            <a:lstStyle/>
            <a:p>
              <a:pPr>
                <a:defRPr/>
              </a:pPr>
              <a:endParaRPr lang="ja-JP" altLang="en-US"/>
            </a:p>
          </p:txBody>
        </p:sp>
        <p:sp>
          <p:nvSpPr>
            <p:cNvPr id="44271" name="Line 94"/>
            <p:cNvSpPr>
              <a:spLocks noChangeShapeType="1"/>
            </p:cNvSpPr>
            <p:nvPr/>
          </p:nvSpPr>
          <p:spPr bwMode="auto">
            <a:xfrm>
              <a:off x="674" y="2305"/>
              <a:ext cx="1" cy="1"/>
            </a:xfrm>
            <a:prstGeom prst="line">
              <a:avLst/>
            </a:prstGeom>
            <a:grpFill/>
            <a:ln w="11113">
              <a:solidFill>
                <a:srgbClr val="FF0000"/>
              </a:solidFill>
              <a:round/>
              <a:headEnd/>
              <a:tailEnd/>
            </a:ln>
          </p:spPr>
          <p:txBody>
            <a:bodyPr/>
            <a:lstStyle/>
            <a:p>
              <a:pPr>
                <a:defRPr/>
              </a:pPr>
              <a:endParaRPr lang="ja-JP" altLang="en-US"/>
            </a:p>
          </p:txBody>
        </p:sp>
        <p:sp>
          <p:nvSpPr>
            <p:cNvPr id="44272" name="Line 95"/>
            <p:cNvSpPr>
              <a:spLocks noChangeShapeType="1"/>
            </p:cNvSpPr>
            <p:nvPr/>
          </p:nvSpPr>
          <p:spPr bwMode="auto">
            <a:xfrm flipV="1">
              <a:off x="674" y="2343"/>
              <a:ext cx="1" cy="1"/>
            </a:xfrm>
            <a:prstGeom prst="line">
              <a:avLst/>
            </a:prstGeom>
            <a:grpFill/>
            <a:ln w="11113">
              <a:solidFill>
                <a:srgbClr val="FF0000"/>
              </a:solidFill>
              <a:round/>
              <a:headEnd/>
              <a:tailEnd/>
            </a:ln>
          </p:spPr>
          <p:txBody>
            <a:bodyPr/>
            <a:lstStyle/>
            <a:p>
              <a:pPr>
                <a:defRPr/>
              </a:pPr>
              <a:endParaRPr lang="ja-JP" altLang="en-US"/>
            </a:p>
          </p:txBody>
        </p:sp>
        <p:sp>
          <p:nvSpPr>
            <p:cNvPr id="44273" name="Line 96"/>
            <p:cNvSpPr>
              <a:spLocks noChangeShapeType="1"/>
            </p:cNvSpPr>
            <p:nvPr/>
          </p:nvSpPr>
          <p:spPr bwMode="auto">
            <a:xfrm>
              <a:off x="674" y="2380"/>
              <a:ext cx="1" cy="1"/>
            </a:xfrm>
            <a:prstGeom prst="line">
              <a:avLst/>
            </a:prstGeom>
            <a:grpFill/>
            <a:ln w="11113">
              <a:solidFill>
                <a:srgbClr val="FF0000"/>
              </a:solidFill>
              <a:round/>
              <a:headEnd/>
              <a:tailEnd/>
            </a:ln>
          </p:spPr>
          <p:txBody>
            <a:bodyPr/>
            <a:lstStyle/>
            <a:p>
              <a:pPr>
                <a:defRPr/>
              </a:pPr>
              <a:endParaRPr lang="ja-JP" altLang="en-US"/>
            </a:p>
          </p:txBody>
        </p:sp>
        <p:sp>
          <p:nvSpPr>
            <p:cNvPr id="44274" name="Line 97"/>
            <p:cNvSpPr>
              <a:spLocks noChangeShapeType="1"/>
            </p:cNvSpPr>
            <p:nvPr/>
          </p:nvSpPr>
          <p:spPr bwMode="auto">
            <a:xfrm>
              <a:off x="674" y="2418"/>
              <a:ext cx="1" cy="1"/>
            </a:xfrm>
            <a:prstGeom prst="line">
              <a:avLst/>
            </a:prstGeom>
            <a:grpFill/>
            <a:ln w="11113">
              <a:solidFill>
                <a:srgbClr val="FF0000"/>
              </a:solidFill>
              <a:round/>
              <a:headEnd/>
              <a:tailEnd/>
            </a:ln>
          </p:spPr>
          <p:txBody>
            <a:bodyPr/>
            <a:lstStyle/>
            <a:p>
              <a:pPr>
                <a:defRPr/>
              </a:pPr>
              <a:endParaRPr lang="ja-JP" altLang="en-US"/>
            </a:p>
          </p:txBody>
        </p:sp>
        <p:sp>
          <p:nvSpPr>
            <p:cNvPr id="44275" name="Line 98"/>
            <p:cNvSpPr>
              <a:spLocks noChangeShapeType="1"/>
            </p:cNvSpPr>
            <p:nvPr/>
          </p:nvSpPr>
          <p:spPr bwMode="auto">
            <a:xfrm>
              <a:off x="674" y="2456"/>
              <a:ext cx="1" cy="1"/>
            </a:xfrm>
            <a:prstGeom prst="line">
              <a:avLst/>
            </a:prstGeom>
            <a:grpFill/>
            <a:ln w="11113">
              <a:solidFill>
                <a:srgbClr val="FF0000"/>
              </a:solidFill>
              <a:round/>
              <a:headEnd/>
              <a:tailEnd/>
            </a:ln>
          </p:spPr>
          <p:txBody>
            <a:bodyPr/>
            <a:lstStyle/>
            <a:p>
              <a:pPr>
                <a:defRPr/>
              </a:pPr>
              <a:endParaRPr lang="ja-JP" altLang="en-US"/>
            </a:p>
          </p:txBody>
        </p:sp>
        <p:sp>
          <p:nvSpPr>
            <p:cNvPr id="44276" name="Line 99"/>
            <p:cNvSpPr>
              <a:spLocks noChangeShapeType="1"/>
            </p:cNvSpPr>
            <p:nvPr/>
          </p:nvSpPr>
          <p:spPr bwMode="auto">
            <a:xfrm flipV="1">
              <a:off x="674" y="2494"/>
              <a:ext cx="1" cy="1"/>
            </a:xfrm>
            <a:prstGeom prst="line">
              <a:avLst/>
            </a:prstGeom>
            <a:grpFill/>
            <a:ln w="11113">
              <a:solidFill>
                <a:srgbClr val="FF0000"/>
              </a:solidFill>
              <a:round/>
              <a:headEnd/>
              <a:tailEnd/>
            </a:ln>
          </p:spPr>
          <p:txBody>
            <a:bodyPr/>
            <a:lstStyle/>
            <a:p>
              <a:pPr>
                <a:defRPr/>
              </a:pPr>
              <a:endParaRPr lang="ja-JP" altLang="en-US"/>
            </a:p>
          </p:txBody>
        </p:sp>
        <p:sp>
          <p:nvSpPr>
            <p:cNvPr id="44277" name="Line 100"/>
            <p:cNvSpPr>
              <a:spLocks noChangeShapeType="1"/>
            </p:cNvSpPr>
            <p:nvPr/>
          </p:nvSpPr>
          <p:spPr bwMode="auto">
            <a:xfrm>
              <a:off x="674" y="2531"/>
              <a:ext cx="1" cy="1"/>
            </a:xfrm>
            <a:prstGeom prst="line">
              <a:avLst/>
            </a:prstGeom>
            <a:grpFill/>
            <a:ln w="11113">
              <a:solidFill>
                <a:srgbClr val="FF0000"/>
              </a:solidFill>
              <a:round/>
              <a:headEnd/>
              <a:tailEnd/>
            </a:ln>
          </p:spPr>
          <p:txBody>
            <a:bodyPr/>
            <a:lstStyle/>
            <a:p>
              <a:pPr>
                <a:defRPr/>
              </a:pPr>
              <a:endParaRPr lang="ja-JP" altLang="en-US"/>
            </a:p>
          </p:txBody>
        </p:sp>
        <p:sp>
          <p:nvSpPr>
            <p:cNvPr id="44278" name="Line 101"/>
            <p:cNvSpPr>
              <a:spLocks noChangeShapeType="1"/>
            </p:cNvSpPr>
            <p:nvPr/>
          </p:nvSpPr>
          <p:spPr bwMode="auto">
            <a:xfrm>
              <a:off x="674" y="2569"/>
              <a:ext cx="1" cy="1"/>
            </a:xfrm>
            <a:prstGeom prst="line">
              <a:avLst/>
            </a:prstGeom>
            <a:grpFill/>
            <a:ln w="11113">
              <a:solidFill>
                <a:srgbClr val="FF0000"/>
              </a:solidFill>
              <a:round/>
              <a:headEnd/>
              <a:tailEnd/>
            </a:ln>
          </p:spPr>
          <p:txBody>
            <a:bodyPr/>
            <a:lstStyle/>
            <a:p>
              <a:pPr>
                <a:defRPr/>
              </a:pPr>
              <a:endParaRPr lang="ja-JP" altLang="en-US"/>
            </a:p>
          </p:txBody>
        </p:sp>
        <p:sp>
          <p:nvSpPr>
            <p:cNvPr id="44279" name="Line 102"/>
            <p:cNvSpPr>
              <a:spLocks noChangeShapeType="1"/>
            </p:cNvSpPr>
            <p:nvPr/>
          </p:nvSpPr>
          <p:spPr bwMode="auto">
            <a:xfrm>
              <a:off x="674" y="2607"/>
              <a:ext cx="1" cy="1"/>
            </a:xfrm>
            <a:prstGeom prst="line">
              <a:avLst/>
            </a:prstGeom>
            <a:grpFill/>
            <a:ln w="11113">
              <a:solidFill>
                <a:srgbClr val="FF0000"/>
              </a:solidFill>
              <a:round/>
              <a:headEnd/>
              <a:tailEnd/>
            </a:ln>
          </p:spPr>
          <p:txBody>
            <a:bodyPr/>
            <a:lstStyle/>
            <a:p>
              <a:pPr>
                <a:defRPr/>
              </a:pPr>
              <a:endParaRPr lang="ja-JP" altLang="en-US"/>
            </a:p>
          </p:txBody>
        </p:sp>
        <p:sp>
          <p:nvSpPr>
            <p:cNvPr id="44280" name="Line 103"/>
            <p:cNvSpPr>
              <a:spLocks noChangeShapeType="1"/>
            </p:cNvSpPr>
            <p:nvPr/>
          </p:nvSpPr>
          <p:spPr bwMode="auto">
            <a:xfrm>
              <a:off x="674" y="2645"/>
              <a:ext cx="1" cy="1"/>
            </a:xfrm>
            <a:prstGeom prst="line">
              <a:avLst/>
            </a:prstGeom>
            <a:grpFill/>
            <a:ln w="11113">
              <a:solidFill>
                <a:srgbClr val="FF0000"/>
              </a:solidFill>
              <a:round/>
              <a:headEnd/>
              <a:tailEnd/>
            </a:ln>
          </p:spPr>
          <p:txBody>
            <a:bodyPr/>
            <a:lstStyle/>
            <a:p>
              <a:pPr>
                <a:defRPr/>
              </a:pPr>
              <a:endParaRPr lang="ja-JP" altLang="en-US"/>
            </a:p>
          </p:txBody>
        </p:sp>
        <p:sp>
          <p:nvSpPr>
            <p:cNvPr id="44281" name="Line 104"/>
            <p:cNvSpPr>
              <a:spLocks noChangeShapeType="1"/>
            </p:cNvSpPr>
            <p:nvPr/>
          </p:nvSpPr>
          <p:spPr bwMode="auto">
            <a:xfrm flipV="1">
              <a:off x="674" y="2683"/>
              <a:ext cx="1" cy="1"/>
            </a:xfrm>
            <a:prstGeom prst="line">
              <a:avLst/>
            </a:prstGeom>
            <a:grpFill/>
            <a:ln w="11113">
              <a:solidFill>
                <a:srgbClr val="FF0000"/>
              </a:solidFill>
              <a:round/>
              <a:headEnd/>
              <a:tailEnd/>
            </a:ln>
          </p:spPr>
          <p:txBody>
            <a:bodyPr/>
            <a:lstStyle/>
            <a:p>
              <a:pPr>
                <a:defRPr/>
              </a:pPr>
              <a:endParaRPr lang="ja-JP" altLang="en-US"/>
            </a:p>
          </p:txBody>
        </p:sp>
        <p:sp>
          <p:nvSpPr>
            <p:cNvPr id="44282" name="Line 105"/>
            <p:cNvSpPr>
              <a:spLocks noChangeShapeType="1"/>
            </p:cNvSpPr>
            <p:nvPr/>
          </p:nvSpPr>
          <p:spPr bwMode="auto">
            <a:xfrm>
              <a:off x="674" y="2720"/>
              <a:ext cx="1" cy="1"/>
            </a:xfrm>
            <a:prstGeom prst="line">
              <a:avLst/>
            </a:prstGeom>
            <a:grpFill/>
            <a:ln w="11113">
              <a:solidFill>
                <a:srgbClr val="FF0000"/>
              </a:solidFill>
              <a:round/>
              <a:headEnd/>
              <a:tailEnd/>
            </a:ln>
          </p:spPr>
          <p:txBody>
            <a:bodyPr/>
            <a:lstStyle/>
            <a:p>
              <a:pPr>
                <a:defRPr/>
              </a:pPr>
              <a:endParaRPr lang="ja-JP" altLang="en-US"/>
            </a:p>
          </p:txBody>
        </p:sp>
        <p:sp>
          <p:nvSpPr>
            <p:cNvPr id="44283" name="Line 106"/>
            <p:cNvSpPr>
              <a:spLocks noChangeShapeType="1"/>
            </p:cNvSpPr>
            <p:nvPr/>
          </p:nvSpPr>
          <p:spPr bwMode="auto">
            <a:xfrm>
              <a:off x="674" y="2758"/>
              <a:ext cx="1" cy="1"/>
            </a:xfrm>
            <a:prstGeom prst="line">
              <a:avLst/>
            </a:prstGeom>
            <a:grpFill/>
            <a:ln w="11113">
              <a:solidFill>
                <a:srgbClr val="FF0000"/>
              </a:solidFill>
              <a:round/>
              <a:headEnd/>
              <a:tailEnd/>
            </a:ln>
          </p:spPr>
          <p:txBody>
            <a:bodyPr/>
            <a:lstStyle/>
            <a:p>
              <a:pPr>
                <a:defRPr/>
              </a:pPr>
              <a:endParaRPr lang="ja-JP" altLang="en-US"/>
            </a:p>
          </p:txBody>
        </p:sp>
        <p:sp>
          <p:nvSpPr>
            <p:cNvPr id="44284" name="Line 107"/>
            <p:cNvSpPr>
              <a:spLocks noChangeShapeType="1"/>
            </p:cNvSpPr>
            <p:nvPr/>
          </p:nvSpPr>
          <p:spPr bwMode="auto">
            <a:xfrm>
              <a:off x="674" y="2796"/>
              <a:ext cx="1" cy="1"/>
            </a:xfrm>
            <a:prstGeom prst="line">
              <a:avLst/>
            </a:prstGeom>
            <a:grpFill/>
            <a:ln w="11113">
              <a:solidFill>
                <a:srgbClr val="FF0000"/>
              </a:solidFill>
              <a:round/>
              <a:headEnd/>
              <a:tailEnd/>
            </a:ln>
          </p:spPr>
          <p:txBody>
            <a:bodyPr/>
            <a:lstStyle/>
            <a:p>
              <a:pPr>
                <a:defRPr/>
              </a:pPr>
              <a:endParaRPr lang="ja-JP" altLang="en-US"/>
            </a:p>
          </p:txBody>
        </p:sp>
        <p:sp>
          <p:nvSpPr>
            <p:cNvPr id="44285" name="Line 108"/>
            <p:cNvSpPr>
              <a:spLocks noChangeShapeType="1"/>
            </p:cNvSpPr>
            <p:nvPr/>
          </p:nvSpPr>
          <p:spPr bwMode="auto">
            <a:xfrm flipV="1">
              <a:off x="674" y="2834"/>
              <a:ext cx="1" cy="1"/>
            </a:xfrm>
            <a:prstGeom prst="line">
              <a:avLst/>
            </a:prstGeom>
            <a:grpFill/>
            <a:ln w="11113">
              <a:solidFill>
                <a:srgbClr val="FF0000"/>
              </a:solidFill>
              <a:round/>
              <a:headEnd/>
              <a:tailEnd/>
            </a:ln>
          </p:spPr>
          <p:txBody>
            <a:bodyPr/>
            <a:lstStyle/>
            <a:p>
              <a:pPr>
                <a:defRPr/>
              </a:pPr>
              <a:endParaRPr lang="ja-JP" altLang="en-US"/>
            </a:p>
          </p:txBody>
        </p:sp>
        <p:sp>
          <p:nvSpPr>
            <p:cNvPr id="44286" name="Line 109"/>
            <p:cNvSpPr>
              <a:spLocks noChangeShapeType="1"/>
            </p:cNvSpPr>
            <p:nvPr/>
          </p:nvSpPr>
          <p:spPr bwMode="auto">
            <a:xfrm flipV="1">
              <a:off x="674" y="2872"/>
              <a:ext cx="1" cy="1"/>
            </a:xfrm>
            <a:prstGeom prst="line">
              <a:avLst/>
            </a:prstGeom>
            <a:grpFill/>
            <a:ln w="11113">
              <a:solidFill>
                <a:srgbClr val="FF0000"/>
              </a:solidFill>
              <a:round/>
              <a:headEnd/>
              <a:tailEnd/>
            </a:ln>
          </p:spPr>
          <p:txBody>
            <a:bodyPr/>
            <a:lstStyle/>
            <a:p>
              <a:pPr>
                <a:defRPr/>
              </a:pPr>
              <a:endParaRPr lang="ja-JP" altLang="en-US"/>
            </a:p>
          </p:txBody>
        </p:sp>
        <p:sp>
          <p:nvSpPr>
            <p:cNvPr id="44287" name="Line 110"/>
            <p:cNvSpPr>
              <a:spLocks noChangeShapeType="1"/>
            </p:cNvSpPr>
            <p:nvPr/>
          </p:nvSpPr>
          <p:spPr bwMode="auto">
            <a:xfrm>
              <a:off x="674" y="2909"/>
              <a:ext cx="1" cy="1"/>
            </a:xfrm>
            <a:prstGeom prst="line">
              <a:avLst/>
            </a:prstGeom>
            <a:grpFill/>
            <a:ln w="11113">
              <a:solidFill>
                <a:srgbClr val="FF0000"/>
              </a:solidFill>
              <a:round/>
              <a:headEnd/>
              <a:tailEnd/>
            </a:ln>
          </p:spPr>
          <p:txBody>
            <a:bodyPr/>
            <a:lstStyle/>
            <a:p>
              <a:pPr>
                <a:defRPr/>
              </a:pPr>
              <a:endParaRPr lang="ja-JP" altLang="en-US"/>
            </a:p>
          </p:txBody>
        </p:sp>
        <p:sp>
          <p:nvSpPr>
            <p:cNvPr id="44288" name="Line 111"/>
            <p:cNvSpPr>
              <a:spLocks noChangeShapeType="1"/>
            </p:cNvSpPr>
            <p:nvPr/>
          </p:nvSpPr>
          <p:spPr bwMode="auto">
            <a:xfrm>
              <a:off x="674" y="2947"/>
              <a:ext cx="1" cy="1"/>
            </a:xfrm>
            <a:prstGeom prst="line">
              <a:avLst/>
            </a:prstGeom>
            <a:grpFill/>
            <a:ln w="11113">
              <a:solidFill>
                <a:srgbClr val="FF0000"/>
              </a:solidFill>
              <a:round/>
              <a:headEnd/>
              <a:tailEnd/>
            </a:ln>
          </p:spPr>
          <p:txBody>
            <a:bodyPr/>
            <a:lstStyle/>
            <a:p>
              <a:pPr>
                <a:defRPr/>
              </a:pPr>
              <a:endParaRPr lang="ja-JP" altLang="en-US"/>
            </a:p>
          </p:txBody>
        </p:sp>
        <p:sp>
          <p:nvSpPr>
            <p:cNvPr id="44289" name="Line 112"/>
            <p:cNvSpPr>
              <a:spLocks noChangeShapeType="1"/>
            </p:cNvSpPr>
            <p:nvPr/>
          </p:nvSpPr>
          <p:spPr bwMode="auto">
            <a:xfrm>
              <a:off x="674" y="2985"/>
              <a:ext cx="1" cy="1"/>
            </a:xfrm>
            <a:prstGeom prst="line">
              <a:avLst/>
            </a:prstGeom>
            <a:grpFill/>
            <a:ln w="11113">
              <a:solidFill>
                <a:srgbClr val="FF0000"/>
              </a:solidFill>
              <a:round/>
              <a:headEnd/>
              <a:tailEnd/>
            </a:ln>
          </p:spPr>
          <p:txBody>
            <a:bodyPr/>
            <a:lstStyle/>
            <a:p>
              <a:pPr>
                <a:defRPr/>
              </a:pPr>
              <a:endParaRPr lang="ja-JP" altLang="en-US"/>
            </a:p>
          </p:txBody>
        </p:sp>
        <p:sp>
          <p:nvSpPr>
            <p:cNvPr id="44290" name="Line 113"/>
            <p:cNvSpPr>
              <a:spLocks noChangeShapeType="1"/>
            </p:cNvSpPr>
            <p:nvPr/>
          </p:nvSpPr>
          <p:spPr bwMode="auto">
            <a:xfrm flipV="1">
              <a:off x="674" y="3023"/>
              <a:ext cx="1" cy="1"/>
            </a:xfrm>
            <a:prstGeom prst="line">
              <a:avLst/>
            </a:prstGeom>
            <a:grpFill/>
            <a:ln w="11113">
              <a:solidFill>
                <a:srgbClr val="FF0000"/>
              </a:solidFill>
              <a:round/>
              <a:headEnd/>
              <a:tailEnd/>
            </a:ln>
          </p:spPr>
          <p:txBody>
            <a:bodyPr/>
            <a:lstStyle/>
            <a:p>
              <a:pPr>
                <a:defRPr/>
              </a:pPr>
              <a:endParaRPr lang="ja-JP" altLang="en-US"/>
            </a:p>
          </p:txBody>
        </p:sp>
        <p:sp>
          <p:nvSpPr>
            <p:cNvPr id="44291" name="Line 114"/>
            <p:cNvSpPr>
              <a:spLocks noChangeShapeType="1"/>
            </p:cNvSpPr>
            <p:nvPr/>
          </p:nvSpPr>
          <p:spPr bwMode="auto">
            <a:xfrm>
              <a:off x="674" y="3060"/>
              <a:ext cx="1" cy="1"/>
            </a:xfrm>
            <a:prstGeom prst="line">
              <a:avLst/>
            </a:prstGeom>
            <a:grpFill/>
            <a:ln w="11113">
              <a:solidFill>
                <a:srgbClr val="FF0000"/>
              </a:solidFill>
              <a:round/>
              <a:headEnd/>
              <a:tailEnd/>
            </a:ln>
          </p:spPr>
          <p:txBody>
            <a:bodyPr/>
            <a:lstStyle/>
            <a:p>
              <a:pPr>
                <a:defRPr/>
              </a:pPr>
              <a:endParaRPr lang="ja-JP" altLang="en-US"/>
            </a:p>
          </p:txBody>
        </p:sp>
        <p:sp>
          <p:nvSpPr>
            <p:cNvPr id="44292" name="Line 115"/>
            <p:cNvSpPr>
              <a:spLocks noChangeShapeType="1"/>
            </p:cNvSpPr>
            <p:nvPr/>
          </p:nvSpPr>
          <p:spPr bwMode="auto">
            <a:xfrm>
              <a:off x="674" y="3085"/>
              <a:ext cx="1" cy="1"/>
            </a:xfrm>
            <a:prstGeom prst="line">
              <a:avLst/>
            </a:prstGeom>
            <a:grpFill/>
            <a:ln w="11113">
              <a:solidFill>
                <a:srgbClr val="FF0000"/>
              </a:solidFill>
              <a:round/>
              <a:headEnd/>
              <a:tailEnd/>
            </a:ln>
          </p:spPr>
          <p:txBody>
            <a:bodyPr/>
            <a:lstStyle/>
            <a:p>
              <a:pPr>
                <a:defRPr/>
              </a:pPr>
              <a:endParaRPr lang="ja-JP" altLang="en-US"/>
            </a:p>
          </p:txBody>
        </p:sp>
        <p:sp>
          <p:nvSpPr>
            <p:cNvPr id="44293" name="Line 116"/>
            <p:cNvSpPr>
              <a:spLocks noChangeShapeType="1"/>
            </p:cNvSpPr>
            <p:nvPr/>
          </p:nvSpPr>
          <p:spPr bwMode="auto">
            <a:xfrm>
              <a:off x="712" y="3085"/>
              <a:ext cx="1" cy="1"/>
            </a:xfrm>
            <a:prstGeom prst="line">
              <a:avLst/>
            </a:prstGeom>
            <a:grpFill/>
            <a:ln w="11113">
              <a:solidFill>
                <a:srgbClr val="FF0000"/>
              </a:solidFill>
              <a:round/>
              <a:headEnd/>
              <a:tailEnd/>
            </a:ln>
          </p:spPr>
          <p:txBody>
            <a:bodyPr/>
            <a:lstStyle/>
            <a:p>
              <a:pPr>
                <a:defRPr/>
              </a:pPr>
              <a:endParaRPr lang="ja-JP" altLang="en-US"/>
            </a:p>
          </p:txBody>
        </p:sp>
        <p:sp>
          <p:nvSpPr>
            <p:cNvPr id="44294" name="Line 117"/>
            <p:cNvSpPr>
              <a:spLocks noChangeShapeType="1"/>
            </p:cNvSpPr>
            <p:nvPr/>
          </p:nvSpPr>
          <p:spPr bwMode="auto">
            <a:xfrm>
              <a:off x="750" y="3085"/>
              <a:ext cx="1" cy="1"/>
            </a:xfrm>
            <a:prstGeom prst="line">
              <a:avLst/>
            </a:prstGeom>
            <a:grpFill/>
            <a:ln w="11113">
              <a:solidFill>
                <a:srgbClr val="FF0000"/>
              </a:solidFill>
              <a:round/>
              <a:headEnd/>
              <a:tailEnd/>
            </a:ln>
          </p:spPr>
          <p:txBody>
            <a:bodyPr/>
            <a:lstStyle/>
            <a:p>
              <a:pPr>
                <a:defRPr/>
              </a:pPr>
              <a:endParaRPr lang="ja-JP" altLang="en-US"/>
            </a:p>
          </p:txBody>
        </p:sp>
        <p:sp>
          <p:nvSpPr>
            <p:cNvPr id="44295" name="Line 118"/>
            <p:cNvSpPr>
              <a:spLocks noChangeShapeType="1"/>
            </p:cNvSpPr>
            <p:nvPr/>
          </p:nvSpPr>
          <p:spPr bwMode="auto">
            <a:xfrm>
              <a:off x="787" y="3085"/>
              <a:ext cx="1" cy="1"/>
            </a:xfrm>
            <a:prstGeom prst="line">
              <a:avLst/>
            </a:prstGeom>
            <a:grpFill/>
            <a:ln w="11113">
              <a:solidFill>
                <a:srgbClr val="FF0000"/>
              </a:solidFill>
              <a:round/>
              <a:headEnd/>
              <a:tailEnd/>
            </a:ln>
          </p:spPr>
          <p:txBody>
            <a:bodyPr/>
            <a:lstStyle/>
            <a:p>
              <a:pPr>
                <a:defRPr/>
              </a:pPr>
              <a:endParaRPr lang="ja-JP" altLang="en-US"/>
            </a:p>
          </p:txBody>
        </p:sp>
        <p:sp>
          <p:nvSpPr>
            <p:cNvPr id="44296" name="Line 119"/>
            <p:cNvSpPr>
              <a:spLocks noChangeShapeType="1"/>
            </p:cNvSpPr>
            <p:nvPr/>
          </p:nvSpPr>
          <p:spPr bwMode="auto">
            <a:xfrm>
              <a:off x="825" y="3085"/>
              <a:ext cx="1" cy="1"/>
            </a:xfrm>
            <a:prstGeom prst="line">
              <a:avLst/>
            </a:prstGeom>
            <a:grpFill/>
            <a:ln w="11113">
              <a:solidFill>
                <a:srgbClr val="FF0000"/>
              </a:solidFill>
              <a:round/>
              <a:headEnd/>
              <a:tailEnd/>
            </a:ln>
          </p:spPr>
          <p:txBody>
            <a:bodyPr/>
            <a:lstStyle/>
            <a:p>
              <a:pPr>
                <a:defRPr/>
              </a:pPr>
              <a:endParaRPr lang="ja-JP" altLang="en-US"/>
            </a:p>
          </p:txBody>
        </p:sp>
        <p:sp>
          <p:nvSpPr>
            <p:cNvPr id="44297" name="Line 120"/>
            <p:cNvSpPr>
              <a:spLocks noChangeShapeType="1"/>
            </p:cNvSpPr>
            <p:nvPr/>
          </p:nvSpPr>
          <p:spPr bwMode="auto">
            <a:xfrm>
              <a:off x="863" y="3085"/>
              <a:ext cx="1" cy="1"/>
            </a:xfrm>
            <a:prstGeom prst="line">
              <a:avLst/>
            </a:prstGeom>
            <a:grpFill/>
            <a:ln w="11113">
              <a:solidFill>
                <a:srgbClr val="FF0000"/>
              </a:solidFill>
              <a:round/>
              <a:headEnd/>
              <a:tailEnd/>
            </a:ln>
          </p:spPr>
          <p:txBody>
            <a:bodyPr/>
            <a:lstStyle/>
            <a:p>
              <a:pPr>
                <a:defRPr/>
              </a:pPr>
              <a:endParaRPr lang="ja-JP" altLang="en-US"/>
            </a:p>
          </p:txBody>
        </p:sp>
        <p:sp>
          <p:nvSpPr>
            <p:cNvPr id="44298" name="Line 121"/>
            <p:cNvSpPr>
              <a:spLocks noChangeShapeType="1"/>
            </p:cNvSpPr>
            <p:nvPr/>
          </p:nvSpPr>
          <p:spPr bwMode="auto">
            <a:xfrm>
              <a:off x="900" y="3085"/>
              <a:ext cx="1" cy="1"/>
            </a:xfrm>
            <a:prstGeom prst="line">
              <a:avLst/>
            </a:prstGeom>
            <a:grpFill/>
            <a:ln w="11113">
              <a:solidFill>
                <a:srgbClr val="FF0000"/>
              </a:solidFill>
              <a:round/>
              <a:headEnd/>
              <a:tailEnd/>
            </a:ln>
          </p:spPr>
          <p:txBody>
            <a:bodyPr/>
            <a:lstStyle/>
            <a:p>
              <a:pPr>
                <a:defRPr/>
              </a:pPr>
              <a:endParaRPr lang="ja-JP" altLang="en-US"/>
            </a:p>
          </p:txBody>
        </p:sp>
        <p:sp>
          <p:nvSpPr>
            <p:cNvPr id="44299" name="Line 122"/>
            <p:cNvSpPr>
              <a:spLocks noChangeShapeType="1"/>
            </p:cNvSpPr>
            <p:nvPr/>
          </p:nvSpPr>
          <p:spPr bwMode="auto">
            <a:xfrm>
              <a:off x="938" y="3085"/>
              <a:ext cx="1" cy="1"/>
            </a:xfrm>
            <a:prstGeom prst="line">
              <a:avLst/>
            </a:prstGeom>
            <a:grpFill/>
            <a:ln w="11113">
              <a:solidFill>
                <a:srgbClr val="FF0000"/>
              </a:solidFill>
              <a:round/>
              <a:headEnd/>
              <a:tailEnd/>
            </a:ln>
          </p:spPr>
          <p:txBody>
            <a:bodyPr/>
            <a:lstStyle/>
            <a:p>
              <a:pPr>
                <a:defRPr/>
              </a:pPr>
              <a:endParaRPr lang="ja-JP" altLang="en-US"/>
            </a:p>
          </p:txBody>
        </p:sp>
        <p:sp>
          <p:nvSpPr>
            <p:cNvPr id="44300" name="Line 123"/>
            <p:cNvSpPr>
              <a:spLocks noChangeShapeType="1"/>
            </p:cNvSpPr>
            <p:nvPr/>
          </p:nvSpPr>
          <p:spPr bwMode="auto">
            <a:xfrm>
              <a:off x="976" y="3085"/>
              <a:ext cx="1" cy="1"/>
            </a:xfrm>
            <a:prstGeom prst="line">
              <a:avLst/>
            </a:prstGeom>
            <a:grpFill/>
            <a:ln w="11113">
              <a:solidFill>
                <a:srgbClr val="FF0000"/>
              </a:solidFill>
              <a:round/>
              <a:headEnd/>
              <a:tailEnd/>
            </a:ln>
          </p:spPr>
          <p:txBody>
            <a:bodyPr/>
            <a:lstStyle/>
            <a:p>
              <a:pPr>
                <a:defRPr/>
              </a:pPr>
              <a:endParaRPr lang="ja-JP" altLang="en-US"/>
            </a:p>
          </p:txBody>
        </p:sp>
        <p:sp>
          <p:nvSpPr>
            <p:cNvPr id="44301" name="Line 124"/>
            <p:cNvSpPr>
              <a:spLocks noChangeShapeType="1"/>
            </p:cNvSpPr>
            <p:nvPr/>
          </p:nvSpPr>
          <p:spPr bwMode="auto">
            <a:xfrm>
              <a:off x="1013" y="3085"/>
              <a:ext cx="1" cy="1"/>
            </a:xfrm>
            <a:prstGeom prst="line">
              <a:avLst/>
            </a:prstGeom>
            <a:grpFill/>
            <a:ln w="11113">
              <a:solidFill>
                <a:srgbClr val="FF0000"/>
              </a:solidFill>
              <a:round/>
              <a:headEnd/>
              <a:tailEnd/>
            </a:ln>
          </p:spPr>
          <p:txBody>
            <a:bodyPr/>
            <a:lstStyle/>
            <a:p>
              <a:pPr>
                <a:defRPr/>
              </a:pPr>
              <a:endParaRPr lang="ja-JP" altLang="en-US"/>
            </a:p>
          </p:txBody>
        </p:sp>
        <p:sp>
          <p:nvSpPr>
            <p:cNvPr id="44302" name="Line 125"/>
            <p:cNvSpPr>
              <a:spLocks noChangeShapeType="1"/>
            </p:cNvSpPr>
            <p:nvPr/>
          </p:nvSpPr>
          <p:spPr bwMode="auto">
            <a:xfrm>
              <a:off x="1051" y="3085"/>
              <a:ext cx="1" cy="1"/>
            </a:xfrm>
            <a:prstGeom prst="line">
              <a:avLst/>
            </a:prstGeom>
            <a:grpFill/>
            <a:ln w="11113">
              <a:solidFill>
                <a:srgbClr val="FF0000"/>
              </a:solidFill>
              <a:round/>
              <a:headEnd/>
              <a:tailEnd/>
            </a:ln>
          </p:spPr>
          <p:txBody>
            <a:bodyPr/>
            <a:lstStyle/>
            <a:p>
              <a:pPr>
                <a:defRPr/>
              </a:pPr>
              <a:endParaRPr lang="ja-JP" altLang="en-US"/>
            </a:p>
          </p:txBody>
        </p:sp>
        <p:sp>
          <p:nvSpPr>
            <p:cNvPr id="44303" name="Line 126"/>
            <p:cNvSpPr>
              <a:spLocks noChangeShapeType="1"/>
            </p:cNvSpPr>
            <p:nvPr/>
          </p:nvSpPr>
          <p:spPr bwMode="auto">
            <a:xfrm>
              <a:off x="1084" y="3085"/>
              <a:ext cx="1" cy="1"/>
            </a:xfrm>
            <a:prstGeom prst="line">
              <a:avLst/>
            </a:prstGeom>
            <a:grpFill/>
            <a:ln w="11113">
              <a:solidFill>
                <a:srgbClr val="FF0000"/>
              </a:solidFill>
              <a:round/>
              <a:headEnd/>
              <a:tailEnd/>
            </a:ln>
          </p:spPr>
          <p:txBody>
            <a:bodyPr/>
            <a:lstStyle/>
            <a:p>
              <a:pPr>
                <a:defRPr/>
              </a:pPr>
              <a:endParaRPr lang="ja-JP" altLang="en-US"/>
            </a:p>
          </p:txBody>
        </p:sp>
        <p:sp>
          <p:nvSpPr>
            <p:cNvPr id="44304" name="Line 127"/>
            <p:cNvSpPr>
              <a:spLocks noChangeShapeType="1"/>
            </p:cNvSpPr>
            <p:nvPr/>
          </p:nvSpPr>
          <p:spPr bwMode="auto">
            <a:xfrm flipV="1">
              <a:off x="1084" y="3123"/>
              <a:ext cx="1" cy="1"/>
            </a:xfrm>
            <a:prstGeom prst="line">
              <a:avLst/>
            </a:prstGeom>
            <a:grpFill/>
            <a:ln w="11113">
              <a:solidFill>
                <a:srgbClr val="FF0000"/>
              </a:solidFill>
              <a:round/>
              <a:headEnd/>
              <a:tailEnd/>
            </a:ln>
          </p:spPr>
          <p:txBody>
            <a:bodyPr/>
            <a:lstStyle/>
            <a:p>
              <a:pPr>
                <a:defRPr/>
              </a:pPr>
              <a:endParaRPr lang="ja-JP" altLang="en-US"/>
            </a:p>
          </p:txBody>
        </p:sp>
        <p:sp>
          <p:nvSpPr>
            <p:cNvPr id="44305" name="Line 128"/>
            <p:cNvSpPr>
              <a:spLocks noChangeShapeType="1"/>
            </p:cNvSpPr>
            <p:nvPr/>
          </p:nvSpPr>
          <p:spPr bwMode="auto">
            <a:xfrm>
              <a:off x="1084" y="3160"/>
              <a:ext cx="1" cy="1"/>
            </a:xfrm>
            <a:prstGeom prst="line">
              <a:avLst/>
            </a:prstGeom>
            <a:grpFill/>
            <a:ln w="11113">
              <a:solidFill>
                <a:srgbClr val="FF0000"/>
              </a:solidFill>
              <a:round/>
              <a:headEnd/>
              <a:tailEnd/>
            </a:ln>
          </p:spPr>
          <p:txBody>
            <a:bodyPr/>
            <a:lstStyle/>
            <a:p>
              <a:pPr>
                <a:defRPr/>
              </a:pPr>
              <a:endParaRPr lang="ja-JP" altLang="en-US"/>
            </a:p>
          </p:txBody>
        </p:sp>
        <p:sp>
          <p:nvSpPr>
            <p:cNvPr id="44306" name="Line 129"/>
            <p:cNvSpPr>
              <a:spLocks noChangeShapeType="1"/>
            </p:cNvSpPr>
            <p:nvPr/>
          </p:nvSpPr>
          <p:spPr bwMode="auto">
            <a:xfrm>
              <a:off x="1084" y="3198"/>
              <a:ext cx="1" cy="1"/>
            </a:xfrm>
            <a:prstGeom prst="line">
              <a:avLst/>
            </a:prstGeom>
            <a:grpFill/>
            <a:ln w="11113">
              <a:solidFill>
                <a:srgbClr val="FF0000"/>
              </a:solidFill>
              <a:round/>
              <a:headEnd/>
              <a:tailEnd/>
            </a:ln>
          </p:spPr>
          <p:txBody>
            <a:bodyPr/>
            <a:lstStyle/>
            <a:p>
              <a:pPr>
                <a:defRPr/>
              </a:pPr>
              <a:endParaRPr lang="ja-JP" altLang="en-US"/>
            </a:p>
          </p:txBody>
        </p:sp>
        <p:sp>
          <p:nvSpPr>
            <p:cNvPr id="44307" name="Line 130"/>
            <p:cNvSpPr>
              <a:spLocks noChangeShapeType="1"/>
            </p:cNvSpPr>
            <p:nvPr/>
          </p:nvSpPr>
          <p:spPr bwMode="auto">
            <a:xfrm>
              <a:off x="1084" y="3236"/>
              <a:ext cx="1" cy="1"/>
            </a:xfrm>
            <a:prstGeom prst="line">
              <a:avLst/>
            </a:prstGeom>
            <a:grpFill/>
            <a:ln w="11113">
              <a:solidFill>
                <a:srgbClr val="FF0000"/>
              </a:solidFill>
              <a:round/>
              <a:headEnd/>
              <a:tailEnd/>
            </a:ln>
          </p:spPr>
          <p:txBody>
            <a:bodyPr/>
            <a:lstStyle/>
            <a:p>
              <a:pPr>
                <a:defRPr/>
              </a:pPr>
              <a:endParaRPr lang="ja-JP" altLang="en-US"/>
            </a:p>
          </p:txBody>
        </p:sp>
        <p:sp>
          <p:nvSpPr>
            <p:cNvPr id="44308" name="Line 131"/>
            <p:cNvSpPr>
              <a:spLocks noChangeShapeType="1"/>
            </p:cNvSpPr>
            <p:nvPr/>
          </p:nvSpPr>
          <p:spPr bwMode="auto">
            <a:xfrm>
              <a:off x="1084" y="3274"/>
              <a:ext cx="1" cy="1"/>
            </a:xfrm>
            <a:prstGeom prst="line">
              <a:avLst/>
            </a:prstGeom>
            <a:grpFill/>
            <a:ln w="11113">
              <a:solidFill>
                <a:srgbClr val="FF0000"/>
              </a:solidFill>
              <a:round/>
              <a:headEnd/>
              <a:tailEnd/>
            </a:ln>
          </p:spPr>
          <p:txBody>
            <a:bodyPr/>
            <a:lstStyle/>
            <a:p>
              <a:pPr>
                <a:defRPr/>
              </a:pPr>
              <a:endParaRPr lang="ja-JP" altLang="en-US"/>
            </a:p>
          </p:txBody>
        </p:sp>
        <p:sp>
          <p:nvSpPr>
            <p:cNvPr id="44309" name="Line 132"/>
            <p:cNvSpPr>
              <a:spLocks noChangeShapeType="1"/>
            </p:cNvSpPr>
            <p:nvPr/>
          </p:nvSpPr>
          <p:spPr bwMode="auto">
            <a:xfrm flipV="1">
              <a:off x="1084" y="3312"/>
              <a:ext cx="1" cy="1"/>
            </a:xfrm>
            <a:prstGeom prst="line">
              <a:avLst/>
            </a:prstGeom>
            <a:grpFill/>
            <a:ln w="11113">
              <a:solidFill>
                <a:srgbClr val="FF0000"/>
              </a:solidFill>
              <a:round/>
              <a:headEnd/>
              <a:tailEnd/>
            </a:ln>
          </p:spPr>
          <p:txBody>
            <a:bodyPr/>
            <a:lstStyle/>
            <a:p>
              <a:pPr>
                <a:defRPr/>
              </a:pPr>
              <a:endParaRPr lang="ja-JP" altLang="en-US"/>
            </a:p>
          </p:txBody>
        </p:sp>
        <p:sp>
          <p:nvSpPr>
            <p:cNvPr id="44310" name="Line 133"/>
            <p:cNvSpPr>
              <a:spLocks noChangeShapeType="1"/>
            </p:cNvSpPr>
            <p:nvPr/>
          </p:nvSpPr>
          <p:spPr bwMode="auto">
            <a:xfrm>
              <a:off x="1084" y="3349"/>
              <a:ext cx="1" cy="1"/>
            </a:xfrm>
            <a:prstGeom prst="line">
              <a:avLst/>
            </a:prstGeom>
            <a:grpFill/>
            <a:ln w="11113">
              <a:solidFill>
                <a:srgbClr val="FF0000"/>
              </a:solidFill>
              <a:round/>
              <a:headEnd/>
              <a:tailEnd/>
            </a:ln>
          </p:spPr>
          <p:txBody>
            <a:bodyPr/>
            <a:lstStyle/>
            <a:p>
              <a:pPr>
                <a:defRPr/>
              </a:pPr>
              <a:endParaRPr lang="ja-JP" altLang="en-US"/>
            </a:p>
          </p:txBody>
        </p:sp>
        <p:sp>
          <p:nvSpPr>
            <p:cNvPr id="44311" name="Line 134"/>
            <p:cNvSpPr>
              <a:spLocks noChangeShapeType="1"/>
            </p:cNvSpPr>
            <p:nvPr/>
          </p:nvSpPr>
          <p:spPr bwMode="auto">
            <a:xfrm>
              <a:off x="1084" y="3387"/>
              <a:ext cx="1" cy="1"/>
            </a:xfrm>
            <a:prstGeom prst="line">
              <a:avLst/>
            </a:prstGeom>
            <a:grpFill/>
            <a:ln w="11113">
              <a:solidFill>
                <a:srgbClr val="FF0000"/>
              </a:solidFill>
              <a:round/>
              <a:headEnd/>
              <a:tailEnd/>
            </a:ln>
          </p:spPr>
          <p:txBody>
            <a:bodyPr/>
            <a:lstStyle/>
            <a:p>
              <a:pPr>
                <a:defRPr/>
              </a:pPr>
              <a:endParaRPr lang="ja-JP" altLang="en-US"/>
            </a:p>
          </p:txBody>
        </p:sp>
        <p:sp>
          <p:nvSpPr>
            <p:cNvPr id="44312" name="Line 135"/>
            <p:cNvSpPr>
              <a:spLocks noChangeShapeType="1"/>
            </p:cNvSpPr>
            <p:nvPr/>
          </p:nvSpPr>
          <p:spPr bwMode="auto">
            <a:xfrm>
              <a:off x="1084" y="3425"/>
              <a:ext cx="1" cy="1"/>
            </a:xfrm>
            <a:prstGeom prst="line">
              <a:avLst/>
            </a:prstGeom>
            <a:grpFill/>
            <a:ln w="11113">
              <a:solidFill>
                <a:srgbClr val="FF0000"/>
              </a:solidFill>
              <a:round/>
              <a:headEnd/>
              <a:tailEnd/>
            </a:ln>
          </p:spPr>
          <p:txBody>
            <a:bodyPr/>
            <a:lstStyle/>
            <a:p>
              <a:pPr>
                <a:defRPr/>
              </a:pPr>
              <a:endParaRPr lang="ja-JP" altLang="en-US"/>
            </a:p>
          </p:txBody>
        </p:sp>
        <p:sp>
          <p:nvSpPr>
            <p:cNvPr id="44313" name="Line 136"/>
            <p:cNvSpPr>
              <a:spLocks noChangeShapeType="1"/>
            </p:cNvSpPr>
            <p:nvPr/>
          </p:nvSpPr>
          <p:spPr bwMode="auto">
            <a:xfrm flipV="1">
              <a:off x="1084" y="3463"/>
              <a:ext cx="1" cy="1"/>
            </a:xfrm>
            <a:prstGeom prst="line">
              <a:avLst/>
            </a:prstGeom>
            <a:grpFill/>
            <a:ln w="11113">
              <a:solidFill>
                <a:srgbClr val="FF0000"/>
              </a:solidFill>
              <a:round/>
              <a:headEnd/>
              <a:tailEnd/>
            </a:ln>
          </p:spPr>
          <p:txBody>
            <a:bodyPr/>
            <a:lstStyle/>
            <a:p>
              <a:pPr>
                <a:defRPr/>
              </a:pPr>
              <a:endParaRPr lang="ja-JP" altLang="en-US"/>
            </a:p>
          </p:txBody>
        </p:sp>
        <p:sp>
          <p:nvSpPr>
            <p:cNvPr id="44314" name="Line 137"/>
            <p:cNvSpPr>
              <a:spLocks noChangeShapeType="1"/>
            </p:cNvSpPr>
            <p:nvPr/>
          </p:nvSpPr>
          <p:spPr bwMode="auto">
            <a:xfrm>
              <a:off x="1084" y="3500"/>
              <a:ext cx="1" cy="1"/>
            </a:xfrm>
            <a:prstGeom prst="line">
              <a:avLst/>
            </a:prstGeom>
            <a:grpFill/>
            <a:ln w="11113">
              <a:solidFill>
                <a:srgbClr val="FF0000"/>
              </a:solidFill>
              <a:round/>
              <a:headEnd/>
              <a:tailEnd/>
            </a:ln>
          </p:spPr>
          <p:txBody>
            <a:bodyPr/>
            <a:lstStyle/>
            <a:p>
              <a:pPr>
                <a:defRPr/>
              </a:pPr>
              <a:endParaRPr lang="ja-JP" altLang="en-US"/>
            </a:p>
          </p:txBody>
        </p:sp>
        <p:sp>
          <p:nvSpPr>
            <p:cNvPr id="44315" name="Line 138"/>
            <p:cNvSpPr>
              <a:spLocks noChangeShapeType="1"/>
            </p:cNvSpPr>
            <p:nvPr/>
          </p:nvSpPr>
          <p:spPr bwMode="auto">
            <a:xfrm>
              <a:off x="1122" y="3500"/>
              <a:ext cx="1" cy="1"/>
            </a:xfrm>
            <a:prstGeom prst="line">
              <a:avLst/>
            </a:prstGeom>
            <a:grpFill/>
            <a:ln w="11113">
              <a:solidFill>
                <a:srgbClr val="FF0000"/>
              </a:solidFill>
              <a:round/>
              <a:headEnd/>
              <a:tailEnd/>
            </a:ln>
          </p:spPr>
          <p:txBody>
            <a:bodyPr/>
            <a:lstStyle/>
            <a:p>
              <a:pPr>
                <a:defRPr/>
              </a:pPr>
              <a:endParaRPr lang="ja-JP" altLang="en-US"/>
            </a:p>
          </p:txBody>
        </p:sp>
        <p:sp>
          <p:nvSpPr>
            <p:cNvPr id="44316" name="Line 139"/>
            <p:cNvSpPr>
              <a:spLocks noChangeShapeType="1"/>
            </p:cNvSpPr>
            <p:nvPr/>
          </p:nvSpPr>
          <p:spPr bwMode="auto">
            <a:xfrm>
              <a:off x="1159" y="3500"/>
              <a:ext cx="1" cy="1"/>
            </a:xfrm>
            <a:prstGeom prst="line">
              <a:avLst/>
            </a:prstGeom>
            <a:grpFill/>
            <a:ln w="11113">
              <a:solidFill>
                <a:srgbClr val="FF0000"/>
              </a:solidFill>
              <a:round/>
              <a:headEnd/>
              <a:tailEnd/>
            </a:ln>
          </p:spPr>
          <p:txBody>
            <a:bodyPr/>
            <a:lstStyle/>
            <a:p>
              <a:pPr>
                <a:defRPr/>
              </a:pPr>
              <a:endParaRPr lang="ja-JP" altLang="en-US"/>
            </a:p>
          </p:txBody>
        </p:sp>
        <p:sp>
          <p:nvSpPr>
            <p:cNvPr id="44317" name="Line 140"/>
            <p:cNvSpPr>
              <a:spLocks noChangeShapeType="1"/>
            </p:cNvSpPr>
            <p:nvPr/>
          </p:nvSpPr>
          <p:spPr bwMode="auto">
            <a:xfrm>
              <a:off x="1197" y="3500"/>
              <a:ext cx="1" cy="1"/>
            </a:xfrm>
            <a:prstGeom prst="line">
              <a:avLst/>
            </a:prstGeom>
            <a:grpFill/>
            <a:ln w="11113">
              <a:solidFill>
                <a:srgbClr val="FF0000"/>
              </a:solidFill>
              <a:round/>
              <a:headEnd/>
              <a:tailEnd/>
            </a:ln>
          </p:spPr>
          <p:txBody>
            <a:bodyPr/>
            <a:lstStyle/>
            <a:p>
              <a:pPr>
                <a:defRPr/>
              </a:pPr>
              <a:endParaRPr lang="ja-JP" altLang="en-US"/>
            </a:p>
          </p:txBody>
        </p:sp>
        <p:sp>
          <p:nvSpPr>
            <p:cNvPr id="44318" name="Line 141"/>
            <p:cNvSpPr>
              <a:spLocks noChangeShapeType="1"/>
            </p:cNvSpPr>
            <p:nvPr/>
          </p:nvSpPr>
          <p:spPr bwMode="auto">
            <a:xfrm>
              <a:off x="1235" y="3500"/>
              <a:ext cx="1" cy="1"/>
            </a:xfrm>
            <a:prstGeom prst="line">
              <a:avLst/>
            </a:prstGeom>
            <a:grpFill/>
            <a:ln w="11113">
              <a:solidFill>
                <a:srgbClr val="FF0000"/>
              </a:solidFill>
              <a:round/>
              <a:headEnd/>
              <a:tailEnd/>
            </a:ln>
          </p:spPr>
          <p:txBody>
            <a:bodyPr/>
            <a:lstStyle/>
            <a:p>
              <a:pPr>
                <a:defRPr/>
              </a:pPr>
              <a:endParaRPr lang="ja-JP" altLang="en-US"/>
            </a:p>
          </p:txBody>
        </p:sp>
        <p:sp>
          <p:nvSpPr>
            <p:cNvPr id="44319" name="Line 142"/>
            <p:cNvSpPr>
              <a:spLocks noChangeShapeType="1"/>
            </p:cNvSpPr>
            <p:nvPr/>
          </p:nvSpPr>
          <p:spPr bwMode="auto">
            <a:xfrm>
              <a:off x="1272" y="3500"/>
              <a:ext cx="1" cy="1"/>
            </a:xfrm>
            <a:prstGeom prst="line">
              <a:avLst/>
            </a:prstGeom>
            <a:grpFill/>
            <a:ln w="11113">
              <a:solidFill>
                <a:srgbClr val="FF0000"/>
              </a:solidFill>
              <a:round/>
              <a:headEnd/>
              <a:tailEnd/>
            </a:ln>
          </p:spPr>
          <p:txBody>
            <a:bodyPr/>
            <a:lstStyle/>
            <a:p>
              <a:pPr>
                <a:defRPr/>
              </a:pPr>
              <a:endParaRPr lang="ja-JP" altLang="en-US"/>
            </a:p>
          </p:txBody>
        </p:sp>
        <p:sp>
          <p:nvSpPr>
            <p:cNvPr id="44320" name="Line 143"/>
            <p:cNvSpPr>
              <a:spLocks noChangeShapeType="1"/>
            </p:cNvSpPr>
            <p:nvPr/>
          </p:nvSpPr>
          <p:spPr bwMode="auto">
            <a:xfrm>
              <a:off x="1310" y="3500"/>
              <a:ext cx="1" cy="1"/>
            </a:xfrm>
            <a:prstGeom prst="line">
              <a:avLst/>
            </a:prstGeom>
            <a:grpFill/>
            <a:ln w="11113">
              <a:solidFill>
                <a:srgbClr val="FF0000"/>
              </a:solidFill>
              <a:round/>
              <a:headEnd/>
              <a:tailEnd/>
            </a:ln>
          </p:spPr>
          <p:txBody>
            <a:bodyPr/>
            <a:lstStyle/>
            <a:p>
              <a:pPr>
                <a:defRPr/>
              </a:pPr>
              <a:endParaRPr lang="ja-JP" altLang="en-US"/>
            </a:p>
          </p:txBody>
        </p:sp>
        <p:sp>
          <p:nvSpPr>
            <p:cNvPr id="44321" name="Line 144"/>
            <p:cNvSpPr>
              <a:spLocks noChangeShapeType="1"/>
            </p:cNvSpPr>
            <p:nvPr/>
          </p:nvSpPr>
          <p:spPr bwMode="auto">
            <a:xfrm>
              <a:off x="1348" y="3500"/>
              <a:ext cx="1" cy="1"/>
            </a:xfrm>
            <a:prstGeom prst="line">
              <a:avLst/>
            </a:prstGeom>
            <a:grpFill/>
            <a:ln w="11113">
              <a:solidFill>
                <a:srgbClr val="FF0000"/>
              </a:solidFill>
              <a:round/>
              <a:headEnd/>
              <a:tailEnd/>
            </a:ln>
          </p:spPr>
          <p:txBody>
            <a:bodyPr/>
            <a:lstStyle/>
            <a:p>
              <a:pPr>
                <a:defRPr/>
              </a:pPr>
              <a:endParaRPr lang="ja-JP" altLang="en-US"/>
            </a:p>
          </p:txBody>
        </p:sp>
        <p:sp>
          <p:nvSpPr>
            <p:cNvPr id="44322" name="Line 145"/>
            <p:cNvSpPr>
              <a:spLocks noChangeShapeType="1"/>
            </p:cNvSpPr>
            <p:nvPr/>
          </p:nvSpPr>
          <p:spPr bwMode="auto">
            <a:xfrm>
              <a:off x="1385" y="3500"/>
              <a:ext cx="1" cy="1"/>
            </a:xfrm>
            <a:prstGeom prst="line">
              <a:avLst/>
            </a:prstGeom>
            <a:grpFill/>
            <a:ln w="11113">
              <a:solidFill>
                <a:srgbClr val="FF0000"/>
              </a:solidFill>
              <a:round/>
              <a:headEnd/>
              <a:tailEnd/>
            </a:ln>
          </p:spPr>
          <p:txBody>
            <a:bodyPr/>
            <a:lstStyle/>
            <a:p>
              <a:pPr>
                <a:defRPr/>
              </a:pPr>
              <a:endParaRPr lang="ja-JP" altLang="en-US"/>
            </a:p>
          </p:txBody>
        </p:sp>
        <p:sp>
          <p:nvSpPr>
            <p:cNvPr id="44323" name="Line 146"/>
            <p:cNvSpPr>
              <a:spLocks noChangeShapeType="1"/>
            </p:cNvSpPr>
            <p:nvPr/>
          </p:nvSpPr>
          <p:spPr bwMode="auto">
            <a:xfrm>
              <a:off x="1423" y="3500"/>
              <a:ext cx="1" cy="1"/>
            </a:xfrm>
            <a:prstGeom prst="line">
              <a:avLst/>
            </a:prstGeom>
            <a:grpFill/>
            <a:ln w="11113">
              <a:solidFill>
                <a:srgbClr val="FF0000"/>
              </a:solidFill>
              <a:round/>
              <a:headEnd/>
              <a:tailEnd/>
            </a:ln>
          </p:spPr>
          <p:txBody>
            <a:bodyPr/>
            <a:lstStyle/>
            <a:p>
              <a:pPr>
                <a:defRPr/>
              </a:pPr>
              <a:endParaRPr lang="ja-JP" altLang="en-US"/>
            </a:p>
          </p:txBody>
        </p:sp>
        <p:sp>
          <p:nvSpPr>
            <p:cNvPr id="44324" name="Line 147"/>
            <p:cNvSpPr>
              <a:spLocks noChangeShapeType="1"/>
            </p:cNvSpPr>
            <p:nvPr/>
          </p:nvSpPr>
          <p:spPr bwMode="auto">
            <a:xfrm>
              <a:off x="1461" y="3500"/>
              <a:ext cx="1" cy="1"/>
            </a:xfrm>
            <a:prstGeom prst="line">
              <a:avLst/>
            </a:prstGeom>
            <a:grpFill/>
            <a:ln w="11113">
              <a:solidFill>
                <a:srgbClr val="FF0000"/>
              </a:solidFill>
              <a:round/>
              <a:headEnd/>
              <a:tailEnd/>
            </a:ln>
          </p:spPr>
          <p:txBody>
            <a:bodyPr/>
            <a:lstStyle/>
            <a:p>
              <a:pPr>
                <a:defRPr/>
              </a:pPr>
              <a:endParaRPr lang="ja-JP" altLang="en-US"/>
            </a:p>
          </p:txBody>
        </p:sp>
        <p:sp>
          <p:nvSpPr>
            <p:cNvPr id="44325" name="Line 148"/>
            <p:cNvSpPr>
              <a:spLocks noChangeShapeType="1"/>
            </p:cNvSpPr>
            <p:nvPr/>
          </p:nvSpPr>
          <p:spPr bwMode="auto">
            <a:xfrm>
              <a:off x="1495" y="3500"/>
              <a:ext cx="1" cy="1"/>
            </a:xfrm>
            <a:prstGeom prst="line">
              <a:avLst/>
            </a:prstGeom>
            <a:grpFill/>
            <a:ln w="11113">
              <a:solidFill>
                <a:srgbClr val="FF0000"/>
              </a:solidFill>
              <a:round/>
              <a:headEnd/>
              <a:tailEnd/>
            </a:ln>
          </p:spPr>
          <p:txBody>
            <a:bodyPr/>
            <a:lstStyle/>
            <a:p>
              <a:pPr>
                <a:defRPr/>
              </a:pPr>
              <a:endParaRPr lang="ja-JP" altLang="en-US"/>
            </a:p>
          </p:txBody>
        </p:sp>
        <p:sp>
          <p:nvSpPr>
            <p:cNvPr id="44326" name="Line 149"/>
            <p:cNvSpPr>
              <a:spLocks noChangeShapeType="1"/>
            </p:cNvSpPr>
            <p:nvPr/>
          </p:nvSpPr>
          <p:spPr bwMode="auto">
            <a:xfrm>
              <a:off x="1532" y="3500"/>
              <a:ext cx="1" cy="1"/>
            </a:xfrm>
            <a:prstGeom prst="line">
              <a:avLst/>
            </a:prstGeom>
            <a:grpFill/>
            <a:ln w="11113">
              <a:solidFill>
                <a:srgbClr val="FF0000"/>
              </a:solidFill>
              <a:round/>
              <a:headEnd/>
              <a:tailEnd/>
            </a:ln>
          </p:spPr>
          <p:txBody>
            <a:bodyPr/>
            <a:lstStyle/>
            <a:p>
              <a:pPr>
                <a:defRPr/>
              </a:pPr>
              <a:endParaRPr lang="ja-JP" altLang="en-US"/>
            </a:p>
          </p:txBody>
        </p:sp>
        <p:sp>
          <p:nvSpPr>
            <p:cNvPr id="44327" name="Line 150"/>
            <p:cNvSpPr>
              <a:spLocks noChangeShapeType="1"/>
            </p:cNvSpPr>
            <p:nvPr/>
          </p:nvSpPr>
          <p:spPr bwMode="auto">
            <a:xfrm>
              <a:off x="1570" y="3500"/>
              <a:ext cx="1" cy="1"/>
            </a:xfrm>
            <a:prstGeom prst="line">
              <a:avLst/>
            </a:prstGeom>
            <a:grpFill/>
            <a:ln w="11113">
              <a:solidFill>
                <a:srgbClr val="FF0000"/>
              </a:solidFill>
              <a:round/>
              <a:headEnd/>
              <a:tailEnd/>
            </a:ln>
          </p:spPr>
          <p:txBody>
            <a:bodyPr/>
            <a:lstStyle/>
            <a:p>
              <a:pPr>
                <a:defRPr/>
              </a:pPr>
              <a:endParaRPr lang="ja-JP" altLang="en-US"/>
            </a:p>
          </p:txBody>
        </p:sp>
        <p:sp>
          <p:nvSpPr>
            <p:cNvPr id="44328" name="Line 151"/>
            <p:cNvSpPr>
              <a:spLocks noChangeShapeType="1"/>
            </p:cNvSpPr>
            <p:nvPr/>
          </p:nvSpPr>
          <p:spPr bwMode="auto">
            <a:xfrm>
              <a:off x="1607" y="3500"/>
              <a:ext cx="1" cy="1"/>
            </a:xfrm>
            <a:prstGeom prst="line">
              <a:avLst/>
            </a:prstGeom>
            <a:grpFill/>
            <a:ln w="11113">
              <a:solidFill>
                <a:srgbClr val="FF0000"/>
              </a:solidFill>
              <a:round/>
              <a:headEnd/>
              <a:tailEnd/>
            </a:ln>
          </p:spPr>
          <p:txBody>
            <a:bodyPr/>
            <a:lstStyle/>
            <a:p>
              <a:pPr>
                <a:defRPr/>
              </a:pPr>
              <a:endParaRPr lang="ja-JP" altLang="en-US"/>
            </a:p>
          </p:txBody>
        </p:sp>
        <p:sp>
          <p:nvSpPr>
            <p:cNvPr id="44329" name="Line 152"/>
            <p:cNvSpPr>
              <a:spLocks noChangeShapeType="1"/>
            </p:cNvSpPr>
            <p:nvPr/>
          </p:nvSpPr>
          <p:spPr bwMode="auto">
            <a:xfrm>
              <a:off x="1645" y="3500"/>
              <a:ext cx="1" cy="1"/>
            </a:xfrm>
            <a:prstGeom prst="line">
              <a:avLst/>
            </a:prstGeom>
            <a:grpFill/>
            <a:ln w="11113">
              <a:solidFill>
                <a:srgbClr val="FF0000"/>
              </a:solidFill>
              <a:round/>
              <a:headEnd/>
              <a:tailEnd/>
            </a:ln>
          </p:spPr>
          <p:txBody>
            <a:bodyPr/>
            <a:lstStyle/>
            <a:p>
              <a:pPr>
                <a:defRPr/>
              </a:pPr>
              <a:endParaRPr lang="ja-JP" altLang="en-US"/>
            </a:p>
          </p:txBody>
        </p:sp>
        <p:sp>
          <p:nvSpPr>
            <p:cNvPr id="44330" name="Line 153"/>
            <p:cNvSpPr>
              <a:spLocks noChangeShapeType="1"/>
            </p:cNvSpPr>
            <p:nvPr/>
          </p:nvSpPr>
          <p:spPr bwMode="auto">
            <a:xfrm>
              <a:off x="1683" y="3500"/>
              <a:ext cx="1" cy="1"/>
            </a:xfrm>
            <a:prstGeom prst="line">
              <a:avLst/>
            </a:prstGeom>
            <a:grpFill/>
            <a:ln w="11113">
              <a:solidFill>
                <a:srgbClr val="FF0000"/>
              </a:solidFill>
              <a:round/>
              <a:headEnd/>
              <a:tailEnd/>
            </a:ln>
          </p:spPr>
          <p:txBody>
            <a:bodyPr/>
            <a:lstStyle/>
            <a:p>
              <a:pPr>
                <a:defRPr/>
              </a:pPr>
              <a:endParaRPr lang="ja-JP" altLang="en-US"/>
            </a:p>
          </p:txBody>
        </p:sp>
        <p:sp>
          <p:nvSpPr>
            <p:cNvPr id="44331" name="Line 154"/>
            <p:cNvSpPr>
              <a:spLocks noChangeShapeType="1"/>
            </p:cNvSpPr>
            <p:nvPr/>
          </p:nvSpPr>
          <p:spPr bwMode="auto">
            <a:xfrm>
              <a:off x="1720" y="3500"/>
              <a:ext cx="1" cy="1"/>
            </a:xfrm>
            <a:prstGeom prst="line">
              <a:avLst/>
            </a:prstGeom>
            <a:grpFill/>
            <a:ln w="11113">
              <a:solidFill>
                <a:srgbClr val="FF0000"/>
              </a:solidFill>
              <a:round/>
              <a:headEnd/>
              <a:tailEnd/>
            </a:ln>
          </p:spPr>
          <p:txBody>
            <a:bodyPr/>
            <a:lstStyle/>
            <a:p>
              <a:pPr>
                <a:defRPr/>
              </a:pPr>
              <a:endParaRPr lang="ja-JP" altLang="en-US"/>
            </a:p>
          </p:txBody>
        </p:sp>
        <p:sp>
          <p:nvSpPr>
            <p:cNvPr id="44332" name="Line 155"/>
            <p:cNvSpPr>
              <a:spLocks noChangeShapeType="1"/>
            </p:cNvSpPr>
            <p:nvPr/>
          </p:nvSpPr>
          <p:spPr bwMode="auto">
            <a:xfrm>
              <a:off x="1758" y="3500"/>
              <a:ext cx="1" cy="1"/>
            </a:xfrm>
            <a:prstGeom prst="line">
              <a:avLst/>
            </a:prstGeom>
            <a:grpFill/>
            <a:ln w="11113">
              <a:solidFill>
                <a:srgbClr val="FF0000"/>
              </a:solidFill>
              <a:round/>
              <a:headEnd/>
              <a:tailEnd/>
            </a:ln>
          </p:spPr>
          <p:txBody>
            <a:bodyPr/>
            <a:lstStyle/>
            <a:p>
              <a:pPr>
                <a:defRPr/>
              </a:pPr>
              <a:endParaRPr lang="ja-JP" altLang="en-US"/>
            </a:p>
          </p:txBody>
        </p:sp>
        <p:sp>
          <p:nvSpPr>
            <p:cNvPr id="44333" name="Line 156"/>
            <p:cNvSpPr>
              <a:spLocks noChangeShapeType="1"/>
            </p:cNvSpPr>
            <p:nvPr/>
          </p:nvSpPr>
          <p:spPr bwMode="auto">
            <a:xfrm>
              <a:off x="1796" y="3500"/>
              <a:ext cx="1" cy="1"/>
            </a:xfrm>
            <a:prstGeom prst="line">
              <a:avLst/>
            </a:prstGeom>
            <a:grpFill/>
            <a:ln w="11113">
              <a:solidFill>
                <a:srgbClr val="FF0000"/>
              </a:solidFill>
              <a:round/>
              <a:headEnd/>
              <a:tailEnd/>
            </a:ln>
          </p:spPr>
          <p:txBody>
            <a:bodyPr/>
            <a:lstStyle/>
            <a:p>
              <a:pPr>
                <a:defRPr/>
              </a:pPr>
              <a:endParaRPr lang="ja-JP" altLang="en-US"/>
            </a:p>
          </p:txBody>
        </p:sp>
        <p:sp>
          <p:nvSpPr>
            <p:cNvPr id="44334" name="Line 157"/>
            <p:cNvSpPr>
              <a:spLocks noChangeShapeType="1"/>
            </p:cNvSpPr>
            <p:nvPr/>
          </p:nvSpPr>
          <p:spPr bwMode="auto">
            <a:xfrm>
              <a:off x="1833" y="3500"/>
              <a:ext cx="1" cy="1"/>
            </a:xfrm>
            <a:prstGeom prst="line">
              <a:avLst/>
            </a:prstGeom>
            <a:grpFill/>
            <a:ln w="11113">
              <a:solidFill>
                <a:srgbClr val="FF0000"/>
              </a:solidFill>
              <a:round/>
              <a:headEnd/>
              <a:tailEnd/>
            </a:ln>
          </p:spPr>
          <p:txBody>
            <a:bodyPr/>
            <a:lstStyle/>
            <a:p>
              <a:pPr>
                <a:defRPr/>
              </a:pPr>
              <a:endParaRPr lang="ja-JP" altLang="en-US"/>
            </a:p>
          </p:txBody>
        </p:sp>
        <p:sp>
          <p:nvSpPr>
            <p:cNvPr id="44335" name="Line 158"/>
            <p:cNvSpPr>
              <a:spLocks noChangeShapeType="1"/>
            </p:cNvSpPr>
            <p:nvPr/>
          </p:nvSpPr>
          <p:spPr bwMode="auto">
            <a:xfrm>
              <a:off x="1871" y="3500"/>
              <a:ext cx="1" cy="1"/>
            </a:xfrm>
            <a:prstGeom prst="line">
              <a:avLst/>
            </a:prstGeom>
            <a:grpFill/>
            <a:ln w="11113">
              <a:solidFill>
                <a:srgbClr val="FF0000"/>
              </a:solidFill>
              <a:round/>
              <a:headEnd/>
              <a:tailEnd/>
            </a:ln>
          </p:spPr>
          <p:txBody>
            <a:bodyPr/>
            <a:lstStyle/>
            <a:p>
              <a:pPr>
                <a:defRPr/>
              </a:pPr>
              <a:endParaRPr lang="ja-JP" altLang="en-US"/>
            </a:p>
          </p:txBody>
        </p:sp>
        <p:sp>
          <p:nvSpPr>
            <p:cNvPr id="44336" name="Line 159"/>
            <p:cNvSpPr>
              <a:spLocks noChangeShapeType="1"/>
            </p:cNvSpPr>
            <p:nvPr/>
          </p:nvSpPr>
          <p:spPr bwMode="auto">
            <a:xfrm>
              <a:off x="1904" y="3500"/>
              <a:ext cx="1" cy="1"/>
            </a:xfrm>
            <a:prstGeom prst="line">
              <a:avLst/>
            </a:prstGeom>
            <a:grpFill/>
            <a:ln w="11113">
              <a:solidFill>
                <a:srgbClr val="FF0000"/>
              </a:solidFill>
              <a:round/>
              <a:headEnd/>
              <a:tailEnd/>
            </a:ln>
          </p:spPr>
          <p:txBody>
            <a:bodyPr/>
            <a:lstStyle/>
            <a:p>
              <a:pPr>
                <a:defRPr/>
              </a:pPr>
              <a:endParaRPr lang="ja-JP" altLang="en-US"/>
            </a:p>
          </p:txBody>
        </p:sp>
        <p:sp>
          <p:nvSpPr>
            <p:cNvPr id="44337" name="Line 160"/>
            <p:cNvSpPr>
              <a:spLocks noChangeShapeType="1"/>
            </p:cNvSpPr>
            <p:nvPr/>
          </p:nvSpPr>
          <p:spPr bwMode="auto">
            <a:xfrm>
              <a:off x="1942" y="3500"/>
              <a:ext cx="1" cy="1"/>
            </a:xfrm>
            <a:prstGeom prst="line">
              <a:avLst/>
            </a:prstGeom>
            <a:grpFill/>
            <a:ln w="11113">
              <a:solidFill>
                <a:srgbClr val="FF0000"/>
              </a:solidFill>
              <a:round/>
              <a:headEnd/>
              <a:tailEnd/>
            </a:ln>
          </p:spPr>
          <p:txBody>
            <a:bodyPr/>
            <a:lstStyle/>
            <a:p>
              <a:pPr>
                <a:defRPr/>
              </a:pPr>
              <a:endParaRPr lang="ja-JP" altLang="en-US"/>
            </a:p>
          </p:txBody>
        </p:sp>
        <p:sp>
          <p:nvSpPr>
            <p:cNvPr id="44338" name="Line 161"/>
            <p:cNvSpPr>
              <a:spLocks noChangeShapeType="1"/>
            </p:cNvSpPr>
            <p:nvPr/>
          </p:nvSpPr>
          <p:spPr bwMode="auto">
            <a:xfrm>
              <a:off x="1979" y="3500"/>
              <a:ext cx="1" cy="1"/>
            </a:xfrm>
            <a:prstGeom prst="line">
              <a:avLst/>
            </a:prstGeom>
            <a:grpFill/>
            <a:ln w="11113">
              <a:solidFill>
                <a:srgbClr val="FF0000"/>
              </a:solidFill>
              <a:round/>
              <a:headEnd/>
              <a:tailEnd/>
            </a:ln>
          </p:spPr>
          <p:txBody>
            <a:bodyPr/>
            <a:lstStyle/>
            <a:p>
              <a:pPr>
                <a:defRPr/>
              </a:pPr>
              <a:endParaRPr lang="ja-JP" altLang="en-US"/>
            </a:p>
          </p:txBody>
        </p:sp>
        <p:sp>
          <p:nvSpPr>
            <p:cNvPr id="44339" name="Line 162"/>
            <p:cNvSpPr>
              <a:spLocks noChangeShapeType="1"/>
            </p:cNvSpPr>
            <p:nvPr/>
          </p:nvSpPr>
          <p:spPr bwMode="auto">
            <a:xfrm>
              <a:off x="2017" y="3500"/>
              <a:ext cx="1" cy="1"/>
            </a:xfrm>
            <a:prstGeom prst="line">
              <a:avLst/>
            </a:prstGeom>
            <a:grpFill/>
            <a:ln w="11113">
              <a:solidFill>
                <a:srgbClr val="FF0000"/>
              </a:solidFill>
              <a:round/>
              <a:headEnd/>
              <a:tailEnd/>
            </a:ln>
          </p:spPr>
          <p:txBody>
            <a:bodyPr/>
            <a:lstStyle/>
            <a:p>
              <a:pPr>
                <a:defRPr/>
              </a:pPr>
              <a:endParaRPr lang="ja-JP" altLang="en-US"/>
            </a:p>
          </p:txBody>
        </p:sp>
        <p:sp>
          <p:nvSpPr>
            <p:cNvPr id="44340" name="Line 163"/>
            <p:cNvSpPr>
              <a:spLocks noChangeShapeType="1"/>
            </p:cNvSpPr>
            <p:nvPr/>
          </p:nvSpPr>
          <p:spPr bwMode="auto">
            <a:xfrm>
              <a:off x="2055" y="3500"/>
              <a:ext cx="1" cy="1"/>
            </a:xfrm>
            <a:prstGeom prst="line">
              <a:avLst/>
            </a:prstGeom>
            <a:grpFill/>
            <a:ln w="11113">
              <a:solidFill>
                <a:srgbClr val="FF0000"/>
              </a:solidFill>
              <a:round/>
              <a:headEnd/>
              <a:tailEnd/>
            </a:ln>
          </p:spPr>
          <p:txBody>
            <a:bodyPr/>
            <a:lstStyle/>
            <a:p>
              <a:pPr>
                <a:defRPr/>
              </a:pPr>
              <a:endParaRPr lang="ja-JP" altLang="en-US"/>
            </a:p>
          </p:txBody>
        </p:sp>
        <p:sp>
          <p:nvSpPr>
            <p:cNvPr id="44341" name="Line 164"/>
            <p:cNvSpPr>
              <a:spLocks noChangeShapeType="1"/>
            </p:cNvSpPr>
            <p:nvPr/>
          </p:nvSpPr>
          <p:spPr bwMode="auto">
            <a:xfrm>
              <a:off x="2092" y="3500"/>
              <a:ext cx="1" cy="1"/>
            </a:xfrm>
            <a:prstGeom prst="line">
              <a:avLst/>
            </a:prstGeom>
            <a:grpFill/>
            <a:ln w="11113">
              <a:solidFill>
                <a:srgbClr val="FF0000"/>
              </a:solidFill>
              <a:round/>
              <a:headEnd/>
              <a:tailEnd/>
            </a:ln>
          </p:spPr>
          <p:txBody>
            <a:bodyPr/>
            <a:lstStyle/>
            <a:p>
              <a:pPr>
                <a:defRPr/>
              </a:pPr>
              <a:endParaRPr lang="ja-JP" altLang="en-US"/>
            </a:p>
          </p:txBody>
        </p:sp>
        <p:sp>
          <p:nvSpPr>
            <p:cNvPr id="44342" name="Line 165"/>
            <p:cNvSpPr>
              <a:spLocks noChangeShapeType="1"/>
            </p:cNvSpPr>
            <p:nvPr/>
          </p:nvSpPr>
          <p:spPr bwMode="auto">
            <a:xfrm>
              <a:off x="2130" y="3500"/>
              <a:ext cx="1" cy="1"/>
            </a:xfrm>
            <a:prstGeom prst="line">
              <a:avLst/>
            </a:prstGeom>
            <a:grpFill/>
            <a:ln w="11113">
              <a:solidFill>
                <a:srgbClr val="FF0000"/>
              </a:solidFill>
              <a:round/>
              <a:headEnd/>
              <a:tailEnd/>
            </a:ln>
          </p:spPr>
          <p:txBody>
            <a:bodyPr/>
            <a:lstStyle/>
            <a:p>
              <a:pPr>
                <a:defRPr/>
              </a:pPr>
              <a:endParaRPr lang="ja-JP" altLang="en-US"/>
            </a:p>
          </p:txBody>
        </p:sp>
        <p:sp>
          <p:nvSpPr>
            <p:cNvPr id="44343" name="Line 166"/>
            <p:cNvSpPr>
              <a:spLocks noChangeShapeType="1"/>
            </p:cNvSpPr>
            <p:nvPr/>
          </p:nvSpPr>
          <p:spPr bwMode="auto">
            <a:xfrm>
              <a:off x="2168" y="3500"/>
              <a:ext cx="1" cy="1"/>
            </a:xfrm>
            <a:prstGeom prst="line">
              <a:avLst/>
            </a:prstGeom>
            <a:grpFill/>
            <a:ln w="11113">
              <a:solidFill>
                <a:srgbClr val="FF0000"/>
              </a:solidFill>
              <a:round/>
              <a:headEnd/>
              <a:tailEnd/>
            </a:ln>
          </p:spPr>
          <p:txBody>
            <a:bodyPr/>
            <a:lstStyle/>
            <a:p>
              <a:pPr>
                <a:defRPr/>
              </a:pPr>
              <a:endParaRPr lang="ja-JP" altLang="en-US"/>
            </a:p>
          </p:txBody>
        </p:sp>
        <p:sp>
          <p:nvSpPr>
            <p:cNvPr id="44344" name="Line 167"/>
            <p:cNvSpPr>
              <a:spLocks noChangeShapeType="1"/>
            </p:cNvSpPr>
            <p:nvPr/>
          </p:nvSpPr>
          <p:spPr bwMode="auto">
            <a:xfrm>
              <a:off x="2205" y="3500"/>
              <a:ext cx="1" cy="1"/>
            </a:xfrm>
            <a:prstGeom prst="line">
              <a:avLst/>
            </a:prstGeom>
            <a:grpFill/>
            <a:ln w="11113">
              <a:solidFill>
                <a:srgbClr val="FF0000"/>
              </a:solidFill>
              <a:round/>
              <a:headEnd/>
              <a:tailEnd/>
            </a:ln>
          </p:spPr>
          <p:txBody>
            <a:bodyPr/>
            <a:lstStyle/>
            <a:p>
              <a:pPr>
                <a:defRPr/>
              </a:pPr>
              <a:endParaRPr lang="ja-JP" altLang="en-US"/>
            </a:p>
          </p:txBody>
        </p:sp>
        <p:sp>
          <p:nvSpPr>
            <p:cNvPr id="44345" name="Line 168"/>
            <p:cNvSpPr>
              <a:spLocks noChangeShapeType="1"/>
            </p:cNvSpPr>
            <p:nvPr/>
          </p:nvSpPr>
          <p:spPr bwMode="auto">
            <a:xfrm>
              <a:off x="2243" y="3500"/>
              <a:ext cx="1" cy="1"/>
            </a:xfrm>
            <a:prstGeom prst="line">
              <a:avLst/>
            </a:prstGeom>
            <a:grpFill/>
            <a:ln w="11113">
              <a:solidFill>
                <a:srgbClr val="FF0000"/>
              </a:solidFill>
              <a:round/>
              <a:headEnd/>
              <a:tailEnd/>
            </a:ln>
          </p:spPr>
          <p:txBody>
            <a:bodyPr/>
            <a:lstStyle/>
            <a:p>
              <a:pPr>
                <a:defRPr/>
              </a:pPr>
              <a:endParaRPr lang="ja-JP" altLang="en-US"/>
            </a:p>
          </p:txBody>
        </p:sp>
        <p:sp>
          <p:nvSpPr>
            <p:cNvPr id="44346" name="Line 169"/>
            <p:cNvSpPr>
              <a:spLocks noChangeShapeType="1"/>
            </p:cNvSpPr>
            <p:nvPr/>
          </p:nvSpPr>
          <p:spPr bwMode="auto">
            <a:xfrm>
              <a:off x="2281" y="3500"/>
              <a:ext cx="1" cy="1"/>
            </a:xfrm>
            <a:prstGeom prst="line">
              <a:avLst/>
            </a:prstGeom>
            <a:grpFill/>
            <a:ln w="11113">
              <a:solidFill>
                <a:srgbClr val="FF0000"/>
              </a:solidFill>
              <a:round/>
              <a:headEnd/>
              <a:tailEnd/>
            </a:ln>
          </p:spPr>
          <p:txBody>
            <a:bodyPr/>
            <a:lstStyle/>
            <a:p>
              <a:pPr>
                <a:defRPr/>
              </a:pPr>
              <a:endParaRPr lang="ja-JP" altLang="en-US"/>
            </a:p>
          </p:txBody>
        </p:sp>
        <p:sp>
          <p:nvSpPr>
            <p:cNvPr id="44347" name="Line 170"/>
            <p:cNvSpPr>
              <a:spLocks noChangeShapeType="1"/>
            </p:cNvSpPr>
            <p:nvPr/>
          </p:nvSpPr>
          <p:spPr bwMode="auto">
            <a:xfrm>
              <a:off x="2315" y="3500"/>
              <a:ext cx="1" cy="1"/>
            </a:xfrm>
            <a:prstGeom prst="line">
              <a:avLst/>
            </a:prstGeom>
            <a:grpFill/>
            <a:ln w="11113">
              <a:solidFill>
                <a:srgbClr val="FF0000"/>
              </a:solidFill>
              <a:round/>
              <a:headEnd/>
              <a:tailEnd/>
            </a:ln>
          </p:spPr>
          <p:txBody>
            <a:bodyPr/>
            <a:lstStyle/>
            <a:p>
              <a:pPr>
                <a:defRPr/>
              </a:pPr>
              <a:endParaRPr lang="ja-JP" altLang="en-US"/>
            </a:p>
          </p:txBody>
        </p:sp>
        <p:sp>
          <p:nvSpPr>
            <p:cNvPr id="44348" name="Line 171"/>
            <p:cNvSpPr>
              <a:spLocks noChangeShapeType="1"/>
            </p:cNvSpPr>
            <p:nvPr/>
          </p:nvSpPr>
          <p:spPr bwMode="auto">
            <a:xfrm>
              <a:off x="2352" y="3500"/>
              <a:ext cx="1" cy="1"/>
            </a:xfrm>
            <a:prstGeom prst="line">
              <a:avLst/>
            </a:prstGeom>
            <a:grpFill/>
            <a:ln w="11113">
              <a:solidFill>
                <a:srgbClr val="FF0000"/>
              </a:solidFill>
              <a:round/>
              <a:headEnd/>
              <a:tailEnd/>
            </a:ln>
          </p:spPr>
          <p:txBody>
            <a:bodyPr/>
            <a:lstStyle/>
            <a:p>
              <a:pPr>
                <a:defRPr/>
              </a:pPr>
              <a:endParaRPr lang="ja-JP" altLang="en-US"/>
            </a:p>
          </p:txBody>
        </p:sp>
        <p:sp>
          <p:nvSpPr>
            <p:cNvPr id="44349" name="Line 172"/>
            <p:cNvSpPr>
              <a:spLocks noChangeShapeType="1"/>
            </p:cNvSpPr>
            <p:nvPr/>
          </p:nvSpPr>
          <p:spPr bwMode="auto">
            <a:xfrm>
              <a:off x="2390" y="3500"/>
              <a:ext cx="1" cy="1"/>
            </a:xfrm>
            <a:prstGeom prst="line">
              <a:avLst/>
            </a:prstGeom>
            <a:grpFill/>
            <a:ln w="11113">
              <a:solidFill>
                <a:srgbClr val="FF0000"/>
              </a:solidFill>
              <a:round/>
              <a:headEnd/>
              <a:tailEnd/>
            </a:ln>
          </p:spPr>
          <p:txBody>
            <a:bodyPr/>
            <a:lstStyle/>
            <a:p>
              <a:pPr>
                <a:defRPr/>
              </a:pPr>
              <a:endParaRPr lang="ja-JP" altLang="en-US"/>
            </a:p>
          </p:txBody>
        </p:sp>
        <p:sp>
          <p:nvSpPr>
            <p:cNvPr id="44350" name="Line 173"/>
            <p:cNvSpPr>
              <a:spLocks noChangeShapeType="1"/>
            </p:cNvSpPr>
            <p:nvPr/>
          </p:nvSpPr>
          <p:spPr bwMode="auto">
            <a:xfrm>
              <a:off x="2428" y="3500"/>
              <a:ext cx="1" cy="1"/>
            </a:xfrm>
            <a:prstGeom prst="line">
              <a:avLst/>
            </a:prstGeom>
            <a:grpFill/>
            <a:ln w="11113">
              <a:solidFill>
                <a:srgbClr val="FF0000"/>
              </a:solidFill>
              <a:round/>
              <a:headEnd/>
              <a:tailEnd/>
            </a:ln>
          </p:spPr>
          <p:txBody>
            <a:bodyPr/>
            <a:lstStyle/>
            <a:p>
              <a:pPr>
                <a:defRPr/>
              </a:pPr>
              <a:endParaRPr lang="ja-JP" altLang="en-US"/>
            </a:p>
          </p:txBody>
        </p:sp>
        <p:sp>
          <p:nvSpPr>
            <p:cNvPr id="44351" name="Line 174"/>
            <p:cNvSpPr>
              <a:spLocks noChangeShapeType="1"/>
            </p:cNvSpPr>
            <p:nvPr/>
          </p:nvSpPr>
          <p:spPr bwMode="auto">
            <a:xfrm>
              <a:off x="2465" y="3500"/>
              <a:ext cx="1" cy="1"/>
            </a:xfrm>
            <a:prstGeom prst="line">
              <a:avLst/>
            </a:prstGeom>
            <a:grpFill/>
            <a:ln w="11113">
              <a:solidFill>
                <a:srgbClr val="FF0000"/>
              </a:solidFill>
              <a:round/>
              <a:headEnd/>
              <a:tailEnd/>
            </a:ln>
          </p:spPr>
          <p:txBody>
            <a:bodyPr/>
            <a:lstStyle/>
            <a:p>
              <a:pPr>
                <a:defRPr/>
              </a:pPr>
              <a:endParaRPr lang="ja-JP" altLang="en-US"/>
            </a:p>
          </p:txBody>
        </p:sp>
        <p:sp>
          <p:nvSpPr>
            <p:cNvPr id="44352" name="Line 175"/>
            <p:cNvSpPr>
              <a:spLocks noChangeShapeType="1"/>
            </p:cNvSpPr>
            <p:nvPr/>
          </p:nvSpPr>
          <p:spPr bwMode="auto">
            <a:xfrm>
              <a:off x="2503" y="3500"/>
              <a:ext cx="1" cy="1"/>
            </a:xfrm>
            <a:prstGeom prst="line">
              <a:avLst/>
            </a:prstGeom>
            <a:grpFill/>
            <a:ln w="11113">
              <a:solidFill>
                <a:srgbClr val="FF0000"/>
              </a:solidFill>
              <a:round/>
              <a:headEnd/>
              <a:tailEnd/>
            </a:ln>
          </p:spPr>
          <p:txBody>
            <a:bodyPr/>
            <a:lstStyle/>
            <a:p>
              <a:pPr>
                <a:defRPr/>
              </a:pPr>
              <a:endParaRPr lang="ja-JP" altLang="en-US"/>
            </a:p>
          </p:txBody>
        </p:sp>
        <p:sp>
          <p:nvSpPr>
            <p:cNvPr id="44353" name="Line 176"/>
            <p:cNvSpPr>
              <a:spLocks noChangeShapeType="1"/>
            </p:cNvSpPr>
            <p:nvPr/>
          </p:nvSpPr>
          <p:spPr bwMode="auto">
            <a:xfrm>
              <a:off x="2540" y="3500"/>
              <a:ext cx="1" cy="1"/>
            </a:xfrm>
            <a:prstGeom prst="line">
              <a:avLst/>
            </a:prstGeom>
            <a:grpFill/>
            <a:ln w="11113">
              <a:solidFill>
                <a:srgbClr val="FF0000"/>
              </a:solidFill>
              <a:round/>
              <a:headEnd/>
              <a:tailEnd/>
            </a:ln>
          </p:spPr>
          <p:txBody>
            <a:bodyPr/>
            <a:lstStyle/>
            <a:p>
              <a:pPr>
                <a:defRPr/>
              </a:pPr>
              <a:endParaRPr lang="ja-JP" altLang="en-US"/>
            </a:p>
          </p:txBody>
        </p:sp>
        <p:sp>
          <p:nvSpPr>
            <p:cNvPr id="44354" name="Line 177"/>
            <p:cNvSpPr>
              <a:spLocks noChangeShapeType="1"/>
            </p:cNvSpPr>
            <p:nvPr/>
          </p:nvSpPr>
          <p:spPr bwMode="auto">
            <a:xfrm>
              <a:off x="2578" y="3500"/>
              <a:ext cx="1" cy="1"/>
            </a:xfrm>
            <a:prstGeom prst="line">
              <a:avLst/>
            </a:prstGeom>
            <a:grpFill/>
            <a:ln w="11113">
              <a:solidFill>
                <a:srgbClr val="FF0000"/>
              </a:solidFill>
              <a:round/>
              <a:headEnd/>
              <a:tailEnd/>
            </a:ln>
          </p:spPr>
          <p:txBody>
            <a:bodyPr/>
            <a:lstStyle/>
            <a:p>
              <a:pPr>
                <a:defRPr/>
              </a:pPr>
              <a:endParaRPr lang="ja-JP" altLang="en-US"/>
            </a:p>
          </p:txBody>
        </p:sp>
        <p:sp>
          <p:nvSpPr>
            <p:cNvPr id="44355" name="Line 178"/>
            <p:cNvSpPr>
              <a:spLocks noChangeShapeType="1"/>
            </p:cNvSpPr>
            <p:nvPr/>
          </p:nvSpPr>
          <p:spPr bwMode="auto">
            <a:xfrm>
              <a:off x="2616" y="3500"/>
              <a:ext cx="1" cy="1"/>
            </a:xfrm>
            <a:prstGeom prst="line">
              <a:avLst/>
            </a:prstGeom>
            <a:grpFill/>
            <a:ln w="11113">
              <a:solidFill>
                <a:srgbClr val="FF0000"/>
              </a:solidFill>
              <a:round/>
              <a:headEnd/>
              <a:tailEnd/>
            </a:ln>
          </p:spPr>
          <p:txBody>
            <a:bodyPr/>
            <a:lstStyle/>
            <a:p>
              <a:pPr>
                <a:defRPr/>
              </a:pPr>
              <a:endParaRPr lang="ja-JP" altLang="en-US"/>
            </a:p>
          </p:txBody>
        </p:sp>
        <p:sp>
          <p:nvSpPr>
            <p:cNvPr id="44356" name="Line 179"/>
            <p:cNvSpPr>
              <a:spLocks noChangeShapeType="1"/>
            </p:cNvSpPr>
            <p:nvPr/>
          </p:nvSpPr>
          <p:spPr bwMode="auto">
            <a:xfrm>
              <a:off x="2653" y="3500"/>
              <a:ext cx="1" cy="1"/>
            </a:xfrm>
            <a:prstGeom prst="line">
              <a:avLst/>
            </a:prstGeom>
            <a:grpFill/>
            <a:ln w="11113">
              <a:solidFill>
                <a:srgbClr val="FF0000"/>
              </a:solidFill>
              <a:round/>
              <a:headEnd/>
              <a:tailEnd/>
            </a:ln>
          </p:spPr>
          <p:txBody>
            <a:bodyPr/>
            <a:lstStyle/>
            <a:p>
              <a:pPr>
                <a:defRPr/>
              </a:pPr>
              <a:endParaRPr lang="ja-JP" altLang="en-US"/>
            </a:p>
          </p:txBody>
        </p:sp>
        <p:sp>
          <p:nvSpPr>
            <p:cNvPr id="44357" name="Line 180"/>
            <p:cNvSpPr>
              <a:spLocks noChangeShapeType="1"/>
            </p:cNvSpPr>
            <p:nvPr/>
          </p:nvSpPr>
          <p:spPr bwMode="auto">
            <a:xfrm>
              <a:off x="2691" y="3500"/>
              <a:ext cx="1" cy="1"/>
            </a:xfrm>
            <a:prstGeom prst="line">
              <a:avLst/>
            </a:prstGeom>
            <a:grpFill/>
            <a:ln w="11113">
              <a:solidFill>
                <a:srgbClr val="FF0000"/>
              </a:solidFill>
              <a:round/>
              <a:headEnd/>
              <a:tailEnd/>
            </a:ln>
          </p:spPr>
          <p:txBody>
            <a:bodyPr/>
            <a:lstStyle/>
            <a:p>
              <a:pPr>
                <a:defRPr/>
              </a:pPr>
              <a:endParaRPr lang="ja-JP" altLang="en-US"/>
            </a:p>
          </p:txBody>
        </p:sp>
        <p:sp>
          <p:nvSpPr>
            <p:cNvPr id="44358" name="Line 181"/>
            <p:cNvSpPr>
              <a:spLocks noChangeShapeType="1"/>
            </p:cNvSpPr>
            <p:nvPr/>
          </p:nvSpPr>
          <p:spPr bwMode="auto">
            <a:xfrm>
              <a:off x="2724" y="3500"/>
              <a:ext cx="1" cy="1"/>
            </a:xfrm>
            <a:prstGeom prst="line">
              <a:avLst/>
            </a:prstGeom>
            <a:grpFill/>
            <a:ln w="11113">
              <a:solidFill>
                <a:srgbClr val="FF0000"/>
              </a:solidFill>
              <a:round/>
              <a:headEnd/>
              <a:tailEnd/>
            </a:ln>
          </p:spPr>
          <p:txBody>
            <a:bodyPr/>
            <a:lstStyle/>
            <a:p>
              <a:pPr>
                <a:defRPr/>
              </a:pPr>
              <a:endParaRPr lang="ja-JP" altLang="en-US"/>
            </a:p>
          </p:txBody>
        </p:sp>
        <p:sp>
          <p:nvSpPr>
            <p:cNvPr id="44359" name="Line 182"/>
            <p:cNvSpPr>
              <a:spLocks noChangeShapeType="1"/>
            </p:cNvSpPr>
            <p:nvPr/>
          </p:nvSpPr>
          <p:spPr bwMode="auto">
            <a:xfrm>
              <a:off x="2762" y="3500"/>
              <a:ext cx="1" cy="1"/>
            </a:xfrm>
            <a:prstGeom prst="line">
              <a:avLst/>
            </a:prstGeom>
            <a:grpFill/>
            <a:ln w="11113">
              <a:solidFill>
                <a:srgbClr val="FF0000"/>
              </a:solidFill>
              <a:round/>
              <a:headEnd/>
              <a:tailEnd/>
            </a:ln>
          </p:spPr>
          <p:txBody>
            <a:bodyPr/>
            <a:lstStyle/>
            <a:p>
              <a:pPr>
                <a:defRPr/>
              </a:pPr>
              <a:endParaRPr lang="ja-JP" altLang="en-US"/>
            </a:p>
          </p:txBody>
        </p:sp>
        <p:sp>
          <p:nvSpPr>
            <p:cNvPr id="44360" name="Line 183"/>
            <p:cNvSpPr>
              <a:spLocks noChangeShapeType="1"/>
            </p:cNvSpPr>
            <p:nvPr/>
          </p:nvSpPr>
          <p:spPr bwMode="auto">
            <a:xfrm>
              <a:off x="2800" y="3500"/>
              <a:ext cx="1" cy="1"/>
            </a:xfrm>
            <a:prstGeom prst="line">
              <a:avLst/>
            </a:prstGeom>
            <a:grpFill/>
            <a:ln w="11113">
              <a:solidFill>
                <a:srgbClr val="FF0000"/>
              </a:solidFill>
              <a:round/>
              <a:headEnd/>
              <a:tailEnd/>
            </a:ln>
          </p:spPr>
          <p:txBody>
            <a:bodyPr/>
            <a:lstStyle/>
            <a:p>
              <a:pPr>
                <a:defRPr/>
              </a:pPr>
              <a:endParaRPr lang="ja-JP" altLang="en-US"/>
            </a:p>
          </p:txBody>
        </p:sp>
        <p:sp>
          <p:nvSpPr>
            <p:cNvPr id="44361" name="Line 184"/>
            <p:cNvSpPr>
              <a:spLocks noChangeShapeType="1"/>
            </p:cNvSpPr>
            <p:nvPr/>
          </p:nvSpPr>
          <p:spPr bwMode="auto">
            <a:xfrm>
              <a:off x="2837" y="3500"/>
              <a:ext cx="1" cy="1"/>
            </a:xfrm>
            <a:prstGeom prst="line">
              <a:avLst/>
            </a:prstGeom>
            <a:grpFill/>
            <a:ln w="11113">
              <a:solidFill>
                <a:srgbClr val="FF0000"/>
              </a:solidFill>
              <a:round/>
              <a:headEnd/>
              <a:tailEnd/>
            </a:ln>
          </p:spPr>
          <p:txBody>
            <a:bodyPr/>
            <a:lstStyle/>
            <a:p>
              <a:pPr>
                <a:defRPr/>
              </a:pPr>
              <a:endParaRPr lang="ja-JP" altLang="en-US"/>
            </a:p>
          </p:txBody>
        </p:sp>
        <p:sp>
          <p:nvSpPr>
            <p:cNvPr id="44362" name="Line 185"/>
            <p:cNvSpPr>
              <a:spLocks noChangeShapeType="1"/>
            </p:cNvSpPr>
            <p:nvPr/>
          </p:nvSpPr>
          <p:spPr bwMode="auto">
            <a:xfrm>
              <a:off x="2875" y="3500"/>
              <a:ext cx="1" cy="1"/>
            </a:xfrm>
            <a:prstGeom prst="line">
              <a:avLst/>
            </a:prstGeom>
            <a:grpFill/>
            <a:ln w="11113">
              <a:solidFill>
                <a:srgbClr val="FF0000"/>
              </a:solidFill>
              <a:round/>
              <a:headEnd/>
              <a:tailEnd/>
            </a:ln>
          </p:spPr>
          <p:txBody>
            <a:bodyPr/>
            <a:lstStyle/>
            <a:p>
              <a:pPr>
                <a:defRPr/>
              </a:pPr>
              <a:endParaRPr lang="ja-JP" altLang="en-US"/>
            </a:p>
          </p:txBody>
        </p:sp>
        <p:sp>
          <p:nvSpPr>
            <p:cNvPr id="44363" name="Line 186"/>
            <p:cNvSpPr>
              <a:spLocks noChangeShapeType="1"/>
            </p:cNvSpPr>
            <p:nvPr/>
          </p:nvSpPr>
          <p:spPr bwMode="auto">
            <a:xfrm>
              <a:off x="2912" y="3500"/>
              <a:ext cx="1" cy="1"/>
            </a:xfrm>
            <a:prstGeom prst="line">
              <a:avLst/>
            </a:prstGeom>
            <a:grpFill/>
            <a:ln w="11113">
              <a:solidFill>
                <a:srgbClr val="FF0000"/>
              </a:solidFill>
              <a:round/>
              <a:headEnd/>
              <a:tailEnd/>
            </a:ln>
          </p:spPr>
          <p:txBody>
            <a:bodyPr/>
            <a:lstStyle/>
            <a:p>
              <a:pPr>
                <a:defRPr/>
              </a:pPr>
              <a:endParaRPr lang="ja-JP" altLang="en-US"/>
            </a:p>
          </p:txBody>
        </p:sp>
        <p:sp>
          <p:nvSpPr>
            <p:cNvPr id="44364" name="Line 187"/>
            <p:cNvSpPr>
              <a:spLocks noChangeShapeType="1"/>
            </p:cNvSpPr>
            <p:nvPr/>
          </p:nvSpPr>
          <p:spPr bwMode="auto">
            <a:xfrm>
              <a:off x="2950" y="3500"/>
              <a:ext cx="1" cy="1"/>
            </a:xfrm>
            <a:prstGeom prst="line">
              <a:avLst/>
            </a:prstGeom>
            <a:grpFill/>
            <a:ln w="11113">
              <a:solidFill>
                <a:srgbClr val="FF0000"/>
              </a:solidFill>
              <a:round/>
              <a:headEnd/>
              <a:tailEnd/>
            </a:ln>
          </p:spPr>
          <p:txBody>
            <a:bodyPr/>
            <a:lstStyle/>
            <a:p>
              <a:pPr>
                <a:defRPr/>
              </a:pPr>
              <a:endParaRPr lang="ja-JP" altLang="en-US"/>
            </a:p>
          </p:txBody>
        </p:sp>
        <p:sp>
          <p:nvSpPr>
            <p:cNvPr id="44365" name="Line 188"/>
            <p:cNvSpPr>
              <a:spLocks noChangeShapeType="1"/>
            </p:cNvSpPr>
            <p:nvPr/>
          </p:nvSpPr>
          <p:spPr bwMode="auto">
            <a:xfrm>
              <a:off x="2988" y="3500"/>
              <a:ext cx="1" cy="1"/>
            </a:xfrm>
            <a:prstGeom prst="line">
              <a:avLst/>
            </a:prstGeom>
            <a:grpFill/>
            <a:ln w="11113">
              <a:solidFill>
                <a:srgbClr val="FF0000"/>
              </a:solidFill>
              <a:round/>
              <a:headEnd/>
              <a:tailEnd/>
            </a:ln>
          </p:spPr>
          <p:txBody>
            <a:bodyPr/>
            <a:lstStyle/>
            <a:p>
              <a:pPr>
                <a:defRPr/>
              </a:pPr>
              <a:endParaRPr lang="ja-JP" altLang="en-US"/>
            </a:p>
          </p:txBody>
        </p:sp>
        <p:sp>
          <p:nvSpPr>
            <p:cNvPr id="44366" name="Line 189"/>
            <p:cNvSpPr>
              <a:spLocks noChangeShapeType="1"/>
            </p:cNvSpPr>
            <p:nvPr/>
          </p:nvSpPr>
          <p:spPr bwMode="auto">
            <a:xfrm>
              <a:off x="3025" y="3500"/>
              <a:ext cx="1" cy="1"/>
            </a:xfrm>
            <a:prstGeom prst="line">
              <a:avLst/>
            </a:prstGeom>
            <a:grpFill/>
            <a:ln w="11113">
              <a:solidFill>
                <a:srgbClr val="FF0000"/>
              </a:solidFill>
              <a:round/>
              <a:headEnd/>
              <a:tailEnd/>
            </a:ln>
          </p:spPr>
          <p:txBody>
            <a:bodyPr/>
            <a:lstStyle/>
            <a:p>
              <a:pPr>
                <a:defRPr/>
              </a:pPr>
              <a:endParaRPr lang="ja-JP" altLang="en-US"/>
            </a:p>
          </p:txBody>
        </p:sp>
        <p:sp>
          <p:nvSpPr>
            <p:cNvPr id="44367" name="Line 190"/>
            <p:cNvSpPr>
              <a:spLocks noChangeShapeType="1"/>
            </p:cNvSpPr>
            <p:nvPr/>
          </p:nvSpPr>
          <p:spPr bwMode="auto">
            <a:xfrm>
              <a:off x="3063" y="3500"/>
              <a:ext cx="1" cy="1"/>
            </a:xfrm>
            <a:prstGeom prst="line">
              <a:avLst/>
            </a:prstGeom>
            <a:grpFill/>
            <a:ln w="11113">
              <a:solidFill>
                <a:srgbClr val="FF0000"/>
              </a:solidFill>
              <a:round/>
              <a:headEnd/>
              <a:tailEnd/>
            </a:ln>
          </p:spPr>
          <p:txBody>
            <a:bodyPr/>
            <a:lstStyle/>
            <a:p>
              <a:pPr>
                <a:defRPr/>
              </a:pPr>
              <a:endParaRPr lang="ja-JP" altLang="en-US"/>
            </a:p>
          </p:txBody>
        </p:sp>
        <p:sp>
          <p:nvSpPr>
            <p:cNvPr id="44368" name="Line 191"/>
            <p:cNvSpPr>
              <a:spLocks noChangeShapeType="1"/>
            </p:cNvSpPr>
            <p:nvPr/>
          </p:nvSpPr>
          <p:spPr bwMode="auto">
            <a:xfrm>
              <a:off x="3101" y="3500"/>
              <a:ext cx="1" cy="1"/>
            </a:xfrm>
            <a:prstGeom prst="line">
              <a:avLst/>
            </a:prstGeom>
            <a:grpFill/>
            <a:ln w="11113">
              <a:solidFill>
                <a:srgbClr val="FF0000"/>
              </a:solidFill>
              <a:round/>
              <a:headEnd/>
              <a:tailEnd/>
            </a:ln>
          </p:spPr>
          <p:txBody>
            <a:bodyPr/>
            <a:lstStyle/>
            <a:p>
              <a:pPr>
                <a:defRPr/>
              </a:pPr>
              <a:endParaRPr lang="ja-JP" altLang="en-US"/>
            </a:p>
          </p:txBody>
        </p:sp>
        <p:sp>
          <p:nvSpPr>
            <p:cNvPr id="44369" name="Line 192"/>
            <p:cNvSpPr>
              <a:spLocks noChangeShapeType="1"/>
            </p:cNvSpPr>
            <p:nvPr/>
          </p:nvSpPr>
          <p:spPr bwMode="auto">
            <a:xfrm>
              <a:off x="3135" y="3500"/>
              <a:ext cx="1" cy="1"/>
            </a:xfrm>
            <a:prstGeom prst="line">
              <a:avLst/>
            </a:prstGeom>
            <a:grpFill/>
            <a:ln w="11113">
              <a:solidFill>
                <a:srgbClr val="FF0000"/>
              </a:solidFill>
              <a:round/>
              <a:headEnd/>
              <a:tailEnd/>
            </a:ln>
          </p:spPr>
          <p:txBody>
            <a:bodyPr/>
            <a:lstStyle/>
            <a:p>
              <a:pPr>
                <a:defRPr/>
              </a:pPr>
              <a:endParaRPr lang="ja-JP" altLang="en-US"/>
            </a:p>
          </p:txBody>
        </p:sp>
        <p:sp>
          <p:nvSpPr>
            <p:cNvPr id="44370" name="Line 193"/>
            <p:cNvSpPr>
              <a:spLocks noChangeShapeType="1"/>
            </p:cNvSpPr>
            <p:nvPr/>
          </p:nvSpPr>
          <p:spPr bwMode="auto">
            <a:xfrm>
              <a:off x="3172" y="3500"/>
              <a:ext cx="1" cy="1"/>
            </a:xfrm>
            <a:prstGeom prst="line">
              <a:avLst/>
            </a:prstGeom>
            <a:grpFill/>
            <a:ln w="11113">
              <a:solidFill>
                <a:srgbClr val="FF0000"/>
              </a:solidFill>
              <a:round/>
              <a:headEnd/>
              <a:tailEnd/>
            </a:ln>
          </p:spPr>
          <p:txBody>
            <a:bodyPr/>
            <a:lstStyle/>
            <a:p>
              <a:pPr>
                <a:defRPr/>
              </a:pPr>
              <a:endParaRPr lang="ja-JP" altLang="en-US"/>
            </a:p>
          </p:txBody>
        </p:sp>
        <p:sp>
          <p:nvSpPr>
            <p:cNvPr id="44371" name="Line 194"/>
            <p:cNvSpPr>
              <a:spLocks noChangeShapeType="1"/>
            </p:cNvSpPr>
            <p:nvPr/>
          </p:nvSpPr>
          <p:spPr bwMode="auto">
            <a:xfrm>
              <a:off x="3210" y="3500"/>
              <a:ext cx="1" cy="1"/>
            </a:xfrm>
            <a:prstGeom prst="line">
              <a:avLst/>
            </a:prstGeom>
            <a:grpFill/>
            <a:ln w="11113">
              <a:solidFill>
                <a:srgbClr val="FF0000"/>
              </a:solidFill>
              <a:round/>
              <a:headEnd/>
              <a:tailEnd/>
            </a:ln>
          </p:spPr>
          <p:txBody>
            <a:bodyPr/>
            <a:lstStyle/>
            <a:p>
              <a:pPr>
                <a:defRPr/>
              </a:pPr>
              <a:endParaRPr lang="ja-JP" altLang="en-US"/>
            </a:p>
          </p:txBody>
        </p:sp>
        <p:sp>
          <p:nvSpPr>
            <p:cNvPr id="44372" name="Line 195"/>
            <p:cNvSpPr>
              <a:spLocks noChangeShapeType="1"/>
            </p:cNvSpPr>
            <p:nvPr/>
          </p:nvSpPr>
          <p:spPr bwMode="auto">
            <a:xfrm>
              <a:off x="3248" y="3500"/>
              <a:ext cx="1" cy="1"/>
            </a:xfrm>
            <a:prstGeom prst="line">
              <a:avLst/>
            </a:prstGeom>
            <a:grpFill/>
            <a:ln w="11113">
              <a:solidFill>
                <a:srgbClr val="FF0000"/>
              </a:solidFill>
              <a:round/>
              <a:headEnd/>
              <a:tailEnd/>
            </a:ln>
          </p:spPr>
          <p:txBody>
            <a:bodyPr/>
            <a:lstStyle/>
            <a:p>
              <a:pPr>
                <a:defRPr/>
              </a:pPr>
              <a:endParaRPr lang="ja-JP" altLang="en-US"/>
            </a:p>
          </p:txBody>
        </p:sp>
        <p:sp>
          <p:nvSpPr>
            <p:cNvPr id="44373" name="Line 196"/>
            <p:cNvSpPr>
              <a:spLocks noChangeShapeType="1"/>
            </p:cNvSpPr>
            <p:nvPr/>
          </p:nvSpPr>
          <p:spPr bwMode="auto">
            <a:xfrm>
              <a:off x="3285" y="3500"/>
              <a:ext cx="1" cy="1"/>
            </a:xfrm>
            <a:prstGeom prst="line">
              <a:avLst/>
            </a:prstGeom>
            <a:grpFill/>
            <a:ln w="11113">
              <a:solidFill>
                <a:srgbClr val="FF0000"/>
              </a:solidFill>
              <a:round/>
              <a:headEnd/>
              <a:tailEnd/>
            </a:ln>
          </p:spPr>
          <p:txBody>
            <a:bodyPr/>
            <a:lstStyle/>
            <a:p>
              <a:pPr>
                <a:defRPr/>
              </a:pPr>
              <a:endParaRPr lang="ja-JP" altLang="en-US"/>
            </a:p>
          </p:txBody>
        </p:sp>
        <p:sp>
          <p:nvSpPr>
            <p:cNvPr id="44374" name="Line 197"/>
            <p:cNvSpPr>
              <a:spLocks noChangeShapeType="1"/>
            </p:cNvSpPr>
            <p:nvPr/>
          </p:nvSpPr>
          <p:spPr bwMode="auto">
            <a:xfrm>
              <a:off x="3323" y="3500"/>
              <a:ext cx="1" cy="1"/>
            </a:xfrm>
            <a:prstGeom prst="line">
              <a:avLst/>
            </a:prstGeom>
            <a:grpFill/>
            <a:ln w="11113">
              <a:solidFill>
                <a:srgbClr val="FF0000"/>
              </a:solidFill>
              <a:round/>
              <a:headEnd/>
              <a:tailEnd/>
            </a:ln>
          </p:spPr>
          <p:txBody>
            <a:bodyPr/>
            <a:lstStyle/>
            <a:p>
              <a:pPr>
                <a:defRPr/>
              </a:pPr>
              <a:endParaRPr lang="ja-JP" altLang="en-US"/>
            </a:p>
          </p:txBody>
        </p:sp>
        <p:sp>
          <p:nvSpPr>
            <p:cNvPr id="44375" name="Line 198"/>
            <p:cNvSpPr>
              <a:spLocks noChangeShapeType="1"/>
            </p:cNvSpPr>
            <p:nvPr/>
          </p:nvSpPr>
          <p:spPr bwMode="auto">
            <a:xfrm>
              <a:off x="3361" y="3500"/>
              <a:ext cx="1" cy="1"/>
            </a:xfrm>
            <a:prstGeom prst="line">
              <a:avLst/>
            </a:prstGeom>
            <a:grpFill/>
            <a:ln w="11113">
              <a:solidFill>
                <a:srgbClr val="FF0000"/>
              </a:solidFill>
              <a:round/>
              <a:headEnd/>
              <a:tailEnd/>
            </a:ln>
          </p:spPr>
          <p:txBody>
            <a:bodyPr/>
            <a:lstStyle/>
            <a:p>
              <a:pPr>
                <a:defRPr/>
              </a:pPr>
              <a:endParaRPr lang="ja-JP" altLang="en-US"/>
            </a:p>
          </p:txBody>
        </p:sp>
        <p:sp>
          <p:nvSpPr>
            <p:cNvPr id="44376" name="Line 199"/>
            <p:cNvSpPr>
              <a:spLocks noChangeShapeType="1"/>
            </p:cNvSpPr>
            <p:nvPr/>
          </p:nvSpPr>
          <p:spPr bwMode="auto">
            <a:xfrm>
              <a:off x="3398" y="3500"/>
              <a:ext cx="1" cy="1"/>
            </a:xfrm>
            <a:prstGeom prst="line">
              <a:avLst/>
            </a:prstGeom>
            <a:grpFill/>
            <a:ln w="11113">
              <a:solidFill>
                <a:srgbClr val="FF0000"/>
              </a:solidFill>
              <a:round/>
              <a:headEnd/>
              <a:tailEnd/>
            </a:ln>
          </p:spPr>
          <p:txBody>
            <a:bodyPr/>
            <a:lstStyle/>
            <a:p>
              <a:pPr>
                <a:defRPr/>
              </a:pPr>
              <a:endParaRPr lang="ja-JP" altLang="en-US"/>
            </a:p>
          </p:txBody>
        </p:sp>
        <p:sp>
          <p:nvSpPr>
            <p:cNvPr id="44377" name="Line 200"/>
            <p:cNvSpPr>
              <a:spLocks noChangeShapeType="1"/>
            </p:cNvSpPr>
            <p:nvPr/>
          </p:nvSpPr>
          <p:spPr bwMode="auto">
            <a:xfrm>
              <a:off x="3436" y="3500"/>
              <a:ext cx="1" cy="1"/>
            </a:xfrm>
            <a:prstGeom prst="line">
              <a:avLst/>
            </a:prstGeom>
            <a:grpFill/>
            <a:ln w="11113">
              <a:solidFill>
                <a:srgbClr val="FF0000"/>
              </a:solidFill>
              <a:round/>
              <a:headEnd/>
              <a:tailEnd/>
            </a:ln>
          </p:spPr>
          <p:txBody>
            <a:bodyPr/>
            <a:lstStyle/>
            <a:p>
              <a:pPr>
                <a:defRPr/>
              </a:pPr>
              <a:endParaRPr lang="ja-JP" altLang="en-US"/>
            </a:p>
          </p:txBody>
        </p:sp>
        <p:sp>
          <p:nvSpPr>
            <p:cNvPr id="44378" name="Line 201"/>
            <p:cNvSpPr>
              <a:spLocks noChangeShapeType="1"/>
            </p:cNvSpPr>
            <p:nvPr/>
          </p:nvSpPr>
          <p:spPr bwMode="auto">
            <a:xfrm>
              <a:off x="3473" y="3500"/>
              <a:ext cx="1" cy="1"/>
            </a:xfrm>
            <a:prstGeom prst="line">
              <a:avLst/>
            </a:prstGeom>
            <a:grpFill/>
            <a:ln w="11113">
              <a:solidFill>
                <a:srgbClr val="FF0000"/>
              </a:solidFill>
              <a:round/>
              <a:headEnd/>
              <a:tailEnd/>
            </a:ln>
          </p:spPr>
          <p:txBody>
            <a:bodyPr/>
            <a:lstStyle/>
            <a:p>
              <a:pPr>
                <a:defRPr/>
              </a:pPr>
              <a:endParaRPr lang="ja-JP" altLang="en-US"/>
            </a:p>
          </p:txBody>
        </p:sp>
        <p:sp>
          <p:nvSpPr>
            <p:cNvPr id="44379" name="Line 202"/>
            <p:cNvSpPr>
              <a:spLocks noChangeShapeType="1"/>
            </p:cNvSpPr>
            <p:nvPr/>
          </p:nvSpPr>
          <p:spPr bwMode="auto">
            <a:xfrm>
              <a:off x="3511" y="3500"/>
              <a:ext cx="1" cy="1"/>
            </a:xfrm>
            <a:prstGeom prst="line">
              <a:avLst/>
            </a:prstGeom>
            <a:grpFill/>
            <a:ln w="11113">
              <a:solidFill>
                <a:srgbClr val="FF0000"/>
              </a:solidFill>
              <a:round/>
              <a:headEnd/>
              <a:tailEnd/>
            </a:ln>
          </p:spPr>
          <p:txBody>
            <a:bodyPr/>
            <a:lstStyle/>
            <a:p>
              <a:pPr>
                <a:defRPr/>
              </a:pPr>
              <a:endParaRPr lang="ja-JP" altLang="en-US"/>
            </a:p>
          </p:txBody>
        </p:sp>
      </p:grpSp>
      <p:sp>
        <p:nvSpPr>
          <p:cNvPr id="54275" name="Line 203"/>
          <p:cNvSpPr>
            <a:spLocks noChangeShapeType="1"/>
          </p:cNvSpPr>
          <p:nvPr/>
        </p:nvSpPr>
        <p:spPr bwMode="auto">
          <a:xfrm>
            <a:off x="5626100"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76" name="Line 204"/>
          <p:cNvSpPr>
            <a:spLocks noChangeShapeType="1"/>
          </p:cNvSpPr>
          <p:nvPr/>
        </p:nvSpPr>
        <p:spPr bwMode="auto">
          <a:xfrm>
            <a:off x="5686425"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77" name="Line 205"/>
          <p:cNvSpPr>
            <a:spLocks noChangeShapeType="1"/>
          </p:cNvSpPr>
          <p:nvPr/>
        </p:nvSpPr>
        <p:spPr bwMode="auto">
          <a:xfrm>
            <a:off x="5746750"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78" name="Line 206"/>
          <p:cNvSpPr>
            <a:spLocks noChangeShapeType="1"/>
          </p:cNvSpPr>
          <p:nvPr/>
        </p:nvSpPr>
        <p:spPr bwMode="auto">
          <a:xfrm>
            <a:off x="5805488"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79" name="Line 207"/>
          <p:cNvSpPr>
            <a:spLocks noChangeShapeType="1"/>
          </p:cNvSpPr>
          <p:nvPr/>
        </p:nvSpPr>
        <p:spPr bwMode="auto">
          <a:xfrm>
            <a:off x="5865813"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0" name="Line 208"/>
          <p:cNvSpPr>
            <a:spLocks noChangeShapeType="1"/>
          </p:cNvSpPr>
          <p:nvPr/>
        </p:nvSpPr>
        <p:spPr bwMode="auto">
          <a:xfrm>
            <a:off x="5926138"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1" name="Line 209"/>
          <p:cNvSpPr>
            <a:spLocks noChangeShapeType="1"/>
          </p:cNvSpPr>
          <p:nvPr/>
        </p:nvSpPr>
        <p:spPr bwMode="auto">
          <a:xfrm>
            <a:off x="5984875"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2" name="Line 210"/>
          <p:cNvSpPr>
            <a:spLocks noChangeShapeType="1"/>
          </p:cNvSpPr>
          <p:nvPr/>
        </p:nvSpPr>
        <p:spPr bwMode="auto">
          <a:xfrm>
            <a:off x="6045200"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3" name="Line 211"/>
          <p:cNvSpPr>
            <a:spLocks noChangeShapeType="1"/>
          </p:cNvSpPr>
          <p:nvPr/>
        </p:nvSpPr>
        <p:spPr bwMode="auto">
          <a:xfrm>
            <a:off x="6103938"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4" name="Line 212"/>
          <p:cNvSpPr>
            <a:spLocks noChangeShapeType="1"/>
          </p:cNvSpPr>
          <p:nvPr/>
        </p:nvSpPr>
        <p:spPr bwMode="auto">
          <a:xfrm>
            <a:off x="6164263"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5" name="Line 213"/>
          <p:cNvSpPr>
            <a:spLocks noChangeShapeType="1"/>
          </p:cNvSpPr>
          <p:nvPr/>
        </p:nvSpPr>
        <p:spPr bwMode="auto">
          <a:xfrm>
            <a:off x="6224588"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6" name="Line 214"/>
          <p:cNvSpPr>
            <a:spLocks noChangeShapeType="1"/>
          </p:cNvSpPr>
          <p:nvPr/>
        </p:nvSpPr>
        <p:spPr bwMode="auto">
          <a:xfrm>
            <a:off x="6278563"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7" name="Line 215"/>
          <p:cNvSpPr>
            <a:spLocks noChangeShapeType="1"/>
          </p:cNvSpPr>
          <p:nvPr/>
        </p:nvSpPr>
        <p:spPr bwMode="auto">
          <a:xfrm>
            <a:off x="6337300"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8" name="Line 216"/>
          <p:cNvSpPr>
            <a:spLocks noChangeShapeType="1"/>
          </p:cNvSpPr>
          <p:nvPr/>
        </p:nvSpPr>
        <p:spPr bwMode="auto">
          <a:xfrm>
            <a:off x="6397625"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89" name="Line 217"/>
          <p:cNvSpPr>
            <a:spLocks noChangeShapeType="1"/>
          </p:cNvSpPr>
          <p:nvPr/>
        </p:nvSpPr>
        <p:spPr bwMode="auto">
          <a:xfrm>
            <a:off x="6457950"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0" name="Line 218"/>
          <p:cNvSpPr>
            <a:spLocks noChangeShapeType="1"/>
          </p:cNvSpPr>
          <p:nvPr/>
        </p:nvSpPr>
        <p:spPr bwMode="auto">
          <a:xfrm>
            <a:off x="6516688"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1" name="Line 219"/>
          <p:cNvSpPr>
            <a:spLocks noChangeShapeType="1"/>
          </p:cNvSpPr>
          <p:nvPr/>
        </p:nvSpPr>
        <p:spPr bwMode="auto">
          <a:xfrm>
            <a:off x="6577013"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2" name="Line 220"/>
          <p:cNvSpPr>
            <a:spLocks noChangeShapeType="1"/>
          </p:cNvSpPr>
          <p:nvPr/>
        </p:nvSpPr>
        <p:spPr bwMode="auto">
          <a:xfrm>
            <a:off x="6637338"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3" name="Line 221"/>
          <p:cNvSpPr>
            <a:spLocks noChangeShapeType="1"/>
          </p:cNvSpPr>
          <p:nvPr/>
        </p:nvSpPr>
        <p:spPr bwMode="auto">
          <a:xfrm>
            <a:off x="6696075"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4" name="Line 222"/>
          <p:cNvSpPr>
            <a:spLocks noChangeShapeType="1"/>
          </p:cNvSpPr>
          <p:nvPr/>
        </p:nvSpPr>
        <p:spPr bwMode="auto">
          <a:xfrm>
            <a:off x="6756400"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5" name="Line 223"/>
          <p:cNvSpPr>
            <a:spLocks noChangeShapeType="1"/>
          </p:cNvSpPr>
          <p:nvPr/>
        </p:nvSpPr>
        <p:spPr bwMode="auto">
          <a:xfrm>
            <a:off x="6816725" y="5816600"/>
            <a:ext cx="1588"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6" name="Line 224"/>
          <p:cNvSpPr>
            <a:spLocks noChangeShapeType="1"/>
          </p:cNvSpPr>
          <p:nvPr/>
        </p:nvSpPr>
        <p:spPr bwMode="auto">
          <a:xfrm>
            <a:off x="6875463" y="5816600"/>
            <a:ext cx="1587"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7" name="Line 225"/>
          <p:cNvSpPr>
            <a:spLocks noChangeShapeType="1"/>
          </p:cNvSpPr>
          <p:nvPr/>
        </p:nvSpPr>
        <p:spPr bwMode="auto">
          <a:xfrm>
            <a:off x="1069975" y="1700213"/>
            <a:ext cx="176213"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8" name="Line 226"/>
          <p:cNvSpPr>
            <a:spLocks noChangeShapeType="1"/>
          </p:cNvSpPr>
          <p:nvPr/>
        </p:nvSpPr>
        <p:spPr bwMode="auto">
          <a:xfrm>
            <a:off x="1304925" y="1700213"/>
            <a:ext cx="176213"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299" name="Line 227"/>
          <p:cNvSpPr>
            <a:spLocks noChangeShapeType="1"/>
          </p:cNvSpPr>
          <p:nvPr/>
        </p:nvSpPr>
        <p:spPr bwMode="auto">
          <a:xfrm>
            <a:off x="1539875" y="1700213"/>
            <a:ext cx="174625"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0" name="Line 228"/>
          <p:cNvSpPr>
            <a:spLocks noChangeShapeType="1"/>
          </p:cNvSpPr>
          <p:nvPr/>
        </p:nvSpPr>
        <p:spPr bwMode="auto">
          <a:xfrm>
            <a:off x="1720850" y="1700213"/>
            <a:ext cx="176213"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1" name="Line 229"/>
          <p:cNvSpPr>
            <a:spLocks noChangeShapeType="1"/>
          </p:cNvSpPr>
          <p:nvPr/>
        </p:nvSpPr>
        <p:spPr bwMode="auto">
          <a:xfrm>
            <a:off x="1955800" y="1700213"/>
            <a:ext cx="174625"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2" name="Line 230"/>
          <p:cNvSpPr>
            <a:spLocks noChangeShapeType="1"/>
          </p:cNvSpPr>
          <p:nvPr/>
        </p:nvSpPr>
        <p:spPr bwMode="auto">
          <a:xfrm>
            <a:off x="2189163" y="1700213"/>
            <a:ext cx="176212"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3" name="Line 231"/>
          <p:cNvSpPr>
            <a:spLocks noChangeShapeType="1"/>
          </p:cNvSpPr>
          <p:nvPr/>
        </p:nvSpPr>
        <p:spPr bwMode="auto">
          <a:xfrm>
            <a:off x="2373313" y="1700213"/>
            <a:ext cx="1587" cy="176212"/>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4" name="Line 232"/>
          <p:cNvSpPr>
            <a:spLocks noChangeShapeType="1"/>
          </p:cNvSpPr>
          <p:nvPr/>
        </p:nvSpPr>
        <p:spPr bwMode="auto">
          <a:xfrm>
            <a:off x="2373313" y="1935163"/>
            <a:ext cx="1587" cy="176212"/>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5" name="Line 233"/>
          <p:cNvSpPr>
            <a:spLocks noChangeShapeType="1"/>
          </p:cNvSpPr>
          <p:nvPr/>
        </p:nvSpPr>
        <p:spPr bwMode="auto">
          <a:xfrm>
            <a:off x="2373313" y="2170113"/>
            <a:ext cx="1587" cy="176212"/>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6" name="Line 234"/>
          <p:cNvSpPr>
            <a:spLocks noChangeShapeType="1"/>
          </p:cNvSpPr>
          <p:nvPr/>
        </p:nvSpPr>
        <p:spPr bwMode="auto">
          <a:xfrm>
            <a:off x="2373313" y="2359025"/>
            <a:ext cx="174625"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7" name="Line 235"/>
          <p:cNvSpPr>
            <a:spLocks noChangeShapeType="1"/>
          </p:cNvSpPr>
          <p:nvPr/>
        </p:nvSpPr>
        <p:spPr bwMode="auto">
          <a:xfrm>
            <a:off x="2606675" y="2359025"/>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8" name="Line 236"/>
          <p:cNvSpPr>
            <a:spLocks noChangeShapeType="1"/>
          </p:cNvSpPr>
          <p:nvPr/>
        </p:nvSpPr>
        <p:spPr bwMode="auto">
          <a:xfrm>
            <a:off x="2841625" y="2359025"/>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09" name="Line 237"/>
          <p:cNvSpPr>
            <a:spLocks noChangeShapeType="1"/>
          </p:cNvSpPr>
          <p:nvPr/>
        </p:nvSpPr>
        <p:spPr bwMode="auto">
          <a:xfrm>
            <a:off x="3022600" y="2359025"/>
            <a:ext cx="1588" cy="176213"/>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0" name="Line 238"/>
          <p:cNvSpPr>
            <a:spLocks noChangeShapeType="1"/>
          </p:cNvSpPr>
          <p:nvPr/>
        </p:nvSpPr>
        <p:spPr bwMode="auto">
          <a:xfrm>
            <a:off x="3022600" y="2593975"/>
            <a:ext cx="1588" cy="176213"/>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1" name="Line 239"/>
          <p:cNvSpPr>
            <a:spLocks noChangeShapeType="1"/>
          </p:cNvSpPr>
          <p:nvPr/>
        </p:nvSpPr>
        <p:spPr bwMode="auto">
          <a:xfrm>
            <a:off x="3022600" y="2828925"/>
            <a:ext cx="1588" cy="176213"/>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2" name="Line 240"/>
          <p:cNvSpPr>
            <a:spLocks noChangeShapeType="1"/>
          </p:cNvSpPr>
          <p:nvPr/>
        </p:nvSpPr>
        <p:spPr bwMode="auto">
          <a:xfrm>
            <a:off x="3022600" y="3063875"/>
            <a:ext cx="1588" cy="176213"/>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3" name="Line 241"/>
          <p:cNvSpPr>
            <a:spLocks noChangeShapeType="1"/>
          </p:cNvSpPr>
          <p:nvPr/>
        </p:nvSpPr>
        <p:spPr bwMode="auto">
          <a:xfrm>
            <a:off x="3022600" y="3298825"/>
            <a:ext cx="1588" cy="176213"/>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4" name="Line 242"/>
          <p:cNvSpPr>
            <a:spLocks noChangeShapeType="1"/>
          </p:cNvSpPr>
          <p:nvPr/>
        </p:nvSpPr>
        <p:spPr bwMode="auto">
          <a:xfrm>
            <a:off x="3022600" y="3535363"/>
            <a:ext cx="1588" cy="176212"/>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5" name="Line 243"/>
          <p:cNvSpPr>
            <a:spLocks noChangeShapeType="1"/>
          </p:cNvSpPr>
          <p:nvPr/>
        </p:nvSpPr>
        <p:spPr bwMode="auto">
          <a:xfrm>
            <a:off x="3022600" y="3757613"/>
            <a:ext cx="176213"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6" name="Line 244"/>
          <p:cNvSpPr>
            <a:spLocks noChangeShapeType="1"/>
          </p:cNvSpPr>
          <p:nvPr/>
        </p:nvSpPr>
        <p:spPr bwMode="auto">
          <a:xfrm>
            <a:off x="3257550" y="3757613"/>
            <a:ext cx="176213"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7" name="Line 245"/>
          <p:cNvSpPr>
            <a:spLocks noChangeShapeType="1"/>
          </p:cNvSpPr>
          <p:nvPr/>
        </p:nvSpPr>
        <p:spPr bwMode="auto">
          <a:xfrm>
            <a:off x="3490913" y="3757613"/>
            <a:ext cx="176212"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8" name="Line 246"/>
          <p:cNvSpPr>
            <a:spLocks noChangeShapeType="1"/>
          </p:cNvSpPr>
          <p:nvPr/>
        </p:nvSpPr>
        <p:spPr bwMode="auto">
          <a:xfrm>
            <a:off x="3675063" y="3757613"/>
            <a:ext cx="174625"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19" name="Line 247"/>
          <p:cNvSpPr>
            <a:spLocks noChangeShapeType="1"/>
          </p:cNvSpPr>
          <p:nvPr/>
        </p:nvSpPr>
        <p:spPr bwMode="auto">
          <a:xfrm>
            <a:off x="3908425" y="3757613"/>
            <a:ext cx="176213"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0" name="Line 248"/>
          <p:cNvSpPr>
            <a:spLocks noChangeShapeType="1"/>
          </p:cNvSpPr>
          <p:nvPr/>
        </p:nvSpPr>
        <p:spPr bwMode="auto">
          <a:xfrm>
            <a:off x="4143375" y="3757613"/>
            <a:ext cx="176213"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1" name="Line 249"/>
          <p:cNvSpPr>
            <a:spLocks noChangeShapeType="1"/>
          </p:cNvSpPr>
          <p:nvPr/>
        </p:nvSpPr>
        <p:spPr bwMode="auto">
          <a:xfrm>
            <a:off x="4324350" y="3757613"/>
            <a:ext cx="1588" cy="176212"/>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2" name="Line 250"/>
          <p:cNvSpPr>
            <a:spLocks noChangeShapeType="1"/>
          </p:cNvSpPr>
          <p:nvPr/>
        </p:nvSpPr>
        <p:spPr bwMode="auto">
          <a:xfrm>
            <a:off x="4324350" y="3992563"/>
            <a:ext cx="1588" cy="177800"/>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3" name="Line 251"/>
          <p:cNvSpPr>
            <a:spLocks noChangeShapeType="1"/>
          </p:cNvSpPr>
          <p:nvPr/>
        </p:nvSpPr>
        <p:spPr bwMode="auto">
          <a:xfrm>
            <a:off x="4324350" y="4229100"/>
            <a:ext cx="1588" cy="176213"/>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4" name="Line 252"/>
          <p:cNvSpPr>
            <a:spLocks noChangeShapeType="1"/>
          </p:cNvSpPr>
          <p:nvPr/>
        </p:nvSpPr>
        <p:spPr bwMode="auto">
          <a:xfrm>
            <a:off x="4324350"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5" name="Line 253"/>
          <p:cNvSpPr>
            <a:spLocks noChangeShapeType="1"/>
          </p:cNvSpPr>
          <p:nvPr/>
        </p:nvSpPr>
        <p:spPr bwMode="auto">
          <a:xfrm>
            <a:off x="4559300"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6" name="Line 254"/>
          <p:cNvSpPr>
            <a:spLocks noChangeShapeType="1"/>
          </p:cNvSpPr>
          <p:nvPr/>
        </p:nvSpPr>
        <p:spPr bwMode="auto">
          <a:xfrm>
            <a:off x="4794250" y="4457700"/>
            <a:ext cx="174625"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7" name="Line 255"/>
          <p:cNvSpPr>
            <a:spLocks noChangeShapeType="1"/>
          </p:cNvSpPr>
          <p:nvPr/>
        </p:nvSpPr>
        <p:spPr bwMode="auto">
          <a:xfrm>
            <a:off x="4976813" y="4457700"/>
            <a:ext cx="174625"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8" name="Line 256"/>
          <p:cNvSpPr>
            <a:spLocks noChangeShapeType="1"/>
          </p:cNvSpPr>
          <p:nvPr/>
        </p:nvSpPr>
        <p:spPr bwMode="auto">
          <a:xfrm>
            <a:off x="5210175"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29" name="Line 257"/>
          <p:cNvSpPr>
            <a:spLocks noChangeShapeType="1"/>
          </p:cNvSpPr>
          <p:nvPr/>
        </p:nvSpPr>
        <p:spPr bwMode="auto">
          <a:xfrm>
            <a:off x="5445125"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0" name="Line 258"/>
          <p:cNvSpPr>
            <a:spLocks noChangeShapeType="1"/>
          </p:cNvSpPr>
          <p:nvPr/>
        </p:nvSpPr>
        <p:spPr bwMode="auto">
          <a:xfrm>
            <a:off x="5626100"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1" name="Line 259"/>
          <p:cNvSpPr>
            <a:spLocks noChangeShapeType="1"/>
          </p:cNvSpPr>
          <p:nvPr/>
        </p:nvSpPr>
        <p:spPr bwMode="auto">
          <a:xfrm>
            <a:off x="5861050"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2" name="Line 260"/>
          <p:cNvSpPr>
            <a:spLocks noChangeShapeType="1"/>
          </p:cNvSpPr>
          <p:nvPr/>
        </p:nvSpPr>
        <p:spPr bwMode="auto">
          <a:xfrm>
            <a:off x="6096000" y="4457700"/>
            <a:ext cx="174625"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3" name="Line 261"/>
          <p:cNvSpPr>
            <a:spLocks noChangeShapeType="1"/>
          </p:cNvSpPr>
          <p:nvPr/>
        </p:nvSpPr>
        <p:spPr bwMode="auto">
          <a:xfrm>
            <a:off x="6278563" y="4457700"/>
            <a:ext cx="174625"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4" name="Line 262"/>
          <p:cNvSpPr>
            <a:spLocks noChangeShapeType="1"/>
          </p:cNvSpPr>
          <p:nvPr/>
        </p:nvSpPr>
        <p:spPr bwMode="auto">
          <a:xfrm>
            <a:off x="6511925"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5" name="Line 263"/>
          <p:cNvSpPr>
            <a:spLocks noChangeShapeType="1"/>
          </p:cNvSpPr>
          <p:nvPr/>
        </p:nvSpPr>
        <p:spPr bwMode="auto">
          <a:xfrm>
            <a:off x="6746875" y="4457700"/>
            <a:ext cx="176213" cy="1588"/>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6" name="Line 264"/>
          <p:cNvSpPr>
            <a:spLocks noChangeShapeType="1"/>
          </p:cNvSpPr>
          <p:nvPr/>
        </p:nvSpPr>
        <p:spPr bwMode="auto">
          <a:xfrm>
            <a:off x="1069975"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7" name="Line 265"/>
          <p:cNvSpPr>
            <a:spLocks noChangeShapeType="1"/>
          </p:cNvSpPr>
          <p:nvPr/>
        </p:nvSpPr>
        <p:spPr bwMode="auto">
          <a:xfrm>
            <a:off x="1363663"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8" name="Line 266"/>
          <p:cNvSpPr>
            <a:spLocks noChangeShapeType="1"/>
          </p:cNvSpPr>
          <p:nvPr/>
        </p:nvSpPr>
        <p:spPr bwMode="auto">
          <a:xfrm>
            <a:off x="142398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39" name="Line 267"/>
          <p:cNvSpPr>
            <a:spLocks noChangeShapeType="1"/>
          </p:cNvSpPr>
          <p:nvPr/>
        </p:nvSpPr>
        <p:spPr bwMode="auto">
          <a:xfrm>
            <a:off x="1482725"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0" name="Line 268"/>
          <p:cNvSpPr>
            <a:spLocks noChangeShapeType="1"/>
          </p:cNvSpPr>
          <p:nvPr/>
        </p:nvSpPr>
        <p:spPr bwMode="auto">
          <a:xfrm>
            <a:off x="172085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1" name="Line 269"/>
          <p:cNvSpPr>
            <a:spLocks noChangeShapeType="1"/>
          </p:cNvSpPr>
          <p:nvPr/>
        </p:nvSpPr>
        <p:spPr bwMode="auto">
          <a:xfrm>
            <a:off x="201453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2" name="Line 270"/>
          <p:cNvSpPr>
            <a:spLocks noChangeShapeType="1"/>
          </p:cNvSpPr>
          <p:nvPr/>
        </p:nvSpPr>
        <p:spPr bwMode="auto">
          <a:xfrm>
            <a:off x="2073275" y="1700213"/>
            <a:ext cx="1588"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3" name="Line 271"/>
          <p:cNvSpPr>
            <a:spLocks noChangeShapeType="1"/>
          </p:cNvSpPr>
          <p:nvPr/>
        </p:nvSpPr>
        <p:spPr bwMode="auto">
          <a:xfrm>
            <a:off x="213360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4" name="Line 272"/>
          <p:cNvSpPr>
            <a:spLocks noChangeShapeType="1"/>
          </p:cNvSpPr>
          <p:nvPr/>
        </p:nvSpPr>
        <p:spPr bwMode="auto">
          <a:xfrm>
            <a:off x="2373313" y="1700213"/>
            <a:ext cx="233362"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5" name="Line 273"/>
          <p:cNvSpPr>
            <a:spLocks noChangeShapeType="1"/>
          </p:cNvSpPr>
          <p:nvPr/>
        </p:nvSpPr>
        <p:spPr bwMode="auto">
          <a:xfrm>
            <a:off x="2665413"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6" name="Line 274"/>
          <p:cNvSpPr>
            <a:spLocks noChangeShapeType="1"/>
          </p:cNvSpPr>
          <p:nvPr/>
        </p:nvSpPr>
        <p:spPr bwMode="auto">
          <a:xfrm>
            <a:off x="272573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7" name="Line 275"/>
          <p:cNvSpPr>
            <a:spLocks noChangeShapeType="1"/>
          </p:cNvSpPr>
          <p:nvPr/>
        </p:nvSpPr>
        <p:spPr bwMode="auto">
          <a:xfrm>
            <a:off x="2784475"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8" name="Line 276"/>
          <p:cNvSpPr>
            <a:spLocks noChangeShapeType="1"/>
          </p:cNvSpPr>
          <p:nvPr/>
        </p:nvSpPr>
        <p:spPr bwMode="auto">
          <a:xfrm>
            <a:off x="302260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49" name="Line 277"/>
          <p:cNvSpPr>
            <a:spLocks noChangeShapeType="1"/>
          </p:cNvSpPr>
          <p:nvPr/>
        </p:nvSpPr>
        <p:spPr bwMode="auto">
          <a:xfrm>
            <a:off x="331628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0" name="Line 278"/>
          <p:cNvSpPr>
            <a:spLocks noChangeShapeType="1"/>
          </p:cNvSpPr>
          <p:nvPr/>
        </p:nvSpPr>
        <p:spPr bwMode="auto">
          <a:xfrm>
            <a:off x="3375025" y="1700213"/>
            <a:ext cx="1588"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1" name="Line 279"/>
          <p:cNvSpPr>
            <a:spLocks noChangeShapeType="1"/>
          </p:cNvSpPr>
          <p:nvPr/>
        </p:nvSpPr>
        <p:spPr bwMode="auto">
          <a:xfrm>
            <a:off x="343535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2" name="Line 280"/>
          <p:cNvSpPr>
            <a:spLocks noChangeShapeType="1"/>
          </p:cNvSpPr>
          <p:nvPr/>
        </p:nvSpPr>
        <p:spPr bwMode="auto">
          <a:xfrm>
            <a:off x="3675063" y="1700213"/>
            <a:ext cx="233362"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3" name="Line 281"/>
          <p:cNvSpPr>
            <a:spLocks noChangeShapeType="1"/>
          </p:cNvSpPr>
          <p:nvPr/>
        </p:nvSpPr>
        <p:spPr bwMode="auto">
          <a:xfrm>
            <a:off x="3967163"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4" name="Line 282"/>
          <p:cNvSpPr>
            <a:spLocks noChangeShapeType="1"/>
          </p:cNvSpPr>
          <p:nvPr/>
        </p:nvSpPr>
        <p:spPr bwMode="auto">
          <a:xfrm>
            <a:off x="402748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5" name="Line 283"/>
          <p:cNvSpPr>
            <a:spLocks noChangeShapeType="1"/>
          </p:cNvSpPr>
          <p:nvPr/>
        </p:nvSpPr>
        <p:spPr bwMode="auto">
          <a:xfrm>
            <a:off x="4086225"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6" name="Line 284"/>
          <p:cNvSpPr>
            <a:spLocks noChangeShapeType="1"/>
          </p:cNvSpPr>
          <p:nvPr/>
        </p:nvSpPr>
        <p:spPr bwMode="auto">
          <a:xfrm>
            <a:off x="432435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7" name="Line 285"/>
          <p:cNvSpPr>
            <a:spLocks noChangeShapeType="1"/>
          </p:cNvSpPr>
          <p:nvPr/>
        </p:nvSpPr>
        <p:spPr bwMode="auto">
          <a:xfrm>
            <a:off x="461803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8" name="Line 286"/>
          <p:cNvSpPr>
            <a:spLocks noChangeShapeType="1"/>
          </p:cNvSpPr>
          <p:nvPr/>
        </p:nvSpPr>
        <p:spPr bwMode="auto">
          <a:xfrm>
            <a:off x="4676775" y="1700213"/>
            <a:ext cx="1588"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59" name="Line 287"/>
          <p:cNvSpPr>
            <a:spLocks noChangeShapeType="1"/>
          </p:cNvSpPr>
          <p:nvPr/>
        </p:nvSpPr>
        <p:spPr bwMode="auto">
          <a:xfrm>
            <a:off x="473710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0" name="Line 288"/>
          <p:cNvSpPr>
            <a:spLocks noChangeShapeType="1"/>
          </p:cNvSpPr>
          <p:nvPr/>
        </p:nvSpPr>
        <p:spPr bwMode="auto">
          <a:xfrm>
            <a:off x="4976813" y="1700213"/>
            <a:ext cx="233362"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1" name="Line 289"/>
          <p:cNvSpPr>
            <a:spLocks noChangeShapeType="1"/>
          </p:cNvSpPr>
          <p:nvPr/>
        </p:nvSpPr>
        <p:spPr bwMode="auto">
          <a:xfrm>
            <a:off x="5268913"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2" name="Line 290"/>
          <p:cNvSpPr>
            <a:spLocks noChangeShapeType="1"/>
          </p:cNvSpPr>
          <p:nvPr/>
        </p:nvSpPr>
        <p:spPr bwMode="auto">
          <a:xfrm>
            <a:off x="532923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3" name="Line 291"/>
          <p:cNvSpPr>
            <a:spLocks noChangeShapeType="1"/>
          </p:cNvSpPr>
          <p:nvPr/>
        </p:nvSpPr>
        <p:spPr bwMode="auto">
          <a:xfrm>
            <a:off x="5387975"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4" name="Line 292"/>
          <p:cNvSpPr>
            <a:spLocks noChangeShapeType="1"/>
          </p:cNvSpPr>
          <p:nvPr/>
        </p:nvSpPr>
        <p:spPr bwMode="auto">
          <a:xfrm>
            <a:off x="562610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5" name="Line 293"/>
          <p:cNvSpPr>
            <a:spLocks noChangeShapeType="1"/>
          </p:cNvSpPr>
          <p:nvPr/>
        </p:nvSpPr>
        <p:spPr bwMode="auto">
          <a:xfrm>
            <a:off x="591978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6" name="Line 294"/>
          <p:cNvSpPr>
            <a:spLocks noChangeShapeType="1"/>
          </p:cNvSpPr>
          <p:nvPr/>
        </p:nvSpPr>
        <p:spPr bwMode="auto">
          <a:xfrm>
            <a:off x="5980113"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7" name="Line 295"/>
          <p:cNvSpPr>
            <a:spLocks noChangeShapeType="1"/>
          </p:cNvSpPr>
          <p:nvPr/>
        </p:nvSpPr>
        <p:spPr bwMode="auto">
          <a:xfrm>
            <a:off x="6038850" y="1700213"/>
            <a:ext cx="234950"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8" name="Line 296"/>
          <p:cNvSpPr>
            <a:spLocks noChangeShapeType="1"/>
          </p:cNvSpPr>
          <p:nvPr/>
        </p:nvSpPr>
        <p:spPr bwMode="auto">
          <a:xfrm>
            <a:off x="6278563" y="1700213"/>
            <a:ext cx="233362"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69" name="Line 297"/>
          <p:cNvSpPr>
            <a:spLocks noChangeShapeType="1"/>
          </p:cNvSpPr>
          <p:nvPr/>
        </p:nvSpPr>
        <p:spPr bwMode="auto">
          <a:xfrm>
            <a:off x="6570663"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70" name="Line 298"/>
          <p:cNvSpPr>
            <a:spLocks noChangeShapeType="1"/>
          </p:cNvSpPr>
          <p:nvPr/>
        </p:nvSpPr>
        <p:spPr bwMode="auto">
          <a:xfrm>
            <a:off x="6630988" y="1700213"/>
            <a:ext cx="1587"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71" name="Line 299"/>
          <p:cNvSpPr>
            <a:spLocks noChangeShapeType="1"/>
          </p:cNvSpPr>
          <p:nvPr/>
        </p:nvSpPr>
        <p:spPr bwMode="auto">
          <a:xfrm>
            <a:off x="6691313" y="1700213"/>
            <a:ext cx="233362" cy="1587"/>
          </a:xfrm>
          <a:prstGeom prst="line">
            <a:avLst/>
          </a:prstGeom>
          <a:noFill/>
          <a:ln w="11113">
            <a:solidFill>
              <a:srgbClr val="FF0000"/>
            </a:solidFill>
            <a:round/>
            <a:headEnd/>
            <a:tailEnd/>
          </a:ln>
          <a:extLst>
            <a:ext uri="{909E8E84-426E-40dd-AFC4-6F175D3DCCD1}">
              <a14:hiddenFill xmlns:a14="http://schemas.microsoft.com/office/drawing/2010/main" xmlns="">
                <a:noFill/>
              </a14:hiddenFill>
            </a:ext>
          </a:extLst>
        </p:spPr>
        <p:txBody>
          <a:bodyPr lIns="83786" tIns="41893" rIns="83786" bIns="41893"/>
          <a:lstStyle/>
          <a:p>
            <a:endParaRPr lang="ja-JP" altLang="en-US"/>
          </a:p>
        </p:txBody>
      </p:sp>
      <p:sp>
        <p:nvSpPr>
          <p:cNvPr id="54372" name="Oval 300"/>
          <p:cNvSpPr>
            <a:spLocks noChangeArrowheads="1"/>
          </p:cNvSpPr>
          <p:nvPr/>
        </p:nvSpPr>
        <p:spPr bwMode="auto">
          <a:xfrm>
            <a:off x="1022350" y="1649413"/>
            <a:ext cx="98425" cy="100012"/>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73" name="Oval 301"/>
          <p:cNvSpPr>
            <a:spLocks noChangeArrowheads="1"/>
          </p:cNvSpPr>
          <p:nvPr/>
        </p:nvSpPr>
        <p:spPr bwMode="auto">
          <a:xfrm>
            <a:off x="1671638" y="5106988"/>
            <a:ext cx="100012" cy="100012"/>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74" name="Oval 302"/>
          <p:cNvSpPr>
            <a:spLocks noChangeArrowheads="1"/>
          </p:cNvSpPr>
          <p:nvPr/>
        </p:nvSpPr>
        <p:spPr bwMode="auto">
          <a:xfrm>
            <a:off x="232410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75" name="Oval 303"/>
          <p:cNvSpPr>
            <a:spLocks noChangeArrowheads="1"/>
          </p:cNvSpPr>
          <p:nvPr/>
        </p:nvSpPr>
        <p:spPr bwMode="auto">
          <a:xfrm>
            <a:off x="2974975"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76" name="Oval 304"/>
          <p:cNvSpPr>
            <a:spLocks noChangeArrowheads="1"/>
          </p:cNvSpPr>
          <p:nvPr/>
        </p:nvSpPr>
        <p:spPr bwMode="auto">
          <a:xfrm>
            <a:off x="362585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77" name="Oval 305"/>
          <p:cNvSpPr>
            <a:spLocks noChangeArrowheads="1"/>
          </p:cNvSpPr>
          <p:nvPr/>
        </p:nvSpPr>
        <p:spPr bwMode="auto">
          <a:xfrm>
            <a:off x="4276725"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78" name="Oval 306"/>
          <p:cNvSpPr>
            <a:spLocks noChangeArrowheads="1"/>
          </p:cNvSpPr>
          <p:nvPr/>
        </p:nvSpPr>
        <p:spPr bwMode="auto">
          <a:xfrm>
            <a:off x="492760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79" name="Oval 307"/>
          <p:cNvSpPr>
            <a:spLocks noChangeArrowheads="1"/>
          </p:cNvSpPr>
          <p:nvPr/>
        </p:nvSpPr>
        <p:spPr bwMode="auto">
          <a:xfrm>
            <a:off x="5578475"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0" name="Oval 308"/>
          <p:cNvSpPr>
            <a:spLocks noChangeArrowheads="1"/>
          </p:cNvSpPr>
          <p:nvPr/>
        </p:nvSpPr>
        <p:spPr bwMode="auto">
          <a:xfrm>
            <a:off x="622935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1" name="Oval 309"/>
          <p:cNvSpPr>
            <a:spLocks noChangeArrowheads="1"/>
          </p:cNvSpPr>
          <p:nvPr/>
        </p:nvSpPr>
        <p:spPr bwMode="auto">
          <a:xfrm>
            <a:off x="6880225" y="5765800"/>
            <a:ext cx="100013"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2" name="Oval 310"/>
          <p:cNvSpPr>
            <a:spLocks noChangeArrowheads="1"/>
          </p:cNvSpPr>
          <p:nvPr/>
        </p:nvSpPr>
        <p:spPr bwMode="auto">
          <a:xfrm>
            <a:off x="1022350" y="1649413"/>
            <a:ext cx="98425" cy="100012"/>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3" name="Oval 311"/>
          <p:cNvSpPr>
            <a:spLocks noChangeArrowheads="1"/>
          </p:cNvSpPr>
          <p:nvPr/>
        </p:nvSpPr>
        <p:spPr bwMode="auto">
          <a:xfrm>
            <a:off x="1671638" y="5106988"/>
            <a:ext cx="100012" cy="100012"/>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4" name="Oval 312"/>
          <p:cNvSpPr>
            <a:spLocks noChangeArrowheads="1"/>
          </p:cNvSpPr>
          <p:nvPr/>
        </p:nvSpPr>
        <p:spPr bwMode="auto">
          <a:xfrm>
            <a:off x="232410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5" name="Oval 313"/>
          <p:cNvSpPr>
            <a:spLocks noChangeArrowheads="1"/>
          </p:cNvSpPr>
          <p:nvPr/>
        </p:nvSpPr>
        <p:spPr bwMode="auto">
          <a:xfrm>
            <a:off x="2974975"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6" name="Oval 314"/>
          <p:cNvSpPr>
            <a:spLocks noChangeArrowheads="1"/>
          </p:cNvSpPr>
          <p:nvPr/>
        </p:nvSpPr>
        <p:spPr bwMode="auto">
          <a:xfrm>
            <a:off x="362585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7" name="Oval 315"/>
          <p:cNvSpPr>
            <a:spLocks noChangeArrowheads="1"/>
          </p:cNvSpPr>
          <p:nvPr/>
        </p:nvSpPr>
        <p:spPr bwMode="auto">
          <a:xfrm>
            <a:off x="4276725"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8" name="Oval 316"/>
          <p:cNvSpPr>
            <a:spLocks noChangeArrowheads="1"/>
          </p:cNvSpPr>
          <p:nvPr/>
        </p:nvSpPr>
        <p:spPr bwMode="auto">
          <a:xfrm>
            <a:off x="492760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89" name="Oval 317"/>
          <p:cNvSpPr>
            <a:spLocks noChangeArrowheads="1"/>
          </p:cNvSpPr>
          <p:nvPr/>
        </p:nvSpPr>
        <p:spPr bwMode="auto">
          <a:xfrm>
            <a:off x="5578475"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90" name="Oval 318"/>
          <p:cNvSpPr>
            <a:spLocks noChangeArrowheads="1"/>
          </p:cNvSpPr>
          <p:nvPr/>
        </p:nvSpPr>
        <p:spPr bwMode="auto">
          <a:xfrm>
            <a:off x="6229350" y="5765800"/>
            <a:ext cx="98425"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91" name="Oval 319"/>
          <p:cNvSpPr>
            <a:spLocks noChangeArrowheads="1"/>
          </p:cNvSpPr>
          <p:nvPr/>
        </p:nvSpPr>
        <p:spPr bwMode="auto">
          <a:xfrm>
            <a:off x="6880225" y="5765800"/>
            <a:ext cx="100013" cy="100013"/>
          </a:xfrm>
          <a:prstGeom prst="ellipse">
            <a:avLst/>
          </a:prstGeom>
          <a:solidFill>
            <a:srgbClr val="FF0000"/>
          </a:solidFill>
          <a:ln w="22225">
            <a:solidFill>
              <a:srgbClr val="FF0000"/>
            </a:solidFill>
            <a:round/>
            <a:headEnd/>
            <a:tailEnd/>
          </a:ln>
        </p:spPr>
        <p:txBody>
          <a:bodyPr lIns="83786" tIns="41893" rIns="83786" bIns="41893"/>
          <a:lstStyle/>
          <a:p>
            <a:endParaRPr lang="ja-JP" altLang="en-US"/>
          </a:p>
        </p:txBody>
      </p:sp>
      <p:sp>
        <p:nvSpPr>
          <p:cNvPr id="54392" name="Freeform 320"/>
          <p:cNvSpPr>
            <a:spLocks/>
          </p:cNvSpPr>
          <p:nvPr/>
        </p:nvSpPr>
        <p:spPr bwMode="auto">
          <a:xfrm>
            <a:off x="1009650" y="1665288"/>
            <a:ext cx="122238" cy="104775"/>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393" name="Freeform 321"/>
          <p:cNvSpPr>
            <a:spLocks/>
          </p:cNvSpPr>
          <p:nvPr/>
        </p:nvSpPr>
        <p:spPr bwMode="auto">
          <a:xfrm>
            <a:off x="1660525" y="1665288"/>
            <a:ext cx="122238" cy="104775"/>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394" name="Freeform 322"/>
          <p:cNvSpPr>
            <a:spLocks/>
          </p:cNvSpPr>
          <p:nvPr/>
        </p:nvSpPr>
        <p:spPr bwMode="auto">
          <a:xfrm>
            <a:off x="2311400" y="1665288"/>
            <a:ext cx="122238" cy="104775"/>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395" name="Freeform 323"/>
          <p:cNvSpPr>
            <a:spLocks/>
          </p:cNvSpPr>
          <p:nvPr/>
        </p:nvSpPr>
        <p:spPr bwMode="auto">
          <a:xfrm>
            <a:off x="2962275" y="2322513"/>
            <a:ext cx="122238" cy="106362"/>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396" name="Freeform 324"/>
          <p:cNvSpPr>
            <a:spLocks/>
          </p:cNvSpPr>
          <p:nvPr/>
        </p:nvSpPr>
        <p:spPr bwMode="auto">
          <a:xfrm>
            <a:off x="3613150" y="3722688"/>
            <a:ext cx="122238" cy="106362"/>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397" name="Freeform 325"/>
          <p:cNvSpPr>
            <a:spLocks/>
          </p:cNvSpPr>
          <p:nvPr/>
        </p:nvSpPr>
        <p:spPr bwMode="auto">
          <a:xfrm>
            <a:off x="4264025" y="3722688"/>
            <a:ext cx="122238" cy="106362"/>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7" y="133"/>
                </a:moveTo>
                <a:lnTo>
                  <a:pt x="0" y="0"/>
                </a:lnTo>
                <a:lnTo>
                  <a:pt x="153"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398" name="Freeform 326"/>
          <p:cNvSpPr>
            <a:spLocks/>
          </p:cNvSpPr>
          <p:nvPr/>
        </p:nvSpPr>
        <p:spPr bwMode="auto">
          <a:xfrm>
            <a:off x="4914900" y="4422775"/>
            <a:ext cx="122238" cy="106363"/>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399" name="Freeform 327"/>
          <p:cNvSpPr>
            <a:spLocks/>
          </p:cNvSpPr>
          <p:nvPr/>
        </p:nvSpPr>
        <p:spPr bwMode="auto">
          <a:xfrm>
            <a:off x="5565775" y="4422775"/>
            <a:ext cx="122238" cy="106363"/>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7" y="133"/>
                </a:moveTo>
                <a:lnTo>
                  <a:pt x="0" y="0"/>
                </a:lnTo>
                <a:lnTo>
                  <a:pt x="153"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0" name="Freeform 328"/>
          <p:cNvSpPr>
            <a:spLocks/>
          </p:cNvSpPr>
          <p:nvPr/>
        </p:nvSpPr>
        <p:spPr bwMode="auto">
          <a:xfrm>
            <a:off x="6216650" y="4422775"/>
            <a:ext cx="122238" cy="106363"/>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1" name="Freeform 329"/>
          <p:cNvSpPr>
            <a:spLocks/>
          </p:cNvSpPr>
          <p:nvPr/>
        </p:nvSpPr>
        <p:spPr bwMode="auto">
          <a:xfrm>
            <a:off x="6869113" y="4422775"/>
            <a:ext cx="122237" cy="106363"/>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2" name="Freeform 330"/>
          <p:cNvSpPr>
            <a:spLocks/>
          </p:cNvSpPr>
          <p:nvPr/>
        </p:nvSpPr>
        <p:spPr bwMode="auto">
          <a:xfrm>
            <a:off x="1009650" y="1665288"/>
            <a:ext cx="122238" cy="104775"/>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3" name="Freeform 331"/>
          <p:cNvSpPr>
            <a:spLocks/>
          </p:cNvSpPr>
          <p:nvPr/>
        </p:nvSpPr>
        <p:spPr bwMode="auto">
          <a:xfrm>
            <a:off x="1660525" y="1665288"/>
            <a:ext cx="122238" cy="104775"/>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4" name="Freeform 332"/>
          <p:cNvSpPr>
            <a:spLocks/>
          </p:cNvSpPr>
          <p:nvPr/>
        </p:nvSpPr>
        <p:spPr bwMode="auto">
          <a:xfrm>
            <a:off x="2311400" y="1665288"/>
            <a:ext cx="122238" cy="104775"/>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5" name="Freeform 333"/>
          <p:cNvSpPr>
            <a:spLocks/>
          </p:cNvSpPr>
          <p:nvPr/>
        </p:nvSpPr>
        <p:spPr bwMode="auto">
          <a:xfrm>
            <a:off x="2962275" y="1665288"/>
            <a:ext cx="122238" cy="104775"/>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6" name="Freeform 334"/>
          <p:cNvSpPr>
            <a:spLocks/>
          </p:cNvSpPr>
          <p:nvPr/>
        </p:nvSpPr>
        <p:spPr bwMode="auto">
          <a:xfrm>
            <a:off x="3613150" y="1665288"/>
            <a:ext cx="122238" cy="104775"/>
          </a:xfrm>
          <a:custGeom>
            <a:avLst/>
            <a:gdLst>
              <a:gd name="T0" fmla="*/ 2147483647 w 154"/>
              <a:gd name="T1" fmla="*/ 2147483647 h 133"/>
              <a:gd name="T2" fmla="*/ 0 w 154"/>
              <a:gd name="T3" fmla="*/ 0 h 133"/>
              <a:gd name="T4" fmla="*/ 2147483647 w 154"/>
              <a:gd name="T5" fmla="*/ 0 h 133"/>
              <a:gd name="T6" fmla="*/ 2147483647 w 154"/>
              <a:gd name="T7" fmla="*/ 2147483647 h 133"/>
              <a:gd name="T8" fmla="*/ 0 60000 65536"/>
              <a:gd name="T9" fmla="*/ 0 60000 65536"/>
              <a:gd name="T10" fmla="*/ 0 60000 65536"/>
              <a:gd name="T11" fmla="*/ 0 60000 65536"/>
              <a:gd name="T12" fmla="*/ 0 w 154"/>
              <a:gd name="T13" fmla="*/ 0 h 133"/>
              <a:gd name="T14" fmla="*/ 154 w 154"/>
              <a:gd name="T15" fmla="*/ 133 h 133"/>
            </a:gdLst>
            <a:ahLst/>
            <a:cxnLst>
              <a:cxn ang="T8">
                <a:pos x="T0" y="T1"/>
              </a:cxn>
              <a:cxn ang="T9">
                <a:pos x="T2" y="T3"/>
              </a:cxn>
              <a:cxn ang="T10">
                <a:pos x="T4" y="T5"/>
              </a:cxn>
              <a:cxn ang="T11">
                <a:pos x="T6" y="T7"/>
              </a:cxn>
            </a:cxnLst>
            <a:rect l="T12" t="T13" r="T14" b="T15"/>
            <a:pathLst>
              <a:path w="154" h="133">
                <a:moveTo>
                  <a:pt x="77" y="133"/>
                </a:moveTo>
                <a:lnTo>
                  <a:pt x="0" y="0"/>
                </a:lnTo>
                <a:lnTo>
                  <a:pt x="154"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7" name="Freeform 335"/>
          <p:cNvSpPr>
            <a:spLocks/>
          </p:cNvSpPr>
          <p:nvPr/>
        </p:nvSpPr>
        <p:spPr bwMode="auto">
          <a:xfrm>
            <a:off x="4264025" y="1665288"/>
            <a:ext cx="122238" cy="104775"/>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7" y="133"/>
                </a:moveTo>
                <a:lnTo>
                  <a:pt x="0" y="0"/>
                </a:lnTo>
                <a:lnTo>
                  <a:pt x="153"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8" name="Freeform 336"/>
          <p:cNvSpPr>
            <a:spLocks/>
          </p:cNvSpPr>
          <p:nvPr/>
        </p:nvSpPr>
        <p:spPr bwMode="auto">
          <a:xfrm>
            <a:off x="4914900" y="1665288"/>
            <a:ext cx="122238" cy="104775"/>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09" name="Freeform 337"/>
          <p:cNvSpPr>
            <a:spLocks/>
          </p:cNvSpPr>
          <p:nvPr/>
        </p:nvSpPr>
        <p:spPr bwMode="auto">
          <a:xfrm>
            <a:off x="5565775" y="1665288"/>
            <a:ext cx="122238" cy="104775"/>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7" y="133"/>
                </a:moveTo>
                <a:lnTo>
                  <a:pt x="0" y="0"/>
                </a:lnTo>
                <a:lnTo>
                  <a:pt x="153" y="0"/>
                </a:lnTo>
                <a:lnTo>
                  <a:pt x="77"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10" name="Freeform 338"/>
          <p:cNvSpPr>
            <a:spLocks/>
          </p:cNvSpPr>
          <p:nvPr/>
        </p:nvSpPr>
        <p:spPr bwMode="auto">
          <a:xfrm>
            <a:off x="6216650" y="1665288"/>
            <a:ext cx="122238" cy="104775"/>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11" name="Freeform 339"/>
          <p:cNvSpPr>
            <a:spLocks/>
          </p:cNvSpPr>
          <p:nvPr/>
        </p:nvSpPr>
        <p:spPr bwMode="auto">
          <a:xfrm>
            <a:off x="6869113" y="1665288"/>
            <a:ext cx="122237" cy="104775"/>
          </a:xfrm>
          <a:custGeom>
            <a:avLst/>
            <a:gdLst>
              <a:gd name="T0" fmla="*/ 2147483647 w 153"/>
              <a:gd name="T1" fmla="*/ 2147483647 h 133"/>
              <a:gd name="T2" fmla="*/ 0 w 153"/>
              <a:gd name="T3" fmla="*/ 0 h 133"/>
              <a:gd name="T4" fmla="*/ 2147483647 w 153"/>
              <a:gd name="T5" fmla="*/ 0 h 133"/>
              <a:gd name="T6" fmla="*/ 2147483647 w 153"/>
              <a:gd name="T7" fmla="*/ 2147483647 h 133"/>
              <a:gd name="T8" fmla="*/ 0 60000 65536"/>
              <a:gd name="T9" fmla="*/ 0 60000 65536"/>
              <a:gd name="T10" fmla="*/ 0 60000 65536"/>
              <a:gd name="T11" fmla="*/ 0 60000 65536"/>
              <a:gd name="T12" fmla="*/ 0 w 153"/>
              <a:gd name="T13" fmla="*/ 0 h 133"/>
              <a:gd name="T14" fmla="*/ 153 w 153"/>
              <a:gd name="T15" fmla="*/ 133 h 133"/>
            </a:gdLst>
            <a:ahLst/>
            <a:cxnLst>
              <a:cxn ang="T8">
                <a:pos x="T0" y="T1"/>
              </a:cxn>
              <a:cxn ang="T9">
                <a:pos x="T2" y="T3"/>
              </a:cxn>
              <a:cxn ang="T10">
                <a:pos x="T4" y="T5"/>
              </a:cxn>
              <a:cxn ang="T11">
                <a:pos x="T6" y="T7"/>
              </a:cxn>
            </a:cxnLst>
            <a:rect l="T12" t="T13" r="T14" b="T15"/>
            <a:pathLst>
              <a:path w="153" h="133">
                <a:moveTo>
                  <a:pt x="76" y="133"/>
                </a:moveTo>
                <a:lnTo>
                  <a:pt x="0" y="0"/>
                </a:lnTo>
                <a:lnTo>
                  <a:pt x="153" y="0"/>
                </a:lnTo>
                <a:lnTo>
                  <a:pt x="76" y="133"/>
                </a:lnTo>
                <a:close/>
              </a:path>
            </a:pathLst>
          </a:custGeom>
          <a:solidFill>
            <a:srgbClr val="FF0000"/>
          </a:solidFill>
          <a:ln w="22225">
            <a:solidFill>
              <a:srgbClr val="FF0000"/>
            </a:solidFill>
            <a:round/>
            <a:headEnd/>
            <a:tailEnd/>
          </a:ln>
        </p:spPr>
        <p:txBody>
          <a:bodyPr lIns="83786" tIns="41893" rIns="83786" bIns="41893"/>
          <a:lstStyle/>
          <a:p>
            <a:endParaRPr lang="ja-JP" altLang="en-US"/>
          </a:p>
        </p:txBody>
      </p:sp>
      <p:sp>
        <p:nvSpPr>
          <p:cNvPr id="54412" name="Text Box 340"/>
          <p:cNvSpPr txBox="1">
            <a:spLocks noChangeArrowheads="1"/>
          </p:cNvSpPr>
          <p:nvPr/>
        </p:nvSpPr>
        <p:spPr bwMode="auto">
          <a:xfrm>
            <a:off x="0" y="142875"/>
            <a:ext cx="9144000" cy="954088"/>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15" tIns="45708" rIns="91415" bIns="45708">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kumimoji="0" lang="en-US" altLang="ja-JP" sz="2800" b="1" dirty="0">
                <a:latin typeface="+mn-lt"/>
                <a:ea typeface="Arial Unicode MS" pitchFamily="50" charset="-128"/>
                <a:cs typeface="Arial" pitchFamily="34" charset="0"/>
              </a:rPr>
              <a:t>Tumor </a:t>
            </a:r>
            <a:r>
              <a:rPr kumimoji="0" lang="en-US" altLang="ja-JP" sz="2800" b="1" dirty="0" smtClean="0">
                <a:latin typeface="+mn-lt"/>
                <a:ea typeface="Arial Unicode MS" pitchFamily="50" charset="-128"/>
                <a:cs typeface="Arial" pitchFamily="34" charset="0"/>
              </a:rPr>
              <a:t>bearing mice survival </a:t>
            </a:r>
            <a:r>
              <a:rPr kumimoji="0" lang="en-US" altLang="ja-JP" sz="2800" b="1" dirty="0">
                <a:latin typeface="+mn-lt"/>
                <a:ea typeface="Arial Unicode MS" pitchFamily="50" charset="-128"/>
                <a:cs typeface="Arial" pitchFamily="34" charset="0"/>
              </a:rPr>
              <a:t>after </a:t>
            </a:r>
            <a:r>
              <a:rPr kumimoji="0" lang="en-US" altLang="ja-JP" sz="2800" b="1" dirty="0" smtClean="0">
                <a:latin typeface="+mn-lt"/>
                <a:ea typeface="Arial Unicode MS" pitchFamily="50" charset="-128"/>
                <a:cs typeface="Arial" pitchFamily="34" charset="0"/>
              </a:rPr>
              <a:t>treatment </a:t>
            </a:r>
            <a:endParaRPr kumimoji="0" lang="en-US" altLang="ja-JP" sz="2800" b="1" dirty="0">
              <a:latin typeface="+mn-lt"/>
              <a:ea typeface="Arial Unicode MS" pitchFamily="50" charset="-128"/>
              <a:cs typeface="Arial" pitchFamily="34" charset="0"/>
            </a:endParaRPr>
          </a:p>
          <a:p>
            <a:pPr algn="ctr" eaLnBrk="1" hangingPunct="1"/>
            <a:r>
              <a:rPr kumimoji="0" lang="en-US" altLang="ja-JP" sz="2800" b="1" dirty="0">
                <a:latin typeface="+mn-lt"/>
                <a:ea typeface="Arial Unicode MS" pitchFamily="50" charset="-128"/>
                <a:cs typeface="Arial" pitchFamily="34" charset="0"/>
              </a:rPr>
              <a:t>with 20 mg/kg of </a:t>
            </a:r>
            <a:r>
              <a:rPr kumimoji="0" lang="en-US" altLang="ja-JP" sz="2800" b="1" dirty="0" err="1" smtClean="0">
                <a:latin typeface="+mn-lt"/>
                <a:ea typeface="Arial Unicode MS" pitchFamily="50" charset="-128"/>
                <a:cs typeface="Arial" pitchFamily="34" charset="0"/>
              </a:rPr>
              <a:t>anthracyclins</a:t>
            </a:r>
            <a:r>
              <a:rPr kumimoji="0" lang="en-US" altLang="ja-JP" sz="2800" b="1" dirty="0" smtClean="0">
                <a:latin typeface="+mn-lt"/>
                <a:ea typeface="Arial Unicode MS" pitchFamily="50" charset="-128"/>
                <a:cs typeface="Arial" pitchFamily="34" charset="0"/>
              </a:rPr>
              <a:t> </a:t>
            </a:r>
            <a:r>
              <a:rPr kumimoji="0" lang="en-US" altLang="ja-JP" sz="2800" b="1" dirty="0">
                <a:latin typeface="+mn-lt"/>
                <a:ea typeface="Arial Unicode MS" pitchFamily="50" charset="-128"/>
                <a:cs typeface="Arial" pitchFamily="34" charset="0"/>
              </a:rPr>
              <a:t>and </a:t>
            </a:r>
            <a:r>
              <a:rPr kumimoji="0" lang="en-US" altLang="ja-JP" sz="2800" b="1" dirty="0" smtClean="0">
                <a:latin typeface="+mn-lt"/>
                <a:ea typeface="Arial Unicode MS" pitchFamily="50" charset="-128"/>
                <a:cs typeface="Arial" pitchFamily="34" charset="0"/>
              </a:rPr>
              <a:t>Its </a:t>
            </a:r>
            <a:r>
              <a:rPr kumimoji="0" lang="en-US" altLang="ja-JP" sz="2800" b="1" dirty="0">
                <a:latin typeface="+mn-lt"/>
                <a:ea typeface="Arial Unicode MS" pitchFamily="50" charset="-128"/>
                <a:cs typeface="Arial" pitchFamily="34" charset="0"/>
              </a:rPr>
              <a:t>SMA </a:t>
            </a:r>
            <a:r>
              <a:rPr kumimoji="0" lang="en-US" altLang="ja-JP" sz="2800" b="1" dirty="0" smtClean="0">
                <a:latin typeface="+mn-lt"/>
                <a:ea typeface="Arial Unicode MS" pitchFamily="50" charset="-128"/>
                <a:cs typeface="Arial" pitchFamily="34" charset="0"/>
              </a:rPr>
              <a:t>micelles</a:t>
            </a:r>
            <a:endParaRPr kumimoji="0" lang="en-US" altLang="ja-JP" sz="2800" b="1" dirty="0">
              <a:latin typeface="+mn-lt"/>
              <a:ea typeface="Arial Unicode MS" pitchFamily="50" charset="-128"/>
              <a:cs typeface="Arial" pitchFamily="34" charset="0"/>
            </a:endParaRPr>
          </a:p>
        </p:txBody>
      </p:sp>
      <p:sp>
        <p:nvSpPr>
          <p:cNvPr id="54413" name="Text Box 341"/>
          <p:cNvSpPr txBox="1">
            <a:spLocks noChangeArrowheads="1"/>
          </p:cNvSpPr>
          <p:nvPr/>
        </p:nvSpPr>
        <p:spPr bwMode="auto">
          <a:xfrm>
            <a:off x="3581400" y="6264275"/>
            <a:ext cx="192405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15" tIns="45708" rIns="91415" bIns="45708">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kumimoji="0" lang="en-US" altLang="ja-JP" sz="2000">
                <a:cs typeface="Arial" pitchFamily="34" charset="0"/>
              </a:rPr>
              <a:t>Survival (Days)</a:t>
            </a:r>
          </a:p>
        </p:txBody>
      </p:sp>
      <p:sp>
        <p:nvSpPr>
          <p:cNvPr id="54414" name="Text Box 342"/>
          <p:cNvSpPr txBox="1">
            <a:spLocks noChangeArrowheads="1"/>
          </p:cNvSpPr>
          <p:nvPr/>
        </p:nvSpPr>
        <p:spPr bwMode="auto">
          <a:xfrm>
            <a:off x="7010400" y="1530350"/>
            <a:ext cx="2185163" cy="3693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15" tIns="45708" rIns="91415" bIns="45708">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kumimoji="0" lang="en-US" altLang="ja-JP" b="1" dirty="0" smtClean="0">
                <a:cs typeface="Arial" pitchFamily="34" charset="0"/>
              </a:rPr>
              <a:t>SMA-THP/1/5 </a:t>
            </a:r>
            <a:r>
              <a:rPr kumimoji="0" lang="en-US" altLang="ja-JP" b="1" dirty="0">
                <a:cs typeface="Arial" pitchFamily="34" charset="0"/>
              </a:rPr>
              <a:t>MTD</a:t>
            </a:r>
          </a:p>
        </p:txBody>
      </p:sp>
      <p:sp>
        <p:nvSpPr>
          <p:cNvPr id="54415" name="Text Box 343"/>
          <p:cNvSpPr txBox="1">
            <a:spLocks noChangeArrowheads="1"/>
          </p:cNvSpPr>
          <p:nvPr/>
        </p:nvSpPr>
        <p:spPr bwMode="auto">
          <a:xfrm>
            <a:off x="7010400" y="4298950"/>
            <a:ext cx="2223635" cy="3693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15" tIns="45708" rIns="91415" bIns="45708">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kumimoji="0" lang="en-US" altLang="ja-JP" b="1" dirty="0" smtClean="0">
                <a:cs typeface="Arial" pitchFamily="34" charset="0"/>
              </a:rPr>
              <a:t>SMA-DOX/1/5 </a:t>
            </a:r>
            <a:r>
              <a:rPr kumimoji="0" lang="en-US" altLang="ja-JP" b="1" dirty="0">
                <a:cs typeface="Arial" pitchFamily="34" charset="0"/>
              </a:rPr>
              <a:t>MTD</a:t>
            </a:r>
          </a:p>
        </p:txBody>
      </p:sp>
      <p:sp>
        <p:nvSpPr>
          <p:cNvPr id="54416" name="Text Box 344"/>
          <p:cNvSpPr txBox="1">
            <a:spLocks noChangeArrowheads="1"/>
          </p:cNvSpPr>
          <p:nvPr/>
        </p:nvSpPr>
        <p:spPr bwMode="auto">
          <a:xfrm>
            <a:off x="7000875" y="5429250"/>
            <a:ext cx="2286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5" tIns="45708" rIns="91415" bIns="45708">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kumimoji="0" lang="en-US" altLang="ja-JP" b="1" dirty="0">
                <a:cs typeface="Arial" pitchFamily="34" charset="0"/>
              </a:rPr>
              <a:t>Free </a:t>
            </a:r>
            <a:r>
              <a:rPr kumimoji="0" lang="en-US" altLang="ja-JP" b="1" dirty="0" smtClean="0">
                <a:cs typeface="Arial" pitchFamily="34" charset="0"/>
              </a:rPr>
              <a:t>DOX  </a:t>
            </a:r>
            <a:r>
              <a:rPr kumimoji="0" lang="en-US" altLang="ja-JP" b="1" dirty="0">
                <a:cs typeface="Arial" pitchFamily="34" charset="0"/>
              </a:rPr>
              <a:t>&gt; MTD </a:t>
            </a:r>
          </a:p>
          <a:p>
            <a:pPr eaLnBrk="1" hangingPunct="1"/>
            <a:r>
              <a:rPr kumimoji="0" lang="en-US" altLang="ja-JP" b="1" dirty="0">
                <a:cs typeface="Arial" pitchFamily="34" charset="0"/>
              </a:rPr>
              <a:t>Free </a:t>
            </a:r>
            <a:r>
              <a:rPr kumimoji="0" lang="en-US" altLang="ja-JP" b="1" dirty="0" smtClean="0">
                <a:cs typeface="Arial" pitchFamily="34" charset="0"/>
              </a:rPr>
              <a:t>THP  </a:t>
            </a:r>
            <a:r>
              <a:rPr kumimoji="0" lang="en-US" altLang="ja-JP" b="1" dirty="0">
                <a:cs typeface="Arial" pitchFamily="34" charset="0"/>
              </a:rPr>
              <a:t>&gt; MTD</a:t>
            </a:r>
          </a:p>
        </p:txBody>
      </p:sp>
      <p:pic>
        <p:nvPicPr>
          <p:cNvPr id="54417" name="Picture 34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2774950"/>
            <a:ext cx="381000" cy="139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48" name="Straight Connector 347"/>
          <p:cNvCxnSpPr/>
          <p:nvPr/>
        </p:nvCxnSpPr>
        <p:spPr>
          <a:xfrm>
            <a:off x="0" y="101600"/>
            <a:ext cx="9144000" cy="0"/>
          </a:xfrm>
          <a:prstGeom prst="line">
            <a:avLst/>
          </a:prstGeom>
          <a:ln w="1778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p:cNvCxnSpPr/>
          <p:nvPr/>
        </p:nvCxnSpPr>
        <p:spPr>
          <a:xfrm>
            <a:off x="0" y="1143000"/>
            <a:ext cx="9144000" cy="0"/>
          </a:xfrm>
          <a:prstGeom prst="line">
            <a:avLst/>
          </a:prstGeom>
          <a:ln w="1778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p:nvPr/>
        </p:nvCxnSpPr>
        <p:spPr>
          <a:xfrm>
            <a:off x="-11113" y="6756400"/>
            <a:ext cx="9144001" cy="0"/>
          </a:xfrm>
          <a:prstGeom prst="line">
            <a:avLst/>
          </a:prstGeom>
          <a:ln w="1778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54421" name="Slide Number Placeholder 350"/>
          <p:cNvSpPr>
            <a:spLocks noGrp="1"/>
          </p:cNvSpPr>
          <p:nvPr>
            <p:ph type="sldNum" sz="quarter" idx="12"/>
          </p:nvPr>
        </p:nvSpPr>
        <p:spPr bwMode="auto">
          <a:xfrm>
            <a:off x="6983400" y="6225437"/>
            <a:ext cx="2133600" cy="365125"/>
          </a:xfrm>
          <a:noFill/>
          <a:extLst/>
        </p:spPr>
        <p:txBody>
          <a:bodyPr vert="horz" lIns="91440" tIns="45720" rIns="91440" bIns="45720" rtlCol="0" anchor="ctr"/>
          <a:lstStyle/>
          <a:p>
            <a:fld id="{7218487A-9C03-4EBD-A8C5-A360C5234BD9}" type="slidenum">
              <a:rPr lang="ja-JP" altLang="en-US" sz="3200"/>
              <a:pPr/>
              <a:t>22</a:t>
            </a:fld>
            <a:endParaRPr lang="ja-JP" altLang="en-US" sz="3200" dirty="0"/>
          </a:p>
        </p:txBody>
      </p:sp>
    </p:spTree>
    <p:extLst>
      <p:ext uri="{BB962C8B-B14F-4D97-AF65-F5344CB8AC3E}">
        <p14:creationId xmlns:p14="http://schemas.microsoft.com/office/powerpoint/2010/main" val="240469994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8244408" y="6492875"/>
            <a:ext cx="765448" cy="365125"/>
          </a:xfrm>
        </p:spPr>
        <p:txBody>
          <a:bodyPr/>
          <a:lstStyle/>
          <a:p>
            <a:fld id="{A7DBF0AA-6042-49BF-A03A-3B29EB5F7A06}" type="slidenum">
              <a:rPr lang="ja-JP" altLang="en-US" sz="3200" smtClean="0">
                <a:solidFill>
                  <a:prstClr val="black"/>
                </a:solidFill>
              </a:rPr>
              <a:pPr/>
              <a:t>23</a:t>
            </a:fld>
            <a:endParaRPr lang="ja-JP" altLang="en-US" sz="3200" dirty="0">
              <a:solidFill>
                <a:prstClr val="black"/>
              </a:solidFill>
            </a:endParaRPr>
          </a:p>
        </p:txBody>
      </p:sp>
      <p:cxnSp>
        <p:nvCxnSpPr>
          <p:cNvPr id="3" name="直線コネクタ 2"/>
          <p:cNvCxnSpPr/>
          <p:nvPr/>
        </p:nvCxnSpPr>
        <p:spPr>
          <a:xfrm>
            <a:off x="0" y="1556792"/>
            <a:ext cx="9108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a:off x="0" y="335699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0" y="1607923"/>
            <a:ext cx="9149981" cy="4062651"/>
          </a:xfrm>
          <a:prstGeom prst="rect">
            <a:avLst/>
          </a:prstGeom>
          <a:solidFill>
            <a:srgbClr val="FFFF00"/>
          </a:solidFill>
        </p:spPr>
        <p:txBody>
          <a:bodyPr wrap="square" rtlCol="0">
            <a:spAutoFit/>
          </a:bodyPr>
          <a:lstStyle/>
          <a:p>
            <a:pPr algn="ctr"/>
            <a:endParaRPr kumimoji="1" lang="en-US" altLang="ja-JP" sz="2800" b="1" dirty="0" smtClean="0">
              <a:solidFill>
                <a:srgbClr val="0000FF"/>
              </a:solidFill>
            </a:endParaRPr>
          </a:p>
          <a:p>
            <a:pPr algn="ctr"/>
            <a:r>
              <a:rPr kumimoji="1" lang="en-US" altLang="ja-JP" sz="5400" b="1" dirty="0" smtClean="0">
                <a:solidFill>
                  <a:srgbClr val="0000FF"/>
                </a:solidFill>
              </a:rPr>
              <a:t>Clinical Prospect of P-THP iv.</a:t>
            </a:r>
          </a:p>
          <a:p>
            <a:pPr algn="ctr"/>
            <a:endParaRPr kumimoji="1" lang="en-US" altLang="ja-JP" sz="4400" b="1" dirty="0">
              <a:solidFill>
                <a:srgbClr val="0000FF"/>
              </a:solidFill>
            </a:endParaRPr>
          </a:p>
          <a:p>
            <a:pPr algn="ctr"/>
            <a:r>
              <a:rPr kumimoji="1" lang="en-US" altLang="ja-JP" sz="4400" b="1" dirty="0" smtClean="0">
                <a:solidFill>
                  <a:srgbClr val="0000FF"/>
                </a:solidFill>
              </a:rPr>
              <a:t>A pilot study of compassionate use of P-THP in terminal patients.</a:t>
            </a:r>
          </a:p>
          <a:p>
            <a:pPr algn="ctr"/>
            <a:endParaRPr kumimoji="1" lang="ja-JP" altLang="en-US" sz="4400" b="1" dirty="0">
              <a:solidFill>
                <a:srgbClr val="0000FF"/>
              </a:solidFill>
            </a:endParaRPr>
          </a:p>
        </p:txBody>
      </p:sp>
      <p:cxnSp>
        <p:nvCxnSpPr>
          <p:cNvPr id="7" name="直線コネクタ 6"/>
          <p:cNvCxnSpPr/>
          <p:nvPr/>
        </p:nvCxnSpPr>
        <p:spPr>
          <a:xfrm>
            <a:off x="0" y="5670574"/>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0406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502423" y="1480281"/>
            <a:ext cx="2001337" cy="2709074"/>
          </a:xfrm>
          <a:prstGeom prst="rect">
            <a:avLst/>
          </a:prstGeom>
        </p:spPr>
      </p:pic>
      <p:pic>
        <p:nvPicPr>
          <p:cNvPr id="4" name="図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530613" y="4233463"/>
            <a:ext cx="2028290" cy="2599063"/>
          </a:xfrm>
          <a:prstGeom prst="rect">
            <a:avLst/>
          </a:prstGeom>
        </p:spPr>
      </p:pic>
      <p:sp>
        <p:nvSpPr>
          <p:cNvPr id="9" name="テキスト ボックス 8"/>
          <p:cNvSpPr txBox="1">
            <a:spLocks/>
          </p:cNvSpPr>
          <p:nvPr/>
        </p:nvSpPr>
        <p:spPr>
          <a:xfrm>
            <a:off x="1201975" y="1215178"/>
            <a:ext cx="6984776" cy="400110"/>
          </a:xfrm>
          <a:prstGeom prst="rect">
            <a:avLst/>
          </a:prstGeom>
          <a:noFill/>
        </p:spPr>
        <p:txBody>
          <a:bodyPr wrap="square" rtlCol="0">
            <a:spAutoFit/>
          </a:bodyPr>
          <a:lstStyle/>
          <a:p>
            <a:pPr algn="ctr"/>
            <a:r>
              <a:rPr kumimoji="1" lang="en-US" altLang="ja-JP" sz="2000" b="1" dirty="0" smtClean="0"/>
              <a:t>Prostate cancer patient, Stage IV</a:t>
            </a:r>
            <a:r>
              <a:rPr lang="ja-JP" altLang="en-US" sz="2000" b="1" dirty="0" smtClean="0"/>
              <a:t> </a:t>
            </a:r>
            <a:r>
              <a:rPr lang="en-US" altLang="ja-JP" sz="2000" b="1" dirty="0" smtClean="0"/>
              <a:t>with lung metastasis (M62)</a:t>
            </a:r>
            <a:endParaRPr kumimoji="1" lang="ja-JP" altLang="en-US" sz="2000" b="1" dirty="0"/>
          </a:p>
        </p:txBody>
      </p:sp>
      <p:sp>
        <p:nvSpPr>
          <p:cNvPr id="13" name="タイトル 1"/>
          <p:cNvSpPr txBox="1">
            <a:spLocks/>
          </p:cNvSpPr>
          <p:nvPr/>
        </p:nvSpPr>
        <p:spPr>
          <a:xfrm>
            <a:off x="1674" y="99968"/>
            <a:ext cx="9142326" cy="900000"/>
          </a:xfrm>
          <a:prstGeom prst="rect">
            <a:avLst/>
          </a:prstGeom>
          <a:solidFill>
            <a:srgbClr val="FFFF00"/>
          </a:solid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3000" b="1" dirty="0"/>
              <a:t>Remarkable effect of P-THP in stage IV prostate cancer patient with lung and bone metastases (1)</a:t>
            </a:r>
          </a:p>
        </p:txBody>
      </p:sp>
      <p:sp>
        <p:nvSpPr>
          <p:cNvPr id="6" name="スライド番号プレースホルダー 5"/>
          <p:cNvSpPr>
            <a:spLocks noGrp="1"/>
          </p:cNvSpPr>
          <p:nvPr>
            <p:ph type="sldNum" sz="quarter" idx="12"/>
          </p:nvPr>
        </p:nvSpPr>
        <p:spPr>
          <a:xfrm>
            <a:off x="6921482" y="6408891"/>
            <a:ext cx="2133600" cy="365125"/>
          </a:xfrm>
        </p:spPr>
        <p:txBody>
          <a:bodyPr vert="horz" lIns="91440" tIns="45720" rIns="91440" bIns="45720" rtlCol="0" anchor="ctr"/>
          <a:lstStyle/>
          <a:p>
            <a:fld id="{D7B4BB9E-0001-4E48-8628-E065586FBA58}" type="slidenum">
              <a:rPr lang="ja-JP" altLang="en-US" sz="3200">
                <a:solidFill>
                  <a:schemeClr val="tx1"/>
                </a:solidFill>
              </a:rPr>
              <a:pPr/>
              <a:t>24</a:t>
            </a:fld>
            <a:endParaRPr lang="ja-JP" altLang="en-US" sz="3200" dirty="0">
              <a:solidFill>
                <a:schemeClr val="tx1"/>
              </a:solidFill>
            </a:endParaRPr>
          </a:p>
        </p:txBody>
      </p:sp>
      <p:cxnSp>
        <p:nvCxnSpPr>
          <p:cNvPr id="22" name="直線コネクタ 21"/>
          <p:cNvCxnSpPr/>
          <p:nvPr/>
        </p:nvCxnSpPr>
        <p:spPr>
          <a:xfrm>
            <a:off x="1" y="44624"/>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0" y="1047177"/>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176489" y="1984455"/>
            <a:ext cx="2625410" cy="18062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154481" y="4509120"/>
            <a:ext cx="2620542" cy="20402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テキスト ボックス 25"/>
          <p:cNvSpPr txBox="1"/>
          <p:nvPr/>
        </p:nvSpPr>
        <p:spPr>
          <a:xfrm>
            <a:off x="3485501" y="4221088"/>
            <a:ext cx="2082016" cy="307777"/>
          </a:xfrm>
          <a:prstGeom prst="rect">
            <a:avLst/>
          </a:prstGeom>
          <a:noFill/>
        </p:spPr>
        <p:txBody>
          <a:bodyPr wrap="square" rtlCol="0">
            <a:spAutoFit/>
          </a:bodyPr>
          <a:lstStyle/>
          <a:p>
            <a:r>
              <a:rPr lang="en-US" altLang="ja-JP" sz="1200" dirty="0"/>
              <a:t>After×6 iv </a:t>
            </a:r>
            <a:r>
              <a:rPr lang="ja-JP" altLang="en-US" sz="1200" b="1" dirty="0" smtClean="0">
                <a:solidFill>
                  <a:prstClr val="black"/>
                </a:solidFill>
                <a:latin typeface="+mn-ea"/>
                <a:ea typeface="+mn-ea"/>
              </a:rPr>
              <a:t>　</a:t>
            </a:r>
            <a:r>
              <a:rPr lang="en-US" altLang="ja-JP" sz="1200" b="1" dirty="0" smtClean="0">
                <a:solidFill>
                  <a:prstClr val="black"/>
                </a:solidFill>
                <a:ea typeface="+mn-ea"/>
                <a:cs typeface="Arial" panose="020B0604020202020204" pitchFamily="34" charset="0"/>
              </a:rPr>
              <a:t>Mar. 3,</a:t>
            </a:r>
            <a:r>
              <a:rPr lang="ja-JP" altLang="en-US" sz="1200" b="1" dirty="0" smtClean="0">
                <a:solidFill>
                  <a:prstClr val="black"/>
                </a:solidFill>
                <a:ea typeface="+mn-ea"/>
                <a:cs typeface="Arial" panose="020B0604020202020204" pitchFamily="34" charset="0"/>
              </a:rPr>
              <a:t>　</a:t>
            </a:r>
            <a:r>
              <a:rPr lang="en-US" altLang="ja-JP" sz="1200" b="1" dirty="0" smtClean="0">
                <a:solidFill>
                  <a:prstClr val="black"/>
                </a:solidFill>
                <a:ea typeface="+mn-ea"/>
                <a:cs typeface="Arial" panose="020B0604020202020204" pitchFamily="34" charset="0"/>
              </a:rPr>
              <a:t>2014</a:t>
            </a:r>
            <a:r>
              <a:rPr lang="ja-JP" altLang="en-US" sz="1400" dirty="0">
                <a:solidFill>
                  <a:prstClr val="black"/>
                </a:solidFill>
              </a:rPr>
              <a:t>　　</a:t>
            </a:r>
          </a:p>
        </p:txBody>
      </p:sp>
      <p:sp>
        <p:nvSpPr>
          <p:cNvPr id="19" name="テキスト ボックス 18"/>
          <p:cNvSpPr txBox="1"/>
          <p:nvPr/>
        </p:nvSpPr>
        <p:spPr>
          <a:xfrm>
            <a:off x="3128781" y="3790663"/>
            <a:ext cx="2927050" cy="276999"/>
          </a:xfrm>
          <a:prstGeom prst="rect">
            <a:avLst/>
          </a:prstGeom>
          <a:noFill/>
        </p:spPr>
        <p:txBody>
          <a:bodyPr wrap="square" rtlCol="0">
            <a:spAutoFit/>
          </a:bodyPr>
          <a:lstStyle/>
          <a:p>
            <a:pPr lvl="0"/>
            <a:r>
              <a:rPr lang="en-US" altLang="ja-JP" sz="1200" dirty="0">
                <a:solidFill>
                  <a:prstClr val="black"/>
                </a:solidFill>
              </a:rPr>
              <a:t>No new tumor nodules appeared 4 months.</a:t>
            </a:r>
            <a:endParaRPr lang="en-US" altLang="ja-JP" sz="1400" dirty="0">
              <a:solidFill>
                <a:prstClr val="black"/>
              </a:solidFill>
            </a:endParaRPr>
          </a:p>
        </p:txBody>
      </p:sp>
      <p:pic>
        <p:nvPicPr>
          <p:cNvPr id="21" name="図 20"/>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6265412" y="2187497"/>
            <a:ext cx="2618513" cy="1851366"/>
          </a:xfrm>
          <a:prstGeom prst="rect">
            <a:avLst/>
          </a:prstGeom>
        </p:spPr>
      </p:pic>
      <p:pic>
        <p:nvPicPr>
          <p:cNvPr id="27" name="図 26"/>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6265412" y="4097146"/>
            <a:ext cx="2635155" cy="1852135"/>
          </a:xfrm>
          <a:prstGeom prst="rect">
            <a:avLst/>
          </a:prstGeom>
        </p:spPr>
      </p:pic>
      <p:sp>
        <p:nvSpPr>
          <p:cNvPr id="28" name="テキスト ボックス 27"/>
          <p:cNvSpPr txBox="1"/>
          <p:nvPr/>
        </p:nvSpPr>
        <p:spPr>
          <a:xfrm>
            <a:off x="6178528" y="1834149"/>
            <a:ext cx="2722039" cy="307777"/>
          </a:xfrm>
          <a:prstGeom prst="rect">
            <a:avLst/>
          </a:prstGeom>
          <a:noFill/>
        </p:spPr>
        <p:txBody>
          <a:bodyPr wrap="square" rtlCol="0">
            <a:spAutoFit/>
          </a:bodyPr>
          <a:lstStyle/>
          <a:p>
            <a:pPr lvl="0" algn="ctr"/>
            <a:r>
              <a:rPr lang="en-US" altLang="ja-JP" sz="1200" b="1" dirty="0" smtClean="0">
                <a:solidFill>
                  <a:prstClr val="black"/>
                </a:solidFill>
                <a:ea typeface="+mn-ea"/>
                <a:cs typeface="Arial" panose="020B0604020202020204" pitchFamily="34" charset="0"/>
              </a:rPr>
              <a:t>Mar. 2, 2015</a:t>
            </a:r>
            <a:r>
              <a:rPr lang="ja-JP" altLang="en-US" sz="1400" dirty="0">
                <a:solidFill>
                  <a:prstClr val="black"/>
                </a:solidFill>
              </a:rPr>
              <a:t>　　　　　</a:t>
            </a:r>
          </a:p>
        </p:txBody>
      </p:sp>
      <p:sp>
        <p:nvSpPr>
          <p:cNvPr id="24" name="テキスト ボックス 23"/>
          <p:cNvSpPr txBox="1"/>
          <p:nvPr/>
        </p:nvSpPr>
        <p:spPr>
          <a:xfrm>
            <a:off x="6046733" y="6060349"/>
            <a:ext cx="3191626" cy="307777"/>
          </a:xfrm>
          <a:prstGeom prst="rect">
            <a:avLst/>
          </a:prstGeom>
          <a:noFill/>
        </p:spPr>
        <p:txBody>
          <a:bodyPr wrap="square" rtlCol="0">
            <a:spAutoFit/>
          </a:bodyPr>
          <a:lstStyle/>
          <a:p>
            <a:r>
              <a:rPr lang="en-US" altLang="ja-JP" sz="1400" dirty="0" smtClean="0"/>
              <a:t>(</a:t>
            </a:r>
            <a:r>
              <a:rPr lang="en-US" altLang="ja-JP" sz="1400" dirty="0" err="1" smtClean="0"/>
              <a:t>Dozono</a:t>
            </a:r>
            <a:r>
              <a:rPr lang="en-US" altLang="ja-JP" sz="1400" dirty="0" smtClean="0"/>
              <a:t> et al, </a:t>
            </a:r>
            <a:r>
              <a:rPr lang="en-US" altLang="ja-JP" sz="1400" i="1" dirty="0" smtClean="0"/>
              <a:t>Targeted Oncology</a:t>
            </a:r>
            <a:r>
              <a:rPr lang="en-US" altLang="ja-JP" sz="1400" dirty="0" smtClean="0"/>
              <a:t>, 2015)</a:t>
            </a:r>
            <a:endParaRPr lang="en-US" sz="1400" dirty="0"/>
          </a:p>
        </p:txBody>
      </p:sp>
      <p:sp>
        <p:nvSpPr>
          <p:cNvPr id="29" name="テキスト ボックス 28"/>
          <p:cNvSpPr txBox="1">
            <a:spLocks/>
          </p:cNvSpPr>
          <p:nvPr/>
        </p:nvSpPr>
        <p:spPr>
          <a:xfrm>
            <a:off x="61002" y="1621011"/>
            <a:ext cx="3005046" cy="276999"/>
          </a:xfrm>
          <a:prstGeom prst="rect">
            <a:avLst/>
          </a:prstGeom>
          <a:noFill/>
        </p:spPr>
        <p:txBody>
          <a:bodyPr wrap="square" rtlCol="0">
            <a:spAutoFit/>
          </a:bodyPr>
          <a:lstStyle/>
          <a:p>
            <a:r>
              <a:rPr lang="en-US" altLang="ja-JP" sz="1200" dirty="0"/>
              <a:t>Before  </a:t>
            </a:r>
            <a:r>
              <a:rPr lang="en-US" altLang="ja-JP" sz="1200" dirty="0" smtClean="0"/>
              <a:t>P-THP   </a:t>
            </a:r>
            <a:r>
              <a:rPr lang="en-US" altLang="ja-JP" sz="1200" b="1" dirty="0" smtClean="0"/>
              <a:t>June</a:t>
            </a:r>
            <a:r>
              <a:rPr lang="en-US" altLang="ja-JP" sz="1200" b="1" dirty="0"/>
              <a:t>, </a:t>
            </a:r>
            <a:r>
              <a:rPr lang="en-US" altLang="ja-JP" sz="1200" b="1" dirty="0" smtClean="0"/>
              <a:t>2013 </a:t>
            </a:r>
            <a:r>
              <a:rPr lang="ja-JP" altLang="en-US" sz="1200" dirty="0" smtClean="0"/>
              <a:t>（</a:t>
            </a:r>
            <a:r>
              <a:rPr lang="en-US" altLang="ja-JP" sz="1200" dirty="0" smtClean="0"/>
              <a:t>PSA</a:t>
            </a:r>
            <a:r>
              <a:rPr lang="ja-JP" altLang="en-US" sz="1200" dirty="0" smtClean="0"/>
              <a:t>  </a:t>
            </a:r>
            <a:r>
              <a:rPr lang="en-US" altLang="ja-JP" sz="1200" dirty="0" smtClean="0"/>
              <a:t>Value 1472</a:t>
            </a:r>
            <a:r>
              <a:rPr lang="ja-JP" altLang="en-US" sz="1200" dirty="0" smtClean="0"/>
              <a:t>）</a:t>
            </a:r>
            <a:endParaRPr kumimoji="1" lang="ja-JP" altLang="en-US" sz="1200" dirty="0"/>
          </a:p>
        </p:txBody>
      </p:sp>
      <p:sp>
        <p:nvSpPr>
          <p:cNvPr id="30" name="テキスト ボックス 29"/>
          <p:cNvSpPr txBox="1"/>
          <p:nvPr/>
        </p:nvSpPr>
        <p:spPr>
          <a:xfrm>
            <a:off x="211244" y="3790663"/>
            <a:ext cx="2684579" cy="461665"/>
          </a:xfrm>
          <a:prstGeom prst="rect">
            <a:avLst/>
          </a:prstGeom>
          <a:noFill/>
        </p:spPr>
        <p:txBody>
          <a:bodyPr wrap="square" rtlCol="0">
            <a:spAutoFit/>
          </a:bodyPr>
          <a:lstStyle/>
          <a:p>
            <a:pPr algn="ctr"/>
            <a:r>
              <a:rPr lang="en-US" altLang="ja-JP" sz="1200" dirty="0" smtClean="0"/>
              <a:t>White nodules are metastatic tumor </a:t>
            </a:r>
          </a:p>
          <a:p>
            <a:pPr algn="ctr"/>
            <a:r>
              <a:rPr lang="en-US" altLang="ja-JP" sz="1200" dirty="0" smtClean="0"/>
              <a:t>in the lung</a:t>
            </a:r>
            <a:endParaRPr kumimoji="1" lang="en-US" altLang="ja-JP" sz="1200" dirty="0" smtClean="0"/>
          </a:p>
        </p:txBody>
      </p:sp>
      <p:sp>
        <p:nvSpPr>
          <p:cNvPr id="31" name="テキスト ボックス 30"/>
          <p:cNvSpPr txBox="1"/>
          <p:nvPr/>
        </p:nvSpPr>
        <p:spPr>
          <a:xfrm>
            <a:off x="202991" y="4229076"/>
            <a:ext cx="2901254" cy="307777"/>
          </a:xfrm>
          <a:prstGeom prst="rect">
            <a:avLst/>
          </a:prstGeom>
          <a:noFill/>
        </p:spPr>
        <p:txBody>
          <a:bodyPr wrap="square" rtlCol="0">
            <a:spAutoFit/>
          </a:bodyPr>
          <a:lstStyle/>
          <a:p>
            <a:r>
              <a:rPr lang="en-US" altLang="ja-JP" sz="1200" dirty="0"/>
              <a:t>After×2 iv </a:t>
            </a:r>
            <a:r>
              <a:rPr lang="en-US" altLang="ja-JP" sz="1200" dirty="0" smtClean="0"/>
              <a:t> </a:t>
            </a:r>
            <a:r>
              <a:rPr lang="ja-JP" altLang="en-US" sz="1200" b="1" dirty="0" smtClean="0">
                <a:solidFill>
                  <a:prstClr val="black"/>
                </a:solidFill>
                <a:latin typeface="+mn-ea"/>
                <a:ea typeface="+mn-ea"/>
              </a:rPr>
              <a:t> </a:t>
            </a:r>
            <a:r>
              <a:rPr lang="en-US" altLang="ja-JP" sz="1200" b="1" dirty="0" smtClean="0">
                <a:solidFill>
                  <a:prstClr val="black"/>
                </a:solidFill>
                <a:ea typeface="+mn-ea"/>
                <a:cs typeface="Arial" panose="020B0604020202020204" pitchFamily="34" charset="0"/>
              </a:rPr>
              <a:t>Oct.</a:t>
            </a:r>
            <a:r>
              <a:rPr lang="ja-JP" altLang="en-US" sz="1200" b="1" dirty="0" smtClean="0">
                <a:solidFill>
                  <a:prstClr val="black"/>
                </a:solidFill>
                <a:ea typeface="+mn-ea"/>
                <a:cs typeface="Arial" panose="020B0604020202020204" pitchFamily="34" charset="0"/>
              </a:rPr>
              <a:t>　</a:t>
            </a:r>
            <a:r>
              <a:rPr lang="en-US" altLang="ja-JP" sz="1200" b="1" dirty="0" smtClean="0">
                <a:solidFill>
                  <a:prstClr val="black"/>
                </a:solidFill>
                <a:ea typeface="+mn-ea"/>
                <a:cs typeface="Arial" panose="020B0604020202020204" pitchFamily="34" charset="0"/>
              </a:rPr>
              <a:t>2013  </a:t>
            </a:r>
            <a:r>
              <a:rPr lang="en-US" altLang="ja-JP" sz="1200" dirty="0" smtClean="0">
                <a:solidFill>
                  <a:prstClr val="black"/>
                </a:solidFill>
              </a:rPr>
              <a:t>(PSA</a:t>
            </a:r>
            <a:r>
              <a:rPr lang="ja-JP" altLang="en-US" sz="1200" dirty="0" smtClean="0">
                <a:solidFill>
                  <a:prstClr val="black"/>
                </a:solidFill>
              </a:rPr>
              <a:t> </a:t>
            </a:r>
            <a:r>
              <a:rPr lang="en-US" altLang="ja-JP" sz="1200" dirty="0" smtClean="0">
                <a:solidFill>
                  <a:prstClr val="black"/>
                </a:solidFill>
              </a:rPr>
              <a:t>Value </a:t>
            </a:r>
            <a:r>
              <a:rPr lang="en-US" altLang="ja-JP" sz="1200" dirty="0">
                <a:solidFill>
                  <a:prstClr val="black"/>
                </a:solidFill>
              </a:rPr>
              <a:t>0.67</a:t>
            </a:r>
            <a:r>
              <a:rPr lang="en-US" altLang="ja-JP" sz="1200" dirty="0" smtClean="0">
                <a:solidFill>
                  <a:prstClr val="black"/>
                </a:solidFill>
              </a:rPr>
              <a:t>)</a:t>
            </a:r>
            <a:r>
              <a:rPr lang="ja-JP" altLang="en-US" sz="1400" dirty="0">
                <a:solidFill>
                  <a:prstClr val="black"/>
                </a:solidFill>
              </a:rPr>
              <a:t>　　　　　</a:t>
            </a:r>
          </a:p>
        </p:txBody>
      </p:sp>
      <p:sp>
        <p:nvSpPr>
          <p:cNvPr id="32" name="テキスト ボックス 31"/>
          <p:cNvSpPr txBox="1"/>
          <p:nvPr/>
        </p:nvSpPr>
        <p:spPr>
          <a:xfrm>
            <a:off x="145503" y="6510524"/>
            <a:ext cx="2920545" cy="276999"/>
          </a:xfrm>
          <a:prstGeom prst="rect">
            <a:avLst/>
          </a:prstGeom>
          <a:noFill/>
        </p:spPr>
        <p:txBody>
          <a:bodyPr wrap="square" rtlCol="0">
            <a:spAutoFit/>
          </a:bodyPr>
          <a:lstStyle/>
          <a:p>
            <a:pPr lvl="0"/>
            <a:r>
              <a:rPr lang="en-US" altLang="ja-JP" sz="1200" dirty="0">
                <a:solidFill>
                  <a:prstClr val="black"/>
                </a:solidFill>
              </a:rPr>
              <a:t>Almost all tumor nodules are disappeared.</a:t>
            </a:r>
          </a:p>
        </p:txBody>
      </p:sp>
      <p:sp>
        <p:nvSpPr>
          <p:cNvPr id="3" name="正方形/長方形 2"/>
          <p:cNvSpPr/>
          <p:nvPr/>
        </p:nvSpPr>
        <p:spPr>
          <a:xfrm>
            <a:off x="3604499" y="1708902"/>
            <a:ext cx="1975614" cy="276999"/>
          </a:xfrm>
          <a:prstGeom prst="rect">
            <a:avLst/>
          </a:prstGeom>
        </p:spPr>
        <p:txBody>
          <a:bodyPr wrap="square">
            <a:spAutoFit/>
          </a:bodyPr>
          <a:lstStyle/>
          <a:p>
            <a:r>
              <a:rPr lang="en-US" altLang="ja-JP" sz="1200" dirty="0"/>
              <a:t>After×5 iv </a:t>
            </a:r>
            <a:r>
              <a:rPr lang="en-US" altLang="ja-JP" sz="1200" dirty="0" smtClean="0"/>
              <a:t> </a:t>
            </a:r>
            <a:r>
              <a:rPr lang="en-US" altLang="ja-JP" sz="1200" b="1" dirty="0" smtClean="0">
                <a:solidFill>
                  <a:prstClr val="black"/>
                </a:solidFill>
                <a:cs typeface="Arial" panose="020B0604020202020204" pitchFamily="34" charset="0"/>
              </a:rPr>
              <a:t>Feb</a:t>
            </a:r>
            <a:r>
              <a:rPr lang="en-US" altLang="ja-JP" sz="1200" b="1" dirty="0">
                <a:solidFill>
                  <a:prstClr val="black"/>
                </a:solidFill>
                <a:cs typeface="Arial" panose="020B0604020202020204" pitchFamily="34" charset="0"/>
              </a:rPr>
              <a:t>. 13, 2014</a:t>
            </a:r>
          </a:p>
        </p:txBody>
      </p:sp>
      <p:sp>
        <p:nvSpPr>
          <p:cNvPr id="5" name="正方形/長方形 4"/>
          <p:cNvSpPr/>
          <p:nvPr/>
        </p:nvSpPr>
        <p:spPr>
          <a:xfrm>
            <a:off x="3611300" y="6547140"/>
            <a:ext cx="1755787" cy="276999"/>
          </a:xfrm>
          <a:prstGeom prst="rect">
            <a:avLst/>
          </a:prstGeom>
        </p:spPr>
        <p:txBody>
          <a:bodyPr wrap="square">
            <a:spAutoFit/>
          </a:bodyPr>
          <a:lstStyle/>
          <a:p>
            <a:pPr lvl="0"/>
            <a:r>
              <a:rPr lang="en-US" altLang="ja-JP" sz="1200" dirty="0">
                <a:solidFill>
                  <a:prstClr val="black"/>
                </a:solidFill>
              </a:rPr>
              <a:t>No </a:t>
            </a:r>
            <a:r>
              <a:rPr lang="en-US" altLang="ja-JP" sz="1200" dirty="0" smtClean="0">
                <a:solidFill>
                  <a:prstClr val="black"/>
                </a:solidFill>
              </a:rPr>
              <a:t>recurrence  &gt; </a:t>
            </a:r>
            <a:r>
              <a:rPr lang="en-US" altLang="ja-JP" sz="1200" dirty="0">
                <a:solidFill>
                  <a:prstClr val="black"/>
                </a:solidFill>
              </a:rPr>
              <a:t>1.5 </a:t>
            </a:r>
            <a:r>
              <a:rPr lang="en-US" altLang="ja-JP" sz="1200" dirty="0" err="1">
                <a:solidFill>
                  <a:prstClr val="black"/>
                </a:solidFill>
              </a:rPr>
              <a:t>yrs</a:t>
            </a:r>
            <a:endParaRPr lang="en-US" altLang="ja-JP" sz="1200" dirty="0">
              <a:solidFill>
                <a:prstClr val="black"/>
              </a:solidFill>
            </a:endParaRPr>
          </a:p>
        </p:txBody>
      </p:sp>
    </p:spTree>
    <p:extLst>
      <p:ext uri="{BB962C8B-B14F-4D97-AF65-F5344CB8AC3E}">
        <p14:creationId xmlns:p14="http://schemas.microsoft.com/office/powerpoint/2010/main" val="9503729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p:cNvGrpSpPr/>
          <p:nvPr/>
        </p:nvGrpSpPr>
        <p:grpSpPr>
          <a:xfrm>
            <a:off x="3496977" y="1700808"/>
            <a:ext cx="2016224" cy="4406755"/>
            <a:chOff x="3268756" y="116632"/>
            <a:chExt cx="2016224" cy="4406755"/>
          </a:xfrm>
        </p:grpSpPr>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68756" y="116632"/>
              <a:ext cx="2016224" cy="4406755"/>
            </a:xfrm>
            <a:prstGeom prst="rect">
              <a:avLst/>
            </a:prstGeom>
          </p:spPr>
        </p:pic>
        <p:sp>
          <p:nvSpPr>
            <p:cNvPr id="4" name="テキスト ボックス 3"/>
            <p:cNvSpPr txBox="1"/>
            <p:nvPr/>
          </p:nvSpPr>
          <p:spPr>
            <a:xfrm>
              <a:off x="3736808" y="116632"/>
              <a:ext cx="1080120" cy="369332"/>
            </a:xfrm>
            <a:prstGeom prst="rect">
              <a:avLst/>
            </a:prstGeom>
            <a:noFill/>
          </p:spPr>
          <p:txBody>
            <a:bodyPr wrap="square" rtlCol="0">
              <a:spAutoFit/>
            </a:bodyPr>
            <a:lstStyle/>
            <a:p>
              <a:r>
                <a:rPr kumimoji="1" lang="en-US" altLang="ja-JP" dirty="0" smtClean="0"/>
                <a:t>2014.3.4</a:t>
              </a:r>
              <a:endParaRPr kumimoji="1" lang="ja-JP" altLang="en-US" dirty="0"/>
            </a:p>
          </p:txBody>
        </p:sp>
      </p:grpSp>
      <p:grpSp>
        <p:nvGrpSpPr>
          <p:cNvPr id="8" name="グループ化 7"/>
          <p:cNvGrpSpPr/>
          <p:nvPr/>
        </p:nvGrpSpPr>
        <p:grpSpPr>
          <a:xfrm>
            <a:off x="364567" y="1709230"/>
            <a:ext cx="1940915" cy="4441254"/>
            <a:chOff x="1911004" y="1652042"/>
            <a:chExt cx="1940915" cy="4441254"/>
          </a:xfrm>
        </p:grpSpPr>
        <p:pic>
          <p:nvPicPr>
            <p:cNvPr id="2" name="図 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p:blipFill>
          <p:spPr>
            <a:xfrm rot="5400000">
              <a:off x="707392" y="2948768"/>
              <a:ext cx="4348140" cy="1940915"/>
            </a:xfrm>
            <a:prstGeom prst="rect">
              <a:avLst/>
            </a:prstGeom>
          </p:spPr>
        </p:pic>
        <p:sp>
          <p:nvSpPr>
            <p:cNvPr id="6" name="テキスト ボックス 5"/>
            <p:cNvSpPr txBox="1"/>
            <p:nvPr/>
          </p:nvSpPr>
          <p:spPr>
            <a:xfrm>
              <a:off x="2221316" y="1652042"/>
              <a:ext cx="1080120" cy="369332"/>
            </a:xfrm>
            <a:prstGeom prst="rect">
              <a:avLst/>
            </a:prstGeom>
            <a:noFill/>
          </p:spPr>
          <p:txBody>
            <a:bodyPr wrap="square" rtlCol="0">
              <a:spAutoFit/>
            </a:bodyPr>
            <a:lstStyle/>
            <a:p>
              <a:r>
                <a:rPr kumimoji="1" lang="en-US" altLang="ja-JP" dirty="0" smtClean="0"/>
                <a:t>2013.6.7</a:t>
              </a:r>
              <a:endParaRPr kumimoji="1" lang="ja-JP" altLang="en-US" dirty="0"/>
            </a:p>
          </p:txBody>
        </p:sp>
      </p:grpSp>
      <p:sp>
        <p:nvSpPr>
          <p:cNvPr id="7" name="テキスト ボックス 6"/>
          <p:cNvSpPr txBox="1"/>
          <p:nvPr/>
        </p:nvSpPr>
        <p:spPr>
          <a:xfrm>
            <a:off x="-2243" y="46211"/>
            <a:ext cx="9146243" cy="1077218"/>
          </a:xfrm>
          <a:prstGeom prst="rect">
            <a:avLst/>
          </a:prstGeom>
          <a:solidFill>
            <a:srgbClr val="FFFF00"/>
          </a:solidFill>
        </p:spPr>
        <p:txBody>
          <a:bodyPr wrap="square" rtlCol="0">
            <a:spAutoFit/>
          </a:bodyPr>
          <a:lstStyle/>
          <a:p>
            <a:pPr algn="ctr"/>
            <a:r>
              <a:rPr lang="en-US" altLang="ja-JP" sz="3200" b="1" dirty="0"/>
              <a:t>Compassionate </a:t>
            </a:r>
            <a:r>
              <a:rPr lang="en-US" altLang="ja-JP" sz="3200" b="1" dirty="0" smtClean="0"/>
              <a:t>trial </a:t>
            </a:r>
            <a:r>
              <a:rPr lang="en-US" altLang="ja-JP" sz="3200" b="1" dirty="0"/>
              <a:t>of P-HPMA </a:t>
            </a:r>
            <a:r>
              <a:rPr lang="en-US" altLang="ja-JP" sz="3200" b="1" dirty="0" smtClean="0"/>
              <a:t>conjugated </a:t>
            </a:r>
            <a:r>
              <a:rPr lang="en-US" altLang="ja-JP" sz="3200" b="1" dirty="0"/>
              <a:t>THP in </a:t>
            </a:r>
            <a:r>
              <a:rPr lang="en-US" altLang="ja-JP" sz="3200" b="1" dirty="0" smtClean="0"/>
              <a:t>stage </a:t>
            </a:r>
            <a:r>
              <a:rPr lang="en-US" altLang="ja-JP" sz="3200" b="1" dirty="0"/>
              <a:t>IV </a:t>
            </a:r>
            <a:r>
              <a:rPr lang="en-US" altLang="ja-JP" sz="3200" b="1" dirty="0" smtClean="0"/>
              <a:t>prostate cancer patient (2) </a:t>
            </a:r>
            <a:endParaRPr lang="en-US" altLang="ja-JP" sz="3200" b="1" dirty="0"/>
          </a:p>
        </p:txBody>
      </p:sp>
      <p:sp>
        <p:nvSpPr>
          <p:cNvPr id="9" name="テキスト ボックス 8"/>
          <p:cNvSpPr txBox="1"/>
          <p:nvPr/>
        </p:nvSpPr>
        <p:spPr>
          <a:xfrm>
            <a:off x="2348517" y="2289162"/>
            <a:ext cx="1368152" cy="1138773"/>
          </a:xfrm>
          <a:prstGeom prst="rect">
            <a:avLst/>
          </a:prstGeom>
          <a:noFill/>
        </p:spPr>
        <p:txBody>
          <a:bodyPr wrap="square" rtlCol="0">
            <a:spAutoFit/>
          </a:bodyPr>
          <a:lstStyle/>
          <a:p>
            <a:pPr>
              <a:lnSpc>
                <a:spcPts val="2000"/>
              </a:lnSpc>
            </a:pPr>
            <a:r>
              <a:rPr kumimoji="1" lang="en-US" altLang="ja-JP" dirty="0" smtClean="0"/>
              <a:t>Resume medication of P-THP:</a:t>
            </a:r>
          </a:p>
          <a:p>
            <a:r>
              <a:rPr lang="en-US" altLang="ja-JP" dirty="0" smtClean="0"/>
              <a:t>2013.10.2</a:t>
            </a:r>
            <a:endParaRPr kumimoji="1" lang="ja-JP" altLang="en-US" dirty="0"/>
          </a:p>
        </p:txBody>
      </p:sp>
      <p:sp>
        <p:nvSpPr>
          <p:cNvPr id="10" name="円/楕円 9"/>
          <p:cNvSpPr/>
          <p:nvPr/>
        </p:nvSpPr>
        <p:spPr>
          <a:xfrm rot="2381204">
            <a:off x="779963" y="4350324"/>
            <a:ext cx="427826" cy="216024"/>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rot="2381204">
            <a:off x="4086695" y="4323775"/>
            <a:ext cx="403471" cy="213898"/>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rot="8067068">
            <a:off x="4600815" y="4418964"/>
            <a:ext cx="359605" cy="27754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rot="8067068">
            <a:off x="1325608" y="4418964"/>
            <a:ext cx="359605" cy="27754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rot="5400000">
            <a:off x="4588915" y="3130833"/>
            <a:ext cx="574942" cy="277540"/>
          </a:xfrm>
          <a:prstGeom prst="ellipse">
            <a:avLst/>
          </a:pr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rot="4912735">
            <a:off x="4565815" y="2809363"/>
            <a:ext cx="250900" cy="211317"/>
          </a:xfrm>
          <a:prstGeom prst="ellipse">
            <a:avLst/>
          </a:pr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19"/>
          <p:cNvCxnSpPr/>
          <p:nvPr/>
        </p:nvCxnSpPr>
        <p:spPr>
          <a:xfrm flipV="1">
            <a:off x="497141" y="4407890"/>
            <a:ext cx="368182" cy="5024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V="1">
            <a:off x="1660711" y="4507288"/>
            <a:ext cx="500756" cy="5044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V="1">
            <a:off x="5000992" y="2945180"/>
            <a:ext cx="360040" cy="210468"/>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4093506" y="2894426"/>
            <a:ext cx="547446" cy="50754"/>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028" name="テキスト ボックス 1027"/>
          <p:cNvSpPr txBox="1"/>
          <p:nvPr/>
        </p:nvSpPr>
        <p:spPr>
          <a:xfrm>
            <a:off x="2740893" y="6059604"/>
            <a:ext cx="3528392" cy="338554"/>
          </a:xfrm>
          <a:prstGeom prst="rect">
            <a:avLst/>
          </a:prstGeom>
          <a:noFill/>
        </p:spPr>
        <p:txBody>
          <a:bodyPr wrap="square" rtlCol="0">
            <a:spAutoFit/>
          </a:bodyPr>
          <a:lstStyle/>
          <a:p>
            <a:pPr algn="ctr"/>
            <a:r>
              <a:rPr lang="en-US" altLang="ja-JP" sz="1600" dirty="0" smtClean="0"/>
              <a:t>P-THP iv</a:t>
            </a:r>
            <a:r>
              <a:rPr lang="ja-JP" altLang="en-US" sz="1600" dirty="0" smtClean="0"/>
              <a:t> </a:t>
            </a:r>
            <a:r>
              <a:rPr lang="en-US" altLang="ja-JP" sz="1600" dirty="0" smtClean="0"/>
              <a:t>×4</a:t>
            </a:r>
            <a:r>
              <a:rPr lang="ja-JP" altLang="en-US" sz="1600" dirty="0"/>
              <a:t> </a:t>
            </a:r>
            <a:r>
              <a:rPr lang="ja-JP" altLang="en-US" sz="1600" dirty="0" smtClean="0"/>
              <a:t> </a:t>
            </a:r>
            <a:r>
              <a:rPr kumimoji="1" lang="ja-JP" altLang="en-US" sz="1600" dirty="0" smtClean="0"/>
              <a:t>（</a:t>
            </a:r>
            <a:r>
              <a:rPr kumimoji="1" lang="en-US" altLang="ja-JP" sz="1600" dirty="0" smtClean="0"/>
              <a:t>30</a:t>
            </a:r>
            <a:r>
              <a:rPr lang="en-US" altLang="ja-JP" sz="1600" dirty="0" smtClean="0"/>
              <a:t>, 30, 50, 50mg)</a:t>
            </a:r>
          </a:p>
        </p:txBody>
      </p:sp>
      <p:cxnSp>
        <p:nvCxnSpPr>
          <p:cNvPr id="24" name="Straight Connector 19"/>
          <p:cNvCxnSpPr/>
          <p:nvPr/>
        </p:nvCxnSpPr>
        <p:spPr>
          <a:xfrm>
            <a:off x="0" y="70954"/>
            <a:ext cx="9144000" cy="1587"/>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26" name="Straight Connector 19"/>
          <p:cNvCxnSpPr/>
          <p:nvPr/>
        </p:nvCxnSpPr>
        <p:spPr>
          <a:xfrm>
            <a:off x="-28956" y="1175128"/>
            <a:ext cx="9144000" cy="1587"/>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19" name="正方形/長方形 18"/>
          <p:cNvSpPr/>
          <p:nvPr/>
        </p:nvSpPr>
        <p:spPr>
          <a:xfrm>
            <a:off x="3287109" y="1244105"/>
            <a:ext cx="2808312" cy="461665"/>
          </a:xfrm>
          <a:prstGeom prst="rect">
            <a:avLst/>
          </a:prstGeom>
        </p:spPr>
        <p:txBody>
          <a:bodyPr wrap="square">
            <a:spAutoFit/>
          </a:bodyPr>
          <a:lstStyle/>
          <a:p>
            <a:r>
              <a:rPr lang="en-US" altLang="ja-JP" sz="2400" b="1" dirty="0" smtClean="0"/>
              <a:t>Bone </a:t>
            </a:r>
            <a:r>
              <a:rPr lang="en-US" altLang="ja-JP" sz="2400" b="1" dirty="0" err="1" smtClean="0"/>
              <a:t>scintigraphy</a:t>
            </a:r>
            <a:endParaRPr lang="en-US" altLang="ja-JP" sz="2400" b="1" dirty="0"/>
          </a:p>
        </p:txBody>
      </p:sp>
      <p:sp>
        <p:nvSpPr>
          <p:cNvPr id="17" name="テキスト ボックス 16"/>
          <p:cNvSpPr txBox="1"/>
          <p:nvPr/>
        </p:nvSpPr>
        <p:spPr>
          <a:xfrm>
            <a:off x="17808" y="4143520"/>
            <a:ext cx="792088" cy="579646"/>
          </a:xfrm>
          <a:prstGeom prst="rect">
            <a:avLst/>
          </a:prstGeom>
          <a:noFill/>
        </p:spPr>
        <p:txBody>
          <a:bodyPr wrap="square" rtlCol="0">
            <a:spAutoFit/>
          </a:bodyPr>
          <a:lstStyle/>
          <a:p>
            <a:pPr>
              <a:lnSpc>
                <a:spcPts val="1900"/>
              </a:lnSpc>
            </a:pPr>
            <a:r>
              <a:rPr lang="en-US" altLang="ja-JP" dirty="0" smtClean="0"/>
              <a:t>Bone met</a:t>
            </a:r>
            <a:endParaRPr kumimoji="1" lang="ja-JP" altLang="en-US" dirty="0"/>
          </a:p>
        </p:txBody>
      </p:sp>
      <p:sp>
        <p:nvSpPr>
          <p:cNvPr id="27" name="テキスト ボックス 26"/>
          <p:cNvSpPr txBox="1"/>
          <p:nvPr/>
        </p:nvSpPr>
        <p:spPr>
          <a:xfrm>
            <a:off x="2144108" y="4136936"/>
            <a:ext cx="792088" cy="579646"/>
          </a:xfrm>
          <a:prstGeom prst="rect">
            <a:avLst/>
          </a:prstGeom>
          <a:noFill/>
        </p:spPr>
        <p:txBody>
          <a:bodyPr wrap="square" rtlCol="0">
            <a:spAutoFit/>
          </a:bodyPr>
          <a:lstStyle/>
          <a:p>
            <a:pPr>
              <a:lnSpc>
                <a:spcPts val="1900"/>
              </a:lnSpc>
            </a:pPr>
            <a:r>
              <a:rPr lang="en-US" altLang="ja-JP" dirty="0" smtClean="0"/>
              <a:t>Bone met</a:t>
            </a:r>
            <a:endParaRPr kumimoji="1" lang="ja-JP" altLang="en-US" dirty="0"/>
          </a:p>
        </p:txBody>
      </p:sp>
      <p:sp>
        <p:nvSpPr>
          <p:cNvPr id="29" name="テキスト ボックス 28"/>
          <p:cNvSpPr txBox="1"/>
          <p:nvPr/>
        </p:nvSpPr>
        <p:spPr>
          <a:xfrm>
            <a:off x="5303029" y="2705514"/>
            <a:ext cx="1008112" cy="579646"/>
          </a:xfrm>
          <a:prstGeom prst="rect">
            <a:avLst/>
          </a:prstGeom>
          <a:noFill/>
        </p:spPr>
        <p:txBody>
          <a:bodyPr wrap="square" rtlCol="0">
            <a:spAutoFit/>
          </a:bodyPr>
          <a:lstStyle/>
          <a:p>
            <a:pPr>
              <a:lnSpc>
                <a:spcPts val="1900"/>
              </a:lnSpc>
            </a:pPr>
            <a:r>
              <a:rPr lang="en-US" altLang="ja-JP" dirty="0" smtClean="0"/>
              <a:t>Bone fracture</a:t>
            </a:r>
            <a:endParaRPr kumimoji="1" lang="ja-JP" altLang="en-US" dirty="0"/>
          </a:p>
        </p:txBody>
      </p:sp>
      <p:sp>
        <p:nvSpPr>
          <p:cNvPr id="30" name="テキスト ボックス 29"/>
          <p:cNvSpPr txBox="1"/>
          <p:nvPr/>
        </p:nvSpPr>
        <p:spPr>
          <a:xfrm>
            <a:off x="5868144" y="6165304"/>
            <a:ext cx="2520280" cy="584775"/>
          </a:xfrm>
          <a:prstGeom prst="rect">
            <a:avLst/>
          </a:prstGeom>
          <a:noFill/>
        </p:spPr>
        <p:txBody>
          <a:bodyPr wrap="square" rtlCol="0">
            <a:spAutoFit/>
          </a:bodyPr>
          <a:lstStyle/>
          <a:p>
            <a:pPr algn="ctr"/>
            <a:r>
              <a:rPr lang="en-US" altLang="ja-JP" sz="1600" dirty="0" smtClean="0"/>
              <a:t>[PSA] 964.2</a:t>
            </a:r>
            <a:r>
              <a:rPr lang="ja-JP" altLang="en-US" sz="1600" dirty="0" smtClean="0"/>
              <a:t>→</a:t>
            </a:r>
            <a:r>
              <a:rPr lang="en-US" altLang="ja-JP" sz="1600" dirty="0" smtClean="0"/>
              <a:t>1242</a:t>
            </a:r>
          </a:p>
          <a:p>
            <a:pPr algn="ctr"/>
            <a:r>
              <a:rPr lang="ja-JP" altLang="en-US" sz="1600" dirty="0" smtClean="0"/>
              <a:t>→</a:t>
            </a:r>
            <a:r>
              <a:rPr lang="en-US" altLang="ja-JP" sz="1600" dirty="0" smtClean="0"/>
              <a:t>102</a:t>
            </a:r>
            <a:r>
              <a:rPr lang="ja-JP" altLang="en-US" sz="1600" dirty="0" smtClean="0"/>
              <a:t>→</a:t>
            </a:r>
            <a:r>
              <a:rPr lang="en-US" altLang="ja-JP" sz="1600" dirty="0" smtClean="0"/>
              <a:t>0.067ng/ml</a:t>
            </a:r>
          </a:p>
        </p:txBody>
      </p:sp>
      <p:sp>
        <p:nvSpPr>
          <p:cNvPr id="16" name="スライド番号プレースホルダー 15"/>
          <p:cNvSpPr>
            <a:spLocks noGrp="1"/>
          </p:cNvSpPr>
          <p:nvPr>
            <p:ph type="sldNum" sz="quarter" idx="12"/>
          </p:nvPr>
        </p:nvSpPr>
        <p:spPr>
          <a:xfrm>
            <a:off x="6963290" y="6480230"/>
            <a:ext cx="2133600" cy="365125"/>
          </a:xfrm>
          <a:noFill/>
        </p:spPr>
        <p:txBody>
          <a:bodyPr vert="horz" lIns="91440" tIns="45720" rIns="91440" bIns="45720" rtlCol="0" anchor="ctr"/>
          <a:lstStyle/>
          <a:p>
            <a:fld id="{E441872B-1EF1-4F25-82A7-215546915052}" type="slidenum">
              <a:rPr lang="ja-JP" altLang="en-US" sz="3200"/>
              <a:pPr/>
              <a:t>25</a:t>
            </a:fld>
            <a:endParaRPr lang="ja-JP" altLang="en-US" sz="3200" dirty="0"/>
          </a:p>
        </p:txBody>
      </p:sp>
      <p:sp>
        <p:nvSpPr>
          <p:cNvPr id="18" name="円/楕円 17"/>
          <p:cNvSpPr/>
          <p:nvPr/>
        </p:nvSpPr>
        <p:spPr>
          <a:xfrm>
            <a:off x="6001527" y="6090664"/>
            <a:ext cx="2268252" cy="67980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31" name="図 3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6817887" y="1793922"/>
            <a:ext cx="1855955" cy="4187312"/>
          </a:xfrm>
          <a:prstGeom prst="rect">
            <a:avLst/>
          </a:prstGeom>
          <a:ln>
            <a:noFill/>
          </a:ln>
          <a:extLst>
            <a:ext uri="{53640926-AAD7-44d8-BBD7-CCE9431645EC}">
              <a14:shadowObscured xmlns:a14="http://schemas.microsoft.com/office/drawing/2010/main" xmlns=""/>
            </a:ext>
          </a:extLst>
        </p:spPr>
      </p:pic>
      <p:sp>
        <p:nvSpPr>
          <p:cNvPr id="32" name="円/楕円 31"/>
          <p:cNvSpPr/>
          <p:nvPr/>
        </p:nvSpPr>
        <p:spPr>
          <a:xfrm rot="2381204">
            <a:off x="7144873" y="4234958"/>
            <a:ext cx="553558" cy="392078"/>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rot="8067068">
            <a:off x="7835019" y="4295020"/>
            <a:ext cx="591972" cy="398996"/>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7244512" y="1700808"/>
            <a:ext cx="1080120" cy="369332"/>
          </a:xfrm>
          <a:prstGeom prst="rect">
            <a:avLst/>
          </a:prstGeom>
          <a:noFill/>
        </p:spPr>
        <p:txBody>
          <a:bodyPr wrap="square" rtlCol="0">
            <a:spAutoFit/>
          </a:bodyPr>
          <a:lstStyle/>
          <a:p>
            <a:r>
              <a:rPr kumimoji="1" lang="en-US" altLang="ja-JP" dirty="0" smtClean="0"/>
              <a:t>2015.3.6</a:t>
            </a:r>
            <a:endParaRPr kumimoji="1" lang="ja-JP" altLang="en-US" dirty="0"/>
          </a:p>
        </p:txBody>
      </p:sp>
      <p:sp>
        <p:nvSpPr>
          <p:cNvPr id="35" name="テキスト ボックス 34"/>
          <p:cNvSpPr txBox="1"/>
          <p:nvPr/>
        </p:nvSpPr>
        <p:spPr>
          <a:xfrm>
            <a:off x="6492634" y="1445156"/>
            <a:ext cx="2622410" cy="369332"/>
          </a:xfrm>
          <a:prstGeom prst="rect">
            <a:avLst/>
          </a:prstGeom>
          <a:noFill/>
        </p:spPr>
        <p:txBody>
          <a:bodyPr wrap="square" rtlCol="0">
            <a:spAutoFit/>
          </a:bodyPr>
          <a:lstStyle/>
          <a:p>
            <a:pPr algn="ctr"/>
            <a:r>
              <a:rPr lang="en-US" altLang="ja-JP" dirty="0" smtClean="0"/>
              <a:t>20 mon.</a:t>
            </a:r>
          </a:p>
        </p:txBody>
      </p:sp>
      <p:cxnSp>
        <p:nvCxnSpPr>
          <p:cNvPr id="36" name="直線コネクタ 35"/>
          <p:cNvCxnSpPr/>
          <p:nvPr/>
        </p:nvCxnSpPr>
        <p:spPr>
          <a:xfrm flipV="1">
            <a:off x="6966362" y="4458130"/>
            <a:ext cx="335159" cy="4549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flipV="1">
            <a:off x="6966362" y="4609780"/>
            <a:ext cx="1005476" cy="30330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5747177" y="4926640"/>
            <a:ext cx="1562324" cy="335989"/>
          </a:xfrm>
          <a:prstGeom prst="rect">
            <a:avLst/>
          </a:prstGeom>
          <a:noFill/>
        </p:spPr>
        <p:txBody>
          <a:bodyPr wrap="square" rtlCol="0">
            <a:spAutoFit/>
          </a:bodyPr>
          <a:lstStyle/>
          <a:p>
            <a:pPr>
              <a:lnSpc>
                <a:spcPts val="1900"/>
              </a:lnSpc>
            </a:pPr>
            <a:r>
              <a:rPr lang="en-US" altLang="ja-JP" sz="2000" dirty="0" smtClean="0"/>
              <a:t>Disappeared</a:t>
            </a:r>
            <a:endParaRPr kumimoji="1" lang="ja-JP" altLang="en-US" sz="2000" dirty="0"/>
          </a:p>
        </p:txBody>
      </p:sp>
      <p:cxnSp>
        <p:nvCxnSpPr>
          <p:cNvPr id="39" name="直線コネクタ 38"/>
          <p:cNvCxnSpPr/>
          <p:nvPr/>
        </p:nvCxnSpPr>
        <p:spPr>
          <a:xfrm flipV="1">
            <a:off x="3379389" y="4441161"/>
            <a:ext cx="841094" cy="65347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V="1">
            <a:off x="3379389" y="4641853"/>
            <a:ext cx="1344068" cy="45278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2445567" y="4817844"/>
            <a:ext cx="1519462" cy="586443"/>
          </a:xfrm>
          <a:prstGeom prst="rect">
            <a:avLst/>
          </a:prstGeom>
          <a:noFill/>
        </p:spPr>
        <p:txBody>
          <a:bodyPr wrap="square" rtlCol="0">
            <a:spAutoFit/>
          </a:bodyPr>
          <a:lstStyle/>
          <a:p>
            <a:pPr>
              <a:lnSpc>
                <a:spcPts val="1900"/>
              </a:lnSpc>
            </a:pPr>
            <a:r>
              <a:rPr lang="en-US" altLang="ja-JP" sz="2000" dirty="0" smtClean="0"/>
              <a:t>Almost disappeared</a:t>
            </a:r>
            <a:endParaRPr kumimoji="1" lang="ja-JP" altLang="en-US" sz="2000" dirty="0"/>
          </a:p>
        </p:txBody>
      </p:sp>
    </p:spTree>
    <p:extLst>
      <p:ext uri="{BB962C8B-B14F-4D97-AF65-F5344CB8AC3E}">
        <p14:creationId xmlns:p14="http://schemas.microsoft.com/office/powerpoint/2010/main" val="36833134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332656"/>
            <a:ext cx="9143999" cy="523220"/>
          </a:xfrm>
          <a:prstGeom prst="rect">
            <a:avLst/>
          </a:prstGeom>
          <a:solidFill>
            <a:srgbClr val="FFFF00"/>
          </a:solidFill>
        </p:spPr>
        <p:txBody>
          <a:bodyPr wrap="square" rtlCol="0">
            <a:spAutoFit/>
          </a:bodyPr>
          <a:lstStyle/>
          <a:p>
            <a:pPr algn="ctr"/>
            <a:r>
              <a:rPr lang="en-US" altLang="ja-JP" sz="2800" b="1" dirty="0" smtClean="0"/>
              <a:t> </a:t>
            </a:r>
            <a:r>
              <a:rPr lang="en-US" altLang="ja-JP" sz="2800" b="1" dirty="0"/>
              <a:t>Case 1. Prostate Cancer 1 (O.S., 62 M, Kagoshima</a:t>
            </a:r>
            <a:r>
              <a:rPr lang="en-US" altLang="ja-JP" sz="2800" b="1" dirty="0" smtClean="0"/>
              <a:t>)</a:t>
            </a:r>
            <a:r>
              <a:rPr lang="ja-JP" altLang="en-US" sz="2800" dirty="0" smtClean="0"/>
              <a:t>　</a:t>
            </a:r>
            <a:endParaRPr lang="en-US" altLang="ja-JP" sz="2800" dirty="0" smtClean="0"/>
          </a:p>
        </p:txBody>
      </p:sp>
      <p:pic>
        <p:nvPicPr>
          <p:cNvPr id="2" name="図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7397" y="1134161"/>
            <a:ext cx="7609207" cy="4878666"/>
          </a:xfrm>
          <a:prstGeom prst="rect">
            <a:avLst/>
          </a:prstGeom>
        </p:spPr>
      </p:pic>
      <p:sp>
        <p:nvSpPr>
          <p:cNvPr id="7" name="スライド番号プレースホルダー 6"/>
          <p:cNvSpPr>
            <a:spLocks noGrp="1"/>
          </p:cNvSpPr>
          <p:nvPr>
            <p:ph type="sldNum" sz="quarter" idx="12"/>
          </p:nvPr>
        </p:nvSpPr>
        <p:spPr>
          <a:xfrm>
            <a:off x="6948264" y="6381328"/>
            <a:ext cx="2057400" cy="365125"/>
          </a:xfrm>
        </p:spPr>
        <p:txBody>
          <a:bodyPr/>
          <a:lstStyle/>
          <a:p>
            <a:fld id="{22395FBD-600E-4CA1-9ECB-5CEB92B9A135}" type="slidenum">
              <a:rPr kumimoji="1" lang="ja-JP" altLang="en-US" sz="3200" smtClean="0">
                <a:solidFill>
                  <a:schemeClr val="tx1"/>
                </a:solidFill>
              </a:rPr>
              <a:t>26</a:t>
            </a:fld>
            <a:endParaRPr kumimoji="1" lang="ja-JP" altLang="en-US" sz="3200" dirty="0">
              <a:solidFill>
                <a:schemeClr val="tx1"/>
              </a:solidFill>
            </a:endParaRPr>
          </a:p>
        </p:txBody>
      </p:sp>
      <p:sp>
        <p:nvSpPr>
          <p:cNvPr id="8" name="テキスト ボックス 7"/>
          <p:cNvSpPr txBox="1"/>
          <p:nvPr/>
        </p:nvSpPr>
        <p:spPr>
          <a:xfrm>
            <a:off x="985718" y="1454461"/>
            <a:ext cx="1964725" cy="276999"/>
          </a:xfrm>
          <a:prstGeom prst="rect">
            <a:avLst/>
          </a:prstGeom>
          <a:solidFill>
            <a:schemeClr val="bg1"/>
          </a:solidFill>
        </p:spPr>
        <p:txBody>
          <a:bodyPr wrap="square" rtlCol="0">
            <a:spAutoFit/>
          </a:bodyPr>
          <a:lstStyle/>
          <a:p>
            <a:r>
              <a:rPr kumimoji="1" lang="en-US" altLang="ja-JP" sz="1200" dirty="0" smtClean="0">
                <a:solidFill>
                  <a:srgbClr val="FF0000"/>
                </a:solidFill>
              </a:rPr>
              <a:t>Normal level: under 4 ng/mL</a:t>
            </a:r>
            <a:endParaRPr kumimoji="1" lang="ja-JP" altLang="en-US" sz="1200" dirty="0">
              <a:solidFill>
                <a:srgbClr val="FF0000"/>
              </a:solidFill>
            </a:endParaRPr>
          </a:p>
        </p:txBody>
      </p:sp>
      <p:cxnSp>
        <p:nvCxnSpPr>
          <p:cNvPr id="6" name="直線コネクタ 5"/>
          <p:cNvCxnSpPr/>
          <p:nvPr/>
        </p:nvCxnSpPr>
        <p:spPr>
          <a:xfrm>
            <a:off x="0" y="924713"/>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0" y="276641"/>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33215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2395FBD-600E-4CA1-9ECB-5CEB92B9A135}" type="slidenum">
              <a:rPr kumimoji="1" lang="ja-JP" altLang="en-US" sz="3200" smtClean="0"/>
              <a:t>27</a:t>
            </a:fld>
            <a:endParaRPr kumimoji="1" lang="ja-JP" altLang="en-US" sz="3200"/>
          </a:p>
        </p:txBody>
      </p:sp>
      <p:grpSp>
        <p:nvGrpSpPr>
          <p:cNvPr id="28" name="グループ化 27"/>
          <p:cNvGrpSpPr/>
          <p:nvPr/>
        </p:nvGrpSpPr>
        <p:grpSpPr>
          <a:xfrm>
            <a:off x="834886" y="1256306"/>
            <a:ext cx="7795643" cy="4913906"/>
            <a:chOff x="109330" y="811031"/>
            <a:chExt cx="8545054" cy="5430743"/>
          </a:xfrm>
        </p:grpSpPr>
        <p:pic>
          <p:nvPicPr>
            <p:cNvPr id="6" name="図 5"/>
            <p:cNvPicPr>
              <a:picLocks noChangeAspect="1"/>
            </p:cNvPicPr>
            <p:nvPr/>
          </p:nvPicPr>
          <p:blipFill rotWithShape="1">
            <a:blip r:embed="rId2"/>
            <a:srcRect l="34122" t="38380" r="33534" b="24533"/>
            <a:stretch/>
          </p:blipFill>
          <p:spPr>
            <a:xfrm>
              <a:off x="234563" y="811031"/>
              <a:ext cx="8419821" cy="5430743"/>
            </a:xfrm>
            <a:prstGeom prst="rect">
              <a:avLst/>
            </a:prstGeom>
            <a:ln>
              <a:noFill/>
            </a:ln>
          </p:spPr>
        </p:pic>
        <p:sp>
          <p:nvSpPr>
            <p:cNvPr id="7" name="テキスト ボックス 6"/>
            <p:cNvSpPr txBox="1"/>
            <p:nvPr/>
          </p:nvSpPr>
          <p:spPr>
            <a:xfrm>
              <a:off x="117281" y="4683319"/>
              <a:ext cx="558580" cy="408178"/>
            </a:xfrm>
            <a:prstGeom prst="rect">
              <a:avLst/>
            </a:prstGeom>
            <a:noFill/>
          </p:spPr>
          <p:txBody>
            <a:bodyPr wrap="square" rtlCol="0">
              <a:spAutoFit/>
            </a:bodyPr>
            <a:lstStyle/>
            <a:p>
              <a:r>
                <a:rPr kumimoji="1" lang="en-US" altLang="ja-JP" dirty="0" smtClean="0"/>
                <a:t>10</a:t>
              </a:r>
              <a:endParaRPr kumimoji="1" lang="ja-JP" altLang="en-US" dirty="0"/>
            </a:p>
          </p:txBody>
        </p:sp>
        <p:sp>
          <p:nvSpPr>
            <p:cNvPr id="8" name="テキスト ボックス 7"/>
            <p:cNvSpPr txBox="1"/>
            <p:nvPr/>
          </p:nvSpPr>
          <p:spPr>
            <a:xfrm>
              <a:off x="117281" y="4298085"/>
              <a:ext cx="558580" cy="408178"/>
            </a:xfrm>
            <a:prstGeom prst="rect">
              <a:avLst/>
            </a:prstGeom>
            <a:noFill/>
          </p:spPr>
          <p:txBody>
            <a:bodyPr wrap="square" rtlCol="0">
              <a:spAutoFit/>
            </a:bodyPr>
            <a:lstStyle/>
            <a:p>
              <a:r>
                <a:rPr lang="en-US" altLang="ja-JP" dirty="0"/>
                <a:t>2</a:t>
              </a:r>
              <a:r>
                <a:rPr kumimoji="1" lang="en-US" altLang="ja-JP" dirty="0" smtClean="0"/>
                <a:t>0</a:t>
              </a:r>
              <a:endParaRPr kumimoji="1" lang="ja-JP" altLang="en-US" dirty="0"/>
            </a:p>
          </p:txBody>
        </p:sp>
        <p:sp>
          <p:nvSpPr>
            <p:cNvPr id="9" name="テキスト ボックス 8"/>
            <p:cNvSpPr txBox="1"/>
            <p:nvPr/>
          </p:nvSpPr>
          <p:spPr>
            <a:xfrm>
              <a:off x="117281" y="3873611"/>
              <a:ext cx="558581" cy="408178"/>
            </a:xfrm>
            <a:prstGeom prst="rect">
              <a:avLst/>
            </a:prstGeom>
            <a:noFill/>
          </p:spPr>
          <p:txBody>
            <a:bodyPr wrap="square" rtlCol="0">
              <a:spAutoFit/>
            </a:bodyPr>
            <a:lstStyle/>
            <a:p>
              <a:r>
                <a:rPr lang="en-US" altLang="ja-JP" dirty="0"/>
                <a:t>3</a:t>
              </a:r>
              <a:r>
                <a:rPr kumimoji="1" lang="en-US" altLang="ja-JP" dirty="0" smtClean="0"/>
                <a:t>0</a:t>
              </a:r>
              <a:endParaRPr kumimoji="1" lang="ja-JP" altLang="en-US" dirty="0"/>
            </a:p>
          </p:txBody>
        </p:sp>
        <p:sp>
          <p:nvSpPr>
            <p:cNvPr id="10" name="テキスト ボックス 9"/>
            <p:cNvSpPr txBox="1"/>
            <p:nvPr/>
          </p:nvSpPr>
          <p:spPr>
            <a:xfrm>
              <a:off x="109330" y="3504279"/>
              <a:ext cx="566531" cy="408178"/>
            </a:xfrm>
            <a:prstGeom prst="rect">
              <a:avLst/>
            </a:prstGeom>
            <a:noFill/>
          </p:spPr>
          <p:txBody>
            <a:bodyPr wrap="square" rtlCol="0">
              <a:spAutoFit/>
            </a:bodyPr>
            <a:lstStyle/>
            <a:p>
              <a:r>
                <a:rPr lang="en-US" altLang="ja-JP" dirty="0"/>
                <a:t>4</a:t>
              </a:r>
              <a:r>
                <a:rPr kumimoji="1" lang="en-US" altLang="ja-JP" dirty="0" smtClean="0"/>
                <a:t>0</a:t>
              </a:r>
              <a:endParaRPr kumimoji="1" lang="ja-JP" altLang="en-US" dirty="0"/>
            </a:p>
          </p:txBody>
        </p:sp>
        <p:sp>
          <p:nvSpPr>
            <p:cNvPr id="11" name="テキスト ボックス 10"/>
            <p:cNvSpPr txBox="1"/>
            <p:nvPr/>
          </p:nvSpPr>
          <p:spPr>
            <a:xfrm>
              <a:off x="117281" y="3101211"/>
              <a:ext cx="558580" cy="408178"/>
            </a:xfrm>
            <a:prstGeom prst="rect">
              <a:avLst/>
            </a:prstGeom>
            <a:noFill/>
          </p:spPr>
          <p:txBody>
            <a:bodyPr wrap="square" rtlCol="0">
              <a:spAutoFit/>
            </a:bodyPr>
            <a:lstStyle/>
            <a:p>
              <a:r>
                <a:rPr lang="en-US" altLang="ja-JP" dirty="0"/>
                <a:t>5</a:t>
              </a:r>
              <a:r>
                <a:rPr kumimoji="1" lang="en-US" altLang="ja-JP" dirty="0" smtClean="0"/>
                <a:t>0</a:t>
              </a:r>
              <a:endParaRPr kumimoji="1" lang="ja-JP" altLang="en-US" dirty="0"/>
            </a:p>
          </p:txBody>
        </p:sp>
        <p:sp>
          <p:nvSpPr>
            <p:cNvPr id="12" name="テキスト ボックス 11"/>
            <p:cNvSpPr txBox="1"/>
            <p:nvPr/>
          </p:nvSpPr>
          <p:spPr>
            <a:xfrm>
              <a:off x="117281" y="2343401"/>
              <a:ext cx="675861" cy="369332"/>
            </a:xfrm>
            <a:prstGeom prst="rect">
              <a:avLst/>
            </a:prstGeom>
            <a:noFill/>
          </p:spPr>
          <p:txBody>
            <a:bodyPr wrap="square" rtlCol="0">
              <a:spAutoFit/>
            </a:bodyPr>
            <a:lstStyle/>
            <a:p>
              <a:r>
                <a:rPr kumimoji="1" lang="en-US" altLang="ja-JP" dirty="0" smtClean="0"/>
                <a:t>100</a:t>
              </a:r>
              <a:endParaRPr kumimoji="1" lang="ja-JP" altLang="en-US" dirty="0"/>
            </a:p>
          </p:txBody>
        </p:sp>
        <p:grpSp>
          <p:nvGrpSpPr>
            <p:cNvPr id="19" name="グループ化 18"/>
            <p:cNvGrpSpPr/>
            <p:nvPr/>
          </p:nvGrpSpPr>
          <p:grpSpPr>
            <a:xfrm rot="18944220">
              <a:off x="525431" y="2732446"/>
              <a:ext cx="339897" cy="339451"/>
              <a:chOff x="1010114" y="389615"/>
              <a:chExt cx="1319618" cy="1326392"/>
            </a:xfrm>
          </p:grpSpPr>
          <p:cxnSp>
            <p:nvCxnSpPr>
              <p:cNvPr id="17" name="曲線コネクタ 16"/>
              <p:cNvCxnSpPr/>
              <p:nvPr/>
            </p:nvCxnSpPr>
            <p:spPr>
              <a:xfrm rot="16200000" flipH="1">
                <a:off x="1236428" y="393590"/>
                <a:ext cx="1097280" cy="1089329"/>
              </a:xfrm>
              <a:prstGeom prst="curved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曲線コネクタ 17"/>
              <p:cNvCxnSpPr/>
              <p:nvPr/>
            </p:nvCxnSpPr>
            <p:spPr>
              <a:xfrm rot="16200000" flipH="1">
                <a:off x="1006138" y="622702"/>
                <a:ext cx="1097281" cy="1089329"/>
              </a:xfrm>
              <a:prstGeom prst="curved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テキスト ボックス 19"/>
            <p:cNvSpPr txBox="1"/>
            <p:nvPr/>
          </p:nvSpPr>
          <p:spPr>
            <a:xfrm>
              <a:off x="109330" y="1974069"/>
              <a:ext cx="675861" cy="369332"/>
            </a:xfrm>
            <a:prstGeom prst="rect">
              <a:avLst/>
            </a:prstGeom>
            <a:noFill/>
          </p:spPr>
          <p:txBody>
            <a:bodyPr wrap="square" rtlCol="0">
              <a:spAutoFit/>
            </a:bodyPr>
            <a:lstStyle/>
            <a:p>
              <a:r>
                <a:rPr kumimoji="1" lang="en-US" altLang="ja-JP" dirty="0" smtClean="0"/>
                <a:t>150</a:t>
              </a:r>
              <a:endParaRPr kumimoji="1" lang="ja-JP" altLang="en-US" dirty="0"/>
            </a:p>
          </p:txBody>
        </p:sp>
        <p:sp>
          <p:nvSpPr>
            <p:cNvPr id="21" name="テキスト ボックス 20"/>
            <p:cNvSpPr txBox="1"/>
            <p:nvPr/>
          </p:nvSpPr>
          <p:spPr>
            <a:xfrm>
              <a:off x="117281" y="1582125"/>
              <a:ext cx="675861" cy="369332"/>
            </a:xfrm>
            <a:prstGeom prst="rect">
              <a:avLst/>
            </a:prstGeom>
            <a:noFill/>
          </p:spPr>
          <p:txBody>
            <a:bodyPr wrap="square" rtlCol="0">
              <a:spAutoFit/>
            </a:bodyPr>
            <a:lstStyle/>
            <a:p>
              <a:r>
                <a:rPr lang="en-US" altLang="ja-JP" dirty="0"/>
                <a:t>2</a:t>
              </a:r>
              <a:r>
                <a:rPr kumimoji="1" lang="en-US" altLang="ja-JP" dirty="0" smtClean="0"/>
                <a:t>00</a:t>
              </a:r>
              <a:endParaRPr kumimoji="1" lang="ja-JP" altLang="en-US" dirty="0"/>
            </a:p>
          </p:txBody>
        </p:sp>
        <p:sp>
          <p:nvSpPr>
            <p:cNvPr id="22" name="テキスト ボックス 21"/>
            <p:cNvSpPr txBox="1"/>
            <p:nvPr/>
          </p:nvSpPr>
          <p:spPr>
            <a:xfrm>
              <a:off x="109330" y="1216086"/>
              <a:ext cx="675861" cy="369332"/>
            </a:xfrm>
            <a:prstGeom prst="rect">
              <a:avLst/>
            </a:prstGeom>
            <a:noFill/>
          </p:spPr>
          <p:txBody>
            <a:bodyPr wrap="square" rtlCol="0">
              <a:spAutoFit/>
            </a:bodyPr>
            <a:lstStyle/>
            <a:p>
              <a:r>
                <a:rPr kumimoji="1" lang="en-US" altLang="ja-JP" dirty="0" smtClean="0"/>
                <a:t>250</a:t>
              </a:r>
              <a:endParaRPr kumimoji="1" lang="ja-JP" altLang="en-US" dirty="0"/>
            </a:p>
          </p:txBody>
        </p:sp>
        <p:grpSp>
          <p:nvGrpSpPr>
            <p:cNvPr id="23" name="グループ化 22"/>
            <p:cNvGrpSpPr/>
            <p:nvPr/>
          </p:nvGrpSpPr>
          <p:grpSpPr>
            <a:xfrm rot="18944220">
              <a:off x="1005033" y="2533976"/>
              <a:ext cx="339897" cy="339451"/>
              <a:chOff x="1010114" y="389615"/>
              <a:chExt cx="1319618" cy="1326392"/>
            </a:xfrm>
          </p:grpSpPr>
          <p:cxnSp>
            <p:nvCxnSpPr>
              <p:cNvPr id="24" name="曲線コネクタ 23"/>
              <p:cNvCxnSpPr/>
              <p:nvPr/>
            </p:nvCxnSpPr>
            <p:spPr>
              <a:xfrm rot="16200000" flipH="1">
                <a:off x="1236428" y="393590"/>
                <a:ext cx="1097280" cy="1089329"/>
              </a:xfrm>
              <a:prstGeom prst="curved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曲線コネクタ 24"/>
              <p:cNvCxnSpPr/>
              <p:nvPr/>
            </p:nvCxnSpPr>
            <p:spPr>
              <a:xfrm rot="16200000" flipH="1">
                <a:off x="1006138" y="622702"/>
                <a:ext cx="1097281" cy="1089329"/>
              </a:xfrm>
              <a:prstGeom prst="curved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テキスト ボックス 25"/>
            <p:cNvSpPr txBox="1"/>
            <p:nvPr/>
          </p:nvSpPr>
          <p:spPr>
            <a:xfrm>
              <a:off x="234562" y="877280"/>
              <a:ext cx="2201854" cy="306133"/>
            </a:xfrm>
            <a:prstGeom prst="rect">
              <a:avLst/>
            </a:prstGeom>
            <a:solidFill>
              <a:schemeClr val="bg1"/>
            </a:solidFill>
          </p:spPr>
          <p:txBody>
            <a:bodyPr wrap="square" rtlCol="0">
              <a:spAutoFit/>
            </a:bodyPr>
            <a:lstStyle/>
            <a:p>
              <a:r>
                <a:rPr kumimoji="1" lang="en-US" altLang="ja-JP" sz="1200" dirty="0" smtClean="0">
                  <a:solidFill>
                    <a:srgbClr val="FF0000"/>
                  </a:solidFill>
                </a:rPr>
                <a:t>Normal level: under 4 ng/mL</a:t>
              </a:r>
              <a:endParaRPr kumimoji="1" lang="ja-JP" altLang="en-US" sz="1200" dirty="0">
                <a:solidFill>
                  <a:srgbClr val="FF0000"/>
                </a:solidFill>
              </a:endParaRPr>
            </a:p>
          </p:txBody>
        </p:sp>
      </p:grpSp>
      <p:sp>
        <p:nvSpPr>
          <p:cNvPr id="27" name="テキスト ボックス 26"/>
          <p:cNvSpPr txBox="1"/>
          <p:nvPr/>
        </p:nvSpPr>
        <p:spPr>
          <a:xfrm>
            <a:off x="0" y="261214"/>
            <a:ext cx="9144000" cy="523220"/>
          </a:xfrm>
          <a:prstGeom prst="rect">
            <a:avLst/>
          </a:prstGeom>
          <a:solidFill>
            <a:srgbClr val="FFFF00"/>
          </a:solidFill>
        </p:spPr>
        <p:txBody>
          <a:bodyPr wrap="square" rtlCol="0">
            <a:spAutoFit/>
          </a:bodyPr>
          <a:lstStyle/>
          <a:p>
            <a:pPr algn="ctr"/>
            <a:r>
              <a:rPr lang="ja-JP" altLang="en-US" sz="2800" dirty="0" smtClean="0"/>
              <a:t>　　　　</a:t>
            </a:r>
            <a:r>
              <a:rPr lang="en-US" altLang="ja-JP" sz="2800" b="1" dirty="0" smtClean="0"/>
              <a:t>Case 2. Prostate Cancer 2 (S.K., 77 M, Oita)</a:t>
            </a:r>
            <a:endParaRPr lang="en-US" altLang="ja-JP" sz="2800" b="1" dirty="0"/>
          </a:p>
        </p:txBody>
      </p:sp>
      <p:cxnSp>
        <p:nvCxnSpPr>
          <p:cNvPr id="29" name="直線コネクタ 28"/>
          <p:cNvCxnSpPr/>
          <p:nvPr/>
        </p:nvCxnSpPr>
        <p:spPr>
          <a:xfrm>
            <a:off x="0" y="83671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0" y="188640"/>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803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9044" y="1078992"/>
            <a:ext cx="7925911" cy="5328721"/>
          </a:xfrm>
          <a:prstGeom prst="rect">
            <a:avLst/>
          </a:prstGeom>
        </p:spPr>
      </p:pic>
      <p:sp>
        <p:nvSpPr>
          <p:cNvPr id="3" name="スライド番号プレースホルダー 2"/>
          <p:cNvSpPr>
            <a:spLocks noGrp="1"/>
          </p:cNvSpPr>
          <p:nvPr>
            <p:ph type="sldNum" sz="quarter" idx="12"/>
          </p:nvPr>
        </p:nvSpPr>
        <p:spPr>
          <a:xfrm>
            <a:off x="6948264" y="6407713"/>
            <a:ext cx="2133600" cy="365125"/>
          </a:xfrm>
        </p:spPr>
        <p:txBody>
          <a:bodyPr/>
          <a:lstStyle/>
          <a:p>
            <a:fld id="{22395FBD-600E-4CA1-9ECB-5CEB92B9A135}" type="slidenum">
              <a:rPr kumimoji="1" lang="ja-JP" altLang="en-US" sz="3200" smtClean="0">
                <a:solidFill>
                  <a:schemeClr val="tx1"/>
                </a:solidFill>
              </a:rPr>
              <a:t>28</a:t>
            </a:fld>
            <a:endParaRPr kumimoji="1" lang="ja-JP" altLang="en-US" sz="3200" dirty="0">
              <a:solidFill>
                <a:schemeClr val="tx1"/>
              </a:solidFill>
            </a:endParaRPr>
          </a:p>
        </p:txBody>
      </p:sp>
      <p:sp>
        <p:nvSpPr>
          <p:cNvPr id="2" name="正方形/長方形 1"/>
          <p:cNvSpPr/>
          <p:nvPr/>
        </p:nvSpPr>
        <p:spPr>
          <a:xfrm>
            <a:off x="1" y="236173"/>
            <a:ext cx="9144000" cy="523220"/>
          </a:xfrm>
          <a:prstGeom prst="rect">
            <a:avLst/>
          </a:prstGeom>
          <a:solidFill>
            <a:srgbClr val="FFFF00"/>
          </a:solidFill>
        </p:spPr>
        <p:txBody>
          <a:bodyPr wrap="square">
            <a:spAutoFit/>
          </a:bodyPr>
          <a:lstStyle/>
          <a:p>
            <a:pPr algn="ctr"/>
            <a:r>
              <a:rPr lang="en-US" altLang="ja-JP" sz="2800" b="1" dirty="0"/>
              <a:t>Case </a:t>
            </a:r>
            <a:r>
              <a:rPr lang="en-US" altLang="ja-JP" sz="2800" b="1" dirty="0" smtClean="0"/>
              <a:t>3. </a:t>
            </a:r>
            <a:r>
              <a:rPr lang="en-US" altLang="ja-JP" sz="2800" b="1" dirty="0"/>
              <a:t>Stomach cancer (Y. F. 69 M, Fukuoka)</a:t>
            </a:r>
          </a:p>
        </p:txBody>
      </p:sp>
      <p:sp>
        <p:nvSpPr>
          <p:cNvPr id="6" name="正方形/長方形 5"/>
          <p:cNvSpPr/>
          <p:nvPr/>
        </p:nvSpPr>
        <p:spPr>
          <a:xfrm>
            <a:off x="728300" y="1219608"/>
            <a:ext cx="1170432" cy="530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609044" y="1161618"/>
            <a:ext cx="1739926" cy="646331"/>
          </a:xfrm>
          <a:prstGeom prst="rect">
            <a:avLst/>
          </a:prstGeom>
          <a:noFill/>
        </p:spPr>
        <p:txBody>
          <a:bodyPr wrap="square" rtlCol="0">
            <a:spAutoFit/>
          </a:bodyPr>
          <a:lstStyle/>
          <a:p>
            <a:r>
              <a:rPr lang="en-US" altLang="ja-JP" sz="1200" dirty="0" smtClean="0">
                <a:solidFill>
                  <a:srgbClr val="FF0000"/>
                </a:solidFill>
              </a:rPr>
              <a:t>Normal level </a:t>
            </a:r>
            <a:endParaRPr lang="en-US" altLang="ja-JP" sz="1200" dirty="0">
              <a:solidFill>
                <a:srgbClr val="FF0000"/>
              </a:solidFill>
            </a:endParaRPr>
          </a:p>
          <a:p>
            <a:r>
              <a:rPr kumimoji="1" lang="en-US" altLang="ja-JP" sz="1200" dirty="0" smtClean="0">
                <a:solidFill>
                  <a:srgbClr val="FF0000"/>
                </a:solidFill>
              </a:rPr>
              <a:t>CEA: under 5</a:t>
            </a:r>
            <a:r>
              <a:rPr lang="ja-JP" altLang="en-US" sz="1200" dirty="0">
                <a:solidFill>
                  <a:srgbClr val="FF0000"/>
                </a:solidFill>
              </a:rPr>
              <a:t> </a:t>
            </a:r>
            <a:r>
              <a:rPr lang="en-US" altLang="ja-JP" sz="1200" dirty="0" smtClean="0">
                <a:solidFill>
                  <a:srgbClr val="FF0000"/>
                </a:solidFill>
              </a:rPr>
              <a:t>ng/mL</a:t>
            </a:r>
          </a:p>
          <a:p>
            <a:r>
              <a:rPr lang="en-US" altLang="ja-JP" sz="1200" dirty="0" smtClean="0">
                <a:solidFill>
                  <a:srgbClr val="FF0000"/>
                </a:solidFill>
              </a:rPr>
              <a:t>CA125: under 35 U/mL</a:t>
            </a:r>
            <a:endParaRPr kumimoji="1" lang="ja-JP" altLang="en-US" sz="1200" dirty="0">
              <a:solidFill>
                <a:srgbClr val="FF0000"/>
              </a:solidFill>
            </a:endParaRPr>
          </a:p>
        </p:txBody>
      </p:sp>
      <p:cxnSp>
        <p:nvCxnSpPr>
          <p:cNvPr id="5" name="直線矢印コネクタ 4"/>
          <p:cNvCxnSpPr/>
          <p:nvPr/>
        </p:nvCxnSpPr>
        <p:spPr>
          <a:xfrm>
            <a:off x="6301172" y="4077072"/>
            <a:ext cx="504056" cy="0"/>
          </a:xfrm>
          <a:prstGeom prst="straightConnector1">
            <a:avLst/>
          </a:prstGeom>
          <a:ln w="3810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6774407" y="3892406"/>
            <a:ext cx="1152128" cy="369332"/>
          </a:xfrm>
          <a:prstGeom prst="rect">
            <a:avLst/>
          </a:prstGeom>
          <a:noFill/>
        </p:spPr>
        <p:txBody>
          <a:bodyPr wrap="square" rtlCol="0">
            <a:spAutoFit/>
          </a:bodyPr>
          <a:lstStyle/>
          <a:p>
            <a:r>
              <a:rPr kumimoji="1" lang="en-US" altLang="ja-JP" dirty="0" smtClean="0">
                <a:solidFill>
                  <a:srgbClr val="0000FF"/>
                </a:solidFill>
              </a:rPr>
              <a:t>operation</a:t>
            </a:r>
            <a:endParaRPr kumimoji="1" lang="ja-JP" altLang="en-US" dirty="0">
              <a:solidFill>
                <a:srgbClr val="0000FF"/>
              </a:solidFill>
            </a:endParaRPr>
          </a:p>
        </p:txBody>
      </p:sp>
      <p:cxnSp>
        <p:nvCxnSpPr>
          <p:cNvPr id="10" name="直線コネクタ 9"/>
          <p:cNvCxnSpPr/>
          <p:nvPr/>
        </p:nvCxnSpPr>
        <p:spPr>
          <a:xfrm>
            <a:off x="0" y="83671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0" y="188640"/>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2322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776544" y="6462887"/>
            <a:ext cx="2057400" cy="365125"/>
          </a:xfrm>
        </p:spPr>
        <p:txBody>
          <a:bodyPr/>
          <a:lstStyle/>
          <a:p>
            <a:fld id="{22395FBD-600E-4CA1-9ECB-5CEB92B9A135}" type="slidenum">
              <a:rPr kumimoji="1" lang="ja-JP" altLang="en-US" sz="3200" smtClean="0">
                <a:solidFill>
                  <a:schemeClr val="tx1"/>
                </a:solidFill>
              </a:rPr>
              <a:t>29</a:t>
            </a:fld>
            <a:endParaRPr kumimoji="1" lang="ja-JP" altLang="en-US" sz="3200" dirty="0">
              <a:solidFill>
                <a:schemeClr val="tx1"/>
              </a:solidFill>
            </a:endParaRPr>
          </a:p>
        </p:txBody>
      </p:sp>
      <p:pic>
        <p:nvPicPr>
          <p:cNvPr id="7" name="図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15616" y="1419023"/>
            <a:ext cx="7190627" cy="4800503"/>
          </a:xfrm>
          <a:prstGeom prst="rect">
            <a:avLst/>
          </a:prstGeom>
        </p:spPr>
      </p:pic>
      <p:sp>
        <p:nvSpPr>
          <p:cNvPr id="8" name="テキスト ボックス 7"/>
          <p:cNvSpPr txBox="1"/>
          <p:nvPr/>
        </p:nvSpPr>
        <p:spPr>
          <a:xfrm>
            <a:off x="1324435" y="1444423"/>
            <a:ext cx="2065241" cy="646331"/>
          </a:xfrm>
          <a:prstGeom prst="rect">
            <a:avLst/>
          </a:prstGeom>
          <a:solidFill>
            <a:schemeClr val="bg1"/>
          </a:solidFill>
        </p:spPr>
        <p:txBody>
          <a:bodyPr wrap="square" rtlCol="0">
            <a:spAutoFit/>
          </a:bodyPr>
          <a:lstStyle/>
          <a:p>
            <a:r>
              <a:rPr lang="en-US" altLang="ja-JP" sz="1200" dirty="0" smtClean="0">
                <a:solidFill>
                  <a:srgbClr val="FF0000"/>
                </a:solidFill>
              </a:rPr>
              <a:t>Normal level </a:t>
            </a:r>
            <a:endParaRPr lang="en-US" altLang="ja-JP" sz="1200" dirty="0">
              <a:solidFill>
                <a:srgbClr val="FF0000"/>
              </a:solidFill>
            </a:endParaRPr>
          </a:p>
          <a:p>
            <a:r>
              <a:rPr kumimoji="1" lang="en-US" altLang="ja-JP" sz="1200" dirty="0" smtClean="0">
                <a:solidFill>
                  <a:srgbClr val="FF0000"/>
                </a:solidFill>
              </a:rPr>
              <a:t>CEA: under 5</a:t>
            </a:r>
            <a:r>
              <a:rPr lang="ja-JP" altLang="en-US" sz="1200" dirty="0">
                <a:solidFill>
                  <a:srgbClr val="FF0000"/>
                </a:solidFill>
              </a:rPr>
              <a:t> </a:t>
            </a:r>
            <a:r>
              <a:rPr lang="en-US" altLang="ja-JP" sz="1200" dirty="0" smtClean="0">
                <a:solidFill>
                  <a:srgbClr val="FF0000"/>
                </a:solidFill>
              </a:rPr>
              <a:t>ng/mL</a:t>
            </a:r>
          </a:p>
          <a:p>
            <a:r>
              <a:rPr lang="en-US" altLang="ja-JP" sz="1200" dirty="0" smtClean="0">
                <a:solidFill>
                  <a:srgbClr val="FF0000"/>
                </a:solidFill>
              </a:rPr>
              <a:t>CA19-9: under 37 U/mL</a:t>
            </a:r>
            <a:endParaRPr kumimoji="1" lang="ja-JP" altLang="en-US" sz="1200" dirty="0">
              <a:solidFill>
                <a:srgbClr val="FF0000"/>
              </a:solidFill>
            </a:endParaRPr>
          </a:p>
        </p:txBody>
      </p:sp>
      <p:sp>
        <p:nvSpPr>
          <p:cNvPr id="9" name="正方形/長方形 8"/>
          <p:cNvSpPr/>
          <p:nvPr/>
        </p:nvSpPr>
        <p:spPr>
          <a:xfrm>
            <a:off x="0" y="404664"/>
            <a:ext cx="9144000" cy="523220"/>
          </a:xfrm>
          <a:prstGeom prst="rect">
            <a:avLst/>
          </a:prstGeom>
          <a:solidFill>
            <a:srgbClr val="FFFF00"/>
          </a:solidFill>
        </p:spPr>
        <p:txBody>
          <a:bodyPr wrap="square">
            <a:spAutoFit/>
          </a:bodyPr>
          <a:lstStyle/>
          <a:p>
            <a:pPr algn="ctr"/>
            <a:r>
              <a:rPr lang="en-US" altLang="ja-JP" sz="2800" b="1" dirty="0"/>
              <a:t>Case </a:t>
            </a:r>
            <a:r>
              <a:rPr lang="en-US" altLang="ja-JP" sz="2800" b="1" dirty="0" smtClean="0"/>
              <a:t>4. </a:t>
            </a:r>
            <a:r>
              <a:rPr lang="en-US" altLang="ja-JP" sz="2800" b="1" dirty="0"/>
              <a:t>Stomach cancer (A.Y. 73 M. Fukui)</a:t>
            </a:r>
          </a:p>
        </p:txBody>
      </p:sp>
      <p:cxnSp>
        <p:nvCxnSpPr>
          <p:cNvPr id="6" name="直線コネクタ 5"/>
          <p:cNvCxnSpPr/>
          <p:nvPr/>
        </p:nvCxnSpPr>
        <p:spPr>
          <a:xfrm>
            <a:off x="0" y="980728"/>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0" y="332656"/>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692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67544" y="1334236"/>
            <a:ext cx="8206890" cy="5263116"/>
          </a:xfrm>
          <a:prstGeom prst="rect">
            <a:avLst/>
          </a:prstGeom>
        </p:spPr>
      </p:pic>
      <p:sp>
        <p:nvSpPr>
          <p:cNvPr id="2" name="スライド番号プレースホルダー 1"/>
          <p:cNvSpPr>
            <a:spLocks noGrp="1"/>
          </p:cNvSpPr>
          <p:nvPr>
            <p:ph type="sldNum" sz="quarter" idx="12"/>
          </p:nvPr>
        </p:nvSpPr>
        <p:spPr>
          <a:xfrm>
            <a:off x="6876256" y="6414789"/>
            <a:ext cx="2133600" cy="365125"/>
          </a:xfrm>
        </p:spPr>
        <p:txBody>
          <a:bodyPr/>
          <a:lstStyle/>
          <a:p>
            <a:fld id="{22395FBD-600E-4CA1-9ECB-5CEB92B9A135}" type="slidenum">
              <a:rPr kumimoji="1" lang="ja-JP" altLang="en-US" sz="3200" smtClean="0">
                <a:solidFill>
                  <a:schemeClr val="tx1"/>
                </a:solidFill>
              </a:rPr>
              <a:t>30</a:t>
            </a:fld>
            <a:endParaRPr kumimoji="1" lang="ja-JP" altLang="en-US" sz="3200" dirty="0">
              <a:solidFill>
                <a:schemeClr val="tx1"/>
              </a:solidFill>
            </a:endParaRPr>
          </a:p>
        </p:txBody>
      </p:sp>
      <p:sp>
        <p:nvSpPr>
          <p:cNvPr id="9" name="テキスト ボックス 8"/>
          <p:cNvSpPr txBox="1"/>
          <p:nvPr/>
        </p:nvSpPr>
        <p:spPr>
          <a:xfrm>
            <a:off x="6304444" y="1781310"/>
            <a:ext cx="2369990" cy="281760"/>
          </a:xfrm>
          <a:prstGeom prst="rect">
            <a:avLst/>
          </a:prstGeom>
          <a:noFill/>
        </p:spPr>
        <p:txBody>
          <a:bodyPr wrap="square" rtlCol="0">
            <a:spAutoFit/>
          </a:bodyPr>
          <a:lstStyle/>
          <a:p>
            <a:r>
              <a:rPr kumimoji="1" lang="en-US" altLang="ja-JP" sz="1200" dirty="0" smtClean="0">
                <a:solidFill>
                  <a:srgbClr val="FF0000"/>
                </a:solidFill>
              </a:rPr>
              <a:t>Under 37 U/mL</a:t>
            </a:r>
            <a:r>
              <a:rPr lang="ja-JP" altLang="en-US" sz="1200" dirty="0">
                <a:solidFill>
                  <a:srgbClr val="FF0000"/>
                </a:solidFill>
              </a:rPr>
              <a:t>　</a:t>
            </a:r>
            <a:r>
              <a:rPr lang="ja-JP" altLang="en-US" sz="1200" dirty="0" smtClean="0">
                <a:solidFill>
                  <a:srgbClr val="FF0000"/>
                </a:solidFill>
              </a:rPr>
              <a:t>　</a:t>
            </a:r>
            <a:r>
              <a:rPr lang="en-US" altLang="ja-JP" sz="1200" dirty="0" smtClean="0">
                <a:solidFill>
                  <a:srgbClr val="FF0000"/>
                </a:solidFill>
              </a:rPr>
              <a:t>Under 35</a:t>
            </a:r>
            <a:r>
              <a:rPr lang="ja-JP" altLang="en-US" sz="1200" dirty="0">
                <a:solidFill>
                  <a:srgbClr val="FF0000"/>
                </a:solidFill>
              </a:rPr>
              <a:t> </a:t>
            </a:r>
            <a:r>
              <a:rPr lang="en-US" altLang="ja-JP" sz="1200" dirty="0" smtClean="0">
                <a:solidFill>
                  <a:srgbClr val="FF0000"/>
                </a:solidFill>
              </a:rPr>
              <a:t>u/mL</a:t>
            </a:r>
            <a:endParaRPr kumimoji="1" lang="ja-JP" altLang="en-US" sz="1200" dirty="0">
              <a:solidFill>
                <a:srgbClr val="FF0000"/>
              </a:solidFill>
            </a:endParaRPr>
          </a:p>
        </p:txBody>
      </p:sp>
      <p:sp>
        <p:nvSpPr>
          <p:cNvPr id="8" name="円形吹き出し 7"/>
          <p:cNvSpPr/>
          <p:nvPr/>
        </p:nvSpPr>
        <p:spPr>
          <a:xfrm>
            <a:off x="1597790" y="2369973"/>
            <a:ext cx="2063578" cy="833693"/>
          </a:xfrm>
          <a:prstGeom prst="wedgeEllipseCallout">
            <a:avLst>
              <a:gd name="adj1" fmla="val 59707"/>
              <a:gd name="adj2" fmla="val 1308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dirty="0" smtClean="0">
                <a:solidFill>
                  <a:srgbClr val="FF0000"/>
                </a:solidFill>
              </a:rPr>
              <a:t>Tumor </a:t>
            </a:r>
            <a:r>
              <a:rPr lang="en-US" altLang="ja-JP" sz="1400" b="1" dirty="0" err="1" smtClean="0">
                <a:solidFill>
                  <a:srgbClr val="FF0000"/>
                </a:solidFill>
              </a:rPr>
              <a:t>laptured</a:t>
            </a:r>
            <a:r>
              <a:rPr lang="en-US" altLang="ja-JP" sz="1400" b="1" dirty="0" smtClean="0">
                <a:solidFill>
                  <a:srgbClr val="FF0000"/>
                </a:solidFill>
              </a:rPr>
              <a:t>. Temporarily increased.</a:t>
            </a:r>
            <a:endParaRPr kumimoji="1" lang="ja-JP" altLang="en-US" sz="1400" dirty="0">
              <a:solidFill>
                <a:srgbClr val="FF0000"/>
              </a:solidFill>
            </a:endParaRPr>
          </a:p>
        </p:txBody>
      </p:sp>
      <p:sp>
        <p:nvSpPr>
          <p:cNvPr id="10" name="正方形/長方形 9"/>
          <p:cNvSpPr/>
          <p:nvPr/>
        </p:nvSpPr>
        <p:spPr>
          <a:xfrm>
            <a:off x="0" y="372193"/>
            <a:ext cx="9144000" cy="523220"/>
          </a:xfrm>
          <a:prstGeom prst="rect">
            <a:avLst/>
          </a:prstGeom>
          <a:solidFill>
            <a:srgbClr val="FFFF00"/>
          </a:solidFill>
        </p:spPr>
        <p:txBody>
          <a:bodyPr wrap="square">
            <a:spAutoFit/>
          </a:bodyPr>
          <a:lstStyle/>
          <a:p>
            <a:pPr algn="ctr"/>
            <a:r>
              <a:rPr lang="en-US" altLang="ja-JP" sz="2800" b="1" dirty="0"/>
              <a:t>Case </a:t>
            </a:r>
            <a:r>
              <a:rPr lang="en-US" altLang="ja-JP" sz="2800" b="1" dirty="0" smtClean="0"/>
              <a:t>5. </a:t>
            </a:r>
            <a:r>
              <a:rPr lang="en-US" altLang="ja-JP" sz="2800" b="1" dirty="0"/>
              <a:t>Ovarian cancer (Y.K. 66F, Fukuoka)</a:t>
            </a:r>
          </a:p>
        </p:txBody>
      </p:sp>
      <p:sp>
        <p:nvSpPr>
          <p:cNvPr id="3" name="テキスト ボックス 2"/>
          <p:cNvSpPr txBox="1"/>
          <p:nvPr/>
        </p:nvSpPr>
        <p:spPr>
          <a:xfrm>
            <a:off x="5167166" y="2140812"/>
            <a:ext cx="1126645" cy="369332"/>
          </a:xfrm>
          <a:prstGeom prst="rect">
            <a:avLst/>
          </a:prstGeom>
          <a:solidFill>
            <a:schemeClr val="bg1"/>
          </a:solidFill>
        </p:spPr>
        <p:txBody>
          <a:bodyPr wrap="square" rtlCol="0">
            <a:spAutoFit/>
          </a:bodyPr>
          <a:lstStyle/>
          <a:p>
            <a:r>
              <a:rPr kumimoji="1" lang="en-US" altLang="ja-JP" dirty="0" smtClean="0">
                <a:solidFill>
                  <a:srgbClr val="0000FF"/>
                </a:solidFill>
              </a:rPr>
              <a:t>operation</a:t>
            </a:r>
            <a:endParaRPr kumimoji="1" lang="ja-JP" altLang="en-US" dirty="0">
              <a:solidFill>
                <a:srgbClr val="0000FF"/>
              </a:solidFill>
            </a:endParaRPr>
          </a:p>
        </p:txBody>
      </p:sp>
      <p:cxnSp>
        <p:nvCxnSpPr>
          <p:cNvPr id="11" name="直線コネクタ 10"/>
          <p:cNvCxnSpPr/>
          <p:nvPr/>
        </p:nvCxnSpPr>
        <p:spPr>
          <a:xfrm>
            <a:off x="0" y="980728"/>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0" y="332656"/>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9929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78369" y="996400"/>
            <a:ext cx="2509685" cy="1882264"/>
          </a:xfrm>
          <a:prstGeom prst="rect">
            <a:avLst/>
          </a:prstGeom>
        </p:spPr>
      </p:pic>
      <p:pic>
        <p:nvPicPr>
          <p:cNvPr id="3" name="図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79643" y="2935170"/>
            <a:ext cx="2509685" cy="1882264"/>
          </a:xfrm>
          <a:prstGeom prst="rect">
            <a:avLst/>
          </a:prstGeom>
        </p:spPr>
      </p:pic>
      <p:pic>
        <p:nvPicPr>
          <p:cNvPr id="4" name="図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79724" y="4848156"/>
            <a:ext cx="2504895" cy="1879650"/>
          </a:xfrm>
          <a:prstGeom prst="rect">
            <a:avLst/>
          </a:prstGeom>
        </p:spPr>
      </p:pic>
      <p:sp>
        <p:nvSpPr>
          <p:cNvPr id="5" name="テキスト ボックス 4"/>
          <p:cNvSpPr txBox="1"/>
          <p:nvPr/>
        </p:nvSpPr>
        <p:spPr>
          <a:xfrm>
            <a:off x="3859322" y="935438"/>
            <a:ext cx="478761" cy="307777"/>
          </a:xfrm>
          <a:prstGeom prst="rect">
            <a:avLst/>
          </a:prstGeom>
          <a:noFill/>
        </p:spPr>
        <p:txBody>
          <a:bodyPr wrap="square" rtlCol="0">
            <a:spAutoFit/>
          </a:bodyPr>
          <a:lstStyle/>
          <a:p>
            <a:r>
              <a:rPr kumimoji="1" lang="en-US" altLang="ja-JP" sz="1400" dirty="0" smtClean="0"/>
              <a:t>T5</a:t>
            </a:r>
            <a:endParaRPr kumimoji="1" lang="ja-JP" altLang="en-US" sz="1400" dirty="0"/>
          </a:p>
        </p:txBody>
      </p:sp>
      <p:sp>
        <p:nvSpPr>
          <p:cNvPr id="6" name="テキスト ボックス 5"/>
          <p:cNvSpPr txBox="1"/>
          <p:nvPr/>
        </p:nvSpPr>
        <p:spPr>
          <a:xfrm>
            <a:off x="3859322" y="4873940"/>
            <a:ext cx="488920" cy="307777"/>
          </a:xfrm>
          <a:prstGeom prst="rect">
            <a:avLst/>
          </a:prstGeom>
          <a:noFill/>
        </p:spPr>
        <p:txBody>
          <a:bodyPr wrap="square" rtlCol="0">
            <a:spAutoFit/>
          </a:bodyPr>
          <a:lstStyle/>
          <a:p>
            <a:r>
              <a:rPr kumimoji="1" lang="en-US" altLang="ja-JP" sz="1400" dirty="0" smtClean="0"/>
              <a:t>T7</a:t>
            </a:r>
            <a:endParaRPr kumimoji="1" lang="ja-JP" altLang="en-US" sz="1400" dirty="0"/>
          </a:p>
        </p:txBody>
      </p:sp>
      <p:sp>
        <p:nvSpPr>
          <p:cNvPr id="7" name="テキスト ボックス 6"/>
          <p:cNvSpPr txBox="1"/>
          <p:nvPr/>
        </p:nvSpPr>
        <p:spPr>
          <a:xfrm>
            <a:off x="3848719" y="2935761"/>
            <a:ext cx="489364" cy="307777"/>
          </a:xfrm>
          <a:prstGeom prst="rect">
            <a:avLst/>
          </a:prstGeom>
          <a:noFill/>
        </p:spPr>
        <p:txBody>
          <a:bodyPr wrap="square" rtlCol="0">
            <a:spAutoFit/>
          </a:bodyPr>
          <a:lstStyle/>
          <a:p>
            <a:r>
              <a:rPr kumimoji="1" lang="en-US" altLang="ja-JP" sz="1400" dirty="0" smtClean="0"/>
              <a:t>T8</a:t>
            </a:r>
            <a:endParaRPr kumimoji="1" lang="ja-JP" altLang="en-US" sz="1400" dirty="0"/>
          </a:p>
        </p:txBody>
      </p:sp>
      <p:pic>
        <p:nvPicPr>
          <p:cNvPr id="8" name="図 7" descr="T5-F_01.ti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80399" y="996400"/>
            <a:ext cx="2509686" cy="1882264"/>
          </a:xfrm>
          <a:prstGeom prst="rect">
            <a:avLst/>
          </a:prstGeom>
        </p:spPr>
      </p:pic>
      <p:pic>
        <p:nvPicPr>
          <p:cNvPr id="9" name="図 8" descr="T8-F_01.ti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80399" y="2935170"/>
            <a:ext cx="2509686" cy="1882264"/>
          </a:xfrm>
          <a:prstGeom prst="rect">
            <a:avLst/>
          </a:prstGeom>
        </p:spPr>
      </p:pic>
      <p:pic>
        <p:nvPicPr>
          <p:cNvPr id="10" name="図 9" descr="T7-F_01.tif"/>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85973" y="4873940"/>
            <a:ext cx="2509686" cy="1882264"/>
          </a:xfrm>
          <a:prstGeom prst="rect">
            <a:avLst/>
          </a:prstGeom>
        </p:spPr>
      </p:pic>
      <p:pic>
        <p:nvPicPr>
          <p:cNvPr id="12" name="図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60000">
            <a:off x="387023" y="1068543"/>
            <a:ext cx="3221451" cy="2681438"/>
          </a:xfrm>
          <a:prstGeom prst="rect">
            <a:avLst/>
          </a:prstGeom>
        </p:spPr>
      </p:pic>
      <p:sp>
        <p:nvSpPr>
          <p:cNvPr id="13" name="テキスト ボックス 12"/>
          <p:cNvSpPr txBox="1"/>
          <p:nvPr/>
        </p:nvSpPr>
        <p:spPr>
          <a:xfrm>
            <a:off x="271849" y="627661"/>
            <a:ext cx="3528572" cy="461665"/>
          </a:xfrm>
          <a:prstGeom prst="rect">
            <a:avLst/>
          </a:prstGeom>
          <a:noFill/>
        </p:spPr>
        <p:txBody>
          <a:bodyPr wrap="square" rtlCol="0">
            <a:spAutoFit/>
          </a:bodyPr>
          <a:lstStyle/>
          <a:p>
            <a:r>
              <a:rPr kumimoji="1" lang="en-US" altLang="ja-JP" sz="2400" b="1" dirty="0" smtClean="0"/>
              <a:t>A. </a:t>
            </a:r>
            <a:r>
              <a:rPr kumimoji="1" lang="en-US" altLang="ja-JP" sz="2000" dirty="0" smtClean="0"/>
              <a:t>Resected cancer cut surface</a:t>
            </a:r>
            <a:endParaRPr kumimoji="1" lang="ja-JP" altLang="en-US" sz="2000" dirty="0"/>
          </a:p>
        </p:txBody>
      </p:sp>
      <p:sp>
        <p:nvSpPr>
          <p:cNvPr id="14" name="テキスト ボックス 13"/>
          <p:cNvSpPr txBox="1"/>
          <p:nvPr/>
        </p:nvSpPr>
        <p:spPr>
          <a:xfrm>
            <a:off x="1" y="79613"/>
            <a:ext cx="9144000" cy="523220"/>
          </a:xfrm>
          <a:prstGeom prst="rect">
            <a:avLst/>
          </a:prstGeom>
          <a:solidFill>
            <a:srgbClr val="FFFF00"/>
          </a:solidFill>
        </p:spPr>
        <p:txBody>
          <a:bodyPr wrap="square" rtlCol="0">
            <a:spAutoFit/>
          </a:bodyPr>
          <a:lstStyle/>
          <a:p>
            <a:pPr algn="ctr"/>
            <a:r>
              <a:rPr kumimoji="1" lang="en-US" altLang="ja-JP" sz="2800" b="1" dirty="0" smtClean="0"/>
              <a:t>Pathological examination of ovarian ca. </a:t>
            </a:r>
            <a:r>
              <a:rPr kumimoji="1" lang="en-US" altLang="ja-JP" sz="2000" b="1" dirty="0" smtClean="0"/>
              <a:t>(clear cell carcinoma)</a:t>
            </a:r>
            <a:endParaRPr kumimoji="1" lang="ja-JP" altLang="en-US" sz="2000" b="1" dirty="0"/>
          </a:p>
        </p:txBody>
      </p:sp>
      <p:sp>
        <p:nvSpPr>
          <p:cNvPr id="15" name="テキスト ボックス 14"/>
          <p:cNvSpPr txBox="1"/>
          <p:nvPr/>
        </p:nvSpPr>
        <p:spPr>
          <a:xfrm>
            <a:off x="4255813" y="578971"/>
            <a:ext cx="1752715" cy="461665"/>
          </a:xfrm>
          <a:prstGeom prst="rect">
            <a:avLst/>
          </a:prstGeom>
          <a:noFill/>
        </p:spPr>
        <p:txBody>
          <a:bodyPr wrap="square" rtlCol="0">
            <a:spAutoFit/>
          </a:bodyPr>
          <a:lstStyle/>
          <a:p>
            <a:pPr algn="ctr"/>
            <a:r>
              <a:rPr kumimoji="1" lang="en-US" altLang="ja-JP" sz="2400" b="1" dirty="0" smtClean="0"/>
              <a:t>B. </a:t>
            </a:r>
            <a:r>
              <a:rPr kumimoji="1" lang="en-US" altLang="ja-JP" dirty="0" smtClean="0"/>
              <a:t>HE staining</a:t>
            </a:r>
            <a:endParaRPr kumimoji="1" lang="ja-JP" altLang="en-US" dirty="0"/>
          </a:p>
        </p:txBody>
      </p:sp>
      <p:sp>
        <p:nvSpPr>
          <p:cNvPr id="16" name="テキスト ボックス 15"/>
          <p:cNvSpPr txBox="1"/>
          <p:nvPr/>
        </p:nvSpPr>
        <p:spPr>
          <a:xfrm>
            <a:off x="6364690" y="609459"/>
            <a:ext cx="2625395" cy="461665"/>
          </a:xfrm>
          <a:prstGeom prst="rect">
            <a:avLst/>
          </a:prstGeom>
          <a:noFill/>
        </p:spPr>
        <p:txBody>
          <a:bodyPr wrap="square" rtlCol="0">
            <a:spAutoFit/>
          </a:bodyPr>
          <a:lstStyle/>
          <a:p>
            <a:pPr algn="ctr"/>
            <a:r>
              <a:rPr kumimoji="1" lang="en-US" altLang="ja-JP" sz="2400" b="1" dirty="0" smtClean="0"/>
              <a:t>C. </a:t>
            </a:r>
            <a:r>
              <a:rPr kumimoji="1" lang="en-US" altLang="ja-JP" dirty="0" smtClean="0"/>
              <a:t>FL microscopy of THP</a:t>
            </a:r>
            <a:endParaRPr kumimoji="1" lang="ja-JP" altLang="en-US" dirty="0"/>
          </a:p>
        </p:txBody>
      </p:sp>
      <p:sp>
        <p:nvSpPr>
          <p:cNvPr id="17" name="テキスト ボックス 16"/>
          <p:cNvSpPr txBox="1"/>
          <p:nvPr/>
        </p:nvSpPr>
        <p:spPr>
          <a:xfrm>
            <a:off x="4366851" y="2350822"/>
            <a:ext cx="478761" cy="400110"/>
          </a:xfrm>
          <a:prstGeom prst="rect">
            <a:avLst/>
          </a:prstGeom>
          <a:noFill/>
        </p:spPr>
        <p:txBody>
          <a:bodyPr wrap="square" rtlCol="0">
            <a:spAutoFit/>
          </a:bodyPr>
          <a:lstStyle/>
          <a:p>
            <a:pPr algn="ctr"/>
            <a:r>
              <a:rPr kumimoji="1" lang="en-US" altLang="ja-JP" sz="2000" dirty="0" smtClean="0"/>
              <a:t>N</a:t>
            </a:r>
            <a:endParaRPr kumimoji="1" lang="ja-JP" altLang="en-US" sz="2000" dirty="0"/>
          </a:p>
        </p:txBody>
      </p:sp>
      <p:sp>
        <p:nvSpPr>
          <p:cNvPr id="18" name="テキスト ボックス 17"/>
          <p:cNvSpPr txBox="1"/>
          <p:nvPr/>
        </p:nvSpPr>
        <p:spPr>
          <a:xfrm>
            <a:off x="4208572" y="4195258"/>
            <a:ext cx="478761" cy="400110"/>
          </a:xfrm>
          <a:prstGeom prst="rect">
            <a:avLst/>
          </a:prstGeom>
          <a:noFill/>
        </p:spPr>
        <p:txBody>
          <a:bodyPr wrap="square" rtlCol="0">
            <a:spAutoFit/>
          </a:bodyPr>
          <a:lstStyle/>
          <a:p>
            <a:r>
              <a:rPr kumimoji="1" lang="en-US" altLang="ja-JP" sz="2000" dirty="0" smtClean="0"/>
              <a:t>N</a:t>
            </a:r>
            <a:endParaRPr kumimoji="1" lang="ja-JP" altLang="en-US" sz="2000" dirty="0"/>
          </a:p>
        </p:txBody>
      </p:sp>
      <p:sp>
        <p:nvSpPr>
          <p:cNvPr id="19" name="テキスト ボックス 18"/>
          <p:cNvSpPr txBox="1"/>
          <p:nvPr/>
        </p:nvSpPr>
        <p:spPr>
          <a:xfrm>
            <a:off x="4078921" y="5763123"/>
            <a:ext cx="478761" cy="400110"/>
          </a:xfrm>
          <a:prstGeom prst="rect">
            <a:avLst/>
          </a:prstGeom>
          <a:noFill/>
        </p:spPr>
        <p:txBody>
          <a:bodyPr wrap="square" rtlCol="0">
            <a:spAutoFit/>
          </a:bodyPr>
          <a:lstStyle/>
          <a:p>
            <a:r>
              <a:rPr kumimoji="1" lang="en-US" altLang="ja-JP" sz="2000" dirty="0" smtClean="0"/>
              <a:t>N</a:t>
            </a:r>
            <a:endParaRPr kumimoji="1" lang="ja-JP" altLang="en-US" sz="2000" dirty="0"/>
          </a:p>
        </p:txBody>
      </p:sp>
      <p:sp>
        <p:nvSpPr>
          <p:cNvPr id="20" name="テキスト ボックス 19"/>
          <p:cNvSpPr txBox="1"/>
          <p:nvPr/>
        </p:nvSpPr>
        <p:spPr>
          <a:xfrm>
            <a:off x="89615" y="4294252"/>
            <a:ext cx="3646886" cy="2092881"/>
          </a:xfrm>
          <a:prstGeom prst="rect">
            <a:avLst/>
          </a:prstGeom>
          <a:noFill/>
        </p:spPr>
        <p:txBody>
          <a:bodyPr wrap="square" rtlCol="0">
            <a:spAutoFit/>
          </a:bodyPr>
          <a:lstStyle/>
          <a:p>
            <a:pPr algn="ctr"/>
            <a:r>
              <a:rPr kumimoji="1" lang="en-US" altLang="ja-JP" sz="1600" b="1" dirty="0" smtClean="0"/>
              <a:t>Clinical effect of P-THP</a:t>
            </a:r>
            <a:r>
              <a:rPr lang="ja-JP" altLang="en-US" sz="1600" b="1" dirty="0" smtClean="0"/>
              <a:t> </a:t>
            </a:r>
            <a:r>
              <a:rPr lang="en-US" altLang="ja-JP" sz="1600" b="1" dirty="0" smtClean="0"/>
              <a:t>against ovarian cancer, clear cell carcinoma. </a:t>
            </a:r>
            <a:r>
              <a:rPr kumimoji="1" lang="en-US" altLang="ja-JP" sz="1400" dirty="0" smtClean="0"/>
              <a:t>Pt:  66</a:t>
            </a:r>
          </a:p>
          <a:p>
            <a:endParaRPr lang="en-US" altLang="ja-JP" sz="1400" dirty="0" smtClean="0"/>
          </a:p>
          <a:p>
            <a:r>
              <a:rPr lang="en-US" altLang="ja-JP" sz="1400" dirty="0" smtClean="0"/>
              <a:t> P-THP:   2/1. 75mg,  2/8. 50mg,  2/16</a:t>
            </a:r>
            <a:r>
              <a:rPr lang="en-US" altLang="ja-JP" sz="1400" dirty="0"/>
              <a:t>.</a:t>
            </a:r>
            <a:r>
              <a:rPr lang="en-US" altLang="ja-JP" sz="1400" dirty="0" smtClean="0"/>
              <a:t> 50mg.</a:t>
            </a:r>
          </a:p>
          <a:p>
            <a:endParaRPr kumimoji="1" lang="en-US" altLang="ja-JP" sz="1400" dirty="0" smtClean="0"/>
          </a:p>
          <a:p>
            <a:r>
              <a:rPr kumimoji="1" lang="en-US" altLang="ja-JP" sz="1400" dirty="0" smtClean="0"/>
              <a:t>Operation: 2/25, tumor raptured on 2/18.</a:t>
            </a:r>
          </a:p>
          <a:p>
            <a:endParaRPr kumimoji="1" lang="en-US" altLang="ja-JP" sz="1400" dirty="0" smtClean="0"/>
          </a:p>
          <a:p>
            <a:r>
              <a:rPr lang="en-US" altLang="ja-JP" sz="1400" dirty="0" smtClean="0"/>
              <a:t>As of 8/20, 2016, tumor marker is low normal.  Best QOL.  No side effect. </a:t>
            </a:r>
            <a:endParaRPr kumimoji="1" lang="en-US" altLang="ja-JP" sz="1600" b="1" dirty="0" smtClean="0"/>
          </a:p>
        </p:txBody>
      </p:sp>
      <p:sp>
        <p:nvSpPr>
          <p:cNvPr id="22" name="正方形/長方形 21"/>
          <p:cNvSpPr/>
          <p:nvPr/>
        </p:nvSpPr>
        <p:spPr>
          <a:xfrm>
            <a:off x="93284" y="4190863"/>
            <a:ext cx="3649567" cy="242160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363869" y="1089326"/>
            <a:ext cx="3267759" cy="268856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501000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0" y="173159"/>
            <a:ext cx="9144000" cy="492443"/>
          </a:xfrm>
          <a:prstGeom prst="rect">
            <a:avLst/>
          </a:prstGeom>
          <a:solidFill>
            <a:srgbClr val="FFFF00"/>
          </a:solidFill>
        </p:spPr>
        <p:txBody>
          <a:bodyPr wrap="square" rtlCol="0">
            <a:spAutoFit/>
          </a:bodyPr>
          <a:lstStyle/>
          <a:p>
            <a:pPr algn="ctr"/>
            <a:r>
              <a:rPr kumimoji="1" lang="en-US" altLang="zh-CN" sz="2600" b="1" u="sng" dirty="0" smtClean="0">
                <a:latin typeface="Arial"/>
                <a:cs typeface="Arial"/>
              </a:rPr>
              <a:t>Histological examination of LNs after P-THP iv</a:t>
            </a:r>
            <a:r>
              <a:rPr lang="en-US" altLang="zh-CN" sz="2600" b="1" u="sng" dirty="0" smtClean="0">
                <a:latin typeface="Arial"/>
                <a:cs typeface="Arial"/>
              </a:rPr>
              <a:t>:</a:t>
            </a:r>
            <a:r>
              <a:rPr lang="en-US" altLang="zh-CN" sz="2600" u="sng" dirty="0" smtClean="0">
                <a:latin typeface="Arial"/>
                <a:cs typeface="Arial"/>
              </a:rPr>
              <a:t> </a:t>
            </a:r>
            <a:r>
              <a:rPr lang="en-US" altLang="zh-CN" u="sng" dirty="0">
                <a:solidFill>
                  <a:srgbClr val="000090"/>
                </a:solidFill>
                <a:latin typeface="Arial"/>
                <a:cs typeface="Arial"/>
              </a:rPr>
              <a:t>Ovarian </a:t>
            </a:r>
            <a:r>
              <a:rPr lang="en-US" altLang="zh-CN" u="sng" dirty="0" smtClean="0">
                <a:solidFill>
                  <a:srgbClr val="000090"/>
                </a:solidFill>
                <a:latin typeface="Arial"/>
                <a:cs typeface="Arial"/>
              </a:rPr>
              <a:t>ca.</a:t>
            </a:r>
            <a:endParaRPr kumimoji="1" lang="ja-JP" altLang="en-US" u="sng" dirty="0">
              <a:solidFill>
                <a:srgbClr val="000090"/>
              </a:solidFill>
              <a:latin typeface="Arial"/>
              <a:cs typeface="Arial"/>
            </a:endParaRPr>
          </a:p>
        </p:txBody>
      </p:sp>
      <p:sp>
        <p:nvSpPr>
          <p:cNvPr id="11" name="テキスト ボックス 10"/>
          <p:cNvSpPr txBox="1"/>
          <p:nvPr/>
        </p:nvSpPr>
        <p:spPr>
          <a:xfrm>
            <a:off x="5445021" y="4967254"/>
            <a:ext cx="3579082" cy="1446550"/>
          </a:xfrm>
          <a:prstGeom prst="rect">
            <a:avLst/>
          </a:prstGeom>
          <a:noFill/>
        </p:spPr>
        <p:txBody>
          <a:bodyPr wrap="square" rtlCol="0">
            <a:spAutoFit/>
          </a:bodyPr>
          <a:lstStyle/>
          <a:p>
            <a:r>
              <a:rPr lang="en-US" altLang="ja-JP" sz="2000" b="1" dirty="0"/>
              <a:t>3</a:t>
            </a:r>
            <a:r>
              <a:rPr kumimoji="1" lang="en-US" altLang="ja-JP" sz="2000" b="1" dirty="0" smtClean="0"/>
              <a:t> </a:t>
            </a:r>
            <a:r>
              <a:rPr kumimoji="1" lang="en-US" altLang="ja-JP" sz="2000" b="1" dirty="0" err="1" smtClean="0"/>
              <a:t>wks</a:t>
            </a:r>
            <a:r>
              <a:rPr kumimoji="1" lang="en-US" altLang="ja-JP" sz="2000" b="1" dirty="0" smtClean="0"/>
              <a:t> after P-THP iv 50mg×2, 75mg×1 THP equiv. weekly.</a:t>
            </a:r>
          </a:p>
          <a:p>
            <a:endParaRPr lang="en-US" altLang="ja-JP" sz="800" b="1" dirty="0"/>
          </a:p>
          <a:p>
            <a:r>
              <a:rPr kumimoji="1" lang="en-US" altLang="ja-JP" sz="2000" b="1" dirty="0" smtClean="0">
                <a:solidFill>
                  <a:srgbClr val="FF0000"/>
                </a:solidFill>
              </a:rPr>
              <a:t>No metastatic LN was observed in all 35 resected LNs.</a:t>
            </a:r>
            <a:endParaRPr kumimoji="1" lang="ja-JP" altLang="en-US" sz="2000" b="1" dirty="0">
              <a:solidFill>
                <a:srgbClr val="FF0000"/>
              </a:solidFill>
            </a:endParaRPr>
          </a:p>
        </p:txBody>
      </p:sp>
      <p:grpSp>
        <p:nvGrpSpPr>
          <p:cNvPr id="20" name="グループ化 19"/>
          <p:cNvGrpSpPr/>
          <p:nvPr/>
        </p:nvGrpSpPr>
        <p:grpSpPr>
          <a:xfrm>
            <a:off x="202432" y="853580"/>
            <a:ext cx="7848000" cy="5868000"/>
            <a:chOff x="477522" y="640080"/>
            <a:chExt cx="8212110" cy="6203964"/>
          </a:xfrm>
        </p:grpSpPr>
        <p:pic>
          <p:nvPicPr>
            <p:cNvPr id="2" name="図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7841" y="660400"/>
              <a:ext cx="2733576" cy="2052320"/>
            </a:xfrm>
            <a:prstGeom prst="rect">
              <a:avLst/>
            </a:prstGeom>
          </p:spPr>
        </p:pic>
        <p:pic>
          <p:nvPicPr>
            <p:cNvPr id="3" name="図 2"/>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251199" y="660400"/>
              <a:ext cx="2709333" cy="2052320"/>
            </a:xfrm>
            <a:prstGeom prst="rect">
              <a:avLst/>
            </a:prstGeom>
          </p:spPr>
        </p:pic>
        <p:pic>
          <p:nvPicPr>
            <p:cNvPr id="4" name="図 3"/>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5976228" y="650240"/>
              <a:ext cx="2711688" cy="2062480"/>
            </a:xfrm>
            <a:prstGeom prst="rect">
              <a:avLst/>
            </a:prstGeom>
          </p:spPr>
        </p:pic>
        <p:pic>
          <p:nvPicPr>
            <p:cNvPr id="5" name="図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7842" y="2733040"/>
              <a:ext cx="2733576" cy="2047335"/>
            </a:xfrm>
            <a:prstGeom prst="rect">
              <a:avLst/>
            </a:prstGeom>
          </p:spPr>
        </p:pic>
        <p:pic>
          <p:nvPicPr>
            <p:cNvPr id="6" name="図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251199" y="2733040"/>
              <a:ext cx="2709333" cy="2037175"/>
            </a:xfrm>
            <a:prstGeom prst="rect">
              <a:avLst/>
            </a:prstGeom>
          </p:spPr>
        </p:pic>
        <p:pic>
          <p:nvPicPr>
            <p:cNvPr id="7" name="図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76228" y="2733040"/>
              <a:ext cx="2713404" cy="2027015"/>
            </a:xfrm>
            <a:prstGeom prst="rect">
              <a:avLst/>
            </a:prstGeom>
          </p:spPr>
        </p:pic>
        <p:pic>
          <p:nvPicPr>
            <p:cNvPr id="8" name="図 7"/>
            <p:cNvPicPr>
              <a:picLocks noChangeAspect="1"/>
            </p:cNvPicPr>
            <p:nvPr/>
          </p:nvPicPr>
          <p:blipFill>
            <a:blip r:embed="rId10" cstate="screen">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a:ext>
              </a:extLst>
            </a:blip>
            <a:stretch>
              <a:fillRect/>
            </a:stretch>
          </p:blipFill>
          <p:spPr>
            <a:xfrm>
              <a:off x="497842" y="4790653"/>
              <a:ext cx="2733576" cy="2053391"/>
            </a:xfrm>
            <a:prstGeom prst="rect">
              <a:avLst/>
            </a:prstGeom>
          </p:spPr>
        </p:pic>
        <p:pic>
          <p:nvPicPr>
            <p:cNvPr id="9" name="図 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251198" y="4790652"/>
              <a:ext cx="2709333" cy="2053392"/>
            </a:xfrm>
            <a:prstGeom prst="rect">
              <a:avLst/>
            </a:prstGeom>
          </p:spPr>
        </p:pic>
        <p:sp>
          <p:nvSpPr>
            <p:cNvPr id="12" name="テキスト ボックス 11"/>
            <p:cNvSpPr txBox="1"/>
            <p:nvPr/>
          </p:nvSpPr>
          <p:spPr>
            <a:xfrm>
              <a:off x="477522" y="650240"/>
              <a:ext cx="391554" cy="307777"/>
            </a:xfrm>
            <a:prstGeom prst="rect">
              <a:avLst/>
            </a:prstGeom>
            <a:noFill/>
          </p:spPr>
          <p:txBody>
            <a:bodyPr wrap="none" rtlCol="0">
              <a:spAutoFit/>
            </a:bodyPr>
            <a:lstStyle/>
            <a:p>
              <a:r>
                <a:rPr kumimoji="1" lang="en-US" altLang="ja-JP" sz="1400" dirty="0" smtClean="0"/>
                <a:t>N1</a:t>
              </a:r>
              <a:endParaRPr kumimoji="1" lang="ja-JP" altLang="en-US" sz="1400" dirty="0"/>
            </a:p>
          </p:txBody>
        </p:sp>
        <p:sp>
          <p:nvSpPr>
            <p:cNvPr id="13" name="テキスト ボックス 12"/>
            <p:cNvSpPr txBox="1"/>
            <p:nvPr/>
          </p:nvSpPr>
          <p:spPr>
            <a:xfrm>
              <a:off x="3246515" y="650240"/>
              <a:ext cx="391554" cy="307777"/>
            </a:xfrm>
            <a:prstGeom prst="rect">
              <a:avLst/>
            </a:prstGeom>
            <a:noFill/>
          </p:spPr>
          <p:txBody>
            <a:bodyPr wrap="none" rtlCol="0">
              <a:spAutoFit/>
            </a:bodyPr>
            <a:lstStyle/>
            <a:p>
              <a:r>
                <a:rPr kumimoji="1" lang="en-US" altLang="ja-JP" sz="1400" dirty="0" smtClean="0"/>
                <a:t>N3</a:t>
              </a:r>
              <a:endParaRPr kumimoji="1" lang="ja-JP" altLang="en-US" sz="1400" dirty="0"/>
            </a:p>
          </p:txBody>
        </p:sp>
        <p:sp>
          <p:nvSpPr>
            <p:cNvPr id="14" name="テキスト ボックス 13"/>
            <p:cNvSpPr txBox="1"/>
            <p:nvPr/>
          </p:nvSpPr>
          <p:spPr>
            <a:xfrm>
              <a:off x="5976228" y="640080"/>
              <a:ext cx="391554" cy="307777"/>
            </a:xfrm>
            <a:prstGeom prst="rect">
              <a:avLst/>
            </a:prstGeom>
            <a:noFill/>
          </p:spPr>
          <p:txBody>
            <a:bodyPr wrap="none" rtlCol="0">
              <a:spAutoFit/>
            </a:bodyPr>
            <a:lstStyle/>
            <a:p>
              <a:r>
                <a:rPr kumimoji="1" lang="en-US" altLang="ja-JP" sz="1400" dirty="0" smtClean="0"/>
                <a:t>N5</a:t>
              </a:r>
              <a:endParaRPr kumimoji="1" lang="ja-JP" altLang="en-US" sz="1400" dirty="0"/>
            </a:p>
          </p:txBody>
        </p:sp>
        <p:sp>
          <p:nvSpPr>
            <p:cNvPr id="15" name="テキスト ボックス 14"/>
            <p:cNvSpPr txBox="1"/>
            <p:nvPr/>
          </p:nvSpPr>
          <p:spPr>
            <a:xfrm>
              <a:off x="515624" y="2733040"/>
              <a:ext cx="391554" cy="307777"/>
            </a:xfrm>
            <a:prstGeom prst="rect">
              <a:avLst/>
            </a:prstGeom>
            <a:noFill/>
          </p:spPr>
          <p:txBody>
            <a:bodyPr wrap="none" rtlCol="0">
              <a:spAutoFit/>
            </a:bodyPr>
            <a:lstStyle/>
            <a:p>
              <a:r>
                <a:rPr kumimoji="1" lang="en-US" altLang="ja-JP" sz="1400" dirty="0" smtClean="0"/>
                <a:t>N8</a:t>
              </a:r>
              <a:endParaRPr kumimoji="1" lang="ja-JP" altLang="en-US" sz="1400" dirty="0"/>
            </a:p>
          </p:txBody>
        </p:sp>
        <p:sp>
          <p:nvSpPr>
            <p:cNvPr id="16" name="テキスト ボックス 15"/>
            <p:cNvSpPr txBox="1"/>
            <p:nvPr/>
          </p:nvSpPr>
          <p:spPr>
            <a:xfrm>
              <a:off x="3246515" y="2733040"/>
              <a:ext cx="391554" cy="307777"/>
            </a:xfrm>
            <a:prstGeom prst="rect">
              <a:avLst/>
            </a:prstGeom>
            <a:noFill/>
          </p:spPr>
          <p:txBody>
            <a:bodyPr wrap="none" rtlCol="0">
              <a:spAutoFit/>
            </a:bodyPr>
            <a:lstStyle/>
            <a:p>
              <a:r>
                <a:rPr kumimoji="1" lang="en-US" altLang="ja-JP" sz="1400" dirty="0" smtClean="0"/>
                <a:t>N9</a:t>
              </a:r>
              <a:endParaRPr kumimoji="1" lang="ja-JP" altLang="en-US" sz="1400" dirty="0"/>
            </a:p>
          </p:txBody>
        </p:sp>
        <p:sp>
          <p:nvSpPr>
            <p:cNvPr id="17" name="テキスト ボックス 16"/>
            <p:cNvSpPr txBox="1"/>
            <p:nvPr/>
          </p:nvSpPr>
          <p:spPr>
            <a:xfrm>
              <a:off x="5955908" y="2722880"/>
              <a:ext cx="482549" cy="307777"/>
            </a:xfrm>
            <a:prstGeom prst="rect">
              <a:avLst/>
            </a:prstGeom>
            <a:noFill/>
          </p:spPr>
          <p:txBody>
            <a:bodyPr wrap="none" rtlCol="0">
              <a:spAutoFit/>
            </a:bodyPr>
            <a:lstStyle/>
            <a:p>
              <a:r>
                <a:rPr kumimoji="1" lang="en-US" altLang="ja-JP" sz="1400" dirty="0" smtClean="0"/>
                <a:t>N10</a:t>
              </a:r>
              <a:endParaRPr kumimoji="1" lang="ja-JP" altLang="en-US" sz="1400" dirty="0"/>
            </a:p>
          </p:txBody>
        </p:sp>
        <p:sp>
          <p:nvSpPr>
            <p:cNvPr id="18" name="テキスト ボックス 17"/>
            <p:cNvSpPr txBox="1"/>
            <p:nvPr/>
          </p:nvSpPr>
          <p:spPr>
            <a:xfrm>
              <a:off x="515624" y="4800813"/>
              <a:ext cx="482549" cy="307777"/>
            </a:xfrm>
            <a:prstGeom prst="rect">
              <a:avLst/>
            </a:prstGeom>
            <a:noFill/>
          </p:spPr>
          <p:txBody>
            <a:bodyPr wrap="none" rtlCol="0">
              <a:spAutoFit/>
            </a:bodyPr>
            <a:lstStyle/>
            <a:p>
              <a:r>
                <a:rPr kumimoji="1" lang="en-US" altLang="ja-JP" sz="1400" dirty="0" smtClean="0"/>
                <a:t>N11</a:t>
              </a:r>
              <a:endParaRPr kumimoji="1" lang="ja-JP" altLang="en-US" sz="1400" dirty="0"/>
            </a:p>
          </p:txBody>
        </p:sp>
        <p:sp>
          <p:nvSpPr>
            <p:cNvPr id="19" name="テキスト ボックス 18"/>
            <p:cNvSpPr txBox="1"/>
            <p:nvPr/>
          </p:nvSpPr>
          <p:spPr>
            <a:xfrm>
              <a:off x="3231418" y="4794031"/>
              <a:ext cx="482549" cy="307777"/>
            </a:xfrm>
            <a:prstGeom prst="rect">
              <a:avLst/>
            </a:prstGeom>
            <a:noFill/>
          </p:spPr>
          <p:txBody>
            <a:bodyPr wrap="none" rtlCol="0">
              <a:spAutoFit/>
            </a:bodyPr>
            <a:lstStyle/>
            <a:p>
              <a:r>
                <a:rPr kumimoji="1" lang="en-US" altLang="ja-JP" sz="1400" dirty="0" smtClean="0"/>
                <a:t>N14</a:t>
              </a:r>
              <a:endParaRPr kumimoji="1" lang="ja-JP" altLang="en-US" sz="1400" dirty="0"/>
            </a:p>
          </p:txBody>
        </p:sp>
      </p:grpSp>
    </p:spTree>
    <p:extLst>
      <p:ext uri="{BB962C8B-B14F-4D97-AF65-F5344CB8AC3E}">
        <p14:creationId xmlns:p14="http://schemas.microsoft.com/office/powerpoint/2010/main" val="5548904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22395FBD-600E-4CA1-9ECB-5CEB92B9A135}" type="slidenum">
              <a:rPr kumimoji="1" lang="ja-JP" altLang="en-US" sz="3200" smtClean="0"/>
              <a:t>33</a:t>
            </a:fld>
            <a:endParaRPr kumimoji="1" lang="ja-JP" altLang="en-US" sz="3200"/>
          </a:p>
        </p:txBody>
      </p:sp>
      <p:sp>
        <p:nvSpPr>
          <p:cNvPr id="7" name="正方形/長方形 6"/>
          <p:cNvSpPr/>
          <p:nvPr/>
        </p:nvSpPr>
        <p:spPr>
          <a:xfrm>
            <a:off x="0" y="379163"/>
            <a:ext cx="9144000" cy="523220"/>
          </a:xfrm>
          <a:prstGeom prst="rect">
            <a:avLst/>
          </a:prstGeom>
          <a:solidFill>
            <a:srgbClr val="FFFF00"/>
          </a:solidFill>
        </p:spPr>
        <p:txBody>
          <a:bodyPr wrap="square">
            <a:spAutoFit/>
          </a:bodyPr>
          <a:lstStyle/>
          <a:p>
            <a:pPr algn="ctr"/>
            <a:r>
              <a:rPr lang="en-US" altLang="ja-JP" sz="2800" b="1" dirty="0"/>
              <a:t>Case </a:t>
            </a:r>
            <a:r>
              <a:rPr lang="en-US" altLang="ja-JP" sz="2800" b="1" dirty="0" smtClean="0"/>
              <a:t>6. </a:t>
            </a:r>
            <a:r>
              <a:rPr lang="en-US" altLang="ja-JP" sz="2800" b="1" dirty="0"/>
              <a:t>Ovarian cancer ( H.K. 70F, </a:t>
            </a:r>
            <a:r>
              <a:rPr lang="en-US" altLang="ja-JP" sz="2800" b="1" dirty="0" err="1"/>
              <a:t>Kasukabe</a:t>
            </a:r>
            <a:r>
              <a:rPr lang="en-US" altLang="ja-JP" sz="2800" b="1" dirty="0"/>
              <a:t> City)</a:t>
            </a:r>
          </a:p>
        </p:txBody>
      </p:sp>
      <p:pic>
        <p:nvPicPr>
          <p:cNvPr id="9" name="図 8"/>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35000" y="1222716"/>
            <a:ext cx="8046584" cy="4813301"/>
          </a:xfrm>
          <a:prstGeom prst="rect">
            <a:avLst/>
          </a:prstGeom>
        </p:spPr>
      </p:pic>
      <p:cxnSp>
        <p:nvCxnSpPr>
          <p:cNvPr id="5" name="直線コネクタ 4"/>
          <p:cNvCxnSpPr/>
          <p:nvPr/>
        </p:nvCxnSpPr>
        <p:spPr>
          <a:xfrm>
            <a:off x="0" y="980728"/>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0" y="332656"/>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2343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607" y="836713"/>
            <a:ext cx="9153607" cy="2664295"/>
          </a:xfrm>
          <a:solidFill>
            <a:srgbClr val="FFFF00"/>
          </a:solidFill>
        </p:spPr>
        <p:txBody>
          <a:bodyPr>
            <a:noAutofit/>
          </a:bodyPr>
          <a:lstStyle/>
          <a:p>
            <a:pPr marL="0" indent="0">
              <a:spcBef>
                <a:spcPts val="1800"/>
              </a:spcBef>
            </a:pPr>
            <a:r>
              <a:rPr lang="en-US" altLang="ja-JP" sz="6000" b="1" dirty="0" smtClean="0">
                <a:solidFill>
                  <a:srgbClr val="0000FF"/>
                </a:solidFill>
              </a:rPr>
              <a:t>Part Ⅱ.</a:t>
            </a:r>
            <a:r>
              <a:rPr lang="ja-JP" altLang="en-US" sz="4800" b="1" dirty="0" smtClean="0">
                <a:solidFill>
                  <a:srgbClr val="0000FF"/>
                </a:solidFill>
              </a:rPr>
              <a:t>　</a:t>
            </a:r>
            <a:r>
              <a:rPr lang="en-US" altLang="ja-JP" sz="6000" b="1" dirty="0" smtClean="0">
                <a:solidFill>
                  <a:srgbClr val="0000FF"/>
                </a:solidFill>
              </a:rPr>
              <a:t>Innovation </a:t>
            </a:r>
            <a:r>
              <a:rPr lang="en-US" altLang="ja-JP" sz="6000" b="1" dirty="0">
                <a:solidFill>
                  <a:srgbClr val="0000FF"/>
                </a:solidFill>
              </a:rPr>
              <a:t>in PDT </a:t>
            </a:r>
            <a:r>
              <a:rPr lang="en-US" altLang="ja-JP" sz="6000" b="1" dirty="0" smtClean="0">
                <a:solidFill>
                  <a:srgbClr val="0000FF"/>
                </a:solidFill>
              </a:rPr>
              <a:t/>
            </a:r>
            <a:br>
              <a:rPr lang="en-US" altLang="ja-JP" sz="6000" b="1" dirty="0" smtClean="0">
                <a:solidFill>
                  <a:srgbClr val="0000FF"/>
                </a:solidFill>
              </a:rPr>
            </a:br>
            <a:r>
              <a:rPr lang="en-US" altLang="ja-JP" sz="6000" b="1" dirty="0" smtClean="0">
                <a:solidFill>
                  <a:srgbClr val="0000FF"/>
                </a:solidFill>
              </a:rPr>
              <a:t>based </a:t>
            </a:r>
            <a:r>
              <a:rPr lang="en-US" altLang="ja-JP" sz="6000" b="1" dirty="0">
                <a:solidFill>
                  <a:srgbClr val="0000FF"/>
                </a:solidFill>
              </a:rPr>
              <a:t>on EPR effect</a:t>
            </a:r>
          </a:p>
        </p:txBody>
      </p:sp>
      <p:cxnSp>
        <p:nvCxnSpPr>
          <p:cNvPr id="10" name="Straight Connector 8"/>
          <p:cNvCxnSpPr/>
          <p:nvPr/>
        </p:nvCxnSpPr>
        <p:spPr>
          <a:xfrm>
            <a:off x="-36159" y="764704"/>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12" name="Straight Connector 8"/>
          <p:cNvCxnSpPr/>
          <p:nvPr/>
        </p:nvCxnSpPr>
        <p:spPr>
          <a:xfrm>
            <a:off x="0" y="3573016"/>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395536" y="4149080"/>
            <a:ext cx="8425444" cy="1800493"/>
          </a:xfrm>
          <a:prstGeom prst="rect">
            <a:avLst/>
          </a:prstGeom>
          <a:noFill/>
        </p:spPr>
        <p:txBody>
          <a:bodyPr wrap="square" rtlCol="0">
            <a:spAutoFit/>
          </a:bodyPr>
          <a:lstStyle/>
          <a:p>
            <a:pPr marL="342900" indent="-342900">
              <a:spcBef>
                <a:spcPts val="1800"/>
              </a:spcBef>
              <a:buAutoNum type="arabicPeriod"/>
            </a:pPr>
            <a:r>
              <a:rPr kumimoji="1" lang="en-US" altLang="ja-JP" sz="3200" i="1" dirty="0" smtClean="0"/>
              <a:t>Development of polymeric photosensitizers</a:t>
            </a:r>
            <a:r>
              <a:rPr lang="en-US" altLang="ja-JP" sz="3200" i="1" dirty="0" smtClean="0"/>
              <a:t> and advantage of EPR based tumor targeting.</a:t>
            </a:r>
          </a:p>
          <a:p>
            <a:pPr marL="342900" indent="-342900">
              <a:spcBef>
                <a:spcPts val="1800"/>
              </a:spcBef>
              <a:buAutoNum type="arabicPeriod"/>
            </a:pPr>
            <a:r>
              <a:rPr lang="en-US" altLang="ja-JP" sz="3200" i="1" dirty="0" smtClean="0"/>
              <a:t>Wider wavelength energy input by xenon light.</a:t>
            </a:r>
            <a:endParaRPr kumimoji="1" lang="en-US" altLang="ja-JP" sz="3200" i="1" dirty="0" smtClean="0"/>
          </a:p>
        </p:txBody>
      </p:sp>
      <p:sp>
        <p:nvSpPr>
          <p:cNvPr id="2" name="スライド番号プレースホルダー 1"/>
          <p:cNvSpPr>
            <a:spLocks noGrp="1"/>
          </p:cNvSpPr>
          <p:nvPr>
            <p:ph type="sldNum" sz="quarter" idx="12"/>
          </p:nvPr>
        </p:nvSpPr>
        <p:spPr>
          <a:xfrm>
            <a:off x="7046912" y="6237312"/>
            <a:ext cx="2133600" cy="365125"/>
          </a:xfrm>
          <a:noFill/>
        </p:spPr>
        <p:txBody>
          <a:bodyPr vert="horz" lIns="91440" tIns="45720" rIns="91440" bIns="45720" rtlCol="0" anchor="ctr"/>
          <a:lstStyle/>
          <a:p>
            <a:fld id="{1EEFDD76-6AF3-42A4-9A10-7BFDE1C20AA0}" type="slidenum">
              <a:rPr lang="ja-JP" altLang="en-US" sz="3200">
                <a:solidFill>
                  <a:schemeClr val="tx1"/>
                </a:solidFill>
              </a:rPr>
              <a:pPr/>
              <a:t>34</a:t>
            </a:fld>
            <a:endParaRPr lang="ja-JP" altLang="en-US" sz="3200" dirty="0">
              <a:solidFill>
                <a:schemeClr val="tx1"/>
              </a:solidFill>
            </a:endParaRPr>
          </a:p>
        </p:txBody>
      </p:sp>
    </p:spTree>
    <p:extLst>
      <p:ext uri="{BB962C8B-B14F-4D97-AF65-F5344CB8AC3E}">
        <p14:creationId xmlns:p14="http://schemas.microsoft.com/office/powerpoint/2010/main" val="35795879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332656"/>
            <a:ext cx="9144000" cy="864096"/>
          </a:xfrm>
          <a:solidFill>
            <a:srgbClr val="FFFF00"/>
          </a:solidFill>
        </p:spPr>
        <p:txBody>
          <a:bodyPr>
            <a:noAutofit/>
          </a:bodyPr>
          <a:lstStyle/>
          <a:p>
            <a:pPr>
              <a:lnSpc>
                <a:spcPts val="3500"/>
              </a:lnSpc>
            </a:pPr>
            <a:r>
              <a:rPr kumimoji="1" lang="en-US" altLang="ja-JP" sz="3800" b="1" dirty="0" smtClean="0"/>
              <a:t>PDT and major problems in present system</a:t>
            </a:r>
            <a:endParaRPr kumimoji="1" lang="ja-JP" altLang="en-US" sz="3800" b="1" dirty="0"/>
          </a:p>
        </p:txBody>
      </p:sp>
      <p:sp>
        <p:nvSpPr>
          <p:cNvPr id="3" name="コンテンツ プレースホルダー 2"/>
          <p:cNvSpPr>
            <a:spLocks noGrp="1"/>
          </p:cNvSpPr>
          <p:nvPr>
            <p:ph idx="1"/>
          </p:nvPr>
        </p:nvSpPr>
        <p:spPr>
          <a:xfrm>
            <a:off x="53752" y="1412776"/>
            <a:ext cx="9036496" cy="5256584"/>
          </a:xfrm>
        </p:spPr>
        <p:txBody>
          <a:bodyPr>
            <a:normAutofit lnSpcReduction="10000"/>
          </a:bodyPr>
          <a:lstStyle/>
          <a:p>
            <a:pPr marL="514350" indent="-514350">
              <a:buFont typeface="+mj-lt"/>
              <a:buAutoNum type="arabicPeriod"/>
            </a:pPr>
            <a:r>
              <a:rPr kumimoji="1" lang="en-US" altLang="ja-JP" sz="3000" dirty="0" smtClean="0">
                <a:solidFill>
                  <a:srgbClr val="FF0000"/>
                </a:solidFill>
              </a:rPr>
              <a:t>Low MW PS does not show EPR effect </a:t>
            </a:r>
            <a:r>
              <a:rPr kumimoji="1" lang="en-US" altLang="ja-JP" sz="3000" dirty="0" smtClean="0"/>
              <a:t>and distribute throughout body and the skin. Whereas fluorescent </a:t>
            </a:r>
            <a:r>
              <a:rPr kumimoji="1" lang="en-US" altLang="ja-JP" sz="3000" dirty="0" err="1" smtClean="0">
                <a:solidFill>
                  <a:srgbClr val="FF0000"/>
                </a:solidFill>
              </a:rPr>
              <a:t>nano</a:t>
            </a:r>
            <a:r>
              <a:rPr kumimoji="1" lang="en-US" altLang="ja-JP" sz="3000" dirty="0" smtClean="0">
                <a:solidFill>
                  <a:srgbClr val="FF0000"/>
                </a:solidFill>
              </a:rPr>
              <a:t>-PS particles show tumor selective accumulation by EPR effect</a:t>
            </a:r>
            <a:r>
              <a:rPr kumimoji="1" lang="en-US" altLang="ja-JP" sz="3000" dirty="0" smtClean="0"/>
              <a:t>; </a:t>
            </a:r>
            <a:r>
              <a:rPr kumimoji="1" lang="ja-JP" altLang="en-US" sz="3000" dirty="0" smtClean="0"/>
              <a:t>→</a:t>
            </a:r>
            <a:r>
              <a:rPr kumimoji="1" lang="en-US" altLang="ja-JP" sz="3000" dirty="0" smtClean="0"/>
              <a:t>fluorescent tumor-detection by imaging becomes possible. Thus tumor selective oxygen radical generation, thereby results in antitumor effect.</a:t>
            </a:r>
          </a:p>
          <a:p>
            <a:pPr marL="514350" indent="-514350">
              <a:buFont typeface="+mj-lt"/>
              <a:buAutoNum type="arabicPeriod"/>
            </a:pPr>
            <a:r>
              <a:rPr lang="en-US" altLang="ja-JP" sz="3000" dirty="0" smtClean="0"/>
              <a:t>A current main stream of PDT uses He/Ne laser, which emits at 633 nm, and </a:t>
            </a:r>
            <a:r>
              <a:rPr lang="en-US" altLang="ja-JP" sz="3000" dirty="0" smtClean="0">
                <a:solidFill>
                  <a:srgbClr val="FF0000"/>
                </a:solidFill>
              </a:rPr>
              <a:t>it</a:t>
            </a:r>
            <a:r>
              <a:rPr lang="en-US" altLang="ja-JP" sz="3000" dirty="0" smtClean="0"/>
              <a:t> </a:t>
            </a:r>
            <a:r>
              <a:rPr lang="en-US" altLang="ja-JP" sz="3000" dirty="0" smtClean="0">
                <a:solidFill>
                  <a:srgbClr val="FF0000"/>
                </a:solidFill>
              </a:rPr>
              <a:t>does not use </a:t>
            </a:r>
            <a:r>
              <a:rPr lang="en-US" altLang="ja-JP" sz="3000" dirty="0" err="1" smtClean="0">
                <a:solidFill>
                  <a:srgbClr val="FF0000"/>
                </a:solidFill>
              </a:rPr>
              <a:t>Soret</a:t>
            </a:r>
            <a:r>
              <a:rPr lang="en-US" altLang="ja-JP" sz="3000" dirty="0" smtClean="0">
                <a:solidFill>
                  <a:srgbClr val="FF0000"/>
                </a:solidFill>
              </a:rPr>
              <a:t> band-irradiation at 400-450nm</a:t>
            </a:r>
            <a:r>
              <a:rPr lang="en-US" altLang="ja-JP" sz="3000" dirty="0" smtClean="0"/>
              <a:t>. Thus </a:t>
            </a:r>
            <a:r>
              <a:rPr lang="en-US" altLang="ja-JP" sz="3000" dirty="0" smtClean="0">
                <a:solidFill>
                  <a:srgbClr val="FF0000"/>
                </a:solidFill>
              </a:rPr>
              <a:t>excitation at 633nm yields no useful fluorescence image of tumor, </a:t>
            </a:r>
            <a:br>
              <a:rPr lang="en-US" altLang="ja-JP" sz="3000" dirty="0" smtClean="0">
                <a:solidFill>
                  <a:srgbClr val="FF0000"/>
                </a:solidFill>
              </a:rPr>
            </a:br>
            <a:r>
              <a:rPr lang="en-US" altLang="ja-JP" sz="3000" dirty="0" smtClean="0">
                <a:solidFill>
                  <a:srgbClr val="FF0000"/>
                </a:solidFill>
              </a:rPr>
              <a:t>or little </a:t>
            </a:r>
            <a:r>
              <a:rPr lang="en-US" altLang="ja-JP" sz="3000" baseline="30000" dirty="0" smtClean="0">
                <a:solidFill>
                  <a:srgbClr val="FF0000"/>
                </a:solidFill>
              </a:rPr>
              <a:t>1</a:t>
            </a:r>
            <a:r>
              <a:rPr lang="en-US" altLang="ja-JP" sz="3000" dirty="0" smtClean="0">
                <a:solidFill>
                  <a:srgbClr val="FF0000"/>
                </a:solidFill>
              </a:rPr>
              <a:t>O</a:t>
            </a:r>
            <a:r>
              <a:rPr lang="en-US" altLang="ja-JP" sz="3000" baseline="-10000" dirty="0" smtClean="0">
                <a:solidFill>
                  <a:srgbClr val="FF0000"/>
                </a:solidFill>
              </a:rPr>
              <a:t>2 </a:t>
            </a:r>
            <a:r>
              <a:rPr lang="en-US" altLang="ja-JP" sz="3000" dirty="0" smtClean="0">
                <a:solidFill>
                  <a:srgbClr val="FF0000"/>
                </a:solidFill>
              </a:rPr>
              <a:t>generation at tumor</a:t>
            </a:r>
            <a:r>
              <a:rPr lang="en-US" altLang="ja-JP" sz="3000" dirty="0" smtClean="0"/>
              <a:t>.</a:t>
            </a:r>
            <a:endParaRPr lang="en-US" altLang="ja-JP" sz="3000" dirty="0" smtClean="0">
              <a:solidFill>
                <a:prstClr val="black"/>
              </a:solidFill>
            </a:endParaRPr>
          </a:p>
          <a:p>
            <a:pPr marL="514350" indent="-514350">
              <a:buFont typeface="+mj-lt"/>
              <a:buAutoNum type="arabicPeriod"/>
            </a:pPr>
            <a:endParaRPr kumimoji="1" lang="ja-JP" altLang="en-US" sz="1800" dirty="0"/>
          </a:p>
        </p:txBody>
      </p:sp>
      <p:cxnSp>
        <p:nvCxnSpPr>
          <p:cNvPr id="4" name="Straight Connector 8"/>
          <p:cNvCxnSpPr/>
          <p:nvPr/>
        </p:nvCxnSpPr>
        <p:spPr>
          <a:xfrm>
            <a:off x="0" y="260648"/>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5" name="Straight Connector 8"/>
          <p:cNvCxnSpPr/>
          <p:nvPr/>
        </p:nvCxnSpPr>
        <p:spPr>
          <a:xfrm>
            <a:off x="0" y="119675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6" name="スライド番号プレースホルダー 5"/>
          <p:cNvSpPr>
            <a:spLocks noGrp="1"/>
          </p:cNvSpPr>
          <p:nvPr>
            <p:ph type="sldNum" sz="quarter" idx="12"/>
          </p:nvPr>
        </p:nvSpPr>
        <p:spPr>
          <a:xfrm>
            <a:off x="7020272" y="6232227"/>
            <a:ext cx="2133600" cy="365125"/>
          </a:xfrm>
          <a:noFill/>
        </p:spPr>
        <p:txBody>
          <a:bodyPr vert="horz" lIns="91440" tIns="45720" rIns="91440" bIns="45720" rtlCol="0" anchor="ctr"/>
          <a:lstStyle/>
          <a:p>
            <a:fld id="{E441872B-1EF1-4F25-82A7-215546915052}" type="slidenum">
              <a:rPr lang="ja-JP" altLang="en-US" sz="3200">
                <a:solidFill>
                  <a:schemeClr val="tx1"/>
                </a:solidFill>
              </a:rPr>
              <a:pPr/>
              <a:t>35</a:t>
            </a:fld>
            <a:endParaRPr lang="ja-JP" altLang="en-US" sz="3200" dirty="0">
              <a:solidFill>
                <a:schemeClr val="tx1"/>
              </a:solidFill>
            </a:endParaRPr>
          </a:p>
        </p:txBody>
      </p:sp>
    </p:spTree>
    <p:extLst>
      <p:ext uri="{BB962C8B-B14F-4D97-AF65-F5344CB8AC3E}">
        <p14:creationId xmlns:p14="http://schemas.microsoft.com/office/powerpoint/2010/main" val="14287214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C:\Users\Hideaki\Desktop\HMAZnPP 図.tif"/>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1846" y="980728"/>
            <a:ext cx="7599664" cy="3595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3731" name="テキスト ボックス 1"/>
          <p:cNvSpPr txBox="1">
            <a:spLocks noChangeArrowheads="1"/>
          </p:cNvSpPr>
          <p:nvPr/>
        </p:nvSpPr>
        <p:spPr bwMode="auto">
          <a:xfrm>
            <a:off x="0" y="200834"/>
            <a:ext cx="9144000" cy="707886"/>
          </a:xfrm>
          <a:prstGeom prst="rect">
            <a:avLst/>
          </a:prstGeom>
          <a:solidFill>
            <a:srgbClr val="FFFF00"/>
          </a:solidFill>
          <a:ln>
            <a:noFill/>
          </a:ln>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4000" b="1" dirty="0"/>
              <a:t>Chemical structure of </a:t>
            </a:r>
            <a:r>
              <a:rPr lang="en-US" altLang="ja-JP" sz="4000" b="1" dirty="0" smtClean="0"/>
              <a:t>P-</a:t>
            </a:r>
            <a:r>
              <a:rPr lang="en-US" altLang="ja-JP" sz="4000" b="1" dirty="0" err="1" smtClean="0"/>
              <a:t>ZnPP</a:t>
            </a:r>
            <a:endParaRPr lang="ja-JP" altLang="en-US" sz="4000" b="1" dirty="0"/>
          </a:p>
        </p:txBody>
      </p:sp>
      <p:sp>
        <p:nvSpPr>
          <p:cNvPr id="73732" name="テキスト ボックス 2"/>
          <p:cNvSpPr txBox="1">
            <a:spLocks noChangeArrowheads="1"/>
          </p:cNvSpPr>
          <p:nvPr/>
        </p:nvSpPr>
        <p:spPr bwMode="auto">
          <a:xfrm>
            <a:off x="6372200" y="3717032"/>
            <a:ext cx="215539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r>
              <a:rPr lang="en-US" altLang="ja-JP" dirty="0" err="1"/>
              <a:t>ZnPP</a:t>
            </a:r>
            <a:r>
              <a:rPr lang="en-US" altLang="ja-JP" dirty="0"/>
              <a:t> loading: 20%</a:t>
            </a:r>
            <a:endParaRPr lang="ja-JP" altLang="en-US" dirty="0"/>
          </a:p>
        </p:txBody>
      </p:sp>
      <p:cxnSp>
        <p:nvCxnSpPr>
          <p:cNvPr id="11" name="直線コネクタ 10"/>
          <p:cNvCxnSpPr/>
          <p:nvPr/>
        </p:nvCxnSpPr>
        <p:spPr>
          <a:xfrm>
            <a:off x="0" y="116632"/>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0" y="980728"/>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スライド番号プレースホルダー 18"/>
          <p:cNvSpPr txBox="1">
            <a:spLocks/>
          </p:cNvSpPr>
          <p:nvPr/>
        </p:nvSpPr>
        <p:spPr>
          <a:xfrm>
            <a:off x="6849619" y="6309321"/>
            <a:ext cx="21336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7B4BB9E-0001-4E48-8628-E065586FBA58}" type="slidenum">
              <a:rPr lang="ja-JP" altLang="en-US" sz="3200" smtClean="0">
                <a:solidFill>
                  <a:schemeClr val="tx1"/>
                </a:solidFill>
              </a:rPr>
              <a:pPr/>
              <a:t>36</a:t>
            </a:fld>
            <a:endParaRPr lang="ja-JP" altLang="en-US" sz="3200" dirty="0">
              <a:solidFill>
                <a:schemeClr val="tx1"/>
              </a:solidFill>
            </a:endParaRPr>
          </a:p>
        </p:txBody>
      </p:sp>
      <p:grpSp>
        <p:nvGrpSpPr>
          <p:cNvPr id="14" name="Group 2"/>
          <p:cNvGrpSpPr>
            <a:grpSpLocks/>
          </p:cNvGrpSpPr>
          <p:nvPr/>
        </p:nvGrpSpPr>
        <p:grpSpPr bwMode="auto">
          <a:xfrm>
            <a:off x="1890332" y="5366997"/>
            <a:ext cx="809460" cy="994426"/>
            <a:chOff x="496" y="1180"/>
            <a:chExt cx="368" cy="560"/>
          </a:xfrm>
        </p:grpSpPr>
        <p:sp>
          <p:nvSpPr>
            <p:cNvPr id="105" name="Freeform 3"/>
            <p:cNvSpPr>
              <a:spLocks/>
            </p:cNvSpPr>
            <p:nvPr/>
          </p:nvSpPr>
          <p:spPr bwMode="auto">
            <a:xfrm>
              <a:off x="504" y="1396"/>
              <a:ext cx="128" cy="328"/>
            </a:xfrm>
            <a:custGeom>
              <a:avLst/>
              <a:gdLst>
                <a:gd name="T0" fmla="*/ 120 w 128"/>
                <a:gd name="T1" fmla="*/ 0 h 328"/>
                <a:gd name="T2" fmla="*/ 120 w 128"/>
                <a:gd name="T3" fmla="*/ 0 h 328"/>
                <a:gd name="T4" fmla="*/ 96 w 128"/>
                <a:gd name="T5" fmla="*/ 8 h 328"/>
                <a:gd name="T6" fmla="*/ 88 w 128"/>
                <a:gd name="T7" fmla="*/ 40 h 328"/>
                <a:gd name="T8" fmla="*/ 128 w 128"/>
                <a:gd name="T9" fmla="*/ 64 h 328"/>
                <a:gd name="T10" fmla="*/ 120 w 128"/>
                <a:gd name="T11" fmla="*/ 96 h 328"/>
                <a:gd name="T12" fmla="*/ 88 w 128"/>
                <a:gd name="T13" fmla="*/ 96 h 328"/>
                <a:gd name="T14" fmla="*/ 88 w 128"/>
                <a:gd name="T15" fmla="*/ 112 h 328"/>
                <a:gd name="T16" fmla="*/ 104 w 128"/>
                <a:gd name="T17" fmla="*/ 128 h 328"/>
                <a:gd name="T18" fmla="*/ 88 w 128"/>
                <a:gd name="T19" fmla="*/ 152 h 328"/>
                <a:gd name="T20" fmla="*/ 48 w 128"/>
                <a:gd name="T21" fmla="*/ 128 h 328"/>
                <a:gd name="T22" fmla="*/ 32 w 128"/>
                <a:gd name="T23" fmla="*/ 152 h 328"/>
                <a:gd name="T24" fmla="*/ 56 w 128"/>
                <a:gd name="T25" fmla="*/ 160 h 328"/>
                <a:gd name="T26" fmla="*/ 48 w 128"/>
                <a:gd name="T27" fmla="*/ 176 h 328"/>
                <a:gd name="T28" fmla="*/ 16 w 128"/>
                <a:gd name="T29" fmla="*/ 184 h 328"/>
                <a:gd name="T30" fmla="*/ 16 w 128"/>
                <a:gd name="T31" fmla="*/ 208 h 328"/>
                <a:gd name="T32" fmla="*/ 48 w 128"/>
                <a:gd name="T33" fmla="*/ 224 h 328"/>
                <a:gd name="T34" fmla="*/ 48 w 128"/>
                <a:gd name="T35" fmla="*/ 248 h 328"/>
                <a:gd name="T36" fmla="*/ 32 w 128"/>
                <a:gd name="T37" fmla="*/ 264 h 328"/>
                <a:gd name="T38" fmla="*/ 48 w 128"/>
                <a:gd name="T39" fmla="*/ 272 h 328"/>
                <a:gd name="T40" fmla="*/ 40 w 128"/>
                <a:gd name="T41" fmla="*/ 296 h 328"/>
                <a:gd name="T42" fmla="*/ 16 w 128"/>
                <a:gd name="T43" fmla="*/ 312 h 328"/>
                <a:gd name="T44" fmla="*/ 0 w 128"/>
                <a:gd name="T45" fmla="*/ 328 h 328"/>
                <a:gd name="T46" fmla="*/ 0 w 128"/>
                <a:gd name="T47" fmla="*/ 328 h 3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8"/>
                <a:gd name="T73" fmla="*/ 0 h 328"/>
                <a:gd name="T74" fmla="*/ 128 w 128"/>
                <a:gd name="T75" fmla="*/ 328 h 3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8" h="328">
                  <a:moveTo>
                    <a:pt x="120" y="0"/>
                  </a:moveTo>
                  <a:lnTo>
                    <a:pt x="120" y="0"/>
                  </a:lnTo>
                  <a:lnTo>
                    <a:pt x="96" y="8"/>
                  </a:lnTo>
                  <a:lnTo>
                    <a:pt x="88" y="40"/>
                  </a:lnTo>
                  <a:lnTo>
                    <a:pt x="128" y="64"/>
                  </a:lnTo>
                  <a:lnTo>
                    <a:pt x="120" y="96"/>
                  </a:lnTo>
                  <a:lnTo>
                    <a:pt x="88" y="96"/>
                  </a:lnTo>
                  <a:lnTo>
                    <a:pt x="88" y="112"/>
                  </a:lnTo>
                  <a:lnTo>
                    <a:pt x="104" y="128"/>
                  </a:lnTo>
                  <a:lnTo>
                    <a:pt x="88" y="152"/>
                  </a:lnTo>
                  <a:lnTo>
                    <a:pt x="48" y="128"/>
                  </a:lnTo>
                  <a:lnTo>
                    <a:pt x="32" y="152"/>
                  </a:lnTo>
                  <a:lnTo>
                    <a:pt x="56" y="160"/>
                  </a:lnTo>
                  <a:lnTo>
                    <a:pt x="48" y="176"/>
                  </a:lnTo>
                  <a:lnTo>
                    <a:pt x="16" y="184"/>
                  </a:lnTo>
                  <a:lnTo>
                    <a:pt x="16" y="208"/>
                  </a:lnTo>
                  <a:lnTo>
                    <a:pt x="48" y="224"/>
                  </a:lnTo>
                  <a:lnTo>
                    <a:pt x="48" y="248"/>
                  </a:lnTo>
                  <a:lnTo>
                    <a:pt x="32" y="264"/>
                  </a:lnTo>
                  <a:lnTo>
                    <a:pt x="48" y="272"/>
                  </a:lnTo>
                  <a:lnTo>
                    <a:pt x="40" y="296"/>
                  </a:lnTo>
                  <a:lnTo>
                    <a:pt x="16" y="312"/>
                  </a:lnTo>
                  <a:lnTo>
                    <a:pt x="0" y="328"/>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6" name="Freeform 4"/>
            <p:cNvSpPr>
              <a:spLocks/>
            </p:cNvSpPr>
            <p:nvPr/>
          </p:nvSpPr>
          <p:spPr bwMode="auto">
            <a:xfrm>
              <a:off x="496" y="1388"/>
              <a:ext cx="128" cy="328"/>
            </a:xfrm>
            <a:custGeom>
              <a:avLst/>
              <a:gdLst>
                <a:gd name="T0" fmla="*/ 120 w 128"/>
                <a:gd name="T1" fmla="*/ 0 h 328"/>
                <a:gd name="T2" fmla="*/ 96 w 128"/>
                <a:gd name="T3" fmla="*/ 8 h 328"/>
                <a:gd name="T4" fmla="*/ 88 w 128"/>
                <a:gd name="T5" fmla="*/ 24 h 328"/>
                <a:gd name="T6" fmla="*/ 88 w 128"/>
                <a:gd name="T7" fmla="*/ 32 h 328"/>
                <a:gd name="T8" fmla="*/ 104 w 128"/>
                <a:gd name="T9" fmla="*/ 48 h 328"/>
                <a:gd name="T10" fmla="*/ 128 w 128"/>
                <a:gd name="T11" fmla="*/ 88 h 328"/>
                <a:gd name="T12" fmla="*/ 104 w 128"/>
                <a:gd name="T13" fmla="*/ 88 h 328"/>
                <a:gd name="T14" fmla="*/ 88 w 128"/>
                <a:gd name="T15" fmla="*/ 104 h 328"/>
                <a:gd name="T16" fmla="*/ 96 w 128"/>
                <a:gd name="T17" fmla="*/ 120 h 328"/>
                <a:gd name="T18" fmla="*/ 104 w 128"/>
                <a:gd name="T19" fmla="*/ 144 h 328"/>
                <a:gd name="T20" fmla="*/ 88 w 128"/>
                <a:gd name="T21" fmla="*/ 144 h 328"/>
                <a:gd name="T22" fmla="*/ 64 w 128"/>
                <a:gd name="T23" fmla="*/ 136 h 328"/>
                <a:gd name="T24" fmla="*/ 48 w 128"/>
                <a:gd name="T25" fmla="*/ 136 h 328"/>
                <a:gd name="T26" fmla="*/ 40 w 128"/>
                <a:gd name="T27" fmla="*/ 144 h 328"/>
                <a:gd name="T28" fmla="*/ 40 w 128"/>
                <a:gd name="T29" fmla="*/ 152 h 328"/>
                <a:gd name="T30" fmla="*/ 56 w 128"/>
                <a:gd name="T31" fmla="*/ 168 h 328"/>
                <a:gd name="T32" fmla="*/ 32 w 128"/>
                <a:gd name="T33" fmla="*/ 176 h 328"/>
                <a:gd name="T34" fmla="*/ 16 w 128"/>
                <a:gd name="T35" fmla="*/ 184 h 328"/>
                <a:gd name="T36" fmla="*/ 16 w 128"/>
                <a:gd name="T37" fmla="*/ 200 h 328"/>
                <a:gd name="T38" fmla="*/ 24 w 128"/>
                <a:gd name="T39" fmla="*/ 216 h 328"/>
                <a:gd name="T40" fmla="*/ 40 w 128"/>
                <a:gd name="T41" fmla="*/ 224 h 328"/>
                <a:gd name="T42" fmla="*/ 56 w 128"/>
                <a:gd name="T43" fmla="*/ 240 h 328"/>
                <a:gd name="T44" fmla="*/ 48 w 128"/>
                <a:gd name="T45" fmla="*/ 248 h 328"/>
                <a:gd name="T46" fmla="*/ 40 w 128"/>
                <a:gd name="T47" fmla="*/ 264 h 328"/>
                <a:gd name="T48" fmla="*/ 40 w 128"/>
                <a:gd name="T49" fmla="*/ 264 h 328"/>
                <a:gd name="T50" fmla="*/ 48 w 128"/>
                <a:gd name="T51" fmla="*/ 280 h 328"/>
                <a:gd name="T52" fmla="*/ 24 w 128"/>
                <a:gd name="T53" fmla="*/ 304 h 328"/>
                <a:gd name="T54" fmla="*/ 8 w 128"/>
                <a:gd name="T55" fmla="*/ 312 h 328"/>
                <a:gd name="T56" fmla="*/ 0 w 128"/>
                <a:gd name="T57" fmla="*/ 328 h 3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328"/>
                <a:gd name="T89" fmla="*/ 128 w 128"/>
                <a:gd name="T90" fmla="*/ 328 h 3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328">
                  <a:moveTo>
                    <a:pt x="120" y="0"/>
                  </a:moveTo>
                  <a:lnTo>
                    <a:pt x="96" y="8"/>
                  </a:lnTo>
                  <a:lnTo>
                    <a:pt x="88" y="24"/>
                  </a:lnTo>
                  <a:lnTo>
                    <a:pt x="88" y="32"/>
                  </a:lnTo>
                  <a:lnTo>
                    <a:pt x="104" y="48"/>
                  </a:lnTo>
                  <a:lnTo>
                    <a:pt x="128" y="88"/>
                  </a:lnTo>
                  <a:lnTo>
                    <a:pt x="104" y="88"/>
                  </a:lnTo>
                  <a:lnTo>
                    <a:pt x="88" y="104"/>
                  </a:lnTo>
                  <a:lnTo>
                    <a:pt x="96" y="120"/>
                  </a:lnTo>
                  <a:lnTo>
                    <a:pt x="104" y="144"/>
                  </a:lnTo>
                  <a:lnTo>
                    <a:pt x="88" y="144"/>
                  </a:lnTo>
                  <a:lnTo>
                    <a:pt x="64" y="136"/>
                  </a:lnTo>
                  <a:lnTo>
                    <a:pt x="48" y="136"/>
                  </a:lnTo>
                  <a:lnTo>
                    <a:pt x="40" y="144"/>
                  </a:lnTo>
                  <a:lnTo>
                    <a:pt x="40" y="152"/>
                  </a:lnTo>
                  <a:lnTo>
                    <a:pt x="56" y="168"/>
                  </a:lnTo>
                  <a:lnTo>
                    <a:pt x="32" y="176"/>
                  </a:lnTo>
                  <a:lnTo>
                    <a:pt x="16" y="184"/>
                  </a:lnTo>
                  <a:lnTo>
                    <a:pt x="16" y="200"/>
                  </a:lnTo>
                  <a:lnTo>
                    <a:pt x="24" y="216"/>
                  </a:lnTo>
                  <a:lnTo>
                    <a:pt x="40" y="224"/>
                  </a:lnTo>
                  <a:lnTo>
                    <a:pt x="56" y="240"/>
                  </a:lnTo>
                  <a:lnTo>
                    <a:pt x="48" y="248"/>
                  </a:lnTo>
                  <a:lnTo>
                    <a:pt x="40" y="264"/>
                  </a:lnTo>
                  <a:lnTo>
                    <a:pt x="48" y="280"/>
                  </a:lnTo>
                  <a:lnTo>
                    <a:pt x="24" y="304"/>
                  </a:lnTo>
                  <a:lnTo>
                    <a:pt x="8" y="312"/>
                  </a:lnTo>
                  <a:lnTo>
                    <a:pt x="0" y="328"/>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7" name="Freeform 5"/>
            <p:cNvSpPr>
              <a:spLocks/>
            </p:cNvSpPr>
            <p:nvPr/>
          </p:nvSpPr>
          <p:spPr bwMode="auto">
            <a:xfrm>
              <a:off x="704" y="1396"/>
              <a:ext cx="152" cy="336"/>
            </a:xfrm>
            <a:custGeom>
              <a:avLst/>
              <a:gdLst>
                <a:gd name="T0" fmla="*/ 0 w 152"/>
                <a:gd name="T1" fmla="*/ 0 h 336"/>
                <a:gd name="T2" fmla="*/ 16 w 152"/>
                <a:gd name="T3" fmla="*/ 0 h 336"/>
                <a:gd name="T4" fmla="*/ 32 w 152"/>
                <a:gd name="T5" fmla="*/ 8 h 336"/>
                <a:gd name="T6" fmla="*/ 24 w 152"/>
                <a:gd name="T7" fmla="*/ 24 h 336"/>
                <a:gd name="T8" fmla="*/ 24 w 152"/>
                <a:gd name="T9" fmla="*/ 56 h 336"/>
                <a:gd name="T10" fmla="*/ 40 w 152"/>
                <a:gd name="T11" fmla="*/ 64 h 336"/>
                <a:gd name="T12" fmla="*/ 56 w 152"/>
                <a:gd name="T13" fmla="*/ 64 h 336"/>
                <a:gd name="T14" fmla="*/ 64 w 152"/>
                <a:gd name="T15" fmla="*/ 80 h 336"/>
                <a:gd name="T16" fmla="*/ 40 w 152"/>
                <a:gd name="T17" fmla="*/ 80 h 336"/>
                <a:gd name="T18" fmla="*/ 32 w 152"/>
                <a:gd name="T19" fmla="*/ 96 h 336"/>
                <a:gd name="T20" fmla="*/ 40 w 152"/>
                <a:gd name="T21" fmla="*/ 104 h 336"/>
                <a:gd name="T22" fmla="*/ 56 w 152"/>
                <a:gd name="T23" fmla="*/ 128 h 336"/>
                <a:gd name="T24" fmla="*/ 32 w 152"/>
                <a:gd name="T25" fmla="*/ 136 h 336"/>
                <a:gd name="T26" fmla="*/ 16 w 152"/>
                <a:gd name="T27" fmla="*/ 144 h 336"/>
                <a:gd name="T28" fmla="*/ 24 w 152"/>
                <a:gd name="T29" fmla="*/ 160 h 336"/>
                <a:gd name="T30" fmla="*/ 32 w 152"/>
                <a:gd name="T31" fmla="*/ 168 h 336"/>
                <a:gd name="T32" fmla="*/ 48 w 152"/>
                <a:gd name="T33" fmla="*/ 168 h 336"/>
                <a:gd name="T34" fmla="*/ 72 w 152"/>
                <a:gd name="T35" fmla="*/ 176 h 336"/>
                <a:gd name="T36" fmla="*/ 88 w 152"/>
                <a:gd name="T37" fmla="*/ 192 h 336"/>
                <a:gd name="T38" fmla="*/ 72 w 152"/>
                <a:gd name="T39" fmla="*/ 200 h 336"/>
                <a:gd name="T40" fmla="*/ 72 w 152"/>
                <a:gd name="T41" fmla="*/ 216 h 336"/>
                <a:gd name="T42" fmla="*/ 88 w 152"/>
                <a:gd name="T43" fmla="*/ 224 h 336"/>
                <a:gd name="T44" fmla="*/ 112 w 152"/>
                <a:gd name="T45" fmla="*/ 224 h 336"/>
                <a:gd name="T46" fmla="*/ 136 w 152"/>
                <a:gd name="T47" fmla="*/ 224 h 336"/>
                <a:gd name="T48" fmla="*/ 152 w 152"/>
                <a:gd name="T49" fmla="*/ 240 h 336"/>
                <a:gd name="T50" fmla="*/ 128 w 152"/>
                <a:gd name="T51" fmla="*/ 256 h 336"/>
                <a:gd name="T52" fmla="*/ 112 w 152"/>
                <a:gd name="T53" fmla="*/ 264 h 336"/>
                <a:gd name="T54" fmla="*/ 112 w 152"/>
                <a:gd name="T55" fmla="*/ 280 h 336"/>
                <a:gd name="T56" fmla="*/ 120 w 152"/>
                <a:gd name="T57" fmla="*/ 280 h 336"/>
                <a:gd name="T58" fmla="*/ 144 w 152"/>
                <a:gd name="T59" fmla="*/ 296 h 336"/>
                <a:gd name="T60" fmla="*/ 120 w 152"/>
                <a:gd name="T61" fmla="*/ 336 h 3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2"/>
                <a:gd name="T94" fmla="*/ 0 h 336"/>
                <a:gd name="T95" fmla="*/ 152 w 152"/>
                <a:gd name="T96" fmla="*/ 336 h 3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2" h="336">
                  <a:moveTo>
                    <a:pt x="0" y="0"/>
                  </a:moveTo>
                  <a:lnTo>
                    <a:pt x="16" y="0"/>
                  </a:lnTo>
                  <a:lnTo>
                    <a:pt x="32" y="8"/>
                  </a:lnTo>
                  <a:lnTo>
                    <a:pt x="24" y="24"/>
                  </a:lnTo>
                  <a:lnTo>
                    <a:pt x="24" y="56"/>
                  </a:lnTo>
                  <a:lnTo>
                    <a:pt x="40" y="64"/>
                  </a:lnTo>
                  <a:lnTo>
                    <a:pt x="56" y="64"/>
                  </a:lnTo>
                  <a:lnTo>
                    <a:pt x="64" y="80"/>
                  </a:lnTo>
                  <a:lnTo>
                    <a:pt x="40" y="80"/>
                  </a:lnTo>
                  <a:lnTo>
                    <a:pt x="32" y="96"/>
                  </a:lnTo>
                  <a:lnTo>
                    <a:pt x="40" y="104"/>
                  </a:lnTo>
                  <a:lnTo>
                    <a:pt x="56" y="128"/>
                  </a:lnTo>
                  <a:lnTo>
                    <a:pt x="32" y="136"/>
                  </a:lnTo>
                  <a:lnTo>
                    <a:pt x="16" y="144"/>
                  </a:lnTo>
                  <a:lnTo>
                    <a:pt x="24" y="160"/>
                  </a:lnTo>
                  <a:lnTo>
                    <a:pt x="32" y="168"/>
                  </a:lnTo>
                  <a:lnTo>
                    <a:pt x="48" y="168"/>
                  </a:lnTo>
                  <a:lnTo>
                    <a:pt x="72" y="176"/>
                  </a:lnTo>
                  <a:lnTo>
                    <a:pt x="88" y="192"/>
                  </a:lnTo>
                  <a:lnTo>
                    <a:pt x="72" y="200"/>
                  </a:lnTo>
                  <a:lnTo>
                    <a:pt x="72" y="216"/>
                  </a:lnTo>
                  <a:lnTo>
                    <a:pt x="88" y="224"/>
                  </a:lnTo>
                  <a:lnTo>
                    <a:pt x="112" y="224"/>
                  </a:lnTo>
                  <a:lnTo>
                    <a:pt x="136" y="224"/>
                  </a:lnTo>
                  <a:lnTo>
                    <a:pt x="152" y="240"/>
                  </a:lnTo>
                  <a:lnTo>
                    <a:pt x="128" y="256"/>
                  </a:lnTo>
                  <a:lnTo>
                    <a:pt x="112" y="264"/>
                  </a:lnTo>
                  <a:lnTo>
                    <a:pt x="112" y="280"/>
                  </a:lnTo>
                  <a:lnTo>
                    <a:pt x="120" y="280"/>
                  </a:lnTo>
                  <a:lnTo>
                    <a:pt x="144" y="296"/>
                  </a:lnTo>
                  <a:lnTo>
                    <a:pt x="120" y="336"/>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8" name="Freeform 6"/>
            <p:cNvSpPr>
              <a:spLocks/>
            </p:cNvSpPr>
            <p:nvPr/>
          </p:nvSpPr>
          <p:spPr bwMode="auto">
            <a:xfrm>
              <a:off x="712" y="1396"/>
              <a:ext cx="152" cy="344"/>
            </a:xfrm>
            <a:custGeom>
              <a:avLst/>
              <a:gdLst>
                <a:gd name="T0" fmla="*/ 0 w 152"/>
                <a:gd name="T1" fmla="*/ 8 h 344"/>
                <a:gd name="T2" fmla="*/ 0 w 152"/>
                <a:gd name="T3" fmla="*/ 8 h 344"/>
                <a:gd name="T4" fmla="*/ 16 w 152"/>
                <a:gd name="T5" fmla="*/ 0 h 344"/>
                <a:gd name="T6" fmla="*/ 40 w 152"/>
                <a:gd name="T7" fmla="*/ 24 h 344"/>
                <a:gd name="T8" fmla="*/ 24 w 152"/>
                <a:gd name="T9" fmla="*/ 48 h 344"/>
                <a:gd name="T10" fmla="*/ 24 w 152"/>
                <a:gd name="T11" fmla="*/ 72 h 344"/>
                <a:gd name="T12" fmla="*/ 64 w 152"/>
                <a:gd name="T13" fmla="*/ 72 h 344"/>
                <a:gd name="T14" fmla="*/ 56 w 152"/>
                <a:gd name="T15" fmla="*/ 96 h 344"/>
                <a:gd name="T16" fmla="*/ 32 w 152"/>
                <a:gd name="T17" fmla="*/ 96 h 344"/>
                <a:gd name="T18" fmla="*/ 32 w 152"/>
                <a:gd name="T19" fmla="*/ 112 h 344"/>
                <a:gd name="T20" fmla="*/ 56 w 152"/>
                <a:gd name="T21" fmla="*/ 128 h 344"/>
                <a:gd name="T22" fmla="*/ 48 w 152"/>
                <a:gd name="T23" fmla="*/ 144 h 344"/>
                <a:gd name="T24" fmla="*/ 24 w 152"/>
                <a:gd name="T25" fmla="*/ 152 h 344"/>
                <a:gd name="T26" fmla="*/ 24 w 152"/>
                <a:gd name="T27" fmla="*/ 184 h 344"/>
                <a:gd name="T28" fmla="*/ 80 w 152"/>
                <a:gd name="T29" fmla="*/ 176 h 344"/>
                <a:gd name="T30" fmla="*/ 88 w 152"/>
                <a:gd name="T31" fmla="*/ 208 h 344"/>
                <a:gd name="T32" fmla="*/ 64 w 152"/>
                <a:gd name="T33" fmla="*/ 216 h 344"/>
                <a:gd name="T34" fmla="*/ 80 w 152"/>
                <a:gd name="T35" fmla="*/ 240 h 344"/>
                <a:gd name="T36" fmla="*/ 144 w 152"/>
                <a:gd name="T37" fmla="*/ 224 h 344"/>
                <a:gd name="T38" fmla="*/ 152 w 152"/>
                <a:gd name="T39" fmla="*/ 256 h 344"/>
                <a:gd name="T40" fmla="*/ 112 w 152"/>
                <a:gd name="T41" fmla="*/ 272 h 344"/>
                <a:gd name="T42" fmla="*/ 112 w 152"/>
                <a:gd name="T43" fmla="*/ 296 h 344"/>
                <a:gd name="T44" fmla="*/ 136 w 152"/>
                <a:gd name="T45" fmla="*/ 296 h 344"/>
                <a:gd name="T46" fmla="*/ 136 w 152"/>
                <a:gd name="T47" fmla="*/ 328 h 344"/>
                <a:gd name="T48" fmla="*/ 120 w 152"/>
                <a:gd name="T49" fmla="*/ 344 h 344"/>
                <a:gd name="T50" fmla="*/ 120 w 152"/>
                <a:gd name="T51" fmla="*/ 344 h 3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344"/>
                <a:gd name="T80" fmla="*/ 152 w 152"/>
                <a:gd name="T81" fmla="*/ 344 h 3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344">
                  <a:moveTo>
                    <a:pt x="0" y="8"/>
                  </a:moveTo>
                  <a:lnTo>
                    <a:pt x="0" y="8"/>
                  </a:lnTo>
                  <a:lnTo>
                    <a:pt x="16" y="0"/>
                  </a:lnTo>
                  <a:lnTo>
                    <a:pt x="40" y="24"/>
                  </a:lnTo>
                  <a:lnTo>
                    <a:pt x="24" y="48"/>
                  </a:lnTo>
                  <a:lnTo>
                    <a:pt x="24" y="72"/>
                  </a:lnTo>
                  <a:lnTo>
                    <a:pt x="64" y="72"/>
                  </a:lnTo>
                  <a:lnTo>
                    <a:pt x="56" y="96"/>
                  </a:lnTo>
                  <a:lnTo>
                    <a:pt x="32" y="96"/>
                  </a:lnTo>
                  <a:lnTo>
                    <a:pt x="32" y="112"/>
                  </a:lnTo>
                  <a:lnTo>
                    <a:pt x="56" y="128"/>
                  </a:lnTo>
                  <a:lnTo>
                    <a:pt x="48" y="144"/>
                  </a:lnTo>
                  <a:lnTo>
                    <a:pt x="24" y="152"/>
                  </a:lnTo>
                  <a:lnTo>
                    <a:pt x="24" y="184"/>
                  </a:lnTo>
                  <a:lnTo>
                    <a:pt x="80" y="176"/>
                  </a:lnTo>
                  <a:lnTo>
                    <a:pt x="88" y="208"/>
                  </a:lnTo>
                  <a:lnTo>
                    <a:pt x="64" y="216"/>
                  </a:lnTo>
                  <a:lnTo>
                    <a:pt x="80" y="240"/>
                  </a:lnTo>
                  <a:lnTo>
                    <a:pt x="144" y="224"/>
                  </a:lnTo>
                  <a:lnTo>
                    <a:pt x="152" y="256"/>
                  </a:lnTo>
                  <a:lnTo>
                    <a:pt x="112" y="272"/>
                  </a:lnTo>
                  <a:lnTo>
                    <a:pt x="112" y="296"/>
                  </a:lnTo>
                  <a:lnTo>
                    <a:pt x="136" y="296"/>
                  </a:lnTo>
                  <a:lnTo>
                    <a:pt x="136" y="328"/>
                  </a:lnTo>
                  <a:lnTo>
                    <a:pt x="120" y="344"/>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109" name="Group 7"/>
            <p:cNvGrpSpPr>
              <a:grpSpLocks/>
            </p:cNvGrpSpPr>
            <p:nvPr/>
          </p:nvGrpSpPr>
          <p:grpSpPr bwMode="auto">
            <a:xfrm>
              <a:off x="560" y="1180"/>
              <a:ext cx="232" cy="232"/>
              <a:chOff x="560" y="1180"/>
              <a:chExt cx="232" cy="232"/>
            </a:xfrm>
          </p:grpSpPr>
          <p:sp>
            <p:nvSpPr>
              <p:cNvPr id="110" name="Oval 8"/>
              <p:cNvSpPr>
                <a:spLocks noChangeArrowheads="1"/>
              </p:cNvSpPr>
              <p:nvPr/>
            </p:nvSpPr>
            <p:spPr bwMode="auto">
              <a:xfrm>
                <a:off x="560" y="1180"/>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11" name="Oval 9"/>
              <p:cNvSpPr>
                <a:spLocks noChangeArrowheads="1"/>
              </p:cNvSpPr>
              <p:nvPr/>
            </p:nvSpPr>
            <p:spPr bwMode="auto">
              <a:xfrm>
                <a:off x="576" y="1196"/>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12" name="Oval 10"/>
              <p:cNvSpPr>
                <a:spLocks noChangeArrowheads="1"/>
              </p:cNvSpPr>
              <p:nvPr/>
            </p:nvSpPr>
            <p:spPr bwMode="auto">
              <a:xfrm>
                <a:off x="592" y="1212"/>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13" name="Oval 11"/>
              <p:cNvSpPr>
                <a:spLocks noChangeArrowheads="1"/>
              </p:cNvSpPr>
              <p:nvPr/>
            </p:nvSpPr>
            <p:spPr bwMode="auto">
              <a:xfrm>
                <a:off x="608" y="1228"/>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14" name="Oval 12"/>
              <p:cNvSpPr>
                <a:spLocks noChangeArrowheads="1"/>
              </p:cNvSpPr>
              <p:nvPr/>
            </p:nvSpPr>
            <p:spPr bwMode="auto">
              <a:xfrm>
                <a:off x="624" y="1244"/>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15" name="Oval 13"/>
              <p:cNvSpPr>
                <a:spLocks noChangeArrowheads="1"/>
              </p:cNvSpPr>
              <p:nvPr/>
            </p:nvSpPr>
            <p:spPr bwMode="auto">
              <a:xfrm>
                <a:off x="640" y="1260"/>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16" name="Oval 14"/>
              <p:cNvSpPr>
                <a:spLocks noChangeArrowheads="1"/>
              </p:cNvSpPr>
              <p:nvPr/>
            </p:nvSpPr>
            <p:spPr bwMode="auto">
              <a:xfrm>
                <a:off x="656" y="1276"/>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17" name="Oval 15"/>
              <p:cNvSpPr>
                <a:spLocks noChangeArrowheads="1"/>
              </p:cNvSpPr>
              <p:nvPr/>
            </p:nvSpPr>
            <p:spPr bwMode="auto">
              <a:xfrm>
                <a:off x="560" y="1180"/>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grpSp>
      </p:grpSp>
      <p:sp>
        <p:nvSpPr>
          <p:cNvPr id="15" name="Line 16"/>
          <p:cNvSpPr>
            <a:spLocks noChangeShapeType="1"/>
          </p:cNvSpPr>
          <p:nvPr/>
        </p:nvSpPr>
        <p:spPr bwMode="auto">
          <a:xfrm>
            <a:off x="2672231" y="5765086"/>
            <a:ext cx="466805" cy="0"/>
          </a:xfrm>
          <a:prstGeom prst="line">
            <a:avLst/>
          </a:prstGeom>
          <a:noFill/>
          <a:ln w="25400">
            <a:solidFill>
              <a:schemeClr val="tx1"/>
            </a:solidFill>
            <a:round/>
            <a:headEnd/>
            <a:tailEnd type="stealth" w="med" len="med"/>
          </a:ln>
          <a:extLst>
            <a:ext uri="{909E8E84-426E-40dd-AFC4-6F175D3DCCD1}">
              <a14:hiddenFill xmlns:a14="http://schemas.microsoft.com/office/drawing/2010/main" xmlns="">
                <a:noFill/>
              </a14:hiddenFill>
            </a:ext>
          </a:extLst>
        </p:spPr>
        <p:txBody>
          <a:bodyPr/>
          <a:lstStyle/>
          <a:p>
            <a:endParaRPr lang="en-US"/>
          </a:p>
        </p:txBody>
      </p:sp>
      <p:grpSp>
        <p:nvGrpSpPr>
          <p:cNvPr id="17" name="Group 18"/>
          <p:cNvGrpSpPr>
            <a:grpSpLocks/>
          </p:cNvGrpSpPr>
          <p:nvPr/>
        </p:nvGrpSpPr>
        <p:grpSpPr bwMode="auto">
          <a:xfrm>
            <a:off x="3048930" y="4826970"/>
            <a:ext cx="1723207" cy="1847476"/>
            <a:chOff x="1632" y="716"/>
            <a:chExt cx="1120" cy="1192"/>
          </a:xfrm>
        </p:grpSpPr>
        <p:sp>
          <p:nvSpPr>
            <p:cNvPr id="32" name="Freeform 19"/>
            <p:cNvSpPr>
              <a:spLocks/>
            </p:cNvSpPr>
            <p:nvPr/>
          </p:nvSpPr>
          <p:spPr bwMode="auto">
            <a:xfrm>
              <a:off x="2008" y="1564"/>
              <a:ext cx="128" cy="328"/>
            </a:xfrm>
            <a:custGeom>
              <a:avLst/>
              <a:gdLst>
                <a:gd name="T0" fmla="*/ 120 w 128"/>
                <a:gd name="T1" fmla="*/ 0 h 328"/>
                <a:gd name="T2" fmla="*/ 120 w 128"/>
                <a:gd name="T3" fmla="*/ 0 h 328"/>
                <a:gd name="T4" fmla="*/ 96 w 128"/>
                <a:gd name="T5" fmla="*/ 8 h 328"/>
                <a:gd name="T6" fmla="*/ 88 w 128"/>
                <a:gd name="T7" fmla="*/ 40 h 328"/>
                <a:gd name="T8" fmla="*/ 128 w 128"/>
                <a:gd name="T9" fmla="*/ 64 h 328"/>
                <a:gd name="T10" fmla="*/ 120 w 128"/>
                <a:gd name="T11" fmla="*/ 96 h 328"/>
                <a:gd name="T12" fmla="*/ 88 w 128"/>
                <a:gd name="T13" fmla="*/ 96 h 328"/>
                <a:gd name="T14" fmla="*/ 88 w 128"/>
                <a:gd name="T15" fmla="*/ 112 h 328"/>
                <a:gd name="T16" fmla="*/ 104 w 128"/>
                <a:gd name="T17" fmla="*/ 128 h 328"/>
                <a:gd name="T18" fmla="*/ 88 w 128"/>
                <a:gd name="T19" fmla="*/ 152 h 328"/>
                <a:gd name="T20" fmla="*/ 48 w 128"/>
                <a:gd name="T21" fmla="*/ 128 h 328"/>
                <a:gd name="T22" fmla="*/ 32 w 128"/>
                <a:gd name="T23" fmla="*/ 152 h 328"/>
                <a:gd name="T24" fmla="*/ 56 w 128"/>
                <a:gd name="T25" fmla="*/ 160 h 328"/>
                <a:gd name="T26" fmla="*/ 48 w 128"/>
                <a:gd name="T27" fmla="*/ 176 h 328"/>
                <a:gd name="T28" fmla="*/ 16 w 128"/>
                <a:gd name="T29" fmla="*/ 184 h 328"/>
                <a:gd name="T30" fmla="*/ 16 w 128"/>
                <a:gd name="T31" fmla="*/ 208 h 328"/>
                <a:gd name="T32" fmla="*/ 48 w 128"/>
                <a:gd name="T33" fmla="*/ 224 h 328"/>
                <a:gd name="T34" fmla="*/ 48 w 128"/>
                <a:gd name="T35" fmla="*/ 248 h 328"/>
                <a:gd name="T36" fmla="*/ 32 w 128"/>
                <a:gd name="T37" fmla="*/ 264 h 328"/>
                <a:gd name="T38" fmla="*/ 48 w 128"/>
                <a:gd name="T39" fmla="*/ 272 h 328"/>
                <a:gd name="T40" fmla="*/ 40 w 128"/>
                <a:gd name="T41" fmla="*/ 296 h 328"/>
                <a:gd name="T42" fmla="*/ 16 w 128"/>
                <a:gd name="T43" fmla="*/ 312 h 328"/>
                <a:gd name="T44" fmla="*/ 0 w 128"/>
                <a:gd name="T45" fmla="*/ 328 h 328"/>
                <a:gd name="T46" fmla="*/ 0 w 128"/>
                <a:gd name="T47" fmla="*/ 328 h 3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8"/>
                <a:gd name="T73" fmla="*/ 0 h 328"/>
                <a:gd name="T74" fmla="*/ 128 w 128"/>
                <a:gd name="T75" fmla="*/ 328 h 3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8" h="328">
                  <a:moveTo>
                    <a:pt x="120" y="0"/>
                  </a:moveTo>
                  <a:lnTo>
                    <a:pt x="120" y="0"/>
                  </a:lnTo>
                  <a:lnTo>
                    <a:pt x="96" y="8"/>
                  </a:lnTo>
                  <a:lnTo>
                    <a:pt x="88" y="40"/>
                  </a:lnTo>
                  <a:lnTo>
                    <a:pt x="128" y="64"/>
                  </a:lnTo>
                  <a:lnTo>
                    <a:pt x="120" y="96"/>
                  </a:lnTo>
                  <a:lnTo>
                    <a:pt x="88" y="96"/>
                  </a:lnTo>
                  <a:lnTo>
                    <a:pt x="88" y="112"/>
                  </a:lnTo>
                  <a:lnTo>
                    <a:pt x="104" y="128"/>
                  </a:lnTo>
                  <a:lnTo>
                    <a:pt x="88" y="152"/>
                  </a:lnTo>
                  <a:lnTo>
                    <a:pt x="48" y="128"/>
                  </a:lnTo>
                  <a:lnTo>
                    <a:pt x="32" y="152"/>
                  </a:lnTo>
                  <a:lnTo>
                    <a:pt x="56" y="160"/>
                  </a:lnTo>
                  <a:lnTo>
                    <a:pt x="48" y="176"/>
                  </a:lnTo>
                  <a:lnTo>
                    <a:pt x="16" y="184"/>
                  </a:lnTo>
                  <a:lnTo>
                    <a:pt x="16" y="208"/>
                  </a:lnTo>
                  <a:lnTo>
                    <a:pt x="48" y="224"/>
                  </a:lnTo>
                  <a:lnTo>
                    <a:pt x="48" y="248"/>
                  </a:lnTo>
                  <a:lnTo>
                    <a:pt x="32" y="264"/>
                  </a:lnTo>
                  <a:lnTo>
                    <a:pt x="48" y="272"/>
                  </a:lnTo>
                  <a:lnTo>
                    <a:pt x="40" y="296"/>
                  </a:lnTo>
                  <a:lnTo>
                    <a:pt x="16" y="312"/>
                  </a:lnTo>
                  <a:lnTo>
                    <a:pt x="0" y="328"/>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 name="Freeform 20"/>
            <p:cNvSpPr>
              <a:spLocks/>
            </p:cNvSpPr>
            <p:nvPr/>
          </p:nvSpPr>
          <p:spPr bwMode="auto">
            <a:xfrm>
              <a:off x="2000" y="1556"/>
              <a:ext cx="128" cy="328"/>
            </a:xfrm>
            <a:custGeom>
              <a:avLst/>
              <a:gdLst>
                <a:gd name="T0" fmla="*/ 120 w 128"/>
                <a:gd name="T1" fmla="*/ 0 h 328"/>
                <a:gd name="T2" fmla="*/ 96 w 128"/>
                <a:gd name="T3" fmla="*/ 8 h 328"/>
                <a:gd name="T4" fmla="*/ 88 w 128"/>
                <a:gd name="T5" fmla="*/ 24 h 328"/>
                <a:gd name="T6" fmla="*/ 88 w 128"/>
                <a:gd name="T7" fmla="*/ 32 h 328"/>
                <a:gd name="T8" fmla="*/ 104 w 128"/>
                <a:gd name="T9" fmla="*/ 48 h 328"/>
                <a:gd name="T10" fmla="*/ 128 w 128"/>
                <a:gd name="T11" fmla="*/ 88 h 328"/>
                <a:gd name="T12" fmla="*/ 104 w 128"/>
                <a:gd name="T13" fmla="*/ 88 h 328"/>
                <a:gd name="T14" fmla="*/ 88 w 128"/>
                <a:gd name="T15" fmla="*/ 104 h 328"/>
                <a:gd name="T16" fmla="*/ 96 w 128"/>
                <a:gd name="T17" fmla="*/ 120 h 328"/>
                <a:gd name="T18" fmla="*/ 104 w 128"/>
                <a:gd name="T19" fmla="*/ 144 h 328"/>
                <a:gd name="T20" fmla="*/ 88 w 128"/>
                <a:gd name="T21" fmla="*/ 144 h 328"/>
                <a:gd name="T22" fmla="*/ 64 w 128"/>
                <a:gd name="T23" fmla="*/ 136 h 328"/>
                <a:gd name="T24" fmla="*/ 48 w 128"/>
                <a:gd name="T25" fmla="*/ 136 h 328"/>
                <a:gd name="T26" fmla="*/ 40 w 128"/>
                <a:gd name="T27" fmla="*/ 144 h 328"/>
                <a:gd name="T28" fmla="*/ 40 w 128"/>
                <a:gd name="T29" fmla="*/ 152 h 328"/>
                <a:gd name="T30" fmla="*/ 56 w 128"/>
                <a:gd name="T31" fmla="*/ 168 h 328"/>
                <a:gd name="T32" fmla="*/ 32 w 128"/>
                <a:gd name="T33" fmla="*/ 176 h 328"/>
                <a:gd name="T34" fmla="*/ 16 w 128"/>
                <a:gd name="T35" fmla="*/ 184 h 328"/>
                <a:gd name="T36" fmla="*/ 16 w 128"/>
                <a:gd name="T37" fmla="*/ 200 h 328"/>
                <a:gd name="T38" fmla="*/ 24 w 128"/>
                <a:gd name="T39" fmla="*/ 216 h 328"/>
                <a:gd name="T40" fmla="*/ 40 w 128"/>
                <a:gd name="T41" fmla="*/ 224 h 328"/>
                <a:gd name="T42" fmla="*/ 56 w 128"/>
                <a:gd name="T43" fmla="*/ 240 h 328"/>
                <a:gd name="T44" fmla="*/ 48 w 128"/>
                <a:gd name="T45" fmla="*/ 248 h 328"/>
                <a:gd name="T46" fmla="*/ 40 w 128"/>
                <a:gd name="T47" fmla="*/ 264 h 328"/>
                <a:gd name="T48" fmla="*/ 40 w 128"/>
                <a:gd name="T49" fmla="*/ 264 h 328"/>
                <a:gd name="T50" fmla="*/ 48 w 128"/>
                <a:gd name="T51" fmla="*/ 280 h 328"/>
                <a:gd name="T52" fmla="*/ 24 w 128"/>
                <a:gd name="T53" fmla="*/ 304 h 328"/>
                <a:gd name="T54" fmla="*/ 8 w 128"/>
                <a:gd name="T55" fmla="*/ 312 h 328"/>
                <a:gd name="T56" fmla="*/ 0 w 128"/>
                <a:gd name="T57" fmla="*/ 328 h 3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328"/>
                <a:gd name="T89" fmla="*/ 128 w 128"/>
                <a:gd name="T90" fmla="*/ 328 h 3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328">
                  <a:moveTo>
                    <a:pt x="120" y="0"/>
                  </a:moveTo>
                  <a:lnTo>
                    <a:pt x="96" y="8"/>
                  </a:lnTo>
                  <a:lnTo>
                    <a:pt x="88" y="24"/>
                  </a:lnTo>
                  <a:lnTo>
                    <a:pt x="88" y="32"/>
                  </a:lnTo>
                  <a:lnTo>
                    <a:pt x="104" y="48"/>
                  </a:lnTo>
                  <a:lnTo>
                    <a:pt x="128" y="88"/>
                  </a:lnTo>
                  <a:lnTo>
                    <a:pt x="104" y="88"/>
                  </a:lnTo>
                  <a:lnTo>
                    <a:pt x="88" y="104"/>
                  </a:lnTo>
                  <a:lnTo>
                    <a:pt x="96" y="120"/>
                  </a:lnTo>
                  <a:lnTo>
                    <a:pt x="104" y="144"/>
                  </a:lnTo>
                  <a:lnTo>
                    <a:pt x="88" y="144"/>
                  </a:lnTo>
                  <a:lnTo>
                    <a:pt x="64" y="136"/>
                  </a:lnTo>
                  <a:lnTo>
                    <a:pt x="48" y="136"/>
                  </a:lnTo>
                  <a:lnTo>
                    <a:pt x="40" y="144"/>
                  </a:lnTo>
                  <a:lnTo>
                    <a:pt x="40" y="152"/>
                  </a:lnTo>
                  <a:lnTo>
                    <a:pt x="56" y="168"/>
                  </a:lnTo>
                  <a:lnTo>
                    <a:pt x="32" y="176"/>
                  </a:lnTo>
                  <a:lnTo>
                    <a:pt x="16" y="184"/>
                  </a:lnTo>
                  <a:lnTo>
                    <a:pt x="16" y="200"/>
                  </a:lnTo>
                  <a:lnTo>
                    <a:pt x="24" y="216"/>
                  </a:lnTo>
                  <a:lnTo>
                    <a:pt x="40" y="224"/>
                  </a:lnTo>
                  <a:lnTo>
                    <a:pt x="56" y="240"/>
                  </a:lnTo>
                  <a:lnTo>
                    <a:pt x="48" y="248"/>
                  </a:lnTo>
                  <a:lnTo>
                    <a:pt x="40" y="264"/>
                  </a:lnTo>
                  <a:lnTo>
                    <a:pt x="48" y="280"/>
                  </a:lnTo>
                  <a:lnTo>
                    <a:pt x="24" y="304"/>
                  </a:lnTo>
                  <a:lnTo>
                    <a:pt x="8" y="312"/>
                  </a:lnTo>
                  <a:lnTo>
                    <a:pt x="0" y="328"/>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4" name="Freeform 21"/>
            <p:cNvSpPr>
              <a:spLocks/>
            </p:cNvSpPr>
            <p:nvPr/>
          </p:nvSpPr>
          <p:spPr bwMode="auto">
            <a:xfrm>
              <a:off x="2208" y="1564"/>
              <a:ext cx="152" cy="336"/>
            </a:xfrm>
            <a:custGeom>
              <a:avLst/>
              <a:gdLst>
                <a:gd name="T0" fmla="*/ 0 w 152"/>
                <a:gd name="T1" fmla="*/ 0 h 336"/>
                <a:gd name="T2" fmla="*/ 16 w 152"/>
                <a:gd name="T3" fmla="*/ 0 h 336"/>
                <a:gd name="T4" fmla="*/ 32 w 152"/>
                <a:gd name="T5" fmla="*/ 8 h 336"/>
                <a:gd name="T6" fmla="*/ 24 w 152"/>
                <a:gd name="T7" fmla="*/ 24 h 336"/>
                <a:gd name="T8" fmla="*/ 24 w 152"/>
                <a:gd name="T9" fmla="*/ 56 h 336"/>
                <a:gd name="T10" fmla="*/ 40 w 152"/>
                <a:gd name="T11" fmla="*/ 64 h 336"/>
                <a:gd name="T12" fmla="*/ 56 w 152"/>
                <a:gd name="T13" fmla="*/ 64 h 336"/>
                <a:gd name="T14" fmla="*/ 64 w 152"/>
                <a:gd name="T15" fmla="*/ 80 h 336"/>
                <a:gd name="T16" fmla="*/ 40 w 152"/>
                <a:gd name="T17" fmla="*/ 80 h 336"/>
                <a:gd name="T18" fmla="*/ 32 w 152"/>
                <a:gd name="T19" fmla="*/ 96 h 336"/>
                <a:gd name="T20" fmla="*/ 40 w 152"/>
                <a:gd name="T21" fmla="*/ 104 h 336"/>
                <a:gd name="T22" fmla="*/ 56 w 152"/>
                <a:gd name="T23" fmla="*/ 128 h 336"/>
                <a:gd name="T24" fmla="*/ 32 w 152"/>
                <a:gd name="T25" fmla="*/ 136 h 336"/>
                <a:gd name="T26" fmla="*/ 16 w 152"/>
                <a:gd name="T27" fmla="*/ 144 h 336"/>
                <a:gd name="T28" fmla="*/ 24 w 152"/>
                <a:gd name="T29" fmla="*/ 160 h 336"/>
                <a:gd name="T30" fmla="*/ 32 w 152"/>
                <a:gd name="T31" fmla="*/ 168 h 336"/>
                <a:gd name="T32" fmla="*/ 48 w 152"/>
                <a:gd name="T33" fmla="*/ 168 h 336"/>
                <a:gd name="T34" fmla="*/ 72 w 152"/>
                <a:gd name="T35" fmla="*/ 176 h 336"/>
                <a:gd name="T36" fmla="*/ 88 w 152"/>
                <a:gd name="T37" fmla="*/ 192 h 336"/>
                <a:gd name="T38" fmla="*/ 72 w 152"/>
                <a:gd name="T39" fmla="*/ 200 h 336"/>
                <a:gd name="T40" fmla="*/ 72 w 152"/>
                <a:gd name="T41" fmla="*/ 216 h 336"/>
                <a:gd name="T42" fmla="*/ 88 w 152"/>
                <a:gd name="T43" fmla="*/ 224 h 336"/>
                <a:gd name="T44" fmla="*/ 112 w 152"/>
                <a:gd name="T45" fmla="*/ 224 h 336"/>
                <a:gd name="T46" fmla="*/ 136 w 152"/>
                <a:gd name="T47" fmla="*/ 224 h 336"/>
                <a:gd name="T48" fmla="*/ 152 w 152"/>
                <a:gd name="T49" fmla="*/ 240 h 336"/>
                <a:gd name="T50" fmla="*/ 128 w 152"/>
                <a:gd name="T51" fmla="*/ 256 h 336"/>
                <a:gd name="T52" fmla="*/ 112 w 152"/>
                <a:gd name="T53" fmla="*/ 264 h 336"/>
                <a:gd name="T54" fmla="*/ 112 w 152"/>
                <a:gd name="T55" fmla="*/ 280 h 336"/>
                <a:gd name="T56" fmla="*/ 120 w 152"/>
                <a:gd name="T57" fmla="*/ 280 h 336"/>
                <a:gd name="T58" fmla="*/ 144 w 152"/>
                <a:gd name="T59" fmla="*/ 296 h 336"/>
                <a:gd name="T60" fmla="*/ 120 w 152"/>
                <a:gd name="T61" fmla="*/ 336 h 3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2"/>
                <a:gd name="T94" fmla="*/ 0 h 336"/>
                <a:gd name="T95" fmla="*/ 152 w 152"/>
                <a:gd name="T96" fmla="*/ 336 h 3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2" h="336">
                  <a:moveTo>
                    <a:pt x="0" y="0"/>
                  </a:moveTo>
                  <a:lnTo>
                    <a:pt x="16" y="0"/>
                  </a:lnTo>
                  <a:lnTo>
                    <a:pt x="32" y="8"/>
                  </a:lnTo>
                  <a:lnTo>
                    <a:pt x="24" y="24"/>
                  </a:lnTo>
                  <a:lnTo>
                    <a:pt x="24" y="56"/>
                  </a:lnTo>
                  <a:lnTo>
                    <a:pt x="40" y="64"/>
                  </a:lnTo>
                  <a:lnTo>
                    <a:pt x="56" y="64"/>
                  </a:lnTo>
                  <a:lnTo>
                    <a:pt x="64" y="80"/>
                  </a:lnTo>
                  <a:lnTo>
                    <a:pt x="40" y="80"/>
                  </a:lnTo>
                  <a:lnTo>
                    <a:pt x="32" y="96"/>
                  </a:lnTo>
                  <a:lnTo>
                    <a:pt x="40" y="104"/>
                  </a:lnTo>
                  <a:lnTo>
                    <a:pt x="56" y="128"/>
                  </a:lnTo>
                  <a:lnTo>
                    <a:pt x="32" y="136"/>
                  </a:lnTo>
                  <a:lnTo>
                    <a:pt x="16" y="144"/>
                  </a:lnTo>
                  <a:lnTo>
                    <a:pt x="24" y="160"/>
                  </a:lnTo>
                  <a:lnTo>
                    <a:pt x="32" y="168"/>
                  </a:lnTo>
                  <a:lnTo>
                    <a:pt x="48" y="168"/>
                  </a:lnTo>
                  <a:lnTo>
                    <a:pt x="72" y="176"/>
                  </a:lnTo>
                  <a:lnTo>
                    <a:pt x="88" y="192"/>
                  </a:lnTo>
                  <a:lnTo>
                    <a:pt x="72" y="200"/>
                  </a:lnTo>
                  <a:lnTo>
                    <a:pt x="72" y="216"/>
                  </a:lnTo>
                  <a:lnTo>
                    <a:pt x="88" y="224"/>
                  </a:lnTo>
                  <a:lnTo>
                    <a:pt x="112" y="224"/>
                  </a:lnTo>
                  <a:lnTo>
                    <a:pt x="136" y="224"/>
                  </a:lnTo>
                  <a:lnTo>
                    <a:pt x="152" y="240"/>
                  </a:lnTo>
                  <a:lnTo>
                    <a:pt x="128" y="256"/>
                  </a:lnTo>
                  <a:lnTo>
                    <a:pt x="112" y="264"/>
                  </a:lnTo>
                  <a:lnTo>
                    <a:pt x="112" y="280"/>
                  </a:lnTo>
                  <a:lnTo>
                    <a:pt x="120" y="280"/>
                  </a:lnTo>
                  <a:lnTo>
                    <a:pt x="144" y="296"/>
                  </a:lnTo>
                  <a:lnTo>
                    <a:pt x="120" y="336"/>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5" name="Freeform 22"/>
            <p:cNvSpPr>
              <a:spLocks/>
            </p:cNvSpPr>
            <p:nvPr/>
          </p:nvSpPr>
          <p:spPr bwMode="auto">
            <a:xfrm>
              <a:off x="2216" y="1564"/>
              <a:ext cx="152" cy="344"/>
            </a:xfrm>
            <a:custGeom>
              <a:avLst/>
              <a:gdLst>
                <a:gd name="T0" fmla="*/ 0 w 152"/>
                <a:gd name="T1" fmla="*/ 8 h 344"/>
                <a:gd name="T2" fmla="*/ 0 w 152"/>
                <a:gd name="T3" fmla="*/ 8 h 344"/>
                <a:gd name="T4" fmla="*/ 16 w 152"/>
                <a:gd name="T5" fmla="*/ 0 h 344"/>
                <a:gd name="T6" fmla="*/ 40 w 152"/>
                <a:gd name="T7" fmla="*/ 24 h 344"/>
                <a:gd name="T8" fmla="*/ 24 w 152"/>
                <a:gd name="T9" fmla="*/ 48 h 344"/>
                <a:gd name="T10" fmla="*/ 24 w 152"/>
                <a:gd name="T11" fmla="*/ 72 h 344"/>
                <a:gd name="T12" fmla="*/ 64 w 152"/>
                <a:gd name="T13" fmla="*/ 72 h 344"/>
                <a:gd name="T14" fmla="*/ 56 w 152"/>
                <a:gd name="T15" fmla="*/ 96 h 344"/>
                <a:gd name="T16" fmla="*/ 32 w 152"/>
                <a:gd name="T17" fmla="*/ 96 h 344"/>
                <a:gd name="T18" fmla="*/ 32 w 152"/>
                <a:gd name="T19" fmla="*/ 112 h 344"/>
                <a:gd name="T20" fmla="*/ 56 w 152"/>
                <a:gd name="T21" fmla="*/ 128 h 344"/>
                <a:gd name="T22" fmla="*/ 48 w 152"/>
                <a:gd name="T23" fmla="*/ 144 h 344"/>
                <a:gd name="T24" fmla="*/ 24 w 152"/>
                <a:gd name="T25" fmla="*/ 152 h 344"/>
                <a:gd name="T26" fmla="*/ 24 w 152"/>
                <a:gd name="T27" fmla="*/ 184 h 344"/>
                <a:gd name="T28" fmla="*/ 80 w 152"/>
                <a:gd name="T29" fmla="*/ 176 h 344"/>
                <a:gd name="T30" fmla="*/ 88 w 152"/>
                <a:gd name="T31" fmla="*/ 208 h 344"/>
                <a:gd name="T32" fmla="*/ 64 w 152"/>
                <a:gd name="T33" fmla="*/ 216 h 344"/>
                <a:gd name="T34" fmla="*/ 80 w 152"/>
                <a:gd name="T35" fmla="*/ 240 h 344"/>
                <a:gd name="T36" fmla="*/ 144 w 152"/>
                <a:gd name="T37" fmla="*/ 224 h 344"/>
                <a:gd name="T38" fmla="*/ 152 w 152"/>
                <a:gd name="T39" fmla="*/ 256 h 344"/>
                <a:gd name="T40" fmla="*/ 112 w 152"/>
                <a:gd name="T41" fmla="*/ 272 h 344"/>
                <a:gd name="T42" fmla="*/ 112 w 152"/>
                <a:gd name="T43" fmla="*/ 296 h 344"/>
                <a:gd name="T44" fmla="*/ 136 w 152"/>
                <a:gd name="T45" fmla="*/ 296 h 344"/>
                <a:gd name="T46" fmla="*/ 136 w 152"/>
                <a:gd name="T47" fmla="*/ 328 h 344"/>
                <a:gd name="T48" fmla="*/ 120 w 152"/>
                <a:gd name="T49" fmla="*/ 344 h 344"/>
                <a:gd name="T50" fmla="*/ 120 w 152"/>
                <a:gd name="T51" fmla="*/ 344 h 3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344"/>
                <a:gd name="T80" fmla="*/ 152 w 152"/>
                <a:gd name="T81" fmla="*/ 344 h 3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344">
                  <a:moveTo>
                    <a:pt x="0" y="8"/>
                  </a:moveTo>
                  <a:lnTo>
                    <a:pt x="0" y="8"/>
                  </a:lnTo>
                  <a:lnTo>
                    <a:pt x="16" y="0"/>
                  </a:lnTo>
                  <a:lnTo>
                    <a:pt x="40" y="24"/>
                  </a:lnTo>
                  <a:lnTo>
                    <a:pt x="24" y="48"/>
                  </a:lnTo>
                  <a:lnTo>
                    <a:pt x="24" y="72"/>
                  </a:lnTo>
                  <a:lnTo>
                    <a:pt x="64" y="72"/>
                  </a:lnTo>
                  <a:lnTo>
                    <a:pt x="56" y="96"/>
                  </a:lnTo>
                  <a:lnTo>
                    <a:pt x="32" y="96"/>
                  </a:lnTo>
                  <a:lnTo>
                    <a:pt x="32" y="112"/>
                  </a:lnTo>
                  <a:lnTo>
                    <a:pt x="56" y="128"/>
                  </a:lnTo>
                  <a:lnTo>
                    <a:pt x="48" y="144"/>
                  </a:lnTo>
                  <a:lnTo>
                    <a:pt x="24" y="152"/>
                  </a:lnTo>
                  <a:lnTo>
                    <a:pt x="24" y="184"/>
                  </a:lnTo>
                  <a:lnTo>
                    <a:pt x="80" y="176"/>
                  </a:lnTo>
                  <a:lnTo>
                    <a:pt x="88" y="208"/>
                  </a:lnTo>
                  <a:lnTo>
                    <a:pt x="64" y="216"/>
                  </a:lnTo>
                  <a:lnTo>
                    <a:pt x="80" y="240"/>
                  </a:lnTo>
                  <a:lnTo>
                    <a:pt x="144" y="224"/>
                  </a:lnTo>
                  <a:lnTo>
                    <a:pt x="152" y="256"/>
                  </a:lnTo>
                  <a:lnTo>
                    <a:pt x="112" y="272"/>
                  </a:lnTo>
                  <a:lnTo>
                    <a:pt x="112" y="296"/>
                  </a:lnTo>
                  <a:lnTo>
                    <a:pt x="136" y="296"/>
                  </a:lnTo>
                  <a:lnTo>
                    <a:pt x="136" y="328"/>
                  </a:lnTo>
                  <a:lnTo>
                    <a:pt x="120" y="344"/>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6" name="Freeform 23"/>
            <p:cNvSpPr>
              <a:spLocks/>
            </p:cNvSpPr>
            <p:nvPr/>
          </p:nvSpPr>
          <p:spPr bwMode="auto">
            <a:xfrm>
              <a:off x="2304" y="1500"/>
              <a:ext cx="152" cy="328"/>
            </a:xfrm>
            <a:custGeom>
              <a:avLst/>
              <a:gdLst>
                <a:gd name="T0" fmla="*/ 16 w 152"/>
                <a:gd name="T1" fmla="*/ 0 h 328"/>
                <a:gd name="T2" fmla="*/ 16 w 152"/>
                <a:gd name="T3" fmla="*/ 0 h 328"/>
                <a:gd name="T4" fmla="*/ 0 w 152"/>
                <a:gd name="T5" fmla="*/ 24 h 328"/>
                <a:gd name="T6" fmla="*/ 16 w 152"/>
                <a:gd name="T7" fmla="*/ 56 h 328"/>
                <a:gd name="T8" fmla="*/ 72 w 152"/>
                <a:gd name="T9" fmla="*/ 48 h 328"/>
                <a:gd name="T10" fmla="*/ 80 w 152"/>
                <a:gd name="T11" fmla="*/ 72 h 328"/>
                <a:gd name="T12" fmla="*/ 56 w 152"/>
                <a:gd name="T13" fmla="*/ 96 h 328"/>
                <a:gd name="T14" fmla="*/ 64 w 152"/>
                <a:gd name="T15" fmla="*/ 112 h 328"/>
                <a:gd name="T16" fmla="*/ 96 w 152"/>
                <a:gd name="T17" fmla="*/ 112 h 328"/>
                <a:gd name="T18" fmla="*/ 96 w 152"/>
                <a:gd name="T19" fmla="*/ 136 h 328"/>
                <a:gd name="T20" fmla="*/ 48 w 152"/>
                <a:gd name="T21" fmla="*/ 144 h 328"/>
                <a:gd name="T22" fmla="*/ 56 w 152"/>
                <a:gd name="T23" fmla="*/ 168 h 328"/>
                <a:gd name="T24" fmla="*/ 72 w 152"/>
                <a:gd name="T25" fmla="*/ 168 h 328"/>
                <a:gd name="T26" fmla="*/ 80 w 152"/>
                <a:gd name="T27" fmla="*/ 184 h 328"/>
                <a:gd name="T28" fmla="*/ 64 w 152"/>
                <a:gd name="T29" fmla="*/ 208 h 328"/>
                <a:gd name="T30" fmla="*/ 72 w 152"/>
                <a:gd name="T31" fmla="*/ 232 h 328"/>
                <a:gd name="T32" fmla="*/ 112 w 152"/>
                <a:gd name="T33" fmla="*/ 216 h 328"/>
                <a:gd name="T34" fmla="*/ 128 w 152"/>
                <a:gd name="T35" fmla="*/ 232 h 328"/>
                <a:gd name="T36" fmla="*/ 120 w 152"/>
                <a:gd name="T37" fmla="*/ 248 h 328"/>
                <a:gd name="T38" fmla="*/ 128 w 152"/>
                <a:gd name="T39" fmla="*/ 256 h 328"/>
                <a:gd name="T40" fmla="*/ 144 w 152"/>
                <a:gd name="T41" fmla="*/ 256 h 328"/>
                <a:gd name="T42" fmla="*/ 152 w 152"/>
                <a:gd name="T43" fmla="*/ 280 h 328"/>
                <a:gd name="T44" fmla="*/ 144 w 152"/>
                <a:gd name="T45" fmla="*/ 312 h 328"/>
                <a:gd name="T46" fmla="*/ 144 w 152"/>
                <a:gd name="T47" fmla="*/ 328 h 328"/>
                <a:gd name="T48" fmla="*/ 144 w 152"/>
                <a:gd name="T49" fmla="*/ 328 h 3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2"/>
                <a:gd name="T76" fmla="*/ 0 h 328"/>
                <a:gd name="T77" fmla="*/ 152 w 152"/>
                <a:gd name="T78" fmla="*/ 328 h 3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2" h="328">
                  <a:moveTo>
                    <a:pt x="16" y="0"/>
                  </a:moveTo>
                  <a:lnTo>
                    <a:pt x="16" y="0"/>
                  </a:lnTo>
                  <a:lnTo>
                    <a:pt x="0" y="24"/>
                  </a:lnTo>
                  <a:lnTo>
                    <a:pt x="16" y="56"/>
                  </a:lnTo>
                  <a:lnTo>
                    <a:pt x="72" y="48"/>
                  </a:lnTo>
                  <a:lnTo>
                    <a:pt x="80" y="72"/>
                  </a:lnTo>
                  <a:lnTo>
                    <a:pt x="56" y="96"/>
                  </a:lnTo>
                  <a:lnTo>
                    <a:pt x="64" y="112"/>
                  </a:lnTo>
                  <a:lnTo>
                    <a:pt x="96" y="112"/>
                  </a:lnTo>
                  <a:lnTo>
                    <a:pt x="96" y="136"/>
                  </a:lnTo>
                  <a:lnTo>
                    <a:pt x="48" y="144"/>
                  </a:lnTo>
                  <a:lnTo>
                    <a:pt x="56" y="168"/>
                  </a:lnTo>
                  <a:lnTo>
                    <a:pt x="72" y="168"/>
                  </a:lnTo>
                  <a:lnTo>
                    <a:pt x="80" y="184"/>
                  </a:lnTo>
                  <a:lnTo>
                    <a:pt x="64" y="208"/>
                  </a:lnTo>
                  <a:lnTo>
                    <a:pt x="72" y="232"/>
                  </a:lnTo>
                  <a:lnTo>
                    <a:pt x="112" y="216"/>
                  </a:lnTo>
                  <a:lnTo>
                    <a:pt x="128" y="232"/>
                  </a:lnTo>
                  <a:lnTo>
                    <a:pt x="120" y="248"/>
                  </a:lnTo>
                  <a:lnTo>
                    <a:pt x="128" y="256"/>
                  </a:lnTo>
                  <a:lnTo>
                    <a:pt x="144" y="256"/>
                  </a:lnTo>
                  <a:lnTo>
                    <a:pt x="152" y="280"/>
                  </a:lnTo>
                  <a:lnTo>
                    <a:pt x="144" y="312"/>
                  </a:lnTo>
                  <a:lnTo>
                    <a:pt x="144" y="328"/>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7" name="Freeform 24"/>
            <p:cNvSpPr>
              <a:spLocks/>
            </p:cNvSpPr>
            <p:nvPr/>
          </p:nvSpPr>
          <p:spPr bwMode="auto">
            <a:xfrm>
              <a:off x="2304" y="1492"/>
              <a:ext cx="136" cy="328"/>
            </a:xfrm>
            <a:custGeom>
              <a:avLst/>
              <a:gdLst>
                <a:gd name="T0" fmla="*/ 8 w 136"/>
                <a:gd name="T1" fmla="*/ 0 h 328"/>
                <a:gd name="T2" fmla="*/ 0 w 136"/>
                <a:gd name="T3" fmla="*/ 40 h 328"/>
                <a:gd name="T4" fmla="*/ 8 w 136"/>
                <a:gd name="T5" fmla="*/ 48 h 328"/>
                <a:gd name="T6" fmla="*/ 32 w 136"/>
                <a:gd name="T7" fmla="*/ 48 h 328"/>
                <a:gd name="T8" fmla="*/ 56 w 136"/>
                <a:gd name="T9" fmla="*/ 48 h 328"/>
                <a:gd name="T10" fmla="*/ 72 w 136"/>
                <a:gd name="T11" fmla="*/ 64 h 328"/>
                <a:gd name="T12" fmla="*/ 56 w 136"/>
                <a:gd name="T13" fmla="*/ 80 h 328"/>
                <a:gd name="T14" fmla="*/ 56 w 136"/>
                <a:gd name="T15" fmla="*/ 104 h 328"/>
                <a:gd name="T16" fmla="*/ 72 w 136"/>
                <a:gd name="T17" fmla="*/ 104 h 328"/>
                <a:gd name="T18" fmla="*/ 88 w 136"/>
                <a:gd name="T19" fmla="*/ 120 h 328"/>
                <a:gd name="T20" fmla="*/ 56 w 136"/>
                <a:gd name="T21" fmla="*/ 136 h 328"/>
                <a:gd name="T22" fmla="*/ 40 w 136"/>
                <a:gd name="T23" fmla="*/ 144 h 328"/>
                <a:gd name="T24" fmla="*/ 40 w 136"/>
                <a:gd name="T25" fmla="*/ 160 h 328"/>
                <a:gd name="T26" fmla="*/ 48 w 136"/>
                <a:gd name="T27" fmla="*/ 168 h 328"/>
                <a:gd name="T28" fmla="*/ 72 w 136"/>
                <a:gd name="T29" fmla="*/ 168 h 328"/>
                <a:gd name="T30" fmla="*/ 56 w 136"/>
                <a:gd name="T31" fmla="*/ 192 h 328"/>
                <a:gd name="T32" fmla="*/ 64 w 136"/>
                <a:gd name="T33" fmla="*/ 216 h 328"/>
                <a:gd name="T34" fmla="*/ 80 w 136"/>
                <a:gd name="T35" fmla="*/ 224 h 328"/>
                <a:gd name="T36" fmla="*/ 120 w 136"/>
                <a:gd name="T37" fmla="*/ 224 h 328"/>
                <a:gd name="T38" fmla="*/ 120 w 136"/>
                <a:gd name="T39" fmla="*/ 256 h 328"/>
                <a:gd name="T40" fmla="*/ 120 w 136"/>
                <a:gd name="T41" fmla="*/ 256 h 328"/>
                <a:gd name="T42" fmla="*/ 136 w 136"/>
                <a:gd name="T43" fmla="*/ 256 h 328"/>
                <a:gd name="T44" fmla="*/ 136 w 136"/>
                <a:gd name="T45" fmla="*/ 288 h 328"/>
                <a:gd name="T46" fmla="*/ 136 w 136"/>
                <a:gd name="T47" fmla="*/ 328 h 3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328"/>
                <a:gd name="T74" fmla="*/ 136 w 136"/>
                <a:gd name="T75" fmla="*/ 328 h 3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328">
                  <a:moveTo>
                    <a:pt x="8" y="0"/>
                  </a:moveTo>
                  <a:lnTo>
                    <a:pt x="0" y="40"/>
                  </a:lnTo>
                  <a:lnTo>
                    <a:pt x="8" y="48"/>
                  </a:lnTo>
                  <a:lnTo>
                    <a:pt x="32" y="48"/>
                  </a:lnTo>
                  <a:lnTo>
                    <a:pt x="56" y="48"/>
                  </a:lnTo>
                  <a:lnTo>
                    <a:pt x="72" y="64"/>
                  </a:lnTo>
                  <a:lnTo>
                    <a:pt x="56" y="80"/>
                  </a:lnTo>
                  <a:lnTo>
                    <a:pt x="56" y="104"/>
                  </a:lnTo>
                  <a:lnTo>
                    <a:pt x="72" y="104"/>
                  </a:lnTo>
                  <a:lnTo>
                    <a:pt x="88" y="120"/>
                  </a:lnTo>
                  <a:lnTo>
                    <a:pt x="56" y="136"/>
                  </a:lnTo>
                  <a:lnTo>
                    <a:pt x="40" y="144"/>
                  </a:lnTo>
                  <a:lnTo>
                    <a:pt x="40" y="160"/>
                  </a:lnTo>
                  <a:lnTo>
                    <a:pt x="48" y="168"/>
                  </a:lnTo>
                  <a:lnTo>
                    <a:pt x="72" y="168"/>
                  </a:lnTo>
                  <a:lnTo>
                    <a:pt x="56" y="192"/>
                  </a:lnTo>
                  <a:lnTo>
                    <a:pt x="64" y="216"/>
                  </a:lnTo>
                  <a:lnTo>
                    <a:pt x="80" y="224"/>
                  </a:lnTo>
                  <a:lnTo>
                    <a:pt x="120" y="224"/>
                  </a:lnTo>
                  <a:lnTo>
                    <a:pt x="120" y="256"/>
                  </a:lnTo>
                  <a:lnTo>
                    <a:pt x="136" y="256"/>
                  </a:lnTo>
                  <a:lnTo>
                    <a:pt x="136" y="288"/>
                  </a:lnTo>
                  <a:lnTo>
                    <a:pt x="136" y="328"/>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8" name="Freeform 25"/>
            <p:cNvSpPr>
              <a:spLocks/>
            </p:cNvSpPr>
            <p:nvPr/>
          </p:nvSpPr>
          <p:spPr bwMode="auto">
            <a:xfrm>
              <a:off x="2384" y="1428"/>
              <a:ext cx="312" cy="192"/>
            </a:xfrm>
            <a:custGeom>
              <a:avLst/>
              <a:gdLst>
                <a:gd name="T0" fmla="*/ 0 w 312"/>
                <a:gd name="T1" fmla="*/ 16 h 192"/>
                <a:gd name="T2" fmla="*/ 8 w 312"/>
                <a:gd name="T3" fmla="*/ 0 h 192"/>
                <a:gd name="T4" fmla="*/ 32 w 312"/>
                <a:gd name="T5" fmla="*/ 0 h 192"/>
                <a:gd name="T6" fmla="*/ 32 w 312"/>
                <a:gd name="T7" fmla="*/ 16 h 192"/>
                <a:gd name="T8" fmla="*/ 40 w 312"/>
                <a:gd name="T9" fmla="*/ 24 h 192"/>
                <a:gd name="T10" fmla="*/ 56 w 312"/>
                <a:gd name="T11" fmla="*/ 40 h 192"/>
                <a:gd name="T12" fmla="*/ 56 w 312"/>
                <a:gd name="T13" fmla="*/ 40 h 192"/>
                <a:gd name="T14" fmla="*/ 72 w 312"/>
                <a:gd name="T15" fmla="*/ 32 h 192"/>
                <a:gd name="T16" fmla="*/ 104 w 312"/>
                <a:gd name="T17" fmla="*/ 32 h 192"/>
                <a:gd name="T18" fmla="*/ 88 w 312"/>
                <a:gd name="T19" fmla="*/ 48 h 192"/>
                <a:gd name="T20" fmla="*/ 88 w 312"/>
                <a:gd name="T21" fmla="*/ 64 h 192"/>
                <a:gd name="T22" fmla="*/ 104 w 312"/>
                <a:gd name="T23" fmla="*/ 72 h 192"/>
                <a:gd name="T24" fmla="*/ 128 w 312"/>
                <a:gd name="T25" fmla="*/ 72 h 192"/>
                <a:gd name="T26" fmla="*/ 120 w 312"/>
                <a:gd name="T27" fmla="*/ 96 h 192"/>
                <a:gd name="T28" fmla="*/ 120 w 312"/>
                <a:gd name="T29" fmla="*/ 104 h 192"/>
                <a:gd name="T30" fmla="*/ 128 w 312"/>
                <a:gd name="T31" fmla="*/ 120 h 192"/>
                <a:gd name="T32" fmla="*/ 136 w 312"/>
                <a:gd name="T33" fmla="*/ 120 h 192"/>
                <a:gd name="T34" fmla="*/ 152 w 312"/>
                <a:gd name="T35" fmla="*/ 104 h 192"/>
                <a:gd name="T36" fmla="*/ 168 w 312"/>
                <a:gd name="T37" fmla="*/ 96 h 192"/>
                <a:gd name="T38" fmla="*/ 192 w 312"/>
                <a:gd name="T39" fmla="*/ 104 h 192"/>
                <a:gd name="T40" fmla="*/ 192 w 312"/>
                <a:gd name="T41" fmla="*/ 112 h 192"/>
                <a:gd name="T42" fmla="*/ 200 w 312"/>
                <a:gd name="T43" fmla="*/ 128 h 192"/>
                <a:gd name="T44" fmla="*/ 216 w 312"/>
                <a:gd name="T45" fmla="*/ 128 h 192"/>
                <a:gd name="T46" fmla="*/ 232 w 312"/>
                <a:gd name="T47" fmla="*/ 112 h 192"/>
                <a:gd name="T48" fmla="*/ 248 w 312"/>
                <a:gd name="T49" fmla="*/ 96 h 192"/>
                <a:gd name="T50" fmla="*/ 272 w 312"/>
                <a:gd name="T51" fmla="*/ 96 h 192"/>
                <a:gd name="T52" fmla="*/ 272 w 312"/>
                <a:gd name="T53" fmla="*/ 112 h 192"/>
                <a:gd name="T54" fmla="*/ 264 w 312"/>
                <a:gd name="T55" fmla="*/ 128 h 192"/>
                <a:gd name="T56" fmla="*/ 264 w 312"/>
                <a:gd name="T57" fmla="*/ 136 h 192"/>
                <a:gd name="T58" fmla="*/ 272 w 312"/>
                <a:gd name="T59" fmla="*/ 152 h 192"/>
                <a:gd name="T60" fmla="*/ 280 w 312"/>
                <a:gd name="T61" fmla="*/ 144 h 192"/>
                <a:gd name="T62" fmla="*/ 304 w 312"/>
                <a:gd name="T63" fmla="*/ 144 h 192"/>
                <a:gd name="T64" fmla="*/ 304 w 312"/>
                <a:gd name="T65" fmla="*/ 168 h 192"/>
                <a:gd name="T66" fmla="*/ 312 w 312"/>
                <a:gd name="T67" fmla="*/ 192 h 1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12"/>
                <a:gd name="T103" fmla="*/ 0 h 192"/>
                <a:gd name="T104" fmla="*/ 312 w 312"/>
                <a:gd name="T105" fmla="*/ 192 h 1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12" h="192">
                  <a:moveTo>
                    <a:pt x="0" y="16"/>
                  </a:moveTo>
                  <a:lnTo>
                    <a:pt x="8" y="0"/>
                  </a:lnTo>
                  <a:lnTo>
                    <a:pt x="32" y="0"/>
                  </a:lnTo>
                  <a:lnTo>
                    <a:pt x="32" y="16"/>
                  </a:lnTo>
                  <a:lnTo>
                    <a:pt x="40" y="24"/>
                  </a:lnTo>
                  <a:lnTo>
                    <a:pt x="56" y="40"/>
                  </a:lnTo>
                  <a:lnTo>
                    <a:pt x="72" y="32"/>
                  </a:lnTo>
                  <a:lnTo>
                    <a:pt x="104" y="32"/>
                  </a:lnTo>
                  <a:lnTo>
                    <a:pt x="88" y="48"/>
                  </a:lnTo>
                  <a:lnTo>
                    <a:pt x="88" y="64"/>
                  </a:lnTo>
                  <a:lnTo>
                    <a:pt x="104" y="72"/>
                  </a:lnTo>
                  <a:lnTo>
                    <a:pt x="128" y="72"/>
                  </a:lnTo>
                  <a:lnTo>
                    <a:pt x="120" y="96"/>
                  </a:lnTo>
                  <a:lnTo>
                    <a:pt x="120" y="104"/>
                  </a:lnTo>
                  <a:lnTo>
                    <a:pt x="128" y="120"/>
                  </a:lnTo>
                  <a:lnTo>
                    <a:pt x="136" y="120"/>
                  </a:lnTo>
                  <a:lnTo>
                    <a:pt x="152" y="104"/>
                  </a:lnTo>
                  <a:lnTo>
                    <a:pt x="168" y="96"/>
                  </a:lnTo>
                  <a:lnTo>
                    <a:pt x="192" y="104"/>
                  </a:lnTo>
                  <a:lnTo>
                    <a:pt x="192" y="112"/>
                  </a:lnTo>
                  <a:lnTo>
                    <a:pt x="200" y="128"/>
                  </a:lnTo>
                  <a:lnTo>
                    <a:pt x="216" y="128"/>
                  </a:lnTo>
                  <a:lnTo>
                    <a:pt x="232" y="112"/>
                  </a:lnTo>
                  <a:lnTo>
                    <a:pt x="248" y="96"/>
                  </a:lnTo>
                  <a:lnTo>
                    <a:pt x="272" y="96"/>
                  </a:lnTo>
                  <a:lnTo>
                    <a:pt x="272" y="112"/>
                  </a:lnTo>
                  <a:lnTo>
                    <a:pt x="264" y="128"/>
                  </a:lnTo>
                  <a:lnTo>
                    <a:pt x="264" y="136"/>
                  </a:lnTo>
                  <a:lnTo>
                    <a:pt x="272" y="152"/>
                  </a:lnTo>
                  <a:lnTo>
                    <a:pt x="280" y="144"/>
                  </a:lnTo>
                  <a:lnTo>
                    <a:pt x="304" y="144"/>
                  </a:lnTo>
                  <a:lnTo>
                    <a:pt x="304" y="168"/>
                  </a:lnTo>
                  <a:lnTo>
                    <a:pt x="312" y="192"/>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 name="Freeform 26"/>
            <p:cNvSpPr>
              <a:spLocks/>
            </p:cNvSpPr>
            <p:nvPr/>
          </p:nvSpPr>
          <p:spPr bwMode="auto">
            <a:xfrm>
              <a:off x="2400" y="1436"/>
              <a:ext cx="304" cy="192"/>
            </a:xfrm>
            <a:custGeom>
              <a:avLst/>
              <a:gdLst>
                <a:gd name="T0" fmla="*/ 0 w 304"/>
                <a:gd name="T1" fmla="*/ 16 h 192"/>
                <a:gd name="T2" fmla="*/ 0 w 304"/>
                <a:gd name="T3" fmla="*/ 16 h 192"/>
                <a:gd name="T4" fmla="*/ 0 w 304"/>
                <a:gd name="T5" fmla="*/ 8 h 192"/>
                <a:gd name="T6" fmla="*/ 16 w 304"/>
                <a:gd name="T7" fmla="*/ 0 h 192"/>
                <a:gd name="T8" fmla="*/ 32 w 304"/>
                <a:gd name="T9" fmla="*/ 8 h 192"/>
                <a:gd name="T10" fmla="*/ 40 w 304"/>
                <a:gd name="T11" fmla="*/ 32 h 192"/>
                <a:gd name="T12" fmla="*/ 64 w 304"/>
                <a:gd name="T13" fmla="*/ 48 h 192"/>
                <a:gd name="T14" fmla="*/ 88 w 304"/>
                <a:gd name="T15" fmla="*/ 24 h 192"/>
                <a:gd name="T16" fmla="*/ 96 w 304"/>
                <a:gd name="T17" fmla="*/ 48 h 192"/>
                <a:gd name="T18" fmla="*/ 80 w 304"/>
                <a:gd name="T19" fmla="*/ 64 h 192"/>
                <a:gd name="T20" fmla="*/ 88 w 304"/>
                <a:gd name="T21" fmla="*/ 72 h 192"/>
                <a:gd name="T22" fmla="*/ 112 w 304"/>
                <a:gd name="T23" fmla="*/ 72 h 192"/>
                <a:gd name="T24" fmla="*/ 120 w 304"/>
                <a:gd name="T25" fmla="*/ 88 h 192"/>
                <a:gd name="T26" fmla="*/ 104 w 304"/>
                <a:gd name="T27" fmla="*/ 112 h 192"/>
                <a:gd name="T28" fmla="*/ 128 w 304"/>
                <a:gd name="T29" fmla="*/ 128 h 192"/>
                <a:gd name="T30" fmla="*/ 168 w 304"/>
                <a:gd name="T31" fmla="*/ 96 h 192"/>
                <a:gd name="T32" fmla="*/ 192 w 304"/>
                <a:gd name="T33" fmla="*/ 112 h 192"/>
                <a:gd name="T34" fmla="*/ 184 w 304"/>
                <a:gd name="T35" fmla="*/ 128 h 192"/>
                <a:gd name="T36" fmla="*/ 208 w 304"/>
                <a:gd name="T37" fmla="*/ 136 h 192"/>
                <a:gd name="T38" fmla="*/ 248 w 304"/>
                <a:gd name="T39" fmla="*/ 88 h 192"/>
                <a:gd name="T40" fmla="*/ 272 w 304"/>
                <a:gd name="T41" fmla="*/ 112 h 192"/>
                <a:gd name="T42" fmla="*/ 248 w 304"/>
                <a:gd name="T43" fmla="*/ 144 h 192"/>
                <a:gd name="T44" fmla="*/ 272 w 304"/>
                <a:gd name="T45" fmla="*/ 160 h 192"/>
                <a:gd name="T46" fmla="*/ 288 w 304"/>
                <a:gd name="T47" fmla="*/ 144 h 192"/>
                <a:gd name="T48" fmla="*/ 304 w 304"/>
                <a:gd name="T49" fmla="*/ 168 h 192"/>
                <a:gd name="T50" fmla="*/ 304 w 304"/>
                <a:gd name="T51" fmla="*/ 192 h 192"/>
                <a:gd name="T52" fmla="*/ 304 w 304"/>
                <a:gd name="T53" fmla="*/ 192 h 1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04"/>
                <a:gd name="T82" fmla="*/ 0 h 192"/>
                <a:gd name="T83" fmla="*/ 304 w 304"/>
                <a:gd name="T84" fmla="*/ 192 h 1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04" h="192">
                  <a:moveTo>
                    <a:pt x="0" y="16"/>
                  </a:moveTo>
                  <a:lnTo>
                    <a:pt x="0" y="16"/>
                  </a:lnTo>
                  <a:lnTo>
                    <a:pt x="0" y="8"/>
                  </a:lnTo>
                  <a:lnTo>
                    <a:pt x="16" y="0"/>
                  </a:lnTo>
                  <a:lnTo>
                    <a:pt x="32" y="8"/>
                  </a:lnTo>
                  <a:lnTo>
                    <a:pt x="40" y="32"/>
                  </a:lnTo>
                  <a:lnTo>
                    <a:pt x="64" y="48"/>
                  </a:lnTo>
                  <a:lnTo>
                    <a:pt x="88" y="24"/>
                  </a:lnTo>
                  <a:lnTo>
                    <a:pt x="96" y="48"/>
                  </a:lnTo>
                  <a:lnTo>
                    <a:pt x="80" y="64"/>
                  </a:lnTo>
                  <a:lnTo>
                    <a:pt x="88" y="72"/>
                  </a:lnTo>
                  <a:lnTo>
                    <a:pt x="112" y="72"/>
                  </a:lnTo>
                  <a:lnTo>
                    <a:pt x="120" y="88"/>
                  </a:lnTo>
                  <a:lnTo>
                    <a:pt x="104" y="112"/>
                  </a:lnTo>
                  <a:lnTo>
                    <a:pt x="128" y="128"/>
                  </a:lnTo>
                  <a:lnTo>
                    <a:pt x="168" y="96"/>
                  </a:lnTo>
                  <a:lnTo>
                    <a:pt x="192" y="112"/>
                  </a:lnTo>
                  <a:lnTo>
                    <a:pt x="184" y="128"/>
                  </a:lnTo>
                  <a:lnTo>
                    <a:pt x="208" y="136"/>
                  </a:lnTo>
                  <a:lnTo>
                    <a:pt x="248" y="88"/>
                  </a:lnTo>
                  <a:lnTo>
                    <a:pt x="272" y="112"/>
                  </a:lnTo>
                  <a:lnTo>
                    <a:pt x="248" y="144"/>
                  </a:lnTo>
                  <a:lnTo>
                    <a:pt x="272" y="160"/>
                  </a:lnTo>
                  <a:lnTo>
                    <a:pt x="288" y="144"/>
                  </a:lnTo>
                  <a:lnTo>
                    <a:pt x="304" y="168"/>
                  </a:lnTo>
                  <a:lnTo>
                    <a:pt x="304" y="192"/>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 name="Freeform 27"/>
            <p:cNvSpPr>
              <a:spLocks/>
            </p:cNvSpPr>
            <p:nvPr/>
          </p:nvSpPr>
          <p:spPr bwMode="auto">
            <a:xfrm>
              <a:off x="2384" y="1324"/>
              <a:ext cx="312" cy="160"/>
            </a:xfrm>
            <a:custGeom>
              <a:avLst/>
              <a:gdLst>
                <a:gd name="T0" fmla="*/ 0 w 312"/>
                <a:gd name="T1" fmla="*/ 0 h 160"/>
                <a:gd name="T2" fmla="*/ 0 w 312"/>
                <a:gd name="T3" fmla="*/ 0 h 160"/>
                <a:gd name="T4" fmla="*/ 0 w 312"/>
                <a:gd name="T5" fmla="*/ 32 h 160"/>
                <a:gd name="T6" fmla="*/ 32 w 312"/>
                <a:gd name="T7" fmla="*/ 40 h 160"/>
                <a:gd name="T8" fmla="*/ 64 w 312"/>
                <a:gd name="T9" fmla="*/ 0 h 160"/>
                <a:gd name="T10" fmla="*/ 88 w 312"/>
                <a:gd name="T11" fmla="*/ 8 h 160"/>
                <a:gd name="T12" fmla="*/ 88 w 312"/>
                <a:gd name="T13" fmla="*/ 40 h 160"/>
                <a:gd name="T14" fmla="*/ 104 w 312"/>
                <a:gd name="T15" fmla="*/ 48 h 160"/>
                <a:gd name="T16" fmla="*/ 128 w 312"/>
                <a:gd name="T17" fmla="*/ 32 h 160"/>
                <a:gd name="T18" fmla="*/ 144 w 312"/>
                <a:gd name="T19" fmla="*/ 48 h 160"/>
                <a:gd name="T20" fmla="*/ 120 w 312"/>
                <a:gd name="T21" fmla="*/ 88 h 160"/>
                <a:gd name="T22" fmla="*/ 136 w 312"/>
                <a:gd name="T23" fmla="*/ 104 h 160"/>
                <a:gd name="T24" fmla="*/ 144 w 312"/>
                <a:gd name="T25" fmla="*/ 88 h 160"/>
                <a:gd name="T26" fmla="*/ 168 w 312"/>
                <a:gd name="T27" fmla="*/ 96 h 160"/>
                <a:gd name="T28" fmla="*/ 168 w 312"/>
                <a:gd name="T29" fmla="*/ 128 h 160"/>
                <a:gd name="T30" fmla="*/ 192 w 312"/>
                <a:gd name="T31" fmla="*/ 136 h 160"/>
                <a:gd name="T32" fmla="*/ 208 w 312"/>
                <a:gd name="T33" fmla="*/ 96 h 160"/>
                <a:gd name="T34" fmla="*/ 232 w 312"/>
                <a:gd name="T35" fmla="*/ 104 h 160"/>
                <a:gd name="T36" fmla="*/ 248 w 312"/>
                <a:gd name="T37" fmla="*/ 120 h 160"/>
                <a:gd name="T38" fmla="*/ 264 w 312"/>
                <a:gd name="T39" fmla="*/ 104 h 160"/>
                <a:gd name="T40" fmla="*/ 280 w 312"/>
                <a:gd name="T41" fmla="*/ 112 h 160"/>
                <a:gd name="T42" fmla="*/ 296 w 312"/>
                <a:gd name="T43" fmla="*/ 144 h 160"/>
                <a:gd name="T44" fmla="*/ 312 w 312"/>
                <a:gd name="T45" fmla="*/ 160 h 160"/>
                <a:gd name="T46" fmla="*/ 312 w 312"/>
                <a:gd name="T47" fmla="*/ 160 h 1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2"/>
                <a:gd name="T73" fmla="*/ 0 h 160"/>
                <a:gd name="T74" fmla="*/ 312 w 312"/>
                <a:gd name="T75" fmla="*/ 160 h 16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2" h="160">
                  <a:moveTo>
                    <a:pt x="0" y="0"/>
                  </a:moveTo>
                  <a:lnTo>
                    <a:pt x="0" y="0"/>
                  </a:lnTo>
                  <a:lnTo>
                    <a:pt x="0" y="32"/>
                  </a:lnTo>
                  <a:lnTo>
                    <a:pt x="32" y="40"/>
                  </a:lnTo>
                  <a:lnTo>
                    <a:pt x="64" y="0"/>
                  </a:lnTo>
                  <a:lnTo>
                    <a:pt x="88" y="8"/>
                  </a:lnTo>
                  <a:lnTo>
                    <a:pt x="88" y="40"/>
                  </a:lnTo>
                  <a:lnTo>
                    <a:pt x="104" y="48"/>
                  </a:lnTo>
                  <a:lnTo>
                    <a:pt x="128" y="32"/>
                  </a:lnTo>
                  <a:lnTo>
                    <a:pt x="144" y="48"/>
                  </a:lnTo>
                  <a:lnTo>
                    <a:pt x="120" y="88"/>
                  </a:lnTo>
                  <a:lnTo>
                    <a:pt x="136" y="104"/>
                  </a:lnTo>
                  <a:lnTo>
                    <a:pt x="144" y="88"/>
                  </a:lnTo>
                  <a:lnTo>
                    <a:pt x="168" y="96"/>
                  </a:lnTo>
                  <a:lnTo>
                    <a:pt x="168" y="128"/>
                  </a:lnTo>
                  <a:lnTo>
                    <a:pt x="192" y="136"/>
                  </a:lnTo>
                  <a:lnTo>
                    <a:pt x="208" y="96"/>
                  </a:lnTo>
                  <a:lnTo>
                    <a:pt x="232" y="104"/>
                  </a:lnTo>
                  <a:lnTo>
                    <a:pt x="248" y="120"/>
                  </a:lnTo>
                  <a:lnTo>
                    <a:pt x="264" y="104"/>
                  </a:lnTo>
                  <a:lnTo>
                    <a:pt x="280" y="112"/>
                  </a:lnTo>
                  <a:lnTo>
                    <a:pt x="296" y="144"/>
                  </a:lnTo>
                  <a:lnTo>
                    <a:pt x="312" y="16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 name="Freeform 28"/>
            <p:cNvSpPr>
              <a:spLocks/>
            </p:cNvSpPr>
            <p:nvPr/>
          </p:nvSpPr>
          <p:spPr bwMode="auto">
            <a:xfrm>
              <a:off x="2376" y="1316"/>
              <a:ext cx="312" cy="160"/>
            </a:xfrm>
            <a:custGeom>
              <a:avLst/>
              <a:gdLst>
                <a:gd name="T0" fmla="*/ 0 w 312"/>
                <a:gd name="T1" fmla="*/ 0 h 160"/>
                <a:gd name="T2" fmla="*/ 8 w 312"/>
                <a:gd name="T3" fmla="*/ 24 h 160"/>
                <a:gd name="T4" fmla="*/ 24 w 312"/>
                <a:gd name="T5" fmla="*/ 32 h 160"/>
                <a:gd name="T6" fmla="*/ 48 w 312"/>
                <a:gd name="T7" fmla="*/ 16 h 160"/>
                <a:gd name="T8" fmla="*/ 64 w 312"/>
                <a:gd name="T9" fmla="*/ 0 h 160"/>
                <a:gd name="T10" fmla="*/ 88 w 312"/>
                <a:gd name="T11" fmla="*/ 0 h 160"/>
                <a:gd name="T12" fmla="*/ 88 w 312"/>
                <a:gd name="T13" fmla="*/ 8 h 160"/>
                <a:gd name="T14" fmla="*/ 88 w 312"/>
                <a:gd name="T15" fmla="*/ 24 h 160"/>
                <a:gd name="T16" fmla="*/ 96 w 312"/>
                <a:gd name="T17" fmla="*/ 40 h 160"/>
                <a:gd name="T18" fmla="*/ 112 w 312"/>
                <a:gd name="T19" fmla="*/ 32 h 160"/>
                <a:gd name="T20" fmla="*/ 144 w 312"/>
                <a:gd name="T21" fmla="*/ 32 h 160"/>
                <a:gd name="T22" fmla="*/ 128 w 312"/>
                <a:gd name="T23" fmla="*/ 64 h 160"/>
                <a:gd name="T24" fmla="*/ 128 w 312"/>
                <a:gd name="T25" fmla="*/ 80 h 160"/>
                <a:gd name="T26" fmla="*/ 136 w 312"/>
                <a:gd name="T27" fmla="*/ 96 h 160"/>
                <a:gd name="T28" fmla="*/ 144 w 312"/>
                <a:gd name="T29" fmla="*/ 88 h 160"/>
                <a:gd name="T30" fmla="*/ 160 w 312"/>
                <a:gd name="T31" fmla="*/ 80 h 160"/>
                <a:gd name="T32" fmla="*/ 168 w 312"/>
                <a:gd name="T33" fmla="*/ 88 h 160"/>
                <a:gd name="T34" fmla="*/ 168 w 312"/>
                <a:gd name="T35" fmla="*/ 104 h 160"/>
                <a:gd name="T36" fmla="*/ 168 w 312"/>
                <a:gd name="T37" fmla="*/ 112 h 160"/>
                <a:gd name="T38" fmla="*/ 184 w 312"/>
                <a:gd name="T39" fmla="*/ 128 h 160"/>
                <a:gd name="T40" fmla="*/ 200 w 312"/>
                <a:gd name="T41" fmla="*/ 112 h 160"/>
                <a:gd name="T42" fmla="*/ 208 w 312"/>
                <a:gd name="T43" fmla="*/ 96 h 160"/>
                <a:gd name="T44" fmla="*/ 232 w 312"/>
                <a:gd name="T45" fmla="*/ 88 h 160"/>
                <a:gd name="T46" fmla="*/ 240 w 312"/>
                <a:gd name="T47" fmla="*/ 96 h 160"/>
                <a:gd name="T48" fmla="*/ 256 w 312"/>
                <a:gd name="T49" fmla="*/ 112 h 160"/>
                <a:gd name="T50" fmla="*/ 256 w 312"/>
                <a:gd name="T51" fmla="*/ 112 h 160"/>
                <a:gd name="T52" fmla="*/ 272 w 312"/>
                <a:gd name="T53" fmla="*/ 104 h 160"/>
                <a:gd name="T54" fmla="*/ 288 w 312"/>
                <a:gd name="T55" fmla="*/ 120 h 160"/>
                <a:gd name="T56" fmla="*/ 296 w 312"/>
                <a:gd name="T57" fmla="*/ 136 h 160"/>
                <a:gd name="T58" fmla="*/ 312 w 312"/>
                <a:gd name="T59" fmla="*/ 160 h 1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2"/>
                <a:gd name="T91" fmla="*/ 0 h 160"/>
                <a:gd name="T92" fmla="*/ 312 w 312"/>
                <a:gd name="T93" fmla="*/ 160 h 16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2" h="160">
                  <a:moveTo>
                    <a:pt x="0" y="0"/>
                  </a:moveTo>
                  <a:lnTo>
                    <a:pt x="8" y="24"/>
                  </a:lnTo>
                  <a:lnTo>
                    <a:pt x="24" y="32"/>
                  </a:lnTo>
                  <a:lnTo>
                    <a:pt x="48" y="16"/>
                  </a:lnTo>
                  <a:lnTo>
                    <a:pt x="64" y="0"/>
                  </a:lnTo>
                  <a:lnTo>
                    <a:pt x="88" y="0"/>
                  </a:lnTo>
                  <a:lnTo>
                    <a:pt x="88" y="8"/>
                  </a:lnTo>
                  <a:lnTo>
                    <a:pt x="88" y="24"/>
                  </a:lnTo>
                  <a:lnTo>
                    <a:pt x="96" y="40"/>
                  </a:lnTo>
                  <a:lnTo>
                    <a:pt x="112" y="32"/>
                  </a:lnTo>
                  <a:lnTo>
                    <a:pt x="144" y="32"/>
                  </a:lnTo>
                  <a:lnTo>
                    <a:pt x="128" y="64"/>
                  </a:lnTo>
                  <a:lnTo>
                    <a:pt x="128" y="80"/>
                  </a:lnTo>
                  <a:lnTo>
                    <a:pt x="136" y="96"/>
                  </a:lnTo>
                  <a:lnTo>
                    <a:pt x="144" y="88"/>
                  </a:lnTo>
                  <a:lnTo>
                    <a:pt x="160" y="80"/>
                  </a:lnTo>
                  <a:lnTo>
                    <a:pt x="168" y="88"/>
                  </a:lnTo>
                  <a:lnTo>
                    <a:pt x="168" y="104"/>
                  </a:lnTo>
                  <a:lnTo>
                    <a:pt x="168" y="112"/>
                  </a:lnTo>
                  <a:lnTo>
                    <a:pt x="184" y="128"/>
                  </a:lnTo>
                  <a:lnTo>
                    <a:pt x="200" y="112"/>
                  </a:lnTo>
                  <a:lnTo>
                    <a:pt x="208" y="96"/>
                  </a:lnTo>
                  <a:lnTo>
                    <a:pt x="232" y="88"/>
                  </a:lnTo>
                  <a:lnTo>
                    <a:pt x="240" y="96"/>
                  </a:lnTo>
                  <a:lnTo>
                    <a:pt x="256" y="112"/>
                  </a:lnTo>
                  <a:lnTo>
                    <a:pt x="272" y="104"/>
                  </a:lnTo>
                  <a:lnTo>
                    <a:pt x="288" y="120"/>
                  </a:lnTo>
                  <a:lnTo>
                    <a:pt x="296" y="136"/>
                  </a:lnTo>
                  <a:lnTo>
                    <a:pt x="312" y="16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 name="Freeform 29"/>
            <p:cNvSpPr>
              <a:spLocks/>
            </p:cNvSpPr>
            <p:nvPr/>
          </p:nvSpPr>
          <p:spPr bwMode="auto">
            <a:xfrm>
              <a:off x="2392" y="1108"/>
              <a:ext cx="352" cy="120"/>
            </a:xfrm>
            <a:custGeom>
              <a:avLst/>
              <a:gdLst>
                <a:gd name="T0" fmla="*/ 0 w 352"/>
                <a:gd name="T1" fmla="*/ 120 h 120"/>
                <a:gd name="T2" fmla="*/ 0 w 352"/>
                <a:gd name="T3" fmla="*/ 104 h 120"/>
                <a:gd name="T4" fmla="*/ 16 w 352"/>
                <a:gd name="T5" fmla="*/ 88 h 120"/>
                <a:gd name="T6" fmla="*/ 32 w 352"/>
                <a:gd name="T7" fmla="*/ 88 h 120"/>
                <a:gd name="T8" fmla="*/ 64 w 352"/>
                <a:gd name="T9" fmla="*/ 104 h 120"/>
                <a:gd name="T10" fmla="*/ 72 w 352"/>
                <a:gd name="T11" fmla="*/ 80 h 120"/>
                <a:gd name="T12" fmla="*/ 72 w 352"/>
                <a:gd name="T13" fmla="*/ 64 h 120"/>
                <a:gd name="T14" fmla="*/ 88 w 352"/>
                <a:gd name="T15" fmla="*/ 64 h 120"/>
                <a:gd name="T16" fmla="*/ 88 w 352"/>
                <a:gd name="T17" fmla="*/ 80 h 120"/>
                <a:gd name="T18" fmla="*/ 104 w 352"/>
                <a:gd name="T19" fmla="*/ 96 h 120"/>
                <a:gd name="T20" fmla="*/ 112 w 352"/>
                <a:gd name="T21" fmla="*/ 88 h 120"/>
                <a:gd name="T22" fmla="*/ 136 w 352"/>
                <a:gd name="T23" fmla="*/ 80 h 120"/>
                <a:gd name="T24" fmla="*/ 144 w 352"/>
                <a:gd name="T25" fmla="*/ 88 h 120"/>
                <a:gd name="T26" fmla="*/ 144 w 352"/>
                <a:gd name="T27" fmla="*/ 104 h 120"/>
                <a:gd name="T28" fmla="*/ 152 w 352"/>
                <a:gd name="T29" fmla="*/ 112 h 120"/>
                <a:gd name="T30" fmla="*/ 168 w 352"/>
                <a:gd name="T31" fmla="*/ 112 h 120"/>
                <a:gd name="T32" fmla="*/ 176 w 352"/>
                <a:gd name="T33" fmla="*/ 88 h 120"/>
                <a:gd name="T34" fmla="*/ 184 w 352"/>
                <a:gd name="T35" fmla="*/ 64 h 120"/>
                <a:gd name="T36" fmla="*/ 192 w 352"/>
                <a:gd name="T37" fmla="*/ 56 h 120"/>
                <a:gd name="T38" fmla="*/ 208 w 352"/>
                <a:gd name="T39" fmla="*/ 56 h 120"/>
                <a:gd name="T40" fmla="*/ 208 w 352"/>
                <a:gd name="T41" fmla="*/ 64 h 120"/>
                <a:gd name="T42" fmla="*/ 224 w 352"/>
                <a:gd name="T43" fmla="*/ 72 h 120"/>
                <a:gd name="T44" fmla="*/ 232 w 352"/>
                <a:gd name="T45" fmla="*/ 32 h 120"/>
                <a:gd name="T46" fmla="*/ 240 w 352"/>
                <a:gd name="T47" fmla="*/ 8 h 120"/>
                <a:gd name="T48" fmla="*/ 256 w 352"/>
                <a:gd name="T49" fmla="*/ 0 h 120"/>
                <a:gd name="T50" fmla="*/ 264 w 352"/>
                <a:gd name="T51" fmla="*/ 8 h 120"/>
                <a:gd name="T52" fmla="*/ 272 w 352"/>
                <a:gd name="T53" fmla="*/ 24 h 120"/>
                <a:gd name="T54" fmla="*/ 280 w 352"/>
                <a:gd name="T55" fmla="*/ 32 h 120"/>
                <a:gd name="T56" fmla="*/ 296 w 352"/>
                <a:gd name="T57" fmla="*/ 40 h 120"/>
                <a:gd name="T58" fmla="*/ 296 w 352"/>
                <a:gd name="T59" fmla="*/ 24 h 120"/>
                <a:gd name="T60" fmla="*/ 312 w 352"/>
                <a:gd name="T61" fmla="*/ 16 h 120"/>
                <a:gd name="T62" fmla="*/ 328 w 352"/>
                <a:gd name="T63" fmla="*/ 24 h 120"/>
                <a:gd name="T64" fmla="*/ 352 w 352"/>
                <a:gd name="T65" fmla="*/ 40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2"/>
                <a:gd name="T100" fmla="*/ 0 h 120"/>
                <a:gd name="T101" fmla="*/ 352 w 3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2" h="120">
                  <a:moveTo>
                    <a:pt x="0" y="120"/>
                  </a:moveTo>
                  <a:lnTo>
                    <a:pt x="0" y="104"/>
                  </a:lnTo>
                  <a:lnTo>
                    <a:pt x="16" y="88"/>
                  </a:lnTo>
                  <a:lnTo>
                    <a:pt x="32" y="88"/>
                  </a:lnTo>
                  <a:lnTo>
                    <a:pt x="64" y="104"/>
                  </a:lnTo>
                  <a:lnTo>
                    <a:pt x="72" y="80"/>
                  </a:lnTo>
                  <a:lnTo>
                    <a:pt x="72" y="64"/>
                  </a:lnTo>
                  <a:lnTo>
                    <a:pt x="88" y="64"/>
                  </a:lnTo>
                  <a:lnTo>
                    <a:pt x="88" y="80"/>
                  </a:lnTo>
                  <a:lnTo>
                    <a:pt x="104" y="96"/>
                  </a:lnTo>
                  <a:lnTo>
                    <a:pt x="112" y="88"/>
                  </a:lnTo>
                  <a:lnTo>
                    <a:pt x="136" y="80"/>
                  </a:lnTo>
                  <a:lnTo>
                    <a:pt x="144" y="88"/>
                  </a:lnTo>
                  <a:lnTo>
                    <a:pt x="144" y="104"/>
                  </a:lnTo>
                  <a:lnTo>
                    <a:pt x="152" y="112"/>
                  </a:lnTo>
                  <a:lnTo>
                    <a:pt x="168" y="112"/>
                  </a:lnTo>
                  <a:lnTo>
                    <a:pt x="176" y="88"/>
                  </a:lnTo>
                  <a:lnTo>
                    <a:pt x="184" y="64"/>
                  </a:lnTo>
                  <a:lnTo>
                    <a:pt x="192" y="56"/>
                  </a:lnTo>
                  <a:lnTo>
                    <a:pt x="208" y="56"/>
                  </a:lnTo>
                  <a:lnTo>
                    <a:pt x="208" y="64"/>
                  </a:lnTo>
                  <a:lnTo>
                    <a:pt x="224" y="72"/>
                  </a:lnTo>
                  <a:lnTo>
                    <a:pt x="232" y="32"/>
                  </a:lnTo>
                  <a:lnTo>
                    <a:pt x="240" y="8"/>
                  </a:lnTo>
                  <a:lnTo>
                    <a:pt x="256" y="0"/>
                  </a:lnTo>
                  <a:lnTo>
                    <a:pt x="264" y="8"/>
                  </a:lnTo>
                  <a:lnTo>
                    <a:pt x="272" y="24"/>
                  </a:lnTo>
                  <a:lnTo>
                    <a:pt x="280" y="32"/>
                  </a:lnTo>
                  <a:lnTo>
                    <a:pt x="296" y="40"/>
                  </a:lnTo>
                  <a:lnTo>
                    <a:pt x="296" y="24"/>
                  </a:lnTo>
                  <a:lnTo>
                    <a:pt x="312" y="16"/>
                  </a:lnTo>
                  <a:lnTo>
                    <a:pt x="328" y="24"/>
                  </a:lnTo>
                  <a:lnTo>
                    <a:pt x="352" y="4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Freeform 30"/>
            <p:cNvSpPr>
              <a:spLocks/>
            </p:cNvSpPr>
            <p:nvPr/>
          </p:nvSpPr>
          <p:spPr bwMode="auto">
            <a:xfrm>
              <a:off x="2392" y="1116"/>
              <a:ext cx="360" cy="120"/>
            </a:xfrm>
            <a:custGeom>
              <a:avLst/>
              <a:gdLst>
                <a:gd name="T0" fmla="*/ 8 w 360"/>
                <a:gd name="T1" fmla="*/ 120 h 120"/>
                <a:gd name="T2" fmla="*/ 8 w 360"/>
                <a:gd name="T3" fmla="*/ 120 h 120"/>
                <a:gd name="T4" fmla="*/ 0 w 360"/>
                <a:gd name="T5" fmla="*/ 104 h 120"/>
                <a:gd name="T6" fmla="*/ 24 w 360"/>
                <a:gd name="T7" fmla="*/ 88 h 120"/>
                <a:gd name="T8" fmla="*/ 48 w 360"/>
                <a:gd name="T9" fmla="*/ 104 h 120"/>
                <a:gd name="T10" fmla="*/ 80 w 360"/>
                <a:gd name="T11" fmla="*/ 104 h 120"/>
                <a:gd name="T12" fmla="*/ 80 w 360"/>
                <a:gd name="T13" fmla="*/ 64 h 120"/>
                <a:gd name="T14" fmla="*/ 96 w 360"/>
                <a:gd name="T15" fmla="*/ 72 h 120"/>
                <a:gd name="T16" fmla="*/ 96 w 360"/>
                <a:gd name="T17" fmla="*/ 96 h 120"/>
                <a:gd name="T18" fmla="*/ 112 w 360"/>
                <a:gd name="T19" fmla="*/ 104 h 120"/>
                <a:gd name="T20" fmla="*/ 128 w 360"/>
                <a:gd name="T21" fmla="*/ 80 h 120"/>
                <a:gd name="T22" fmla="*/ 152 w 360"/>
                <a:gd name="T23" fmla="*/ 88 h 120"/>
                <a:gd name="T24" fmla="*/ 152 w 360"/>
                <a:gd name="T25" fmla="*/ 120 h 120"/>
                <a:gd name="T26" fmla="*/ 184 w 360"/>
                <a:gd name="T27" fmla="*/ 112 h 120"/>
                <a:gd name="T28" fmla="*/ 184 w 360"/>
                <a:gd name="T29" fmla="*/ 64 h 120"/>
                <a:gd name="T30" fmla="*/ 216 w 360"/>
                <a:gd name="T31" fmla="*/ 56 h 120"/>
                <a:gd name="T32" fmla="*/ 216 w 360"/>
                <a:gd name="T33" fmla="*/ 80 h 120"/>
                <a:gd name="T34" fmla="*/ 248 w 360"/>
                <a:gd name="T35" fmla="*/ 64 h 120"/>
                <a:gd name="T36" fmla="*/ 240 w 360"/>
                <a:gd name="T37" fmla="*/ 8 h 120"/>
                <a:gd name="T38" fmla="*/ 272 w 360"/>
                <a:gd name="T39" fmla="*/ 0 h 120"/>
                <a:gd name="T40" fmla="*/ 280 w 360"/>
                <a:gd name="T41" fmla="*/ 40 h 120"/>
                <a:gd name="T42" fmla="*/ 304 w 360"/>
                <a:gd name="T43" fmla="*/ 40 h 120"/>
                <a:gd name="T44" fmla="*/ 304 w 360"/>
                <a:gd name="T45" fmla="*/ 16 h 120"/>
                <a:gd name="T46" fmla="*/ 336 w 360"/>
                <a:gd name="T47" fmla="*/ 24 h 120"/>
                <a:gd name="T48" fmla="*/ 360 w 360"/>
                <a:gd name="T49" fmla="*/ 40 h 120"/>
                <a:gd name="T50" fmla="*/ 360 w 360"/>
                <a:gd name="T51" fmla="*/ 4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60"/>
                <a:gd name="T79" fmla="*/ 0 h 120"/>
                <a:gd name="T80" fmla="*/ 360 w 360"/>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60" h="120">
                  <a:moveTo>
                    <a:pt x="8" y="120"/>
                  </a:moveTo>
                  <a:lnTo>
                    <a:pt x="8" y="120"/>
                  </a:lnTo>
                  <a:lnTo>
                    <a:pt x="0" y="104"/>
                  </a:lnTo>
                  <a:lnTo>
                    <a:pt x="24" y="88"/>
                  </a:lnTo>
                  <a:lnTo>
                    <a:pt x="48" y="104"/>
                  </a:lnTo>
                  <a:lnTo>
                    <a:pt x="80" y="104"/>
                  </a:lnTo>
                  <a:lnTo>
                    <a:pt x="80" y="64"/>
                  </a:lnTo>
                  <a:lnTo>
                    <a:pt x="96" y="72"/>
                  </a:lnTo>
                  <a:lnTo>
                    <a:pt x="96" y="96"/>
                  </a:lnTo>
                  <a:lnTo>
                    <a:pt x="112" y="104"/>
                  </a:lnTo>
                  <a:lnTo>
                    <a:pt x="128" y="80"/>
                  </a:lnTo>
                  <a:lnTo>
                    <a:pt x="152" y="88"/>
                  </a:lnTo>
                  <a:lnTo>
                    <a:pt x="152" y="120"/>
                  </a:lnTo>
                  <a:lnTo>
                    <a:pt x="184" y="112"/>
                  </a:lnTo>
                  <a:lnTo>
                    <a:pt x="184" y="64"/>
                  </a:lnTo>
                  <a:lnTo>
                    <a:pt x="216" y="56"/>
                  </a:lnTo>
                  <a:lnTo>
                    <a:pt x="216" y="80"/>
                  </a:lnTo>
                  <a:lnTo>
                    <a:pt x="248" y="64"/>
                  </a:lnTo>
                  <a:lnTo>
                    <a:pt x="240" y="8"/>
                  </a:lnTo>
                  <a:lnTo>
                    <a:pt x="272" y="0"/>
                  </a:lnTo>
                  <a:lnTo>
                    <a:pt x="280" y="40"/>
                  </a:lnTo>
                  <a:lnTo>
                    <a:pt x="304" y="40"/>
                  </a:lnTo>
                  <a:lnTo>
                    <a:pt x="304" y="16"/>
                  </a:lnTo>
                  <a:lnTo>
                    <a:pt x="336" y="24"/>
                  </a:lnTo>
                  <a:lnTo>
                    <a:pt x="360" y="4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4" name="Freeform 31"/>
            <p:cNvSpPr>
              <a:spLocks/>
            </p:cNvSpPr>
            <p:nvPr/>
          </p:nvSpPr>
          <p:spPr bwMode="auto">
            <a:xfrm>
              <a:off x="2304" y="876"/>
              <a:ext cx="248" cy="256"/>
            </a:xfrm>
            <a:custGeom>
              <a:avLst/>
              <a:gdLst>
                <a:gd name="T0" fmla="*/ 0 w 248"/>
                <a:gd name="T1" fmla="*/ 248 h 256"/>
                <a:gd name="T2" fmla="*/ 0 w 248"/>
                <a:gd name="T3" fmla="*/ 248 h 256"/>
                <a:gd name="T4" fmla="*/ 24 w 248"/>
                <a:gd name="T5" fmla="*/ 256 h 256"/>
                <a:gd name="T6" fmla="*/ 48 w 248"/>
                <a:gd name="T7" fmla="*/ 224 h 256"/>
                <a:gd name="T8" fmla="*/ 16 w 248"/>
                <a:gd name="T9" fmla="*/ 184 h 256"/>
                <a:gd name="T10" fmla="*/ 40 w 248"/>
                <a:gd name="T11" fmla="*/ 160 h 256"/>
                <a:gd name="T12" fmla="*/ 64 w 248"/>
                <a:gd name="T13" fmla="*/ 176 h 256"/>
                <a:gd name="T14" fmla="*/ 80 w 248"/>
                <a:gd name="T15" fmla="*/ 160 h 256"/>
                <a:gd name="T16" fmla="*/ 64 w 248"/>
                <a:gd name="T17" fmla="*/ 136 h 256"/>
                <a:gd name="T18" fmla="*/ 88 w 248"/>
                <a:gd name="T19" fmla="*/ 120 h 256"/>
                <a:gd name="T20" fmla="*/ 120 w 248"/>
                <a:gd name="T21" fmla="*/ 160 h 256"/>
                <a:gd name="T22" fmla="*/ 136 w 248"/>
                <a:gd name="T23" fmla="*/ 152 h 256"/>
                <a:gd name="T24" fmla="*/ 128 w 248"/>
                <a:gd name="T25" fmla="*/ 136 h 256"/>
                <a:gd name="T26" fmla="*/ 136 w 248"/>
                <a:gd name="T27" fmla="*/ 120 h 256"/>
                <a:gd name="T28" fmla="*/ 168 w 248"/>
                <a:gd name="T29" fmla="*/ 128 h 256"/>
                <a:gd name="T30" fmla="*/ 184 w 248"/>
                <a:gd name="T31" fmla="*/ 104 h 256"/>
                <a:gd name="T32" fmla="*/ 160 w 248"/>
                <a:gd name="T33" fmla="*/ 80 h 256"/>
                <a:gd name="T34" fmla="*/ 160 w 248"/>
                <a:gd name="T35" fmla="*/ 56 h 256"/>
                <a:gd name="T36" fmla="*/ 176 w 248"/>
                <a:gd name="T37" fmla="*/ 56 h 256"/>
                <a:gd name="T38" fmla="*/ 184 w 248"/>
                <a:gd name="T39" fmla="*/ 48 h 256"/>
                <a:gd name="T40" fmla="*/ 184 w 248"/>
                <a:gd name="T41" fmla="*/ 32 h 256"/>
                <a:gd name="T42" fmla="*/ 192 w 248"/>
                <a:gd name="T43" fmla="*/ 16 h 256"/>
                <a:gd name="T44" fmla="*/ 224 w 248"/>
                <a:gd name="T45" fmla="*/ 8 h 256"/>
                <a:gd name="T46" fmla="*/ 248 w 248"/>
                <a:gd name="T47" fmla="*/ 0 h 256"/>
                <a:gd name="T48" fmla="*/ 248 w 248"/>
                <a:gd name="T49" fmla="*/ 0 h 2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8"/>
                <a:gd name="T76" fmla="*/ 0 h 256"/>
                <a:gd name="T77" fmla="*/ 248 w 248"/>
                <a:gd name="T78" fmla="*/ 256 h 25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8" h="256">
                  <a:moveTo>
                    <a:pt x="0" y="248"/>
                  </a:moveTo>
                  <a:lnTo>
                    <a:pt x="0" y="248"/>
                  </a:lnTo>
                  <a:lnTo>
                    <a:pt x="24" y="256"/>
                  </a:lnTo>
                  <a:lnTo>
                    <a:pt x="48" y="224"/>
                  </a:lnTo>
                  <a:lnTo>
                    <a:pt x="16" y="184"/>
                  </a:lnTo>
                  <a:lnTo>
                    <a:pt x="40" y="160"/>
                  </a:lnTo>
                  <a:lnTo>
                    <a:pt x="64" y="176"/>
                  </a:lnTo>
                  <a:lnTo>
                    <a:pt x="80" y="160"/>
                  </a:lnTo>
                  <a:lnTo>
                    <a:pt x="64" y="136"/>
                  </a:lnTo>
                  <a:lnTo>
                    <a:pt x="88" y="120"/>
                  </a:lnTo>
                  <a:lnTo>
                    <a:pt x="120" y="160"/>
                  </a:lnTo>
                  <a:lnTo>
                    <a:pt x="136" y="152"/>
                  </a:lnTo>
                  <a:lnTo>
                    <a:pt x="128" y="136"/>
                  </a:lnTo>
                  <a:lnTo>
                    <a:pt x="136" y="120"/>
                  </a:lnTo>
                  <a:lnTo>
                    <a:pt x="168" y="128"/>
                  </a:lnTo>
                  <a:lnTo>
                    <a:pt x="184" y="104"/>
                  </a:lnTo>
                  <a:lnTo>
                    <a:pt x="160" y="80"/>
                  </a:lnTo>
                  <a:lnTo>
                    <a:pt x="160" y="56"/>
                  </a:lnTo>
                  <a:lnTo>
                    <a:pt x="176" y="56"/>
                  </a:lnTo>
                  <a:lnTo>
                    <a:pt x="184" y="48"/>
                  </a:lnTo>
                  <a:lnTo>
                    <a:pt x="184" y="32"/>
                  </a:lnTo>
                  <a:lnTo>
                    <a:pt x="192" y="16"/>
                  </a:lnTo>
                  <a:lnTo>
                    <a:pt x="224" y="8"/>
                  </a:lnTo>
                  <a:lnTo>
                    <a:pt x="248"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5" name="Freeform 32"/>
            <p:cNvSpPr>
              <a:spLocks/>
            </p:cNvSpPr>
            <p:nvPr/>
          </p:nvSpPr>
          <p:spPr bwMode="auto">
            <a:xfrm>
              <a:off x="2296" y="868"/>
              <a:ext cx="248" cy="248"/>
            </a:xfrm>
            <a:custGeom>
              <a:avLst/>
              <a:gdLst>
                <a:gd name="T0" fmla="*/ 0 w 248"/>
                <a:gd name="T1" fmla="*/ 248 h 248"/>
                <a:gd name="T2" fmla="*/ 24 w 248"/>
                <a:gd name="T3" fmla="*/ 248 h 248"/>
                <a:gd name="T4" fmla="*/ 40 w 248"/>
                <a:gd name="T5" fmla="*/ 240 h 248"/>
                <a:gd name="T6" fmla="*/ 40 w 248"/>
                <a:gd name="T7" fmla="*/ 224 h 248"/>
                <a:gd name="T8" fmla="*/ 32 w 248"/>
                <a:gd name="T9" fmla="*/ 208 h 248"/>
                <a:gd name="T10" fmla="*/ 24 w 248"/>
                <a:gd name="T11" fmla="*/ 184 h 248"/>
                <a:gd name="T12" fmla="*/ 32 w 248"/>
                <a:gd name="T13" fmla="*/ 168 h 248"/>
                <a:gd name="T14" fmla="*/ 48 w 248"/>
                <a:gd name="T15" fmla="*/ 168 h 248"/>
                <a:gd name="T16" fmla="*/ 72 w 248"/>
                <a:gd name="T17" fmla="*/ 168 h 248"/>
                <a:gd name="T18" fmla="*/ 64 w 248"/>
                <a:gd name="T19" fmla="*/ 144 h 248"/>
                <a:gd name="T20" fmla="*/ 72 w 248"/>
                <a:gd name="T21" fmla="*/ 128 h 248"/>
                <a:gd name="T22" fmla="*/ 88 w 248"/>
                <a:gd name="T23" fmla="*/ 128 h 248"/>
                <a:gd name="T24" fmla="*/ 104 w 248"/>
                <a:gd name="T25" fmla="*/ 144 h 248"/>
                <a:gd name="T26" fmla="*/ 112 w 248"/>
                <a:gd name="T27" fmla="*/ 152 h 248"/>
                <a:gd name="T28" fmla="*/ 128 w 248"/>
                <a:gd name="T29" fmla="*/ 152 h 248"/>
                <a:gd name="T30" fmla="*/ 128 w 248"/>
                <a:gd name="T31" fmla="*/ 136 h 248"/>
                <a:gd name="T32" fmla="*/ 128 w 248"/>
                <a:gd name="T33" fmla="*/ 120 h 248"/>
                <a:gd name="T34" fmla="*/ 152 w 248"/>
                <a:gd name="T35" fmla="*/ 120 h 248"/>
                <a:gd name="T36" fmla="*/ 176 w 248"/>
                <a:gd name="T37" fmla="*/ 112 h 248"/>
                <a:gd name="T38" fmla="*/ 176 w 248"/>
                <a:gd name="T39" fmla="*/ 96 h 248"/>
                <a:gd name="T40" fmla="*/ 168 w 248"/>
                <a:gd name="T41" fmla="*/ 88 h 248"/>
                <a:gd name="T42" fmla="*/ 160 w 248"/>
                <a:gd name="T43" fmla="*/ 56 h 248"/>
                <a:gd name="T44" fmla="*/ 168 w 248"/>
                <a:gd name="T45" fmla="*/ 48 h 248"/>
                <a:gd name="T46" fmla="*/ 184 w 248"/>
                <a:gd name="T47" fmla="*/ 40 h 248"/>
                <a:gd name="T48" fmla="*/ 184 w 248"/>
                <a:gd name="T49" fmla="*/ 32 h 248"/>
                <a:gd name="T50" fmla="*/ 184 w 248"/>
                <a:gd name="T51" fmla="*/ 24 h 248"/>
                <a:gd name="T52" fmla="*/ 208 w 248"/>
                <a:gd name="T53" fmla="*/ 8 h 248"/>
                <a:gd name="T54" fmla="*/ 248 w 248"/>
                <a:gd name="T55" fmla="*/ 0 h 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8"/>
                <a:gd name="T85" fmla="*/ 0 h 248"/>
                <a:gd name="T86" fmla="*/ 248 w 248"/>
                <a:gd name="T87" fmla="*/ 248 h 24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8" h="248">
                  <a:moveTo>
                    <a:pt x="0" y="248"/>
                  </a:moveTo>
                  <a:lnTo>
                    <a:pt x="24" y="248"/>
                  </a:lnTo>
                  <a:lnTo>
                    <a:pt x="40" y="240"/>
                  </a:lnTo>
                  <a:lnTo>
                    <a:pt x="40" y="224"/>
                  </a:lnTo>
                  <a:lnTo>
                    <a:pt x="32" y="208"/>
                  </a:lnTo>
                  <a:lnTo>
                    <a:pt x="24" y="184"/>
                  </a:lnTo>
                  <a:lnTo>
                    <a:pt x="32" y="168"/>
                  </a:lnTo>
                  <a:lnTo>
                    <a:pt x="48" y="168"/>
                  </a:lnTo>
                  <a:lnTo>
                    <a:pt x="72" y="168"/>
                  </a:lnTo>
                  <a:lnTo>
                    <a:pt x="64" y="144"/>
                  </a:lnTo>
                  <a:lnTo>
                    <a:pt x="72" y="128"/>
                  </a:lnTo>
                  <a:lnTo>
                    <a:pt x="88" y="128"/>
                  </a:lnTo>
                  <a:lnTo>
                    <a:pt x="104" y="144"/>
                  </a:lnTo>
                  <a:lnTo>
                    <a:pt x="112" y="152"/>
                  </a:lnTo>
                  <a:lnTo>
                    <a:pt x="128" y="152"/>
                  </a:lnTo>
                  <a:lnTo>
                    <a:pt x="128" y="136"/>
                  </a:lnTo>
                  <a:lnTo>
                    <a:pt x="128" y="120"/>
                  </a:lnTo>
                  <a:lnTo>
                    <a:pt x="152" y="120"/>
                  </a:lnTo>
                  <a:lnTo>
                    <a:pt x="176" y="112"/>
                  </a:lnTo>
                  <a:lnTo>
                    <a:pt x="176" y="96"/>
                  </a:lnTo>
                  <a:lnTo>
                    <a:pt x="168" y="88"/>
                  </a:lnTo>
                  <a:lnTo>
                    <a:pt x="160" y="56"/>
                  </a:lnTo>
                  <a:lnTo>
                    <a:pt x="168" y="48"/>
                  </a:lnTo>
                  <a:lnTo>
                    <a:pt x="184" y="40"/>
                  </a:lnTo>
                  <a:lnTo>
                    <a:pt x="184" y="32"/>
                  </a:lnTo>
                  <a:lnTo>
                    <a:pt x="184" y="24"/>
                  </a:lnTo>
                  <a:lnTo>
                    <a:pt x="208" y="8"/>
                  </a:lnTo>
                  <a:lnTo>
                    <a:pt x="248"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6" name="Freeform 33"/>
            <p:cNvSpPr>
              <a:spLocks/>
            </p:cNvSpPr>
            <p:nvPr/>
          </p:nvSpPr>
          <p:spPr bwMode="auto">
            <a:xfrm>
              <a:off x="2184" y="716"/>
              <a:ext cx="80" cy="352"/>
            </a:xfrm>
            <a:custGeom>
              <a:avLst/>
              <a:gdLst>
                <a:gd name="T0" fmla="*/ 32 w 80"/>
                <a:gd name="T1" fmla="*/ 352 h 352"/>
                <a:gd name="T2" fmla="*/ 16 w 80"/>
                <a:gd name="T3" fmla="*/ 352 h 352"/>
                <a:gd name="T4" fmla="*/ 8 w 80"/>
                <a:gd name="T5" fmla="*/ 336 h 352"/>
                <a:gd name="T6" fmla="*/ 16 w 80"/>
                <a:gd name="T7" fmla="*/ 320 h 352"/>
                <a:gd name="T8" fmla="*/ 32 w 80"/>
                <a:gd name="T9" fmla="*/ 296 h 352"/>
                <a:gd name="T10" fmla="*/ 16 w 80"/>
                <a:gd name="T11" fmla="*/ 280 h 352"/>
                <a:gd name="T12" fmla="*/ 8 w 80"/>
                <a:gd name="T13" fmla="*/ 256 h 352"/>
                <a:gd name="T14" fmla="*/ 32 w 80"/>
                <a:gd name="T15" fmla="*/ 256 h 352"/>
                <a:gd name="T16" fmla="*/ 48 w 80"/>
                <a:gd name="T17" fmla="*/ 256 h 352"/>
                <a:gd name="T18" fmla="*/ 40 w 80"/>
                <a:gd name="T19" fmla="*/ 240 h 352"/>
                <a:gd name="T20" fmla="*/ 40 w 80"/>
                <a:gd name="T21" fmla="*/ 216 h 352"/>
                <a:gd name="T22" fmla="*/ 48 w 80"/>
                <a:gd name="T23" fmla="*/ 208 h 352"/>
                <a:gd name="T24" fmla="*/ 64 w 80"/>
                <a:gd name="T25" fmla="*/ 216 h 352"/>
                <a:gd name="T26" fmla="*/ 80 w 80"/>
                <a:gd name="T27" fmla="*/ 200 h 352"/>
                <a:gd name="T28" fmla="*/ 72 w 80"/>
                <a:gd name="T29" fmla="*/ 184 h 352"/>
                <a:gd name="T30" fmla="*/ 56 w 80"/>
                <a:gd name="T31" fmla="*/ 176 h 352"/>
                <a:gd name="T32" fmla="*/ 40 w 80"/>
                <a:gd name="T33" fmla="*/ 160 h 352"/>
                <a:gd name="T34" fmla="*/ 32 w 80"/>
                <a:gd name="T35" fmla="*/ 144 h 352"/>
                <a:gd name="T36" fmla="*/ 48 w 80"/>
                <a:gd name="T37" fmla="*/ 136 h 352"/>
                <a:gd name="T38" fmla="*/ 64 w 80"/>
                <a:gd name="T39" fmla="*/ 128 h 352"/>
                <a:gd name="T40" fmla="*/ 56 w 80"/>
                <a:gd name="T41" fmla="*/ 112 h 352"/>
                <a:gd name="T42" fmla="*/ 24 w 80"/>
                <a:gd name="T43" fmla="*/ 104 h 352"/>
                <a:gd name="T44" fmla="*/ 0 w 80"/>
                <a:gd name="T45" fmla="*/ 88 h 352"/>
                <a:gd name="T46" fmla="*/ 0 w 80"/>
                <a:gd name="T47" fmla="*/ 72 h 352"/>
                <a:gd name="T48" fmla="*/ 8 w 80"/>
                <a:gd name="T49" fmla="*/ 64 h 352"/>
                <a:gd name="T50" fmla="*/ 24 w 80"/>
                <a:gd name="T51" fmla="*/ 64 h 352"/>
                <a:gd name="T52" fmla="*/ 48 w 80"/>
                <a:gd name="T53" fmla="*/ 56 h 352"/>
                <a:gd name="T54" fmla="*/ 40 w 80"/>
                <a:gd name="T55" fmla="*/ 40 h 352"/>
                <a:gd name="T56" fmla="*/ 32 w 80"/>
                <a:gd name="T57" fmla="*/ 24 h 352"/>
                <a:gd name="T58" fmla="*/ 40 w 80"/>
                <a:gd name="T59" fmla="*/ 8 h 352"/>
                <a:gd name="T60" fmla="*/ 64 w 80"/>
                <a:gd name="T61" fmla="*/ 0 h 35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0"/>
                <a:gd name="T94" fmla="*/ 0 h 352"/>
                <a:gd name="T95" fmla="*/ 80 w 80"/>
                <a:gd name="T96" fmla="*/ 352 h 35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0" h="352">
                  <a:moveTo>
                    <a:pt x="32" y="352"/>
                  </a:moveTo>
                  <a:lnTo>
                    <a:pt x="16" y="352"/>
                  </a:lnTo>
                  <a:lnTo>
                    <a:pt x="8" y="336"/>
                  </a:lnTo>
                  <a:lnTo>
                    <a:pt x="16" y="320"/>
                  </a:lnTo>
                  <a:lnTo>
                    <a:pt x="32" y="296"/>
                  </a:lnTo>
                  <a:lnTo>
                    <a:pt x="16" y="280"/>
                  </a:lnTo>
                  <a:lnTo>
                    <a:pt x="8" y="256"/>
                  </a:lnTo>
                  <a:lnTo>
                    <a:pt x="32" y="256"/>
                  </a:lnTo>
                  <a:lnTo>
                    <a:pt x="48" y="256"/>
                  </a:lnTo>
                  <a:lnTo>
                    <a:pt x="40" y="240"/>
                  </a:lnTo>
                  <a:lnTo>
                    <a:pt x="40" y="216"/>
                  </a:lnTo>
                  <a:lnTo>
                    <a:pt x="48" y="208"/>
                  </a:lnTo>
                  <a:lnTo>
                    <a:pt x="64" y="216"/>
                  </a:lnTo>
                  <a:lnTo>
                    <a:pt x="80" y="200"/>
                  </a:lnTo>
                  <a:lnTo>
                    <a:pt x="72" y="184"/>
                  </a:lnTo>
                  <a:lnTo>
                    <a:pt x="56" y="176"/>
                  </a:lnTo>
                  <a:lnTo>
                    <a:pt x="40" y="160"/>
                  </a:lnTo>
                  <a:lnTo>
                    <a:pt x="32" y="144"/>
                  </a:lnTo>
                  <a:lnTo>
                    <a:pt x="48" y="136"/>
                  </a:lnTo>
                  <a:lnTo>
                    <a:pt x="64" y="128"/>
                  </a:lnTo>
                  <a:lnTo>
                    <a:pt x="56" y="112"/>
                  </a:lnTo>
                  <a:lnTo>
                    <a:pt x="24" y="104"/>
                  </a:lnTo>
                  <a:lnTo>
                    <a:pt x="0" y="88"/>
                  </a:lnTo>
                  <a:lnTo>
                    <a:pt x="0" y="72"/>
                  </a:lnTo>
                  <a:lnTo>
                    <a:pt x="8" y="64"/>
                  </a:lnTo>
                  <a:lnTo>
                    <a:pt x="24" y="64"/>
                  </a:lnTo>
                  <a:lnTo>
                    <a:pt x="48" y="56"/>
                  </a:lnTo>
                  <a:lnTo>
                    <a:pt x="40" y="40"/>
                  </a:lnTo>
                  <a:lnTo>
                    <a:pt x="32" y="24"/>
                  </a:lnTo>
                  <a:lnTo>
                    <a:pt x="40" y="8"/>
                  </a:lnTo>
                  <a:lnTo>
                    <a:pt x="64"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7" name="Freeform 34"/>
            <p:cNvSpPr>
              <a:spLocks/>
            </p:cNvSpPr>
            <p:nvPr/>
          </p:nvSpPr>
          <p:spPr bwMode="auto">
            <a:xfrm>
              <a:off x="2192" y="724"/>
              <a:ext cx="88" cy="352"/>
            </a:xfrm>
            <a:custGeom>
              <a:avLst/>
              <a:gdLst>
                <a:gd name="T0" fmla="*/ 40 w 88"/>
                <a:gd name="T1" fmla="*/ 352 h 352"/>
                <a:gd name="T2" fmla="*/ 40 w 88"/>
                <a:gd name="T3" fmla="*/ 352 h 352"/>
                <a:gd name="T4" fmla="*/ 16 w 88"/>
                <a:gd name="T5" fmla="*/ 352 h 352"/>
                <a:gd name="T6" fmla="*/ 8 w 88"/>
                <a:gd name="T7" fmla="*/ 328 h 352"/>
                <a:gd name="T8" fmla="*/ 32 w 88"/>
                <a:gd name="T9" fmla="*/ 312 h 352"/>
                <a:gd name="T10" fmla="*/ 40 w 88"/>
                <a:gd name="T11" fmla="*/ 280 h 352"/>
                <a:gd name="T12" fmla="*/ 8 w 88"/>
                <a:gd name="T13" fmla="*/ 272 h 352"/>
                <a:gd name="T14" fmla="*/ 24 w 88"/>
                <a:gd name="T15" fmla="*/ 248 h 352"/>
                <a:gd name="T16" fmla="*/ 40 w 88"/>
                <a:gd name="T17" fmla="*/ 264 h 352"/>
                <a:gd name="T18" fmla="*/ 56 w 88"/>
                <a:gd name="T19" fmla="*/ 248 h 352"/>
                <a:gd name="T20" fmla="*/ 40 w 88"/>
                <a:gd name="T21" fmla="*/ 224 h 352"/>
                <a:gd name="T22" fmla="*/ 56 w 88"/>
                <a:gd name="T23" fmla="*/ 208 h 352"/>
                <a:gd name="T24" fmla="*/ 80 w 88"/>
                <a:gd name="T25" fmla="*/ 216 h 352"/>
                <a:gd name="T26" fmla="*/ 88 w 88"/>
                <a:gd name="T27" fmla="*/ 184 h 352"/>
                <a:gd name="T28" fmla="*/ 40 w 88"/>
                <a:gd name="T29" fmla="*/ 168 h 352"/>
                <a:gd name="T30" fmla="*/ 40 w 88"/>
                <a:gd name="T31" fmla="*/ 136 h 352"/>
                <a:gd name="T32" fmla="*/ 64 w 88"/>
                <a:gd name="T33" fmla="*/ 136 h 352"/>
                <a:gd name="T34" fmla="*/ 64 w 88"/>
                <a:gd name="T35" fmla="*/ 112 h 352"/>
                <a:gd name="T36" fmla="*/ 0 w 88"/>
                <a:gd name="T37" fmla="*/ 96 h 352"/>
                <a:gd name="T38" fmla="*/ 8 w 88"/>
                <a:gd name="T39" fmla="*/ 64 h 352"/>
                <a:gd name="T40" fmla="*/ 48 w 88"/>
                <a:gd name="T41" fmla="*/ 72 h 352"/>
                <a:gd name="T42" fmla="*/ 56 w 88"/>
                <a:gd name="T43" fmla="*/ 48 h 352"/>
                <a:gd name="T44" fmla="*/ 32 w 88"/>
                <a:gd name="T45" fmla="*/ 40 h 352"/>
                <a:gd name="T46" fmla="*/ 48 w 88"/>
                <a:gd name="T47" fmla="*/ 8 h 352"/>
                <a:gd name="T48" fmla="*/ 72 w 88"/>
                <a:gd name="T49" fmla="*/ 0 h 352"/>
                <a:gd name="T50" fmla="*/ 72 w 88"/>
                <a:gd name="T51" fmla="*/ 0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8"/>
                <a:gd name="T79" fmla="*/ 0 h 352"/>
                <a:gd name="T80" fmla="*/ 88 w 88"/>
                <a:gd name="T81" fmla="*/ 352 h 3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8" h="352">
                  <a:moveTo>
                    <a:pt x="40" y="352"/>
                  </a:moveTo>
                  <a:lnTo>
                    <a:pt x="40" y="352"/>
                  </a:lnTo>
                  <a:lnTo>
                    <a:pt x="16" y="352"/>
                  </a:lnTo>
                  <a:lnTo>
                    <a:pt x="8" y="328"/>
                  </a:lnTo>
                  <a:lnTo>
                    <a:pt x="32" y="312"/>
                  </a:lnTo>
                  <a:lnTo>
                    <a:pt x="40" y="280"/>
                  </a:lnTo>
                  <a:lnTo>
                    <a:pt x="8" y="272"/>
                  </a:lnTo>
                  <a:lnTo>
                    <a:pt x="24" y="248"/>
                  </a:lnTo>
                  <a:lnTo>
                    <a:pt x="40" y="264"/>
                  </a:lnTo>
                  <a:lnTo>
                    <a:pt x="56" y="248"/>
                  </a:lnTo>
                  <a:lnTo>
                    <a:pt x="40" y="224"/>
                  </a:lnTo>
                  <a:lnTo>
                    <a:pt x="56" y="208"/>
                  </a:lnTo>
                  <a:lnTo>
                    <a:pt x="80" y="216"/>
                  </a:lnTo>
                  <a:lnTo>
                    <a:pt x="88" y="184"/>
                  </a:lnTo>
                  <a:lnTo>
                    <a:pt x="40" y="168"/>
                  </a:lnTo>
                  <a:lnTo>
                    <a:pt x="40" y="136"/>
                  </a:lnTo>
                  <a:lnTo>
                    <a:pt x="64" y="136"/>
                  </a:lnTo>
                  <a:lnTo>
                    <a:pt x="64" y="112"/>
                  </a:lnTo>
                  <a:lnTo>
                    <a:pt x="0" y="96"/>
                  </a:lnTo>
                  <a:lnTo>
                    <a:pt x="8" y="64"/>
                  </a:lnTo>
                  <a:lnTo>
                    <a:pt x="48" y="72"/>
                  </a:lnTo>
                  <a:lnTo>
                    <a:pt x="56" y="48"/>
                  </a:lnTo>
                  <a:lnTo>
                    <a:pt x="32" y="40"/>
                  </a:lnTo>
                  <a:lnTo>
                    <a:pt x="48" y="8"/>
                  </a:lnTo>
                  <a:lnTo>
                    <a:pt x="72"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8" name="Freeform 35"/>
            <p:cNvSpPr>
              <a:spLocks/>
            </p:cNvSpPr>
            <p:nvPr/>
          </p:nvSpPr>
          <p:spPr bwMode="auto">
            <a:xfrm>
              <a:off x="1920" y="804"/>
              <a:ext cx="144" cy="328"/>
            </a:xfrm>
            <a:custGeom>
              <a:avLst/>
              <a:gdLst>
                <a:gd name="T0" fmla="*/ 128 w 144"/>
                <a:gd name="T1" fmla="*/ 328 h 328"/>
                <a:gd name="T2" fmla="*/ 128 w 144"/>
                <a:gd name="T3" fmla="*/ 328 h 328"/>
                <a:gd name="T4" fmla="*/ 144 w 144"/>
                <a:gd name="T5" fmla="*/ 304 h 328"/>
                <a:gd name="T6" fmla="*/ 128 w 144"/>
                <a:gd name="T7" fmla="*/ 272 h 328"/>
                <a:gd name="T8" fmla="*/ 80 w 144"/>
                <a:gd name="T9" fmla="*/ 288 h 328"/>
                <a:gd name="T10" fmla="*/ 64 w 144"/>
                <a:gd name="T11" fmla="*/ 256 h 328"/>
                <a:gd name="T12" fmla="*/ 88 w 144"/>
                <a:gd name="T13" fmla="*/ 240 h 328"/>
                <a:gd name="T14" fmla="*/ 80 w 144"/>
                <a:gd name="T15" fmla="*/ 224 h 328"/>
                <a:gd name="T16" fmla="*/ 56 w 144"/>
                <a:gd name="T17" fmla="*/ 216 h 328"/>
                <a:gd name="T18" fmla="*/ 56 w 144"/>
                <a:gd name="T19" fmla="*/ 192 h 328"/>
                <a:gd name="T20" fmla="*/ 96 w 144"/>
                <a:gd name="T21" fmla="*/ 184 h 328"/>
                <a:gd name="T22" fmla="*/ 96 w 144"/>
                <a:gd name="T23" fmla="*/ 160 h 328"/>
                <a:gd name="T24" fmla="*/ 80 w 144"/>
                <a:gd name="T25" fmla="*/ 168 h 328"/>
                <a:gd name="T26" fmla="*/ 64 w 144"/>
                <a:gd name="T27" fmla="*/ 144 h 328"/>
                <a:gd name="T28" fmla="*/ 88 w 144"/>
                <a:gd name="T29" fmla="*/ 120 h 328"/>
                <a:gd name="T30" fmla="*/ 72 w 144"/>
                <a:gd name="T31" fmla="*/ 96 h 328"/>
                <a:gd name="T32" fmla="*/ 40 w 144"/>
                <a:gd name="T33" fmla="*/ 112 h 328"/>
                <a:gd name="T34" fmla="*/ 16 w 144"/>
                <a:gd name="T35" fmla="*/ 96 h 328"/>
                <a:gd name="T36" fmla="*/ 24 w 144"/>
                <a:gd name="T37" fmla="*/ 80 h 328"/>
                <a:gd name="T38" fmla="*/ 24 w 144"/>
                <a:gd name="T39" fmla="*/ 72 h 328"/>
                <a:gd name="T40" fmla="*/ 8 w 144"/>
                <a:gd name="T41" fmla="*/ 72 h 328"/>
                <a:gd name="T42" fmla="*/ 0 w 144"/>
                <a:gd name="T43" fmla="*/ 48 h 328"/>
                <a:gd name="T44" fmla="*/ 8 w 144"/>
                <a:gd name="T45" fmla="*/ 24 h 328"/>
                <a:gd name="T46" fmla="*/ 8 w 144"/>
                <a:gd name="T47" fmla="*/ 0 h 328"/>
                <a:gd name="T48" fmla="*/ 8 w 144"/>
                <a:gd name="T49" fmla="*/ 0 h 3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4"/>
                <a:gd name="T76" fmla="*/ 0 h 328"/>
                <a:gd name="T77" fmla="*/ 144 w 144"/>
                <a:gd name="T78" fmla="*/ 328 h 3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4" h="328">
                  <a:moveTo>
                    <a:pt x="128" y="328"/>
                  </a:moveTo>
                  <a:lnTo>
                    <a:pt x="128" y="328"/>
                  </a:lnTo>
                  <a:lnTo>
                    <a:pt x="144" y="304"/>
                  </a:lnTo>
                  <a:lnTo>
                    <a:pt x="128" y="272"/>
                  </a:lnTo>
                  <a:lnTo>
                    <a:pt x="80" y="288"/>
                  </a:lnTo>
                  <a:lnTo>
                    <a:pt x="64" y="256"/>
                  </a:lnTo>
                  <a:lnTo>
                    <a:pt x="88" y="240"/>
                  </a:lnTo>
                  <a:lnTo>
                    <a:pt x="80" y="224"/>
                  </a:lnTo>
                  <a:lnTo>
                    <a:pt x="56" y="216"/>
                  </a:lnTo>
                  <a:lnTo>
                    <a:pt x="56" y="192"/>
                  </a:lnTo>
                  <a:lnTo>
                    <a:pt x="96" y="184"/>
                  </a:lnTo>
                  <a:lnTo>
                    <a:pt x="96" y="160"/>
                  </a:lnTo>
                  <a:lnTo>
                    <a:pt x="80" y="168"/>
                  </a:lnTo>
                  <a:lnTo>
                    <a:pt x="64" y="144"/>
                  </a:lnTo>
                  <a:lnTo>
                    <a:pt x="88" y="120"/>
                  </a:lnTo>
                  <a:lnTo>
                    <a:pt x="72" y="96"/>
                  </a:lnTo>
                  <a:lnTo>
                    <a:pt x="40" y="112"/>
                  </a:lnTo>
                  <a:lnTo>
                    <a:pt x="16" y="96"/>
                  </a:lnTo>
                  <a:lnTo>
                    <a:pt x="24" y="80"/>
                  </a:lnTo>
                  <a:lnTo>
                    <a:pt x="24" y="72"/>
                  </a:lnTo>
                  <a:lnTo>
                    <a:pt x="8" y="72"/>
                  </a:lnTo>
                  <a:lnTo>
                    <a:pt x="0" y="48"/>
                  </a:lnTo>
                  <a:lnTo>
                    <a:pt x="8" y="24"/>
                  </a:lnTo>
                  <a:lnTo>
                    <a:pt x="8"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9" name="Freeform 36"/>
            <p:cNvSpPr>
              <a:spLocks/>
            </p:cNvSpPr>
            <p:nvPr/>
          </p:nvSpPr>
          <p:spPr bwMode="auto">
            <a:xfrm>
              <a:off x="1920" y="796"/>
              <a:ext cx="136" cy="328"/>
            </a:xfrm>
            <a:custGeom>
              <a:avLst/>
              <a:gdLst>
                <a:gd name="T0" fmla="*/ 120 w 136"/>
                <a:gd name="T1" fmla="*/ 328 h 328"/>
                <a:gd name="T2" fmla="*/ 128 w 136"/>
                <a:gd name="T3" fmla="*/ 304 h 328"/>
                <a:gd name="T4" fmla="*/ 136 w 136"/>
                <a:gd name="T5" fmla="*/ 288 h 328"/>
                <a:gd name="T6" fmla="*/ 120 w 136"/>
                <a:gd name="T7" fmla="*/ 280 h 328"/>
                <a:gd name="T8" fmla="*/ 96 w 136"/>
                <a:gd name="T9" fmla="*/ 280 h 328"/>
                <a:gd name="T10" fmla="*/ 72 w 136"/>
                <a:gd name="T11" fmla="*/ 280 h 328"/>
                <a:gd name="T12" fmla="*/ 64 w 136"/>
                <a:gd name="T13" fmla="*/ 264 h 328"/>
                <a:gd name="T14" fmla="*/ 72 w 136"/>
                <a:gd name="T15" fmla="*/ 248 h 328"/>
                <a:gd name="T16" fmla="*/ 80 w 136"/>
                <a:gd name="T17" fmla="*/ 232 h 328"/>
                <a:gd name="T18" fmla="*/ 64 w 136"/>
                <a:gd name="T19" fmla="*/ 216 h 328"/>
                <a:gd name="T20" fmla="*/ 48 w 136"/>
                <a:gd name="T21" fmla="*/ 216 h 328"/>
                <a:gd name="T22" fmla="*/ 40 w 136"/>
                <a:gd name="T23" fmla="*/ 208 h 328"/>
                <a:gd name="T24" fmla="*/ 48 w 136"/>
                <a:gd name="T25" fmla="*/ 192 h 328"/>
                <a:gd name="T26" fmla="*/ 72 w 136"/>
                <a:gd name="T27" fmla="*/ 184 h 328"/>
                <a:gd name="T28" fmla="*/ 88 w 136"/>
                <a:gd name="T29" fmla="*/ 176 h 328"/>
                <a:gd name="T30" fmla="*/ 88 w 136"/>
                <a:gd name="T31" fmla="*/ 168 h 328"/>
                <a:gd name="T32" fmla="*/ 80 w 136"/>
                <a:gd name="T33" fmla="*/ 168 h 328"/>
                <a:gd name="T34" fmla="*/ 64 w 136"/>
                <a:gd name="T35" fmla="*/ 160 h 328"/>
                <a:gd name="T36" fmla="*/ 72 w 136"/>
                <a:gd name="T37" fmla="*/ 136 h 328"/>
                <a:gd name="T38" fmla="*/ 72 w 136"/>
                <a:gd name="T39" fmla="*/ 112 h 328"/>
                <a:gd name="T40" fmla="*/ 48 w 136"/>
                <a:gd name="T41" fmla="*/ 104 h 328"/>
                <a:gd name="T42" fmla="*/ 16 w 136"/>
                <a:gd name="T43" fmla="*/ 104 h 328"/>
                <a:gd name="T44" fmla="*/ 16 w 136"/>
                <a:gd name="T45" fmla="*/ 88 h 328"/>
                <a:gd name="T46" fmla="*/ 16 w 136"/>
                <a:gd name="T47" fmla="*/ 80 h 328"/>
                <a:gd name="T48" fmla="*/ 8 w 136"/>
                <a:gd name="T49" fmla="*/ 72 h 328"/>
                <a:gd name="T50" fmla="*/ 0 w 136"/>
                <a:gd name="T51" fmla="*/ 72 h 328"/>
                <a:gd name="T52" fmla="*/ 0 w 136"/>
                <a:gd name="T53" fmla="*/ 40 h 328"/>
                <a:gd name="T54" fmla="*/ 0 w 136"/>
                <a:gd name="T55" fmla="*/ 0 h 3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36"/>
                <a:gd name="T85" fmla="*/ 0 h 328"/>
                <a:gd name="T86" fmla="*/ 136 w 136"/>
                <a:gd name="T87" fmla="*/ 328 h 32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36" h="328">
                  <a:moveTo>
                    <a:pt x="120" y="328"/>
                  </a:moveTo>
                  <a:lnTo>
                    <a:pt x="128" y="304"/>
                  </a:lnTo>
                  <a:lnTo>
                    <a:pt x="136" y="288"/>
                  </a:lnTo>
                  <a:lnTo>
                    <a:pt x="120" y="280"/>
                  </a:lnTo>
                  <a:lnTo>
                    <a:pt x="96" y="280"/>
                  </a:lnTo>
                  <a:lnTo>
                    <a:pt x="72" y="280"/>
                  </a:lnTo>
                  <a:lnTo>
                    <a:pt x="64" y="264"/>
                  </a:lnTo>
                  <a:lnTo>
                    <a:pt x="72" y="248"/>
                  </a:lnTo>
                  <a:lnTo>
                    <a:pt x="80" y="232"/>
                  </a:lnTo>
                  <a:lnTo>
                    <a:pt x="64" y="216"/>
                  </a:lnTo>
                  <a:lnTo>
                    <a:pt x="48" y="216"/>
                  </a:lnTo>
                  <a:lnTo>
                    <a:pt x="40" y="208"/>
                  </a:lnTo>
                  <a:lnTo>
                    <a:pt x="48" y="192"/>
                  </a:lnTo>
                  <a:lnTo>
                    <a:pt x="72" y="184"/>
                  </a:lnTo>
                  <a:lnTo>
                    <a:pt x="88" y="176"/>
                  </a:lnTo>
                  <a:lnTo>
                    <a:pt x="88" y="168"/>
                  </a:lnTo>
                  <a:lnTo>
                    <a:pt x="80" y="168"/>
                  </a:lnTo>
                  <a:lnTo>
                    <a:pt x="64" y="160"/>
                  </a:lnTo>
                  <a:lnTo>
                    <a:pt x="72" y="136"/>
                  </a:lnTo>
                  <a:lnTo>
                    <a:pt x="72" y="112"/>
                  </a:lnTo>
                  <a:lnTo>
                    <a:pt x="48" y="104"/>
                  </a:lnTo>
                  <a:lnTo>
                    <a:pt x="16" y="104"/>
                  </a:lnTo>
                  <a:lnTo>
                    <a:pt x="16" y="88"/>
                  </a:lnTo>
                  <a:lnTo>
                    <a:pt x="16" y="80"/>
                  </a:lnTo>
                  <a:lnTo>
                    <a:pt x="8" y="72"/>
                  </a:lnTo>
                  <a:lnTo>
                    <a:pt x="0" y="72"/>
                  </a:lnTo>
                  <a:lnTo>
                    <a:pt x="0" y="40"/>
                  </a:lnTo>
                  <a:lnTo>
                    <a:pt x="0"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0" name="Freeform 37"/>
            <p:cNvSpPr>
              <a:spLocks/>
            </p:cNvSpPr>
            <p:nvPr/>
          </p:nvSpPr>
          <p:spPr bwMode="auto">
            <a:xfrm>
              <a:off x="1664" y="996"/>
              <a:ext cx="304" cy="192"/>
            </a:xfrm>
            <a:custGeom>
              <a:avLst/>
              <a:gdLst>
                <a:gd name="T0" fmla="*/ 304 w 304"/>
                <a:gd name="T1" fmla="*/ 184 h 192"/>
                <a:gd name="T2" fmla="*/ 296 w 304"/>
                <a:gd name="T3" fmla="*/ 192 h 192"/>
                <a:gd name="T4" fmla="*/ 280 w 304"/>
                <a:gd name="T5" fmla="*/ 192 h 192"/>
                <a:gd name="T6" fmla="*/ 264 w 304"/>
                <a:gd name="T7" fmla="*/ 176 h 192"/>
                <a:gd name="T8" fmla="*/ 256 w 304"/>
                <a:gd name="T9" fmla="*/ 152 h 192"/>
                <a:gd name="T10" fmla="*/ 232 w 304"/>
                <a:gd name="T11" fmla="*/ 160 h 192"/>
                <a:gd name="T12" fmla="*/ 208 w 304"/>
                <a:gd name="T13" fmla="*/ 160 h 192"/>
                <a:gd name="T14" fmla="*/ 216 w 304"/>
                <a:gd name="T15" fmla="*/ 144 h 192"/>
                <a:gd name="T16" fmla="*/ 224 w 304"/>
                <a:gd name="T17" fmla="*/ 128 h 192"/>
                <a:gd name="T18" fmla="*/ 208 w 304"/>
                <a:gd name="T19" fmla="*/ 120 h 192"/>
                <a:gd name="T20" fmla="*/ 192 w 304"/>
                <a:gd name="T21" fmla="*/ 120 h 192"/>
                <a:gd name="T22" fmla="*/ 184 w 304"/>
                <a:gd name="T23" fmla="*/ 120 h 192"/>
                <a:gd name="T24" fmla="*/ 184 w 304"/>
                <a:gd name="T25" fmla="*/ 96 h 192"/>
                <a:gd name="T26" fmla="*/ 184 w 304"/>
                <a:gd name="T27" fmla="*/ 72 h 192"/>
                <a:gd name="T28" fmla="*/ 152 w 304"/>
                <a:gd name="T29" fmla="*/ 80 h 192"/>
                <a:gd name="T30" fmla="*/ 136 w 304"/>
                <a:gd name="T31" fmla="*/ 88 h 192"/>
                <a:gd name="T32" fmla="*/ 112 w 304"/>
                <a:gd name="T33" fmla="*/ 88 h 192"/>
                <a:gd name="T34" fmla="*/ 120 w 304"/>
                <a:gd name="T35" fmla="*/ 80 h 192"/>
                <a:gd name="T36" fmla="*/ 112 w 304"/>
                <a:gd name="T37" fmla="*/ 64 h 192"/>
                <a:gd name="T38" fmla="*/ 88 w 304"/>
                <a:gd name="T39" fmla="*/ 64 h 192"/>
                <a:gd name="T40" fmla="*/ 72 w 304"/>
                <a:gd name="T41" fmla="*/ 80 h 192"/>
                <a:gd name="T42" fmla="*/ 56 w 304"/>
                <a:gd name="T43" fmla="*/ 96 h 192"/>
                <a:gd name="T44" fmla="*/ 32 w 304"/>
                <a:gd name="T45" fmla="*/ 96 h 192"/>
                <a:gd name="T46" fmla="*/ 40 w 304"/>
                <a:gd name="T47" fmla="*/ 64 h 192"/>
                <a:gd name="T48" fmla="*/ 48 w 304"/>
                <a:gd name="T49" fmla="*/ 48 h 192"/>
                <a:gd name="T50" fmla="*/ 40 w 304"/>
                <a:gd name="T51" fmla="*/ 40 h 192"/>
                <a:gd name="T52" fmla="*/ 24 w 304"/>
                <a:gd name="T53" fmla="*/ 40 h 192"/>
                <a:gd name="T54" fmla="*/ 8 w 304"/>
                <a:gd name="T55" fmla="*/ 48 h 192"/>
                <a:gd name="T56" fmla="*/ 0 w 304"/>
                <a:gd name="T57" fmla="*/ 24 h 192"/>
                <a:gd name="T58" fmla="*/ 0 w 304"/>
                <a:gd name="T59" fmla="*/ 0 h 1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4"/>
                <a:gd name="T91" fmla="*/ 0 h 192"/>
                <a:gd name="T92" fmla="*/ 304 w 304"/>
                <a:gd name="T93" fmla="*/ 192 h 1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4" h="192">
                  <a:moveTo>
                    <a:pt x="304" y="184"/>
                  </a:moveTo>
                  <a:lnTo>
                    <a:pt x="296" y="192"/>
                  </a:lnTo>
                  <a:lnTo>
                    <a:pt x="280" y="192"/>
                  </a:lnTo>
                  <a:lnTo>
                    <a:pt x="264" y="176"/>
                  </a:lnTo>
                  <a:lnTo>
                    <a:pt x="256" y="152"/>
                  </a:lnTo>
                  <a:lnTo>
                    <a:pt x="232" y="160"/>
                  </a:lnTo>
                  <a:lnTo>
                    <a:pt x="208" y="160"/>
                  </a:lnTo>
                  <a:lnTo>
                    <a:pt x="216" y="144"/>
                  </a:lnTo>
                  <a:lnTo>
                    <a:pt x="224" y="128"/>
                  </a:lnTo>
                  <a:lnTo>
                    <a:pt x="208" y="120"/>
                  </a:lnTo>
                  <a:lnTo>
                    <a:pt x="192" y="120"/>
                  </a:lnTo>
                  <a:lnTo>
                    <a:pt x="184" y="120"/>
                  </a:lnTo>
                  <a:lnTo>
                    <a:pt x="184" y="96"/>
                  </a:lnTo>
                  <a:lnTo>
                    <a:pt x="184" y="72"/>
                  </a:lnTo>
                  <a:lnTo>
                    <a:pt x="152" y="80"/>
                  </a:lnTo>
                  <a:lnTo>
                    <a:pt x="136" y="88"/>
                  </a:lnTo>
                  <a:lnTo>
                    <a:pt x="112" y="88"/>
                  </a:lnTo>
                  <a:lnTo>
                    <a:pt x="120" y="80"/>
                  </a:lnTo>
                  <a:lnTo>
                    <a:pt x="112" y="64"/>
                  </a:lnTo>
                  <a:lnTo>
                    <a:pt x="88" y="64"/>
                  </a:lnTo>
                  <a:lnTo>
                    <a:pt x="72" y="80"/>
                  </a:lnTo>
                  <a:lnTo>
                    <a:pt x="56" y="96"/>
                  </a:lnTo>
                  <a:lnTo>
                    <a:pt x="32" y="96"/>
                  </a:lnTo>
                  <a:lnTo>
                    <a:pt x="40" y="64"/>
                  </a:lnTo>
                  <a:lnTo>
                    <a:pt x="48" y="48"/>
                  </a:lnTo>
                  <a:lnTo>
                    <a:pt x="40" y="40"/>
                  </a:lnTo>
                  <a:lnTo>
                    <a:pt x="24" y="40"/>
                  </a:lnTo>
                  <a:lnTo>
                    <a:pt x="8" y="48"/>
                  </a:lnTo>
                  <a:lnTo>
                    <a:pt x="0" y="24"/>
                  </a:lnTo>
                  <a:lnTo>
                    <a:pt x="0"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1" name="Freeform 38"/>
            <p:cNvSpPr>
              <a:spLocks/>
            </p:cNvSpPr>
            <p:nvPr/>
          </p:nvSpPr>
          <p:spPr bwMode="auto">
            <a:xfrm>
              <a:off x="1672" y="1004"/>
              <a:ext cx="312" cy="192"/>
            </a:xfrm>
            <a:custGeom>
              <a:avLst/>
              <a:gdLst>
                <a:gd name="T0" fmla="*/ 312 w 312"/>
                <a:gd name="T1" fmla="*/ 176 h 192"/>
                <a:gd name="T2" fmla="*/ 312 w 312"/>
                <a:gd name="T3" fmla="*/ 176 h 192"/>
                <a:gd name="T4" fmla="*/ 304 w 312"/>
                <a:gd name="T5" fmla="*/ 184 h 192"/>
                <a:gd name="T6" fmla="*/ 288 w 312"/>
                <a:gd name="T7" fmla="*/ 192 h 192"/>
                <a:gd name="T8" fmla="*/ 272 w 312"/>
                <a:gd name="T9" fmla="*/ 192 h 192"/>
                <a:gd name="T10" fmla="*/ 272 w 312"/>
                <a:gd name="T11" fmla="*/ 160 h 192"/>
                <a:gd name="T12" fmla="*/ 248 w 312"/>
                <a:gd name="T13" fmla="*/ 144 h 192"/>
                <a:gd name="T14" fmla="*/ 224 w 312"/>
                <a:gd name="T15" fmla="*/ 168 h 192"/>
                <a:gd name="T16" fmla="*/ 208 w 312"/>
                <a:gd name="T17" fmla="*/ 152 h 192"/>
                <a:gd name="T18" fmla="*/ 232 w 312"/>
                <a:gd name="T19" fmla="*/ 136 h 192"/>
                <a:gd name="T20" fmla="*/ 224 w 312"/>
                <a:gd name="T21" fmla="*/ 120 h 192"/>
                <a:gd name="T22" fmla="*/ 192 w 312"/>
                <a:gd name="T23" fmla="*/ 120 h 192"/>
                <a:gd name="T24" fmla="*/ 184 w 312"/>
                <a:gd name="T25" fmla="*/ 104 h 192"/>
                <a:gd name="T26" fmla="*/ 200 w 312"/>
                <a:gd name="T27" fmla="*/ 80 h 192"/>
                <a:gd name="T28" fmla="*/ 176 w 312"/>
                <a:gd name="T29" fmla="*/ 64 h 192"/>
                <a:gd name="T30" fmla="*/ 136 w 312"/>
                <a:gd name="T31" fmla="*/ 96 h 192"/>
                <a:gd name="T32" fmla="*/ 112 w 312"/>
                <a:gd name="T33" fmla="*/ 80 h 192"/>
                <a:gd name="T34" fmla="*/ 128 w 312"/>
                <a:gd name="T35" fmla="*/ 64 h 192"/>
                <a:gd name="T36" fmla="*/ 96 w 312"/>
                <a:gd name="T37" fmla="*/ 56 h 192"/>
                <a:gd name="T38" fmla="*/ 56 w 312"/>
                <a:gd name="T39" fmla="*/ 104 h 192"/>
                <a:gd name="T40" fmla="*/ 32 w 312"/>
                <a:gd name="T41" fmla="*/ 80 h 192"/>
                <a:gd name="T42" fmla="*/ 56 w 312"/>
                <a:gd name="T43" fmla="*/ 48 h 192"/>
                <a:gd name="T44" fmla="*/ 40 w 312"/>
                <a:gd name="T45" fmla="*/ 32 h 192"/>
                <a:gd name="T46" fmla="*/ 24 w 312"/>
                <a:gd name="T47" fmla="*/ 48 h 192"/>
                <a:gd name="T48" fmla="*/ 0 w 312"/>
                <a:gd name="T49" fmla="*/ 24 h 192"/>
                <a:gd name="T50" fmla="*/ 0 w 312"/>
                <a:gd name="T51" fmla="*/ 0 h 192"/>
                <a:gd name="T52" fmla="*/ 0 w 312"/>
                <a:gd name="T53" fmla="*/ 0 h 1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12"/>
                <a:gd name="T82" fmla="*/ 0 h 192"/>
                <a:gd name="T83" fmla="*/ 312 w 312"/>
                <a:gd name="T84" fmla="*/ 192 h 1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12" h="192">
                  <a:moveTo>
                    <a:pt x="312" y="176"/>
                  </a:moveTo>
                  <a:lnTo>
                    <a:pt x="312" y="176"/>
                  </a:lnTo>
                  <a:lnTo>
                    <a:pt x="304" y="184"/>
                  </a:lnTo>
                  <a:lnTo>
                    <a:pt x="288" y="192"/>
                  </a:lnTo>
                  <a:lnTo>
                    <a:pt x="272" y="192"/>
                  </a:lnTo>
                  <a:lnTo>
                    <a:pt x="272" y="160"/>
                  </a:lnTo>
                  <a:lnTo>
                    <a:pt x="248" y="144"/>
                  </a:lnTo>
                  <a:lnTo>
                    <a:pt x="224" y="168"/>
                  </a:lnTo>
                  <a:lnTo>
                    <a:pt x="208" y="152"/>
                  </a:lnTo>
                  <a:lnTo>
                    <a:pt x="232" y="136"/>
                  </a:lnTo>
                  <a:lnTo>
                    <a:pt x="224" y="120"/>
                  </a:lnTo>
                  <a:lnTo>
                    <a:pt x="192" y="120"/>
                  </a:lnTo>
                  <a:lnTo>
                    <a:pt x="184" y="104"/>
                  </a:lnTo>
                  <a:lnTo>
                    <a:pt x="200" y="80"/>
                  </a:lnTo>
                  <a:lnTo>
                    <a:pt x="176" y="64"/>
                  </a:lnTo>
                  <a:lnTo>
                    <a:pt x="136" y="96"/>
                  </a:lnTo>
                  <a:lnTo>
                    <a:pt x="112" y="80"/>
                  </a:lnTo>
                  <a:lnTo>
                    <a:pt x="128" y="64"/>
                  </a:lnTo>
                  <a:lnTo>
                    <a:pt x="96" y="56"/>
                  </a:lnTo>
                  <a:lnTo>
                    <a:pt x="56" y="104"/>
                  </a:lnTo>
                  <a:lnTo>
                    <a:pt x="32" y="80"/>
                  </a:lnTo>
                  <a:lnTo>
                    <a:pt x="56" y="48"/>
                  </a:lnTo>
                  <a:lnTo>
                    <a:pt x="40" y="32"/>
                  </a:lnTo>
                  <a:lnTo>
                    <a:pt x="24" y="48"/>
                  </a:lnTo>
                  <a:lnTo>
                    <a:pt x="0" y="24"/>
                  </a:lnTo>
                  <a:lnTo>
                    <a:pt x="0"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2" name="Freeform 39"/>
            <p:cNvSpPr>
              <a:spLocks/>
            </p:cNvSpPr>
            <p:nvPr/>
          </p:nvSpPr>
          <p:spPr bwMode="auto">
            <a:xfrm>
              <a:off x="1640" y="1316"/>
              <a:ext cx="344" cy="80"/>
            </a:xfrm>
            <a:custGeom>
              <a:avLst/>
              <a:gdLst>
                <a:gd name="T0" fmla="*/ 344 w 344"/>
                <a:gd name="T1" fmla="*/ 16 h 80"/>
                <a:gd name="T2" fmla="*/ 344 w 344"/>
                <a:gd name="T3" fmla="*/ 16 h 80"/>
                <a:gd name="T4" fmla="*/ 328 w 344"/>
                <a:gd name="T5" fmla="*/ 0 h 80"/>
                <a:gd name="T6" fmla="*/ 296 w 344"/>
                <a:gd name="T7" fmla="*/ 8 h 80"/>
                <a:gd name="T8" fmla="*/ 296 w 344"/>
                <a:gd name="T9" fmla="*/ 56 h 80"/>
                <a:gd name="T10" fmla="*/ 264 w 344"/>
                <a:gd name="T11" fmla="*/ 64 h 80"/>
                <a:gd name="T12" fmla="*/ 248 w 344"/>
                <a:gd name="T13" fmla="*/ 32 h 80"/>
                <a:gd name="T14" fmla="*/ 232 w 344"/>
                <a:gd name="T15" fmla="*/ 40 h 80"/>
                <a:gd name="T16" fmla="*/ 224 w 344"/>
                <a:gd name="T17" fmla="*/ 64 h 80"/>
                <a:gd name="T18" fmla="*/ 200 w 344"/>
                <a:gd name="T19" fmla="*/ 64 h 80"/>
                <a:gd name="T20" fmla="*/ 200 w 344"/>
                <a:gd name="T21" fmla="*/ 16 h 80"/>
                <a:gd name="T22" fmla="*/ 176 w 344"/>
                <a:gd name="T23" fmla="*/ 8 h 80"/>
                <a:gd name="T24" fmla="*/ 176 w 344"/>
                <a:gd name="T25" fmla="*/ 32 h 80"/>
                <a:gd name="T26" fmla="*/ 152 w 344"/>
                <a:gd name="T27" fmla="*/ 32 h 80"/>
                <a:gd name="T28" fmla="*/ 136 w 344"/>
                <a:gd name="T29" fmla="*/ 8 h 80"/>
                <a:gd name="T30" fmla="*/ 112 w 344"/>
                <a:gd name="T31" fmla="*/ 16 h 80"/>
                <a:gd name="T32" fmla="*/ 112 w 344"/>
                <a:gd name="T33" fmla="*/ 56 h 80"/>
                <a:gd name="T34" fmla="*/ 96 w 344"/>
                <a:gd name="T35" fmla="*/ 72 h 80"/>
                <a:gd name="T36" fmla="*/ 88 w 344"/>
                <a:gd name="T37" fmla="*/ 64 h 80"/>
                <a:gd name="T38" fmla="*/ 72 w 344"/>
                <a:gd name="T39" fmla="*/ 64 h 80"/>
                <a:gd name="T40" fmla="*/ 72 w 344"/>
                <a:gd name="T41" fmla="*/ 80 h 80"/>
                <a:gd name="T42" fmla="*/ 48 w 344"/>
                <a:gd name="T43" fmla="*/ 80 h 80"/>
                <a:gd name="T44" fmla="*/ 24 w 344"/>
                <a:gd name="T45" fmla="*/ 64 h 80"/>
                <a:gd name="T46" fmla="*/ 0 w 344"/>
                <a:gd name="T47" fmla="*/ 56 h 80"/>
                <a:gd name="T48" fmla="*/ 0 w 344"/>
                <a:gd name="T49" fmla="*/ 56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4"/>
                <a:gd name="T76" fmla="*/ 0 h 80"/>
                <a:gd name="T77" fmla="*/ 344 w 344"/>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4" h="80">
                  <a:moveTo>
                    <a:pt x="344" y="16"/>
                  </a:moveTo>
                  <a:lnTo>
                    <a:pt x="344" y="16"/>
                  </a:lnTo>
                  <a:lnTo>
                    <a:pt x="328" y="0"/>
                  </a:lnTo>
                  <a:lnTo>
                    <a:pt x="296" y="8"/>
                  </a:lnTo>
                  <a:lnTo>
                    <a:pt x="296" y="56"/>
                  </a:lnTo>
                  <a:lnTo>
                    <a:pt x="264" y="64"/>
                  </a:lnTo>
                  <a:lnTo>
                    <a:pt x="248" y="32"/>
                  </a:lnTo>
                  <a:lnTo>
                    <a:pt x="232" y="40"/>
                  </a:lnTo>
                  <a:lnTo>
                    <a:pt x="224" y="64"/>
                  </a:lnTo>
                  <a:lnTo>
                    <a:pt x="200" y="64"/>
                  </a:lnTo>
                  <a:lnTo>
                    <a:pt x="200" y="16"/>
                  </a:lnTo>
                  <a:lnTo>
                    <a:pt x="176" y="8"/>
                  </a:lnTo>
                  <a:lnTo>
                    <a:pt x="176" y="32"/>
                  </a:lnTo>
                  <a:lnTo>
                    <a:pt x="152" y="32"/>
                  </a:lnTo>
                  <a:lnTo>
                    <a:pt x="136" y="8"/>
                  </a:lnTo>
                  <a:lnTo>
                    <a:pt x="112" y="16"/>
                  </a:lnTo>
                  <a:lnTo>
                    <a:pt x="112" y="56"/>
                  </a:lnTo>
                  <a:lnTo>
                    <a:pt x="96" y="72"/>
                  </a:lnTo>
                  <a:lnTo>
                    <a:pt x="88" y="64"/>
                  </a:lnTo>
                  <a:lnTo>
                    <a:pt x="72" y="64"/>
                  </a:lnTo>
                  <a:lnTo>
                    <a:pt x="72" y="80"/>
                  </a:lnTo>
                  <a:lnTo>
                    <a:pt x="48" y="80"/>
                  </a:lnTo>
                  <a:lnTo>
                    <a:pt x="24" y="64"/>
                  </a:lnTo>
                  <a:lnTo>
                    <a:pt x="0" y="56"/>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3" name="Freeform 40"/>
            <p:cNvSpPr>
              <a:spLocks/>
            </p:cNvSpPr>
            <p:nvPr/>
          </p:nvSpPr>
          <p:spPr bwMode="auto">
            <a:xfrm>
              <a:off x="1632" y="1308"/>
              <a:ext cx="344" cy="80"/>
            </a:xfrm>
            <a:custGeom>
              <a:avLst/>
              <a:gdLst>
                <a:gd name="T0" fmla="*/ 344 w 344"/>
                <a:gd name="T1" fmla="*/ 16 h 80"/>
                <a:gd name="T2" fmla="*/ 320 w 344"/>
                <a:gd name="T3" fmla="*/ 0 h 80"/>
                <a:gd name="T4" fmla="*/ 312 w 344"/>
                <a:gd name="T5" fmla="*/ 0 h 80"/>
                <a:gd name="T6" fmla="*/ 296 w 344"/>
                <a:gd name="T7" fmla="*/ 8 h 80"/>
                <a:gd name="T8" fmla="*/ 296 w 344"/>
                <a:gd name="T9" fmla="*/ 24 h 80"/>
                <a:gd name="T10" fmla="*/ 272 w 344"/>
                <a:gd name="T11" fmla="*/ 64 h 80"/>
                <a:gd name="T12" fmla="*/ 256 w 344"/>
                <a:gd name="T13" fmla="*/ 48 h 80"/>
                <a:gd name="T14" fmla="*/ 240 w 344"/>
                <a:gd name="T15" fmla="*/ 32 h 80"/>
                <a:gd name="T16" fmla="*/ 224 w 344"/>
                <a:gd name="T17" fmla="*/ 48 h 80"/>
                <a:gd name="T18" fmla="*/ 208 w 344"/>
                <a:gd name="T19" fmla="*/ 64 h 80"/>
                <a:gd name="T20" fmla="*/ 192 w 344"/>
                <a:gd name="T21" fmla="*/ 56 h 80"/>
                <a:gd name="T22" fmla="*/ 192 w 344"/>
                <a:gd name="T23" fmla="*/ 32 h 80"/>
                <a:gd name="T24" fmla="*/ 192 w 344"/>
                <a:gd name="T25" fmla="*/ 16 h 80"/>
                <a:gd name="T26" fmla="*/ 184 w 344"/>
                <a:gd name="T27" fmla="*/ 8 h 80"/>
                <a:gd name="T28" fmla="*/ 176 w 344"/>
                <a:gd name="T29" fmla="*/ 16 h 80"/>
                <a:gd name="T30" fmla="*/ 168 w 344"/>
                <a:gd name="T31" fmla="*/ 32 h 80"/>
                <a:gd name="T32" fmla="*/ 144 w 344"/>
                <a:gd name="T33" fmla="*/ 16 h 80"/>
                <a:gd name="T34" fmla="*/ 120 w 344"/>
                <a:gd name="T35" fmla="*/ 16 h 80"/>
                <a:gd name="T36" fmla="*/ 112 w 344"/>
                <a:gd name="T37" fmla="*/ 32 h 80"/>
                <a:gd name="T38" fmla="*/ 104 w 344"/>
                <a:gd name="T39" fmla="*/ 64 h 80"/>
                <a:gd name="T40" fmla="*/ 88 w 344"/>
                <a:gd name="T41" fmla="*/ 64 h 80"/>
                <a:gd name="T42" fmla="*/ 72 w 344"/>
                <a:gd name="T43" fmla="*/ 64 h 80"/>
                <a:gd name="T44" fmla="*/ 72 w 344"/>
                <a:gd name="T45" fmla="*/ 64 h 80"/>
                <a:gd name="T46" fmla="*/ 64 w 344"/>
                <a:gd name="T47" fmla="*/ 80 h 80"/>
                <a:gd name="T48" fmla="*/ 0 w 344"/>
                <a:gd name="T49" fmla="*/ 56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4"/>
                <a:gd name="T76" fmla="*/ 0 h 80"/>
                <a:gd name="T77" fmla="*/ 344 w 344"/>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4" h="80">
                  <a:moveTo>
                    <a:pt x="344" y="16"/>
                  </a:moveTo>
                  <a:lnTo>
                    <a:pt x="320" y="0"/>
                  </a:lnTo>
                  <a:lnTo>
                    <a:pt x="312" y="0"/>
                  </a:lnTo>
                  <a:lnTo>
                    <a:pt x="296" y="8"/>
                  </a:lnTo>
                  <a:lnTo>
                    <a:pt x="296" y="24"/>
                  </a:lnTo>
                  <a:lnTo>
                    <a:pt x="272" y="64"/>
                  </a:lnTo>
                  <a:lnTo>
                    <a:pt x="256" y="48"/>
                  </a:lnTo>
                  <a:lnTo>
                    <a:pt x="240" y="32"/>
                  </a:lnTo>
                  <a:lnTo>
                    <a:pt x="224" y="48"/>
                  </a:lnTo>
                  <a:lnTo>
                    <a:pt x="208" y="64"/>
                  </a:lnTo>
                  <a:lnTo>
                    <a:pt x="192" y="56"/>
                  </a:lnTo>
                  <a:lnTo>
                    <a:pt x="192" y="32"/>
                  </a:lnTo>
                  <a:lnTo>
                    <a:pt x="192" y="16"/>
                  </a:lnTo>
                  <a:lnTo>
                    <a:pt x="184" y="8"/>
                  </a:lnTo>
                  <a:lnTo>
                    <a:pt x="176" y="16"/>
                  </a:lnTo>
                  <a:lnTo>
                    <a:pt x="168" y="32"/>
                  </a:lnTo>
                  <a:lnTo>
                    <a:pt x="144" y="16"/>
                  </a:lnTo>
                  <a:lnTo>
                    <a:pt x="120" y="16"/>
                  </a:lnTo>
                  <a:lnTo>
                    <a:pt x="112" y="32"/>
                  </a:lnTo>
                  <a:lnTo>
                    <a:pt x="104" y="64"/>
                  </a:lnTo>
                  <a:lnTo>
                    <a:pt x="88" y="64"/>
                  </a:lnTo>
                  <a:lnTo>
                    <a:pt x="72" y="64"/>
                  </a:lnTo>
                  <a:lnTo>
                    <a:pt x="64" y="80"/>
                  </a:lnTo>
                  <a:lnTo>
                    <a:pt x="0" y="56"/>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4" name="Freeform 41"/>
            <p:cNvSpPr>
              <a:spLocks/>
            </p:cNvSpPr>
            <p:nvPr/>
          </p:nvSpPr>
          <p:spPr bwMode="auto">
            <a:xfrm>
              <a:off x="1760" y="1404"/>
              <a:ext cx="256" cy="264"/>
            </a:xfrm>
            <a:custGeom>
              <a:avLst/>
              <a:gdLst>
                <a:gd name="T0" fmla="*/ 248 w 256"/>
                <a:gd name="T1" fmla="*/ 0 h 264"/>
                <a:gd name="T2" fmla="*/ 256 w 256"/>
                <a:gd name="T3" fmla="*/ 16 h 264"/>
                <a:gd name="T4" fmla="*/ 256 w 256"/>
                <a:gd name="T5" fmla="*/ 32 h 264"/>
                <a:gd name="T6" fmla="*/ 240 w 256"/>
                <a:gd name="T7" fmla="*/ 40 h 264"/>
                <a:gd name="T8" fmla="*/ 208 w 256"/>
                <a:gd name="T9" fmla="*/ 48 h 264"/>
                <a:gd name="T10" fmla="*/ 200 w 256"/>
                <a:gd name="T11" fmla="*/ 56 h 264"/>
                <a:gd name="T12" fmla="*/ 208 w 256"/>
                <a:gd name="T13" fmla="*/ 72 h 264"/>
                <a:gd name="T14" fmla="*/ 208 w 256"/>
                <a:gd name="T15" fmla="*/ 96 h 264"/>
                <a:gd name="T16" fmla="*/ 192 w 256"/>
                <a:gd name="T17" fmla="*/ 80 h 264"/>
                <a:gd name="T18" fmla="*/ 176 w 256"/>
                <a:gd name="T19" fmla="*/ 72 h 264"/>
                <a:gd name="T20" fmla="*/ 168 w 256"/>
                <a:gd name="T21" fmla="*/ 88 h 264"/>
                <a:gd name="T22" fmla="*/ 160 w 256"/>
                <a:gd name="T23" fmla="*/ 112 h 264"/>
                <a:gd name="T24" fmla="*/ 136 w 256"/>
                <a:gd name="T25" fmla="*/ 96 h 264"/>
                <a:gd name="T26" fmla="*/ 120 w 256"/>
                <a:gd name="T27" fmla="*/ 96 h 264"/>
                <a:gd name="T28" fmla="*/ 112 w 256"/>
                <a:gd name="T29" fmla="*/ 104 h 264"/>
                <a:gd name="T30" fmla="*/ 120 w 256"/>
                <a:gd name="T31" fmla="*/ 120 h 264"/>
                <a:gd name="T32" fmla="*/ 120 w 256"/>
                <a:gd name="T33" fmla="*/ 168 h 264"/>
                <a:gd name="T34" fmla="*/ 104 w 256"/>
                <a:gd name="T35" fmla="*/ 160 h 264"/>
                <a:gd name="T36" fmla="*/ 88 w 256"/>
                <a:gd name="T37" fmla="*/ 168 h 264"/>
                <a:gd name="T38" fmla="*/ 96 w 256"/>
                <a:gd name="T39" fmla="*/ 200 h 264"/>
                <a:gd name="T40" fmla="*/ 104 w 256"/>
                <a:gd name="T41" fmla="*/ 224 h 264"/>
                <a:gd name="T42" fmla="*/ 104 w 256"/>
                <a:gd name="T43" fmla="*/ 248 h 264"/>
                <a:gd name="T44" fmla="*/ 72 w 256"/>
                <a:gd name="T45" fmla="*/ 232 h 264"/>
                <a:gd name="T46" fmla="*/ 56 w 256"/>
                <a:gd name="T47" fmla="*/ 224 h 264"/>
                <a:gd name="T48" fmla="*/ 48 w 256"/>
                <a:gd name="T49" fmla="*/ 232 h 264"/>
                <a:gd name="T50" fmla="*/ 48 w 256"/>
                <a:gd name="T51" fmla="*/ 240 h 264"/>
                <a:gd name="T52" fmla="*/ 48 w 256"/>
                <a:gd name="T53" fmla="*/ 264 h 264"/>
                <a:gd name="T54" fmla="*/ 24 w 256"/>
                <a:gd name="T55" fmla="*/ 264 h 264"/>
                <a:gd name="T56" fmla="*/ 0 w 256"/>
                <a:gd name="T57" fmla="*/ 264 h 26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56"/>
                <a:gd name="T88" fmla="*/ 0 h 264"/>
                <a:gd name="T89" fmla="*/ 256 w 256"/>
                <a:gd name="T90" fmla="*/ 264 h 26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56" h="264">
                  <a:moveTo>
                    <a:pt x="248" y="0"/>
                  </a:moveTo>
                  <a:lnTo>
                    <a:pt x="256" y="16"/>
                  </a:lnTo>
                  <a:lnTo>
                    <a:pt x="256" y="32"/>
                  </a:lnTo>
                  <a:lnTo>
                    <a:pt x="240" y="40"/>
                  </a:lnTo>
                  <a:lnTo>
                    <a:pt x="208" y="48"/>
                  </a:lnTo>
                  <a:lnTo>
                    <a:pt x="200" y="56"/>
                  </a:lnTo>
                  <a:lnTo>
                    <a:pt x="208" y="72"/>
                  </a:lnTo>
                  <a:lnTo>
                    <a:pt x="208" y="96"/>
                  </a:lnTo>
                  <a:lnTo>
                    <a:pt x="192" y="80"/>
                  </a:lnTo>
                  <a:lnTo>
                    <a:pt x="176" y="72"/>
                  </a:lnTo>
                  <a:lnTo>
                    <a:pt x="168" y="88"/>
                  </a:lnTo>
                  <a:lnTo>
                    <a:pt x="160" y="112"/>
                  </a:lnTo>
                  <a:lnTo>
                    <a:pt x="136" y="96"/>
                  </a:lnTo>
                  <a:lnTo>
                    <a:pt x="120" y="96"/>
                  </a:lnTo>
                  <a:lnTo>
                    <a:pt x="112" y="104"/>
                  </a:lnTo>
                  <a:lnTo>
                    <a:pt x="120" y="120"/>
                  </a:lnTo>
                  <a:lnTo>
                    <a:pt x="120" y="168"/>
                  </a:lnTo>
                  <a:lnTo>
                    <a:pt x="104" y="160"/>
                  </a:lnTo>
                  <a:lnTo>
                    <a:pt x="88" y="168"/>
                  </a:lnTo>
                  <a:lnTo>
                    <a:pt x="96" y="200"/>
                  </a:lnTo>
                  <a:lnTo>
                    <a:pt x="104" y="224"/>
                  </a:lnTo>
                  <a:lnTo>
                    <a:pt x="104" y="248"/>
                  </a:lnTo>
                  <a:lnTo>
                    <a:pt x="72" y="232"/>
                  </a:lnTo>
                  <a:lnTo>
                    <a:pt x="56" y="224"/>
                  </a:lnTo>
                  <a:lnTo>
                    <a:pt x="48" y="232"/>
                  </a:lnTo>
                  <a:lnTo>
                    <a:pt x="48" y="240"/>
                  </a:lnTo>
                  <a:lnTo>
                    <a:pt x="48" y="264"/>
                  </a:lnTo>
                  <a:lnTo>
                    <a:pt x="24" y="264"/>
                  </a:lnTo>
                  <a:lnTo>
                    <a:pt x="0" y="264"/>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5" name="Freeform 42"/>
            <p:cNvSpPr>
              <a:spLocks/>
            </p:cNvSpPr>
            <p:nvPr/>
          </p:nvSpPr>
          <p:spPr bwMode="auto">
            <a:xfrm>
              <a:off x="1776" y="1412"/>
              <a:ext cx="256" cy="272"/>
            </a:xfrm>
            <a:custGeom>
              <a:avLst/>
              <a:gdLst>
                <a:gd name="T0" fmla="*/ 248 w 256"/>
                <a:gd name="T1" fmla="*/ 0 h 272"/>
                <a:gd name="T2" fmla="*/ 248 w 256"/>
                <a:gd name="T3" fmla="*/ 0 h 272"/>
                <a:gd name="T4" fmla="*/ 248 w 256"/>
                <a:gd name="T5" fmla="*/ 8 h 272"/>
                <a:gd name="T6" fmla="*/ 256 w 256"/>
                <a:gd name="T7" fmla="*/ 24 h 272"/>
                <a:gd name="T8" fmla="*/ 248 w 256"/>
                <a:gd name="T9" fmla="*/ 40 h 272"/>
                <a:gd name="T10" fmla="*/ 216 w 256"/>
                <a:gd name="T11" fmla="*/ 40 h 272"/>
                <a:gd name="T12" fmla="*/ 200 w 256"/>
                <a:gd name="T13" fmla="*/ 56 h 272"/>
                <a:gd name="T14" fmla="*/ 216 w 256"/>
                <a:gd name="T15" fmla="*/ 88 h 272"/>
                <a:gd name="T16" fmla="*/ 192 w 256"/>
                <a:gd name="T17" fmla="*/ 96 h 272"/>
                <a:gd name="T18" fmla="*/ 184 w 256"/>
                <a:gd name="T19" fmla="*/ 72 h 272"/>
                <a:gd name="T20" fmla="*/ 168 w 256"/>
                <a:gd name="T21" fmla="*/ 72 h 272"/>
                <a:gd name="T22" fmla="*/ 168 w 256"/>
                <a:gd name="T23" fmla="*/ 104 h 272"/>
                <a:gd name="T24" fmla="*/ 144 w 256"/>
                <a:gd name="T25" fmla="*/ 112 h 272"/>
                <a:gd name="T26" fmla="*/ 128 w 256"/>
                <a:gd name="T27" fmla="*/ 88 h 272"/>
                <a:gd name="T28" fmla="*/ 104 w 256"/>
                <a:gd name="T29" fmla="*/ 104 h 272"/>
                <a:gd name="T30" fmla="*/ 128 w 256"/>
                <a:gd name="T31" fmla="*/ 152 h 272"/>
                <a:gd name="T32" fmla="*/ 104 w 256"/>
                <a:gd name="T33" fmla="*/ 168 h 272"/>
                <a:gd name="T34" fmla="*/ 88 w 256"/>
                <a:gd name="T35" fmla="*/ 160 h 272"/>
                <a:gd name="T36" fmla="*/ 72 w 256"/>
                <a:gd name="T37" fmla="*/ 176 h 272"/>
                <a:gd name="T38" fmla="*/ 112 w 256"/>
                <a:gd name="T39" fmla="*/ 232 h 272"/>
                <a:gd name="T40" fmla="*/ 88 w 256"/>
                <a:gd name="T41" fmla="*/ 248 h 272"/>
                <a:gd name="T42" fmla="*/ 56 w 256"/>
                <a:gd name="T43" fmla="*/ 216 h 272"/>
                <a:gd name="T44" fmla="*/ 40 w 256"/>
                <a:gd name="T45" fmla="*/ 232 h 272"/>
                <a:gd name="T46" fmla="*/ 48 w 256"/>
                <a:gd name="T47" fmla="*/ 256 h 272"/>
                <a:gd name="T48" fmla="*/ 24 w 256"/>
                <a:gd name="T49" fmla="*/ 272 h 272"/>
                <a:gd name="T50" fmla="*/ 0 w 256"/>
                <a:gd name="T51" fmla="*/ 264 h 272"/>
                <a:gd name="T52" fmla="*/ 0 w 256"/>
                <a:gd name="T53" fmla="*/ 264 h 27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6"/>
                <a:gd name="T82" fmla="*/ 0 h 272"/>
                <a:gd name="T83" fmla="*/ 256 w 256"/>
                <a:gd name="T84" fmla="*/ 272 h 27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6" h="272">
                  <a:moveTo>
                    <a:pt x="248" y="0"/>
                  </a:moveTo>
                  <a:lnTo>
                    <a:pt x="248" y="0"/>
                  </a:lnTo>
                  <a:lnTo>
                    <a:pt x="248" y="8"/>
                  </a:lnTo>
                  <a:lnTo>
                    <a:pt x="256" y="24"/>
                  </a:lnTo>
                  <a:lnTo>
                    <a:pt x="248" y="40"/>
                  </a:lnTo>
                  <a:lnTo>
                    <a:pt x="216" y="40"/>
                  </a:lnTo>
                  <a:lnTo>
                    <a:pt x="200" y="56"/>
                  </a:lnTo>
                  <a:lnTo>
                    <a:pt x="216" y="88"/>
                  </a:lnTo>
                  <a:lnTo>
                    <a:pt x="192" y="96"/>
                  </a:lnTo>
                  <a:lnTo>
                    <a:pt x="184" y="72"/>
                  </a:lnTo>
                  <a:lnTo>
                    <a:pt x="168" y="72"/>
                  </a:lnTo>
                  <a:lnTo>
                    <a:pt x="168" y="104"/>
                  </a:lnTo>
                  <a:lnTo>
                    <a:pt x="144" y="112"/>
                  </a:lnTo>
                  <a:lnTo>
                    <a:pt x="128" y="88"/>
                  </a:lnTo>
                  <a:lnTo>
                    <a:pt x="104" y="104"/>
                  </a:lnTo>
                  <a:lnTo>
                    <a:pt x="128" y="152"/>
                  </a:lnTo>
                  <a:lnTo>
                    <a:pt x="104" y="168"/>
                  </a:lnTo>
                  <a:lnTo>
                    <a:pt x="88" y="160"/>
                  </a:lnTo>
                  <a:lnTo>
                    <a:pt x="72" y="176"/>
                  </a:lnTo>
                  <a:lnTo>
                    <a:pt x="112" y="232"/>
                  </a:lnTo>
                  <a:lnTo>
                    <a:pt x="88" y="248"/>
                  </a:lnTo>
                  <a:lnTo>
                    <a:pt x="56" y="216"/>
                  </a:lnTo>
                  <a:lnTo>
                    <a:pt x="40" y="232"/>
                  </a:lnTo>
                  <a:lnTo>
                    <a:pt x="48" y="256"/>
                  </a:lnTo>
                  <a:lnTo>
                    <a:pt x="24" y="272"/>
                  </a:lnTo>
                  <a:lnTo>
                    <a:pt x="0" y="264"/>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56" name="Group 43"/>
            <p:cNvGrpSpPr>
              <a:grpSpLocks/>
            </p:cNvGrpSpPr>
            <p:nvPr/>
          </p:nvGrpSpPr>
          <p:grpSpPr bwMode="auto">
            <a:xfrm>
              <a:off x="1952" y="1076"/>
              <a:ext cx="456" cy="504"/>
              <a:chOff x="1952" y="1076"/>
              <a:chExt cx="456" cy="504"/>
            </a:xfrm>
          </p:grpSpPr>
          <p:sp>
            <p:nvSpPr>
              <p:cNvPr id="57" name="Oval 44"/>
              <p:cNvSpPr>
                <a:spLocks noChangeArrowheads="1"/>
              </p:cNvSpPr>
              <p:nvPr/>
            </p:nvSpPr>
            <p:spPr bwMode="auto">
              <a:xfrm>
                <a:off x="2056" y="1348"/>
                <a:ext cx="240"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58" name="Oval 45"/>
              <p:cNvSpPr>
                <a:spLocks noChangeArrowheads="1"/>
              </p:cNvSpPr>
              <p:nvPr/>
            </p:nvSpPr>
            <p:spPr bwMode="auto">
              <a:xfrm>
                <a:off x="2072" y="1364"/>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59" name="Oval 46"/>
              <p:cNvSpPr>
                <a:spLocks noChangeArrowheads="1"/>
              </p:cNvSpPr>
              <p:nvPr/>
            </p:nvSpPr>
            <p:spPr bwMode="auto">
              <a:xfrm>
                <a:off x="2088" y="1380"/>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0" name="Oval 47"/>
              <p:cNvSpPr>
                <a:spLocks noChangeArrowheads="1"/>
              </p:cNvSpPr>
              <p:nvPr/>
            </p:nvSpPr>
            <p:spPr bwMode="auto">
              <a:xfrm>
                <a:off x="2104" y="1396"/>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1" name="Oval 48"/>
              <p:cNvSpPr>
                <a:spLocks noChangeArrowheads="1"/>
              </p:cNvSpPr>
              <p:nvPr/>
            </p:nvSpPr>
            <p:spPr bwMode="auto">
              <a:xfrm>
                <a:off x="2120" y="1412"/>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2" name="Oval 49"/>
              <p:cNvSpPr>
                <a:spLocks noChangeArrowheads="1"/>
              </p:cNvSpPr>
              <p:nvPr/>
            </p:nvSpPr>
            <p:spPr bwMode="auto">
              <a:xfrm>
                <a:off x="2136" y="1428"/>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3" name="Oval 50"/>
              <p:cNvSpPr>
                <a:spLocks noChangeArrowheads="1"/>
              </p:cNvSpPr>
              <p:nvPr/>
            </p:nvSpPr>
            <p:spPr bwMode="auto">
              <a:xfrm>
                <a:off x="2152" y="1444"/>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4" name="Oval 51"/>
              <p:cNvSpPr>
                <a:spLocks noChangeArrowheads="1"/>
              </p:cNvSpPr>
              <p:nvPr/>
            </p:nvSpPr>
            <p:spPr bwMode="auto">
              <a:xfrm>
                <a:off x="2056" y="1348"/>
                <a:ext cx="240"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5" name="Oval 52"/>
              <p:cNvSpPr>
                <a:spLocks noChangeArrowheads="1"/>
              </p:cNvSpPr>
              <p:nvPr/>
            </p:nvSpPr>
            <p:spPr bwMode="auto">
              <a:xfrm>
                <a:off x="2176" y="1268"/>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6" name="Oval 53"/>
              <p:cNvSpPr>
                <a:spLocks noChangeArrowheads="1"/>
              </p:cNvSpPr>
              <p:nvPr/>
            </p:nvSpPr>
            <p:spPr bwMode="auto">
              <a:xfrm>
                <a:off x="2192" y="1284"/>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7" name="Oval 54"/>
              <p:cNvSpPr>
                <a:spLocks noChangeArrowheads="1"/>
              </p:cNvSpPr>
              <p:nvPr/>
            </p:nvSpPr>
            <p:spPr bwMode="auto">
              <a:xfrm>
                <a:off x="2208" y="1300"/>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8" name="Oval 55"/>
              <p:cNvSpPr>
                <a:spLocks noChangeArrowheads="1"/>
              </p:cNvSpPr>
              <p:nvPr/>
            </p:nvSpPr>
            <p:spPr bwMode="auto">
              <a:xfrm>
                <a:off x="2224" y="1316"/>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69" name="Oval 56"/>
              <p:cNvSpPr>
                <a:spLocks noChangeArrowheads="1"/>
              </p:cNvSpPr>
              <p:nvPr/>
            </p:nvSpPr>
            <p:spPr bwMode="auto">
              <a:xfrm>
                <a:off x="2240" y="1332"/>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0" name="Oval 57"/>
              <p:cNvSpPr>
                <a:spLocks noChangeArrowheads="1"/>
              </p:cNvSpPr>
              <p:nvPr/>
            </p:nvSpPr>
            <p:spPr bwMode="auto">
              <a:xfrm>
                <a:off x="2256" y="1348"/>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1" name="Oval 58"/>
              <p:cNvSpPr>
                <a:spLocks noChangeArrowheads="1"/>
              </p:cNvSpPr>
              <p:nvPr/>
            </p:nvSpPr>
            <p:spPr bwMode="auto">
              <a:xfrm>
                <a:off x="2272" y="1364"/>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2" name="Oval 59"/>
              <p:cNvSpPr>
                <a:spLocks noChangeArrowheads="1"/>
              </p:cNvSpPr>
              <p:nvPr/>
            </p:nvSpPr>
            <p:spPr bwMode="auto">
              <a:xfrm>
                <a:off x="2176" y="1268"/>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3" name="Oval 60"/>
              <p:cNvSpPr>
                <a:spLocks noChangeArrowheads="1"/>
              </p:cNvSpPr>
              <p:nvPr/>
            </p:nvSpPr>
            <p:spPr bwMode="auto">
              <a:xfrm>
                <a:off x="2176" y="1140"/>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4" name="Oval 61"/>
              <p:cNvSpPr>
                <a:spLocks noChangeArrowheads="1"/>
              </p:cNvSpPr>
              <p:nvPr/>
            </p:nvSpPr>
            <p:spPr bwMode="auto">
              <a:xfrm>
                <a:off x="2192" y="1156"/>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5" name="Oval 62"/>
              <p:cNvSpPr>
                <a:spLocks noChangeArrowheads="1"/>
              </p:cNvSpPr>
              <p:nvPr/>
            </p:nvSpPr>
            <p:spPr bwMode="auto">
              <a:xfrm>
                <a:off x="2208" y="1172"/>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6" name="Oval 63"/>
              <p:cNvSpPr>
                <a:spLocks noChangeArrowheads="1"/>
              </p:cNvSpPr>
              <p:nvPr/>
            </p:nvSpPr>
            <p:spPr bwMode="auto">
              <a:xfrm>
                <a:off x="2224" y="1188"/>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7" name="Oval 64"/>
              <p:cNvSpPr>
                <a:spLocks noChangeArrowheads="1"/>
              </p:cNvSpPr>
              <p:nvPr/>
            </p:nvSpPr>
            <p:spPr bwMode="auto">
              <a:xfrm>
                <a:off x="2240" y="1204"/>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8" name="Oval 65"/>
              <p:cNvSpPr>
                <a:spLocks noChangeArrowheads="1"/>
              </p:cNvSpPr>
              <p:nvPr/>
            </p:nvSpPr>
            <p:spPr bwMode="auto">
              <a:xfrm>
                <a:off x="2256" y="1220"/>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79" name="Oval 66"/>
              <p:cNvSpPr>
                <a:spLocks noChangeArrowheads="1"/>
              </p:cNvSpPr>
              <p:nvPr/>
            </p:nvSpPr>
            <p:spPr bwMode="auto">
              <a:xfrm>
                <a:off x="2272" y="1236"/>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0" name="Oval 67"/>
              <p:cNvSpPr>
                <a:spLocks noChangeArrowheads="1"/>
              </p:cNvSpPr>
              <p:nvPr/>
            </p:nvSpPr>
            <p:spPr bwMode="auto">
              <a:xfrm>
                <a:off x="2176" y="1140"/>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1" name="Oval 68"/>
              <p:cNvSpPr>
                <a:spLocks noChangeArrowheads="1"/>
              </p:cNvSpPr>
              <p:nvPr/>
            </p:nvSpPr>
            <p:spPr bwMode="auto">
              <a:xfrm>
                <a:off x="2088" y="1076"/>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2" name="Oval 69"/>
              <p:cNvSpPr>
                <a:spLocks noChangeArrowheads="1"/>
              </p:cNvSpPr>
              <p:nvPr/>
            </p:nvSpPr>
            <p:spPr bwMode="auto">
              <a:xfrm>
                <a:off x="2104" y="1092"/>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3" name="Oval 70"/>
              <p:cNvSpPr>
                <a:spLocks noChangeArrowheads="1"/>
              </p:cNvSpPr>
              <p:nvPr/>
            </p:nvSpPr>
            <p:spPr bwMode="auto">
              <a:xfrm>
                <a:off x="2120" y="1108"/>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4" name="Oval 71"/>
              <p:cNvSpPr>
                <a:spLocks noChangeArrowheads="1"/>
              </p:cNvSpPr>
              <p:nvPr/>
            </p:nvSpPr>
            <p:spPr bwMode="auto">
              <a:xfrm>
                <a:off x="2136" y="1124"/>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5" name="Oval 72"/>
              <p:cNvSpPr>
                <a:spLocks noChangeArrowheads="1"/>
              </p:cNvSpPr>
              <p:nvPr/>
            </p:nvSpPr>
            <p:spPr bwMode="auto">
              <a:xfrm>
                <a:off x="2152" y="1140"/>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6" name="Oval 73"/>
              <p:cNvSpPr>
                <a:spLocks noChangeArrowheads="1"/>
              </p:cNvSpPr>
              <p:nvPr/>
            </p:nvSpPr>
            <p:spPr bwMode="auto">
              <a:xfrm>
                <a:off x="2168" y="1156"/>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7" name="Oval 74"/>
              <p:cNvSpPr>
                <a:spLocks noChangeArrowheads="1"/>
              </p:cNvSpPr>
              <p:nvPr/>
            </p:nvSpPr>
            <p:spPr bwMode="auto">
              <a:xfrm>
                <a:off x="2184" y="1172"/>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8" name="Oval 75"/>
              <p:cNvSpPr>
                <a:spLocks noChangeArrowheads="1"/>
              </p:cNvSpPr>
              <p:nvPr/>
            </p:nvSpPr>
            <p:spPr bwMode="auto">
              <a:xfrm>
                <a:off x="2088" y="1076"/>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89" name="Oval 76"/>
              <p:cNvSpPr>
                <a:spLocks noChangeArrowheads="1"/>
              </p:cNvSpPr>
              <p:nvPr/>
            </p:nvSpPr>
            <p:spPr bwMode="auto">
              <a:xfrm>
                <a:off x="1952" y="1124"/>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0" name="Oval 77"/>
              <p:cNvSpPr>
                <a:spLocks noChangeArrowheads="1"/>
              </p:cNvSpPr>
              <p:nvPr/>
            </p:nvSpPr>
            <p:spPr bwMode="auto">
              <a:xfrm>
                <a:off x="1968" y="1140"/>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1" name="Oval 78"/>
              <p:cNvSpPr>
                <a:spLocks noChangeArrowheads="1"/>
              </p:cNvSpPr>
              <p:nvPr/>
            </p:nvSpPr>
            <p:spPr bwMode="auto">
              <a:xfrm>
                <a:off x="1984" y="1156"/>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2" name="Oval 79"/>
              <p:cNvSpPr>
                <a:spLocks noChangeArrowheads="1"/>
              </p:cNvSpPr>
              <p:nvPr/>
            </p:nvSpPr>
            <p:spPr bwMode="auto">
              <a:xfrm>
                <a:off x="2000" y="1172"/>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3" name="Oval 80"/>
              <p:cNvSpPr>
                <a:spLocks noChangeArrowheads="1"/>
              </p:cNvSpPr>
              <p:nvPr/>
            </p:nvSpPr>
            <p:spPr bwMode="auto">
              <a:xfrm>
                <a:off x="2016" y="1188"/>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4" name="Oval 81"/>
              <p:cNvSpPr>
                <a:spLocks noChangeArrowheads="1"/>
              </p:cNvSpPr>
              <p:nvPr/>
            </p:nvSpPr>
            <p:spPr bwMode="auto">
              <a:xfrm>
                <a:off x="2032" y="1204"/>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5" name="Oval 82"/>
              <p:cNvSpPr>
                <a:spLocks noChangeArrowheads="1"/>
              </p:cNvSpPr>
              <p:nvPr/>
            </p:nvSpPr>
            <p:spPr bwMode="auto">
              <a:xfrm>
                <a:off x="2048" y="1220"/>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6" name="Oval 83"/>
              <p:cNvSpPr>
                <a:spLocks noChangeArrowheads="1"/>
              </p:cNvSpPr>
              <p:nvPr/>
            </p:nvSpPr>
            <p:spPr bwMode="auto">
              <a:xfrm>
                <a:off x="1952" y="1124"/>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7" name="Oval 84"/>
              <p:cNvSpPr>
                <a:spLocks noChangeArrowheads="1"/>
              </p:cNvSpPr>
              <p:nvPr/>
            </p:nvSpPr>
            <p:spPr bwMode="auto">
              <a:xfrm>
                <a:off x="1976" y="1220"/>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8" name="Oval 85"/>
              <p:cNvSpPr>
                <a:spLocks noChangeArrowheads="1"/>
              </p:cNvSpPr>
              <p:nvPr/>
            </p:nvSpPr>
            <p:spPr bwMode="auto">
              <a:xfrm>
                <a:off x="1992" y="1236"/>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99" name="Oval 86"/>
              <p:cNvSpPr>
                <a:spLocks noChangeArrowheads="1"/>
              </p:cNvSpPr>
              <p:nvPr/>
            </p:nvSpPr>
            <p:spPr bwMode="auto">
              <a:xfrm>
                <a:off x="2008" y="1252"/>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00" name="Oval 87"/>
              <p:cNvSpPr>
                <a:spLocks noChangeArrowheads="1"/>
              </p:cNvSpPr>
              <p:nvPr/>
            </p:nvSpPr>
            <p:spPr bwMode="auto">
              <a:xfrm>
                <a:off x="2024" y="1268"/>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01" name="Oval 88"/>
              <p:cNvSpPr>
                <a:spLocks noChangeArrowheads="1"/>
              </p:cNvSpPr>
              <p:nvPr/>
            </p:nvSpPr>
            <p:spPr bwMode="auto">
              <a:xfrm>
                <a:off x="2040" y="1284"/>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02" name="Oval 89"/>
              <p:cNvSpPr>
                <a:spLocks noChangeArrowheads="1"/>
              </p:cNvSpPr>
              <p:nvPr/>
            </p:nvSpPr>
            <p:spPr bwMode="auto">
              <a:xfrm>
                <a:off x="2056" y="1300"/>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03" name="Oval 90"/>
              <p:cNvSpPr>
                <a:spLocks noChangeArrowheads="1"/>
              </p:cNvSpPr>
              <p:nvPr/>
            </p:nvSpPr>
            <p:spPr bwMode="auto">
              <a:xfrm>
                <a:off x="2072" y="1316"/>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04" name="Oval 91"/>
              <p:cNvSpPr>
                <a:spLocks noChangeArrowheads="1"/>
              </p:cNvSpPr>
              <p:nvPr/>
            </p:nvSpPr>
            <p:spPr bwMode="auto">
              <a:xfrm>
                <a:off x="1976" y="1220"/>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grpSp>
      </p:grpSp>
      <p:grpSp>
        <p:nvGrpSpPr>
          <p:cNvPr id="18" name="Group 2"/>
          <p:cNvGrpSpPr>
            <a:grpSpLocks/>
          </p:cNvGrpSpPr>
          <p:nvPr/>
        </p:nvGrpSpPr>
        <p:grpSpPr bwMode="auto">
          <a:xfrm>
            <a:off x="942798" y="5366997"/>
            <a:ext cx="558703" cy="1090317"/>
            <a:chOff x="560" y="1190"/>
            <a:chExt cx="254" cy="614"/>
          </a:xfrm>
        </p:grpSpPr>
        <p:sp>
          <p:nvSpPr>
            <p:cNvPr id="21" name="Freeform 5"/>
            <p:cNvSpPr>
              <a:spLocks/>
            </p:cNvSpPr>
            <p:nvPr/>
          </p:nvSpPr>
          <p:spPr bwMode="auto">
            <a:xfrm>
              <a:off x="656" y="1459"/>
              <a:ext cx="152" cy="336"/>
            </a:xfrm>
            <a:custGeom>
              <a:avLst/>
              <a:gdLst>
                <a:gd name="T0" fmla="*/ 0 w 152"/>
                <a:gd name="T1" fmla="*/ 0 h 336"/>
                <a:gd name="T2" fmla="*/ 16 w 152"/>
                <a:gd name="T3" fmla="*/ 0 h 336"/>
                <a:gd name="T4" fmla="*/ 32 w 152"/>
                <a:gd name="T5" fmla="*/ 8 h 336"/>
                <a:gd name="T6" fmla="*/ 24 w 152"/>
                <a:gd name="T7" fmla="*/ 24 h 336"/>
                <a:gd name="T8" fmla="*/ 24 w 152"/>
                <a:gd name="T9" fmla="*/ 56 h 336"/>
                <a:gd name="T10" fmla="*/ 40 w 152"/>
                <a:gd name="T11" fmla="*/ 64 h 336"/>
                <a:gd name="T12" fmla="*/ 56 w 152"/>
                <a:gd name="T13" fmla="*/ 64 h 336"/>
                <a:gd name="T14" fmla="*/ 64 w 152"/>
                <a:gd name="T15" fmla="*/ 80 h 336"/>
                <a:gd name="T16" fmla="*/ 40 w 152"/>
                <a:gd name="T17" fmla="*/ 80 h 336"/>
                <a:gd name="T18" fmla="*/ 32 w 152"/>
                <a:gd name="T19" fmla="*/ 96 h 336"/>
                <a:gd name="T20" fmla="*/ 40 w 152"/>
                <a:gd name="T21" fmla="*/ 104 h 336"/>
                <a:gd name="T22" fmla="*/ 56 w 152"/>
                <a:gd name="T23" fmla="*/ 128 h 336"/>
                <a:gd name="T24" fmla="*/ 32 w 152"/>
                <a:gd name="T25" fmla="*/ 136 h 336"/>
                <a:gd name="T26" fmla="*/ 16 w 152"/>
                <a:gd name="T27" fmla="*/ 144 h 336"/>
                <a:gd name="T28" fmla="*/ 24 w 152"/>
                <a:gd name="T29" fmla="*/ 160 h 336"/>
                <a:gd name="T30" fmla="*/ 32 w 152"/>
                <a:gd name="T31" fmla="*/ 168 h 336"/>
                <a:gd name="T32" fmla="*/ 48 w 152"/>
                <a:gd name="T33" fmla="*/ 168 h 336"/>
                <a:gd name="T34" fmla="*/ 72 w 152"/>
                <a:gd name="T35" fmla="*/ 176 h 336"/>
                <a:gd name="T36" fmla="*/ 88 w 152"/>
                <a:gd name="T37" fmla="*/ 192 h 336"/>
                <a:gd name="T38" fmla="*/ 72 w 152"/>
                <a:gd name="T39" fmla="*/ 200 h 336"/>
                <a:gd name="T40" fmla="*/ 72 w 152"/>
                <a:gd name="T41" fmla="*/ 216 h 336"/>
                <a:gd name="T42" fmla="*/ 88 w 152"/>
                <a:gd name="T43" fmla="*/ 224 h 336"/>
                <a:gd name="T44" fmla="*/ 112 w 152"/>
                <a:gd name="T45" fmla="*/ 224 h 336"/>
                <a:gd name="T46" fmla="*/ 136 w 152"/>
                <a:gd name="T47" fmla="*/ 224 h 336"/>
                <a:gd name="T48" fmla="*/ 152 w 152"/>
                <a:gd name="T49" fmla="*/ 240 h 336"/>
                <a:gd name="T50" fmla="*/ 128 w 152"/>
                <a:gd name="T51" fmla="*/ 256 h 336"/>
                <a:gd name="T52" fmla="*/ 112 w 152"/>
                <a:gd name="T53" fmla="*/ 264 h 336"/>
                <a:gd name="T54" fmla="*/ 112 w 152"/>
                <a:gd name="T55" fmla="*/ 280 h 336"/>
                <a:gd name="T56" fmla="*/ 120 w 152"/>
                <a:gd name="T57" fmla="*/ 280 h 336"/>
                <a:gd name="T58" fmla="*/ 144 w 152"/>
                <a:gd name="T59" fmla="*/ 296 h 336"/>
                <a:gd name="T60" fmla="*/ 120 w 152"/>
                <a:gd name="T61" fmla="*/ 336 h 3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52"/>
                <a:gd name="T94" fmla="*/ 0 h 336"/>
                <a:gd name="T95" fmla="*/ 152 w 152"/>
                <a:gd name="T96" fmla="*/ 336 h 3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52" h="336">
                  <a:moveTo>
                    <a:pt x="0" y="0"/>
                  </a:moveTo>
                  <a:lnTo>
                    <a:pt x="16" y="0"/>
                  </a:lnTo>
                  <a:lnTo>
                    <a:pt x="32" y="8"/>
                  </a:lnTo>
                  <a:lnTo>
                    <a:pt x="24" y="24"/>
                  </a:lnTo>
                  <a:lnTo>
                    <a:pt x="24" y="56"/>
                  </a:lnTo>
                  <a:lnTo>
                    <a:pt x="40" y="64"/>
                  </a:lnTo>
                  <a:lnTo>
                    <a:pt x="56" y="64"/>
                  </a:lnTo>
                  <a:lnTo>
                    <a:pt x="64" y="80"/>
                  </a:lnTo>
                  <a:lnTo>
                    <a:pt x="40" y="80"/>
                  </a:lnTo>
                  <a:lnTo>
                    <a:pt x="32" y="96"/>
                  </a:lnTo>
                  <a:lnTo>
                    <a:pt x="40" y="104"/>
                  </a:lnTo>
                  <a:lnTo>
                    <a:pt x="56" y="128"/>
                  </a:lnTo>
                  <a:lnTo>
                    <a:pt x="32" y="136"/>
                  </a:lnTo>
                  <a:lnTo>
                    <a:pt x="16" y="144"/>
                  </a:lnTo>
                  <a:lnTo>
                    <a:pt x="24" y="160"/>
                  </a:lnTo>
                  <a:lnTo>
                    <a:pt x="32" y="168"/>
                  </a:lnTo>
                  <a:lnTo>
                    <a:pt x="48" y="168"/>
                  </a:lnTo>
                  <a:lnTo>
                    <a:pt x="72" y="176"/>
                  </a:lnTo>
                  <a:lnTo>
                    <a:pt x="88" y="192"/>
                  </a:lnTo>
                  <a:lnTo>
                    <a:pt x="72" y="200"/>
                  </a:lnTo>
                  <a:lnTo>
                    <a:pt x="72" y="216"/>
                  </a:lnTo>
                  <a:lnTo>
                    <a:pt x="88" y="224"/>
                  </a:lnTo>
                  <a:lnTo>
                    <a:pt x="112" y="224"/>
                  </a:lnTo>
                  <a:lnTo>
                    <a:pt x="136" y="224"/>
                  </a:lnTo>
                  <a:lnTo>
                    <a:pt x="152" y="240"/>
                  </a:lnTo>
                  <a:lnTo>
                    <a:pt x="128" y="256"/>
                  </a:lnTo>
                  <a:lnTo>
                    <a:pt x="112" y="264"/>
                  </a:lnTo>
                  <a:lnTo>
                    <a:pt x="112" y="280"/>
                  </a:lnTo>
                  <a:lnTo>
                    <a:pt x="120" y="280"/>
                  </a:lnTo>
                  <a:lnTo>
                    <a:pt x="144" y="296"/>
                  </a:lnTo>
                  <a:lnTo>
                    <a:pt x="120" y="336"/>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2" name="Freeform 6"/>
            <p:cNvSpPr>
              <a:spLocks/>
            </p:cNvSpPr>
            <p:nvPr/>
          </p:nvSpPr>
          <p:spPr bwMode="auto">
            <a:xfrm>
              <a:off x="662" y="1460"/>
              <a:ext cx="152" cy="344"/>
            </a:xfrm>
            <a:custGeom>
              <a:avLst/>
              <a:gdLst>
                <a:gd name="T0" fmla="*/ 0 w 152"/>
                <a:gd name="T1" fmla="*/ 8 h 344"/>
                <a:gd name="T2" fmla="*/ 0 w 152"/>
                <a:gd name="T3" fmla="*/ 8 h 344"/>
                <a:gd name="T4" fmla="*/ 16 w 152"/>
                <a:gd name="T5" fmla="*/ 0 h 344"/>
                <a:gd name="T6" fmla="*/ 40 w 152"/>
                <a:gd name="T7" fmla="*/ 24 h 344"/>
                <a:gd name="T8" fmla="*/ 24 w 152"/>
                <a:gd name="T9" fmla="*/ 48 h 344"/>
                <a:gd name="T10" fmla="*/ 24 w 152"/>
                <a:gd name="T11" fmla="*/ 72 h 344"/>
                <a:gd name="T12" fmla="*/ 64 w 152"/>
                <a:gd name="T13" fmla="*/ 72 h 344"/>
                <a:gd name="T14" fmla="*/ 56 w 152"/>
                <a:gd name="T15" fmla="*/ 96 h 344"/>
                <a:gd name="T16" fmla="*/ 32 w 152"/>
                <a:gd name="T17" fmla="*/ 96 h 344"/>
                <a:gd name="T18" fmla="*/ 32 w 152"/>
                <a:gd name="T19" fmla="*/ 112 h 344"/>
                <a:gd name="T20" fmla="*/ 56 w 152"/>
                <a:gd name="T21" fmla="*/ 128 h 344"/>
                <a:gd name="T22" fmla="*/ 48 w 152"/>
                <a:gd name="T23" fmla="*/ 144 h 344"/>
                <a:gd name="T24" fmla="*/ 24 w 152"/>
                <a:gd name="T25" fmla="*/ 152 h 344"/>
                <a:gd name="T26" fmla="*/ 24 w 152"/>
                <a:gd name="T27" fmla="*/ 184 h 344"/>
                <a:gd name="T28" fmla="*/ 80 w 152"/>
                <a:gd name="T29" fmla="*/ 176 h 344"/>
                <a:gd name="T30" fmla="*/ 88 w 152"/>
                <a:gd name="T31" fmla="*/ 208 h 344"/>
                <a:gd name="T32" fmla="*/ 64 w 152"/>
                <a:gd name="T33" fmla="*/ 216 h 344"/>
                <a:gd name="T34" fmla="*/ 80 w 152"/>
                <a:gd name="T35" fmla="*/ 240 h 344"/>
                <a:gd name="T36" fmla="*/ 144 w 152"/>
                <a:gd name="T37" fmla="*/ 224 h 344"/>
                <a:gd name="T38" fmla="*/ 152 w 152"/>
                <a:gd name="T39" fmla="*/ 256 h 344"/>
                <a:gd name="T40" fmla="*/ 112 w 152"/>
                <a:gd name="T41" fmla="*/ 272 h 344"/>
                <a:gd name="T42" fmla="*/ 112 w 152"/>
                <a:gd name="T43" fmla="*/ 296 h 344"/>
                <a:gd name="T44" fmla="*/ 136 w 152"/>
                <a:gd name="T45" fmla="*/ 296 h 344"/>
                <a:gd name="T46" fmla="*/ 136 w 152"/>
                <a:gd name="T47" fmla="*/ 328 h 344"/>
                <a:gd name="T48" fmla="*/ 120 w 152"/>
                <a:gd name="T49" fmla="*/ 344 h 344"/>
                <a:gd name="T50" fmla="*/ 120 w 152"/>
                <a:gd name="T51" fmla="*/ 344 h 3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2"/>
                <a:gd name="T79" fmla="*/ 0 h 344"/>
                <a:gd name="T80" fmla="*/ 152 w 152"/>
                <a:gd name="T81" fmla="*/ 344 h 3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2" h="344">
                  <a:moveTo>
                    <a:pt x="0" y="8"/>
                  </a:moveTo>
                  <a:lnTo>
                    <a:pt x="0" y="8"/>
                  </a:lnTo>
                  <a:lnTo>
                    <a:pt x="16" y="0"/>
                  </a:lnTo>
                  <a:lnTo>
                    <a:pt x="40" y="24"/>
                  </a:lnTo>
                  <a:lnTo>
                    <a:pt x="24" y="48"/>
                  </a:lnTo>
                  <a:lnTo>
                    <a:pt x="24" y="72"/>
                  </a:lnTo>
                  <a:lnTo>
                    <a:pt x="64" y="72"/>
                  </a:lnTo>
                  <a:lnTo>
                    <a:pt x="56" y="96"/>
                  </a:lnTo>
                  <a:lnTo>
                    <a:pt x="32" y="96"/>
                  </a:lnTo>
                  <a:lnTo>
                    <a:pt x="32" y="112"/>
                  </a:lnTo>
                  <a:lnTo>
                    <a:pt x="56" y="128"/>
                  </a:lnTo>
                  <a:lnTo>
                    <a:pt x="48" y="144"/>
                  </a:lnTo>
                  <a:lnTo>
                    <a:pt x="24" y="152"/>
                  </a:lnTo>
                  <a:lnTo>
                    <a:pt x="24" y="184"/>
                  </a:lnTo>
                  <a:lnTo>
                    <a:pt x="80" y="176"/>
                  </a:lnTo>
                  <a:lnTo>
                    <a:pt x="88" y="208"/>
                  </a:lnTo>
                  <a:lnTo>
                    <a:pt x="64" y="216"/>
                  </a:lnTo>
                  <a:lnTo>
                    <a:pt x="80" y="240"/>
                  </a:lnTo>
                  <a:lnTo>
                    <a:pt x="144" y="224"/>
                  </a:lnTo>
                  <a:lnTo>
                    <a:pt x="152" y="256"/>
                  </a:lnTo>
                  <a:lnTo>
                    <a:pt x="112" y="272"/>
                  </a:lnTo>
                  <a:lnTo>
                    <a:pt x="112" y="296"/>
                  </a:lnTo>
                  <a:lnTo>
                    <a:pt x="136" y="296"/>
                  </a:lnTo>
                  <a:lnTo>
                    <a:pt x="136" y="328"/>
                  </a:lnTo>
                  <a:lnTo>
                    <a:pt x="120" y="344"/>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3" name="Group 7"/>
            <p:cNvGrpSpPr>
              <a:grpSpLocks/>
            </p:cNvGrpSpPr>
            <p:nvPr/>
          </p:nvGrpSpPr>
          <p:grpSpPr bwMode="auto">
            <a:xfrm>
              <a:off x="560" y="1190"/>
              <a:ext cx="232" cy="263"/>
              <a:chOff x="560" y="1190"/>
              <a:chExt cx="232" cy="263"/>
            </a:xfrm>
          </p:grpSpPr>
          <p:sp>
            <p:nvSpPr>
              <p:cNvPr id="24" name="Oval 8"/>
              <p:cNvSpPr>
                <a:spLocks noChangeArrowheads="1"/>
              </p:cNvSpPr>
              <p:nvPr/>
            </p:nvSpPr>
            <p:spPr bwMode="auto">
              <a:xfrm>
                <a:off x="560" y="1190"/>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25" name="Oval 9"/>
              <p:cNvSpPr>
                <a:spLocks noChangeArrowheads="1"/>
              </p:cNvSpPr>
              <p:nvPr/>
            </p:nvSpPr>
            <p:spPr bwMode="auto">
              <a:xfrm>
                <a:off x="576" y="1196"/>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26" name="Oval 10"/>
              <p:cNvSpPr>
                <a:spLocks noChangeArrowheads="1"/>
              </p:cNvSpPr>
              <p:nvPr/>
            </p:nvSpPr>
            <p:spPr bwMode="auto">
              <a:xfrm>
                <a:off x="592" y="1212"/>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27" name="Oval 11"/>
              <p:cNvSpPr>
                <a:spLocks noChangeArrowheads="1"/>
              </p:cNvSpPr>
              <p:nvPr/>
            </p:nvSpPr>
            <p:spPr bwMode="auto">
              <a:xfrm>
                <a:off x="608" y="1239"/>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28" name="Oval 12"/>
              <p:cNvSpPr>
                <a:spLocks noChangeArrowheads="1"/>
              </p:cNvSpPr>
              <p:nvPr/>
            </p:nvSpPr>
            <p:spPr bwMode="auto">
              <a:xfrm>
                <a:off x="624" y="1244"/>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29" name="Oval 13"/>
              <p:cNvSpPr>
                <a:spLocks noChangeArrowheads="1"/>
              </p:cNvSpPr>
              <p:nvPr/>
            </p:nvSpPr>
            <p:spPr bwMode="auto">
              <a:xfrm>
                <a:off x="640" y="1260"/>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30" name="Oval 14"/>
              <p:cNvSpPr>
                <a:spLocks noChangeArrowheads="1"/>
              </p:cNvSpPr>
              <p:nvPr/>
            </p:nvSpPr>
            <p:spPr bwMode="auto">
              <a:xfrm>
                <a:off x="656" y="1287"/>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31" name="Oval 15"/>
              <p:cNvSpPr>
                <a:spLocks noChangeArrowheads="1"/>
              </p:cNvSpPr>
              <p:nvPr/>
            </p:nvSpPr>
            <p:spPr bwMode="auto">
              <a:xfrm>
                <a:off x="560" y="1221"/>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grpSp>
      </p:grpSp>
      <p:sp>
        <p:nvSpPr>
          <p:cNvPr id="19" name="Line 16"/>
          <p:cNvSpPr>
            <a:spLocks noChangeShapeType="1"/>
          </p:cNvSpPr>
          <p:nvPr/>
        </p:nvSpPr>
        <p:spPr bwMode="auto">
          <a:xfrm>
            <a:off x="1501501" y="5784591"/>
            <a:ext cx="466805" cy="0"/>
          </a:xfrm>
          <a:prstGeom prst="line">
            <a:avLst/>
          </a:prstGeom>
          <a:noFill/>
          <a:ln w="25400">
            <a:solidFill>
              <a:schemeClr val="tx1"/>
            </a:solidFill>
            <a:round/>
            <a:headEnd/>
            <a:tailEnd type="stealth" w="med" len="med"/>
          </a:ln>
          <a:extLst>
            <a:ext uri="{909E8E84-426E-40dd-AFC4-6F175D3DCCD1}">
              <a14:hiddenFill xmlns:a14="http://schemas.microsoft.com/office/drawing/2010/main" xmlns="">
                <a:noFill/>
              </a14:hiddenFill>
            </a:ext>
          </a:extLst>
        </p:spPr>
        <p:txBody>
          <a:bodyPr/>
          <a:lstStyle/>
          <a:p>
            <a:endParaRPr lang="en-US"/>
          </a:p>
        </p:txBody>
      </p:sp>
      <p:cxnSp>
        <p:nvCxnSpPr>
          <p:cNvPr id="5" name="直線矢印コネクタ 4"/>
          <p:cNvCxnSpPr/>
          <p:nvPr/>
        </p:nvCxnSpPr>
        <p:spPr>
          <a:xfrm>
            <a:off x="5107417" y="5734307"/>
            <a:ext cx="792088" cy="0"/>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a:off x="-1564" y="4725144"/>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円弧 8"/>
          <p:cNvSpPr/>
          <p:nvPr/>
        </p:nvSpPr>
        <p:spPr>
          <a:xfrm rot="19028647" flipH="1">
            <a:off x="362937" y="3287041"/>
            <a:ext cx="2392402" cy="2695547"/>
          </a:xfrm>
          <a:prstGeom prst="arc">
            <a:avLst>
              <a:gd name="adj1" fmla="val 13951777"/>
              <a:gd name="adj2" fmla="val 0"/>
            </a:avLst>
          </a:prstGeom>
          <a:ln w="38100">
            <a:solidFill>
              <a:srgbClr val="7030A0"/>
            </a:solidFill>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3728" name="テキスト ボックス 73727"/>
          <p:cNvSpPr txBox="1"/>
          <p:nvPr/>
        </p:nvSpPr>
        <p:spPr>
          <a:xfrm>
            <a:off x="787885" y="6439432"/>
            <a:ext cx="1330447" cy="369332"/>
          </a:xfrm>
          <a:prstGeom prst="rect">
            <a:avLst/>
          </a:prstGeom>
          <a:noFill/>
        </p:spPr>
        <p:txBody>
          <a:bodyPr wrap="square" rtlCol="0">
            <a:spAutoFit/>
          </a:bodyPr>
          <a:lstStyle/>
          <a:p>
            <a:r>
              <a:rPr kumimoji="1" lang="en-US" altLang="ja-JP" dirty="0" smtClean="0"/>
              <a:t>P-</a:t>
            </a:r>
            <a:r>
              <a:rPr kumimoji="1" lang="en-US" altLang="ja-JP" dirty="0" err="1" smtClean="0"/>
              <a:t>ZnPP</a:t>
            </a:r>
            <a:endParaRPr kumimoji="1" lang="ja-JP" altLang="en-US" dirty="0"/>
          </a:p>
        </p:txBody>
      </p:sp>
      <p:sp>
        <p:nvSpPr>
          <p:cNvPr id="123" name="テキスト ボックス 122"/>
          <p:cNvSpPr txBox="1"/>
          <p:nvPr/>
        </p:nvSpPr>
        <p:spPr>
          <a:xfrm>
            <a:off x="4316718" y="6450405"/>
            <a:ext cx="1330447" cy="369332"/>
          </a:xfrm>
          <a:prstGeom prst="rect">
            <a:avLst/>
          </a:prstGeom>
          <a:noFill/>
        </p:spPr>
        <p:txBody>
          <a:bodyPr wrap="square" rtlCol="0">
            <a:spAutoFit/>
          </a:bodyPr>
          <a:lstStyle/>
          <a:p>
            <a:r>
              <a:rPr kumimoji="1" lang="ja-JP" altLang="en-US" dirty="0" smtClean="0"/>
              <a:t>ミセル化</a:t>
            </a:r>
            <a:endParaRPr kumimoji="1" lang="ja-JP" altLang="en-US" dirty="0"/>
          </a:p>
        </p:txBody>
      </p:sp>
      <p:sp>
        <p:nvSpPr>
          <p:cNvPr id="73729" name="雲 73728"/>
          <p:cNvSpPr/>
          <p:nvPr/>
        </p:nvSpPr>
        <p:spPr>
          <a:xfrm>
            <a:off x="6063547" y="5214580"/>
            <a:ext cx="2490673" cy="1208648"/>
          </a:xfrm>
          <a:prstGeom prst="cloud">
            <a:avLst/>
          </a:prstGeom>
          <a:solidFill>
            <a:srgbClr val="CC330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dirty="0" smtClean="0"/>
              <a:t>Tumor</a:t>
            </a:r>
            <a:endParaRPr kumimoji="1" lang="ja-JP" altLang="en-US" sz="2800" b="1" dirty="0"/>
          </a:p>
        </p:txBody>
      </p:sp>
      <p:sp>
        <p:nvSpPr>
          <p:cNvPr id="2" name="テキスト ボックス 1"/>
          <p:cNvSpPr txBox="1"/>
          <p:nvPr/>
        </p:nvSpPr>
        <p:spPr>
          <a:xfrm>
            <a:off x="4994382" y="5291558"/>
            <a:ext cx="956130" cy="461665"/>
          </a:xfrm>
          <a:prstGeom prst="rect">
            <a:avLst/>
          </a:prstGeom>
          <a:noFill/>
        </p:spPr>
        <p:txBody>
          <a:bodyPr wrap="square" rtlCol="0">
            <a:spAutoFit/>
          </a:bodyPr>
          <a:lstStyle/>
          <a:p>
            <a:pPr algn="ctr"/>
            <a:r>
              <a:rPr lang="en-US" altLang="ja-JP" sz="2400" dirty="0" smtClean="0"/>
              <a:t>EPR</a:t>
            </a:r>
            <a:endParaRPr lang="en-US" sz="2400" dirty="0"/>
          </a:p>
        </p:txBody>
      </p:sp>
      <p:grpSp>
        <p:nvGrpSpPr>
          <p:cNvPr id="126" name="Group 7"/>
          <p:cNvGrpSpPr>
            <a:grpSpLocks/>
          </p:cNvGrpSpPr>
          <p:nvPr/>
        </p:nvGrpSpPr>
        <p:grpSpPr bwMode="auto">
          <a:xfrm>
            <a:off x="2195736" y="5301208"/>
            <a:ext cx="510311" cy="411976"/>
            <a:chOff x="560" y="1180"/>
            <a:chExt cx="232" cy="232"/>
          </a:xfrm>
        </p:grpSpPr>
        <p:sp>
          <p:nvSpPr>
            <p:cNvPr id="127" name="Oval 8"/>
            <p:cNvSpPr>
              <a:spLocks noChangeArrowheads="1"/>
            </p:cNvSpPr>
            <p:nvPr/>
          </p:nvSpPr>
          <p:spPr bwMode="auto">
            <a:xfrm>
              <a:off x="560" y="1180"/>
              <a:ext cx="232" cy="232"/>
            </a:xfrm>
            <a:prstGeom prst="ellipse">
              <a:avLst/>
            </a:prstGeom>
            <a:noFill/>
            <a:ln w="635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28" name="Oval 9"/>
            <p:cNvSpPr>
              <a:spLocks noChangeArrowheads="1"/>
            </p:cNvSpPr>
            <p:nvPr/>
          </p:nvSpPr>
          <p:spPr bwMode="auto">
            <a:xfrm>
              <a:off x="576" y="1196"/>
              <a:ext cx="200" cy="200"/>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29" name="Oval 10"/>
            <p:cNvSpPr>
              <a:spLocks noChangeArrowheads="1"/>
            </p:cNvSpPr>
            <p:nvPr/>
          </p:nvSpPr>
          <p:spPr bwMode="auto">
            <a:xfrm>
              <a:off x="592" y="1212"/>
              <a:ext cx="168" cy="168"/>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30" name="Oval 11"/>
            <p:cNvSpPr>
              <a:spLocks noChangeArrowheads="1"/>
            </p:cNvSpPr>
            <p:nvPr/>
          </p:nvSpPr>
          <p:spPr bwMode="auto">
            <a:xfrm>
              <a:off x="608" y="1228"/>
              <a:ext cx="136" cy="136"/>
            </a:xfrm>
            <a:prstGeom prst="ellipse">
              <a:avLst/>
            </a:prstGeom>
            <a:noFill/>
            <a:ln w="63500">
              <a:solidFill>
                <a:srgbClr val="FF84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31" name="Oval 12"/>
            <p:cNvSpPr>
              <a:spLocks noChangeArrowheads="1"/>
            </p:cNvSpPr>
            <p:nvPr/>
          </p:nvSpPr>
          <p:spPr bwMode="auto">
            <a:xfrm>
              <a:off x="624" y="1244"/>
              <a:ext cx="104" cy="104"/>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32" name="Oval 13"/>
            <p:cNvSpPr>
              <a:spLocks noChangeArrowheads="1"/>
            </p:cNvSpPr>
            <p:nvPr/>
          </p:nvSpPr>
          <p:spPr bwMode="auto">
            <a:xfrm>
              <a:off x="640" y="1260"/>
              <a:ext cx="72" cy="72"/>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33" name="Oval 14"/>
            <p:cNvSpPr>
              <a:spLocks noChangeArrowheads="1"/>
            </p:cNvSpPr>
            <p:nvPr/>
          </p:nvSpPr>
          <p:spPr bwMode="auto">
            <a:xfrm>
              <a:off x="656" y="1276"/>
              <a:ext cx="40" cy="40"/>
            </a:xfrm>
            <a:prstGeom prst="ellipse">
              <a:avLst/>
            </a:prstGeom>
            <a:solidFill>
              <a:srgbClr val="FF0000"/>
            </a:solidFill>
            <a:ln w="63500">
              <a:solidFill>
                <a:srgbClr val="FF0000"/>
              </a:solidFill>
              <a:round/>
              <a:headEnd/>
              <a:tailEnd/>
            </a:ln>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sp>
          <p:nvSpPr>
            <p:cNvPr id="134" name="Oval 15"/>
            <p:cNvSpPr>
              <a:spLocks noChangeArrowheads="1"/>
            </p:cNvSpPr>
            <p:nvPr/>
          </p:nvSpPr>
          <p:spPr bwMode="auto">
            <a:xfrm>
              <a:off x="560" y="1180"/>
              <a:ext cx="232" cy="232"/>
            </a:xfrm>
            <a:prstGeom prst="ellipse">
              <a:avLst/>
            </a:prstGeom>
            <a:noFill/>
            <a:ln w="127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a:lstStyle>
              <a:lvl1pPr algn="l" eaLnBrk="0" hangingPunct="0">
                <a:spcBef>
                  <a:spcPct val="20000"/>
                </a:spcBef>
                <a:buChar char="•"/>
                <a:defRPr kumimoji="1" sz="3200">
                  <a:solidFill>
                    <a:schemeClr val="tx1"/>
                  </a:solidFill>
                  <a:latin typeface="Times" pitchFamily="-76" charset="0"/>
                  <a:ea typeface="Osaka" pitchFamily="-76" charset="-128"/>
                </a:defRPr>
              </a:lvl1pPr>
              <a:lvl2pPr marL="742950" indent="-285750" algn="l" eaLnBrk="0" hangingPunct="0">
                <a:spcBef>
                  <a:spcPct val="20000"/>
                </a:spcBef>
                <a:buChar char="–"/>
                <a:defRPr kumimoji="1" sz="2800">
                  <a:solidFill>
                    <a:schemeClr val="tx1"/>
                  </a:solidFill>
                  <a:latin typeface="Times" pitchFamily="-76" charset="0"/>
                  <a:ea typeface="Osaka" pitchFamily="-76" charset="-128"/>
                </a:defRPr>
              </a:lvl2pPr>
              <a:lvl3pPr marL="1143000" indent="-228600" algn="l" eaLnBrk="0" hangingPunct="0">
                <a:spcBef>
                  <a:spcPct val="20000"/>
                </a:spcBef>
                <a:buChar char="•"/>
                <a:defRPr kumimoji="1" sz="2400">
                  <a:solidFill>
                    <a:schemeClr val="tx1"/>
                  </a:solidFill>
                  <a:latin typeface="Times" pitchFamily="-76" charset="0"/>
                  <a:ea typeface="Osaka" pitchFamily="-76" charset="-128"/>
                </a:defRPr>
              </a:lvl3pPr>
              <a:lvl4pPr marL="1600200" indent="-228600" algn="l" eaLnBrk="0" hangingPunct="0">
                <a:spcBef>
                  <a:spcPct val="20000"/>
                </a:spcBef>
                <a:buChar char="–"/>
                <a:defRPr kumimoji="1" sz="2000">
                  <a:solidFill>
                    <a:schemeClr val="tx1"/>
                  </a:solidFill>
                  <a:latin typeface="Times" pitchFamily="-76" charset="0"/>
                  <a:ea typeface="Osaka" pitchFamily="-76" charset="-128"/>
                </a:defRPr>
              </a:lvl4pPr>
              <a:lvl5pPr marL="2057400" indent="-228600" algn="l" eaLnBrk="0" hangingPunct="0">
                <a:spcBef>
                  <a:spcPct val="20000"/>
                </a:spcBef>
                <a:buChar char="»"/>
                <a:defRPr kumimoji="1" sz="2000">
                  <a:solidFill>
                    <a:schemeClr val="tx1"/>
                  </a:solidFill>
                  <a:latin typeface="Times" pitchFamily="-76" charset="0"/>
                  <a:ea typeface="Osaka" pitchFamily="-76" charset="-128"/>
                </a:defRPr>
              </a:lvl5pPr>
              <a:lvl6pPr marL="25146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6pPr>
              <a:lvl7pPr marL="29718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7pPr>
              <a:lvl8pPr marL="34290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8pPr>
              <a:lvl9pPr marL="3886200" indent="-228600" eaLnBrk="0" fontAlgn="base" hangingPunct="0">
                <a:spcBef>
                  <a:spcPct val="20000"/>
                </a:spcBef>
                <a:spcAft>
                  <a:spcPct val="0"/>
                </a:spcAft>
                <a:buChar char="»"/>
                <a:defRPr kumimoji="1" sz="2000">
                  <a:solidFill>
                    <a:schemeClr val="tx1"/>
                  </a:solidFill>
                  <a:latin typeface="Times" pitchFamily="-76" charset="0"/>
                  <a:ea typeface="Osaka" pitchFamily="-76" charset="-128"/>
                </a:defRPr>
              </a:lvl9pPr>
            </a:lstStyle>
            <a:p>
              <a:pPr algn="ctr" eaLnBrk="1" hangingPunct="1">
                <a:spcBef>
                  <a:spcPct val="0"/>
                </a:spcBef>
                <a:buFontTx/>
                <a:buNone/>
              </a:pPr>
              <a:endParaRPr lang="ja-JP" altLang="en-US" sz="1400">
                <a:solidFill>
                  <a:srgbClr val="FF66CC"/>
                </a:solidFill>
              </a:endParaRPr>
            </a:p>
          </p:txBody>
        </p:sp>
      </p:grpSp>
    </p:spTree>
    <p:extLst>
      <p:ext uri="{BB962C8B-B14F-4D97-AF65-F5344CB8AC3E}">
        <p14:creationId xmlns:p14="http://schemas.microsoft.com/office/powerpoint/2010/main" val="9850936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4410446" y="2723927"/>
            <a:ext cx="4914082" cy="2793305"/>
            <a:chOff x="1937716" y="2242452"/>
            <a:chExt cx="5397947" cy="2880320"/>
          </a:xfrm>
        </p:grpSpPr>
        <p:graphicFrame>
          <p:nvGraphicFramePr>
            <p:cNvPr id="4" name="グラフ 3"/>
            <p:cNvGraphicFramePr/>
            <p:nvPr>
              <p:extLst/>
            </p:nvPr>
          </p:nvGraphicFramePr>
          <p:xfrm>
            <a:off x="1937716" y="2242452"/>
            <a:ext cx="4699950" cy="2880320"/>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ボックス 5"/>
            <p:cNvSpPr txBox="1"/>
            <p:nvPr/>
          </p:nvSpPr>
          <p:spPr>
            <a:xfrm>
              <a:off x="2868580" y="2522013"/>
              <a:ext cx="2096164" cy="415498"/>
            </a:xfrm>
            <a:prstGeom prst="rect">
              <a:avLst/>
            </a:prstGeom>
            <a:noFill/>
          </p:spPr>
          <p:txBody>
            <a:bodyPr wrap="square" rtlCol="0">
              <a:spAutoFit/>
            </a:bodyPr>
            <a:lstStyle/>
            <a:p>
              <a:r>
                <a:rPr kumimoji="1" lang="en-US" altLang="ja-JP" sz="1050" dirty="0" smtClean="0">
                  <a:latin typeface="Arial" pitchFamily="34" charset="0"/>
                  <a:cs typeface="Arial" pitchFamily="34" charset="0"/>
                </a:rPr>
                <a:t>Mouse S-180 </a:t>
              </a:r>
              <a:r>
                <a:rPr lang="en-US" altLang="ja-JP" sz="1050" dirty="0" smtClean="0">
                  <a:latin typeface="Arial" pitchFamily="34" charset="0"/>
                  <a:cs typeface="Arial" pitchFamily="34" charset="0"/>
                </a:rPr>
                <a:t>tumor model</a:t>
              </a:r>
            </a:p>
            <a:p>
              <a:r>
                <a:rPr kumimoji="1" lang="en-US" altLang="ja-JP" sz="1050" dirty="0" smtClean="0">
                  <a:latin typeface="Arial" pitchFamily="34" charset="0"/>
                  <a:cs typeface="Arial" pitchFamily="34" charset="0"/>
                </a:rPr>
                <a:t>(Implanted sarcoma dorsal)</a:t>
              </a:r>
              <a:endParaRPr kumimoji="1" lang="ja-JP" altLang="en-US" sz="1050" dirty="0">
                <a:latin typeface="Arial" pitchFamily="34" charset="0"/>
                <a:cs typeface="Arial" pitchFamily="34" charset="0"/>
              </a:endParaRPr>
            </a:p>
          </p:txBody>
        </p:sp>
        <p:sp>
          <p:nvSpPr>
            <p:cNvPr id="22" name="テキスト ボックス 1"/>
            <p:cNvSpPr txBox="1"/>
            <p:nvPr/>
          </p:nvSpPr>
          <p:spPr>
            <a:xfrm>
              <a:off x="6186491" y="2822435"/>
              <a:ext cx="760640" cy="21777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a:latin typeface="Arial" pitchFamily="34" charset="0"/>
                  <a:cs typeface="Arial" pitchFamily="34" charset="0"/>
                </a:rPr>
                <a:t>C</a:t>
              </a:r>
              <a:r>
                <a:rPr lang="en-US" altLang="ja-JP" sz="1200" dirty="0" smtClean="0">
                  <a:latin typeface="Arial" pitchFamily="34" charset="0"/>
                  <a:cs typeface="Arial" pitchFamily="34" charset="0"/>
                </a:rPr>
                <a:t>ontrol</a:t>
              </a:r>
              <a:endParaRPr lang="ja-JP" altLang="en-US" sz="1200" dirty="0">
                <a:latin typeface="Arial" pitchFamily="34" charset="0"/>
                <a:cs typeface="Arial" pitchFamily="34" charset="0"/>
              </a:endParaRPr>
            </a:p>
          </p:txBody>
        </p:sp>
        <p:sp>
          <p:nvSpPr>
            <p:cNvPr id="23" name="テキスト ボックス 1"/>
            <p:cNvSpPr txBox="1"/>
            <p:nvPr/>
          </p:nvSpPr>
          <p:spPr>
            <a:xfrm>
              <a:off x="6198471" y="3047252"/>
              <a:ext cx="987955" cy="2880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a:latin typeface="Arial" pitchFamily="34" charset="0"/>
                  <a:cs typeface="Arial" pitchFamily="34" charset="0"/>
                </a:rPr>
                <a:t>L</a:t>
              </a:r>
              <a:r>
                <a:rPr lang="en-US" altLang="ja-JP" sz="1200" dirty="0" smtClean="0">
                  <a:latin typeface="Arial" pitchFamily="34" charset="0"/>
                  <a:cs typeface="Arial" pitchFamily="34" charset="0"/>
                </a:rPr>
                <a:t>ight only</a:t>
              </a:r>
              <a:endParaRPr lang="ja-JP" altLang="en-US" sz="1200" dirty="0">
                <a:latin typeface="Arial" pitchFamily="34" charset="0"/>
                <a:cs typeface="Arial" pitchFamily="34" charset="0"/>
              </a:endParaRPr>
            </a:p>
          </p:txBody>
        </p:sp>
        <p:sp>
          <p:nvSpPr>
            <p:cNvPr id="27" name="テキスト ボックス 1"/>
            <p:cNvSpPr txBox="1"/>
            <p:nvPr/>
          </p:nvSpPr>
          <p:spPr>
            <a:xfrm>
              <a:off x="6193638" y="3344313"/>
              <a:ext cx="1142025" cy="33264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smtClean="0">
                  <a:latin typeface="Arial" pitchFamily="34" charset="0"/>
                  <a:cs typeface="Arial" pitchFamily="34" charset="0"/>
                </a:rPr>
                <a:t>D 5mg only</a:t>
              </a:r>
              <a:endParaRPr lang="ja-JP" altLang="en-US" sz="1200" dirty="0">
                <a:latin typeface="Arial" pitchFamily="34" charset="0"/>
                <a:cs typeface="Arial" pitchFamily="34" charset="0"/>
              </a:endParaRPr>
            </a:p>
          </p:txBody>
        </p:sp>
        <p:sp>
          <p:nvSpPr>
            <p:cNvPr id="40" name="テキスト ボックス 1"/>
            <p:cNvSpPr txBox="1"/>
            <p:nvPr/>
          </p:nvSpPr>
          <p:spPr>
            <a:xfrm>
              <a:off x="5753218" y="3991283"/>
              <a:ext cx="1422145" cy="8852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smtClean="0">
                  <a:latin typeface="Arial" pitchFamily="34" charset="0"/>
                  <a:cs typeface="Arial" pitchFamily="34" charset="0"/>
                </a:rPr>
                <a:t> Light + D  </a:t>
              </a:r>
            </a:p>
            <a:p>
              <a:r>
                <a:rPr lang="en-US" altLang="ja-JP" sz="1200" dirty="0">
                  <a:latin typeface="Arial" pitchFamily="34" charset="0"/>
                  <a:cs typeface="Arial" pitchFamily="34" charset="0"/>
                </a:rPr>
                <a:t> </a:t>
              </a:r>
              <a:r>
                <a:rPr lang="en-US" altLang="ja-JP" sz="1200" dirty="0" smtClean="0">
                  <a:latin typeface="Arial" pitchFamily="34" charset="0"/>
                  <a:cs typeface="Arial" pitchFamily="34" charset="0"/>
                </a:rPr>
                <a:t>            5mg</a:t>
              </a:r>
            </a:p>
            <a:p>
              <a:r>
                <a:rPr lang="en-US" altLang="ja-JP" sz="1200" dirty="0">
                  <a:latin typeface="Arial" pitchFamily="34" charset="0"/>
                  <a:cs typeface="Arial" pitchFamily="34" charset="0"/>
                </a:rPr>
                <a:t> </a:t>
              </a:r>
              <a:r>
                <a:rPr lang="en-US" altLang="ja-JP" sz="1200" dirty="0" smtClean="0">
                  <a:latin typeface="Arial" pitchFamily="34" charset="0"/>
                  <a:cs typeface="Arial" pitchFamily="34" charset="0"/>
                </a:rPr>
                <a:t>           10mg </a:t>
              </a:r>
            </a:p>
            <a:p>
              <a:r>
                <a:rPr lang="en-US" altLang="ja-JP" sz="1200" dirty="0">
                  <a:latin typeface="Arial" pitchFamily="34" charset="0"/>
                  <a:cs typeface="Arial" pitchFamily="34" charset="0"/>
                </a:rPr>
                <a:t> </a:t>
              </a:r>
              <a:r>
                <a:rPr lang="en-US" altLang="ja-JP" sz="1200" dirty="0" smtClean="0">
                  <a:latin typeface="Arial" pitchFamily="34" charset="0"/>
                  <a:cs typeface="Arial" pitchFamily="34" charset="0"/>
                </a:rPr>
                <a:t>           20mg</a:t>
              </a:r>
              <a:endParaRPr lang="ja-JP" altLang="en-US" sz="1200" dirty="0">
                <a:latin typeface="Arial" pitchFamily="34" charset="0"/>
                <a:cs typeface="Arial" pitchFamily="34" charset="0"/>
              </a:endParaRPr>
            </a:p>
          </p:txBody>
        </p:sp>
      </p:grpSp>
      <p:grpSp>
        <p:nvGrpSpPr>
          <p:cNvPr id="10" name="グループ化 9"/>
          <p:cNvGrpSpPr/>
          <p:nvPr/>
        </p:nvGrpSpPr>
        <p:grpSpPr>
          <a:xfrm>
            <a:off x="179512" y="4188123"/>
            <a:ext cx="4320480" cy="2567632"/>
            <a:chOff x="2402070" y="3947898"/>
            <a:chExt cx="5239851" cy="2801211"/>
          </a:xfrm>
        </p:grpSpPr>
        <p:graphicFrame>
          <p:nvGraphicFramePr>
            <p:cNvPr id="7" name="グラフ 6"/>
            <p:cNvGraphicFramePr/>
            <p:nvPr>
              <p:extLst/>
            </p:nvPr>
          </p:nvGraphicFramePr>
          <p:xfrm>
            <a:off x="2402070" y="4009774"/>
            <a:ext cx="4664769" cy="2739335"/>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直線矢印コネクタ 7"/>
            <p:cNvCxnSpPr/>
            <p:nvPr/>
          </p:nvCxnSpPr>
          <p:spPr>
            <a:xfrm>
              <a:off x="3169276" y="5740998"/>
              <a:ext cx="0" cy="576064"/>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a:off x="3297471" y="6114493"/>
              <a:ext cx="2028" cy="202569"/>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3376984" y="6101241"/>
              <a:ext cx="6694" cy="215821"/>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
            <p:cNvSpPr txBox="1"/>
            <p:nvPr/>
          </p:nvSpPr>
          <p:spPr>
            <a:xfrm>
              <a:off x="3120325" y="5885015"/>
              <a:ext cx="638066" cy="28803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050" dirty="0" smtClean="0">
                  <a:latin typeface="Arial"/>
                  <a:cs typeface="Arial"/>
                </a:rPr>
                <a:t>Light</a:t>
              </a:r>
              <a:endParaRPr lang="ja-JP" altLang="en-US" sz="1050" dirty="0">
                <a:latin typeface="Arial"/>
                <a:cs typeface="Arial"/>
              </a:endParaRPr>
            </a:p>
          </p:txBody>
        </p:sp>
        <p:sp>
          <p:nvSpPr>
            <p:cNvPr id="18" name="正方形/長方形 17"/>
            <p:cNvSpPr/>
            <p:nvPr/>
          </p:nvSpPr>
          <p:spPr>
            <a:xfrm>
              <a:off x="3207557" y="3947898"/>
              <a:ext cx="2514765" cy="338554"/>
            </a:xfrm>
            <a:prstGeom prst="rect">
              <a:avLst/>
            </a:prstGeom>
          </p:spPr>
          <p:txBody>
            <a:bodyPr wrap="square">
              <a:spAutoFit/>
            </a:bodyPr>
            <a:lstStyle/>
            <a:p>
              <a:pPr lvl="0" algn="ctr"/>
              <a:r>
                <a:rPr lang="en-US" altLang="ja-JP" sz="1600" b="1" dirty="0" smtClean="0">
                  <a:solidFill>
                    <a:srgbClr val="000090"/>
                  </a:solidFill>
                  <a:latin typeface="Arial"/>
                  <a:cs typeface="Arial"/>
                </a:rPr>
                <a:t>Low dose </a:t>
              </a:r>
              <a:endParaRPr lang="ja-JP" altLang="en-US" sz="1600" b="1" dirty="0">
                <a:solidFill>
                  <a:srgbClr val="000090"/>
                </a:solidFill>
                <a:latin typeface="Arial"/>
                <a:cs typeface="Arial"/>
              </a:endParaRPr>
            </a:p>
          </p:txBody>
        </p:sp>
        <p:sp>
          <p:nvSpPr>
            <p:cNvPr id="33" name="テキスト ボックス 1"/>
            <p:cNvSpPr txBox="1"/>
            <p:nvPr/>
          </p:nvSpPr>
          <p:spPr>
            <a:xfrm>
              <a:off x="6509020" y="4016336"/>
              <a:ext cx="951093" cy="21777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a:latin typeface="Arial" pitchFamily="34" charset="0"/>
                  <a:cs typeface="Arial" pitchFamily="34" charset="0"/>
                </a:rPr>
                <a:t>C</a:t>
              </a:r>
              <a:r>
                <a:rPr lang="en-US" altLang="ja-JP" sz="1200" dirty="0" smtClean="0">
                  <a:latin typeface="Arial" pitchFamily="34" charset="0"/>
                  <a:cs typeface="Arial" pitchFamily="34" charset="0"/>
                </a:rPr>
                <a:t>ontrol</a:t>
              </a:r>
              <a:endParaRPr lang="ja-JP" altLang="en-US" sz="1200" dirty="0">
                <a:latin typeface="Arial" pitchFamily="34" charset="0"/>
                <a:cs typeface="Arial" pitchFamily="34" charset="0"/>
              </a:endParaRPr>
            </a:p>
          </p:txBody>
        </p:sp>
        <p:sp>
          <p:nvSpPr>
            <p:cNvPr id="36" name="テキスト ボックス 1"/>
            <p:cNvSpPr txBox="1"/>
            <p:nvPr/>
          </p:nvSpPr>
          <p:spPr>
            <a:xfrm>
              <a:off x="6507525" y="4234106"/>
              <a:ext cx="1134396"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a:latin typeface="Arial" pitchFamily="34" charset="0"/>
                  <a:cs typeface="Arial" pitchFamily="34" charset="0"/>
                </a:rPr>
                <a:t>L</a:t>
              </a:r>
              <a:r>
                <a:rPr lang="en-US" altLang="ja-JP" sz="1200" dirty="0" smtClean="0">
                  <a:latin typeface="Arial" pitchFamily="34" charset="0"/>
                  <a:cs typeface="Arial" pitchFamily="34" charset="0"/>
                </a:rPr>
                <a:t>ight only</a:t>
              </a:r>
              <a:endParaRPr lang="ja-JP" altLang="en-US" sz="1200" dirty="0">
                <a:latin typeface="Arial" pitchFamily="34" charset="0"/>
                <a:cs typeface="Arial" pitchFamily="34" charset="0"/>
              </a:endParaRPr>
            </a:p>
          </p:txBody>
        </p:sp>
        <p:sp>
          <p:nvSpPr>
            <p:cNvPr id="37" name="テキスト ボックス 1"/>
            <p:cNvSpPr txBox="1"/>
            <p:nvPr/>
          </p:nvSpPr>
          <p:spPr>
            <a:xfrm>
              <a:off x="6428864" y="4522138"/>
              <a:ext cx="1111401" cy="28803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smtClean="0">
                  <a:latin typeface="Arial" pitchFamily="34" charset="0"/>
                  <a:cs typeface="Arial" pitchFamily="34" charset="0"/>
                </a:rPr>
                <a:t>D 20mg only</a:t>
              </a:r>
              <a:endParaRPr lang="ja-JP" altLang="en-US" sz="1200" dirty="0">
                <a:latin typeface="Arial" pitchFamily="34" charset="0"/>
                <a:cs typeface="Arial" pitchFamily="34" charset="0"/>
              </a:endParaRPr>
            </a:p>
          </p:txBody>
        </p:sp>
        <p:sp>
          <p:nvSpPr>
            <p:cNvPr id="43" name="テキスト ボックス 1"/>
            <p:cNvSpPr txBox="1"/>
            <p:nvPr/>
          </p:nvSpPr>
          <p:spPr>
            <a:xfrm>
              <a:off x="6406550" y="5671850"/>
              <a:ext cx="1235371" cy="88528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200" dirty="0" smtClean="0">
                  <a:latin typeface="Arial" pitchFamily="34" charset="0"/>
                  <a:cs typeface="Arial" pitchFamily="34" charset="0"/>
                </a:rPr>
                <a:t>D+ light </a:t>
              </a:r>
            </a:p>
            <a:p>
              <a:r>
                <a:rPr lang="en-US" altLang="ja-JP" sz="1200" dirty="0" smtClean="0">
                  <a:latin typeface="Arial" pitchFamily="34" charset="0"/>
                  <a:cs typeface="Arial" pitchFamily="34" charset="0"/>
                </a:rPr>
                <a:t>     20% </a:t>
              </a:r>
            </a:p>
            <a:p>
              <a:r>
                <a:rPr lang="en-US" altLang="ja-JP" sz="1200" dirty="0" smtClean="0">
                  <a:latin typeface="Arial" pitchFamily="34" charset="0"/>
                  <a:cs typeface="Arial" pitchFamily="34" charset="0"/>
                </a:rPr>
                <a:t>     40% </a:t>
              </a:r>
            </a:p>
            <a:p>
              <a:r>
                <a:rPr lang="en-US" altLang="ja-JP" sz="1200" dirty="0">
                  <a:latin typeface="Arial" pitchFamily="34" charset="0"/>
                  <a:cs typeface="Arial" pitchFamily="34" charset="0"/>
                </a:rPr>
                <a:t> </a:t>
              </a:r>
              <a:r>
                <a:rPr lang="en-US" altLang="ja-JP" sz="1200" dirty="0" smtClean="0">
                  <a:latin typeface="Arial" pitchFamily="34" charset="0"/>
                  <a:cs typeface="Arial" pitchFamily="34" charset="0"/>
                </a:rPr>
                <a:t>    60%</a:t>
              </a:r>
              <a:endParaRPr lang="ja-JP" altLang="en-US" sz="1200" dirty="0">
                <a:latin typeface="Arial" pitchFamily="34" charset="0"/>
                <a:cs typeface="Arial" pitchFamily="34" charset="0"/>
              </a:endParaRPr>
            </a:p>
          </p:txBody>
        </p:sp>
      </p:grpSp>
      <p:sp>
        <p:nvSpPr>
          <p:cNvPr id="15" name="テキスト ボックス 14"/>
          <p:cNvSpPr txBox="1"/>
          <p:nvPr/>
        </p:nvSpPr>
        <p:spPr>
          <a:xfrm>
            <a:off x="4865416" y="5699237"/>
            <a:ext cx="3596098" cy="400110"/>
          </a:xfrm>
          <a:prstGeom prst="rect">
            <a:avLst/>
          </a:prstGeom>
          <a:noFill/>
          <a:ln w="28575">
            <a:solidFill>
              <a:srgbClr val="FF0000"/>
            </a:solidFill>
          </a:ln>
        </p:spPr>
        <p:txBody>
          <a:bodyPr wrap="square" rtlCol="0">
            <a:spAutoFit/>
          </a:bodyPr>
          <a:lstStyle/>
          <a:p>
            <a:pPr algn="ctr"/>
            <a:r>
              <a:rPr kumimoji="1" lang="en-US" altLang="ja-JP" sz="2000" b="1" dirty="0" smtClean="0">
                <a:solidFill>
                  <a:srgbClr val="FF0000"/>
                </a:solidFill>
              </a:rPr>
              <a:t>Complete cure by 60% output</a:t>
            </a:r>
            <a:endParaRPr kumimoji="1" lang="ja-JP" altLang="en-US" sz="2000" b="1" dirty="0">
              <a:solidFill>
                <a:srgbClr val="FF0000"/>
              </a:solidFill>
            </a:endParaRPr>
          </a:p>
        </p:txBody>
      </p:sp>
      <p:cxnSp>
        <p:nvCxnSpPr>
          <p:cNvPr id="17" name="直線矢印コネクタ 16"/>
          <p:cNvCxnSpPr>
            <a:stCxn id="15" idx="1"/>
          </p:cNvCxnSpPr>
          <p:nvPr/>
        </p:nvCxnSpPr>
        <p:spPr>
          <a:xfrm flipH="1">
            <a:off x="4084519" y="5899292"/>
            <a:ext cx="780897" cy="554044"/>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
        <p:nvSpPr>
          <p:cNvPr id="57" name="テキスト ボックス 56"/>
          <p:cNvSpPr txBox="1"/>
          <p:nvPr/>
        </p:nvSpPr>
        <p:spPr>
          <a:xfrm>
            <a:off x="899592" y="4896206"/>
            <a:ext cx="1939504" cy="369332"/>
          </a:xfrm>
          <a:prstGeom prst="rect">
            <a:avLst/>
          </a:prstGeom>
          <a:noFill/>
          <a:ln w="28575">
            <a:solidFill>
              <a:srgbClr val="FF0000"/>
            </a:solidFill>
          </a:ln>
        </p:spPr>
        <p:txBody>
          <a:bodyPr wrap="square" rtlCol="0">
            <a:spAutoFit/>
          </a:bodyPr>
          <a:lstStyle/>
          <a:p>
            <a:pPr algn="ctr"/>
            <a:r>
              <a:rPr lang="en-US" altLang="ja-JP" b="1" dirty="0" smtClean="0">
                <a:solidFill>
                  <a:srgbClr val="FF0000"/>
                </a:solidFill>
              </a:rPr>
              <a:t>Light dependency</a:t>
            </a:r>
            <a:endParaRPr kumimoji="1" lang="ja-JP" altLang="en-US" b="1" dirty="0">
              <a:solidFill>
                <a:srgbClr val="FF0000"/>
              </a:solidFill>
            </a:endParaRPr>
          </a:p>
        </p:txBody>
      </p:sp>
      <p:sp>
        <p:nvSpPr>
          <p:cNvPr id="58" name="テキスト ボックス 57"/>
          <p:cNvSpPr txBox="1"/>
          <p:nvPr/>
        </p:nvSpPr>
        <p:spPr>
          <a:xfrm>
            <a:off x="5294877" y="3412964"/>
            <a:ext cx="2411264" cy="369332"/>
          </a:xfrm>
          <a:prstGeom prst="rect">
            <a:avLst/>
          </a:prstGeom>
          <a:noFill/>
          <a:ln w="28575">
            <a:solidFill>
              <a:srgbClr val="FF0000"/>
            </a:solidFill>
          </a:ln>
        </p:spPr>
        <p:txBody>
          <a:bodyPr wrap="square" rtlCol="0">
            <a:spAutoFit/>
          </a:bodyPr>
          <a:lstStyle/>
          <a:p>
            <a:pPr algn="ctr"/>
            <a:r>
              <a:rPr lang="en-US" altLang="ja-JP" b="1" dirty="0" smtClean="0">
                <a:solidFill>
                  <a:srgbClr val="FF0000"/>
                </a:solidFill>
              </a:rPr>
              <a:t>Drug dose dependency</a:t>
            </a:r>
            <a:endParaRPr kumimoji="1" lang="ja-JP" altLang="en-US" b="1" dirty="0">
              <a:solidFill>
                <a:srgbClr val="FF0000"/>
              </a:solidFill>
            </a:endParaRPr>
          </a:p>
        </p:txBody>
      </p:sp>
      <p:pic>
        <p:nvPicPr>
          <p:cNvPr id="35" name="図 1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63609" y="908720"/>
            <a:ext cx="4624415" cy="2871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 name="テキスト ボックス 37"/>
          <p:cNvSpPr txBox="1"/>
          <p:nvPr/>
        </p:nvSpPr>
        <p:spPr>
          <a:xfrm>
            <a:off x="3216959" y="2993442"/>
            <a:ext cx="657349" cy="276999"/>
          </a:xfrm>
          <a:prstGeom prst="rect">
            <a:avLst/>
          </a:prstGeom>
          <a:noFill/>
        </p:spPr>
        <p:txBody>
          <a:bodyPr wrap="square" rtlCol="0">
            <a:spAutoFit/>
          </a:bodyPr>
          <a:lstStyle/>
          <a:p>
            <a:r>
              <a:rPr kumimoji="1" lang="en-US" altLang="ja-JP" sz="1200" dirty="0" smtClean="0"/>
              <a:t>Control</a:t>
            </a:r>
            <a:endParaRPr kumimoji="1" lang="ja-JP" altLang="en-US" sz="1200" dirty="0"/>
          </a:p>
        </p:txBody>
      </p:sp>
      <p:sp>
        <p:nvSpPr>
          <p:cNvPr id="39" name="正方形/長方形 38"/>
          <p:cNvSpPr/>
          <p:nvPr/>
        </p:nvSpPr>
        <p:spPr>
          <a:xfrm>
            <a:off x="1872012" y="2762875"/>
            <a:ext cx="2692038" cy="507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3437041" y="3066072"/>
            <a:ext cx="763766" cy="646331"/>
          </a:xfrm>
          <a:prstGeom prst="rect">
            <a:avLst/>
          </a:prstGeom>
          <a:noFill/>
        </p:spPr>
        <p:txBody>
          <a:bodyPr wrap="square" rtlCol="0">
            <a:spAutoFit/>
          </a:bodyPr>
          <a:lstStyle/>
          <a:p>
            <a:r>
              <a:rPr kumimoji="1" lang="en-US" altLang="ja-JP" sz="1200" dirty="0" smtClean="0"/>
              <a:t>Drug 20mg/kg </a:t>
            </a:r>
          </a:p>
          <a:p>
            <a:r>
              <a:rPr kumimoji="1" lang="en-US" altLang="ja-JP" sz="1200" dirty="0" smtClean="0"/>
              <a:t>+ light</a:t>
            </a:r>
            <a:endParaRPr kumimoji="1" lang="ja-JP" altLang="en-US" sz="1200" dirty="0"/>
          </a:p>
        </p:txBody>
      </p:sp>
      <p:sp>
        <p:nvSpPr>
          <p:cNvPr id="42" name="テキスト ボックス 41"/>
          <p:cNvSpPr txBox="1"/>
          <p:nvPr/>
        </p:nvSpPr>
        <p:spPr>
          <a:xfrm>
            <a:off x="1947944" y="2697338"/>
            <a:ext cx="2136575" cy="461665"/>
          </a:xfrm>
          <a:prstGeom prst="rect">
            <a:avLst/>
          </a:prstGeom>
          <a:noFill/>
        </p:spPr>
        <p:txBody>
          <a:bodyPr wrap="square" rtlCol="0">
            <a:spAutoFit/>
          </a:bodyPr>
          <a:lstStyle/>
          <a:p>
            <a:pPr lvl="0"/>
            <a:r>
              <a:rPr lang="en-US" altLang="ja-JP" sz="1200" dirty="0">
                <a:solidFill>
                  <a:prstClr val="black"/>
                </a:solidFill>
              </a:rPr>
              <a:t>Blue light (Panasonic FL20S-B), </a:t>
            </a:r>
          </a:p>
          <a:p>
            <a:pPr lvl="0"/>
            <a:r>
              <a:rPr lang="en-US" altLang="ja-JP" sz="1200" dirty="0">
                <a:solidFill>
                  <a:prstClr val="black"/>
                </a:solidFill>
              </a:rPr>
              <a:t>60min × 3 irradiation</a:t>
            </a:r>
          </a:p>
        </p:txBody>
      </p:sp>
      <p:sp>
        <p:nvSpPr>
          <p:cNvPr id="34" name="テキスト ボックス 33"/>
          <p:cNvSpPr txBox="1"/>
          <p:nvPr/>
        </p:nvSpPr>
        <p:spPr>
          <a:xfrm>
            <a:off x="-9277" y="130258"/>
            <a:ext cx="9144000" cy="684000"/>
          </a:xfrm>
          <a:prstGeom prst="rect">
            <a:avLst/>
          </a:prstGeom>
          <a:solidFill>
            <a:srgbClr val="FFFF00"/>
          </a:solidFill>
        </p:spPr>
        <p:txBody>
          <a:bodyPr wrap="square" rtlCol="0" anchor="ctr">
            <a:spAutoFit/>
          </a:bodyPr>
          <a:lstStyle/>
          <a:p>
            <a:pPr algn="ctr"/>
            <a:r>
              <a:rPr lang="en-US" altLang="ja-JP" sz="3600" b="1" dirty="0"/>
              <a:t>Antitumor </a:t>
            </a:r>
            <a:r>
              <a:rPr lang="en-US" altLang="ja-JP" sz="3600" b="1" dirty="0" smtClean="0"/>
              <a:t>effect by </a:t>
            </a:r>
            <a:r>
              <a:rPr kumimoji="1" lang="en-US" altLang="ja-JP" sz="3600" b="1" dirty="0" smtClean="0">
                <a:cs typeface="Arial"/>
              </a:rPr>
              <a:t>PDT with P-HPMA-</a:t>
            </a:r>
            <a:r>
              <a:rPr kumimoji="1" lang="en-US" altLang="ja-JP" sz="3600" b="1" dirty="0" err="1" smtClean="0">
                <a:cs typeface="Arial"/>
              </a:rPr>
              <a:t>ZnPP</a:t>
            </a:r>
            <a:r>
              <a:rPr kumimoji="1" lang="en-US" altLang="ja-JP" sz="3600" b="1" dirty="0" smtClean="0">
                <a:cs typeface="Arial"/>
              </a:rPr>
              <a:t> </a:t>
            </a:r>
          </a:p>
        </p:txBody>
      </p:sp>
      <p:cxnSp>
        <p:nvCxnSpPr>
          <p:cNvPr id="44" name="直線コネクタ 43"/>
          <p:cNvCxnSpPr/>
          <p:nvPr/>
        </p:nvCxnSpPr>
        <p:spPr>
          <a:xfrm>
            <a:off x="-15903" y="55699"/>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22530" y="891647"/>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a:xfrm>
            <a:off x="7046912" y="6237312"/>
            <a:ext cx="2133600" cy="365125"/>
          </a:xfrm>
          <a:noFill/>
        </p:spPr>
        <p:txBody>
          <a:bodyPr vert="horz" lIns="91440" tIns="45720" rIns="91440" bIns="45720" rtlCol="0" anchor="ctr"/>
          <a:lstStyle/>
          <a:p>
            <a:fld id="{E441872B-1EF1-4F25-82A7-215546915052}" type="slidenum">
              <a:rPr lang="ja-JP" altLang="en-US" sz="3200">
                <a:solidFill>
                  <a:schemeClr val="tx1"/>
                </a:solidFill>
              </a:rPr>
              <a:pPr/>
              <a:t>37</a:t>
            </a:fld>
            <a:endParaRPr lang="ja-JP" altLang="en-US" sz="3200" dirty="0">
              <a:solidFill>
                <a:schemeClr val="tx1"/>
              </a:solidFill>
            </a:endParaRPr>
          </a:p>
        </p:txBody>
      </p:sp>
      <p:sp>
        <p:nvSpPr>
          <p:cNvPr id="5" name="正方形/長方形 4"/>
          <p:cNvSpPr/>
          <p:nvPr/>
        </p:nvSpPr>
        <p:spPr>
          <a:xfrm>
            <a:off x="1035886" y="1272658"/>
            <a:ext cx="2358975" cy="349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テキスト ボックス 46"/>
          <p:cNvSpPr txBox="1"/>
          <p:nvPr/>
        </p:nvSpPr>
        <p:spPr>
          <a:xfrm>
            <a:off x="1003763" y="1207761"/>
            <a:ext cx="3161373" cy="646331"/>
          </a:xfrm>
          <a:prstGeom prst="rect">
            <a:avLst/>
          </a:prstGeom>
          <a:noFill/>
        </p:spPr>
        <p:txBody>
          <a:bodyPr wrap="square" rtlCol="0">
            <a:spAutoFit/>
          </a:bodyPr>
          <a:lstStyle/>
          <a:p>
            <a:r>
              <a:rPr lang="en-US" sz="1200" dirty="0" smtClean="0">
                <a:cs typeface="Arial" panose="020B0604020202020204" pitchFamily="34" charset="0"/>
              </a:rPr>
              <a:t>Control, no drug</a:t>
            </a:r>
          </a:p>
          <a:p>
            <a:r>
              <a:rPr lang="en-US" sz="1200" dirty="0" smtClean="0">
                <a:cs typeface="Arial" panose="020B0604020202020204" pitchFamily="34" charset="0"/>
              </a:rPr>
              <a:t>P-HPMA-ZnPP (20mg/kg)+irradiation </a:t>
            </a:r>
          </a:p>
          <a:p>
            <a:r>
              <a:rPr lang="en-US" sz="1200" dirty="0" smtClean="0">
                <a:cs typeface="Arial" panose="020B0604020202020204" pitchFamily="34" charset="0"/>
              </a:rPr>
              <a:t>(10 J/cm</a:t>
            </a:r>
            <a:r>
              <a:rPr lang="en-US" sz="1200" baseline="30000" dirty="0" smtClean="0">
                <a:cs typeface="Arial" panose="020B0604020202020204" pitchFamily="34" charset="0"/>
              </a:rPr>
              <a:t>2</a:t>
            </a:r>
            <a:r>
              <a:rPr lang="en-US" sz="1200" dirty="0" smtClean="0">
                <a:cs typeface="Arial" panose="020B0604020202020204" pitchFamily="34" charset="0"/>
              </a:rPr>
              <a:t>)</a:t>
            </a:r>
            <a:endParaRPr lang="en-US" sz="1200" dirty="0">
              <a:cs typeface="Arial" panose="020B0604020202020204" pitchFamily="34" charset="0"/>
            </a:endParaRPr>
          </a:p>
        </p:txBody>
      </p:sp>
      <p:sp>
        <p:nvSpPr>
          <p:cNvPr id="13" name="テキスト ボックス 12"/>
          <p:cNvSpPr txBox="1"/>
          <p:nvPr/>
        </p:nvSpPr>
        <p:spPr>
          <a:xfrm rot="-5400000">
            <a:off x="-749600" y="5181110"/>
            <a:ext cx="1835696" cy="276999"/>
          </a:xfrm>
          <a:prstGeom prst="rect">
            <a:avLst/>
          </a:prstGeom>
          <a:solidFill>
            <a:schemeClr val="bg1"/>
          </a:solidFill>
        </p:spPr>
        <p:txBody>
          <a:bodyPr wrap="square" rtlCol="0">
            <a:spAutoFit/>
          </a:bodyPr>
          <a:lstStyle/>
          <a:p>
            <a:r>
              <a:rPr lang="en-US" sz="1200" b="1" dirty="0" smtClean="0"/>
              <a:t>Tumor Volume (mm</a:t>
            </a:r>
            <a:r>
              <a:rPr lang="en-US" sz="1200" b="1" baseline="-25000" dirty="0" smtClean="0"/>
              <a:t>3</a:t>
            </a:r>
            <a:r>
              <a:rPr lang="en-US" sz="1200" b="1" dirty="0" smtClean="0"/>
              <a:t>)</a:t>
            </a:r>
            <a:endParaRPr lang="en-US" sz="1200" b="1" dirty="0"/>
          </a:p>
        </p:txBody>
      </p:sp>
      <p:sp>
        <p:nvSpPr>
          <p:cNvPr id="48" name="テキスト ボックス 47"/>
          <p:cNvSpPr txBox="1"/>
          <p:nvPr/>
        </p:nvSpPr>
        <p:spPr>
          <a:xfrm rot="-5400000">
            <a:off x="3587660" y="3922146"/>
            <a:ext cx="1835696" cy="276999"/>
          </a:xfrm>
          <a:prstGeom prst="rect">
            <a:avLst/>
          </a:prstGeom>
          <a:solidFill>
            <a:schemeClr val="bg1"/>
          </a:solidFill>
        </p:spPr>
        <p:txBody>
          <a:bodyPr wrap="square" rtlCol="0">
            <a:spAutoFit/>
          </a:bodyPr>
          <a:lstStyle/>
          <a:p>
            <a:r>
              <a:rPr lang="en-US" sz="1200" b="1" dirty="0" smtClean="0"/>
              <a:t>Tumor Volume (mm</a:t>
            </a:r>
            <a:r>
              <a:rPr lang="en-US" sz="1200" b="1" baseline="-25000" dirty="0" smtClean="0"/>
              <a:t>3</a:t>
            </a:r>
            <a:r>
              <a:rPr lang="en-US" sz="1200" b="1" dirty="0" smtClean="0"/>
              <a:t>)</a:t>
            </a:r>
            <a:endParaRPr lang="en-US" sz="1200" b="1" dirty="0"/>
          </a:p>
        </p:txBody>
      </p:sp>
      <p:sp>
        <p:nvSpPr>
          <p:cNvPr id="49" name="テキスト ボックス 48"/>
          <p:cNvSpPr txBox="1"/>
          <p:nvPr/>
        </p:nvSpPr>
        <p:spPr>
          <a:xfrm rot="-5400000">
            <a:off x="-740444" y="2235115"/>
            <a:ext cx="1812947" cy="276999"/>
          </a:xfrm>
          <a:prstGeom prst="rect">
            <a:avLst/>
          </a:prstGeom>
          <a:solidFill>
            <a:schemeClr val="bg1"/>
          </a:solidFill>
        </p:spPr>
        <p:txBody>
          <a:bodyPr wrap="square" rtlCol="0">
            <a:spAutoFit/>
          </a:bodyPr>
          <a:lstStyle/>
          <a:p>
            <a:r>
              <a:rPr lang="en-US" sz="1200" b="1" dirty="0" smtClean="0"/>
              <a:t>Tumor Volume (mm</a:t>
            </a:r>
            <a:r>
              <a:rPr lang="en-US" sz="1200" b="1" baseline="-25000" dirty="0" smtClean="0"/>
              <a:t>3</a:t>
            </a:r>
            <a:r>
              <a:rPr lang="en-US" sz="1200" b="1" dirty="0" smtClean="0"/>
              <a:t>)</a:t>
            </a:r>
            <a:endParaRPr lang="en-US" sz="1200" b="1" dirty="0"/>
          </a:p>
        </p:txBody>
      </p:sp>
      <p:cxnSp>
        <p:nvCxnSpPr>
          <p:cNvPr id="50" name="直線矢印コネクタ 49"/>
          <p:cNvCxnSpPr/>
          <p:nvPr/>
        </p:nvCxnSpPr>
        <p:spPr>
          <a:xfrm flipH="1" flipV="1">
            <a:off x="8161344" y="5290429"/>
            <a:ext cx="234043" cy="408808"/>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62409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t="12912"/>
          <a:stretch/>
        </p:blipFill>
        <p:spPr bwMode="auto">
          <a:xfrm>
            <a:off x="107504" y="1052736"/>
            <a:ext cx="8649599" cy="3950771"/>
          </a:xfrm>
          <a:prstGeom prst="rect">
            <a:avLst/>
          </a:prstGeom>
          <a:noFill/>
          <a:ln>
            <a:noFill/>
          </a:ln>
        </p:spPr>
      </p:pic>
      <p:sp>
        <p:nvSpPr>
          <p:cNvPr id="5" name="タイトル 1"/>
          <p:cNvSpPr>
            <a:spLocks noGrp="1"/>
          </p:cNvSpPr>
          <p:nvPr>
            <p:ph type="title"/>
          </p:nvPr>
        </p:nvSpPr>
        <p:spPr>
          <a:xfrm>
            <a:off x="467544" y="5157192"/>
            <a:ext cx="8496944" cy="1728192"/>
          </a:xfrm>
        </p:spPr>
        <p:txBody>
          <a:bodyPr>
            <a:noAutofit/>
          </a:bodyPr>
          <a:lstStyle/>
          <a:p>
            <a:pPr algn="l"/>
            <a:r>
              <a:rPr lang="en-US" altLang="ja-JP" sz="2400" dirty="0" smtClean="0">
                <a:latin typeface="+mn-lt"/>
              </a:rPr>
              <a:t>Therapeutic effect of P-</a:t>
            </a:r>
            <a:r>
              <a:rPr lang="en-US" altLang="ja-JP" sz="2400" dirty="0" err="1" smtClean="0">
                <a:latin typeface="+mn-lt"/>
              </a:rPr>
              <a:t>ZnPP</a:t>
            </a:r>
            <a:r>
              <a:rPr lang="en-US" altLang="ja-JP" sz="2400" dirty="0" smtClean="0">
                <a:latin typeface="+mn-lt"/>
              </a:rPr>
              <a:t> given iv + blue light irradiation, 7cm, 30min x3 (lower column).  Control, no drug (upper column).</a:t>
            </a:r>
            <a:br>
              <a:rPr lang="en-US" altLang="ja-JP" sz="2400" dirty="0" smtClean="0">
                <a:latin typeface="+mn-lt"/>
              </a:rPr>
            </a:br>
            <a:r>
              <a:rPr lang="en-US" altLang="ja-JP" sz="2400" dirty="0" smtClean="0">
                <a:latin typeface="+mn-lt"/>
              </a:rPr>
              <a:t>On days 50-60, no tumor could be seen after 20mg/kg iv. </a:t>
            </a:r>
            <a:br>
              <a:rPr lang="en-US" altLang="ja-JP" sz="2400" dirty="0" smtClean="0">
                <a:latin typeface="+mn-lt"/>
              </a:rPr>
            </a:br>
            <a:r>
              <a:rPr lang="en-US" altLang="ja-JP" sz="2400" dirty="0" smtClean="0">
                <a:latin typeface="+mn-lt"/>
              </a:rPr>
              <a:t>Similar result were seen by endoscopic light irradiation twice.</a:t>
            </a:r>
            <a:endParaRPr kumimoji="1" lang="ja-JP" altLang="en-US" sz="2400" dirty="0">
              <a:latin typeface="+mn-lt"/>
            </a:endParaRPr>
          </a:p>
        </p:txBody>
      </p:sp>
      <p:cxnSp>
        <p:nvCxnSpPr>
          <p:cNvPr id="6" name="Straight Connector 8"/>
          <p:cNvCxnSpPr/>
          <p:nvPr/>
        </p:nvCxnSpPr>
        <p:spPr>
          <a:xfrm>
            <a:off x="0" y="5229200"/>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7" name="Straight Connector 8"/>
          <p:cNvCxnSpPr/>
          <p:nvPr/>
        </p:nvCxnSpPr>
        <p:spPr>
          <a:xfrm>
            <a:off x="0" y="6813376"/>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8" name="Straight Connector 8"/>
          <p:cNvCxnSpPr/>
          <p:nvPr/>
        </p:nvCxnSpPr>
        <p:spPr>
          <a:xfrm>
            <a:off x="0" y="44624"/>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908720"/>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6079" y="78405"/>
            <a:ext cx="9144000" cy="756000"/>
          </a:xfrm>
          <a:prstGeom prst="rect">
            <a:avLst/>
          </a:prstGeom>
          <a:solidFill>
            <a:srgbClr val="FFFF00"/>
          </a:solidFill>
        </p:spPr>
        <p:txBody>
          <a:bodyPr wrap="square" rtlCol="0" anchor="ctr">
            <a:spAutoFit/>
          </a:bodyPr>
          <a:lstStyle/>
          <a:p>
            <a:pPr algn="ctr"/>
            <a:r>
              <a:rPr lang="en-US" altLang="ja-JP" sz="2800" b="1" dirty="0"/>
              <a:t>Rat Brest </a:t>
            </a:r>
            <a:r>
              <a:rPr lang="en-US" altLang="ja-JP" sz="2800" b="1" dirty="0" smtClean="0"/>
              <a:t>cancer treated </a:t>
            </a:r>
            <a:r>
              <a:rPr lang="en-US" altLang="ja-JP" sz="2800" b="1" dirty="0"/>
              <a:t>by PDT with P-HPMA-</a:t>
            </a:r>
            <a:r>
              <a:rPr lang="en-US" altLang="ja-JP" sz="2800" b="1" dirty="0" err="1"/>
              <a:t>ZnPP</a:t>
            </a:r>
            <a:r>
              <a:rPr lang="ja-JP" altLang="en-US" sz="2800" b="1" dirty="0"/>
              <a:t> </a:t>
            </a:r>
            <a:r>
              <a:rPr lang="en-US" altLang="ja-JP" sz="2800" b="1" dirty="0"/>
              <a:t>+ </a:t>
            </a:r>
            <a:r>
              <a:rPr lang="en-US" altLang="ja-JP" sz="2800" b="1" dirty="0" smtClean="0"/>
              <a:t>light</a:t>
            </a:r>
            <a:endParaRPr lang="en-US" altLang="ja-JP" sz="2800" b="1" dirty="0"/>
          </a:p>
        </p:txBody>
      </p:sp>
      <p:sp>
        <p:nvSpPr>
          <p:cNvPr id="10" name="正方形/長方形 9"/>
          <p:cNvSpPr/>
          <p:nvPr/>
        </p:nvSpPr>
        <p:spPr>
          <a:xfrm>
            <a:off x="159431" y="3220616"/>
            <a:ext cx="8712968" cy="1823729"/>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387813" y="3194767"/>
            <a:ext cx="1368152" cy="400110"/>
          </a:xfrm>
          <a:prstGeom prst="rect">
            <a:avLst/>
          </a:prstGeom>
          <a:noFill/>
        </p:spPr>
        <p:txBody>
          <a:bodyPr wrap="square" rtlCol="0">
            <a:spAutoFit/>
          </a:bodyPr>
          <a:lstStyle/>
          <a:p>
            <a:r>
              <a:rPr kumimoji="1" lang="en-US" altLang="ja-JP" sz="2000" b="1" dirty="0" smtClean="0">
                <a:solidFill>
                  <a:srgbClr val="FF0000"/>
                </a:solidFill>
              </a:rPr>
              <a:t>Treatment</a:t>
            </a:r>
            <a:endParaRPr kumimoji="1" lang="ja-JP" altLang="en-US" sz="2000" b="1" dirty="0">
              <a:solidFill>
                <a:srgbClr val="FF0000"/>
              </a:solidFill>
            </a:endParaRPr>
          </a:p>
        </p:txBody>
      </p:sp>
      <p:sp>
        <p:nvSpPr>
          <p:cNvPr id="13" name="テキスト ボックス 12"/>
          <p:cNvSpPr txBox="1"/>
          <p:nvPr/>
        </p:nvSpPr>
        <p:spPr>
          <a:xfrm>
            <a:off x="251520" y="1392356"/>
            <a:ext cx="1728192" cy="400110"/>
          </a:xfrm>
          <a:prstGeom prst="rect">
            <a:avLst/>
          </a:prstGeom>
          <a:noFill/>
        </p:spPr>
        <p:txBody>
          <a:bodyPr wrap="square" rtlCol="0">
            <a:spAutoFit/>
          </a:bodyPr>
          <a:lstStyle/>
          <a:p>
            <a:r>
              <a:rPr kumimoji="1" lang="en-US" altLang="ja-JP" sz="2000" b="1" dirty="0" smtClean="0">
                <a:solidFill>
                  <a:srgbClr val="FF0000"/>
                </a:solidFill>
              </a:rPr>
              <a:t>No treatment</a:t>
            </a:r>
            <a:endParaRPr kumimoji="1" lang="ja-JP" altLang="en-US" sz="2000" b="1" dirty="0">
              <a:solidFill>
                <a:srgbClr val="FF0000"/>
              </a:solidFill>
            </a:endParaRPr>
          </a:p>
        </p:txBody>
      </p:sp>
      <p:sp>
        <p:nvSpPr>
          <p:cNvPr id="14" name="正方形/長方形 13"/>
          <p:cNvSpPr/>
          <p:nvPr/>
        </p:nvSpPr>
        <p:spPr>
          <a:xfrm>
            <a:off x="159431" y="1359929"/>
            <a:ext cx="8712968" cy="1854694"/>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221393" y="3645024"/>
            <a:ext cx="1700993" cy="1382558"/>
          </a:xfrm>
          <a:prstGeom prst="rect">
            <a:avLst/>
          </a:prstGeom>
          <a:solidFill>
            <a:schemeClr val="bg1"/>
          </a:solidFill>
        </p:spPr>
        <p:txBody>
          <a:bodyPr wrap="square">
            <a:spAutoFit/>
          </a:bodyPr>
          <a:lstStyle/>
          <a:p>
            <a:pPr algn="ctr">
              <a:lnSpc>
                <a:spcPts val="2500"/>
              </a:lnSpc>
            </a:pPr>
            <a:r>
              <a:rPr lang="en-US" altLang="ja-JP" sz="2600" b="1" dirty="0" smtClean="0"/>
              <a:t>P-HPMA-</a:t>
            </a:r>
            <a:r>
              <a:rPr lang="en-US" altLang="ja-JP" sz="2600" b="1" dirty="0" err="1" smtClean="0"/>
              <a:t>ZnPP</a:t>
            </a:r>
            <a:endParaRPr lang="en-US" altLang="ja-JP" sz="2600" b="1" dirty="0" smtClean="0"/>
          </a:p>
          <a:p>
            <a:pPr algn="ctr">
              <a:lnSpc>
                <a:spcPts val="2500"/>
              </a:lnSpc>
            </a:pPr>
            <a:r>
              <a:rPr lang="en-US" altLang="ja-JP" sz="2600" b="1" dirty="0" smtClean="0"/>
              <a:t>+</a:t>
            </a:r>
          </a:p>
          <a:p>
            <a:pPr algn="ctr">
              <a:lnSpc>
                <a:spcPts val="2500"/>
              </a:lnSpc>
            </a:pPr>
            <a:r>
              <a:rPr lang="en-US" altLang="ja-JP" sz="2600" b="1" dirty="0" smtClean="0"/>
              <a:t>Light</a:t>
            </a:r>
            <a:endParaRPr lang="en-US" altLang="ja-JP" sz="2600" b="1" dirty="0"/>
          </a:p>
        </p:txBody>
      </p:sp>
      <p:sp>
        <p:nvSpPr>
          <p:cNvPr id="2" name="スライド番号プレースホルダー 1"/>
          <p:cNvSpPr>
            <a:spLocks noGrp="1"/>
          </p:cNvSpPr>
          <p:nvPr>
            <p:ph type="sldNum" sz="quarter" idx="12"/>
          </p:nvPr>
        </p:nvSpPr>
        <p:spPr>
          <a:xfrm>
            <a:off x="7046912" y="6237312"/>
            <a:ext cx="2133600" cy="365125"/>
          </a:xfrm>
          <a:noFill/>
        </p:spPr>
        <p:txBody>
          <a:bodyPr vert="horz" lIns="91440" tIns="45720" rIns="91440" bIns="45720" rtlCol="0" anchor="ctr"/>
          <a:lstStyle/>
          <a:p>
            <a:fld id="{E441872B-1EF1-4F25-82A7-215546915052}" type="slidenum">
              <a:rPr lang="ja-JP" altLang="en-US" sz="3200">
                <a:solidFill>
                  <a:schemeClr val="tx1"/>
                </a:solidFill>
              </a:rPr>
              <a:pPr/>
              <a:t>38</a:t>
            </a:fld>
            <a:endParaRPr lang="ja-JP" altLang="en-US" sz="3200" dirty="0">
              <a:solidFill>
                <a:schemeClr val="tx1"/>
              </a:solidFill>
            </a:endParaRPr>
          </a:p>
        </p:txBody>
      </p:sp>
    </p:spTree>
    <p:extLst>
      <p:ext uri="{BB962C8B-B14F-4D97-AF65-F5344CB8AC3E}">
        <p14:creationId xmlns:p14="http://schemas.microsoft.com/office/powerpoint/2010/main" val="1723337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948264" y="6492875"/>
            <a:ext cx="2133600" cy="365125"/>
          </a:xfrm>
          <a:noFill/>
        </p:spPr>
        <p:txBody>
          <a:bodyPr vert="horz" lIns="91440" tIns="45720" rIns="91440" bIns="45720" rtlCol="0" anchor="ctr"/>
          <a:lstStyle/>
          <a:p>
            <a:fld id="{A7DBF0AA-6042-49BF-A03A-3B29EB5F7A06}" type="slidenum">
              <a:rPr lang="ja-JP" altLang="en-US" sz="3200"/>
              <a:pPr/>
              <a:t>39</a:t>
            </a:fld>
            <a:endParaRPr lang="ja-JP" altLang="en-US" sz="3200" dirty="0"/>
          </a:p>
        </p:txBody>
      </p:sp>
      <p:pic>
        <p:nvPicPr>
          <p:cNvPr id="3" name="図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0800000">
            <a:off x="478088" y="2280577"/>
            <a:ext cx="3043987" cy="1396198"/>
          </a:xfrm>
          <a:prstGeom prst="rect">
            <a:avLst/>
          </a:prstGeom>
        </p:spPr>
      </p:pic>
      <p:pic>
        <p:nvPicPr>
          <p:cNvPr id="4" name="図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8026" y="1003858"/>
            <a:ext cx="3050450" cy="992932"/>
          </a:xfrm>
          <a:prstGeom prst="rect">
            <a:avLst/>
          </a:prstGeom>
        </p:spPr>
      </p:pic>
      <p:pic>
        <p:nvPicPr>
          <p:cNvPr id="5" name="図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4018" y="3971482"/>
            <a:ext cx="3044458" cy="1394095"/>
          </a:xfrm>
          <a:prstGeom prst="rect">
            <a:avLst/>
          </a:prstGeom>
        </p:spPr>
      </p:pic>
      <p:grpSp>
        <p:nvGrpSpPr>
          <p:cNvPr id="6" name="グループ化 5"/>
          <p:cNvGrpSpPr>
            <a:grpSpLocks noChangeAspect="1"/>
          </p:cNvGrpSpPr>
          <p:nvPr/>
        </p:nvGrpSpPr>
        <p:grpSpPr>
          <a:xfrm>
            <a:off x="479754" y="5673700"/>
            <a:ext cx="3048722" cy="651318"/>
            <a:chOff x="5249334" y="3685117"/>
            <a:chExt cx="2794000" cy="596900"/>
          </a:xfrm>
        </p:grpSpPr>
        <p:pic>
          <p:nvPicPr>
            <p:cNvPr id="7" name="図 6" descr="HPMA-ZnPP 15mg ZnPP eq mg _ kg 48h.tif"/>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5400000">
              <a:off x="6347884" y="2586567"/>
              <a:ext cx="596900" cy="2794000"/>
            </a:xfrm>
            <a:prstGeom prst="rect">
              <a:avLst/>
            </a:prstGeom>
          </p:spPr>
        </p:pic>
        <p:sp>
          <p:nvSpPr>
            <p:cNvPr id="8" name="円/楕円 7"/>
            <p:cNvSpPr/>
            <p:nvPr/>
          </p:nvSpPr>
          <p:spPr>
            <a:xfrm>
              <a:off x="6627284" y="3824817"/>
              <a:ext cx="508000" cy="425450"/>
            </a:xfrm>
            <a:prstGeom prst="ellipse">
              <a:avLst/>
            </a:prstGeom>
            <a:noFill/>
            <a:ln w="19050" cap="flat" cmpd="sng" algn="ctr">
              <a:solidFill>
                <a:schemeClr val="bg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7440084" y="3748617"/>
              <a:ext cx="508000" cy="425450"/>
            </a:xfrm>
            <a:prstGeom prst="ellipse">
              <a:avLst/>
            </a:prstGeom>
            <a:noFill/>
            <a:ln w="19050" cap="flat" cmpd="sng" algn="ctr">
              <a:solidFill>
                <a:schemeClr val="bg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右矢印 9"/>
            <p:cNvSpPr/>
            <p:nvPr/>
          </p:nvSpPr>
          <p:spPr>
            <a:xfrm rot="1209896">
              <a:off x="6539122" y="3772719"/>
              <a:ext cx="166054" cy="147405"/>
            </a:xfrm>
            <a:prstGeom prst="rightArrow">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rot="1209896">
              <a:off x="7301122" y="3721919"/>
              <a:ext cx="166054" cy="147405"/>
            </a:xfrm>
            <a:prstGeom prst="rightArrow">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13" name="テキスト ボックス 12"/>
          <p:cNvSpPr txBox="1"/>
          <p:nvPr/>
        </p:nvSpPr>
        <p:spPr>
          <a:xfrm>
            <a:off x="1137625" y="1907540"/>
            <a:ext cx="2184933" cy="369332"/>
          </a:xfrm>
          <a:prstGeom prst="rect">
            <a:avLst/>
          </a:prstGeom>
          <a:noFill/>
        </p:spPr>
        <p:txBody>
          <a:bodyPr wrap="square" rtlCol="0">
            <a:spAutoFit/>
          </a:bodyPr>
          <a:lstStyle/>
          <a:p>
            <a:r>
              <a:rPr kumimoji="1" lang="en-US" altLang="ja-JP" dirty="0" smtClean="0"/>
              <a:t>Before insertion</a:t>
            </a:r>
            <a:endParaRPr kumimoji="1" lang="ja-JP" altLang="en-US" dirty="0"/>
          </a:p>
        </p:txBody>
      </p:sp>
      <p:sp>
        <p:nvSpPr>
          <p:cNvPr id="14" name="テキスト ボックス 13"/>
          <p:cNvSpPr txBox="1"/>
          <p:nvPr/>
        </p:nvSpPr>
        <p:spPr>
          <a:xfrm>
            <a:off x="853943" y="3601521"/>
            <a:ext cx="2805016" cy="369332"/>
          </a:xfrm>
          <a:prstGeom prst="rect">
            <a:avLst/>
          </a:prstGeom>
          <a:noFill/>
        </p:spPr>
        <p:txBody>
          <a:bodyPr wrap="square" rtlCol="0">
            <a:spAutoFit/>
          </a:bodyPr>
          <a:lstStyle/>
          <a:p>
            <a:r>
              <a:rPr kumimoji="1" lang="en-US" altLang="ja-JP" dirty="0" smtClean="0"/>
              <a:t>Applied infuse rectum</a:t>
            </a:r>
            <a:endParaRPr kumimoji="1" lang="ja-JP" altLang="en-US" dirty="0"/>
          </a:p>
        </p:txBody>
      </p:sp>
      <p:sp>
        <p:nvSpPr>
          <p:cNvPr id="15" name="テキスト ボックス 14"/>
          <p:cNvSpPr txBox="1"/>
          <p:nvPr/>
        </p:nvSpPr>
        <p:spPr>
          <a:xfrm>
            <a:off x="1137625" y="5298346"/>
            <a:ext cx="2184933" cy="369332"/>
          </a:xfrm>
          <a:prstGeom prst="rect">
            <a:avLst/>
          </a:prstGeom>
          <a:noFill/>
        </p:spPr>
        <p:txBody>
          <a:bodyPr wrap="square" rtlCol="0">
            <a:spAutoFit/>
          </a:bodyPr>
          <a:lstStyle/>
          <a:p>
            <a:r>
              <a:rPr kumimoji="1" lang="en-US" altLang="ja-JP" dirty="0" smtClean="0"/>
              <a:t>As light on in B</a:t>
            </a:r>
            <a:endParaRPr kumimoji="1" lang="ja-JP" altLang="en-US" dirty="0"/>
          </a:p>
        </p:txBody>
      </p:sp>
      <p:sp>
        <p:nvSpPr>
          <p:cNvPr id="16" name="テキスト ボックス 15"/>
          <p:cNvSpPr txBox="1"/>
          <p:nvPr/>
        </p:nvSpPr>
        <p:spPr>
          <a:xfrm>
            <a:off x="144682" y="6287532"/>
            <a:ext cx="3891621" cy="579646"/>
          </a:xfrm>
          <a:prstGeom prst="rect">
            <a:avLst/>
          </a:prstGeom>
          <a:noFill/>
        </p:spPr>
        <p:txBody>
          <a:bodyPr wrap="square" rtlCol="0">
            <a:spAutoFit/>
          </a:bodyPr>
          <a:lstStyle/>
          <a:p>
            <a:pPr algn="ctr">
              <a:lnSpc>
                <a:spcPts val="1900"/>
              </a:lnSpc>
            </a:pPr>
            <a:r>
              <a:rPr kumimoji="1" lang="en-US" altLang="ja-JP" dirty="0" smtClean="0"/>
              <a:t>Fluorescence of colon cancer in mouse</a:t>
            </a:r>
          </a:p>
          <a:p>
            <a:pPr algn="ctr">
              <a:lnSpc>
                <a:spcPts val="1900"/>
              </a:lnSpc>
            </a:pPr>
            <a:r>
              <a:rPr kumimoji="1" lang="en-US" altLang="ja-JP" dirty="0" smtClean="0"/>
              <a:t>AOM/DSS induced cancer</a:t>
            </a:r>
            <a:endParaRPr kumimoji="1" lang="ja-JP" altLang="en-US" dirty="0"/>
          </a:p>
        </p:txBody>
      </p:sp>
      <p:sp>
        <p:nvSpPr>
          <p:cNvPr id="17" name="テキスト ボックス 16"/>
          <p:cNvSpPr txBox="1"/>
          <p:nvPr/>
        </p:nvSpPr>
        <p:spPr>
          <a:xfrm>
            <a:off x="107504" y="1256864"/>
            <a:ext cx="413882" cy="461665"/>
          </a:xfrm>
          <a:prstGeom prst="rect">
            <a:avLst/>
          </a:prstGeom>
          <a:noFill/>
        </p:spPr>
        <p:txBody>
          <a:bodyPr wrap="square" rtlCol="0">
            <a:spAutoFit/>
          </a:bodyPr>
          <a:lstStyle/>
          <a:p>
            <a:r>
              <a:rPr kumimoji="1" lang="en-US" altLang="ja-JP" sz="2400" dirty="0" smtClean="0"/>
              <a:t>A</a:t>
            </a:r>
            <a:endParaRPr kumimoji="1" lang="ja-JP" altLang="en-US" sz="2400" dirty="0"/>
          </a:p>
        </p:txBody>
      </p:sp>
      <p:sp>
        <p:nvSpPr>
          <p:cNvPr id="18" name="テキスト ボックス 1"/>
          <p:cNvSpPr txBox="1">
            <a:spLocks noChangeArrowheads="1"/>
          </p:cNvSpPr>
          <p:nvPr/>
        </p:nvSpPr>
        <p:spPr bwMode="auto">
          <a:xfrm>
            <a:off x="0" y="116632"/>
            <a:ext cx="9144000" cy="707886"/>
          </a:xfrm>
          <a:prstGeom prst="rect">
            <a:avLst/>
          </a:prstGeom>
          <a:solidFill>
            <a:srgbClr val="FFFF00"/>
          </a:solidFill>
          <a:ln>
            <a:noFill/>
          </a:ln>
          <a:extLst/>
        </p:spPr>
        <p:txBody>
          <a:bodyPr wrap="squar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4000" b="1" dirty="0" smtClean="0">
                <a:latin typeface="+mn-lt"/>
              </a:rPr>
              <a:t>Light irradiation probe optics in mice</a:t>
            </a:r>
            <a:endParaRPr lang="ja-JP" altLang="en-US" sz="4000" b="1" dirty="0">
              <a:latin typeface="+mn-lt"/>
            </a:endParaRPr>
          </a:p>
        </p:txBody>
      </p:sp>
      <p:cxnSp>
        <p:nvCxnSpPr>
          <p:cNvPr id="19" name="直線コネクタ 18"/>
          <p:cNvCxnSpPr/>
          <p:nvPr/>
        </p:nvCxnSpPr>
        <p:spPr>
          <a:xfrm>
            <a:off x="0" y="116632"/>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0" y="836712"/>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107504" y="2817117"/>
            <a:ext cx="413882" cy="461665"/>
          </a:xfrm>
          <a:prstGeom prst="rect">
            <a:avLst/>
          </a:prstGeom>
          <a:noFill/>
        </p:spPr>
        <p:txBody>
          <a:bodyPr wrap="square" rtlCol="0">
            <a:spAutoFit/>
          </a:bodyPr>
          <a:lstStyle/>
          <a:p>
            <a:r>
              <a:rPr kumimoji="1" lang="en-US" altLang="ja-JP" sz="2400" dirty="0" smtClean="0"/>
              <a:t>B</a:t>
            </a:r>
            <a:endParaRPr kumimoji="1" lang="ja-JP" altLang="en-US" sz="2400" dirty="0"/>
          </a:p>
        </p:txBody>
      </p:sp>
      <p:sp>
        <p:nvSpPr>
          <p:cNvPr id="22" name="テキスト ボックス 21"/>
          <p:cNvSpPr txBox="1"/>
          <p:nvPr/>
        </p:nvSpPr>
        <p:spPr>
          <a:xfrm>
            <a:off x="107504" y="4382063"/>
            <a:ext cx="413882" cy="461665"/>
          </a:xfrm>
          <a:prstGeom prst="rect">
            <a:avLst/>
          </a:prstGeom>
          <a:noFill/>
        </p:spPr>
        <p:txBody>
          <a:bodyPr wrap="square" rtlCol="0">
            <a:spAutoFit/>
          </a:bodyPr>
          <a:lstStyle/>
          <a:p>
            <a:r>
              <a:rPr kumimoji="1" lang="en-US" altLang="ja-JP" sz="2400" dirty="0" smtClean="0"/>
              <a:t>C</a:t>
            </a:r>
            <a:endParaRPr kumimoji="1" lang="ja-JP" altLang="en-US" sz="2400" dirty="0"/>
          </a:p>
        </p:txBody>
      </p:sp>
      <p:sp>
        <p:nvSpPr>
          <p:cNvPr id="23" name="テキスト ボックス 22"/>
          <p:cNvSpPr txBox="1"/>
          <p:nvPr/>
        </p:nvSpPr>
        <p:spPr>
          <a:xfrm>
            <a:off x="70603" y="5769026"/>
            <a:ext cx="413882" cy="461665"/>
          </a:xfrm>
          <a:prstGeom prst="rect">
            <a:avLst/>
          </a:prstGeom>
          <a:noFill/>
        </p:spPr>
        <p:txBody>
          <a:bodyPr wrap="square" rtlCol="0">
            <a:spAutoFit/>
          </a:bodyPr>
          <a:lstStyle/>
          <a:p>
            <a:r>
              <a:rPr kumimoji="1" lang="en-US" altLang="ja-JP" sz="2400" dirty="0" smtClean="0"/>
              <a:t>D</a:t>
            </a:r>
            <a:endParaRPr kumimoji="1" lang="ja-JP" altLang="en-US" sz="2400" dirty="0"/>
          </a:p>
        </p:txBody>
      </p:sp>
      <p:grpSp>
        <p:nvGrpSpPr>
          <p:cNvPr id="24" name="グループ化 25"/>
          <p:cNvGrpSpPr>
            <a:grpSpLocks noChangeAspect="1"/>
          </p:cNvGrpSpPr>
          <p:nvPr/>
        </p:nvGrpSpPr>
        <p:grpSpPr>
          <a:xfrm>
            <a:off x="4816054" y="1147519"/>
            <a:ext cx="3785419" cy="5431107"/>
            <a:chOff x="3315258" y="-1235023"/>
            <a:chExt cx="3544229" cy="5085061"/>
          </a:xfrm>
        </p:grpSpPr>
        <p:pic>
          <p:nvPicPr>
            <p:cNvPr id="25" name="図 2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0800000">
              <a:off x="3315258" y="1383627"/>
              <a:ext cx="3544228" cy="2466411"/>
            </a:xfrm>
            <a:prstGeom prst="rect">
              <a:avLst/>
            </a:prstGeom>
          </p:spPr>
        </p:pic>
        <p:grpSp>
          <p:nvGrpSpPr>
            <p:cNvPr id="26" name="グループ化 11"/>
            <p:cNvGrpSpPr/>
            <p:nvPr/>
          </p:nvGrpSpPr>
          <p:grpSpPr>
            <a:xfrm>
              <a:off x="3315259" y="-1235023"/>
              <a:ext cx="3544228" cy="2316028"/>
              <a:chOff x="3118956" y="-1476972"/>
              <a:chExt cx="3544228" cy="2316028"/>
            </a:xfrm>
          </p:grpSpPr>
          <p:pic>
            <p:nvPicPr>
              <p:cNvPr id="28" name="Picture 2" descr="G:\DCIM\203___05\IMG_0308.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118956" y="-1476972"/>
                <a:ext cx="3544228" cy="2316028"/>
              </a:xfrm>
              <a:prstGeom prst="rect">
                <a:avLst/>
              </a:prstGeom>
              <a:noFill/>
              <a:extLst>
                <a:ext uri="{909E8E84-426E-40dd-AFC4-6F175D3DCCD1}">
                  <a14:hiddenFill xmlns:a14="http://schemas.microsoft.com/office/drawing/2010/main" xmlns="">
                    <a:solidFill>
                      <a:srgbClr val="FFFFFF"/>
                    </a:solidFill>
                  </a14:hiddenFill>
                </a:ext>
              </a:extLst>
            </p:spPr>
          </p:pic>
          <p:sp>
            <p:nvSpPr>
              <p:cNvPr id="29" name="下矢印 28"/>
              <p:cNvSpPr/>
              <p:nvPr/>
            </p:nvSpPr>
            <p:spPr>
              <a:xfrm>
                <a:off x="3725735" y="220584"/>
                <a:ext cx="45719" cy="28803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下矢印 29"/>
              <p:cNvSpPr/>
              <p:nvPr/>
            </p:nvSpPr>
            <p:spPr>
              <a:xfrm>
                <a:off x="5719304" y="-1027133"/>
                <a:ext cx="45719" cy="28803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下矢印 30"/>
              <p:cNvSpPr/>
              <p:nvPr/>
            </p:nvSpPr>
            <p:spPr>
              <a:xfrm rot="18900000">
                <a:off x="4533465" y="-1289149"/>
                <a:ext cx="45719" cy="28803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下矢印 26"/>
            <p:cNvSpPr/>
            <p:nvPr/>
          </p:nvSpPr>
          <p:spPr>
            <a:xfrm rot="7200000">
              <a:off x="5055108" y="2092909"/>
              <a:ext cx="144000" cy="4680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1057321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
          <p:cNvGraphicFramePr>
            <a:graphicFrameLocks/>
          </p:cNvGraphicFramePr>
          <p:nvPr>
            <p:extLst>
              <p:ext uri="{D42A27DB-BD31-4B8C-83A1-F6EECF244321}">
                <p14:modId xmlns:p14="http://schemas.microsoft.com/office/powerpoint/2010/main" val="3038299927"/>
              </p:ext>
            </p:extLst>
          </p:nvPr>
        </p:nvGraphicFramePr>
        <p:xfrm>
          <a:off x="4572000" y="1312497"/>
          <a:ext cx="3600400" cy="40555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
          <p:cNvGraphicFramePr>
            <a:graphicFrameLocks/>
          </p:cNvGraphicFramePr>
          <p:nvPr>
            <p:extLst>
              <p:ext uri="{D42A27DB-BD31-4B8C-83A1-F6EECF244321}">
                <p14:modId xmlns:p14="http://schemas.microsoft.com/office/powerpoint/2010/main" val="1185982315"/>
              </p:ext>
            </p:extLst>
          </p:nvPr>
        </p:nvGraphicFramePr>
        <p:xfrm>
          <a:off x="683568" y="1312497"/>
          <a:ext cx="3960439" cy="4060719"/>
        </p:xfrm>
        <a:graphic>
          <a:graphicData uri="http://schemas.openxmlformats.org/drawingml/2006/chart">
            <c:chart xmlns:c="http://schemas.openxmlformats.org/drawingml/2006/chart" xmlns:r="http://schemas.openxmlformats.org/officeDocument/2006/relationships" r:id="rId4"/>
          </a:graphicData>
        </a:graphic>
      </p:graphicFrame>
      <p:sp>
        <p:nvSpPr>
          <p:cNvPr id="5" name="スライド番号プレースホルダー 4"/>
          <p:cNvSpPr>
            <a:spLocks noGrp="1"/>
          </p:cNvSpPr>
          <p:nvPr>
            <p:ph type="sldNum" sz="quarter" idx="12"/>
          </p:nvPr>
        </p:nvSpPr>
        <p:spPr/>
        <p:txBody>
          <a:bodyPr/>
          <a:lstStyle/>
          <a:p>
            <a:fld id="{D7B4BB9E-0001-4E48-8628-E065586FBA58}" type="slidenum">
              <a:rPr kumimoji="1" lang="ja-JP" altLang="en-US" sz="3150"/>
              <a:pPr/>
              <a:t>40</a:t>
            </a:fld>
            <a:endParaRPr kumimoji="1" lang="ja-JP" altLang="en-US" sz="3150" dirty="0"/>
          </a:p>
        </p:txBody>
      </p:sp>
      <p:cxnSp>
        <p:nvCxnSpPr>
          <p:cNvPr id="9" name="直線コネクタ 8"/>
          <p:cNvCxnSpPr/>
          <p:nvPr/>
        </p:nvCxnSpPr>
        <p:spPr>
          <a:xfrm>
            <a:off x="-12290" y="156322"/>
            <a:ext cx="9144000" cy="0"/>
          </a:xfrm>
          <a:prstGeom prst="line">
            <a:avLst/>
          </a:prstGeom>
          <a:ln w="1270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0" y="234173"/>
            <a:ext cx="9144000" cy="646331"/>
          </a:xfrm>
          <a:prstGeom prst="rect">
            <a:avLst/>
          </a:prstGeom>
          <a:solidFill>
            <a:srgbClr val="FFFF00"/>
          </a:solidFill>
        </p:spPr>
        <p:txBody>
          <a:bodyPr wrap="square" rtlCol="0">
            <a:spAutoFit/>
          </a:bodyPr>
          <a:lstStyle/>
          <a:p>
            <a:pPr algn="ctr"/>
            <a:r>
              <a:rPr lang="en-US" altLang="ja-JP" sz="3600" b="1" dirty="0" smtClean="0"/>
              <a:t>Regression of colon tumor by PDT</a:t>
            </a:r>
            <a:endParaRPr lang="ja-JP" altLang="en-US" sz="3600" b="1" dirty="0"/>
          </a:p>
        </p:txBody>
      </p:sp>
      <p:sp>
        <p:nvSpPr>
          <p:cNvPr id="14" name="テキスト ボックス 13"/>
          <p:cNvSpPr txBox="1"/>
          <p:nvPr/>
        </p:nvSpPr>
        <p:spPr>
          <a:xfrm>
            <a:off x="229835" y="5322777"/>
            <a:ext cx="8880190" cy="1323439"/>
          </a:xfrm>
          <a:prstGeom prst="rect">
            <a:avLst/>
          </a:prstGeom>
          <a:noFill/>
        </p:spPr>
        <p:txBody>
          <a:bodyPr wrap="square" rtlCol="0">
            <a:spAutoFit/>
          </a:bodyPr>
          <a:lstStyle/>
          <a:p>
            <a:r>
              <a:rPr kumimoji="1" lang="ja-JP" altLang="en-US" sz="1600" dirty="0" smtClean="0"/>
              <a:t>・　</a:t>
            </a:r>
            <a:r>
              <a:rPr kumimoji="1" lang="en-US" altLang="ja-JP" sz="1600" dirty="0" smtClean="0"/>
              <a:t>Tumor</a:t>
            </a:r>
            <a:r>
              <a:rPr kumimoji="1" lang="en-US" altLang="ja-JP" sz="1600" dirty="0"/>
              <a:t>: </a:t>
            </a:r>
            <a:r>
              <a:rPr kumimoji="1" lang="en-US" altLang="ja-JP" sz="1600" dirty="0" smtClean="0"/>
              <a:t>autochthonous mouse tumor induced by </a:t>
            </a:r>
            <a:r>
              <a:rPr kumimoji="1" lang="en-US" altLang="ja-JP" sz="1600" dirty="0" err="1" smtClean="0"/>
              <a:t>azoxymethane</a:t>
            </a:r>
            <a:r>
              <a:rPr kumimoji="1" lang="en-US" altLang="ja-JP" sz="1600" dirty="0" smtClean="0"/>
              <a:t> + Na dextran sulfate, </a:t>
            </a:r>
            <a:r>
              <a:rPr kumimoji="1" lang="en-US" altLang="ja-JP" sz="1600" dirty="0" err="1" smtClean="0"/>
              <a:t>ip</a:t>
            </a:r>
            <a:r>
              <a:rPr kumimoji="1" lang="en-US" altLang="ja-JP" sz="1600" dirty="0" smtClean="0"/>
              <a:t>.  </a:t>
            </a:r>
            <a:r>
              <a:rPr kumimoji="1" lang="ja-JP" altLang="en-US" sz="1600" dirty="0" smtClean="0"/>
              <a:t>　　</a:t>
            </a:r>
            <a:endParaRPr kumimoji="1" lang="en-US" altLang="ja-JP" sz="1600" dirty="0" smtClean="0"/>
          </a:p>
          <a:p>
            <a:r>
              <a:rPr kumimoji="1" lang="ja-JP" altLang="en-US" sz="1600" dirty="0" smtClean="0"/>
              <a:t>・　</a:t>
            </a:r>
            <a:r>
              <a:rPr kumimoji="1" lang="en-US" altLang="ja-JP" sz="1600" dirty="0" smtClean="0"/>
              <a:t>Most closest to natural tumor.</a:t>
            </a:r>
          </a:p>
          <a:p>
            <a:r>
              <a:rPr kumimoji="1" lang="ja-JP" altLang="en-US" sz="1600" dirty="0" smtClean="0"/>
              <a:t>・　</a:t>
            </a:r>
            <a:r>
              <a:rPr kumimoji="1" lang="en-US" altLang="ja-JP" sz="1600" dirty="0" smtClean="0"/>
              <a:t>P-</a:t>
            </a:r>
            <a:r>
              <a:rPr kumimoji="1" lang="en-US" altLang="ja-JP" sz="1600" dirty="0" err="1" smtClean="0"/>
              <a:t>ZnPP</a:t>
            </a:r>
            <a:r>
              <a:rPr kumimoji="1" lang="en-US" altLang="ja-JP" sz="1600" dirty="0" smtClean="0"/>
              <a:t> was given at 15mg/kg  </a:t>
            </a:r>
            <a:r>
              <a:rPr kumimoji="1" lang="en-US" altLang="ja-JP" sz="1600" dirty="0" err="1" smtClean="0"/>
              <a:t>i.v.</a:t>
            </a:r>
            <a:r>
              <a:rPr kumimoji="1" lang="en-US" altLang="ja-JP" sz="1600" dirty="0" smtClean="0"/>
              <a:t> once weekl×3: light fiber was placed in the rectum, and xenon light  </a:t>
            </a:r>
          </a:p>
          <a:p>
            <a:r>
              <a:rPr kumimoji="1" lang="en-US" altLang="ja-JP" sz="1600" dirty="0"/>
              <a:t> </a:t>
            </a:r>
            <a:r>
              <a:rPr kumimoji="1" lang="en-US" altLang="ja-JP" sz="1600" dirty="0" smtClean="0"/>
              <a:t>   (400-700 nm) irradiation 10-15 min each time (×3).  NG, nitroglycerin as EPR enhanced treatment.  </a:t>
            </a:r>
          </a:p>
          <a:p>
            <a:r>
              <a:rPr kumimoji="1" lang="en-US" altLang="ja-JP" sz="1600" dirty="0"/>
              <a:t> </a:t>
            </a:r>
            <a:r>
              <a:rPr kumimoji="1" lang="en-US" altLang="ja-JP" sz="1600" dirty="0" smtClean="0"/>
              <a:t>   L, light irradiation.</a:t>
            </a:r>
            <a:endParaRPr kumimoji="1" lang="ja-JP" altLang="en-US" sz="1600" dirty="0"/>
          </a:p>
        </p:txBody>
      </p:sp>
      <p:sp>
        <p:nvSpPr>
          <p:cNvPr id="12" name="テキスト ボックス 11"/>
          <p:cNvSpPr txBox="1"/>
          <p:nvPr/>
        </p:nvSpPr>
        <p:spPr>
          <a:xfrm>
            <a:off x="590051" y="1288562"/>
            <a:ext cx="778643" cy="454407"/>
          </a:xfrm>
          <a:prstGeom prst="rect">
            <a:avLst/>
          </a:prstGeom>
          <a:noFill/>
        </p:spPr>
        <p:txBody>
          <a:bodyPr wrap="square" rtlCol="0">
            <a:spAutoFit/>
          </a:bodyPr>
          <a:lstStyle/>
          <a:p>
            <a:r>
              <a:rPr kumimoji="1" lang="ja-JP" altLang="en-US" sz="2362" dirty="0"/>
              <a:t>（</a:t>
            </a:r>
            <a:r>
              <a:rPr kumimoji="1" lang="en-US" altLang="ja-JP" sz="2362" dirty="0"/>
              <a:t>A</a:t>
            </a:r>
            <a:r>
              <a:rPr kumimoji="1" lang="ja-JP" altLang="en-US" sz="2362" dirty="0"/>
              <a:t>）</a:t>
            </a:r>
          </a:p>
        </p:txBody>
      </p:sp>
      <p:sp>
        <p:nvSpPr>
          <p:cNvPr id="17" name="テキスト ボックス 16"/>
          <p:cNvSpPr txBox="1"/>
          <p:nvPr/>
        </p:nvSpPr>
        <p:spPr>
          <a:xfrm>
            <a:off x="4264539" y="1271696"/>
            <a:ext cx="648702" cy="454407"/>
          </a:xfrm>
          <a:prstGeom prst="rect">
            <a:avLst/>
          </a:prstGeom>
          <a:noFill/>
        </p:spPr>
        <p:txBody>
          <a:bodyPr wrap="square" rtlCol="0">
            <a:spAutoFit/>
          </a:bodyPr>
          <a:lstStyle/>
          <a:p>
            <a:r>
              <a:rPr kumimoji="1" lang="ja-JP" altLang="en-US" sz="2362" dirty="0"/>
              <a:t>（</a:t>
            </a:r>
            <a:r>
              <a:rPr kumimoji="1" lang="en-US" altLang="ja-JP" sz="2362" dirty="0"/>
              <a:t>B</a:t>
            </a:r>
            <a:r>
              <a:rPr kumimoji="1" lang="ja-JP" altLang="en-US" sz="2362" dirty="0"/>
              <a:t>）</a:t>
            </a:r>
          </a:p>
        </p:txBody>
      </p:sp>
      <p:sp>
        <p:nvSpPr>
          <p:cNvPr id="18" name="テキスト ボックス 17"/>
          <p:cNvSpPr txBox="1"/>
          <p:nvPr/>
        </p:nvSpPr>
        <p:spPr>
          <a:xfrm>
            <a:off x="7009355" y="1347920"/>
            <a:ext cx="1163045" cy="334707"/>
          </a:xfrm>
          <a:prstGeom prst="rect">
            <a:avLst/>
          </a:prstGeom>
          <a:noFill/>
        </p:spPr>
        <p:txBody>
          <a:bodyPr wrap="square" rtlCol="0">
            <a:spAutoFit/>
          </a:bodyPr>
          <a:lstStyle/>
          <a:p>
            <a:r>
              <a:rPr kumimoji="1" lang="en-US" altLang="ja-JP" sz="1575" dirty="0" smtClean="0"/>
              <a:t>21 days </a:t>
            </a:r>
            <a:r>
              <a:rPr kumimoji="1" lang="en-US" altLang="ja-JP" sz="1575" dirty="0" err="1" smtClean="0"/>
              <a:t>p.i</a:t>
            </a:r>
            <a:endParaRPr kumimoji="1" lang="en-US" altLang="ja-JP" sz="1575" dirty="0"/>
          </a:p>
        </p:txBody>
      </p:sp>
      <p:cxnSp>
        <p:nvCxnSpPr>
          <p:cNvPr id="10" name="直線コネクタ 9"/>
          <p:cNvCxnSpPr/>
          <p:nvPr/>
        </p:nvCxnSpPr>
        <p:spPr>
          <a:xfrm>
            <a:off x="3070" y="961272"/>
            <a:ext cx="9144000" cy="0"/>
          </a:xfrm>
          <a:prstGeom prst="line">
            <a:avLst/>
          </a:prstGeom>
          <a:ln w="1270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3242247" y="1348411"/>
            <a:ext cx="1346643" cy="334707"/>
          </a:xfrm>
          <a:prstGeom prst="rect">
            <a:avLst/>
          </a:prstGeom>
          <a:noFill/>
        </p:spPr>
        <p:txBody>
          <a:bodyPr wrap="square" rtlCol="0">
            <a:spAutoFit/>
          </a:bodyPr>
          <a:lstStyle/>
          <a:p>
            <a:r>
              <a:rPr kumimoji="1" lang="en-US" altLang="ja-JP" sz="1575" dirty="0" smtClean="0"/>
              <a:t>21 days </a:t>
            </a:r>
            <a:r>
              <a:rPr kumimoji="1" lang="en-US" altLang="ja-JP" sz="1575" dirty="0" err="1" smtClean="0"/>
              <a:t>p.i</a:t>
            </a:r>
            <a:endParaRPr kumimoji="1" lang="en-US" altLang="ja-JP" sz="1575" dirty="0"/>
          </a:p>
        </p:txBody>
      </p:sp>
    </p:spTree>
    <p:extLst>
      <p:ext uri="{BB962C8B-B14F-4D97-AF65-F5344CB8AC3E}">
        <p14:creationId xmlns:p14="http://schemas.microsoft.com/office/powerpoint/2010/main" val="32457496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5496" y="980728"/>
            <a:ext cx="9097483" cy="5400600"/>
          </a:xfrm>
        </p:spPr>
        <p:txBody>
          <a:bodyPr>
            <a:noAutofit/>
          </a:bodyPr>
          <a:lstStyle/>
          <a:p>
            <a:pPr marL="514350" indent="-514350">
              <a:lnSpc>
                <a:spcPts val="2700"/>
              </a:lnSpc>
              <a:spcBef>
                <a:spcPts val="1200"/>
              </a:spcBef>
              <a:buFont typeface="+mj-lt"/>
              <a:buAutoNum type="arabicPeriod"/>
            </a:pPr>
            <a:r>
              <a:rPr lang="en-US" altLang="ja-JP" sz="2600" dirty="0" smtClean="0"/>
              <a:t>The EPR effect is also valid in both metastatic tumors and autochthonous/natural tumors.</a:t>
            </a:r>
          </a:p>
          <a:p>
            <a:pPr marL="514350" indent="-514350">
              <a:lnSpc>
                <a:spcPts val="2700"/>
              </a:lnSpc>
              <a:spcBef>
                <a:spcPts val="1200"/>
              </a:spcBef>
              <a:buFont typeface="+mj-lt"/>
              <a:buAutoNum type="arabicPeriod"/>
            </a:pPr>
            <a:r>
              <a:rPr lang="en-US" altLang="ja-JP" sz="2600" dirty="0" smtClean="0"/>
              <a:t>Polymer conjugates (P-HPMA-THP) showed remarkably high accumulation in the metastatic tumor nodules, and thus anti-metastatic effect in lung and liver metastasis are seen.</a:t>
            </a:r>
          </a:p>
          <a:p>
            <a:pPr marL="514350" indent="-514350">
              <a:lnSpc>
                <a:spcPts val="2700"/>
              </a:lnSpc>
              <a:spcBef>
                <a:spcPts val="1200"/>
              </a:spcBef>
              <a:buFont typeface="+mj-lt"/>
              <a:buAutoNum type="arabicPeriod"/>
            </a:pPr>
            <a:r>
              <a:rPr lang="en-US" altLang="ja-JP" sz="2600" dirty="0"/>
              <a:t>Multiple tumor selective </a:t>
            </a:r>
            <a:r>
              <a:rPr lang="en-US" altLang="ja-JP" sz="2600" dirty="0" smtClean="0"/>
              <a:t>properties </a:t>
            </a:r>
            <a:r>
              <a:rPr lang="en-US" altLang="ja-JP" sz="2600" dirty="0"/>
              <a:t>can be </a:t>
            </a:r>
            <a:r>
              <a:rPr lang="en-US" altLang="ja-JP" sz="2600" dirty="0" smtClean="0"/>
              <a:t>conferred to the polymer conjugates, </a:t>
            </a:r>
            <a:r>
              <a:rPr lang="en-US" altLang="ja-JP" sz="2600" dirty="0"/>
              <a:t>which utilizes EPR effect, acidic tumor pH, and upregulated transporter </a:t>
            </a:r>
            <a:r>
              <a:rPr lang="en-US" altLang="ja-JP" sz="2600" dirty="0" smtClean="0"/>
              <a:t>for </a:t>
            </a:r>
            <a:r>
              <a:rPr lang="en-US" altLang="ja-JP" sz="2600" dirty="0"/>
              <a:t>cell </a:t>
            </a:r>
            <a:r>
              <a:rPr lang="en-US" altLang="ja-JP" sz="2600" dirty="0" smtClean="0"/>
              <a:t>uptake etc.</a:t>
            </a:r>
          </a:p>
          <a:p>
            <a:pPr marL="514350" indent="-514350">
              <a:lnSpc>
                <a:spcPts val="2700"/>
              </a:lnSpc>
              <a:spcBef>
                <a:spcPts val="1200"/>
              </a:spcBef>
              <a:buFont typeface="+mj-lt"/>
              <a:buAutoNum type="arabicPeriod"/>
            </a:pPr>
            <a:r>
              <a:rPr lang="en-US" altLang="ja-JP" sz="2600" dirty="0"/>
              <a:t>Polymer conjugated THP showed remarkable preclinical/clinical results in a stage IV prostate cancer </a:t>
            </a:r>
            <a:r>
              <a:rPr lang="en-US" altLang="ja-JP" sz="2600" dirty="0" smtClean="0"/>
              <a:t>patients </a:t>
            </a:r>
            <a:r>
              <a:rPr lang="en-US" altLang="ja-JP" sz="2600" dirty="0"/>
              <a:t>with lung and bone </a:t>
            </a:r>
            <a:r>
              <a:rPr lang="en-US" altLang="ja-JP" sz="2600" dirty="0" smtClean="0"/>
              <a:t>metastasis. </a:t>
            </a:r>
            <a:endParaRPr lang="en-US" altLang="ja-JP" sz="2600" b="1" dirty="0">
              <a:solidFill>
                <a:srgbClr val="FF0000"/>
              </a:solidFill>
            </a:endParaRPr>
          </a:p>
          <a:p>
            <a:pPr marL="514350" indent="-514350">
              <a:lnSpc>
                <a:spcPts val="2700"/>
              </a:lnSpc>
              <a:spcBef>
                <a:spcPts val="1200"/>
              </a:spcBef>
              <a:buFont typeface="+mj-lt"/>
              <a:buAutoNum type="arabicPeriod"/>
            </a:pPr>
            <a:r>
              <a:rPr lang="en-US" altLang="ja-JP" sz="2600" dirty="0"/>
              <a:t>Innovation in PDT seems possible using polymer conjugates </a:t>
            </a:r>
            <a:r>
              <a:rPr lang="en-US" altLang="ja-JP" sz="2600" dirty="0" smtClean="0"/>
              <a:t>by EPR </a:t>
            </a:r>
            <a:r>
              <a:rPr lang="en-US" altLang="ja-JP" sz="2600" dirty="0"/>
              <a:t>effect ; thus fluorescent tumor </a:t>
            </a:r>
            <a:r>
              <a:rPr lang="en-US" altLang="ja-JP" sz="2600" dirty="0" smtClean="0"/>
              <a:t>imaging, </a:t>
            </a:r>
            <a:r>
              <a:rPr lang="en-US" altLang="ja-JP" sz="2600" dirty="0"/>
              <a:t>and clear therapeutic effect </a:t>
            </a:r>
            <a:r>
              <a:rPr lang="en-US" altLang="ja-JP" sz="2600" dirty="0" smtClean="0"/>
              <a:t>were </a:t>
            </a:r>
            <a:r>
              <a:rPr lang="en-US" altLang="ja-JP" sz="2600" dirty="0"/>
              <a:t>seen in breast and colon </a:t>
            </a:r>
            <a:r>
              <a:rPr lang="en-US" altLang="ja-JP" sz="2600" dirty="0" smtClean="0"/>
              <a:t>cancers. </a:t>
            </a:r>
            <a:br>
              <a:rPr lang="en-US" altLang="ja-JP" sz="2600" dirty="0" smtClean="0"/>
            </a:br>
            <a:r>
              <a:rPr lang="en-US" altLang="ja-JP" sz="2600" dirty="0" smtClean="0"/>
              <a:t>No </a:t>
            </a:r>
            <a:r>
              <a:rPr lang="en-US" altLang="ja-JP" sz="2600" dirty="0"/>
              <a:t>laser is needed</a:t>
            </a:r>
            <a:r>
              <a:rPr lang="en-US" altLang="ja-JP" sz="2600" dirty="0" smtClean="0"/>
              <a:t>.  No side effect is anticipated.</a:t>
            </a:r>
            <a:endParaRPr lang="en-US" altLang="ja-JP" sz="2500" dirty="0" smtClean="0"/>
          </a:p>
        </p:txBody>
      </p:sp>
      <p:sp>
        <p:nvSpPr>
          <p:cNvPr id="4" name="タイトル 1"/>
          <p:cNvSpPr txBox="1">
            <a:spLocks/>
          </p:cNvSpPr>
          <p:nvPr/>
        </p:nvSpPr>
        <p:spPr>
          <a:xfrm>
            <a:off x="-15890" y="73831"/>
            <a:ext cx="9144000" cy="720080"/>
          </a:xfrm>
          <a:prstGeom prst="rect">
            <a:avLst/>
          </a:prstGeom>
          <a:solidFill>
            <a:srgbClr val="FFFF00"/>
          </a:solidFill>
        </p:spPr>
        <p:txBody>
          <a:bodyPr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b="1" dirty="0" smtClean="0"/>
              <a:t>Summary: </a:t>
            </a:r>
            <a:r>
              <a:rPr lang="en-US" altLang="ja-JP" b="1" dirty="0">
                <a:solidFill>
                  <a:srgbClr val="FF0000"/>
                </a:solidFill>
              </a:rPr>
              <a:t>Proof of concept </a:t>
            </a:r>
            <a:endParaRPr lang="en-US" altLang="ja-JP" b="1" dirty="0" smtClean="0"/>
          </a:p>
        </p:txBody>
      </p:sp>
      <p:cxnSp>
        <p:nvCxnSpPr>
          <p:cNvPr id="5" name="Straight Connector 8"/>
          <p:cNvCxnSpPr/>
          <p:nvPr/>
        </p:nvCxnSpPr>
        <p:spPr>
          <a:xfrm>
            <a:off x="-36512" y="73831"/>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6" name="Straight Connector 8"/>
          <p:cNvCxnSpPr/>
          <p:nvPr/>
        </p:nvCxnSpPr>
        <p:spPr>
          <a:xfrm>
            <a:off x="-36512" y="836712"/>
            <a:ext cx="9144000" cy="0"/>
          </a:xfrm>
          <a:prstGeom prst="line">
            <a:avLst/>
          </a:prstGeom>
          <a:ln w="127000" cmpd="thickThin">
            <a:solidFill>
              <a:srgbClr val="33CCFF"/>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a:xfrm>
            <a:off x="7046912" y="6237312"/>
            <a:ext cx="2133600" cy="365125"/>
          </a:xfrm>
          <a:noFill/>
        </p:spPr>
        <p:txBody>
          <a:bodyPr vert="horz" lIns="91440" tIns="45720" rIns="91440" bIns="45720" rtlCol="0" anchor="ctr"/>
          <a:lstStyle/>
          <a:p>
            <a:fld id="{E441872B-1EF1-4F25-82A7-215546915052}" type="slidenum">
              <a:rPr lang="ja-JP" altLang="en-US" sz="3200">
                <a:solidFill>
                  <a:schemeClr val="tx1"/>
                </a:solidFill>
              </a:rPr>
              <a:pPr/>
              <a:t>41</a:t>
            </a:fld>
            <a:endParaRPr lang="ja-JP" altLang="en-US" sz="3200" dirty="0">
              <a:solidFill>
                <a:schemeClr val="tx1"/>
              </a:solidFill>
            </a:endParaRPr>
          </a:p>
        </p:txBody>
      </p:sp>
    </p:spTree>
    <p:extLst>
      <p:ext uri="{BB962C8B-B14F-4D97-AF65-F5344CB8AC3E}">
        <p14:creationId xmlns:p14="http://schemas.microsoft.com/office/powerpoint/2010/main" val="400432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idx="4294967295"/>
          </p:nvPr>
        </p:nvSpPr>
        <p:spPr>
          <a:xfrm>
            <a:off x="0" y="232960"/>
            <a:ext cx="9152035" cy="891784"/>
          </a:xfrm>
          <a:solidFill>
            <a:srgbClr val="FFFF00"/>
          </a:solidFill>
        </p:spPr>
        <p:txBody>
          <a:bodyPr>
            <a:normAutofit/>
          </a:bodyPr>
          <a:lstStyle/>
          <a:p>
            <a:r>
              <a:rPr lang="en-US" altLang="ja-JP" b="1" dirty="0" smtClean="0"/>
              <a:t>Acknowledgments</a:t>
            </a:r>
            <a:endParaRPr lang="ja-JP" altLang="en-US" b="1" dirty="0" smtClean="0"/>
          </a:p>
        </p:txBody>
      </p:sp>
      <p:cxnSp>
        <p:nvCxnSpPr>
          <p:cNvPr id="7" name="直線コネクタ 6"/>
          <p:cNvCxnSpPr/>
          <p:nvPr/>
        </p:nvCxnSpPr>
        <p:spPr>
          <a:xfrm>
            <a:off x="0" y="212204"/>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0" y="1196752"/>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539552" y="1412776"/>
            <a:ext cx="8424936" cy="4524315"/>
          </a:xfrm>
          <a:prstGeom prst="rect">
            <a:avLst/>
          </a:prstGeom>
          <a:noFill/>
        </p:spPr>
        <p:txBody>
          <a:bodyPr wrap="square" rtlCol="0">
            <a:spAutoFit/>
          </a:bodyPr>
          <a:lstStyle/>
          <a:p>
            <a:r>
              <a:rPr lang="en-US" sz="3200" dirty="0" smtClean="0"/>
              <a:t>I am most grateful for my colleagues here and abroad including Drs. J. Fang, H. Nakamura, H. </a:t>
            </a:r>
            <a:r>
              <a:rPr lang="en-US" sz="3200" dirty="0" err="1" smtClean="0"/>
              <a:t>Dozono</a:t>
            </a:r>
            <a:r>
              <a:rPr lang="en-US" sz="3200" dirty="0" smtClean="0"/>
              <a:t>, K. Ulbrich, V. Subr and T</a:t>
            </a:r>
            <a:r>
              <a:rPr lang="en-US" sz="3200" dirty="0"/>
              <a:t>. </a:t>
            </a:r>
            <a:r>
              <a:rPr lang="en-US" sz="3200" dirty="0" smtClean="0"/>
              <a:t>Etrych, K. Tsukigawa, et al as well as previous coworkers, Y. Matsumura, L. Seymour, R. Duncan and late T. Konno and S. Maki, A. </a:t>
            </a:r>
            <a:r>
              <a:rPr lang="en-US" sz="3200" dirty="0" err="1" smtClean="0"/>
              <a:t>Nagamitsu</a:t>
            </a:r>
            <a:r>
              <a:rPr lang="en-US" sz="3200" dirty="0" smtClean="0"/>
              <a:t> and others.  Also research grants from Japanese Government (MEXT and MHLW) up to 2014 to HM</a:t>
            </a:r>
            <a:r>
              <a:rPr lang="en-US" sz="3200" dirty="0"/>
              <a:t> </a:t>
            </a:r>
            <a:r>
              <a:rPr lang="en-US" sz="3200" dirty="0" smtClean="0"/>
              <a:t>and JSPS-CAS Bilateral Joint Research Project (2016-2017). </a:t>
            </a:r>
            <a:endParaRPr lang="en-US" sz="3200" dirty="0"/>
          </a:p>
        </p:txBody>
      </p:sp>
      <p:sp>
        <p:nvSpPr>
          <p:cNvPr id="4" name="スライド番号プレースホルダー 3"/>
          <p:cNvSpPr>
            <a:spLocks noGrp="1"/>
          </p:cNvSpPr>
          <p:nvPr>
            <p:ph type="sldNum" sz="quarter" idx="12"/>
          </p:nvPr>
        </p:nvSpPr>
        <p:spPr>
          <a:xfrm>
            <a:off x="7416376" y="6021288"/>
            <a:ext cx="1692128" cy="540000"/>
          </a:xfrm>
          <a:noFill/>
        </p:spPr>
        <p:txBody>
          <a:bodyPr vert="horz" lIns="91440" tIns="45720" rIns="91440" bIns="45720" rtlCol="0" anchor="ctr"/>
          <a:lstStyle/>
          <a:p>
            <a:fld id="{1EEFDD76-6AF3-42A4-9A10-7BFDE1C20AA0}" type="slidenum">
              <a:rPr lang="ja-JP" altLang="en-US" sz="3200">
                <a:solidFill>
                  <a:schemeClr val="tx1"/>
                </a:solidFill>
              </a:rPr>
              <a:pPr/>
              <a:t>42</a:t>
            </a:fld>
            <a:endParaRPr lang="ja-JP" altLang="en-US" sz="3200" dirty="0">
              <a:solidFill>
                <a:schemeClr val="tx1"/>
              </a:solidFill>
            </a:endParaRPr>
          </a:p>
        </p:txBody>
      </p:sp>
      <p:cxnSp>
        <p:nvCxnSpPr>
          <p:cNvPr id="9" name="直線コネクタ 8"/>
          <p:cNvCxnSpPr/>
          <p:nvPr/>
        </p:nvCxnSpPr>
        <p:spPr>
          <a:xfrm>
            <a:off x="-7951" y="260648"/>
            <a:ext cx="9144000" cy="0"/>
          </a:xfrm>
          <a:prstGeom prst="line">
            <a:avLst/>
          </a:prstGeom>
          <a:ln w="101600" cmpd="thickThin">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1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769</TotalTime>
  <Words>2164</Words>
  <Application>Microsoft Office PowerPoint</Application>
  <PresentationFormat>画面に合わせる (4:3)</PresentationFormat>
  <Paragraphs>492</Paragraphs>
  <Slides>42</Slides>
  <Notes>5</Notes>
  <HiddenSlides>0</HiddenSlides>
  <MMClips>0</MMClips>
  <ScaleCrop>false</ScaleCrop>
  <HeadingPairs>
    <vt:vector size="8" baseType="variant">
      <vt:variant>
        <vt:lpstr>使用されているフォント</vt:lpstr>
      </vt:variant>
      <vt:variant>
        <vt:i4>14</vt:i4>
      </vt:variant>
      <vt:variant>
        <vt:lpstr>テーマ</vt:lpstr>
      </vt:variant>
      <vt:variant>
        <vt:i4>1</vt:i4>
      </vt:variant>
      <vt:variant>
        <vt:lpstr>埋め込まれた OLE サーバー</vt:lpstr>
      </vt:variant>
      <vt:variant>
        <vt:i4>2</vt:i4>
      </vt:variant>
      <vt:variant>
        <vt:lpstr>スライド タイトル</vt:lpstr>
      </vt:variant>
      <vt:variant>
        <vt:i4>42</vt:i4>
      </vt:variant>
    </vt:vector>
  </HeadingPairs>
  <TitlesOfParts>
    <vt:vector size="59" baseType="lpstr">
      <vt:lpstr>Arial Unicode MS</vt:lpstr>
      <vt:lpstr>HGPｺﾞｼｯｸE</vt:lpstr>
      <vt:lpstr>ＭＳ Ｐゴシック</vt:lpstr>
      <vt:lpstr>ＭＳ Ｐ明朝</vt:lpstr>
      <vt:lpstr>ＭＳ 明朝</vt:lpstr>
      <vt:lpstr>Osaka</vt:lpstr>
      <vt:lpstr>宋体</vt:lpstr>
      <vt:lpstr>Arial</vt:lpstr>
      <vt:lpstr>Calibri</vt:lpstr>
      <vt:lpstr>Courier New</vt:lpstr>
      <vt:lpstr>Symbol</vt:lpstr>
      <vt:lpstr>Times</vt:lpstr>
      <vt:lpstr>Times New Roman</vt:lpstr>
      <vt:lpstr>Wingdings</vt:lpstr>
      <vt:lpstr>1_Office ​​テーマ</vt:lpstr>
      <vt:lpstr>Acrobat Document</vt:lpstr>
      <vt:lpstr>文書</vt:lpstr>
      <vt:lpstr>PowerPoint プレゼンテーション</vt:lpstr>
      <vt:lpstr>PowerPoint プレゼンテーション</vt:lpstr>
      <vt:lpstr>EPR effect visualized by blue- and rhodamine-albumins  in primary and metastatic cancer</vt:lpstr>
      <vt:lpstr> (a) Colon 26 cancer to the lung of mouse, (b) to the liver. Both (a) and (b) are metastatic tumor nodules seen as blue albumin spots (arrows).  (c) Micrometastatic nodules of MoCR tumor in the liver of CBA mouse seen by SEM by using vascular cast after iv infusion of plastic resin.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Arrows show location of tumor, which are fluorescent. Demonstration of EPR in polymeric drug, P-THP.</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Treatment of metastatic liver cancer by SMA-THP</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Part Ⅱ.　Innovation in PDT  based on EPR effect</vt:lpstr>
      <vt:lpstr>PDT and major problems in present system</vt:lpstr>
      <vt:lpstr>PowerPoint プレゼンテーション</vt:lpstr>
      <vt:lpstr>PowerPoint プレゼンテーション</vt:lpstr>
      <vt:lpstr>Therapeutic effect of P-ZnPP given iv + blue light irradiation, 7cm, 30min x3 (lower column).  Control, no drug (upper column). On days 50-60, no tumor could be seen after 20mg/kg iv.  Similar result were seen by endoscopic light irradiation twice.</vt:lpstr>
      <vt:lpstr>PowerPoint プレゼンテーション</vt:lpstr>
      <vt:lpstr>PowerPoint プレゼンテーション</vt:lpstr>
      <vt:lpstr>PowerPoint プレゼンテーション</vt:lpstr>
      <vt:lpstr>Acknowledgments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Back 30 Years of Discovery of the EPR effect of Solid Tumors for Treatment, Imaging and Next Generation PDT:  Problems, Solutions and Prospects</dc:title>
  <dc:creator>Maeda</dc:creator>
  <cp:lastModifiedBy>Maeda</cp:lastModifiedBy>
  <cp:revision>101</cp:revision>
  <cp:lastPrinted>2016-08-29T07:26:10Z</cp:lastPrinted>
  <dcterms:created xsi:type="dcterms:W3CDTF">2015-05-12T08:48:33Z</dcterms:created>
  <dcterms:modified xsi:type="dcterms:W3CDTF">2016-08-29T07:37:46Z</dcterms:modified>
</cp:coreProperties>
</file>