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Default Extension="wdp" ContentType="image/vnd.ms-photo"/>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4"/>
  </p:notesMasterIdLst>
  <p:sldIdLst>
    <p:sldId id="256" r:id="rId2"/>
    <p:sldId id="257" r:id="rId3"/>
    <p:sldId id="296" r:id="rId4"/>
    <p:sldId id="297" r:id="rId5"/>
    <p:sldId id="286" r:id="rId6"/>
    <p:sldId id="298" r:id="rId7"/>
    <p:sldId id="258" r:id="rId8"/>
    <p:sldId id="299" r:id="rId9"/>
    <p:sldId id="300" r:id="rId10"/>
    <p:sldId id="287" r:id="rId11"/>
    <p:sldId id="301" r:id="rId12"/>
    <p:sldId id="302" r:id="rId13"/>
    <p:sldId id="288" r:id="rId14"/>
    <p:sldId id="259" r:id="rId15"/>
    <p:sldId id="275" r:id="rId16"/>
    <p:sldId id="260" r:id="rId17"/>
    <p:sldId id="290" r:id="rId18"/>
    <p:sldId id="291" r:id="rId19"/>
    <p:sldId id="294" r:id="rId20"/>
    <p:sldId id="303" r:id="rId21"/>
    <p:sldId id="292" r:id="rId22"/>
    <p:sldId id="304" r:id="rId23"/>
    <p:sldId id="305" r:id="rId24"/>
    <p:sldId id="308" r:id="rId25"/>
    <p:sldId id="293" r:id="rId26"/>
    <p:sldId id="309" r:id="rId27"/>
    <p:sldId id="307" r:id="rId28"/>
    <p:sldId id="310" r:id="rId29"/>
    <p:sldId id="289" r:id="rId30"/>
    <p:sldId id="265" r:id="rId31"/>
    <p:sldId id="311" r:id="rId32"/>
    <p:sldId id="262" r:id="rId33"/>
    <p:sldId id="312" r:id="rId34"/>
    <p:sldId id="263" r:id="rId35"/>
    <p:sldId id="313" r:id="rId36"/>
    <p:sldId id="284" r:id="rId37"/>
    <p:sldId id="314" r:id="rId38"/>
    <p:sldId id="276" r:id="rId39"/>
    <p:sldId id="278" r:id="rId40"/>
    <p:sldId id="315" r:id="rId41"/>
    <p:sldId id="281" r:id="rId42"/>
    <p:sldId id="316" r:id="rId43"/>
    <p:sldId id="285" r:id="rId44"/>
    <p:sldId id="279" r:id="rId45"/>
    <p:sldId id="317" r:id="rId46"/>
    <p:sldId id="269" r:id="rId47"/>
    <p:sldId id="318" r:id="rId48"/>
    <p:sldId id="282" r:id="rId49"/>
    <p:sldId id="319" r:id="rId50"/>
    <p:sldId id="280" r:id="rId51"/>
    <p:sldId id="320" r:id="rId52"/>
    <p:sldId id="270" r:id="rId53"/>
    <p:sldId id="321" r:id="rId54"/>
    <p:sldId id="322" r:id="rId55"/>
    <p:sldId id="283" r:id="rId56"/>
    <p:sldId id="324" r:id="rId57"/>
    <p:sldId id="325" r:id="rId58"/>
    <p:sldId id="271" r:id="rId59"/>
    <p:sldId id="274" r:id="rId60"/>
    <p:sldId id="277" r:id="rId61"/>
    <p:sldId id="295" r:id="rId62"/>
    <p:sldId id="306" r:id="rId6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D3004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84" autoAdjust="0"/>
    <p:restoredTop sz="94075" autoAdjust="0"/>
  </p:normalViewPr>
  <p:slideViewPr>
    <p:cSldViewPr snapToGrid="0" snapToObjects="1">
      <p:cViewPr>
        <p:scale>
          <a:sx n="66" d="100"/>
          <a:sy n="66" d="100"/>
        </p:scale>
        <p:origin x="-1044" y="-45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782FE1-F73F-4ABE-A9A0-3D1193DB28A6}"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3E0AF844-0138-4606-BD26-DA3EC9EED3FF}">
      <dgm:prSet phldrT="[Text]"/>
      <dgm:spPr>
        <a:solidFill>
          <a:schemeClr val="bg2">
            <a:lumMod val="50000"/>
          </a:schemeClr>
        </a:solidFill>
        <a:ln>
          <a:solidFill>
            <a:schemeClr val="bg2">
              <a:lumMod val="50000"/>
            </a:schemeClr>
          </a:solidFill>
        </a:ln>
      </dgm:spPr>
      <dgm:t>
        <a:bodyPr/>
        <a:lstStyle/>
        <a:p>
          <a:r>
            <a:rPr lang="en-US" dirty="0" smtClean="0">
              <a:latin typeface="Calibri" panose="020F0502020204030204" pitchFamily="34" charset="0"/>
            </a:rPr>
            <a:t>Confluent Cells</a:t>
          </a:r>
          <a:endParaRPr lang="en-US" dirty="0">
            <a:latin typeface="Calibri" panose="020F0502020204030204" pitchFamily="34" charset="0"/>
          </a:endParaRPr>
        </a:p>
      </dgm:t>
    </dgm:pt>
    <dgm:pt modelId="{04DC958F-4219-4E79-9907-8662AF6BB761}" type="parTrans" cxnId="{4AF733B8-753E-40BE-BFDA-436BE6AAB5B2}">
      <dgm:prSet/>
      <dgm:spPr/>
      <dgm:t>
        <a:bodyPr/>
        <a:lstStyle/>
        <a:p>
          <a:endParaRPr lang="en-US"/>
        </a:p>
      </dgm:t>
    </dgm:pt>
    <dgm:pt modelId="{472384E0-888B-4F16-A4C8-C1C32DF47924}" type="sibTrans" cxnId="{4AF733B8-753E-40BE-BFDA-436BE6AAB5B2}">
      <dgm:prSet/>
      <dgm:spPr/>
      <dgm:t>
        <a:bodyPr/>
        <a:lstStyle/>
        <a:p>
          <a:endParaRPr lang="en-US"/>
        </a:p>
      </dgm:t>
    </dgm:pt>
    <dgm:pt modelId="{ABF775F4-291C-4993-B07F-25E0D4EC1850}">
      <dgm:prSet phldrT="[Text]"/>
      <dgm:spPr>
        <a:solidFill>
          <a:schemeClr val="bg2">
            <a:lumMod val="50000"/>
          </a:schemeClr>
        </a:solidFill>
        <a:ln>
          <a:solidFill>
            <a:schemeClr val="bg2">
              <a:lumMod val="50000"/>
            </a:schemeClr>
          </a:solidFill>
        </a:ln>
      </dgm:spPr>
      <dgm:t>
        <a:bodyPr/>
        <a:lstStyle/>
        <a:p>
          <a:r>
            <a:rPr lang="en-US" dirty="0" smtClean="0">
              <a:latin typeface="Calibri" panose="020F0502020204030204" pitchFamily="34" charset="0"/>
            </a:rPr>
            <a:t>Centrifuge 14,000 x g for 10 min</a:t>
          </a:r>
          <a:endParaRPr lang="en-US" dirty="0">
            <a:latin typeface="Calibri" panose="020F0502020204030204" pitchFamily="34" charset="0"/>
          </a:endParaRPr>
        </a:p>
      </dgm:t>
    </dgm:pt>
    <dgm:pt modelId="{80259BD9-6699-4DC8-BE13-6C01CF158EF0}" type="parTrans" cxnId="{9B3E677D-F01D-4D9F-B2D7-D1D2079121E1}">
      <dgm:prSet/>
      <dgm:spPr/>
      <dgm:t>
        <a:bodyPr/>
        <a:lstStyle/>
        <a:p>
          <a:endParaRPr lang="en-US"/>
        </a:p>
      </dgm:t>
    </dgm:pt>
    <dgm:pt modelId="{2BF4DF2F-EA73-49D4-953C-06BF7CD8C3FE}" type="sibTrans" cxnId="{9B3E677D-F01D-4D9F-B2D7-D1D2079121E1}">
      <dgm:prSet/>
      <dgm:spPr/>
      <dgm:t>
        <a:bodyPr/>
        <a:lstStyle/>
        <a:p>
          <a:endParaRPr lang="en-US"/>
        </a:p>
      </dgm:t>
    </dgm:pt>
    <dgm:pt modelId="{BF0BEE2A-30C9-4414-B379-41F51F568390}">
      <dgm:prSet phldrT="[Text]"/>
      <dgm:spPr>
        <a:solidFill>
          <a:schemeClr val="bg2">
            <a:lumMod val="50000"/>
          </a:schemeClr>
        </a:solidFill>
        <a:ln>
          <a:solidFill>
            <a:schemeClr val="bg2">
              <a:lumMod val="50000"/>
            </a:schemeClr>
          </a:solidFill>
        </a:ln>
      </dgm:spPr>
      <dgm:t>
        <a:bodyPr/>
        <a:lstStyle/>
        <a:p>
          <a:r>
            <a:rPr lang="en-US" dirty="0" smtClean="0">
              <a:latin typeface="Calibri" panose="020F0502020204030204" pitchFamily="34" charset="0"/>
            </a:rPr>
            <a:t>Resuspended in 350 µl 1X PBS</a:t>
          </a:r>
          <a:endParaRPr lang="en-US" dirty="0">
            <a:latin typeface="Calibri" panose="020F0502020204030204" pitchFamily="34" charset="0"/>
          </a:endParaRPr>
        </a:p>
      </dgm:t>
    </dgm:pt>
    <dgm:pt modelId="{61F54F16-B270-4FF4-A07B-57447AA3B855}" type="parTrans" cxnId="{4C596455-27EB-415D-90C4-BDC49066951D}">
      <dgm:prSet/>
      <dgm:spPr/>
      <dgm:t>
        <a:bodyPr/>
        <a:lstStyle/>
        <a:p>
          <a:endParaRPr lang="en-US"/>
        </a:p>
      </dgm:t>
    </dgm:pt>
    <dgm:pt modelId="{65B7CC75-814F-4A79-992C-B3A51FC4945C}" type="sibTrans" cxnId="{4C596455-27EB-415D-90C4-BDC49066951D}">
      <dgm:prSet/>
      <dgm:spPr/>
      <dgm:t>
        <a:bodyPr/>
        <a:lstStyle/>
        <a:p>
          <a:endParaRPr lang="en-US"/>
        </a:p>
      </dgm:t>
    </dgm:pt>
    <dgm:pt modelId="{000EEDE4-6BDC-4A6D-B7C6-64E409C00E4E}">
      <dgm:prSet phldrT="[Text]"/>
      <dgm:spPr>
        <a:solidFill>
          <a:schemeClr val="bg2">
            <a:lumMod val="50000"/>
          </a:schemeClr>
        </a:solidFill>
        <a:ln>
          <a:solidFill>
            <a:schemeClr val="bg2">
              <a:lumMod val="50000"/>
            </a:schemeClr>
          </a:solidFill>
        </a:ln>
      </dgm:spPr>
      <dgm:t>
        <a:bodyPr/>
        <a:lstStyle/>
        <a:p>
          <a:r>
            <a:rPr lang="en-US" dirty="0" smtClean="0">
              <a:latin typeface="Calibri" panose="020F0502020204030204" pitchFamily="34" charset="0"/>
            </a:rPr>
            <a:t>Equal amounts of cells in PBS and 0.4% Trypan Blue Dye</a:t>
          </a:r>
          <a:endParaRPr lang="en-US" dirty="0">
            <a:latin typeface="Calibri" panose="020F0502020204030204" pitchFamily="34" charset="0"/>
          </a:endParaRPr>
        </a:p>
      </dgm:t>
    </dgm:pt>
    <dgm:pt modelId="{9DAB9EB1-4402-4C0E-9392-52079A6085D2}" type="parTrans" cxnId="{EEA32145-6B12-47C0-9D22-4C709D10A1C7}">
      <dgm:prSet/>
      <dgm:spPr/>
      <dgm:t>
        <a:bodyPr/>
        <a:lstStyle/>
        <a:p>
          <a:endParaRPr lang="en-US"/>
        </a:p>
      </dgm:t>
    </dgm:pt>
    <dgm:pt modelId="{29A4CCBF-6971-4D9F-ACA2-5B9209DFF314}" type="sibTrans" cxnId="{EEA32145-6B12-47C0-9D22-4C709D10A1C7}">
      <dgm:prSet/>
      <dgm:spPr/>
      <dgm:t>
        <a:bodyPr/>
        <a:lstStyle/>
        <a:p>
          <a:endParaRPr lang="en-US"/>
        </a:p>
      </dgm:t>
    </dgm:pt>
    <dgm:pt modelId="{A4171EDB-F417-4E07-98A7-EDF12D27A586}">
      <dgm:prSet phldrT="[Text]"/>
      <dgm:spPr>
        <a:solidFill>
          <a:schemeClr val="bg2">
            <a:lumMod val="50000"/>
          </a:schemeClr>
        </a:solidFill>
        <a:ln>
          <a:solidFill>
            <a:schemeClr val="bg2">
              <a:lumMod val="50000"/>
            </a:schemeClr>
          </a:solidFill>
        </a:ln>
      </dgm:spPr>
      <dgm:t>
        <a:bodyPr/>
        <a:lstStyle/>
        <a:p>
          <a:r>
            <a:rPr lang="en-US" dirty="0" smtClean="0">
              <a:latin typeface="Calibri" panose="020F0502020204030204" pitchFamily="34" charset="0"/>
            </a:rPr>
            <a:t>10 µl mixture pipetted into Countess Slide</a:t>
          </a:r>
          <a:endParaRPr lang="en-US" dirty="0">
            <a:latin typeface="Calibri" panose="020F0502020204030204" pitchFamily="34" charset="0"/>
          </a:endParaRPr>
        </a:p>
      </dgm:t>
    </dgm:pt>
    <dgm:pt modelId="{6B0D1BFF-927B-48F3-B79D-32F005260DFB}" type="parTrans" cxnId="{90270BEE-3556-4E72-9BCD-C419D33992E5}">
      <dgm:prSet/>
      <dgm:spPr/>
      <dgm:t>
        <a:bodyPr/>
        <a:lstStyle/>
        <a:p>
          <a:endParaRPr lang="en-US"/>
        </a:p>
      </dgm:t>
    </dgm:pt>
    <dgm:pt modelId="{55E72722-5AC9-47D7-AF8F-CD001705A79A}" type="sibTrans" cxnId="{90270BEE-3556-4E72-9BCD-C419D33992E5}">
      <dgm:prSet/>
      <dgm:spPr/>
      <dgm:t>
        <a:bodyPr/>
        <a:lstStyle/>
        <a:p>
          <a:endParaRPr lang="en-US"/>
        </a:p>
      </dgm:t>
    </dgm:pt>
    <dgm:pt modelId="{E8324D08-3073-45A6-8CDF-B6BC762314FA}">
      <dgm:prSet phldrT="[Text]"/>
      <dgm:spPr>
        <a:solidFill>
          <a:schemeClr val="bg2">
            <a:lumMod val="50000"/>
          </a:schemeClr>
        </a:solidFill>
        <a:ln>
          <a:solidFill>
            <a:schemeClr val="bg2">
              <a:lumMod val="50000"/>
            </a:schemeClr>
          </a:solidFill>
        </a:ln>
      </dgm:spPr>
      <dgm:t>
        <a:bodyPr/>
        <a:lstStyle/>
        <a:p>
          <a:r>
            <a:rPr lang="en-US" dirty="0" smtClean="0">
              <a:latin typeface="Calibri" panose="020F0502020204030204" pitchFamily="34" charset="0"/>
            </a:rPr>
            <a:t>Slide placed into machine for viability results</a:t>
          </a:r>
          <a:endParaRPr lang="en-US" dirty="0">
            <a:latin typeface="Calibri" panose="020F0502020204030204" pitchFamily="34" charset="0"/>
          </a:endParaRPr>
        </a:p>
      </dgm:t>
    </dgm:pt>
    <dgm:pt modelId="{F4B8733C-60E0-426E-BD25-571F0323D13A}" type="parTrans" cxnId="{2D147737-4656-41F9-A4F2-C6752E22B428}">
      <dgm:prSet/>
      <dgm:spPr/>
      <dgm:t>
        <a:bodyPr/>
        <a:lstStyle/>
        <a:p>
          <a:endParaRPr lang="en-US"/>
        </a:p>
      </dgm:t>
    </dgm:pt>
    <dgm:pt modelId="{FAE2B50F-A2E0-49D2-B38B-1FD57A50495A}" type="sibTrans" cxnId="{2D147737-4656-41F9-A4F2-C6752E22B428}">
      <dgm:prSet/>
      <dgm:spPr/>
      <dgm:t>
        <a:bodyPr/>
        <a:lstStyle/>
        <a:p>
          <a:endParaRPr lang="en-US"/>
        </a:p>
      </dgm:t>
    </dgm:pt>
    <dgm:pt modelId="{449558F9-9836-4246-83DD-29F54990B666}" type="pres">
      <dgm:prSet presAssocID="{B7782FE1-F73F-4ABE-A9A0-3D1193DB28A6}" presName="Name0" presStyleCnt="0">
        <dgm:presLayoutVars>
          <dgm:dir/>
          <dgm:resizeHandles/>
        </dgm:presLayoutVars>
      </dgm:prSet>
      <dgm:spPr/>
      <dgm:t>
        <a:bodyPr/>
        <a:lstStyle/>
        <a:p>
          <a:endParaRPr lang="en-US"/>
        </a:p>
      </dgm:t>
    </dgm:pt>
    <dgm:pt modelId="{F408B126-E49A-4656-80F3-D43F93F945E4}" type="pres">
      <dgm:prSet presAssocID="{3E0AF844-0138-4606-BD26-DA3EC9EED3FF}" presName="compNode" presStyleCnt="0"/>
      <dgm:spPr/>
    </dgm:pt>
    <dgm:pt modelId="{FE5ADC79-CC14-495C-A8B6-719958708160}" type="pres">
      <dgm:prSet presAssocID="{3E0AF844-0138-4606-BD26-DA3EC9EED3FF}" presName="dummyConnPt" presStyleCnt="0"/>
      <dgm:spPr/>
    </dgm:pt>
    <dgm:pt modelId="{A5788A51-86AA-4816-B4CB-6E360829E5F6}" type="pres">
      <dgm:prSet presAssocID="{3E0AF844-0138-4606-BD26-DA3EC9EED3FF}" presName="node" presStyleLbl="node1" presStyleIdx="0" presStyleCnt="6" custScaleX="160073">
        <dgm:presLayoutVars>
          <dgm:bulletEnabled val="1"/>
        </dgm:presLayoutVars>
      </dgm:prSet>
      <dgm:spPr/>
      <dgm:t>
        <a:bodyPr/>
        <a:lstStyle/>
        <a:p>
          <a:endParaRPr lang="en-US"/>
        </a:p>
      </dgm:t>
    </dgm:pt>
    <dgm:pt modelId="{C04BA10B-8DFB-4E77-94F6-C17706A3F2A0}" type="pres">
      <dgm:prSet presAssocID="{472384E0-888B-4F16-A4C8-C1C32DF47924}" presName="sibTrans" presStyleLbl="bgSibTrans2D1" presStyleIdx="0" presStyleCnt="5"/>
      <dgm:spPr/>
      <dgm:t>
        <a:bodyPr/>
        <a:lstStyle/>
        <a:p>
          <a:endParaRPr lang="en-US"/>
        </a:p>
      </dgm:t>
    </dgm:pt>
    <dgm:pt modelId="{88549E52-B468-4656-A114-D20D64AAB0B0}" type="pres">
      <dgm:prSet presAssocID="{ABF775F4-291C-4993-B07F-25E0D4EC1850}" presName="compNode" presStyleCnt="0"/>
      <dgm:spPr/>
    </dgm:pt>
    <dgm:pt modelId="{B7FF1591-DAD8-4FAB-972B-FE42D41A49E9}" type="pres">
      <dgm:prSet presAssocID="{ABF775F4-291C-4993-B07F-25E0D4EC1850}" presName="dummyConnPt" presStyleCnt="0"/>
      <dgm:spPr/>
    </dgm:pt>
    <dgm:pt modelId="{21921D9E-429C-4E4E-93F6-3D1935DACE83}" type="pres">
      <dgm:prSet presAssocID="{ABF775F4-291C-4993-B07F-25E0D4EC1850}" presName="node" presStyleLbl="node1" presStyleIdx="1" presStyleCnt="6" custScaleX="159875">
        <dgm:presLayoutVars>
          <dgm:bulletEnabled val="1"/>
        </dgm:presLayoutVars>
      </dgm:prSet>
      <dgm:spPr/>
      <dgm:t>
        <a:bodyPr/>
        <a:lstStyle/>
        <a:p>
          <a:endParaRPr lang="en-US"/>
        </a:p>
      </dgm:t>
    </dgm:pt>
    <dgm:pt modelId="{B8DBE5B6-0047-4A7D-BAC3-B39CC6F88A45}" type="pres">
      <dgm:prSet presAssocID="{2BF4DF2F-EA73-49D4-953C-06BF7CD8C3FE}" presName="sibTrans" presStyleLbl="bgSibTrans2D1" presStyleIdx="1" presStyleCnt="5"/>
      <dgm:spPr/>
      <dgm:t>
        <a:bodyPr/>
        <a:lstStyle/>
        <a:p>
          <a:endParaRPr lang="en-US"/>
        </a:p>
      </dgm:t>
    </dgm:pt>
    <dgm:pt modelId="{2394CEB6-FEAC-4A45-8360-1E0763AB88ED}" type="pres">
      <dgm:prSet presAssocID="{BF0BEE2A-30C9-4414-B379-41F51F568390}" presName="compNode" presStyleCnt="0"/>
      <dgm:spPr/>
    </dgm:pt>
    <dgm:pt modelId="{DC4234E2-227D-40B1-AB0F-97C3C42D0303}" type="pres">
      <dgm:prSet presAssocID="{BF0BEE2A-30C9-4414-B379-41F51F568390}" presName="dummyConnPt" presStyleCnt="0"/>
      <dgm:spPr/>
    </dgm:pt>
    <dgm:pt modelId="{586FB68F-8C9E-4D25-BC4F-0D1AA3271661}" type="pres">
      <dgm:prSet presAssocID="{BF0BEE2A-30C9-4414-B379-41F51F568390}" presName="node" presStyleLbl="node1" presStyleIdx="2" presStyleCnt="6" custScaleX="155117">
        <dgm:presLayoutVars>
          <dgm:bulletEnabled val="1"/>
        </dgm:presLayoutVars>
      </dgm:prSet>
      <dgm:spPr/>
      <dgm:t>
        <a:bodyPr/>
        <a:lstStyle/>
        <a:p>
          <a:endParaRPr lang="en-US"/>
        </a:p>
      </dgm:t>
    </dgm:pt>
    <dgm:pt modelId="{B7C057D4-444C-4A36-98B5-F4AF2F25AD4F}" type="pres">
      <dgm:prSet presAssocID="{65B7CC75-814F-4A79-992C-B3A51FC4945C}" presName="sibTrans" presStyleLbl="bgSibTrans2D1" presStyleIdx="2" presStyleCnt="5"/>
      <dgm:spPr/>
      <dgm:t>
        <a:bodyPr/>
        <a:lstStyle/>
        <a:p>
          <a:endParaRPr lang="en-US"/>
        </a:p>
      </dgm:t>
    </dgm:pt>
    <dgm:pt modelId="{8CCC1ED5-951C-4502-B2BC-40A4EE4E46DB}" type="pres">
      <dgm:prSet presAssocID="{000EEDE4-6BDC-4A6D-B7C6-64E409C00E4E}" presName="compNode" presStyleCnt="0"/>
      <dgm:spPr/>
    </dgm:pt>
    <dgm:pt modelId="{B223567A-B9A0-429A-97FD-A30CB8127FEB}" type="pres">
      <dgm:prSet presAssocID="{000EEDE4-6BDC-4A6D-B7C6-64E409C00E4E}" presName="dummyConnPt" presStyleCnt="0"/>
      <dgm:spPr/>
    </dgm:pt>
    <dgm:pt modelId="{9FB7FF99-ADCD-4A6F-8CD2-2D5CF896E522}" type="pres">
      <dgm:prSet presAssocID="{000EEDE4-6BDC-4A6D-B7C6-64E409C00E4E}" presName="node" presStyleLbl="node1" presStyleIdx="3" presStyleCnt="6" custScaleX="170241" custLinFactNeighborX="-2379" custLinFactNeighborY="49">
        <dgm:presLayoutVars>
          <dgm:bulletEnabled val="1"/>
        </dgm:presLayoutVars>
      </dgm:prSet>
      <dgm:spPr/>
      <dgm:t>
        <a:bodyPr/>
        <a:lstStyle/>
        <a:p>
          <a:endParaRPr lang="en-US"/>
        </a:p>
      </dgm:t>
    </dgm:pt>
    <dgm:pt modelId="{A17C1239-FD72-4911-A033-7BA645AE8ADD}" type="pres">
      <dgm:prSet presAssocID="{29A4CCBF-6971-4D9F-ACA2-5B9209DFF314}" presName="sibTrans" presStyleLbl="bgSibTrans2D1" presStyleIdx="3" presStyleCnt="5"/>
      <dgm:spPr/>
      <dgm:t>
        <a:bodyPr/>
        <a:lstStyle/>
        <a:p>
          <a:endParaRPr lang="en-US"/>
        </a:p>
      </dgm:t>
    </dgm:pt>
    <dgm:pt modelId="{E9894C1B-E60D-406C-A783-CC9141A810FA}" type="pres">
      <dgm:prSet presAssocID="{A4171EDB-F417-4E07-98A7-EDF12D27A586}" presName="compNode" presStyleCnt="0"/>
      <dgm:spPr/>
    </dgm:pt>
    <dgm:pt modelId="{53A6DED2-BBCF-4019-9A5F-1E2C6A457AFC}" type="pres">
      <dgm:prSet presAssocID="{A4171EDB-F417-4E07-98A7-EDF12D27A586}" presName="dummyConnPt" presStyleCnt="0"/>
      <dgm:spPr/>
    </dgm:pt>
    <dgm:pt modelId="{DC2B3BDB-D229-4B1A-AE17-800C2C059A7B}" type="pres">
      <dgm:prSet presAssocID="{A4171EDB-F417-4E07-98A7-EDF12D27A586}" presName="node" presStyleLbl="node1" presStyleIdx="4" presStyleCnt="6" custScaleX="165483">
        <dgm:presLayoutVars>
          <dgm:bulletEnabled val="1"/>
        </dgm:presLayoutVars>
      </dgm:prSet>
      <dgm:spPr/>
      <dgm:t>
        <a:bodyPr/>
        <a:lstStyle/>
        <a:p>
          <a:endParaRPr lang="en-US"/>
        </a:p>
      </dgm:t>
    </dgm:pt>
    <dgm:pt modelId="{DEA72FD9-766A-461C-A39B-52753024C10C}" type="pres">
      <dgm:prSet presAssocID="{55E72722-5AC9-47D7-AF8F-CD001705A79A}" presName="sibTrans" presStyleLbl="bgSibTrans2D1" presStyleIdx="4" presStyleCnt="5"/>
      <dgm:spPr/>
      <dgm:t>
        <a:bodyPr/>
        <a:lstStyle/>
        <a:p>
          <a:endParaRPr lang="en-US"/>
        </a:p>
      </dgm:t>
    </dgm:pt>
    <dgm:pt modelId="{FC9D8ECB-9646-400F-97A1-8C25F2628C70}" type="pres">
      <dgm:prSet presAssocID="{E8324D08-3073-45A6-8CDF-B6BC762314FA}" presName="compNode" presStyleCnt="0"/>
      <dgm:spPr/>
    </dgm:pt>
    <dgm:pt modelId="{AC030B02-59B9-4C0C-9E6F-8F72450E6936}" type="pres">
      <dgm:prSet presAssocID="{E8324D08-3073-45A6-8CDF-B6BC762314FA}" presName="dummyConnPt" presStyleCnt="0"/>
      <dgm:spPr/>
    </dgm:pt>
    <dgm:pt modelId="{9F27E323-BDB6-4B41-859C-C55287984041}" type="pres">
      <dgm:prSet presAssocID="{E8324D08-3073-45A6-8CDF-B6BC762314FA}" presName="node" presStyleLbl="node1" presStyleIdx="5" presStyleCnt="6" custScaleX="162311">
        <dgm:presLayoutVars>
          <dgm:bulletEnabled val="1"/>
        </dgm:presLayoutVars>
      </dgm:prSet>
      <dgm:spPr/>
      <dgm:t>
        <a:bodyPr/>
        <a:lstStyle/>
        <a:p>
          <a:endParaRPr lang="en-US"/>
        </a:p>
      </dgm:t>
    </dgm:pt>
  </dgm:ptLst>
  <dgm:cxnLst>
    <dgm:cxn modelId="{EEA32145-6B12-47C0-9D22-4C709D10A1C7}" srcId="{B7782FE1-F73F-4ABE-A9A0-3D1193DB28A6}" destId="{000EEDE4-6BDC-4A6D-B7C6-64E409C00E4E}" srcOrd="3" destOrd="0" parTransId="{9DAB9EB1-4402-4C0E-9392-52079A6085D2}" sibTransId="{29A4CCBF-6971-4D9F-ACA2-5B9209DFF314}"/>
    <dgm:cxn modelId="{023736D0-93AE-419F-9F1F-8E6D264F76A4}" type="presOf" srcId="{ABF775F4-291C-4993-B07F-25E0D4EC1850}" destId="{21921D9E-429C-4E4E-93F6-3D1935DACE83}" srcOrd="0" destOrd="0" presId="urn:microsoft.com/office/officeart/2005/8/layout/bProcess4"/>
    <dgm:cxn modelId="{4C596455-27EB-415D-90C4-BDC49066951D}" srcId="{B7782FE1-F73F-4ABE-A9A0-3D1193DB28A6}" destId="{BF0BEE2A-30C9-4414-B379-41F51F568390}" srcOrd="2" destOrd="0" parTransId="{61F54F16-B270-4FF4-A07B-57447AA3B855}" sibTransId="{65B7CC75-814F-4A79-992C-B3A51FC4945C}"/>
    <dgm:cxn modelId="{4AF733B8-753E-40BE-BFDA-436BE6AAB5B2}" srcId="{B7782FE1-F73F-4ABE-A9A0-3D1193DB28A6}" destId="{3E0AF844-0138-4606-BD26-DA3EC9EED3FF}" srcOrd="0" destOrd="0" parTransId="{04DC958F-4219-4E79-9907-8662AF6BB761}" sibTransId="{472384E0-888B-4F16-A4C8-C1C32DF47924}"/>
    <dgm:cxn modelId="{10D5FC7C-B69E-4B1E-A4A7-806100A78004}" type="presOf" srcId="{000EEDE4-6BDC-4A6D-B7C6-64E409C00E4E}" destId="{9FB7FF99-ADCD-4A6F-8CD2-2D5CF896E522}" srcOrd="0" destOrd="0" presId="urn:microsoft.com/office/officeart/2005/8/layout/bProcess4"/>
    <dgm:cxn modelId="{8943B39B-856E-4C92-A0C1-1C5AB6711B7D}" type="presOf" srcId="{E8324D08-3073-45A6-8CDF-B6BC762314FA}" destId="{9F27E323-BDB6-4B41-859C-C55287984041}" srcOrd="0" destOrd="0" presId="urn:microsoft.com/office/officeart/2005/8/layout/bProcess4"/>
    <dgm:cxn modelId="{86BBC525-378C-4754-84C5-34A5161C209E}" type="presOf" srcId="{3E0AF844-0138-4606-BD26-DA3EC9EED3FF}" destId="{A5788A51-86AA-4816-B4CB-6E360829E5F6}" srcOrd="0" destOrd="0" presId="urn:microsoft.com/office/officeart/2005/8/layout/bProcess4"/>
    <dgm:cxn modelId="{6E825F32-8D29-4FC6-B61E-247E1F68155E}" type="presOf" srcId="{B7782FE1-F73F-4ABE-A9A0-3D1193DB28A6}" destId="{449558F9-9836-4246-83DD-29F54990B666}" srcOrd="0" destOrd="0" presId="urn:microsoft.com/office/officeart/2005/8/layout/bProcess4"/>
    <dgm:cxn modelId="{D3B9CDA4-4F7D-47A9-A5BC-42573807ACF3}" type="presOf" srcId="{65B7CC75-814F-4A79-992C-B3A51FC4945C}" destId="{B7C057D4-444C-4A36-98B5-F4AF2F25AD4F}" srcOrd="0" destOrd="0" presId="urn:microsoft.com/office/officeart/2005/8/layout/bProcess4"/>
    <dgm:cxn modelId="{93A57BC4-669F-4DB1-BD5E-C1F3A372C47C}" type="presOf" srcId="{2BF4DF2F-EA73-49D4-953C-06BF7CD8C3FE}" destId="{B8DBE5B6-0047-4A7D-BAC3-B39CC6F88A45}" srcOrd="0" destOrd="0" presId="urn:microsoft.com/office/officeart/2005/8/layout/bProcess4"/>
    <dgm:cxn modelId="{7466927A-D1C7-444B-8741-F33DDADDCD71}" type="presOf" srcId="{29A4CCBF-6971-4D9F-ACA2-5B9209DFF314}" destId="{A17C1239-FD72-4911-A033-7BA645AE8ADD}" srcOrd="0" destOrd="0" presId="urn:microsoft.com/office/officeart/2005/8/layout/bProcess4"/>
    <dgm:cxn modelId="{2D147737-4656-41F9-A4F2-C6752E22B428}" srcId="{B7782FE1-F73F-4ABE-A9A0-3D1193DB28A6}" destId="{E8324D08-3073-45A6-8CDF-B6BC762314FA}" srcOrd="5" destOrd="0" parTransId="{F4B8733C-60E0-426E-BD25-571F0323D13A}" sibTransId="{FAE2B50F-A2E0-49D2-B38B-1FD57A50495A}"/>
    <dgm:cxn modelId="{CAE44EC5-562A-449A-A7AD-CA59B62958C2}" type="presOf" srcId="{55E72722-5AC9-47D7-AF8F-CD001705A79A}" destId="{DEA72FD9-766A-461C-A39B-52753024C10C}" srcOrd="0" destOrd="0" presId="urn:microsoft.com/office/officeart/2005/8/layout/bProcess4"/>
    <dgm:cxn modelId="{90270BEE-3556-4E72-9BCD-C419D33992E5}" srcId="{B7782FE1-F73F-4ABE-A9A0-3D1193DB28A6}" destId="{A4171EDB-F417-4E07-98A7-EDF12D27A586}" srcOrd="4" destOrd="0" parTransId="{6B0D1BFF-927B-48F3-B79D-32F005260DFB}" sibTransId="{55E72722-5AC9-47D7-AF8F-CD001705A79A}"/>
    <dgm:cxn modelId="{FCE430E9-C93F-4175-ACF8-BD24B066E21A}" type="presOf" srcId="{A4171EDB-F417-4E07-98A7-EDF12D27A586}" destId="{DC2B3BDB-D229-4B1A-AE17-800C2C059A7B}" srcOrd="0" destOrd="0" presId="urn:microsoft.com/office/officeart/2005/8/layout/bProcess4"/>
    <dgm:cxn modelId="{84880138-E3B6-410F-8389-57621A60CB23}" type="presOf" srcId="{472384E0-888B-4F16-A4C8-C1C32DF47924}" destId="{C04BA10B-8DFB-4E77-94F6-C17706A3F2A0}" srcOrd="0" destOrd="0" presId="urn:microsoft.com/office/officeart/2005/8/layout/bProcess4"/>
    <dgm:cxn modelId="{9B3E677D-F01D-4D9F-B2D7-D1D2079121E1}" srcId="{B7782FE1-F73F-4ABE-A9A0-3D1193DB28A6}" destId="{ABF775F4-291C-4993-B07F-25E0D4EC1850}" srcOrd="1" destOrd="0" parTransId="{80259BD9-6699-4DC8-BE13-6C01CF158EF0}" sibTransId="{2BF4DF2F-EA73-49D4-953C-06BF7CD8C3FE}"/>
    <dgm:cxn modelId="{99DDE491-160C-4229-A960-BE83E44F0B16}" type="presOf" srcId="{BF0BEE2A-30C9-4414-B379-41F51F568390}" destId="{586FB68F-8C9E-4D25-BC4F-0D1AA3271661}" srcOrd="0" destOrd="0" presId="urn:microsoft.com/office/officeart/2005/8/layout/bProcess4"/>
    <dgm:cxn modelId="{B4879034-0917-445A-9621-950C799E4594}" type="presParOf" srcId="{449558F9-9836-4246-83DD-29F54990B666}" destId="{F408B126-E49A-4656-80F3-D43F93F945E4}" srcOrd="0" destOrd="0" presId="urn:microsoft.com/office/officeart/2005/8/layout/bProcess4"/>
    <dgm:cxn modelId="{4C19E5F6-34AD-42C0-91B7-6BC0702DE261}" type="presParOf" srcId="{F408B126-E49A-4656-80F3-D43F93F945E4}" destId="{FE5ADC79-CC14-495C-A8B6-719958708160}" srcOrd="0" destOrd="0" presId="urn:microsoft.com/office/officeart/2005/8/layout/bProcess4"/>
    <dgm:cxn modelId="{2638B904-BD96-4B2F-A9BE-E99C6733B983}" type="presParOf" srcId="{F408B126-E49A-4656-80F3-D43F93F945E4}" destId="{A5788A51-86AA-4816-B4CB-6E360829E5F6}" srcOrd="1" destOrd="0" presId="urn:microsoft.com/office/officeart/2005/8/layout/bProcess4"/>
    <dgm:cxn modelId="{3ED758C9-9D1F-4188-9407-47C3019532E6}" type="presParOf" srcId="{449558F9-9836-4246-83DD-29F54990B666}" destId="{C04BA10B-8DFB-4E77-94F6-C17706A3F2A0}" srcOrd="1" destOrd="0" presId="urn:microsoft.com/office/officeart/2005/8/layout/bProcess4"/>
    <dgm:cxn modelId="{7F3FC1B8-B5B5-413F-94B4-567AEA884D47}" type="presParOf" srcId="{449558F9-9836-4246-83DD-29F54990B666}" destId="{88549E52-B468-4656-A114-D20D64AAB0B0}" srcOrd="2" destOrd="0" presId="urn:microsoft.com/office/officeart/2005/8/layout/bProcess4"/>
    <dgm:cxn modelId="{C215A319-C036-4E51-AE0E-8CFE07BC1D85}" type="presParOf" srcId="{88549E52-B468-4656-A114-D20D64AAB0B0}" destId="{B7FF1591-DAD8-4FAB-972B-FE42D41A49E9}" srcOrd="0" destOrd="0" presId="urn:microsoft.com/office/officeart/2005/8/layout/bProcess4"/>
    <dgm:cxn modelId="{C8E2E05E-7A83-4E71-95F0-C23632EC2809}" type="presParOf" srcId="{88549E52-B468-4656-A114-D20D64AAB0B0}" destId="{21921D9E-429C-4E4E-93F6-3D1935DACE83}" srcOrd="1" destOrd="0" presId="urn:microsoft.com/office/officeart/2005/8/layout/bProcess4"/>
    <dgm:cxn modelId="{DE516107-2C5B-436F-908A-908ECB3828E1}" type="presParOf" srcId="{449558F9-9836-4246-83DD-29F54990B666}" destId="{B8DBE5B6-0047-4A7D-BAC3-B39CC6F88A45}" srcOrd="3" destOrd="0" presId="urn:microsoft.com/office/officeart/2005/8/layout/bProcess4"/>
    <dgm:cxn modelId="{FB910449-3403-4D83-93CC-C9C46A8B18F5}" type="presParOf" srcId="{449558F9-9836-4246-83DD-29F54990B666}" destId="{2394CEB6-FEAC-4A45-8360-1E0763AB88ED}" srcOrd="4" destOrd="0" presId="urn:microsoft.com/office/officeart/2005/8/layout/bProcess4"/>
    <dgm:cxn modelId="{1175E743-1180-4047-9387-5ED34E677E2A}" type="presParOf" srcId="{2394CEB6-FEAC-4A45-8360-1E0763AB88ED}" destId="{DC4234E2-227D-40B1-AB0F-97C3C42D0303}" srcOrd="0" destOrd="0" presId="urn:microsoft.com/office/officeart/2005/8/layout/bProcess4"/>
    <dgm:cxn modelId="{F2B699BC-D43B-43D1-944B-F15862D8AA25}" type="presParOf" srcId="{2394CEB6-FEAC-4A45-8360-1E0763AB88ED}" destId="{586FB68F-8C9E-4D25-BC4F-0D1AA3271661}" srcOrd="1" destOrd="0" presId="urn:microsoft.com/office/officeart/2005/8/layout/bProcess4"/>
    <dgm:cxn modelId="{C63468F7-95F4-418B-B881-C9114E215798}" type="presParOf" srcId="{449558F9-9836-4246-83DD-29F54990B666}" destId="{B7C057D4-444C-4A36-98B5-F4AF2F25AD4F}" srcOrd="5" destOrd="0" presId="urn:microsoft.com/office/officeart/2005/8/layout/bProcess4"/>
    <dgm:cxn modelId="{9747353A-2B25-4D4B-9F95-A25A73630DF1}" type="presParOf" srcId="{449558F9-9836-4246-83DD-29F54990B666}" destId="{8CCC1ED5-951C-4502-B2BC-40A4EE4E46DB}" srcOrd="6" destOrd="0" presId="urn:microsoft.com/office/officeart/2005/8/layout/bProcess4"/>
    <dgm:cxn modelId="{CC2EF7DD-A658-48A7-BAD0-A249BE94A14E}" type="presParOf" srcId="{8CCC1ED5-951C-4502-B2BC-40A4EE4E46DB}" destId="{B223567A-B9A0-429A-97FD-A30CB8127FEB}" srcOrd="0" destOrd="0" presId="urn:microsoft.com/office/officeart/2005/8/layout/bProcess4"/>
    <dgm:cxn modelId="{DACCA980-E7D5-4927-ACB1-23F2941E366B}" type="presParOf" srcId="{8CCC1ED5-951C-4502-B2BC-40A4EE4E46DB}" destId="{9FB7FF99-ADCD-4A6F-8CD2-2D5CF896E522}" srcOrd="1" destOrd="0" presId="urn:microsoft.com/office/officeart/2005/8/layout/bProcess4"/>
    <dgm:cxn modelId="{13EFF790-263B-4F53-B911-2F3750FD6C68}" type="presParOf" srcId="{449558F9-9836-4246-83DD-29F54990B666}" destId="{A17C1239-FD72-4911-A033-7BA645AE8ADD}" srcOrd="7" destOrd="0" presId="urn:microsoft.com/office/officeart/2005/8/layout/bProcess4"/>
    <dgm:cxn modelId="{EF751074-2C64-4C7B-9E04-1C071FCFEE92}" type="presParOf" srcId="{449558F9-9836-4246-83DD-29F54990B666}" destId="{E9894C1B-E60D-406C-A783-CC9141A810FA}" srcOrd="8" destOrd="0" presId="urn:microsoft.com/office/officeart/2005/8/layout/bProcess4"/>
    <dgm:cxn modelId="{63899521-4052-4ADF-99A7-10FFC7500062}" type="presParOf" srcId="{E9894C1B-E60D-406C-A783-CC9141A810FA}" destId="{53A6DED2-BBCF-4019-9A5F-1E2C6A457AFC}" srcOrd="0" destOrd="0" presId="urn:microsoft.com/office/officeart/2005/8/layout/bProcess4"/>
    <dgm:cxn modelId="{0F474B1A-8F22-4FF3-9763-2768F72CE0B3}" type="presParOf" srcId="{E9894C1B-E60D-406C-A783-CC9141A810FA}" destId="{DC2B3BDB-D229-4B1A-AE17-800C2C059A7B}" srcOrd="1" destOrd="0" presId="urn:microsoft.com/office/officeart/2005/8/layout/bProcess4"/>
    <dgm:cxn modelId="{B59F7086-4C94-4516-889F-8816AC7A7789}" type="presParOf" srcId="{449558F9-9836-4246-83DD-29F54990B666}" destId="{DEA72FD9-766A-461C-A39B-52753024C10C}" srcOrd="9" destOrd="0" presId="urn:microsoft.com/office/officeart/2005/8/layout/bProcess4"/>
    <dgm:cxn modelId="{78918256-F663-4908-BE5F-CFAFBF22932C}" type="presParOf" srcId="{449558F9-9836-4246-83DD-29F54990B666}" destId="{FC9D8ECB-9646-400F-97A1-8C25F2628C70}" srcOrd="10" destOrd="0" presId="urn:microsoft.com/office/officeart/2005/8/layout/bProcess4"/>
    <dgm:cxn modelId="{6AB656B2-1A77-4714-B4C6-A6C63B3BC523}" type="presParOf" srcId="{FC9D8ECB-9646-400F-97A1-8C25F2628C70}" destId="{AC030B02-59B9-4C0C-9E6F-8F72450E6936}" srcOrd="0" destOrd="0" presId="urn:microsoft.com/office/officeart/2005/8/layout/bProcess4"/>
    <dgm:cxn modelId="{B7F4DA76-151E-4873-8C4B-F0E768676640}" type="presParOf" srcId="{FC9D8ECB-9646-400F-97A1-8C25F2628C70}" destId="{9F27E323-BDB6-4B41-859C-C55287984041}" srcOrd="1" destOrd="0" presId="urn:microsoft.com/office/officeart/2005/8/layout/b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177076-8428-44B6-A6C2-123498E40477}"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AE72AAA7-BA5D-411D-9436-5C52E0859968}">
      <dgm:prSet phldrT="[Text]" custT="1"/>
      <dgm:spPr>
        <a:solidFill>
          <a:schemeClr val="bg2">
            <a:lumMod val="50000"/>
          </a:schemeClr>
        </a:solidFill>
        <a:ln>
          <a:solidFill>
            <a:schemeClr val="bg2">
              <a:lumMod val="50000"/>
            </a:schemeClr>
          </a:solidFill>
        </a:ln>
      </dgm:spPr>
      <dgm:t>
        <a:bodyPr/>
        <a:lstStyle/>
        <a:p>
          <a:r>
            <a:rPr lang="en-US" sz="1600" dirty="0" smtClean="0">
              <a:latin typeface="Calibri" panose="020F0502020204030204" pitchFamily="34" charset="0"/>
            </a:rPr>
            <a:t>Centrifuge 14,000 x g 10 min</a:t>
          </a:r>
          <a:endParaRPr lang="en-US" sz="1600" dirty="0">
            <a:latin typeface="Calibri" panose="020F0502020204030204" pitchFamily="34" charset="0"/>
          </a:endParaRPr>
        </a:p>
      </dgm:t>
    </dgm:pt>
    <dgm:pt modelId="{53F79B9E-7FB3-42F2-AD20-96BD68FB3BEA}" type="parTrans" cxnId="{E3C0DA5A-608A-4670-9D45-D93E248AEE92}">
      <dgm:prSet/>
      <dgm:spPr/>
      <dgm:t>
        <a:bodyPr/>
        <a:lstStyle/>
        <a:p>
          <a:endParaRPr lang="en-US"/>
        </a:p>
      </dgm:t>
    </dgm:pt>
    <dgm:pt modelId="{CD03CA98-65C7-4A2F-BFD7-E3451DF098BE}" type="sibTrans" cxnId="{E3C0DA5A-608A-4670-9D45-D93E248AEE92}">
      <dgm:prSet/>
      <dgm:spPr/>
      <dgm:t>
        <a:bodyPr/>
        <a:lstStyle/>
        <a:p>
          <a:endParaRPr lang="en-US"/>
        </a:p>
      </dgm:t>
    </dgm:pt>
    <dgm:pt modelId="{C88EB7E5-C2D7-4E5E-B294-89A4E47D6BC0}">
      <dgm:prSet phldrT="[Text]" custT="1"/>
      <dgm:spPr>
        <a:solidFill>
          <a:schemeClr val="bg2">
            <a:lumMod val="50000"/>
          </a:schemeClr>
        </a:solidFill>
        <a:ln>
          <a:solidFill>
            <a:schemeClr val="bg2">
              <a:lumMod val="50000"/>
            </a:schemeClr>
          </a:solidFill>
        </a:ln>
      </dgm:spPr>
      <dgm:t>
        <a:bodyPr/>
        <a:lstStyle/>
        <a:p>
          <a:r>
            <a:rPr lang="en-US" sz="1600" dirty="0" smtClean="0">
              <a:latin typeface="Calibri" panose="020F0502020204030204" pitchFamily="34" charset="0"/>
            </a:rPr>
            <a:t>Grow pellet in FBS depleted media ≥ 12hrs</a:t>
          </a:r>
          <a:endParaRPr lang="en-US" sz="1600" dirty="0">
            <a:latin typeface="Calibri" panose="020F0502020204030204" pitchFamily="34" charset="0"/>
          </a:endParaRPr>
        </a:p>
      </dgm:t>
    </dgm:pt>
    <dgm:pt modelId="{14E4EB14-3799-440F-AB5C-883CFABB16E1}" type="parTrans" cxnId="{E9C04EA0-90B4-48C1-B498-AA30EF4241C6}">
      <dgm:prSet/>
      <dgm:spPr/>
      <dgm:t>
        <a:bodyPr/>
        <a:lstStyle/>
        <a:p>
          <a:endParaRPr lang="en-US"/>
        </a:p>
      </dgm:t>
    </dgm:pt>
    <dgm:pt modelId="{01625031-D9A9-46DF-80A9-F07406815CC7}" type="sibTrans" cxnId="{E9C04EA0-90B4-48C1-B498-AA30EF4241C6}">
      <dgm:prSet/>
      <dgm:spPr/>
      <dgm:t>
        <a:bodyPr/>
        <a:lstStyle/>
        <a:p>
          <a:endParaRPr lang="en-US"/>
        </a:p>
      </dgm:t>
    </dgm:pt>
    <dgm:pt modelId="{351B97B0-C009-4F41-A64A-4863050BB4D4}">
      <dgm:prSet phldrT="[Text]" custT="1"/>
      <dgm:spPr>
        <a:solidFill>
          <a:schemeClr val="bg2">
            <a:lumMod val="50000"/>
          </a:schemeClr>
        </a:solidFill>
        <a:ln>
          <a:solidFill>
            <a:schemeClr val="bg2">
              <a:lumMod val="50000"/>
            </a:schemeClr>
          </a:solidFill>
        </a:ln>
      </dgm:spPr>
      <dgm:t>
        <a:bodyPr/>
        <a:lstStyle/>
        <a:p>
          <a:r>
            <a:rPr lang="en-US" sz="1600" dirty="0" smtClean="0">
              <a:latin typeface="Calibri" panose="020F0502020204030204" pitchFamily="34" charset="0"/>
            </a:rPr>
            <a:t>Centrifuge 14,000 x g 10 min</a:t>
          </a:r>
          <a:endParaRPr lang="en-US" sz="1600" dirty="0">
            <a:latin typeface="Calibri" panose="020F0502020204030204" pitchFamily="34" charset="0"/>
          </a:endParaRPr>
        </a:p>
      </dgm:t>
    </dgm:pt>
    <dgm:pt modelId="{A8D24996-E072-4B12-B765-F0DA26A2639A}" type="parTrans" cxnId="{92C556A4-6216-48FD-A6E6-F3804F31F751}">
      <dgm:prSet/>
      <dgm:spPr/>
      <dgm:t>
        <a:bodyPr/>
        <a:lstStyle/>
        <a:p>
          <a:endParaRPr lang="en-US"/>
        </a:p>
      </dgm:t>
    </dgm:pt>
    <dgm:pt modelId="{E719F946-8B13-4615-9545-DAD150190ED3}" type="sibTrans" cxnId="{92C556A4-6216-48FD-A6E6-F3804F31F751}">
      <dgm:prSet/>
      <dgm:spPr/>
      <dgm:t>
        <a:bodyPr/>
        <a:lstStyle/>
        <a:p>
          <a:endParaRPr lang="en-US"/>
        </a:p>
      </dgm:t>
    </dgm:pt>
    <dgm:pt modelId="{D1AF021F-667A-42BD-9899-AB425727B2B4}">
      <dgm:prSet phldrT="[Text]" custT="1"/>
      <dgm:spPr>
        <a:solidFill>
          <a:schemeClr val="bg2">
            <a:lumMod val="50000"/>
          </a:schemeClr>
        </a:solidFill>
        <a:ln>
          <a:solidFill>
            <a:schemeClr val="bg2">
              <a:lumMod val="50000"/>
            </a:schemeClr>
          </a:solidFill>
        </a:ln>
      </dgm:spPr>
      <dgm:t>
        <a:bodyPr/>
        <a:lstStyle/>
        <a:p>
          <a:r>
            <a:rPr lang="en-US" sz="1400" dirty="0" smtClean="0">
              <a:latin typeface="Calibri" panose="020F0502020204030204" pitchFamily="34" charset="0"/>
            </a:rPr>
            <a:t>Place supernatant in 1.5 ml Eppendorf tubes</a:t>
          </a:r>
          <a:endParaRPr lang="en-US" sz="1400" dirty="0">
            <a:latin typeface="Calibri" panose="020F0502020204030204" pitchFamily="34" charset="0"/>
          </a:endParaRPr>
        </a:p>
      </dgm:t>
    </dgm:pt>
    <dgm:pt modelId="{68EB5549-1F57-4F81-85A7-ED5D6260B061}" type="parTrans" cxnId="{9375B518-BC86-4A31-A441-ADACBF6FF7BF}">
      <dgm:prSet/>
      <dgm:spPr/>
      <dgm:t>
        <a:bodyPr/>
        <a:lstStyle/>
        <a:p>
          <a:endParaRPr lang="en-US"/>
        </a:p>
      </dgm:t>
    </dgm:pt>
    <dgm:pt modelId="{6379C3D9-1406-465C-B5C6-B7486F707F90}" type="sibTrans" cxnId="{9375B518-BC86-4A31-A441-ADACBF6FF7BF}">
      <dgm:prSet/>
      <dgm:spPr/>
      <dgm:t>
        <a:bodyPr/>
        <a:lstStyle/>
        <a:p>
          <a:endParaRPr lang="en-US"/>
        </a:p>
      </dgm:t>
    </dgm:pt>
    <dgm:pt modelId="{BF600D4D-2516-4F1E-87E7-3155AD3D2CF0}">
      <dgm:prSet phldrT="[Text]" custT="1"/>
      <dgm:spPr>
        <a:solidFill>
          <a:schemeClr val="bg2">
            <a:lumMod val="50000"/>
          </a:schemeClr>
        </a:solidFill>
        <a:ln>
          <a:solidFill>
            <a:schemeClr val="bg2">
              <a:lumMod val="50000"/>
            </a:schemeClr>
          </a:solidFill>
        </a:ln>
      </dgm:spPr>
      <dgm:t>
        <a:bodyPr/>
        <a:lstStyle/>
        <a:p>
          <a:r>
            <a:rPr lang="en-US" sz="1600" dirty="0" smtClean="0">
              <a:latin typeface="Calibri" panose="020F0502020204030204" pitchFamily="34" charset="0"/>
            </a:rPr>
            <a:t>Centrifuge 2,000 x g 30 min </a:t>
          </a:r>
          <a:endParaRPr lang="en-US" sz="1600" dirty="0">
            <a:latin typeface="Calibri" panose="020F0502020204030204" pitchFamily="34" charset="0"/>
          </a:endParaRPr>
        </a:p>
      </dgm:t>
    </dgm:pt>
    <dgm:pt modelId="{7D427507-06C6-4EEB-ABE3-C44E6A35506F}" type="parTrans" cxnId="{9CF452E2-DDC5-484F-90FE-BE004575718F}">
      <dgm:prSet/>
      <dgm:spPr/>
      <dgm:t>
        <a:bodyPr/>
        <a:lstStyle/>
        <a:p>
          <a:endParaRPr lang="en-US"/>
        </a:p>
      </dgm:t>
    </dgm:pt>
    <dgm:pt modelId="{C5F3502D-B9D4-4942-8ED5-1BCF57E1E1B4}" type="sibTrans" cxnId="{9CF452E2-DDC5-484F-90FE-BE004575718F}">
      <dgm:prSet/>
      <dgm:spPr/>
      <dgm:t>
        <a:bodyPr/>
        <a:lstStyle/>
        <a:p>
          <a:endParaRPr lang="en-US"/>
        </a:p>
      </dgm:t>
    </dgm:pt>
    <dgm:pt modelId="{AADF9E69-3377-4A6C-BA1E-1727055468DB}">
      <dgm:prSet phldrT="[Text]" custT="1"/>
      <dgm:spPr>
        <a:solidFill>
          <a:schemeClr val="bg2">
            <a:lumMod val="50000"/>
          </a:schemeClr>
        </a:solidFill>
        <a:ln>
          <a:solidFill>
            <a:schemeClr val="bg2">
              <a:lumMod val="50000"/>
            </a:schemeClr>
          </a:solidFill>
        </a:ln>
      </dgm:spPr>
      <dgm:t>
        <a:bodyPr/>
        <a:lstStyle/>
        <a:p>
          <a:r>
            <a:rPr lang="en-US" sz="1600" dirty="0" smtClean="0">
              <a:latin typeface="Calibri" panose="020F0502020204030204" pitchFamily="34" charset="0"/>
            </a:rPr>
            <a:t>0.5 volume exosome isolation reagent added</a:t>
          </a:r>
          <a:endParaRPr lang="en-US" sz="1600" dirty="0">
            <a:latin typeface="Calibri" panose="020F0502020204030204" pitchFamily="34" charset="0"/>
          </a:endParaRPr>
        </a:p>
      </dgm:t>
    </dgm:pt>
    <dgm:pt modelId="{27FB7657-7D29-4C0B-A0AD-698D1DE75F85}" type="parTrans" cxnId="{A6335E9A-597B-45DC-A15A-AA2BAFE91E3E}">
      <dgm:prSet/>
      <dgm:spPr/>
      <dgm:t>
        <a:bodyPr/>
        <a:lstStyle/>
        <a:p>
          <a:endParaRPr lang="en-US"/>
        </a:p>
      </dgm:t>
    </dgm:pt>
    <dgm:pt modelId="{9EFA6DA9-53C3-4FB5-9C21-AF82FC9E7008}" type="sibTrans" cxnId="{A6335E9A-597B-45DC-A15A-AA2BAFE91E3E}">
      <dgm:prSet/>
      <dgm:spPr/>
      <dgm:t>
        <a:bodyPr/>
        <a:lstStyle/>
        <a:p>
          <a:endParaRPr lang="en-US"/>
        </a:p>
      </dgm:t>
    </dgm:pt>
    <dgm:pt modelId="{A9A0C46A-5218-4DFC-8E80-135A4E855F3E}">
      <dgm:prSet phldrT="[Text]"/>
      <dgm:spPr>
        <a:solidFill>
          <a:schemeClr val="bg2">
            <a:lumMod val="50000"/>
          </a:schemeClr>
        </a:solidFill>
        <a:ln>
          <a:solidFill>
            <a:schemeClr val="bg2">
              <a:lumMod val="50000"/>
            </a:schemeClr>
          </a:solidFill>
        </a:ln>
      </dgm:spPr>
      <dgm:t>
        <a:bodyPr/>
        <a:lstStyle/>
        <a:p>
          <a:r>
            <a:rPr lang="en-US" dirty="0" smtClean="0">
              <a:latin typeface="Calibri" panose="020F0502020204030204" pitchFamily="34" charset="0"/>
            </a:rPr>
            <a:t>Vortex until homogenous</a:t>
          </a:r>
          <a:endParaRPr lang="en-US" dirty="0">
            <a:latin typeface="Calibri" panose="020F0502020204030204" pitchFamily="34" charset="0"/>
          </a:endParaRPr>
        </a:p>
      </dgm:t>
    </dgm:pt>
    <dgm:pt modelId="{D92CDF28-4B1C-4393-88AC-7A42EF7AA81C}" type="parTrans" cxnId="{EC27F3C7-57E5-4AA0-8DBC-32543646F8D5}">
      <dgm:prSet/>
      <dgm:spPr/>
      <dgm:t>
        <a:bodyPr/>
        <a:lstStyle/>
        <a:p>
          <a:endParaRPr lang="en-US"/>
        </a:p>
      </dgm:t>
    </dgm:pt>
    <dgm:pt modelId="{F67019D4-7B5C-4675-A798-457BB77F90AE}" type="sibTrans" cxnId="{EC27F3C7-57E5-4AA0-8DBC-32543646F8D5}">
      <dgm:prSet/>
      <dgm:spPr/>
      <dgm:t>
        <a:bodyPr/>
        <a:lstStyle/>
        <a:p>
          <a:endParaRPr lang="en-US"/>
        </a:p>
      </dgm:t>
    </dgm:pt>
    <dgm:pt modelId="{9C41AFDF-B4EE-492F-9DA7-6C466AE96E5B}">
      <dgm:prSet phldrT="[Text]"/>
      <dgm:spPr>
        <a:solidFill>
          <a:schemeClr val="bg2">
            <a:lumMod val="50000"/>
          </a:schemeClr>
        </a:solidFill>
        <a:ln>
          <a:solidFill>
            <a:schemeClr val="bg2">
              <a:lumMod val="50000"/>
            </a:schemeClr>
          </a:solidFill>
        </a:ln>
      </dgm:spPr>
      <dgm:t>
        <a:bodyPr/>
        <a:lstStyle/>
        <a:p>
          <a:r>
            <a:rPr lang="en-US" dirty="0" smtClean="0">
              <a:latin typeface="Calibri" panose="020F0502020204030204" pitchFamily="34" charset="0"/>
            </a:rPr>
            <a:t>Incubate overnight at 4°C</a:t>
          </a:r>
          <a:endParaRPr lang="en-US" dirty="0">
            <a:latin typeface="Calibri" panose="020F0502020204030204" pitchFamily="34" charset="0"/>
          </a:endParaRPr>
        </a:p>
      </dgm:t>
    </dgm:pt>
    <dgm:pt modelId="{22E4881D-EF2C-4D08-B912-34640B2E4897}" type="parTrans" cxnId="{F27D2EEC-F707-46E5-9DF4-792AF05332C2}">
      <dgm:prSet/>
      <dgm:spPr/>
      <dgm:t>
        <a:bodyPr/>
        <a:lstStyle/>
        <a:p>
          <a:endParaRPr lang="en-US"/>
        </a:p>
      </dgm:t>
    </dgm:pt>
    <dgm:pt modelId="{9C87AECA-4E57-4B3E-A825-A1DEE7191530}" type="sibTrans" cxnId="{F27D2EEC-F707-46E5-9DF4-792AF05332C2}">
      <dgm:prSet/>
      <dgm:spPr/>
      <dgm:t>
        <a:bodyPr/>
        <a:lstStyle/>
        <a:p>
          <a:endParaRPr lang="en-US"/>
        </a:p>
      </dgm:t>
    </dgm:pt>
    <dgm:pt modelId="{F94A0778-FC65-4760-A834-E54544C68461}">
      <dgm:prSet phldrT="[Text]" custT="1"/>
      <dgm:spPr>
        <a:solidFill>
          <a:schemeClr val="bg2">
            <a:lumMod val="50000"/>
          </a:schemeClr>
        </a:solidFill>
        <a:ln>
          <a:solidFill>
            <a:schemeClr val="bg2">
              <a:lumMod val="50000"/>
            </a:schemeClr>
          </a:solidFill>
        </a:ln>
      </dgm:spPr>
      <dgm:t>
        <a:bodyPr/>
        <a:lstStyle/>
        <a:p>
          <a:r>
            <a:rPr lang="en-US" sz="1600" dirty="0" smtClean="0">
              <a:latin typeface="Calibri" panose="020F0502020204030204" pitchFamily="34" charset="0"/>
            </a:rPr>
            <a:t>Centrifuge 10,000 x g 1 hour at 4°C</a:t>
          </a:r>
          <a:endParaRPr lang="en-US" sz="1600" dirty="0">
            <a:latin typeface="Calibri" panose="020F0502020204030204" pitchFamily="34" charset="0"/>
          </a:endParaRPr>
        </a:p>
      </dgm:t>
    </dgm:pt>
    <dgm:pt modelId="{BF391ED5-7655-4A8D-9EC8-E874CE2CAA30}" type="parTrans" cxnId="{757A8D45-DB19-4F7B-BEDC-891430EAB3A2}">
      <dgm:prSet/>
      <dgm:spPr/>
      <dgm:t>
        <a:bodyPr/>
        <a:lstStyle/>
        <a:p>
          <a:endParaRPr lang="en-US"/>
        </a:p>
      </dgm:t>
    </dgm:pt>
    <dgm:pt modelId="{6DD7A917-47F9-4EB9-875F-EDC0C35DA3DF}" type="sibTrans" cxnId="{757A8D45-DB19-4F7B-BEDC-891430EAB3A2}">
      <dgm:prSet/>
      <dgm:spPr/>
      <dgm:t>
        <a:bodyPr/>
        <a:lstStyle/>
        <a:p>
          <a:endParaRPr lang="en-US"/>
        </a:p>
      </dgm:t>
    </dgm:pt>
    <dgm:pt modelId="{E8DEB26A-E2A1-4A11-929D-45A291338289}">
      <dgm:prSet phldrT="[Text]" custT="1"/>
      <dgm:spPr>
        <a:solidFill>
          <a:schemeClr val="bg2">
            <a:lumMod val="50000"/>
          </a:schemeClr>
        </a:solidFill>
        <a:ln>
          <a:solidFill>
            <a:schemeClr val="bg2">
              <a:lumMod val="50000"/>
            </a:schemeClr>
          </a:solidFill>
        </a:ln>
      </dgm:spPr>
      <dgm:t>
        <a:bodyPr/>
        <a:lstStyle/>
        <a:p>
          <a:r>
            <a:rPr lang="en-US" sz="1400" dirty="0" smtClean="0">
              <a:latin typeface="Calibri" panose="020F0502020204030204" pitchFamily="34" charset="0"/>
            </a:rPr>
            <a:t>Discard supernatant resuspend in 1X PBS</a:t>
          </a:r>
          <a:endParaRPr lang="en-US" sz="1400" dirty="0">
            <a:latin typeface="Calibri" panose="020F0502020204030204" pitchFamily="34" charset="0"/>
          </a:endParaRPr>
        </a:p>
      </dgm:t>
    </dgm:pt>
    <dgm:pt modelId="{517AEBCA-4891-421C-9CA0-18A29DF62D54}" type="parTrans" cxnId="{2C31222F-7917-48EA-9168-34DEC791BFF7}">
      <dgm:prSet/>
      <dgm:spPr/>
      <dgm:t>
        <a:bodyPr/>
        <a:lstStyle/>
        <a:p>
          <a:endParaRPr lang="en-US"/>
        </a:p>
      </dgm:t>
    </dgm:pt>
    <dgm:pt modelId="{2D2673B5-2C45-49C7-83E1-D99DC06B7CC6}" type="sibTrans" cxnId="{2C31222F-7917-48EA-9168-34DEC791BFF7}">
      <dgm:prSet/>
      <dgm:spPr/>
      <dgm:t>
        <a:bodyPr/>
        <a:lstStyle/>
        <a:p>
          <a:endParaRPr lang="en-US"/>
        </a:p>
      </dgm:t>
    </dgm:pt>
    <dgm:pt modelId="{BFC0304F-B604-46DE-A8BB-B6E41286E051}" type="pres">
      <dgm:prSet presAssocID="{29177076-8428-44B6-A6C2-123498E40477}" presName="Name0" presStyleCnt="0">
        <dgm:presLayoutVars>
          <dgm:dir/>
          <dgm:resizeHandles/>
        </dgm:presLayoutVars>
      </dgm:prSet>
      <dgm:spPr/>
      <dgm:t>
        <a:bodyPr/>
        <a:lstStyle/>
        <a:p>
          <a:endParaRPr lang="en-US"/>
        </a:p>
      </dgm:t>
    </dgm:pt>
    <dgm:pt modelId="{EAEC9895-92D9-4857-A1F5-8349575FF348}" type="pres">
      <dgm:prSet presAssocID="{AE72AAA7-BA5D-411D-9436-5C52E0859968}" presName="compNode" presStyleCnt="0"/>
      <dgm:spPr/>
    </dgm:pt>
    <dgm:pt modelId="{06C6FD7E-9EDA-4951-812E-7B349064B8A6}" type="pres">
      <dgm:prSet presAssocID="{AE72AAA7-BA5D-411D-9436-5C52E0859968}" presName="dummyConnPt" presStyleCnt="0"/>
      <dgm:spPr/>
    </dgm:pt>
    <dgm:pt modelId="{4D262B35-8220-46AB-B1ED-96BFA36DE63A}" type="pres">
      <dgm:prSet presAssocID="{AE72AAA7-BA5D-411D-9436-5C52E0859968}" presName="node" presStyleLbl="node1" presStyleIdx="0" presStyleCnt="10" custScaleX="146494" custLinFactX="-15360" custLinFactNeighborX="-100000" custLinFactNeighborY="-291">
        <dgm:presLayoutVars>
          <dgm:bulletEnabled val="1"/>
        </dgm:presLayoutVars>
      </dgm:prSet>
      <dgm:spPr/>
      <dgm:t>
        <a:bodyPr/>
        <a:lstStyle/>
        <a:p>
          <a:endParaRPr lang="en-US"/>
        </a:p>
      </dgm:t>
    </dgm:pt>
    <dgm:pt modelId="{0DCF96FC-6C6D-4A87-BCC6-E97E54B2CB09}" type="pres">
      <dgm:prSet presAssocID="{CD03CA98-65C7-4A2F-BFD7-E3451DF098BE}" presName="sibTrans" presStyleLbl="bgSibTrans2D1" presStyleIdx="0" presStyleCnt="9"/>
      <dgm:spPr/>
      <dgm:t>
        <a:bodyPr/>
        <a:lstStyle/>
        <a:p>
          <a:endParaRPr lang="en-US"/>
        </a:p>
      </dgm:t>
    </dgm:pt>
    <dgm:pt modelId="{FAB8C8AB-8B41-4DF4-8418-9C271046CC7B}" type="pres">
      <dgm:prSet presAssocID="{C88EB7E5-C2D7-4E5E-B294-89A4E47D6BC0}" presName="compNode" presStyleCnt="0"/>
      <dgm:spPr/>
    </dgm:pt>
    <dgm:pt modelId="{C8A1C4CA-3F94-48B6-B1D7-B80F3C70CB7D}" type="pres">
      <dgm:prSet presAssocID="{C88EB7E5-C2D7-4E5E-B294-89A4E47D6BC0}" presName="dummyConnPt" presStyleCnt="0"/>
      <dgm:spPr/>
    </dgm:pt>
    <dgm:pt modelId="{0B2D61D1-EB1B-4E1E-AE5E-D8682DFBF468}" type="pres">
      <dgm:prSet presAssocID="{C88EB7E5-C2D7-4E5E-B294-89A4E47D6BC0}" presName="node" presStyleLbl="node1" presStyleIdx="1" presStyleCnt="10" custScaleX="146494" custLinFactNeighborX="-85410" custLinFactNeighborY="3697">
        <dgm:presLayoutVars>
          <dgm:bulletEnabled val="1"/>
        </dgm:presLayoutVars>
      </dgm:prSet>
      <dgm:spPr/>
      <dgm:t>
        <a:bodyPr/>
        <a:lstStyle/>
        <a:p>
          <a:endParaRPr lang="en-US"/>
        </a:p>
      </dgm:t>
    </dgm:pt>
    <dgm:pt modelId="{D8A69CC8-0F0F-4AFB-8A26-197200C0F347}" type="pres">
      <dgm:prSet presAssocID="{01625031-D9A9-46DF-80A9-F07406815CC7}" presName="sibTrans" presStyleLbl="bgSibTrans2D1" presStyleIdx="1" presStyleCnt="9"/>
      <dgm:spPr/>
      <dgm:t>
        <a:bodyPr/>
        <a:lstStyle/>
        <a:p>
          <a:endParaRPr lang="en-US"/>
        </a:p>
      </dgm:t>
    </dgm:pt>
    <dgm:pt modelId="{DFF5A561-DB72-4426-B589-DCBE21EBFF05}" type="pres">
      <dgm:prSet presAssocID="{351B97B0-C009-4F41-A64A-4863050BB4D4}" presName="compNode" presStyleCnt="0"/>
      <dgm:spPr/>
    </dgm:pt>
    <dgm:pt modelId="{C47B641A-C77A-40E9-8A41-3DF319A6B4F7}" type="pres">
      <dgm:prSet presAssocID="{351B97B0-C009-4F41-A64A-4863050BB4D4}" presName="dummyConnPt" presStyleCnt="0"/>
      <dgm:spPr/>
    </dgm:pt>
    <dgm:pt modelId="{A73788AF-2F71-4EB2-AA50-C9632C7E5F2D}" type="pres">
      <dgm:prSet presAssocID="{351B97B0-C009-4F41-A64A-4863050BB4D4}" presName="node" presStyleLbl="node1" presStyleIdx="2" presStyleCnt="10" custScaleX="146494" custLinFactNeighborX="-70991" custLinFactNeighborY="3697">
        <dgm:presLayoutVars>
          <dgm:bulletEnabled val="1"/>
        </dgm:presLayoutVars>
      </dgm:prSet>
      <dgm:spPr/>
      <dgm:t>
        <a:bodyPr/>
        <a:lstStyle/>
        <a:p>
          <a:endParaRPr lang="en-US"/>
        </a:p>
      </dgm:t>
    </dgm:pt>
    <dgm:pt modelId="{7ACACBD6-E4B1-48E2-B625-A28D63E7AE92}" type="pres">
      <dgm:prSet presAssocID="{E719F946-8B13-4615-9545-DAD150190ED3}" presName="sibTrans" presStyleLbl="bgSibTrans2D1" presStyleIdx="2" presStyleCnt="9"/>
      <dgm:spPr/>
      <dgm:t>
        <a:bodyPr/>
        <a:lstStyle/>
        <a:p>
          <a:endParaRPr lang="en-US"/>
        </a:p>
      </dgm:t>
    </dgm:pt>
    <dgm:pt modelId="{D5ED1C08-88B2-4663-9F4E-26CA4D7B6572}" type="pres">
      <dgm:prSet presAssocID="{D1AF021F-667A-42BD-9899-AB425727B2B4}" presName="compNode" presStyleCnt="0"/>
      <dgm:spPr/>
    </dgm:pt>
    <dgm:pt modelId="{0A385AB8-3334-4970-A715-54ED0CA0112E}" type="pres">
      <dgm:prSet presAssocID="{D1AF021F-667A-42BD-9899-AB425727B2B4}" presName="dummyConnPt" presStyleCnt="0"/>
      <dgm:spPr/>
    </dgm:pt>
    <dgm:pt modelId="{27E0EE65-F4B3-4EED-A44F-4642F4E2BF46}" type="pres">
      <dgm:prSet presAssocID="{D1AF021F-667A-42BD-9899-AB425727B2B4}" presName="node" presStyleLbl="node1" presStyleIdx="3" presStyleCnt="10" custScaleX="139839" custLinFactNeighborX="-35495" custLinFactNeighborY="291">
        <dgm:presLayoutVars>
          <dgm:bulletEnabled val="1"/>
        </dgm:presLayoutVars>
      </dgm:prSet>
      <dgm:spPr/>
      <dgm:t>
        <a:bodyPr/>
        <a:lstStyle/>
        <a:p>
          <a:endParaRPr lang="en-US"/>
        </a:p>
      </dgm:t>
    </dgm:pt>
    <dgm:pt modelId="{4DACB643-E5A8-4EB8-A32E-C2D5E20EED64}" type="pres">
      <dgm:prSet presAssocID="{6379C3D9-1406-465C-B5C6-B7486F707F90}" presName="sibTrans" presStyleLbl="bgSibTrans2D1" presStyleIdx="3" presStyleCnt="9"/>
      <dgm:spPr/>
      <dgm:t>
        <a:bodyPr/>
        <a:lstStyle/>
        <a:p>
          <a:endParaRPr lang="en-US"/>
        </a:p>
      </dgm:t>
    </dgm:pt>
    <dgm:pt modelId="{028D6B6C-7507-4A82-83C9-B11F5A96F1D2}" type="pres">
      <dgm:prSet presAssocID="{BF600D4D-2516-4F1E-87E7-3155AD3D2CF0}" presName="compNode" presStyleCnt="0"/>
      <dgm:spPr/>
    </dgm:pt>
    <dgm:pt modelId="{1856310F-1FBA-4DF4-A8D9-0C2A3BD9BD13}" type="pres">
      <dgm:prSet presAssocID="{BF600D4D-2516-4F1E-87E7-3155AD3D2CF0}" presName="dummyConnPt" presStyleCnt="0"/>
      <dgm:spPr/>
    </dgm:pt>
    <dgm:pt modelId="{DA766032-E34B-4075-BA03-DCB885F4AA67}" type="pres">
      <dgm:prSet presAssocID="{BF600D4D-2516-4F1E-87E7-3155AD3D2CF0}" presName="node" presStyleLbl="node1" presStyleIdx="4" presStyleCnt="10" custScaleX="152752" custLinFactNeighborX="28840" custLinFactNeighborY="291">
        <dgm:presLayoutVars>
          <dgm:bulletEnabled val="1"/>
        </dgm:presLayoutVars>
      </dgm:prSet>
      <dgm:spPr/>
      <dgm:t>
        <a:bodyPr/>
        <a:lstStyle/>
        <a:p>
          <a:endParaRPr lang="en-US"/>
        </a:p>
      </dgm:t>
    </dgm:pt>
    <dgm:pt modelId="{D3F06B25-54A3-4774-8A1E-37F64E83ED2B}" type="pres">
      <dgm:prSet presAssocID="{C5F3502D-B9D4-4942-8ED5-1BCF57E1E1B4}" presName="sibTrans" presStyleLbl="bgSibTrans2D1" presStyleIdx="4" presStyleCnt="9"/>
      <dgm:spPr/>
      <dgm:t>
        <a:bodyPr/>
        <a:lstStyle/>
        <a:p>
          <a:endParaRPr lang="en-US"/>
        </a:p>
      </dgm:t>
    </dgm:pt>
    <dgm:pt modelId="{597C369A-FCDA-43C2-B3D7-9C1D893E7B14}" type="pres">
      <dgm:prSet presAssocID="{AADF9E69-3377-4A6C-BA1E-1727055468DB}" presName="compNode" presStyleCnt="0"/>
      <dgm:spPr/>
    </dgm:pt>
    <dgm:pt modelId="{79FB11B0-39B7-4A28-AEFA-C26204E727A3}" type="pres">
      <dgm:prSet presAssocID="{AADF9E69-3377-4A6C-BA1E-1727055468DB}" presName="dummyConnPt" presStyleCnt="0"/>
      <dgm:spPr/>
    </dgm:pt>
    <dgm:pt modelId="{1C4F3DC2-D671-4573-9E74-57DCF4ACBE4C}" type="pres">
      <dgm:prSet presAssocID="{AADF9E69-3377-4A6C-BA1E-1727055468DB}" presName="node" presStyleLbl="node1" presStyleIdx="5" presStyleCnt="10" custScaleX="152752" custLinFactNeighborX="33277" custLinFactNeighborY="-3697">
        <dgm:presLayoutVars>
          <dgm:bulletEnabled val="1"/>
        </dgm:presLayoutVars>
      </dgm:prSet>
      <dgm:spPr/>
      <dgm:t>
        <a:bodyPr/>
        <a:lstStyle/>
        <a:p>
          <a:endParaRPr lang="en-US"/>
        </a:p>
      </dgm:t>
    </dgm:pt>
    <dgm:pt modelId="{E3F3FE87-EC1B-45E6-A0AD-F284483A5F21}" type="pres">
      <dgm:prSet presAssocID="{9EFA6DA9-53C3-4FB5-9C21-AF82FC9E7008}" presName="sibTrans" presStyleLbl="bgSibTrans2D1" presStyleIdx="5" presStyleCnt="9"/>
      <dgm:spPr/>
      <dgm:t>
        <a:bodyPr/>
        <a:lstStyle/>
        <a:p>
          <a:endParaRPr lang="en-US"/>
        </a:p>
      </dgm:t>
    </dgm:pt>
    <dgm:pt modelId="{BB7ACB48-CD9B-4899-91F0-11B7AE4BFC71}" type="pres">
      <dgm:prSet presAssocID="{A9A0C46A-5218-4DFC-8E80-135A4E855F3E}" presName="compNode" presStyleCnt="0"/>
      <dgm:spPr/>
    </dgm:pt>
    <dgm:pt modelId="{D6958E5A-AE5C-42BC-A298-5AA987FE7BD5}" type="pres">
      <dgm:prSet presAssocID="{A9A0C46A-5218-4DFC-8E80-135A4E855F3E}" presName="dummyConnPt" presStyleCnt="0"/>
      <dgm:spPr/>
    </dgm:pt>
    <dgm:pt modelId="{59A85C74-2C3B-407A-8B54-9E8413AB9D9B}" type="pres">
      <dgm:prSet presAssocID="{A9A0C46A-5218-4DFC-8E80-135A4E855F3E}" presName="node" presStyleLbl="node1" presStyleIdx="6" presStyleCnt="10" custScaleX="150534" custLinFactNeighborX="24403" custLinFactNeighborY="-3697">
        <dgm:presLayoutVars>
          <dgm:bulletEnabled val="1"/>
        </dgm:presLayoutVars>
      </dgm:prSet>
      <dgm:spPr/>
      <dgm:t>
        <a:bodyPr/>
        <a:lstStyle/>
        <a:p>
          <a:endParaRPr lang="en-US"/>
        </a:p>
      </dgm:t>
    </dgm:pt>
    <dgm:pt modelId="{2EA652A6-B17B-4CD2-8C5C-EBE1CB314EAB}" type="pres">
      <dgm:prSet presAssocID="{F67019D4-7B5C-4675-A798-457BB77F90AE}" presName="sibTrans" presStyleLbl="bgSibTrans2D1" presStyleIdx="6" presStyleCnt="9"/>
      <dgm:spPr/>
      <dgm:t>
        <a:bodyPr/>
        <a:lstStyle/>
        <a:p>
          <a:endParaRPr lang="en-US"/>
        </a:p>
      </dgm:t>
    </dgm:pt>
    <dgm:pt modelId="{D7201BA1-8AF3-4D74-9548-4071647B394A}" type="pres">
      <dgm:prSet presAssocID="{9C41AFDF-B4EE-492F-9DA7-6C466AE96E5B}" presName="compNode" presStyleCnt="0"/>
      <dgm:spPr/>
    </dgm:pt>
    <dgm:pt modelId="{9FDF9843-19CD-443E-9DD1-BBFC58B6C8D2}" type="pres">
      <dgm:prSet presAssocID="{9C41AFDF-B4EE-492F-9DA7-6C466AE96E5B}" presName="dummyConnPt" presStyleCnt="0"/>
      <dgm:spPr/>
    </dgm:pt>
    <dgm:pt modelId="{7205A641-682C-41E6-BBAB-50EEACD59063}" type="pres">
      <dgm:prSet presAssocID="{9C41AFDF-B4EE-492F-9DA7-6C466AE96E5B}" presName="node" presStyleLbl="node1" presStyleIdx="7" presStyleCnt="10" custScaleX="161624" custLinFactNeighborX="14421" custLinFactNeighborY="-291">
        <dgm:presLayoutVars>
          <dgm:bulletEnabled val="1"/>
        </dgm:presLayoutVars>
      </dgm:prSet>
      <dgm:spPr/>
      <dgm:t>
        <a:bodyPr/>
        <a:lstStyle/>
        <a:p>
          <a:endParaRPr lang="en-US"/>
        </a:p>
      </dgm:t>
    </dgm:pt>
    <dgm:pt modelId="{D6A1C193-02EE-49EC-B419-FBFF58F68379}" type="pres">
      <dgm:prSet presAssocID="{9C87AECA-4E57-4B3E-A825-A1DEE7191530}" presName="sibTrans" presStyleLbl="bgSibTrans2D1" presStyleIdx="7" presStyleCnt="9"/>
      <dgm:spPr/>
      <dgm:t>
        <a:bodyPr/>
        <a:lstStyle/>
        <a:p>
          <a:endParaRPr lang="en-US"/>
        </a:p>
      </dgm:t>
    </dgm:pt>
    <dgm:pt modelId="{3D3F6A0C-C35C-472B-B3BA-8143C5713B59}" type="pres">
      <dgm:prSet presAssocID="{F94A0778-FC65-4760-A834-E54544C68461}" presName="compNode" presStyleCnt="0"/>
      <dgm:spPr/>
    </dgm:pt>
    <dgm:pt modelId="{7E38D323-4E40-4D9E-9170-0814AA93C67E}" type="pres">
      <dgm:prSet presAssocID="{F94A0778-FC65-4760-A834-E54544C68461}" presName="dummyConnPt" presStyleCnt="0"/>
      <dgm:spPr/>
    </dgm:pt>
    <dgm:pt modelId="{53CFD4B5-1528-46F5-84EE-B02B05D13C61}" type="pres">
      <dgm:prSet presAssocID="{F94A0778-FC65-4760-A834-E54544C68461}" presName="node" presStyleLbl="node1" presStyleIdx="8" presStyleCnt="10" custScaleX="157127" custScaleY="106594" custLinFactNeighborX="87907" custLinFactNeighborY="-291">
        <dgm:presLayoutVars>
          <dgm:bulletEnabled val="1"/>
        </dgm:presLayoutVars>
      </dgm:prSet>
      <dgm:spPr/>
      <dgm:t>
        <a:bodyPr/>
        <a:lstStyle/>
        <a:p>
          <a:endParaRPr lang="en-US"/>
        </a:p>
      </dgm:t>
    </dgm:pt>
    <dgm:pt modelId="{70DE1E0E-559F-4966-BEFD-FD5D6A179749}" type="pres">
      <dgm:prSet presAssocID="{6DD7A917-47F9-4EB9-875F-EDC0C35DA3DF}" presName="sibTrans" presStyleLbl="bgSibTrans2D1" presStyleIdx="8" presStyleCnt="9"/>
      <dgm:spPr/>
      <dgm:t>
        <a:bodyPr/>
        <a:lstStyle/>
        <a:p>
          <a:endParaRPr lang="en-US"/>
        </a:p>
      </dgm:t>
    </dgm:pt>
    <dgm:pt modelId="{0A2E0947-7ECA-4A5E-ABED-1945EB43019F}" type="pres">
      <dgm:prSet presAssocID="{E8DEB26A-E2A1-4A11-929D-45A291338289}" presName="compNode" presStyleCnt="0"/>
      <dgm:spPr/>
    </dgm:pt>
    <dgm:pt modelId="{B83F75FB-2DE4-4843-B8EC-E94B075A20E7}" type="pres">
      <dgm:prSet presAssocID="{E8DEB26A-E2A1-4A11-929D-45A291338289}" presName="dummyConnPt" presStyleCnt="0"/>
      <dgm:spPr/>
    </dgm:pt>
    <dgm:pt modelId="{5BFB60B5-2914-492B-BE8A-433584102EB0}" type="pres">
      <dgm:prSet presAssocID="{E8DEB26A-E2A1-4A11-929D-45A291338289}" presName="node" presStyleLbl="node1" presStyleIdx="9" presStyleCnt="10" custScaleX="165937" custScaleY="106634" custLinFactX="17578" custLinFactY="25713" custLinFactNeighborX="100000" custLinFactNeighborY="100000">
        <dgm:presLayoutVars>
          <dgm:bulletEnabled val="1"/>
        </dgm:presLayoutVars>
      </dgm:prSet>
      <dgm:spPr/>
      <dgm:t>
        <a:bodyPr/>
        <a:lstStyle/>
        <a:p>
          <a:endParaRPr lang="en-US"/>
        </a:p>
      </dgm:t>
    </dgm:pt>
  </dgm:ptLst>
  <dgm:cxnLst>
    <dgm:cxn modelId="{A3C7F2BF-32E1-46B2-88EE-776EA90EDD17}" type="presOf" srcId="{6DD7A917-47F9-4EB9-875F-EDC0C35DA3DF}" destId="{70DE1E0E-559F-4966-BEFD-FD5D6A179749}" srcOrd="0" destOrd="0" presId="urn:microsoft.com/office/officeart/2005/8/layout/bProcess4"/>
    <dgm:cxn modelId="{92C556A4-6216-48FD-A6E6-F3804F31F751}" srcId="{29177076-8428-44B6-A6C2-123498E40477}" destId="{351B97B0-C009-4F41-A64A-4863050BB4D4}" srcOrd="2" destOrd="0" parTransId="{A8D24996-E072-4B12-B765-F0DA26A2639A}" sibTransId="{E719F946-8B13-4615-9545-DAD150190ED3}"/>
    <dgm:cxn modelId="{0DE9B739-D074-4151-9B97-0AAE3EB35818}" type="presOf" srcId="{9C41AFDF-B4EE-492F-9DA7-6C466AE96E5B}" destId="{7205A641-682C-41E6-BBAB-50EEACD59063}" srcOrd="0" destOrd="0" presId="urn:microsoft.com/office/officeart/2005/8/layout/bProcess4"/>
    <dgm:cxn modelId="{A6335E9A-597B-45DC-A15A-AA2BAFE91E3E}" srcId="{29177076-8428-44B6-A6C2-123498E40477}" destId="{AADF9E69-3377-4A6C-BA1E-1727055468DB}" srcOrd="5" destOrd="0" parTransId="{27FB7657-7D29-4C0B-A0AD-698D1DE75F85}" sibTransId="{9EFA6DA9-53C3-4FB5-9C21-AF82FC9E7008}"/>
    <dgm:cxn modelId="{D7779311-B213-49B1-ACC9-5925AF47ABC7}" type="presOf" srcId="{D1AF021F-667A-42BD-9899-AB425727B2B4}" destId="{27E0EE65-F4B3-4EED-A44F-4642F4E2BF46}" srcOrd="0" destOrd="0" presId="urn:microsoft.com/office/officeart/2005/8/layout/bProcess4"/>
    <dgm:cxn modelId="{2F2123BC-6925-4B52-BAD3-EA8BA630F671}" type="presOf" srcId="{C5F3502D-B9D4-4942-8ED5-1BCF57E1E1B4}" destId="{D3F06B25-54A3-4774-8A1E-37F64E83ED2B}" srcOrd="0" destOrd="0" presId="urn:microsoft.com/office/officeart/2005/8/layout/bProcess4"/>
    <dgm:cxn modelId="{38B125C5-4501-46DB-A4D6-9D4858377FA5}" type="presOf" srcId="{9EFA6DA9-53C3-4FB5-9C21-AF82FC9E7008}" destId="{E3F3FE87-EC1B-45E6-A0AD-F284483A5F21}" srcOrd="0" destOrd="0" presId="urn:microsoft.com/office/officeart/2005/8/layout/bProcess4"/>
    <dgm:cxn modelId="{786262FC-673E-4DE8-9E1D-51484CBEF585}" type="presOf" srcId="{6379C3D9-1406-465C-B5C6-B7486F707F90}" destId="{4DACB643-E5A8-4EB8-A32E-C2D5E20EED64}" srcOrd="0" destOrd="0" presId="urn:microsoft.com/office/officeart/2005/8/layout/bProcess4"/>
    <dgm:cxn modelId="{964734E9-6F74-4E61-859D-539FAC490E22}" type="presOf" srcId="{C88EB7E5-C2D7-4E5E-B294-89A4E47D6BC0}" destId="{0B2D61D1-EB1B-4E1E-AE5E-D8682DFBF468}" srcOrd="0" destOrd="0" presId="urn:microsoft.com/office/officeart/2005/8/layout/bProcess4"/>
    <dgm:cxn modelId="{EC27F3C7-57E5-4AA0-8DBC-32543646F8D5}" srcId="{29177076-8428-44B6-A6C2-123498E40477}" destId="{A9A0C46A-5218-4DFC-8E80-135A4E855F3E}" srcOrd="6" destOrd="0" parTransId="{D92CDF28-4B1C-4393-88AC-7A42EF7AA81C}" sibTransId="{F67019D4-7B5C-4675-A798-457BB77F90AE}"/>
    <dgm:cxn modelId="{0B02282B-A340-471D-903C-EF06F8EC9684}" type="presOf" srcId="{01625031-D9A9-46DF-80A9-F07406815CC7}" destId="{D8A69CC8-0F0F-4AFB-8A26-197200C0F347}" srcOrd="0" destOrd="0" presId="urn:microsoft.com/office/officeart/2005/8/layout/bProcess4"/>
    <dgm:cxn modelId="{F27D2EEC-F707-46E5-9DF4-792AF05332C2}" srcId="{29177076-8428-44B6-A6C2-123498E40477}" destId="{9C41AFDF-B4EE-492F-9DA7-6C466AE96E5B}" srcOrd="7" destOrd="0" parTransId="{22E4881D-EF2C-4D08-B912-34640B2E4897}" sibTransId="{9C87AECA-4E57-4B3E-A825-A1DEE7191530}"/>
    <dgm:cxn modelId="{71ADF812-F5C8-4154-B9BC-287BE3A3DFA9}" type="presOf" srcId="{CD03CA98-65C7-4A2F-BFD7-E3451DF098BE}" destId="{0DCF96FC-6C6D-4A87-BCC6-E97E54B2CB09}" srcOrd="0" destOrd="0" presId="urn:microsoft.com/office/officeart/2005/8/layout/bProcess4"/>
    <dgm:cxn modelId="{290066AB-3934-4D2D-A230-79DB939A5813}" type="presOf" srcId="{E719F946-8B13-4615-9545-DAD150190ED3}" destId="{7ACACBD6-E4B1-48E2-B625-A28D63E7AE92}" srcOrd="0" destOrd="0" presId="urn:microsoft.com/office/officeart/2005/8/layout/bProcess4"/>
    <dgm:cxn modelId="{9375B518-BC86-4A31-A441-ADACBF6FF7BF}" srcId="{29177076-8428-44B6-A6C2-123498E40477}" destId="{D1AF021F-667A-42BD-9899-AB425727B2B4}" srcOrd="3" destOrd="0" parTransId="{68EB5549-1F57-4F81-85A7-ED5D6260B061}" sibTransId="{6379C3D9-1406-465C-B5C6-B7486F707F90}"/>
    <dgm:cxn modelId="{F0866D27-379F-4C14-A837-0EF1BFD745B3}" type="presOf" srcId="{F67019D4-7B5C-4675-A798-457BB77F90AE}" destId="{2EA652A6-B17B-4CD2-8C5C-EBE1CB314EAB}" srcOrd="0" destOrd="0" presId="urn:microsoft.com/office/officeart/2005/8/layout/bProcess4"/>
    <dgm:cxn modelId="{7D462D4E-53E8-48AE-830B-B137AF0B200C}" type="presOf" srcId="{AADF9E69-3377-4A6C-BA1E-1727055468DB}" destId="{1C4F3DC2-D671-4573-9E74-57DCF4ACBE4C}" srcOrd="0" destOrd="0" presId="urn:microsoft.com/office/officeart/2005/8/layout/bProcess4"/>
    <dgm:cxn modelId="{757A8D45-DB19-4F7B-BEDC-891430EAB3A2}" srcId="{29177076-8428-44B6-A6C2-123498E40477}" destId="{F94A0778-FC65-4760-A834-E54544C68461}" srcOrd="8" destOrd="0" parTransId="{BF391ED5-7655-4A8D-9EC8-E874CE2CAA30}" sibTransId="{6DD7A917-47F9-4EB9-875F-EDC0C35DA3DF}"/>
    <dgm:cxn modelId="{58D4D9FE-AAC8-4038-A498-84A7EB1BF7D6}" type="presOf" srcId="{29177076-8428-44B6-A6C2-123498E40477}" destId="{BFC0304F-B604-46DE-A8BB-B6E41286E051}" srcOrd="0" destOrd="0" presId="urn:microsoft.com/office/officeart/2005/8/layout/bProcess4"/>
    <dgm:cxn modelId="{7F4B04BE-203E-4ABB-A286-A9A0D1BC2D01}" type="presOf" srcId="{F94A0778-FC65-4760-A834-E54544C68461}" destId="{53CFD4B5-1528-46F5-84EE-B02B05D13C61}" srcOrd="0" destOrd="0" presId="urn:microsoft.com/office/officeart/2005/8/layout/bProcess4"/>
    <dgm:cxn modelId="{5FC613F3-EC76-478F-84B8-308951F7420B}" type="presOf" srcId="{AE72AAA7-BA5D-411D-9436-5C52E0859968}" destId="{4D262B35-8220-46AB-B1ED-96BFA36DE63A}" srcOrd="0" destOrd="0" presId="urn:microsoft.com/office/officeart/2005/8/layout/bProcess4"/>
    <dgm:cxn modelId="{FFBB7C29-35E7-49AC-8403-10A8971E4D37}" type="presOf" srcId="{9C87AECA-4E57-4B3E-A825-A1DEE7191530}" destId="{D6A1C193-02EE-49EC-B419-FBFF58F68379}" srcOrd="0" destOrd="0" presId="urn:microsoft.com/office/officeart/2005/8/layout/bProcess4"/>
    <dgm:cxn modelId="{E3C0DA5A-608A-4670-9D45-D93E248AEE92}" srcId="{29177076-8428-44B6-A6C2-123498E40477}" destId="{AE72AAA7-BA5D-411D-9436-5C52E0859968}" srcOrd="0" destOrd="0" parTransId="{53F79B9E-7FB3-42F2-AD20-96BD68FB3BEA}" sibTransId="{CD03CA98-65C7-4A2F-BFD7-E3451DF098BE}"/>
    <dgm:cxn modelId="{8B376F6B-8065-4377-8EF2-02DE7119A4BE}" type="presOf" srcId="{351B97B0-C009-4F41-A64A-4863050BB4D4}" destId="{A73788AF-2F71-4EB2-AA50-C9632C7E5F2D}" srcOrd="0" destOrd="0" presId="urn:microsoft.com/office/officeart/2005/8/layout/bProcess4"/>
    <dgm:cxn modelId="{7E1FA93F-E04E-47C0-9CD2-32666180821C}" type="presOf" srcId="{E8DEB26A-E2A1-4A11-929D-45A291338289}" destId="{5BFB60B5-2914-492B-BE8A-433584102EB0}" srcOrd="0" destOrd="0" presId="urn:microsoft.com/office/officeart/2005/8/layout/bProcess4"/>
    <dgm:cxn modelId="{AB291673-9098-4A53-A7B4-32FD3F1CFEED}" type="presOf" srcId="{BF600D4D-2516-4F1E-87E7-3155AD3D2CF0}" destId="{DA766032-E34B-4075-BA03-DCB885F4AA67}" srcOrd="0" destOrd="0" presId="urn:microsoft.com/office/officeart/2005/8/layout/bProcess4"/>
    <dgm:cxn modelId="{E9C04EA0-90B4-48C1-B498-AA30EF4241C6}" srcId="{29177076-8428-44B6-A6C2-123498E40477}" destId="{C88EB7E5-C2D7-4E5E-B294-89A4E47D6BC0}" srcOrd="1" destOrd="0" parTransId="{14E4EB14-3799-440F-AB5C-883CFABB16E1}" sibTransId="{01625031-D9A9-46DF-80A9-F07406815CC7}"/>
    <dgm:cxn modelId="{2C31222F-7917-48EA-9168-34DEC791BFF7}" srcId="{29177076-8428-44B6-A6C2-123498E40477}" destId="{E8DEB26A-E2A1-4A11-929D-45A291338289}" srcOrd="9" destOrd="0" parTransId="{517AEBCA-4891-421C-9CA0-18A29DF62D54}" sibTransId="{2D2673B5-2C45-49C7-83E1-D99DC06B7CC6}"/>
    <dgm:cxn modelId="{AC3923C4-A2F8-4061-BF31-D50AB9E288EA}" type="presOf" srcId="{A9A0C46A-5218-4DFC-8E80-135A4E855F3E}" destId="{59A85C74-2C3B-407A-8B54-9E8413AB9D9B}" srcOrd="0" destOrd="0" presId="urn:microsoft.com/office/officeart/2005/8/layout/bProcess4"/>
    <dgm:cxn modelId="{9CF452E2-DDC5-484F-90FE-BE004575718F}" srcId="{29177076-8428-44B6-A6C2-123498E40477}" destId="{BF600D4D-2516-4F1E-87E7-3155AD3D2CF0}" srcOrd="4" destOrd="0" parTransId="{7D427507-06C6-4EEB-ABE3-C44E6A35506F}" sibTransId="{C5F3502D-B9D4-4942-8ED5-1BCF57E1E1B4}"/>
    <dgm:cxn modelId="{BA95E568-0B86-4F8B-A7C7-19B8C7313F3D}" type="presParOf" srcId="{BFC0304F-B604-46DE-A8BB-B6E41286E051}" destId="{EAEC9895-92D9-4857-A1F5-8349575FF348}" srcOrd="0" destOrd="0" presId="urn:microsoft.com/office/officeart/2005/8/layout/bProcess4"/>
    <dgm:cxn modelId="{81A0AF19-BB4C-4958-AF38-808ED041F525}" type="presParOf" srcId="{EAEC9895-92D9-4857-A1F5-8349575FF348}" destId="{06C6FD7E-9EDA-4951-812E-7B349064B8A6}" srcOrd="0" destOrd="0" presId="urn:microsoft.com/office/officeart/2005/8/layout/bProcess4"/>
    <dgm:cxn modelId="{09DC5E7F-F0D2-4200-AEDA-392584DD2548}" type="presParOf" srcId="{EAEC9895-92D9-4857-A1F5-8349575FF348}" destId="{4D262B35-8220-46AB-B1ED-96BFA36DE63A}" srcOrd="1" destOrd="0" presId="urn:microsoft.com/office/officeart/2005/8/layout/bProcess4"/>
    <dgm:cxn modelId="{056D647F-261C-4687-9D2C-E4BC9DD88A7F}" type="presParOf" srcId="{BFC0304F-B604-46DE-A8BB-B6E41286E051}" destId="{0DCF96FC-6C6D-4A87-BCC6-E97E54B2CB09}" srcOrd="1" destOrd="0" presId="urn:microsoft.com/office/officeart/2005/8/layout/bProcess4"/>
    <dgm:cxn modelId="{3B444FE2-DE52-4DEE-95AB-C9E1DC8A1ABC}" type="presParOf" srcId="{BFC0304F-B604-46DE-A8BB-B6E41286E051}" destId="{FAB8C8AB-8B41-4DF4-8418-9C271046CC7B}" srcOrd="2" destOrd="0" presId="urn:microsoft.com/office/officeart/2005/8/layout/bProcess4"/>
    <dgm:cxn modelId="{BAFBC23D-58AD-48C6-8FFD-C33FE7D4C43F}" type="presParOf" srcId="{FAB8C8AB-8B41-4DF4-8418-9C271046CC7B}" destId="{C8A1C4CA-3F94-48B6-B1D7-B80F3C70CB7D}" srcOrd="0" destOrd="0" presId="urn:microsoft.com/office/officeart/2005/8/layout/bProcess4"/>
    <dgm:cxn modelId="{3C2D81B5-3304-4749-B13B-07E9DF147B4D}" type="presParOf" srcId="{FAB8C8AB-8B41-4DF4-8418-9C271046CC7B}" destId="{0B2D61D1-EB1B-4E1E-AE5E-D8682DFBF468}" srcOrd="1" destOrd="0" presId="urn:microsoft.com/office/officeart/2005/8/layout/bProcess4"/>
    <dgm:cxn modelId="{75CB5983-2FFD-460A-B463-15DC322B2E9D}" type="presParOf" srcId="{BFC0304F-B604-46DE-A8BB-B6E41286E051}" destId="{D8A69CC8-0F0F-4AFB-8A26-197200C0F347}" srcOrd="3" destOrd="0" presId="urn:microsoft.com/office/officeart/2005/8/layout/bProcess4"/>
    <dgm:cxn modelId="{30626F5E-F287-4E71-BC7D-AC9BCF8FCC85}" type="presParOf" srcId="{BFC0304F-B604-46DE-A8BB-B6E41286E051}" destId="{DFF5A561-DB72-4426-B589-DCBE21EBFF05}" srcOrd="4" destOrd="0" presId="urn:microsoft.com/office/officeart/2005/8/layout/bProcess4"/>
    <dgm:cxn modelId="{4CEBDDA2-9EC4-4DE5-A772-5F0C9C731C12}" type="presParOf" srcId="{DFF5A561-DB72-4426-B589-DCBE21EBFF05}" destId="{C47B641A-C77A-40E9-8A41-3DF319A6B4F7}" srcOrd="0" destOrd="0" presId="urn:microsoft.com/office/officeart/2005/8/layout/bProcess4"/>
    <dgm:cxn modelId="{16B8B128-F269-4986-8D1F-D696FCB62BF6}" type="presParOf" srcId="{DFF5A561-DB72-4426-B589-DCBE21EBFF05}" destId="{A73788AF-2F71-4EB2-AA50-C9632C7E5F2D}" srcOrd="1" destOrd="0" presId="urn:microsoft.com/office/officeart/2005/8/layout/bProcess4"/>
    <dgm:cxn modelId="{BAA1922D-C3D2-4387-ADC4-A531BB234B37}" type="presParOf" srcId="{BFC0304F-B604-46DE-A8BB-B6E41286E051}" destId="{7ACACBD6-E4B1-48E2-B625-A28D63E7AE92}" srcOrd="5" destOrd="0" presId="urn:microsoft.com/office/officeart/2005/8/layout/bProcess4"/>
    <dgm:cxn modelId="{D8006C7C-2320-4975-B2BF-BAD85360381E}" type="presParOf" srcId="{BFC0304F-B604-46DE-A8BB-B6E41286E051}" destId="{D5ED1C08-88B2-4663-9F4E-26CA4D7B6572}" srcOrd="6" destOrd="0" presId="urn:microsoft.com/office/officeart/2005/8/layout/bProcess4"/>
    <dgm:cxn modelId="{6A1C4B83-663E-4543-BA1C-BD7EB7FB6A08}" type="presParOf" srcId="{D5ED1C08-88B2-4663-9F4E-26CA4D7B6572}" destId="{0A385AB8-3334-4970-A715-54ED0CA0112E}" srcOrd="0" destOrd="0" presId="urn:microsoft.com/office/officeart/2005/8/layout/bProcess4"/>
    <dgm:cxn modelId="{567E248F-CABF-4CC4-B189-A42A4110C212}" type="presParOf" srcId="{D5ED1C08-88B2-4663-9F4E-26CA4D7B6572}" destId="{27E0EE65-F4B3-4EED-A44F-4642F4E2BF46}" srcOrd="1" destOrd="0" presId="urn:microsoft.com/office/officeart/2005/8/layout/bProcess4"/>
    <dgm:cxn modelId="{C5046F35-A601-452D-B67B-21EF81642574}" type="presParOf" srcId="{BFC0304F-B604-46DE-A8BB-B6E41286E051}" destId="{4DACB643-E5A8-4EB8-A32E-C2D5E20EED64}" srcOrd="7" destOrd="0" presId="urn:microsoft.com/office/officeart/2005/8/layout/bProcess4"/>
    <dgm:cxn modelId="{35E6BA5C-0606-4379-AD40-D443D8FDF49F}" type="presParOf" srcId="{BFC0304F-B604-46DE-A8BB-B6E41286E051}" destId="{028D6B6C-7507-4A82-83C9-B11F5A96F1D2}" srcOrd="8" destOrd="0" presId="urn:microsoft.com/office/officeart/2005/8/layout/bProcess4"/>
    <dgm:cxn modelId="{6B8D2290-8ACF-4B8D-AA6C-D29DFD0CDB49}" type="presParOf" srcId="{028D6B6C-7507-4A82-83C9-B11F5A96F1D2}" destId="{1856310F-1FBA-4DF4-A8D9-0C2A3BD9BD13}" srcOrd="0" destOrd="0" presId="urn:microsoft.com/office/officeart/2005/8/layout/bProcess4"/>
    <dgm:cxn modelId="{03C84832-4BED-4C4B-8552-764C6376D4AC}" type="presParOf" srcId="{028D6B6C-7507-4A82-83C9-B11F5A96F1D2}" destId="{DA766032-E34B-4075-BA03-DCB885F4AA67}" srcOrd="1" destOrd="0" presId="urn:microsoft.com/office/officeart/2005/8/layout/bProcess4"/>
    <dgm:cxn modelId="{2777E0D0-A1E9-4FE4-BC9A-3DEA75C97B43}" type="presParOf" srcId="{BFC0304F-B604-46DE-A8BB-B6E41286E051}" destId="{D3F06B25-54A3-4774-8A1E-37F64E83ED2B}" srcOrd="9" destOrd="0" presId="urn:microsoft.com/office/officeart/2005/8/layout/bProcess4"/>
    <dgm:cxn modelId="{65D55081-101B-4D80-B0F2-66E72CC6690E}" type="presParOf" srcId="{BFC0304F-B604-46DE-A8BB-B6E41286E051}" destId="{597C369A-FCDA-43C2-B3D7-9C1D893E7B14}" srcOrd="10" destOrd="0" presId="urn:microsoft.com/office/officeart/2005/8/layout/bProcess4"/>
    <dgm:cxn modelId="{EF023386-7DDB-4648-A11E-3C916469028D}" type="presParOf" srcId="{597C369A-FCDA-43C2-B3D7-9C1D893E7B14}" destId="{79FB11B0-39B7-4A28-AEFA-C26204E727A3}" srcOrd="0" destOrd="0" presId="urn:microsoft.com/office/officeart/2005/8/layout/bProcess4"/>
    <dgm:cxn modelId="{84C8DEFF-C097-4323-9B1B-00FC9DF3DA8B}" type="presParOf" srcId="{597C369A-FCDA-43C2-B3D7-9C1D893E7B14}" destId="{1C4F3DC2-D671-4573-9E74-57DCF4ACBE4C}" srcOrd="1" destOrd="0" presId="urn:microsoft.com/office/officeart/2005/8/layout/bProcess4"/>
    <dgm:cxn modelId="{2A30AF8F-46F2-48EC-99F9-1D25F7230D32}" type="presParOf" srcId="{BFC0304F-B604-46DE-A8BB-B6E41286E051}" destId="{E3F3FE87-EC1B-45E6-A0AD-F284483A5F21}" srcOrd="11" destOrd="0" presId="urn:microsoft.com/office/officeart/2005/8/layout/bProcess4"/>
    <dgm:cxn modelId="{C0A77D97-1044-4AD2-972B-06F544E19360}" type="presParOf" srcId="{BFC0304F-B604-46DE-A8BB-B6E41286E051}" destId="{BB7ACB48-CD9B-4899-91F0-11B7AE4BFC71}" srcOrd="12" destOrd="0" presId="urn:microsoft.com/office/officeart/2005/8/layout/bProcess4"/>
    <dgm:cxn modelId="{CDA3C470-7E7A-4352-B5B8-DDCFF49D4480}" type="presParOf" srcId="{BB7ACB48-CD9B-4899-91F0-11B7AE4BFC71}" destId="{D6958E5A-AE5C-42BC-A298-5AA987FE7BD5}" srcOrd="0" destOrd="0" presId="urn:microsoft.com/office/officeart/2005/8/layout/bProcess4"/>
    <dgm:cxn modelId="{DAB5251E-877E-4BA1-8398-F63BF869B6F3}" type="presParOf" srcId="{BB7ACB48-CD9B-4899-91F0-11B7AE4BFC71}" destId="{59A85C74-2C3B-407A-8B54-9E8413AB9D9B}" srcOrd="1" destOrd="0" presId="urn:microsoft.com/office/officeart/2005/8/layout/bProcess4"/>
    <dgm:cxn modelId="{4E7FDAC8-867A-459A-849F-12FA72D7F450}" type="presParOf" srcId="{BFC0304F-B604-46DE-A8BB-B6E41286E051}" destId="{2EA652A6-B17B-4CD2-8C5C-EBE1CB314EAB}" srcOrd="13" destOrd="0" presId="urn:microsoft.com/office/officeart/2005/8/layout/bProcess4"/>
    <dgm:cxn modelId="{DF939899-BBDB-4033-BB2F-5B46C41A7FA5}" type="presParOf" srcId="{BFC0304F-B604-46DE-A8BB-B6E41286E051}" destId="{D7201BA1-8AF3-4D74-9548-4071647B394A}" srcOrd="14" destOrd="0" presId="urn:microsoft.com/office/officeart/2005/8/layout/bProcess4"/>
    <dgm:cxn modelId="{53F7B680-C36A-4AC0-A575-CB602D921599}" type="presParOf" srcId="{D7201BA1-8AF3-4D74-9548-4071647B394A}" destId="{9FDF9843-19CD-443E-9DD1-BBFC58B6C8D2}" srcOrd="0" destOrd="0" presId="urn:microsoft.com/office/officeart/2005/8/layout/bProcess4"/>
    <dgm:cxn modelId="{64733E3E-2BAF-4167-852D-F8E5701722DA}" type="presParOf" srcId="{D7201BA1-8AF3-4D74-9548-4071647B394A}" destId="{7205A641-682C-41E6-BBAB-50EEACD59063}" srcOrd="1" destOrd="0" presId="urn:microsoft.com/office/officeart/2005/8/layout/bProcess4"/>
    <dgm:cxn modelId="{782767C8-73EA-45DF-8A26-767482188B97}" type="presParOf" srcId="{BFC0304F-B604-46DE-A8BB-B6E41286E051}" destId="{D6A1C193-02EE-49EC-B419-FBFF58F68379}" srcOrd="15" destOrd="0" presId="urn:microsoft.com/office/officeart/2005/8/layout/bProcess4"/>
    <dgm:cxn modelId="{AF170CC1-F15F-443F-964D-E2D072191989}" type="presParOf" srcId="{BFC0304F-B604-46DE-A8BB-B6E41286E051}" destId="{3D3F6A0C-C35C-472B-B3BA-8143C5713B59}" srcOrd="16" destOrd="0" presId="urn:microsoft.com/office/officeart/2005/8/layout/bProcess4"/>
    <dgm:cxn modelId="{7919329D-A637-4B6D-B5A9-F4CD83206CEF}" type="presParOf" srcId="{3D3F6A0C-C35C-472B-B3BA-8143C5713B59}" destId="{7E38D323-4E40-4D9E-9170-0814AA93C67E}" srcOrd="0" destOrd="0" presId="urn:microsoft.com/office/officeart/2005/8/layout/bProcess4"/>
    <dgm:cxn modelId="{97A2126B-8CA5-4A6B-8D2C-0964BB1DF10C}" type="presParOf" srcId="{3D3F6A0C-C35C-472B-B3BA-8143C5713B59}" destId="{53CFD4B5-1528-46F5-84EE-B02B05D13C61}" srcOrd="1" destOrd="0" presId="urn:microsoft.com/office/officeart/2005/8/layout/bProcess4"/>
    <dgm:cxn modelId="{9836B185-E01B-4068-B951-FBBAD5DF2007}" type="presParOf" srcId="{BFC0304F-B604-46DE-A8BB-B6E41286E051}" destId="{70DE1E0E-559F-4966-BEFD-FD5D6A179749}" srcOrd="17" destOrd="0" presId="urn:microsoft.com/office/officeart/2005/8/layout/bProcess4"/>
    <dgm:cxn modelId="{79C07362-998C-4ED7-8269-431F203BE968}" type="presParOf" srcId="{BFC0304F-B604-46DE-A8BB-B6E41286E051}" destId="{0A2E0947-7ECA-4A5E-ABED-1945EB43019F}" srcOrd="18" destOrd="0" presId="urn:microsoft.com/office/officeart/2005/8/layout/bProcess4"/>
    <dgm:cxn modelId="{6BB9CC61-E24C-46BF-8D08-6E7844269CC7}" type="presParOf" srcId="{0A2E0947-7ECA-4A5E-ABED-1945EB43019F}" destId="{B83F75FB-2DE4-4843-B8EC-E94B075A20E7}" srcOrd="0" destOrd="0" presId="urn:microsoft.com/office/officeart/2005/8/layout/bProcess4"/>
    <dgm:cxn modelId="{AB2D5C64-2197-44DD-A0B2-A94D99E78902}" type="presParOf" srcId="{0A2E0947-7ECA-4A5E-ABED-1945EB43019F}" destId="{5BFB60B5-2914-492B-BE8A-433584102EB0}" srcOrd="1" destOrd="0" presId="urn:microsoft.com/office/officeart/2005/8/layout/b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A61136-E412-4BB1-894B-185C4D1A962A}"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6570C950-A19A-4125-B64F-3FB4B653A405}">
      <dgm:prSet phldrT="[Text]" custT="1"/>
      <dgm:spPr>
        <a:solidFill>
          <a:schemeClr val="bg2">
            <a:lumMod val="50000"/>
          </a:schemeClr>
        </a:solidFill>
        <a:ln>
          <a:solidFill>
            <a:schemeClr val="bg2">
              <a:lumMod val="50000"/>
            </a:schemeClr>
          </a:solidFill>
        </a:ln>
      </dgm:spPr>
      <dgm:t>
        <a:bodyPr/>
        <a:lstStyle/>
        <a:p>
          <a:r>
            <a:rPr lang="en-US" sz="1400" dirty="0" smtClean="0">
              <a:latin typeface="Calibri" panose="020F0502020204030204" pitchFamily="34" charset="0"/>
            </a:rPr>
            <a:t>Isolate protein from exosomes</a:t>
          </a:r>
          <a:endParaRPr lang="en-US" sz="1400" dirty="0">
            <a:latin typeface="Calibri" panose="020F0502020204030204" pitchFamily="34" charset="0"/>
          </a:endParaRPr>
        </a:p>
      </dgm:t>
    </dgm:pt>
    <dgm:pt modelId="{3F673E80-2410-4421-8AE9-BF060E9F83AF}" type="parTrans" cxnId="{84ED9209-DF24-4E13-B4E8-0E4EE7998D53}">
      <dgm:prSet/>
      <dgm:spPr/>
      <dgm:t>
        <a:bodyPr/>
        <a:lstStyle/>
        <a:p>
          <a:endParaRPr lang="en-US"/>
        </a:p>
      </dgm:t>
    </dgm:pt>
    <dgm:pt modelId="{96E816C8-ACF2-49B6-802F-E346228CD64A}" type="sibTrans" cxnId="{84ED9209-DF24-4E13-B4E8-0E4EE7998D53}">
      <dgm:prSet/>
      <dgm:spPr/>
      <dgm:t>
        <a:bodyPr/>
        <a:lstStyle/>
        <a:p>
          <a:endParaRPr lang="en-US"/>
        </a:p>
      </dgm:t>
    </dgm:pt>
    <dgm:pt modelId="{38054CB2-4A77-494C-8012-998615F87209}">
      <dgm:prSet phldrT="[Text]" custT="1"/>
      <dgm:spPr>
        <a:solidFill>
          <a:schemeClr val="bg2">
            <a:lumMod val="50000"/>
          </a:schemeClr>
        </a:solidFill>
        <a:ln>
          <a:solidFill>
            <a:schemeClr val="bg2">
              <a:lumMod val="50000"/>
            </a:schemeClr>
          </a:solidFill>
        </a:ln>
      </dgm:spPr>
      <dgm:t>
        <a:bodyPr/>
        <a:lstStyle/>
        <a:p>
          <a:r>
            <a:rPr lang="en-US" sz="1400" dirty="0" smtClean="0">
              <a:latin typeface="Calibri" panose="020F0502020204030204" pitchFamily="34" charset="0"/>
            </a:rPr>
            <a:t>Isolate RNA</a:t>
          </a:r>
          <a:endParaRPr lang="en-US" sz="1400" dirty="0">
            <a:latin typeface="Calibri" panose="020F0502020204030204" pitchFamily="34" charset="0"/>
          </a:endParaRPr>
        </a:p>
      </dgm:t>
    </dgm:pt>
    <dgm:pt modelId="{7DBDA7F9-E749-4F24-BABF-0C539AD3CCE7}" type="parTrans" cxnId="{2A7D7B08-CEC9-47CE-8A39-0C273B3AB64B}">
      <dgm:prSet/>
      <dgm:spPr/>
      <dgm:t>
        <a:bodyPr/>
        <a:lstStyle/>
        <a:p>
          <a:endParaRPr lang="en-US"/>
        </a:p>
      </dgm:t>
    </dgm:pt>
    <dgm:pt modelId="{BA470842-E9B1-4E6B-AA8A-A176CAAB6622}" type="sibTrans" cxnId="{2A7D7B08-CEC9-47CE-8A39-0C273B3AB64B}">
      <dgm:prSet/>
      <dgm:spPr/>
      <dgm:t>
        <a:bodyPr/>
        <a:lstStyle/>
        <a:p>
          <a:endParaRPr lang="en-US"/>
        </a:p>
      </dgm:t>
    </dgm:pt>
    <dgm:pt modelId="{3A4C827C-0BBA-4FF1-A3A7-C206C71160C9}">
      <dgm:prSet phldrT="[Text]" custT="1"/>
      <dgm:spPr>
        <a:solidFill>
          <a:schemeClr val="bg2">
            <a:lumMod val="50000"/>
          </a:schemeClr>
        </a:solidFill>
        <a:ln>
          <a:solidFill>
            <a:schemeClr val="bg2">
              <a:lumMod val="50000"/>
            </a:schemeClr>
          </a:solidFill>
        </a:ln>
      </dgm:spPr>
      <dgm:t>
        <a:bodyPr/>
        <a:lstStyle/>
        <a:p>
          <a:r>
            <a:rPr lang="en-US" sz="1400" dirty="0" smtClean="0">
              <a:latin typeface="Calibri" panose="020F0502020204030204" pitchFamily="34" charset="0"/>
            </a:rPr>
            <a:t>Purify RNA</a:t>
          </a:r>
          <a:endParaRPr lang="en-US" sz="1400" dirty="0">
            <a:latin typeface="Calibri" panose="020F0502020204030204" pitchFamily="34" charset="0"/>
          </a:endParaRPr>
        </a:p>
      </dgm:t>
    </dgm:pt>
    <dgm:pt modelId="{A7951BE5-3C21-457A-B529-2C63C9253A06}" type="parTrans" cxnId="{F0FDFCCB-337C-4696-A2CE-A6619E0CCED1}">
      <dgm:prSet/>
      <dgm:spPr/>
      <dgm:t>
        <a:bodyPr/>
        <a:lstStyle/>
        <a:p>
          <a:endParaRPr lang="en-US"/>
        </a:p>
      </dgm:t>
    </dgm:pt>
    <dgm:pt modelId="{8FFA8224-F3D6-402D-B013-76C29CCA57F6}" type="sibTrans" cxnId="{F0FDFCCB-337C-4696-A2CE-A6619E0CCED1}">
      <dgm:prSet/>
      <dgm:spPr/>
      <dgm:t>
        <a:bodyPr/>
        <a:lstStyle/>
        <a:p>
          <a:endParaRPr lang="en-US"/>
        </a:p>
      </dgm:t>
    </dgm:pt>
    <dgm:pt modelId="{19FF7E1D-DA96-48F7-AD75-3943DCC23A07}">
      <dgm:prSet phldrT="[Text]" custT="1"/>
      <dgm:spPr>
        <a:solidFill>
          <a:schemeClr val="bg2">
            <a:lumMod val="50000"/>
          </a:schemeClr>
        </a:solidFill>
        <a:ln>
          <a:solidFill>
            <a:schemeClr val="bg2">
              <a:lumMod val="50000"/>
            </a:schemeClr>
          </a:solidFill>
        </a:ln>
      </dgm:spPr>
      <dgm:t>
        <a:bodyPr/>
        <a:lstStyle/>
        <a:p>
          <a:r>
            <a:rPr lang="en-US" sz="1400" dirty="0" smtClean="0">
              <a:latin typeface="Calibri" panose="020F0502020204030204" pitchFamily="34" charset="0"/>
            </a:rPr>
            <a:t>Bind the RNA</a:t>
          </a:r>
          <a:endParaRPr lang="en-US" sz="1400" dirty="0">
            <a:latin typeface="Calibri" panose="020F0502020204030204" pitchFamily="34" charset="0"/>
          </a:endParaRPr>
        </a:p>
      </dgm:t>
    </dgm:pt>
    <dgm:pt modelId="{13F625B3-F915-41DA-8655-3F7A0CD272CD}" type="parTrans" cxnId="{6606F9F6-A8F2-47C5-B089-BD13D6243419}">
      <dgm:prSet/>
      <dgm:spPr/>
      <dgm:t>
        <a:bodyPr/>
        <a:lstStyle/>
        <a:p>
          <a:endParaRPr lang="en-US"/>
        </a:p>
      </dgm:t>
    </dgm:pt>
    <dgm:pt modelId="{513CA26B-12F5-4726-92FA-51FA2F6EDF44}" type="sibTrans" cxnId="{6606F9F6-A8F2-47C5-B089-BD13D6243419}">
      <dgm:prSet/>
      <dgm:spPr/>
      <dgm:t>
        <a:bodyPr/>
        <a:lstStyle/>
        <a:p>
          <a:endParaRPr lang="en-US"/>
        </a:p>
      </dgm:t>
    </dgm:pt>
    <dgm:pt modelId="{7DDB9ABE-14FE-4027-A3DA-2768182FDD65}">
      <dgm:prSet phldrT="[Text]" custT="1"/>
      <dgm:spPr>
        <a:solidFill>
          <a:schemeClr val="bg2">
            <a:lumMod val="50000"/>
          </a:schemeClr>
        </a:solidFill>
        <a:ln>
          <a:solidFill>
            <a:schemeClr val="bg2">
              <a:lumMod val="50000"/>
            </a:schemeClr>
          </a:solidFill>
        </a:ln>
      </dgm:spPr>
      <dgm:t>
        <a:bodyPr/>
        <a:lstStyle/>
        <a:p>
          <a:r>
            <a:rPr lang="en-US" sz="1400" dirty="0" smtClean="0">
              <a:latin typeface="Calibri" panose="020F0502020204030204" pitchFamily="34" charset="0"/>
            </a:rPr>
            <a:t>Wash the RNA</a:t>
          </a:r>
          <a:endParaRPr lang="en-US" sz="1400" dirty="0">
            <a:latin typeface="Calibri" panose="020F0502020204030204" pitchFamily="34" charset="0"/>
          </a:endParaRPr>
        </a:p>
      </dgm:t>
    </dgm:pt>
    <dgm:pt modelId="{89B48D42-0D6F-4D23-99A2-38BC26B3643E}" type="parTrans" cxnId="{70754BE6-0250-42B5-9BB4-BAAC6B741B9F}">
      <dgm:prSet/>
      <dgm:spPr/>
      <dgm:t>
        <a:bodyPr/>
        <a:lstStyle/>
        <a:p>
          <a:endParaRPr lang="en-US"/>
        </a:p>
      </dgm:t>
    </dgm:pt>
    <dgm:pt modelId="{B84E2B01-D3EE-4B26-9CD0-6AA940B67EED}" type="sibTrans" cxnId="{70754BE6-0250-42B5-9BB4-BAAC6B741B9F}">
      <dgm:prSet/>
      <dgm:spPr/>
      <dgm:t>
        <a:bodyPr/>
        <a:lstStyle/>
        <a:p>
          <a:endParaRPr lang="en-US"/>
        </a:p>
      </dgm:t>
    </dgm:pt>
    <dgm:pt modelId="{5DD6D289-02A4-4811-992F-7FAABF6D80E3}">
      <dgm:prSet phldrT="[Text]" custT="1"/>
      <dgm:spPr>
        <a:solidFill>
          <a:schemeClr val="bg2">
            <a:lumMod val="50000"/>
          </a:schemeClr>
        </a:solidFill>
        <a:ln>
          <a:solidFill>
            <a:schemeClr val="bg2">
              <a:lumMod val="50000"/>
            </a:schemeClr>
          </a:solidFill>
        </a:ln>
      </dgm:spPr>
      <dgm:t>
        <a:bodyPr/>
        <a:lstStyle/>
        <a:p>
          <a:r>
            <a:rPr lang="en-US" sz="1400" dirty="0" smtClean="0">
              <a:latin typeface="Calibri" panose="020F0502020204030204" pitchFamily="34" charset="0"/>
            </a:rPr>
            <a:t>Elute RNA</a:t>
          </a:r>
          <a:endParaRPr lang="en-US" sz="1400" dirty="0">
            <a:latin typeface="Calibri" panose="020F0502020204030204" pitchFamily="34" charset="0"/>
          </a:endParaRPr>
        </a:p>
      </dgm:t>
    </dgm:pt>
    <dgm:pt modelId="{EA4BAA8D-C947-434A-9910-961B27A32EA4}" type="parTrans" cxnId="{1C83297A-3C1D-4134-9821-10500C858571}">
      <dgm:prSet/>
      <dgm:spPr/>
      <dgm:t>
        <a:bodyPr/>
        <a:lstStyle/>
        <a:p>
          <a:endParaRPr lang="en-US"/>
        </a:p>
      </dgm:t>
    </dgm:pt>
    <dgm:pt modelId="{04A771A0-87F7-4CDF-B26B-BCCA37F0CB10}" type="sibTrans" cxnId="{1C83297A-3C1D-4134-9821-10500C858571}">
      <dgm:prSet/>
      <dgm:spPr/>
      <dgm:t>
        <a:bodyPr/>
        <a:lstStyle/>
        <a:p>
          <a:endParaRPr lang="en-US"/>
        </a:p>
      </dgm:t>
    </dgm:pt>
    <dgm:pt modelId="{F3308D32-4CB2-467E-A0EF-92E6C12CBF1C}">
      <dgm:prSet phldrT="[Text]" custT="1"/>
      <dgm:spPr>
        <a:solidFill>
          <a:schemeClr val="bg2">
            <a:lumMod val="50000"/>
          </a:schemeClr>
        </a:solidFill>
        <a:ln>
          <a:solidFill>
            <a:schemeClr val="bg2">
              <a:lumMod val="50000"/>
            </a:schemeClr>
          </a:solidFill>
        </a:ln>
      </dgm:spPr>
      <dgm:t>
        <a:bodyPr/>
        <a:lstStyle/>
        <a:p>
          <a:r>
            <a:rPr lang="en-US" sz="1400" dirty="0" smtClean="0">
              <a:latin typeface="Calibri" panose="020F0502020204030204" pitchFamily="34" charset="0"/>
            </a:rPr>
            <a:t>Evaluate RNA concentration</a:t>
          </a:r>
        </a:p>
      </dgm:t>
    </dgm:pt>
    <dgm:pt modelId="{1F7898AB-2DED-4626-8CED-A8AA1A88DF02}" type="parTrans" cxnId="{67439086-320C-43D1-AB57-D95F57A91AA5}">
      <dgm:prSet/>
      <dgm:spPr/>
      <dgm:t>
        <a:bodyPr/>
        <a:lstStyle/>
        <a:p>
          <a:endParaRPr lang="en-US"/>
        </a:p>
      </dgm:t>
    </dgm:pt>
    <dgm:pt modelId="{0CC2A3AA-9F0D-4927-B248-35B7F1C8A052}" type="sibTrans" cxnId="{67439086-320C-43D1-AB57-D95F57A91AA5}">
      <dgm:prSet/>
      <dgm:spPr/>
      <dgm:t>
        <a:bodyPr/>
        <a:lstStyle/>
        <a:p>
          <a:endParaRPr lang="en-US"/>
        </a:p>
      </dgm:t>
    </dgm:pt>
    <dgm:pt modelId="{B1A5DB58-C26F-4E3C-A873-7BE806BA1F5B}">
      <dgm:prSet phldrT="[Text]" custT="1"/>
      <dgm:spPr>
        <a:solidFill>
          <a:schemeClr val="bg2">
            <a:lumMod val="50000"/>
          </a:schemeClr>
        </a:solidFill>
        <a:ln>
          <a:solidFill>
            <a:schemeClr val="bg2">
              <a:lumMod val="50000"/>
            </a:schemeClr>
          </a:solidFill>
        </a:ln>
      </dgm:spPr>
      <dgm:t>
        <a:bodyPr/>
        <a:lstStyle/>
        <a:p>
          <a:r>
            <a:rPr lang="en-US" sz="1400" dirty="0" smtClean="0">
              <a:latin typeface="Calibri" panose="020F0502020204030204" pitchFamily="34" charset="0"/>
            </a:rPr>
            <a:t>(OD260 * 40 ng/µl *dilution factor)/ 1000 = [RNA] µg/µl</a:t>
          </a:r>
          <a:endParaRPr lang="en-US" sz="1400" dirty="0">
            <a:latin typeface="Calibri" panose="020F0502020204030204" pitchFamily="34" charset="0"/>
          </a:endParaRPr>
        </a:p>
      </dgm:t>
    </dgm:pt>
    <dgm:pt modelId="{BD5E1C9E-6AC0-49EF-8466-EF278BF54CC1}" type="parTrans" cxnId="{FDF41A6A-5919-41C3-A3D7-08056D64D1AC}">
      <dgm:prSet/>
      <dgm:spPr/>
      <dgm:t>
        <a:bodyPr/>
        <a:lstStyle/>
        <a:p>
          <a:endParaRPr lang="en-US"/>
        </a:p>
      </dgm:t>
    </dgm:pt>
    <dgm:pt modelId="{0A283855-E09E-4FB4-83F6-2628A7A58E86}" type="sibTrans" cxnId="{FDF41A6A-5919-41C3-A3D7-08056D64D1AC}">
      <dgm:prSet/>
      <dgm:spPr/>
      <dgm:t>
        <a:bodyPr/>
        <a:lstStyle/>
        <a:p>
          <a:endParaRPr lang="en-US"/>
        </a:p>
      </dgm:t>
    </dgm:pt>
    <dgm:pt modelId="{EF4ACAF6-201F-40DB-8F5F-D1BBA2DFF00F}">
      <dgm:prSet phldrT="[Text]" custT="1"/>
      <dgm:spPr>
        <a:solidFill>
          <a:schemeClr val="bg2">
            <a:lumMod val="50000"/>
          </a:schemeClr>
        </a:solidFill>
        <a:ln>
          <a:solidFill>
            <a:schemeClr val="bg2">
              <a:lumMod val="50000"/>
            </a:schemeClr>
          </a:solidFill>
        </a:ln>
      </dgm:spPr>
      <dgm:t>
        <a:bodyPr/>
        <a:lstStyle/>
        <a:p>
          <a:r>
            <a:rPr lang="en-US" sz="1400" dirty="0" smtClean="0">
              <a:latin typeface="Calibri" panose="020F0502020204030204" pitchFamily="34" charset="0"/>
            </a:rPr>
            <a:t>Agilent® 2100 </a:t>
          </a:r>
          <a:r>
            <a:rPr lang="en-US" sz="1400" dirty="0" err="1" smtClean="0">
              <a:latin typeface="Calibri" panose="020F0502020204030204" pitchFamily="34" charset="0"/>
            </a:rPr>
            <a:t>Bioanalyzer</a:t>
          </a:r>
          <a:r>
            <a:rPr lang="en-US" sz="1400" dirty="0" smtClean="0">
              <a:latin typeface="Calibri" panose="020F0502020204030204" pitchFamily="34" charset="0"/>
            </a:rPr>
            <a:t>® with an RNA 6000 Pico Kit</a:t>
          </a:r>
          <a:endParaRPr lang="en-US" sz="1400" dirty="0">
            <a:latin typeface="Calibri" panose="020F0502020204030204" pitchFamily="34" charset="0"/>
          </a:endParaRPr>
        </a:p>
      </dgm:t>
    </dgm:pt>
    <dgm:pt modelId="{28F0EB1E-7E95-464F-AE88-D56B2F4E8065}" type="parTrans" cxnId="{FD41CB21-5EDF-4A95-B537-B4551CF9A636}">
      <dgm:prSet/>
      <dgm:spPr/>
      <dgm:t>
        <a:bodyPr/>
        <a:lstStyle/>
        <a:p>
          <a:endParaRPr lang="en-US"/>
        </a:p>
      </dgm:t>
    </dgm:pt>
    <dgm:pt modelId="{6D663AA8-605E-4CF4-AFF7-25F07F49E4A3}" type="sibTrans" cxnId="{FD41CB21-5EDF-4A95-B537-B4551CF9A636}">
      <dgm:prSet/>
      <dgm:spPr/>
      <dgm:t>
        <a:bodyPr/>
        <a:lstStyle/>
        <a:p>
          <a:endParaRPr lang="en-US"/>
        </a:p>
      </dgm:t>
    </dgm:pt>
    <dgm:pt modelId="{77931EB7-0485-4694-8524-412B26BCFC51}" type="pres">
      <dgm:prSet presAssocID="{26A61136-E412-4BB1-894B-185C4D1A962A}" presName="Name0" presStyleCnt="0">
        <dgm:presLayoutVars>
          <dgm:dir/>
          <dgm:resizeHandles/>
        </dgm:presLayoutVars>
      </dgm:prSet>
      <dgm:spPr/>
      <dgm:t>
        <a:bodyPr/>
        <a:lstStyle/>
        <a:p>
          <a:endParaRPr lang="en-US"/>
        </a:p>
      </dgm:t>
    </dgm:pt>
    <dgm:pt modelId="{2523E7CD-3BD5-4A8E-A1D0-5CA44280ECD4}" type="pres">
      <dgm:prSet presAssocID="{6570C950-A19A-4125-B64F-3FB4B653A405}" presName="compNode" presStyleCnt="0"/>
      <dgm:spPr/>
    </dgm:pt>
    <dgm:pt modelId="{1A3C98D2-9A5C-4105-B0D8-315066327BBA}" type="pres">
      <dgm:prSet presAssocID="{6570C950-A19A-4125-B64F-3FB4B653A405}" presName="dummyConnPt" presStyleCnt="0"/>
      <dgm:spPr/>
    </dgm:pt>
    <dgm:pt modelId="{0F0C6D0D-A9F3-4F06-A459-210E3FD9E67F}" type="pres">
      <dgm:prSet presAssocID="{6570C950-A19A-4125-B64F-3FB4B653A405}" presName="node" presStyleLbl="node1" presStyleIdx="0" presStyleCnt="9">
        <dgm:presLayoutVars>
          <dgm:bulletEnabled val="1"/>
        </dgm:presLayoutVars>
      </dgm:prSet>
      <dgm:spPr/>
      <dgm:t>
        <a:bodyPr/>
        <a:lstStyle/>
        <a:p>
          <a:endParaRPr lang="en-US"/>
        </a:p>
      </dgm:t>
    </dgm:pt>
    <dgm:pt modelId="{4972B2DB-6FA7-474E-B715-20AB82D2D2ED}" type="pres">
      <dgm:prSet presAssocID="{96E816C8-ACF2-49B6-802F-E346228CD64A}" presName="sibTrans" presStyleLbl="bgSibTrans2D1" presStyleIdx="0" presStyleCnt="8"/>
      <dgm:spPr/>
      <dgm:t>
        <a:bodyPr/>
        <a:lstStyle/>
        <a:p>
          <a:endParaRPr lang="en-US"/>
        </a:p>
      </dgm:t>
    </dgm:pt>
    <dgm:pt modelId="{DFFA8407-F322-47F0-BB19-35110A93D8E4}" type="pres">
      <dgm:prSet presAssocID="{38054CB2-4A77-494C-8012-998615F87209}" presName="compNode" presStyleCnt="0"/>
      <dgm:spPr/>
    </dgm:pt>
    <dgm:pt modelId="{2572D177-FCA1-4E7D-A066-12AF13530268}" type="pres">
      <dgm:prSet presAssocID="{38054CB2-4A77-494C-8012-998615F87209}" presName="dummyConnPt" presStyleCnt="0"/>
      <dgm:spPr/>
    </dgm:pt>
    <dgm:pt modelId="{60FC6415-92C2-4E85-8C3D-C2EE707B5A5C}" type="pres">
      <dgm:prSet presAssocID="{38054CB2-4A77-494C-8012-998615F87209}" presName="node" presStyleLbl="node1" presStyleIdx="1" presStyleCnt="9">
        <dgm:presLayoutVars>
          <dgm:bulletEnabled val="1"/>
        </dgm:presLayoutVars>
      </dgm:prSet>
      <dgm:spPr/>
      <dgm:t>
        <a:bodyPr/>
        <a:lstStyle/>
        <a:p>
          <a:endParaRPr lang="en-US"/>
        </a:p>
      </dgm:t>
    </dgm:pt>
    <dgm:pt modelId="{19AC1FF4-A3B9-460F-B42C-5334D61A075D}" type="pres">
      <dgm:prSet presAssocID="{BA470842-E9B1-4E6B-AA8A-A176CAAB6622}" presName="sibTrans" presStyleLbl="bgSibTrans2D1" presStyleIdx="1" presStyleCnt="8"/>
      <dgm:spPr/>
      <dgm:t>
        <a:bodyPr/>
        <a:lstStyle/>
        <a:p>
          <a:endParaRPr lang="en-US"/>
        </a:p>
      </dgm:t>
    </dgm:pt>
    <dgm:pt modelId="{2E4114C7-CDF0-4515-9B08-D85E20AFBA2E}" type="pres">
      <dgm:prSet presAssocID="{3A4C827C-0BBA-4FF1-A3A7-C206C71160C9}" presName="compNode" presStyleCnt="0"/>
      <dgm:spPr/>
    </dgm:pt>
    <dgm:pt modelId="{C1F1490E-BBE2-4FBF-88DB-558D47D83850}" type="pres">
      <dgm:prSet presAssocID="{3A4C827C-0BBA-4FF1-A3A7-C206C71160C9}" presName="dummyConnPt" presStyleCnt="0"/>
      <dgm:spPr/>
    </dgm:pt>
    <dgm:pt modelId="{D317B399-71BF-4C73-8B0B-E4B54D37791B}" type="pres">
      <dgm:prSet presAssocID="{3A4C827C-0BBA-4FF1-A3A7-C206C71160C9}" presName="node" presStyleLbl="node1" presStyleIdx="2" presStyleCnt="9">
        <dgm:presLayoutVars>
          <dgm:bulletEnabled val="1"/>
        </dgm:presLayoutVars>
      </dgm:prSet>
      <dgm:spPr/>
      <dgm:t>
        <a:bodyPr/>
        <a:lstStyle/>
        <a:p>
          <a:endParaRPr lang="en-US"/>
        </a:p>
      </dgm:t>
    </dgm:pt>
    <dgm:pt modelId="{8BE45857-8F2F-47E5-9EED-BDD28DBB6E3D}" type="pres">
      <dgm:prSet presAssocID="{8FFA8224-F3D6-402D-B013-76C29CCA57F6}" presName="sibTrans" presStyleLbl="bgSibTrans2D1" presStyleIdx="2" presStyleCnt="8"/>
      <dgm:spPr/>
      <dgm:t>
        <a:bodyPr/>
        <a:lstStyle/>
        <a:p>
          <a:endParaRPr lang="en-US"/>
        </a:p>
      </dgm:t>
    </dgm:pt>
    <dgm:pt modelId="{20B84252-1BD7-4A7B-A284-059C6E3D026A}" type="pres">
      <dgm:prSet presAssocID="{19FF7E1D-DA96-48F7-AD75-3943DCC23A07}" presName="compNode" presStyleCnt="0"/>
      <dgm:spPr/>
    </dgm:pt>
    <dgm:pt modelId="{373EB664-708C-44E7-9848-8EF0D3F1AC08}" type="pres">
      <dgm:prSet presAssocID="{19FF7E1D-DA96-48F7-AD75-3943DCC23A07}" presName="dummyConnPt" presStyleCnt="0"/>
      <dgm:spPr/>
    </dgm:pt>
    <dgm:pt modelId="{8504C8DB-CB47-495C-B6A4-CE4684F23CBE}" type="pres">
      <dgm:prSet presAssocID="{19FF7E1D-DA96-48F7-AD75-3943DCC23A07}" presName="node" presStyleLbl="node1" presStyleIdx="3" presStyleCnt="9">
        <dgm:presLayoutVars>
          <dgm:bulletEnabled val="1"/>
        </dgm:presLayoutVars>
      </dgm:prSet>
      <dgm:spPr/>
      <dgm:t>
        <a:bodyPr/>
        <a:lstStyle/>
        <a:p>
          <a:endParaRPr lang="en-US"/>
        </a:p>
      </dgm:t>
    </dgm:pt>
    <dgm:pt modelId="{3559E9B7-D2CB-409C-9EEB-C9C2C95957B0}" type="pres">
      <dgm:prSet presAssocID="{513CA26B-12F5-4726-92FA-51FA2F6EDF44}" presName="sibTrans" presStyleLbl="bgSibTrans2D1" presStyleIdx="3" presStyleCnt="8"/>
      <dgm:spPr/>
      <dgm:t>
        <a:bodyPr/>
        <a:lstStyle/>
        <a:p>
          <a:endParaRPr lang="en-US"/>
        </a:p>
      </dgm:t>
    </dgm:pt>
    <dgm:pt modelId="{D10B9127-390C-49FC-9018-92E2AABC7D62}" type="pres">
      <dgm:prSet presAssocID="{7DDB9ABE-14FE-4027-A3DA-2768182FDD65}" presName="compNode" presStyleCnt="0"/>
      <dgm:spPr/>
    </dgm:pt>
    <dgm:pt modelId="{112B0D5B-2735-4588-A422-692EBFFCBF2E}" type="pres">
      <dgm:prSet presAssocID="{7DDB9ABE-14FE-4027-A3DA-2768182FDD65}" presName="dummyConnPt" presStyleCnt="0"/>
      <dgm:spPr/>
    </dgm:pt>
    <dgm:pt modelId="{7681E691-1149-4578-B608-EC8FCDA30F92}" type="pres">
      <dgm:prSet presAssocID="{7DDB9ABE-14FE-4027-A3DA-2768182FDD65}" presName="node" presStyleLbl="node1" presStyleIdx="4" presStyleCnt="9">
        <dgm:presLayoutVars>
          <dgm:bulletEnabled val="1"/>
        </dgm:presLayoutVars>
      </dgm:prSet>
      <dgm:spPr/>
      <dgm:t>
        <a:bodyPr/>
        <a:lstStyle/>
        <a:p>
          <a:endParaRPr lang="en-US"/>
        </a:p>
      </dgm:t>
    </dgm:pt>
    <dgm:pt modelId="{413A9A15-C008-4885-8705-3131808219A5}" type="pres">
      <dgm:prSet presAssocID="{B84E2B01-D3EE-4B26-9CD0-6AA940B67EED}" presName="sibTrans" presStyleLbl="bgSibTrans2D1" presStyleIdx="4" presStyleCnt="8"/>
      <dgm:spPr/>
      <dgm:t>
        <a:bodyPr/>
        <a:lstStyle/>
        <a:p>
          <a:endParaRPr lang="en-US"/>
        </a:p>
      </dgm:t>
    </dgm:pt>
    <dgm:pt modelId="{7DC64AA5-FE12-4235-AE60-C0BBB58F38D5}" type="pres">
      <dgm:prSet presAssocID="{5DD6D289-02A4-4811-992F-7FAABF6D80E3}" presName="compNode" presStyleCnt="0"/>
      <dgm:spPr/>
    </dgm:pt>
    <dgm:pt modelId="{7D2E1CD8-9B73-4CD9-B4BF-292829686A45}" type="pres">
      <dgm:prSet presAssocID="{5DD6D289-02A4-4811-992F-7FAABF6D80E3}" presName="dummyConnPt" presStyleCnt="0"/>
      <dgm:spPr/>
    </dgm:pt>
    <dgm:pt modelId="{429EDC1D-D182-4622-B9F7-EAD94DD9F30D}" type="pres">
      <dgm:prSet presAssocID="{5DD6D289-02A4-4811-992F-7FAABF6D80E3}" presName="node" presStyleLbl="node1" presStyleIdx="5" presStyleCnt="9">
        <dgm:presLayoutVars>
          <dgm:bulletEnabled val="1"/>
        </dgm:presLayoutVars>
      </dgm:prSet>
      <dgm:spPr/>
      <dgm:t>
        <a:bodyPr/>
        <a:lstStyle/>
        <a:p>
          <a:endParaRPr lang="en-US"/>
        </a:p>
      </dgm:t>
    </dgm:pt>
    <dgm:pt modelId="{0B7D4BD6-D250-4B30-A2F3-0CBF32F86C60}" type="pres">
      <dgm:prSet presAssocID="{04A771A0-87F7-4CDF-B26B-BCCA37F0CB10}" presName="sibTrans" presStyleLbl="bgSibTrans2D1" presStyleIdx="5" presStyleCnt="8"/>
      <dgm:spPr/>
      <dgm:t>
        <a:bodyPr/>
        <a:lstStyle/>
        <a:p>
          <a:endParaRPr lang="en-US"/>
        </a:p>
      </dgm:t>
    </dgm:pt>
    <dgm:pt modelId="{9C24E2FE-E057-4257-8ED3-305E6080ED4D}" type="pres">
      <dgm:prSet presAssocID="{F3308D32-4CB2-467E-A0EF-92E6C12CBF1C}" presName="compNode" presStyleCnt="0"/>
      <dgm:spPr/>
    </dgm:pt>
    <dgm:pt modelId="{E5BEB7E7-928D-4706-BB38-FFF392AEC216}" type="pres">
      <dgm:prSet presAssocID="{F3308D32-4CB2-467E-A0EF-92E6C12CBF1C}" presName="dummyConnPt" presStyleCnt="0"/>
      <dgm:spPr/>
    </dgm:pt>
    <dgm:pt modelId="{8DD2AFE8-7A4D-4B9C-8A16-DF518F8C440B}" type="pres">
      <dgm:prSet presAssocID="{F3308D32-4CB2-467E-A0EF-92E6C12CBF1C}" presName="node" presStyleLbl="node1" presStyleIdx="6" presStyleCnt="9">
        <dgm:presLayoutVars>
          <dgm:bulletEnabled val="1"/>
        </dgm:presLayoutVars>
      </dgm:prSet>
      <dgm:spPr/>
      <dgm:t>
        <a:bodyPr/>
        <a:lstStyle/>
        <a:p>
          <a:endParaRPr lang="en-US"/>
        </a:p>
      </dgm:t>
    </dgm:pt>
    <dgm:pt modelId="{901EAAD9-AD66-4822-9B29-BE3D069348F7}" type="pres">
      <dgm:prSet presAssocID="{0CC2A3AA-9F0D-4927-B248-35B7F1C8A052}" presName="sibTrans" presStyleLbl="bgSibTrans2D1" presStyleIdx="6" presStyleCnt="8"/>
      <dgm:spPr/>
      <dgm:t>
        <a:bodyPr/>
        <a:lstStyle/>
        <a:p>
          <a:endParaRPr lang="en-US"/>
        </a:p>
      </dgm:t>
    </dgm:pt>
    <dgm:pt modelId="{0DD44484-5084-4CBA-846C-1226633803F7}" type="pres">
      <dgm:prSet presAssocID="{B1A5DB58-C26F-4E3C-A873-7BE806BA1F5B}" presName="compNode" presStyleCnt="0"/>
      <dgm:spPr/>
    </dgm:pt>
    <dgm:pt modelId="{DAA61945-C047-4334-B0E2-774A9460A8ED}" type="pres">
      <dgm:prSet presAssocID="{B1A5DB58-C26F-4E3C-A873-7BE806BA1F5B}" presName="dummyConnPt" presStyleCnt="0"/>
      <dgm:spPr/>
    </dgm:pt>
    <dgm:pt modelId="{80AE599F-64C9-415B-A67B-C7298E5D4986}" type="pres">
      <dgm:prSet presAssocID="{B1A5DB58-C26F-4E3C-A873-7BE806BA1F5B}" presName="node" presStyleLbl="node1" presStyleIdx="7" presStyleCnt="9">
        <dgm:presLayoutVars>
          <dgm:bulletEnabled val="1"/>
        </dgm:presLayoutVars>
      </dgm:prSet>
      <dgm:spPr/>
      <dgm:t>
        <a:bodyPr/>
        <a:lstStyle/>
        <a:p>
          <a:endParaRPr lang="en-US"/>
        </a:p>
      </dgm:t>
    </dgm:pt>
    <dgm:pt modelId="{59B8C97F-5321-4F45-913A-C9EBE028DA9E}" type="pres">
      <dgm:prSet presAssocID="{0A283855-E09E-4FB4-83F6-2628A7A58E86}" presName="sibTrans" presStyleLbl="bgSibTrans2D1" presStyleIdx="7" presStyleCnt="8"/>
      <dgm:spPr/>
      <dgm:t>
        <a:bodyPr/>
        <a:lstStyle/>
        <a:p>
          <a:endParaRPr lang="en-US"/>
        </a:p>
      </dgm:t>
    </dgm:pt>
    <dgm:pt modelId="{BDE2CA27-7995-489B-80A3-1D56BF78ECC7}" type="pres">
      <dgm:prSet presAssocID="{EF4ACAF6-201F-40DB-8F5F-D1BBA2DFF00F}" presName="compNode" presStyleCnt="0"/>
      <dgm:spPr/>
    </dgm:pt>
    <dgm:pt modelId="{EA98B0FC-3F06-4997-8C12-13762DFB7675}" type="pres">
      <dgm:prSet presAssocID="{EF4ACAF6-201F-40DB-8F5F-D1BBA2DFF00F}" presName="dummyConnPt" presStyleCnt="0"/>
      <dgm:spPr/>
    </dgm:pt>
    <dgm:pt modelId="{E2243EFD-66C1-4252-8F68-3B96C7780F5D}" type="pres">
      <dgm:prSet presAssocID="{EF4ACAF6-201F-40DB-8F5F-D1BBA2DFF00F}" presName="node" presStyleLbl="node1" presStyleIdx="8" presStyleCnt="9">
        <dgm:presLayoutVars>
          <dgm:bulletEnabled val="1"/>
        </dgm:presLayoutVars>
      </dgm:prSet>
      <dgm:spPr/>
      <dgm:t>
        <a:bodyPr/>
        <a:lstStyle/>
        <a:p>
          <a:endParaRPr lang="en-US"/>
        </a:p>
      </dgm:t>
    </dgm:pt>
  </dgm:ptLst>
  <dgm:cxnLst>
    <dgm:cxn modelId="{546C3534-6C19-4C68-8AA1-0B47C90854AF}" type="presOf" srcId="{5DD6D289-02A4-4811-992F-7FAABF6D80E3}" destId="{429EDC1D-D182-4622-B9F7-EAD94DD9F30D}" srcOrd="0" destOrd="0" presId="urn:microsoft.com/office/officeart/2005/8/layout/bProcess4"/>
    <dgm:cxn modelId="{1C83297A-3C1D-4134-9821-10500C858571}" srcId="{26A61136-E412-4BB1-894B-185C4D1A962A}" destId="{5DD6D289-02A4-4811-992F-7FAABF6D80E3}" srcOrd="5" destOrd="0" parTransId="{EA4BAA8D-C947-434A-9910-961B27A32EA4}" sibTransId="{04A771A0-87F7-4CDF-B26B-BCCA37F0CB10}"/>
    <dgm:cxn modelId="{E0C6E94A-DFEC-4F61-A49E-24638B51E449}" type="presOf" srcId="{8FFA8224-F3D6-402D-B013-76C29CCA57F6}" destId="{8BE45857-8F2F-47E5-9EED-BDD28DBB6E3D}" srcOrd="0" destOrd="0" presId="urn:microsoft.com/office/officeart/2005/8/layout/bProcess4"/>
    <dgm:cxn modelId="{8644F0C4-6F55-4C7A-8423-0E6BE2C01E96}" type="presOf" srcId="{3A4C827C-0BBA-4FF1-A3A7-C206C71160C9}" destId="{D317B399-71BF-4C73-8B0B-E4B54D37791B}" srcOrd="0" destOrd="0" presId="urn:microsoft.com/office/officeart/2005/8/layout/bProcess4"/>
    <dgm:cxn modelId="{67439086-320C-43D1-AB57-D95F57A91AA5}" srcId="{26A61136-E412-4BB1-894B-185C4D1A962A}" destId="{F3308D32-4CB2-467E-A0EF-92E6C12CBF1C}" srcOrd="6" destOrd="0" parTransId="{1F7898AB-2DED-4626-8CED-A8AA1A88DF02}" sibTransId="{0CC2A3AA-9F0D-4927-B248-35B7F1C8A052}"/>
    <dgm:cxn modelId="{7018CB82-0065-4F30-A19C-23E3B2AD453B}" type="presOf" srcId="{B84E2B01-D3EE-4B26-9CD0-6AA940B67EED}" destId="{413A9A15-C008-4885-8705-3131808219A5}" srcOrd="0" destOrd="0" presId="urn:microsoft.com/office/officeart/2005/8/layout/bProcess4"/>
    <dgm:cxn modelId="{E96A8876-E176-4B08-8EF3-6537A1488803}" type="presOf" srcId="{38054CB2-4A77-494C-8012-998615F87209}" destId="{60FC6415-92C2-4E85-8C3D-C2EE707B5A5C}" srcOrd="0" destOrd="0" presId="urn:microsoft.com/office/officeart/2005/8/layout/bProcess4"/>
    <dgm:cxn modelId="{47AC520E-95F0-42AC-A11D-7FDF67F3CADD}" type="presOf" srcId="{EF4ACAF6-201F-40DB-8F5F-D1BBA2DFF00F}" destId="{E2243EFD-66C1-4252-8F68-3B96C7780F5D}" srcOrd="0" destOrd="0" presId="urn:microsoft.com/office/officeart/2005/8/layout/bProcess4"/>
    <dgm:cxn modelId="{6606F9F6-A8F2-47C5-B089-BD13D6243419}" srcId="{26A61136-E412-4BB1-894B-185C4D1A962A}" destId="{19FF7E1D-DA96-48F7-AD75-3943DCC23A07}" srcOrd="3" destOrd="0" parTransId="{13F625B3-F915-41DA-8655-3F7A0CD272CD}" sibTransId="{513CA26B-12F5-4726-92FA-51FA2F6EDF44}"/>
    <dgm:cxn modelId="{4D9F5A3F-157B-4904-860D-7A94A22EBD6A}" type="presOf" srcId="{6570C950-A19A-4125-B64F-3FB4B653A405}" destId="{0F0C6D0D-A9F3-4F06-A459-210E3FD9E67F}" srcOrd="0" destOrd="0" presId="urn:microsoft.com/office/officeart/2005/8/layout/bProcess4"/>
    <dgm:cxn modelId="{C971CD1C-A944-4D2C-BFDE-BD7830D419E0}" type="presOf" srcId="{BA470842-E9B1-4E6B-AA8A-A176CAAB6622}" destId="{19AC1FF4-A3B9-460F-B42C-5334D61A075D}" srcOrd="0" destOrd="0" presId="urn:microsoft.com/office/officeart/2005/8/layout/bProcess4"/>
    <dgm:cxn modelId="{FD41CB21-5EDF-4A95-B537-B4551CF9A636}" srcId="{26A61136-E412-4BB1-894B-185C4D1A962A}" destId="{EF4ACAF6-201F-40DB-8F5F-D1BBA2DFF00F}" srcOrd="8" destOrd="0" parTransId="{28F0EB1E-7E95-464F-AE88-D56B2F4E8065}" sibTransId="{6D663AA8-605E-4CF4-AFF7-25F07F49E4A3}"/>
    <dgm:cxn modelId="{CB1181D6-5423-436E-9806-2A3C330C3AC7}" type="presOf" srcId="{19FF7E1D-DA96-48F7-AD75-3943DCC23A07}" destId="{8504C8DB-CB47-495C-B6A4-CE4684F23CBE}" srcOrd="0" destOrd="0" presId="urn:microsoft.com/office/officeart/2005/8/layout/bProcess4"/>
    <dgm:cxn modelId="{2A7D7B08-CEC9-47CE-8A39-0C273B3AB64B}" srcId="{26A61136-E412-4BB1-894B-185C4D1A962A}" destId="{38054CB2-4A77-494C-8012-998615F87209}" srcOrd="1" destOrd="0" parTransId="{7DBDA7F9-E749-4F24-BABF-0C539AD3CCE7}" sibTransId="{BA470842-E9B1-4E6B-AA8A-A176CAAB6622}"/>
    <dgm:cxn modelId="{645E42DC-A95C-4D03-A3F7-CF7EF8A7D805}" type="presOf" srcId="{513CA26B-12F5-4726-92FA-51FA2F6EDF44}" destId="{3559E9B7-D2CB-409C-9EEB-C9C2C95957B0}" srcOrd="0" destOrd="0" presId="urn:microsoft.com/office/officeart/2005/8/layout/bProcess4"/>
    <dgm:cxn modelId="{E16258BF-0444-4184-8C43-B3444FB01E12}" type="presOf" srcId="{7DDB9ABE-14FE-4027-A3DA-2768182FDD65}" destId="{7681E691-1149-4578-B608-EC8FCDA30F92}" srcOrd="0" destOrd="0" presId="urn:microsoft.com/office/officeart/2005/8/layout/bProcess4"/>
    <dgm:cxn modelId="{8F4C63DD-B137-459C-B8BD-6CAFDDDFA8D1}" type="presOf" srcId="{0A283855-E09E-4FB4-83F6-2628A7A58E86}" destId="{59B8C97F-5321-4F45-913A-C9EBE028DA9E}" srcOrd="0" destOrd="0" presId="urn:microsoft.com/office/officeart/2005/8/layout/bProcess4"/>
    <dgm:cxn modelId="{FDF8F600-3CC3-4A9F-B0F9-207776F42BA2}" type="presOf" srcId="{96E816C8-ACF2-49B6-802F-E346228CD64A}" destId="{4972B2DB-6FA7-474E-B715-20AB82D2D2ED}" srcOrd="0" destOrd="0" presId="urn:microsoft.com/office/officeart/2005/8/layout/bProcess4"/>
    <dgm:cxn modelId="{170BC067-9442-41BA-AE38-CC119BD1E917}" type="presOf" srcId="{F3308D32-4CB2-467E-A0EF-92E6C12CBF1C}" destId="{8DD2AFE8-7A4D-4B9C-8A16-DF518F8C440B}" srcOrd="0" destOrd="0" presId="urn:microsoft.com/office/officeart/2005/8/layout/bProcess4"/>
    <dgm:cxn modelId="{7141D928-2343-4580-9165-3EFBD0812491}" type="presOf" srcId="{26A61136-E412-4BB1-894B-185C4D1A962A}" destId="{77931EB7-0485-4694-8524-412B26BCFC51}" srcOrd="0" destOrd="0" presId="urn:microsoft.com/office/officeart/2005/8/layout/bProcess4"/>
    <dgm:cxn modelId="{FDF41A6A-5919-41C3-A3D7-08056D64D1AC}" srcId="{26A61136-E412-4BB1-894B-185C4D1A962A}" destId="{B1A5DB58-C26F-4E3C-A873-7BE806BA1F5B}" srcOrd="7" destOrd="0" parTransId="{BD5E1C9E-6AC0-49EF-8466-EF278BF54CC1}" sibTransId="{0A283855-E09E-4FB4-83F6-2628A7A58E86}"/>
    <dgm:cxn modelId="{70754BE6-0250-42B5-9BB4-BAAC6B741B9F}" srcId="{26A61136-E412-4BB1-894B-185C4D1A962A}" destId="{7DDB9ABE-14FE-4027-A3DA-2768182FDD65}" srcOrd="4" destOrd="0" parTransId="{89B48D42-0D6F-4D23-99A2-38BC26B3643E}" sibTransId="{B84E2B01-D3EE-4B26-9CD0-6AA940B67EED}"/>
    <dgm:cxn modelId="{C4700B04-FE21-4D30-A8FF-5B352D13F5A4}" type="presOf" srcId="{0CC2A3AA-9F0D-4927-B248-35B7F1C8A052}" destId="{901EAAD9-AD66-4822-9B29-BE3D069348F7}" srcOrd="0" destOrd="0" presId="urn:microsoft.com/office/officeart/2005/8/layout/bProcess4"/>
    <dgm:cxn modelId="{2FF3918E-4D0A-46D9-BCAA-D03EEFA9B2BF}" type="presOf" srcId="{04A771A0-87F7-4CDF-B26B-BCCA37F0CB10}" destId="{0B7D4BD6-D250-4B30-A2F3-0CBF32F86C60}" srcOrd="0" destOrd="0" presId="urn:microsoft.com/office/officeart/2005/8/layout/bProcess4"/>
    <dgm:cxn modelId="{F0FDFCCB-337C-4696-A2CE-A6619E0CCED1}" srcId="{26A61136-E412-4BB1-894B-185C4D1A962A}" destId="{3A4C827C-0BBA-4FF1-A3A7-C206C71160C9}" srcOrd="2" destOrd="0" parTransId="{A7951BE5-3C21-457A-B529-2C63C9253A06}" sibTransId="{8FFA8224-F3D6-402D-B013-76C29CCA57F6}"/>
    <dgm:cxn modelId="{84ED9209-DF24-4E13-B4E8-0E4EE7998D53}" srcId="{26A61136-E412-4BB1-894B-185C4D1A962A}" destId="{6570C950-A19A-4125-B64F-3FB4B653A405}" srcOrd="0" destOrd="0" parTransId="{3F673E80-2410-4421-8AE9-BF060E9F83AF}" sibTransId="{96E816C8-ACF2-49B6-802F-E346228CD64A}"/>
    <dgm:cxn modelId="{55654A37-2039-41BF-BDF8-9BEBD7AA35F8}" type="presOf" srcId="{B1A5DB58-C26F-4E3C-A873-7BE806BA1F5B}" destId="{80AE599F-64C9-415B-A67B-C7298E5D4986}" srcOrd="0" destOrd="0" presId="urn:microsoft.com/office/officeart/2005/8/layout/bProcess4"/>
    <dgm:cxn modelId="{7575884A-6084-4859-9831-C8809B0B3411}" type="presParOf" srcId="{77931EB7-0485-4694-8524-412B26BCFC51}" destId="{2523E7CD-3BD5-4A8E-A1D0-5CA44280ECD4}" srcOrd="0" destOrd="0" presId="urn:microsoft.com/office/officeart/2005/8/layout/bProcess4"/>
    <dgm:cxn modelId="{32781432-1FC8-49AA-9506-2FC1B7B7A6FD}" type="presParOf" srcId="{2523E7CD-3BD5-4A8E-A1D0-5CA44280ECD4}" destId="{1A3C98D2-9A5C-4105-B0D8-315066327BBA}" srcOrd="0" destOrd="0" presId="urn:microsoft.com/office/officeart/2005/8/layout/bProcess4"/>
    <dgm:cxn modelId="{BFD0FC58-DD0A-433A-9BB4-11286F785B08}" type="presParOf" srcId="{2523E7CD-3BD5-4A8E-A1D0-5CA44280ECD4}" destId="{0F0C6D0D-A9F3-4F06-A459-210E3FD9E67F}" srcOrd="1" destOrd="0" presId="urn:microsoft.com/office/officeart/2005/8/layout/bProcess4"/>
    <dgm:cxn modelId="{8762351E-ACA1-4DEE-92B9-3A5D31215AB6}" type="presParOf" srcId="{77931EB7-0485-4694-8524-412B26BCFC51}" destId="{4972B2DB-6FA7-474E-B715-20AB82D2D2ED}" srcOrd="1" destOrd="0" presId="urn:microsoft.com/office/officeart/2005/8/layout/bProcess4"/>
    <dgm:cxn modelId="{3D3615FA-5749-490B-A334-FECB5585154F}" type="presParOf" srcId="{77931EB7-0485-4694-8524-412B26BCFC51}" destId="{DFFA8407-F322-47F0-BB19-35110A93D8E4}" srcOrd="2" destOrd="0" presId="urn:microsoft.com/office/officeart/2005/8/layout/bProcess4"/>
    <dgm:cxn modelId="{4262B17E-F985-4761-BADF-1CEDC4342214}" type="presParOf" srcId="{DFFA8407-F322-47F0-BB19-35110A93D8E4}" destId="{2572D177-FCA1-4E7D-A066-12AF13530268}" srcOrd="0" destOrd="0" presId="urn:microsoft.com/office/officeart/2005/8/layout/bProcess4"/>
    <dgm:cxn modelId="{1102BB88-5BF2-4850-A50A-2C8E9EE57E25}" type="presParOf" srcId="{DFFA8407-F322-47F0-BB19-35110A93D8E4}" destId="{60FC6415-92C2-4E85-8C3D-C2EE707B5A5C}" srcOrd="1" destOrd="0" presId="urn:microsoft.com/office/officeart/2005/8/layout/bProcess4"/>
    <dgm:cxn modelId="{7B343B9A-0171-4E01-9672-4D1222D8BAAF}" type="presParOf" srcId="{77931EB7-0485-4694-8524-412B26BCFC51}" destId="{19AC1FF4-A3B9-460F-B42C-5334D61A075D}" srcOrd="3" destOrd="0" presId="urn:microsoft.com/office/officeart/2005/8/layout/bProcess4"/>
    <dgm:cxn modelId="{68FD50F8-C07D-488D-A8BE-30C23F9D3923}" type="presParOf" srcId="{77931EB7-0485-4694-8524-412B26BCFC51}" destId="{2E4114C7-CDF0-4515-9B08-D85E20AFBA2E}" srcOrd="4" destOrd="0" presId="urn:microsoft.com/office/officeart/2005/8/layout/bProcess4"/>
    <dgm:cxn modelId="{CEBC3FBC-2EEF-4C8A-88ED-4279E0726476}" type="presParOf" srcId="{2E4114C7-CDF0-4515-9B08-D85E20AFBA2E}" destId="{C1F1490E-BBE2-4FBF-88DB-558D47D83850}" srcOrd="0" destOrd="0" presId="urn:microsoft.com/office/officeart/2005/8/layout/bProcess4"/>
    <dgm:cxn modelId="{F603BC6B-9541-4715-BBC6-EF24DA5F8CEA}" type="presParOf" srcId="{2E4114C7-CDF0-4515-9B08-D85E20AFBA2E}" destId="{D317B399-71BF-4C73-8B0B-E4B54D37791B}" srcOrd="1" destOrd="0" presId="urn:microsoft.com/office/officeart/2005/8/layout/bProcess4"/>
    <dgm:cxn modelId="{C3F3530F-9832-4D37-94AD-B0EE72A45B70}" type="presParOf" srcId="{77931EB7-0485-4694-8524-412B26BCFC51}" destId="{8BE45857-8F2F-47E5-9EED-BDD28DBB6E3D}" srcOrd="5" destOrd="0" presId="urn:microsoft.com/office/officeart/2005/8/layout/bProcess4"/>
    <dgm:cxn modelId="{9CDDB803-116E-4BE6-ACA8-2CEEF2B91F92}" type="presParOf" srcId="{77931EB7-0485-4694-8524-412B26BCFC51}" destId="{20B84252-1BD7-4A7B-A284-059C6E3D026A}" srcOrd="6" destOrd="0" presId="urn:microsoft.com/office/officeart/2005/8/layout/bProcess4"/>
    <dgm:cxn modelId="{D883B59C-23B1-4F12-B14C-4F34AB317EE5}" type="presParOf" srcId="{20B84252-1BD7-4A7B-A284-059C6E3D026A}" destId="{373EB664-708C-44E7-9848-8EF0D3F1AC08}" srcOrd="0" destOrd="0" presId="urn:microsoft.com/office/officeart/2005/8/layout/bProcess4"/>
    <dgm:cxn modelId="{B933EF89-DFAC-4DA8-8163-B230ACB5B3C5}" type="presParOf" srcId="{20B84252-1BD7-4A7B-A284-059C6E3D026A}" destId="{8504C8DB-CB47-495C-B6A4-CE4684F23CBE}" srcOrd="1" destOrd="0" presId="urn:microsoft.com/office/officeart/2005/8/layout/bProcess4"/>
    <dgm:cxn modelId="{A52F1195-ECCF-41A9-BCD3-D555021B401A}" type="presParOf" srcId="{77931EB7-0485-4694-8524-412B26BCFC51}" destId="{3559E9B7-D2CB-409C-9EEB-C9C2C95957B0}" srcOrd="7" destOrd="0" presId="urn:microsoft.com/office/officeart/2005/8/layout/bProcess4"/>
    <dgm:cxn modelId="{A4E68CD3-B69E-4C87-A5B0-8753D16CF259}" type="presParOf" srcId="{77931EB7-0485-4694-8524-412B26BCFC51}" destId="{D10B9127-390C-49FC-9018-92E2AABC7D62}" srcOrd="8" destOrd="0" presId="urn:microsoft.com/office/officeart/2005/8/layout/bProcess4"/>
    <dgm:cxn modelId="{040CFAA5-9B38-4593-A67C-B184636469A8}" type="presParOf" srcId="{D10B9127-390C-49FC-9018-92E2AABC7D62}" destId="{112B0D5B-2735-4588-A422-692EBFFCBF2E}" srcOrd="0" destOrd="0" presId="urn:microsoft.com/office/officeart/2005/8/layout/bProcess4"/>
    <dgm:cxn modelId="{422741A9-C084-49AC-A444-3B005F4686B5}" type="presParOf" srcId="{D10B9127-390C-49FC-9018-92E2AABC7D62}" destId="{7681E691-1149-4578-B608-EC8FCDA30F92}" srcOrd="1" destOrd="0" presId="urn:microsoft.com/office/officeart/2005/8/layout/bProcess4"/>
    <dgm:cxn modelId="{A9DA1F86-DB84-477D-9246-8D1881B37C48}" type="presParOf" srcId="{77931EB7-0485-4694-8524-412B26BCFC51}" destId="{413A9A15-C008-4885-8705-3131808219A5}" srcOrd="9" destOrd="0" presId="urn:microsoft.com/office/officeart/2005/8/layout/bProcess4"/>
    <dgm:cxn modelId="{B12A5819-FD82-4C0C-BBCD-3C1C016184FF}" type="presParOf" srcId="{77931EB7-0485-4694-8524-412B26BCFC51}" destId="{7DC64AA5-FE12-4235-AE60-C0BBB58F38D5}" srcOrd="10" destOrd="0" presId="urn:microsoft.com/office/officeart/2005/8/layout/bProcess4"/>
    <dgm:cxn modelId="{7D7F1756-75B8-42C9-901B-6D2902F40BF3}" type="presParOf" srcId="{7DC64AA5-FE12-4235-AE60-C0BBB58F38D5}" destId="{7D2E1CD8-9B73-4CD9-B4BF-292829686A45}" srcOrd="0" destOrd="0" presId="urn:microsoft.com/office/officeart/2005/8/layout/bProcess4"/>
    <dgm:cxn modelId="{408731CE-192B-42AF-B254-BA53AE90195B}" type="presParOf" srcId="{7DC64AA5-FE12-4235-AE60-C0BBB58F38D5}" destId="{429EDC1D-D182-4622-B9F7-EAD94DD9F30D}" srcOrd="1" destOrd="0" presId="urn:microsoft.com/office/officeart/2005/8/layout/bProcess4"/>
    <dgm:cxn modelId="{4FF5AA25-F46C-4E48-A63D-4450116F807F}" type="presParOf" srcId="{77931EB7-0485-4694-8524-412B26BCFC51}" destId="{0B7D4BD6-D250-4B30-A2F3-0CBF32F86C60}" srcOrd="11" destOrd="0" presId="urn:microsoft.com/office/officeart/2005/8/layout/bProcess4"/>
    <dgm:cxn modelId="{7F6D72EB-757C-4905-8AD2-1B69F143E99D}" type="presParOf" srcId="{77931EB7-0485-4694-8524-412B26BCFC51}" destId="{9C24E2FE-E057-4257-8ED3-305E6080ED4D}" srcOrd="12" destOrd="0" presId="urn:microsoft.com/office/officeart/2005/8/layout/bProcess4"/>
    <dgm:cxn modelId="{A443553B-9FC4-4C95-A1B9-F595D311701F}" type="presParOf" srcId="{9C24E2FE-E057-4257-8ED3-305E6080ED4D}" destId="{E5BEB7E7-928D-4706-BB38-FFF392AEC216}" srcOrd="0" destOrd="0" presId="urn:microsoft.com/office/officeart/2005/8/layout/bProcess4"/>
    <dgm:cxn modelId="{DC8B6DCF-BF07-4CAE-AB38-842F9E813460}" type="presParOf" srcId="{9C24E2FE-E057-4257-8ED3-305E6080ED4D}" destId="{8DD2AFE8-7A4D-4B9C-8A16-DF518F8C440B}" srcOrd="1" destOrd="0" presId="urn:microsoft.com/office/officeart/2005/8/layout/bProcess4"/>
    <dgm:cxn modelId="{EA563C2B-26AA-42B0-9643-A72967371838}" type="presParOf" srcId="{77931EB7-0485-4694-8524-412B26BCFC51}" destId="{901EAAD9-AD66-4822-9B29-BE3D069348F7}" srcOrd="13" destOrd="0" presId="urn:microsoft.com/office/officeart/2005/8/layout/bProcess4"/>
    <dgm:cxn modelId="{5F68BA8C-FABC-4B56-8B8D-618EB739744C}" type="presParOf" srcId="{77931EB7-0485-4694-8524-412B26BCFC51}" destId="{0DD44484-5084-4CBA-846C-1226633803F7}" srcOrd="14" destOrd="0" presId="urn:microsoft.com/office/officeart/2005/8/layout/bProcess4"/>
    <dgm:cxn modelId="{1ACC286E-F70B-40B3-8AE7-3D58E3A842AB}" type="presParOf" srcId="{0DD44484-5084-4CBA-846C-1226633803F7}" destId="{DAA61945-C047-4334-B0E2-774A9460A8ED}" srcOrd="0" destOrd="0" presId="urn:microsoft.com/office/officeart/2005/8/layout/bProcess4"/>
    <dgm:cxn modelId="{BB81B82A-CBD1-4D32-B99D-788957B69E58}" type="presParOf" srcId="{0DD44484-5084-4CBA-846C-1226633803F7}" destId="{80AE599F-64C9-415B-A67B-C7298E5D4986}" srcOrd="1" destOrd="0" presId="urn:microsoft.com/office/officeart/2005/8/layout/bProcess4"/>
    <dgm:cxn modelId="{713EF0FF-3D07-4B2A-AC92-D9B278910DF3}" type="presParOf" srcId="{77931EB7-0485-4694-8524-412B26BCFC51}" destId="{59B8C97F-5321-4F45-913A-C9EBE028DA9E}" srcOrd="15" destOrd="0" presId="urn:microsoft.com/office/officeart/2005/8/layout/bProcess4"/>
    <dgm:cxn modelId="{0B9D4C03-0D36-48D4-A8DC-2F49B3941245}" type="presParOf" srcId="{77931EB7-0485-4694-8524-412B26BCFC51}" destId="{BDE2CA27-7995-489B-80A3-1D56BF78ECC7}" srcOrd="16" destOrd="0" presId="urn:microsoft.com/office/officeart/2005/8/layout/bProcess4"/>
    <dgm:cxn modelId="{659A3B7C-52A4-48EA-BE72-3DB82C01B752}" type="presParOf" srcId="{BDE2CA27-7995-489B-80A3-1D56BF78ECC7}" destId="{EA98B0FC-3F06-4997-8C12-13762DFB7675}" srcOrd="0" destOrd="0" presId="urn:microsoft.com/office/officeart/2005/8/layout/bProcess4"/>
    <dgm:cxn modelId="{BE995F98-6DC0-4B6F-AD39-F9D6C2938351}" type="presParOf" srcId="{BDE2CA27-7995-489B-80A3-1D56BF78ECC7}" destId="{E2243EFD-66C1-4252-8F68-3B96C7780F5D}" srcOrd="1" destOrd="0" presId="urn:microsoft.com/office/officeart/2005/8/layout/b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7B7179F-A66B-4D93-9AD5-C8025439FF3C}"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25934D67-D8C9-497D-BB84-48B72B8D5892}">
      <dgm:prSet phldrT="[Text]" custT="1"/>
      <dgm:spPr>
        <a:solidFill>
          <a:schemeClr val="bg2">
            <a:lumMod val="50000"/>
          </a:schemeClr>
        </a:solidFill>
        <a:ln>
          <a:solidFill>
            <a:schemeClr val="bg2">
              <a:lumMod val="50000"/>
            </a:schemeClr>
          </a:solidFill>
        </a:ln>
      </dgm:spPr>
      <dgm:t>
        <a:bodyPr/>
        <a:lstStyle/>
        <a:p>
          <a:r>
            <a:rPr lang="en-US" sz="1000" b="1" dirty="0" smtClean="0">
              <a:latin typeface="Calibri" panose="020F0502020204030204" pitchFamily="34" charset="0"/>
            </a:rPr>
            <a:t>Grow Bacterial Culture</a:t>
          </a:r>
          <a:endParaRPr lang="en-US" sz="1000" b="1" dirty="0">
            <a:latin typeface="Calibri" panose="020F0502020204030204" pitchFamily="34" charset="0"/>
          </a:endParaRPr>
        </a:p>
      </dgm:t>
    </dgm:pt>
    <dgm:pt modelId="{5C9609B8-C87E-42ED-AA70-7189E44F8EE9}" type="parTrans" cxnId="{88A237AE-6EA6-452C-A405-CF80189689F2}">
      <dgm:prSet/>
      <dgm:spPr/>
      <dgm:t>
        <a:bodyPr/>
        <a:lstStyle/>
        <a:p>
          <a:endParaRPr lang="en-US"/>
        </a:p>
      </dgm:t>
    </dgm:pt>
    <dgm:pt modelId="{22A15B3B-E0AC-480F-B21F-CCA6F55358EA}" type="sibTrans" cxnId="{88A237AE-6EA6-452C-A405-CF80189689F2}">
      <dgm:prSet/>
      <dgm:spPr/>
      <dgm:t>
        <a:bodyPr/>
        <a:lstStyle/>
        <a:p>
          <a:endParaRPr lang="en-US"/>
        </a:p>
      </dgm:t>
    </dgm:pt>
    <dgm:pt modelId="{1E7F126B-11A1-4F46-9AFB-CF23ECE89AC2}">
      <dgm:prSet phldrT="[Text]"/>
      <dgm:spPr>
        <a:ln>
          <a:solidFill>
            <a:schemeClr val="bg2">
              <a:lumMod val="50000"/>
            </a:schemeClr>
          </a:solidFill>
        </a:ln>
      </dgm:spPr>
      <dgm:t>
        <a:bodyPr/>
        <a:lstStyle/>
        <a:p>
          <a:r>
            <a:rPr lang="en-US" dirty="0" smtClean="0">
              <a:latin typeface="Calibri" panose="020F0502020204030204" pitchFamily="34" charset="0"/>
            </a:rPr>
            <a:t>Luria Broth Media and Ampicillin (Antibiotic)</a:t>
          </a:r>
          <a:endParaRPr lang="en-US" dirty="0">
            <a:latin typeface="Calibri" panose="020F0502020204030204" pitchFamily="34" charset="0"/>
          </a:endParaRPr>
        </a:p>
      </dgm:t>
    </dgm:pt>
    <dgm:pt modelId="{2F953F32-B0A8-4CC3-8524-A0ABA3510C02}" type="parTrans" cxnId="{08327FAD-9D24-412B-8708-CD6884E08FBD}">
      <dgm:prSet/>
      <dgm:spPr/>
      <dgm:t>
        <a:bodyPr/>
        <a:lstStyle/>
        <a:p>
          <a:endParaRPr lang="en-US"/>
        </a:p>
      </dgm:t>
    </dgm:pt>
    <dgm:pt modelId="{E09ED4E6-6B9F-42E2-9DE0-7A88F3A81774}" type="sibTrans" cxnId="{08327FAD-9D24-412B-8708-CD6884E08FBD}">
      <dgm:prSet/>
      <dgm:spPr/>
      <dgm:t>
        <a:bodyPr/>
        <a:lstStyle/>
        <a:p>
          <a:endParaRPr lang="en-US"/>
        </a:p>
      </dgm:t>
    </dgm:pt>
    <dgm:pt modelId="{E9D5B2B9-FBB4-499E-9F68-E6D0B43F4475}">
      <dgm:prSet phldrT="[Text]"/>
      <dgm:spPr>
        <a:ln>
          <a:solidFill>
            <a:schemeClr val="bg2">
              <a:lumMod val="50000"/>
            </a:schemeClr>
          </a:solidFill>
        </a:ln>
      </dgm:spPr>
      <dgm:t>
        <a:bodyPr/>
        <a:lstStyle/>
        <a:p>
          <a:r>
            <a:rPr lang="en-US" dirty="0" smtClean="0">
              <a:latin typeface="Calibri" panose="020F0502020204030204" pitchFamily="34" charset="0"/>
            </a:rPr>
            <a:t>E. Coli and MIRNA 146A plasmid</a:t>
          </a:r>
          <a:endParaRPr lang="en-US" dirty="0">
            <a:latin typeface="Calibri" panose="020F0502020204030204" pitchFamily="34" charset="0"/>
          </a:endParaRPr>
        </a:p>
      </dgm:t>
    </dgm:pt>
    <dgm:pt modelId="{DDA4E878-F804-4AD3-97C3-07C58461F353}" type="parTrans" cxnId="{78A6B0B9-B9F8-4ED7-A2D4-34DD0456DB8F}">
      <dgm:prSet/>
      <dgm:spPr/>
      <dgm:t>
        <a:bodyPr/>
        <a:lstStyle/>
        <a:p>
          <a:endParaRPr lang="en-US"/>
        </a:p>
      </dgm:t>
    </dgm:pt>
    <dgm:pt modelId="{28DEE70C-F2FE-48EA-B924-93E0B9EFBE5B}" type="sibTrans" cxnId="{78A6B0B9-B9F8-4ED7-A2D4-34DD0456DB8F}">
      <dgm:prSet/>
      <dgm:spPr/>
      <dgm:t>
        <a:bodyPr/>
        <a:lstStyle/>
        <a:p>
          <a:endParaRPr lang="en-US"/>
        </a:p>
      </dgm:t>
    </dgm:pt>
    <dgm:pt modelId="{C7792BC1-5B69-458F-B9A3-C98C6BAA4117}">
      <dgm:prSet phldrT="[Text]" custT="1"/>
      <dgm:spPr>
        <a:solidFill>
          <a:schemeClr val="bg2">
            <a:lumMod val="50000"/>
          </a:schemeClr>
        </a:solidFill>
        <a:ln>
          <a:solidFill>
            <a:schemeClr val="bg2">
              <a:lumMod val="50000"/>
            </a:schemeClr>
          </a:solidFill>
        </a:ln>
      </dgm:spPr>
      <dgm:t>
        <a:bodyPr/>
        <a:lstStyle/>
        <a:p>
          <a:r>
            <a:rPr lang="en-US" sz="1000" b="1" dirty="0" smtClean="0">
              <a:latin typeface="Calibri" panose="020F0502020204030204" pitchFamily="34" charset="0"/>
            </a:rPr>
            <a:t>Harvest and Lyse Bacteria</a:t>
          </a:r>
          <a:endParaRPr lang="en-US" sz="1000" b="1" dirty="0">
            <a:latin typeface="Calibri" panose="020F0502020204030204" pitchFamily="34" charset="0"/>
          </a:endParaRPr>
        </a:p>
      </dgm:t>
    </dgm:pt>
    <dgm:pt modelId="{213BB85C-9FBB-4D11-9DBD-15D6A97C50A2}" type="parTrans" cxnId="{D8AC621E-615F-45DE-AB9D-748576B771FB}">
      <dgm:prSet/>
      <dgm:spPr/>
      <dgm:t>
        <a:bodyPr/>
        <a:lstStyle/>
        <a:p>
          <a:endParaRPr lang="en-US"/>
        </a:p>
      </dgm:t>
    </dgm:pt>
    <dgm:pt modelId="{9EBEB041-8C7E-4787-9E7E-7EFE165F30F9}" type="sibTrans" cxnId="{D8AC621E-615F-45DE-AB9D-748576B771FB}">
      <dgm:prSet/>
      <dgm:spPr/>
      <dgm:t>
        <a:bodyPr/>
        <a:lstStyle/>
        <a:p>
          <a:endParaRPr lang="en-US"/>
        </a:p>
      </dgm:t>
    </dgm:pt>
    <dgm:pt modelId="{919F13B6-89C5-4980-BD17-CA4B344EB693}">
      <dgm:prSet phldrT="[Text]"/>
      <dgm:spPr>
        <a:ln>
          <a:solidFill>
            <a:schemeClr val="bg2">
              <a:lumMod val="50000"/>
            </a:schemeClr>
          </a:solidFill>
        </a:ln>
      </dgm:spPr>
      <dgm:t>
        <a:bodyPr/>
        <a:lstStyle/>
        <a:p>
          <a:r>
            <a:rPr lang="en-US" dirty="0" smtClean="0">
              <a:latin typeface="Calibri" panose="020F0502020204030204" pitchFamily="34" charset="0"/>
            </a:rPr>
            <a:t>Centrifugation</a:t>
          </a:r>
          <a:endParaRPr lang="en-US" dirty="0">
            <a:latin typeface="Calibri" panose="020F0502020204030204" pitchFamily="34" charset="0"/>
          </a:endParaRPr>
        </a:p>
      </dgm:t>
    </dgm:pt>
    <dgm:pt modelId="{A73548BF-5A67-4223-BB6E-073613A92AE9}" type="parTrans" cxnId="{0A8CBA63-1B0F-4D6C-9F30-591A846B535B}">
      <dgm:prSet/>
      <dgm:spPr/>
      <dgm:t>
        <a:bodyPr/>
        <a:lstStyle/>
        <a:p>
          <a:endParaRPr lang="en-US"/>
        </a:p>
      </dgm:t>
    </dgm:pt>
    <dgm:pt modelId="{82B7D48E-897B-410C-9C72-A81E29439102}" type="sibTrans" cxnId="{0A8CBA63-1B0F-4D6C-9F30-591A846B535B}">
      <dgm:prSet/>
      <dgm:spPr/>
      <dgm:t>
        <a:bodyPr/>
        <a:lstStyle/>
        <a:p>
          <a:endParaRPr lang="en-US"/>
        </a:p>
      </dgm:t>
    </dgm:pt>
    <dgm:pt modelId="{5127605A-5309-43DE-88C2-A848433FD6E6}">
      <dgm:prSet phldrT="[Text]"/>
      <dgm:spPr>
        <a:ln>
          <a:solidFill>
            <a:schemeClr val="bg2">
              <a:lumMod val="50000"/>
            </a:schemeClr>
          </a:solidFill>
        </a:ln>
      </dgm:spPr>
      <dgm:t>
        <a:bodyPr/>
        <a:lstStyle/>
        <a:p>
          <a:r>
            <a:rPr lang="en-US" dirty="0" smtClean="0">
              <a:latin typeface="Calibri" panose="020F0502020204030204" pitchFamily="34" charset="0"/>
            </a:rPr>
            <a:t>Detergent</a:t>
          </a:r>
          <a:endParaRPr lang="en-US" dirty="0">
            <a:latin typeface="Calibri" panose="020F0502020204030204" pitchFamily="34" charset="0"/>
          </a:endParaRPr>
        </a:p>
      </dgm:t>
    </dgm:pt>
    <dgm:pt modelId="{25849436-7AB1-4322-B498-970CF8AFC95D}" type="parTrans" cxnId="{C3B5D452-B94A-4FC8-9A9E-E9E845B71E7A}">
      <dgm:prSet/>
      <dgm:spPr/>
      <dgm:t>
        <a:bodyPr/>
        <a:lstStyle/>
        <a:p>
          <a:endParaRPr lang="en-US"/>
        </a:p>
      </dgm:t>
    </dgm:pt>
    <dgm:pt modelId="{792F1C36-996A-40C1-B1E6-F81C362ED936}" type="sibTrans" cxnId="{C3B5D452-B94A-4FC8-9A9E-E9E845B71E7A}">
      <dgm:prSet/>
      <dgm:spPr/>
      <dgm:t>
        <a:bodyPr/>
        <a:lstStyle/>
        <a:p>
          <a:endParaRPr lang="en-US"/>
        </a:p>
      </dgm:t>
    </dgm:pt>
    <dgm:pt modelId="{36FC594F-98D2-4828-BE1B-69E135A091BC}">
      <dgm:prSet phldrT="[Text]" custT="1"/>
      <dgm:spPr>
        <a:solidFill>
          <a:schemeClr val="bg2">
            <a:lumMod val="50000"/>
          </a:schemeClr>
        </a:solidFill>
        <a:ln>
          <a:solidFill>
            <a:schemeClr val="bg2">
              <a:lumMod val="50000"/>
            </a:schemeClr>
          </a:solidFill>
        </a:ln>
      </dgm:spPr>
      <dgm:t>
        <a:bodyPr/>
        <a:lstStyle/>
        <a:p>
          <a:r>
            <a:rPr lang="en-US" sz="900" b="1" dirty="0" smtClean="0">
              <a:latin typeface="Calibri" panose="020F0502020204030204" pitchFamily="34" charset="0"/>
            </a:rPr>
            <a:t>Purify Plasmid DNA</a:t>
          </a:r>
          <a:endParaRPr lang="en-US" sz="900" b="1" dirty="0">
            <a:latin typeface="Calibri" panose="020F0502020204030204" pitchFamily="34" charset="0"/>
          </a:endParaRPr>
        </a:p>
      </dgm:t>
    </dgm:pt>
    <dgm:pt modelId="{DC7BFEC0-0CA5-466D-BDF8-91D6ED162FC6}" type="parTrans" cxnId="{DED6F7DF-5D3B-4CFF-8DD5-9667DF30712D}">
      <dgm:prSet/>
      <dgm:spPr/>
      <dgm:t>
        <a:bodyPr/>
        <a:lstStyle/>
        <a:p>
          <a:endParaRPr lang="en-US"/>
        </a:p>
      </dgm:t>
    </dgm:pt>
    <dgm:pt modelId="{8B2DE729-AD61-4CC6-AC8F-4F72DC3CD1AC}" type="sibTrans" cxnId="{DED6F7DF-5D3B-4CFF-8DD5-9667DF30712D}">
      <dgm:prSet/>
      <dgm:spPr/>
      <dgm:t>
        <a:bodyPr/>
        <a:lstStyle/>
        <a:p>
          <a:endParaRPr lang="en-US"/>
        </a:p>
      </dgm:t>
    </dgm:pt>
    <dgm:pt modelId="{E8F87F31-093C-47FE-9D85-9700E267838B}">
      <dgm:prSet phldrT="[Text]"/>
      <dgm:spPr>
        <a:ln>
          <a:solidFill>
            <a:schemeClr val="bg2">
              <a:lumMod val="50000"/>
            </a:schemeClr>
          </a:solidFill>
        </a:ln>
      </dgm:spPr>
      <dgm:t>
        <a:bodyPr/>
        <a:lstStyle/>
        <a:p>
          <a:r>
            <a:rPr lang="en-US" dirty="0" smtClean="0">
              <a:latin typeface="Calibri" panose="020F0502020204030204" pitchFamily="34" charset="0"/>
            </a:rPr>
            <a:t>Plasmid retained on silica-gel membrane of filter column</a:t>
          </a:r>
          <a:endParaRPr lang="en-US" dirty="0">
            <a:latin typeface="Calibri" panose="020F0502020204030204" pitchFamily="34" charset="0"/>
          </a:endParaRPr>
        </a:p>
      </dgm:t>
    </dgm:pt>
    <dgm:pt modelId="{0E8A5D0C-28AD-47B5-B58E-B03AFF8A4AEE}" type="parTrans" cxnId="{112977BA-AA24-437A-9BD8-A74C4F6DDC98}">
      <dgm:prSet/>
      <dgm:spPr/>
      <dgm:t>
        <a:bodyPr/>
        <a:lstStyle/>
        <a:p>
          <a:endParaRPr lang="en-US"/>
        </a:p>
      </dgm:t>
    </dgm:pt>
    <dgm:pt modelId="{DBEC28AC-BE5D-4F67-8708-C9753B105272}" type="sibTrans" cxnId="{112977BA-AA24-437A-9BD8-A74C4F6DDC98}">
      <dgm:prSet/>
      <dgm:spPr/>
      <dgm:t>
        <a:bodyPr/>
        <a:lstStyle/>
        <a:p>
          <a:endParaRPr lang="en-US"/>
        </a:p>
      </dgm:t>
    </dgm:pt>
    <dgm:pt modelId="{25FC065D-73FD-456E-8560-8AF1F0B29F08}">
      <dgm:prSet phldrT="[Text]"/>
      <dgm:spPr>
        <a:ln>
          <a:solidFill>
            <a:schemeClr val="bg2">
              <a:lumMod val="50000"/>
            </a:schemeClr>
          </a:solidFill>
        </a:ln>
      </dgm:spPr>
      <dgm:t>
        <a:bodyPr/>
        <a:lstStyle/>
        <a:p>
          <a:r>
            <a:rPr lang="en-US" dirty="0" smtClean="0">
              <a:latin typeface="Calibri" panose="020F0502020204030204" pitchFamily="34" charset="0"/>
            </a:rPr>
            <a:t>Ethanol washes to remove salts </a:t>
          </a:r>
          <a:endParaRPr lang="en-US" dirty="0">
            <a:latin typeface="Calibri" panose="020F0502020204030204" pitchFamily="34" charset="0"/>
          </a:endParaRPr>
        </a:p>
      </dgm:t>
    </dgm:pt>
    <dgm:pt modelId="{2145E7C8-4ADB-4147-B3CC-A46EE6734378}" type="parTrans" cxnId="{76E9C87C-DB9B-49E5-BA6A-5E3CA19CF0CC}">
      <dgm:prSet/>
      <dgm:spPr/>
      <dgm:t>
        <a:bodyPr/>
        <a:lstStyle/>
        <a:p>
          <a:endParaRPr lang="en-US"/>
        </a:p>
      </dgm:t>
    </dgm:pt>
    <dgm:pt modelId="{FDC20C2E-D486-4702-9AD1-86FC927F3948}" type="sibTrans" cxnId="{76E9C87C-DB9B-49E5-BA6A-5E3CA19CF0CC}">
      <dgm:prSet/>
      <dgm:spPr/>
      <dgm:t>
        <a:bodyPr/>
        <a:lstStyle/>
        <a:p>
          <a:endParaRPr lang="en-US"/>
        </a:p>
      </dgm:t>
    </dgm:pt>
    <dgm:pt modelId="{FC8F568C-F83B-4C26-A3B2-9DC7FD48DDE4}">
      <dgm:prSet phldrT="[Text]"/>
      <dgm:spPr>
        <a:ln>
          <a:solidFill>
            <a:schemeClr val="bg2">
              <a:lumMod val="50000"/>
            </a:schemeClr>
          </a:solidFill>
        </a:ln>
      </dgm:spPr>
      <dgm:t>
        <a:bodyPr/>
        <a:lstStyle/>
        <a:p>
          <a:r>
            <a:rPr lang="en-US" dirty="0" smtClean="0">
              <a:latin typeface="Calibri" panose="020F0502020204030204" pitchFamily="34" charset="0"/>
            </a:rPr>
            <a:t>Perform 3 empty washes to remove residual ethanol</a:t>
          </a:r>
          <a:endParaRPr lang="en-US" dirty="0">
            <a:latin typeface="Calibri" panose="020F0502020204030204" pitchFamily="34" charset="0"/>
          </a:endParaRPr>
        </a:p>
      </dgm:t>
    </dgm:pt>
    <dgm:pt modelId="{B743ECBD-8055-4DE4-8698-786D32887D88}" type="parTrans" cxnId="{6D24CCD1-439E-4540-AAA6-27BA5028A179}">
      <dgm:prSet/>
      <dgm:spPr/>
      <dgm:t>
        <a:bodyPr/>
        <a:lstStyle/>
        <a:p>
          <a:endParaRPr lang="en-US"/>
        </a:p>
      </dgm:t>
    </dgm:pt>
    <dgm:pt modelId="{F7C876DF-6BA3-4494-AD20-9A40A6773FCF}" type="sibTrans" cxnId="{6D24CCD1-439E-4540-AAA6-27BA5028A179}">
      <dgm:prSet/>
      <dgm:spPr/>
      <dgm:t>
        <a:bodyPr/>
        <a:lstStyle/>
        <a:p>
          <a:endParaRPr lang="en-US"/>
        </a:p>
      </dgm:t>
    </dgm:pt>
    <dgm:pt modelId="{8E2EFD72-234B-42D0-930B-4BD41B760E9D}">
      <dgm:prSet phldrT="[Text]" custT="1"/>
      <dgm:spPr>
        <a:solidFill>
          <a:schemeClr val="bg2">
            <a:lumMod val="50000"/>
          </a:schemeClr>
        </a:solidFill>
        <a:ln>
          <a:solidFill>
            <a:schemeClr val="bg2">
              <a:lumMod val="50000"/>
            </a:schemeClr>
          </a:solidFill>
        </a:ln>
      </dgm:spPr>
      <dgm:t>
        <a:bodyPr/>
        <a:lstStyle/>
        <a:p>
          <a:r>
            <a:rPr lang="en-US" sz="1000" b="1" dirty="0" smtClean="0">
              <a:latin typeface="Calibri" panose="020F0502020204030204" pitchFamily="34" charset="0"/>
            </a:rPr>
            <a:t>Elute DNA</a:t>
          </a:r>
          <a:endParaRPr lang="en-US" sz="1000" b="1" dirty="0">
            <a:latin typeface="Calibri" panose="020F0502020204030204" pitchFamily="34" charset="0"/>
          </a:endParaRPr>
        </a:p>
      </dgm:t>
    </dgm:pt>
    <dgm:pt modelId="{9970B232-20C5-4CA5-964D-24A581C8F7AF}" type="parTrans" cxnId="{37D7EBE8-C5E5-4381-B58F-37153493A5DB}">
      <dgm:prSet/>
      <dgm:spPr/>
      <dgm:t>
        <a:bodyPr/>
        <a:lstStyle/>
        <a:p>
          <a:endParaRPr lang="en-US"/>
        </a:p>
      </dgm:t>
    </dgm:pt>
    <dgm:pt modelId="{9BF6F411-830B-4397-B579-A50FDCB2DE60}" type="sibTrans" cxnId="{37D7EBE8-C5E5-4381-B58F-37153493A5DB}">
      <dgm:prSet/>
      <dgm:spPr/>
      <dgm:t>
        <a:bodyPr/>
        <a:lstStyle/>
        <a:p>
          <a:endParaRPr lang="en-US"/>
        </a:p>
      </dgm:t>
    </dgm:pt>
    <dgm:pt modelId="{CD3AD938-D800-4358-BED8-BB742CB7D57C}">
      <dgm:prSet phldrT="[Text]"/>
      <dgm:spPr>
        <a:ln>
          <a:solidFill>
            <a:schemeClr val="bg2">
              <a:lumMod val="50000"/>
            </a:schemeClr>
          </a:solidFill>
        </a:ln>
      </dgm:spPr>
      <dgm:t>
        <a:bodyPr/>
        <a:lstStyle/>
        <a:p>
          <a:r>
            <a:rPr lang="en-US" dirty="0" smtClean="0">
              <a:latin typeface="Calibri" panose="020F0502020204030204" pitchFamily="34" charset="0"/>
            </a:rPr>
            <a:t>Add Elution Buffer to center of column and let stand 1 minute</a:t>
          </a:r>
          <a:endParaRPr lang="en-US" dirty="0">
            <a:latin typeface="Calibri" panose="020F0502020204030204" pitchFamily="34" charset="0"/>
          </a:endParaRPr>
        </a:p>
      </dgm:t>
    </dgm:pt>
    <dgm:pt modelId="{A80A3438-73DE-43AB-91BB-B8D5A7097EA4}" type="parTrans" cxnId="{9B66C7ED-6258-4B22-908B-CB08DCD2B986}">
      <dgm:prSet/>
      <dgm:spPr/>
      <dgm:t>
        <a:bodyPr/>
        <a:lstStyle/>
        <a:p>
          <a:endParaRPr lang="en-US"/>
        </a:p>
      </dgm:t>
    </dgm:pt>
    <dgm:pt modelId="{F53F2D8F-8688-4D05-B75C-E775F4A95938}" type="sibTrans" cxnId="{9B66C7ED-6258-4B22-908B-CB08DCD2B986}">
      <dgm:prSet/>
      <dgm:spPr/>
      <dgm:t>
        <a:bodyPr/>
        <a:lstStyle/>
        <a:p>
          <a:endParaRPr lang="en-US"/>
        </a:p>
      </dgm:t>
    </dgm:pt>
    <dgm:pt modelId="{F12D9463-2A8F-49B0-8A6E-A7EFCD147585}">
      <dgm:prSet phldrT="[Text]"/>
      <dgm:spPr>
        <a:ln>
          <a:solidFill>
            <a:schemeClr val="bg2">
              <a:lumMod val="50000"/>
            </a:schemeClr>
          </a:solidFill>
        </a:ln>
      </dgm:spPr>
      <dgm:t>
        <a:bodyPr/>
        <a:lstStyle/>
        <a:p>
          <a:r>
            <a:rPr lang="en-US" dirty="0" smtClean="0">
              <a:latin typeface="Calibri" panose="020F0502020204030204" pitchFamily="34" charset="0"/>
            </a:rPr>
            <a:t>Releases DNA from silica-gel membrane</a:t>
          </a:r>
          <a:endParaRPr lang="en-US" dirty="0">
            <a:latin typeface="Calibri" panose="020F0502020204030204" pitchFamily="34" charset="0"/>
          </a:endParaRPr>
        </a:p>
      </dgm:t>
    </dgm:pt>
    <dgm:pt modelId="{8F540883-5397-45EF-9300-A5707BFC2FFB}" type="parTrans" cxnId="{27495927-0E70-4401-9CF2-9D6CFE73D664}">
      <dgm:prSet/>
      <dgm:spPr/>
      <dgm:t>
        <a:bodyPr/>
        <a:lstStyle/>
        <a:p>
          <a:endParaRPr lang="en-US"/>
        </a:p>
      </dgm:t>
    </dgm:pt>
    <dgm:pt modelId="{4083B5AB-F74A-4BFF-B842-46448D8B8C0D}" type="sibTrans" cxnId="{27495927-0E70-4401-9CF2-9D6CFE73D664}">
      <dgm:prSet/>
      <dgm:spPr/>
      <dgm:t>
        <a:bodyPr/>
        <a:lstStyle/>
        <a:p>
          <a:endParaRPr lang="en-US"/>
        </a:p>
      </dgm:t>
    </dgm:pt>
    <dgm:pt modelId="{7B0813DC-13F1-4B3D-9CD6-98A941D7AAFE}" type="pres">
      <dgm:prSet presAssocID="{07B7179F-A66B-4D93-9AD5-C8025439FF3C}" presName="linearFlow" presStyleCnt="0">
        <dgm:presLayoutVars>
          <dgm:dir/>
          <dgm:animLvl val="lvl"/>
          <dgm:resizeHandles val="exact"/>
        </dgm:presLayoutVars>
      </dgm:prSet>
      <dgm:spPr/>
      <dgm:t>
        <a:bodyPr/>
        <a:lstStyle/>
        <a:p>
          <a:endParaRPr lang="en-US"/>
        </a:p>
      </dgm:t>
    </dgm:pt>
    <dgm:pt modelId="{0FEDF451-6D6D-457F-A45A-8870E22DB647}" type="pres">
      <dgm:prSet presAssocID="{25934D67-D8C9-497D-BB84-48B72B8D5892}" presName="composite" presStyleCnt="0"/>
      <dgm:spPr/>
    </dgm:pt>
    <dgm:pt modelId="{025A1D44-D11D-4FEA-9447-DA4FD2574B5C}" type="pres">
      <dgm:prSet presAssocID="{25934D67-D8C9-497D-BB84-48B72B8D5892}" presName="parentText" presStyleLbl="alignNode1" presStyleIdx="0" presStyleCnt="4">
        <dgm:presLayoutVars>
          <dgm:chMax val="1"/>
          <dgm:bulletEnabled val="1"/>
        </dgm:presLayoutVars>
      </dgm:prSet>
      <dgm:spPr/>
      <dgm:t>
        <a:bodyPr/>
        <a:lstStyle/>
        <a:p>
          <a:endParaRPr lang="en-US"/>
        </a:p>
      </dgm:t>
    </dgm:pt>
    <dgm:pt modelId="{37835405-587C-4E8E-A143-7F26ADA7F90F}" type="pres">
      <dgm:prSet presAssocID="{25934D67-D8C9-497D-BB84-48B72B8D5892}" presName="descendantText" presStyleLbl="alignAcc1" presStyleIdx="0" presStyleCnt="4">
        <dgm:presLayoutVars>
          <dgm:bulletEnabled val="1"/>
        </dgm:presLayoutVars>
      </dgm:prSet>
      <dgm:spPr/>
      <dgm:t>
        <a:bodyPr/>
        <a:lstStyle/>
        <a:p>
          <a:endParaRPr lang="en-US"/>
        </a:p>
      </dgm:t>
    </dgm:pt>
    <dgm:pt modelId="{5020A680-6FAD-4E3D-8B0C-457DA16000C5}" type="pres">
      <dgm:prSet presAssocID="{22A15B3B-E0AC-480F-B21F-CCA6F55358EA}" presName="sp" presStyleCnt="0"/>
      <dgm:spPr/>
    </dgm:pt>
    <dgm:pt modelId="{FF7313A0-E396-4112-8ABA-86E31D6CE4E5}" type="pres">
      <dgm:prSet presAssocID="{C7792BC1-5B69-458F-B9A3-C98C6BAA4117}" presName="composite" presStyleCnt="0"/>
      <dgm:spPr/>
    </dgm:pt>
    <dgm:pt modelId="{A58F1E67-40E5-4644-844A-4ED61286FB2D}" type="pres">
      <dgm:prSet presAssocID="{C7792BC1-5B69-458F-B9A3-C98C6BAA4117}" presName="parentText" presStyleLbl="alignNode1" presStyleIdx="1" presStyleCnt="4">
        <dgm:presLayoutVars>
          <dgm:chMax val="1"/>
          <dgm:bulletEnabled val="1"/>
        </dgm:presLayoutVars>
      </dgm:prSet>
      <dgm:spPr/>
      <dgm:t>
        <a:bodyPr/>
        <a:lstStyle/>
        <a:p>
          <a:endParaRPr lang="en-US"/>
        </a:p>
      </dgm:t>
    </dgm:pt>
    <dgm:pt modelId="{B05C6473-7CCB-45FF-9B49-A0CFF66965F3}" type="pres">
      <dgm:prSet presAssocID="{C7792BC1-5B69-458F-B9A3-C98C6BAA4117}" presName="descendantText" presStyleLbl="alignAcc1" presStyleIdx="1" presStyleCnt="4">
        <dgm:presLayoutVars>
          <dgm:bulletEnabled val="1"/>
        </dgm:presLayoutVars>
      </dgm:prSet>
      <dgm:spPr/>
      <dgm:t>
        <a:bodyPr/>
        <a:lstStyle/>
        <a:p>
          <a:endParaRPr lang="en-US"/>
        </a:p>
      </dgm:t>
    </dgm:pt>
    <dgm:pt modelId="{C18DF877-C4A7-4E20-A060-EC59AE8C66FA}" type="pres">
      <dgm:prSet presAssocID="{9EBEB041-8C7E-4787-9E7E-7EFE165F30F9}" presName="sp" presStyleCnt="0"/>
      <dgm:spPr/>
    </dgm:pt>
    <dgm:pt modelId="{B62EE330-3790-409B-862A-691BE5919980}" type="pres">
      <dgm:prSet presAssocID="{36FC594F-98D2-4828-BE1B-69E135A091BC}" presName="composite" presStyleCnt="0"/>
      <dgm:spPr/>
    </dgm:pt>
    <dgm:pt modelId="{A60AB1A4-342A-4A61-82FE-186FD1686A0B}" type="pres">
      <dgm:prSet presAssocID="{36FC594F-98D2-4828-BE1B-69E135A091BC}" presName="parentText" presStyleLbl="alignNode1" presStyleIdx="2" presStyleCnt="4">
        <dgm:presLayoutVars>
          <dgm:chMax val="1"/>
          <dgm:bulletEnabled val="1"/>
        </dgm:presLayoutVars>
      </dgm:prSet>
      <dgm:spPr/>
      <dgm:t>
        <a:bodyPr/>
        <a:lstStyle/>
        <a:p>
          <a:endParaRPr lang="en-US"/>
        </a:p>
      </dgm:t>
    </dgm:pt>
    <dgm:pt modelId="{20E7351F-DC3F-4073-980C-068F2933F7CB}" type="pres">
      <dgm:prSet presAssocID="{36FC594F-98D2-4828-BE1B-69E135A091BC}" presName="descendantText" presStyleLbl="alignAcc1" presStyleIdx="2" presStyleCnt="4">
        <dgm:presLayoutVars>
          <dgm:bulletEnabled val="1"/>
        </dgm:presLayoutVars>
      </dgm:prSet>
      <dgm:spPr/>
      <dgm:t>
        <a:bodyPr/>
        <a:lstStyle/>
        <a:p>
          <a:endParaRPr lang="en-US"/>
        </a:p>
      </dgm:t>
    </dgm:pt>
    <dgm:pt modelId="{D65B8167-209B-4626-A718-399869BA4A0C}" type="pres">
      <dgm:prSet presAssocID="{8B2DE729-AD61-4CC6-AC8F-4F72DC3CD1AC}" presName="sp" presStyleCnt="0"/>
      <dgm:spPr/>
    </dgm:pt>
    <dgm:pt modelId="{B7CB13C7-63E5-4CF9-82AA-786E7BCC5E23}" type="pres">
      <dgm:prSet presAssocID="{8E2EFD72-234B-42D0-930B-4BD41B760E9D}" presName="composite" presStyleCnt="0"/>
      <dgm:spPr/>
    </dgm:pt>
    <dgm:pt modelId="{42F05E69-9BFE-476A-A713-ED716DC641AB}" type="pres">
      <dgm:prSet presAssocID="{8E2EFD72-234B-42D0-930B-4BD41B760E9D}" presName="parentText" presStyleLbl="alignNode1" presStyleIdx="3" presStyleCnt="4">
        <dgm:presLayoutVars>
          <dgm:chMax val="1"/>
          <dgm:bulletEnabled val="1"/>
        </dgm:presLayoutVars>
      </dgm:prSet>
      <dgm:spPr/>
      <dgm:t>
        <a:bodyPr/>
        <a:lstStyle/>
        <a:p>
          <a:endParaRPr lang="en-US"/>
        </a:p>
      </dgm:t>
    </dgm:pt>
    <dgm:pt modelId="{B645C9E7-4D08-4799-9618-B09A3BD55DC0}" type="pres">
      <dgm:prSet presAssocID="{8E2EFD72-234B-42D0-930B-4BD41B760E9D}" presName="descendantText" presStyleLbl="alignAcc1" presStyleIdx="3" presStyleCnt="4">
        <dgm:presLayoutVars>
          <dgm:bulletEnabled val="1"/>
        </dgm:presLayoutVars>
      </dgm:prSet>
      <dgm:spPr/>
      <dgm:t>
        <a:bodyPr/>
        <a:lstStyle/>
        <a:p>
          <a:endParaRPr lang="en-US"/>
        </a:p>
      </dgm:t>
    </dgm:pt>
  </dgm:ptLst>
  <dgm:cxnLst>
    <dgm:cxn modelId="{C3B5D452-B94A-4FC8-9A9E-E9E845B71E7A}" srcId="{C7792BC1-5B69-458F-B9A3-C98C6BAA4117}" destId="{5127605A-5309-43DE-88C2-A848433FD6E6}" srcOrd="1" destOrd="0" parTransId="{25849436-7AB1-4322-B498-970CF8AFC95D}" sibTransId="{792F1C36-996A-40C1-B1E6-F81C362ED936}"/>
    <dgm:cxn modelId="{DED6F7DF-5D3B-4CFF-8DD5-9667DF30712D}" srcId="{07B7179F-A66B-4D93-9AD5-C8025439FF3C}" destId="{36FC594F-98D2-4828-BE1B-69E135A091BC}" srcOrd="2" destOrd="0" parTransId="{DC7BFEC0-0CA5-466D-BDF8-91D6ED162FC6}" sibTransId="{8B2DE729-AD61-4CC6-AC8F-4F72DC3CD1AC}"/>
    <dgm:cxn modelId="{35F184EB-B5EA-484D-9F34-CA205C13C7D0}" type="presOf" srcId="{F12D9463-2A8F-49B0-8A6E-A7EFCD147585}" destId="{B645C9E7-4D08-4799-9618-B09A3BD55DC0}" srcOrd="0" destOrd="1" presId="urn:microsoft.com/office/officeart/2005/8/layout/chevron2"/>
    <dgm:cxn modelId="{4DD6B196-DF43-4A42-A584-0A13976E94FC}" type="presOf" srcId="{C7792BC1-5B69-458F-B9A3-C98C6BAA4117}" destId="{A58F1E67-40E5-4644-844A-4ED61286FB2D}" srcOrd="0" destOrd="0" presId="urn:microsoft.com/office/officeart/2005/8/layout/chevron2"/>
    <dgm:cxn modelId="{79928F76-573E-49FA-8AB6-6EF6715D81E2}" type="presOf" srcId="{E9D5B2B9-FBB4-499E-9F68-E6D0B43F4475}" destId="{37835405-587C-4E8E-A143-7F26ADA7F90F}" srcOrd="0" destOrd="1" presId="urn:microsoft.com/office/officeart/2005/8/layout/chevron2"/>
    <dgm:cxn modelId="{11003A5E-FF2B-43EA-8913-0F9BB9F05991}" type="presOf" srcId="{E8F87F31-093C-47FE-9D85-9700E267838B}" destId="{20E7351F-DC3F-4073-980C-068F2933F7CB}" srcOrd="0" destOrd="0" presId="urn:microsoft.com/office/officeart/2005/8/layout/chevron2"/>
    <dgm:cxn modelId="{6EF21A25-FEF8-44C6-8ABD-B78DA9786FAC}" type="presOf" srcId="{5127605A-5309-43DE-88C2-A848433FD6E6}" destId="{B05C6473-7CCB-45FF-9B49-A0CFF66965F3}" srcOrd="0" destOrd="1" presId="urn:microsoft.com/office/officeart/2005/8/layout/chevron2"/>
    <dgm:cxn modelId="{78A6B0B9-B9F8-4ED7-A2D4-34DD0456DB8F}" srcId="{25934D67-D8C9-497D-BB84-48B72B8D5892}" destId="{E9D5B2B9-FBB4-499E-9F68-E6D0B43F4475}" srcOrd="1" destOrd="0" parTransId="{DDA4E878-F804-4AD3-97C3-07C58461F353}" sibTransId="{28DEE70C-F2FE-48EA-B924-93E0B9EFBE5B}"/>
    <dgm:cxn modelId="{6D24CCD1-439E-4540-AAA6-27BA5028A179}" srcId="{36FC594F-98D2-4828-BE1B-69E135A091BC}" destId="{FC8F568C-F83B-4C26-A3B2-9DC7FD48DDE4}" srcOrd="2" destOrd="0" parTransId="{B743ECBD-8055-4DE4-8698-786D32887D88}" sibTransId="{F7C876DF-6BA3-4494-AD20-9A40A6773FCF}"/>
    <dgm:cxn modelId="{112977BA-AA24-437A-9BD8-A74C4F6DDC98}" srcId="{36FC594F-98D2-4828-BE1B-69E135A091BC}" destId="{E8F87F31-093C-47FE-9D85-9700E267838B}" srcOrd="0" destOrd="0" parTransId="{0E8A5D0C-28AD-47B5-B58E-B03AFF8A4AEE}" sibTransId="{DBEC28AC-BE5D-4F67-8708-C9753B105272}"/>
    <dgm:cxn modelId="{74A7172B-BFFF-4B0D-8A4E-1BB6AC6CD3A8}" type="presOf" srcId="{CD3AD938-D800-4358-BED8-BB742CB7D57C}" destId="{B645C9E7-4D08-4799-9618-B09A3BD55DC0}" srcOrd="0" destOrd="0" presId="urn:microsoft.com/office/officeart/2005/8/layout/chevron2"/>
    <dgm:cxn modelId="{76E9C87C-DB9B-49E5-BA6A-5E3CA19CF0CC}" srcId="{36FC594F-98D2-4828-BE1B-69E135A091BC}" destId="{25FC065D-73FD-456E-8560-8AF1F0B29F08}" srcOrd="1" destOrd="0" parTransId="{2145E7C8-4ADB-4147-B3CC-A46EE6734378}" sibTransId="{FDC20C2E-D486-4702-9AD1-86FC927F3948}"/>
    <dgm:cxn modelId="{F8CEFD3F-7972-4440-9D16-6DFCDAA11682}" type="presOf" srcId="{1E7F126B-11A1-4F46-9AFB-CF23ECE89AC2}" destId="{37835405-587C-4E8E-A143-7F26ADA7F90F}" srcOrd="0" destOrd="0" presId="urn:microsoft.com/office/officeart/2005/8/layout/chevron2"/>
    <dgm:cxn modelId="{88A237AE-6EA6-452C-A405-CF80189689F2}" srcId="{07B7179F-A66B-4D93-9AD5-C8025439FF3C}" destId="{25934D67-D8C9-497D-BB84-48B72B8D5892}" srcOrd="0" destOrd="0" parTransId="{5C9609B8-C87E-42ED-AA70-7189E44F8EE9}" sibTransId="{22A15B3B-E0AC-480F-B21F-CCA6F55358EA}"/>
    <dgm:cxn modelId="{C2E36C71-BB7E-4B91-86E8-09BB9A0FB646}" type="presOf" srcId="{25FC065D-73FD-456E-8560-8AF1F0B29F08}" destId="{20E7351F-DC3F-4073-980C-068F2933F7CB}" srcOrd="0" destOrd="1" presId="urn:microsoft.com/office/officeart/2005/8/layout/chevron2"/>
    <dgm:cxn modelId="{7B6F491A-6E05-4E47-BDCC-216BB7A8915A}" type="presOf" srcId="{919F13B6-89C5-4980-BD17-CA4B344EB693}" destId="{B05C6473-7CCB-45FF-9B49-A0CFF66965F3}" srcOrd="0" destOrd="0" presId="urn:microsoft.com/office/officeart/2005/8/layout/chevron2"/>
    <dgm:cxn modelId="{08327FAD-9D24-412B-8708-CD6884E08FBD}" srcId="{25934D67-D8C9-497D-BB84-48B72B8D5892}" destId="{1E7F126B-11A1-4F46-9AFB-CF23ECE89AC2}" srcOrd="0" destOrd="0" parTransId="{2F953F32-B0A8-4CC3-8524-A0ABA3510C02}" sibTransId="{E09ED4E6-6B9F-42E2-9DE0-7A88F3A81774}"/>
    <dgm:cxn modelId="{A0C901A8-EBE3-4CD4-912D-1945B7D6E046}" type="presOf" srcId="{FC8F568C-F83B-4C26-A3B2-9DC7FD48DDE4}" destId="{20E7351F-DC3F-4073-980C-068F2933F7CB}" srcOrd="0" destOrd="2" presId="urn:microsoft.com/office/officeart/2005/8/layout/chevron2"/>
    <dgm:cxn modelId="{0A8CBA63-1B0F-4D6C-9F30-591A846B535B}" srcId="{C7792BC1-5B69-458F-B9A3-C98C6BAA4117}" destId="{919F13B6-89C5-4980-BD17-CA4B344EB693}" srcOrd="0" destOrd="0" parTransId="{A73548BF-5A67-4223-BB6E-073613A92AE9}" sibTransId="{82B7D48E-897B-410C-9C72-A81E29439102}"/>
    <dgm:cxn modelId="{9C86B4A5-BE9E-4841-88C5-DE900630746D}" type="presOf" srcId="{25934D67-D8C9-497D-BB84-48B72B8D5892}" destId="{025A1D44-D11D-4FEA-9447-DA4FD2574B5C}" srcOrd="0" destOrd="0" presId="urn:microsoft.com/office/officeart/2005/8/layout/chevron2"/>
    <dgm:cxn modelId="{37D7EBE8-C5E5-4381-B58F-37153493A5DB}" srcId="{07B7179F-A66B-4D93-9AD5-C8025439FF3C}" destId="{8E2EFD72-234B-42D0-930B-4BD41B760E9D}" srcOrd="3" destOrd="0" parTransId="{9970B232-20C5-4CA5-964D-24A581C8F7AF}" sibTransId="{9BF6F411-830B-4397-B579-A50FDCB2DE60}"/>
    <dgm:cxn modelId="{37E07F5B-FCCD-4851-B686-62C5BD64FCEC}" type="presOf" srcId="{07B7179F-A66B-4D93-9AD5-C8025439FF3C}" destId="{7B0813DC-13F1-4B3D-9CD6-98A941D7AAFE}" srcOrd="0" destOrd="0" presId="urn:microsoft.com/office/officeart/2005/8/layout/chevron2"/>
    <dgm:cxn modelId="{27495927-0E70-4401-9CF2-9D6CFE73D664}" srcId="{8E2EFD72-234B-42D0-930B-4BD41B760E9D}" destId="{F12D9463-2A8F-49B0-8A6E-A7EFCD147585}" srcOrd="1" destOrd="0" parTransId="{8F540883-5397-45EF-9300-A5707BFC2FFB}" sibTransId="{4083B5AB-F74A-4BFF-B842-46448D8B8C0D}"/>
    <dgm:cxn modelId="{C0FAFD8A-00DE-496B-BA2A-4E1A6BCE317E}" type="presOf" srcId="{36FC594F-98D2-4828-BE1B-69E135A091BC}" destId="{A60AB1A4-342A-4A61-82FE-186FD1686A0B}" srcOrd="0" destOrd="0" presId="urn:microsoft.com/office/officeart/2005/8/layout/chevron2"/>
    <dgm:cxn modelId="{5804A7EC-343D-449E-A065-093B77FFB867}" type="presOf" srcId="{8E2EFD72-234B-42D0-930B-4BD41B760E9D}" destId="{42F05E69-9BFE-476A-A713-ED716DC641AB}" srcOrd="0" destOrd="0" presId="urn:microsoft.com/office/officeart/2005/8/layout/chevron2"/>
    <dgm:cxn modelId="{9B66C7ED-6258-4B22-908B-CB08DCD2B986}" srcId="{8E2EFD72-234B-42D0-930B-4BD41B760E9D}" destId="{CD3AD938-D800-4358-BED8-BB742CB7D57C}" srcOrd="0" destOrd="0" parTransId="{A80A3438-73DE-43AB-91BB-B8D5A7097EA4}" sibTransId="{F53F2D8F-8688-4D05-B75C-E775F4A95938}"/>
    <dgm:cxn modelId="{D8AC621E-615F-45DE-AB9D-748576B771FB}" srcId="{07B7179F-A66B-4D93-9AD5-C8025439FF3C}" destId="{C7792BC1-5B69-458F-B9A3-C98C6BAA4117}" srcOrd="1" destOrd="0" parTransId="{213BB85C-9FBB-4D11-9DBD-15D6A97C50A2}" sibTransId="{9EBEB041-8C7E-4787-9E7E-7EFE165F30F9}"/>
    <dgm:cxn modelId="{23750010-228D-4A7B-94C5-5B861C218187}" type="presParOf" srcId="{7B0813DC-13F1-4B3D-9CD6-98A941D7AAFE}" destId="{0FEDF451-6D6D-457F-A45A-8870E22DB647}" srcOrd="0" destOrd="0" presId="urn:microsoft.com/office/officeart/2005/8/layout/chevron2"/>
    <dgm:cxn modelId="{0C947E07-0B99-4C4D-BB20-B611DE46393E}" type="presParOf" srcId="{0FEDF451-6D6D-457F-A45A-8870E22DB647}" destId="{025A1D44-D11D-4FEA-9447-DA4FD2574B5C}" srcOrd="0" destOrd="0" presId="urn:microsoft.com/office/officeart/2005/8/layout/chevron2"/>
    <dgm:cxn modelId="{C0F6277A-0991-4D58-9192-D3C6114D2953}" type="presParOf" srcId="{0FEDF451-6D6D-457F-A45A-8870E22DB647}" destId="{37835405-587C-4E8E-A143-7F26ADA7F90F}" srcOrd="1" destOrd="0" presId="urn:microsoft.com/office/officeart/2005/8/layout/chevron2"/>
    <dgm:cxn modelId="{D0530275-2AB7-4B33-9023-5ACF1E524C28}" type="presParOf" srcId="{7B0813DC-13F1-4B3D-9CD6-98A941D7AAFE}" destId="{5020A680-6FAD-4E3D-8B0C-457DA16000C5}" srcOrd="1" destOrd="0" presId="urn:microsoft.com/office/officeart/2005/8/layout/chevron2"/>
    <dgm:cxn modelId="{AD7D5D52-A628-4CCD-AA28-93607A0477DA}" type="presParOf" srcId="{7B0813DC-13F1-4B3D-9CD6-98A941D7AAFE}" destId="{FF7313A0-E396-4112-8ABA-86E31D6CE4E5}" srcOrd="2" destOrd="0" presId="urn:microsoft.com/office/officeart/2005/8/layout/chevron2"/>
    <dgm:cxn modelId="{90ACAB05-F485-41E7-B7F1-653904D1B8A4}" type="presParOf" srcId="{FF7313A0-E396-4112-8ABA-86E31D6CE4E5}" destId="{A58F1E67-40E5-4644-844A-4ED61286FB2D}" srcOrd="0" destOrd="0" presId="urn:microsoft.com/office/officeart/2005/8/layout/chevron2"/>
    <dgm:cxn modelId="{35971D43-7426-471A-B0EE-CFC1A9BA8982}" type="presParOf" srcId="{FF7313A0-E396-4112-8ABA-86E31D6CE4E5}" destId="{B05C6473-7CCB-45FF-9B49-A0CFF66965F3}" srcOrd="1" destOrd="0" presId="urn:microsoft.com/office/officeart/2005/8/layout/chevron2"/>
    <dgm:cxn modelId="{2FA61A42-1E9A-4017-95CB-662E208C8477}" type="presParOf" srcId="{7B0813DC-13F1-4B3D-9CD6-98A941D7AAFE}" destId="{C18DF877-C4A7-4E20-A060-EC59AE8C66FA}" srcOrd="3" destOrd="0" presId="urn:microsoft.com/office/officeart/2005/8/layout/chevron2"/>
    <dgm:cxn modelId="{806D65F2-D3EF-4F99-A904-576088FD243F}" type="presParOf" srcId="{7B0813DC-13F1-4B3D-9CD6-98A941D7AAFE}" destId="{B62EE330-3790-409B-862A-691BE5919980}" srcOrd="4" destOrd="0" presId="urn:microsoft.com/office/officeart/2005/8/layout/chevron2"/>
    <dgm:cxn modelId="{B8B52FF5-E825-49DC-B572-D639CA6FDB4F}" type="presParOf" srcId="{B62EE330-3790-409B-862A-691BE5919980}" destId="{A60AB1A4-342A-4A61-82FE-186FD1686A0B}" srcOrd="0" destOrd="0" presId="urn:microsoft.com/office/officeart/2005/8/layout/chevron2"/>
    <dgm:cxn modelId="{CFEB0E2C-03E7-415E-BD49-A31277B18209}" type="presParOf" srcId="{B62EE330-3790-409B-862A-691BE5919980}" destId="{20E7351F-DC3F-4073-980C-068F2933F7CB}" srcOrd="1" destOrd="0" presId="urn:microsoft.com/office/officeart/2005/8/layout/chevron2"/>
    <dgm:cxn modelId="{DD0F26E9-F70D-4DC4-B6F8-6EA489A1869C}" type="presParOf" srcId="{7B0813DC-13F1-4B3D-9CD6-98A941D7AAFE}" destId="{D65B8167-209B-4626-A718-399869BA4A0C}" srcOrd="5" destOrd="0" presId="urn:microsoft.com/office/officeart/2005/8/layout/chevron2"/>
    <dgm:cxn modelId="{65D4E7C5-587B-4C19-B04B-F90B025FBB71}" type="presParOf" srcId="{7B0813DC-13F1-4B3D-9CD6-98A941D7AAFE}" destId="{B7CB13C7-63E5-4CF9-82AA-786E7BCC5E23}" srcOrd="6" destOrd="0" presId="urn:microsoft.com/office/officeart/2005/8/layout/chevron2"/>
    <dgm:cxn modelId="{3FFC1E01-0EA7-4342-965B-6A1B6613B889}" type="presParOf" srcId="{B7CB13C7-63E5-4CF9-82AA-786E7BCC5E23}" destId="{42F05E69-9BFE-476A-A713-ED716DC641AB}" srcOrd="0" destOrd="0" presId="urn:microsoft.com/office/officeart/2005/8/layout/chevron2"/>
    <dgm:cxn modelId="{A6C1615A-6FED-43F6-928D-9686724EB4B5}" type="presParOf" srcId="{B7CB13C7-63E5-4CF9-82AA-786E7BCC5E23}" destId="{B645C9E7-4D08-4799-9618-B09A3BD55DC0}"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3405FB-B148-4B19-93D6-50D1D64A466E}" type="datetimeFigureOut">
              <a:rPr lang="en-US" smtClean="0"/>
              <a:pPr/>
              <a:t>7/9/2016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6485CA-A667-400D-B102-ADBA984821C8}" type="slidenum">
              <a:rPr lang="en-US" smtClean="0"/>
              <a:pPr/>
              <a:t>‹#›</a:t>
            </a:fld>
            <a:endParaRPr lang="en-US"/>
          </a:p>
        </p:txBody>
      </p:sp>
    </p:spTree>
    <p:extLst>
      <p:ext uri="{BB962C8B-B14F-4D97-AF65-F5344CB8AC3E}">
        <p14:creationId xmlns="" xmlns:p14="http://schemas.microsoft.com/office/powerpoint/2010/main" val="4038296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6485CA-A667-400D-B102-ADBA984821C8}" type="slidenum">
              <a:rPr lang="en-US" smtClean="0"/>
              <a:pPr/>
              <a:t>31</a:t>
            </a:fld>
            <a:endParaRPr lang="en-US"/>
          </a:p>
        </p:txBody>
      </p:sp>
    </p:spTree>
    <p:extLst>
      <p:ext uri="{BB962C8B-B14F-4D97-AF65-F5344CB8AC3E}">
        <p14:creationId xmlns="" xmlns:p14="http://schemas.microsoft.com/office/powerpoint/2010/main" val="23209169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1"/>
            <a:ext cx="8228013" cy="1927225"/>
          </a:xfrm>
        </p:spPr>
        <p:txBody>
          <a:bodyPr tIns="0" bIns="0" anchor="b" anchorCtr="0"/>
          <a:lstStyle>
            <a:lvl1pPr>
              <a:defRPr sz="60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457200" y="3307976"/>
            <a:ext cx="8228013" cy="1066800"/>
          </a:xfrm>
        </p:spPr>
        <p:txBody>
          <a:bodyPr tIns="0" bIns="0"/>
          <a:lstStyle>
            <a:lvl1pPr marL="0" indent="0" algn="ctr">
              <a:spcBef>
                <a:spcPts val="300"/>
              </a:spcBef>
              <a:buNone/>
              <a:defRPr sz="18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6D1AA5DC-5A7A-0F4F-8E81-FBEA57EF32DC}" type="datetimeFigureOut">
              <a:rPr lang="en-US" smtClean="0"/>
              <a:pPr/>
              <a:t>7/9/2016</a:t>
            </a:fld>
            <a:endParaRPr lang="en-US"/>
          </a:p>
        </p:txBody>
      </p:sp>
      <p:sp>
        <p:nvSpPr>
          <p:cNvPr id="6" name="Slide Number Placeholder 5"/>
          <p:cNvSpPr>
            <a:spLocks noGrp="1"/>
          </p:cNvSpPr>
          <p:nvPr>
            <p:ph type="sldNum" sz="quarter" idx="12"/>
          </p:nvPr>
        </p:nvSpPr>
        <p:spPr/>
        <p:txBody>
          <a:bodyPr/>
          <a:lstStyle/>
          <a:p>
            <a:fld id="{8E5ED780-BC75-6745-AA28-FAD6411CFFD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6D1AA5DC-5A7A-0F4F-8E81-FBEA57EF32DC}" type="datetimeFigureOut">
              <a:rPr lang="en-US" smtClean="0"/>
              <a:pPr/>
              <a:t>7/9/2016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5ED780-BC75-6745-AA28-FAD6411CFFD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34753" y="2784475"/>
            <a:ext cx="3767328" cy="3252788"/>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6D1AA5DC-5A7A-0F4F-8E81-FBEA57EF32DC}" type="datetimeFigureOut">
              <a:rPr lang="en-US" smtClean="0"/>
              <a:pPr/>
              <a:t>7/9/2016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5ED780-BC75-6745-AA28-FAD6411CFFD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40664"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40664" y="3160060"/>
            <a:ext cx="3767328" cy="2891491"/>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31579" y="2232211"/>
            <a:ext cx="3767328" cy="762000"/>
          </a:xfrm>
        </p:spPr>
        <p:txBody>
          <a:bodyPr anchor="b">
            <a:noAutofit/>
          </a:bodyPr>
          <a:lstStyle>
            <a:lvl1pPr marL="0" indent="0" algn="ctr">
              <a:lnSpc>
                <a:spcPts val="2600"/>
              </a:lnSpc>
              <a:spcBef>
                <a:spcPts val="0"/>
              </a:spcBef>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1579" y="3160060"/>
            <a:ext cx="3767328" cy="2891491"/>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6D1AA5DC-5A7A-0F4F-8E81-FBEA57EF32DC}" type="datetimeFigureOut">
              <a:rPr lang="en-US" smtClean="0"/>
              <a:pPr/>
              <a:t>7/9/2016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5ED780-BC75-6745-AA28-FAD6411CFFD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62000" y="2784475"/>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6D1AA5DC-5A7A-0F4F-8E81-FBEA57EF32DC}" type="datetimeFigureOut">
              <a:rPr lang="en-US" smtClean="0"/>
              <a:pPr/>
              <a:t>7/9/2016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5ED780-BC75-6745-AA28-FAD6411CFFDF}" type="slidenum">
              <a:rPr lang="en-US" smtClean="0"/>
              <a:pPr/>
              <a:t>‹#›</a:t>
            </a:fld>
            <a:endParaRPr lang="en-US"/>
          </a:p>
        </p:txBody>
      </p:sp>
      <p:sp>
        <p:nvSpPr>
          <p:cNvPr id="8" name="Content Placeholder 2"/>
          <p:cNvSpPr>
            <a:spLocks noGrp="1"/>
          </p:cNvSpPr>
          <p:nvPr>
            <p:ph sz="half" idx="13"/>
          </p:nvPr>
        </p:nvSpPr>
        <p:spPr>
          <a:xfrm>
            <a:off x="762000" y="4497070"/>
            <a:ext cx="7656512"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6D1AA5DC-5A7A-0F4F-8E81-FBEA57EF32DC}" type="datetimeFigureOut">
              <a:rPr lang="en-US" smtClean="0"/>
              <a:pPr/>
              <a:t>7/9/2016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5ED780-BC75-6745-AA28-FAD6411CFFDF}" type="slidenum">
              <a:rPr lang="en-US" smtClean="0"/>
              <a:pPr/>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9" name="Content Placeholder 2"/>
          <p:cNvSpPr>
            <a:spLocks noGrp="1"/>
          </p:cNvSpPr>
          <p:nvPr>
            <p:ph sz="half" idx="14"/>
          </p:nvPr>
        </p:nvSpPr>
        <p:spPr>
          <a:xfrm>
            <a:off x="740664" y="2784475"/>
            <a:ext cx="3767328" cy="3252788"/>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636008" y="2784475"/>
            <a:ext cx="3767328"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6D1AA5DC-5A7A-0F4F-8E81-FBEA57EF32DC}" type="datetimeFigureOut">
              <a:rPr lang="en-US" smtClean="0"/>
              <a:pPr/>
              <a:t>7/9/2016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5ED780-BC75-6745-AA28-FAD6411CFFDF}" type="slidenum">
              <a:rPr lang="en-US" smtClean="0"/>
              <a:pPr/>
              <a:t>‹#›</a:t>
            </a:fld>
            <a:endParaRPr lang="en-US"/>
          </a:p>
        </p:txBody>
      </p:sp>
      <p:sp>
        <p:nvSpPr>
          <p:cNvPr id="8" name="Content Placeholder 2"/>
          <p:cNvSpPr>
            <a:spLocks noGrp="1"/>
          </p:cNvSpPr>
          <p:nvPr>
            <p:ph sz="half" idx="13"/>
          </p:nvPr>
        </p:nvSpPr>
        <p:spPr>
          <a:xfrm>
            <a:off x="4636008" y="4497070"/>
            <a:ext cx="3767328"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739775" y="2784475"/>
            <a:ext cx="3767328"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739775" y="4497070"/>
            <a:ext cx="3767328" cy="155448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6D1AA5DC-5A7A-0F4F-8E81-FBEA57EF32DC}" type="datetimeFigureOut">
              <a:rPr lang="en-US" smtClean="0"/>
              <a:pPr/>
              <a:t>7/9/2016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5ED780-BC75-6745-AA28-FAD6411CFFD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1AA5DC-5A7A-0F4F-8E81-FBEA57EF32DC}" type="datetimeFigureOut">
              <a:rPr lang="en-US" smtClean="0"/>
              <a:pPr/>
              <a:t>7/9/2016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5ED780-BC75-6745-AA28-FAD6411CFFD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1"/>
            <a:ext cx="3509683" cy="2209800"/>
          </a:xfrm>
        </p:spPr>
        <p:txBody>
          <a:bodyPr anchor="b"/>
          <a:lstStyle>
            <a:lvl1pPr algn="l">
              <a:defRPr sz="4400" b="0"/>
            </a:lvl1pPr>
          </a:lstStyle>
          <a:p>
            <a:r>
              <a:rPr lang="en-US" smtClean="0"/>
              <a:t>Click to edit Master title style</a:t>
            </a:r>
            <a:endParaRPr/>
          </a:p>
        </p:txBody>
      </p:sp>
      <p:sp>
        <p:nvSpPr>
          <p:cNvPr id="3" name="Content Placeholder 2"/>
          <p:cNvSpPr>
            <a:spLocks noGrp="1"/>
          </p:cNvSpPr>
          <p:nvPr>
            <p:ph idx="1"/>
          </p:nvPr>
        </p:nvSpPr>
        <p:spPr>
          <a:xfrm>
            <a:off x="5029200" y="273051"/>
            <a:ext cx="3657600" cy="5853113"/>
          </a:xfrm>
        </p:spPr>
        <p:txBody>
          <a:bodyPr>
            <a:normAutofit/>
          </a:bodyPr>
          <a:lstStyle>
            <a:lvl1pPr>
              <a:defRPr sz="22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457200" y="2649072"/>
            <a:ext cx="3509683" cy="3388192"/>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6D1AA5DC-5A7A-0F4F-8E81-FBEA57EF32DC}" type="datetimeFigureOut">
              <a:rPr lang="en-US" smtClean="0"/>
              <a:pPr/>
              <a:t>7/9/2016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5ED780-BC75-6745-AA28-FAD6411CFFD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6"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6" y="2649071"/>
            <a:ext cx="3635375" cy="3505667"/>
          </a:xfrm>
        </p:spPr>
        <p:txBody>
          <a:bodyPr>
            <a:normAutofit/>
          </a:bodyPr>
          <a:lstStyle>
            <a:lvl1pPr marL="0" indent="0">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6D1AA5DC-5A7A-0F4F-8E81-FBEA57EF32DC}" type="datetimeFigureOut">
              <a:rPr lang="en-US" smtClean="0"/>
              <a:pPr/>
              <a:t>7/9/2016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5ED780-BC75-6745-AA28-FAD6411CFFDF}" type="slidenum">
              <a:rPr lang="en-US" smtClean="0"/>
              <a:pPr/>
              <a:t>‹#›</a:t>
            </a:fld>
            <a:endParaRPr lang="en-US"/>
          </a:p>
        </p:txBody>
      </p:sp>
      <p:sp>
        <p:nvSpPr>
          <p:cNvPr id="9" name="Picture Placeholder 8"/>
          <p:cNvSpPr>
            <a:spLocks noGrp="1"/>
          </p:cNvSpPr>
          <p:nvPr>
            <p:ph type="pic" sz="quarter" idx="13"/>
          </p:nvPr>
        </p:nvSpPr>
        <p:spPr>
          <a:xfrm>
            <a:off x="-589225" y="1143000"/>
            <a:ext cx="4267200" cy="4267200"/>
          </a:xfrm>
          <a:prstGeom prst="ellipse">
            <a:avLst/>
          </a:prstGeom>
          <a:ln w="28575">
            <a:solidFill>
              <a:srgbClr val="D30049"/>
            </a:solidFill>
          </a:ln>
        </p:spPr>
        <p:txBody>
          <a:bodyPr/>
          <a:lstStyle>
            <a:lvl1pPr marL="0" indent="0">
              <a:buNone/>
              <a:defRPr>
                <a:solidFill>
                  <a:schemeClr val="bg1"/>
                </a:solidFill>
              </a:defRPr>
            </a:lvl1pPr>
          </a:lstStyle>
          <a:p>
            <a:r>
              <a:rPr lang="en-US" smtClean="0"/>
              <a:t>Click icon to add picture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 Pictures with Caption">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51426" y="381001"/>
            <a:ext cx="3635375" cy="2209800"/>
          </a:xfrm>
        </p:spPr>
        <p:txBody>
          <a:bodyPr anchor="b"/>
          <a:lstStyle>
            <a:lvl1pPr algn="l">
              <a:defRPr sz="4400" b="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5051426" y="2649071"/>
            <a:ext cx="3635375" cy="3505667"/>
          </a:xfrm>
        </p:spPr>
        <p:txBody>
          <a:bodyPr>
            <a:normAutofit/>
          </a:bodyPr>
          <a:lstStyle>
            <a:lvl1pPr marL="0" indent="0">
              <a:buNone/>
              <a:defRPr sz="20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fld id="{6D1AA5DC-5A7A-0F4F-8E81-FBEA57EF32DC}" type="datetimeFigureOut">
              <a:rPr lang="en-US" smtClean="0"/>
              <a:pPr/>
              <a:t>7/9/2016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5ED780-BC75-6745-AA28-FAD6411CFFDF}" type="slidenum">
              <a:rPr lang="en-US" smtClean="0"/>
              <a:pPr/>
              <a:t>‹#›</a:t>
            </a:fld>
            <a:endParaRPr lang="en-US"/>
          </a:p>
        </p:txBody>
      </p:sp>
      <p:sp>
        <p:nvSpPr>
          <p:cNvPr id="9" name="Picture Placeholder 8"/>
          <p:cNvSpPr>
            <a:spLocks noGrp="1"/>
          </p:cNvSpPr>
          <p:nvPr>
            <p:ph type="pic" sz="quarter" idx="13"/>
          </p:nvPr>
        </p:nvSpPr>
        <p:spPr>
          <a:xfrm>
            <a:off x="990600" y="2590800"/>
            <a:ext cx="3505200" cy="3505200"/>
          </a:xfrm>
          <a:prstGeom prst="ellipse">
            <a:avLst/>
          </a:prstGeom>
          <a:ln w="28575">
            <a:solidFill>
              <a:srgbClr val="D30049"/>
            </a:solidFill>
          </a:ln>
        </p:spPr>
        <p:txBody>
          <a:bodyPr/>
          <a:lstStyle>
            <a:lvl1pPr marL="0" indent="0">
              <a:buNone/>
              <a:defRPr>
                <a:solidFill>
                  <a:schemeClr val="bg1"/>
                </a:solidFill>
              </a:defRPr>
            </a:lvl1pPr>
          </a:lstStyle>
          <a:p>
            <a:r>
              <a:rPr lang="en-US" smtClean="0"/>
              <a:t>Click icon to add picture</a:t>
            </a:r>
            <a:endParaRPr/>
          </a:p>
        </p:txBody>
      </p:sp>
      <p:sp>
        <p:nvSpPr>
          <p:cNvPr id="8" name="Picture Placeholder 8"/>
          <p:cNvSpPr>
            <a:spLocks noGrp="1"/>
          </p:cNvSpPr>
          <p:nvPr>
            <p:ph type="pic" sz="quarter" idx="14"/>
          </p:nvPr>
        </p:nvSpPr>
        <p:spPr>
          <a:xfrm>
            <a:off x="2479676" y="1260476"/>
            <a:ext cx="1254125" cy="1254125"/>
          </a:xfrm>
          <a:prstGeom prst="ellipse">
            <a:avLst/>
          </a:prstGeom>
          <a:ln w="28575">
            <a:solidFill>
              <a:srgbClr val="D30049"/>
            </a:solidFill>
          </a:ln>
        </p:spPr>
        <p:txBody>
          <a:bodyPr>
            <a:normAutofit/>
          </a:bodyPr>
          <a:lstStyle>
            <a:lvl1pPr marL="0" indent="0">
              <a:buNone/>
              <a:defRPr sz="1400">
                <a:solidFill>
                  <a:schemeClr val="bg1"/>
                </a:solidFill>
              </a:defRPr>
            </a:lvl1pPr>
          </a:lstStyle>
          <a:p>
            <a:r>
              <a:rPr lang="en-US" smtClean="0"/>
              <a:t>Click icon to add picture</a:t>
            </a:r>
            <a:endParaRPr/>
          </a:p>
        </p:txBody>
      </p:sp>
      <p:sp>
        <p:nvSpPr>
          <p:cNvPr id="10" name="Picture Placeholder 8"/>
          <p:cNvSpPr>
            <a:spLocks noGrp="1"/>
          </p:cNvSpPr>
          <p:nvPr>
            <p:ph type="pic" sz="quarter" idx="15"/>
          </p:nvPr>
        </p:nvSpPr>
        <p:spPr>
          <a:xfrm>
            <a:off x="269876" y="762001"/>
            <a:ext cx="2092325" cy="2092325"/>
          </a:xfrm>
          <a:prstGeom prst="ellipse">
            <a:avLst/>
          </a:prstGeom>
          <a:ln w="28575">
            <a:solidFill>
              <a:srgbClr val="D30049"/>
            </a:solidFill>
          </a:ln>
        </p:spPr>
        <p:txBody>
          <a:bodyPr>
            <a:normAutofit/>
          </a:bodyPr>
          <a:lstStyle>
            <a:lvl1pPr marL="0" indent="0">
              <a:buNone/>
              <a:defRPr sz="1800">
                <a:solidFill>
                  <a:schemeClr val="bg1"/>
                </a:solidFill>
              </a:defRPr>
            </a:lvl1pPr>
          </a:lstStyle>
          <a:p>
            <a:r>
              <a:rPr lang="en-US" smtClean="0"/>
              <a:t>Click icon to add picture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457200" y="2568389"/>
            <a:ext cx="8228013" cy="34688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6D1AA5DC-5A7A-0F4F-8E81-FBEA57EF32DC}" type="datetimeFigureOut">
              <a:rPr lang="en-US" smtClean="0"/>
              <a:pPr/>
              <a:t>7/9/2016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5ED780-BC75-6745-AA28-FAD6411CFFD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5"/>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45141"/>
            <a:ext cx="8229600" cy="11430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39775" y="2770095"/>
            <a:ext cx="7662864" cy="326716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fld id="{6D1AA5DC-5A7A-0F4F-8E81-FBEA57EF32DC}" type="datetimeFigureOut">
              <a:rPr lang="en-US" smtClean="0"/>
              <a:pPr/>
              <a:t>7/9/2016</a:t>
            </a:fld>
            <a:endParaRPr lang="en-US"/>
          </a:p>
        </p:txBody>
      </p:sp>
      <p:sp>
        <p:nvSpPr>
          <p:cNvPr id="5" name="Footer Placeholder 4"/>
          <p:cNvSpPr>
            <a:spLocks noGrp="1"/>
          </p:cNvSpPr>
          <p:nvPr>
            <p:ph type="ftr" sz="quarter" idx="3"/>
          </p:nvPr>
        </p:nvSpPr>
        <p:spPr>
          <a:xfrm>
            <a:off x="5789613" y="6356351"/>
            <a:ext cx="2895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305300" y="6356351"/>
            <a:ext cx="533400" cy="365125"/>
          </a:xfrm>
          <a:prstGeom prst="rect">
            <a:avLst/>
          </a:prstGeom>
        </p:spPr>
        <p:txBody>
          <a:bodyPr vert="horz" lIns="91440" tIns="45720" rIns="91440" bIns="45720" rtlCol="0" anchor="ctr"/>
          <a:lstStyle>
            <a:lvl1pPr algn="ctr">
              <a:defRPr sz="1100" b="1">
                <a:solidFill>
                  <a:schemeClr val="tx1">
                    <a:lumMod val="50000"/>
                    <a:lumOff val="50000"/>
                  </a:schemeClr>
                </a:solidFill>
              </a:defRPr>
            </a:lvl1pPr>
          </a:lstStyle>
          <a:p>
            <a:fld id="{8E5ED780-BC75-6745-AA28-FAD6411CFFD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ctr" defTabSz="914400" rtl="0" eaLnBrk="1" latinLnBrk="0" hangingPunct="1">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rgbClr val="D30049"/>
        </a:buClr>
        <a:buSzPct val="90000"/>
        <a:buFont typeface="Wingdings" charset="2"/>
        <a:buChar char="u"/>
        <a:defRPr sz="22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rgbClr val="D30049"/>
        </a:buClr>
        <a:buSzPct val="90000"/>
        <a:buFont typeface="Wingdings" charset="2"/>
        <a:buChar char="u"/>
        <a:defRPr sz="20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rgbClr val="D30049"/>
        </a:buClr>
        <a:buSzPct val="90000"/>
        <a:buFont typeface="Wingdings" charset="2"/>
        <a:buChar char="u"/>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rgbClr val="D30049"/>
        </a:buClr>
        <a:buSzPct val="90000"/>
        <a:buFont typeface="Wingdings" charset="2"/>
        <a:buChar char="u"/>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rgbClr val="D30049"/>
        </a:buClr>
        <a:buSzPct val="90000"/>
        <a:buFont typeface="Wingdings" charset="2"/>
        <a:buChar char="u"/>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jpeg"/><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5.png"/><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http://www.bloodjournal.org/content/bloodjournal/104/8/2224.full.pdf?sso-checked=true"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Calibri" panose="020F0502020204030204" pitchFamily="34" charset="0"/>
              </a:rPr>
              <a:t>Effects of MicroRNA 146</a:t>
            </a:r>
            <a:r>
              <a:rPr lang="el-GR" dirty="0" smtClean="0">
                <a:latin typeface="Calibri" panose="020F0502020204030204" pitchFamily="34" charset="0"/>
              </a:rPr>
              <a:t>α</a:t>
            </a:r>
            <a:r>
              <a:rPr lang="en-US" dirty="0" smtClean="0">
                <a:latin typeface="Calibri" panose="020F0502020204030204" pitchFamily="34" charset="0"/>
              </a:rPr>
              <a:t> in Tumor Microenvironment</a:t>
            </a:r>
            <a:endParaRPr lang="en-US" dirty="0">
              <a:latin typeface="Calibri" panose="020F0502020204030204" pitchFamily="34" charset="0"/>
            </a:endParaRPr>
          </a:p>
        </p:txBody>
      </p:sp>
      <p:sp>
        <p:nvSpPr>
          <p:cNvPr id="3" name="Subtitle 2"/>
          <p:cNvSpPr>
            <a:spLocks noGrp="1"/>
          </p:cNvSpPr>
          <p:nvPr>
            <p:ph type="subTitle" idx="1"/>
          </p:nvPr>
        </p:nvSpPr>
        <p:spPr/>
        <p:txBody>
          <a:bodyPr/>
          <a:lstStyle/>
          <a:p>
            <a:r>
              <a:rPr lang="en-US" dirty="0" smtClean="0">
                <a:latin typeface="Calibri" panose="020F0502020204030204" pitchFamily="34" charset="0"/>
              </a:rPr>
              <a:t>ECSU Dept. of Natural Sciences</a:t>
            </a:r>
          </a:p>
          <a:p>
            <a:r>
              <a:rPr lang="en-US" dirty="0" smtClean="0">
                <a:latin typeface="Calibri" panose="020F0502020204030204" pitchFamily="34" charset="0"/>
              </a:rPr>
              <a:t>Monet Stevenson</a:t>
            </a:r>
          </a:p>
          <a:p>
            <a:r>
              <a:rPr lang="en-US" dirty="0" smtClean="0">
                <a:latin typeface="Calibri" panose="020F0502020204030204" pitchFamily="34" charset="0"/>
              </a:rPr>
              <a:t>Dr. H. Banerjee</a:t>
            </a:r>
            <a:endParaRPr lang="en-US"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Background</a:t>
            </a:r>
            <a:endParaRPr lang="en-US" dirty="0">
              <a:latin typeface="Calibri" panose="020F0502020204030204" pitchFamily="34" charset="0"/>
            </a:endParaRPr>
          </a:p>
        </p:txBody>
      </p:sp>
      <p:sp>
        <p:nvSpPr>
          <p:cNvPr id="3" name="Content Placeholder 2"/>
          <p:cNvSpPr>
            <a:spLocks noGrp="1"/>
          </p:cNvSpPr>
          <p:nvPr>
            <p:ph idx="1"/>
          </p:nvPr>
        </p:nvSpPr>
        <p:spPr/>
        <p:txBody>
          <a:bodyPr/>
          <a:lstStyle/>
          <a:p>
            <a:r>
              <a:rPr lang="en-US" dirty="0" smtClean="0">
                <a:latin typeface="Calibri" panose="020F0502020204030204" pitchFamily="34" charset="0"/>
              </a:rPr>
              <a:t>Cancers are the biggest killer</a:t>
            </a:r>
          </a:p>
          <a:p>
            <a:r>
              <a:rPr lang="en-US" dirty="0" smtClean="0">
                <a:latin typeface="Calibri" panose="020F0502020204030204" pitchFamily="34" charset="0"/>
              </a:rPr>
              <a:t>In 2012, 8.2 million died and 14 million new cases reported</a:t>
            </a:r>
          </a:p>
          <a:p>
            <a:r>
              <a:rPr lang="en-US" dirty="0">
                <a:latin typeface="Calibri" panose="020F0502020204030204" pitchFamily="34" charset="0"/>
              </a:rPr>
              <a:t>It is expected that annual cancer cases will rise from 14 million in 2012 to 22 within the next 2 decades </a:t>
            </a:r>
            <a:endParaRPr lang="en-US" dirty="0" smtClean="0">
              <a:latin typeface="Calibri" panose="020F0502020204030204" pitchFamily="34" charset="0"/>
            </a:endParaRPr>
          </a:p>
          <a:p>
            <a:pPr marL="0" indent="0">
              <a:buNone/>
            </a:pPr>
            <a:endParaRPr lang="en-US" dirty="0" smtClean="0">
              <a:latin typeface="Calibri" panose="020F0502020204030204" pitchFamily="34" charset="0"/>
            </a:endParaRPr>
          </a:p>
          <a:p>
            <a:pPr marL="0" indent="0">
              <a:buNone/>
            </a:pPr>
            <a:r>
              <a:rPr lang="en-US" sz="1200" dirty="0" smtClean="0">
                <a:latin typeface="Calibri" panose="020F0502020204030204" pitchFamily="34" charset="0"/>
              </a:rPr>
              <a:t>World Cancer Report (2014). Cancer. </a:t>
            </a:r>
            <a:r>
              <a:rPr lang="en-US" sz="1200" dirty="0">
                <a:latin typeface="Calibri" panose="020F0502020204030204" pitchFamily="34" charset="0"/>
              </a:rPr>
              <a:t>Retrieved from http://www.who.int/mediacentre/factsheets/fs297/en/</a:t>
            </a:r>
            <a:endParaRPr lang="en-US" sz="1200" dirty="0" smtClean="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Background</a:t>
            </a:r>
            <a:br>
              <a:rPr lang="en-US" dirty="0" smtClean="0">
                <a:latin typeface="Calibri" panose="020F0502020204030204" pitchFamily="34" charset="0"/>
              </a:rPr>
            </a:br>
            <a:r>
              <a:rPr lang="en-US" sz="2400" dirty="0" smtClean="0">
                <a:latin typeface="Calibri" panose="020F0502020204030204" pitchFamily="34" charset="0"/>
              </a:rPr>
              <a:t>Tumor Microenvironment (TME)</a:t>
            </a:r>
            <a:endParaRPr lang="en-US" sz="2400" dirty="0">
              <a:latin typeface="Calibri" panose="020F0502020204030204" pitchFamily="34" charset="0"/>
            </a:endParaRPr>
          </a:p>
        </p:txBody>
      </p:sp>
      <p:sp>
        <p:nvSpPr>
          <p:cNvPr id="3" name="Content Placeholder 2"/>
          <p:cNvSpPr>
            <a:spLocks noGrp="1"/>
          </p:cNvSpPr>
          <p:nvPr>
            <p:ph idx="1"/>
          </p:nvPr>
        </p:nvSpPr>
        <p:spPr/>
        <p:txBody>
          <a:bodyPr/>
          <a:lstStyle/>
          <a:p>
            <a:r>
              <a:rPr lang="en-US" dirty="0">
                <a:latin typeface="Calibri" panose="020F0502020204030204" pitchFamily="34" charset="0"/>
              </a:rPr>
              <a:t>N</a:t>
            </a:r>
            <a:r>
              <a:rPr lang="en-US" dirty="0" smtClean="0">
                <a:latin typeface="Calibri" panose="020F0502020204030204" pitchFamily="34" charset="0"/>
              </a:rPr>
              <a:t>ormal </a:t>
            </a:r>
            <a:r>
              <a:rPr lang="en-US" dirty="0">
                <a:latin typeface="Calibri" panose="020F0502020204030204" pitchFamily="34" charset="0"/>
              </a:rPr>
              <a:t>cellular environment in which the tumor </a:t>
            </a:r>
            <a:r>
              <a:rPr lang="en-US" dirty="0" smtClean="0">
                <a:latin typeface="Calibri" panose="020F0502020204030204" pitchFamily="34" charset="0"/>
              </a:rPr>
              <a:t>exists and receives nourishment</a:t>
            </a:r>
          </a:p>
          <a:p>
            <a:r>
              <a:rPr lang="en-US" dirty="0">
                <a:latin typeface="Calibri" panose="020F0502020204030204" pitchFamily="34" charset="0"/>
              </a:rPr>
              <a:t>I</a:t>
            </a:r>
            <a:r>
              <a:rPr lang="en-US" dirty="0" smtClean="0">
                <a:latin typeface="Calibri" panose="020F0502020204030204" pitchFamily="34" charset="0"/>
              </a:rPr>
              <a:t>ncludes </a:t>
            </a:r>
            <a:r>
              <a:rPr lang="en-US" dirty="0">
                <a:latin typeface="Calibri" panose="020F0502020204030204" pitchFamily="34" charset="0"/>
              </a:rPr>
              <a:t>surrounding blood vessels, immune cells, fibroblasts, other cells, signaling molecules, and the extracellular matrix (ECM</a:t>
            </a:r>
            <a:r>
              <a:rPr lang="en-US" dirty="0" smtClean="0">
                <a:latin typeface="Calibri" panose="020F0502020204030204" pitchFamily="34" charset="0"/>
              </a:rPr>
              <a:t>)</a:t>
            </a:r>
            <a:endParaRPr lang="en-US" dirty="0">
              <a:latin typeface="Calibri" panose="020F0502020204030204" pitchFamily="34" charset="0"/>
            </a:endParaRPr>
          </a:p>
        </p:txBody>
      </p:sp>
    </p:spTree>
    <p:extLst>
      <p:ext uri="{BB962C8B-B14F-4D97-AF65-F5344CB8AC3E}">
        <p14:creationId xmlns="" xmlns:p14="http://schemas.microsoft.com/office/powerpoint/2010/main" val="28988649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9282"/>
            <a:ext cx="8229600" cy="1143000"/>
          </a:xfrm>
        </p:spPr>
        <p:txBody>
          <a:bodyPr/>
          <a:lstStyle/>
          <a:p>
            <a:r>
              <a:rPr lang="en-US" dirty="0" smtClean="0">
                <a:latin typeface="Calibri" panose="020F0502020204030204" pitchFamily="34" charset="0"/>
              </a:rPr>
              <a:t>Background</a:t>
            </a:r>
            <a:br>
              <a:rPr lang="en-US" dirty="0" smtClean="0">
                <a:latin typeface="Calibri" panose="020F0502020204030204" pitchFamily="34" charset="0"/>
              </a:rPr>
            </a:br>
            <a:r>
              <a:rPr lang="en-US" sz="2400" dirty="0" smtClean="0">
                <a:latin typeface="Calibri" panose="020F0502020204030204" pitchFamily="34" charset="0"/>
              </a:rPr>
              <a:t>TME</a:t>
            </a:r>
            <a:endParaRPr lang="en-US" sz="2400" dirty="0">
              <a:latin typeface="Calibri" panose="020F0502020204030204" pitchFamily="34" charset="0"/>
            </a:endParaRPr>
          </a:p>
        </p:txBody>
      </p:sp>
      <p:pic>
        <p:nvPicPr>
          <p:cNvPr id="4" name="Content Placeholder 3"/>
          <p:cNvPicPr>
            <a:picLocks noGrp="1" noChangeAspect="1"/>
          </p:cNvPicPr>
          <p:nvPr>
            <p:ph idx="1"/>
          </p:nvPr>
        </p:nvPicPr>
        <p:blipFill>
          <a:blip r:embed="rId2"/>
          <a:stretch>
            <a:fillRect/>
          </a:stretch>
        </p:blipFill>
        <p:spPr>
          <a:xfrm>
            <a:off x="876300" y="2362201"/>
            <a:ext cx="7416800" cy="3479800"/>
          </a:xfrm>
          <a:prstGeom prst="rect">
            <a:avLst/>
          </a:prstGeom>
        </p:spPr>
      </p:pic>
      <p:sp>
        <p:nvSpPr>
          <p:cNvPr id="5" name="TextBox 4"/>
          <p:cNvSpPr txBox="1"/>
          <p:nvPr/>
        </p:nvSpPr>
        <p:spPr>
          <a:xfrm>
            <a:off x="876300" y="6007100"/>
            <a:ext cx="7416800" cy="830997"/>
          </a:xfrm>
          <a:prstGeom prst="rect">
            <a:avLst/>
          </a:prstGeom>
          <a:noFill/>
        </p:spPr>
        <p:txBody>
          <a:bodyPr wrap="square" rtlCol="0">
            <a:spAutoFit/>
          </a:bodyPr>
          <a:lstStyle/>
          <a:p>
            <a:r>
              <a:rPr lang="en-US" sz="1200" dirty="0">
                <a:latin typeface="Calibri" panose="020F0502020204030204" pitchFamily="34" charset="0"/>
              </a:rPr>
              <a:t>Figure 1: Schematic representation of the tumor microenvironment including malignant cells, malignant stem cells, normal cells, macrophages, mesenchymal stem cells (MSCs), endothelial progenitor cells (EPCs), bone marrow-derived dendritic cells (BMDCs), fibroblasts, and blood vessels.</a:t>
            </a:r>
          </a:p>
          <a:p>
            <a:r>
              <a:rPr lang="en-US" sz="1200" dirty="0">
                <a:latin typeface="Calibri" panose="020F0502020204030204" pitchFamily="34" charset="0"/>
              </a:rPr>
              <a:t>(Source: http://www.thetcr.org/article/view/1549/html)</a:t>
            </a:r>
          </a:p>
        </p:txBody>
      </p:sp>
    </p:spTree>
    <p:extLst>
      <p:ext uri="{BB962C8B-B14F-4D97-AF65-F5344CB8AC3E}">
        <p14:creationId xmlns="" xmlns:p14="http://schemas.microsoft.com/office/powerpoint/2010/main" val="21108902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Background</a:t>
            </a:r>
            <a:br>
              <a:rPr lang="en-US" dirty="0" smtClean="0">
                <a:latin typeface="Calibri" panose="020F0502020204030204" pitchFamily="34" charset="0"/>
              </a:rPr>
            </a:br>
            <a:r>
              <a:rPr lang="en-US" sz="2000" dirty="0" smtClean="0">
                <a:latin typeface="Calibri" panose="020F0502020204030204" pitchFamily="34" charset="0"/>
              </a:rPr>
              <a:t>Nitric Oxide Synthases and Nitric Oxide (NO)</a:t>
            </a:r>
            <a:endParaRPr lang="en-US" sz="2000" dirty="0">
              <a:latin typeface="Calibri" panose="020F0502020204030204" pitchFamily="34" charset="0"/>
            </a:endParaRPr>
          </a:p>
        </p:txBody>
      </p:sp>
      <p:sp>
        <p:nvSpPr>
          <p:cNvPr id="3" name="Content Placeholder 2"/>
          <p:cNvSpPr>
            <a:spLocks noGrp="1"/>
          </p:cNvSpPr>
          <p:nvPr>
            <p:ph idx="1"/>
          </p:nvPr>
        </p:nvSpPr>
        <p:spPr/>
        <p:txBody>
          <a:bodyPr/>
          <a:lstStyle/>
          <a:p>
            <a:r>
              <a:rPr lang="en-US" dirty="0" smtClean="0">
                <a:latin typeface="Calibri" panose="020F0502020204030204" pitchFamily="34" charset="0"/>
              </a:rPr>
              <a:t>Nitric Oxide Synthases family of enzymes that catalyze the production of NO</a:t>
            </a:r>
          </a:p>
          <a:p>
            <a:r>
              <a:rPr lang="en-US" dirty="0" smtClean="0">
                <a:latin typeface="Calibri" panose="020F0502020204030204" pitchFamily="34" charset="0"/>
              </a:rPr>
              <a:t>3 isoforms in mammals </a:t>
            </a:r>
          </a:p>
          <a:p>
            <a:r>
              <a:rPr lang="en-US" dirty="0" smtClean="0">
                <a:latin typeface="Calibri" panose="020F0502020204030204" pitchFamily="34" charset="0"/>
              </a:rPr>
              <a:t>Neural and endothelial NOS are constitutive </a:t>
            </a:r>
          </a:p>
          <a:p>
            <a:r>
              <a:rPr lang="en-US" dirty="0" smtClean="0">
                <a:latin typeface="Calibri" panose="020F0502020204030204" pitchFamily="34" charset="0"/>
              </a:rPr>
              <a:t>Increase in cellular calcium levels or stimuli (stress)</a:t>
            </a:r>
          </a:p>
        </p:txBody>
      </p:sp>
    </p:spTree>
    <p:extLst>
      <p:ext uri="{BB962C8B-B14F-4D97-AF65-F5344CB8AC3E}">
        <p14:creationId xmlns="" xmlns:p14="http://schemas.microsoft.com/office/powerpoint/2010/main" val="14656236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800" y="345141"/>
            <a:ext cx="8229600" cy="1143000"/>
          </a:xfrm>
        </p:spPr>
        <p:txBody>
          <a:bodyPr/>
          <a:lstStyle/>
          <a:p>
            <a:r>
              <a:rPr lang="en-US" dirty="0" smtClean="0">
                <a:latin typeface="Calibri" panose="020F0502020204030204" pitchFamily="34" charset="0"/>
              </a:rPr>
              <a:t>Background</a:t>
            </a:r>
            <a:br>
              <a:rPr lang="en-US" dirty="0" smtClean="0">
                <a:latin typeface="Calibri" panose="020F0502020204030204" pitchFamily="34" charset="0"/>
              </a:rPr>
            </a:br>
            <a:r>
              <a:rPr lang="en-US" sz="2400" dirty="0" smtClean="0">
                <a:latin typeface="Calibri" panose="020F0502020204030204" pitchFamily="34" charset="0"/>
              </a:rPr>
              <a:t>Inducible Nitric Oxide Synthase (iNOS)</a:t>
            </a:r>
            <a:endParaRPr lang="en-US" sz="2400" dirty="0">
              <a:latin typeface="Calibri" panose="020F0502020204030204" pitchFamily="34" charset="0"/>
            </a:endParaRPr>
          </a:p>
        </p:txBody>
      </p:sp>
      <p:sp>
        <p:nvSpPr>
          <p:cNvPr id="3" name="Content Placeholder 2"/>
          <p:cNvSpPr>
            <a:spLocks noGrp="1"/>
          </p:cNvSpPr>
          <p:nvPr>
            <p:ph idx="1"/>
          </p:nvPr>
        </p:nvSpPr>
        <p:spPr/>
        <p:txBody>
          <a:bodyPr/>
          <a:lstStyle/>
          <a:p>
            <a:r>
              <a:rPr lang="en-US" dirty="0" smtClean="0">
                <a:latin typeface="Calibri" panose="020F0502020204030204" pitchFamily="34" charset="0"/>
              </a:rPr>
              <a:t>iNOS protein very low in most cell types</a:t>
            </a:r>
          </a:p>
          <a:p>
            <a:r>
              <a:rPr lang="en-US" dirty="0" smtClean="0">
                <a:latin typeface="Calibri" panose="020F0502020204030204" pitchFamily="34" charset="0"/>
              </a:rPr>
              <a:t>Large NO amounts produced on stimulation by cytokines</a:t>
            </a:r>
          </a:p>
          <a:p>
            <a:r>
              <a:rPr lang="en-US" dirty="0" smtClean="0">
                <a:latin typeface="Calibri" panose="020F0502020204030204" pitchFamily="34" charset="0"/>
              </a:rPr>
              <a:t>High levels of NO lead to cell toxicity</a:t>
            </a:r>
          </a:p>
          <a:p>
            <a:r>
              <a:rPr lang="en-US" dirty="0" smtClean="0">
                <a:latin typeface="Calibri" panose="020F0502020204030204" pitchFamily="34" charset="0"/>
              </a:rPr>
              <a:t>Enables iNOS to participate in anti-tumor activities</a:t>
            </a:r>
          </a:p>
          <a:p>
            <a:endParaRPr lang="en-US" dirty="0"/>
          </a:p>
        </p:txBody>
      </p:sp>
    </p:spTree>
    <p:extLst>
      <p:ext uri="{BB962C8B-B14F-4D97-AF65-F5344CB8AC3E}">
        <p14:creationId xmlns="" xmlns:p14="http://schemas.microsoft.com/office/powerpoint/2010/main" val="36653806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latin typeface="Calibri" panose="020F0502020204030204" pitchFamily="34" charset="0"/>
              </a:rPr>
              <a:t>Background</a:t>
            </a:r>
            <a:r>
              <a:rPr lang="en-US" dirty="0">
                <a:latin typeface="Calibri" panose="020F0502020204030204" pitchFamily="34" charset="0"/>
              </a:rPr>
              <a:t/>
            </a:r>
            <a:br>
              <a:rPr lang="en-US" dirty="0">
                <a:latin typeface="Calibri" panose="020F0502020204030204" pitchFamily="34" charset="0"/>
              </a:rPr>
            </a:br>
            <a:r>
              <a:rPr lang="en-US" sz="2000" dirty="0">
                <a:latin typeface="Calibri" panose="020F0502020204030204" pitchFamily="34" charset="0"/>
              </a:rPr>
              <a:t>Macrophages and Tumor-associated Macrophages (TAMs)</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latin typeface="Calibri" panose="020F0502020204030204" pitchFamily="34" charset="0"/>
              </a:rPr>
              <a:t>Large phagocytic bodies formed through differentiation of monocytes</a:t>
            </a:r>
          </a:p>
          <a:p>
            <a:r>
              <a:rPr lang="en-US" dirty="0" smtClean="0">
                <a:latin typeface="Calibri" panose="020F0502020204030204" pitchFamily="34" charset="0"/>
              </a:rPr>
              <a:t>Specialized cells that recognize, engulf, and destroy targets cells</a:t>
            </a:r>
          </a:p>
          <a:p>
            <a:r>
              <a:rPr lang="en-US" dirty="0" smtClean="0">
                <a:latin typeface="Calibri" panose="020F0502020204030204" pitchFamily="34" charset="0"/>
              </a:rPr>
              <a:t>First line of defense against infection</a:t>
            </a:r>
            <a:endParaRPr lang="en-US"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rPr>
              <a:t>Background</a:t>
            </a:r>
            <a:br>
              <a:rPr lang="en-US" dirty="0">
                <a:latin typeface="Calibri" panose="020F0502020204030204" pitchFamily="34" charset="0"/>
              </a:rPr>
            </a:br>
            <a:r>
              <a:rPr lang="en-US" sz="2400" dirty="0">
                <a:latin typeface="Calibri" panose="020F0502020204030204" pitchFamily="34" charset="0"/>
              </a:rPr>
              <a:t>Macrophages and Tumor-associated Macrophages (TAMs)</a:t>
            </a:r>
          </a:p>
        </p:txBody>
      </p:sp>
      <p:sp>
        <p:nvSpPr>
          <p:cNvPr id="3" name="Content Placeholder 2"/>
          <p:cNvSpPr>
            <a:spLocks noGrp="1"/>
          </p:cNvSpPr>
          <p:nvPr>
            <p:ph idx="1"/>
          </p:nvPr>
        </p:nvSpPr>
        <p:spPr/>
        <p:txBody>
          <a:bodyPr/>
          <a:lstStyle/>
          <a:p>
            <a:r>
              <a:rPr lang="en-US" dirty="0" smtClean="0">
                <a:latin typeface="Calibri" panose="020F0502020204030204" pitchFamily="34" charset="0"/>
              </a:rPr>
              <a:t>Polarized into classical M1 or alternative M2 activation</a:t>
            </a:r>
          </a:p>
          <a:p>
            <a:r>
              <a:rPr lang="en-US" dirty="0" smtClean="0">
                <a:latin typeface="Calibri" panose="020F0502020204030204" pitchFamily="34" charset="0"/>
              </a:rPr>
              <a:t>M1 killer macrophages; contain iNOS</a:t>
            </a:r>
          </a:p>
          <a:p>
            <a:r>
              <a:rPr lang="en-US" dirty="0" smtClean="0">
                <a:latin typeface="Calibri" panose="020F0502020204030204" pitchFamily="34" charset="0"/>
              </a:rPr>
              <a:t>Infiltrate and accumulate in tumors</a:t>
            </a:r>
          </a:p>
          <a:p>
            <a:pPr marL="0" indent="0">
              <a:buNone/>
            </a:pPr>
            <a:endParaRPr lang="en-US" dirty="0">
              <a:latin typeface="Calibri" panose="020F0502020204030204" pitchFamily="34" charset="0"/>
            </a:endParaRPr>
          </a:p>
        </p:txBody>
      </p:sp>
    </p:spTree>
    <p:extLst>
      <p:ext uri="{BB962C8B-B14F-4D97-AF65-F5344CB8AC3E}">
        <p14:creationId xmlns="" xmlns:p14="http://schemas.microsoft.com/office/powerpoint/2010/main" val="24279634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rPr>
              <a:t>Background</a:t>
            </a:r>
            <a:br>
              <a:rPr lang="en-US" dirty="0">
                <a:latin typeface="Calibri" panose="020F0502020204030204" pitchFamily="34" charset="0"/>
              </a:rPr>
            </a:br>
            <a:r>
              <a:rPr lang="en-US" sz="2400" dirty="0">
                <a:latin typeface="Calibri" panose="020F0502020204030204" pitchFamily="34" charset="0"/>
              </a:rPr>
              <a:t>Macrophages and Tumor-associated Macrophages (TAMs)</a:t>
            </a:r>
          </a:p>
        </p:txBody>
      </p:sp>
      <p:sp>
        <p:nvSpPr>
          <p:cNvPr id="3" name="Content Placeholder 2"/>
          <p:cNvSpPr>
            <a:spLocks noGrp="1"/>
          </p:cNvSpPr>
          <p:nvPr>
            <p:ph idx="1"/>
          </p:nvPr>
        </p:nvSpPr>
        <p:spPr/>
        <p:txBody>
          <a:bodyPr/>
          <a:lstStyle/>
          <a:p>
            <a:r>
              <a:rPr lang="en-US" dirty="0" smtClean="0">
                <a:latin typeface="Calibri" panose="020F0502020204030204" pitchFamily="34" charset="0"/>
              </a:rPr>
              <a:t>In TME, alternatively activated M2 phenotype</a:t>
            </a:r>
          </a:p>
          <a:p>
            <a:r>
              <a:rPr lang="en-US" dirty="0" smtClean="0">
                <a:latin typeface="Calibri" panose="020F0502020204030204" pitchFamily="34" charset="0"/>
              </a:rPr>
              <a:t>M2 characterized by low amounts of NO</a:t>
            </a:r>
          </a:p>
          <a:p>
            <a:r>
              <a:rPr lang="en-US" dirty="0" smtClean="0">
                <a:latin typeface="Calibri" panose="020F0502020204030204" pitchFamily="34" charset="0"/>
              </a:rPr>
              <a:t>Promote tumor growth and develop</a:t>
            </a:r>
          </a:p>
          <a:p>
            <a:r>
              <a:rPr lang="en-US" dirty="0" smtClean="0">
                <a:latin typeface="Calibri" panose="020F0502020204030204" pitchFamily="34" charset="0"/>
              </a:rPr>
              <a:t>TAMs</a:t>
            </a:r>
            <a:endParaRPr lang="en-US" dirty="0">
              <a:latin typeface="Calibri" panose="020F0502020204030204" pitchFamily="34" charset="0"/>
            </a:endParaRPr>
          </a:p>
        </p:txBody>
      </p:sp>
    </p:spTree>
    <p:extLst>
      <p:ext uri="{BB962C8B-B14F-4D97-AF65-F5344CB8AC3E}">
        <p14:creationId xmlns="" xmlns:p14="http://schemas.microsoft.com/office/powerpoint/2010/main" val="27392515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Background</a:t>
            </a:r>
            <a:br>
              <a:rPr lang="en-US" dirty="0" smtClean="0">
                <a:latin typeface="Calibri" panose="020F0502020204030204" pitchFamily="34" charset="0"/>
              </a:rPr>
            </a:br>
            <a:r>
              <a:rPr lang="en-US" sz="2400" dirty="0" smtClean="0">
                <a:latin typeface="Calibri" panose="020F0502020204030204" pitchFamily="34" charset="0"/>
              </a:rPr>
              <a:t>microRNA 146a</a:t>
            </a:r>
            <a:endParaRPr lang="en-US" sz="2400" dirty="0">
              <a:latin typeface="Calibri" panose="020F0502020204030204" pitchFamily="34" charset="0"/>
            </a:endParaRPr>
          </a:p>
        </p:txBody>
      </p:sp>
      <p:sp>
        <p:nvSpPr>
          <p:cNvPr id="3" name="Content Placeholder 2"/>
          <p:cNvSpPr>
            <a:spLocks noGrp="1"/>
          </p:cNvSpPr>
          <p:nvPr>
            <p:ph idx="1"/>
          </p:nvPr>
        </p:nvSpPr>
        <p:spPr/>
        <p:txBody>
          <a:bodyPr>
            <a:normAutofit/>
          </a:bodyPr>
          <a:lstStyle/>
          <a:p>
            <a:r>
              <a:rPr lang="en-US" dirty="0" smtClean="0">
                <a:latin typeface="Calibri" panose="020F0502020204030204" pitchFamily="34" charset="0"/>
              </a:rPr>
              <a:t>20-24 nucleotides in length (average mRNA transcript range from 60-4000 nucleotides)</a:t>
            </a:r>
          </a:p>
          <a:p>
            <a:r>
              <a:rPr lang="en-US" dirty="0" smtClean="0">
                <a:latin typeface="Calibri" panose="020F0502020204030204" pitchFamily="34" charset="0"/>
              </a:rPr>
              <a:t>MicroRNAs </a:t>
            </a:r>
            <a:r>
              <a:rPr lang="en-US" dirty="0">
                <a:latin typeface="Calibri" panose="020F0502020204030204" pitchFamily="34" charset="0"/>
              </a:rPr>
              <a:t>(miRNA) are special RNA molecules that inhibit transcripts by binding to the 3’ untranslated region (UTR) of the mRNA </a:t>
            </a:r>
          </a:p>
          <a:p>
            <a:pPr marL="0" indent="0">
              <a:buNone/>
            </a:pPr>
            <a:endParaRPr lang="en-US" dirty="0"/>
          </a:p>
        </p:txBody>
      </p:sp>
      <p:pic>
        <p:nvPicPr>
          <p:cNvPr id="8" name="Picture 7"/>
          <p:cNvPicPr>
            <a:picLocks noChangeAspect="1"/>
          </p:cNvPicPr>
          <p:nvPr/>
        </p:nvPicPr>
        <p:blipFill>
          <a:blip r:embed="rId2"/>
          <a:stretch>
            <a:fillRect/>
          </a:stretch>
        </p:blipFill>
        <p:spPr>
          <a:xfrm>
            <a:off x="838200" y="4978400"/>
            <a:ext cx="7564439" cy="1158082"/>
          </a:xfrm>
          <a:prstGeom prst="rect">
            <a:avLst/>
          </a:prstGeom>
        </p:spPr>
      </p:pic>
      <p:sp>
        <p:nvSpPr>
          <p:cNvPr id="9" name="TextBox 8"/>
          <p:cNvSpPr txBox="1"/>
          <p:nvPr/>
        </p:nvSpPr>
        <p:spPr>
          <a:xfrm>
            <a:off x="647700" y="6235700"/>
            <a:ext cx="8343900" cy="246221"/>
          </a:xfrm>
          <a:prstGeom prst="rect">
            <a:avLst/>
          </a:prstGeom>
          <a:noFill/>
        </p:spPr>
        <p:txBody>
          <a:bodyPr wrap="square" rtlCol="0">
            <a:spAutoFit/>
          </a:bodyPr>
          <a:lstStyle/>
          <a:p>
            <a:r>
              <a:rPr lang="en-US" sz="1000" dirty="0" smtClean="0">
                <a:latin typeface="Calibri" panose="020F0502020204030204" pitchFamily="34" charset="0"/>
              </a:rPr>
              <a:t>Figure 2. Messenger RNA. http</a:t>
            </a:r>
            <a:r>
              <a:rPr lang="en-US" sz="1000" dirty="0">
                <a:latin typeface="Calibri" panose="020F0502020204030204" pitchFamily="34" charset="0"/>
              </a:rPr>
              <a:t>://blog-biosyn.com/2013/04/11/what-are-microrna-mirna-mimics/</a:t>
            </a:r>
          </a:p>
        </p:txBody>
      </p:sp>
    </p:spTree>
    <p:extLst>
      <p:ext uri="{BB962C8B-B14F-4D97-AF65-F5344CB8AC3E}">
        <p14:creationId xmlns="" xmlns:p14="http://schemas.microsoft.com/office/powerpoint/2010/main" val="37174309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Background</a:t>
            </a:r>
            <a:br>
              <a:rPr lang="en-US" dirty="0" smtClean="0">
                <a:latin typeface="Calibri" panose="020F0502020204030204" pitchFamily="34" charset="0"/>
              </a:rPr>
            </a:br>
            <a:r>
              <a:rPr lang="en-US" sz="2400" dirty="0" smtClean="0">
                <a:latin typeface="Calibri" panose="020F0502020204030204" pitchFamily="34" charset="0"/>
              </a:rPr>
              <a:t>microRNA 146a</a:t>
            </a:r>
            <a:endParaRPr lang="en-US" sz="2400" dirty="0">
              <a:latin typeface="Calibri" panose="020F0502020204030204" pitchFamily="34" charset="0"/>
            </a:endParaRPr>
          </a:p>
        </p:txBody>
      </p:sp>
      <p:pic>
        <p:nvPicPr>
          <p:cNvPr id="4" name="Content Placeholder 3"/>
          <p:cNvPicPr>
            <a:picLocks noGrp="1" noChangeAspect="1"/>
          </p:cNvPicPr>
          <p:nvPr>
            <p:ph idx="1"/>
          </p:nvPr>
        </p:nvPicPr>
        <p:blipFill>
          <a:blip r:embed="rId2"/>
          <a:stretch>
            <a:fillRect/>
          </a:stretch>
        </p:blipFill>
        <p:spPr>
          <a:xfrm>
            <a:off x="812800" y="2717800"/>
            <a:ext cx="6733512" cy="2332157"/>
          </a:xfrm>
          <a:prstGeom prst="rect">
            <a:avLst/>
          </a:prstGeom>
        </p:spPr>
      </p:pic>
      <p:sp>
        <p:nvSpPr>
          <p:cNvPr id="5" name="Rectangle 4"/>
          <p:cNvSpPr/>
          <p:nvPr/>
        </p:nvSpPr>
        <p:spPr>
          <a:xfrm>
            <a:off x="1130300" y="5956450"/>
            <a:ext cx="7086600" cy="246221"/>
          </a:xfrm>
          <a:prstGeom prst="rect">
            <a:avLst/>
          </a:prstGeom>
        </p:spPr>
        <p:txBody>
          <a:bodyPr wrap="square">
            <a:spAutoFit/>
          </a:bodyPr>
          <a:lstStyle/>
          <a:p>
            <a:r>
              <a:rPr lang="en-US" sz="1000" dirty="0">
                <a:latin typeface="Calibri" panose="020F0502020204030204" pitchFamily="34" charset="0"/>
              </a:rPr>
              <a:t>Figure </a:t>
            </a:r>
            <a:r>
              <a:rPr lang="en-US" sz="1000" dirty="0" smtClean="0">
                <a:latin typeface="Calibri" panose="020F0502020204030204" pitchFamily="34" charset="0"/>
              </a:rPr>
              <a:t>3. </a:t>
            </a:r>
            <a:r>
              <a:rPr lang="en-US" sz="1000" dirty="0">
                <a:latin typeface="Calibri" panose="020F0502020204030204" pitchFamily="34" charset="0"/>
              </a:rPr>
              <a:t>Central Dogma. http://biology.tutorvista.com/cell/central-dogma.html</a:t>
            </a:r>
          </a:p>
        </p:txBody>
      </p:sp>
    </p:spTree>
    <p:extLst>
      <p:ext uri="{BB962C8B-B14F-4D97-AF65-F5344CB8AC3E}">
        <p14:creationId xmlns="" xmlns:p14="http://schemas.microsoft.com/office/powerpoint/2010/main" val="1946708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rPr>
              <a:t>Background</a:t>
            </a:r>
            <a:br>
              <a:rPr lang="en-US" dirty="0">
                <a:latin typeface="Calibri" panose="020F0502020204030204" pitchFamily="34" charset="0"/>
              </a:rPr>
            </a:br>
            <a:r>
              <a:rPr lang="en-US" sz="2400" dirty="0">
                <a:latin typeface="Calibri" panose="020F0502020204030204" pitchFamily="34" charset="0"/>
              </a:rPr>
              <a:t>microRNA 146a</a:t>
            </a:r>
          </a:p>
        </p:txBody>
      </p:sp>
      <p:pic>
        <p:nvPicPr>
          <p:cNvPr id="4" name="Content Placeholder 3"/>
          <p:cNvPicPr>
            <a:picLocks noGrp="1" noChangeAspect="1"/>
          </p:cNvPicPr>
          <p:nvPr>
            <p:ph idx="1"/>
          </p:nvPr>
        </p:nvPicPr>
        <p:blipFill>
          <a:blip r:embed="rId2"/>
          <a:stretch>
            <a:fillRect/>
          </a:stretch>
        </p:blipFill>
        <p:spPr>
          <a:xfrm>
            <a:off x="457200" y="2262188"/>
            <a:ext cx="7454900" cy="3267075"/>
          </a:xfrm>
          <a:prstGeom prst="rect">
            <a:avLst/>
          </a:prstGeom>
        </p:spPr>
      </p:pic>
      <p:sp>
        <p:nvSpPr>
          <p:cNvPr id="5" name="TextBox 4"/>
          <p:cNvSpPr txBox="1"/>
          <p:nvPr/>
        </p:nvSpPr>
        <p:spPr>
          <a:xfrm>
            <a:off x="609600" y="5529263"/>
            <a:ext cx="7442200" cy="1384995"/>
          </a:xfrm>
          <a:prstGeom prst="rect">
            <a:avLst/>
          </a:prstGeom>
          <a:noFill/>
        </p:spPr>
        <p:txBody>
          <a:bodyPr wrap="square" rtlCol="0">
            <a:spAutoFit/>
          </a:bodyPr>
          <a:lstStyle/>
          <a:p>
            <a:r>
              <a:rPr lang="en-US" sz="1200" dirty="0">
                <a:latin typeface="Calibri" panose="020F0502020204030204" pitchFamily="34" charset="0"/>
              </a:rPr>
              <a:t>Figure </a:t>
            </a:r>
            <a:r>
              <a:rPr lang="en-US" sz="1200" dirty="0" smtClean="0">
                <a:latin typeface="Calibri" panose="020F0502020204030204" pitchFamily="34" charset="0"/>
              </a:rPr>
              <a:t>4: </a:t>
            </a:r>
            <a:r>
              <a:rPr lang="en-US" sz="1200" dirty="0">
                <a:latin typeface="Calibri" panose="020F0502020204030204" pitchFamily="34" charset="0"/>
              </a:rPr>
              <a:t>Biogenesis of miRNAs and assembly into RISC complex. RNA Pol II creates capped and </a:t>
            </a:r>
            <a:r>
              <a:rPr lang="en-US" sz="1200" dirty="0" err="1">
                <a:latin typeface="Calibri" panose="020F0502020204030204" pitchFamily="34" charset="0"/>
              </a:rPr>
              <a:t>polyadenylated</a:t>
            </a:r>
            <a:r>
              <a:rPr lang="en-US" sz="1200" dirty="0">
                <a:latin typeface="Calibri" panose="020F0502020204030204" pitchFamily="34" charset="0"/>
              </a:rPr>
              <a:t> </a:t>
            </a:r>
            <a:r>
              <a:rPr lang="en-US" sz="1200" dirty="0" err="1">
                <a:latin typeface="Calibri" panose="020F0502020204030204" pitchFamily="34" charset="0"/>
              </a:rPr>
              <a:t>pri</a:t>
            </a:r>
            <a:r>
              <a:rPr lang="en-US" sz="1200" dirty="0">
                <a:latin typeface="Calibri" panose="020F0502020204030204" pitchFamily="34" charset="0"/>
              </a:rPr>
              <a:t>-miRNAs which are processed by </a:t>
            </a:r>
            <a:r>
              <a:rPr lang="en-US" sz="1200" dirty="0" err="1">
                <a:latin typeface="Calibri" panose="020F0502020204030204" pitchFamily="34" charset="0"/>
              </a:rPr>
              <a:t>Drosha</a:t>
            </a:r>
            <a:r>
              <a:rPr lang="en-US" sz="1200" dirty="0">
                <a:latin typeface="Calibri" panose="020F0502020204030204" pitchFamily="34" charset="0"/>
              </a:rPr>
              <a:t> in the nucleus to generate pre-miRNAs. After translocation into the cytoplasm by Exportin-5, pre-miRNAs are processed by Dicer to form the mature miRNA/miRNA* duplex. After processing, miRNA strands are loaded into the RISC complex and the miRNA* strand is destroyed. The mature miRNA directs repression of mRNA containing partially complementary miRNA binding sites with the 3’ UTR within a processing body (P-body).</a:t>
            </a:r>
          </a:p>
          <a:p>
            <a:r>
              <a:rPr lang="en-US" sz="1200" dirty="0">
                <a:latin typeface="Calibri" panose="020F0502020204030204" pitchFamily="34" charset="0"/>
              </a:rPr>
              <a:t>(Source: http://circ.ahajournals.org/content/119/16/2217/F1.expansion.html)</a:t>
            </a:r>
          </a:p>
        </p:txBody>
      </p:sp>
    </p:spTree>
    <p:extLst>
      <p:ext uri="{BB962C8B-B14F-4D97-AF65-F5344CB8AC3E}">
        <p14:creationId xmlns="" xmlns:p14="http://schemas.microsoft.com/office/powerpoint/2010/main" val="1282115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Background</a:t>
            </a:r>
            <a:br>
              <a:rPr lang="en-US" dirty="0" smtClean="0">
                <a:latin typeface="Calibri" panose="020F0502020204030204" pitchFamily="34" charset="0"/>
              </a:rPr>
            </a:br>
            <a:r>
              <a:rPr lang="en-US" sz="2400" dirty="0" smtClean="0">
                <a:latin typeface="Calibri" panose="020F0502020204030204" pitchFamily="34" charset="0"/>
              </a:rPr>
              <a:t>Exosomes</a:t>
            </a:r>
            <a:endParaRPr lang="en-US" sz="2400" dirty="0">
              <a:latin typeface="Calibri" panose="020F0502020204030204" pitchFamily="34" charset="0"/>
            </a:endParaRPr>
          </a:p>
        </p:txBody>
      </p:sp>
      <p:sp>
        <p:nvSpPr>
          <p:cNvPr id="3" name="Content Placeholder 2"/>
          <p:cNvSpPr>
            <a:spLocks noGrp="1"/>
          </p:cNvSpPr>
          <p:nvPr>
            <p:ph idx="1"/>
          </p:nvPr>
        </p:nvSpPr>
        <p:spPr/>
        <p:txBody>
          <a:bodyPr/>
          <a:lstStyle/>
          <a:p>
            <a:r>
              <a:rPr lang="en-US" dirty="0" smtClean="0">
                <a:latin typeface="Calibri" panose="020F0502020204030204" pitchFamily="34" charset="0"/>
              </a:rPr>
              <a:t>Small vesicles containing RNA and protein</a:t>
            </a:r>
          </a:p>
          <a:p>
            <a:r>
              <a:rPr lang="en-US" dirty="0" smtClean="0">
                <a:latin typeface="Calibri" panose="020F0502020204030204" pitchFamily="34" charset="0"/>
              </a:rPr>
              <a:t>Involved in intercellular communication</a:t>
            </a:r>
            <a:endParaRPr lang="en-US" dirty="0">
              <a:latin typeface="Calibri" panose="020F0502020204030204" pitchFamily="34" charset="0"/>
            </a:endParaRPr>
          </a:p>
        </p:txBody>
      </p:sp>
    </p:spTree>
    <p:extLst>
      <p:ext uri="{BB962C8B-B14F-4D97-AF65-F5344CB8AC3E}">
        <p14:creationId xmlns="" xmlns:p14="http://schemas.microsoft.com/office/powerpoint/2010/main" val="8257300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Hypothesis</a:t>
            </a:r>
            <a:endParaRPr lang="en-US" dirty="0">
              <a:latin typeface="Calibri" panose="020F0502020204030204" pitchFamily="34" charset="0"/>
            </a:endParaRPr>
          </a:p>
        </p:txBody>
      </p:sp>
      <p:sp>
        <p:nvSpPr>
          <p:cNvPr id="3" name="Content Placeholder 2"/>
          <p:cNvSpPr>
            <a:spLocks noGrp="1"/>
          </p:cNvSpPr>
          <p:nvPr>
            <p:ph idx="1"/>
          </p:nvPr>
        </p:nvSpPr>
        <p:spPr/>
        <p:txBody>
          <a:bodyPr/>
          <a:lstStyle/>
          <a:p>
            <a:r>
              <a:rPr lang="en-US" dirty="0" smtClean="0">
                <a:latin typeface="Calibri" panose="020F0502020204030204" pitchFamily="34" charset="0"/>
              </a:rPr>
              <a:t>miRNA 146α </a:t>
            </a:r>
            <a:r>
              <a:rPr lang="en-US" dirty="0">
                <a:latin typeface="Calibri" panose="020F0502020204030204" pitchFamily="34" charset="0"/>
              </a:rPr>
              <a:t>is upregulated </a:t>
            </a:r>
            <a:r>
              <a:rPr lang="en-US" dirty="0" smtClean="0">
                <a:latin typeface="Calibri" panose="020F0502020204030204" pitchFamily="34" charset="0"/>
              </a:rPr>
              <a:t>and </a:t>
            </a:r>
            <a:r>
              <a:rPr lang="en-US" dirty="0">
                <a:latin typeface="Calibri" panose="020F0502020204030204" pitchFamily="34" charset="0"/>
              </a:rPr>
              <a:t>delivered in exosomes by the cancer cells in the </a:t>
            </a:r>
            <a:r>
              <a:rPr lang="en-US" dirty="0" smtClean="0">
                <a:latin typeface="Calibri" panose="020F0502020204030204" pitchFamily="34" charset="0"/>
              </a:rPr>
              <a:t>tumor microenvironment (TME) </a:t>
            </a:r>
            <a:r>
              <a:rPr lang="en-US" dirty="0">
                <a:latin typeface="Calibri" panose="020F0502020204030204" pitchFamily="34" charset="0"/>
              </a:rPr>
              <a:t>to inhibit the iNOS transcript of the macrophages </a:t>
            </a:r>
            <a:endParaRPr lang="en-US" dirty="0" smtClean="0">
              <a:latin typeface="Calibri" panose="020F0502020204030204" pitchFamily="34" charset="0"/>
            </a:endParaRPr>
          </a:p>
          <a:p>
            <a:r>
              <a:rPr lang="en-US" dirty="0" smtClean="0">
                <a:latin typeface="Calibri" panose="020F0502020204030204" pitchFamily="34" charset="0"/>
              </a:rPr>
              <a:t>By this, cancer cells escape macrophage-mediated cell death and obtain a survival advantage</a:t>
            </a:r>
            <a:endParaRPr lang="en-US"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Specific Aims</a:t>
            </a:r>
            <a:endParaRPr lang="en-US" dirty="0">
              <a:latin typeface="Calibri" panose="020F0502020204030204" pitchFamily="34" charset="0"/>
            </a:endParaRPr>
          </a:p>
        </p:txBody>
      </p:sp>
      <p:sp>
        <p:nvSpPr>
          <p:cNvPr id="3" name="Content Placeholder 2"/>
          <p:cNvSpPr>
            <a:spLocks noGrp="1"/>
          </p:cNvSpPr>
          <p:nvPr>
            <p:ph idx="1"/>
          </p:nvPr>
        </p:nvSpPr>
        <p:spPr/>
        <p:txBody>
          <a:bodyPr/>
          <a:lstStyle/>
          <a:p>
            <a:r>
              <a:rPr lang="en-US" dirty="0" smtClean="0">
                <a:latin typeface="Calibri" panose="020F0502020204030204" pitchFamily="34" charset="0"/>
              </a:rPr>
              <a:t>Investigate expression of iNOS gene in various cancer and primary cell lines</a:t>
            </a:r>
          </a:p>
          <a:p>
            <a:r>
              <a:rPr lang="en-US" dirty="0" smtClean="0">
                <a:latin typeface="Calibri" panose="020F0502020204030204" pitchFamily="34" charset="0"/>
              </a:rPr>
              <a:t>Study/compare iNOS protein expression and NO Assay results in cancer and primary cell lines</a:t>
            </a:r>
          </a:p>
          <a:p>
            <a:r>
              <a:rPr lang="en-US" dirty="0" smtClean="0">
                <a:latin typeface="Calibri" panose="020F0502020204030204" pitchFamily="34" charset="0"/>
                <a:cs typeface="Times New Roman"/>
              </a:rPr>
              <a:t>Study/compare miRNA </a:t>
            </a:r>
            <a:r>
              <a:rPr lang="el-GR" dirty="0">
                <a:latin typeface="Calibri" panose="020F0502020204030204" pitchFamily="34" charset="0"/>
                <a:cs typeface="Times New Roman"/>
              </a:rPr>
              <a:t>146α </a:t>
            </a:r>
            <a:r>
              <a:rPr lang="en-US" dirty="0" smtClean="0">
                <a:latin typeface="Calibri" panose="020F0502020204030204" pitchFamily="34" charset="0"/>
                <a:cs typeface="Times New Roman"/>
              </a:rPr>
              <a:t>expression in cancer and primary lines</a:t>
            </a:r>
          </a:p>
          <a:p>
            <a:r>
              <a:rPr lang="en-US" dirty="0" smtClean="0">
                <a:latin typeface="Calibri" panose="020F0502020204030204" pitchFamily="34" charset="0"/>
              </a:rPr>
              <a:t>Study roles </a:t>
            </a:r>
            <a:r>
              <a:rPr lang="en-US" dirty="0">
                <a:latin typeface="Calibri" panose="020F0502020204030204" pitchFamily="34" charset="0"/>
              </a:rPr>
              <a:t>of miRNA 146</a:t>
            </a:r>
            <a:r>
              <a:rPr lang="el-GR" dirty="0">
                <a:latin typeface="Calibri" panose="020F0502020204030204" pitchFamily="34" charset="0"/>
              </a:rPr>
              <a:t>α </a:t>
            </a:r>
            <a:r>
              <a:rPr lang="en-US" dirty="0" smtClean="0">
                <a:latin typeface="Calibri" panose="020F0502020204030204" pitchFamily="34" charset="0"/>
              </a:rPr>
              <a:t>in the TME</a:t>
            </a:r>
            <a:endParaRPr lang="en-US" dirty="0">
              <a:latin typeface="Calibri" panose="020F0502020204030204" pitchFamily="34" charset="0"/>
            </a:endParaRPr>
          </a:p>
        </p:txBody>
      </p:sp>
    </p:spTree>
    <p:extLst>
      <p:ext uri="{BB962C8B-B14F-4D97-AF65-F5344CB8AC3E}">
        <p14:creationId xmlns="" xmlns:p14="http://schemas.microsoft.com/office/powerpoint/2010/main" val="137786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Materials and Methods</a:t>
            </a:r>
            <a:br>
              <a:rPr lang="en-US" dirty="0" smtClean="0">
                <a:latin typeface="Calibri" panose="020F0502020204030204" pitchFamily="34" charset="0"/>
              </a:rPr>
            </a:br>
            <a:r>
              <a:rPr lang="en-US" sz="2400" dirty="0" smtClean="0">
                <a:latin typeface="Calibri" panose="020F0502020204030204" pitchFamily="34" charset="0"/>
              </a:rPr>
              <a:t>Cell Culture</a:t>
            </a:r>
            <a:endParaRPr lang="en-US" sz="2400" dirty="0">
              <a:latin typeface="Calibri" panose="020F0502020204030204" pitchFamily="34" charset="0"/>
            </a:endParaRPr>
          </a:p>
        </p:txBody>
      </p:sp>
      <p:sp>
        <p:nvSpPr>
          <p:cNvPr id="3" name="Content Placeholder 2"/>
          <p:cNvSpPr>
            <a:spLocks noGrp="1"/>
          </p:cNvSpPr>
          <p:nvPr>
            <p:ph idx="1"/>
          </p:nvPr>
        </p:nvSpPr>
        <p:spPr>
          <a:xfrm>
            <a:off x="739775" y="2463801"/>
            <a:ext cx="7662864" cy="3573464"/>
          </a:xfrm>
        </p:spPr>
        <p:txBody>
          <a:bodyPr/>
          <a:lstStyle/>
          <a:p>
            <a:r>
              <a:rPr lang="en-US" dirty="0" smtClean="0">
                <a:latin typeface="Calibri" panose="020F0502020204030204" pitchFamily="34" charset="0"/>
              </a:rPr>
              <a:t>Cells requiring CO</a:t>
            </a:r>
            <a:r>
              <a:rPr lang="en-US" sz="1000" dirty="0" smtClean="0">
                <a:latin typeface="Calibri" panose="020F0502020204030204" pitchFamily="34" charset="0"/>
              </a:rPr>
              <a:t>2</a:t>
            </a:r>
            <a:r>
              <a:rPr lang="en-US" sz="1050" dirty="0" smtClean="0">
                <a:latin typeface="Calibri" panose="020F0502020204030204" pitchFamily="34" charset="0"/>
              </a:rPr>
              <a:t>  </a:t>
            </a:r>
            <a:r>
              <a:rPr lang="en-US" dirty="0" smtClean="0">
                <a:latin typeface="Calibri" panose="020F0502020204030204" pitchFamily="34" charset="0"/>
              </a:rPr>
              <a:t>were incubated at 37°C and maintained at 5</a:t>
            </a:r>
            <a:r>
              <a:rPr lang="en-US" dirty="0">
                <a:latin typeface="Calibri" panose="020F0502020204030204" pitchFamily="34" charset="0"/>
              </a:rPr>
              <a:t>% </a:t>
            </a:r>
            <a:r>
              <a:rPr lang="en-US" dirty="0" smtClean="0">
                <a:latin typeface="Calibri" panose="020F0502020204030204" pitchFamily="34" charset="0"/>
              </a:rPr>
              <a:t>CO</a:t>
            </a:r>
            <a:r>
              <a:rPr lang="en-US" sz="1000" dirty="0" smtClean="0">
                <a:latin typeface="Calibri" panose="020F0502020204030204" pitchFamily="34" charset="0"/>
              </a:rPr>
              <a:t>2</a:t>
            </a:r>
          </a:p>
          <a:p>
            <a:r>
              <a:rPr lang="en-US" dirty="0" smtClean="0">
                <a:latin typeface="Calibri" panose="020F0502020204030204" pitchFamily="34" charset="0"/>
              </a:rPr>
              <a:t>Non-CO</a:t>
            </a:r>
            <a:r>
              <a:rPr lang="en-US" sz="1000" dirty="0" smtClean="0">
                <a:latin typeface="Calibri" panose="020F0502020204030204" pitchFamily="34" charset="0"/>
              </a:rPr>
              <a:t>2 </a:t>
            </a:r>
            <a:r>
              <a:rPr lang="en-US" dirty="0" smtClean="0">
                <a:latin typeface="Calibri" panose="020F0502020204030204" pitchFamily="34" charset="0"/>
              </a:rPr>
              <a:t>cells were incubated at 37°C in absences of CO</a:t>
            </a:r>
            <a:r>
              <a:rPr lang="en-US" sz="1000" dirty="0" smtClean="0">
                <a:latin typeface="Calibri" panose="020F0502020204030204" pitchFamily="34" charset="0"/>
              </a:rPr>
              <a:t>2 </a:t>
            </a:r>
            <a:endParaRPr lang="en-US" dirty="0" smtClean="0">
              <a:latin typeface="Calibri" panose="020F0502020204030204" pitchFamily="34" charset="0"/>
            </a:endParaRPr>
          </a:p>
          <a:p>
            <a:r>
              <a:rPr lang="en-US" dirty="0" smtClean="0">
                <a:latin typeface="Calibri" panose="020F0502020204030204" pitchFamily="34" charset="0"/>
              </a:rPr>
              <a:t>Cells were split or medium was changed 2 to 3 times a week for maintenance</a:t>
            </a:r>
            <a:endParaRPr lang="en-US" dirty="0">
              <a:latin typeface="Calibri" panose="020F0502020204030204" pitchFamily="34" charset="0"/>
            </a:endParaRPr>
          </a:p>
          <a:p>
            <a:endParaRPr lang="en-US" dirty="0" smtClean="0"/>
          </a:p>
        </p:txBody>
      </p:sp>
    </p:spTree>
    <p:extLst>
      <p:ext uri="{BB962C8B-B14F-4D97-AF65-F5344CB8AC3E}">
        <p14:creationId xmlns="" xmlns:p14="http://schemas.microsoft.com/office/powerpoint/2010/main" val="34143067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Materials and Methods</a:t>
            </a:r>
            <a:br>
              <a:rPr lang="en-US" dirty="0" smtClean="0">
                <a:latin typeface="Calibri" panose="020F0502020204030204" pitchFamily="34" charset="0"/>
              </a:rPr>
            </a:br>
            <a:r>
              <a:rPr lang="en-US" sz="2400" dirty="0" smtClean="0">
                <a:latin typeface="Calibri" panose="020F0502020204030204" pitchFamily="34" charset="0"/>
              </a:rPr>
              <a:t>Trypan Blue Assay</a:t>
            </a:r>
            <a:endParaRPr lang="en-US" sz="2400" dirty="0">
              <a:latin typeface="Calibri" panose="020F0502020204030204" pitchFamily="34" charset="0"/>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2036216671"/>
              </p:ext>
            </p:extLst>
          </p:nvPr>
        </p:nvGraphicFramePr>
        <p:xfrm>
          <a:off x="739775" y="2770188"/>
          <a:ext cx="7662863" cy="3363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083535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Materials and Methods</a:t>
            </a:r>
            <a:br>
              <a:rPr lang="en-US" dirty="0" smtClean="0">
                <a:latin typeface="Calibri" panose="020F0502020204030204" pitchFamily="34" charset="0"/>
              </a:rPr>
            </a:br>
            <a:r>
              <a:rPr lang="en-US" sz="2400" dirty="0" smtClean="0">
                <a:latin typeface="Calibri" panose="020F0502020204030204" pitchFamily="34" charset="0"/>
              </a:rPr>
              <a:t>Nitric Oxide Assay</a:t>
            </a:r>
            <a:endParaRPr lang="en-US" sz="2400" dirty="0">
              <a:latin typeface="Calibri" panose="020F0502020204030204" pitchFamily="34" charset="0"/>
            </a:endParaRPr>
          </a:p>
        </p:txBody>
      </p:sp>
      <p:sp>
        <p:nvSpPr>
          <p:cNvPr id="3" name="Content Placeholder 2"/>
          <p:cNvSpPr>
            <a:spLocks noGrp="1"/>
          </p:cNvSpPr>
          <p:nvPr>
            <p:ph idx="1"/>
          </p:nvPr>
        </p:nvSpPr>
        <p:spPr/>
        <p:txBody>
          <a:bodyPr>
            <a:normAutofit fontScale="92500"/>
          </a:bodyPr>
          <a:lstStyle/>
          <a:p>
            <a:r>
              <a:rPr lang="en-US" dirty="0" smtClean="0">
                <a:latin typeface="Calibri" panose="020F0502020204030204" pitchFamily="34" charset="0"/>
              </a:rPr>
              <a:t>Griess reagents were allowed to equilibrate to room temperature</a:t>
            </a:r>
          </a:p>
          <a:p>
            <a:r>
              <a:rPr lang="en-US" dirty="0" smtClean="0">
                <a:latin typeface="Calibri" panose="020F0502020204030204" pitchFamily="34" charset="0"/>
              </a:rPr>
              <a:t>50 µl of experimental sample and 50 µl of Sulfanilamide Solution</a:t>
            </a:r>
          </a:p>
          <a:p>
            <a:r>
              <a:rPr lang="en-US" dirty="0" smtClean="0">
                <a:latin typeface="Calibri" panose="020F0502020204030204" pitchFamily="34" charset="0"/>
              </a:rPr>
              <a:t>Incubate at room temperature 5-10 min protected from light</a:t>
            </a:r>
          </a:p>
          <a:p>
            <a:r>
              <a:rPr lang="en-US" dirty="0" smtClean="0">
                <a:latin typeface="Calibri" panose="020F0502020204030204" pitchFamily="34" charset="0"/>
              </a:rPr>
              <a:t>50 µl of NED Solution</a:t>
            </a:r>
          </a:p>
          <a:p>
            <a:r>
              <a:rPr lang="en-US" dirty="0" smtClean="0">
                <a:latin typeface="Calibri" panose="020F0502020204030204" pitchFamily="34" charset="0"/>
              </a:rPr>
              <a:t>Incubate at room temperature 5-10 min protected from light</a:t>
            </a:r>
          </a:p>
          <a:p>
            <a:r>
              <a:rPr lang="en-US" dirty="0" smtClean="0">
                <a:latin typeface="Calibri" panose="020F0502020204030204" pitchFamily="34" charset="0"/>
              </a:rPr>
              <a:t>Absorbance measured within 30 min at 540 nm</a:t>
            </a:r>
            <a:endParaRPr lang="en-US" dirty="0">
              <a:latin typeface="Calibri" panose="020F0502020204030204" pitchFamily="34" charset="0"/>
            </a:endParaRPr>
          </a:p>
        </p:txBody>
      </p:sp>
    </p:spTree>
    <p:extLst>
      <p:ext uri="{BB962C8B-B14F-4D97-AF65-F5344CB8AC3E}">
        <p14:creationId xmlns="" xmlns:p14="http://schemas.microsoft.com/office/powerpoint/2010/main" val="13513899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Materials and Methods</a:t>
            </a:r>
            <a:br>
              <a:rPr lang="en-US" dirty="0" smtClean="0">
                <a:latin typeface="Calibri" panose="020F0502020204030204" pitchFamily="34" charset="0"/>
              </a:rPr>
            </a:br>
            <a:r>
              <a:rPr lang="en-US" sz="2400" dirty="0" smtClean="0">
                <a:latin typeface="Calibri" panose="020F0502020204030204" pitchFamily="34" charset="0"/>
              </a:rPr>
              <a:t>iNOS ELISA</a:t>
            </a:r>
            <a:endParaRPr lang="en-US" sz="2400" dirty="0">
              <a:latin typeface="Calibri" panose="020F0502020204030204" pitchFamily="34" charset="0"/>
            </a:endParaRPr>
          </a:p>
        </p:txBody>
      </p:sp>
      <p:sp>
        <p:nvSpPr>
          <p:cNvPr id="3" name="Content Placeholder 2"/>
          <p:cNvSpPr>
            <a:spLocks noGrp="1"/>
          </p:cNvSpPr>
          <p:nvPr>
            <p:ph idx="1"/>
          </p:nvPr>
        </p:nvSpPr>
        <p:spPr/>
        <p:txBody>
          <a:bodyPr/>
          <a:lstStyle/>
          <a:p>
            <a:r>
              <a:rPr lang="en-US" dirty="0" smtClean="0">
                <a:latin typeface="Calibri" panose="020F0502020204030204" pitchFamily="34" charset="0"/>
              </a:rPr>
              <a:t>Solid-phase antibody pre-coated onto microplate</a:t>
            </a:r>
          </a:p>
          <a:p>
            <a:r>
              <a:rPr lang="en-US" dirty="0" smtClean="0">
                <a:latin typeface="Calibri" panose="020F0502020204030204" pitchFamily="34" charset="0"/>
              </a:rPr>
              <a:t>Sample was added and target protein and monoclonal antibody were incubated</a:t>
            </a:r>
          </a:p>
          <a:p>
            <a:r>
              <a:rPr lang="en-US" dirty="0" smtClean="0">
                <a:latin typeface="Calibri" panose="020F0502020204030204" pitchFamily="34" charset="0"/>
              </a:rPr>
              <a:t>After series of washing to remove non-specific binding enzyme was added to form an antibody-antigen-enzyme complex </a:t>
            </a:r>
          </a:p>
          <a:p>
            <a:pPr marL="0" indent="0">
              <a:buNone/>
            </a:pPr>
            <a:endParaRPr lang="en-US" dirty="0" smtClean="0"/>
          </a:p>
          <a:p>
            <a:endParaRPr lang="en-US" dirty="0" smtClean="0"/>
          </a:p>
          <a:p>
            <a:endParaRPr lang="en-US" dirty="0"/>
          </a:p>
        </p:txBody>
      </p:sp>
    </p:spTree>
    <p:extLst>
      <p:ext uri="{BB962C8B-B14F-4D97-AF65-F5344CB8AC3E}">
        <p14:creationId xmlns="" xmlns:p14="http://schemas.microsoft.com/office/powerpoint/2010/main" val="15567210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rPr>
              <a:t>Materials and Methods</a:t>
            </a:r>
            <a:br>
              <a:rPr lang="en-US" dirty="0">
                <a:latin typeface="Calibri" panose="020F0502020204030204" pitchFamily="34" charset="0"/>
              </a:rPr>
            </a:br>
            <a:r>
              <a:rPr lang="en-US" sz="2400" dirty="0">
                <a:latin typeface="Calibri" panose="020F0502020204030204" pitchFamily="34" charset="0"/>
              </a:rPr>
              <a:t>iNOS ELISA</a:t>
            </a:r>
          </a:p>
        </p:txBody>
      </p:sp>
      <p:sp>
        <p:nvSpPr>
          <p:cNvPr id="3" name="Content Placeholder 2"/>
          <p:cNvSpPr>
            <a:spLocks noGrp="1"/>
          </p:cNvSpPr>
          <p:nvPr>
            <p:ph idx="1"/>
          </p:nvPr>
        </p:nvSpPr>
        <p:spPr/>
        <p:txBody>
          <a:bodyPr>
            <a:normAutofit lnSpcReduction="10000"/>
          </a:bodyPr>
          <a:lstStyle/>
          <a:p>
            <a:r>
              <a:rPr lang="en-US" dirty="0" smtClean="0">
                <a:latin typeface="Calibri" panose="020F0502020204030204" pitchFamily="34" charset="0"/>
              </a:rPr>
              <a:t>Tetramethylbenzidine (TMB) substrate incubated in dark at 37°C for 30min</a:t>
            </a:r>
          </a:p>
          <a:p>
            <a:r>
              <a:rPr lang="en-US" dirty="0">
                <a:latin typeface="Calibri" panose="020F0502020204030204" pitchFamily="34" charset="0"/>
              </a:rPr>
              <a:t>P</a:t>
            </a:r>
            <a:r>
              <a:rPr lang="en-US" dirty="0" smtClean="0">
                <a:latin typeface="Calibri" panose="020F0502020204030204" pitchFamily="34" charset="0"/>
              </a:rPr>
              <a:t>roduces a blue color when catalyzing with streptavidin labeled horse-radish peroxidase</a:t>
            </a:r>
          </a:p>
          <a:p>
            <a:r>
              <a:rPr lang="en-US" dirty="0" smtClean="0">
                <a:latin typeface="Calibri" panose="020F0502020204030204" pitchFamily="34" charset="0"/>
              </a:rPr>
              <a:t>Causes a more blue color wherever more protein exists</a:t>
            </a:r>
          </a:p>
          <a:p>
            <a:r>
              <a:rPr lang="en-US" dirty="0" smtClean="0">
                <a:latin typeface="Calibri" panose="020F0502020204030204" pitchFamily="34" charset="0"/>
              </a:rPr>
              <a:t>Add stop solution</a:t>
            </a:r>
          </a:p>
          <a:p>
            <a:r>
              <a:rPr lang="en-US" dirty="0" smtClean="0">
                <a:latin typeface="Calibri" panose="020F0502020204030204" pitchFamily="34" charset="0"/>
              </a:rPr>
              <a:t>Absorbance measure at 450 nm in microplate reader</a:t>
            </a:r>
            <a:endParaRPr lang="en-US" dirty="0">
              <a:latin typeface="Calibri" panose="020F0502020204030204" pitchFamily="34" charset="0"/>
            </a:endParaRPr>
          </a:p>
        </p:txBody>
      </p:sp>
    </p:spTree>
    <p:extLst>
      <p:ext uri="{BB962C8B-B14F-4D97-AF65-F5344CB8AC3E}">
        <p14:creationId xmlns="" xmlns:p14="http://schemas.microsoft.com/office/powerpoint/2010/main" val="6120851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latin typeface="Calibri" panose="020F0502020204030204" pitchFamily="34" charset="0"/>
              </a:rPr>
              <a:t>Materials </a:t>
            </a:r>
            <a:r>
              <a:rPr lang="en-US" dirty="0">
                <a:latin typeface="Calibri" panose="020F0502020204030204" pitchFamily="34" charset="0"/>
              </a:rPr>
              <a:t>and </a:t>
            </a:r>
            <a:r>
              <a:rPr lang="en-US" dirty="0" smtClean="0">
                <a:latin typeface="Calibri" panose="020F0502020204030204" pitchFamily="34" charset="0"/>
              </a:rPr>
              <a:t>Methods</a:t>
            </a:r>
            <a:br>
              <a:rPr lang="en-US" dirty="0" smtClean="0">
                <a:latin typeface="Calibri" panose="020F0502020204030204" pitchFamily="34" charset="0"/>
              </a:rPr>
            </a:br>
            <a:r>
              <a:rPr lang="en-US" sz="1800" dirty="0" smtClean="0">
                <a:latin typeface="Calibri" panose="020F0502020204030204" pitchFamily="34" charset="0"/>
              </a:rPr>
              <a:t>iNOS and MIRNA 146A gene </a:t>
            </a:r>
            <a:r>
              <a:rPr lang="en-US" sz="1800" dirty="0">
                <a:latin typeface="Calibri" panose="020F0502020204030204" pitchFamily="34" charset="0"/>
              </a:rPr>
              <a:t>expression via Applied Biosystems Real-time </a:t>
            </a:r>
            <a:r>
              <a:rPr lang="en-US" sz="1800" dirty="0" smtClean="0">
                <a:latin typeface="Calibri" panose="020F0502020204030204" pitchFamily="34" charset="0"/>
              </a:rPr>
              <a:t>qPCR</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latin typeface="Calibri" panose="020F0502020204030204" pitchFamily="34" charset="0"/>
              </a:rPr>
              <a:t>Production of cDNA (no introns) </a:t>
            </a:r>
          </a:p>
          <a:p>
            <a:r>
              <a:rPr lang="en-US" dirty="0" smtClean="0">
                <a:latin typeface="Calibri" panose="020F0502020204030204" pitchFamily="34" charset="0"/>
              </a:rPr>
              <a:t>Heating </a:t>
            </a:r>
            <a:r>
              <a:rPr lang="en-US" dirty="0">
                <a:latin typeface="Calibri" panose="020F0502020204030204" pitchFamily="34" charset="0"/>
              </a:rPr>
              <a:t>reactions occurred at 95°C for 30 seconds and then the reaction took place for 40 cycles as follows: </a:t>
            </a:r>
            <a:endParaRPr lang="en-US" dirty="0" smtClean="0">
              <a:latin typeface="Calibri" panose="020F0502020204030204" pitchFamily="34" charset="0"/>
            </a:endParaRPr>
          </a:p>
          <a:p>
            <a:r>
              <a:rPr lang="en-US" dirty="0">
                <a:latin typeface="Calibri" panose="020F0502020204030204" pitchFamily="34" charset="0"/>
              </a:rPr>
              <a:t>D</a:t>
            </a:r>
            <a:r>
              <a:rPr lang="en-US" dirty="0" smtClean="0">
                <a:latin typeface="Calibri" panose="020F0502020204030204" pitchFamily="34" charset="0"/>
              </a:rPr>
              <a:t>enaturation- </a:t>
            </a:r>
            <a:r>
              <a:rPr lang="en-US" dirty="0">
                <a:latin typeface="Calibri" panose="020F0502020204030204" pitchFamily="34" charset="0"/>
              </a:rPr>
              <a:t>95°C for 15 seconds and annealing- 55°C for 50 seconds. </a:t>
            </a:r>
            <a:endParaRPr lang="en-US" dirty="0" smtClean="0">
              <a:latin typeface="Calibri" panose="020F0502020204030204" pitchFamily="34" charset="0"/>
            </a:endParaRPr>
          </a:p>
          <a:p>
            <a:r>
              <a:rPr lang="en-US" dirty="0">
                <a:latin typeface="Calibri" panose="020F0502020204030204" pitchFamily="34" charset="0"/>
              </a:rPr>
              <a:t>E</a:t>
            </a:r>
            <a:r>
              <a:rPr lang="en-US" dirty="0" smtClean="0">
                <a:latin typeface="Calibri" panose="020F0502020204030204" pitchFamily="34" charset="0"/>
              </a:rPr>
              <a:t>longation </a:t>
            </a:r>
            <a:r>
              <a:rPr lang="en-US" dirty="0">
                <a:latin typeface="Calibri" panose="020F0502020204030204" pitchFamily="34" charset="0"/>
              </a:rPr>
              <a:t>step was not performed </a:t>
            </a:r>
            <a:r>
              <a:rPr lang="en-US" dirty="0" smtClean="0">
                <a:latin typeface="Calibri" panose="020F0502020204030204" pitchFamily="34" charset="0"/>
              </a:rPr>
              <a:t>because it </a:t>
            </a:r>
            <a:r>
              <a:rPr lang="en-US" dirty="0">
                <a:latin typeface="Calibri" panose="020F0502020204030204" pitchFamily="34" charset="0"/>
              </a:rPr>
              <a:t>was just necessary to see where the </a:t>
            </a:r>
            <a:r>
              <a:rPr lang="en-US" dirty="0" err="1">
                <a:latin typeface="Calibri" panose="020F0502020204030204" pitchFamily="34" charset="0"/>
              </a:rPr>
              <a:t>SYBRgreen</a:t>
            </a:r>
            <a:r>
              <a:rPr lang="en-US" dirty="0">
                <a:latin typeface="Calibri" panose="020F0502020204030204" pitchFamily="34" charset="0"/>
              </a:rPr>
              <a:t> intercalated between the annealing DNA strands</a:t>
            </a:r>
          </a:p>
        </p:txBody>
      </p:sp>
    </p:spTree>
    <p:extLst>
      <p:ext uri="{BB962C8B-B14F-4D97-AF65-F5344CB8AC3E}">
        <p14:creationId xmlns="" xmlns:p14="http://schemas.microsoft.com/office/powerpoint/2010/main" val="28808023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rPr>
              <a:t>Materials and Methods</a:t>
            </a:r>
            <a:br>
              <a:rPr lang="en-US" dirty="0">
                <a:latin typeface="Calibri" panose="020F0502020204030204" pitchFamily="34" charset="0"/>
              </a:rPr>
            </a:br>
            <a:r>
              <a:rPr lang="en-US" sz="2400" dirty="0" smtClean="0">
                <a:latin typeface="Calibri" panose="020F0502020204030204" pitchFamily="34" charset="0"/>
              </a:rPr>
              <a:t>Translational </a:t>
            </a:r>
            <a:r>
              <a:rPr lang="en-US" sz="2400" dirty="0">
                <a:latin typeface="Calibri" panose="020F0502020204030204" pitchFamily="34" charset="0"/>
              </a:rPr>
              <a:t>Studies by Western Blotting (Simon System)</a:t>
            </a:r>
          </a:p>
        </p:txBody>
      </p:sp>
      <p:sp>
        <p:nvSpPr>
          <p:cNvPr id="3" name="Content Placeholder 2"/>
          <p:cNvSpPr>
            <a:spLocks noGrp="1"/>
          </p:cNvSpPr>
          <p:nvPr>
            <p:ph idx="1"/>
          </p:nvPr>
        </p:nvSpPr>
        <p:spPr/>
        <p:txBody>
          <a:bodyPr/>
          <a:lstStyle/>
          <a:p>
            <a:r>
              <a:rPr lang="en-US" dirty="0" smtClean="0">
                <a:latin typeface="Calibri" panose="020F0502020204030204" pitchFamily="34" charset="0"/>
              </a:rPr>
              <a:t>Reagents and samples loaded into assay plate</a:t>
            </a:r>
          </a:p>
          <a:p>
            <a:r>
              <a:rPr lang="en-US" dirty="0" smtClean="0">
                <a:latin typeface="Calibri" panose="020F0502020204030204" pitchFamily="34" charset="0"/>
              </a:rPr>
              <a:t>Proteins loaded into capillary</a:t>
            </a:r>
          </a:p>
          <a:p>
            <a:r>
              <a:rPr lang="en-US" dirty="0" smtClean="0">
                <a:latin typeface="Calibri" panose="020F0502020204030204" pitchFamily="34" charset="0"/>
              </a:rPr>
              <a:t>Separated by size as they migrated through stacking and separation matrixes</a:t>
            </a:r>
          </a:p>
          <a:p>
            <a:r>
              <a:rPr lang="en-US" dirty="0" smtClean="0">
                <a:latin typeface="Calibri" panose="020F0502020204030204" pitchFamily="34" charset="0"/>
              </a:rPr>
              <a:t>Separate proteins immobilized to capillary wall via photoactivated capture chemistry</a:t>
            </a:r>
            <a:endParaRPr lang="en-US" dirty="0">
              <a:latin typeface="Calibri" panose="020F0502020204030204" pitchFamily="34" charset="0"/>
            </a:endParaRPr>
          </a:p>
        </p:txBody>
      </p:sp>
    </p:spTree>
    <p:extLst>
      <p:ext uri="{BB962C8B-B14F-4D97-AF65-F5344CB8AC3E}">
        <p14:creationId xmlns="" xmlns:p14="http://schemas.microsoft.com/office/powerpoint/2010/main" val="17711113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Materials and Methods</a:t>
            </a:r>
            <a:r>
              <a:rPr lang="en-US" dirty="0">
                <a:latin typeface="Calibri" panose="020F0502020204030204" pitchFamily="34" charset="0"/>
              </a:rPr>
              <a:t/>
            </a:r>
            <a:br>
              <a:rPr lang="en-US" dirty="0">
                <a:latin typeface="Calibri" panose="020F0502020204030204" pitchFamily="34" charset="0"/>
              </a:rPr>
            </a:br>
            <a:r>
              <a:rPr lang="en-US" sz="2400" dirty="0">
                <a:latin typeface="Calibri" panose="020F0502020204030204" pitchFamily="34" charset="0"/>
              </a:rPr>
              <a:t>Translational Studies by Western Blotting (Simon System)</a:t>
            </a:r>
          </a:p>
        </p:txBody>
      </p:sp>
      <p:sp>
        <p:nvSpPr>
          <p:cNvPr id="3" name="Content Placeholder 2"/>
          <p:cNvSpPr>
            <a:spLocks noGrp="1"/>
          </p:cNvSpPr>
          <p:nvPr>
            <p:ph idx="1"/>
          </p:nvPr>
        </p:nvSpPr>
        <p:spPr/>
        <p:txBody>
          <a:bodyPr/>
          <a:lstStyle/>
          <a:p>
            <a:r>
              <a:rPr lang="en-US" dirty="0" smtClean="0">
                <a:latin typeface="Calibri" panose="020F0502020204030204" pitchFamily="34" charset="0"/>
              </a:rPr>
              <a:t>Target proteins identified using a 1:50 diluted primary  antibody (iNOS) and HRP-conjugated secondary antibody and chemiluminescent substrate (Streptavidin)</a:t>
            </a:r>
          </a:p>
          <a:p>
            <a:r>
              <a:rPr lang="en-US" dirty="0" smtClean="0">
                <a:latin typeface="Calibri" panose="020F0502020204030204" pitchFamily="34" charset="0"/>
              </a:rPr>
              <a:t>Chemiluminescent signal was detected and quantified for band production</a:t>
            </a:r>
            <a:endParaRPr lang="en-US" dirty="0">
              <a:latin typeface="Calibri" panose="020F0502020204030204" pitchFamily="34" charset="0"/>
            </a:endParaRPr>
          </a:p>
        </p:txBody>
      </p:sp>
    </p:spTree>
    <p:extLst>
      <p:ext uri="{BB962C8B-B14F-4D97-AF65-F5344CB8AC3E}">
        <p14:creationId xmlns="" xmlns:p14="http://schemas.microsoft.com/office/powerpoint/2010/main" val="15273264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Materials and Methods</a:t>
            </a:r>
            <a:br>
              <a:rPr lang="en-US" dirty="0" smtClean="0">
                <a:latin typeface="Calibri" panose="020F0502020204030204" pitchFamily="34" charset="0"/>
              </a:rPr>
            </a:br>
            <a:r>
              <a:rPr lang="en-US" sz="2400" dirty="0" smtClean="0">
                <a:latin typeface="Calibri" panose="020F0502020204030204" pitchFamily="34" charset="0"/>
              </a:rPr>
              <a:t>Total Exosome Isolation</a:t>
            </a:r>
            <a:endParaRPr lang="en-US" sz="2400" dirty="0">
              <a:latin typeface="Calibri" panose="020F0502020204030204" pitchFamily="34" charset="0"/>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21549510"/>
              </p:ext>
            </p:extLst>
          </p:nvPr>
        </p:nvGraphicFramePr>
        <p:xfrm>
          <a:off x="739775" y="2770188"/>
          <a:ext cx="7662863" cy="326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5551795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latin typeface="Calibri" panose="020F0502020204030204" pitchFamily="34" charset="0"/>
              </a:rPr>
              <a:t>Materials </a:t>
            </a:r>
            <a:r>
              <a:rPr lang="en-US" dirty="0">
                <a:latin typeface="Calibri" panose="020F0502020204030204" pitchFamily="34" charset="0"/>
              </a:rPr>
              <a:t>and Methods</a:t>
            </a:r>
            <a:br>
              <a:rPr lang="en-US" dirty="0">
                <a:latin typeface="Calibri" panose="020F0502020204030204" pitchFamily="34" charset="0"/>
              </a:rPr>
            </a:br>
            <a:r>
              <a:rPr lang="en-US" sz="2000" dirty="0">
                <a:latin typeface="Calibri" panose="020F0502020204030204" pitchFamily="34" charset="0"/>
              </a:rPr>
              <a:t>miRNA </a:t>
            </a:r>
            <a:r>
              <a:rPr lang="en-US" sz="2000" dirty="0" smtClean="0">
                <a:latin typeface="Calibri" panose="020F0502020204030204" pitchFamily="34" charset="0"/>
              </a:rPr>
              <a:t>146A</a:t>
            </a:r>
            <a:r>
              <a:rPr lang="el-GR" sz="2000" dirty="0" smtClean="0">
                <a:latin typeface="Calibri" panose="020F0502020204030204" pitchFamily="34" charset="0"/>
              </a:rPr>
              <a:t> </a:t>
            </a:r>
            <a:r>
              <a:rPr lang="en-US" sz="2000" dirty="0">
                <a:latin typeface="Calibri" panose="020F0502020204030204" pitchFamily="34" charset="0"/>
              </a:rPr>
              <a:t>expression levels via Enzyme-linked Immunosorbent Assay (ELISA) based system</a:t>
            </a:r>
            <a:r>
              <a:rPr lang="en-US" dirty="0">
                <a:latin typeface="Calibri" panose="020F0502020204030204" pitchFamily="34" charset="0"/>
              </a:rPr>
              <a:t/>
            </a:r>
            <a:br>
              <a:rPr lang="en-US" dirty="0">
                <a:latin typeface="Calibri" panose="020F0502020204030204" pitchFamily="34" charset="0"/>
              </a:rPr>
            </a:br>
            <a:endParaRPr lang="en-US" dirty="0">
              <a:latin typeface="Calibri" panose="020F0502020204030204" pitchFamily="34" charset="0"/>
            </a:endParaRPr>
          </a:p>
        </p:txBody>
      </p:sp>
      <p:sp>
        <p:nvSpPr>
          <p:cNvPr id="3" name="Content Placeholder 2"/>
          <p:cNvSpPr>
            <a:spLocks noGrp="1"/>
          </p:cNvSpPr>
          <p:nvPr>
            <p:ph idx="1"/>
          </p:nvPr>
        </p:nvSpPr>
        <p:spPr/>
        <p:txBody>
          <a:bodyPr/>
          <a:lstStyle/>
          <a:p>
            <a:r>
              <a:rPr lang="en-US" dirty="0">
                <a:latin typeface="Calibri" panose="020F0502020204030204" pitchFamily="34" charset="0"/>
              </a:rPr>
              <a:t>Solid-phase antibody pre-coated onto microplate</a:t>
            </a:r>
          </a:p>
          <a:p>
            <a:r>
              <a:rPr lang="en-US" dirty="0">
                <a:latin typeface="Calibri" panose="020F0502020204030204" pitchFamily="34" charset="0"/>
              </a:rPr>
              <a:t>Sample </a:t>
            </a:r>
            <a:r>
              <a:rPr lang="en-US" dirty="0" smtClean="0">
                <a:latin typeface="Calibri" panose="020F0502020204030204" pitchFamily="34" charset="0"/>
              </a:rPr>
              <a:t>was </a:t>
            </a:r>
            <a:r>
              <a:rPr lang="en-US" dirty="0">
                <a:latin typeface="Calibri" panose="020F0502020204030204" pitchFamily="34" charset="0"/>
              </a:rPr>
              <a:t>added and target protein and monoclonal antibody were incubated</a:t>
            </a:r>
          </a:p>
          <a:p>
            <a:r>
              <a:rPr lang="en-US" dirty="0">
                <a:latin typeface="Calibri" panose="020F0502020204030204" pitchFamily="34" charset="0"/>
              </a:rPr>
              <a:t>After series of washing to remove non-specific binding enzyme was added to form an antibody-antigen-enzyme complex </a:t>
            </a:r>
          </a:p>
          <a:p>
            <a:endParaRPr lang="en-US" dirty="0"/>
          </a:p>
        </p:txBody>
      </p:sp>
    </p:spTree>
    <p:extLst>
      <p:ext uri="{BB962C8B-B14F-4D97-AF65-F5344CB8AC3E}">
        <p14:creationId xmlns="" xmlns:p14="http://schemas.microsoft.com/office/powerpoint/2010/main" val="40960225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Materials and Methods</a:t>
            </a:r>
            <a:br>
              <a:rPr lang="en-US" dirty="0" smtClean="0">
                <a:latin typeface="Calibri" panose="020F0502020204030204" pitchFamily="34" charset="0"/>
              </a:rPr>
            </a:br>
            <a:r>
              <a:rPr lang="en-US" sz="2000" dirty="0" smtClean="0">
                <a:latin typeface="Calibri" panose="020F0502020204030204" pitchFamily="34" charset="0"/>
              </a:rPr>
              <a:t>Single Cell RNA Isolation</a:t>
            </a:r>
            <a:endParaRPr lang="en-US" sz="2000" dirty="0">
              <a:latin typeface="Calibri" panose="020F0502020204030204" pitchFamily="34" charset="0"/>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2713545694"/>
              </p:ext>
            </p:extLst>
          </p:nvPr>
        </p:nvGraphicFramePr>
        <p:xfrm>
          <a:off x="739775" y="2770188"/>
          <a:ext cx="7662863" cy="326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3197128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rPr>
              <a:t>Materials and Methods</a:t>
            </a:r>
            <a:br>
              <a:rPr lang="en-US" dirty="0">
                <a:latin typeface="Calibri" panose="020F0502020204030204" pitchFamily="34" charset="0"/>
              </a:rPr>
            </a:br>
            <a:r>
              <a:rPr lang="en-US" sz="2000" dirty="0">
                <a:latin typeface="Calibri" panose="020F0502020204030204" pitchFamily="34" charset="0"/>
              </a:rPr>
              <a:t>miRNA 146A expression levels via Enzyme-linked Immunosorbent Assay (ELISA) based system</a:t>
            </a:r>
          </a:p>
        </p:txBody>
      </p:sp>
      <p:sp>
        <p:nvSpPr>
          <p:cNvPr id="3" name="Content Placeholder 2"/>
          <p:cNvSpPr>
            <a:spLocks noGrp="1"/>
          </p:cNvSpPr>
          <p:nvPr>
            <p:ph idx="1"/>
          </p:nvPr>
        </p:nvSpPr>
        <p:spPr/>
        <p:txBody>
          <a:bodyPr>
            <a:normAutofit lnSpcReduction="10000"/>
          </a:bodyPr>
          <a:lstStyle/>
          <a:p>
            <a:r>
              <a:rPr lang="en-US" dirty="0">
                <a:latin typeface="Calibri" panose="020F0502020204030204" pitchFamily="34" charset="0"/>
              </a:rPr>
              <a:t>Tetramethylbenzidine (TMB) substrate incubated in dark at 37°C for 30min</a:t>
            </a:r>
          </a:p>
          <a:p>
            <a:r>
              <a:rPr lang="en-US" dirty="0">
                <a:latin typeface="Calibri" panose="020F0502020204030204" pitchFamily="34" charset="0"/>
              </a:rPr>
              <a:t>Produces a blue color when catalyzing with streptavidin labeled horse-radish peroxidase</a:t>
            </a:r>
          </a:p>
          <a:p>
            <a:r>
              <a:rPr lang="en-US" dirty="0">
                <a:latin typeface="Calibri" panose="020F0502020204030204" pitchFamily="34" charset="0"/>
              </a:rPr>
              <a:t>Causes a more blue color wherever more protein exists</a:t>
            </a:r>
          </a:p>
          <a:p>
            <a:r>
              <a:rPr lang="en-US" dirty="0">
                <a:latin typeface="Calibri" panose="020F0502020204030204" pitchFamily="34" charset="0"/>
              </a:rPr>
              <a:t>Add stop solution</a:t>
            </a:r>
          </a:p>
          <a:p>
            <a:r>
              <a:rPr lang="en-US" dirty="0">
                <a:latin typeface="Calibri" panose="020F0502020204030204" pitchFamily="34" charset="0"/>
              </a:rPr>
              <a:t>Absorbance measure at 450 nm in microplate reader</a:t>
            </a:r>
          </a:p>
          <a:p>
            <a:endParaRPr lang="en-US" dirty="0"/>
          </a:p>
        </p:txBody>
      </p:sp>
    </p:spTree>
    <p:extLst>
      <p:ext uri="{BB962C8B-B14F-4D97-AF65-F5344CB8AC3E}">
        <p14:creationId xmlns="" xmlns:p14="http://schemas.microsoft.com/office/powerpoint/2010/main" val="37968738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Materials and Method</a:t>
            </a:r>
            <a:br>
              <a:rPr lang="en-US" dirty="0" smtClean="0">
                <a:latin typeface="Calibri" panose="020F0502020204030204" pitchFamily="34" charset="0"/>
              </a:rPr>
            </a:br>
            <a:r>
              <a:rPr lang="en-US" sz="2400" dirty="0" smtClean="0">
                <a:latin typeface="Calibri" panose="020F0502020204030204" pitchFamily="34" charset="0"/>
              </a:rPr>
              <a:t>Plasmid Isolation</a:t>
            </a:r>
            <a:endParaRPr lang="en-US" sz="2400" dirty="0">
              <a:latin typeface="Calibri" panose="020F0502020204030204" pitchFamily="34" charset="0"/>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529951564"/>
              </p:ext>
            </p:extLst>
          </p:nvPr>
        </p:nvGraphicFramePr>
        <p:xfrm>
          <a:off x="739775" y="2770188"/>
          <a:ext cx="7662863" cy="3267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0204453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Materials and Methods</a:t>
            </a:r>
            <a:br>
              <a:rPr lang="en-US" dirty="0" smtClean="0">
                <a:latin typeface="Calibri" panose="020F0502020204030204" pitchFamily="34" charset="0"/>
              </a:rPr>
            </a:br>
            <a:r>
              <a:rPr lang="en-US" sz="2000" dirty="0">
                <a:latin typeface="Calibri" panose="020F0502020204030204" pitchFamily="34" charset="0"/>
              </a:rPr>
              <a:t>Transfection Studies via NO Assay with Inhibition and </a:t>
            </a:r>
            <a:r>
              <a:rPr lang="en-US" sz="2000" dirty="0" smtClean="0">
                <a:latin typeface="Calibri" panose="020F0502020204030204" pitchFamily="34" charset="0"/>
              </a:rPr>
              <a:t>Up-regulation </a:t>
            </a:r>
            <a:r>
              <a:rPr lang="en-US" sz="2000" dirty="0">
                <a:latin typeface="Calibri" panose="020F0502020204030204" pitchFamily="34" charset="0"/>
              </a:rPr>
              <a:t>of </a:t>
            </a:r>
            <a:r>
              <a:rPr lang="en-US" sz="2000" dirty="0" smtClean="0">
                <a:latin typeface="Calibri" panose="020F0502020204030204" pitchFamily="34" charset="0"/>
              </a:rPr>
              <a:t>miRNA 146A</a:t>
            </a:r>
            <a:endParaRPr lang="en-US" sz="2000" dirty="0">
              <a:latin typeface="Calibri" panose="020F0502020204030204" pitchFamily="34" charset="0"/>
            </a:endParaRPr>
          </a:p>
        </p:txBody>
      </p:sp>
      <p:sp>
        <p:nvSpPr>
          <p:cNvPr id="5" name="Content Placeholder 4"/>
          <p:cNvSpPr>
            <a:spLocks noGrp="1"/>
          </p:cNvSpPr>
          <p:nvPr>
            <p:ph idx="1"/>
          </p:nvPr>
        </p:nvSpPr>
        <p:spPr>
          <a:xfrm>
            <a:off x="626268" y="2464596"/>
            <a:ext cx="7662864" cy="3267169"/>
          </a:xfrm>
        </p:spPr>
        <p:txBody>
          <a:bodyPr/>
          <a:lstStyle/>
          <a:p>
            <a:pPr marL="0" indent="0">
              <a:buNone/>
            </a:pPr>
            <a:endParaRPr lang="en-US" dirty="0" smtClean="0"/>
          </a:p>
        </p:txBody>
      </p:sp>
      <p:pic>
        <p:nvPicPr>
          <p:cNvPr id="6" name="Picture 5"/>
          <p:cNvPicPr>
            <a:picLocks noChangeAspect="1"/>
          </p:cNvPicPr>
          <p:nvPr/>
        </p:nvPicPr>
        <p:blipFill>
          <a:blip r:embed="rId2"/>
          <a:stretch>
            <a:fillRect/>
          </a:stretch>
        </p:blipFill>
        <p:spPr>
          <a:xfrm>
            <a:off x="626268" y="2464596"/>
            <a:ext cx="7662864" cy="3618704"/>
          </a:xfrm>
          <a:prstGeom prst="rect">
            <a:avLst/>
          </a:prstGeom>
        </p:spPr>
      </p:pic>
      <p:sp>
        <p:nvSpPr>
          <p:cNvPr id="7" name="TextBox 6"/>
          <p:cNvSpPr txBox="1"/>
          <p:nvPr/>
        </p:nvSpPr>
        <p:spPr>
          <a:xfrm>
            <a:off x="927100" y="6223000"/>
            <a:ext cx="7531100" cy="646331"/>
          </a:xfrm>
          <a:prstGeom prst="rect">
            <a:avLst/>
          </a:prstGeom>
          <a:noFill/>
        </p:spPr>
        <p:txBody>
          <a:bodyPr wrap="square" rtlCol="0">
            <a:spAutoFit/>
          </a:bodyPr>
          <a:lstStyle/>
          <a:p>
            <a:r>
              <a:rPr lang="en-US" sz="900" dirty="0" smtClean="0">
                <a:latin typeface="Calibri" panose="020F0502020204030204" pitchFamily="34" charset="0"/>
              </a:rPr>
              <a:t>Figure 5. Transfection http</a:t>
            </a:r>
            <a:r>
              <a:rPr lang="en-US" sz="900" dirty="0">
                <a:latin typeface="Calibri" panose="020F0502020204030204" pitchFamily="34" charset="0"/>
              </a:rPr>
              <a:t>://www.google.com/imgres?imgurl=http://ibidi.com/uploads/pics/transfection.jpg&amp;imgrefurl=http://</a:t>
            </a:r>
            <a:r>
              <a:rPr lang="en-US" sz="900" dirty="0" smtClean="0">
                <a:latin typeface="Calibri" panose="020F0502020204030204" pitchFamily="34" charset="0"/>
              </a:rPr>
              <a:t>ibidi.c</a:t>
            </a:r>
          </a:p>
          <a:p>
            <a:r>
              <a:rPr lang="en-US" sz="900" dirty="0" smtClean="0">
                <a:latin typeface="Calibri" panose="020F0502020204030204" pitchFamily="34" charset="0"/>
              </a:rPr>
              <a:t>om/applications/transfection-transduction-and-</a:t>
            </a:r>
            <a:r>
              <a:rPr lang="en-US" sz="900" dirty="0" err="1" smtClean="0">
                <a:latin typeface="Calibri" panose="020F0502020204030204" pitchFamily="34" charset="0"/>
              </a:rPr>
              <a:t>proteofection</a:t>
            </a:r>
            <a:r>
              <a:rPr lang="en-US" sz="900" dirty="0" smtClean="0">
                <a:latin typeface="Calibri" panose="020F0502020204030204" pitchFamily="34" charset="0"/>
              </a:rPr>
              <a:t>/transfection/&amp;h=250&amp;w=201&amp;tbnid=KpaU69crvWHVNM:&amp;zoom=1&amp;tbnh=160&amp;tbnw=128&amp;usg=__zdjpZiKG8QCfiUkDE8k_-1CbUKQ=&amp;</a:t>
            </a:r>
            <a:r>
              <a:rPr lang="en-US" sz="900" dirty="0" err="1" smtClean="0">
                <a:latin typeface="Calibri" panose="020F0502020204030204" pitchFamily="34" charset="0"/>
              </a:rPr>
              <a:t>docid</a:t>
            </a:r>
            <a:r>
              <a:rPr lang="en-US" sz="900" dirty="0" smtClean="0">
                <a:latin typeface="Calibri" panose="020F0502020204030204" pitchFamily="34" charset="0"/>
              </a:rPr>
              <a:t>=auku5W9QJ0YNGM&amp;itg=1</a:t>
            </a:r>
            <a:endParaRPr lang="en-US" sz="900" dirty="0">
              <a:latin typeface="Calibri" panose="020F0502020204030204" pitchFamily="34" charset="0"/>
            </a:endParaRPr>
          </a:p>
        </p:txBody>
      </p:sp>
    </p:spTree>
    <p:extLst>
      <p:ext uri="{BB962C8B-B14F-4D97-AF65-F5344CB8AC3E}">
        <p14:creationId xmlns="" xmlns:p14="http://schemas.microsoft.com/office/powerpoint/2010/main" val="17274323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Calibri" pitchFamily="34" charset="0"/>
              </a:rPr>
              <a:t>Results and Discussion</a:t>
            </a:r>
            <a:r>
              <a:rPr lang="en-US" sz="2800" dirty="0" smtClean="0">
                <a:latin typeface="Calibri" pitchFamily="34" charset="0"/>
              </a:rPr>
              <a:t/>
            </a:r>
            <a:br>
              <a:rPr lang="en-US" sz="2800" dirty="0" smtClean="0">
                <a:latin typeface="Calibri" pitchFamily="34" charset="0"/>
              </a:rPr>
            </a:br>
            <a:r>
              <a:rPr lang="en-US" sz="2800" dirty="0" smtClean="0">
                <a:latin typeface="Calibri" pitchFamily="34" charset="0"/>
              </a:rPr>
              <a:t>Real-time iNOS Expression</a:t>
            </a:r>
            <a:endParaRPr lang="en-US" sz="2800" dirty="0">
              <a:latin typeface="Calibri" pitchFamily="34" charset="0"/>
            </a:endParaRPr>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57200" y="2537927"/>
            <a:ext cx="7884366" cy="40588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0691409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smtClean="0">
                <a:latin typeface="Calibri" panose="020F0502020204030204" pitchFamily="34" charset="0"/>
              </a:rPr>
              <a:t>Results and Discussion</a:t>
            </a:r>
            <a:br>
              <a:rPr lang="en-US" dirty="0" smtClean="0">
                <a:latin typeface="Calibri" panose="020F0502020204030204" pitchFamily="34" charset="0"/>
              </a:rPr>
            </a:br>
            <a:r>
              <a:rPr lang="en-US" sz="3200" dirty="0" smtClean="0">
                <a:latin typeface="Calibri" panose="020F0502020204030204" pitchFamily="34" charset="0"/>
              </a:rPr>
              <a:t>Tukey-Kramer Statistical Test </a:t>
            </a:r>
            <a:r>
              <a:rPr lang="en-US" dirty="0" smtClean="0">
                <a:latin typeface="Calibri" panose="020F0502020204030204" pitchFamily="34" charset="0"/>
              </a:rPr>
              <a:t/>
            </a:r>
            <a:br>
              <a:rPr lang="en-US" dirty="0" smtClean="0">
                <a:latin typeface="Calibri" panose="020F0502020204030204" pitchFamily="34" charset="0"/>
              </a:rPr>
            </a:br>
            <a:r>
              <a:rPr lang="en-US" sz="1800" dirty="0" smtClean="0">
                <a:latin typeface="Calibri" panose="020F0502020204030204" pitchFamily="34" charset="0"/>
              </a:rPr>
              <a:t>One Factor ANOVA P-value =6.382E-07</a:t>
            </a:r>
            <a:endParaRPr lang="en-US" sz="1800" dirty="0">
              <a:latin typeface="Calibri" panose="020F0502020204030204" pitchFamily="34" charset="0"/>
            </a:endParaRPr>
          </a:p>
        </p:txBody>
      </p:sp>
      <p:graphicFrame>
        <p:nvGraphicFramePr>
          <p:cNvPr id="16" name="Content Placeholder 15"/>
          <p:cNvGraphicFramePr>
            <a:graphicFrameLocks noGrp="1"/>
          </p:cNvGraphicFramePr>
          <p:nvPr>
            <p:ph sz="half" idx="4294967295"/>
            <p:extLst>
              <p:ext uri="{D42A27DB-BD31-4B8C-83A1-F6EECF244321}">
                <p14:modId xmlns="" xmlns:p14="http://schemas.microsoft.com/office/powerpoint/2010/main" val="3507314324"/>
              </p:ext>
            </p:extLst>
          </p:nvPr>
        </p:nvGraphicFramePr>
        <p:xfrm>
          <a:off x="47507" y="1775434"/>
          <a:ext cx="4751506" cy="5015345"/>
        </p:xfrm>
        <a:graphic>
          <a:graphicData uri="http://schemas.openxmlformats.org/drawingml/2006/table">
            <a:tbl>
              <a:tblPr firstRow="1" firstCol="1" bandRow="1">
                <a:tableStyleId>{5C22544A-7EE6-4342-B048-85BDC9FD1C3A}</a:tableStyleId>
              </a:tblPr>
              <a:tblGrid>
                <a:gridCol w="1661239"/>
                <a:gridCol w="982455"/>
                <a:gridCol w="1071768"/>
                <a:gridCol w="1036044"/>
              </a:tblGrid>
              <a:tr h="333108">
                <a:tc>
                  <a:txBody>
                    <a:bodyPr/>
                    <a:lstStyle/>
                    <a:p>
                      <a:pPr>
                        <a:spcAft>
                          <a:spcPts val="0"/>
                        </a:spcAft>
                      </a:pPr>
                      <a:r>
                        <a:rPr lang="en-US" sz="1100" dirty="0">
                          <a:effectLst/>
                          <a:latin typeface="Calibri" panose="020F0502020204030204" pitchFamily="34" charset="0"/>
                        </a:rPr>
                        <a:t>TUKEY-KRAMER</a:t>
                      </a:r>
                    </a:p>
                  </a:txBody>
                  <a:tcPr marL="32219" marR="32219"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Numerator df = 6</a:t>
                      </a:r>
                    </a:p>
                  </a:txBody>
                  <a:tcPr marL="32219" marR="32219"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Denominator df = 12</a:t>
                      </a:r>
                    </a:p>
                  </a:txBody>
                  <a:tcPr marL="32219" marR="32219"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Q</a:t>
                      </a:r>
                      <a:r>
                        <a:rPr lang="en-US" sz="1100" baseline="-25000" dirty="0">
                          <a:effectLst/>
                          <a:latin typeface="Calibri" panose="020F0502020204030204" pitchFamily="34" charset="0"/>
                        </a:rPr>
                        <a:t>u</a:t>
                      </a:r>
                      <a:r>
                        <a:rPr lang="en-US" sz="1100" dirty="0">
                          <a:effectLst/>
                          <a:latin typeface="Calibri" panose="020F0502020204030204" pitchFamily="34" charset="0"/>
                        </a:rPr>
                        <a:t> = 4.7500</a:t>
                      </a:r>
                    </a:p>
                  </a:txBody>
                  <a:tcPr marL="32219" marR="32219" marT="0" marB="0">
                    <a:solidFill>
                      <a:schemeClr val="bg2">
                        <a:lumMod val="50000"/>
                      </a:schemeClr>
                    </a:solidFill>
                  </a:tcPr>
                </a:tc>
              </a:tr>
              <a:tr h="333108">
                <a:tc>
                  <a:txBody>
                    <a:bodyPr/>
                    <a:lstStyle/>
                    <a:p>
                      <a:pPr>
                        <a:spcAft>
                          <a:spcPts val="0"/>
                        </a:spcAft>
                      </a:pPr>
                      <a:r>
                        <a:rPr lang="en-US" sz="1100" dirty="0">
                          <a:effectLst/>
                          <a:latin typeface="Calibri" panose="020F0502020204030204" pitchFamily="34" charset="0"/>
                        </a:rPr>
                        <a:t>Comparison</a:t>
                      </a:r>
                    </a:p>
                  </a:txBody>
                  <a:tcPr marL="32219" marR="32219"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Absolute Difference</a:t>
                      </a:r>
                    </a:p>
                  </a:txBody>
                  <a:tcPr marL="32219" marR="32219" marT="0" marB="0"/>
                </a:tc>
                <a:tc>
                  <a:txBody>
                    <a:bodyPr/>
                    <a:lstStyle/>
                    <a:p>
                      <a:pPr>
                        <a:spcAft>
                          <a:spcPts val="0"/>
                        </a:spcAft>
                      </a:pPr>
                      <a:r>
                        <a:rPr lang="en-US" sz="1100" dirty="0">
                          <a:effectLst/>
                          <a:latin typeface="Calibri" panose="020F0502020204030204" pitchFamily="34" charset="0"/>
                        </a:rPr>
                        <a:t>Critical Range</a:t>
                      </a:r>
                    </a:p>
                  </a:txBody>
                  <a:tcPr marL="32219" marR="32219" marT="0" marB="0"/>
                </a:tc>
                <a:tc>
                  <a:txBody>
                    <a:bodyPr/>
                    <a:lstStyle/>
                    <a:p>
                      <a:pPr>
                        <a:spcAft>
                          <a:spcPts val="0"/>
                        </a:spcAft>
                      </a:pPr>
                      <a:r>
                        <a:rPr lang="en-US" sz="1100">
                          <a:effectLst/>
                          <a:latin typeface="Calibri" panose="020F0502020204030204" pitchFamily="34" charset="0"/>
                        </a:rPr>
                        <a:t>Result</a:t>
                      </a:r>
                    </a:p>
                  </a:txBody>
                  <a:tcPr marL="32219" marR="32219" marT="0" marB="0"/>
                </a:tc>
              </a:tr>
              <a:tr h="198397">
                <a:tc>
                  <a:txBody>
                    <a:bodyPr/>
                    <a:lstStyle/>
                    <a:p>
                      <a:pPr>
                        <a:spcAft>
                          <a:spcPts val="0"/>
                        </a:spcAft>
                      </a:pPr>
                      <a:r>
                        <a:rPr lang="en-US" sz="1100" dirty="0">
                          <a:effectLst/>
                          <a:latin typeface="Calibri" panose="020F0502020204030204" pitchFamily="34" charset="0"/>
                        </a:rPr>
                        <a:t>Lymphocyte to Leukemia</a:t>
                      </a:r>
                    </a:p>
                  </a:txBody>
                  <a:tcPr marL="32219" marR="32219"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0.0020</a:t>
                      </a:r>
                    </a:p>
                  </a:txBody>
                  <a:tcPr marL="32219" marR="32219" marT="0" marB="0"/>
                </a:tc>
                <a:tc>
                  <a:txBody>
                    <a:bodyPr/>
                    <a:lstStyle/>
                    <a:p>
                      <a:pPr>
                        <a:spcAft>
                          <a:spcPts val="0"/>
                        </a:spcAft>
                      </a:pPr>
                      <a:r>
                        <a:rPr lang="en-US" sz="1100">
                          <a:effectLst/>
                          <a:latin typeface="Calibri" panose="020F0502020204030204" pitchFamily="34" charset="0"/>
                        </a:rPr>
                        <a:t>0.1317</a:t>
                      </a:r>
                    </a:p>
                  </a:txBody>
                  <a:tcPr marL="32219" marR="32219" marT="0" marB="0"/>
                </a:tc>
                <a:tc>
                  <a:txBody>
                    <a:bodyPr/>
                    <a:lstStyle/>
                    <a:p>
                      <a:pPr>
                        <a:spcAft>
                          <a:spcPts val="0"/>
                        </a:spcAft>
                      </a:pPr>
                      <a:r>
                        <a:rPr lang="en-US" sz="1100">
                          <a:effectLst/>
                          <a:latin typeface="Calibri" panose="020F0502020204030204" pitchFamily="34" charset="0"/>
                        </a:rPr>
                        <a:t>MNSD</a:t>
                      </a:r>
                    </a:p>
                  </a:txBody>
                  <a:tcPr marL="32219" marR="32219" marT="0" marB="0"/>
                </a:tc>
              </a:tr>
              <a:tr h="333108">
                <a:tc>
                  <a:txBody>
                    <a:bodyPr/>
                    <a:lstStyle/>
                    <a:p>
                      <a:pPr>
                        <a:spcAft>
                          <a:spcPts val="0"/>
                        </a:spcAft>
                      </a:pPr>
                      <a:r>
                        <a:rPr lang="en-US" sz="1100" dirty="0">
                          <a:effectLst/>
                          <a:latin typeface="Calibri" panose="020F0502020204030204" pitchFamily="34" charset="0"/>
                        </a:rPr>
                        <a:t>Lymphocyte to MEN 2B Normal</a:t>
                      </a:r>
                    </a:p>
                  </a:txBody>
                  <a:tcPr marL="32219" marR="32219"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0.0030</a:t>
                      </a:r>
                    </a:p>
                  </a:txBody>
                  <a:tcPr marL="32219" marR="32219" marT="0" marB="0"/>
                </a:tc>
                <a:tc>
                  <a:txBody>
                    <a:bodyPr/>
                    <a:lstStyle/>
                    <a:p>
                      <a:pPr>
                        <a:spcAft>
                          <a:spcPts val="0"/>
                        </a:spcAft>
                      </a:pPr>
                      <a:r>
                        <a:rPr lang="en-US" sz="1100">
                          <a:effectLst/>
                          <a:latin typeface="Calibri" panose="020F0502020204030204" pitchFamily="34" charset="0"/>
                        </a:rPr>
                        <a:t>0.1317</a:t>
                      </a:r>
                    </a:p>
                  </a:txBody>
                  <a:tcPr marL="32219" marR="32219" marT="0" marB="0"/>
                </a:tc>
                <a:tc>
                  <a:txBody>
                    <a:bodyPr/>
                    <a:lstStyle/>
                    <a:p>
                      <a:pPr>
                        <a:spcAft>
                          <a:spcPts val="0"/>
                        </a:spcAft>
                      </a:pPr>
                      <a:r>
                        <a:rPr lang="en-US" sz="1100">
                          <a:effectLst/>
                          <a:latin typeface="Calibri" panose="020F0502020204030204" pitchFamily="34" charset="0"/>
                        </a:rPr>
                        <a:t>MNSD</a:t>
                      </a:r>
                    </a:p>
                  </a:txBody>
                  <a:tcPr marL="32219" marR="32219" marT="0" marB="0"/>
                </a:tc>
              </a:tr>
              <a:tr h="333108">
                <a:tc>
                  <a:txBody>
                    <a:bodyPr/>
                    <a:lstStyle/>
                    <a:p>
                      <a:pPr>
                        <a:spcAft>
                          <a:spcPts val="0"/>
                        </a:spcAft>
                      </a:pPr>
                      <a:r>
                        <a:rPr lang="en-US" sz="1100" dirty="0">
                          <a:effectLst/>
                          <a:latin typeface="Calibri" panose="020F0502020204030204" pitchFamily="34" charset="0"/>
                        </a:rPr>
                        <a:t>Lymphocyte to MEN 2B Cancer</a:t>
                      </a:r>
                    </a:p>
                  </a:txBody>
                  <a:tcPr marL="32219" marR="32219"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0.0070</a:t>
                      </a:r>
                    </a:p>
                  </a:txBody>
                  <a:tcPr marL="32219" marR="32219" marT="0" marB="0"/>
                </a:tc>
                <a:tc>
                  <a:txBody>
                    <a:bodyPr/>
                    <a:lstStyle/>
                    <a:p>
                      <a:pPr>
                        <a:spcAft>
                          <a:spcPts val="0"/>
                        </a:spcAft>
                      </a:pPr>
                      <a:r>
                        <a:rPr lang="en-US" sz="1100" dirty="0">
                          <a:effectLst/>
                          <a:latin typeface="Calibri" panose="020F0502020204030204" pitchFamily="34" charset="0"/>
                        </a:rPr>
                        <a:t>0.1317</a:t>
                      </a:r>
                    </a:p>
                  </a:txBody>
                  <a:tcPr marL="32219" marR="32219" marT="0" marB="0"/>
                </a:tc>
                <a:tc>
                  <a:txBody>
                    <a:bodyPr/>
                    <a:lstStyle/>
                    <a:p>
                      <a:pPr>
                        <a:spcAft>
                          <a:spcPts val="0"/>
                        </a:spcAft>
                      </a:pPr>
                      <a:r>
                        <a:rPr lang="en-US" sz="1100">
                          <a:effectLst/>
                          <a:latin typeface="Calibri" panose="020F0502020204030204" pitchFamily="34" charset="0"/>
                        </a:rPr>
                        <a:t>MNSD</a:t>
                      </a:r>
                    </a:p>
                  </a:txBody>
                  <a:tcPr marL="32219" marR="32219" marT="0" marB="0"/>
                </a:tc>
              </a:tr>
              <a:tr h="198397">
                <a:tc>
                  <a:txBody>
                    <a:bodyPr/>
                    <a:lstStyle/>
                    <a:p>
                      <a:pPr>
                        <a:spcAft>
                          <a:spcPts val="0"/>
                        </a:spcAft>
                      </a:pPr>
                      <a:r>
                        <a:rPr lang="en-US" sz="1100" dirty="0">
                          <a:effectLst/>
                          <a:latin typeface="Calibri" panose="020F0502020204030204" pitchFamily="34" charset="0"/>
                        </a:rPr>
                        <a:t>Lymphocyte to Astrocyte</a:t>
                      </a:r>
                    </a:p>
                  </a:txBody>
                  <a:tcPr marL="32219" marR="32219" marT="0" marB="0">
                    <a:solidFill>
                      <a:schemeClr val="bg2">
                        <a:lumMod val="50000"/>
                      </a:schemeClr>
                    </a:solidFill>
                  </a:tcPr>
                </a:tc>
                <a:tc>
                  <a:txBody>
                    <a:bodyPr/>
                    <a:lstStyle/>
                    <a:p>
                      <a:pPr>
                        <a:spcAft>
                          <a:spcPts val="0"/>
                        </a:spcAft>
                      </a:pPr>
                      <a:r>
                        <a:rPr lang="en-US" sz="1100">
                          <a:effectLst/>
                          <a:latin typeface="Calibri" panose="020F0502020204030204" pitchFamily="34" charset="0"/>
                        </a:rPr>
                        <a:t>0.4147</a:t>
                      </a:r>
                    </a:p>
                  </a:txBody>
                  <a:tcPr marL="32219" marR="32219" marT="0" marB="0"/>
                </a:tc>
                <a:tc>
                  <a:txBody>
                    <a:bodyPr/>
                    <a:lstStyle/>
                    <a:p>
                      <a:pPr>
                        <a:spcAft>
                          <a:spcPts val="0"/>
                        </a:spcAft>
                      </a:pPr>
                      <a:r>
                        <a:rPr lang="en-US" sz="1100" dirty="0">
                          <a:effectLst/>
                          <a:latin typeface="Calibri" panose="020F0502020204030204" pitchFamily="34" charset="0"/>
                        </a:rPr>
                        <a:t>0.1317</a:t>
                      </a:r>
                    </a:p>
                  </a:txBody>
                  <a:tcPr marL="32219" marR="32219" marT="0" marB="0"/>
                </a:tc>
                <a:tc>
                  <a:txBody>
                    <a:bodyPr/>
                    <a:lstStyle/>
                    <a:p>
                      <a:pPr>
                        <a:spcAft>
                          <a:spcPts val="0"/>
                        </a:spcAft>
                      </a:pPr>
                      <a:r>
                        <a:rPr lang="en-US" sz="1100">
                          <a:effectLst/>
                          <a:latin typeface="Calibri" panose="020F0502020204030204" pitchFamily="34" charset="0"/>
                        </a:rPr>
                        <a:t>MSD</a:t>
                      </a:r>
                    </a:p>
                  </a:txBody>
                  <a:tcPr marL="32219" marR="32219" marT="0" marB="0"/>
                </a:tc>
              </a:tr>
              <a:tr h="333108">
                <a:tc>
                  <a:txBody>
                    <a:bodyPr/>
                    <a:lstStyle/>
                    <a:p>
                      <a:pPr>
                        <a:spcAft>
                          <a:spcPts val="0"/>
                        </a:spcAft>
                      </a:pPr>
                      <a:r>
                        <a:rPr lang="en-US" sz="1100" dirty="0">
                          <a:effectLst/>
                          <a:latin typeface="Calibri" panose="020F0502020204030204" pitchFamily="34" charset="0"/>
                        </a:rPr>
                        <a:t>Lymphocyte to Astrocytoma</a:t>
                      </a:r>
                    </a:p>
                  </a:txBody>
                  <a:tcPr marL="32219" marR="32219" marT="0" marB="0">
                    <a:solidFill>
                      <a:schemeClr val="bg2">
                        <a:lumMod val="50000"/>
                      </a:schemeClr>
                    </a:solidFill>
                  </a:tcPr>
                </a:tc>
                <a:tc>
                  <a:txBody>
                    <a:bodyPr/>
                    <a:lstStyle/>
                    <a:p>
                      <a:pPr>
                        <a:spcAft>
                          <a:spcPts val="0"/>
                        </a:spcAft>
                      </a:pPr>
                      <a:r>
                        <a:rPr lang="en-US" sz="1100">
                          <a:effectLst/>
                          <a:latin typeface="Calibri" panose="020F0502020204030204" pitchFamily="34" charset="0"/>
                        </a:rPr>
                        <a:t>0.0020</a:t>
                      </a:r>
                    </a:p>
                  </a:txBody>
                  <a:tcPr marL="32219" marR="32219" marT="0" marB="0"/>
                </a:tc>
                <a:tc>
                  <a:txBody>
                    <a:bodyPr/>
                    <a:lstStyle/>
                    <a:p>
                      <a:pPr>
                        <a:spcAft>
                          <a:spcPts val="0"/>
                        </a:spcAft>
                      </a:pPr>
                      <a:r>
                        <a:rPr lang="en-US" sz="1100" dirty="0">
                          <a:effectLst/>
                          <a:latin typeface="Calibri" panose="020F0502020204030204" pitchFamily="34" charset="0"/>
                        </a:rPr>
                        <a:t>0.1317</a:t>
                      </a:r>
                    </a:p>
                  </a:txBody>
                  <a:tcPr marL="32219" marR="32219" marT="0" marB="0"/>
                </a:tc>
                <a:tc>
                  <a:txBody>
                    <a:bodyPr/>
                    <a:lstStyle/>
                    <a:p>
                      <a:pPr>
                        <a:spcAft>
                          <a:spcPts val="0"/>
                        </a:spcAft>
                      </a:pPr>
                      <a:r>
                        <a:rPr lang="en-US" sz="1100" dirty="0">
                          <a:effectLst/>
                          <a:latin typeface="Calibri" panose="020F0502020204030204" pitchFamily="34" charset="0"/>
                        </a:rPr>
                        <a:t>MNSD</a:t>
                      </a:r>
                    </a:p>
                  </a:txBody>
                  <a:tcPr marL="32219" marR="32219" marT="0" marB="0"/>
                </a:tc>
              </a:tr>
              <a:tr h="333108">
                <a:tc>
                  <a:txBody>
                    <a:bodyPr/>
                    <a:lstStyle/>
                    <a:p>
                      <a:pPr>
                        <a:spcAft>
                          <a:spcPts val="0"/>
                        </a:spcAft>
                      </a:pPr>
                      <a:r>
                        <a:rPr lang="en-US" sz="1100" dirty="0">
                          <a:effectLst/>
                          <a:latin typeface="Calibri" panose="020F0502020204030204" pitchFamily="34" charset="0"/>
                        </a:rPr>
                        <a:t>Leukemia to MEN 2B Normal</a:t>
                      </a:r>
                    </a:p>
                  </a:txBody>
                  <a:tcPr marL="32219" marR="32219" marT="0" marB="0">
                    <a:solidFill>
                      <a:schemeClr val="bg2">
                        <a:lumMod val="50000"/>
                      </a:schemeClr>
                    </a:solidFill>
                  </a:tcPr>
                </a:tc>
                <a:tc>
                  <a:txBody>
                    <a:bodyPr/>
                    <a:lstStyle/>
                    <a:p>
                      <a:pPr>
                        <a:spcAft>
                          <a:spcPts val="0"/>
                        </a:spcAft>
                      </a:pPr>
                      <a:r>
                        <a:rPr lang="en-US" sz="1100">
                          <a:effectLst/>
                          <a:latin typeface="Calibri" panose="020F0502020204030204" pitchFamily="34" charset="0"/>
                        </a:rPr>
                        <a:t>0.0010</a:t>
                      </a:r>
                    </a:p>
                  </a:txBody>
                  <a:tcPr marL="32219" marR="32219" marT="0" marB="0"/>
                </a:tc>
                <a:tc>
                  <a:txBody>
                    <a:bodyPr/>
                    <a:lstStyle/>
                    <a:p>
                      <a:pPr>
                        <a:spcAft>
                          <a:spcPts val="0"/>
                        </a:spcAft>
                      </a:pPr>
                      <a:r>
                        <a:rPr lang="en-US" sz="1100">
                          <a:effectLst/>
                          <a:latin typeface="Calibri" panose="020F0502020204030204" pitchFamily="34" charset="0"/>
                        </a:rPr>
                        <a:t>0.1317</a:t>
                      </a:r>
                    </a:p>
                  </a:txBody>
                  <a:tcPr marL="32219" marR="32219" marT="0" marB="0"/>
                </a:tc>
                <a:tc>
                  <a:txBody>
                    <a:bodyPr/>
                    <a:lstStyle/>
                    <a:p>
                      <a:pPr>
                        <a:spcAft>
                          <a:spcPts val="0"/>
                        </a:spcAft>
                      </a:pPr>
                      <a:r>
                        <a:rPr lang="en-US" sz="1100">
                          <a:effectLst/>
                          <a:latin typeface="Calibri" panose="020F0502020204030204" pitchFamily="34" charset="0"/>
                        </a:rPr>
                        <a:t>MNSD</a:t>
                      </a:r>
                    </a:p>
                  </a:txBody>
                  <a:tcPr marL="32219" marR="32219" marT="0" marB="0"/>
                </a:tc>
              </a:tr>
              <a:tr h="333108">
                <a:tc>
                  <a:txBody>
                    <a:bodyPr/>
                    <a:lstStyle/>
                    <a:p>
                      <a:pPr>
                        <a:spcAft>
                          <a:spcPts val="0"/>
                        </a:spcAft>
                      </a:pPr>
                      <a:r>
                        <a:rPr lang="en-US" sz="1100" dirty="0">
                          <a:effectLst/>
                          <a:latin typeface="Calibri" panose="020F0502020204030204" pitchFamily="34" charset="0"/>
                        </a:rPr>
                        <a:t>Leukemia to MEN 2B Cancer</a:t>
                      </a:r>
                    </a:p>
                  </a:txBody>
                  <a:tcPr marL="32219" marR="32219" marT="0" marB="0">
                    <a:solidFill>
                      <a:schemeClr val="bg2">
                        <a:lumMod val="50000"/>
                      </a:schemeClr>
                    </a:solidFill>
                  </a:tcPr>
                </a:tc>
                <a:tc>
                  <a:txBody>
                    <a:bodyPr/>
                    <a:lstStyle/>
                    <a:p>
                      <a:pPr>
                        <a:spcAft>
                          <a:spcPts val="0"/>
                        </a:spcAft>
                      </a:pPr>
                      <a:r>
                        <a:rPr lang="en-US" sz="1100">
                          <a:effectLst/>
                          <a:latin typeface="Calibri" panose="020F0502020204030204" pitchFamily="34" charset="0"/>
                        </a:rPr>
                        <a:t>0.0027</a:t>
                      </a:r>
                    </a:p>
                  </a:txBody>
                  <a:tcPr marL="32219" marR="32219" marT="0" marB="0"/>
                </a:tc>
                <a:tc>
                  <a:txBody>
                    <a:bodyPr/>
                    <a:lstStyle/>
                    <a:p>
                      <a:pPr>
                        <a:spcAft>
                          <a:spcPts val="0"/>
                        </a:spcAft>
                      </a:pPr>
                      <a:r>
                        <a:rPr lang="en-US" sz="1100" dirty="0">
                          <a:effectLst/>
                          <a:latin typeface="Calibri" panose="020F0502020204030204" pitchFamily="34" charset="0"/>
                        </a:rPr>
                        <a:t>0.1317</a:t>
                      </a:r>
                    </a:p>
                  </a:txBody>
                  <a:tcPr marL="32219" marR="32219" marT="0" marB="0"/>
                </a:tc>
                <a:tc>
                  <a:txBody>
                    <a:bodyPr/>
                    <a:lstStyle/>
                    <a:p>
                      <a:pPr>
                        <a:spcAft>
                          <a:spcPts val="0"/>
                        </a:spcAft>
                      </a:pPr>
                      <a:r>
                        <a:rPr lang="en-US" sz="1100">
                          <a:effectLst/>
                          <a:latin typeface="Calibri" panose="020F0502020204030204" pitchFamily="34" charset="0"/>
                        </a:rPr>
                        <a:t>MNSD</a:t>
                      </a:r>
                    </a:p>
                  </a:txBody>
                  <a:tcPr marL="32219" marR="32219" marT="0" marB="0"/>
                </a:tc>
              </a:tr>
              <a:tr h="198397">
                <a:tc>
                  <a:txBody>
                    <a:bodyPr/>
                    <a:lstStyle/>
                    <a:p>
                      <a:pPr>
                        <a:spcAft>
                          <a:spcPts val="0"/>
                        </a:spcAft>
                      </a:pPr>
                      <a:r>
                        <a:rPr lang="en-US" sz="1100" dirty="0">
                          <a:effectLst/>
                          <a:latin typeface="Calibri" panose="020F0502020204030204" pitchFamily="34" charset="0"/>
                        </a:rPr>
                        <a:t>Leukemia to Astrocyte</a:t>
                      </a:r>
                    </a:p>
                  </a:txBody>
                  <a:tcPr marL="32219" marR="32219" marT="0" marB="0">
                    <a:solidFill>
                      <a:schemeClr val="bg2">
                        <a:lumMod val="50000"/>
                      </a:schemeClr>
                    </a:solidFill>
                  </a:tcPr>
                </a:tc>
                <a:tc>
                  <a:txBody>
                    <a:bodyPr/>
                    <a:lstStyle/>
                    <a:p>
                      <a:pPr>
                        <a:spcAft>
                          <a:spcPts val="0"/>
                        </a:spcAft>
                      </a:pPr>
                      <a:r>
                        <a:rPr lang="en-US" sz="1100">
                          <a:effectLst/>
                          <a:latin typeface="Calibri" panose="020F0502020204030204" pitchFamily="34" charset="0"/>
                        </a:rPr>
                        <a:t>0.4167</a:t>
                      </a:r>
                    </a:p>
                  </a:txBody>
                  <a:tcPr marL="32219" marR="32219" marT="0" marB="0"/>
                </a:tc>
                <a:tc>
                  <a:txBody>
                    <a:bodyPr/>
                    <a:lstStyle/>
                    <a:p>
                      <a:pPr>
                        <a:spcAft>
                          <a:spcPts val="0"/>
                        </a:spcAft>
                      </a:pPr>
                      <a:r>
                        <a:rPr lang="en-US" sz="1100" dirty="0">
                          <a:effectLst/>
                          <a:latin typeface="Calibri" panose="020F0502020204030204" pitchFamily="34" charset="0"/>
                        </a:rPr>
                        <a:t>0.1317</a:t>
                      </a:r>
                    </a:p>
                  </a:txBody>
                  <a:tcPr marL="32219" marR="32219" marT="0" marB="0"/>
                </a:tc>
                <a:tc>
                  <a:txBody>
                    <a:bodyPr/>
                    <a:lstStyle/>
                    <a:p>
                      <a:pPr>
                        <a:spcAft>
                          <a:spcPts val="0"/>
                        </a:spcAft>
                      </a:pPr>
                      <a:r>
                        <a:rPr lang="en-US" sz="1100">
                          <a:effectLst/>
                          <a:latin typeface="Calibri" panose="020F0502020204030204" pitchFamily="34" charset="0"/>
                        </a:rPr>
                        <a:t>MSD</a:t>
                      </a:r>
                    </a:p>
                  </a:txBody>
                  <a:tcPr marL="32219" marR="32219" marT="0" marB="0"/>
                </a:tc>
              </a:tr>
              <a:tr h="198397">
                <a:tc>
                  <a:txBody>
                    <a:bodyPr/>
                    <a:lstStyle/>
                    <a:p>
                      <a:pPr>
                        <a:spcAft>
                          <a:spcPts val="0"/>
                        </a:spcAft>
                      </a:pPr>
                      <a:r>
                        <a:rPr lang="en-US" sz="1100" dirty="0">
                          <a:effectLst/>
                          <a:latin typeface="Calibri" panose="020F0502020204030204" pitchFamily="34" charset="0"/>
                        </a:rPr>
                        <a:t>Leukemia to Astrocytoma</a:t>
                      </a:r>
                    </a:p>
                  </a:txBody>
                  <a:tcPr marL="32219" marR="32219" marT="0" marB="0">
                    <a:solidFill>
                      <a:schemeClr val="bg2">
                        <a:lumMod val="50000"/>
                      </a:schemeClr>
                    </a:solidFill>
                  </a:tcPr>
                </a:tc>
                <a:tc>
                  <a:txBody>
                    <a:bodyPr/>
                    <a:lstStyle/>
                    <a:p>
                      <a:pPr>
                        <a:spcAft>
                          <a:spcPts val="0"/>
                        </a:spcAft>
                      </a:pPr>
                      <a:r>
                        <a:rPr lang="en-US" sz="1100">
                          <a:effectLst/>
                          <a:latin typeface="Calibri" panose="020F0502020204030204" pitchFamily="34" charset="0"/>
                        </a:rPr>
                        <a:t>0.0000</a:t>
                      </a:r>
                    </a:p>
                  </a:txBody>
                  <a:tcPr marL="32219" marR="32219" marT="0" marB="0"/>
                </a:tc>
                <a:tc>
                  <a:txBody>
                    <a:bodyPr/>
                    <a:lstStyle/>
                    <a:p>
                      <a:pPr>
                        <a:spcAft>
                          <a:spcPts val="0"/>
                        </a:spcAft>
                      </a:pPr>
                      <a:r>
                        <a:rPr lang="en-US" sz="1100" dirty="0">
                          <a:effectLst/>
                          <a:latin typeface="Calibri" panose="020F0502020204030204" pitchFamily="34" charset="0"/>
                        </a:rPr>
                        <a:t>0.1317</a:t>
                      </a:r>
                    </a:p>
                  </a:txBody>
                  <a:tcPr marL="32219" marR="32219" marT="0" marB="0"/>
                </a:tc>
                <a:tc>
                  <a:txBody>
                    <a:bodyPr/>
                    <a:lstStyle/>
                    <a:p>
                      <a:pPr>
                        <a:spcAft>
                          <a:spcPts val="0"/>
                        </a:spcAft>
                      </a:pPr>
                      <a:r>
                        <a:rPr lang="en-US" sz="1100">
                          <a:effectLst/>
                          <a:latin typeface="Calibri" panose="020F0502020204030204" pitchFamily="34" charset="0"/>
                        </a:rPr>
                        <a:t>MNSD</a:t>
                      </a:r>
                    </a:p>
                  </a:txBody>
                  <a:tcPr marL="32219" marR="32219" marT="0" marB="0"/>
                </a:tc>
              </a:tr>
              <a:tr h="333108">
                <a:tc>
                  <a:txBody>
                    <a:bodyPr/>
                    <a:lstStyle/>
                    <a:p>
                      <a:pPr>
                        <a:spcAft>
                          <a:spcPts val="0"/>
                        </a:spcAft>
                      </a:pPr>
                      <a:r>
                        <a:rPr lang="en-US" sz="1100" dirty="0">
                          <a:effectLst/>
                          <a:latin typeface="Calibri" panose="020F0502020204030204" pitchFamily="34" charset="0"/>
                        </a:rPr>
                        <a:t>MEN 2B Normal to MEN 2B Cancer</a:t>
                      </a:r>
                    </a:p>
                  </a:txBody>
                  <a:tcPr marL="32219" marR="32219"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0.0037</a:t>
                      </a:r>
                    </a:p>
                  </a:txBody>
                  <a:tcPr marL="32219" marR="32219" marT="0" marB="0"/>
                </a:tc>
                <a:tc>
                  <a:txBody>
                    <a:bodyPr/>
                    <a:lstStyle/>
                    <a:p>
                      <a:pPr>
                        <a:spcAft>
                          <a:spcPts val="0"/>
                        </a:spcAft>
                      </a:pPr>
                      <a:r>
                        <a:rPr lang="en-US" sz="1100" dirty="0">
                          <a:effectLst/>
                          <a:latin typeface="Calibri" panose="020F0502020204030204" pitchFamily="34" charset="0"/>
                        </a:rPr>
                        <a:t>0.1317</a:t>
                      </a:r>
                    </a:p>
                  </a:txBody>
                  <a:tcPr marL="32219" marR="32219" marT="0" marB="0"/>
                </a:tc>
                <a:tc>
                  <a:txBody>
                    <a:bodyPr/>
                    <a:lstStyle/>
                    <a:p>
                      <a:pPr>
                        <a:spcAft>
                          <a:spcPts val="0"/>
                        </a:spcAft>
                      </a:pPr>
                      <a:r>
                        <a:rPr lang="en-US" sz="1100">
                          <a:effectLst/>
                          <a:latin typeface="Calibri" panose="020F0502020204030204" pitchFamily="34" charset="0"/>
                        </a:rPr>
                        <a:t>MNSD</a:t>
                      </a:r>
                    </a:p>
                  </a:txBody>
                  <a:tcPr marL="32219" marR="32219" marT="0" marB="0"/>
                </a:tc>
              </a:tr>
              <a:tr h="333108">
                <a:tc>
                  <a:txBody>
                    <a:bodyPr/>
                    <a:lstStyle/>
                    <a:p>
                      <a:pPr>
                        <a:spcAft>
                          <a:spcPts val="0"/>
                        </a:spcAft>
                      </a:pPr>
                      <a:r>
                        <a:rPr lang="en-US" sz="1100" dirty="0">
                          <a:effectLst/>
                          <a:latin typeface="Calibri" panose="020F0502020204030204" pitchFamily="34" charset="0"/>
                        </a:rPr>
                        <a:t>MEN 2B Normal to Astrocyte</a:t>
                      </a:r>
                    </a:p>
                  </a:txBody>
                  <a:tcPr marL="32219" marR="32219" marT="0" marB="0">
                    <a:solidFill>
                      <a:schemeClr val="bg2">
                        <a:lumMod val="50000"/>
                      </a:schemeClr>
                    </a:solidFill>
                  </a:tcPr>
                </a:tc>
                <a:tc>
                  <a:txBody>
                    <a:bodyPr/>
                    <a:lstStyle/>
                    <a:p>
                      <a:pPr>
                        <a:spcAft>
                          <a:spcPts val="0"/>
                        </a:spcAft>
                      </a:pPr>
                      <a:r>
                        <a:rPr lang="en-US" sz="1100">
                          <a:effectLst/>
                          <a:latin typeface="Calibri" panose="020F0502020204030204" pitchFamily="34" charset="0"/>
                        </a:rPr>
                        <a:t>0.4177</a:t>
                      </a:r>
                    </a:p>
                  </a:txBody>
                  <a:tcPr marL="32219" marR="32219" marT="0" marB="0"/>
                </a:tc>
                <a:tc>
                  <a:txBody>
                    <a:bodyPr/>
                    <a:lstStyle/>
                    <a:p>
                      <a:pPr>
                        <a:spcAft>
                          <a:spcPts val="0"/>
                        </a:spcAft>
                      </a:pPr>
                      <a:r>
                        <a:rPr lang="en-US" sz="1100" dirty="0">
                          <a:effectLst/>
                          <a:latin typeface="Calibri" panose="020F0502020204030204" pitchFamily="34" charset="0"/>
                        </a:rPr>
                        <a:t>0.1317</a:t>
                      </a:r>
                    </a:p>
                  </a:txBody>
                  <a:tcPr marL="32219" marR="32219" marT="0" marB="0"/>
                </a:tc>
                <a:tc>
                  <a:txBody>
                    <a:bodyPr/>
                    <a:lstStyle/>
                    <a:p>
                      <a:pPr>
                        <a:spcAft>
                          <a:spcPts val="0"/>
                        </a:spcAft>
                      </a:pPr>
                      <a:r>
                        <a:rPr lang="en-US" sz="1100">
                          <a:effectLst/>
                          <a:latin typeface="Calibri" panose="020F0502020204030204" pitchFamily="34" charset="0"/>
                        </a:rPr>
                        <a:t>MSD</a:t>
                      </a:r>
                    </a:p>
                  </a:txBody>
                  <a:tcPr marL="32219" marR="32219" marT="0" marB="0"/>
                </a:tc>
              </a:tr>
              <a:tr h="333108">
                <a:tc>
                  <a:txBody>
                    <a:bodyPr/>
                    <a:lstStyle/>
                    <a:p>
                      <a:pPr>
                        <a:spcAft>
                          <a:spcPts val="0"/>
                        </a:spcAft>
                      </a:pPr>
                      <a:r>
                        <a:rPr lang="en-US" sz="1100" dirty="0">
                          <a:effectLst/>
                          <a:latin typeface="Calibri" panose="020F0502020204030204" pitchFamily="34" charset="0"/>
                        </a:rPr>
                        <a:t>MEN 2B Normal to Astrocytoma</a:t>
                      </a:r>
                    </a:p>
                  </a:txBody>
                  <a:tcPr marL="32219" marR="32219" marT="0" marB="0">
                    <a:solidFill>
                      <a:schemeClr val="bg2">
                        <a:lumMod val="50000"/>
                      </a:schemeClr>
                    </a:solidFill>
                  </a:tcPr>
                </a:tc>
                <a:tc>
                  <a:txBody>
                    <a:bodyPr/>
                    <a:lstStyle/>
                    <a:p>
                      <a:pPr>
                        <a:spcAft>
                          <a:spcPts val="0"/>
                        </a:spcAft>
                      </a:pPr>
                      <a:r>
                        <a:rPr lang="en-US" sz="1100">
                          <a:effectLst/>
                          <a:latin typeface="Calibri" panose="020F0502020204030204" pitchFamily="34" charset="0"/>
                        </a:rPr>
                        <a:t>0.0010</a:t>
                      </a:r>
                    </a:p>
                  </a:txBody>
                  <a:tcPr marL="32219" marR="32219" marT="0" marB="0"/>
                </a:tc>
                <a:tc>
                  <a:txBody>
                    <a:bodyPr/>
                    <a:lstStyle/>
                    <a:p>
                      <a:pPr>
                        <a:spcAft>
                          <a:spcPts val="0"/>
                        </a:spcAft>
                      </a:pPr>
                      <a:r>
                        <a:rPr lang="en-US" sz="1100" dirty="0">
                          <a:effectLst/>
                          <a:latin typeface="Calibri" panose="020F0502020204030204" pitchFamily="34" charset="0"/>
                        </a:rPr>
                        <a:t>0.1317</a:t>
                      </a:r>
                    </a:p>
                  </a:txBody>
                  <a:tcPr marL="32219" marR="32219" marT="0" marB="0"/>
                </a:tc>
                <a:tc>
                  <a:txBody>
                    <a:bodyPr/>
                    <a:lstStyle/>
                    <a:p>
                      <a:pPr>
                        <a:spcAft>
                          <a:spcPts val="0"/>
                        </a:spcAft>
                      </a:pPr>
                      <a:r>
                        <a:rPr lang="en-US" sz="1100">
                          <a:effectLst/>
                          <a:latin typeface="Calibri" panose="020F0502020204030204" pitchFamily="34" charset="0"/>
                        </a:rPr>
                        <a:t>MNSD</a:t>
                      </a:r>
                    </a:p>
                  </a:txBody>
                  <a:tcPr marL="32219" marR="32219" marT="0" marB="0"/>
                </a:tc>
              </a:tr>
              <a:tr h="333108">
                <a:tc>
                  <a:txBody>
                    <a:bodyPr/>
                    <a:lstStyle/>
                    <a:p>
                      <a:pPr>
                        <a:spcAft>
                          <a:spcPts val="0"/>
                        </a:spcAft>
                      </a:pPr>
                      <a:r>
                        <a:rPr lang="en-US" sz="1100" dirty="0">
                          <a:effectLst/>
                          <a:latin typeface="Calibri" panose="020F0502020204030204" pitchFamily="34" charset="0"/>
                        </a:rPr>
                        <a:t>MEN 2B Cancer to Astrocyte</a:t>
                      </a:r>
                    </a:p>
                  </a:txBody>
                  <a:tcPr marL="32219" marR="32219" marT="0" marB="0">
                    <a:solidFill>
                      <a:schemeClr val="bg2">
                        <a:lumMod val="50000"/>
                      </a:schemeClr>
                    </a:solidFill>
                  </a:tcPr>
                </a:tc>
                <a:tc>
                  <a:txBody>
                    <a:bodyPr/>
                    <a:lstStyle/>
                    <a:p>
                      <a:pPr>
                        <a:spcAft>
                          <a:spcPts val="0"/>
                        </a:spcAft>
                      </a:pPr>
                      <a:r>
                        <a:rPr lang="en-US" sz="1100">
                          <a:effectLst/>
                          <a:latin typeface="Calibri" panose="020F0502020204030204" pitchFamily="34" charset="0"/>
                        </a:rPr>
                        <a:t>0.4140</a:t>
                      </a:r>
                    </a:p>
                  </a:txBody>
                  <a:tcPr marL="32219" marR="32219" marT="0" marB="0"/>
                </a:tc>
                <a:tc>
                  <a:txBody>
                    <a:bodyPr/>
                    <a:lstStyle/>
                    <a:p>
                      <a:pPr>
                        <a:spcAft>
                          <a:spcPts val="0"/>
                        </a:spcAft>
                      </a:pPr>
                      <a:r>
                        <a:rPr lang="en-US" sz="1100" dirty="0">
                          <a:effectLst/>
                          <a:latin typeface="Calibri" panose="020F0502020204030204" pitchFamily="34" charset="0"/>
                        </a:rPr>
                        <a:t>0.1317</a:t>
                      </a:r>
                    </a:p>
                  </a:txBody>
                  <a:tcPr marL="32219" marR="32219" marT="0" marB="0"/>
                </a:tc>
                <a:tc>
                  <a:txBody>
                    <a:bodyPr/>
                    <a:lstStyle/>
                    <a:p>
                      <a:pPr>
                        <a:spcAft>
                          <a:spcPts val="0"/>
                        </a:spcAft>
                      </a:pPr>
                      <a:r>
                        <a:rPr lang="en-US" sz="1100">
                          <a:effectLst/>
                          <a:latin typeface="Calibri" panose="020F0502020204030204" pitchFamily="34" charset="0"/>
                        </a:rPr>
                        <a:t>MSD</a:t>
                      </a:r>
                    </a:p>
                  </a:txBody>
                  <a:tcPr marL="32219" marR="32219" marT="0" marB="0"/>
                </a:tc>
              </a:tr>
              <a:tr h="333108">
                <a:tc>
                  <a:txBody>
                    <a:bodyPr/>
                    <a:lstStyle/>
                    <a:p>
                      <a:pPr>
                        <a:spcAft>
                          <a:spcPts val="0"/>
                        </a:spcAft>
                      </a:pPr>
                      <a:r>
                        <a:rPr lang="en-US" sz="1100" dirty="0">
                          <a:effectLst/>
                          <a:latin typeface="Calibri" panose="020F0502020204030204" pitchFamily="34" charset="0"/>
                        </a:rPr>
                        <a:t>MEN 2B Cancer to Astrocytoma</a:t>
                      </a:r>
                    </a:p>
                  </a:txBody>
                  <a:tcPr marL="32219" marR="32219" marT="0" marB="0">
                    <a:solidFill>
                      <a:schemeClr val="bg2">
                        <a:lumMod val="50000"/>
                      </a:schemeClr>
                    </a:solidFill>
                  </a:tcPr>
                </a:tc>
                <a:tc>
                  <a:txBody>
                    <a:bodyPr/>
                    <a:lstStyle/>
                    <a:p>
                      <a:pPr>
                        <a:spcAft>
                          <a:spcPts val="0"/>
                        </a:spcAft>
                      </a:pPr>
                      <a:r>
                        <a:rPr lang="en-US" sz="1100">
                          <a:effectLst/>
                          <a:latin typeface="Calibri" panose="020F0502020204030204" pitchFamily="34" charset="0"/>
                        </a:rPr>
                        <a:t>0.0027</a:t>
                      </a:r>
                    </a:p>
                  </a:txBody>
                  <a:tcPr marL="32219" marR="32219" marT="0" marB="0"/>
                </a:tc>
                <a:tc>
                  <a:txBody>
                    <a:bodyPr/>
                    <a:lstStyle/>
                    <a:p>
                      <a:pPr>
                        <a:spcAft>
                          <a:spcPts val="0"/>
                        </a:spcAft>
                      </a:pPr>
                      <a:r>
                        <a:rPr lang="en-US" sz="1100">
                          <a:effectLst/>
                          <a:latin typeface="Calibri" panose="020F0502020204030204" pitchFamily="34" charset="0"/>
                        </a:rPr>
                        <a:t>0.1317</a:t>
                      </a:r>
                    </a:p>
                  </a:txBody>
                  <a:tcPr marL="32219" marR="32219" marT="0" marB="0"/>
                </a:tc>
                <a:tc>
                  <a:txBody>
                    <a:bodyPr/>
                    <a:lstStyle/>
                    <a:p>
                      <a:pPr>
                        <a:spcAft>
                          <a:spcPts val="0"/>
                        </a:spcAft>
                      </a:pPr>
                      <a:r>
                        <a:rPr lang="en-US" sz="1100" dirty="0">
                          <a:effectLst/>
                          <a:latin typeface="Calibri" panose="020F0502020204030204" pitchFamily="34" charset="0"/>
                        </a:rPr>
                        <a:t>MNSD</a:t>
                      </a:r>
                    </a:p>
                  </a:txBody>
                  <a:tcPr marL="32219" marR="32219" marT="0" marB="0"/>
                </a:tc>
              </a:tr>
              <a:tr h="198397">
                <a:tc>
                  <a:txBody>
                    <a:bodyPr/>
                    <a:lstStyle/>
                    <a:p>
                      <a:pPr>
                        <a:spcAft>
                          <a:spcPts val="0"/>
                        </a:spcAft>
                      </a:pPr>
                      <a:r>
                        <a:rPr lang="en-US" sz="1100" dirty="0">
                          <a:effectLst/>
                          <a:latin typeface="Calibri" panose="020F0502020204030204" pitchFamily="34" charset="0"/>
                        </a:rPr>
                        <a:t>Astrocyte to Astrocytoma</a:t>
                      </a:r>
                    </a:p>
                  </a:txBody>
                  <a:tcPr marL="32219" marR="32219" marT="0" marB="0">
                    <a:solidFill>
                      <a:schemeClr val="bg2">
                        <a:lumMod val="50000"/>
                      </a:schemeClr>
                    </a:solidFill>
                  </a:tcPr>
                </a:tc>
                <a:tc>
                  <a:txBody>
                    <a:bodyPr/>
                    <a:lstStyle/>
                    <a:p>
                      <a:pPr>
                        <a:spcAft>
                          <a:spcPts val="0"/>
                        </a:spcAft>
                      </a:pPr>
                      <a:r>
                        <a:rPr lang="en-US" sz="1100">
                          <a:effectLst/>
                          <a:latin typeface="Calibri" panose="020F0502020204030204" pitchFamily="34" charset="0"/>
                        </a:rPr>
                        <a:t>0.4167</a:t>
                      </a:r>
                    </a:p>
                  </a:txBody>
                  <a:tcPr marL="32219" marR="32219" marT="0" marB="0"/>
                </a:tc>
                <a:tc>
                  <a:txBody>
                    <a:bodyPr/>
                    <a:lstStyle/>
                    <a:p>
                      <a:pPr>
                        <a:spcAft>
                          <a:spcPts val="0"/>
                        </a:spcAft>
                      </a:pPr>
                      <a:r>
                        <a:rPr lang="en-US" sz="1100">
                          <a:effectLst/>
                          <a:latin typeface="Calibri" panose="020F0502020204030204" pitchFamily="34" charset="0"/>
                        </a:rPr>
                        <a:t>0.1317</a:t>
                      </a:r>
                    </a:p>
                  </a:txBody>
                  <a:tcPr marL="32219" marR="32219" marT="0" marB="0"/>
                </a:tc>
                <a:tc>
                  <a:txBody>
                    <a:bodyPr/>
                    <a:lstStyle/>
                    <a:p>
                      <a:pPr>
                        <a:spcAft>
                          <a:spcPts val="0"/>
                        </a:spcAft>
                      </a:pPr>
                      <a:r>
                        <a:rPr lang="en-US" sz="1100" dirty="0">
                          <a:effectLst/>
                          <a:latin typeface="Calibri" panose="020F0502020204030204" pitchFamily="34" charset="0"/>
                        </a:rPr>
                        <a:t>MSD</a:t>
                      </a:r>
                    </a:p>
                  </a:txBody>
                  <a:tcPr marL="32219" marR="32219" marT="0" marB="0"/>
                </a:tc>
              </a:tr>
            </a:tbl>
          </a:graphicData>
        </a:graphic>
      </p:graphicFrame>
      <p:pic>
        <p:nvPicPr>
          <p:cNvPr id="18" name="Content Placeholder 17"/>
          <p:cNvPicPr>
            <a:picLocks noGrp="1" noChangeAspect="1"/>
          </p:cNvPicPr>
          <p:nvPr>
            <p:ph sz="half" idx="4294967295"/>
          </p:nvPr>
        </p:nvPicPr>
        <p:blipFill>
          <a:blip r:embed="rId3"/>
          <a:stretch>
            <a:fillRect/>
          </a:stretch>
        </p:blipFill>
        <p:spPr>
          <a:xfrm>
            <a:off x="4799013" y="1775435"/>
            <a:ext cx="4344987" cy="5082565"/>
          </a:xfrm>
          <a:prstGeom prst="rect">
            <a:avLst/>
          </a:prstGeom>
        </p:spPr>
      </p:pic>
    </p:spTree>
    <p:extLst>
      <p:ext uri="{BB962C8B-B14F-4D97-AF65-F5344CB8AC3E}">
        <p14:creationId xmlns="" xmlns:p14="http://schemas.microsoft.com/office/powerpoint/2010/main" val="2051686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Results and Discussion</a:t>
            </a:r>
            <a:br>
              <a:rPr lang="en-US" dirty="0" smtClean="0">
                <a:latin typeface="Calibri" pitchFamily="34" charset="0"/>
              </a:rPr>
            </a:br>
            <a:r>
              <a:rPr lang="en-US" sz="2800" dirty="0" smtClean="0">
                <a:latin typeface="Calibri" pitchFamily="34" charset="0"/>
              </a:rPr>
              <a:t>NO Assay</a:t>
            </a:r>
            <a:endParaRPr lang="en-US" sz="2800" dirty="0">
              <a:latin typeface="Calibri" pitchFamily="34" charset="0"/>
            </a:endParaRPr>
          </a:p>
        </p:txBody>
      </p:sp>
      <p:pic>
        <p:nvPicPr>
          <p:cNvPr id="5124" name="Picture 4"/>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559837" y="2500604"/>
            <a:ext cx="7884367" cy="39095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5123635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Results and Discussion</a:t>
            </a:r>
            <a:br>
              <a:rPr lang="en-US" dirty="0" smtClean="0">
                <a:latin typeface="Calibri" panose="020F0502020204030204" pitchFamily="34" charset="0"/>
              </a:rPr>
            </a:br>
            <a:r>
              <a:rPr lang="en-US" sz="3200" dirty="0" smtClean="0">
                <a:latin typeface="Calibri" panose="020F0502020204030204" pitchFamily="34" charset="0"/>
              </a:rPr>
              <a:t>Tukey-Kramer Statistical Test</a:t>
            </a:r>
            <a:r>
              <a:rPr lang="en-US" dirty="0" smtClean="0">
                <a:latin typeface="Calibri" panose="020F0502020204030204" pitchFamily="34" charset="0"/>
              </a:rPr>
              <a:t/>
            </a:r>
            <a:br>
              <a:rPr lang="en-US" dirty="0" smtClean="0">
                <a:latin typeface="Calibri" panose="020F0502020204030204" pitchFamily="34" charset="0"/>
              </a:rPr>
            </a:br>
            <a:r>
              <a:rPr lang="en-US" sz="1800" dirty="0" smtClean="0">
                <a:latin typeface="Calibri" panose="020F0502020204030204" pitchFamily="34" charset="0"/>
              </a:rPr>
              <a:t>One Factor </a:t>
            </a:r>
            <a:r>
              <a:rPr lang="en-US" sz="1800" dirty="0">
                <a:latin typeface="Calibri" panose="020F0502020204030204" pitchFamily="34" charset="0"/>
              </a:rPr>
              <a:t>ANOVA P-value = 0.0003</a:t>
            </a: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139221278"/>
              </p:ext>
            </p:extLst>
          </p:nvPr>
        </p:nvGraphicFramePr>
        <p:xfrm>
          <a:off x="0" y="2115400"/>
          <a:ext cx="5076967" cy="4742589"/>
        </p:xfrm>
        <a:graphic>
          <a:graphicData uri="http://schemas.openxmlformats.org/drawingml/2006/table">
            <a:tbl>
              <a:tblPr firstRow="1" firstCol="1" bandRow="1">
                <a:tableStyleId>{5C22544A-7EE6-4342-B048-85BDC9FD1C3A}</a:tableStyleId>
              </a:tblPr>
              <a:tblGrid>
                <a:gridCol w="1658839"/>
                <a:gridCol w="1087610"/>
                <a:gridCol w="1172861"/>
                <a:gridCol w="1157657"/>
              </a:tblGrid>
              <a:tr h="282613">
                <a:tc>
                  <a:txBody>
                    <a:bodyPr/>
                    <a:lstStyle/>
                    <a:p>
                      <a:pPr>
                        <a:spcAft>
                          <a:spcPts val="0"/>
                        </a:spcAft>
                      </a:pPr>
                      <a:r>
                        <a:rPr lang="en-US" sz="900" b="1" dirty="0">
                          <a:effectLst/>
                          <a:latin typeface="Calibri" panose="020F0502020204030204" pitchFamily="34" charset="0"/>
                        </a:rPr>
                        <a:t>TUKEY-KRAMER</a:t>
                      </a:r>
                    </a:p>
                  </a:txBody>
                  <a:tcPr marL="44551" marR="44551" marT="0" marB="0">
                    <a:solidFill>
                      <a:schemeClr val="bg2">
                        <a:lumMod val="50000"/>
                      </a:schemeClr>
                    </a:solidFill>
                  </a:tcPr>
                </a:tc>
                <a:tc>
                  <a:txBody>
                    <a:bodyPr/>
                    <a:lstStyle/>
                    <a:p>
                      <a:pPr>
                        <a:spcAft>
                          <a:spcPts val="0"/>
                        </a:spcAft>
                      </a:pPr>
                      <a:r>
                        <a:rPr lang="en-US" sz="900" b="1" dirty="0">
                          <a:effectLst/>
                          <a:latin typeface="Calibri" panose="020F0502020204030204" pitchFamily="34" charset="0"/>
                        </a:rPr>
                        <a:t>Numerator df = 8</a:t>
                      </a:r>
                    </a:p>
                  </a:txBody>
                  <a:tcPr marL="44551" marR="44551" marT="0" marB="0">
                    <a:solidFill>
                      <a:schemeClr val="bg2">
                        <a:lumMod val="50000"/>
                      </a:schemeClr>
                    </a:solidFill>
                  </a:tcPr>
                </a:tc>
                <a:tc>
                  <a:txBody>
                    <a:bodyPr/>
                    <a:lstStyle/>
                    <a:p>
                      <a:pPr>
                        <a:spcAft>
                          <a:spcPts val="0"/>
                        </a:spcAft>
                      </a:pPr>
                      <a:r>
                        <a:rPr lang="en-US" sz="900" b="1" dirty="0">
                          <a:effectLst/>
                          <a:latin typeface="Calibri" panose="020F0502020204030204" pitchFamily="34" charset="0"/>
                        </a:rPr>
                        <a:t>Denominator df = 16</a:t>
                      </a:r>
                    </a:p>
                  </a:txBody>
                  <a:tcPr marL="44551" marR="44551" marT="0" marB="0">
                    <a:solidFill>
                      <a:schemeClr val="bg2">
                        <a:lumMod val="50000"/>
                      </a:schemeClr>
                    </a:solidFill>
                  </a:tcPr>
                </a:tc>
                <a:tc>
                  <a:txBody>
                    <a:bodyPr/>
                    <a:lstStyle/>
                    <a:p>
                      <a:pPr>
                        <a:spcAft>
                          <a:spcPts val="0"/>
                        </a:spcAft>
                      </a:pPr>
                      <a:r>
                        <a:rPr lang="en-US" sz="900" b="1" dirty="0">
                          <a:effectLst/>
                          <a:latin typeface="Calibri" panose="020F0502020204030204" pitchFamily="34" charset="0"/>
                        </a:rPr>
                        <a:t>Q</a:t>
                      </a:r>
                      <a:r>
                        <a:rPr lang="en-US" sz="900" b="1" baseline="-25000" dirty="0">
                          <a:effectLst/>
                          <a:latin typeface="Calibri" panose="020F0502020204030204" pitchFamily="34" charset="0"/>
                        </a:rPr>
                        <a:t>u </a:t>
                      </a:r>
                      <a:r>
                        <a:rPr lang="en-US" sz="900" b="1" dirty="0">
                          <a:effectLst/>
                          <a:latin typeface="Calibri" panose="020F0502020204030204" pitchFamily="34" charset="0"/>
                        </a:rPr>
                        <a:t>= 4.8960</a:t>
                      </a:r>
                    </a:p>
                  </a:txBody>
                  <a:tcPr marL="44551" marR="44551" marT="0" marB="0">
                    <a:solidFill>
                      <a:schemeClr val="bg2">
                        <a:lumMod val="50000"/>
                      </a:schemeClr>
                    </a:solidFill>
                  </a:tcPr>
                </a:tc>
              </a:tr>
              <a:tr h="282613">
                <a:tc>
                  <a:txBody>
                    <a:bodyPr/>
                    <a:lstStyle/>
                    <a:p>
                      <a:pPr>
                        <a:spcAft>
                          <a:spcPts val="0"/>
                        </a:spcAft>
                      </a:pPr>
                      <a:r>
                        <a:rPr lang="en-US" sz="900" b="1" dirty="0">
                          <a:effectLst/>
                          <a:latin typeface="Calibri" panose="020F0502020204030204" pitchFamily="34" charset="0"/>
                        </a:rPr>
                        <a:t>Comparison</a:t>
                      </a:r>
                    </a:p>
                  </a:txBody>
                  <a:tcPr marL="44551" marR="44551" marT="0" marB="0">
                    <a:solidFill>
                      <a:schemeClr val="bg2">
                        <a:lumMod val="50000"/>
                      </a:schemeClr>
                    </a:solidFill>
                  </a:tcPr>
                </a:tc>
                <a:tc>
                  <a:txBody>
                    <a:bodyPr/>
                    <a:lstStyle/>
                    <a:p>
                      <a:pPr>
                        <a:spcAft>
                          <a:spcPts val="0"/>
                        </a:spcAft>
                      </a:pPr>
                      <a:r>
                        <a:rPr lang="en-US" sz="900" b="1" dirty="0">
                          <a:effectLst/>
                          <a:latin typeface="Calibri" panose="020F0502020204030204" pitchFamily="34" charset="0"/>
                        </a:rPr>
                        <a:t>Absolute Difference</a:t>
                      </a:r>
                    </a:p>
                  </a:txBody>
                  <a:tcPr marL="44551" marR="44551" marT="0" marB="0"/>
                </a:tc>
                <a:tc>
                  <a:txBody>
                    <a:bodyPr/>
                    <a:lstStyle/>
                    <a:p>
                      <a:pPr>
                        <a:spcAft>
                          <a:spcPts val="0"/>
                        </a:spcAft>
                      </a:pPr>
                      <a:r>
                        <a:rPr lang="en-US" sz="900" b="1" dirty="0">
                          <a:effectLst/>
                          <a:latin typeface="Calibri" panose="020F0502020204030204" pitchFamily="34" charset="0"/>
                        </a:rPr>
                        <a:t>Critical Value</a:t>
                      </a:r>
                    </a:p>
                  </a:txBody>
                  <a:tcPr marL="44551" marR="44551" marT="0" marB="0"/>
                </a:tc>
                <a:tc>
                  <a:txBody>
                    <a:bodyPr/>
                    <a:lstStyle/>
                    <a:p>
                      <a:pPr>
                        <a:spcAft>
                          <a:spcPts val="0"/>
                        </a:spcAft>
                      </a:pPr>
                      <a:r>
                        <a:rPr lang="en-US" sz="900" b="1" dirty="0">
                          <a:effectLst/>
                          <a:latin typeface="Calibri" panose="020F0502020204030204" pitchFamily="34" charset="0"/>
                        </a:rPr>
                        <a:t>Results</a:t>
                      </a:r>
                    </a:p>
                  </a:txBody>
                  <a:tcPr marL="44551" marR="44551" marT="0" marB="0"/>
                </a:tc>
              </a:tr>
              <a:tr h="144250">
                <a:tc>
                  <a:txBody>
                    <a:bodyPr/>
                    <a:lstStyle/>
                    <a:p>
                      <a:pPr>
                        <a:spcAft>
                          <a:spcPts val="0"/>
                        </a:spcAft>
                      </a:pPr>
                      <a:r>
                        <a:rPr lang="en-US" sz="900" b="1" dirty="0">
                          <a:effectLst/>
                          <a:latin typeface="Calibri" panose="020F0502020204030204" pitchFamily="34" charset="0"/>
                        </a:rPr>
                        <a:t>Liver to Colon</a:t>
                      </a:r>
                    </a:p>
                  </a:txBody>
                  <a:tcPr marL="44551" marR="44551" marT="0" marB="0">
                    <a:solidFill>
                      <a:schemeClr val="bg2">
                        <a:lumMod val="50000"/>
                      </a:schemeClr>
                    </a:solidFill>
                  </a:tcPr>
                </a:tc>
                <a:tc>
                  <a:txBody>
                    <a:bodyPr/>
                    <a:lstStyle/>
                    <a:p>
                      <a:pPr>
                        <a:spcAft>
                          <a:spcPts val="0"/>
                        </a:spcAft>
                      </a:pPr>
                      <a:r>
                        <a:rPr lang="en-US" sz="900" b="1" dirty="0">
                          <a:effectLst/>
                          <a:latin typeface="Calibri" panose="020F0502020204030204" pitchFamily="34" charset="0"/>
                        </a:rPr>
                        <a:t>0.3555</a:t>
                      </a:r>
                    </a:p>
                  </a:txBody>
                  <a:tcPr marL="44551" marR="44551" marT="0" marB="0"/>
                </a:tc>
                <a:tc>
                  <a:txBody>
                    <a:bodyPr/>
                    <a:lstStyle/>
                    <a:p>
                      <a:pPr>
                        <a:spcAft>
                          <a:spcPts val="0"/>
                        </a:spcAft>
                      </a:pPr>
                      <a:r>
                        <a:rPr lang="en-US" sz="900" b="1" dirty="0">
                          <a:effectLst/>
                          <a:latin typeface="Calibri" panose="020F0502020204030204" pitchFamily="34" charset="0"/>
                        </a:rPr>
                        <a:t>0.3595</a:t>
                      </a:r>
                    </a:p>
                  </a:txBody>
                  <a:tcPr marL="44551" marR="44551" marT="0" marB="0"/>
                </a:tc>
                <a:tc>
                  <a:txBody>
                    <a:bodyPr/>
                    <a:lstStyle/>
                    <a:p>
                      <a:pPr>
                        <a:spcAft>
                          <a:spcPts val="0"/>
                        </a:spcAft>
                      </a:pPr>
                      <a:r>
                        <a:rPr lang="en-US" sz="900" b="1">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Liver to Lung</a:t>
                      </a:r>
                    </a:p>
                  </a:txBody>
                  <a:tcPr marL="44551" marR="44551" marT="0" marB="0">
                    <a:solidFill>
                      <a:schemeClr val="bg2">
                        <a:lumMod val="50000"/>
                      </a:schemeClr>
                    </a:solidFill>
                  </a:tcPr>
                </a:tc>
                <a:tc>
                  <a:txBody>
                    <a:bodyPr/>
                    <a:lstStyle/>
                    <a:p>
                      <a:pPr>
                        <a:spcAft>
                          <a:spcPts val="0"/>
                        </a:spcAft>
                      </a:pPr>
                      <a:r>
                        <a:rPr lang="en-US" sz="900" b="1" dirty="0">
                          <a:effectLst/>
                          <a:latin typeface="Calibri" panose="020F0502020204030204" pitchFamily="34" charset="0"/>
                        </a:rPr>
                        <a:t>0.3515</a:t>
                      </a:r>
                    </a:p>
                  </a:txBody>
                  <a:tcPr marL="44551" marR="44551" marT="0" marB="0"/>
                </a:tc>
                <a:tc>
                  <a:txBody>
                    <a:bodyPr/>
                    <a:lstStyle/>
                    <a:p>
                      <a:pPr>
                        <a:spcAft>
                          <a:spcPts val="0"/>
                        </a:spcAft>
                      </a:pPr>
                      <a:r>
                        <a:rPr lang="en-US" sz="900" b="1">
                          <a:effectLst/>
                          <a:latin typeface="Calibri" panose="020F0502020204030204" pitchFamily="34" charset="0"/>
                        </a:rPr>
                        <a:t>0.3595</a:t>
                      </a:r>
                    </a:p>
                  </a:txBody>
                  <a:tcPr marL="44551" marR="44551" marT="0" marB="0"/>
                </a:tc>
                <a:tc>
                  <a:txBody>
                    <a:bodyPr/>
                    <a:lstStyle/>
                    <a:p>
                      <a:pPr>
                        <a:spcAft>
                          <a:spcPts val="0"/>
                        </a:spcAft>
                      </a:pPr>
                      <a:r>
                        <a:rPr lang="en-US" sz="900" b="1">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Liver to PC-3</a:t>
                      </a:r>
                    </a:p>
                  </a:txBody>
                  <a:tcPr marL="44551" marR="44551" marT="0" marB="0">
                    <a:solidFill>
                      <a:schemeClr val="bg2">
                        <a:lumMod val="50000"/>
                      </a:schemeClr>
                    </a:solidFill>
                  </a:tcPr>
                </a:tc>
                <a:tc>
                  <a:txBody>
                    <a:bodyPr/>
                    <a:lstStyle/>
                    <a:p>
                      <a:pPr>
                        <a:spcAft>
                          <a:spcPts val="0"/>
                        </a:spcAft>
                      </a:pPr>
                      <a:r>
                        <a:rPr lang="en-US" sz="900" b="1" dirty="0">
                          <a:effectLst/>
                          <a:latin typeface="Calibri" panose="020F0502020204030204" pitchFamily="34" charset="0"/>
                        </a:rPr>
                        <a:t>0.3622</a:t>
                      </a:r>
                    </a:p>
                  </a:txBody>
                  <a:tcPr marL="44551" marR="44551" marT="0" marB="0"/>
                </a:tc>
                <a:tc>
                  <a:txBody>
                    <a:bodyPr/>
                    <a:lstStyle/>
                    <a:p>
                      <a:pPr>
                        <a:spcAft>
                          <a:spcPts val="0"/>
                        </a:spcAft>
                      </a:pPr>
                      <a:r>
                        <a:rPr lang="en-US" sz="900" b="1" dirty="0">
                          <a:effectLst/>
                          <a:latin typeface="Calibri" panose="020F0502020204030204" pitchFamily="34" charset="0"/>
                        </a:rPr>
                        <a:t>0.3595</a:t>
                      </a:r>
                    </a:p>
                  </a:txBody>
                  <a:tcPr marL="44551" marR="44551" marT="0" marB="0"/>
                </a:tc>
                <a:tc>
                  <a:txBody>
                    <a:bodyPr/>
                    <a:lstStyle/>
                    <a:p>
                      <a:pPr>
                        <a:spcAft>
                          <a:spcPts val="0"/>
                        </a:spcAft>
                      </a:pPr>
                      <a:r>
                        <a:rPr lang="en-US" sz="900" b="1">
                          <a:effectLst/>
                          <a:latin typeface="Calibri" panose="020F0502020204030204" pitchFamily="34" charset="0"/>
                        </a:rPr>
                        <a:t>MSD</a:t>
                      </a:r>
                    </a:p>
                  </a:txBody>
                  <a:tcPr marL="44551" marR="44551" marT="0" marB="0"/>
                </a:tc>
              </a:tr>
              <a:tr h="144250">
                <a:tc>
                  <a:txBody>
                    <a:bodyPr/>
                    <a:lstStyle/>
                    <a:p>
                      <a:pPr>
                        <a:spcAft>
                          <a:spcPts val="0"/>
                        </a:spcAft>
                      </a:pPr>
                      <a:r>
                        <a:rPr lang="en-US" sz="900" b="1" dirty="0">
                          <a:effectLst/>
                          <a:latin typeface="Calibri" panose="020F0502020204030204" pitchFamily="34" charset="0"/>
                        </a:rPr>
                        <a:t>Liver to Osteosarcoma</a:t>
                      </a:r>
                    </a:p>
                  </a:txBody>
                  <a:tcPr marL="44551" marR="44551" marT="0" marB="0">
                    <a:solidFill>
                      <a:schemeClr val="bg2">
                        <a:lumMod val="50000"/>
                      </a:schemeClr>
                    </a:solidFill>
                  </a:tcPr>
                </a:tc>
                <a:tc>
                  <a:txBody>
                    <a:bodyPr/>
                    <a:lstStyle/>
                    <a:p>
                      <a:pPr>
                        <a:spcAft>
                          <a:spcPts val="0"/>
                        </a:spcAft>
                      </a:pPr>
                      <a:r>
                        <a:rPr lang="en-US" sz="900" b="1" dirty="0">
                          <a:effectLst/>
                          <a:latin typeface="Calibri" panose="020F0502020204030204" pitchFamily="34" charset="0"/>
                        </a:rPr>
                        <a:t>0.3255</a:t>
                      </a:r>
                    </a:p>
                  </a:txBody>
                  <a:tcPr marL="44551" marR="44551" marT="0" marB="0"/>
                </a:tc>
                <a:tc>
                  <a:txBody>
                    <a:bodyPr/>
                    <a:lstStyle/>
                    <a:p>
                      <a:pPr>
                        <a:spcAft>
                          <a:spcPts val="0"/>
                        </a:spcAft>
                      </a:pPr>
                      <a:r>
                        <a:rPr lang="en-US" sz="900" b="1" dirty="0">
                          <a:effectLst/>
                          <a:latin typeface="Calibri" panose="020F0502020204030204" pitchFamily="34" charset="0"/>
                        </a:rPr>
                        <a:t>0.3595</a:t>
                      </a:r>
                    </a:p>
                  </a:txBody>
                  <a:tcPr marL="44551" marR="44551" marT="0" marB="0"/>
                </a:tc>
                <a:tc>
                  <a:txBody>
                    <a:bodyPr/>
                    <a:lstStyle/>
                    <a:p>
                      <a:pPr>
                        <a:spcAft>
                          <a:spcPts val="0"/>
                        </a:spcAft>
                      </a:pPr>
                      <a:r>
                        <a:rPr lang="en-US" sz="900" b="1">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Liver to Breast Cancer</a:t>
                      </a:r>
                    </a:p>
                  </a:txBody>
                  <a:tcPr marL="44551" marR="44551" marT="0" marB="0">
                    <a:solidFill>
                      <a:schemeClr val="bg2">
                        <a:lumMod val="50000"/>
                      </a:schemeClr>
                    </a:solidFill>
                  </a:tcPr>
                </a:tc>
                <a:tc>
                  <a:txBody>
                    <a:bodyPr/>
                    <a:lstStyle/>
                    <a:p>
                      <a:pPr>
                        <a:spcAft>
                          <a:spcPts val="0"/>
                        </a:spcAft>
                      </a:pPr>
                      <a:r>
                        <a:rPr lang="en-US" sz="900" b="1" dirty="0">
                          <a:effectLst/>
                          <a:latin typeface="Calibri" panose="020F0502020204030204" pitchFamily="34" charset="0"/>
                        </a:rPr>
                        <a:t>0.2438</a:t>
                      </a:r>
                    </a:p>
                  </a:txBody>
                  <a:tcPr marL="44551" marR="44551" marT="0" marB="0"/>
                </a:tc>
                <a:tc>
                  <a:txBody>
                    <a:bodyPr/>
                    <a:lstStyle/>
                    <a:p>
                      <a:pPr>
                        <a:spcAft>
                          <a:spcPts val="0"/>
                        </a:spcAft>
                      </a:pPr>
                      <a:r>
                        <a:rPr lang="en-US" sz="900" b="1" dirty="0">
                          <a:effectLst/>
                          <a:latin typeface="Calibri" panose="020F0502020204030204" pitchFamily="34" charset="0"/>
                        </a:rPr>
                        <a:t>0.3595</a:t>
                      </a:r>
                    </a:p>
                  </a:txBody>
                  <a:tcPr marL="44551" marR="44551" marT="0" marB="0"/>
                </a:tc>
                <a:tc>
                  <a:txBody>
                    <a:bodyPr/>
                    <a:lstStyle/>
                    <a:p>
                      <a:pPr>
                        <a:spcAft>
                          <a:spcPts val="0"/>
                        </a:spcAft>
                      </a:pPr>
                      <a:r>
                        <a:rPr lang="en-US" sz="900" b="1">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Liver to Hela</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0.3508</a:t>
                      </a:r>
                    </a:p>
                  </a:txBody>
                  <a:tcPr marL="44551" marR="44551" marT="0" marB="0"/>
                </a:tc>
                <a:tc>
                  <a:txBody>
                    <a:bodyPr/>
                    <a:lstStyle/>
                    <a:p>
                      <a:pPr>
                        <a:spcAft>
                          <a:spcPts val="0"/>
                        </a:spcAft>
                      </a:pPr>
                      <a:r>
                        <a:rPr lang="en-US" sz="900" b="1" dirty="0">
                          <a:effectLst/>
                          <a:latin typeface="Calibri" panose="020F0502020204030204" pitchFamily="34" charset="0"/>
                        </a:rPr>
                        <a:t>0.3595</a:t>
                      </a:r>
                    </a:p>
                  </a:txBody>
                  <a:tcPr marL="44551" marR="44551" marT="0" marB="0"/>
                </a:tc>
                <a:tc>
                  <a:txBody>
                    <a:bodyPr/>
                    <a:lstStyle/>
                    <a:p>
                      <a:pPr>
                        <a:spcAft>
                          <a:spcPts val="0"/>
                        </a:spcAft>
                      </a:pPr>
                      <a:r>
                        <a:rPr lang="en-US" sz="900" b="1">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Liver to HS-5</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0.1915</a:t>
                      </a:r>
                    </a:p>
                  </a:txBody>
                  <a:tcPr marL="44551" marR="44551" marT="0" marB="0"/>
                </a:tc>
                <a:tc>
                  <a:txBody>
                    <a:bodyPr/>
                    <a:lstStyle/>
                    <a:p>
                      <a:pPr>
                        <a:spcAft>
                          <a:spcPts val="0"/>
                        </a:spcAft>
                      </a:pPr>
                      <a:r>
                        <a:rPr lang="en-US" sz="900" b="1">
                          <a:effectLst/>
                          <a:latin typeface="Calibri" panose="020F0502020204030204" pitchFamily="34" charset="0"/>
                        </a:rPr>
                        <a:t>0.3595</a:t>
                      </a:r>
                    </a:p>
                  </a:txBody>
                  <a:tcPr marL="44551" marR="44551" marT="0" marB="0"/>
                </a:tc>
                <a:tc>
                  <a:txBody>
                    <a:bodyPr/>
                    <a:lstStyle/>
                    <a:p>
                      <a:pPr>
                        <a:spcAft>
                          <a:spcPts val="0"/>
                        </a:spcAft>
                      </a:pPr>
                      <a:r>
                        <a:rPr lang="en-US" sz="900" b="1">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Colon to Lung</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0.0040</a:t>
                      </a:r>
                    </a:p>
                  </a:txBody>
                  <a:tcPr marL="44551" marR="44551" marT="0" marB="0"/>
                </a:tc>
                <a:tc>
                  <a:txBody>
                    <a:bodyPr/>
                    <a:lstStyle/>
                    <a:p>
                      <a:pPr>
                        <a:spcAft>
                          <a:spcPts val="0"/>
                        </a:spcAft>
                      </a:pPr>
                      <a:r>
                        <a:rPr lang="en-US" sz="900" b="1" dirty="0">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Colon to PC-3</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0.0067</a:t>
                      </a:r>
                    </a:p>
                  </a:txBody>
                  <a:tcPr marL="44551" marR="44551" marT="0" marB="0"/>
                </a:tc>
                <a:tc>
                  <a:txBody>
                    <a:bodyPr/>
                    <a:lstStyle/>
                    <a:p>
                      <a:pPr>
                        <a:spcAft>
                          <a:spcPts val="0"/>
                        </a:spcAft>
                      </a:pPr>
                      <a:r>
                        <a:rPr lang="en-US" sz="900" b="1">
                          <a:effectLst/>
                          <a:latin typeface="Calibri" panose="020F0502020204030204" pitchFamily="34" charset="0"/>
                        </a:rPr>
                        <a:t>0.3595</a:t>
                      </a:r>
                    </a:p>
                  </a:txBody>
                  <a:tcPr marL="44551" marR="44551" marT="0" marB="0"/>
                </a:tc>
                <a:tc>
                  <a:txBody>
                    <a:bodyPr/>
                    <a:lstStyle/>
                    <a:p>
                      <a:pPr>
                        <a:spcAft>
                          <a:spcPts val="0"/>
                        </a:spcAft>
                      </a:pPr>
                      <a:r>
                        <a:rPr lang="en-US" sz="900" b="1">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Colon to Osteosarcoma</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0.0300</a:t>
                      </a:r>
                    </a:p>
                  </a:txBody>
                  <a:tcPr marL="44551" marR="44551" marT="0" marB="0"/>
                </a:tc>
                <a:tc>
                  <a:txBody>
                    <a:bodyPr/>
                    <a:lstStyle/>
                    <a:p>
                      <a:pPr>
                        <a:spcAft>
                          <a:spcPts val="0"/>
                        </a:spcAft>
                      </a:pPr>
                      <a:r>
                        <a:rPr lang="en-US" sz="900" b="1" dirty="0">
                          <a:effectLst/>
                          <a:latin typeface="Calibri" panose="020F0502020204030204" pitchFamily="34" charset="0"/>
                        </a:rPr>
                        <a:t>0.3595</a:t>
                      </a:r>
                    </a:p>
                  </a:txBody>
                  <a:tcPr marL="44551" marR="44551" marT="0" marB="0"/>
                </a:tc>
                <a:tc>
                  <a:txBody>
                    <a:bodyPr/>
                    <a:lstStyle/>
                    <a:p>
                      <a:pPr>
                        <a:spcAft>
                          <a:spcPts val="0"/>
                        </a:spcAft>
                      </a:pPr>
                      <a:r>
                        <a:rPr lang="en-US" sz="900" b="1">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Colon to Breast Cancer</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0.1117</a:t>
                      </a:r>
                    </a:p>
                  </a:txBody>
                  <a:tcPr marL="44551" marR="44551" marT="0" marB="0"/>
                </a:tc>
                <a:tc>
                  <a:txBody>
                    <a:bodyPr/>
                    <a:lstStyle/>
                    <a:p>
                      <a:pPr>
                        <a:spcAft>
                          <a:spcPts val="0"/>
                        </a:spcAft>
                      </a:pPr>
                      <a:r>
                        <a:rPr lang="en-US" sz="900" b="1" dirty="0">
                          <a:effectLst/>
                          <a:latin typeface="Calibri" panose="020F0502020204030204" pitchFamily="34" charset="0"/>
                        </a:rPr>
                        <a:t>0.3595</a:t>
                      </a:r>
                    </a:p>
                  </a:txBody>
                  <a:tcPr marL="44551" marR="44551" marT="0" marB="0"/>
                </a:tc>
                <a:tc>
                  <a:txBody>
                    <a:bodyPr/>
                    <a:lstStyle/>
                    <a:p>
                      <a:pPr>
                        <a:spcAft>
                          <a:spcPts val="0"/>
                        </a:spcAft>
                      </a:pPr>
                      <a:r>
                        <a:rPr lang="en-US" sz="900" b="1">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Colon to Hela</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0.0047</a:t>
                      </a:r>
                    </a:p>
                  </a:txBody>
                  <a:tcPr marL="44551" marR="44551" marT="0" marB="0"/>
                </a:tc>
                <a:tc>
                  <a:txBody>
                    <a:bodyPr/>
                    <a:lstStyle/>
                    <a:p>
                      <a:pPr>
                        <a:spcAft>
                          <a:spcPts val="0"/>
                        </a:spcAft>
                      </a:pPr>
                      <a:r>
                        <a:rPr lang="en-US" sz="900" b="1" dirty="0">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Colon to HS-5</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0.5470</a:t>
                      </a:r>
                    </a:p>
                  </a:txBody>
                  <a:tcPr marL="44551" marR="44551" marT="0" marB="0"/>
                </a:tc>
                <a:tc>
                  <a:txBody>
                    <a:bodyPr/>
                    <a:lstStyle/>
                    <a:p>
                      <a:pPr>
                        <a:spcAft>
                          <a:spcPts val="0"/>
                        </a:spcAft>
                      </a:pPr>
                      <a:r>
                        <a:rPr lang="en-US" sz="900" b="1" dirty="0">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MSD</a:t>
                      </a:r>
                    </a:p>
                  </a:txBody>
                  <a:tcPr marL="44551" marR="44551" marT="0" marB="0"/>
                </a:tc>
              </a:tr>
              <a:tr h="144250">
                <a:tc>
                  <a:txBody>
                    <a:bodyPr/>
                    <a:lstStyle/>
                    <a:p>
                      <a:pPr>
                        <a:spcAft>
                          <a:spcPts val="0"/>
                        </a:spcAft>
                      </a:pPr>
                      <a:r>
                        <a:rPr lang="en-US" sz="900" b="1" dirty="0">
                          <a:effectLst/>
                          <a:latin typeface="Calibri" panose="020F0502020204030204" pitchFamily="34" charset="0"/>
                        </a:rPr>
                        <a:t>Lung to PC-3</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0.0107</a:t>
                      </a:r>
                    </a:p>
                  </a:txBody>
                  <a:tcPr marL="44551" marR="44551" marT="0" marB="0"/>
                </a:tc>
                <a:tc>
                  <a:txBody>
                    <a:bodyPr/>
                    <a:lstStyle/>
                    <a:p>
                      <a:pPr>
                        <a:spcAft>
                          <a:spcPts val="0"/>
                        </a:spcAft>
                      </a:pPr>
                      <a:r>
                        <a:rPr lang="en-US" sz="900" b="1">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Lung to Osteosarcoma</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0.0260</a:t>
                      </a:r>
                    </a:p>
                  </a:txBody>
                  <a:tcPr marL="44551" marR="44551" marT="0" marB="0"/>
                </a:tc>
                <a:tc>
                  <a:txBody>
                    <a:bodyPr/>
                    <a:lstStyle/>
                    <a:p>
                      <a:pPr>
                        <a:spcAft>
                          <a:spcPts val="0"/>
                        </a:spcAft>
                      </a:pPr>
                      <a:r>
                        <a:rPr lang="en-US" sz="900" b="1">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Lung to Breast Cancer</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0.1077</a:t>
                      </a:r>
                    </a:p>
                  </a:txBody>
                  <a:tcPr marL="44551" marR="44551" marT="0" marB="0"/>
                </a:tc>
                <a:tc>
                  <a:txBody>
                    <a:bodyPr/>
                    <a:lstStyle/>
                    <a:p>
                      <a:pPr>
                        <a:spcAft>
                          <a:spcPts val="0"/>
                        </a:spcAft>
                      </a:pPr>
                      <a:r>
                        <a:rPr lang="en-US" sz="900" b="1" dirty="0">
                          <a:effectLst/>
                          <a:latin typeface="Calibri" panose="020F0502020204030204" pitchFamily="34" charset="0"/>
                        </a:rPr>
                        <a:t>0.3595</a:t>
                      </a:r>
                    </a:p>
                  </a:txBody>
                  <a:tcPr marL="44551" marR="44551" marT="0" marB="0"/>
                </a:tc>
                <a:tc>
                  <a:txBody>
                    <a:bodyPr/>
                    <a:lstStyle/>
                    <a:p>
                      <a:pPr>
                        <a:spcAft>
                          <a:spcPts val="0"/>
                        </a:spcAft>
                      </a:pPr>
                      <a:r>
                        <a:rPr lang="en-US" sz="900" b="1">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Lung to Hela</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0.0007</a:t>
                      </a:r>
                    </a:p>
                  </a:txBody>
                  <a:tcPr marL="44551" marR="44551" marT="0" marB="0"/>
                </a:tc>
                <a:tc>
                  <a:txBody>
                    <a:bodyPr/>
                    <a:lstStyle/>
                    <a:p>
                      <a:pPr>
                        <a:spcAft>
                          <a:spcPts val="0"/>
                        </a:spcAft>
                      </a:pPr>
                      <a:r>
                        <a:rPr lang="en-US" sz="900" b="1">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Lung to HS-5</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0.5430</a:t>
                      </a:r>
                    </a:p>
                  </a:txBody>
                  <a:tcPr marL="44551" marR="44551" marT="0" marB="0"/>
                </a:tc>
                <a:tc>
                  <a:txBody>
                    <a:bodyPr/>
                    <a:lstStyle/>
                    <a:p>
                      <a:pPr>
                        <a:spcAft>
                          <a:spcPts val="0"/>
                        </a:spcAft>
                      </a:pPr>
                      <a:r>
                        <a:rPr lang="en-US" sz="900" b="1">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MSD</a:t>
                      </a:r>
                    </a:p>
                  </a:txBody>
                  <a:tcPr marL="44551" marR="44551" marT="0" marB="0"/>
                </a:tc>
              </a:tr>
              <a:tr h="144250">
                <a:tc>
                  <a:txBody>
                    <a:bodyPr/>
                    <a:lstStyle/>
                    <a:p>
                      <a:pPr>
                        <a:spcAft>
                          <a:spcPts val="0"/>
                        </a:spcAft>
                      </a:pPr>
                      <a:r>
                        <a:rPr lang="en-US" sz="900" b="1" dirty="0">
                          <a:effectLst/>
                          <a:latin typeface="Calibri" panose="020F0502020204030204" pitchFamily="34" charset="0"/>
                        </a:rPr>
                        <a:t>PC-3 to Osteosarcoma</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0.0367</a:t>
                      </a:r>
                    </a:p>
                  </a:txBody>
                  <a:tcPr marL="44551" marR="44551" marT="0" marB="0"/>
                </a:tc>
                <a:tc>
                  <a:txBody>
                    <a:bodyPr/>
                    <a:lstStyle/>
                    <a:p>
                      <a:pPr>
                        <a:spcAft>
                          <a:spcPts val="0"/>
                        </a:spcAft>
                      </a:pPr>
                      <a:r>
                        <a:rPr lang="en-US" sz="900" b="1">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PC-3 to Breast Cancer</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0.1183</a:t>
                      </a:r>
                    </a:p>
                  </a:txBody>
                  <a:tcPr marL="44551" marR="44551" marT="0" marB="0"/>
                </a:tc>
                <a:tc>
                  <a:txBody>
                    <a:bodyPr/>
                    <a:lstStyle/>
                    <a:p>
                      <a:pPr>
                        <a:spcAft>
                          <a:spcPts val="0"/>
                        </a:spcAft>
                      </a:pPr>
                      <a:r>
                        <a:rPr lang="en-US" sz="900" b="1">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PC-3 to Hela</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0.0113</a:t>
                      </a:r>
                    </a:p>
                  </a:txBody>
                  <a:tcPr marL="44551" marR="44551" marT="0" marB="0"/>
                </a:tc>
                <a:tc>
                  <a:txBody>
                    <a:bodyPr/>
                    <a:lstStyle/>
                    <a:p>
                      <a:pPr>
                        <a:spcAft>
                          <a:spcPts val="0"/>
                        </a:spcAft>
                      </a:pPr>
                      <a:r>
                        <a:rPr lang="en-US" sz="900" b="1" dirty="0">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PC-3 to HS-5</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0.5537</a:t>
                      </a:r>
                    </a:p>
                  </a:txBody>
                  <a:tcPr marL="44551" marR="44551" marT="0" marB="0"/>
                </a:tc>
                <a:tc>
                  <a:txBody>
                    <a:bodyPr/>
                    <a:lstStyle/>
                    <a:p>
                      <a:pPr>
                        <a:spcAft>
                          <a:spcPts val="0"/>
                        </a:spcAft>
                      </a:pPr>
                      <a:r>
                        <a:rPr lang="en-US" sz="900" b="1">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MSD</a:t>
                      </a:r>
                    </a:p>
                  </a:txBody>
                  <a:tcPr marL="44551" marR="44551" marT="0" marB="0"/>
                </a:tc>
              </a:tr>
              <a:tr h="282613">
                <a:tc>
                  <a:txBody>
                    <a:bodyPr/>
                    <a:lstStyle/>
                    <a:p>
                      <a:pPr>
                        <a:spcAft>
                          <a:spcPts val="0"/>
                        </a:spcAft>
                      </a:pPr>
                      <a:r>
                        <a:rPr lang="en-US" sz="900" b="1" dirty="0">
                          <a:effectLst/>
                          <a:latin typeface="Calibri" panose="020F0502020204030204" pitchFamily="34" charset="0"/>
                        </a:rPr>
                        <a:t>Osteosarcoma to Breast Cancer</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0.0817</a:t>
                      </a:r>
                    </a:p>
                  </a:txBody>
                  <a:tcPr marL="44551" marR="44551" marT="0" marB="0"/>
                </a:tc>
                <a:tc>
                  <a:txBody>
                    <a:bodyPr/>
                    <a:lstStyle/>
                    <a:p>
                      <a:pPr>
                        <a:spcAft>
                          <a:spcPts val="0"/>
                        </a:spcAft>
                      </a:pPr>
                      <a:r>
                        <a:rPr lang="en-US" sz="900" b="1" dirty="0">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Osteosarcoma to Hela</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0.0253</a:t>
                      </a:r>
                    </a:p>
                  </a:txBody>
                  <a:tcPr marL="44551" marR="44551" marT="0" marB="0"/>
                </a:tc>
                <a:tc>
                  <a:txBody>
                    <a:bodyPr/>
                    <a:lstStyle/>
                    <a:p>
                      <a:pPr>
                        <a:spcAft>
                          <a:spcPts val="0"/>
                        </a:spcAft>
                      </a:pPr>
                      <a:r>
                        <a:rPr lang="en-US" sz="900" b="1">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Osteosarcoma to HS-5</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0.5170</a:t>
                      </a:r>
                    </a:p>
                  </a:txBody>
                  <a:tcPr marL="44551" marR="44551" marT="0" marB="0"/>
                </a:tc>
                <a:tc>
                  <a:txBody>
                    <a:bodyPr/>
                    <a:lstStyle/>
                    <a:p>
                      <a:pPr>
                        <a:spcAft>
                          <a:spcPts val="0"/>
                        </a:spcAft>
                      </a:pPr>
                      <a:r>
                        <a:rPr lang="en-US" sz="900" b="1">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MSD</a:t>
                      </a:r>
                    </a:p>
                  </a:txBody>
                  <a:tcPr marL="44551" marR="44551" marT="0" marB="0"/>
                </a:tc>
              </a:tr>
              <a:tr h="144250">
                <a:tc>
                  <a:txBody>
                    <a:bodyPr/>
                    <a:lstStyle/>
                    <a:p>
                      <a:pPr>
                        <a:spcAft>
                          <a:spcPts val="0"/>
                        </a:spcAft>
                      </a:pPr>
                      <a:r>
                        <a:rPr lang="en-US" sz="900" b="1" dirty="0">
                          <a:effectLst/>
                          <a:latin typeface="Calibri" panose="020F0502020204030204" pitchFamily="34" charset="0"/>
                        </a:rPr>
                        <a:t>Breast Cancer to Hela</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0.1070</a:t>
                      </a:r>
                    </a:p>
                  </a:txBody>
                  <a:tcPr marL="44551" marR="44551" marT="0" marB="0"/>
                </a:tc>
                <a:tc>
                  <a:txBody>
                    <a:bodyPr/>
                    <a:lstStyle/>
                    <a:p>
                      <a:pPr>
                        <a:spcAft>
                          <a:spcPts val="0"/>
                        </a:spcAft>
                      </a:pPr>
                      <a:r>
                        <a:rPr lang="en-US" sz="900" b="1">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MNSD</a:t>
                      </a:r>
                    </a:p>
                  </a:txBody>
                  <a:tcPr marL="44551" marR="44551" marT="0" marB="0"/>
                </a:tc>
              </a:tr>
              <a:tr h="144250">
                <a:tc>
                  <a:txBody>
                    <a:bodyPr/>
                    <a:lstStyle/>
                    <a:p>
                      <a:pPr>
                        <a:spcAft>
                          <a:spcPts val="0"/>
                        </a:spcAft>
                      </a:pPr>
                      <a:r>
                        <a:rPr lang="en-US" sz="900" b="1" dirty="0">
                          <a:effectLst/>
                          <a:latin typeface="Calibri" panose="020F0502020204030204" pitchFamily="34" charset="0"/>
                        </a:rPr>
                        <a:t>Breast Cancer to HS-5</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0.4353</a:t>
                      </a:r>
                    </a:p>
                  </a:txBody>
                  <a:tcPr marL="44551" marR="44551" marT="0" marB="0"/>
                </a:tc>
                <a:tc>
                  <a:txBody>
                    <a:bodyPr/>
                    <a:lstStyle/>
                    <a:p>
                      <a:pPr>
                        <a:spcAft>
                          <a:spcPts val="0"/>
                        </a:spcAft>
                      </a:pPr>
                      <a:r>
                        <a:rPr lang="en-US" sz="900" b="1">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MSD</a:t>
                      </a:r>
                    </a:p>
                  </a:txBody>
                  <a:tcPr marL="44551" marR="44551" marT="0" marB="0"/>
                </a:tc>
              </a:tr>
              <a:tr h="144250">
                <a:tc>
                  <a:txBody>
                    <a:bodyPr/>
                    <a:lstStyle/>
                    <a:p>
                      <a:pPr>
                        <a:spcAft>
                          <a:spcPts val="0"/>
                        </a:spcAft>
                      </a:pPr>
                      <a:r>
                        <a:rPr lang="en-US" sz="900" b="1" dirty="0">
                          <a:effectLst/>
                          <a:latin typeface="Calibri" panose="020F0502020204030204" pitchFamily="34" charset="0"/>
                        </a:rPr>
                        <a:t>Hela to HS-5</a:t>
                      </a:r>
                    </a:p>
                  </a:txBody>
                  <a:tcPr marL="44551" marR="44551" marT="0" marB="0">
                    <a:solidFill>
                      <a:schemeClr val="bg2">
                        <a:lumMod val="50000"/>
                      </a:schemeClr>
                    </a:solidFill>
                  </a:tcPr>
                </a:tc>
                <a:tc>
                  <a:txBody>
                    <a:bodyPr/>
                    <a:lstStyle/>
                    <a:p>
                      <a:pPr>
                        <a:spcAft>
                          <a:spcPts val="0"/>
                        </a:spcAft>
                      </a:pPr>
                      <a:r>
                        <a:rPr lang="en-US" sz="900" b="1">
                          <a:effectLst/>
                          <a:latin typeface="Calibri" panose="020F0502020204030204" pitchFamily="34" charset="0"/>
                        </a:rPr>
                        <a:t>0.5423</a:t>
                      </a:r>
                    </a:p>
                  </a:txBody>
                  <a:tcPr marL="44551" marR="44551" marT="0" marB="0"/>
                </a:tc>
                <a:tc>
                  <a:txBody>
                    <a:bodyPr/>
                    <a:lstStyle/>
                    <a:p>
                      <a:pPr>
                        <a:spcAft>
                          <a:spcPts val="0"/>
                        </a:spcAft>
                      </a:pPr>
                      <a:r>
                        <a:rPr lang="en-US" sz="900" b="1">
                          <a:effectLst/>
                          <a:latin typeface="Calibri" panose="020F0502020204030204" pitchFamily="34" charset="0"/>
                        </a:rPr>
                        <a:t>0.3595</a:t>
                      </a:r>
                    </a:p>
                  </a:txBody>
                  <a:tcPr marL="44551" marR="44551" marT="0" marB="0"/>
                </a:tc>
                <a:tc>
                  <a:txBody>
                    <a:bodyPr/>
                    <a:lstStyle/>
                    <a:p>
                      <a:pPr>
                        <a:spcAft>
                          <a:spcPts val="0"/>
                        </a:spcAft>
                      </a:pPr>
                      <a:r>
                        <a:rPr lang="en-US" sz="900" b="1" dirty="0">
                          <a:effectLst/>
                          <a:latin typeface="Calibri" panose="020F0502020204030204" pitchFamily="34" charset="0"/>
                        </a:rPr>
                        <a:t>MSD</a:t>
                      </a:r>
                    </a:p>
                  </a:txBody>
                  <a:tcPr marL="44551" marR="44551" marT="0" marB="0"/>
                </a:tc>
              </a:tr>
            </a:tbl>
          </a:graphicData>
        </a:graphic>
      </p:graphicFrame>
      <p:pic>
        <p:nvPicPr>
          <p:cNvPr id="5" name="Picture 4"/>
          <p:cNvPicPr>
            <a:picLocks noChangeAspect="1"/>
          </p:cNvPicPr>
          <p:nvPr/>
        </p:nvPicPr>
        <p:blipFill>
          <a:blip r:embed="rId2"/>
          <a:stretch>
            <a:fillRect/>
          </a:stretch>
        </p:blipFill>
        <p:spPr>
          <a:xfrm>
            <a:off x="5076966" y="2115400"/>
            <a:ext cx="4067033" cy="4742589"/>
          </a:xfrm>
          <a:prstGeom prst="rect">
            <a:avLst/>
          </a:prstGeom>
        </p:spPr>
      </p:pic>
    </p:spTree>
    <p:extLst>
      <p:ext uri="{BB962C8B-B14F-4D97-AF65-F5344CB8AC3E}">
        <p14:creationId xmlns="" xmlns:p14="http://schemas.microsoft.com/office/powerpoint/2010/main" val="16526527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Results and Discussion</a:t>
            </a:r>
            <a:br>
              <a:rPr lang="en-US" dirty="0" smtClean="0">
                <a:latin typeface="Calibri" pitchFamily="34" charset="0"/>
              </a:rPr>
            </a:br>
            <a:r>
              <a:rPr lang="en-US" sz="2800" dirty="0" smtClean="0">
                <a:latin typeface="Calibri" pitchFamily="34" charset="0"/>
              </a:rPr>
              <a:t>NO Assay</a:t>
            </a:r>
            <a:endParaRPr lang="en-US" sz="2800" dirty="0">
              <a:latin typeface="Calibri" pitchFamily="34" charset="0"/>
            </a:endParaRPr>
          </a:p>
        </p:txBody>
      </p:sp>
      <p:pic>
        <p:nvPicPr>
          <p:cNvPr id="6148" name="Picture 4"/>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587829" y="2537927"/>
            <a:ext cx="7641771" cy="41707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076760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Results and Discussion</a:t>
            </a:r>
            <a:br>
              <a:rPr lang="en-US" dirty="0" smtClean="0">
                <a:latin typeface="Calibri" panose="020F0502020204030204" pitchFamily="34" charset="0"/>
              </a:rPr>
            </a:br>
            <a:r>
              <a:rPr lang="en-US" sz="2800" dirty="0" smtClean="0">
                <a:latin typeface="Calibri" panose="020F0502020204030204" pitchFamily="34" charset="0"/>
              </a:rPr>
              <a:t>One Factor ANOVA</a:t>
            </a:r>
            <a:endParaRPr lang="en-US" sz="2800" dirty="0">
              <a:latin typeface="Calibri" panose="020F0502020204030204" pitchFamily="34" charset="0"/>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3226955631"/>
              </p:ext>
            </p:extLst>
          </p:nvPr>
        </p:nvGraphicFramePr>
        <p:xfrm>
          <a:off x="1132763" y="2456599"/>
          <a:ext cx="6701051" cy="4244451"/>
        </p:xfrm>
        <a:graphic>
          <a:graphicData uri="http://schemas.openxmlformats.org/drawingml/2006/table">
            <a:tbl>
              <a:tblPr firstRow="1" firstCol="1" bandRow="1">
                <a:tableStyleId>{5C22544A-7EE6-4342-B048-85BDC9FD1C3A}</a:tableStyleId>
              </a:tblPr>
              <a:tblGrid>
                <a:gridCol w="1431946"/>
                <a:gridCol w="886546"/>
                <a:gridCol w="469432"/>
                <a:gridCol w="994049"/>
                <a:gridCol w="994049"/>
                <a:gridCol w="930980"/>
                <a:gridCol w="994049"/>
              </a:tblGrid>
              <a:tr h="606350">
                <a:tc gridSpan="7">
                  <a:txBody>
                    <a:bodyPr/>
                    <a:lstStyle/>
                    <a:p>
                      <a:pPr>
                        <a:spcAft>
                          <a:spcPts val="0"/>
                        </a:spcAft>
                      </a:pPr>
                      <a:r>
                        <a:rPr lang="en-US" sz="1100" b="1" dirty="0">
                          <a:effectLst/>
                          <a:latin typeface="Calibri" panose="020F0502020204030204" pitchFamily="34" charset="0"/>
                        </a:rPr>
                        <a:t>ANOVA</a:t>
                      </a:r>
                    </a:p>
                  </a:txBody>
                  <a:tcPr marL="68580" marR="68580" marT="0" marB="0">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12701">
                <a:tc>
                  <a:txBody>
                    <a:bodyPr/>
                    <a:lstStyle/>
                    <a:p>
                      <a:pPr>
                        <a:spcAft>
                          <a:spcPts val="0"/>
                        </a:spcAft>
                      </a:pPr>
                      <a:r>
                        <a:rPr lang="en-US" sz="1100" b="1" dirty="0">
                          <a:effectLst/>
                          <a:latin typeface="Calibri" panose="020F0502020204030204" pitchFamily="34" charset="0"/>
                        </a:rPr>
                        <a:t>Source of Variation</a:t>
                      </a:r>
                    </a:p>
                  </a:txBody>
                  <a:tcPr marL="68580" marR="68580"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SS</a:t>
                      </a:r>
                    </a:p>
                  </a:txBody>
                  <a:tcPr marL="68580" marR="68580" marT="0" marB="0"/>
                </a:tc>
                <a:tc>
                  <a:txBody>
                    <a:bodyPr/>
                    <a:lstStyle/>
                    <a:p>
                      <a:pPr>
                        <a:spcAft>
                          <a:spcPts val="0"/>
                        </a:spcAft>
                      </a:pPr>
                      <a:r>
                        <a:rPr lang="en-US" sz="1100" b="1" dirty="0">
                          <a:effectLst/>
                          <a:latin typeface="Calibri" panose="020F0502020204030204" pitchFamily="34" charset="0"/>
                        </a:rPr>
                        <a:t>df</a:t>
                      </a:r>
                    </a:p>
                  </a:txBody>
                  <a:tcPr marL="68580" marR="68580" marT="0" marB="0"/>
                </a:tc>
                <a:tc>
                  <a:txBody>
                    <a:bodyPr/>
                    <a:lstStyle/>
                    <a:p>
                      <a:pPr>
                        <a:spcAft>
                          <a:spcPts val="0"/>
                        </a:spcAft>
                      </a:pPr>
                      <a:r>
                        <a:rPr lang="en-US" sz="1100" b="1">
                          <a:effectLst/>
                          <a:latin typeface="Calibri" panose="020F0502020204030204" pitchFamily="34" charset="0"/>
                        </a:rPr>
                        <a:t>MS</a:t>
                      </a:r>
                    </a:p>
                  </a:txBody>
                  <a:tcPr marL="68580" marR="68580" marT="0" marB="0"/>
                </a:tc>
                <a:tc>
                  <a:txBody>
                    <a:bodyPr/>
                    <a:lstStyle/>
                    <a:p>
                      <a:pPr>
                        <a:spcAft>
                          <a:spcPts val="0"/>
                        </a:spcAft>
                      </a:pPr>
                      <a:r>
                        <a:rPr lang="en-US" sz="1100" b="1">
                          <a:effectLst/>
                          <a:latin typeface="Calibri" panose="020F0502020204030204" pitchFamily="34" charset="0"/>
                        </a:rPr>
                        <a:t>F</a:t>
                      </a:r>
                    </a:p>
                  </a:txBody>
                  <a:tcPr marL="68580" marR="68580" marT="0" marB="0"/>
                </a:tc>
                <a:tc>
                  <a:txBody>
                    <a:bodyPr/>
                    <a:lstStyle/>
                    <a:p>
                      <a:pPr>
                        <a:spcAft>
                          <a:spcPts val="0"/>
                        </a:spcAft>
                      </a:pPr>
                      <a:r>
                        <a:rPr lang="en-US" sz="1100" b="1">
                          <a:effectLst/>
                          <a:latin typeface="Calibri" panose="020F0502020204030204" pitchFamily="34" charset="0"/>
                        </a:rPr>
                        <a:t>P-value</a:t>
                      </a:r>
                    </a:p>
                  </a:txBody>
                  <a:tcPr marL="68580" marR="68580" marT="0" marB="0"/>
                </a:tc>
                <a:tc>
                  <a:txBody>
                    <a:bodyPr/>
                    <a:lstStyle/>
                    <a:p>
                      <a:pPr>
                        <a:spcAft>
                          <a:spcPts val="0"/>
                        </a:spcAft>
                      </a:pPr>
                      <a:r>
                        <a:rPr lang="en-US" sz="1100" b="1" dirty="0">
                          <a:effectLst/>
                          <a:latin typeface="Calibri" panose="020F0502020204030204" pitchFamily="34" charset="0"/>
                        </a:rPr>
                        <a:t>F crit</a:t>
                      </a:r>
                    </a:p>
                  </a:txBody>
                  <a:tcPr marL="68580" marR="68580" marT="0" marB="0"/>
                </a:tc>
              </a:tr>
              <a:tr h="606350">
                <a:tc>
                  <a:txBody>
                    <a:bodyPr/>
                    <a:lstStyle/>
                    <a:p>
                      <a:pPr>
                        <a:spcAft>
                          <a:spcPts val="0"/>
                        </a:spcAft>
                      </a:pPr>
                      <a:r>
                        <a:rPr lang="en-US" sz="1100" b="1" dirty="0">
                          <a:effectLst/>
                          <a:latin typeface="Calibri" panose="020F0502020204030204" pitchFamily="34" charset="0"/>
                        </a:rPr>
                        <a:t>Between Groups</a:t>
                      </a:r>
                    </a:p>
                  </a:txBody>
                  <a:tcPr marL="68580" marR="68580"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0.8221</a:t>
                      </a:r>
                    </a:p>
                  </a:txBody>
                  <a:tcPr marL="68580" marR="68580" marT="0" marB="0"/>
                </a:tc>
                <a:tc>
                  <a:txBody>
                    <a:bodyPr/>
                    <a:lstStyle/>
                    <a:p>
                      <a:pPr>
                        <a:spcAft>
                          <a:spcPts val="0"/>
                        </a:spcAft>
                      </a:pPr>
                      <a:r>
                        <a:rPr lang="en-US" sz="1100" b="1" dirty="0">
                          <a:effectLst/>
                          <a:latin typeface="Calibri" panose="020F0502020204030204" pitchFamily="34" charset="0"/>
                        </a:rPr>
                        <a:t>5</a:t>
                      </a:r>
                    </a:p>
                  </a:txBody>
                  <a:tcPr marL="68580" marR="68580" marT="0" marB="0"/>
                </a:tc>
                <a:tc>
                  <a:txBody>
                    <a:bodyPr/>
                    <a:lstStyle/>
                    <a:p>
                      <a:pPr>
                        <a:spcAft>
                          <a:spcPts val="0"/>
                        </a:spcAft>
                      </a:pPr>
                      <a:r>
                        <a:rPr lang="en-US" sz="1100" b="1" dirty="0">
                          <a:effectLst/>
                          <a:latin typeface="Calibri" panose="020F0502020204030204" pitchFamily="34" charset="0"/>
                        </a:rPr>
                        <a:t>0.1644</a:t>
                      </a:r>
                    </a:p>
                  </a:txBody>
                  <a:tcPr marL="68580" marR="68580" marT="0" marB="0"/>
                </a:tc>
                <a:tc>
                  <a:txBody>
                    <a:bodyPr/>
                    <a:lstStyle/>
                    <a:p>
                      <a:pPr>
                        <a:spcAft>
                          <a:spcPts val="0"/>
                        </a:spcAft>
                      </a:pPr>
                      <a:r>
                        <a:rPr lang="en-US" sz="1100" b="1">
                          <a:effectLst/>
                          <a:latin typeface="Calibri" panose="020F0502020204030204" pitchFamily="34" charset="0"/>
                        </a:rPr>
                        <a:t>2.3252</a:t>
                      </a:r>
                    </a:p>
                  </a:txBody>
                  <a:tcPr marL="68580" marR="68580" marT="0" marB="0"/>
                </a:tc>
                <a:tc>
                  <a:txBody>
                    <a:bodyPr/>
                    <a:lstStyle/>
                    <a:p>
                      <a:pPr>
                        <a:spcAft>
                          <a:spcPts val="0"/>
                        </a:spcAft>
                      </a:pPr>
                      <a:r>
                        <a:rPr lang="en-US" sz="1100" b="1">
                          <a:effectLst/>
                          <a:latin typeface="Calibri" panose="020F0502020204030204" pitchFamily="34" charset="0"/>
                        </a:rPr>
                        <a:t>0.0854</a:t>
                      </a:r>
                    </a:p>
                  </a:txBody>
                  <a:tcPr marL="68580" marR="68580" marT="0" marB="0"/>
                </a:tc>
                <a:tc>
                  <a:txBody>
                    <a:bodyPr/>
                    <a:lstStyle/>
                    <a:p>
                      <a:pPr>
                        <a:spcAft>
                          <a:spcPts val="0"/>
                        </a:spcAft>
                      </a:pPr>
                      <a:r>
                        <a:rPr lang="en-US" sz="1100" b="1">
                          <a:effectLst/>
                          <a:latin typeface="Calibri" panose="020F0502020204030204" pitchFamily="34" charset="0"/>
                        </a:rPr>
                        <a:t>2.7729</a:t>
                      </a:r>
                    </a:p>
                  </a:txBody>
                  <a:tcPr marL="68580" marR="68580" marT="0" marB="0"/>
                </a:tc>
              </a:tr>
              <a:tr h="606350">
                <a:tc>
                  <a:txBody>
                    <a:bodyPr/>
                    <a:lstStyle/>
                    <a:p>
                      <a:pPr>
                        <a:spcAft>
                          <a:spcPts val="0"/>
                        </a:spcAft>
                      </a:pPr>
                      <a:r>
                        <a:rPr lang="en-US" sz="1100" b="1" dirty="0">
                          <a:effectLst/>
                          <a:latin typeface="Calibri" panose="020F0502020204030204" pitchFamily="34" charset="0"/>
                        </a:rPr>
                        <a:t>Within Groups</a:t>
                      </a:r>
                    </a:p>
                  </a:txBody>
                  <a:tcPr marL="68580" marR="68580"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1.2728</a:t>
                      </a:r>
                    </a:p>
                  </a:txBody>
                  <a:tcPr marL="68580" marR="68580" marT="0" marB="0"/>
                </a:tc>
                <a:tc>
                  <a:txBody>
                    <a:bodyPr/>
                    <a:lstStyle/>
                    <a:p>
                      <a:pPr>
                        <a:spcAft>
                          <a:spcPts val="0"/>
                        </a:spcAft>
                      </a:pPr>
                      <a:r>
                        <a:rPr lang="en-US" sz="1100" b="1">
                          <a:effectLst/>
                          <a:latin typeface="Calibri" panose="020F0502020204030204" pitchFamily="34" charset="0"/>
                        </a:rPr>
                        <a:t>18</a:t>
                      </a:r>
                    </a:p>
                  </a:txBody>
                  <a:tcPr marL="68580" marR="68580" marT="0" marB="0"/>
                </a:tc>
                <a:tc>
                  <a:txBody>
                    <a:bodyPr/>
                    <a:lstStyle/>
                    <a:p>
                      <a:pPr>
                        <a:spcAft>
                          <a:spcPts val="0"/>
                        </a:spcAft>
                      </a:pPr>
                      <a:r>
                        <a:rPr lang="en-US" sz="1100" b="1" dirty="0">
                          <a:effectLst/>
                          <a:latin typeface="Calibri" panose="020F0502020204030204" pitchFamily="34" charset="0"/>
                        </a:rPr>
                        <a:t>0.0707</a:t>
                      </a:r>
                    </a:p>
                  </a:txBody>
                  <a:tcPr marL="68580" marR="68580" marT="0" marB="0"/>
                </a:tc>
                <a:tc>
                  <a:txBody>
                    <a:bodyPr/>
                    <a:lstStyle/>
                    <a:p>
                      <a:pPr>
                        <a:spcAft>
                          <a:spcPts val="0"/>
                        </a:spcAft>
                      </a:pPr>
                      <a:r>
                        <a:rPr lang="en-US" sz="1100" b="1" dirty="0">
                          <a:effectLst/>
                          <a:latin typeface="Calibri" panose="020F0502020204030204" pitchFamily="34" charset="0"/>
                        </a:rPr>
                        <a:t> </a:t>
                      </a:r>
                    </a:p>
                  </a:txBody>
                  <a:tcPr marL="68580" marR="68580" marT="0" marB="0"/>
                </a:tc>
                <a:tc>
                  <a:txBody>
                    <a:bodyPr/>
                    <a:lstStyle/>
                    <a:p>
                      <a:pPr>
                        <a:spcAft>
                          <a:spcPts val="0"/>
                        </a:spcAft>
                      </a:pPr>
                      <a:r>
                        <a:rPr lang="en-US" sz="1100" b="1">
                          <a:effectLst/>
                          <a:latin typeface="Calibri" panose="020F0502020204030204" pitchFamily="34" charset="0"/>
                        </a:rPr>
                        <a:t> </a:t>
                      </a:r>
                    </a:p>
                  </a:txBody>
                  <a:tcPr marL="68580" marR="68580" marT="0" marB="0"/>
                </a:tc>
                <a:tc>
                  <a:txBody>
                    <a:bodyPr/>
                    <a:lstStyle/>
                    <a:p>
                      <a:pPr>
                        <a:spcAft>
                          <a:spcPts val="0"/>
                        </a:spcAft>
                      </a:pPr>
                      <a:r>
                        <a:rPr lang="en-US" sz="1100" b="1">
                          <a:effectLst/>
                          <a:latin typeface="Calibri" panose="020F0502020204030204" pitchFamily="34" charset="0"/>
                        </a:rPr>
                        <a:t> </a:t>
                      </a:r>
                    </a:p>
                  </a:txBody>
                  <a:tcPr marL="68580" marR="68580" marT="0" marB="0"/>
                </a:tc>
              </a:tr>
              <a:tr h="606350">
                <a:tc>
                  <a:txBody>
                    <a:bodyPr/>
                    <a:lstStyle/>
                    <a:p>
                      <a:pPr>
                        <a:spcAft>
                          <a:spcPts val="0"/>
                        </a:spcAft>
                      </a:pPr>
                      <a:r>
                        <a:rPr lang="en-US" sz="1100" b="1" dirty="0">
                          <a:effectLst/>
                          <a:latin typeface="Calibri" panose="020F0502020204030204" pitchFamily="34" charset="0"/>
                        </a:rPr>
                        <a:t> </a:t>
                      </a:r>
                    </a:p>
                  </a:txBody>
                  <a:tcPr marL="68580" marR="68580"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 </a:t>
                      </a:r>
                    </a:p>
                  </a:txBody>
                  <a:tcPr marL="68580" marR="68580" marT="0" marB="0"/>
                </a:tc>
                <a:tc>
                  <a:txBody>
                    <a:bodyPr/>
                    <a:lstStyle/>
                    <a:p>
                      <a:pPr>
                        <a:spcAft>
                          <a:spcPts val="0"/>
                        </a:spcAft>
                      </a:pPr>
                      <a:r>
                        <a:rPr lang="en-US" sz="1100" b="1">
                          <a:effectLst/>
                          <a:latin typeface="Calibri" panose="020F0502020204030204" pitchFamily="34" charset="0"/>
                        </a:rPr>
                        <a:t> </a:t>
                      </a:r>
                    </a:p>
                  </a:txBody>
                  <a:tcPr marL="68580" marR="68580" marT="0" marB="0"/>
                </a:tc>
                <a:tc>
                  <a:txBody>
                    <a:bodyPr/>
                    <a:lstStyle/>
                    <a:p>
                      <a:pPr>
                        <a:spcAft>
                          <a:spcPts val="0"/>
                        </a:spcAft>
                      </a:pPr>
                      <a:r>
                        <a:rPr lang="en-US" sz="1100" b="1" dirty="0">
                          <a:effectLst/>
                          <a:latin typeface="Calibri" panose="020F0502020204030204" pitchFamily="34" charset="0"/>
                        </a:rPr>
                        <a:t> </a:t>
                      </a:r>
                    </a:p>
                  </a:txBody>
                  <a:tcPr marL="68580" marR="68580" marT="0" marB="0"/>
                </a:tc>
                <a:tc>
                  <a:txBody>
                    <a:bodyPr/>
                    <a:lstStyle/>
                    <a:p>
                      <a:pPr>
                        <a:spcAft>
                          <a:spcPts val="0"/>
                        </a:spcAft>
                      </a:pPr>
                      <a:r>
                        <a:rPr lang="en-US" sz="1100" b="1" dirty="0">
                          <a:effectLst/>
                          <a:latin typeface="Calibri" panose="020F0502020204030204" pitchFamily="34" charset="0"/>
                        </a:rPr>
                        <a:t> </a:t>
                      </a:r>
                    </a:p>
                  </a:txBody>
                  <a:tcPr marL="68580" marR="68580" marT="0" marB="0"/>
                </a:tc>
                <a:tc>
                  <a:txBody>
                    <a:bodyPr/>
                    <a:lstStyle/>
                    <a:p>
                      <a:pPr>
                        <a:spcAft>
                          <a:spcPts val="0"/>
                        </a:spcAft>
                      </a:pPr>
                      <a:r>
                        <a:rPr lang="en-US" sz="1100" b="1" dirty="0">
                          <a:effectLst/>
                          <a:latin typeface="Calibri" panose="020F0502020204030204" pitchFamily="34" charset="0"/>
                        </a:rPr>
                        <a:t> </a:t>
                      </a:r>
                    </a:p>
                  </a:txBody>
                  <a:tcPr marL="68580" marR="68580" marT="0" marB="0"/>
                </a:tc>
                <a:tc>
                  <a:txBody>
                    <a:bodyPr/>
                    <a:lstStyle/>
                    <a:p>
                      <a:pPr>
                        <a:spcAft>
                          <a:spcPts val="0"/>
                        </a:spcAft>
                      </a:pPr>
                      <a:r>
                        <a:rPr lang="en-US" sz="1100" b="1">
                          <a:effectLst/>
                          <a:latin typeface="Calibri" panose="020F0502020204030204" pitchFamily="34" charset="0"/>
                        </a:rPr>
                        <a:t> </a:t>
                      </a:r>
                    </a:p>
                  </a:txBody>
                  <a:tcPr marL="68580" marR="68580" marT="0" marB="0"/>
                </a:tc>
              </a:tr>
              <a:tr h="606350">
                <a:tc>
                  <a:txBody>
                    <a:bodyPr/>
                    <a:lstStyle/>
                    <a:p>
                      <a:pPr>
                        <a:spcAft>
                          <a:spcPts val="0"/>
                        </a:spcAft>
                      </a:pPr>
                      <a:r>
                        <a:rPr lang="en-US" sz="1100" b="1" dirty="0">
                          <a:effectLst/>
                          <a:latin typeface="Calibri" panose="020F0502020204030204" pitchFamily="34" charset="0"/>
                        </a:rPr>
                        <a:t>Total</a:t>
                      </a:r>
                    </a:p>
                  </a:txBody>
                  <a:tcPr marL="68580" marR="68580"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2.0949</a:t>
                      </a:r>
                    </a:p>
                  </a:txBody>
                  <a:tcPr marL="68580" marR="68580" marT="0" marB="0"/>
                </a:tc>
                <a:tc>
                  <a:txBody>
                    <a:bodyPr/>
                    <a:lstStyle/>
                    <a:p>
                      <a:pPr>
                        <a:spcAft>
                          <a:spcPts val="0"/>
                        </a:spcAft>
                      </a:pPr>
                      <a:r>
                        <a:rPr lang="en-US" sz="1100" b="1">
                          <a:effectLst/>
                          <a:latin typeface="Calibri" panose="020F0502020204030204" pitchFamily="34" charset="0"/>
                        </a:rPr>
                        <a:t>23</a:t>
                      </a:r>
                    </a:p>
                  </a:txBody>
                  <a:tcPr marL="68580" marR="68580" marT="0" marB="0"/>
                </a:tc>
                <a:tc>
                  <a:txBody>
                    <a:bodyPr/>
                    <a:lstStyle/>
                    <a:p>
                      <a:pPr>
                        <a:spcAft>
                          <a:spcPts val="0"/>
                        </a:spcAft>
                      </a:pPr>
                      <a:r>
                        <a:rPr lang="en-US" sz="1100" b="1">
                          <a:effectLst/>
                          <a:latin typeface="Calibri" panose="020F0502020204030204" pitchFamily="34" charset="0"/>
                        </a:rPr>
                        <a:t> </a:t>
                      </a:r>
                    </a:p>
                  </a:txBody>
                  <a:tcPr marL="68580" marR="68580" marT="0" marB="0"/>
                </a:tc>
                <a:tc>
                  <a:txBody>
                    <a:bodyPr/>
                    <a:lstStyle/>
                    <a:p>
                      <a:pPr>
                        <a:spcAft>
                          <a:spcPts val="0"/>
                        </a:spcAft>
                      </a:pPr>
                      <a:r>
                        <a:rPr lang="en-US" sz="1100" b="1" dirty="0">
                          <a:effectLst/>
                          <a:latin typeface="Calibri" panose="020F0502020204030204" pitchFamily="34" charset="0"/>
                        </a:rPr>
                        <a:t> </a:t>
                      </a:r>
                    </a:p>
                  </a:txBody>
                  <a:tcPr marL="68580" marR="68580" marT="0" marB="0"/>
                </a:tc>
                <a:tc>
                  <a:txBody>
                    <a:bodyPr/>
                    <a:lstStyle/>
                    <a:p>
                      <a:pPr>
                        <a:spcAft>
                          <a:spcPts val="0"/>
                        </a:spcAft>
                      </a:pPr>
                      <a:r>
                        <a:rPr lang="en-US" sz="1100" b="1" dirty="0">
                          <a:effectLst/>
                          <a:latin typeface="Calibri" panose="020F0502020204030204" pitchFamily="34" charset="0"/>
                        </a:rPr>
                        <a:t> </a:t>
                      </a:r>
                    </a:p>
                  </a:txBody>
                  <a:tcPr marL="68580" marR="68580" marT="0" marB="0"/>
                </a:tc>
                <a:tc>
                  <a:txBody>
                    <a:bodyPr/>
                    <a:lstStyle/>
                    <a:p>
                      <a:pPr>
                        <a:spcAft>
                          <a:spcPts val="0"/>
                        </a:spcAft>
                      </a:pPr>
                      <a:r>
                        <a:rPr lang="en-US" sz="1100" b="1" dirty="0">
                          <a:effectLst/>
                          <a:latin typeface="Calibri" panose="020F0502020204030204" pitchFamily="34" charset="0"/>
                        </a:rPr>
                        <a:t> </a:t>
                      </a:r>
                    </a:p>
                  </a:txBody>
                  <a:tcPr marL="68580" marR="68580" marT="0" marB="0"/>
                </a:tc>
              </a:tr>
            </a:tbl>
          </a:graphicData>
        </a:graphic>
      </p:graphicFrame>
    </p:spTree>
    <p:extLst>
      <p:ext uri="{BB962C8B-B14F-4D97-AF65-F5344CB8AC3E}">
        <p14:creationId xmlns="" xmlns:p14="http://schemas.microsoft.com/office/powerpoint/2010/main" val="15342403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Results and Discussion</a:t>
            </a:r>
            <a:endParaRPr lang="en-US" dirty="0">
              <a:latin typeface="Calibri" panose="020F0502020204030204" pitchFamily="34" charset="0"/>
            </a:endParaRPr>
          </a:p>
        </p:txBody>
      </p:sp>
      <p:pic>
        <p:nvPicPr>
          <p:cNvPr id="1027" name="Picture 3"/>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298580" y="2519266"/>
            <a:ext cx="8565502" cy="40681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541326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Results and Discussion</a:t>
            </a:r>
            <a:br>
              <a:rPr lang="en-US" dirty="0" smtClean="0">
                <a:latin typeface="Calibri" panose="020F0502020204030204" pitchFamily="34" charset="0"/>
              </a:rPr>
            </a:br>
            <a:r>
              <a:rPr lang="en-US" sz="2800" dirty="0" smtClean="0">
                <a:latin typeface="Calibri" panose="020F0502020204030204" pitchFamily="34" charset="0"/>
              </a:rPr>
              <a:t>Tukey-Kramer Statistical Test</a:t>
            </a:r>
            <a:r>
              <a:rPr lang="en-US" dirty="0" smtClean="0">
                <a:latin typeface="Calibri" panose="020F0502020204030204" pitchFamily="34" charset="0"/>
              </a:rPr>
              <a:t/>
            </a:r>
            <a:br>
              <a:rPr lang="en-US" dirty="0" smtClean="0">
                <a:latin typeface="Calibri" panose="020F0502020204030204" pitchFamily="34" charset="0"/>
              </a:rPr>
            </a:br>
            <a:r>
              <a:rPr lang="en-US" sz="1800" dirty="0" smtClean="0">
                <a:latin typeface="Calibri" panose="020F0502020204030204" pitchFamily="34" charset="0"/>
              </a:rPr>
              <a:t>One Factor ANOVA P-value= 0.0016</a:t>
            </a:r>
            <a:endParaRPr lang="en-US" sz="1800" dirty="0">
              <a:latin typeface="Calibri" panose="020F0502020204030204" pitchFamily="34" charset="0"/>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1453406943"/>
              </p:ext>
            </p:extLst>
          </p:nvPr>
        </p:nvGraphicFramePr>
        <p:xfrm>
          <a:off x="0" y="2033515"/>
          <a:ext cx="4885898" cy="4824484"/>
        </p:xfrm>
        <a:graphic>
          <a:graphicData uri="http://schemas.openxmlformats.org/drawingml/2006/table">
            <a:tbl>
              <a:tblPr firstRow="1" firstCol="1" bandRow="1">
                <a:tableStyleId>{5C22544A-7EE6-4342-B048-85BDC9FD1C3A}</a:tableStyleId>
              </a:tblPr>
              <a:tblGrid>
                <a:gridCol w="1700397"/>
                <a:gridCol w="1105728"/>
                <a:gridCol w="1094755"/>
                <a:gridCol w="985018"/>
              </a:tblGrid>
              <a:tr h="804081">
                <a:tc>
                  <a:txBody>
                    <a:bodyPr/>
                    <a:lstStyle/>
                    <a:p>
                      <a:pPr>
                        <a:spcAft>
                          <a:spcPts val="0"/>
                        </a:spcAft>
                        <a:tabLst>
                          <a:tab pos="590550" algn="l"/>
                        </a:tabLst>
                      </a:pPr>
                      <a:r>
                        <a:rPr lang="en-US" sz="1100" b="1" dirty="0">
                          <a:effectLst/>
                          <a:latin typeface="Calibri" panose="020F0502020204030204" pitchFamily="34" charset="0"/>
                        </a:rPr>
                        <a:t>TUKEY-KRAMER</a:t>
                      </a:r>
                    </a:p>
                  </a:txBody>
                  <a:tcPr marL="68580" marR="68580" marT="0" marB="0">
                    <a:solidFill>
                      <a:schemeClr val="bg2">
                        <a:lumMod val="50000"/>
                      </a:schemeClr>
                    </a:solidFill>
                  </a:tcPr>
                </a:tc>
                <a:tc>
                  <a:txBody>
                    <a:bodyPr/>
                    <a:lstStyle/>
                    <a:p>
                      <a:pPr>
                        <a:spcAft>
                          <a:spcPts val="0"/>
                        </a:spcAft>
                        <a:tabLst>
                          <a:tab pos="590550" algn="l"/>
                        </a:tabLst>
                      </a:pPr>
                      <a:r>
                        <a:rPr lang="en-US" sz="1100" b="1" dirty="0">
                          <a:effectLst/>
                          <a:latin typeface="Calibri" panose="020F0502020204030204" pitchFamily="34" charset="0"/>
                        </a:rPr>
                        <a:t>Numerator df = 4</a:t>
                      </a:r>
                    </a:p>
                  </a:txBody>
                  <a:tcPr marL="68580" marR="68580" marT="0" marB="0">
                    <a:solidFill>
                      <a:schemeClr val="bg2">
                        <a:lumMod val="50000"/>
                      </a:schemeClr>
                    </a:solidFill>
                  </a:tcPr>
                </a:tc>
                <a:tc>
                  <a:txBody>
                    <a:bodyPr/>
                    <a:lstStyle/>
                    <a:p>
                      <a:pPr>
                        <a:spcAft>
                          <a:spcPts val="0"/>
                        </a:spcAft>
                        <a:tabLst>
                          <a:tab pos="590550" algn="l"/>
                        </a:tabLst>
                      </a:pPr>
                      <a:r>
                        <a:rPr lang="en-US" sz="1100" b="1" dirty="0">
                          <a:effectLst/>
                          <a:latin typeface="Calibri" panose="020F0502020204030204" pitchFamily="34" charset="0"/>
                        </a:rPr>
                        <a:t>Denominator df = 8</a:t>
                      </a:r>
                    </a:p>
                  </a:txBody>
                  <a:tcPr marL="68580" marR="68580" marT="0" marB="0">
                    <a:solidFill>
                      <a:schemeClr val="bg2">
                        <a:lumMod val="50000"/>
                      </a:schemeClr>
                    </a:solidFill>
                  </a:tcPr>
                </a:tc>
                <a:tc>
                  <a:txBody>
                    <a:bodyPr/>
                    <a:lstStyle/>
                    <a:p>
                      <a:pPr>
                        <a:spcAft>
                          <a:spcPts val="0"/>
                        </a:spcAft>
                        <a:tabLst>
                          <a:tab pos="590550" algn="l"/>
                        </a:tabLst>
                      </a:pPr>
                      <a:r>
                        <a:rPr lang="en-US" sz="1100" b="1" dirty="0">
                          <a:effectLst/>
                          <a:latin typeface="Calibri" panose="020F0502020204030204" pitchFamily="34" charset="0"/>
                        </a:rPr>
                        <a:t>Q</a:t>
                      </a:r>
                      <a:r>
                        <a:rPr lang="en-US" sz="1100" b="1" baseline="-25000" dirty="0">
                          <a:effectLst/>
                          <a:latin typeface="Calibri" panose="020F0502020204030204" pitchFamily="34" charset="0"/>
                        </a:rPr>
                        <a:t>u</a:t>
                      </a:r>
                      <a:r>
                        <a:rPr lang="en-US" sz="1100" b="1" dirty="0">
                          <a:effectLst/>
                          <a:latin typeface="Calibri" panose="020F0502020204030204" pitchFamily="34" charset="0"/>
                        </a:rPr>
                        <a:t> = 4.529</a:t>
                      </a:r>
                    </a:p>
                  </a:txBody>
                  <a:tcPr marL="68580" marR="68580" marT="0" marB="0">
                    <a:solidFill>
                      <a:schemeClr val="bg2">
                        <a:lumMod val="50000"/>
                      </a:schemeClr>
                    </a:solidFill>
                  </a:tcPr>
                </a:tc>
              </a:tr>
              <a:tr h="402040">
                <a:tc>
                  <a:txBody>
                    <a:bodyPr/>
                    <a:lstStyle/>
                    <a:p>
                      <a:pPr>
                        <a:spcAft>
                          <a:spcPts val="0"/>
                        </a:spcAft>
                        <a:tabLst>
                          <a:tab pos="590550" algn="l"/>
                        </a:tabLst>
                      </a:pPr>
                      <a:r>
                        <a:rPr lang="en-US" sz="1100" b="1" dirty="0">
                          <a:effectLst/>
                          <a:latin typeface="Calibri" panose="020F0502020204030204" pitchFamily="34" charset="0"/>
                        </a:rPr>
                        <a:t>Comparison</a:t>
                      </a:r>
                    </a:p>
                  </a:txBody>
                  <a:tcPr marL="68580" marR="68580" marT="0" marB="0">
                    <a:solidFill>
                      <a:schemeClr val="bg2">
                        <a:lumMod val="50000"/>
                      </a:schemeClr>
                    </a:solidFill>
                  </a:tcPr>
                </a:tc>
                <a:tc>
                  <a:txBody>
                    <a:bodyPr/>
                    <a:lstStyle/>
                    <a:p>
                      <a:pPr>
                        <a:spcAft>
                          <a:spcPts val="0"/>
                        </a:spcAft>
                        <a:tabLst>
                          <a:tab pos="590550" algn="l"/>
                        </a:tabLst>
                      </a:pPr>
                      <a:r>
                        <a:rPr lang="en-US" sz="1100" b="1">
                          <a:effectLst/>
                          <a:latin typeface="Calibri" panose="020F0502020204030204" pitchFamily="34" charset="0"/>
                        </a:rPr>
                        <a:t>Absolute Difference</a:t>
                      </a:r>
                    </a:p>
                  </a:txBody>
                  <a:tcPr marL="68580" marR="68580" marT="0" marB="0"/>
                </a:tc>
                <a:tc>
                  <a:txBody>
                    <a:bodyPr/>
                    <a:lstStyle/>
                    <a:p>
                      <a:pPr>
                        <a:spcAft>
                          <a:spcPts val="0"/>
                        </a:spcAft>
                        <a:tabLst>
                          <a:tab pos="590550" algn="l"/>
                        </a:tabLst>
                      </a:pPr>
                      <a:r>
                        <a:rPr lang="en-US" sz="1100" b="1">
                          <a:effectLst/>
                          <a:latin typeface="Calibri" panose="020F0502020204030204" pitchFamily="34" charset="0"/>
                        </a:rPr>
                        <a:t>Critical Range</a:t>
                      </a:r>
                    </a:p>
                  </a:txBody>
                  <a:tcPr marL="68580" marR="68580" marT="0" marB="0"/>
                </a:tc>
                <a:tc>
                  <a:txBody>
                    <a:bodyPr/>
                    <a:lstStyle/>
                    <a:p>
                      <a:pPr>
                        <a:spcAft>
                          <a:spcPts val="0"/>
                        </a:spcAft>
                        <a:tabLst>
                          <a:tab pos="590550" algn="l"/>
                        </a:tabLst>
                      </a:pPr>
                      <a:r>
                        <a:rPr lang="en-US" sz="1100" b="1">
                          <a:effectLst/>
                          <a:latin typeface="Calibri" panose="020F0502020204030204" pitchFamily="34" charset="0"/>
                        </a:rPr>
                        <a:t>Result</a:t>
                      </a:r>
                    </a:p>
                  </a:txBody>
                  <a:tcPr marL="68580" marR="68580" marT="0" marB="0"/>
                </a:tc>
              </a:tr>
              <a:tr h="402040">
                <a:tc>
                  <a:txBody>
                    <a:bodyPr/>
                    <a:lstStyle/>
                    <a:p>
                      <a:pPr>
                        <a:spcAft>
                          <a:spcPts val="0"/>
                        </a:spcAft>
                        <a:tabLst>
                          <a:tab pos="590550" algn="l"/>
                        </a:tabLst>
                      </a:pPr>
                      <a:r>
                        <a:rPr lang="en-US" sz="1100" b="1" dirty="0">
                          <a:effectLst/>
                          <a:latin typeface="Calibri" panose="020F0502020204030204" pitchFamily="34" charset="0"/>
                        </a:rPr>
                        <a:t>Leukemia to Lymphocyte</a:t>
                      </a:r>
                    </a:p>
                  </a:txBody>
                  <a:tcPr marL="68580" marR="68580" marT="0" marB="0">
                    <a:solidFill>
                      <a:schemeClr val="bg2">
                        <a:lumMod val="50000"/>
                      </a:schemeClr>
                    </a:solidFill>
                  </a:tcPr>
                </a:tc>
                <a:tc>
                  <a:txBody>
                    <a:bodyPr/>
                    <a:lstStyle/>
                    <a:p>
                      <a:pPr>
                        <a:spcAft>
                          <a:spcPts val="0"/>
                        </a:spcAft>
                        <a:tabLst>
                          <a:tab pos="590550" algn="l"/>
                        </a:tabLst>
                      </a:pPr>
                      <a:r>
                        <a:rPr lang="en-US" sz="1100" b="1">
                          <a:effectLst/>
                          <a:latin typeface="Calibri" panose="020F0502020204030204" pitchFamily="34" charset="0"/>
                        </a:rPr>
                        <a:t>0.0368</a:t>
                      </a:r>
                    </a:p>
                  </a:txBody>
                  <a:tcPr marL="68580" marR="68580" marT="0" marB="0"/>
                </a:tc>
                <a:tc>
                  <a:txBody>
                    <a:bodyPr/>
                    <a:lstStyle/>
                    <a:p>
                      <a:pPr>
                        <a:spcAft>
                          <a:spcPts val="0"/>
                        </a:spcAft>
                        <a:tabLst>
                          <a:tab pos="590550" algn="l"/>
                        </a:tabLst>
                      </a:pPr>
                      <a:r>
                        <a:rPr lang="en-US" sz="1100" b="1">
                          <a:effectLst/>
                          <a:latin typeface="Calibri" panose="020F0502020204030204" pitchFamily="34" charset="0"/>
                        </a:rPr>
                        <a:t>0.0268</a:t>
                      </a:r>
                    </a:p>
                  </a:txBody>
                  <a:tcPr marL="68580" marR="68580" marT="0" marB="0"/>
                </a:tc>
                <a:tc>
                  <a:txBody>
                    <a:bodyPr/>
                    <a:lstStyle/>
                    <a:p>
                      <a:pPr>
                        <a:spcAft>
                          <a:spcPts val="0"/>
                        </a:spcAft>
                        <a:tabLst>
                          <a:tab pos="590550" algn="l"/>
                        </a:tabLst>
                      </a:pPr>
                      <a:r>
                        <a:rPr lang="en-US" sz="1100" b="1">
                          <a:effectLst/>
                          <a:latin typeface="Calibri" panose="020F0502020204030204" pitchFamily="34" charset="0"/>
                        </a:rPr>
                        <a:t>MSD</a:t>
                      </a:r>
                    </a:p>
                  </a:txBody>
                  <a:tcPr marL="68580" marR="68580" marT="0" marB="0"/>
                </a:tc>
              </a:tr>
              <a:tr h="402040">
                <a:tc>
                  <a:txBody>
                    <a:bodyPr/>
                    <a:lstStyle/>
                    <a:p>
                      <a:pPr>
                        <a:spcAft>
                          <a:spcPts val="0"/>
                        </a:spcAft>
                        <a:tabLst>
                          <a:tab pos="590550" algn="l"/>
                        </a:tabLst>
                      </a:pPr>
                      <a:r>
                        <a:rPr lang="en-US" sz="1100" b="1" dirty="0">
                          <a:effectLst/>
                          <a:latin typeface="Calibri" panose="020F0502020204030204" pitchFamily="34" charset="0"/>
                        </a:rPr>
                        <a:t>Leukemia to MEN 2B Cancer</a:t>
                      </a:r>
                    </a:p>
                  </a:txBody>
                  <a:tcPr marL="68580" marR="68580" marT="0" marB="0">
                    <a:solidFill>
                      <a:schemeClr val="bg2">
                        <a:lumMod val="50000"/>
                      </a:schemeClr>
                    </a:solidFill>
                  </a:tcPr>
                </a:tc>
                <a:tc>
                  <a:txBody>
                    <a:bodyPr/>
                    <a:lstStyle/>
                    <a:p>
                      <a:pPr>
                        <a:spcAft>
                          <a:spcPts val="0"/>
                        </a:spcAft>
                        <a:tabLst>
                          <a:tab pos="590550" algn="l"/>
                        </a:tabLst>
                      </a:pPr>
                      <a:r>
                        <a:rPr lang="en-US" sz="1100" b="1">
                          <a:effectLst/>
                          <a:latin typeface="Calibri" panose="020F0502020204030204" pitchFamily="34" charset="0"/>
                        </a:rPr>
                        <a:t>0.0063</a:t>
                      </a:r>
                    </a:p>
                  </a:txBody>
                  <a:tcPr marL="68580" marR="68580" marT="0" marB="0"/>
                </a:tc>
                <a:tc>
                  <a:txBody>
                    <a:bodyPr/>
                    <a:lstStyle/>
                    <a:p>
                      <a:pPr>
                        <a:spcAft>
                          <a:spcPts val="0"/>
                        </a:spcAft>
                        <a:tabLst>
                          <a:tab pos="590550" algn="l"/>
                        </a:tabLst>
                      </a:pPr>
                      <a:r>
                        <a:rPr lang="en-US" sz="1100" b="1">
                          <a:effectLst/>
                          <a:latin typeface="Calibri" panose="020F0502020204030204" pitchFamily="34" charset="0"/>
                        </a:rPr>
                        <a:t>0.0268</a:t>
                      </a:r>
                    </a:p>
                  </a:txBody>
                  <a:tcPr marL="68580" marR="68580" marT="0" marB="0"/>
                </a:tc>
                <a:tc>
                  <a:txBody>
                    <a:bodyPr/>
                    <a:lstStyle/>
                    <a:p>
                      <a:pPr>
                        <a:spcAft>
                          <a:spcPts val="0"/>
                        </a:spcAft>
                        <a:tabLst>
                          <a:tab pos="590550" algn="l"/>
                        </a:tabLst>
                      </a:pPr>
                      <a:r>
                        <a:rPr lang="en-US" sz="1100" b="1">
                          <a:effectLst/>
                          <a:latin typeface="Calibri" panose="020F0502020204030204" pitchFamily="34" charset="0"/>
                        </a:rPr>
                        <a:t>MNSD</a:t>
                      </a:r>
                    </a:p>
                  </a:txBody>
                  <a:tcPr marL="68580" marR="68580" marT="0" marB="0"/>
                </a:tc>
              </a:tr>
              <a:tr h="402040">
                <a:tc>
                  <a:txBody>
                    <a:bodyPr/>
                    <a:lstStyle/>
                    <a:p>
                      <a:pPr>
                        <a:spcAft>
                          <a:spcPts val="0"/>
                        </a:spcAft>
                        <a:tabLst>
                          <a:tab pos="590550" algn="l"/>
                        </a:tabLst>
                      </a:pPr>
                      <a:r>
                        <a:rPr lang="en-US" sz="1100" b="1" dirty="0">
                          <a:effectLst/>
                          <a:latin typeface="Calibri" panose="020F0502020204030204" pitchFamily="34" charset="0"/>
                        </a:rPr>
                        <a:t>Leukemia to MEN 2B Normal</a:t>
                      </a:r>
                    </a:p>
                  </a:txBody>
                  <a:tcPr marL="68580" marR="68580" marT="0" marB="0">
                    <a:solidFill>
                      <a:schemeClr val="bg2">
                        <a:lumMod val="50000"/>
                      </a:schemeClr>
                    </a:solidFill>
                  </a:tcPr>
                </a:tc>
                <a:tc>
                  <a:txBody>
                    <a:bodyPr/>
                    <a:lstStyle/>
                    <a:p>
                      <a:pPr>
                        <a:spcAft>
                          <a:spcPts val="0"/>
                        </a:spcAft>
                        <a:tabLst>
                          <a:tab pos="590550" algn="l"/>
                        </a:tabLst>
                      </a:pPr>
                      <a:r>
                        <a:rPr lang="en-US" sz="1100" b="1">
                          <a:effectLst/>
                          <a:latin typeface="Calibri" panose="020F0502020204030204" pitchFamily="34" charset="0"/>
                        </a:rPr>
                        <a:t>0.0445</a:t>
                      </a:r>
                    </a:p>
                  </a:txBody>
                  <a:tcPr marL="68580" marR="68580" marT="0" marB="0"/>
                </a:tc>
                <a:tc>
                  <a:txBody>
                    <a:bodyPr/>
                    <a:lstStyle/>
                    <a:p>
                      <a:pPr>
                        <a:spcAft>
                          <a:spcPts val="0"/>
                        </a:spcAft>
                        <a:tabLst>
                          <a:tab pos="590550" algn="l"/>
                        </a:tabLst>
                      </a:pPr>
                      <a:r>
                        <a:rPr lang="en-US" sz="1100" b="1">
                          <a:effectLst/>
                          <a:latin typeface="Calibri" panose="020F0502020204030204" pitchFamily="34" charset="0"/>
                        </a:rPr>
                        <a:t>0.0268</a:t>
                      </a:r>
                    </a:p>
                  </a:txBody>
                  <a:tcPr marL="68580" marR="68580" marT="0" marB="0"/>
                </a:tc>
                <a:tc>
                  <a:txBody>
                    <a:bodyPr/>
                    <a:lstStyle/>
                    <a:p>
                      <a:pPr>
                        <a:spcAft>
                          <a:spcPts val="0"/>
                        </a:spcAft>
                        <a:tabLst>
                          <a:tab pos="590550" algn="l"/>
                        </a:tabLst>
                      </a:pPr>
                      <a:r>
                        <a:rPr lang="en-US" sz="1100" b="1">
                          <a:effectLst/>
                          <a:latin typeface="Calibri" panose="020F0502020204030204" pitchFamily="34" charset="0"/>
                        </a:rPr>
                        <a:t>MSD</a:t>
                      </a:r>
                    </a:p>
                  </a:txBody>
                  <a:tcPr marL="68580" marR="68580" marT="0" marB="0"/>
                </a:tc>
              </a:tr>
              <a:tr h="804081">
                <a:tc>
                  <a:txBody>
                    <a:bodyPr/>
                    <a:lstStyle/>
                    <a:p>
                      <a:pPr>
                        <a:spcAft>
                          <a:spcPts val="0"/>
                        </a:spcAft>
                        <a:tabLst>
                          <a:tab pos="590550" algn="l"/>
                        </a:tabLst>
                      </a:pPr>
                      <a:r>
                        <a:rPr lang="en-US" sz="1100" b="1" dirty="0">
                          <a:effectLst/>
                          <a:latin typeface="Calibri" panose="020F0502020204030204" pitchFamily="34" charset="0"/>
                        </a:rPr>
                        <a:t>Lymphocyte to MEN 2B Cancer</a:t>
                      </a:r>
                    </a:p>
                  </a:txBody>
                  <a:tcPr marL="68580" marR="68580" marT="0" marB="0">
                    <a:solidFill>
                      <a:schemeClr val="bg2">
                        <a:lumMod val="50000"/>
                      </a:schemeClr>
                    </a:solidFill>
                  </a:tcPr>
                </a:tc>
                <a:tc>
                  <a:txBody>
                    <a:bodyPr/>
                    <a:lstStyle/>
                    <a:p>
                      <a:pPr>
                        <a:spcAft>
                          <a:spcPts val="0"/>
                        </a:spcAft>
                        <a:tabLst>
                          <a:tab pos="590550" algn="l"/>
                        </a:tabLst>
                      </a:pPr>
                      <a:r>
                        <a:rPr lang="en-US" sz="1100" b="1" dirty="0">
                          <a:effectLst/>
                          <a:latin typeface="Calibri" panose="020F0502020204030204" pitchFamily="34" charset="0"/>
                        </a:rPr>
                        <a:t>0.0305</a:t>
                      </a:r>
                    </a:p>
                  </a:txBody>
                  <a:tcPr marL="68580" marR="68580" marT="0" marB="0"/>
                </a:tc>
                <a:tc>
                  <a:txBody>
                    <a:bodyPr/>
                    <a:lstStyle/>
                    <a:p>
                      <a:pPr>
                        <a:spcAft>
                          <a:spcPts val="0"/>
                        </a:spcAft>
                        <a:tabLst>
                          <a:tab pos="590550" algn="l"/>
                        </a:tabLst>
                      </a:pPr>
                      <a:r>
                        <a:rPr lang="en-US" sz="1100" b="1" dirty="0">
                          <a:effectLst/>
                          <a:latin typeface="Calibri" panose="020F0502020204030204" pitchFamily="34" charset="0"/>
                        </a:rPr>
                        <a:t>0.0268</a:t>
                      </a:r>
                    </a:p>
                  </a:txBody>
                  <a:tcPr marL="68580" marR="68580" marT="0" marB="0"/>
                </a:tc>
                <a:tc>
                  <a:txBody>
                    <a:bodyPr/>
                    <a:lstStyle/>
                    <a:p>
                      <a:pPr>
                        <a:spcAft>
                          <a:spcPts val="0"/>
                        </a:spcAft>
                        <a:tabLst>
                          <a:tab pos="590550" algn="l"/>
                        </a:tabLst>
                      </a:pPr>
                      <a:r>
                        <a:rPr lang="en-US" sz="1100" b="1">
                          <a:effectLst/>
                          <a:latin typeface="Calibri" panose="020F0502020204030204" pitchFamily="34" charset="0"/>
                        </a:rPr>
                        <a:t>MSD</a:t>
                      </a:r>
                    </a:p>
                  </a:txBody>
                  <a:tcPr marL="68580" marR="68580" marT="0" marB="0"/>
                </a:tc>
              </a:tr>
              <a:tr h="804081">
                <a:tc>
                  <a:txBody>
                    <a:bodyPr/>
                    <a:lstStyle/>
                    <a:p>
                      <a:pPr>
                        <a:spcAft>
                          <a:spcPts val="0"/>
                        </a:spcAft>
                        <a:tabLst>
                          <a:tab pos="590550" algn="l"/>
                        </a:tabLst>
                      </a:pPr>
                      <a:r>
                        <a:rPr lang="en-US" sz="1100" b="1" dirty="0">
                          <a:effectLst/>
                          <a:latin typeface="Calibri" panose="020F0502020204030204" pitchFamily="34" charset="0"/>
                        </a:rPr>
                        <a:t>Lymphocyte to MEN 2B Normal</a:t>
                      </a:r>
                    </a:p>
                  </a:txBody>
                  <a:tcPr marL="68580" marR="68580" marT="0" marB="0">
                    <a:solidFill>
                      <a:schemeClr val="bg2">
                        <a:lumMod val="50000"/>
                      </a:schemeClr>
                    </a:solidFill>
                  </a:tcPr>
                </a:tc>
                <a:tc>
                  <a:txBody>
                    <a:bodyPr/>
                    <a:lstStyle/>
                    <a:p>
                      <a:pPr>
                        <a:spcAft>
                          <a:spcPts val="0"/>
                        </a:spcAft>
                        <a:tabLst>
                          <a:tab pos="590550" algn="l"/>
                        </a:tabLst>
                      </a:pPr>
                      <a:r>
                        <a:rPr lang="en-US" sz="1100" b="1">
                          <a:effectLst/>
                          <a:latin typeface="Calibri" panose="020F0502020204030204" pitchFamily="34" charset="0"/>
                        </a:rPr>
                        <a:t>0.0077</a:t>
                      </a:r>
                    </a:p>
                  </a:txBody>
                  <a:tcPr marL="68580" marR="68580" marT="0" marB="0"/>
                </a:tc>
                <a:tc>
                  <a:txBody>
                    <a:bodyPr/>
                    <a:lstStyle/>
                    <a:p>
                      <a:pPr>
                        <a:spcAft>
                          <a:spcPts val="0"/>
                        </a:spcAft>
                        <a:tabLst>
                          <a:tab pos="590550" algn="l"/>
                        </a:tabLst>
                      </a:pPr>
                      <a:r>
                        <a:rPr lang="en-US" sz="1100" b="1">
                          <a:effectLst/>
                          <a:latin typeface="Calibri" panose="020F0502020204030204" pitchFamily="34" charset="0"/>
                        </a:rPr>
                        <a:t>0.0268</a:t>
                      </a:r>
                    </a:p>
                  </a:txBody>
                  <a:tcPr marL="68580" marR="68580" marT="0" marB="0"/>
                </a:tc>
                <a:tc>
                  <a:txBody>
                    <a:bodyPr/>
                    <a:lstStyle/>
                    <a:p>
                      <a:pPr>
                        <a:spcAft>
                          <a:spcPts val="0"/>
                        </a:spcAft>
                        <a:tabLst>
                          <a:tab pos="590550" algn="l"/>
                        </a:tabLst>
                      </a:pPr>
                      <a:r>
                        <a:rPr lang="en-US" sz="1100" b="1">
                          <a:effectLst/>
                          <a:latin typeface="Calibri" panose="020F0502020204030204" pitchFamily="34" charset="0"/>
                        </a:rPr>
                        <a:t>MNSD</a:t>
                      </a:r>
                    </a:p>
                  </a:txBody>
                  <a:tcPr marL="68580" marR="68580" marT="0" marB="0"/>
                </a:tc>
              </a:tr>
              <a:tr h="804081">
                <a:tc>
                  <a:txBody>
                    <a:bodyPr/>
                    <a:lstStyle/>
                    <a:p>
                      <a:pPr>
                        <a:spcAft>
                          <a:spcPts val="0"/>
                        </a:spcAft>
                        <a:tabLst>
                          <a:tab pos="590550" algn="l"/>
                        </a:tabLst>
                      </a:pPr>
                      <a:r>
                        <a:rPr lang="en-US" sz="1100" b="1" dirty="0">
                          <a:effectLst/>
                          <a:latin typeface="Calibri" panose="020F0502020204030204" pitchFamily="34" charset="0"/>
                        </a:rPr>
                        <a:t>MEN 2B Cancer to MEN 2B Normal</a:t>
                      </a:r>
                    </a:p>
                  </a:txBody>
                  <a:tcPr marL="68580" marR="68580" marT="0" marB="0">
                    <a:solidFill>
                      <a:schemeClr val="bg2">
                        <a:lumMod val="50000"/>
                      </a:schemeClr>
                    </a:solidFill>
                  </a:tcPr>
                </a:tc>
                <a:tc>
                  <a:txBody>
                    <a:bodyPr/>
                    <a:lstStyle/>
                    <a:p>
                      <a:pPr>
                        <a:spcAft>
                          <a:spcPts val="0"/>
                        </a:spcAft>
                        <a:tabLst>
                          <a:tab pos="590550" algn="l"/>
                        </a:tabLst>
                      </a:pPr>
                      <a:r>
                        <a:rPr lang="en-US" sz="1100" b="1">
                          <a:effectLst/>
                          <a:latin typeface="Calibri" panose="020F0502020204030204" pitchFamily="34" charset="0"/>
                        </a:rPr>
                        <a:t>0.0382</a:t>
                      </a:r>
                    </a:p>
                  </a:txBody>
                  <a:tcPr marL="68580" marR="68580" marT="0" marB="0"/>
                </a:tc>
                <a:tc>
                  <a:txBody>
                    <a:bodyPr/>
                    <a:lstStyle/>
                    <a:p>
                      <a:pPr>
                        <a:spcAft>
                          <a:spcPts val="0"/>
                        </a:spcAft>
                        <a:tabLst>
                          <a:tab pos="590550" algn="l"/>
                        </a:tabLst>
                      </a:pPr>
                      <a:r>
                        <a:rPr lang="en-US" sz="1100" b="1" dirty="0">
                          <a:effectLst/>
                          <a:latin typeface="Calibri" panose="020F0502020204030204" pitchFamily="34" charset="0"/>
                        </a:rPr>
                        <a:t>0.0268</a:t>
                      </a:r>
                    </a:p>
                  </a:txBody>
                  <a:tcPr marL="68580" marR="68580" marT="0" marB="0"/>
                </a:tc>
                <a:tc>
                  <a:txBody>
                    <a:bodyPr/>
                    <a:lstStyle/>
                    <a:p>
                      <a:pPr>
                        <a:spcAft>
                          <a:spcPts val="0"/>
                        </a:spcAft>
                        <a:tabLst>
                          <a:tab pos="590550" algn="l"/>
                        </a:tabLst>
                      </a:pPr>
                      <a:r>
                        <a:rPr lang="en-US" sz="1100" b="1" dirty="0">
                          <a:effectLst/>
                          <a:latin typeface="Calibri" panose="020F0502020204030204" pitchFamily="34" charset="0"/>
                        </a:rPr>
                        <a:t>MSD</a:t>
                      </a:r>
                    </a:p>
                  </a:txBody>
                  <a:tcPr marL="68580" marR="68580" marT="0" marB="0"/>
                </a:tc>
              </a:tr>
            </a:tbl>
          </a:graphicData>
        </a:graphic>
      </p:graphicFrame>
      <p:pic>
        <p:nvPicPr>
          <p:cNvPr id="5" name="Picture 4"/>
          <p:cNvPicPr>
            <a:picLocks noChangeAspect="1"/>
          </p:cNvPicPr>
          <p:nvPr/>
        </p:nvPicPr>
        <p:blipFill>
          <a:blip r:embed="rId2"/>
          <a:stretch>
            <a:fillRect/>
          </a:stretch>
        </p:blipFill>
        <p:spPr>
          <a:xfrm>
            <a:off x="4885898" y="2033515"/>
            <a:ext cx="4258102" cy="4824485"/>
          </a:xfrm>
          <a:prstGeom prst="rect">
            <a:avLst/>
          </a:prstGeom>
        </p:spPr>
      </p:pic>
    </p:spTree>
    <p:extLst>
      <p:ext uri="{BB962C8B-B14F-4D97-AF65-F5344CB8AC3E}">
        <p14:creationId xmlns="" xmlns:p14="http://schemas.microsoft.com/office/powerpoint/2010/main" val="35498385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Western Blot</a:t>
            </a:r>
            <a:endParaRPr lang="en-US" dirty="0">
              <a:latin typeface="Calibri" panose="020F0502020204030204" pitchFamily="34" charset="0"/>
            </a:endParaRPr>
          </a:p>
        </p:txBody>
      </p:sp>
      <p:sp>
        <p:nvSpPr>
          <p:cNvPr id="8" name="Text Placeholder 7"/>
          <p:cNvSpPr>
            <a:spLocks noGrp="1"/>
          </p:cNvSpPr>
          <p:nvPr>
            <p:ph type="body" idx="1"/>
          </p:nvPr>
        </p:nvSpPr>
        <p:spPr/>
        <p:txBody>
          <a:bodyPr/>
          <a:lstStyle/>
          <a:p>
            <a:r>
              <a:rPr lang="en-US" dirty="0" smtClean="0"/>
              <a:t>Leukemia </a:t>
            </a:r>
            <a:r>
              <a:rPr lang="en-US" dirty="0" err="1" smtClean="0"/>
              <a:t>iNOS</a:t>
            </a:r>
            <a:r>
              <a:rPr lang="en-US" dirty="0" smtClean="0"/>
              <a:t> Expression</a:t>
            </a:r>
            <a:endParaRPr lang="en-US" dirty="0"/>
          </a:p>
        </p:txBody>
      </p:sp>
      <p:sp>
        <p:nvSpPr>
          <p:cNvPr id="9" name="Content Placeholder 8"/>
          <p:cNvSpPr>
            <a:spLocks noGrp="1"/>
          </p:cNvSpPr>
          <p:nvPr>
            <p:ph sz="half" idx="2"/>
          </p:nvPr>
        </p:nvSpPr>
        <p:spPr/>
        <p:txBody>
          <a:bodyPr/>
          <a:lstStyle/>
          <a:p>
            <a:endParaRPr lang="en-US"/>
          </a:p>
        </p:txBody>
      </p:sp>
      <p:sp>
        <p:nvSpPr>
          <p:cNvPr id="10" name="Text Placeholder 9"/>
          <p:cNvSpPr>
            <a:spLocks noGrp="1"/>
          </p:cNvSpPr>
          <p:nvPr>
            <p:ph type="body" sz="quarter" idx="3"/>
          </p:nvPr>
        </p:nvSpPr>
        <p:spPr/>
        <p:txBody>
          <a:bodyPr/>
          <a:lstStyle/>
          <a:p>
            <a:r>
              <a:rPr lang="en-US" dirty="0" smtClean="0"/>
              <a:t>Lymphocyte </a:t>
            </a:r>
            <a:r>
              <a:rPr lang="en-US" dirty="0" err="1" smtClean="0"/>
              <a:t>iNOS</a:t>
            </a:r>
            <a:r>
              <a:rPr lang="en-US" dirty="0" smtClean="0"/>
              <a:t> Expression</a:t>
            </a:r>
            <a:endParaRPr lang="en-US" dirty="0"/>
          </a:p>
        </p:txBody>
      </p:sp>
      <p:sp>
        <p:nvSpPr>
          <p:cNvPr id="11" name="Content Placeholder 10"/>
          <p:cNvSpPr>
            <a:spLocks noGrp="1"/>
          </p:cNvSpPr>
          <p:nvPr>
            <p:ph sz="quarter" idx="4"/>
          </p:nvPr>
        </p:nvSpPr>
        <p:spPr/>
        <p:txBody>
          <a:bodyPr/>
          <a:lstStyle/>
          <a:p>
            <a:endParaRPr lang="en-US"/>
          </a:p>
        </p:txBody>
      </p:sp>
      <p:pic>
        <p:nvPicPr>
          <p:cNvPr id="1028" name="Picture 4" descr="E:\GelImage inos cancer.jpg"/>
          <p:cNvPicPr>
            <a:picLocks noChangeAspect="1" noChangeArrowheads="1"/>
          </p:cNvPicPr>
          <p:nvPr/>
        </p:nvPicPr>
        <p:blipFill>
          <a:blip r:embed="rId2">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740665" y="2994211"/>
            <a:ext cx="3767328" cy="3043051"/>
          </a:xfrm>
          <a:prstGeom prst="rect">
            <a:avLst/>
          </a:prstGeom>
          <a:noFill/>
          <a:extLst>
            <a:ext uri="{909E8E84-426E-40DD-AFC4-6F175D3DCCD1}">
              <a14:hiddenFill xmlns="" xmlns:a14="http://schemas.microsoft.com/office/drawing/2010/main">
                <a:solidFill>
                  <a:srgbClr val="FFFFFF"/>
                </a:solidFill>
              </a14:hiddenFill>
            </a:ext>
          </a:extLst>
        </p:spPr>
      </p:pic>
      <p:pic>
        <p:nvPicPr>
          <p:cNvPr id="1029" name="Picture 5" descr="E:\GelImage.jpg"/>
          <p:cNvPicPr>
            <a:picLocks noChangeAspect="1" noChangeArrowheads="1"/>
          </p:cNvPicPr>
          <p:nvPr/>
        </p:nvPicPr>
        <p:blipFill>
          <a:blip r:embed="rId4">
            <a:extLst>
              <a:ext uri="{BEBA8EAE-BF5A-486C-A8C5-ECC9F3942E4B}">
                <a14:imgProps xmlns="" xmlns:a14="http://schemas.microsoft.com/office/drawing/2010/main">
                  <a14:imgLayer r:embed="rId5">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4634753" y="2994212"/>
            <a:ext cx="3767328" cy="304305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9668437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Results and Discussion</a:t>
            </a:r>
            <a:br>
              <a:rPr lang="en-US" dirty="0" smtClean="0">
                <a:latin typeface="Calibri" panose="020F0502020204030204" pitchFamily="34" charset="0"/>
              </a:rPr>
            </a:br>
            <a:r>
              <a:rPr lang="en-US" sz="2800" dirty="0" smtClean="0">
                <a:latin typeface="Calibri" panose="020F0502020204030204" pitchFamily="34" charset="0"/>
              </a:rPr>
              <a:t>NO Assay</a:t>
            </a:r>
            <a:endParaRPr lang="en-US" sz="2800" dirty="0">
              <a:latin typeface="Calibri" panose="020F0502020204030204" pitchFamily="34" charset="0"/>
            </a:endParaRPr>
          </a:p>
        </p:txBody>
      </p:sp>
      <p:pic>
        <p:nvPicPr>
          <p:cNvPr id="4"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914400" y="2556588"/>
            <a:ext cx="7623110" cy="37602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92184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Calibri" panose="020F0502020204030204" pitchFamily="34" charset="0"/>
              </a:rPr>
              <a:t>Results and Discussion</a:t>
            </a:r>
            <a:br>
              <a:rPr lang="en-US" dirty="0" smtClean="0">
                <a:latin typeface="Calibri" panose="020F0502020204030204" pitchFamily="34" charset="0"/>
              </a:rPr>
            </a:br>
            <a:r>
              <a:rPr lang="en-US" sz="2800" dirty="0" smtClean="0">
                <a:latin typeface="Calibri" panose="020F0502020204030204" pitchFamily="34" charset="0"/>
              </a:rPr>
              <a:t>Tukey-Kramer Statistical Test</a:t>
            </a:r>
            <a:r>
              <a:rPr lang="en-US" dirty="0" smtClean="0">
                <a:latin typeface="Calibri" panose="020F0502020204030204" pitchFamily="34" charset="0"/>
              </a:rPr>
              <a:t/>
            </a:r>
            <a:br>
              <a:rPr lang="en-US" dirty="0" smtClean="0">
                <a:latin typeface="Calibri" panose="020F0502020204030204" pitchFamily="34" charset="0"/>
              </a:rPr>
            </a:br>
            <a:r>
              <a:rPr lang="en-US" sz="1800" dirty="0" smtClean="0">
                <a:latin typeface="Calibri" panose="020F0502020204030204" pitchFamily="34" charset="0"/>
              </a:rPr>
              <a:t>One Factor </a:t>
            </a:r>
            <a:r>
              <a:rPr lang="en-US" sz="1800" dirty="0">
                <a:latin typeface="Calibri" panose="020F0502020204030204" pitchFamily="34" charset="0"/>
              </a:rPr>
              <a:t>ANOVA P-value =7.89E-08 </a:t>
            </a:r>
          </a:p>
        </p:txBody>
      </p:sp>
      <p:graphicFrame>
        <p:nvGraphicFramePr>
          <p:cNvPr id="5" name="Table 4"/>
          <p:cNvGraphicFramePr>
            <a:graphicFrameLocks noGrp="1"/>
          </p:cNvGraphicFramePr>
          <p:nvPr>
            <p:extLst>
              <p:ext uri="{D42A27DB-BD31-4B8C-83A1-F6EECF244321}">
                <p14:modId xmlns="" xmlns:p14="http://schemas.microsoft.com/office/powerpoint/2010/main" val="3543705083"/>
              </p:ext>
            </p:extLst>
          </p:nvPr>
        </p:nvGraphicFramePr>
        <p:xfrm>
          <a:off x="0" y="2060813"/>
          <a:ext cx="4811867" cy="4810832"/>
        </p:xfrm>
        <a:graphic>
          <a:graphicData uri="http://schemas.openxmlformats.org/drawingml/2006/table">
            <a:tbl>
              <a:tblPr firstRow="1" firstCol="1" bandRow="1">
                <a:tableStyleId>{5C22544A-7EE6-4342-B048-85BDC9FD1C3A}</a:tableStyleId>
              </a:tblPr>
              <a:tblGrid>
                <a:gridCol w="1525902"/>
                <a:gridCol w="1077138"/>
                <a:gridCol w="1111618"/>
                <a:gridCol w="1097209"/>
              </a:tblGrid>
              <a:tr h="441721">
                <a:tc>
                  <a:txBody>
                    <a:bodyPr/>
                    <a:lstStyle/>
                    <a:p>
                      <a:pPr>
                        <a:spcAft>
                          <a:spcPts val="0"/>
                        </a:spcAft>
                      </a:pPr>
                      <a:r>
                        <a:rPr lang="en-US" sz="1100" b="1" dirty="0">
                          <a:effectLst/>
                          <a:latin typeface="Calibri" panose="020F0502020204030204" pitchFamily="34" charset="0"/>
                        </a:rPr>
                        <a:t>TUKEY-KRAMER</a:t>
                      </a:r>
                    </a:p>
                  </a:txBody>
                  <a:tcPr marL="68580" marR="68580"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Numerator df = 4</a:t>
                      </a:r>
                    </a:p>
                  </a:txBody>
                  <a:tcPr marL="68580" marR="68580"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Denominator df = 8</a:t>
                      </a:r>
                    </a:p>
                  </a:txBody>
                  <a:tcPr marL="68580" marR="68580"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Q</a:t>
                      </a:r>
                      <a:r>
                        <a:rPr lang="en-US" sz="1100" b="1" baseline="-25000" dirty="0">
                          <a:effectLst/>
                          <a:latin typeface="Calibri" panose="020F0502020204030204" pitchFamily="34" charset="0"/>
                        </a:rPr>
                        <a:t>u </a:t>
                      </a:r>
                      <a:r>
                        <a:rPr lang="en-US" sz="1100" b="1" dirty="0">
                          <a:effectLst/>
                          <a:latin typeface="Calibri" panose="020F0502020204030204" pitchFamily="34" charset="0"/>
                        </a:rPr>
                        <a:t>= 4.529</a:t>
                      </a:r>
                    </a:p>
                  </a:txBody>
                  <a:tcPr marL="68580" marR="68580" marT="0" marB="0">
                    <a:solidFill>
                      <a:schemeClr val="bg2">
                        <a:lumMod val="50000"/>
                      </a:schemeClr>
                    </a:solidFill>
                  </a:tcPr>
                </a:tc>
              </a:tr>
              <a:tr h="441721">
                <a:tc>
                  <a:txBody>
                    <a:bodyPr/>
                    <a:lstStyle/>
                    <a:p>
                      <a:pPr>
                        <a:spcAft>
                          <a:spcPts val="0"/>
                        </a:spcAft>
                      </a:pPr>
                      <a:r>
                        <a:rPr lang="en-US" sz="1100" b="1" dirty="0">
                          <a:effectLst/>
                          <a:latin typeface="Calibri" panose="020F0502020204030204" pitchFamily="34" charset="0"/>
                        </a:rPr>
                        <a:t>Comparison</a:t>
                      </a:r>
                    </a:p>
                  </a:txBody>
                  <a:tcPr marL="68580" marR="68580"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Absolute Difference</a:t>
                      </a:r>
                    </a:p>
                  </a:txBody>
                  <a:tcPr marL="68580" marR="68580" marT="0" marB="0"/>
                </a:tc>
                <a:tc>
                  <a:txBody>
                    <a:bodyPr/>
                    <a:lstStyle/>
                    <a:p>
                      <a:pPr>
                        <a:spcAft>
                          <a:spcPts val="0"/>
                        </a:spcAft>
                      </a:pPr>
                      <a:r>
                        <a:rPr lang="en-US" sz="1100" b="1" dirty="0">
                          <a:effectLst/>
                          <a:latin typeface="Calibri" panose="020F0502020204030204" pitchFamily="34" charset="0"/>
                        </a:rPr>
                        <a:t>Critical Range</a:t>
                      </a:r>
                    </a:p>
                  </a:txBody>
                  <a:tcPr marL="68580" marR="68580" marT="0" marB="0"/>
                </a:tc>
                <a:tc>
                  <a:txBody>
                    <a:bodyPr/>
                    <a:lstStyle/>
                    <a:p>
                      <a:pPr>
                        <a:spcAft>
                          <a:spcPts val="0"/>
                        </a:spcAft>
                      </a:pPr>
                      <a:r>
                        <a:rPr lang="en-US" sz="1100" b="1">
                          <a:effectLst/>
                          <a:latin typeface="Calibri" panose="020F0502020204030204" pitchFamily="34" charset="0"/>
                        </a:rPr>
                        <a:t>Result</a:t>
                      </a:r>
                    </a:p>
                  </a:txBody>
                  <a:tcPr marL="68580" marR="68580" marT="0" marB="0"/>
                </a:tc>
              </a:tr>
              <a:tr h="441721">
                <a:tc>
                  <a:txBody>
                    <a:bodyPr/>
                    <a:lstStyle/>
                    <a:p>
                      <a:pPr>
                        <a:spcAft>
                          <a:spcPts val="0"/>
                        </a:spcAft>
                      </a:pPr>
                      <a:r>
                        <a:rPr lang="en-US" sz="1100" b="1" dirty="0">
                          <a:effectLst/>
                          <a:latin typeface="Calibri" panose="020F0502020204030204" pitchFamily="34" charset="0"/>
                        </a:rPr>
                        <a:t>Leuk+LPS to Leuk Control</a:t>
                      </a:r>
                    </a:p>
                  </a:txBody>
                  <a:tcPr marL="68580" marR="68580"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0.0277</a:t>
                      </a:r>
                    </a:p>
                  </a:txBody>
                  <a:tcPr marL="68580" marR="68580" marT="0" marB="0"/>
                </a:tc>
                <a:tc>
                  <a:txBody>
                    <a:bodyPr/>
                    <a:lstStyle/>
                    <a:p>
                      <a:pPr>
                        <a:spcAft>
                          <a:spcPts val="0"/>
                        </a:spcAft>
                      </a:pPr>
                      <a:r>
                        <a:rPr lang="en-US" sz="1100" b="1" dirty="0">
                          <a:effectLst/>
                          <a:latin typeface="Calibri" panose="020F0502020204030204" pitchFamily="34" charset="0"/>
                        </a:rPr>
                        <a:t>0.0424</a:t>
                      </a:r>
                    </a:p>
                  </a:txBody>
                  <a:tcPr marL="68580" marR="68580" marT="0" marB="0"/>
                </a:tc>
                <a:tc>
                  <a:txBody>
                    <a:bodyPr/>
                    <a:lstStyle/>
                    <a:p>
                      <a:pPr>
                        <a:spcAft>
                          <a:spcPts val="0"/>
                        </a:spcAft>
                      </a:pPr>
                      <a:r>
                        <a:rPr lang="en-US" sz="1100" b="1">
                          <a:effectLst/>
                          <a:latin typeface="Calibri" panose="020F0502020204030204" pitchFamily="34" charset="0"/>
                        </a:rPr>
                        <a:t>MNSD</a:t>
                      </a:r>
                    </a:p>
                  </a:txBody>
                  <a:tcPr marL="68580" marR="68580" marT="0" marB="0"/>
                </a:tc>
              </a:tr>
              <a:tr h="441721">
                <a:tc>
                  <a:txBody>
                    <a:bodyPr/>
                    <a:lstStyle/>
                    <a:p>
                      <a:pPr>
                        <a:spcAft>
                          <a:spcPts val="0"/>
                        </a:spcAft>
                      </a:pPr>
                      <a:r>
                        <a:rPr lang="en-US" sz="1100" b="1" dirty="0">
                          <a:effectLst/>
                          <a:latin typeface="Calibri" panose="020F0502020204030204" pitchFamily="34" charset="0"/>
                        </a:rPr>
                        <a:t>Leuk+LPS to Lymph+LPS</a:t>
                      </a:r>
                    </a:p>
                  </a:txBody>
                  <a:tcPr marL="68580" marR="68580"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0.2493</a:t>
                      </a:r>
                    </a:p>
                  </a:txBody>
                  <a:tcPr marL="68580" marR="68580" marT="0" marB="0"/>
                </a:tc>
                <a:tc>
                  <a:txBody>
                    <a:bodyPr/>
                    <a:lstStyle/>
                    <a:p>
                      <a:pPr>
                        <a:spcAft>
                          <a:spcPts val="0"/>
                        </a:spcAft>
                      </a:pPr>
                      <a:r>
                        <a:rPr lang="en-US" sz="1100" b="1">
                          <a:effectLst/>
                          <a:latin typeface="Calibri" panose="020F0502020204030204" pitchFamily="34" charset="0"/>
                        </a:rPr>
                        <a:t>0.0424</a:t>
                      </a:r>
                    </a:p>
                  </a:txBody>
                  <a:tcPr marL="68580" marR="68580" marT="0" marB="0"/>
                </a:tc>
                <a:tc>
                  <a:txBody>
                    <a:bodyPr/>
                    <a:lstStyle/>
                    <a:p>
                      <a:pPr>
                        <a:spcAft>
                          <a:spcPts val="0"/>
                        </a:spcAft>
                      </a:pPr>
                      <a:r>
                        <a:rPr lang="en-US" sz="1100" b="1" dirty="0">
                          <a:effectLst/>
                          <a:latin typeface="Calibri" panose="020F0502020204030204" pitchFamily="34" charset="0"/>
                        </a:rPr>
                        <a:t>MSD</a:t>
                      </a:r>
                    </a:p>
                  </a:txBody>
                  <a:tcPr marL="68580" marR="68580" marT="0" marB="0"/>
                </a:tc>
              </a:tr>
              <a:tr h="760987">
                <a:tc>
                  <a:txBody>
                    <a:bodyPr/>
                    <a:lstStyle/>
                    <a:p>
                      <a:pPr>
                        <a:spcAft>
                          <a:spcPts val="0"/>
                        </a:spcAft>
                      </a:pPr>
                      <a:r>
                        <a:rPr lang="en-US" sz="1100" b="1" dirty="0">
                          <a:effectLst/>
                          <a:latin typeface="Calibri" panose="020F0502020204030204" pitchFamily="34" charset="0"/>
                        </a:rPr>
                        <a:t>Leuk+LPS to Lymph Control</a:t>
                      </a:r>
                    </a:p>
                  </a:txBody>
                  <a:tcPr marL="68580" marR="68580"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0.1560</a:t>
                      </a:r>
                    </a:p>
                  </a:txBody>
                  <a:tcPr marL="68580" marR="68580" marT="0" marB="0"/>
                </a:tc>
                <a:tc>
                  <a:txBody>
                    <a:bodyPr/>
                    <a:lstStyle/>
                    <a:p>
                      <a:pPr>
                        <a:spcAft>
                          <a:spcPts val="0"/>
                        </a:spcAft>
                      </a:pPr>
                      <a:r>
                        <a:rPr lang="en-US" sz="1100" b="1">
                          <a:effectLst/>
                          <a:latin typeface="Calibri" panose="020F0502020204030204" pitchFamily="34" charset="0"/>
                        </a:rPr>
                        <a:t>0.0424</a:t>
                      </a:r>
                    </a:p>
                  </a:txBody>
                  <a:tcPr marL="68580" marR="68580" marT="0" marB="0"/>
                </a:tc>
                <a:tc>
                  <a:txBody>
                    <a:bodyPr/>
                    <a:lstStyle/>
                    <a:p>
                      <a:pPr>
                        <a:spcAft>
                          <a:spcPts val="0"/>
                        </a:spcAft>
                      </a:pPr>
                      <a:r>
                        <a:rPr lang="en-US" sz="1100" b="1" dirty="0">
                          <a:effectLst/>
                          <a:latin typeface="Calibri" panose="020F0502020204030204" pitchFamily="34" charset="0"/>
                        </a:rPr>
                        <a:t>MSD</a:t>
                      </a:r>
                    </a:p>
                  </a:txBody>
                  <a:tcPr marL="68580" marR="68580" marT="0" marB="0"/>
                </a:tc>
              </a:tr>
              <a:tr h="760987">
                <a:tc>
                  <a:txBody>
                    <a:bodyPr/>
                    <a:lstStyle/>
                    <a:p>
                      <a:pPr>
                        <a:spcAft>
                          <a:spcPts val="0"/>
                        </a:spcAft>
                      </a:pPr>
                      <a:r>
                        <a:rPr lang="en-US" sz="1100" b="1" dirty="0">
                          <a:effectLst/>
                          <a:latin typeface="Calibri" panose="020F0502020204030204" pitchFamily="34" charset="0"/>
                        </a:rPr>
                        <a:t>Leuk Control to Lymph+LPS</a:t>
                      </a:r>
                    </a:p>
                  </a:txBody>
                  <a:tcPr marL="68580" marR="68580"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0.2770</a:t>
                      </a:r>
                    </a:p>
                  </a:txBody>
                  <a:tcPr marL="68580" marR="68580" marT="0" marB="0"/>
                </a:tc>
                <a:tc>
                  <a:txBody>
                    <a:bodyPr/>
                    <a:lstStyle/>
                    <a:p>
                      <a:pPr>
                        <a:spcAft>
                          <a:spcPts val="0"/>
                        </a:spcAft>
                      </a:pPr>
                      <a:r>
                        <a:rPr lang="en-US" sz="1100" b="1">
                          <a:effectLst/>
                          <a:latin typeface="Calibri" panose="020F0502020204030204" pitchFamily="34" charset="0"/>
                        </a:rPr>
                        <a:t>0.0424</a:t>
                      </a:r>
                    </a:p>
                  </a:txBody>
                  <a:tcPr marL="68580" marR="68580" marT="0" marB="0"/>
                </a:tc>
                <a:tc>
                  <a:txBody>
                    <a:bodyPr/>
                    <a:lstStyle/>
                    <a:p>
                      <a:pPr>
                        <a:spcAft>
                          <a:spcPts val="0"/>
                        </a:spcAft>
                      </a:pPr>
                      <a:r>
                        <a:rPr lang="en-US" sz="1100" b="1" dirty="0">
                          <a:effectLst/>
                          <a:latin typeface="Calibri" panose="020F0502020204030204" pitchFamily="34" charset="0"/>
                        </a:rPr>
                        <a:t>MSD</a:t>
                      </a:r>
                    </a:p>
                  </a:txBody>
                  <a:tcPr marL="68580" marR="68580" marT="0" marB="0"/>
                </a:tc>
              </a:tr>
              <a:tr h="760987">
                <a:tc>
                  <a:txBody>
                    <a:bodyPr/>
                    <a:lstStyle/>
                    <a:p>
                      <a:pPr>
                        <a:spcAft>
                          <a:spcPts val="0"/>
                        </a:spcAft>
                      </a:pPr>
                      <a:r>
                        <a:rPr lang="en-US" sz="1100" b="1" dirty="0">
                          <a:effectLst/>
                          <a:latin typeface="Calibri" panose="020F0502020204030204" pitchFamily="34" charset="0"/>
                        </a:rPr>
                        <a:t>Leuk Control to Lymph Control</a:t>
                      </a:r>
                    </a:p>
                  </a:txBody>
                  <a:tcPr marL="68580" marR="68580"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0.1837</a:t>
                      </a:r>
                    </a:p>
                  </a:txBody>
                  <a:tcPr marL="68580" marR="68580" marT="0" marB="0"/>
                </a:tc>
                <a:tc>
                  <a:txBody>
                    <a:bodyPr/>
                    <a:lstStyle/>
                    <a:p>
                      <a:pPr>
                        <a:spcAft>
                          <a:spcPts val="0"/>
                        </a:spcAft>
                      </a:pPr>
                      <a:r>
                        <a:rPr lang="en-US" sz="1100" b="1">
                          <a:effectLst/>
                          <a:latin typeface="Calibri" panose="020F0502020204030204" pitchFamily="34" charset="0"/>
                        </a:rPr>
                        <a:t>0.0424</a:t>
                      </a:r>
                    </a:p>
                  </a:txBody>
                  <a:tcPr marL="68580" marR="68580" marT="0" marB="0"/>
                </a:tc>
                <a:tc>
                  <a:txBody>
                    <a:bodyPr/>
                    <a:lstStyle/>
                    <a:p>
                      <a:pPr>
                        <a:spcAft>
                          <a:spcPts val="0"/>
                        </a:spcAft>
                      </a:pPr>
                      <a:r>
                        <a:rPr lang="en-US" sz="1100" b="1" dirty="0">
                          <a:effectLst/>
                          <a:latin typeface="Calibri" panose="020F0502020204030204" pitchFamily="34" charset="0"/>
                        </a:rPr>
                        <a:t>MSD</a:t>
                      </a:r>
                    </a:p>
                  </a:txBody>
                  <a:tcPr marL="68580" marR="68580" marT="0" marB="0"/>
                </a:tc>
              </a:tr>
              <a:tr h="760987">
                <a:tc>
                  <a:txBody>
                    <a:bodyPr/>
                    <a:lstStyle/>
                    <a:p>
                      <a:pPr>
                        <a:spcAft>
                          <a:spcPts val="0"/>
                        </a:spcAft>
                      </a:pPr>
                      <a:r>
                        <a:rPr lang="en-US" sz="1100" b="1" dirty="0">
                          <a:effectLst/>
                          <a:latin typeface="Calibri" panose="020F0502020204030204" pitchFamily="34" charset="0"/>
                        </a:rPr>
                        <a:t>Lymph+LPS to Lymph Control</a:t>
                      </a:r>
                    </a:p>
                  </a:txBody>
                  <a:tcPr marL="68580" marR="68580"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0.0933</a:t>
                      </a:r>
                    </a:p>
                  </a:txBody>
                  <a:tcPr marL="68580" marR="68580" marT="0" marB="0"/>
                </a:tc>
                <a:tc>
                  <a:txBody>
                    <a:bodyPr/>
                    <a:lstStyle/>
                    <a:p>
                      <a:pPr>
                        <a:spcAft>
                          <a:spcPts val="0"/>
                        </a:spcAft>
                      </a:pPr>
                      <a:r>
                        <a:rPr lang="en-US" sz="1100" b="1">
                          <a:effectLst/>
                          <a:latin typeface="Calibri" panose="020F0502020204030204" pitchFamily="34" charset="0"/>
                        </a:rPr>
                        <a:t>0.0424</a:t>
                      </a:r>
                    </a:p>
                  </a:txBody>
                  <a:tcPr marL="68580" marR="68580" marT="0" marB="0"/>
                </a:tc>
                <a:tc>
                  <a:txBody>
                    <a:bodyPr/>
                    <a:lstStyle/>
                    <a:p>
                      <a:pPr>
                        <a:spcAft>
                          <a:spcPts val="0"/>
                        </a:spcAft>
                      </a:pPr>
                      <a:r>
                        <a:rPr lang="en-US" sz="1100" b="1" dirty="0">
                          <a:effectLst/>
                          <a:latin typeface="Calibri" panose="020F0502020204030204" pitchFamily="34" charset="0"/>
                        </a:rPr>
                        <a:t>MSD</a:t>
                      </a:r>
                    </a:p>
                  </a:txBody>
                  <a:tcPr marL="68580" marR="68580" marT="0" marB="0"/>
                </a:tc>
              </a:tr>
            </a:tbl>
          </a:graphicData>
        </a:graphic>
      </p:graphicFrame>
      <p:pic>
        <p:nvPicPr>
          <p:cNvPr id="7" name="Picture 6"/>
          <p:cNvPicPr>
            <a:picLocks noChangeAspect="1"/>
          </p:cNvPicPr>
          <p:nvPr/>
        </p:nvPicPr>
        <p:blipFill>
          <a:blip r:embed="rId2"/>
          <a:stretch>
            <a:fillRect/>
          </a:stretch>
        </p:blipFill>
        <p:spPr>
          <a:xfrm>
            <a:off x="4811867" y="1965278"/>
            <a:ext cx="4332133" cy="4906367"/>
          </a:xfrm>
          <a:prstGeom prst="rect">
            <a:avLst/>
          </a:prstGeom>
        </p:spPr>
      </p:pic>
    </p:spTree>
    <p:extLst>
      <p:ext uri="{BB962C8B-B14F-4D97-AF65-F5344CB8AC3E}">
        <p14:creationId xmlns="" xmlns:p14="http://schemas.microsoft.com/office/powerpoint/2010/main" val="249572934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Results and Discussion</a:t>
            </a:r>
            <a:br>
              <a:rPr lang="en-US" dirty="0" smtClean="0">
                <a:latin typeface="Calibri" panose="020F0502020204030204" pitchFamily="34" charset="0"/>
              </a:rPr>
            </a:br>
            <a:r>
              <a:rPr lang="en-US" sz="2800" dirty="0" smtClean="0">
                <a:latin typeface="Calibri" panose="020F0502020204030204" pitchFamily="34" charset="0"/>
              </a:rPr>
              <a:t>NO Assay</a:t>
            </a:r>
            <a:endParaRPr lang="en-US" sz="2800" dirty="0">
              <a:latin typeface="Calibri" panose="020F0502020204030204" pitchFamily="34" charset="0"/>
            </a:endParaRPr>
          </a:p>
        </p:txBody>
      </p:sp>
      <p:pic>
        <p:nvPicPr>
          <p:cNvPr id="3076" name="Picture 4"/>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589500" y="2528597"/>
            <a:ext cx="7761398" cy="37882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74600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Results and Discussion</a:t>
            </a:r>
            <a:br>
              <a:rPr lang="en-US" dirty="0" smtClean="0">
                <a:latin typeface="Calibri" panose="020F0502020204030204" pitchFamily="34" charset="0"/>
              </a:rPr>
            </a:br>
            <a:r>
              <a:rPr lang="en-US" sz="2800" dirty="0" smtClean="0">
                <a:latin typeface="Calibri" panose="020F0502020204030204" pitchFamily="34" charset="0"/>
              </a:rPr>
              <a:t>Tukey-Kramer Statistical Test</a:t>
            </a:r>
            <a:r>
              <a:rPr lang="en-US" dirty="0" smtClean="0">
                <a:latin typeface="Calibri" panose="020F0502020204030204" pitchFamily="34" charset="0"/>
              </a:rPr>
              <a:t/>
            </a:r>
            <a:br>
              <a:rPr lang="en-US" dirty="0" smtClean="0">
                <a:latin typeface="Calibri" panose="020F0502020204030204" pitchFamily="34" charset="0"/>
              </a:rPr>
            </a:br>
            <a:r>
              <a:rPr lang="en-US" sz="1800" dirty="0" smtClean="0">
                <a:latin typeface="Calibri" panose="020F0502020204030204" pitchFamily="34" charset="0"/>
              </a:rPr>
              <a:t>One Factor ANOVA P-value = 0.0025</a:t>
            </a:r>
            <a:endParaRPr lang="en-US" sz="1800" dirty="0">
              <a:latin typeface="Calibri" panose="020F0502020204030204" pitchFamily="34" charset="0"/>
            </a:endParaRPr>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69906740"/>
              </p:ext>
            </p:extLst>
          </p:nvPr>
        </p:nvGraphicFramePr>
        <p:xfrm>
          <a:off x="0" y="2129051"/>
          <a:ext cx="4572000" cy="4722126"/>
        </p:xfrm>
        <a:graphic>
          <a:graphicData uri="http://schemas.openxmlformats.org/drawingml/2006/table">
            <a:tbl>
              <a:tblPr firstRow="1" firstCol="1" bandRow="1">
                <a:tableStyleId>{5C22544A-7EE6-4342-B048-85BDC9FD1C3A}</a:tableStyleId>
              </a:tblPr>
              <a:tblGrid>
                <a:gridCol w="1273803"/>
                <a:gridCol w="1091412"/>
                <a:gridCol w="1211702"/>
                <a:gridCol w="995083"/>
              </a:tblGrid>
              <a:tr h="1574042">
                <a:tc>
                  <a:txBody>
                    <a:bodyPr/>
                    <a:lstStyle/>
                    <a:p>
                      <a:pPr>
                        <a:spcAft>
                          <a:spcPts val="0"/>
                        </a:spcAft>
                      </a:pPr>
                      <a:r>
                        <a:rPr lang="en-US" sz="1100" dirty="0">
                          <a:effectLst/>
                          <a:latin typeface="Calibri" panose="020F0502020204030204" pitchFamily="34" charset="0"/>
                        </a:rPr>
                        <a:t>TUKEY-KRAMER</a:t>
                      </a:r>
                    </a:p>
                  </a:txBody>
                  <a:tcPr marL="68580" marR="68580"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Numerator df = 2</a:t>
                      </a:r>
                    </a:p>
                  </a:txBody>
                  <a:tcPr marL="68580" marR="68580"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Denominator df = 4</a:t>
                      </a:r>
                    </a:p>
                  </a:txBody>
                  <a:tcPr marL="68580" marR="68580"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Q</a:t>
                      </a:r>
                      <a:r>
                        <a:rPr lang="en-US" sz="1100" baseline="-25000" dirty="0">
                          <a:effectLst/>
                          <a:latin typeface="Calibri" panose="020F0502020204030204" pitchFamily="34" charset="0"/>
                        </a:rPr>
                        <a:t>u</a:t>
                      </a:r>
                      <a:r>
                        <a:rPr lang="en-US" sz="1100" dirty="0">
                          <a:effectLst/>
                          <a:latin typeface="Calibri" panose="020F0502020204030204" pitchFamily="34" charset="0"/>
                        </a:rPr>
                        <a:t> = 3.9260</a:t>
                      </a:r>
                    </a:p>
                  </a:txBody>
                  <a:tcPr marL="68580" marR="68580" marT="0" marB="0">
                    <a:solidFill>
                      <a:schemeClr val="bg2">
                        <a:lumMod val="50000"/>
                      </a:schemeClr>
                    </a:solidFill>
                  </a:tcPr>
                </a:tc>
              </a:tr>
              <a:tr h="1574042">
                <a:tc>
                  <a:txBody>
                    <a:bodyPr/>
                    <a:lstStyle/>
                    <a:p>
                      <a:pPr>
                        <a:spcAft>
                          <a:spcPts val="0"/>
                        </a:spcAft>
                      </a:pPr>
                      <a:r>
                        <a:rPr lang="en-US" sz="1100" dirty="0">
                          <a:effectLst/>
                          <a:latin typeface="Calibri" panose="020F0502020204030204" pitchFamily="34" charset="0"/>
                        </a:rPr>
                        <a:t>Comparison</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Absolute Difference</a:t>
                      </a:r>
                    </a:p>
                  </a:txBody>
                  <a:tcPr marL="68580" marR="68580" marT="0" marB="0"/>
                </a:tc>
                <a:tc>
                  <a:txBody>
                    <a:bodyPr/>
                    <a:lstStyle/>
                    <a:p>
                      <a:pPr>
                        <a:spcAft>
                          <a:spcPts val="0"/>
                        </a:spcAft>
                      </a:pPr>
                      <a:r>
                        <a:rPr lang="en-US" sz="1100" dirty="0">
                          <a:effectLst/>
                          <a:latin typeface="Calibri" panose="020F0502020204030204" pitchFamily="34" charset="0"/>
                        </a:rPr>
                        <a:t>Critical Range</a:t>
                      </a:r>
                    </a:p>
                  </a:txBody>
                  <a:tcPr marL="68580" marR="68580" marT="0" marB="0"/>
                </a:tc>
                <a:tc>
                  <a:txBody>
                    <a:bodyPr/>
                    <a:lstStyle/>
                    <a:p>
                      <a:pPr>
                        <a:spcAft>
                          <a:spcPts val="0"/>
                        </a:spcAft>
                      </a:pPr>
                      <a:r>
                        <a:rPr lang="en-US" sz="1100">
                          <a:effectLst/>
                          <a:latin typeface="Calibri" panose="020F0502020204030204" pitchFamily="34" charset="0"/>
                        </a:rPr>
                        <a:t>Result</a:t>
                      </a:r>
                    </a:p>
                  </a:txBody>
                  <a:tcPr marL="68580" marR="68580" marT="0" marB="0"/>
                </a:tc>
              </a:tr>
              <a:tr h="1574042">
                <a:tc>
                  <a:txBody>
                    <a:bodyPr/>
                    <a:lstStyle/>
                    <a:p>
                      <a:pPr>
                        <a:spcAft>
                          <a:spcPts val="0"/>
                        </a:spcAft>
                      </a:pPr>
                      <a:r>
                        <a:rPr lang="en-US" sz="1100" dirty="0">
                          <a:effectLst/>
                          <a:latin typeface="Calibri" panose="020F0502020204030204" pitchFamily="34" charset="0"/>
                        </a:rPr>
                        <a:t>Leukemia to Lymphocyte</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1.5247</a:t>
                      </a:r>
                    </a:p>
                  </a:txBody>
                  <a:tcPr marL="68580" marR="68580" marT="0" marB="0"/>
                </a:tc>
                <a:tc>
                  <a:txBody>
                    <a:bodyPr/>
                    <a:lstStyle/>
                    <a:p>
                      <a:pPr>
                        <a:spcAft>
                          <a:spcPts val="0"/>
                        </a:spcAft>
                      </a:pPr>
                      <a:r>
                        <a:rPr lang="en-US" sz="1100" dirty="0">
                          <a:effectLst/>
                          <a:latin typeface="Calibri" panose="020F0502020204030204" pitchFamily="34" charset="0"/>
                        </a:rPr>
                        <a:t>0.6296</a:t>
                      </a:r>
                    </a:p>
                  </a:txBody>
                  <a:tcPr marL="68580" marR="68580" marT="0" marB="0"/>
                </a:tc>
                <a:tc>
                  <a:txBody>
                    <a:bodyPr/>
                    <a:lstStyle/>
                    <a:p>
                      <a:pPr>
                        <a:spcAft>
                          <a:spcPts val="0"/>
                        </a:spcAft>
                      </a:pPr>
                      <a:r>
                        <a:rPr lang="en-US" sz="1100" dirty="0">
                          <a:effectLst/>
                          <a:latin typeface="Calibri" panose="020F0502020204030204" pitchFamily="34" charset="0"/>
                        </a:rPr>
                        <a:t>MSD</a:t>
                      </a:r>
                    </a:p>
                  </a:txBody>
                  <a:tcPr marL="68580" marR="68580" marT="0" marB="0"/>
                </a:tc>
              </a:tr>
            </a:tbl>
          </a:graphicData>
        </a:graphic>
      </p:graphicFrame>
      <p:pic>
        <p:nvPicPr>
          <p:cNvPr id="5" name="Picture 4"/>
          <p:cNvPicPr>
            <a:picLocks noChangeAspect="1"/>
          </p:cNvPicPr>
          <p:nvPr/>
        </p:nvPicPr>
        <p:blipFill>
          <a:blip r:embed="rId2"/>
          <a:stretch>
            <a:fillRect/>
          </a:stretch>
        </p:blipFill>
        <p:spPr>
          <a:xfrm>
            <a:off x="4572000" y="2129051"/>
            <a:ext cx="4572000" cy="4728949"/>
          </a:xfrm>
          <a:prstGeom prst="rect">
            <a:avLst/>
          </a:prstGeom>
        </p:spPr>
      </p:pic>
    </p:spTree>
    <p:extLst>
      <p:ext uri="{BB962C8B-B14F-4D97-AF65-F5344CB8AC3E}">
        <p14:creationId xmlns="" xmlns:p14="http://schemas.microsoft.com/office/powerpoint/2010/main" val="38578280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Western Blot</a:t>
            </a:r>
            <a:endParaRPr lang="en-US" dirty="0">
              <a:latin typeface="Calibri" panose="020F0502020204030204" pitchFamily="34" charset="0"/>
            </a:endParaRPr>
          </a:p>
        </p:txBody>
      </p:sp>
      <p:sp>
        <p:nvSpPr>
          <p:cNvPr id="6" name="Text Placeholder 5"/>
          <p:cNvSpPr>
            <a:spLocks noGrp="1"/>
          </p:cNvSpPr>
          <p:nvPr>
            <p:ph type="body" idx="1"/>
          </p:nvPr>
        </p:nvSpPr>
        <p:spPr>
          <a:xfrm>
            <a:off x="740664" y="2232211"/>
            <a:ext cx="3767328" cy="669610"/>
          </a:xfrm>
        </p:spPr>
        <p:txBody>
          <a:bodyPr/>
          <a:lstStyle/>
          <a:p>
            <a:r>
              <a:rPr lang="en-US" dirty="0" smtClean="0"/>
              <a:t>iNOS Protein Expression of Induced Leukemia</a:t>
            </a:r>
            <a:endParaRPr lang="en-US" dirty="0"/>
          </a:p>
        </p:txBody>
      </p:sp>
      <p:sp>
        <p:nvSpPr>
          <p:cNvPr id="7" name="Content Placeholder 6"/>
          <p:cNvSpPr>
            <a:spLocks noGrp="1"/>
          </p:cNvSpPr>
          <p:nvPr>
            <p:ph sz="half" idx="2"/>
          </p:nvPr>
        </p:nvSpPr>
        <p:spPr/>
        <p:txBody>
          <a:bodyPr/>
          <a:lstStyle/>
          <a:p>
            <a:endParaRPr lang="en-US" dirty="0"/>
          </a:p>
        </p:txBody>
      </p:sp>
      <p:sp>
        <p:nvSpPr>
          <p:cNvPr id="8" name="Text Placeholder 7"/>
          <p:cNvSpPr>
            <a:spLocks noGrp="1"/>
          </p:cNvSpPr>
          <p:nvPr>
            <p:ph type="body" sz="quarter" idx="3"/>
          </p:nvPr>
        </p:nvSpPr>
        <p:spPr/>
        <p:txBody>
          <a:bodyPr/>
          <a:lstStyle/>
          <a:p>
            <a:r>
              <a:rPr lang="en-US" dirty="0" smtClean="0"/>
              <a:t>iNOS Protein Expression of Induced Lymphocyte</a:t>
            </a:r>
            <a:endParaRPr lang="en-US" dirty="0"/>
          </a:p>
        </p:txBody>
      </p:sp>
      <p:sp>
        <p:nvSpPr>
          <p:cNvPr id="9" name="Content Placeholder 8"/>
          <p:cNvSpPr>
            <a:spLocks noGrp="1"/>
          </p:cNvSpPr>
          <p:nvPr>
            <p:ph sz="quarter" idx="4"/>
          </p:nvPr>
        </p:nvSpPr>
        <p:spPr>
          <a:xfrm>
            <a:off x="4631579" y="2994212"/>
            <a:ext cx="3767328" cy="3057340"/>
          </a:xfrm>
        </p:spPr>
        <p:txBody>
          <a:bodyPr/>
          <a:lstStyle/>
          <a:p>
            <a:endParaRPr lang="en-US"/>
          </a:p>
        </p:txBody>
      </p:sp>
      <p:pic>
        <p:nvPicPr>
          <p:cNvPr id="5125" name="Picture 5" descr="J:\GelImage Lymphocyte (Induced).png"/>
          <p:cNvPicPr>
            <a:picLocks noChangeAspect="1" noChangeArrowheads="1"/>
          </p:cNvPicPr>
          <p:nvPr/>
        </p:nvPicPr>
        <p:blipFill>
          <a:blip r:embed="rId2">
            <a:extLst>
              <a:ext uri="{BEBA8EAE-BF5A-486C-A8C5-ECC9F3942E4B}">
                <a14:imgProps xmlns="" xmlns:a14="http://schemas.microsoft.com/office/drawing/2010/main">
                  <a14:imgLayer r:embed="rId3">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4634753" y="2994212"/>
            <a:ext cx="3767328" cy="3043052"/>
          </a:xfrm>
          <a:prstGeom prst="rect">
            <a:avLst/>
          </a:prstGeom>
          <a:noFill/>
          <a:extLst>
            <a:ext uri="{909E8E84-426E-40DD-AFC4-6F175D3DCCD1}">
              <a14:hiddenFill xmlns="" xmlns:a14="http://schemas.microsoft.com/office/drawing/2010/main">
                <a:solidFill>
                  <a:srgbClr val="FFFFFF"/>
                </a:solidFill>
              </a14:hiddenFill>
            </a:ext>
          </a:extLst>
        </p:spPr>
      </p:pic>
      <p:pic>
        <p:nvPicPr>
          <p:cNvPr id="5126" name="Picture 6" descr="J:\GelImage Leukemia (Induced).pn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40664" y="2901821"/>
            <a:ext cx="3767327" cy="314973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190424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latin typeface="Calibri" panose="020F0502020204030204" pitchFamily="34" charset="0"/>
              </a:rPr>
              <a:t>Results and Discussion</a:t>
            </a:r>
            <a:endParaRPr lang="en-US" dirty="0">
              <a:latin typeface="Calibri" panose="020F0502020204030204" pitchFamily="34" charset="0"/>
            </a:endParaRPr>
          </a:p>
        </p:txBody>
      </p:sp>
      <p:pic>
        <p:nvPicPr>
          <p:cNvPr id="1026"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559836" y="2528597"/>
            <a:ext cx="8126963" cy="37602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8148108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Results and Discussion</a:t>
            </a:r>
            <a:br>
              <a:rPr lang="en-US" dirty="0" smtClean="0">
                <a:latin typeface="Calibri" panose="020F0502020204030204" pitchFamily="34" charset="0"/>
              </a:rPr>
            </a:br>
            <a:r>
              <a:rPr lang="en-US" sz="2800" dirty="0" smtClean="0">
                <a:latin typeface="Calibri" panose="020F0502020204030204" pitchFamily="34" charset="0"/>
              </a:rPr>
              <a:t>One Factor ANOVA</a:t>
            </a:r>
            <a:endParaRPr lang="en-US" sz="2800" dirty="0">
              <a:latin typeface="Calibri" panose="020F0502020204030204" pitchFamily="34" charset="0"/>
            </a:endParaRPr>
          </a:p>
        </p:txBody>
      </p:sp>
      <p:graphicFrame>
        <p:nvGraphicFramePr>
          <p:cNvPr id="3" name="Table 2"/>
          <p:cNvGraphicFramePr>
            <a:graphicFrameLocks noGrp="1"/>
          </p:cNvGraphicFramePr>
          <p:nvPr>
            <p:extLst>
              <p:ext uri="{D42A27DB-BD31-4B8C-83A1-F6EECF244321}">
                <p14:modId xmlns="" xmlns:p14="http://schemas.microsoft.com/office/powerpoint/2010/main" val="1366546655"/>
              </p:ext>
            </p:extLst>
          </p:nvPr>
        </p:nvGraphicFramePr>
        <p:xfrm>
          <a:off x="191067" y="2579426"/>
          <a:ext cx="8720920" cy="4094330"/>
        </p:xfrm>
        <a:graphic>
          <a:graphicData uri="http://schemas.openxmlformats.org/drawingml/2006/table">
            <a:tbl>
              <a:tblPr firstRow="1" firstCol="1" bandRow="1">
                <a:tableStyleId>{5C22544A-7EE6-4342-B048-85BDC9FD1C3A}</a:tableStyleId>
              </a:tblPr>
              <a:tblGrid>
                <a:gridCol w="1947517"/>
                <a:gridCol w="1153774"/>
                <a:gridCol w="635181"/>
                <a:gridCol w="1246112"/>
                <a:gridCol w="1246112"/>
                <a:gridCol w="1246112"/>
                <a:gridCol w="1246112"/>
              </a:tblGrid>
              <a:tr h="578642">
                <a:tc gridSpan="7">
                  <a:txBody>
                    <a:bodyPr/>
                    <a:lstStyle/>
                    <a:p>
                      <a:pPr>
                        <a:spcAft>
                          <a:spcPts val="0"/>
                        </a:spcAft>
                      </a:pPr>
                      <a:r>
                        <a:rPr lang="en-US" sz="1100" dirty="0">
                          <a:effectLst/>
                          <a:latin typeface="Calibri" panose="020F0502020204030204" pitchFamily="34" charset="0"/>
                        </a:rPr>
                        <a:t>ANOVA</a:t>
                      </a:r>
                    </a:p>
                  </a:txBody>
                  <a:tcPr marL="68580" marR="68580" marT="0" marB="0">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01120">
                <a:tc>
                  <a:txBody>
                    <a:bodyPr/>
                    <a:lstStyle/>
                    <a:p>
                      <a:pPr>
                        <a:spcAft>
                          <a:spcPts val="0"/>
                        </a:spcAft>
                      </a:pPr>
                      <a:r>
                        <a:rPr lang="en-US" sz="1100" dirty="0">
                          <a:effectLst/>
                          <a:latin typeface="Calibri" panose="020F0502020204030204" pitchFamily="34" charset="0"/>
                        </a:rPr>
                        <a:t>Source of Variation</a:t>
                      </a:r>
                    </a:p>
                  </a:txBody>
                  <a:tcPr marL="68580" marR="68580"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SS</a:t>
                      </a:r>
                    </a:p>
                  </a:txBody>
                  <a:tcPr marL="68580" marR="68580" marT="0" marB="0"/>
                </a:tc>
                <a:tc>
                  <a:txBody>
                    <a:bodyPr/>
                    <a:lstStyle/>
                    <a:p>
                      <a:pPr>
                        <a:spcAft>
                          <a:spcPts val="0"/>
                        </a:spcAft>
                      </a:pPr>
                      <a:r>
                        <a:rPr lang="en-US" sz="1100" dirty="0">
                          <a:effectLst/>
                          <a:latin typeface="Calibri" panose="020F0502020204030204" pitchFamily="34" charset="0"/>
                        </a:rPr>
                        <a:t>df</a:t>
                      </a:r>
                    </a:p>
                  </a:txBody>
                  <a:tcPr marL="68580" marR="68580" marT="0" marB="0"/>
                </a:tc>
                <a:tc>
                  <a:txBody>
                    <a:bodyPr/>
                    <a:lstStyle/>
                    <a:p>
                      <a:pPr>
                        <a:spcAft>
                          <a:spcPts val="0"/>
                        </a:spcAft>
                      </a:pPr>
                      <a:r>
                        <a:rPr lang="en-US" sz="1100">
                          <a:effectLst/>
                          <a:latin typeface="Calibri" panose="020F0502020204030204" pitchFamily="34" charset="0"/>
                        </a:rPr>
                        <a:t>MS</a:t>
                      </a:r>
                    </a:p>
                  </a:txBody>
                  <a:tcPr marL="68580" marR="68580" marT="0" marB="0"/>
                </a:tc>
                <a:tc>
                  <a:txBody>
                    <a:bodyPr/>
                    <a:lstStyle/>
                    <a:p>
                      <a:pPr>
                        <a:spcAft>
                          <a:spcPts val="0"/>
                        </a:spcAft>
                      </a:pPr>
                      <a:r>
                        <a:rPr lang="en-US" sz="1100">
                          <a:effectLst/>
                          <a:latin typeface="Calibri" panose="020F0502020204030204" pitchFamily="34" charset="0"/>
                        </a:rPr>
                        <a:t>F</a:t>
                      </a:r>
                    </a:p>
                  </a:txBody>
                  <a:tcPr marL="68580" marR="68580" marT="0" marB="0"/>
                </a:tc>
                <a:tc>
                  <a:txBody>
                    <a:bodyPr/>
                    <a:lstStyle/>
                    <a:p>
                      <a:pPr>
                        <a:spcAft>
                          <a:spcPts val="0"/>
                        </a:spcAft>
                      </a:pPr>
                      <a:r>
                        <a:rPr lang="en-US" sz="1100">
                          <a:effectLst/>
                          <a:latin typeface="Calibri" panose="020F0502020204030204" pitchFamily="34" charset="0"/>
                        </a:rPr>
                        <a:t>P-value</a:t>
                      </a:r>
                    </a:p>
                  </a:txBody>
                  <a:tcPr marL="68580" marR="68580" marT="0" marB="0"/>
                </a:tc>
                <a:tc>
                  <a:txBody>
                    <a:bodyPr/>
                    <a:lstStyle/>
                    <a:p>
                      <a:pPr>
                        <a:spcAft>
                          <a:spcPts val="0"/>
                        </a:spcAft>
                      </a:pPr>
                      <a:r>
                        <a:rPr lang="en-US" sz="1100" dirty="0">
                          <a:effectLst/>
                          <a:latin typeface="Calibri" panose="020F0502020204030204" pitchFamily="34" charset="0"/>
                        </a:rPr>
                        <a:t>F crit</a:t>
                      </a:r>
                    </a:p>
                  </a:txBody>
                  <a:tcPr marL="68580" marR="68580" marT="0" marB="0"/>
                </a:tc>
              </a:tr>
              <a:tr h="578642">
                <a:tc>
                  <a:txBody>
                    <a:bodyPr/>
                    <a:lstStyle/>
                    <a:p>
                      <a:pPr>
                        <a:spcAft>
                          <a:spcPts val="0"/>
                        </a:spcAft>
                      </a:pPr>
                      <a:r>
                        <a:rPr lang="en-US" sz="1100" dirty="0">
                          <a:effectLst/>
                          <a:latin typeface="Calibri" panose="020F0502020204030204" pitchFamily="34" charset="0"/>
                        </a:rPr>
                        <a:t>Between Groups</a:t>
                      </a:r>
                    </a:p>
                  </a:txBody>
                  <a:tcPr marL="68580" marR="68580"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1.9033</a:t>
                      </a:r>
                    </a:p>
                  </a:txBody>
                  <a:tcPr marL="68580" marR="68580" marT="0" marB="0"/>
                </a:tc>
                <a:tc>
                  <a:txBody>
                    <a:bodyPr/>
                    <a:lstStyle/>
                    <a:p>
                      <a:pPr>
                        <a:spcAft>
                          <a:spcPts val="0"/>
                        </a:spcAft>
                      </a:pPr>
                      <a:r>
                        <a:rPr lang="en-US" sz="1100">
                          <a:effectLst/>
                          <a:latin typeface="Calibri" panose="020F0502020204030204" pitchFamily="34" charset="0"/>
                        </a:rPr>
                        <a:t>3</a:t>
                      </a:r>
                    </a:p>
                  </a:txBody>
                  <a:tcPr marL="68580" marR="68580" marT="0" marB="0"/>
                </a:tc>
                <a:tc>
                  <a:txBody>
                    <a:bodyPr/>
                    <a:lstStyle/>
                    <a:p>
                      <a:pPr>
                        <a:spcAft>
                          <a:spcPts val="0"/>
                        </a:spcAft>
                      </a:pPr>
                      <a:r>
                        <a:rPr lang="en-US" sz="1100">
                          <a:effectLst/>
                          <a:latin typeface="Calibri" panose="020F0502020204030204" pitchFamily="34" charset="0"/>
                        </a:rPr>
                        <a:t>0.6345</a:t>
                      </a:r>
                    </a:p>
                  </a:txBody>
                  <a:tcPr marL="68580" marR="68580" marT="0" marB="0"/>
                </a:tc>
                <a:tc>
                  <a:txBody>
                    <a:bodyPr/>
                    <a:lstStyle/>
                    <a:p>
                      <a:pPr>
                        <a:spcAft>
                          <a:spcPts val="0"/>
                        </a:spcAft>
                      </a:pPr>
                      <a:r>
                        <a:rPr lang="en-US" sz="1100">
                          <a:effectLst/>
                          <a:latin typeface="Calibri" panose="020F0502020204030204" pitchFamily="34" charset="0"/>
                        </a:rPr>
                        <a:t>1.3036</a:t>
                      </a:r>
                    </a:p>
                  </a:txBody>
                  <a:tcPr marL="68580" marR="68580" marT="0" marB="0"/>
                </a:tc>
                <a:tc>
                  <a:txBody>
                    <a:bodyPr/>
                    <a:lstStyle/>
                    <a:p>
                      <a:pPr>
                        <a:spcAft>
                          <a:spcPts val="0"/>
                        </a:spcAft>
                      </a:pPr>
                      <a:r>
                        <a:rPr lang="en-US" sz="1100">
                          <a:effectLst/>
                          <a:latin typeface="Calibri" panose="020F0502020204030204" pitchFamily="34" charset="0"/>
                        </a:rPr>
                        <a:t>0.3385</a:t>
                      </a:r>
                    </a:p>
                  </a:txBody>
                  <a:tcPr marL="68580" marR="68580" marT="0" marB="0"/>
                </a:tc>
                <a:tc>
                  <a:txBody>
                    <a:bodyPr/>
                    <a:lstStyle/>
                    <a:p>
                      <a:pPr>
                        <a:spcAft>
                          <a:spcPts val="0"/>
                        </a:spcAft>
                      </a:pPr>
                      <a:r>
                        <a:rPr lang="en-US" sz="1100">
                          <a:effectLst/>
                          <a:latin typeface="Calibri" panose="020F0502020204030204" pitchFamily="34" charset="0"/>
                        </a:rPr>
                        <a:t>4.0662</a:t>
                      </a:r>
                    </a:p>
                  </a:txBody>
                  <a:tcPr marL="68580" marR="68580" marT="0" marB="0"/>
                </a:tc>
              </a:tr>
              <a:tr h="578642">
                <a:tc>
                  <a:txBody>
                    <a:bodyPr/>
                    <a:lstStyle/>
                    <a:p>
                      <a:pPr>
                        <a:spcAft>
                          <a:spcPts val="0"/>
                        </a:spcAft>
                      </a:pPr>
                      <a:r>
                        <a:rPr lang="en-US" sz="1100" dirty="0">
                          <a:effectLst/>
                          <a:latin typeface="Calibri" panose="020F0502020204030204" pitchFamily="34" charset="0"/>
                        </a:rPr>
                        <a:t>Within Groups</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3.8935</a:t>
                      </a:r>
                    </a:p>
                  </a:txBody>
                  <a:tcPr marL="68580" marR="68580" marT="0" marB="0"/>
                </a:tc>
                <a:tc>
                  <a:txBody>
                    <a:bodyPr/>
                    <a:lstStyle/>
                    <a:p>
                      <a:pPr>
                        <a:spcAft>
                          <a:spcPts val="0"/>
                        </a:spcAft>
                      </a:pPr>
                      <a:r>
                        <a:rPr lang="en-US" sz="1100" dirty="0">
                          <a:effectLst/>
                          <a:latin typeface="Calibri" panose="020F0502020204030204" pitchFamily="34" charset="0"/>
                        </a:rPr>
                        <a:t>8</a:t>
                      </a:r>
                    </a:p>
                  </a:txBody>
                  <a:tcPr marL="68580" marR="68580" marT="0" marB="0"/>
                </a:tc>
                <a:tc>
                  <a:txBody>
                    <a:bodyPr/>
                    <a:lstStyle/>
                    <a:p>
                      <a:pPr>
                        <a:spcAft>
                          <a:spcPts val="0"/>
                        </a:spcAft>
                      </a:pPr>
                      <a:r>
                        <a:rPr lang="en-US" sz="1100">
                          <a:effectLst/>
                          <a:latin typeface="Calibri" panose="020F0502020204030204" pitchFamily="34" charset="0"/>
                        </a:rPr>
                        <a:t>0.4867</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r>
              <a:tr h="578642">
                <a:tc>
                  <a:txBody>
                    <a:bodyPr/>
                    <a:lstStyle/>
                    <a:p>
                      <a:pPr>
                        <a:spcAft>
                          <a:spcPts val="0"/>
                        </a:spcAft>
                      </a:pPr>
                      <a:r>
                        <a:rPr lang="en-US" sz="1100" dirty="0">
                          <a:effectLst/>
                          <a:latin typeface="Calibri" panose="020F0502020204030204" pitchFamily="34" charset="0"/>
                        </a:rPr>
                        <a:t> </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r>
              <a:tr h="578642">
                <a:tc>
                  <a:txBody>
                    <a:bodyPr/>
                    <a:lstStyle/>
                    <a:p>
                      <a:pPr>
                        <a:spcAft>
                          <a:spcPts val="0"/>
                        </a:spcAft>
                      </a:pPr>
                      <a:r>
                        <a:rPr lang="en-US" sz="1100" dirty="0">
                          <a:effectLst/>
                          <a:latin typeface="Calibri" panose="020F0502020204030204" pitchFamily="34" charset="0"/>
                        </a:rPr>
                        <a:t>Total</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5.7969</a:t>
                      </a:r>
                    </a:p>
                  </a:txBody>
                  <a:tcPr marL="68580" marR="68580" marT="0" marB="0"/>
                </a:tc>
                <a:tc>
                  <a:txBody>
                    <a:bodyPr/>
                    <a:lstStyle/>
                    <a:p>
                      <a:pPr>
                        <a:spcAft>
                          <a:spcPts val="0"/>
                        </a:spcAft>
                      </a:pPr>
                      <a:r>
                        <a:rPr lang="en-US" sz="1100">
                          <a:effectLst/>
                          <a:latin typeface="Calibri" panose="020F0502020204030204" pitchFamily="34" charset="0"/>
                        </a:rPr>
                        <a:t>11</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r>
            </a:tbl>
          </a:graphicData>
        </a:graphic>
      </p:graphicFrame>
    </p:spTree>
    <p:extLst>
      <p:ext uri="{BB962C8B-B14F-4D97-AF65-F5344CB8AC3E}">
        <p14:creationId xmlns="" xmlns:p14="http://schemas.microsoft.com/office/powerpoint/2010/main" val="4324582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Results and Discussion</a:t>
            </a:r>
            <a:br>
              <a:rPr lang="en-US" dirty="0" smtClean="0">
                <a:latin typeface="Calibri" pitchFamily="34" charset="0"/>
              </a:rPr>
            </a:br>
            <a:r>
              <a:rPr lang="en-US" sz="2800" dirty="0" smtClean="0">
                <a:latin typeface="Calibri" pitchFamily="34" charset="0"/>
              </a:rPr>
              <a:t>MiRNA 146</a:t>
            </a:r>
            <a:r>
              <a:rPr lang="el-GR" sz="2800" dirty="0" smtClean="0">
                <a:latin typeface="Calibri" pitchFamily="34" charset="0"/>
              </a:rPr>
              <a:t>α</a:t>
            </a:r>
            <a:r>
              <a:rPr lang="en-US" sz="2800" dirty="0" smtClean="0">
                <a:latin typeface="Calibri" pitchFamily="34" charset="0"/>
              </a:rPr>
              <a:t> Expression via ELISA</a:t>
            </a:r>
            <a:endParaRPr lang="en-US" sz="2800" dirty="0">
              <a:latin typeface="Calibri" pitchFamily="34" charset="0"/>
            </a:endParaRPr>
          </a:p>
        </p:txBody>
      </p:sp>
      <p:pic>
        <p:nvPicPr>
          <p:cNvPr id="4099" name="Picture 3"/>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643812" y="2519266"/>
            <a:ext cx="7884368" cy="38348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9625731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Calibri" panose="020F0502020204030204" pitchFamily="34" charset="0"/>
              </a:rPr>
              <a:t>Results and Discussion</a:t>
            </a:r>
            <a:br>
              <a:rPr lang="en-US" dirty="0" smtClean="0">
                <a:latin typeface="Calibri" panose="020F0502020204030204" pitchFamily="34" charset="0"/>
              </a:rPr>
            </a:br>
            <a:r>
              <a:rPr lang="en-US" sz="2800" dirty="0" smtClean="0">
                <a:latin typeface="Calibri" panose="020F0502020204030204" pitchFamily="34" charset="0"/>
              </a:rPr>
              <a:t>One Factor ANOVA</a:t>
            </a:r>
            <a:endParaRPr lang="en-US" sz="2800" dirty="0">
              <a:latin typeface="Calibri" panose="020F0502020204030204" pitchFamily="34"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2857755065"/>
              </p:ext>
            </p:extLst>
          </p:nvPr>
        </p:nvGraphicFramePr>
        <p:xfrm>
          <a:off x="887103" y="2552127"/>
          <a:ext cx="7506269" cy="3971502"/>
        </p:xfrm>
        <a:graphic>
          <a:graphicData uri="http://schemas.openxmlformats.org/drawingml/2006/table">
            <a:tbl>
              <a:tblPr firstRow="1" firstCol="1" bandRow="1">
                <a:tableStyleId>{5C22544A-7EE6-4342-B048-85BDC9FD1C3A}</a:tableStyleId>
              </a:tblPr>
              <a:tblGrid>
                <a:gridCol w="1441043"/>
                <a:gridCol w="1011540"/>
                <a:gridCol w="794781"/>
                <a:gridCol w="1008330"/>
                <a:gridCol w="1113497"/>
                <a:gridCol w="1068539"/>
                <a:gridCol w="1068539"/>
              </a:tblGrid>
              <a:tr h="496438">
                <a:tc gridSpan="7">
                  <a:txBody>
                    <a:bodyPr/>
                    <a:lstStyle/>
                    <a:p>
                      <a:pPr>
                        <a:spcAft>
                          <a:spcPts val="0"/>
                        </a:spcAft>
                      </a:pPr>
                      <a:r>
                        <a:rPr lang="en-US" sz="1100" b="1" dirty="0">
                          <a:effectLst/>
                          <a:latin typeface="Calibri" panose="020F0502020204030204" pitchFamily="34" charset="0"/>
                        </a:rPr>
                        <a:t>ANOVA</a:t>
                      </a:r>
                    </a:p>
                  </a:txBody>
                  <a:tcPr marL="68580" marR="68580" marT="0" marB="0">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92875">
                <a:tc>
                  <a:txBody>
                    <a:bodyPr/>
                    <a:lstStyle/>
                    <a:p>
                      <a:pPr>
                        <a:spcAft>
                          <a:spcPts val="0"/>
                        </a:spcAft>
                      </a:pPr>
                      <a:r>
                        <a:rPr lang="en-US" sz="1100" b="1" dirty="0">
                          <a:effectLst/>
                          <a:latin typeface="Calibri" panose="020F0502020204030204" pitchFamily="34" charset="0"/>
                        </a:rPr>
                        <a:t>Source of Variation</a:t>
                      </a:r>
                    </a:p>
                  </a:txBody>
                  <a:tcPr marL="68580" marR="68580"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SS</a:t>
                      </a:r>
                    </a:p>
                  </a:txBody>
                  <a:tcPr marL="68580" marR="68580" marT="0" marB="0"/>
                </a:tc>
                <a:tc>
                  <a:txBody>
                    <a:bodyPr/>
                    <a:lstStyle/>
                    <a:p>
                      <a:pPr>
                        <a:spcAft>
                          <a:spcPts val="0"/>
                        </a:spcAft>
                      </a:pPr>
                      <a:r>
                        <a:rPr lang="en-US" sz="1100" b="1" dirty="0">
                          <a:effectLst/>
                          <a:latin typeface="Calibri" panose="020F0502020204030204" pitchFamily="34" charset="0"/>
                        </a:rPr>
                        <a:t>df</a:t>
                      </a:r>
                    </a:p>
                  </a:txBody>
                  <a:tcPr marL="68580" marR="68580" marT="0" marB="0"/>
                </a:tc>
                <a:tc>
                  <a:txBody>
                    <a:bodyPr/>
                    <a:lstStyle/>
                    <a:p>
                      <a:pPr>
                        <a:spcAft>
                          <a:spcPts val="0"/>
                        </a:spcAft>
                      </a:pPr>
                      <a:r>
                        <a:rPr lang="en-US" sz="1100" b="1">
                          <a:effectLst/>
                          <a:latin typeface="Calibri" panose="020F0502020204030204" pitchFamily="34" charset="0"/>
                        </a:rPr>
                        <a:t>MS</a:t>
                      </a:r>
                    </a:p>
                  </a:txBody>
                  <a:tcPr marL="68580" marR="68580" marT="0" marB="0"/>
                </a:tc>
                <a:tc>
                  <a:txBody>
                    <a:bodyPr/>
                    <a:lstStyle/>
                    <a:p>
                      <a:pPr>
                        <a:spcAft>
                          <a:spcPts val="0"/>
                        </a:spcAft>
                      </a:pPr>
                      <a:r>
                        <a:rPr lang="en-US" sz="1100" b="1">
                          <a:effectLst/>
                          <a:latin typeface="Calibri" panose="020F0502020204030204" pitchFamily="34" charset="0"/>
                        </a:rPr>
                        <a:t>F</a:t>
                      </a:r>
                    </a:p>
                  </a:txBody>
                  <a:tcPr marL="68580" marR="68580" marT="0" marB="0"/>
                </a:tc>
                <a:tc>
                  <a:txBody>
                    <a:bodyPr/>
                    <a:lstStyle/>
                    <a:p>
                      <a:pPr>
                        <a:spcAft>
                          <a:spcPts val="0"/>
                        </a:spcAft>
                      </a:pPr>
                      <a:r>
                        <a:rPr lang="en-US" sz="1100" b="1">
                          <a:effectLst/>
                          <a:latin typeface="Calibri" panose="020F0502020204030204" pitchFamily="34" charset="0"/>
                        </a:rPr>
                        <a:t>P-Value</a:t>
                      </a:r>
                    </a:p>
                  </a:txBody>
                  <a:tcPr marL="68580" marR="68580" marT="0" marB="0"/>
                </a:tc>
                <a:tc>
                  <a:txBody>
                    <a:bodyPr/>
                    <a:lstStyle/>
                    <a:p>
                      <a:pPr>
                        <a:spcAft>
                          <a:spcPts val="0"/>
                        </a:spcAft>
                      </a:pPr>
                      <a:r>
                        <a:rPr lang="en-US" sz="1100" b="1" dirty="0">
                          <a:effectLst/>
                          <a:latin typeface="Calibri" panose="020F0502020204030204" pitchFamily="34" charset="0"/>
                        </a:rPr>
                        <a:t>F crit</a:t>
                      </a:r>
                    </a:p>
                  </a:txBody>
                  <a:tcPr marL="68580" marR="68580" marT="0" marB="0"/>
                </a:tc>
              </a:tr>
              <a:tr h="992875">
                <a:tc>
                  <a:txBody>
                    <a:bodyPr/>
                    <a:lstStyle/>
                    <a:p>
                      <a:pPr>
                        <a:spcAft>
                          <a:spcPts val="0"/>
                        </a:spcAft>
                      </a:pPr>
                      <a:r>
                        <a:rPr lang="en-US" sz="1100" b="1" dirty="0">
                          <a:effectLst/>
                          <a:latin typeface="Calibri" panose="020F0502020204030204" pitchFamily="34" charset="0"/>
                        </a:rPr>
                        <a:t>Between Groups</a:t>
                      </a:r>
                    </a:p>
                  </a:txBody>
                  <a:tcPr marL="68580" marR="68580"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0.0115</a:t>
                      </a:r>
                    </a:p>
                  </a:txBody>
                  <a:tcPr marL="68580" marR="68580" marT="0" marB="0"/>
                </a:tc>
                <a:tc>
                  <a:txBody>
                    <a:bodyPr/>
                    <a:lstStyle/>
                    <a:p>
                      <a:pPr>
                        <a:spcAft>
                          <a:spcPts val="0"/>
                        </a:spcAft>
                      </a:pPr>
                      <a:r>
                        <a:rPr lang="en-US" sz="1100" b="1" dirty="0">
                          <a:effectLst/>
                          <a:latin typeface="Calibri" panose="020F0502020204030204" pitchFamily="34" charset="0"/>
                        </a:rPr>
                        <a:t>3</a:t>
                      </a:r>
                    </a:p>
                  </a:txBody>
                  <a:tcPr marL="68580" marR="68580" marT="0" marB="0"/>
                </a:tc>
                <a:tc>
                  <a:txBody>
                    <a:bodyPr/>
                    <a:lstStyle/>
                    <a:p>
                      <a:pPr>
                        <a:spcAft>
                          <a:spcPts val="0"/>
                        </a:spcAft>
                      </a:pPr>
                      <a:r>
                        <a:rPr lang="en-US" sz="1100" b="1">
                          <a:effectLst/>
                          <a:latin typeface="Calibri" panose="020F0502020204030204" pitchFamily="34" charset="0"/>
                        </a:rPr>
                        <a:t>0.0038</a:t>
                      </a:r>
                    </a:p>
                  </a:txBody>
                  <a:tcPr marL="68580" marR="68580" marT="0" marB="0"/>
                </a:tc>
                <a:tc>
                  <a:txBody>
                    <a:bodyPr/>
                    <a:lstStyle/>
                    <a:p>
                      <a:pPr>
                        <a:spcAft>
                          <a:spcPts val="0"/>
                        </a:spcAft>
                      </a:pPr>
                      <a:r>
                        <a:rPr lang="en-US" sz="1100" b="1">
                          <a:effectLst/>
                          <a:latin typeface="Calibri" panose="020F0502020204030204" pitchFamily="34" charset="0"/>
                        </a:rPr>
                        <a:t>2.1128</a:t>
                      </a:r>
                    </a:p>
                  </a:txBody>
                  <a:tcPr marL="68580" marR="68580" marT="0" marB="0"/>
                </a:tc>
                <a:tc>
                  <a:txBody>
                    <a:bodyPr/>
                    <a:lstStyle/>
                    <a:p>
                      <a:pPr>
                        <a:spcAft>
                          <a:spcPts val="0"/>
                        </a:spcAft>
                      </a:pPr>
                      <a:r>
                        <a:rPr lang="en-US" sz="1100" b="1">
                          <a:effectLst/>
                          <a:latin typeface="Calibri" panose="020F0502020204030204" pitchFamily="34" charset="0"/>
                        </a:rPr>
                        <a:t>0.1520</a:t>
                      </a:r>
                    </a:p>
                  </a:txBody>
                  <a:tcPr marL="68580" marR="68580" marT="0" marB="0"/>
                </a:tc>
                <a:tc>
                  <a:txBody>
                    <a:bodyPr/>
                    <a:lstStyle/>
                    <a:p>
                      <a:pPr>
                        <a:spcAft>
                          <a:spcPts val="0"/>
                        </a:spcAft>
                      </a:pPr>
                      <a:r>
                        <a:rPr lang="en-US" sz="1100" b="1">
                          <a:effectLst/>
                          <a:latin typeface="Calibri" panose="020F0502020204030204" pitchFamily="34" charset="0"/>
                        </a:rPr>
                        <a:t>3.4903</a:t>
                      </a:r>
                    </a:p>
                  </a:txBody>
                  <a:tcPr marL="68580" marR="68580" marT="0" marB="0"/>
                </a:tc>
              </a:tr>
              <a:tr h="496438">
                <a:tc>
                  <a:txBody>
                    <a:bodyPr/>
                    <a:lstStyle/>
                    <a:p>
                      <a:pPr>
                        <a:spcAft>
                          <a:spcPts val="0"/>
                        </a:spcAft>
                      </a:pPr>
                      <a:r>
                        <a:rPr lang="en-US" sz="1100" b="1" dirty="0">
                          <a:effectLst/>
                          <a:latin typeface="Calibri" panose="020F0502020204030204" pitchFamily="34" charset="0"/>
                        </a:rPr>
                        <a:t>Within Groups</a:t>
                      </a:r>
                    </a:p>
                  </a:txBody>
                  <a:tcPr marL="68580" marR="68580"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0.0217</a:t>
                      </a:r>
                    </a:p>
                  </a:txBody>
                  <a:tcPr marL="68580" marR="68580" marT="0" marB="0"/>
                </a:tc>
                <a:tc>
                  <a:txBody>
                    <a:bodyPr/>
                    <a:lstStyle/>
                    <a:p>
                      <a:pPr>
                        <a:spcAft>
                          <a:spcPts val="0"/>
                        </a:spcAft>
                      </a:pPr>
                      <a:r>
                        <a:rPr lang="en-US" sz="1100" b="1" dirty="0">
                          <a:effectLst/>
                          <a:latin typeface="Calibri" panose="020F0502020204030204" pitchFamily="34" charset="0"/>
                        </a:rPr>
                        <a:t>12</a:t>
                      </a:r>
                    </a:p>
                  </a:txBody>
                  <a:tcPr marL="68580" marR="68580" marT="0" marB="0"/>
                </a:tc>
                <a:tc>
                  <a:txBody>
                    <a:bodyPr/>
                    <a:lstStyle/>
                    <a:p>
                      <a:pPr>
                        <a:spcAft>
                          <a:spcPts val="0"/>
                        </a:spcAft>
                      </a:pPr>
                      <a:r>
                        <a:rPr lang="en-US" sz="1100" b="1">
                          <a:effectLst/>
                          <a:latin typeface="Calibri" panose="020F0502020204030204" pitchFamily="34" charset="0"/>
                        </a:rPr>
                        <a:t>0.0018</a:t>
                      </a:r>
                    </a:p>
                  </a:txBody>
                  <a:tcPr marL="68580" marR="68580" marT="0" marB="0"/>
                </a:tc>
                <a:tc>
                  <a:txBody>
                    <a:bodyPr/>
                    <a:lstStyle/>
                    <a:p>
                      <a:pPr>
                        <a:spcAft>
                          <a:spcPts val="0"/>
                        </a:spcAft>
                      </a:pPr>
                      <a:r>
                        <a:rPr lang="en-US" sz="1100" b="1">
                          <a:effectLst/>
                          <a:latin typeface="Calibri" panose="020F0502020204030204" pitchFamily="34" charset="0"/>
                        </a:rPr>
                        <a:t> </a:t>
                      </a:r>
                    </a:p>
                  </a:txBody>
                  <a:tcPr marL="68580" marR="68580" marT="0" marB="0"/>
                </a:tc>
                <a:tc>
                  <a:txBody>
                    <a:bodyPr/>
                    <a:lstStyle/>
                    <a:p>
                      <a:pPr>
                        <a:spcAft>
                          <a:spcPts val="0"/>
                        </a:spcAft>
                      </a:pPr>
                      <a:r>
                        <a:rPr lang="en-US" sz="1100" b="1">
                          <a:effectLst/>
                          <a:latin typeface="Calibri" panose="020F0502020204030204" pitchFamily="34" charset="0"/>
                        </a:rPr>
                        <a:t> </a:t>
                      </a:r>
                    </a:p>
                  </a:txBody>
                  <a:tcPr marL="68580" marR="68580" marT="0" marB="0"/>
                </a:tc>
                <a:tc>
                  <a:txBody>
                    <a:bodyPr/>
                    <a:lstStyle/>
                    <a:p>
                      <a:pPr>
                        <a:spcAft>
                          <a:spcPts val="0"/>
                        </a:spcAft>
                      </a:pPr>
                      <a:r>
                        <a:rPr lang="en-US" sz="1100" b="1">
                          <a:effectLst/>
                          <a:latin typeface="Calibri" panose="020F0502020204030204" pitchFamily="34" charset="0"/>
                        </a:rPr>
                        <a:t> </a:t>
                      </a:r>
                    </a:p>
                  </a:txBody>
                  <a:tcPr marL="68580" marR="68580" marT="0" marB="0"/>
                </a:tc>
              </a:tr>
              <a:tr h="496438">
                <a:tc>
                  <a:txBody>
                    <a:bodyPr/>
                    <a:lstStyle/>
                    <a:p>
                      <a:pPr>
                        <a:spcAft>
                          <a:spcPts val="0"/>
                        </a:spcAft>
                      </a:pPr>
                      <a:r>
                        <a:rPr lang="en-US" sz="1100" b="1" dirty="0">
                          <a:effectLst/>
                          <a:latin typeface="Calibri" panose="020F0502020204030204" pitchFamily="34" charset="0"/>
                        </a:rPr>
                        <a:t> </a:t>
                      </a:r>
                    </a:p>
                  </a:txBody>
                  <a:tcPr marL="68580" marR="68580"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 </a:t>
                      </a:r>
                    </a:p>
                  </a:txBody>
                  <a:tcPr marL="68580" marR="68580" marT="0" marB="0"/>
                </a:tc>
                <a:tc>
                  <a:txBody>
                    <a:bodyPr/>
                    <a:lstStyle/>
                    <a:p>
                      <a:pPr>
                        <a:spcAft>
                          <a:spcPts val="0"/>
                        </a:spcAft>
                      </a:pPr>
                      <a:r>
                        <a:rPr lang="en-US" sz="1100" b="1" dirty="0">
                          <a:effectLst/>
                          <a:latin typeface="Calibri" panose="020F0502020204030204" pitchFamily="34" charset="0"/>
                        </a:rPr>
                        <a:t> </a:t>
                      </a:r>
                    </a:p>
                  </a:txBody>
                  <a:tcPr marL="68580" marR="68580" marT="0" marB="0"/>
                </a:tc>
                <a:tc>
                  <a:txBody>
                    <a:bodyPr/>
                    <a:lstStyle/>
                    <a:p>
                      <a:pPr>
                        <a:spcAft>
                          <a:spcPts val="0"/>
                        </a:spcAft>
                      </a:pPr>
                      <a:r>
                        <a:rPr lang="en-US" sz="1100" b="1" dirty="0">
                          <a:effectLst/>
                          <a:latin typeface="Calibri" panose="020F0502020204030204" pitchFamily="34" charset="0"/>
                        </a:rPr>
                        <a:t> </a:t>
                      </a:r>
                    </a:p>
                  </a:txBody>
                  <a:tcPr marL="68580" marR="68580" marT="0" marB="0"/>
                </a:tc>
                <a:tc>
                  <a:txBody>
                    <a:bodyPr/>
                    <a:lstStyle/>
                    <a:p>
                      <a:pPr>
                        <a:spcAft>
                          <a:spcPts val="0"/>
                        </a:spcAft>
                      </a:pPr>
                      <a:r>
                        <a:rPr lang="en-US" sz="1100" b="1" dirty="0">
                          <a:effectLst/>
                          <a:latin typeface="Calibri" panose="020F0502020204030204" pitchFamily="34" charset="0"/>
                        </a:rPr>
                        <a:t> </a:t>
                      </a:r>
                    </a:p>
                  </a:txBody>
                  <a:tcPr marL="68580" marR="68580" marT="0" marB="0"/>
                </a:tc>
                <a:tc>
                  <a:txBody>
                    <a:bodyPr/>
                    <a:lstStyle/>
                    <a:p>
                      <a:pPr>
                        <a:spcAft>
                          <a:spcPts val="0"/>
                        </a:spcAft>
                      </a:pPr>
                      <a:r>
                        <a:rPr lang="en-US" sz="1100" b="1" dirty="0">
                          <a:effectLst/>
                          <a:latin typeface="Calibri" panose="020F0502020204030204" pitchFamily="34" charset="0"/>
                        </a:rPr>
                        <a:t> </a:t>
                      </a:r>
                    </a:p>
                  </a:txBody>
                  <a:tcPr marL="68580" marR="68580" marT="0" marB="0"/>
                </a:tc>
                <a:tc>
                  <a:txBody>
                    <a:bodyPr/>
                    <a:lstStyle/>
                    <a:p>
                      <a:pPr>
                        <a:spcAft>
                          <a:spcPts val="0"/>
                        </a:spcAft>
                      </a:pPr>
                      <a:r>
                        <a:rPr lang="en-US" sz="1100" b="1" dirty="0">
                          <a:effectLst/>
                          <a:latin typeface="Calibri" panose="020F0502020204030204" pitchFamily="34" charset="0"/>
                        </a:rPr>
                        <a:t> </a:t>
                      </a:r>
                    </a:p>
                  </a:txBody>
                  <a:tcPr marL="68580" marR="68580" marT="0" marB="0"/>
                </a:tc>
              </a:tr>
              <a:tr h="496438">
                <a:tc>
                  <a:txBody>
                    <a:bodyPr/>
                    <a:lstStyle/>
                    <a:p>
                      <a:pPr>
                        <a:spcAft>
                          <a:spcPts val="0"/>
                        </a:spcAft>
                      </a:pPr>
                      <a:r>
                        <a:rPr lang="en-US" sz="1100" b="1" dirty="0">
                          <a:effectLst/>
                          <a:latin typeface="Calibri" panose="020F0502020204030204" pitchFamily="34" charset="0"/>
                        </a:rPr>
                        <a:t>Total</a:t>
                      </a:r>
                    </a:p>
                  </a:txBody>
                  <a:tcPr marL="68580" marR="68580"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0.0332</a:t>
                      </a:r>
                    </a:p>
                  </a:txBody>
                  <a:tcPr marL="68580" marR="68580" marT="0" marB="0"/>
                </a:tc>
                <a:tc>
                  <a:txBody>
                    <a:bodyPr/>
                    <a:lstStyle/>
                    <a:p>
                      <a:pPr>
                        <a:spcAft>
                          <a:spcPts val="0"/>
                        </a:spcAft>
                      </a:pPr>
                      <a:r>
                        <a:rPr lang="en-US" sz="1100" b="1">
                          <a:effectLst/>
                          <a:latin typeface="Calibri" panose="020F0502020204030204" pitchFamily="34" charset="0"/>
                        </a:rPr>
                        <a:t>15</a:t>
                      </a:r>
                    </a:p>
                  </a:txBody>
                  <a:tcPr marL="68580" marR="68580" marT="0" marB="0"/>
                </a:tc>
                <a:tc>
                  <a:txBody>
                    <a:bodyPr/>
                    <a:lstStyle/>
                    <a:p>
                      <a:pPr>
                        <a:spcAft>
                          <a:spcPts val="0"/>
                        </a:spcAft>
                      </a:pPr>
                      <a:r>
                        <a:rPr lang="en-US" sz="1100" b="1" dirty="0">
                          <a:effectLst/>
                          <a:latin typeface="Calibri" panose="020F0502020204030204" pitchFamily="34" charset="0"/>
                        </a:rPr>
                        <a:t> </a:t>
                      </a:r>
                    </a:p>
                  </a:txBody>
                  <a:tcPr marL="68580" marR="68580" marT="0" marB="0"/>
                </a:tc>
                <a:tc>
                  <a:txBody>
                    <a:bodyPr/>
                    <a:lstStyle/>
                    <a:p>
                      <a:pPr>
                        <a:spcAft>
                          <a:spcPts val="0"/>
                        </a:spcAft>
                      </a:pPr>
                      <a:r>
                        <a:rPr lang="en-US" sz="1100" b="1" dirty="0">
                          <a:effectLst/>
                          <a:latin typeface="Calibri" panose="020F0502020204030204" pitchFamily="34" charset="0"/>
                        </a:rPr>
                        <a:t> </a:t>
                      </a:r>
                    </a:p>
                  </a:txBody>
                  <a:tcPr marL="68580" marR="68580" marT="0" marB="0"/>
                </a:tc>
                <a:tc>
                  <a:txBody>
                    <a:bodyPr/>
                    <a:lstStyle/>
                    <a:p>
                      <a:pPr>
                        <a:spcAft>
                          <a:spcPts val="0"/>
                        </a:spcAft>
                      </a:pPr>
                      <a:r>
                        <a:rPr lang="en-US" sz="1100" b="1">
                          <a:effectLst/>
                          <a:latin typeface="Calibri" panose="020F0502020204030204" pitchFamily="34" charset="0"/>
                        </a:rPr>
                        <a:t> </a:t>
                      </a:r>
                    </a:p>
                  </a:txBody>
                  <a:tcPr marL="68580" marR="68580" marT="0" marB="0"/>
                </a:tc>
                <a:tc>
                  <a:txBody>
                    <a:bodyPr/>
                    <a:lstStyle/>
                    <a:p>
                      <a:pPr>
                        <a:spcAft>
                          <a:spcPts val="0"/>
                        </a:spcAft>
                      </a:pPr>
                      <a:r>
                        <a:rPr lang="en-US" sz="1100" b="1" dirty="0">
                          <a:effectLst/>
                          <a:latin typeface="Calibri" panose="020F0502020204030204" pitchFamily="34" charset="0"/>
                        </a:rPr>
                        <a:t> </a:t>
                      </a:r>
                    </a:p>
                  </a:txBody>
                  <a:tcPr marL="68580" marR="68580" marT="0" marB="0"/>
                </a:tc>
              </a:tr>
            </a:tbl>
          </a:graphicData>
        </a:graphic>
      </p:graphicFrame>
    </p:spTree>
    <p:extLst>
      <p:ext uri="{BB962C8B-B14F-4D97-AF65-F5344CB8AC3E}">
        <p14:creationId xmlns="" xmlns:p14="http://schemas.microsoft.com/office/powerpoint/2010/main" val="31006857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Results and Discussion</a:t>
            </a:r>
            <a:endParaRPr lang="en-US" dirty="0">
              <a:latin typeface="Calibri" panose="020F0502020204030204" pitchFamily="34" charset="0"/>
            </a:endParaRPr>
          </a:p>
        </p:txBody>
      </p:sp>
      <p:pic>
        <p:nvPicPr>
          <p:cNvPr id="4098"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718458" y="2509935"/>
            <a:ext cx="7623110" cy="38442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79495123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Results and Discussion</a:t>
            </a:r>
            <a:br>
              <a:rPr lang="en-US" dirty="0" smtClean="0">
                <a:latin typeface="Calibri" panose="020F0502020204030204" pitchFamily="34" charset="0"/>
              </a:rPr>
            </a:br>
            <a:r>
              <a:rPr lang="en-US" sz="2800" dirty="0" smtClean="0">
                <a:latin typeface="Calibri" panose="020F0502020204030204" pitchFamily="34" charset="0"/>
              </a:rPr>
              <a:t>One Factor ANOVA</a:t>
            </a:r>
            <a:endParaRPr lang="en-US" sz="2800" dirty="0">
              <a:latin typeface="Calibri" panose="020F0502020204030204" pitchFamily="34" charset="0"/>
            </a:endParaRPr>
          </a:p>
        </p:txBody>
      </p:sp>
      <p:graphicFrame>
        <p:nvGraphicFramePr>
          <p:cNvPr id="3" name="Table 2"/>
          <p:cNvGraphicFramePr>
            <a:graphicFrameLocks noGrp="1"/>
          </p:cNvGraphicFramePr>
          <p:nvPr>
            <p:extLst>
              <p:ext uri="{D42A27DB-BD31-4B8C-83A1-F6EECF244321}">
                <p14:modId xmlns="" xmlns:p14="http://schemas.microsoft.com/office/powerpoint/2010/main" val="3557742400"/>
              </p:ext>
            </p:extLst>
          </p:nvPr>
        </p:nvGraphicFramePr>
        <p:xfrm>
          <a:off x="1187356" y="2593074"/>
          <a:ext cx="7233312" cy="4094328"/>
        </p:xfrm>
        <a:graphic>
          <a:graphicData uri="http://schemas.openxmlformats.org/drawingml/2006/table">
            <a:tbl>
              <a:tblPr firstRow="1" firstCol="1" bandRow="1">
                <a:tableStyleId>{5C22544A-7EE6-4342-B048-85BDC9FD1C3A}</a:tableStyleId>
              </a:tblPr>
              <a:tblGrid>
                <a:gridCol w="1441225"/>
                <a:gridCol w="1087715"/>
                <a:gridCol w="713058"/>
                <a:gridCol w="1047682"/>
                <a:gridCol w="1047682"/>
                <a:gridCol w="947975"/>
                <a:gridCol w="947975"/>
              </a:tblGrid>
              <a:tr h="584904">
                <a:tc gridSpan="7">
                  <a:txBody>
                    <a:bodyPr/>
                    <a:lstStyle/>
                    <a:p>
                      <a:pPr>
                        <a:spcAft>
                          <a:spcPts val="0"/>
                        </a:spcAft>
                      </a:pPr>
                      <a:r>
                        <a:rPr lang="en-US" sz="1100" dirty="0">
                          <a:effectLst/>
                          <a:latin typeface="Calibri" panose="020F0502020204030204" pitchFamily="34" charset="0"/>
                        </a:rPr>
                        <a:t>ANOVA</a:t>
                      </a:r>
                    </a:p>
                  </a:txBody>
                  <a:tcPr marL="68580" marR="68580" marT="0" marB="0">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169808">
                <a:tc>
                  <a:txBody>
                    <a:bodyPr/>
                    <a:lstStyle/>
                    <a:p>
                      <a:pPr>
                        <a:spcAft>
                          <a:spcPts val="0"/>
                        </a:spcAft>
                      </a:pPr>
                      <a:r>
                        <a:rPr lang="en-US" sz="1100" dirty="0">
                          <a:effectLst/>
                          <a:latin typeface="Calibri" panose="020F0502020204030204" pitchFamily="34" charset="0"/>
                        </a:rPr>
                        <a:t>Source of Variance</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SS</a:t>
                      </a:r>
                    </a:p>
                  </a:txBody>
                  <a:tcPr marL="68580" marR="68580" marT="0" marB="0"/>
                </a:tc>
                <a:tc>
                  <a:txBody>
                    <a:bodyPr/>
                    <a:lstStyle/>
                    <a:p>
                      <a:pPr>
                        <a:spcAft>
                          <a:spcPts val="0"/>
                        </a:spcAft>
                      </a:pPr>
                      <a:r>
                        <a:rPr lang="en-US" sz="1100" dirty="0">
                          <a:effectLst/>
                          <a:latin typeface="Calibri" panose="020F0502020204030204" pitchFamily="34" charset="0"/>
                        </a:rPr>
                        <a:t>df</a:t>
                      </a:r>
                    </a:p>
                  </a:txBody>
                  <a:tcPr marL="68580" marR="68580" marT="0" marB="0"/>
                </a:tc>
                <a:tc>
                  <a:txBody>
                    <a:bodyPr/>
                    <a:lstStyle/>
                    <a:p>
                      <a:pPr>
                        <a:spcAft>
                          <a:spcPts val="0"/>
                        </a:spcAft>
                      </a:pPr>
                      <a:r>
                        <a:rPr lang="en-US" sz="1100">
                          <a:effectLst/>
                          <a:latin typeface="Calibri" panose="020F0502020204030204" pitchFamily="34" charset="0"/>
                        </a:rPr>
                        <a:t>MS</a:t>
                      </a:r>
                    </a:p>
                  </a:txBody>
                  <a:tcPr marL="68580" marR="68580" marT="0" marB="0"/>
                </a:tc>
                <a:tc>
                  <a:txBody>
                    <a:bodyPr/>
                    <a:lstStyle/>
                    <a:p>
                      <a:pPr>
                        <a:spcAft>
                          <a:spcPts val="0"/>
                        </a:spcAft>
                      </a:pPr>
                      <a:r>
                        <a:rPr lang="en-US" sz="1100">
                          <a:effectLst/>
                        </a:rPr>
                        <a:t>F</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P-value</a:t>
                      </a:r>
                      <a:endParaRPr lang="en-US" sz="1100">
                        <a:effectLst/>
                        <a:latin typeface="Calibri" panose="020F0502020204030204" pitchFamily="34" charset="0"/>
                      </a:endParaRPr>
                    </a:p>
                  </a:txBody>
                  <a:tcPr marL="68580" marR="68580" marT="0" marB="0"/>
                </a:tc>
                <a:tc>
                  <a:txBody>
                    <a:bodyPr/>
                    <a:lstStyle/>
                    <a:p>
                      <a:pPr>
                        <a:spcAft>
                          <a:spcPts val="0"/>
                        </a:spcAft>
                      </a:pPr>
                      <a:r>
                        <a:rPr lang="en-US" sz="1100" dirty="0">
                          <a:effectLst/>
                        </a:rPr>
                        <a:t>F crit</a:t>
                      </a:r>
                      <a:endParaRPr lang="en-US" sz="1100" dirty="0">
                        <a:effectLst/>
                        <a:latin typeface="Calibri" panose="020F0502020204030204" pitchFamily="34" charset="0"/>
                      </a:endParaRPr>
                    </a:p>
                  </a:txBody>
                  <a:tcPr marL="68580" marR="68580" marT="0" marB="0"/>
                </a:tc>
              </a:tr>
              <a:tr h="584904">
                <a:tc>
                  <a:txBody>
                    <a:bodyPr/>
                    <a:lstStyle/>
                    <a:p>
                      <a:pPr>
                        <a:spcAft>
                          <a:spcPts val="0"/>
                        </a:spcAft>
                      </a:pPr>
                      <a:r>
                        <a:rPr lang="en-US" sz="1100" dirty="0">
                          <a:effectLst/>
                          <a:latin typeface="Calibri" panose="020F0502020204030204" pitchFamily="34" charset="0"/>
                        </a:rPr>
                        <a:t>Between Groups</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1.9034</a:t>
                      </a:r>
                    </a:p>
                  </a:txBody>
                  <a:tcPr marL="68580" marR="68580" marT="0" marB="0"/>
                </a:tc>
                <a:tc>
                  <a:txBody>
                    <a:bodyPr/>
                    <a:lstStyle/>
                    <a:p>
                      <a:pPr>
                        <a:spcAft>
                          <a:spcPts val="0"/>
                        </a:spcAft>
                      </a:pPr>
                      <a:r>
                        <a:rPr lang="en-US" sz="1100">
                          <a:effectLst/>
                          <a:latin typeface="Calibri" panose="020F0502020204030204" pitchFamily="34" charset="0"/>
                        </a:rPr>
                        <a:t>3</a:t>
                      </a:r>
                    </a:p>
                  </a:txBody>
                  <a:tcPr marL="68580" marR="68580" marT="0" marB="0"/>
                </a:tc>
                <a:tc>
                  <a:txBody>
                    <a:bodyPr/>
                    <a:lstStyle/>
                    <a:p>
                      <a:pPr>
                        <a:spcAft>
                          <a:spcPts val="0"/>
                        </a:spcAft>
                      </a:pPr>
                      <a:r>
                        <a:rPr lang="en-US" sz="1100">
                          <a:effectLst/>
                          <a:latin typeface="Calibri" panose="020F0502020204030204" pitchFamily="34" charset="0"/>
                        </a:rPr>
                        <a:t>0.6345</a:t>
                      </a:r>
                    </a:p>
                  </a:txBody>
                  <a:tcPr marL="68580" marR="68580" marT="0" marB="0"/>
                </a:tc>
                <a:tc>
                  <a:txBody>
                    <a:bodyPr/>
                    <a:lstStyle/>
                    <a:p>
                      <a:pPr>
                        <a:spcAft>
                          <a:spcPts val="0"/>
                        </a:spcAft>
                      </a:pPr>
                      <a:r>
                        <a:rPr lang="en-US" sz="1100">
                          <a:effectLst/>
                        </a:rPr>
                        <a:t>1.3036</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0.3385</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4.0662</a:t>
                      </a:r>
                      <a:endParaRPr lang="en-US" sz="1100">
                        <a:effectLst/>
                        <a:latin typeface="Calibri" panose="020F0502020204030204" pitchFamily="34" charset="0"/>
                      </a:endParaRPr>
                    </a:p>
                  </a:txBody>
                  <a:tcPr marL="68580" marR="68580" marT="0" marB="0"/>
                </a:tc>
              </a:tr>
              <a:tr h="584904">
                <a:tc>
                  <a:txBody>
                    <a:bodyPr/>
                    <a:lstStyle/>
                    <a:p>
                      <a:pPr>
                        <a:spcAft>
                          <a:spcPts val="0"/>
                        </a:spcAft>
                      </a:pPr>
                      <a:r>
                        <a:rPr lang="en-US" sz="1100" dirty="0">
                          <a:effectLst/>
                          <a:latin typeface="Calibri" panose="020F0502020204030204" pitchFamily="34" charset="0"/>
                        </a:rPr>
                        <a:t>Within Groups</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3.8935</a:t>
                      </a:r>
                    </a:p>
                  </a:txBody>
                  <a:tcPr marL="68580" marR="68580" marT="0" marB="0"/>
                </a:tc>
                <a:tc>
                  <a:txBody>
                    <a:bodyPr/>
                    <a:lstStyle/>
                    <a:p>
                      <a:pPr>
                        <a:spcAft>
                          <a:spcPts val="0"/>
                        </a:spcAft>
                      </a:pPr>
                      <a:r>
                        <a:rPr lang="en-US" sz="1100">
                          <a:effectLst/>
                          <a:latin typeface="Calibri" panose="020F0502020204030204" pitchFamily="34" charset="0"/>
                        </a:rPr>
                        <a:t>8</a:t>
                      </a:r>
                    </a:p>
                  </a:txBody>
                  <a:tcPr marL="68580" marR="68580" marT="0" marB="0"/>
                </a:tc>
                <a:tc>
                  <a:txBody>
                    <a:bodyPr/>
                    <a:lstStyle/>
                    <a:p>
                      <a:pPr>
                        <a:spcAft>
                          <a:spcPts val="0"/>
                        </a:spcAft>
                      </a:pPr>
                      <a:r>
                        <a:rPr lang="en-US" sz="1100">
                          <a:effectLst/>
                          <a:latin typeface="Calibri" panose="020F0502020204030204" pitchFamily="34" charset="0"/>
                        </a:rPr>
                        <a:t>0.4867</a:t>
                      </a: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r>
              <a:tr h="584904">
                <a:tc>
                  <a:txBody>
                    <a:bodyPr/>
                    <a:lstStyle/>
                    <a:p>
                      <a:pPr>
                        <a:spcAft>
                          <a:spcPts val="0"/>
                        </a:spcAft>
                      </a:pPr>
                      <a:r>
                        <a:rPr lang="en-US" sz="1100" dirty="0">
                          <a:effectLst/>
                          <a:latin typeface="Calibri" panose="020F0502020204030204" pitchFamily="34" charset="0"/>
                        </a:rPr>
                        <a:t> </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r>
              <a:tr h="584904">
                <a:tc>
                  <a:txBody>
                    <a:bodyPr/>
                    <a:lstStyle/>
                    <a:p>
                      <a:pPr>
                        <a:spcAft>
                          <a:spcPts val="0"/>
                        </a:spcAft>
                      </a:pPr>
                      <a:r>
                        <a:rPr lang="en-US" sz="1100" dirty="0">
                          <a:effectLst/>
                          <a:latin typeface="Calibri" panose="020F0502020204030204" pitchFamily="34" charset="0"/>
                        </a:rPr>
                        <a:t>Total</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5.7969</a:t>
                      </a:r>
                    </a:p>
                  </a:txBody>
                  <a:tcPr marL="68580" marR="68580" marT="0" marB="0"/>
                </a:tc>
                <a:tc>
                  <a:txBody>
                    <a:bodyPr/>
                    <a:lstStyle/>
                    <a:p>
                      <a:pPr>
                        <a:spcAft>
                          <a:spcPts val="0"/>
                        </a:spcAft>
                      </a:pPr>
                      <a:r>
                        <a:rPr lang="en-US" sz="1100">
                          <a:effectLst/>
                          <a:latin typeface="Calibri" panose="020F0502020204030204" pitchFamily="34" charset="0"/>
                        </a:rPr>
                        <a:t>11</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dirty="0">
                          <a:effectLst/>
                        </a:rPr>
                        <a:t> </a:t>
                      </a:r>
                      <a:endParaRPr lang="en-US" sz="1100" dirty="0">
                        <a:effectLst/>
                        <a:latin typeface="Calibri" panose="020F0502020204030204" pitchFamily="34" charset="0"/>
                      </a:endParaRPr>
                    </a:p>
                  </a:txBody>
                  <a:tcPr marL="68580" marR="68580" marT="0" marB="0"/>
                </a:tc>
              </a:tr>
            </a:tbl>
          </a:graphicData>
        </a:graphic>
      </p:graphicFrame>
    </p:spTree>
    <p:extLst>
      <p:ext uri="{BB962C8B-B14F-4D97-AF65-F5344CB8AC3E}">
        <p14:creationId xmlns="" xmlns:p14="http://schemas.microsoft.com/office/powerpoint/2010/main" val="18254661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Results and Discussion</a:t>
            </a:r>
            <a:endParaRPr lang="en-US" dirty="0">
              <a:latin typeface="Calibri" panose="020F0502020204030204" pitchFamily="34" charset="0"/>
            </a:endParaRPr>
          </a:p>
        </p:txBody>
      </p:sp>
      <p:pic>
        <p:nvPicPr>
          <p:cNvPr id="5122"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373225" y="2509935"/>
            <a:ext cx="8313576" cy="37882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5112872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Calibri" panose="020F0502020204030204" pitchFamily="34" charset="0"/>
              </a:rPr>
              <a:t>Results and Discussion</a:t>
            </a:r>
            <a:br>
              <a:rPr lang="en-US" dirty="0" smtClean="0">
                <a:latin typeface="Calibri" panose="020F0502020204030204" pitchFamily="34" charset="0"/>
              </a:rPr>
            </a:br>
            <a:r>
              <a:rPr lang="en-US" sz="2800" dirty="0" smtClean="0">
                <a:latin typeface="Calibri" panose="020F0502020204030204" pitchFamily="34" charset="0"/>
              </a:rPr>
              <a:t>One Factor </a:t>
            </a:r>
            <a:r>
              <a:rPr lang="en-US" sz="2800" dirty="0">
                <a:latin typeface="Calibri" panose="020F0502020204030204" pitchFamily="34" charset="0"/>
              </a:rPr>
              <a:t>ANOVA P-value = 5.87E-09</a:t>
            </a:r>
          </a:p>
        </p:txBody>
      </p:sp>
      <p:graphicFrame>
        <p:nvGraphicFramePr>
          <p:cNvPr id="5" name="Table 4"/>
          <p:cNvGraphicFramePr>
            <a:graphicFrameLocks noGrp="1"/>
          </p:cNvGraphicFramePr>
          <p:nvPr>
            <p:extLst>
              <p:ext uri="{D42A27DB-BD31-4B8C-83A1-F6EECF244321}">
                <p14:modId xmlns="" xmlns:p14="http://schemas.microsoft.com/office/powerpoint/2010/main" val="1254691220"/>
              </p:ext>
            </p:extLst>
          </p:nvPr>
        </p:nvGraphicFramePr>
        <p:xfrm>
          <a:off x="0" y="1842448"/>
          <a:ext cx="4858603" cy="5015554"/>
        </p:xfrm>
        <a:graphic>
          <a:graphicData uri="http://schemas.openxmlformats.org/drawingml/2006/table">
            <a:tbl>
              <a:tblPr firstRow="1" firstCol="1" bandRow="1">
                <a:tableStyleId>{5C22544A-7EE6-4342-B048-85BDC9FD1C3A}</a:tableStyleId>
              </a:tblPr>
              <a:tblGrid>
                <a:gridCol w="1744348"/>
                <a:gridCol w="1185730"/>
                <a:gridCol w="869130"/>
                <a:gridCol w="1059395"/>
              </a:tblGrid>
              <a:tr h="758321">
                <a:tc>
                  <a:txBody>
                    <a:bodyPr/>
                    <a:lstStyle/>
                    <a:p>
                      <a:pPr>
                        <a:spcAft>
                          <a:spcPts val="0"/>
                        </a:spcAft>
                      </a:pPr>
                      <a:r>
                        <a:rPr lang="en-US" sz="1100" b="1" dirty="0">
                          <a:effectLst/>
                          <a:latin typeface="Calibri" panose="020F0502020204030204" pitchFamily="34" charset="0"/>
                        </a:rPr>
                        <a:t>TUKEY-KRAMER</a:t>
                      </a:r>
                    </a:p>
                  </a:txBody>
                  <a:tcPr marL="68580" marR="68580"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Numerator df = 4</a:t>
                      </a:r>
                    </a:p>
                  </a:txBody>
                  <a:tcPr marL="68580" marR="68580" marT="0" marB="0">
                    <a:solidFill>
                      <a:schemeClr val="bg2">
                        <a:lumMod val="50000"/>
                      </a:schemeClr>
                    </a:solidFill>
                  </a:tcPr>
                </a:tc>
                <a:tc>
                  <a:txBody>
                    <a:bodyPr/>
                    <a:lstStyle/>
                    <a:p>
                      <a:pPr>
                        <a:spcAft>
                          <a:spcPts val="0"/>
                        </a:spcAft>
                      </a:pPr>
                      <a:r>
                        <a:rPr lang="en-US" sz="1100" b="1" dirty="0" err="1" smtClean="0">
                          <a:effectLst/>
                          <a:latin typeface="Calibri" panose="020F0502020204030204" pitchFamily="34" charset="0"/>
                        </a:rPr>
                        <a:t>Denominatr</a:t>
                      </a:r>
                      <a:r>
                        <a:rPr lang="en-US" sz="1100" b="1" dirty="0" smtClean="0">
                          <a:effectLst/>
                          <a:latin typeface="Calibri" panose="020F0502020204030204" pitchFamily="34" charset="0"/>
                        </a:rPr>
                        <a:t> </a:t>
                      </a:r>
                      <a:r>
                        <a:rPr lang="en-US" sz="1100" b="1" dirty="0">
                          <a:effectLst/>
                          <a:latin typeface="Calibri" panose="020F0502020204030204" pitchFamily="34" charset="0"/>
                        </a:rPr>
                        <a:t>df = 8</a:t>
                      </a:r>
                    </a:p>
                  </a:txBody>
                  <a:tcPr marL="68580" marR="68580"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Q</a:t>
                      </a:r>
                      <a:r>
                        <a:rPr lang="en-US" sz="1100" b="1" baseline="-25000" dirty="0">
                          <a:effectLst/>
                          <a:latin typeface="Calibri" panose="020F0502020204030204" pitchFamily="34" charset="0"/>
                        </a:rPr>
                        <a:t>u</a:t>
                      </a:r>
                      <a:r>
                        <a:rPr lang="en-US" sz="1100" b="1" dirty="0">
                          <a:effectLst/>
                          <a:latin typeface="Calibri" panose="020F0502020204030204" pitchFamily="34" charset="0"/>
                        </a:rPr>
                        <a:t> = 4.529</a:t>
                      </a:r>
                    </a:p>
                  </a:txBody>
                  <a:tcPr marL="68580" marR="68580" marT="0" marB="0">
                    <a:solidFill>
                      <a:schemeClr val="bg2">
                        <a:lumMod val="50000"/>
                      </a:schemeClr>
                    </a:solidFill>
                  </a:tcPr>
                </a:tc>
              </a:tr>
              <a:tr h="379162">
                <a:tc>
                  <a:txBody>
                    <a:bodyPr/>
                    <a:lstStyle/>
                    <a:p>
                      <a:pPr>
                        <a:spcAft>
                          <a:spcPts val="0"/>
                        </a:spcAft>
                      </a:pPr>
                      <a:r>
                        <a:rPr lang="en-US" sz="1100" b="1" dirty="0">
                          <a:effectLst/>
                          <a:latin typeface="Calibri" panose="020F0502020204030204" pitchFamily="34" charset="0"/>
                        </a:rPr>
                        <a:t>Comparison</a:t>
                      </a:r>
                    </a:p>
                  </a:txBody>
                  <a:tcPr marL="68580" marR="68580"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Absolute Difference</a:t>
                      </a:r>
                    </a:p>
                  </a:txBody>
                  <a:tcPr marL="68580" marR="68580" marT="0" marB="0"/>
                </a:tc>
                <a:tc>
                  <a:txBody>
                    <a:bodyPr/>
                    <a:lstStyle/>
                    <a:p>
                      <a:pPr>
                        <a:spcAft>
                          <a:spcPts val="0"/>
                        </a:spcAft>
                      </a:pPr>
                      <a:r>
                        <a:rPr lang="en-US" sz="1100" b="1">
                          <a:effectLst/>
                          <a:latin typeface="Calibri" panose="020F0502020204030204" pitchFamily="34" charset="0"/>
                        </a:rPr>
                        <a:t>Critical Range</a:t>
                      </a:r>
                    </a:p>
                  </a:txBody>
                  <a:tcPr marL="68580" marR="68580" marT="0" marB="0"/>
                </a:tc>
                <a:tc>
                  <a:txBody>
                    <a:bodyPr/>
                    <a:lstStyle/>
                    <a:p>
                      <a:pPr>
                        <a:spcAft>
                          <a:spcPts val="0"/>
                        </a:spcAft>
                      </a:pPr>
                      <a:r>
                        <a:rPr lang="en-US" sz="1100" b="1">
                          <a:effectLst/>
                          <a:latin typeface="Calibri" panose="020F0502020204030204" pitchFamily="34" charset="0"/>
                        </a:rPr>
                        <a:t>Result</a:t>
                      </a:r>
                    </a:p>
                  </a:txBody>
                  <a:tcPr marL="68580" marR="68580" marT="0" marB="0"/>
                </a:tc>
              </a:tr>
              <a:tr h="379162">
                <a:tc>
                  <a:txBody>
                    <a:bodyPr/>
                    <a:lstStyle/>
                    <a:p>
                      <a:pPr>
                        <a:spcAft>
                          <a:spcPts val="0"/>
                        </a:spcAft>
                      </a:pPr>
                      <a:r>
                        <a:rPr lang="en-US" sz="1100" b="1" dirty="0">
                          <a:effectLst/>
                          <a:latin typeface="Calibri" panose="020F0502020204030204" pitchFamily="34" charset="0"/>
                        </a:rPr>
                        <a:t>Leuk+Plasmid to Leuk Control</a:t>
                      </a:r>
                    </a:p>
                  </a:txBody>
                  <a:tcPr marL="68580" marR="68580"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0.0283</a:t>
                      </a:r>
                    </a:p>
                  </a:txBody>
                  <a:tcPr marL="68580" marR="68580" marT="0" marB="0"/>
                </a:tc>
                <a:tc>
                  <a:txBody>
                    <a:bodyPr/>
                    <a:lstStyle/>
                    <a:p>
                      <a:pPr>
                        <a:spcAft>
                          <a:spcPts val="0"/>
                        </a:spcAft>
                      </a:pPr>
                      <a:r>
                        <a:rPr lang="en-US" sz="1100" b="1">
                          <a:effectLst/>
                          <a:latin typeface="Calibri" panose="020F0502020204030204" pitchFamily="34" charset="0"/>
                        </a:rPr>
                        <a:t>0.1523</a:t>
                      </a:r>
                    </a:p>
                  </a:txBody>
                  <a:tcPr marL="68580" marR="68580" marT="0" marB="0"/>
                </a:tc>
                <a:tc>
                  <a:txBody>
                    <a:bodyPr/>
                    <a:lstStyle/>
                    <a:p>
                      <a:pPr>
                        <a:spcAft>
                          <a:spcPts val="0"/>
                        </a:spcAft>
                      </a:pPr>
                      <a:r>
                        <a:rPr lang="en-US" sz="1100" b="1">
                          <a:effectLst/>
                          <a:latin typeface="Calibri" panose="020F0502020204030204" pitchFamily="34" charset="0"/>
                        </a:rPr>
                        <a:t>MNSD</a:t>
                      </a:r>
                    </a:p>
                  </a:txBody>
                  <a:tcPr marL="68580" marR="68580" marT="0" marB="0"/>
                </a:tc>
              </a:tr>
              <a:tr h="758321">
                <a:tc>
                  <a:txBody>
                    <a:bodyPr/>
                    <a:lstStyle/>
                    <a:p>
                      <a:pPr>
                        <a:spcAft>
                          <a:spcPts val="0"/>
                        </a:spcAft>
                      </a:pPr>
                      <a:r>
                        <a:rPr lang="en-US" sz="1100" b="1" dirty="0">
                          <a:effectLst/>
                          <a:latin typeface="Calibri" panose="020F0502020204030204" pitchFamily="34" charset="0"/>
                        </a:rPr>
                        <a:t>Leuk+Plasmid to Lymph+Plasmid</a:t>
                      </a:r>
                    </a:p>
                  </a:txBody>
                  <a:tcPr marL="68580" marR="68580"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0.3003</a:t>
                      </a:r>
                    </a:p>
                  </a:txBody>
                  <a:tcPr marL="68580" marR="68580" marT="0" marB="0"/>
                </a:tc>
                <a:tc>
                  <a:txBody>
                    <a:bodyPr/>
                    <a:lstStyle/>
                    <a:p>
                      <a:pPr>
                        <a:spcAft>
                          <a:spcPts val="0"/>
                        </a:spcAft>
                      </a:pPr>
                      <a:r>
                        <a:rPr lang="en-US" sz="1100" b="1" dirty="0">
                          <a:effectLst/>
                          <a:latin typeface="Calibri" panose="020F0502020204030204" pitchFamily="34" charset="0"/>
                        </a:rPr>
                        <a:t>0.1523</a:t>
                      </a:r>
                    </a:p>
                  </a:txBody>
                  <a:tcPr marL="68580" marR="68580" marT="0" marB="0"/>
                </a:tc>
                <a:tc>
                  <a:txBody>
                    <a:bodyPr/>
                    <a:lstStyle/>
                    <a:p>
                      <a:pPr>
                        <a:spcAft>
                          <a:spcPts val="0"/>
                        </a:spcAft>
                      </a:pPr>
                      <a:r>
                        <a:rPr lang="en-US" sz="1100" b="1">
                          <a:effectLst/>
                          <a:latin typeface="Calibri" panose="020F0502020204030204" pitchFamily="34" charset="0"/>
                        </a:rPr>
                        <a:t>MSD</a:t>
                      </a:r>
                    </a:p>
                  </a:txBody>
                  <a:tcPr marL="68580" marR="68580" marT="0" marB="0"/>
                </a:tc>
              </a:tr>
              <a:tr h="758321">
                <a:tc>
                  <a:txBody>
                    <a:bodyPr/>
                    <a:lstStyle/>
                    <a:p>
                      <a:pPr>
                        <a:spcAft>
                          <a:spcPts val="0"/>
                        </a:spcAft>
                      </a:pPr>
                      <a:r>
                        <a:rPr lang="en-US" sz="1100" b="1" dirty="0">
                          <a:effectLst/>
                          <a:latin typeface="Calibri" panose="020F0502020204030204" pitchFamily="34" charset="0"/>
                        </a:rPr>
                        <a:t>Leuk+Plasmid to Lymph Control</a:t>
                      </a:r>
                    </a:p>
                  </a:txBody>
                  <a:tcPr marL="68580" marR="68580"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1.3897</a:t>
                      </a:r>
                    </a:p>
                  </a:txBody>
                  <a:tcPr marL="68580" marR="68580" marT="0" marB="0"/>
                </a:tc>
                <a:tc>
                  <a:txBody>
                    <a:bodyPr/>
                    <a:lstStyle/>
                    <a:p>
                      <a:pPr>
                        <a:spcAft>
                          <a:spcPts val="0"/>
                        </a:spcAft>
                      </a:pPr>
                      <a:r>
                        <a:rPr lang="en-US" sz="1100" b="1" dirty="0">
                          <a:effectLst/>
                          <a:latin typeface="Calibri" panose="020F0502020204030204" pitchFamily="34" charset="0"/>
                        </a:rPr>
                        <a:t>0.1523</a:t>
                      </a:r>
                    </a:p>
                  </a:txBody>
                  <a:tcPr marL="68580" marR="68580" marT="0" marB="0"/>
                </a:tc>
                <a:tc>
                  <a:txBody>
                    <a:bodyPr/>
                    <a:lstStyle/>
                    <a:p>
                      <a:pPr>
                        <a:spcAft>
                          <a:spcPts val="0"/>
                        </a:spcAft>
                      </a:pPr>
                      <a:r>
                        <a:rPr lang="en-US" sz="1100" b="1">
                          <a:effectLst/>
                          <a:latin typeface="Calibri" panose="020F0502020204030204" pitchFamily="34" charset="0"/>
                        </a:rPr>
                        <a:t>MSD</a:t>
                      </a:r>
                    </a:p>
                  </a:txBody>
                  <a:tcPr marL="68580" marR="68580" marT="0" marB="0"/>
                </a:tc>
              </a:tr>
              <a:tr h="758321">
                <a:tc>
                  <a:txBody>
                    <a:bodyPr/>
                    <a:lstStyle/>
                    <a:p>
                      <a:pPr>
                        <a:spcAft>
                          <a:spcPts val="0"/>
                        </a:spcAft>
                      </a:pPr>
                      <a:r>
                        <a:rPr lang="en-US" sz="1100" b="1" dirty="0">
                          <a:effectLst/>
                          <a:latin typeface="Calibri" panose="020F0502020204030204" pitchFamily="34" charset="0"/>
                        </a:rPr>
                        <a:t>Leuk Control to Lymph+Plasmid</a:t>
                      </a:r>
                    </a:p>
                  </a:txBody>
                  <a:tcPr marL="68580" marR="68580"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0.2720</a:t>
                      </a:r>
                    </a:p>
                  </a:txBody>
                  <a:tcPr marL="68580" marR="68580" marT="0" marB="0"/>
                </a:tc>
                <a:tc>
                  <a:txBody>
                    <a:bodyPr/>
                    <a:lstStyle/>
                    <a:p>
                      <a:pPr>
                        <a:spcAft>
                          <a:spcPts val="0"/>
                        </a:spcAft>
                      </a:pPr>
                      <a:r>
                        <a:rPr lang="en-US" sz="1100" b="1" dirty="0">
                          <a:effectLst/>
                          <a:latin typeface="Calibri" panose="020F0502020204030204" pitchFamily="34" charset="0"/>
                        </a:rPr>
                        <a:t>0.1523</a:t>
                      </a:r>
                    </a:p>
                  </a:txBody>
                  <a:tcPr marL="68580" marR="68580" marT="0" marB="0"/>
                </a:tc>
                <a:tc>
                  <a:txBody>
                    <a:bodyPr/>
                    <a:lstStyle/>
                    <a:p>
                      <a:pPr>
                        <a:spcAft>
                          <a:spcPts val="0"/>
                        </a:spcAft>
                      </a:pPr>
                      <a:r>
                        <a:rPr lang="en-US" sz="1100" b="1" dirty="0">
                          <a:effectLst/>
                          <a:latin typeface="Calibri" panose="020F0502020204030204" pitchFamily="34" charset="0"/>
                        </a:rPr>
                        <a:t>MSD</a:t>
                      </a:r>
                    </a:p>
                  </a:txBody>
                  <a:tcPr marL="68580" marR="68580" marT="0" marB="0"/>
                </a:tc>
              </a:tr>
              <a:tr h="379162">
                <a:tc>
                  <a:txBody>
                    <a:bodyPr/>
                    <a:lstStyle/>
                    <a:p>
                      <a:pPr>
                        <a:spcAft>
                          <a:spcPts val="0"/>
                        </a:spcAft>
                      </a:pPr>
                      <a:r>
                        <a:rPr lang="en-US" sz="1100" b="1" dirty="0">
                          <a:effectLst/>
                          <a:latin typeface="Calibri" panose="020F0502020204030204" pitchFamily="34" charset="0"/>
                        </a:rPr>
                        <a:t>Leuk Control to Lymph Control</a:t>
                      </a:r>
                    </a:p>
                  </a:txBody>
                  <a:tcPr marL="68580" marR="68580"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1.3613</a:t>
                      </a:r>
                    </a:p>
                  </a:txBody>
                  <a:tcPr marL="68580" marR="68580" marT="0" marB="0"/>
                </a:tc>
                <a:tc>
                  <a:txBody>
                    <a:bodyPr/>
                    <a:lstStyle/>
                    <a:p>
                      <a:pPr>
                        <a:spcAft>
                          <a:spcPts val="0"/>
                        </a:spcAft>
                      </a:pPr>
                      <a:r>
                        <a:rPr lang="en-US" sz="1100" b="1">
                          <a:effectLst/>
                          <a:latin typeface="Calibri" panose="020F0502020204030204" pitchFamily="34" charset="0"/>
                        </a:rPr>
                        <a:t>0.1523</a:t>
                      </a:r>
                    </a:p>
                  </a:txBody>
                  <a:tcPr marL="68580" marR="68580" marT="0" marB="0"/>
                </a:tc>
                <a:tc>
                  <a:txBody>
                    <a:bodyPr/>
                    <a:lstStyle/>
                    <a:p>
                      <a:pPr>
                        <a:spcAft>
                          <a:spcPts val="0"/>
                        </a:spcAft>
                      </a:pPr>
                      <a:r>
                        <a:rPr lang="en-US" sz="1100" b="1" dirty="0">
                          <a:effectLst/>
                          <a:latin typeface="Calibri" panose="020F0502020204030204" pitchFamily="34" charset="0"/>
                        </a:rPr>
                        <a:t>MSD</a:t>
                      </a:r>
                    </a:p>
                  </a:txBody>
                  <a:tcPr marL="68580" marR="68580" marT="0" marB="0"/>
                </a:tc>
              </a:tr>
              <a:tr h="844784">
                <a:tc>
                  <a:txBody>
                    <a:bodyPr/>
                    <a:lstStyle/>
                    <a:p>
                      <a:pPr marL="0" marR="0">
                        <a:lnSpc>
                          <a:spcPct val="115000"/>
                        </a:lnSpc>
                        <a:spcBef>
                          <a:spcPts val="0"/>
                        </a:spcBef>
                        <a:spcAft>
                          <a:spcPts val="0"/>
                        </a:spcAft>
                      </a:pPr>
                      <a:r>
                        <a:rPr lang="en-US" sz="1100" b="1" dirty="0">
                          <a:effectLst/>
                          <a:latin typeface="Calibri" panose="020F0502020204030204" pitchFamily="34" charset="0"/>
                        </a:rPr>
                        <a:t>Lymph+Plasmid to Lymph Control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lumMod val="50000"/>
                      </a:schemeClr>
                    </a:solidFill>
                  </a:tcPr>
                </a:tc>
                <a:tc>
                  <a:txBody>
                    <a:bodyPr/>
                    <a:lstStyle/>
                    <a:p>
                      <a:pPr marL="0" marR="0">
                        <a:lnSpc>
                          <a:spcPct val="115000"/>
                        </a:lnSpc>
                        <a:spcBef>
                          <a:spcPts val="0"/>
                        </a:spcBef>
                        <a:spcAft>
                          <a:spcPts val="0"/>
                        </a:spcAft>
                      </a:pPr>
                      <a:r>
                        <a:rPr lang="en-US" sz="1100" b="1">
                          <a:effectLst/>
                          <a:latin typeface="Calibri" panose="020F0502020204030204" pitchFamily="34" charset="0"/>
                        </a:rPr>
                        <a:t>1.0893</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b="1">
                          <a:effectLst/>
                          <a:latin typeface="Calibri" panose="020F0502020204030204" pitchFamily="34" charset="0"/>
                        </a:rPr>
                        <a:t>0.1523</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b="1" dirty="0">
                          <a:effectLst/>
                          <a:latin typeface="Calibri" panose="020F0502020204030204" pitchFamily="34" charset="0"/>
                        </a:rPr>
                        <a:t>MSD</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pic>
        <p:nvPicPr>
          <p:cNvPr id="6" name="Picture 5"/>
          <p:cNvPicPr>
            <a:picLocks noChangeAspect="1"/>
          </p:cNvPicPr>
          <p:nvPr/>
        </p:nvPicPr>
        <p:blipFill>
          <a:blip r:embed="rId2"/>
          <a:stretch>
            <a:fillRect/>
          </a:stretch>
        </p:blipFill>
        <p:spPr>
          <a:xfrm>
            <a:off x="4858603" y="1842448"/>
            <a:ext cx="4285397" cy="5015552"/>
          </a:xfrm>
          <a:prstGeom prst="rect">
            <a:avLst/>
          </a:prstGeom>
        </p:spPr>
      </p:pic>
    </p:spTree>
    <p:extLst>
      <p:ext uri="{BB962C8B-B14F-4D97-AF65-F5344CB8AC3E}">
        <p14:creationId xmlns="" xmlns:p14="http://schemas.microsoft.com/office/powerpoint/2010/main" val="348370975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itchFamily="34" charset="0"/>
              </a:rPr>
              <a:t>Results and Discussion</a:t>
            </a:r>
            <a:br>
              <a:rPr lang="en-US" dirty="0" smtClean="0">
                <a:latin typeface="Calibri" pitchFamily="34" charset="0"/>
              </a:rPr>
            </a:br>
            <a:endParaRPr lang="en-US" sz="2800" dirty="0">
              <a:latin typeface="Calibri" pitchFamily="34" charset="0"/>
            </a:endParaRPr>
          </a:p>
        </p:txBody>
      </p:sp>
      <p:pic>
        <p:nvPicPr>
          <p:cNvPr id="6146"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718457" y="2537928"/>
            <a:ext cx="7968343" cy="42547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8315810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latin typeface="Calibri" panose="020F0502020204030204" pitchFamily="34" charset="0"/>
              </a:rPr>
              <a:t>Results and Discussion</a:t>
            </a:r>
            <a:br>
              <a:rPr lang="en-US" dirty="0" smtClean="0">
                <a:latin typeface="Calibri" panose="020F0502020204030204" pitchFamily="34" charset="0"/>
              </a:rPr>
            </a:br>
            <a:r>
              <a:rPr lang="en-US" sz="2800" dirty="0" smtClean="0">
                <a:latin typeface="Calibri" panose="020F0502020204030204" pitchFamily="34" charset="0"/>
              </a:rPr>
              <a:t>Cell Means Chart</a:t>
            </a:r>
            <a:endParaRPr lang="en-US" sz="2800" dirty="0">
              <a:latin typeface="Calibri" panose="020F0502020204030204" pitchFamily="34" charset="0"/>
            </a:endParaRPr>
          </a:p>
        </p:txBody>
      </p:sp>
      <p:graphicFrame>
        <p:nvGraphicFramePr>
          <p:cNvPr id="8" name="Table 7"/>
          <p:cNvGraphicFramePr>
            <a:graphicFrameLocks noGrp="1"/>
          </p:cNvGraphicFramePr>
          <p:nvPr>
            <p:extLst>
              <p:ext uri="{D42A27DB-BD31-4B8C-83A1-F6EECF244321}">
                <p14:modId xmlns="" xmlns:p14="http://schemas.microsoft.com/office/powerpoint/2010/main" val="2882157441"/>
              </p:ext>
            </p:extLst>
          </p:nvPr>
        </p:nvGraphicFramePr>
        <p:xfrm>
          <a:off x="1" y="2204112"/>
          <a:ext cx="4754499" cy="4632555"/>
        </p:xfrm>
        <a:graphic>
          <a:graphicData uri="http://schemas.openxmlformats.org/drawingml/2006/table">
            <a:tbl>
              <a:tblPr firstRow="1" firstCol="1" bandRow="1">
                <a:tableStyleId>{5C22544A-7EE6-4342-B048-85BDC9FD1C3A}</a:tableStyleId>
              </a:tblPr>
              <a:tblGrid>
                <a:gridCol w="835612"/>
                <a:gridCol w="791423"/>
                <a:gridCol w="802347"/>
                <a:gridCol w="802347"/>
                <a:gridCol w="802843"/>
                <a:gridCol w="719927"/>
              </a:tblGrid>
              <a:tr h="221614">
                <a:tc>
                  <a:txBody>
                    <a:bodyPr/>
                    <a:lstStyle/>
                    <a:p>
                      <a:pPr>
                        <a:spcAft>
                          <a:spcPts val="0"/>
                        </a:spcAft>
                      </a:pPr>
                      <a:r>
                        <a:rPr lang="en-US" sz="1100" b="1" dirty="0">
                          <a:effectLst/>
                          <a:latin typeface="Calibri" panose="020F0502020204030204" pitchFamily="34" charset="0"/>
                        </a:rPr>
                        <a:t>Summary</a:t>
                      </a:r>
                    </a:p>
                  </a:txBody>
                  <a:tcPr marL="63644" marR="63644"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48 Hours</a:t>
                      </a:r>
                    </a:p>
                  </a:txBody>
                  <a:tcPr marL="63644" marR="63644"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72 Hours</a:t>
                      </a:r>
                    </a:p>
                  </a:txBody>
                  <a:tcPr marL="63644" marR="63644"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96 Hours</a:t>
                      </a:r>
                    </a:p>
                  </a:txBody>
                  <a:tcPr marL="63644" marR="63644"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120 Hours</a:t>
                      </a:r>
                    </a:p>
                  </a:txBody>
                  <a:tcPr marL="63644" marR="63644"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Total</a:t>
                      </a:r>
                    </a:p>
                  </a:txBody>
                  <a:tcPr marL="63644" marR="63644" marT="0" marB="0">
                    <a:solidFill>
                      <a:schemeClr val="bg2">
                        <a:lumMod val="50000"/>
                      </a:schemeClr>
                    </a:solidFill>
                  </a:tcPr>
                </a:tc>
              </a:tr>
              <a:tr h="221614">
                <a:tc>
                  <a:txBody>
                    <a:bodyPr/>
                    <a:lstStyle/>
                    <a:p>
                      <a:pPr>
                        <a:spcAft>
                          <a:spcPts val="0"/>
                        </a:spcAft>
                      </a:pPr>
                      <a:r>
                        <a:rPr lang="en-US" sz="1400" b="1" i="1" dirty="0">
                          <a:effectLst/>
                          <a:latin typeface="Calibri" panose="020F0502020204030204" pitchFamily="34" charset="0"/>
                        </a:rPr>
                        <a:t>Construct</a:t>
                      </a:r>
                    </a:p>
                  </a:txBody>
                  <a:tcPr marL="63644" marR="63644" marT="0" marB="0">
                    <a:solidFill>
                      <a:schemeClr val="bg2">
                        <a:lumMod val="50000"/>
                      </a:schemeClr>
                    </a:solidFill>
                  </a:tcPr>
                </a:tc>
                <a:tc>
                  <a:txBody>
                    <a:bodyPr/>
                    <a:lstStyle/>
                    <a:p>
                      <a:pPr>
                        <a:spcAft>
                          <a:spcPts val="0"/>
                        </a:spcAft>
                      </a:pPr>
                      <a:r>
                        <a:rPr lang="en-US" sz="1100" b="1" dirty="0">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r>
              <a:tr h="221614">
                <a:tc>
                  <a:txBody>
                    <a:bodyPr/>
                    <a:lstStyle/>
                    <a:p>
                      <a:pPr>
                        <a:spcAft>
                          <a:spcPts val="0"/>
                        </a:spcAft>
                      </a:pPr>
                      <a:r>
                        <a:rPr lang="en-US" sz="1100" b="1" dirty="0">
                          <a:effectLst/>
                          <a:latin typeface="Calibri" panose="020F0502020204030204" pitchFamily="34" charset="0"/>
                        </a:rPr>
                        <a:t>Count</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3</a:t>
                      </a:r>
                    </a:p>
                  </a:txBody>
                  <a:tcPr marL="63644" marR="63644" marT="0" marB="0"/>
                </a:tc>
                <a:tc>
                  <a:txBody>
                    <a:bodyPr/>
                    <a:lstStyle/>
                    <a:p>
                      <a:pPr>
                        <a:spcAft>
                          <a:spcPts val="0"/>
                        </a:spcAft>
                      </a:pPr>
                      <a:r>
                        <a:rPr lang="en-US" sz="1100" b="1">
                          <a:effectLst/>
                          <a:latin typeface="Calibri" panose="020F0502020204030204" pitchFamily="34" charset="0"/>
                        </a:rPr>
                        <a:t>3</a:t>
                      </a:r>
                    </a:p>
                  </a:txBody>
                  <a:tcPr marL="63644" marR="63644" marT="0" marB="0"/>
                </a:tc>
                <a:tc>
                  <a:txBody>
                    <a:bodyPr/>
                    <a:lstStyle/>
                    <a:p>
                      <a:pPr>
                        <a:spcAft>
                          <a:spcPts val="0"/>
                        </a:spcAft>
                      </a:pPr>
                      <a:r>
                        <a:rPr lang="en-US" sz="1100" b="1">
                          <a:effectLst/>
                          <a:latin typeface="Calibri" panose="020F0502020204030204" pitchFamily="34" charset="0"/>
                        </a:rPr>
                        <a:t>3</a:t>
                      </a:r>
                    </a:p>
                  </a:txBody>
                  <a:tcPr marL="63644" marR="63644" marT="0" marB="0"/>
                </a:tc>
                <a:tc>
                  <a:txBody>
                    <a:bodyPr/>
                    <a:lstStyle/>
                    <a:p>
                      <a:pPr>
                        <a:spcAft>
                          <a:spcPts val="0"/>
                        </a:spcAft>
                      </a:pPr>
                      <a:r>
                        <a:rPr lang="en-US" sz="1100" b="1">
                          <a:effectLst/>
                          <a:latin typeface="Calibri" panose="020F0502020204030204" pitchFamily="34" charset="0"/>
                        </a:rPr>
                        <a:t>3</a:t>
                      </a:r>
                    </a:p>
                  </a:txBody>
                  <a:tcPr marL="63644" marR="63644" marT="0" marB="0"/>
                </a:tc>
                <a:tc>
                  <a:txBody>
                    <a:bodyPr/>
                    <a:lstStyle/>
                    <a:p>
                      <a:pPr>
                        <a:spcAft>
                          <a:spcPts val="0"/>
                        </a:spcAft>
                      </a:pPr>
                      <a:r>
                        <a:rPr lang="en-US" sz="1100" b="1">
                          <a:effectLst/>
                          <a:latin typeface="Calibri" panose="020F0502020204030204" pitchFamily="34" charset="0"/>
                        </a:rPr>
                        <a:t>12</a:t>
                      </a:r>
                    </a:p>
                  </a:txBody>
                  <a:tcPr marL="63644" marR="63644" marT="0" marB="0"/>
                </a:tc>
              </a:tr>
              <a:tr h="221614">
                <a:tc>
                  <a:txBody>
                    <a:bodyPr/>
                    <a:lstStyle/>
                    <a:p>
                      <a:pPr>
                        <a:spcAft>
                          <a:spcPts val="0"/>
                        </a:spcAft>
                      </a:pPr>
                      <a:r>
                        <a:rPr lang="en-US" sz="1100" b="1" dirty="0">
                          <a:effectLst/>
                          <a:latin typeface="Calibri" panose="020F0502020204030204" pitchFamily="34" charset="0"/>
                        </a:rPr>
                        <a:t>Sum</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0.5380</a:t>
                      </a:r>
                    </a:p>
                  </a:txBody>
                  <a:tcPr marL="63644" marR="63644" marT="0" marB="0"/>
                </a:tc>
                <a:tc>
                  <a:txBody>
                    <a:bodyPr/>
                    <a:lstStyle/>
                    <a:p>
                      <a:pPr>
                        <a:spcAft>
                          <a:spcPts val="0"/>
                        </a:spcAft>
                      </a:pPr>
                      <a:r>
                        <a:rPr lang="en-US" sz="1100" b="1">
                          <a:effectLst/>
                          <a:latin typeface="Calibri" panose="020F0502020204030204" pitchFamily="34" charset="0"/>
                        </a:rPr>
                        <a:t>0.9360</a:t>
                      </a:r>
                    </a:p>
                  </a:txBody>
                  <a:tcPr marL="63644" marR="63644" marT="0" marB="0"/>
                </a:tc>
                <a:tc>
                  <a:txBody>
                    <a:bodyPr/>
                    <a:lstStyle/>
                    <a:p>
                      <a:pPr>
                        <a:spcAft>
                          <a:spcPts val="0"/>
                        </a:spcAft>
                      </a:pPr>
                      <a:r>
                        <a:rPr lang="en-US" sz="1100" b="1">
                          <a:effectLst/>
                          <a:latin typeface="Calibri" panose="020F0502020204030204" pitchFamily="34" charset="0"/>
                        </a:rPr>
                        <a:t>0.9480</a:t>
                      </a:r>
                    </a:p>
                  </a:txBody>
                  <a:tcPr marL="63644" marR="63644" marT="0" marB="0"/>
                </a:tc>
                <a:tc>
                  <a:txBody>
                    <a:bodyPr/>
                    <a:lstStyle/>
                    <a:p>
                      <a:pPr>
                        <a:spcAft>
                          <a:spcPts val="0"/>
                        </a:spcAft>
                      </a:pPr>
                      <a:r>
                        <a:rPr lang="en-US" sz="1100" b="1">
                          <a:effectLst/>
                          <a:latin typeface="Calibri" panose="020F0502020204030204" pitchFamily="34" charset="0"/>
                        </a:rPr>
                        <a:t>0.9160</a:t>
                      </a:r>
                    </a:p>
                  </a:txBody>
                  <a:tcPr marL="63644" marR="63644" marT="0" marB="0"/>
                </a:tc>
                <a:tc>
                  <a:txBody>
                    <a:bodyPr/>
                    <a:lstStyle/>
                    <a:p>
                      <a:pPr>
                        <a:spcAft>
                          <a:spcPts val="0"/>
                        </a:spcAft>
                      </a:pPr>
                      <a:r>
                        <a:rPr lang="en-US" sz="1100" b="1">
                          <a:effectLst/>
                          <a:latin typeface="Calibri" panose="020F0502020204030204" pitchFamily="34" charset="0"/>
                        </a:rPr>
                        <a:t>3.3380</a:t>
                      </a:r>
                    </a:p>
                  </a:txBody>
                  <a:tcPr marL="63644" marR="63644" marT="0" marB="0"/>
                </a:tc>
              </a:tr>
              <a:tr h="221614">
                <a:tc>
                  <a:txBody>
                    <a:bodyPr/>
                    <a:lstStyle/>
                    <a:p>
                      <a:pPr>
                        <a:spcAft>
                          <a:spcPts val="0"/>
                        </a:spcAft>
                      </a:pPr>
                      <a:r>
                        <a:rPr lang="en-US" sz="1100" b="1" dirty="0">
                          <a:effectLst/>
                          <a:latin typeface="Calibri" panose="020F0502020204030204" pitchFamily="34" charset="0"/>
                        </a:rPr>
                        <a:t>Average</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0.9317</a:t>
                      </a:r>
                    </a:p>
                  </a:txBody>
                  <a:tcPr marL="63644" marR="63644" marT="0" marB="0"/>
                </a:tc>
                <a:tc>
                  <a:txBody>
                    <a:bodyPr/>
                    <a:lstStyle/>
                    <a:p>
                      <a:pPr>
                        <a:spcAft>
                          <a:spcPts val="0"/>
                        </a:spcAft>
                      </a:pPr>
                      <a:r>
                        <a:rPr lang="en-US" sz="1100" b="1">
                          <a:effectLst/>
                          <a:latin typeface="Calibri" panose="020F0502020204030204" pitchFamily="34" charset="0"/>
                        </a:rPr>
                        <a:t>0.3120</a:t>
                      </a:r>
                    </a:p>
                  </a:txBody>
                  <a:tcPr marL="63644" marR="63644" marT="0" marB="0"/>
                </a:tc>
                <a:tc>
                  <a:txBody>
                    <a:bodyPr/>
                    <a:lstStyle/>
                    <a:p>
                      <a:pPr>
                        <a:spcAft>
                          <a:spcPts val="0"/>
                        </a:spcAft>
                      </a:pPr>
                      <a:r>
                        <a:rPr lang="en-US" sz="1100" b="1">
                          <a:effectLst/>
                          <a:latin typeface="Calibri" panose="020F0502020204030204" pitchFamily="34" charset="0"/>
                        </a:rPr>
                        <a:t>0.3160</a:t>
                      </a:r>
                    </a:p>
                  </a:txBody>
                  <a:tcPr marL="63644" marR="63644" marT="0" marB="0"/>
                </a:tc>
                <a:tc>
                  <a:txBody>
                    <a:bodyPr/>
                    <a:lstStyle/>
                    <a:p>
                      <a:pPr>
                        <a:spcAft>
                          <a:spcPts val="0"/>
                        </a:spcAft>
                      </a:pPr>
                      <a:r>
                        <a:rPr lang="en-US" sz="1100" b="1">
                          <a:effectLst/>
                          <a:latin typeface="Calibri" panose="020F0502020204030204" pitchFamily="34" charset="0"/>
                        </a:rPr>
                        <a:t>0.3053</a:t>
                      </a:r>
                    </a:p>
                  </a:txBody>
                  <a:tcPr marL="63644" marR="63644" marT="0" marB="0"/>
                </a:tc>
                <a:tc>
                  <a:txBody>
                    <a:bodyPr/>
                    <a:lstStyle/>
                    <a:p>
                      <a:pPr>
                        <a:spcAft>
                          <a:spcPts val="0"/>
                        </a:spcAft>
                      </a:pPr>
                      <a:r>
                        <a:rPr lang="en-US" sz="1100" b="1">
                          <a:effectLst/>
                          <a:latin typeface="Calibri" panose="020F0502020204030204" pitchFamily="34" charset="0"/>
                        </a:rPr>
                        <a:t>0.2782</a:t>
                      </a:r>
                    </a:p>
                  </a:txBody>
                  <a:tcPr marL="63644" marR="63644" marT="0" marB="0"/>
                </a:tc>
              </a:tr>
              <a:tr h="200275">
                <a:tc>
                  <a:txBody>
                    <a:bodyPr/>
                    <a:lstStyle/>
                    <a:p>
                      <a:pPr>
                        <a:spcAft>
                          <a:spcPts val="0"/>
                        </a:spcAft>
                      </a:pPr>
                      <a:r>
                        <a:rPr lang="en-US" sz="1100" b="1" dirty="0">
                          <a:effectLst/>
                          <a:latin typeface="Calibri" panose="020F0502020204030204" pitchFamily="34" charset="0"/>
                        </a:rPr>
                        <a:t>Variance</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0.0003</a:t>
                      </a:r>
                    </a:p>
                  </a:txBody>
                  <a:tcPr marL="63644" marR="63644" marT="0" marB="0"/>
                </a:tc>
                <a:tc>
                  <a:txBody>
                    <a:bodyPr/>
                    <a:lstStyle/>
                    <a:p>
                      <a:pPr>
                        <a:spcAft>
                          <a:spcPts val="0"/>
                        </a:spcAft>
                      </a:pPr>
                      <a:r>
                        <a:rPr lang="en-US" sz="1100" b="1">
                          <a:effectLst/>
                          <a:latin typeface="Calibri" panose="020F0502020204030204" pitchFamily="34" charset="0"/>
                        </a:rPr>
                        <a:t>9.1E-05</a:t>
                      </a:r>
                    </a:p>
                  </a:txBody>
                  <a:tcPr marL="63644" marR="63644" marT="0" marB="0"/>
                </a:tc>
                <a:tc>
                  <a:txBody>
                    <a:bodyPr/>
                    <a:lstStyle/>
                    <a:p>
                      <a:pPr>
                        <a:spcAft>
                          <a:spcPts val="0"/>
                        </a:spcAft>
                      </a:pPr>
                      <a:r>
                        <a:rPr lang="en-US" sz="1100" b="1">
                          <a:effectLst/>
                          <a:latin typeface="Calibri" panose="020F0502020204030204" pitchFamily="34" charset="0"/>
                        </a:rPr>
                        <a:t>4.3E-05</a:t>
                      </a:r>
                    </a:p>
                  </a:txBody>
                  <a:tcPr marL="63644" marR="63644" marT="0" marB="0"/>
                </a:tc>
                <a:tc>
                  <a:txBody>
                    <a:bodyPr/>
                    <a:lstStyle/>
                    <a:p>
                      <a:pPr>
                        <a:spcAft>
                          <a:spcPts val="0"/>
                        </a:spcAft>
                      </a:pPr>
                      <a:r>
                        <a:rPr lang="en-US" sz="1100" b="1">
                          <a:effectLst/>
                          <a:latin typeface="Calibri" panose="020F0502020204030204" pitchFamily="34" charset="0"/>
                        </a:rPr>
                        <a:t>1.63E-05</a:t>
                      </a:r>
                    </a:p>
                  </a:txBody>
                  <a:tcPr marL="63644" marR="63644" marT="0" marB="0"/>
                </a:tc>
                <a:tc>
                  <a:txBody>
                    <a:bodyPr/>
                    <a:lstStyle/>
                    <a:p>
                      <a:pPr>
                        <a:spcAft>
                          <a:spcPts val="0"/>
                        </a:spcAft>
                      </a:pPr>
                      <a:r>
                        <a:rPr lang="en-US" sz="1100" b="1">
                          <a:effectLst/>
                          <a:latin typeface="Calibri" panose="020F0502020204030204" pitchFamily="34" charset="0"/>
                        </a:rPr>
                        <a:t>0.0036</a:t>
                      </a:r>
                    </a:p>
                  </a:txBody>
                  <a:tcPr marL="63644" marR="63644" marT="0" marB="0"/>
                </a:tc>
              </a:tr>
              <a:tr h="221614">
                <a:tc>
                  <a:txBody>
                    <a:bodyPr/>
                    <a:lstStyle/>
                    <a:p>
                      <a:pPr>
                        <a:spcAft>
                          <a:spcPts val="0"/>
                        </a:spcAft>
                      </a:pPr>
                      <a:r>
                        <a:rPr lang="en-US" sz="1400" b="1" i="1" dirty="0">
                          <a:effectLst/>
                          <a:latin typeface="Calibri" panose="020F0502020204030204" pitchFamily="34" charset="0"/>
                        </a:rPr>
                        <a:t>siRNA</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r>
              <a:tr h="221614">
                <a:tc>
                  <a:txBody>
                    <a:bodyPr/>
                    <a:lstStyle/>
                    <a:p>
                      <a:pPr>
                        <a:spcAft>
                          <a:spcPts val="0"/>
                        </a:spcAft>
                      </a:pPr>
                      <a:r>
                        <a:rPr lang="en-US" sz="1100" b="1" dirty="0">
                          <a:effectLst/>
                          <a:latin typeface="Calibri" panose="020F0502020204030204" pitchFamily="34" charset="0"/>
                        </a:rPr>
                        <a:t>Count</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3</a:t>
                      </a:r>
                    </a:p>
                  </a:txBody>
                  <a:tcPr marL="63644" marR="63644" marT="0" marB="0"/>
                </a:tc>
                <a:tc>
                  <a:txBody>
                    <a:bodyPr/>
                    <a:lstStyle/>
                    <a:p>
                      <a:pPr>
                        <a:spcAft>
                          <a:spcPts val="0"/>
                        </a:spcAft>
                      </a:pPr>
                      <a:r>
                        <a:rPr lang="en-US" sz="1100" b="1">
                          <a:effectLst/>
                          <a:latin typeface="Calibri" panose="020F0502020204030204" pitchFamily="34" charset="0"/>
                        </a:rPr>
                        <a:t>3</a:t>
                      </a:r>
                    </a:p>
                  </a:txBody>
                  <a:tcPr marL="63644" marR="63644" marT="0" marB="0"/>
                </a:tc>
                <a:tc>
                  <a:txBody>
                    <a:bodyPr/>
                    <a:lstStyle/>
                    <a:p>
                      <a:pPr>
                        <a:spcAft>
                          <a:spcPts val="0"/>
                        </a:spcAft>
                      </a:pPr>
                      <a:r>
                        <a:rPr lang="en-US" sz="1100" b="1">
                          <a:effectLst/>
                          <a:latin typeface="Calibri" panose="020F0502020204030204" pitchFamily="34" charset="0"/>
                        </a:rPr>
                        <a:t>3</a:t>
                      </a:r>
                    </a:p>
                  </a:txBody>
                  <a:tcPr marL="63644" marR="63644" marT="0" marB="0"/>
                </a:tc>
                <a:tc>
                  <a:txBody>
                    <a:bodyPr/>
                    <a:lstStyle/>
                    <a:p>
                      <a:pPr>
                        <a:spcAft>
                          <a:spcPts val="0"/>
                        </a:spcAft>
                      </a:pPr>
                      <a:r>
                        <a:rPr lang="en-US" sz="1100" b="1">
                          <a:effectLst/>
                          <a:latin typeface="Calibri" panose="020F0502020204030204" pitchFamily="34" charset="0"/>
                        </a:rPr>
                        <a:t>3</a:t>
                      </a:r>
                    </a:p>
                  </a:txBody>
                  <a:tcPr marL="63644" marR="63644" marT="0" marB="0"/>
                </a:tc>
                <a:tc>
                  <a:txBody>
                    <a:bodyPr/>
                    <a:lstStyle/>
                    <a:p>
                      <a:pPr>
                        <a:spcAft>
                          <a:spcPts val="0"/>
                        </a:spcAft>
                      </a:pPr>
                      <a:r>
                        <a:rPr lang="en-US" sz="1100" b="1">
                          <a:effectLst/>
                          <a:latin typeface="Calibri" panose="020F0502020204030204" pitchFamily="34" charset="0"/>
                        </a:rPr>
                        <a:t>12</a:t>
                      </a:r>
                    </a:p>
                  </a:txBody>
                  <a:tcPr marL="63644" marR="63644" marT="0" marB="0"/>
                </a:tc>
              </a:tr>
              <a:tr h="221614">
                <a:tc>
                  <a:txBody>
                    <a:bodyPr/>
                    <a:lstStyle/>
                    <a:p>
                      <a:pPr>
                        <a:spcAft>
                          <a:spcPts val="0"/>
                        </a:spcAft>
                      </a:pPr>
                      <a:r>
                        <a:rPr lang="en-US" sz="1100" b="1" dirty="0">
                          <a:effectLst/>
                          <a:latin typeface="Calibri" panose="020F0502020204030204" pitchFamily="34" charset="0"/>
                        </a:rPr>
                        <a:t>Sum</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0.7960</a:t>
                      </a:r>
                    </a:p>
                  </a:txBody>
                  <a:tcPr marL="63644" marR="63644" marT="0" marB="0"/>
                </a:tc>
                <a:tc>
                  <a:txBody>
                    <a:bodyPr/>
                    <a:lstStyle/>
                    <a:p>
                      <a:pPr>
                        <a:spcAft>
                          <a:spcPts val="0"/>
                        </a:spcAft>
                      </a:pPr>
                      <a:r>
                        <a:rPr lang="en-US" sz="1100" b="1">
                          <a:effectLst/>
                          <a:latin typeface="Calibri" panose="020F0502020204030204" pitchFamily="34" charset="0"/>
                        </a:rPr>
                        <a:t>1.1220</a:t>
                      </a:r>
                    </a:p>
                  </a:txBody>
                  <a:tcPr marL="63644" marR="63644" marT="0" marB="0"/>
                </a:tc>
                <a:tc>
                  <a:txBody>
                    <a:bodyPr/>
                    <a:lstStyle/>
                    <a:p>
                      <a:pPr>
                        <a:spcAft>
                          <a:spcPts val="0"/>
                        </a:spcAft>
                      </a:pPr>
                      <a:r>
                        <a:rPr lang="en-US" sz="1100" b="1">
                          <a:effectLst/>
                          <a:latin typeface="Calibri" panose="020F0502020204030204" pitchFamily="34" charset="0"/>
                        </a:rPr>
                        <a:t>1.3810</a:t>
                      </a:r>
                    </a:p>
                  </a:txBody>
                  <a:tcPr marL="63644" marR="63644" marT="0" marB="0"/>
                </a:tc>
                <a:tc>
                  <a:txBody>
                    <a:bodyPr/>
                    <a:lstStyle/>
                    <a:p>
                      <a:pPr>
                        <a:spcAft>
                          <a:spcPts val="0"/>
                        </a:spcAft>
                      </a:pPr>
                      <a:r>
                        <a:rPr lang="en-US" sz="1100" b="1">
                          <a:effectLst/>
                          <a:latin typeface="Calibri" panose="020F0502020204030204" pitchFamily="34" charset="0"/>
                        </a:rPr>
                        <a:t>1.1390</a:t>
                      </a:r>
                    </a:p>
                  </a:txBody>
                  <a:tcPr marL="63644" marR="63644" marT="0" marB="0"/>
                </a:tc>
                <a:tc>
                  <a:txBody>
                    <a:bodyPr/>
                    <a:lstStyle/>
                    <a:p>
                      <a:pPr>
                        <a:spcAft>
                          <a:spcPts val="0"/>
                        </a:spcAft>
                      </a:pPr>
                      <a:r>
                        <a:rPr lang="en-US" sz="1100" b="1">
                          <a:effectLst/>
                          <a:latin typeface="Calibri" panose="020F0502020204030204" pitchFamily="34" charset="0"/>
                        </a:rPr>
                        <a:t>4.4380</a:t>
                      </a:r>
                    </a:p>
                  </a:txBody>
                  <a:tcPr marL="63644" marR="63644" marT="0" marB="0"/>
                </a:tc>
              </a:tr>
              <a:tr h="221614">
                <a:tc>
                  <a:txBody>
                    <a:bodyPr/>
                    <a:lstStyle/>
                    <a:p>
                      <a:pPr>
                        <a:spcAft>
                          <a:spcPts val="0"/>
                        </a:spcAft>
                      </a:pPr>
                      <a:r>
                        <a:rPr lang="en-US" sz="1100" b="1" dirty="0">
                          <a:effectLst/>
                          <a:latin typeface="Calibri" panose="020F0502020204030204" pitchFamily="34" charset="0"/>
                        </a:rPr>
                        <a:t>Average</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0.2653</a:t>
                      </a:r>
                    </a:p>
                  </a:txBody>
                  <a:tcPr marL="63644" marR="63644" marT="0" marB="0"/>
                </a:tc>
                <a:tc>
                  <a:txBody>
                    <a:bodyPr/>
                    <a:lstStyle/>
                    <a:p>
                      <a:pPr>
                        <a:spcAft>
                          <a:spcPts val="0"/>
                        </a:spcAft>
                      </a:pPr>
                      <a:r>
                        <a:rPr lang="en-US" sz="1100" b="1">
                          <a:effectLst/>
                          <a:latin typeface="Calibri" panose="020F0502020204030204" pitchFamily="34" charset="0"/>
                        </a:rPr>
                        <a:t>0.3740</a:t>
                      </a:r>
                    </a:p>
                  </a:txBody>
                  <a:tcPr marL="63644" marR="63644" marT="0" marB="0"/>
                </a:tc>
                <a:tc>
                  <a:txBody>
                    <a:bodyPr/>
                    <a:lstStyle/>
                    <a:p>
                      <a:pPr>
                        <a:spcAft>
                          <a:spcPts val="0"/>
                        </a:spcAft>
                      </a:pPr>
                      <a:r>
                        <a:rPr lang="en-US" sz="1100" b="1">
                          <a:effectLst/>
                          <a:latin typeface="Calibri" panose="020F0502020204030204" pitchFamily="34" charset="0"/>
                        </a:rPr>
                        <a:t>0.4603</a:t>
                      </a:r>
                    </a:p>
                  </a:txBody>
                  <a:tcPr marL="63644" marR="63644" marT="0" marB="0"/>
                </a:tc>
                <a:tc>
                  <a:txBody>
                    <a:bodyPr/>
                    <a:lstStyle/>
                    <a:p>
                      <a:pPr>
                        <a:spcAft>
                          <a:spcPts val="0"/>
                        </a:spcAft>
                      </a:pPr>
                      <a:r>
                        <a:rPr lang="en-US" sz="1100" b="1">
                          <a:effectLst/>
                          <a:latin typeface="Calibri" panose="020F0502020204030204" pitchFamily="34" charset="0"/>
                        </a:rPr>
                        <a:t>0.3797</a:t>
                      </a:r>
                    </a:p>
                  </a:txBody>
                  <a:tcPr marL="63644" marR="63644" marT="0" marB="0"/>
                </a:tc>
                <a:tc>
                  <a:txBody>
                    <a:bodyPr/>
                    <a:lstStyle/>
                    <a:p>
                      <a:pPr>
                        <a:spcAft>
                          <a:spcPts val="0"/>
                        </a:spcAft>
                      </a:pPr>
                      <a:r>
                        <a:rPr lang="en-US" sz="1100" b="1">
                          <a:effectLst/>
                          <a:latin typeface="Calibri" panose="020F0502020204030204" pitchFamily="34" charset="0"/>
                        </a:rPr>
                        <a:t>0.3698</a:t>
                      </a:r>
                    </a:p>
                  </a:txBody>
                  <a:tcPr marL="63644" marR="63644" marT="0" marB="0"/>
                </a:tc>
              </a:tr>
              <a:tr h="221614">
                <a:tc>
                  <a:txBody>
                    <a:bodyPr/>
                    <a:lstStyle/>
                    <a:p>
                      <a:pPr>
                        <a:spcAft>
                          <a:spcPts val="0"/>
                        </a:spcAft>
                      </a:pPr>
                      <a:r>
                        <a:rPr lang="en-US" sz="1100" b="1" dirty="0">
                          <a:effectLst/>
                          <a:latin typeface="Calibri" panose="020F0502020204030204" pitchFamily="34" charset="0"/>
                        </a:rPr>
                        <a:t>Variance</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3.03E-05</a:t>
                      </a:r>
                    </a:p>
                  </a:txBody>
                  <a:tcPr marL="63644" marR="63644" marT="0" marB="0"/>
                </a:tc>
                <a:tc>
                  <a:txBody>
                    <a:bodyPr/>
                    <a:lstStyle/>
                    <a:p>
                      <a:pPr>
                        <a:spcAft>
                          <a:spcPts val="0"/>
                        </a:spcAft>
                      </a:pPr>
                      <a:r>
                        <a:rPr lang="en-US" sz="1100" b="1">
                          <a:effectLst/>
                          <a:latin typeface="Calibri" panose="020F0502020204030204" pitchFamily="34" charset="0"/>
                        </a:rPr>
                        <a:t>0.0001</a:t>
                      </a:r>
                    </a:p>
                  </a:txBody>
                  <a:tcPr marL="63644" marR="63644" marT="0" marB="0"/>
                </a:tc>
                <a:tc>
                  <a:txBody>
                    <a:bodyPr/>
                    <a:lstStyle/>
                    <a:p>
                      <a:pPr>
                        <a:spcAft>
                          <a:spcPts val="0"/>
                        </a:spcAft>
                      </a:pPr>
                      <a:r>
                        <a:rPr lang="en-US" sz="1100" b="1">
                          <a:effectLst/>
                          <a:latin typeface="Calibri" panose="020F0502020204030204" pitchFamily="34" charset="0"/>
                        </a:rPr>
                        <a:t>0.0001</a:t>
                      </a:r>
                    </a:p>
                  </a:txBody>
                  <a:tcPr marL="63644" marR="63644" marT="0" marB="0"/>
                </a:tc>
                <a:tc>
                  <a:txBody>
                    <a:bodyPr/>
                    <a:lstStyle/>
                    <a:p>
                      <a:pPr>
                        <a:spcAft>
                          <a:spcPts val="0"/>
                        </a:spcAft>
                      </a:pPr>
                      <a:r>
                        <a:rPr lang="en-US" sz="1100" b="1">
                          <a:effectLst/>
                          <a:latin typeface="Calibri" panose="020F0502020204030204" pitchFamily="34" charset="0"/>
                        </a:rPr>
                        <a:t>8.23E-05</a:t>
                      </a:r>
                    </a:p>
                  </a:txBody>
                  <a:tcPr marL="63644" marR="63644" marT="0" marB="0"/>
                </a:tc>
                <a:tc>
                  <a:txBody>
                    <a:bodyPr/>
                    <a:lstStyle/>
                    <a:p>
                      <a:pPr>
                        <a:spcAft>
                          <a:spcPts val="0"/>
                        </a:spcAft>
                      </a:pPr>
                      <a:r>
                        <a:rPr lang="en-US" sz="1100" b="1">
                          <a:effectLst/>
                          <a:latin typeface="Calibri" panose="020F0502020204030204" pitchFamily="34" charset="0"/>
                        </a:rPr>
                        <a:t>0.0053</a:t>
                      </a:r>
                    </a:p>
                  </a:txBody>
                  <a:tcPr marL="63644" marR="63644" marT="0" marB="0"/>
                </a:tc>
              </a:tr>
              <a:tr h="221614">
                <a:tc>
                  <a:txBody>
                    <a:bodyPr/>
                    <a:lstStyle/>
                    <a:p>
                      <a:pPr>
                        <a:spcAft>
                          <a:spcPts val="0"/>
                        </a:spcAft>
                      </a:pPr>
                      <a:r>
                        <a:rPr lang="en-US" sz="1400" b="1" i="1" dirty="0">
                          <a:effectLst/>
                          <a:latin typeface="Calibri" panose="020F0502020204030204" pitchFamily="34" charset="0"/>
                        </a:rPr>
                        <a:t>Control</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r>
              <a:tr h="221614">
                <a:tc>
                  <a:txBody>
                    <a:bodyPr/>
                    <a:lstStyle/>
                    <a:p>
                      <a:pPr>
                        <a:spcAft>
                          <a:spcPts val="0"/>
                        </a:spcAft>
                      </a:pPr>
                      <a:r>
                        <a:rPr lang="en-US" sz="1100" b="1" dirty="0">
                          <a:effectLst/>
                          <a:latin typeface="Calibri" panose="020F0502020204030204" pitchFamily="34" charset="0"/>
                        </a:rPr>
                        <a:t>Count</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3</a:t>
                      </a:r>
                    </a:p>
                  </a:txBody>
                  <a:tcPr marL="63644" marR="63644" marT="0" marB="0"/>
                </a:tc>
                <a:tc>
                  <a:txBody>
                    <a:bodyPr/>
                    <a:lstStyle/>
                    <a:p>
                      <a:pPr>
                        <a:spcAft>
                          <a:spcPts val="0"/>
                        </a:spcAft>
                      </a:pPr>
                      <a:r>
                        <a:rPr lang="en-US" sz="1100" b="1">
                          <a:effectLst/>
                          <a:latin typeface="Calibri" panose="020F0502020204030204" pitchFamily="34" charset="0"/>
                        </a:rPr>
                        <a:t>3</a:t>
                      </a:r>
                    </a:p>
                  </a:txBody>
                  <a:tcPr marL="63644" marR="63644" marT="0" marB="0"/>
                </a:tc>
                <a:tc>
                  <a:txBody>
                    <a:bodyPr/>
                    <a:lstStyle/>
                    <a:p>
                      <a:pPr>
                        <a:spcAft>
                          <a:spcPts val="0"/>
                        </a:spcAft>
                      </a:pPr>
                      <a:r>
                        <a:rPr lang="en-US" sz="1100" b="1">
                          <a:effectLst/>
                          <a:latin typeface="Calibri" panose="020F0502020204030204" pitchFamily="34" charset="0"/>
                        </a:rPr>
                        <a:t>3</a:t>
                      </a:r>
                    </a:p>
                  </a:txBody>
                  <a:tcPr marL="63644" marR="63644" marT="0" marB="0"/>
                </a:tc>
                <a:tc>
                  <a:txBody>
                    <a:bodyPr/>
                    <a:lstStyle/>
                    <a:p>
                      <a:pPr>
                        <a:spcAft>
                          <a:spcPts val="0"/>
                        </a:spcAft>
                      </a:pPr>
                      <a:r>
                        <a:rPr lang="en-US" sz="1100" b="1">
                          <a:effectLst/>
                          <a:latin typeface="Calibri" panose="020F0502020204030204" pitchFamily="34" charset="0"/>
                        </a:rPr>
                        <a:t>3</a:t>
                      </a:r>
                    </a:p>
                  </a:txBody>
                  <a:tcPr marL="63644" marR="63644" marT="0" marB="0"/>
                </a:tc>
                <a:tc>
                  <a:txBody>
                    <a:bodyPr/>
                    <a:lstStyle/>
                    <a:p>
                      <a:pPr>
                        <a:spcAft>
                          <a:spcPts val="0"/>
                        </a:spcAft>
                      </a:pPr>
                      <a:r>
                        <a:rPr lang="en-US" sz="1100" b="1">
                          <a:effectLst/>
                          <a:latin typeface="Calibri" panose="020F0502020204030204" pitchFamily="34" charset="0"/>
                        </a:rPr>
                        <a:t>12</a:t>
                      </a:r>
                    </a:p>
                  </a:txBody>
                  <a:tcPr marL="63644" marR="63644" marT="0" marB="0"/>
                </a:tc>
              </a:tr>
              <a:tr h="221614">
                <a:tc>
                  <a:txBody>
                    <a:bodyPr/>
                    <a:lstStyle/>
                    <a:p>
                      <a:pPr>
                        <a:spcAft>
                          <a:spcPts val="0"/>
                        </a:spcAft>
                      </a:pPr>
                      <a:r>
                        <a:rPr lang="en-US" sz="1100" b="1" dirty="0">
                          <a:effectLst/>
                          <a:latin typeface="Calibri" panose="020F0502020204030204" pitchFamily="34" charset="0"/>
                        </a:rPr>
                        <a:t>Sum</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0.5790</a:t>
                      </a:r>
                    </a:p>
                  </a:txBody>
                  <a:tcPr marL="63644" marR="63644" marT="0" marB="0"/>
                </a:tc>
                <a:tc>
                  <a:txBody>
                    <a:bodyPr/>
                    <a:lstStyle/>
                    <a:p>
                      <a:pPr>
                        <a:spcAft>
                          <a:spcPts val="0"/>
                        </a:spcAft>
                      </a:pPr>
                      <a:r>
                        <a:rPr lang="en-US" sz="1100" b="1">
                          <a:effectLst/>
                          <a:latin typeface="Calibri" panose="020F0502020204030204" pitchFamily="34" charset="0"/>
                        </a:rPr>
                        <a:t>1.0300</a:t>
                      </a:r>
                    </a:p>
                  </a:txBody>
                  <a:tcPr marL="63644" marR="63644" marT="0" marB="0"/>
                </a:tc>
                <a:tc>
                  <a:txBody>
                    <a:bodyPr/>
                    <a:lstStyle/>
                    <a:p>
                      <a:pPr>
                        <a:spcAft>
                          <a:spcPts val="0"/>
                        </a:spcAft>
                      </a:pPr>
                      <a:r>
                        <a:rPr lang="en-US" sz="1100" b="1">
                          <a:effectLst/>
                          <a:latin typeface="Calibri" panose="020F0502020204030204" pitchFamily="34" charset="0"/>
                        </a:rPr>
                        <a:t>1.1480</a:t>
                      </a:r>
                    </a:p>
                  </a:txBody>
                  <a:tcPr marL="63644" marR="63644" marT="0" marB="0"/>
                </a:tc>
                <a:tc>
                  <a:txBody>
                    <a:bodyPr/>
                    <a:lstStyle/>
                    <a:p>
                      <a:pPr>
                        <a:spcAft>
                          <a:spcPts val="0"/>
                        </a:spcAft>
                      </a:pPr>
                      <a:r>
                        <a:rPr lang="en-US" sz="1100" b="1">
                          <a:effectLst/>
                          <a:latin typeface="Calibri" panose="020F0502020204030204" pitchFamily="34" charset="0"/>
                        </a:rPr>
                        <a:t>0.9950</a:t>
                      </a:r>
                    </a:p>
                  </a:txBody>
                  <a:tcPr marL="63644" marR="63644" marT="0" marB="0"/>
                </a:tc>
                <a:tc>
                  <a:txBody>
                    <a:bodyPr/>
                    <a:lstStyle/>
                    <a:p>
                      <a:pPr>
                        <a:spcAft>
                          <a:spcPts val="0"/>
                        </a:spcAft>
                      </a:pPr>
                      <a:r>
                        <a:rPr lang="en-US" sz="1100" b="1">
                          <a:effectLst/>
                          <a:latin typeface="Calibri" panose="020F0502020204030204" pitchFamily="34" charset="0"/>
                        </a:rPr>
                        <a:t>3.7520</a:t>
                      </a:r>
                    </a:p>
                  </a:txBody>
                  <a:tcPr marL="63644" marR="63644" marT="0" marB="0"/>
                </a:tc>
              </a:tr>
              <a:tr h="221614">
                <a:tc>
                  <a:txBody>
                    <a:bodyPr/>
                    <a:lstStyle/>
                    <a:p>
                      <a:pPr>
                        <a:spcAft>
                          <a:spcPts val="0"/>
                        </a:spcAft>
                      </a:pPr>
                      <a:r>
                        <a:rPr lang="en-US" sz="1100" b="1" dirty="0">
                          <a:effectLst/>
                          <a:latin typeface="Calibri" panose="020F0502020204030204" pitchFamily="34" charset="0"/>
                        </a:rPr>
                        <a:t>Average</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0.1930</a:t>
                      </a:r>
                    </a:p>
                  </a:txBody>
                  <a:tcPr marL="63644" marR="63644" marT="0" marB="0"/>
                </a:tc>
                <a:tc>
                  <a:txBody>
                    <a:bodyPr/>
                    <a:lstStyle/>
                    <a:p>
                      <a:pPr>
                        <a:spcAft>
                          <a:spcPts val="0"/>
                        </a:spcAft>
                      </a:pPr>
                      <a:r>
                        <a:rPr lang="en-US" sz="1100" b="1">
                          <a:effectLst/>
                          <a:latin typeface="Calibri" panose="020F0502020204030204" pitchFamily="34" charset="0"/>
                        </a:rPr>
                        <a:t>0.3433</a:t>
                      </a:r>
                    </a:p>
                  </a:txBody>
                  <a:tcPr marL="63644" marR="63644" marT="0" marB="0"/>
                </a:tc>
                <a:tc>
                  <a:txBody>
                    <a:bodyPr/>
                    <a:lstStyle/>
                    <a:p>
                      <a:pPr>
                        <a:spcAft>
                          <a:spcPts val="0"/>
                        </a:spcAft>
                      </a:pPr>
                      <a:r>
                        <a:rPr lang="en-US" sz="1100" b="1">
                          <a:effectLst/>
                          <a:latin typeface="Calibri" panose="020F0502020204030204" pitchFamily="34" charset="0"/>
                        </a:rPr>
                        <a:t>0.3827</a:t>
                      </a:r>
                    </a:p>
                  </a:txBody>
                  <a:tcPr marL="63644" marR="63644" marT="0" marB="0"/>
                </a:tc>
                <a:tc>
                  <a:txBody>
                    <a:bodyPr/>
                    <a:lstStyle/>
                    <a:p>
                      <a:pPr>
                        <a:spcAft>
                          <a:spcPts val="0"/>
                        </a:spcAft>
                      </a:pPr>
                      <a:r>
                        <a:rPr lang="en-US" sz="1100" b="1">
                          <a:effectLst/>
                          <a:latin typeface="Calibri" panose="020F0502020204030204" pitchFamily="34" charset="0"/>
                        </a:rPr>
                        <a:t>0.3317</a:t>
                      </a:r>
                    </a:p>
                  </a:txBody>
                  <a:tcPr marL="63644" marR="63644" marT="0" marB="0"/>
                </a:tc>
                <a:tc>
                  <a:txBody>
                    <a:bodyPr/>
                    <a:lstStyle/>
                    <a:p>
                      <a:pPr>
                        <a:spcAft>
                          <a:spcPts val="0"/>
                        </a:spcAft>
                      </a:pPr>
                      <a:r>
                        <a:rPr lang="en-US" sz="1100" b="1">
                          <a:effectLst/>
                          <a:latin typeface="Calibri" panose="020F0502020204030204" pitchFamily="34" charset="0"/>
                        </a:rPr>
                        <a:t>0.3127</a:t>
                      </a:r>
                    </a:p>
                  </a:txBody>
                  <a:tcPr marL="63644" marR="63644" marT="0" marB="0"/>
                </a:tc>
              </a:tr>
              <a:tr h="221614">
                <a:tc>
                  <a:txBody>
                    <a:bodyPr/>
                    <a:lstStyle/>
                    <a:p>
                      <a:pPr>
                        <a:spcAft>
                          <a:spcPts val="0"/>
                        </a:spcAft>
                      </a:pPr>
                      <a:r>
                        <a:rPr lang="en-US" sz="1100" b="1" dirty="0">
                          <a:effectLst/>
                          <a:latin typeface="Calibri" panose="020F0502020204030204" pitchFamily="34" charset="0"/>
                        </a:rPr>
                        <a:t>Variance</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2.8E-05</a:t>
                      </a:r>
                    </a:p>
                  </a:txBody>
                  <a:tcPr marL="63644" marR="63644" marT="0" marB="0"/>
                </a:tc>
                <a:tc>
                  <a:txBody>
                    <a:bodyPr/>
                    <a:lstStyle/>
                    <a:p>
                      <a:pPr>
                        <a:spcAft>
                          <a:spcPts val="0"/>
                        </a:spcAft>
                      </a:pPr>
                      <a:r>
                        <a:rPr lang="en-US" sz="1100" b="1">
                          <a:effectLst/>
                          <a:latin typeface="Calibri" panose="020F0502020204030204" pitchFamily="34" charset="0"/>
                        </a:rPr>
                        <a:t>0.0007</a:t>
                      </a:r>
                    </a:p>
                  </a:txBody>
                  <a:tcPr marL="63644" marR="63644" marT="0" marB="0"/>
                </a:tc>
                <a:tc>
                  <a:txBody>
                    <a:bodyPr/>
                    <a:lstStyle/>
                    <a:p>
                      <a:pPr>
                        <a:spcAft>
                          <a:spcPts val="0"/>
                        </a:spcAft>
                      </a:pPr>
                      <a:r>
                        <a:rPr lang="en-US" sz="1100" b="1">
                          <a:effectLst/>
                          <a:latin typeface="Calibri" panose="020F0502020204030204" pitchFamily="34" charset="0"/>
                        </a:rPr>
                        <a:t>7.43E-05</a:t>
                      </a:r>
                    </a:p>
                  </a:txBody>
                  <a:tcPr marL="63644" marR="63644" marT="0" marB="0"/>
                </a:tc>
                <a:tc>
                  <a:txBody>
                    <a:bodyPr/>
                    <a:lstStyle/>
                    <a:p>
                      <a:pPr>
                        <a:spcAft>
                          <a:spcPts val="0"/>
                        </a:spcAft>
                      </a:pPr>
                      <a:r>
                        <a:rPr lang="en-US" sz="1100" b="1">
                          <a:effectLst/>
                          <a:latin typeface="Calibri" panose="020F0502020204030204" pitchFamily="34" charset="0"/>
                        </a:rPr>
                        <a:t>0.0001</a:t>
                      </a:r>
                    </a:p>
                  </a:txBody>
                  <a:tcPr marL="63644" marR="63644" marT="0" marB="0"/>
                </a:tc>
                <a:tc>
                  <a:txBody>
                    <a:bodyPr/>
                    <a:lstStyle/>
                    <a:p>
                      <a:pPr>
                        <a:spcAft>
                          <a:spcPts val="0"/>
                        </a:spcAft>
                      </a:pPr>
                      <a:r>
                        <a:rPr lang="en-US" sz="1100" b="1">
                          <a:effectLst/>
                          <a:latin typeface="Calibri" panose="020F0502020204030204" pitchFamily="34" charset="0"/>
                        </a:rPr>
                        <a:t>0.0058</a:t>
                      </a:r>
                    </a:p>
                  </a:txBody>
                  <a:tcPr marL="63644" marR="63644" marT="0" marB="0"/>
                </a:tc>
              </a:tr>
              <a:tr h="221614">
                <a:tc>
                  <a:txBody>
                    <a:bodyPr/>
                    <a:lstStyle/>
                    <a:p>
                      <a:pPr>
                        <a:spcAft>
                          <a:spcPts val="0"/>
                        </a:spcAft>
                      </a:pPr>
                      <a:r>
                        <a:rPr lang="en-US" sz="1400" b="1" i="1" dirty="0">
                          <a:effectLst/>
                          <a:latin typeface="Calibri" panose="020F0502020204030204" pitchFamily="34" charset="0"/>
                        </a:rPr>
                        <a:t>Total</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r>
              <a:tr h="221614">
                <a:tc>
                  <a:txBody>
                    <a:bodyPr/>
                    <a:lstStyle/>
                    <a:p>
                      <a:pPr>
                        <a:spcAft>
                          <a:spcPts val="0"/>
                        </a:spcAft>
                      </a:pPr>
                      <a:r>
                        <a:rPr lang="en-US" sz="1100" b="1" dirty="0">
                          <a:effectLst/>
                          <a:latin typeface="Calibri" panose="020F0502020204030204" pitchFamily="34" charset="0"/>
                        </a:rPr>
                        <a:t>Count</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9</a:t>
                      </a:r>
                    </a:p>
                  </a:txBody>
                  <a:tcPr marL="63644" marR="63644" marT="0" marB="0"/>
                </a:tc>
                <a:tc>
                  <a:txBody>
                    <a:bodyPr/>
                    <a:lstStyle/>
                    <a:p>
                      <a:pPr>
                        <a:spcAft>
                          <a:spcPts val="0"/>
                        </a:spcAft>
                      </a:pPr>
                      <a:r>
                        <a:rPr lang="en-US" sz="1100" b="1">
                          <a:effectLst/>
                          <a:latin typeface="Calibri" panose="020F0502020204030204" pitchFamily="34" charset="0"/>
                        </a:rPr>
                        <a:t>9</a:t>
                      </a:r>
                    </a:p>
                  </a:txBody>
                  <a:tcPr marL="63644" marR="63644" marT="0" marB="0"/>
                </a:tc>
                <a:tc>
                  <a:txBody>
                    <a:bodyPr/>
                    <a:lstStyle/>
                    <a:p>
                      <a:pPr>
                        <a:spcAft>
                          <a:spcPts val="0"/>
                        </a:spcAft>
                      </a:pPr>
                      <a:r>
                        <a:rPr lang="en-US" sz="1100" b="1">
                          <a:effectLst/>
                          <a:latin typeface="Calibri" panose="020F0502020204030204" pitchFamily="34" charset="0"/>
                        </a:rPr>
                        <a:t>9</a:t>
                      </a:r>
                    </a:p>
                  </a:txBody>
                  <a:tcPr marL="63644" marR="63644" marT="0" marB="0"/>
                </a:tc>
                <a:tc>
                  <a:txBody>
                    <a:bodyPr/>
                    <a:lstStyle/>
                    <a:p>
                      <a:pPr>
                        <a:spcAft>
                          <a:spcPts val="0"/>
                        </a:spcAft>
                      </a:pPr>
                      <a:r>
                        <a:rPr lang="en-US" sz="1100" b="1">
                          <a:effectLst/>
                          <a:latin typeface="Calibri" panose="020F0502020204030204" pitchFamily="34" charset="0"/>
                        </a:rPr>
                        <a:t>9</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r>
              <a:tr h="221614">
                <a:tc>
                  <a:txBody>
                    <a:bodyPr/>
                    <a:lstStyle/>
                    <a:p>
                      <a:pPr>
                        <a:spcAft>
                          <a:spcPts val="0"/>
                        </a:spcAft>
                      </a:pPr>
                      <a:r>
                        <a:rPr lang="en-US" sz="1100" b="1" dirty="0">
                          <a:effectLst/>
                          <a:latin typeface="Calibri" panose="020F0502020204030204" pitchFamily="34" charset="0"/>
                        </a:rPr>
                        <a:t>Sum</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1.9130</a:t>
                      </a:r>
                    </a:p>
                  </a:txBody>
                  <a:tcPr marL="63644" marR="63644" marT="0" marB="0"/>
                </a:tc>
                <a:tc>
                  <a:txBody>
                    <a:bodyPr/>
                    <a:lstStyle/>
                    <a:p>
                      <a:pPr>
                        <a:spcAft>
                          <a:spcPts val="0"/>
                        </a:spcAft>
                      </a:pPr>
                      <a:r>
                        <a:rPr lang="en-US" sz="1100" b="1">
                          <a:effectLst/>
                          <a:latin typeface="Calibri" panose="020F0502020204030204" pitchFamily="34" charset="0"/>
                        </a:rPr>
                        <a:t>3.0880</a:t>
                      </a:r>
                    </a:p>
                  </a:txBody>
                  <a:tcPr marL="63644" marR="63644" marT="0" marB="0"/>
                </a:tc>
                <a:tc>
                  <a:txBody>
                    <a:bodyPr/>
                    <a:lstStyle/>
                    <a:p>
                      <a:pPr>
                        <a:spcAft>
                          <a:spcPts val="0"/>
                        </a:spcAft>
                      </a:pPr>
                      <a:r>
                        <a:rPr lang="en-US" sz="1100" b="1">
                          <a:effectLst/>
                          <a:latin typeface="Calibri" panose="020F0502020204030204" pitchFamily="34" charset="0"/>
                        </a:rPr>
                        <a:t>3.4770</a:t>
                      </a:r>
                    </a:p>
                  </a:txBody>
                  <a:tcPr marL="63644" marR="63644" marT="0" marB="0"/>
                </a:tc>
                <a:tc>
                  <a:txBody>
                    <a:bodyPr/>
                    <a:lstStyle/>
                    <a:p>
                      <a:pPr>
                        <a:spcAft>
                          <a:spcPts val="0"/>
                        </a:spcAft>
                      </a:pPr>
                      <a:r>
                        <a:rPr lang="en-US" sz="1100" b="1">
                          <a:effectLst/>
                          <a:latin typeface="Calibri" panose="020F0502020204030204" pitchFamily="34" charset="0"/>
                        </a:rPr>
                        <a:t>3.0500</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r>
              <a:tr h="221614">
                <a:tc>
                  <a:txBody>
                    <a:bodyPr/>
                    <a:lstStyle/>
                    <a:p>
                      <a:pPr>
                        <a:spcAft>
                          <a:spcPts val="0"/>
                        </a:spcAft>
                      </a:pPr>
                      <a:r>
                        <a:rPr lang="en-US" sz="1100" b="1" dirty="0">
                          <a:effectLst/>
                          <a:latin typeface="Calibri" panose="020F0502020204030204" pitchFamily="34" charset="0"/>
                        </a:rPr>
                        <a:t>Average</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0.2126</a:t>
                      </a:r>
                    </a:p>
                  </a:txBody>
                  <a:tcPr marL="63644" marR="63644" marT="0" marB="0"/>
                </a:tc>
                <a:tc>
                  <a:txBody>
                    <a:bodyPr/>
                    <a:lstStyle/>
                    <a:p>
                      <a:pPr>
                        <a:spcAft>
                          <a:spcPts val="0"/>
                        </a:spcAft>
                      </a:pPr>
                      <a:r>
                        <a:rPr lang="en-US" sz="1100" b="1">
                          <a:effectLst/>
                          <a:latin typeface="Calibri" panose="020F0502020204030204" pitchFamily="34" charset="0"/>
                        </a:rPr>
                        <a:t>0.3431</a:t>
                      </a:r>
                    </a:p>
                  </a:txBody>
                  <a:tcPr marL="63644" marR="63644" marT="0" marB="0"/>
                </a:tc>
                <a:tc>
                  <a:txBody>
                    <a:bodyPr/>
                    <a:lstStyle/>
                    <a:p>
                      <a:pPr>
                        <a:spcAft>
                          <a:spcPts val="0"/>
                        </a:spcAft>
                      </a:pPr>
                      <a:r>
                        <a:rPr lang="en-US" sz="1100" b="1">
                          <a:effectLst/>
                          <a:latin typeface="Calibri" panose="020F0502020204030204" pitchFamily="34" charset="0"/>
                        </a:rPr>
                        <a:t>0.3863</a:t>
                      </a:r>
                    </a:p>
                  </a:txBody>
                  <a:tcPr marL="63644" marR="63644" marT="0" marB="0"/>
                </a:tc>
                <a:tc>
                  <a:txBody>
                    <a:bodyPr/>
                    <a:lstStyle/>
                    <a:p>
                      <a:pPr>
                        <a:spcAft>
                          <a:spcPts val="0"/>
                        </a:spcAft>
                      </a:pPr>
                      <a:r>
                        <a:rPr lang="en-US" sz="1100" b="1">
                          <a:effectLst/>
                          <a:latin typeface="Calibri" panose="020F0502020204030204" pitchFamily="34" charset="0"/>
                        </a:rPr>
                        <a:t>0.3389</a:t>
                      </a:r>
                    </a:p>
                  </a:txBody>
                  <a:tcPr marL="63644" marR="63644" marT="0" marB="0"/>
                </a:tc>
                <a:tc>
                  <a:txBody>
                    <a:bodyPr/>
                    <a:lstStyle/>
                    <a:p>
                      <a:pPr>
                        <a:spcAft>
                          <a:spcPts val="0"/>
                        </a:spcAft>
                      </a:pPr>
                      <a:r>
                        <a:rPr lang="en-US" sz="1100" b="1">
                          <a:effectLst/>
                          <a:latin typeface="Calibri" panose="020F0502020204030204" pitchFamily="34" charset="0"/>
                        </a:rPr>
                        <a:t> </a:t>
                      </a:r>
                    </a:p>
                  </a:txBody>
                  <a:tcPr marL="63644" marR="63644" marT="0" marB="0"/>
                </a:tc>
              </a:tr>
              <a:tr h="221614">
                <a:tc>
                  <a:txBody>
                    <a:bodyPr/>
                    <a:lstStyle/>
                    <a:p>
                      <a:pPr>
                        <a:spcAft>
                          <a:spcPts val="0"/>
                        </a:spcAft>
                      </a:pPr>
                      <a:r>
                        <a:rPr lang="en-US" sz="1100" b="1" dirty="0">
                          <a:effectLst/>
                          <a:latin typeface="Calibri" panose="020F0502020204030204" pitchFamily="34" charset="0"/>
                        </a:rPr>
                        <a:t>Variance</a:t>
                      </a:r>
                    </a:p>
                  </a:txBody>
                  <a:tcPr marL="63644" marR="63644" marT="0" marB="0">
                    <a:solidFill>
                      <a:schemeClr val="bg2">
                        <a:lumMod val="50000"/>
                      </a:schemeClr>
                    </a:solidFill>
                  </a:tcPr>
                </a:tc>
                <a:tc>
                  <a:txBody>
                    <a:bodyPr/>
                    <a:lstStyle/>
                    <a:p>
                      <a:pPr>
                        <a:spcAft>
                          <a:spcPts val="0"/>
                        </a:spcAft>
                      </a:pPr>
                      <a:r>
                        <a:rPr lang="en-US" sz="1100" b="1">
                          <a:effectLst/>
                          <a:latin typeface="Calibri" panose="020F0502020204030204" pitchFamily="34" charset="0"/>
                        </a:rPr>
                        <a:t>0.0017</a:t>
                      </a:r>
                    </a:p>
                  </a:txBody>
                  <a:tcPr marL="63644" marR="63644" marT="0" marB="0"/>
                </a:tc>
                <a:tc>
                  <a:txBody>
                    <a:bodyPr/>
                    <a:lstStyle/>
                    <a:p>
                      <a:pPr>
                        <a:spcAft>
                          <a:spcPts val="0"/>
                        </a:spcAft>
                      </a:pPr>
                      <a:r>
                        <a:rPr lang="en-US" sz="1100" b="1">
                          <a:effectLst/>
                          <a:latin typeface="Calibri" panose="020F0502020204030204" pitchFamily="34" charset="0"/>
                        </a:rPr>
                        <a:t>0.0009</a:t>
                      </a:r>
                    </a:p>
                  </a:txBody>
                  <a:tcPr marL="63644" marR="63644" marT="0" marB="0"/>
                </a:tc>
                <a:tc>
                  <a:txBody>
                    <a:bodyPr/>
                    <a:lstStyle/>
                    <a:p>
                      <a:pPr>
                        <a:spcAft>
                          <a:spcPts val="0"/>
                        </a:spcAft>
                      </a:pPr>
                      <a:r>
                        <a:rPr lang="en-US" sz="1100" b="1">
                          <a:effectLst/>
                          <a:latin typeface="Calibri" panose="020F0502020204030204" pitchFamily="34" charset="0"/>
                        </a:rPr>
                        <a:t>0.0040</a:t>
                      </a:r>
                    </a:p>
                  </a:txBody>
                  <a:tcPr marL="63644" marR="63644" marT="0" marB="0"/>
                </a:tc>
                <a:tc>
                  <a:txBody>
                    <a:bodyPr/>
                    <a:lstStyle/>
                    <a:p>
                      <a:pPr>
                        <a:spcAft>
                          <a:spcPts val="0"/>
                        </a:spcAft>
                      </a:pPr>
                      <a:r>
                        <a:rPr lang="en-US" sz="1100" b="1" dirty="0">
                          <a:effectLst/>
                          <a:latin typeface="Calibri" panose="020F0502020204030204" pitchFamily="34" charset="0"/>
                        </a:rPr>
                        <a:t>0.0011</a:t>
                      </a:r>
                    </a:p>
                  </a:txBody>
                  <a:tcPr marL="63644" marR="63644" marT="0" marB="0"/>
                </a:tc>
                <a:tc>
                  <a:txBody>
                    <a:bodyPr/>
                    <a:lstStyle/>
                    <a:p>
                      <a:pPr>
                        <a:spcAft>
                          <a:spcPts val="0"/>
                        </a:spcAft>
                      </a:pPr>
                      <a:r>
                        <a:rPr lang="en-US" sz="1100" b="1" dirty="0">
                          <a:effectLst/>
                          <a:latin typeface="Calibri" panose="020F0502020204030204" pitchFamily="34" charset="0"/>
                        </a:rPr>
                        <a:t> </a:t>
                      </a:r>
                    </a:p>
                  </a:txBody>
                  <a:tcPr marL="63644" marR="63644" marT="0" marB="0"/>
                </a:tc>
              </a:tr>
            </a:tbl>
          </a:graphicData>
        </a:graphic>
      </p:graphicFrame>
      <p:pic>
        <p:nvPicPr>
          <p:cNvPr id="9" name="Picture 8"/>
          <p:cNvPicPr>
            <a:picLocks noChangeAspect="1"/>
          </p:cNvPicPr>
          <p:nvPr/>
        </p:nvPicPr>
        <p:blipFill>
          <a:blip r:embed="rId2"/>
          <a:stretch>
            <a:fillRect/>
          </a:stretch>
        </p:blipFill>
        <p:spPr>
          <a:xfrm>
            <a:off x="4754501" y="2204113"/>
            <a:ext cx="4389500" cy="4632554"/>
          </a:xfrm>
          <a:prstGeom prst="rect">
            <a:avLst/>
          </a:prstGeom>
        </p:spPr>
      </p:pic>
    </p:spTree>
    <p:extLst>
      <p:ext uri="{BB962C8B-B14F-4D97-AF65-F5344CB8AC3E}">
        <p14:creationId xmlns="" xmlns:p14="http://schemas.microsoft.com/office/powerpoint/2010/main" val="386607789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Results and Discussion</a:t>
            </a:r>
            <a:br>
              <a:rPr lang="en-US" dirty="0" smtClean="0">
                <a:latin typeface="Calibri" panose="020F0502020204030204" pitchFamily="34" charset="0"/>
              </a:rPr>
            </a:br>
            <a:r>
              <a:rPr lang="en-US" sz="2800" dirty="0" smtClean="0">
                <a:latin typeface="Calibri" panose="020F0502020204030204" pitchFamily="34" charset="0"/>
              </a:rPr>
              <a:t>Two Factor ANOVA</a:t>
            </a:r>
            <a:endParaRPr lang="en-US" dirty="0">
              <a:latin typeface="Calibri" panose="020F0502020204030204" pitchFamily="34" charset="0"/>
            </a:endParaRPr>
          </a:p>
        </p:txBody>
      </p:sp>
      <p:graphicFrame>
        <p:nvGraphicFramePr>
          <p:cNvPr id="6" name="Content Placeholder 5"/>
          <p:cNvGraphicFramePr>
            <a:graphicFrameLocks noGrp="1"/>
          </p:cNvGraphicFramePr>
          <p:nvPr>
            <p:ph idx="1"/>
            <p:extLst>
              <p:ext uri="{D42A27DB-BD31-4B8C-83A1-F6EECF244321}">
                <p14:modId xmlns="" xmlns:p14="http://schemas.microsoft.com/office/powerpoint/2010/main" val="2242283188"/>
              </p:ext>
            </p:extLst>
          </p:nvPr>
        </p:nvGraphicFramePr>
        <p:xfrm>
          <a:off x="1602579" y="2554516"/>
          <a:ext cx="6728620" cy="3976911"/>
        </p:xfrm>
        <a:graphic>
          <a:graphicData uri="http://schemas.openxmlformats.org/drawingml/2006/table">
            <a:tbl>
              <a:tblPr firstRow="1" firstCol="1" bandRow="1">
                <a:tableStyleId>{5C22544A-7EE6-4342-B048-85BDC9FD1C3A}</a:tableStyleId>
              </a:tblPr>
              <a:tblGrid>
                <a:gridCol w="1486053"/>
                <a:gridCol w="1230582"/>
                <a:gridCol w="518140"/>
                <a:gridCol w="818229"/>
                <a:gridCol w="757779"/>
                <a:gridCol w="957839"/>
                <a:gridCol w="959998"/>
              </a:tblGrid>
              <a:tr h="625315">
                <a:tc>
                  <a:txBody>
                    <a:bodyPr/>
                    <a:lstStyle/>
                    <a:p>
                      <a:pPr>
                        <a:spcAft>
                          <a:spcPts val="0"/>
                        </a:spcAft>
                      </a:pPr>
                      <a:r>
                        <a:rPr lang="en-US" sz="1100" dirty="0">
                          <a:effectLst/>
                          <a:latin typeface="Calibri" panose="020F0502020204030204" pitchFamily="34" charset="0"/>
                        </a:rPr>
                        <a:t>Source of Variance</a:t>
                      </a:r>
                    </a:p>
                  </a:txBody>
                  <a:tcPr marL="68580" marR="68580"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SS</a:t>
                      </a:r>
                    </a:p>
                  </a:txBody>
                  <a:tcPr marL="68580" marR="68580"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df</a:t>
                      </a:r>
                    </a:p>
                  </a:txBody>
                  <a:tcPr marL="68580" marR="68580"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MS</a:t>
                      </a:r>
                    </a:p>
                  </a:txBody>
                  <a:tcPr marL="68580" marR="68580"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F</a:t>
                      </a:r>
                    </a:p>
                  </a:txBody>
                  <a:tcPr marL="68580" marR="68580"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P-value</a:t>
                      </a:r>
                    </a:p>
                  </a:txBody>
                  <a:tcPr marL="68580" marR="68580"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F crit</a:t>
                      </a:r>
                    </a:p>
                  </a:txBody>
                  <a:tcPr marL="68580" marR="68580" marT="0" marB="0">
                    <a:solidFill>
                      <a:schemeClr val="bg2">
                        <a:lumMod val="50000"/>
                      </a:schemeClr>
                    </a:solidFill>
                  </a:tcPr>
                </a:tc>
              </a:tr>
              <a:tr h="850336">
                <a:tc>
                  <a:txBody>
                    <a:bodyPr/>
                    <a:lstStyle/>
                    <a:p>
                      <a:pPr>
                        <a:spcAft>
                          <a:spcPts val="0"/>
                        </a:spcAft>
                      </a:pPr>
                      <a:r>
                        <a:rPr lang="en-US" sz="1100" dirty="0">
                          <a:effectLst/>
                          <a:latin typeface="Calibri" panose="020F0502020204030204" pitchFamily="34" charset="0"/>
                        </a:rPr>
                        <a:t>Sample</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0.0514</a:t>
                      </a:r>
                    </a:p>
                  </a:txBody>
                  <a:tcPr marL="68580" marR="68580" marT="0" marB="0"/>
                </a:tc>
                <a:tc>
                  <a:txBody>
                    <a:bodyPr/>
                    <a:lstStyle/>
                    <a:p>
                      <a:pPr>
                        <a:spcAft>
                          <a:spcPts val="0"/>
                        </a:spcAft>
                      </a:pPr>
                      <a:r>
                        <a:rPr lang="en-US" sz="1100">
                          <a:effectLst/>
                          <a:latin typeface="Calibri" panose="020F0502020204030204" pitchFamily="34" charset="0"/>
                        </a:rPr>
                        <a:t>2</a:t>
                      </a:r>
                    </a:p>
                  </a:txBody>
                  <a:tcPr marL="68580" marR="68580" marT="0" marB="0"/>
                </a:tc>
                <a:tc>
                  <a:txBody>
                    <a:bodyPr/>
                    <a:lstStyle/>
                    <a:p>
                      <a:pPr>
                        <a:spcAft>
                          <a:spcPts val="0"/>
                        </a:spcAft>
                      </a:pPr>
                      <a:r>
                        <a:rPr lang="en-US" sz="1100" dirty="0">
                          <a:effectLst/>
                          <a:latin typeface="Calibri" panose="020F0502020204030204" pitchFamily="34" charset="0"/>
                        </a:rPr>
                        <a:t>0.0257</a:t>
                      </a:r>
                    </a:p>
                  </a:txBody>
                  <a:tcPr marL="68580" marR="68580" marT="0" marB="0"/>
                </a:tc>
                <a:tc>
                  <a:txBody>
                    <a:bodyPr/>
                    <a:lstStyle/>
                    <a:p>
                      <a:pPr>
                        <a:spcAft>
                          <a:spcPts val="0"/>
                        </a:spcAft>
                      </a:pPr>
                      <a:r>
                        <a:rPr lang="en-US" sz="1100" dirty="0">
                          <a:effectLst/>
                          <a:latin typeface="Calibri" panose="020F0502020204030204" pitchFamily="34" charset="0"/>
                        </a:rPr>
                        <a:t>22.1474</a:t>
                      </a:r>
                    </a:p>
                  </a:txBody>
                  <a:tcPr marL="68580" marR="68580" marT="0" marB="0"/>
                </a:tc>
                <a:tc>
                  <a:txBody>
                    <a:bodyPr/>
                    <a:lstStyle/>
                    <a:p>
                      <a:pPr>
                        <a:spcAft>
                          <a:spcPts val="0"/>
                        </a:spcAft>
                      </a:pPr>
                      <a:r>
                        <a:rPr lang="en-US" sz="1100" dirty="0">
                          <a:effectLst/>
                          <a:latin typeface="Calibri" panose="020F0502020204030204" pitchFamily="34" charset="0"/>
                        </a:rPr>
                        <a:t>0.0017</a:t>
                      </a:r>
                    </a:p>
                  </a:txBody>
                  <a:tcPr marL="68580" marR="68580" marT="0" marB="0"/>
                </a:tc>
                <a:tc>
                  <a:txBody>
                    <a:bodyPr/>
                    <a:lstStyle/>
                    <a:p>
                      <a:pPr>
                        <a:spcAft>
                          <a:spcPts val="0"/>
                        </a:spcAft>
                      </a:pPr>
                      <a:r>
                        <a:rPr lang="en-US" sz="1100">
                          <a:effectLst/>
                          <a:latin typeface="Calibri" panose="020F0502020204030204" pitchFamily="34" charset="0"/>
                        </a:rPr>
                        <a:t>5.1433</a:t>
                      </a:r>
                    </a:p>
                  </a:txBody>
                  <a:tcPr marL="68580" marR="68580" marT="0" marB="0"/>
                </a:tc>
              </a:tr>
              <a:tr h="625315">
                <a:tc>
                  <a:txBody>
                    <a:bodyPr/>
                    <a:lstStyle/>
                    <a:p>
                      <a:pPr>
                        <a:spcAft>
                          <a:spcPts val="0"/>
                        </a:spcAft>
                      </a:pPr>
                      <a:r>
                        <a:rPr lang="en-US" sz="1100" dirty="0">
                          <a:effectLst/>
                          <a:latin typeface="Calibri" panose="020F0502020204030204" pitchFamily="34" charset="0"/>
                        </a:rPr>
                        <a:t>Columns</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0.1515</a:t>
                      </a:r>
                    </a:p>
                  </a:txBody>
                  <a:tcPr marL="68580" marR="68580" marT="0" marB="0"/>
                </a:tc>
                <a:tc>
                  <a:txBody>
                    <a:bodyPr/>
                    <a:lstStyle/>
                    <a:p>
                      <a:pPr>
                        <a:spcAft>
                          <a:spcPts val="0"/>
                        </a:spcAft>
                      </a:pPr>
                      <a:r>
                        <a:rPr lang="en-US" sz="1100">
                          <a:effectLst/>
                          <a:latin typeface="Calibri" panose="020F0502020204030204" pitchFamily="34" charset="0"/>
                        </a:rPr>
                        <a:t>3</a:t>
                      </a:r>
                    </a:p>
                  </a:txBody>
                  <a:tcPr marL="68580" marR="68580" marT="0" marB="0"/>
                </a:tc>
                <a:tc>
                  <a:txBody>
                    <a:bodyPr/>
                    <a:lstStyle/>
                    <a:p>
                      <a:pPr>
                        <a:spcAft>
                          <a:spcPts val="0"/>
                        </a:spcAft>
                      </a:pPr>
                      <a:r>
                        <a:rPr lang="en-US" sz="1100">
                          <a:effectLst/>
                          <a:latin typeface="Calibri" panose="020F0502020204030204" pitchFamily="34" charset="0"/>
                        </a:rPr>
                        <a:t>0.0505</a:t>
                      </a:r>
                    </a:p>
                  </a:txBody>
                  <a:tcPr marL="68580" marR="68580" marT="0" marB="0"/>
                </a:tc>
                <a:tc>
                  <a:txBody>
                    <a:bodyPr/>
                    <a:lstStyle/>
                    <a:p>
                      <a:pPr>
                        <a:spcAft>
                          <a:spcPts val="0"/>
                        </a:spcAft>
                      </a:pPr>
                      <a:r>
                        <a:rPr lang="en-US" sz="1100">
                          <a:effectLst/>
                          <a:latin typeface="Calibri" panose="020F0502020204030204" pitchFamily="34" charset="0"/>
                        </a:rPr>
                        <a:t>43.4864</a:t>
                      </a:r>
                    </a:p>
                  </a:txBody>
                  <a:tcPr marL="68580" marR="68580" marT="0" marB="0"/>
                </a:tc>
                <a:tc>
                  <a:txBody>
                    <a:bodyPr/>
                    <a:lstStyle/>
                    <a:p>
                      <a:pPr>
                        <a:spcAft>
                          <a:spcPts val="0"/>
                        </a:spcAft>
                      </a:pPr>
                      <a:r>
                        <a:rPr lang="en-US" sz="1100" dirty="0">
                          <a:effectLst/>
                          <a:latin typeface="Calibri" panose="020F0502020204030204" pitchFamily="34" charset="0"/>
                        </a:rPr>
                        <a:t>0.0002</a:t>
                      </a:r>
                    </a:p>
                  </a:txBody>
                  <a:tcPr marL="68580" marR="68580" marT="0" marB="0"/>
                </a:tc>
                <a:tc>
                  <a:txBody>
                    <a:bodyPr/>
                    <a:lstStyle/>
                    <a:p>
                      <a:pPr>
                        <a:spcAft>
                          <a:spcPts val="0"/>
                        </a:spcAft>
                      </a:pPr>
                      <a:r>
                        <a:rPr lang="en-US" sz="1100">
                          <a:effectLst/>
                          <a:latin typeface="Calibri" panose="020F0502020204030204" pitchFamily="34" charset="0"/>
                        </a:rPr>
                        <a:t>4.7571</a:t>
                      </a:r>
                    </a:p>
                  </a:txBody>
                  <a:tcPr marL="68580" marR="68580" marT="0" marB="0"/>
                </a:tc>
              </a:tr>
              <a:tr h="625315">
                <a:tc>
                  <a:txBody>
                    <a:bodyPr/>
                    <a:lstStyle/>
                    <a:p>
                      <a:pPr>
                        <a:spcAft>
                          <a:spcPts val="0"/>
                        </a:spcAft>
                      </a:pPr>
                      <a:r>
                        <a:rPr lang="en-US" sz="1100" dirty="0">
                          <a:effectLst/>
                          <a:latin typeface="Calibri" panose="020F0502020204030204" pitchFamily="34" charset="0"/>
                        </a:rPr>
                        <a:t>Interaction</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0.0070</a:t>
                      </a:r>
                    </a:p>
                  </a:txBody>
                  <a:tcPr marL="68580" marR="68580" marT="0" marB="0"/>
                </a:tc>
                <a:tc>
                  <a:txBody>
                    <a:bodyPr/>
                    <a:lstStyle/>
                    <a:p>
                      <a:pPr>
                        <a:spcAft>
                          <a:spcPts val="0"/>
                        </a:spcAft>
                      </a:pPr>
                      <a:r>
                        <a:rPr lang="en-US" sz="1100">
                          <a:effectLst/>
                          <a:latin typeface="Calibri" panose="020F0502020204030204" pitchFamily="34" charset="0"/>
                        </a:rPr>
                        <a:t>6</a:t>
                      </a:r>
                    </a:p>
                  </a:txBody>
                  <a:tcPr marL="68580" marR="68580" marT="0" marB="0"/>
                </a:tc>
                <a:tc>
                  <a:txBody>
                    <a:bodyPr/>
                    <a:lstStyle/>
                    <a:p>
                      <a:pPr>
                        <a:spcAft>
                          <a:spcPts val="0"/>
                        </a:spcAft>
                      </a:pPr>
                      <a:r>
                        <a:rPr lang="en-US" sz="1100">
                          <a:effectLst/>
                          <a:latin typeface="Calibri" panose="020F0502020204030204" pitchFamily="34" charset="0"/>
                        </a:rPr>
                        <a:t>0.0012</a:t>
                      </a:r>
                    </a:p>
                  </a:txBody>
                  <a:tcPr marL="68580" marR="68580" marT="0" marB="0"/>
                </a:tc>
                <a:tc>
                  <a:txBody>
                    <a:bodyPr/>
                    <a:lstStyle/>
                    <a:p>
                      <a:pPr>
                        <a:spcAft>
                          <a:spcPts val="0"/>
                        </a:spcAft>
                      </a:pPr>
                      <a:r>
                        <a:rPr lang="en-US" sz="1100">
                          <a:effectLst/>
                          <a:latin typeface="Calibri" panose="020F0502020204030204" pitchFamily="34" charset="0"/>
                        </a:rPr>
                        <a:t>2.7209</a:t>
                      </a:r>
                    </a:p>
                  </a:txBody>
                  <a:tcPr marL="68580" marR="68580" marT="0" marB="0"/>
                </a:tc>
                <a:tc>
                  <a:txBody>
                    <a:bodyPr/>
                    <a:lstStyle/>
                    <a:p>
                      <a:pPr>
                        <a:spcAft>
                          <a:spcPts val="0"/>
                        </a:spcAft>
                      </a:pPr>
                      <a:r>
                        <a:rPr lang="en-US" sz="1100" dirty="0">
                          <a:effectLst/>
                          <a:latin typeface="Calibri" panose="020F0502020204030204" pitchFamily="34" charset="0"/>
                        </a:rPr>
                        <a:t>0.0368</a:t>
                      </a:r>
                    </a:p>
                  </a:txBody>
                  <a:tcPr marL="68580" marR="68580" marT="0" marB="0"/>
                </a:tc>
                <a:tc>
                  <a:txBody>
                    <a:bodyPr/>
                    <a:lstStyle/>
                    <a:p>
                      <a:pPr>
                        <a:spcAft>
                          <a:spcPts val="0"/>
                        </a:spcAft>
                      </a:pPr>
                      <a:r>
                        <a:rPr lang="en-US" sz="1100" dirty="0">
                          <a:effectLst/>
                          <a:latin typeface="Calibri" panose="020F0502020204030204" pitchFamily="34" charset="0"/>
                        </a:rPr>
                        <a:t>2.5082</a:t>
                      </a:r>
                    </a:p>
                  </a:txBody>
                  <a:tcPr marL="68580" marR="68580" marT="0" marB="0"/>
                </a:tc>
              </a:tr>
              <a:tr h="625315">
                <a:tc>
                  <a:txBody>
                    <a:bodyPr/>
                    <a:lstStyle/>
                    <a:p>
                      <a:pPr>
                        <a:spcAft>
                          <a:spcPts val="0"/>
                        </a:spcAft>
                      </a:pPr>
                      <a:r>
                        <a:rPr lang="en-US" sz="1100" dirty="0">
                          <a:effectLst/>
                          <a:latin typeface="Calibri" panose="020F0502020204030204" pitchFamily="34" charset="0"/>
                        </a:rPr>
                        <a:t> </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r>
              <a:tr h="625315">
                <a:tc>
                  <a:txBody>
                    <a:bodyPr/>
                    <a:lstStyle/>
                    <a:p>
                      <a:pPr>
                        <a:spcAft>
                          <a:spcPts val="0"/>
                        </a:spcAft>
                      </a:pPr>
                      <a:r>
                        <a:rPr lang="en-US" sz="1100" dirty="0">
                          <a:effectLst/>
                          <a:latin typeface="Calibri" panose="020F0502020204030204" pitchFamily="34" charset="0"/>
                        </a:rPr>
                        <a:t>Total</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0.2133</a:t>
                      </a:r>
                    </a:p>
                  </a:txBody>
                  <a:tcPr marL="68580" marR="68580" marT="0" marB="0"/>
                </a:tc>
                <a:tc>
                  <a:txBody>
                    <a:bodyPr/>
                    <a:lstStyle/>
                    <a:p>
                      <a:pPr>
                        <a:spcAft>
                          <a:spcPts val="0"/>
                        </a:spcAft>
                      </a:pPr>
                      <a:r>
                        <a:rPr lang="en-US" sz="1100">
                          <a:effectLst/>
                          <a:latin typeface="Calibri" panose="020F0502020204030204" pitchFamily="34" charset="0"/>
                        </a:rPr>
                        <a:t>35</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r>
            </a:tbl>
          </a:graphicData>
        </a:graphic>
      </p:graphicFrame>
    </p:spTree>
    <p:extLst>
      <p:ext uri="{BB962C8B-B14F-4D97-AF65-F5344CB8AC3E}">
        <p14:creationId xmlns="" xmlns:p14="http://schemas.microsoft.com/office/powerpoint/2010/main" val="295280878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Results and Discussion</a:t>
            </a:r>
            <a:endParaRPr lang="en-US" dirty="0">
              <a:latin typeface="Calibri" panose="020F0502020204030204" pitchFamily="34" charset="0"/>
            </a:endParaRPr>
          </a:p>
        </p:txBody>
      </p:sp>
      <p:pic>
        <p:nvPicPr>
          <p:cNvPr id="7170"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307911" y="2519266"/>
            <a:ext cx="8117632" cy="40774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0450324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Calibri" panose="020F0502020204030204" pitchFamily="34" charset="0"/>
              </a:rPr>
              <a:t/>
            </a:r>
            <a:br>
              <a:rPr lang="en-US" dirty="0" smtClean="0">
                <a:latin typeface="Calibri" panose="020F0502020204030204" pitchFamily="34" charset="0"/>
              </a:rPr>
            </a:br>
            <a:r>
              <a:rPr lang="en-US" dirty="0" smtClean="0">
                <a:latin typeface="Calibri" panose="020F0502020204030204" pitchFamily="34" charset="0"/>
              </a:rPr>
              <a:t>Results and Discussion</a:t>
            </a:r>
            <a:br>
              <a:rPr lang="en-US" dirty="0" smtClean="0">
                <a:latin typeface="Calibri" panose="020F0502020204030204" pitchFamily="34" charset="0"/>
              </a:rPr>
            </a:br>
            <a:r>
              <a:rPr lang="en-US" sz="2800" dirty="0" smtClean="0">
                <a:latin typeface="Calibri" panose="020F0502020204030204" pitchFamily="34" charset="0"/>
              </a:rPr>
              <a:t>Cell Means Chart</a:t>
            </a:r>
            <a:r>
              <a:rPr lang="en-US" dirty="0" smtClean="0">
                <a:latin typeface="Calibri" panose="020F0502020204030204" pitchFamily="34" charset="0"/>
              </a:rPr>
              <a:t/>
            </a:r>
            <a:br>
              <a:rPr lang="en-US" dirty="0" smtClean="0">
                <a:latin typeface="Calibri" panose="020F0502020204030204" pitchFamily="34" charset="0"/>
              </a:rPr>
            </a:br>
            <a:endParaRPr lang="en-US" dirty="0">
              <a:latin typeface="Calibri" panose="020F0502020204030204" pitchFamily="34" charset="0"/>
            </a:endParaRPr>
          </a:p>
        </p:txBody>
      </p:sp>
      <p:pic>
        <p:nvPicPr>
          <p:cNvPr id="5" name="Picture 4"/>
          <p:cNvPicPr>
            <a:picLocks noChangeAspect="1"/>
          </p:cNvPicPr>
          <p:nvPr/>
        </p:nvPicPr>
        <p:blipFill>
          <a:blip r:embed="rId2"/>
          <a:stretch>
            <a:fillRect/>
          </a:stretch>
        </p:blipFill>
        <p:spPr>
          <a:xfrm>
            <a:off x="4819705" y="2276154"/>
            <a:ext cx="4324295" cy="4581845"/>
          </a:xfrm>
          <a:prstGeom prst="rect">
            <a:avLst/>
          </a:prstGeom>
        </p:spPr>
      </p:pic>
      <p:graphicFrame>
        <p:nvGraphicFramePr>
          <p:cNvPr id="6" name="Table 5"/>
          <p:cNvGraphicFramePr>
            <a:graphicFrameLocks noGrp="1"/>
          </p:cNvGraphicFramePr>
          <p:nvPr>
            <p:extLst>
              <p:ext uri="{D42A27DB-BD31-4B8C-83A1-F6EECF244321}">
                <p14:modId xmlns="" xmlns:p14="http://schemas.microsoft.com/office/powerpoint/2010/main" val="4126632207"/>
              </p:ext>
            </p:extLst>
          </p:nvPr>
        </p:nvGraphicFramePr>
        <p:xfrm>
          <a:off x="1" y="2276152"/>
          <a:ext cx="4819706" cy="4588602"/>
        </p:xfrm>
        <a:graphic>
          <a:graphicData uri="http://schemas.openxmlformats.org/drawingml/2006/table">
            <a:tbl>
              <a:tblPr firstRow="1" firstCol="1" bandRow="1">
                <a:tableStyleId>{5C22544A-7EE6-4342-B048-85BDC9FD1C3A}</a:tableStyleId>
              </a:tblPr>
              <a:tblGrid>
                <a:gridCol w="943428"/>
                <a:gridCol w="653142"/>
                <a:gridCol w="638629"/>
                <a:gridCol w="653143"/>
                <a:gridCol w="653143"/>
                <a:gridCol w="725714"/>
                <a:gridCol w="552507"/>
              </a:tblGrid>
              <a:tr h="472590">
                <a:tc>
                  <a:txBody>
                    <a:bodyPr/>
                    <a:lstStyle/>
                    <a:p>
                      <a:pPr>
                        <a:spcAft>
                          <a:spcPts val="0"/>
                        </a:spcAft>
                      </a:pPr>
                      <a:r>
                        <a:rPr lang="en-US" sz="1100" dirty="0">
                          <a:effectLst/>
                        </a:rPr>
                        <a:t>SUMMARY</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dirty="0">
                          <a:effectLst/>
                        </a:rPr>
                        <a:t>Plasmid</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dirty="0">
                          <a:effectLst/>
                        </a:rPr>
                        <a:t>Plasmid + LPS</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dirty="0">
                          <a:effectLst/>
                        </a:rPr>
                        <a:t>Control</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dirty="0" smtClean="0">
                          <a:effectLst/>
                        </a:rPr>
                        <a:t>Inhibitor</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dirty="0">
                          <a:effectLst/>
                        </a:rPr>
                        <a:t>Inhibitor + LPS</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dirty="0">
                          <a:effectLst/>
                        </a:rPr>
                        <a:t>Total</a:t>
                      </a:r>
                      <a:endParaRPr lang="en-US" sz="1100" dirty="0">
                        <a:effectLst/>
                        <a:latin typeface="Calibri" panose="020F0502020204030204" pitchFamily="34" charset="0"/>
                      </a:endParaRPr>
                    </a:p>
                  </a:txBody>
                  <a:tcPr marL="68580" marR="68580" marT="0" marB="0">
                    <a:solidFill>
                      <a:schemeClr val="bg2">
                        <a:lumMod val="50000"/>
                      </a:schemeClr>
                    </a:solidFill>
                  </a:tcPr>
                </a:tc>
              </a:tr>
              <a:tr h="472590">
                <a:tc>
                  <a:txBody>
                    <a:bodyPr/>
                    <a:lstStyle/>
                    <a:p>
                      <a:pPr>
                        <a:spcAft>
                          <a:spcPts val="0"/>
                        </a:spcAft>
                      </a:pPr>
                      <a:r>
                        <a:rPr lang="en-US" sz="1100" dirty="0">
                          <a:effectLst/>
                        </a:rPr>
                        <a:t>Leukemia</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dirty="0">
                          <a:effectLst/>
                        </a:rPr>
                        <a:t> </a:t>
                      </a:r>
                      <a:endParaRPr lang="en-US" sz="1100" dirty="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r>
              <a:tr h="236296">
                <a:tc>
                  <a:txBody>
                    <a:bodyPr/>
                    <a:lstStyle/>
                    <a:p>
                      <a:pPr>
                        <a:spcAft>
                          <a:spcPts val="0"/>
                        </a:spcAft>
                      </a:pPr>
                      <a:r>
                        <a:rPr lang="en-US" sz="1100" dirty="0">
                          <a:effectLst/>
                        </a:rPr>
                        <a:t>Count</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a:effectLst/>
                        </a:rPr>
                        <a:t>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15</a:t>
                      </a:r>
                      <a:endParaRPr lang="en-US" sz="1100">
                        <a:effectLst/>
                        <a:latin typeface="Calibri" panose="020F0502020204030204" pitchFamily="34" charset="0"/>
                      </a:endParaRPr>
                    </a:p>
                  </a:txBody>
                  <a:tcPr marL="68580" marR="68580" marT="0" marB="0"/>
                </a:tc>
              </a:tr>
              <a:tr h="236296">
                <a:tc>
                  <a:txBody>
                    <a:bodyPr/>
                    <a:lstStyle/>
                    <a:p>
                      <a:pPr>
                        <a:spcAft>
                          <a:spcPts val="0"/>
                        </a:spcAft>
                      </a:pPr>
                      <a:r>
                        <a:rPr lang="en-US" sz="1100" dirty="0">
                          <a:effectLst/>
                        </a:rPr>
                        <a:t>Sum</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a:effectLst/>
                        </a:rPr>
                        <a:t>0.7310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0.7790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1.0240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0.8450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1.8190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5.1980</a:t>
                      </a:r>
                      <a:endParaRPr lang="en-US" sz="1100">
                        <a:effectLst/>
                        <a:latin typeface="Calibri" panose="020F0502020204030204" pitchFamily="34" charset="0"/>
                      </a:endParaRPr>
                    </a:p>
                  </a:txBody>
                  <a:tcPr marL="68580" marR="68580" marT="0" marB="0"/>
                </a:tc>
              </a:tr>
              <a:tr h="236296">
                <a:tc>
                  <a:txBody>
                    <a:bodyPr/>
                    <a:lstStyle/>
                    <a:p>
                      <a:pPr>
                        <a:spcAft>
                          <a:spcPts val="0"/>
                        </a:spcAft>
                      </a:pPr>
                      <a:r>
                        <a:rPr lang="en-US" sz="1100" dirty="0">
                          <a:effectLst/>
                        </a:rPr>
                        <a:t>Average</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a:effectLst/>
                        </a:rPr>
                        <a:t>0.2437</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0.2600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0.3413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0.2817</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0.6063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0.3465</a:t>
                      </a:r>
                      <a:endParaRPr lang="en-US" sz="1100">
                        <a:effectLst/>
                        <a:latin typeface="Calibri" panose="020F0502020204030204" pitchFamily="34" charset="0"/>
                      </a:endParaRPr>
                    </a:p>
                  </a:txBody>
                  <a:tcPr marL="68580" marR="68580" marT="0" marB="0"/>
                </a:tc>
              </a:tr>
              <a:tr h="328531">
                <a:tc>
                  <a:txBody>
                    <a:bodyPr/>
                    <a:lstStyle/>
                    <a:p>
                      <a:pPr>
                        <a:spcAft>
                          <a:spcPts val="0"/>
                        </a:spcAft>
                      </a:pPr>
                      <a:r>
                        <a:rPr lang="en-US" sz="1100" dirty="0">
                          <a:effectLst/>
                        </a:rPr>
                        <a:t>Variance</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a:effectLst/>
                        </a:rPr>
                        <a:t>1.03E-05</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0.0011</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1.73E-05</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8.13E-05</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0.0002</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0.0195</a:t>
                      </a:r>
                      <a:endParaRPr lang="en-US" sz="1100">
                        <a:effectLst/>
                        <a:latin typeface="Calibri" panose="020F0502020204030204" pitchFamily="34" charset="0"/>
                      </a:endParaRPr>
                    </a:p>
                  </a:txBody>
                  <a:tcPr marL="68580" marR="68580" marT="0" marB="0"/>
                </a:tc>
              </a:tr>
              <a:tr h="472590">
                <a:tc>
                  <a:txBody>
                    <a:bodyPr/>
                    <a:lstStyle/>
                    <a:p>
                      <a:pPr>
                        <a:spcAft>
                          <a:spcPts val="0"/>
                        </a:spcAft>
                      </a:pPr>
                      <a:r>
                        <a:rPr lang="en-US" sz="1100" dirty="0">
                          <a:effectLst/>
                        </a:rPr>
                        <a:t>Lymphocyte</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dirty="0">
                          <a:effectLst/>
                        </a:rPr>
                        <a:t> </a:t>
                      </a:r>
                      <a:endParaRPr lang="en-US" sz="1100" dirty="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r>
              <a:tr h="236296">
                <a:tc>
                  <a:txBody>
                    <a:bodyPr/>
                    <a:lstStyle/>
                    <a:p>
                      <a:pPr>
                        <a:spcAft>
                          <a:spcPts val="0"/>
                        </a:spcAft>
                      </a:pPr>
                      <a:r>
                        <a:rPr lang="en-US" sz="1100" dirty="0">
                          <a:effectLst/>
                        </a:rPr>
                        <a:t>Count</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a:effectLst/>
                        </a:rPr>
                        <a:t>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15</a:t>
                      </a:r>
                      <a:endParaRPr lang="en-US" sz="1100">
                        <a:effectLst/>
                        <a:latin typeface="Calibri" panose="020F0502020204030204" pitchFamily="34" charset="0"/>
                      </a:endParaRPr>
                    </a:p>
                  </a:txBody>
                  <a:tcPr marL="68580" marR="68580" marT="0" marB="0"/>
                </a:tc>
              </a:tr>
              <a:tr h="236296">
                <a:tc>
                  <a:txBody>
                    <a:bodyPr/>
                    <a:lstStyle/>
                    <a:p>
                      <a:pPr>
                        <a:spcAft>
                          <a:spcPts val="0"/>
                        </a:spcAft>
                      </a:pPr>
                      <a:r>
                        <a:rPr lang="en-US" sz="1100" dirty="0">
                          <a:effectLst/>
                        </a:rPr>
                        <a:t>Sum</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a:effectLst/>
                        </a:rPr>
                        <a:t>0.8820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0.9510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1.4800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2.6240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3.5970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9.5340</a:t>
                      </a:r>
                      <a:endParaRPr lang="en-US" sz="1100">
                        <a:effectLst/>
                        <a:latin typeface="Calibri" panose="020F0502020204030204" pitchFamily="34" charset="0"/>
                      </a:endParaRPr>
                    </a:p>
                  </a:txBody>
                  <a:tcPr marL="68580" marR="68580" marT="0" marB="0"/>
                </a:tc>
              </a:tr>
              <a:tr h="236296">
                <a:tc>
                  <a:txBody>
                    <a:bodyPr/>
                    <a:lstStyle/>
                    <a:p>
                      <a:pPr>
                        <a:spcAft>
                          <a:spcPts val="0"/>
                        </a:spcAft>
                      </a:pPr>
                      <a:r>
                        <a:rPr lang="en-US" sz="1100" dirty="0">
                          <a:effectLst/>
                        </a:rPr>
                        <a:t>Average</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a:effectLst/>
                        </a:rPr>
                        <a:t>0.2940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0.3170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0.4933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0.8747</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1.1990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0.6356</a:t>
                      </a:r>
                      <a:endParaRPr lang="en-US" sz="1100">
                        <a:effectLst/>
                        <a:latin typeface="Calibri" panose="020F0502020204030204" pitchFamily="34" charset="0"/>
                      </a:endParaRPr>
                    </a:p>
                  </a:txBody>
                  <a:tcPr marL="68580" marR="68580" marT="0" marB="0"/>
                </a:tc>
              </a:tr>
              <a:tr h="236296">
                <a:tc>
                  <a:txBody>
                    <a:bodyPr/>
                    <a:lstStyle/>
                    <a:p>
                      <a:pPr>
                        <a:spcAft>
                          <a:spcPts val="0"/>
                        </a:spcAft>
                      </a:pPr>
                      <a:r>
                        <a:rPr lang="en-US" sz="1100" dirty="0">
                          <a:effectLst/>
                        </a:rPr>
                        <a:t>Variance</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a:effectLst/>
                        </a:rPr>
                        <a:t>2.8E-05</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4.9E-05</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0.0001</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0.0001</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0.0002</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0.1314</a:t>
                      </a:r>
                      <a:endParaRPr lang="en-US" sz="1100">
                        <a:effectLst/>
                        <a:latin typeface="Calibri" panose="020F0502020204030204" pitchFamily="34" charset="0"/>
                      </a:endParaRPr>
                    </a:p>
                  </a:txBody>
                  <a:tcPr marL="68580" marR="68580" marT="0" marB="0"/>
                </a:tc>
              </a:tr>
              <a:tr h="236296">
                <a:tc>
                  <a:txBody>
                    <a:bodyPr/>
                    <a:lstStyle/>
                    <a:p>
                      <a:pPr>
                        <a:spcAft>
                          <a:spcPts val="0"/>
                        </a:spcAft>
                      </a:pPr>
                      <a:r>
                        <a:rPr lang="en-US" sz="1100" dirty="0">
                          <a:effectLst/>
                        </a:rPr>
                        <a:t>Total</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r>
              <a:tr h="236296">
                <a:tc>
                  <a:txBody>
                    <a:bodyPr/>
                    <a:lstStyle/>
                    <a:p>
                      <a:pPr>
                        <a:spcAft>
                          <a:spcPts val="0"/>
                        </a:spcAft>
                      </a:pPr>
                      <a:r>
                        <a:rPr lang="en-US" sz="1100" dirty="0">
                          <a:effectLst/>
                        </a:rPr>
                        <a:t>Count</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a:effectLst/>
                        </a:rPr>
                        <a:t>6</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6</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6</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6</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6</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r>
              <a:tr h="236296">
                <a:tc>
                  <a:txBody>
                    <a:bodyPr/>
                    <a:lstStyle/>
                    <a:p>
                      <a:pPr>
                        <a:spcAft>
                          <a:spcPts val="0"/>
                        </a:spcAft>
                      </a:pPr>
                      <a:r>
                        <a:rPr lang="en-US" sz="1100" dirty="0">
                          <a:effectLst/>
                        </a:rPr>
                        <a:t>Sum</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a:effectLst/>
                        </a:rPr>
                        <a:t>1.613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1.7300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2.5040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3.4690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5.4160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r>
              <a:tr h="236296">
                <a:tc>
                  <a:txBody>
                    <a:bodyPr/>
                    <a:lstStyle/>
                    <a:p>
                      <a:pPr>
                        <a:spcAft>
                          <a:spcPts val="0"/>
                        </a:spcAft>
                      </a:pPr>
                      <a:r>
                        <a:rPr lang="en-US" sz="1100" dirty="0">
                          <a:effectLst/>
                        </a:rPr>
                        <a:t>Average</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a:effectLst/>
                        </a:rPr>
                        <a:t>0.2688</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0.2883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0.4173</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0.5782</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0.9027</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 </a:t>
                      </a:r>
                      <a:endParaRPr lang="en-US" sz="1100">
                        <a:effectLst/>
                        <a:latin typeface="Calibri" panose="020F0502020204030204" pitchFamily="34" charset="0"/>
                      </a:endParaRPr>
                    </a:p>
                  </a:txBody>
                  <a:tcPr marL="68580" marR="68580" marT="0" marB="0"/>
                </a:tc>
              </a:tr>
              <a:tr h="236296">
                <a:tc>
                  <a:txBody>
                    <a:bodyPr/>
                    <a:lstStyle/>
                    <a:p>
                      <a:pPr>
                        <a:spcAft>
                          <a:spcPts val="0"/>
                        </a:spcAft>
                      </a:pPr>
                      <a:r>
                        <a:rPr lang="en-US" sz="1100" dirty="0">
                          <a:effectLst/>
                        </a:rPr>
                        <a:t>Variance</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a:effectLst/>
                        </a:rPr>
                        <a:t>0.0008</a:t>
                      </a:r>
                      <a:endParaRPr lang="en-US" sz="1100">
                        <a:effectLst/>
                        <a:latin typeface="Calibri" panose="020F0502020204030204" pitchFamily="34" charset="0"/>
                      </a:endParaRPr>
                    </a:p>
                  </a:txBody>
                  <a:tcPr marL="68580" marR="68580" marT="0" marB="0"/>
                </a:tc>
                <a:tc>
                  <a:txBody>
                    <a:bodyPr/>
                    <a:lstStyle/>
                    <a:p>
                      <a:pPr>
                        <a:spcAft>
                          <a:spcPts val="0"/>
                        </a:spcAft>
                      </a:pPr>
                      <a:r>
                        <a:rPr lang="en-US" sz="1100" dirty="0">
                          <a:effectLst/>
                        </a:rPr>
                        <a:t>0.0015</a:t>
                      </a:r>
                      <a:endParaRPr lang="en-US" sz="1100" dirty="0">
                        <a:effectLst/>
                        <a:latin typeface="Calibri" panose="020F0502020204030204" pitchFamily="34" charset="0"/>
                      </a:endParaRPr>
                    </a:p>
                  </a:txBody>
                  <a:tcPr marL="68580" marR="68580" marT="0" marB="0"/>
                </a:tc>
                <a:tc>
                  <a:txBody>
                    <a:bodyPr/>
                    <a:lstStyle/>
                    <a:p>
                      <a:pPr>
                        <a:spcAft>
                          <a:spcPts val="0"/>
                        </a:spcAft>
                      </a:pPr>
                      <a:r>
                        <a:rPr lang="en-US" sz="1100">
                          <a:effectLst/>
                        </a:rPr>
                        <a:t>0.0070</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0.1056</a:t>
                      </a:r>
                      <a:endParaRPr lang="en-US" sz="1100">
                        <a:effectLst/>
                        <a:latin typeface="Calibri" panose="020F0502020204030204" pitchFamily="34" charset="0"/>
                      </a:endParaRPr>
                    </a:p>
                  </a:txBody>
                  <a:tcPr marL="68580" marR="68580" marT="0" marB="0"/>
                </a:tc>
                <a:tc>
                  <a:txBody>
                    <a:bodyPr/>
                    <a:lstStyle/>
                    <a:p>
                      <a:pPr>
                        <a:spcAft>
                          <a:spcPts val="0"/>
                        </a:spcAft>
                      </a:pPr>
                      <a:r>
                        <a:rPr lang="en-US" sz="1100">
                          <a:effectLst/>
                        </a:rPr>
                        <a:t>0.1055</a:t>
                      </a:r>
                      <a:endParaRPr lang="en-US" sz="1100">
                        <a:effectLst/>
                        <a:latin typeface="Calibri" panose="020F0502020204030204" pitchFamily="34" charset="0"/>
                      </a:endParaRPr>
                    </a:p>
                  </a:txBody>
                  <a:tcPr marL="68580" marR="68580" marT="0" marB="0"/>
                </a:tc>
                <a:tc>
                  <a:txBody>
                    <a:bodyPr/>
                    <a:lstStyle/>
                    <a:p>
                      <a:pPr>
                        <a:spcAft>
                          <a:spcPts val="0"/>
                        </a:spcAft>
                      </a:pPr>
                      <a:r>
                        <a:rPr lang="en-US" sz="1100" dirty="0">
                          <a:effectLst/>
                        </a:rPr>
                        <a:t> </a:t>
                      </a:r>
                      <a:endParaRPr lang="en-US" sz="1100" dirty="0">
                        <a:effectLst/>
                        <a:latin typeface="Calibri" panose="020F0502020204030204" pitchFamily="34" charset="0"/>
                      </a:endParaRPr>
                    </a:p>
                  </a:txBody>
                  <a:tcPr marL="68580" marR="68580" marT="0" marB="0"/>
                </a:tc>
              </a:tr>
            </a:tbl>
          </a:graphicData>
        </a:graphic>
      </p:graphicFrame>
    </p:spTree>
    <p:extLst>
      <p:ext uri="{BB962C8B-B14F-4D97-AF65-F5344CB8AC3E}">
        <p14:creationId xmlns="" xmlns:p14="http://schemas.microsoft.com/office/powerpoint/2010/main" val="414827280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Calibri" panose="020F0502020204030204" pitchFamily="34" charset="0"/>
              </a:rPr>
              <a:t>Results and Discussion</a:t>
            </a:r>
            <a:br>
              <a:rPr lang="en-US" dirty="0" smtClean="0">
                <a:latin typeface="Calibri" panose="020F0502020204030204" pitchFamily="34" charset="0"/>
              </a:rPr>
            </a:br>
            <a:r>
              <a:rPr lang="en-US" sz="2800" dirty="0" smtClean="0">
                <a:latin typeface="Calibri" panose="020F0502020204030204" pitchFamily="34" charset="0"/>
              </a:rPr>
              <a:t>Two Factor ANOVA</a:t>
            </a:r>
            <a:endParaRPr lang="en-US" sz="2800" dirty="0">
              <a:latin typeface="Calibri" panose="020F0502020204030204" pitchFamily="34"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2995268889"/>
              </p:ext>
            </p:extLst>
          </p:nvPr>
        </p:nvGraphicFramePr>
        <p:xfrm>
          <a:off x="1291770" y="2583541"/>
          <a:ext cx="6749146" cy="4049487"/>
        </p:xfrm>
        <a:graphic>
          <a:graphicData uri="http://schemas.openxmlformats.org/drawingml/2006/table">
            <a:tbl>
              <a:tblPr firstRow="1" firstCol="1" bandRow="1">
                <a:tableStyleId>{5C22544A-7EE6-4342-B048-85BDC9FD1C3A}</a:tableStyleId>
              </a:tblPr>
              <a:tblGrid>
                <a:gridCol w="1408186"/>
                <a:gridCol w="951477"/>
                <a:gridCol w="532827"/>
                <a:gridCol w="964164"/>
                <a:gridCol w="964164"/>
                <a:gridCol w="964164"/>
                <a:gridCol w="964164"/>
              </a:tblGrid>
              <a:tr h="449943">
                <a:tc gridSpan="7">
                  <a:txBody>
                    <a:bodyPr/>
                    <a:lstStyle/>
                    <a:p>
                      <a:pPr>
                        <a:spcAft>
                          <a:spcPts val="0"/>
                        </a:spcAft>
                      </a:pPr>
                      <a:r>
                        <a:rPr lang="en-US" sz="1100" dirty="0">
                          <a:effectLst/>
                          <a:latin typeface="Calibri" panose="020F0502020204030204" pitchFamily="34" charset="0"/>
                        </a:rPr>
                        <a:t>ANOVA</a:t>
                      </a:r>
                    </a:p>
                  </a:txBody>
                  <a:tcPr marL="68580" marR="68580" marT="0" marB="0">
                    <a:solidFill>
                      <a:schemeClr val="bg2">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899886">
                <a:tc>
                  <a:txBody>
                    <a:bodyPr/>
                    <a:lstStyle/>
                    <a:p>
                      <a:pPr>
                        <a:spcAft>
                          <a:spcPts val="0"/>
                        </a:spcAft>
                      </a:pPr>
                      <a:r>
                        <a:rPr lang="en-US" sz="1100" dirty="0">
                          <a:effectLst/>
                          <a:latin typeface="Calibri" panose="020F0502020204030204" pitchFamily="34" charset="0"/>
                        </a:rPr>
                        <a:t>Source of Variation</a:t>
                      </a:r>
                    </a:p>
                  </a:txBody>
                  <a:tcPr marL="68580" marR="68580"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SS</a:t>
                      </a:r>
                    </a:p>
                  </a:txBody>
                  <a:tcPr marL="68580" marR="68580" marT="0" marB="0"/>
                </a:tc>
                <a:tc>
                  <a:txBody>
                    <a:bodyPr/>
                    <a:lstStyle/>
                    <a:p>
                      <a:pPr>
                        <a:spcAft>
                          <a:spcPts val="0"/>
                        </a:spcAft>
                      </a:pPr>
                      <a:r>
                        <a:rPr lang="en-US" sz="1100" dirty="0">
                          <a:effectLst/>
                          <a:latin typeface="Calibri" panose="020F0502020204030204" pitchFamily="34" charset="0"/>
                        </a:rPr>
                        <a:t>df</a:t>
                      </a:r>
                    </a:p>
                  </a:txBody>
                  <a:tcPr marL="68580" marR="68580" marT="0" marB="0"/>
                </a:tc>
                <a:tc>
                  <a:txBody>
                    <a:bodyPr/>
                    <a:lstStyle/>
                    <a:p>
                      <a:pPr>
                        <a:spcAft>
                          <a:spcPts val="0"/>
                        </a:spcAft>
                      </a:pPr>
                      <a:r>
                        <a:rPr lang="en-US" sz="1100" dirty="0">
                          <a:effectLst/>
                          <a:latin typeface="Calibri" panose="020F0502020204030204" pitchFamily="34" charset="0"/>
                        </a:rPr>
                        <a:t>MS</a:t>
                      </a:r>
                    </a:p>
                  </a:txBody>
                  <a:tcPr marL="68580" marR="68580" marT="0" marB="0"/>
                </a:tc>
                <a:tc>
                  <a:txBody>
                    <a:bodyPr/>
                    <a:lstStyle/>
                    <a:p>
                      <a:pPr>
                        <a:spcAft>
                          <a:spcPts val="0"/>
                        </a:spcAft>
                      </a:pPr>
                      <a:r>
                        <a:rPr lang="en-US" sz="1100">
                          <a:effectLst/>
                          <a:latin typeface="Calibri" panose="020F0502020204030204" pitchFamily="34" charset="0"/>
                        </a:rPr>
                        <a:t>F</a:t>
                      </a:r>
                    </a:p>
                  </a:txBody>
                  <a:tcPr marL="68580" marR="68580" marT="0" marB="0"/>
                </a:tc>
                <a:tc>
                  <a:txBody>
                    <a:bodyPr/>
                    <a:lstStyle/>
                    <a:p>
                      <a:pPr>
                        <a:spcAft>
                          <a:spcPts val="0"/>
                        </a:spcAft>
                      </a:pPr>
                      <a:r>
                        <a:rPr lang="en-US" sz="1100">
                          <a:effectLst/>
                          <a:latin typeface="Calibri" panose="020F0502020204030204" pitchFamily="34" charset="0"/>
                        </a:rPr>
                        <a:t>P-value</a:t>
                      </a:r>
                    </a:p>
                  </a:txBody>
                  <a:tcPr marL="68580" marR="68580" marT="0" marB="0"/>
                </a:tc>
                <a:tc>
                  <a:txBody>
                    <a:bodyPr/>
                    <a:lstStyle/>
                    <a:p>
                      <a:pPr>
                        <a:spcAft>
                          <a:spcPts val="0"/>
                        </a:spcAft>
                      </a:pPr>
                      <a:r>
                        <a:rPr lang="en-US" sz="1100" dirty="0">
                          <a:effectLst/>
                          <a:latin typeface="Calibri" panose="020F0502020204030204" pitchFamily="34" charset="0"/>
                        </a:rPr>
                        <a:t>F crit</a:t>
                      </a:r>
                    </a:p>
                  </a:txBody>
                  <a:tcPr marL="68580" marR="68580" marT="0" marB="0"/>
                </a:tc>
              </a:tr>
              <a:tr h="449943">
                <a:tc>
                  <a:txBody>
                    <a:bodyPr/>
                    <a:lstStyle/>
                    <a:p>
                      <a:pPr>
                        <a:spcAft>
                          <a:spcPts val="0"/>
                        </a:spcAft>
                      </a:pPr>
                      <a:r>
                        <a:rPr lang="en-US" sz="1100" dirty="0" smtClean="0">
                          <a:effectLst/>
                          <a:latin typeface="Calibri" panose="020F0502020204030204" pitchFamily="34" charset="0"/>
                        </a:rPr>
                        <a:t>Rows</a:t>
                      </a:r>
                      <a:endParaRPr lang="en-US" sz="1100" dirty="0">
                        <a:effectLst/>
                        <a:latin typeface="Calibri" panose="020F0502020204030204" pitchFamily="34" charset="0"/>
                      </a:endParaRPr>
                    </a:p>
                  </a:txBody>
                  <a:tcPr marL="68580" marR="68580" marT="0" marB="0">
                    <a:solidFill>
                      <a:schemeClr val="bg2">
                        <a:lumMod val="50000"/>
                      </a:schemeClr>
                    </a:solidFill>
                  </a:tcPr>
                </a:tc>
                <a:tc>
                  <a:txBody>
                    <a:bodyPr/>
                    <a:lstStyle/>
                    <a:p>
                      <a:pPr>
                        <a:spcAft>
                          <a:spcPts val="0"/>
                        </a:spcAft>
                      </a:pPr>
                      <a:r>
                        <a:rPr lang="en-US" sz="1100" dirty="0">
                          <a:effectLst/>
                          <a:latin typeface="Calibri" panose="020F0502020204030204" pitchFamily="34" charset="0"/>
                        </a:rPr>
                        <a:t>0.6267</a:t>
                      </a:r>
                    </a:p>
                  </a:txBody>
                  <a:tcPr marL="68580" marR="68580" marT="0" marB="0"/>
                </a:tc>
                <a:tc>
                  <a:txBody>
                    <a:bodyPr/>
                    <a:lstStyle/>
                    <a:p>
                      <a:pPr>
                        <a:spcAft>
                          <a:spcPts val="0"/>
                        </a:spcAft>
                      </a:pPr>
                      <a:r>
                        <a:rPr lang="en-US" sz="1100" dirty="0">
                          <a:effectLst/>
                          <a:latin typeface="Calibri" panose="020F0502020204030204" pitchFamily="34" charset="0"/>
                        </a:rPr>
                        <a:t>1</a:t>
                      </a:r>
                    </a:p>
                  </a:txBody>
                  <a:tcPr marL="68580" marR="68580" marT="0" marB="0"/>
                </a:tc>
                <a:tc>
                  <a:txBody>
                    <a:bodyPr/>
                    <a:lstStyle/>
                    <a:p>
                      <a:pPr>
                        <a:spcAft>
                          <a:spcPts val="0"/>
                        </a:spcAft>
                      </a:pPr>
                      <a:r>
                        <a:rPr lang="en-US" sz="1100" dirty="0">
                          <a:effectLst/>
                          <a:latin typeface="Calibri" panose="020F0502020204030204" pitchFamily="34" charset="0"/>
                        </a:rPr>
                        <a:t>0.6267</a:t>
                      </a:r>
                    </a:p>
                  </a:txBody>
                  <a:tcPr marL="68580" marR="68580" marT="0" marB="0"/>
                </a:tc>
                <a:tc>
                  <a:txBody>
                    <a:bodyPr/>
                    <a:lstStyle/>
                    <a:p>
                      <a:pPr>
                        <a:spcAft>
                          <a:spcPts val="0"/>
                        </a:spcAft>
                      </a:pPr>
                      <a:r>
                        <a:rPr lang="en-US" sz="1100" dirty="0" smtClean="0">
                          <a:effectLst/>
                          <a:latin typeface="Calibri" panose="020F0502020204030204" pitchFamily="34" charset="0"/>
                        </a:rPr>
                        <a:t>3.4805</a:t>
                      </a:r>
                      <a:endParaRPr lang="en-US" sz="1100" dirty="0">
                        <a:effectLst/>
                        <a:latin typeface="Calibri" panose="020F0502020204030204" pitchFamily="34" charset="0"/>
                      </a:endParaRPr>
                    </a:p>
                  </a:txBody>
                  <a:tcPr marL="68580" marR="68580" marT="0" marB="0"/>
                </a:tc>
                <a:tc>
                  <a:txBody>
                    <a:bodyPr/>
                    <a:lstStyle/>
                    <a:p>
                      <a:pPr>
                        <a:spcAft>
                          <a:spcPts val="0"/>
                        </a:spcAft>
                      </a:pPr>
                      <a:r>
                        <a:rPr lang="en-US" sz="1100">
                          <a:effectLst/>
                          <a:latin typeface="Calibri" panose="020F0502020204030204" pitchFamily="34" charset="0"/>
                        </a:rPr>
                        <a:t>1.2293E-23</a:t>
                      </a:r>
                    </a:p>
                  </a:txBody>
                  <a:tcPr marL="68580" marR="68580" marT="0" marB="0"/>
                </a:tc>
                <a:tc>
                  <a:txBody>
                    <a:bodyPr/>
                    <a:lstStyle/>
                    <a:p>
                      <a:pPr>
                        <a:spcAft>
                          <a:spcPts val="0"/>
                        </a:spcAft>
                      </a:pPr>
                      <a:r>
                        <a:rPr lang="en-US" sz="1100">
                          <a:effectLst/>
                          <a:latin typeface="Calibri" panose="020F0502020204030204" pitchFamily="34" charset="0"/>
                        </a:rPr>
                        <a:t>4.3512</a:t>
                      </a:r>
                    </a:p>
                  </a:txBody>
                  <a:tcPr marL="68580" marR="68580" marT="0" marB="0"/>
                </a:tc>
              </a:tr>
              <a:tr h="449943">
                <a:tc>
                  <a:txBody>
                    <a:bodyPr/>
                    <a:lstStyle/>
                    <a:p>
                      <a:pPr>
                        <a:spcAft>
                          <a:spcPts val="0"/>
                        </a:spcAft>
                      </a:pPr>
                      <a:r>
                        <a:rPr lang="en-US" sz="1100" dirty="0">
                          <a:effectLst/>
                          <a:latin typeface="Calibri" panose="020F0502020204030204" pitchFamily="34" charset="0"/>
                        </a:rPr>
                        <a:t>Columns</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1.6376</a:t>
                      </a:r>
                    </a:p>
                  </a:txBody>
                  <a:tcPr marL="68580" marR="68580" marT="0" marB="0"/>
                </a:tc>
                <a:tc>
                  <a:txBody>
                    <a:bodyPr/>
                    <a:lstStyle/>
                    <a:p>
                      <a:pPr>
                        <a:spcAft>
                          <a:spcPts val="0"/>
                        </a:spcAft>
                      </a:pPr>
                      <a:r>
                        <a:rPr lang="en-US" sz="1100">
                          <a:effectLst/>
                          <a:latin typeface="Calibri" panose="020F0502020204030204" pitchFamily="34" charset="0"/>
                        </a:rPr>
                        <a:t>4</a:t>
                      </a:r>
                    </a:p>
                  </a:txBody>
                  <a:tcPr marL="68580" marR="68580" marT="0" marB="0"/>
                </a:tc>
                <a:tc>
                  <a:txBody>
                    <a:bodyPr/>
                    <a:lstStyle/>
                    <a:p>
                      <a:pPr>
                        <a:spcAft>
                          <a:spcPts val="0"/>
                        </a:spcAft>
                      </a:pPr>
                      <a:r>
                        <a:rPr lang="en-US" sz="1100" dirty="0">
                          <a:effectLst/>
                          <a:latin typeface="Calibri" panose="020F0502020204030204" pitchFamily="34" charset="0"/>
                        </a:rPr>
                        <a:t>0.4094</a:t>
                      </a:r>
                    </a:p>
                  </a:txBody>
                  <a:tcPr marL="68580" marR="68580" marT="0" marB="0"/>
                </a:tc>
                <a:tc>
                  <a:txBody>
                    <a:bodyPr/>
                    <a:lstStyle/>
                    <a:p>
                      <a:pPr>
                        <a:spcAft>
                          <a:spcPts val="0"/>
                        </a:spcAft>
                      </a:pPr>
                      <a:r>
                        <a:rPr lang="en-US" sz="1100" dirty="0" smtClean="0">
                          <a:effectLst/>
                          <a:latin typeface="Calibri" panose="020F0502020204030204" pitchFamily="34" charset="0"/>
                        </a:rPr>
                        <a:t>5.3302</a:t>
                      </a:r>
                      <a:endParaRPr lang="en-US" sz="1100" dirty="0">
                        <a:effectLst/>
                        <a:latin typeface="Calibri" panose="020F0502020204030204" pitchFamily="34" charset="0"/>
                      </a:endParaRPr>
                    </a:p>
                  </a:txBody>
                  <a:tcPr marL="68580" marR="68580" marT="0" marB="0"/>
                </a:tc>
                <a:tc>
                  <a:txBody>
                    <a:bodyPr/>
                    <a:lstStyle/>
                    <a:p>
                      <a:pPr>
                        <a:spcAft>
                          <a:spcPts val="0"/>
                        </a:spcAft>
                      </a:pPr>
                      <a:r>
                        <a:rPr lang="en-US" sz="1100">
                          <a:effectLst/>
                          <a:latin typeface="Calibri" panose="020F0502020204030204" pitchFamily="34" charset="0"/>
                        </a:rPr>
                        <a:t>5.3442E-26</a:t>
                      </a:r>
                    </a:p>
                  </a:txBody>
                  <a:tcPr marL="68580" marR="68580" marT="0" marB="0"/>
                </a:tc>
                <a:tc>
                  <a:txBody>
                    <a:bodyPr/>
                    <a:lstStyle/>
                    <a:p>
                      <a:pPr>
                        <a:spcAft>
                          <a:spcPts val="0"/>
                        </a:spcAft>
                      </a:pPr>
                      <a:r>
                        <a:rPr lang="en-US" sz="1100">
                          <a:effectLst/>
                          <a:latin typeface="Calibri" panose="020F0502020204030204" pitchFamily="34" charset="0"/>
                        </a:rPr>
                        <a:t>2.8661</a:t>
                      </a:r>
                    </a:p>
                  </a:txBody>
                  <a:tcPr marL="68580" marR="68580" marT="0" marB="0"/>
                </a:tc>
              </a:tr>
              <a:tr h="449943">
                <a:tc>
                  <a:txBody>
                    <a:bodyPr/>
                    <a:lstStyle/>
                    <a:p>
                      <a:pPr>
                        <a:spcAft>
                          <a:spcPts val="0"/>
                        </a:spcAft>
                      </a:pPr>
                      <a:r>
                        <a:rPr lang="en-US" sz="1100" dirty="0">
                          <a:effectLst/>
                          <a:latin typeface="Calibri" panose="020F0502020204030204" pitchFamily="34" charset="0"/>
                        </a:rPr>
                        <a:t>Interaction</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0.4710</a:t>
                      </a:r>
                    </a:p>
                  </a:txBody>
                  <a:tcPr marL="68580" marR="68580" marT="0" marB="0"/>
                </a:tc>
                <a:tc>
                  <a:txBody>
                    <a:bodyPr/>
                    <a:lstStyle/>
                    <a:p>
                      <a:pPr>
                        <a:spcAft>
                          <a:spcPts val="0"/>
                        </a:spcAft>
                      </a:pPr>
                      <a:r>
                        <a:rPr lang="en-US" sz="1100">
                          <a:effectLst/>
                          <a:latin typeface="Calibri" panose="020F0502020204030204" pitchFamily="34" charset="0"/>
                        </a:rPr>
                        <a:t>4</a:t>
                      </a:r>
                    </a:p>
                  </a:txBody>
                  <a:tcPr marL="68580" marR="68580" marT="0" marB="0"/>
                </a:tc>
                <a:tc>
                  <a:txBody>
                    <a:bodyPr/>
                    <a:lstStyle/>
                    <a:p>
                      <a:pPr>
                        <a:spcAft>
                          <a:spcPts val="0"/>
                        </a:spcAft>
                      </a:pPr>
                      <a:r>
                        <a:rPr lang="en-US" sz="1100" dirty="0">
                          <a:effectLst/>
                          <a:latin typeface="Calibri" panose="020F0502020204030204" pitchFamily="34" charset="0"/>
                        </a:rPr>
                        <a:t>0.1178</a:t>
                      </a:r>
                    </a:p>
                  </a:txBody>
                  <a:tcPr marL="68580" marR="68580" marT="0" marB="0"/>
                </a:tc>
                <a:tc>
                  <a:txBody>
                    <a:bodyPr/>
                    <a:lstStyle/>
                    <a:p>
                      <a:pPr>
                        <a:spcAft>
                          <a:spcPts val="0"/>
                        </a:spcAft>
                      </a:pPr>
                      <a:r>
                        <a:rPr lang="en-US" sz="1100" dirty="0" smtClean="0">
                          <a:effectLst/>
                          <a:latin typeface="Calibri" panose="020F0502020204030204" pitchFamily="34" charset="0"/>
                        </a:rPr>
                        <a:t>619.2105</a:t>
                      </a:r>
                      <a:endParaRPr lang="en-US" sz="1100" dirty="0">
                        <a:effectLst/>
                        <a:latin typeface="Calibri" panose="020F0502020204030204" pitchFamily="34" charset="0"/>
                      </a:endParaRPr>
                    </a:p>
                  </a:txBody>
                  <a:tcPr marL="68580" marR="68580" marT="0" marB="0"/>
                </a:tc>
                <a:tc>
                  <a:txBody>
                    <a:bodyPr/>
                    <a:lstStyle/>
                    <a:p>
                      <a:pPr>
                        <a:spcAft>
                          <a:spcPts val="0"/>
                        </a:spcAft>
                      </a:pPr>
                      <a:r>
                        <a:rPr lang="en-US" sz="1100" dirty="0">
                          <a:effectLst/>
                          <a:latin typeface="Calibri" panose="020F0502020204030204" pitchFamily="34" charset="0"/>
                        </a:rPr>
                        <a:t>1.2939E-20</a:t>
                      </a:r>
                    </a:p>
                  </a:txBody>
                  <a:tcPr marL="68580" marR="68580" marT="0" marB="0"/>
                </a:tc>
                <a:tc>
                  <a:txBody>
                    <a:bodyPr/>
                    <a:lstStyle/>
                    <a:p>
                      <a:pPr>
                        <a:spcAft>
                          <a:spcPts val="0"/>
                        </a:spcAft>
                      </a:pPr>
                      <a:r>
                        <a:rPr lang="en-US" sz="1100">
                          <a:effectLst/>
                          <a:latin typeface="Calibri" panose="020F0502020204030204" pitchFamily="34" charset="0"/>
                        </a:rPr>
                        <a:t>2.8661</a:t>
                      </a:r>
                    </a:p>
                  </a:txBody>
                  <a:tcPr marL="68580" marR="68580" marT="0" marB="0"/>
                </a:tc>
              </a:tr>
              <a:tr h="449943">
                <a:tc>
                  <a:txBody>
                    <a:bodyPr/>
                    <a:lstStyle/>
                    <a:p>
                      <a:pPr>
                        <a:spcAft>
                          <a:spcPts val="0"/>
                        </a:spcAft>
                      </a:pPr>
                      <a:r>
                        <a:rPr lang="en-US" sz="1100" dirty="0">
                          <a:effectLst/>
                          <a:latin typeface="Calibri" panose="020F0502020204030204" pitchFamily="34" charset="0"/>
                        </a:rPr>
                        <a:t> </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r>
              <a:tr h="449943">
                <a:tc>
                  <a:txBody>
                    <a:bodyPr/>
                    <a:lstStyle/>
                    <a:p>
                      <a:pPr>
                        <a:spcAft>
                          <a:spcPts val="0"/>
                        </a:spcAft>
                      </a:pPr>
                      <a:r>
                        <a:rPr lang="en-US" sz="1100" dirty="0">
                          <a:effectLst/>
                          <a:latin typeface="Calibri" panose="020F0502020204030204" pitchFamily="34" charset="0"/>
                        </a:rPr>
                        <a:t>Within</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0.0038</a:t>
                      </a:r>
                    </a:p>
                  </a:txBody>
                  <a:tcPr marL="68580" marR="68580" marT="0" marB="0"/>
                </a:tc>
                <a:tc>
                  <a:txBody>
                    <a:bodyPr/>
                    <a:lstStyle/>
                    <a:p>
                      <a:pPr>
                        <a:spcAft>
                          <a:spcPts val="0"/>
                        </a:spcAft>
                      </a:pPr>
                      <a:r>
                        <a:rPr lang="en-US" sz="1100">
                          <a:effectLst/>
                          <a:latin typeface="Calibri" panose="020F0502020204030204" pitchFamily="34" charset="0"/>
                        </a:rPr>
                        <a:t>20</a:t>
                      </a:r>
                    </a:p>
                  </a:txBody>
                  <a:tcPr marL="68580" marR="68580" marT="0" marB="0"/>
                </a:tc>
                <a:tc>
                  <a:txBody>
                    <a:bodyPr/>
                    <a:lstStyle/>
                    <a:p>
                      <a:pPr>
                        <a:spcAft>
                          <a:spcPts val="0"/>
                        </a:spcAft>
                      </a:pPr>
                      <a:r>
                        <a:rPr lang="en-US" sz="1100">
                          <a:effectLst/>
                          <a:latin typeface="Calibri" panose="020F0502020204030204" pitchFamily="34" charset="0"/>
                        </a:rPr>
                        <a:t>0.0002</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r>
              <a:tr h="449943">
                <a:tc>
                  <a:txBody>
                    <a:bodyPr/>
                    <a:lstStyle/>
                    <a:p>
                      <a:pPr>
                        <a:spcAft>
                          <a:spcPts val="0"/>
                        </a:spcAft>
                      </a:pPr>
                      <a:r>
                        <a:rPr lang="en-US" sz="1100" dirty="0">
                          <a:effectLst/>
                          <a:latin typeface="Calibri" panose="020F0502020204030204" pitchFamily="34" charset="0"/>
                        </a:rPr>
                        <a:t>Total</a:t>
                      </a:r>
                    </a:p>
                  </a:txBody>
                  <a:tcPr marL="68580" marR="68580" marT="0" marB="0">
                    <a:solidFill>
                      <a:schemeClr val="bg2">
                        <a:lumMod val="50000"/>
                      </a:schemeClr>
                    </a:solidFill>
                  </a:tcPr>
                </a:tc>
                <a:tc>
                  <a:txBody>
                    <a:bodyPr/>
                    <a:lstStyle/>
                    <a:p>
                      <a:pPr>
                        <a:spcAft>
                          <a:spcPts val="0"/>
                        </a:spcAft>
                      </a:pPr>
                      <a:r>
                        <a:rPr lang="en-US" sz="1100">
                          <a:effectLst/>
                          <a:latin typeface="Calibri" panose="020F0502020204030204" pitchFamily="34" charset="0"/>
                        </a:rPr>
                        <a:t>2.7391</a:t>
                      </a:r>
                    </a:p>
                  </a:txBody>
                  <a:tcPr marL="68580" marR="68580" marT="0" marB="0"/>
                </a:tc>
                <a:tc>
                  <a:txBody>
                    <a:bodyPr/>
                    <a:lstStyle/>
                    <a:p>
                      <a:pPr>
                        <a:spcAft>
                          <a:spcPts val="0"/>
                        </a:spcAft>
                      </a:pPr>
                      <a:r>
                        <a:rPr lang="en-US" sz="1100">
                          <a:effectLst/>
                          <a:latin typeface="Calibri" panose="020F0502020204030204" pitchFamily="34" charset="0"/>
                        </a:rPr>
                        <a:t>29</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c>
                  <a:txBody>
                    <a:bodyPr/>
                    <a:lstStyle/>
                    <a:p>
                      <a:pPr>
                        <a:spcAft>
                          <a:spcPts val="0"/>
                        </a:spcAft>
                      </a:pPr>
                      <a:r>
                        <a:rPr lang="en-US" sz="1100" dirty="0">
                          <a:effectLst/>
                          <a:latin typeface="Calibri" panose="020F0502020204030204" pitchFamily="34" charset="0"/>
                        </a:rPr>
                        <a:t> </a:t>
                      </a:r>
                    </a:p>
                  </a:txBody>
                  <a:tcPr marL="68580" marR="68580" marT="0" marB="0"/>
                </a:tc>
              </a:tr>
            </a:tbl>
          </a:graphicData>
        </a:graphic>
      </p:graphicFrame>
    </p:spTree>
    <p:extLst>
      <p:ext uri="{BB962C8B-B14F-4D97-AF65-F5344CB8AC3E}">
        <p14:creationId xmlns="" xmlns:p14="http://schemas.microsoft.com/office/powerpoint/2010/main" val="191053842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Inference</a:t>
            </a:r>
            <a:endParaRPr lang="en-US" dirty="0">
              <a:latin typeface="Calibri" panose="020F0502020204030204" pitchFamily="34" charset="0"/>
            </a:endParaRPr>
          </a:p>
        </p:txBody>
      </p:sp>
      <p:sp>
        <p:nvSpPr>
          <p:cNvPr id="3" name="Content Placeholder 2"/>
          <p:cNvSpPr>
            <a:spLocks noGrp="1"/>
          </p:cNvSpPr>
          <p:nvPr>
            <p:ph idx="1"/>
          </p:nvPr>
        </p:nvSpPr>
        <p:spPr/>
        <p:txBody>
          <a:bodyPr/>
          <a:lstStyle/>
          <a:p>
            <a:r>
              <a:rPr lang="en-US" dirty="0" smtClean="0">
                <a:latin typeface="Calibri" panose="020F0502020204030204" pitchFamily="34" charset="0"/>
              </a:rPr>
              <a:t>Research, thus far, supports the hypothesis by showing:</a:t>
            </a:r>
          </a:p>
          <a:p>
            <a:r>
              <a:rPr lang="en-US" dirty="0" smtClean="0">
                <a:latin typeface="Calibri" panose="020F0502020204030204" pitchFamily="34" charset="0"/>
              </a:rPr>
              <a:t>NO concentrations are higher in non-cancerous cells (NO ASSAY)</a:t>
            </a:r>
          </a:p>
          <a:p>
            <a:r>
              <a:rPr lang="en-US" dirty="0" smtClean="0">
                <a:latin typeface="Calibri" panose="020F0502020204030204" pitchFamily="34" charset="0"/>
              </a:rPr>
              <a:t>iNOS is expressed in cancer and normal cells (iNOS qPCR)</a:t>
            </a:r>
          </a:p>
          <a:p>
            <a:pPr marL="0" indent="0">
              <a:buNone/>
            </a:pPr>
            <a:endParaRPr lang="en-US" dirty="0">
              <a:latin typeface="Calibri" panose="020F0502020204030204" pitchFamily="34" charset="0"/>
            </a:endParaRPr>
          </a:p>
        </p:txBody>
      </p:sp>
    </p:spTree>
    <p:extLst>
      <p:ext uri="{BB962C8B-B14F-4D97-AF65-F5344CB8AC3E}">
        <p14:creationId xmlns="" xmlns:p14="http://schemas.microsoft.com/office/powerpoint/2010/main" val="25575730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Inference</a:t>
            </a:r>
            <a:endParaRPr lang="en-US" dirty="0">
              <a:latin typeface="Calibri" panose="020F0502020204030204" pitchFamily="34" charset="0"/>
            </a:endParaRPr>
          </a:p>
        </p:txBody>
      </p:sp>
      <p:sp>
        <p:nvSpPr>
          <p:cNvPr id="3" name="Content Placeholder 2"/>
          <p:cNvSpPr>
            <a:spLocks noGrp="1"/>
          </p:cNvSpPr>
          <p:nvPr>
            <p:ph idx="1"/>
          </p:nvPr>
        </p:nvSpPr>
        <p:spPr/>
        <p:txBody>
          <a:bodyPr/>
          <a:lstStyle/>
          <a:p>
            <a:r>
              <a:rPr lang="en-US" dirty="0" smtClean="0">
                <a:latin typeface="Calibri" panose="020F0502020204030204" pitchFamily="34" charset="0"/>
              </a:rPr>
              <a:t>146</a:t>
            </a:r>
            <a:r>
              <a:rPr lang="el-GR" dirty="0" smtClean="0">
                <a:latin typeface="Calibri" panose="020F0502020204030204" pitchFamily="34" charset="0"/>
              </a:rPr>
              <a:t>α</a:t>
            </a:r>
            <a:r>
              <a:rPr lang="en-US" dirty="0" smtClean="0">
                <a:latin typeface="Calibri" panose="020F0502020204030204" pitchFamily="34" charset="0"/>
              </a:rPr>
              <a:t> is present in higher amounts in cancer cells (miRNA Plate Assay)</a:t>
            </a:r>
          </a:p>
          <a:p>
            <a:r>
              <a:rPr lang="en-US" dirty="0" smtClean="0">
                <a:latin typeface="Calibri" panose="020F0502020204030204" pitchFamily="34" charset="0"/>
              </a:rPr>
              <a:t>146</a:t>
            </a:r>
            <a:r>
              <a:rPr lang="el-GR" dirty="0" smtClean="0">
                <a:latin typeface="Calibri" panose="020F0502020204030204" pitchFamily="34" charset="0"/>
              </a:rPr>
              <a:t>α</a:t>
            </a:r>
            <a:r>
              <a:rPr lang="en-US" dirty="0" smtClean="0">
                <a:latin typeface="Calibri" panose="020F0502020204030204" pitchFamily="34" charset="0"/>
              </a:rPr>
              <a:t> plays a role in NO production (Transfection Studies)</a:t>
            </a:r>
          </a:p>
          <a:p>
            <a:endParaRPr lang="en-US" dirty="0" smtClean="0">
              <a:latin typeface="Calibri"/>
            </a:endParaRPr>
          </a:p>
          <a:p>
            <a:endParaRPr lang="en-US" dirty="0" smtClean="0">
              <a:latin typeface="Calibri"/>
            </a:endParaRPr>
          </a:p>
          <a:p>
            <a:endParaRPr lang="en-US" dirty="0"/>
          </a:p>
        </p:txBody>
      </p:sp>
    </p:spTree>
    <p:extLst>
      <p:ext uri="{BB962C8B-B14F-4D97-AF65-F5344CB8AC3E}">
        <p14:creationId xmlns="" xmlns:p14="http://schemas.microsoft.com/office/powerpoint/2010/main" val="185947424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References</a:t>
            </a:r>
            <a:endParaRPr lang="en-US" dirty="0">
              <a:latin typeface="Calibri" panose="020F0502020204030204" pitchFamily="34" charset="0"/>
            </a:endParaRPr>
          </a:p>
        </p:txBody>
      </p:sp>
      <p:sp>
        <p:nvSpPr>
          <p:cNvPr id="3" name="Content Placeholder 2"/>
          <p:cNvSpPr>
            <a:spLocks noGrp="1"/>
          </p:cNvSpPr>
          <p:nvPr>
            <p:ph idx="1"/>
          </p:nvPr>
        </p:nvSpPr>
        <p:spPr/>
        <p:txBody>
          <a:bodyPr>
            <a:normAutofit fontScale="25000" lnSpcReduction="20000"/>
          </a:bodyPr>
          <a:lstStyle/>
          <a:p>
            <a:pPr>
              <a:lnSpc>
                <a:spcPct val="120000"/>
              </a:lnSpc>
              <a:spcBef>
                <a:spcPts val="0"/>
              </a:spcBef>
            </a:pPr>
            <a:r>
              <a:rPr lang="en-US" sz="3600" dirty="0" err="1" smtClean="0">
                <a:latin typeface="Calibri" panose="020F0502020204030204" pitchFamily="34" charset="0"/>
              </a:rPr>
              <a:t>Aktan</a:t>
            </a:r>
            <a:r>
              <a:rPr lang="en-US" sz="3600" dirty="0">
                <a:latin typeface="Calibri" panose="020F0502020204030204" pitchFamily="34" charset="0"/>
              </a:rPr>
              <a:t>, F. (2004). iNOS-mediated nitric oxide production and its regulation. Life Science, 75, 639–653. Retrieved from http://www.ncbi.nlm.nih.gov/pubmed/15172174</a:t>
            </a:r>
          </a:p>
          <a:p>
            <a:pPr>
              <a:lnSpc>
                <a:spcPct val="120000"/>
              </a:lnSpc>
              <a:spcBef>
                <a:spcPts val="0"/>
              </a:spcBef>
            </a:pPr>
            <a:r>
              <a:rPr lang="en-US" sz="3600" dirty="0">
                <a:latin typeface="Calibri" panose="020F0502020204030204" pitchFamily="34" charset="0"/>
              </a:rPr>
              <a:t>American Cancer Society (2012). Cancer Facts &amp; Figures 2012. Retrieved from </a:t>
            </a:r>
            <a:r>
              <a:rPr lang="en-US" sz="3600" dirty="0" smtClean="0">
                <a:latin typeface="Calibri" panose="020F0502020204030204" pitchFamily="34" charset="0"/>
              </a:rPr>
              <a:t>http</a:t>
            </a:r>
            <a:r>
              <a:rPr lang="en-US" sz="3600" dirty="0">
                <a:latin typeface="Calibri" panose="020F0502020204030204" pitchFamily="34" charset="0"/>
              </a:rPr>
              <a:t>://www.cancer.org/research/cancerfactsstatistics/cancerfactsfigures2012/</a:t>
            </a:r>
          </a:p>
          <a:p>
            <a:pPr>
              <a:lnSpc>
                <a:spcPct val="120000"/>
              </a:lnSpc>
              <a:spcBef>
                <a:spcPts val="0"/>
              </a:spcBef>
            </a:pPr>
            <a:r>
              <a:rPr lang="en-US" sz="3600" dirty="0">
                <a:latin typeface="Calibri" panose="020F0502020204030204" pitchFamily="34" charset="0"/>
              </a:rPr>
              <a:t>American Heart Association (2009). MicroRNAs. 119 (6), 2217-2224. Retrieved from </a:t>
            </a:r>
            <a:r>
              <a:rPr lang="en-US" sz="3600" dirty="0" smtClean="0">
                <a:latin typeface="Calibri" panose="020F0502020204030204" pitchFamily="34" charset="0"/>
              </a:rPr>
              <a:t>http</a:t>
            </a:r>
            <a:r>
              <a:rPr lang="en-US" sz="3600" dirty="0">
                <a:latin typeface="Calibri" panose="020F0502020204030204" pitchFamily="34" charset="0"/>
              </a:rPr>
              <a:t>://</a:t>
            </a:r>
            <a:r>
              <a:rPr lang="en-US" sz="3600" dirty="0" smtClean="0">
                <a:latin typeface="Calibri" panose="020F0502020204030204" pitchFamily="34" charset="0"/>
              </a:rPr>
              <a:t>circ.ahajournals.org/content/119/16/2217/F1.expansion.html</a:t>
            </a:r>
            <a:endParaRPr lang="en-US" sz="3600" dirty="0">
              <a:latin typeface="Calibri" panose="020F0502020204030204" pitchFamily="34" charset="0"/>
            </a:endParaRPr>
          </a:p>
          <a:p>
            <a:pPr>
              <a:lnSpc>
                <a:spcPct val="120000"/>
              </a:lnSpc>
              <a:spcBef>
                <a:spcPts val="0"/>
              </a:spcBef>
            </a:pPr>
            <a:r>
              <a:rPr lang="en-US" sz="3600" dirty="0" err="1">
                <a:latin typeface="Calibri" panose="020F0502020204030204" pitchFamily="34" charset="0"/>
              </a:rPr>
              <a:t>Balkwill</a:t>
            </a:r>
            <a:r>
              <a:rPr lang="en-US" sz="3600" dirty="0">
                <a:latin typeface="Calibri" panose="020F0502020204030204" pitchFamily="34" charset="0"/>
              </a:rPr>
              <a:t>, F. R., </a:t>
            </a:r>
            <a:r>
              <a:rPr lang="en-US" sz="3600" dirty="0" err="1">
                <a:latin typeface="Calibri" panose="020F0502020204030204" pitchFamily="34" charset="0"/>
              </a:rPr>
              <a:t>Capasso</a:t>
            </a:r>
            <a:r>
              <a:rPr lang="en-US" sz="3600" dirty="0">
                <a:latin typeface="Calibri" panose="020F0502020204030204" pitchFamily="34" charset="0"/>
              </a:rPr>
              <a:t>, M., &amp; </a:t>
            </a:r>
            <a:r>
              <a:rPr lang="en-US" sz="3600" dirty="0" err="1">
                <a:latin typeface="Calibri" panose="020F0502020204030204" pitchFamily="34" charset="0"/>
              </a:rPr>
              <a:t>Hagemann</a:t>
            </a:r>
            <a:r>
              <a:rPr lang="en-US" sz="3600" dirty="0">
                <a:latin typeface="Calibri" panose="020F0502020204030204" pitchFamily="34" charset="0"/>
              </a:rPr>
              <a:t>, T. (2012). Tumor microenvironment at a glance. Journal of Cell Science, 125, </a:t>
            </a:r>
            <a:r>
              <a:rPr lang="en-US" sz="3600" dirty="0" smtClean="0">
                <a:latin typeface="Calibri" panose="020F0502020204030204" pitchFamily="34" charset="0"/>
              </a:rPr>
              <a:t>5591-5596</a:t>
            </a:r>
            <a:r>
              <a:rPr lang="en-US" sz="3600" dirty="0">
                <a:latin typeface="Calibri" panose="020F0502020204030204" pitchFamily="34" charset="0"/>
              </a:rPr>
              <a:t>. doi: 10.1242/jcs.116392</a:t>
            </a:r>
          </a:p>
          <a:p>
            <a:pPr>
              <a:lnSpc>
                <a:spcPct val="120000"/>
              </a:lnSpc>
              <a:spcBef>
                <a:spcPts val="0"/>
              </a:spcBef>
            </a:pPr>
            <a:r>
              <a:rPr lang="en-US" sz="3600" dirty="0">
                <a:latin typeface="Calibri" panose="020F0502020204030204" pitchFamily="34" charset="0"/>
              </a:rPr>
              <a:t>Dai, R., Phillips, R. A., Zhang, Y., Khan, D., </a:t>
            </a:r>
            <a:r>
              <a:rPr lang="en-US" sz="3600" dirty="0" err="1">
                <a:latin typeface="Calibri" panose="020F0502020204030204" pitchFamily="34" charset="0"/>
              </a:rPr>
              <a:t>Crasta</a:t>
            </a:r>
            <a:r>
              <a:rPr lang="en-US" sz="3600" dirty="0">
                <a:latin typeface="Calibri" panose="020F0502020204030204" pitchFamily="34" charset="0"/>
              </a:rPr>
              <a:t>, O., &amp; Ahmed, S. A. (2008). Suppress of LPS-induced Interferon-gamma and </a:t>
            </a:r>
            <a:r>
              <a:rPr lang="en-US" sz="3600" dirty="0" smtClean="0">
                <a:latin typeface="Calibri" panose="020F0502020204030204" pitchFamily="34" charset="0"/>
              </a:rPr>
              <a:t>nitric </a:t>
            </a:r>
            <a:r>
              <a:rPr lang="en-US" sz="3600" dirty="0">
                <a:latin typeface="Calibri" panose="020F0502020204030204" pitchFamily="34" charset="0"/>
              </a:rPr>
              <a:t>oxide in splenic lymphocytes by select estrogen-regulate microRNAs: a novel mechanism of immune modulation. </a:t>
            </a:r>
            <a:r>
              <a:rPr lang="en-US" sz="3600" dirty="0" smtClean="0">
                <a:latin typeface="Calibri" panose="020F0502020204030204" pitchFamily="34" charset="0"/>
              </a:rPr>
              <a:t>Blood </a:t>
            </a:r>
            <a:r>
              <a:rPr lang="en-US" sz="3600" dirty="0">
                <a:latin typeface="Calibri" panose="020F0502020204030204" pitchFamily="34" charset="0"/>
              </a:rPr>
              <a:t>Journal, 112(12), 4591-4597. doi: 10.1182/blood-2008-04-152488 </a:t>
            </a:r>
          </a:p>
          <a:p>
            <a:pPr>
              <a:lnSpc>
                <a:spcPct val="120000"/>
              </a:lnSpc>
              <a:spcBef>
                <a:spcPts val="0"/>
              </a:spcBef>
            </a:pPr>
            <a:r>
              <a:rPr lang="en-US" sz="3600" dirty="0">
                <a:latin typeface="Calibri" panose="020F0502020204030204" pitchFamily="34" charset="0"/>
              </a:rPr>
              <a:t>Davis &amp; Hata (2009). Biogenesis of miRNAs and assembly into RISC complex. Cell Communication and Signaling, 7, 18. doi: </a:t>
            </a:r>
            <a:r>
              <a:rPr lang="en-US" sz="3600" dirty="0" smtClean="0">
                <a:latin typeface="Calibri" panose="020F0502020204030204" pitchFamily="34" charset="0"/>
              </a:rPr>
              <a:t>10.1186/1478-811X-7-18</a:t>
            </a:r>
            <a:endParaRPr lang="en-US" sz="3600" dirty="0">
              <a:latin typeface="Calibri" panose="020F0502020204030204" pitchFamily="34" charset="0"/>
            </a:endParaRPr>
          </a:p>
          <a:p>
            <a:pPr>
              <a:lnSpc>
                <a:spcPct val="120000"/>
              </a:lnSpc>
              <a:spcBef>
                <a:spcPts val="0"/>
              </a:spcBef>
            </a:pPr>
            <a:r>
              <a:rPr lang="en-US" sz="3600" dirty="0">
                <a:latin typeface="Calibri" panose="020F0502020204030204" pitchFamily="34" charset="0"/>
              </a:rPr>
              <a:t>Exosomes: Tiny Packets of RNAs with Major Significance and Potential (2013). Retrieved from </a:t>
            </a:r>
            <a:r>
              <a:rPr lang="en-US" sz="3600" dirty="0" smtClean="0">
                <a:latin typeface="Calibri" panose="020F0502020204030204" pitchFamily="34" charset="0"/>
              </a:rPr>
              <a:t>http</a:t>
            </a:r>
            <a:r>
              <a:rPr lang="en-US" sz="3600" dirty="0">
                <a:latin typeface="Calibri" panose="020F0502020204030204" pitchFamily="34" charset="0"/>
              </a:rPr>
              <a:t>://zon.trilinkbiotech.com/2013/09/23/exosomes-tiny-packets-rnas-major-significance-potential/</a:t>
            </a:r>
          </a:p>
          <a:p>
            <a:pPr>
              <a:lnSpc>
                <a:spcPct val="120000"/>
              </a:lnSpc>
              <a:spcBef>
                <a:spcPts val="0"/>
              </a:spcBef>
            </a:pPr>
            <a:r>
              <a:rPr lang="en-US" sz="3600" dirty="0" err="1">
                <a:latin typeface="Calibri" panose="020F0502020204030204" pitchFamily="34" charset="0"/>
              </a:rPr>
              <a:t>Förstermann</a:t>
            </a:r>
            <a:r>
              <a:rPr lang="en-US" sz="3600" dirty="0">
                <a:latin typeface="Calibri" panose="020F0502020204030204" pitchFamily="34" charset="0"/>
              </a:rPr>
              <a:t>, U. &amp; </a:t>
            </a:r>
            <a:r>
              <a:rPr lang="en-US" sz="3600" dirty="0" err="1">
                <a:latin typeface="Calibri" panose="020F0502020204030204" pitchFamily="34" charset="0"/>
              </a:rPr>
              <a:t>Sessa</a:t>
            </a:r>
            <a:r>
              <a:rPr lang="en-US" sz="3600" dirty="0">
                <a:latin typeface="Calibri" panose="020F0502020204030204" pitchFamily="34" charset="0"/>
              </a:rPr>
              <a:t>, C. W. (2011). Nitric oxide synthases: regulation and function. European Heart Journal, 33(7), 829-837. </a:t>
            </a:r>
            <a:r>
              <a:rPr lang="en-US" sz="3600" dirty="0" smtClean="0">
                <a:latin typeface="Calibri" panose="020F0502020204030204" pitchFamily="34" charset="0"/>
              </a:rPr>
              <a:t>doi</a:t>
            </a:r>
            <a:r>
              <a:rPr lang="en-US" sz="3600" dirty="0">
                <a:latin typeface="Calibri" panose="020F0502020204030204" pitchFamily="34" charset="0"/>
              </a:rPr>
              <a:t>: 10.1093/</a:t>
            </a:r>
            <a:r>
              <a:rPr lang="en-US" sz="3600" dirty="0" err="1">
                <a:latin typeface="Calibri" panose="020F0502020204030204" pitchFamily="34" charset="0"/>
              </a:rPr>
              <a:t>eurheartj</a:t>
            </a:r>
            <a:r>
              <a:rPr lang="en-US" sz="3600" dirty="0">
                <a:latin typeface="Calibri" panose="020F0502020204030204" pitchFamily="34" charset="0"/>
              </a:rPr>
              <a:t>/ehr304</a:t>
            </a:r>
          </a:p>
          <a:p>
            <a:pPr>
              <a:lnSpc>
                <a:spcPct val="120000"/>
              </a:lnSpc>
              <a:spcBef>
                <a:spcPts val="0"/>
              </a:spcBef>
            </a:pPr>
            <a:r>
              <a:rPr lang="en-US" sz="3600" dirty="0">
                <a:latin typeface="Calibri" panose="020F0502020204030204" pitchFamily="34" charset="0"/>
              </a:rPr>
              <a:t>Kent, O. A. &amp; </a:t>
            </a:r>
            <a:r>
              <a:rPr lang="en-US" sz="3600" dirty="0" err="1">
                <a:latin typeface="Calibri" panose="020F0502020204030204" pitchFamily="34" charset="0"/>
              </a:rPr>
              <a:t>Mendell</a:t>
            </a:r>
            <a:r>
              <a:rPr lang="en-US" sz="3600" dirty="0">
                <a:latin typeface="Calibri" panose="020F0502020204030204" pitchFamily="34" charset="0"/>
              </a:rPr>
              <a:t>, J. T. (2006). A small piece in the cancer puzzle: microRNAs as tumor suppressors and oncogenes. </a:t>
            </a:r>
            <a:r>
              <a:rPr lang="en-US" sz="3600" dirty="0" smtClean="0">
                <a:latin typeface="Calibri" panose="020F0502020204030204" pitchFamily="34" charset="0"/>
              </a:rPr>
              <a:t>Oncogene</a:t>
            </a:r>
            <a:r>
              <a:rPr lang="en-US" sz="3600" dirty="0">
                <a:latin typeface="Calibri" panose="020F0502020204030204" pitchFamily="34" charset="0"/>
              </a:rPr>
              <a:t>, 25, 6188–6196. Retrieved from http://www.ncbi.nlm.nih.gov/pubmed/17028598</a:t>
            </a:r>
          </a:p>
          <a:p>
            <a:pPr>
              <a:lnSpc>
                <a:spcPct val="120000"/>
              </a:lnSpc>
              <a:spcBef>
                <a:spcPts val="0"/>
              </a:spcBef>
            </a:pPr>
            <a:r>
              <a:rPr lang="en-US" sz="3600" dirty="0">
                <a:latin typeface="Calibri" panose="020F0502020204030204" pitchFamily="34" charset="0"/>
              </a:rPr>
              <a:t>Lee, V. Y., McClintock, D. S., </a:t>
            </a:r>
            <a:r>
              <a:rPr lang="en-US" sz="3600" dirty="0" err="1">
                <a:latin typeface="Calibri" panose="020F0502020204030204" pitchFamily="34" charset="0"/>
              </a:rPr>
              <a:t>Santore</a:t>
            </a:r>
            <a:r>
              <a:rPr lang="en-US" sz="3600" dirty="0">
                <a:latin typeface="Calibri" panose="020F0502020204030204" pitchFamily="34" charset="0"/>
              </a:rPr>
              <a:t>, M. T., </a:t>
            </a:r>
            <a:r>
              <a:rPr lang="en-US" sz="3600" dirty="0" err="1">
                <a:latin typeface="Calibri" panose="020F0502020204030204" pitchFamily="34" charset="0"/>
              </a:rPr>
              <a:t>Budinger</a:t>
            </a:r>
            <a:r>
              <a:rPr lang="en-US" sz="3600" dirty="0">
                <a:latin typeface="Calibri" panose="020F0502020204030204" pitchFamily="34" charset="0"/>
              </a:rPr>
              <a:t>, G. R., &amp; </a:t>
            </a:r>
            <a:r>
              <a:rPr lang="en-US" sz="3600" dirty="0" err="1">
                <a:latin typeface="Calibri" panose="020F0502020204030204" pitchFamily="34" charset="0"/>
              </a:rPr>
              <a:t>Chandel</a:t>
            </a:r>
            <a:r>
              <a:rPr lang="en-US" sz="3600" dirty="0">
                <a:latin typeface="Calibri" panose="020F0502020204030204" pitchFamily="34" charset="0"/>
              </a:rPr>
              <a:t>, N. S. (2002). Hypoxia sensitizes cells to nitric </a:t>
            </a:r>
            <a:r>
              <a:rPr lang="en-US" sz="3600" dirty="0" smtClean="0">
                <a:latin typeface="Calibri" panose="020F0502020204030204" pitchFamily="34" charset="0"/>
              </a:rPr>
              <a:t>oxide-induced </a:t>
            </a:r>
            <a:r>
              <a:rPr lang="en-US" sz="3600" dirty="0">
                <a:latin typeface="Calibri" panose="020F0502020204030204" pitchFamily="34" charset="0"/>
              </a:rPr>
              <a:t>apoptosis. Journal of Biological Chemistry, 277, 16067–16074 </a:t>
            </a:r>
            <a:endParaRPr lang="en-US" sz="3600" dirty="0" smtClean="0">
              <a:latin typeface="Calibri" panose="020F0502020204030204" pitchFamily="34" charset="0"/>
            </a:endParaRPr>
          </a:p>
          <a:p>
            <a:pPr>
              <a:lnSpc>
                <a:spcPct val="120000"/>
              </a:lnSpc>
              <a:spcBef>
                <a:spcPts val="0"/>
              </a:spcBef>
            </a:pPr>
            <a:r>
              <a:rPr lang="en-US" sz="3600" dirty="0">
                <a:latin typeface="Calibri" panose="020F0502020204030204" pitchFamily="34" charset="0"/>
              </a:rPr>
              <a:t>Le, X., Wei, D., Huang, S., Lancaster, J. R., &amp; </a:t>
            </a:r>
            <a:r>
              <a:rPr lang="en-US" sz="3600" dirty="0" err="1">
                <a:latin typeface="Calibri" panose="020F0502020204030204" pitchFamily="34" charset="0"/>
              </a:rPr>
              <a:t>Xie</a:t>
            </a:r>
            <a:r>
              <a:rPr lang="en-US" sz="3600" dirty="0">
                <a:latin typeface="Calibri" panose="020F0502020204030204" pitchFamily="34" charset="0"/>
              </a:rPr>
              <a:t>, K. (2005). Nitric oxide synthase II suppresses the growth and metastasis of human cancer regardless of its up-regulation of </a:t>
            </a:r>
            <a:r>
              <a:rPr lang="en-US" sz="3600" dirty="0" err="1">
                <a:latin typeface="Calibri" panose="020F0502020204030204" pitchFamily="34" charset="0"/>
              </a:rPr>
              <a:t>protumor</a:t>
            </a:r>
            <a:r>
              <a:rPr lang="en-US" sz="3600" dirty="0">
                <a:latin typeface="Calibri" panose="020F0502020204030204" pitchFamily="34" charset="0"/>
              </a:rPr>
              <a:t> factors. Proceedings of the National Academy of Sciences of the United States of America, 102(24), 8758-8763. doi: 10. 1073/pnas.0409581102</a:t>
            </a:r>
          </a:p>
          <a:p>
            <a:endParaRPr lang="en-US" dirty="0"/>
          </a:p>
        </p:txBody>
      </p:sp>
    </p:spTree>
    <p:extLst>
      <p:ext uri="{BB962C8B-B14F-4D97-AF65-F5344CB8AC3E}">
        <p14:creationId xmlns="" xmlns:p14="http://schemas.microsoft.com/office/powerpoint/2010/main" val="228692500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References</a:t>
            </a:r>
            <a:endParaRPr lang="en-US" dirty="0">
              <a:latin typeface="Calibri" panose="020F0502020204030204" pitchFamily="34" charset="0"/>
            </a:endParaRPr>
          </a:p>
        </p:txBody>
      </p:sp>
      <p:sp>
        <p:nvSpPr>
          <p:cNvPr id="3" name="Content Placeholder 2"/>
          <p:cNvSpPr>
            <a:spLocks noGrp="1"/>
          </p:cNvSpPr>
          <p:nvPr>
            <p:ph idx="1"/>
          </p:nvPr>
        </p:nvSpPr>
        <p:spPr/>
        <p:txBody>
          <a:bodyPr>
            <a:normAutofit fontScale="25000" lnSpcReduction="20000"/>
          </a:bodyPr>
          <a:lstStyle/>
          <a:p>
            <a:pPr>
              <a:lnSpc>
                <a:spcPct val="120000"/>
              </a:lnSpc>
              <a:spcBef>
                <a:spcPts val="0"/>
              </a:spcBef>
            </a:pPr>
            <a:r>
              <a:rPr lang="en-US" sz="4000" dirty="0" err="1" smtClean="0">
                <a:latin typeface="Calibri" panose="020F0502020204030204" pitchFamily="34" charset="0"/>
              </a:rPr>
              <a:t>Linse</a:t>
            </a:r>
            <a:r>
              <a:rPr lang="en-US" sz="4000" dirty="0" smtClean="0">
                <a:latin typeface="Calibri" panose="020F0502020204030204" pitchFamily="34" charset="0"/>
              </a:rPr>
              <a:t>, K. (2013). What are microRNAs (miRNAs) mimic? </a:t>
            </a:r>
            <a:r>
              <a:rPr lang="en-US" sz="4000" dirty="0">
                <a:latin typeface="Calibri" panose="020F0502020204030204" pitchFamily="34" charset="0"/>
              </a:rPr>
              <a:t>Retrieved from http://blog-biosyn.com/2013/04/11/what-are-microrna-mirna-mimics/</a:t>
            </a:r>
            <a:endParaRPr lang="en-US" sz="4000" dirty="0" smtClean="0">
              <a:latin typeface="Calibri" panose="020F0502020204030204" pitchFamily="34" charset="0"/>
            </a:endParaRPr>
          </a:p>
          <a:p>
            <a:pPr>
              <a:lnSpc>
                <a:spcPct val="120000"/>
              </a:lnSpc>
              <a:spcBef>
                <a:spcPts val="0"/>
              </a:spcBef>
            </a:pPr>
            <a:r>
              <a:rPr lang="en-US" sz="4000" dirty="0" smtClean="0">
                <a:latin typeface="Calibri" panose="020F0502020204030204" pitchFamily="34" charset="0"/>
              </a:rPr>
              <a:t>MediLexicon </a:t>
            </a:r>
            <a:r>
              <a:rPr lang="en-US" sz="4000" dirty="0">
                <a:latin typeface="Calibri" panose="020F0502020204030204" pitchFamily="34" charset="0"/>
              </a:rPr>
              <a:t>International Ltd, Bexhill-on-Sea, UK. (2015). What is cancer? What causes cancer? Retrieved from http://www.medicalnewstoday.com/info/cancer-oncology</a:t>
            </a:r>
            <a:r>
              <a:rPr lang="en-US" sz="4000" dirty="0" smtClean="0">
                <a:latin typeface="Calibri" panose="020F0502020204030204" pitchFamily="34" charset="0"/>
              </a:rPr>
              <a:t>Le</a:t>
            </a:r>
            <a:r>
              <a:rPr lang="en-US" sz="4000" dirty="0">
                <a:latin typeface="Calibri" panose="020F0502020204030204" pitchFamily="34" charset="0"/>
              </a:rPr>
              <a:t>, X., Wei, D., Huang, S., Lancaster, J. R., &amp; </a:t>
            </a:r>
            <a:r>
              <a:rPr lang="en-US" sz="4000" dirty="0" err="1">
                <a:latin typeface="Calibri" panose="020F0502020204030204" pitchFamily="34" charset="0"/>
              </a:rPr>
              <a:t>Xie</a:t>
            </a:r>
            <a:r>
              <a:rPr lang="en-US" sz="4000" dirty="0">
                <a:latin typeface="Calibri" panose="020F0502020204030204" pitchFamily="34" charset="0"/>
              </a:rPr>
              <a:t>, K. (2005). Nitric oxide synthase II suppresses the growth and metastasis of human cancer regardless of its up-regulation of </a:t>
            </a:r>
            <a:r>
              <a:rPr lang="en-US" sz="4000" dirty="0" err="1">
                <a:latin typeface="Calibri" panose="020F0502020204030204" pitchFamily="34" charset="0"/>
              </a:rPr>
              <a:t>protumor</a:t>
            </a:r>
            <a:r>
              <a:rPr lang="en-US" sz="4000" dirty="0">
                <a:latin typeface="Calibri" panose="020F0502020204030204" pitchFamily="34" charset="0"/>
              </a:rPr>
              <a:t> factors. Proceedings of the National </a:t>
            </a:r>
            <a:r>
              <a:rPr lang="en-US" sz="4000" dirty="0" smtClean="0">
                <a:latin typeface="Calibri" panose="020F0502020204030204" pitchFamily="34" charset="0"/>
              </a:rPr>
              <a:t>/</a:t>
            </a:r>
            <a:endParaRPr lang="en-US" sz="4000" dirty="0">
              <a:latin typeface="Calibri" panose="020F0502020204030204" pitchFamily="34" charset="0"/>
            </a:endParaRPr>
          </a:p>
          <a:p>
            <a:pPr>
              <a:lnSpc>
                <a:spcPct val="120000"/>
              </a:lnSpc>
              <a:spcBef>
                <a:spcPts val="0"/>
              </a:spcBef>
            </a:pPr>
            <a:r>
              <a:rPr lang="en-US" sz="4000" dirty="0">
                <a:latin typeface="Calibri" panose="020F0502020204030204" pitchFamily="34" charset="0"/>
              </a:rPr>
              <a:t>Murdoch, C., </a:t>
            </a:r>
            <a:r>
              <a:rPr lang="en-US" sz="4000" dirty="0" err="1">
                <a:latin typeface="Calibri" panose="020F0502020204030204" pitchFamily="34" charset="0"/>
              </a:rPr>
              <a:t>Giannoudis</a:t>
            </a:r>
            <a:r>
              <a:rPr lang="en-US" sz="4000" dirty="0">
                <a:latin typeface="Calibri" panose="020F0502020204030204" pitchFamily="34" charset="0"/>
              </a:rPr>
              <a:t>, A., &amp; Lewis, C. E. (2004). Mechanisms regulating the recruitment of macrophages into hypoxic areas of tumors and other ischemic tissues. Blood Journal, 104, 2224–2234. Retrieved from </a:t>
            </a:r>
            <a:r>
              <a:rPr lang="en-US" sz="4000" dirty="0">
                <a:solidFill>
                  <a:schemeClr val="tx1"/>
                </a:solidFill>
                <a:latin typeface="Calibri" panose="020F0502020204030204" pitchFamily="34" charset="0"/>
                <a:hlinkClick r:id="rId2"/>
              </a:rPr>
              <a:t>http://</a:t>
            </a:r>
            <a:r>
              <a:rPr lang="en-US" sz="4000" dirty="0" smtClean="0">
                <a:solidFill>
                  <a:schemeClr val="tx1"/>
                </a:solidFill>
                <a:latin typeface="Calibri" panose="020F0502020204030204" pitchFamily="34" charset="0"/>
                <a:hlinkClick r:id="rId2"/>
              </a:rPr>
              <a:t>www.bloodjournal.org/content/bloodjournal/104/8/2224.full.pdf?sso-checked=true</a:t>
            </a:r>
            <a:endParaRPr lang="en-US" sz="4000" dirty="0" smtClean="0">
              <a:solidFill>
                <a:schemeClr val="tx1"/>
              </a:solidFill>
              <a:latin typeface="Calibri" panose="020F0502020204030204" pitchFamily="34" charset="0"/>
            </a:endParaRPr>
          </a:p>
          <a:p>
            <a:pPr>
              <a:lnSpc>
                <a:spcPct val="120000"/>
              </a:lnSpc>
              <a:spcBef>
                <a:spcPts val="0"/>
              </a:spcBef>
            </a:pPr>
            <a:r>
              <a:rPr lang="en-US" sz="4000" dirty="0" smtClean="0">
                <a:latin typeface="Calibri" panose="020F0502020204030204" pitchFamily="34" charset="0"/>
              </a:rPr>
              <a:t>NCS </a:t>
            </a:r>
            <a:r>
              <a:rPr lang="en-US" sz="4000" dirty="0" err="1" smtClean="0">
                <a:latin typeface="Calibri" panose="020F0502020204030204" pitchFamily="34" charset="0"/>
              </a:rPr>
              <a:t>Pearsons</a:t>
            </a:r>
            <a:r>
              <a:rPr lang="en-US" sz="4000" dirty="0" smtClean="0">
                <a:latin typeface="Calibri" panose="020F0502020204030204" pitchFamily="34" charset="0"/>
              </a:rPr>
              <a:t>. (2014). Central Dogma. </a:t>
            </a:r>
            <a:r>
              <a:rPr lang="en-US" sz="4000" dirty="0">
                <a:latin typeface="Calibri" panose="020F0502020204030204" pitchFamily="34" charset="0"/>
              </a:rPr>
              <a:t>Retrieved from http://biology.tutorvista.com/cell/central-dogma.html</a:t>
            </a:r>
          </a:p>
          <a:p>
            <a:pPr>
              <a:lnSpc>
                <a:spcPct val="120000"/>
              </a:lnSpc>
              <a:spcBef>
                <a:spcPts val="0"/>
              </a:spcBef>
            </a:pPr>
            <a:r>
              <a:rPr lang="en-US" sz="4000" dirty="0">
                <a:latin typeface="Calibri" panose="020F0502020204030204" pitchFamily="34" charset="0"/>
              </a:rPr>
              <a:t>Perske, C., </a:t>
            </a:r>
            <a:r>
              <a:rPr lang="en-US" sz="4000" dirty="0" err="1">
                <a:latin typeface="Calibri" panose="020F0502020204030204" pitchFamily="34" charset="0"/>
              </a:rPr>
              <a:t>Lahat</a:t>
            </a:r>
            <a:r>
              <a:rPr lang="en-US" sz="4000" dirty="0">
                <a:latin typeface="Calibri" panose="020F0502020204030204" pitchFamily="34" charset="0"/>
              </a:rPr>
              <a:t>, N., Levin, S. S., </a:t>
            </a:r>
            <a:r>
              <a:rPr lang="en-US" sz="4000" dirty="0" err="1">
                <a:latin typeface="Calibri" panose="020F0502020204030204" pitchFamily="34" charset="0"/>
              </a:rPr>
              <a:t>Bitterman</a:t>
            </a:r>
            <a:r>
              <a:rPr lang="en-US" sz="4000" dirty="0">
                <a:latin typeface="Calibri" panose="020F0502020204030204" pitchFamily="34" charset="0"/>
              </a:rPr>
              <a:t>, H., </a:t>
            </a:r>
            <a:r>
              <a:rPr lang="en-US" sz="4000" dirty="0" err="1">
                <a:latin typeface="Calibri" panose="020F0502020204030204" pitchFamily="34" charset="0"/>
              </a:rPr>
              <a:t>Hemmerlein</a:t>
            </a:r>
            <a:r>
              <a:rPr lang="en-US" sz="4000" dirty="0">
                <a:latin typeface="Calibri" panose="020F0502020204030204" pitchFamily="34" charset="0"/>
              </a:rPr>
              <a:t>, B., &amp; </a:t>
            </a:r>
            <a:r>
              <a:rPr lang="en-US" sz="4000" dirty="0" err="1">
                <a:latin typeface="Calibri" panose="020F0502020204030204" pitchFamily="34" charset="0"/>
              </a:rPr>
              <a:t>Rahat</a:t>
            </a:r>
            <a:r>
              <a:rPr lang="en-US" sz="4000" dirty="0">
                <a:latin typeface="Calibri" panose="020F0502020204030204" pitchFamily="34" charset="0"/>
              </a:rPr>
              <a:t>, M. A. (2010). Loss of inducible nitric oxide synthase expression in the mouse renal cell carcinoma cell line </a:t>
            </a:r>
            <a:r>
              <a:rPr lang="en-US" sz="4000" dirty="0" err="1">
                <a:latin typeface="Calibri" panose="020F0502020204030204" pitchFamily="34" charset="0"/>
              </a:rPr>
              <a:t>renca</a:t>
            </a:r>
            <a:r>
              <a:rPr lang="en-US" sz="4000" dirty="0">
                <a:latin typeface="Calibri" panose="020F0502020204030204" pitchFamily="34" charset="0"/>
              </a:rPr>
              <a:t> is mediated by </a:t>
            </a:r>
            <a:r>
              <a:rPr lang="en-US" sz="4000" dirty="0" err="1">
                <a:latin typeface="Calibri" panose="020F0502020204030204" pitchFamily="34" charset="0"/>
              </a:rPr>
              <a:t>microrna</a:t>
            </a:r>
            <a:r>
              <a:rPr lang="en-US" sz="4000" dirty="0">
                <a:latin typeface="Calibri" panose="020F0502020204030204" pitchFamily="34" charset="0"/>
              </a:rPr>
              <a:t> miR-146a. The American Journal of Pathology, 177(4), 2046-2054. doi: 10.2353/ajpath.2010.091111</a:t>
            </a:r>
          </a:p>
          <a:p>
            <a:pPr>
              <a:lnSpc>
                <a:spcPct val="120000"/>
              </a:lnSpc>
              <a:spcBef>
                <a:spcPts val="0"/>
              </a:spcBef>
            </a:pPr>
            <a:r>
              <a:rPr lang="en-US" sz="4000" dirty="0">
                <a:latin typeface="Calibri" panose="020F0502020204030204" pitchFamily="34" charset="0"/>
              </a:rPr>
              <a:t>Taganov, K. D., Boldin M. P., Chang K. J., &amp; Baltimore D. (2006). NF-kappaB-dependent induction of microRNA miR-146, an inhibitor targeted to signaling proteins of innate immune responses. Proceedings of the National Academy of Sciences USA, 103(33), 12481-12486. doi: 10.1073/pnas.0605298103</a:t>
            </a:r>
          </a:p>
          <a:p>
            <a:pPr>
              <a:lnSpc>
                <a:spcPct val="120000"/>
              </a:lnSpc>
              <a:spcBef>
                <a:spcPts val="0"/>
              </a:spcBef>
            </a:pPr>
            <a:r>
              <a:rPr lang="en-US" sz="4000" dirty="0" err="1">
                <a:latin typeface="Calibri" panose="020F0502020204030204" pitchFamily="34" charset="0"/>
              </a:rPr>
              <a:t>Upreti</a:t>
            </a:r>
            <a:r>
              <a:rPr lang="en-US" sz="4000" dirty="0">
                <a:latin typeface="Calibri" panose="020F0502020204030204" pitchFamily="34" charset="0"/>
              </a:rPr>
              <a:t>, M., </a:t>
            </a:r>
            <a:r>
              <a:rPr lang="en-US" sz="4000" dirty="0" err="1">
                <a:latin typeface="Calibri" panose="020F0502020204030204" pitchFamily="34" charset="0"/>
              </a:rPr>
              <a:t>Jyoti</a:t>
            </a:r>
            <a:r>
              <a:rPr lang="en-US" sz="4000" dirty="0">
                <a:latin typeface="Calibri" panose="020F0502020204030204" pitchFamily="34" charset="0"/>
              </a:rPr>
              <a:t>, A., &amp; </a:t>
            </a:r>
            <a:r>
              <a:rPr lang="en-US" sz="4000" dirty="0" err="1">
                <a:latin typeface="Calibri" panose="020F0502020204030204" pitchFamily="34" charset="0"/>
              </a:rPr>
              <a:t>Sethi</a:t>
            </a:r>
            <a:r>
              <a:rPr lang="en-US" sz="4000" dirty="0">
                <a:latin typeface="Calibri" panose="020F0502020204030204" pitchFamily="34" charset="0"/>
              </a:rPr>
              <a:t>, P. (2013). Tumor microenvironment and </a:t>
            </a:r>
            <a:r>
              <a:rPr lang="en-US" sz="4000" dirty="0" err="1">
                <a:latin typeface="Calibri" panose="020F0502020204030204" pitchFamily="34" charset="0"/>
              </a:rPr>
              <a:t>nanotherapeutics</a:t>
            </a:r>
            <a:r>
              <a:rPr lang="en-US" sz="4000" dirty="0">
                <a:latin typeface="Calibri" panose="020F0502020204030204" pitchFamily="34" charset="0"/>
              </a:rPr>
              <a:t>. Translational Cancer Research, 2(4). Retrieved from http://www.thetcr.org/article/view/1549/html</a:t>
            </a:r>
          </a:p>
          <a:p>
            <a:pPr>
              <a:lnSpc>
                <a:spcPct val="120000"/>
              </a:lnSpc>
              <a:spcBef>
                <a:spcPts val="0"/>
              </a:spcBef>
            </a:pPr>
            <a:r>
              <a:rPr lang="en-US" sz="4000" dirty="0" err="1">
                <a:latin typeface="Calibri" panose="020F0502020204030204" pitchFamily="34" charset="0"/>
              </a:rPr>
              <a:t>Weigert</a:t>
            </a:r>
            <a:r>
              <a:rPr lang="en-US" sz="4000" dirty="0">
                <a:latin typeface="Calibri" panose="020F0502020204030204" pitchFamily="34" charset="0"/>
              </a:rPr>
              <a:t>, A. &amp; </a:t>
            </a:r>
            <a:r>
              <a:rPr lang="en-US" sz="4000" dirty="0" err="1">
                <a:latin typeface="Calibri" panose="020F0502020204030204" pitchFamily="34" charset="0"/>
              </a:rPr>
              <a:t>Brune</a:t>
            </a:r>
            <a:r>
              <a:rPr lang="en-US" sz="4000" dirty="0">
                <a:latin typeface="Calibri" panose="020F0502020204030204" pitchFamily="34" charset="0"/>
              </a:rPr>
              <a:t>, B. (2008). Nitric oxide, apoptosis and macrophage polarization during tumor progression. Nitric Oxide, 19, 95–102. doi: 10. 1016/j.niox.2008.04.021 </a:t>
            </a:r>
          </a:p>
          <a:p>
            <a:pPr>
              <a:lnSpc>
                <a:spcPct val="120000"/>
              </a:lnSpc>
              <a:spcBef>
                <a:spcPts val="0"/>
              </a:spcBef>
            </a:pPr>
            <a:r>
              <a:rPr lang="en-US" sz="4000" dirty="0">
                <a:latin typeface="Calibri" panose="020F0502020204030204" pitchFamily="34" charset="0"/>
              </a:rPr>
              <a:t>World Cancer Report (2014). Cancer. Retrieved from http://www.who.int/mediacentre/factsheets/fs297/en/</a:t>
            </a:r>
          </a:p>
          <a:p>
            <a:pPr>
              <a:lnSpc>
                <a:spcPct val="120000"/>
              </a:lnSpc>
              <a:spcBef>
                <a:spcPts val="0"/>
              </a:spcBef>
            </a:pPr>
            <a:r>
              <a:rPr lang="en-US" sz="4000" dirty="0">
                <a:latin typeface="Calibri" panose="020F0502020204030204" pitchFamily="34" charset="0"/>
              </a:rPr>
              <a:t>Xu, W., Liu, L. Z., </a:t>
            </a:r>
            <a:r>
              <a:rPr lang="en-US" sz="4000" dirty="0" err="1">
                <a:latin typeface="Calibri" panose="020F0502020204030204" pitchFamily="34" charset="0"/>
              </a:rPr>
              <a:t>Loizidou</a:t>
            </a:r>
            <a:r>
              <a:rPr lang="en-US" sz="4000" dirty="0">
                <a:latin typeface="Calibri" panose="020F0502020204030204" pitchFamily="34" charset="0"/>
              </a:rPr>
              <a:t>, M., Ahmed, M., &amp; Charles, I. G. (2002). The role of nitric oxide in cancer. Cell Research, 12, 311–320. doi: 10.1038/sj.cr.7290133</a:t>
            </a:r>
          </a:p>
          <a:p>
            <a:pPr>
              <a:lnSpc>
                <a:spcPct val="120000"/>
              </a:lnSpc>
              <a:spcBef>
                <a:spcPts val="0"/>
              </a:spcBef>
            </a:pPr>
            <a:endParaRPr lang="en-US" sz="4000" dirty="0"/>
          </a:p>
          <a:p>
            <a:endParaRPr lang="en-US" dirty="0"/>
          </a:p>
          <a:p>
            <a:endParaRPr lang="en-US" dirty="0"/>
          </a:p>
        </p:txBody>
      </p:sp>
    </p:spTree>
    <p:extLst>
      <p:ext uri="{BB962C8B-B14F-4D97-AF65-F5344CB8AC3E}">
        <p14:creationId xmlns="" xmlns:p14="http://schemas.microsoft.com/office/powerpoint/2010/main" val="123496285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Acknowledgements</a:t>
            </a:r>
            <a:endParaRPr lang="en-US" dirty="0">
              <a:latin typeface="Calibri" panose="020F0502020204030204" pitchFamily="34" charset="0"/>
            </a:endParaRPr>
          </a:p>
        </p:txBody>
      </p:sp>
      <p:sp>
        <p:nvSpPr>
          <p:cNvPr id="3" name="Content Placeholder 2"/>
          <p:cNvSpPr>
            <a:spLocks noGrp="1"/>
          </p:cNvSpPr>
          <p:nvPr>
            <p:ph idx="1"/>
          </p:nvPr>
        </p:nvSpPr>
        <p:spPr/>
        <p:txBody>
          <a:bodyPr>
            <a:normAutofit fontScale="62500" lnSpcReduction="20000"/>
          </a:bodyPr>
          <a:lstStyle/>
          <a:p>
            <a:r>
              <a:rPr lang="en-US" dirty="0">
                <a:latin typeface="Calibri" panose="020F0502020204030204" pitchFamily="34" charset="0"/>
              </a:rPr>
              <a:t>I would like to thank my advisor and committee chair Dr. Hirendra Banerjee for all of his time, energy, instruction, and guidance and allowing me the opportunity to work in his laboratory.  I would like to express my appreciation to my committee members, Dr. Vinod P. Manglik, Dr. Gloria E. Payne, and Dr. Jeffrey Roucsh for their patience, cooperation, and instruction throughout my research.  I am grateful for The Office of Graduate Education for their strong commitment in allowing this program to run successfully and for the Historically Black Colleges and Universities (HBCUs) Master’s Degree Program Grant, funded by the U.S. Department of Education, in providing tuition and laboratory materials as needed.  I would like to thank Dr. Fisher, Dr. Viltz, Mr. George Cox, Ms. Trina Gregory, and Ms. Ella Holly for always being willing and ready to help.  Everyone who has shared Dr. Banerjee’s lab with me during my time at Elizabeth City State University has been helpful, entertaining, and understanding, and, for that, I would like to thank each of them. I would especially like to show my love for my parents, Michael N. Stevenson and Bernice K. Stevenson, for their encouragement, words of wisdom, monetary support, and unconditional love throughout all of my life’s endeavors.  I give all the praise, glory, and honor to my Lord and Savior, Jesus Christ because without Him, I would have given up a long, long time ago. When things seem unbearable and I feel all hope is lost, I remember this scripture: “Yet what we suffer now is nothing compared to the glory </a:t>
            </a:r>
            <a:r>
              <a:rPr lang="en-US" dirty="0" smtClean="0">
                <a:latin typeface="Calibri" panose="020F0502020204030204" pitchFamily="34" charset="0"/>
              </a:rPr>
              <a:t>He </a:t>
            </a:r>
            <a:r>
              <a:rPr lang="en-US" dirty="0">
                <a:latin typeface="Calibri" panose="020F0502020204030204" pitchFamily="34" charset="0"/>
              </a:rPr>
              <a:t>will reveal to us later”, Romans 8:18 (NLT).</a:t>
            </a:r>
          </a:p>
        </p:txBody>
      </p:sp>
    </p:spTree>
    <p:extLst>
      <p:ext uri="{BB962C8B-B14F-4D97-AF65-F5344CB8AC3E}">
        <p14:creationId xmlns="" xmlns:p14="http://schemas.microsoft.com/office/powerpoint/2010/main" val="2340254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pt_bg_blue2">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Genesis">
      <a:majorFont>
        <a:latin typeface="Calisto MT"/>
        <a:ea typeface=""/>
        <a:cs typeface=""/>
        <a:font script="Jpan" typeface="ＭＳ 明朝"/>
      </a:majorFont>
      <a:minorFont>
        <a:latin typeface="Calisto MT"/>
        <a:ea typeface=""/>
        <a:cs typeface=""/>
        <a:font script="Jpan" typeface="ＭＳ 明朝"/>
      </a:minorFont>
    </a:fontScheme>
    <a:fmtScheme name="Genesis">
      <a:fillStyleLst>
        <a:solidFill>
          <a:schemeClr val="phClr"/>
        </a:solidFill>
        <a:gradFill rotWithShape="1">
          <a:gsLst>
            <a:gs pos="0">
              <a:schemeClr val="phClr">
                <a:tint val="100000"/>
                <a:shade val="70000"/>
                <a:satMod val="100000"/>
                <a:greenMod val="110000"/>
              </a:schemeClr>
            </a:gs>
            <a:gs pos="75000">
              <a:schemeClr val="phClr">
                <a:tint val="40000"/>
                <a:satMod val="150000"/>
                <a:redMod val="100000"/>
                <a:blueMod val="100000"/>
              </a:schemeClr>
            </a:gs>
            <a:gs pos="100000">
              <a:schemeClr val="phClr">
                <a:tint val="60000"/>
                <a:satMod val="120000"/>
                <a:redMod val="100000"/>
                <a:blueMod val="100000"/>
              </a:schemeClr>
            </a:gs>
          </a:gsLst>
          <a:path path="circle">
            <a:fillToRect l="25000" t="25000" r="5000" b="5000"/>
          </a:path>
        </a:gradFill>
        <a:gradFill rotWithShape="1">
          <a:gsLst>
            <a:gs pos="0">
              <a:schemeClr val="phClr">
                <a:tint val="50000"/>
                <a:shade val="100000"/>
                <a:alpha val="100000"/>
                <a:satMod val="150000"/>
              </a:schemeClr>
            </a:gs>
            <a:gs pos="40000">
              <a:schemeClr val="phClr">
                <a:tint val="70000"/>
                <a:shade val="100000"/>
                <a:alpha val="100000"/>
                <a:satMod val="150000"/>
              </a:schemeClr>
            </a:gs>
            <a:gs pos="100000">
              <a:schemeClr val="phClr">
                <a:shade val="90000"/>
                <a:satMod val="110000"/>
              </a:schemeClr>
            </a:gs>
          </a:gsLst>
          <a:lin ang="5400000" scaled="0"/>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outerShdw blurRad="88900" dist="50800" dir="11400000" sx="102000" sy="101000" algn="tl" rotWithShape="0">
              <a:srgbClr val="000000">
                <a:alpha val="35000"/>
              </a:srgbClr>
            </a:outerShdw>
          </a:effectLst>
          <a:scene3d>
            <a:camera prst="perspectiveFront" fov="4800000"/>
            <a:lightRig rig="morning" dir="tl"/>
          </a:scene3d>
          <a:sp3d prstMaterial="softmetal">
            <a:bevelT w="0" h="0"/>
          </a:sp3d>
        </a:effectStyle>
        <a:effectStyle>
          <a:effectLst>
            <a:innerShdw blurRad="50800" dist="25400" dir="13500000">
              <a:srgbClr val="000000">
                <a:alpha val="75000"/>
              </a:srgbClr>
            </a:innerShdw>
            <a:reflection blurRad="101600" stA="40000" endPos="50000" dist="63500" dir="5400000" fadeDir="7200000" sy="-100000" kx="300000" rotWithShape="0"/>
          </a:effectLst>
          <a:scene3d>
            <a:camera prst="orthographicFront">
              <a:rot lat="0" lon="0" rev="0"/>
            </a:camera>
            <a:lightRig rig="chilly" dir="tr">
              <a:rot lat="0" lon="0" rev="1200000"/>
            </a:lightRig>
          </a:scene3d>
          <a:sp3d prstMaterial="plastic">
            <a:bevelT w="0" h="0"/>
          </a:sp3d>
        </a:effectStyle>
      </a:effectStyleLst>
      <a:bgFillStyleLst>
        <a:blipFill rotWithShape="1">
          <a:blip xmlns:r="http://schemas.openxmlformats.org/officeDocument/2006/relationships" r:embed="rId1"/>
          <a:stretch/>
        </a:blipFill>
        <a:blipFill rotWithShape="1">
          <a:blip xmlns:r="http://schemas.openxmlformats.org/officeDocument/2006/relationships" r:embed="rId2"/>
          <a:stretch/>
        </a:blipFill>
        <a:blipFill rotWithShape="1">
          <a:blip xmlns:r="http://schemas.openxmlformats.org/officeDocument/2006/relationships" r:embed="rId3"/>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4616</TotalTime>
  <Words>3408</Words>
  <Application>Microsoft Office PowerPoint</Application>
  <PresentationFormat>On-screen Show (4:3)</PresentationFormat>
  <Paragraphs>987</Paragraphs>
  <Slides>62</Slides>
  <Notes>1</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ppt_bg_blue2</vt:lpstr>
      <vt:lpstr>Effects of MicroRNA 146α in Tumor Microenvironment</vt:lpstr>
      <vt:lpstr>Background</vt:lpstr>
      <vt:lpstr>Background Tumor Microenvironment (TME)</vt:lpstr>
      <vt:lpstr>Background TME</vt:lpstr>
      <vt:lpstr>Background Nitric Oxide Synthases and Nitric Oxide (NO)</vt:lpstr>
      <vt:lpstr>Background Inducible Nitric Oxide Synthase (iNOS)</vt:lpstr>
      <vt:lpstr> Background Macrophages and Tumor-associated Macrophages (TAMs) </vt:lpstr>
      <vt:lpstr>Background Macrophages and Tumor-associated Macrophages (TAMs)</vt:lpstr>
      <vt:lpstr>Background Macrophages and Tumor-associated Macrophages (TAMs)</vt:lpstr>
      <vt:lpstr>Background microRNA 146a</vt:lpstr>
      <vt:lpstr>Background microRNA 146a</vt:lpstr>
      <vt:lpstr>Background microRNA 146a</vt:lpstr>
      <vt:lpstr>Background Exosomes</vt:lpstr>
      <vt:lpstr>Hypothesis</vt:lpstr>
      <vt:lpstr>Specific Aims</vt:lpstr>
      <vt:lpstr>Materials and Methods Cell Culture</vt:lpstr>
      <vt:lpstr>Materials and Methods Trypan Blue Assay</vt:lpstr>
      <vt:lpstr>Materials and Methods Nitric Oxide Assay</vt:lpstr>
      <vt:lpstr>Materials and Methods iNOS ELISA</vt:lpstr>
      <vt:lpstr>Materials and Methods iNOS ELISA</vt:lpstr>
      <vt:lpstr> Materials and Methods iNOS and MIRNA 146A gene expression via Applied Biosystems Real-time qPCR </vt:lpstr>
      <vt:lpstr>Materials and Methods Translational Studies by Western Blotting (Simon System)</vt:lpstr>
      <vt:lpstr>Materials and Methods Translational Studies by Western Blotting (Simon System)</vt:lpstr>
      <vt:lpstr>Materials and Methods Total Exosome Isolation</vt:lpstr>
      <vt:lpstr> Materials and Methods miRNA 146A expression levels via Enzyme-linked Immunosorbent Assay (ELISA) based system </vt:lpstr>
      <vt:lpstr>Materials and Methods Single Cell RNA Isolation</vt:lpstr>
      <vt:lpstr>Materials and Methods miRNA 146A expression levels via Enzyme-linked Immunosorbent Assay (ELISA) based system</vt:lpstr>
      <vt:lpstr>Materials and Method Plasmid Isolation</vt:lpstr>
      <vt:lpstr>Materials and Methods Transfection Studies via NO Assay with Inhibition and Up-regulation of miRNA 146A</vt:lpstr>
      <vt:lpstr>Results and Discussion Real-time iNOS Expression</vt:lpstr>
      <vt:lpstr>Results and Discussion Tukey-Kramer Statistical Test  One Factor ANOVA P-value =6.382E-07</vt:lpstr>
      <vt:lpstr>Results and Discussion NO Assay</vt:lpstr>
      <vt:lpstr>Results and Discussion Tukey-Kramer Statistical Test One Factor ANOVA P-value = 0.0003</vt:lpstr>
      <vt:lpstr>Results and Discussion NO Assay</vt:lpstr>
      <vt:lpstr>Results and Discussion One Factor ANOVA</vt:lpstr>
      <vt:lpstr>Results and Discussion</vt:lpstr>
      <vt:lpstr>Results and Discussion Tukey-Kramer Statistical Test One Factor ANOVA P-value= 0.0016</vt:lpstr>
      <vt:lpstr>Western Blot</vt:lpstr>
      <vt:lpstr>Results and Discussion NO Assay</vt:lpstr>
      <vt:lpstr>Results and Discussion Tukey-Kramer Statistical Test One Factor ANOVA P-value =7.89E-08 </vt:lpstr>
      <vt:lpstr>Results and Discussion NO Assay</vt:lpstr>
      <vt:lpstr>Results and Discussion Tukey-Kramer Statistical Test One Factor ANOVA P-value = 0.0025</vt:lpstr>
      <vt:lpstr>Western Blot</vt:lpstr>
      <vt:lpstr>Results and Discussion</vt:lpstr>
      <vt:lpstr>Results and Discussion One Factor ANOVA</vt:lpstr>
      <vt:lpstr>Results and Discussion MiRNA 146α Expression via ELISA</vt:lpstr>
      <vt:lpstr>Results and Discussion One Factor ANOVA</vt:lpstr>
      <vt:lpstr>Results and Discussion</vt:lpstr>
      <vt:lpstr>Results and Discussion One Factor ANOVA</vt:lpstr>
      <vt:lpstr>Results and Discussion</vt:lpstr>
      <vt:lpstr>Results and Discussion One Factor ANOVA P-value = 5.87E-09</vt:lpstr>
      <vt:lpstr>Results and Discussion </vt:lpstr>
      <vt:lpstr>Results and Discussion Cell Means Chart</vt:lpstr>
      <vt:lpstr>Results and Discussion Two Factor ANOVA</vt:lpstr>
      <vt:lpstr>Results and Discussion</vt:lpstr>
      <vt:lpstr> Results and Discussion Cell Means Chart </vt:lpstr>
      <vt:lpstr>Results and Discussion Two Factor ANOVA</vt:lpstr>
      <vt:lpstr>Inference</vt:lpstr>
      <vt:lpstr>Inference</vt:lpstr>
      <vt:lpstr>References</vt:lpstr>
      <vt:lpstr>References</vt:lpstr>
      <vt:lpstr>Acknowledgements</vt:lpstr>
    </vt:vector>
  </TitlesOfParts>
  <Company>Elizabeth City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146α in Tumor Microenvironment</dc:title>
  <dc:creator>Monet S. Stevenson024</dc:creator>
  <cp:lastModifiedBy>BHIRENDRANATH</cp:lastModifiedBy>
  <cp:revision>146</cp:revision>
  <cp:lastPrinted>2015-03-25T15:39:13Z</cp:lastPrinted>
  <dcterms:created xsi:type="dcterms:W3CDTF">2014-09-24T18:34:22Z</dcterms:created>
  <dcterms:modified xsi:type="dcterms:W3CDTF">2016-07-09T15:14:23Z</dcterms:modified>
</cp:coreProperties>
</file>