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drawings/drawing1.xml" ContentType="application/vnd.openxmlformats-officedocument.drawingml.chartshapes+xml"/>
  <Override PartName="/ppt/charts/chart8.xml" ContentType="application/vnd.openxmlformats-officedocument.drawingml.chart+xml"/>
  <Override PartName="/ppt/drawings/drawing2.xml" ContentType="application/vnd.openxmlformats-officedocument.drawingml.chartshapes+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drawings/drawing3.xml" ContentType="application/vnd.openxmlformats-officedocument.drawingml.chartshapes+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notesSlides/notesSlide1.xml" ContentType="application/vnd.openxmlformats-officedocument.presentationml.notesSlide+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4"/>
  </p:notesMasterIdLst>
  <p:sldIdLst>
    <p:sldId id="257" r:id="rId2"/>
    <p:sldId id="394" r:id="rId3"/>
    <p:sldId id="395" r:id="rId4"/>
    <p:sldId id="382" r:id="rId5"/>
    <p:sldId id="396" r:id="rId6"/>
    <p:sldId id="295" r:id="rId7"/>
    <p:sldId id="397" r:id="rId8"/>
    <p:sldId id="259" r:id="rId9"/>
    <p:sldId id="260" r:id="rId10"/>
    <p:sldId id="384" r:id="rId11"/>
    <p:sldId id="301" r:id="rId12"/>
    <p:sldId id="398" r:id="rId13"/>
    <p:sldId id="399" r:id="rId14"/>
    <p:sldId id="317" r:id="rId15"/>
    <p:sldId id="385" r:id="rId16"/>
    <p:sldId id="302" r:id="rId17"/>
    <p:sldId id="327" r:id="rId18"/>
    <p:sldId id="332" r:id="rId19"/>
    <p:sldId id="344" r:id="rId20"/>
    <p:sldId id="343" r:id="rId21"/>
    <p:sldId id="345" r:id="rId22"/>
    <p:sldId id="346" r:id="rId23"/>
    <p:sldId id="348" r:id="rId24"/>
    <p:sldId id="349" r:id="rId25"/>
    <p:sldId id="320" r:id="rId26"/>
    <p:sldId id="386" r:id="rId27"/>
    <p:sldId id="322" r:id="rId28"/>
    <p:sldId id="323" r:id="rId29"/>
    <p:sldId id="324" r:id="rId30"/>
    <p:sldId id="350" r:id="rId31"/>
    <p:sldId id="351" r:id="rId32"/>
    <p:sldId id="367" r:id="rId33"/>
    <p:sldId id="352" r:id="rId34"/>
    <p:sldId id="353" r:id="rId35"/>
    <p:sldId id="288" r:id="rId36"/>
    <p:sldId id="303" r:id="rId37"/>
    <p:sldId id="370" r:id="rId38"/>
    <p:sldId id="319" r:id="rId39"/>
    <p:sldId id="371" r:id="rId40"/>
    <p:sldId id="321" r:id="rId41"/>
    <p:sldId id="372" r:id="rId42"/>
    <p:sldId id="389" r:id="rId43"/>
    <p:sldId id="392" r:id="rId44"/>
    <p:sldId id="391" r:id="rId45"/>
    <p:sldId id="341" r:id="rId46"/>
    <p:sldId id="361" r:id="rId47"/>
    <p:sldId id="342" r:id="rId48"/>
    <p:sldId id="306" r:id="rId49"/>
    <p:sldId id="307" r:id="rId50"/>
    <p:sldId id="354" r:id="rId51"/>
    <p:sldId id="340" r:id="rId52"/>
    <p:sldId id="339" r:id="rId53"/>
    <p:sldId id="305" r:id="rId54"/>
    <p:sldId id="309" r:id="rId55"/>
    <p:sldId id="310" r:id="rId56"/>
    <p:sldId id="360" r:id="rId57"/>
    <p:sldId id="373" r:id="rId58"/>
    <p:sldId id="381" r:id="rId59"/>
    <p:sldId id="387" r:id="rId60"/>
    <p:sldId id="400" r:id="rId61"/>
    <p:sldId id="393" r:id="rId62"/>
    <p:sldId id="276" r:id="rId63"/>
  </p:sldIdLst>
  <p:sldSz cx="9144000" cy="6858000" type="screen4x3"/>
  <p:notesSz cx="6985000" cy="9271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0">
          <p15:clr>
            <a:srgbClr val="A4A3A4"/>
          </p15:clr>
        </p15:guide>
        <p15:guide id="2" pos="22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65" autoAdjust="0"/>
    <p:restoredTop sz="94660"/>
  </p:normalViewPr>
  <p:slideViewPr>
    <p:cSldViewPr>
      <p:cViewPr varScale="1">
        <p:scale>
          <a:sx n="91" d="100"/>
          <a:sy n="91" d="100"/>
        </p:scale>
        <p:origin x="-1027" y="-72"/>
      </p:cViewPr>
      <p:guideLst>
        <p:guide orient="horz" pos="2160"/>
        <p:guide pos="2880"/>
      </p:guideLst>
    </p:cSldViewPr>
  </p:slideViewPr>
  <p:notesTextViewPr>
    <p:cViewPr>
      <p:scale>
        <a:sx n="1" d="1"/>
        <a:sy n="1" d="1"/>
      </p:scale>
      <p:origin x="0" y="0"/>
    </p:cViewPr>
  </p:notesTextViewPr>
  <p:sorterViewPr>
    <p:cViewPr>
      <p:scale>
        <a:sx n="100" d="100"/>
        <a:sy n="100" d="100"/>
      </p:scale>
      <p:origin x="0" y="6341"/>
    </p:cViewPr>
  </p:sorterViewPr>
  <p:notesViewPr>
    <p:cSldViewPr>
      <p:cViewPr varScale="1">
        <p:scale>
          <a:sx n="67" d="100"/>
          <a:sy n="67" d="100"/>
        </p:scale>
        <p:origin x="-2520" y="-106"/>
      </p:cViewPr>
      <p:guideLst>
        <p:guide orient="horz" pos="2920"/>
        <p:guide pos="220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06%2021%202016%20final%20presentatio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keynote%20speaker\Final%2008%2024%202016\08%2025%202016%20conf%20analysi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Copy%20of%2006%2029%202016%20Hikmet%20final%20analysi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Copy%20of%2006%2029%202016%20Hikmet%20final%20analysi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Copy%20of%2006%2029%202016%20Hikmet%20final%20analysi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Copy%20of%2006%2029%202016%20Hikmet%20final%20analysis.xlsx" TargetMode="Externa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jamilhi\Desktop\0000%20MSU%202016\Amsterdam%20Conference%202016\000%20conf%20presentation\New%20folder\Copy%20of%2006%2029%202016%20Hikmet%20final%20analysis.xlsx" TargetMode="Externa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jamilhi\Desktop\0000%20MSU%202016\Amsterdam%20Conference%202016\000%20conf%20presentation\New%20folder\Copy%20of%2006%2029%202016%20Hikmet%20final%20analysis.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07%2001%202016%20Keynote%20Presentation.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keynote%20speaker\Final%2008%2024%202016\08%2025%202016%20conf%20analysis.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C:\Users\jamilhi\Desktop\0000%20MSU%202016\Amsterdam%20Conference%202016\000%20conf%20presentation\06%2018%202016%20analysis.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06%2018%202016%20analysis.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07%2001%202016%20Keynote%20Presentation.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keynote%20speaker\07%2020%202016%20after%20Pierre.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07%2001%202016%20Keynote%20Presentation.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07%2001%202016%20Keynote%20Presentation.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6%2013%2016%20analysis.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6%2013%2016%20analysis.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keynote%20speaker\07%2020%202016%20after%20Pierre.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keynote%20speaker\07%2020%202016%20after%20Pierre.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keynote%20speaker\07%2002%202016%20analysis.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keynote%20speaker\07%2002%202016%20analysis.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keynote%20speaker\07%2002%202016%20analysis.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keynote%20speaker\Final%2008%2024%202016\08%2025%202016%20conf%20analysis.xlsx"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keynote%20speaker\Final%2008%2024%202016\08%2025%202016%20conf%20analysis.xlsx"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keynote%20speaker\Final%2008%2024%202016\08%2025%202016%20conf%20analysis.xlsx"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keynote%20speaker\Final%2008%2024%202016\08%2025%202016%20conf%20analysis.xlsx" TargetMode="External"/></Relationships>
</file>

<file path=ppt/charts/_rels/chart29.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keynote%20speaker\Final%2008%2024%202016\08%2025%202016%20conf%20analysis.xlsx" TargetMode="External"/></Relationships>
</file>

<file path=ppt/charts/_rels/chart30.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keynote%20speaker\07%2020%202016%20after%20Pierre.xlsx" TargetMode="External"/></Relationships>
</file>

<file path=ppt/charts/_rels/chart31.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keynote%20speaker\07%2020%202016%20after%20Pierre.xlsx" TargetMode="External"/></Relationships>
</file>

<file path=ppt/charts/_rels/chart32.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keynote%20speaker\07%2020%202016%20after%20Pierre.xlsx" TargetMode="External"/></Relationships>
</file>

<file path=ppt/charts/_rels/chart33.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keynote%20speaker\07%2002%202016%20analysis.xlsx" TargetMode="External"/></Relationships>
</file>

<file path=ppt/charts/_rels/chart34.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keynote%20speaker\07%2002%202016%20analysis.xlsx" TargetMode="External"/></Relationships>
</file>

<file path=ppt/charts/_rels/chart35.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keynote%20speaker\07%2002%202016%20analysis.xlsx" TargetMode="External"/></Relationships>
</file>

<file path=ppt/charts/_rels/chart36.xml.rels><?xml version="1.0" encoding="UTF-8" standalone="yes"?>
<Relationships xmlns="http://schemas.openxmlformats.org/package/2006/relationships"><Relationship Id="rId1" Type="http://schemas.openxmlformats.org/officeDocument/2006/relationships/oleObject" Target="file:///C:\Users\jamilhi\Desktop\0000%20MSU%202016\Amsterdam%20Conference%202016\000%20conf%20presentation\New%20folder\keynote%20speaker\07%2002%202016%20analysi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9411764705882353E-2"/>
          <c:y val="0.29802182621909101"/>
          <c:w val="0.96405228758169936"/>
          <c:h val="0.57515057328360275"/>
        </c:manualLayout>
      </c:layout>
      <c:barChart>
        <c:barDir val="col"/>
        <c:grouping val="clustered"/>
        <c:varyColors val="0"/>
        <c:ser>
          <c:idx val="0"/>
          <c:order val="0"/>
          <c:tx>
            <c:strRef>
              <c:f>demography!$C$30</c:f>
              <c:strCache>
                <c:ptCount val="1"/>
                <c:pt idx="0">
                  <c:v>Male (n=28)</c:v>
                </c:pt>
              </c:strCache>
            </c:strRef>
          </c:tx>
          <c:spPr>
            <a:solidFill>
              <a:srgbClr val="00B050"/>
            </a:solidFill>
          </c:spPr>
          <c:invertIfNegative val="0"/>
          <c:dLbls>
            <c:dLbl>
              <c:idx val="2"/>
              <c:spPr>
                <a:noFill/>
                <a:ln>
                  <a:noFill/>
                </a:ln>
                <a:effectLst/>
              </c:spPr>
              <c:txPr>
                <a:bodyPr/>
                <a:lstStyle/>
                <a:p>
                  <a:pPr>
                    <a:defRPr>
                      <a:solidFill>
                        <a:srgbClr val="FF0000"/>
                      </a:solidFill>
                    </a:defRPr>
                  </a:pPr>
                  <a:endParaRPr lang="en-US"/>
                </a:p>
              </c:txPr>
              <c:showLegendKey val="0"/>
              <c:showVal val="1"/>
              <c:showCatName val="0"/>
              <c:showSerName val="0"/>
              <c:showPercent val="0"/>
              <c:showBubbleSize val="0"/>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demography!$B$31:$B$33</c:f>
              <c:strCache>
                <c:ptCount val="3"/>
                <c:pt idx="0">
                  <c:v>&lt; $20,000</c:v>
                </c:pt>
                <c:pt idx="1">
                  <c:v>&lt; $40,000</c:v>
                </c:pt>
                <c:pt idx="2">
                  <c:v>I don’t know</c:v>
                </c:pt>
              </c:strCache>
            </c:strRef>
          </c:cat>
          <c:val>
            <c:numRef>
              <c:f>demography!$C$31:$C$33</c:f>
              <c:numCache>
                <c:formatCode>###0.0%</c:formatCode>
                <c:ptCount val="3"/>
                <c:pt idx="0">
                  <c:v>7.1428571428571425E-2</c:v>
                </c:pt>
                <c:pt idx="1">
                  <c:v>0.5714285714285714</c:v>
                </c:pt>
                <c:pt idx="2">
                  <c:v>0.35714285714285715</c:v>
                </c:pt>
              </c:numCache>
            </c:numRef>
          </c:val>
        </c:ser>
        <c:ser>
          <c:idx val="1"/>
          <c:order val="1"/>
          <c:tx>
            <c:strRef>
              <c:f>demography!$D$30</c:f>
              <c:strCache>
                <c:ptCount val="1"/>
                <c:pt idx="0">
                  <c:v>Female (n=48)</c:v>
                </c:pt>
              </c:strCache>
            </c:strRef>
          </c:tx>
          <c:spPr>
            <a:solidFill>
              <a:schemeClr val="accent2">
                <a:lumMod val="60000"/>
                <a:lumOff val="40000"/>
              </a:schemeClr>
            </a:solidFill>
          </c:spPr>
          <c:invertIfNegative val="0"/>
          <c:dLbls>
            <c:dLbl>
              <c:idx val="2"/>
              <c:spPr>
                <a:noFill/>
                <a:ln>
                  <a:noFill/>
                </a:ln>
                <a:effectLst/>
              </c:spPr>
              <c:txPr>
                <a:bodyPr/>
                <a:lstStyle/>
                <a:p>
                  <a:pPr>
                    <a:defRPr>
                      <a:solidFill>
                        <a:srgbClr val="FF0000"/>
                      </a:solidFill>
                    </a:defRPr>
                  </a:pPr>
                  <a:endParaRPr lang="en-US"/>
                </a:p>
              </c:txPr>
              <c:showLegendKey val="0"/>
              <c:showVal val="1"/>
              <c:showCatName val="0"/>
              <c:showSerName val="0"/>
              <c:showPercent val="0"/>
              <c:showBubbleSize val="0"/>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demography!$B$31:$B$33</c:f>
              <c:strCache>
                <c:ptCount val="3"/>
                <c:pt idx="0">
                  <c:v>&lt; $20,000</c:v>
                </c:pt>
                <c:pt idx="1">
                  <c:v>&lt; $40,000</c:v>
                </c:pt>
                <c:pt idx="2">
                  <c:v>I don’t know</c:v>
                </c:pt>
              </c:strCache>
            </c:strRef>
          </c:cat>
          <c:val>
            <c:numRef>
              <c:f>demography!$D$31:$D$33</c:f>
              <c:numCache>
                <c:formatCode>###0.0%</c:formatCode>
                <c:ptCount val="3"/>
                <c:pt idx="0">
                  <c:v>0.27083333333333331</c:v>
                </c:pt>
                <c:pt idx="1">
                  <c:v>0.22916666666666663</c:v>
                </c:pt>
                <c:pt idx="2">
                  <c:v>0.5</c:v>
                </c:pt>
              </c:numCache>
            </c:numRef>
          </c:val>
        </c:ser>
        <c:dLbls>
          <c:showLegendKey val="0"/>
          <c:showVal val="1"/>
          <c:showCatName val="0"/>
          <c:showSerName val="0"/>
          <c:showPercent val="0"/>
          <c:showBubbleSize val="0"/>
        </c:dLbls>
        <c:gapWidth val="150"/>
        <c:overlap val="-25"/>
        <c:axId val="42572800"/>
        <c:axId val="42705664"/>
      </c:barChart>
      <c:catAx>
        <c:axId val="42572800"/>
        <c:scaling>
          <c:orientation val="minMax"/>
        </c:scaling>
        <c:delete val="0"/>
        <c:axPos val="b"/>
        <c:numFmt formatCode="General" sourceLinked="0"/>
        <c:majorTickMark val="none"/>
        <c:minorTickMark val="none"/>
        <c:tickLblPos val="nextTo"/>
        <c:txPr>
          <a:bodyPr/>
          <a:lstStyle/>
          <a:p>
            <a:pPr>
              <a:defRPr sz="2800"/>
            </a:pPr>
            <a:endParaRPr lang="en-US"/>
          </a:p>
        </c:txPr>
        <c:crossAx val="42705664"/>
        <c:crosses val="autoZero"/>
        <c:auto val="1"/>
        <c:lblAlgn val="ctr"/>
        <c:lblOffset val="100"/>
        <c:noMultiLvlLbl val="0"/>
      </c:catAx>
      <c:valAx>
        <c:axId val="42705664"/>
        <c:scaling>
          <c:orientation val="minMax"/>
        </c:scaling>
        <c:delete val="1"/>
        <c:axPos val="l"/>
        <c:numFmt formatCode="###0.0%" sourceLinked="1"/>
        <c:majorTickMark val="out"/>
        <c:minorTickMark val="none"/>
        <c:tickLblPos val="nextTo"/>
        <c:crossAx val="42572800"/>
        <c:crosses val="autoZero"/>
        <c:crossBetween val="between"/>
      </c:valAx>
    </c:plotArea>
    <c:legend>
      <c:legendPos val="t"/>
      <c:layout>
        <c:manualLayout>
          <c:xMode val="edge"/>
          <c:yMode val="edge"/>
          <c:x val="8.6248649065925567E-2"/>
          <c:y val="1.7543859649122806E-2"/>
          <c:w val="0.88469224435180893"/>
          <c:h val="8.1647557213243085E-2"/>
        </c:manualLayout>
      </c:layout>
      <c:overlay val="0"/>
      <c:txPr>
        <a:bodyPr/>
        <a:lstStyle/>
        <a:p>
          <a:pPr>
            <a:defRPr sz="3200"/>
          </a:pPr>
          <a:endParaRPr lang="en-US"/>
        </a:p>
      </c:txPr>
    </c:legend>
    <c:plotVisOnly val="1"/>
    <c:dispBlanksAs val="gap"/>
    <c:showDLblsOverMax val="0"/>
  </c:chart>
  <c:txPr>
    <a:bodyPr/>
    <a:lstStyle/>
    <a:p>
      <a:pPr>
        <a:defRPr sz="24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607843137254902E-2"/>
          <c:y val="0.12495786710871667"/>
          <c:w val="0.96405228758169936"/>
          <c:h val="0.66294460351546958"/>
        </c:manualLayout>
      </c:layout>
      <c:barChart>
        <c:barDir val="col"/>
        <c:grouping val="clustered"/>
        <c:varyColors val="0"/>
        <c:ser>
          <c:idx val="0"/>
          <c:order val="0"/>
          <c:tx>
            <c:strRef>
              <c:f>Sheet5!$B$6</c:f>
              <c:strCache>
                <c:ptCount val="1"/>
                <c:pt idx="0">
                  <c:v>Male (n=28)</c:v>
                </c:pt>
              </c:strCache>
            </c:strRef>
          </c:tx>
          <c:invertIfNegative val="0"/>
          <c:dLbls>
            <c:spPr>
              <a:noFill/>
              <a:ln>
                <a:noFill/>
              </a:ln>
              <a:effectLst/>
            </c:spPr>
            <c:txPr>
              <a:bodyPr/>
              <a:lstStyle/>
              <a:p>
                <a:pPr>
                  <a:defRPr sz="24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Sheet5!$A$7:$A$9</c:f>
              <c:strCache>
                <c:ptCount val="3"/>
                <c:pt idx="0">
                  <c:v>Cigarette S.</c:v>
                </c:pt>
                <c:pt idx="1">
                  <c:v>Water-pipe S.</c:v>
                </c:pt>
                <c:pt idx="2">
                  <c:v>Visitors S</c:v>
                </c:pt>
              </c:strCache>
            </c:strRef>
          </c:cat>
          <c:val>
            <c:numRef>
              <c:f>Sheet5!$B$7:$B$9</c:f>
              <c:numCache>
                <c:formatCode>General</c:formatCode>
                <c:ptCount val="3"/>
                <c:pt idx="0">
                  <c:v>7.1</c:v>
                </c:pt>
                <c:pt idx="1">
                  <c:v>0</c:v>
                </c:pt>
                <c:pt idx="2">
                  <c:v>21.4</c:v>
                </c:pt>
              </c:numCache>
            </c:numRef>
          </c:val>
        </c:ser>
        <c:ser>
          <c:idx val="1"/>
          <c:order val="1"/>
          <c:tx>
            <c:strRef>
              <c:f>Sheet5!$C$6</c:f>
              <c:strCache>
                <c:ptCount val="1"/>
                <c:pt idx="0">
                  <c:v>Female (n-48)</c:v>
                </c:pt>
              </c:strCache>
            </c:strRef>
          </c:tx>
          <c:spPr>
            <a:solidFill>
              <a:schemeClr val="accent2">
                <a:lumMod val="60000"/>
                <a:lumOff val="40000"/>
              </a:schemeClr>
            </a:solidFill>
          </c:spPr>
          <c:invertIfNegative val="0"/>
          <c:dLbls>
            <c:spPr>
              <a:noFill/>
              <a:ln>
                <a:noFill/>
              </a:ln>
              <a:effectLst/>
            </c:spPr>
            <c:txPr>
              <a:bodyPr/>
              <a:lstStyle/>
              <a:p>
                <a:pPr>
                  <a:defRPr sz="2400" b="1">
                    <a:solidFill>
                      <a:srgbClr val="FF00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Sheet5!$A$7:$A$9</c:f>
              <c:strCache>
                <c:ptCount val="3"/>
                <c:pt idx="0">
                  <c:v>Cigarette S.</c:v>
                </c:pt>
                <c:pt idx="1">
                  <c:v>Water-pipe S.</c:v>
                </c:pt>
                <c:pt idx="2">
                  <c:v>Visitors S</c:v>
                </c:pt>
              </c:strCache>
            </c:strRef>
          </c:cat>
          <c:val>
            <c:numRef>
              <c:f>Sheet5!$C$7:$C$9</c:f>
              <c:numCache>
                <c:formatCode>General</c:formatCode>
                <c:ptCount val="3"/>
                <c:pt idx="0" formatCode="0.0">
                  <c:v>6.3</c:v>
                </c:pt>
                <c:pt idx="1">
                  <c:v>2.1</c:v>
                </c:pt>
                <c:pt idx="2">
                  <c:v>16.7</c:v>
                </c:pt>
              </c:numCache>
            </c:numRef>
          </c:val>
        </c:ser>
        <c:dLbls>
          <c:showLegendKey val="0"/>
          <c:showVal val="1"/>
          <c:showCatName val="0"/>
          <c:showSerName val="0"/>
          <c:showPercent val="0"/>
          <c:showBubbleSize val="0"/>
        </c:dLbls>
        <c:gapWidth val="150"/>
        <c:overlap val="-25"/>
        <c:axId val="42736256"/>
        <c:axId val="42992000"/>
      </c:barChart>
      <c:catAx>
        <c:axId val="42736256"/>
        <c:scaling>
          <c:orientation val="minMax"/>
        </c:scaling>
        <c:delete val="0"/>
        <c:axPos val="b"/>
        <c:numFmt formatCode="General" sourceLinked="0"/>
        <c:majorTickMark val="none"/>
        <c:minorTickMark val="none"/>
        <c:tickLblPos val="nextTo"/>
        <c:txPr>
          <a:bodyPr/>
          <a:lstStyle/>
          <a:p>
            <a:pPr>
              <a:defRPr sz="2800" b="1"/>
            </a:pPr>
            <a:endParaRPr lang="en-US"/>
          </a:p>
        </c:txPr>
        <c:crossAx val="42992000"/>
        <c:crosses val="autoZero"/>
        <c:auto val="1"/>
        <c:lblAlgn val="ctr"/>
        <c:lblOffset val="100"/>
        <c:noMultiLvlLbl val="0"/>
      </c:catAx>
      <c:valAx>
        <c:axId val="42992000"/>
        <c:scaling>
          <c:orientation val="minMax"/>
        </c:scaling>
        <c:delete val="1"/>
        <c:axPos val="l"/>
        <c:numFmt formatCode="General" sourceLinked="1"/>
        <c:majorTickMark val="none"/>
        <c:minorTickMark val="none"/>
        <c:tickLblPos val="nextTo"/>
        <c:crossAx val="42736256"/>
        <c:crosses val="autoZero"/>
        <c:crossBetween val="between"/>
      </c:valAx>
    </c:plotArea>
    <c:legend>
      <c:legendPos val="t"/>
      <c:layout>
        <c:manualLayout>
          <c:xMode val="edge"/>
          <c:yMode val="edge"/>
          <c:x val="5.7189542483659201E-4"/>
          <c:y val="1.7543859649122806E-2"/>
          <c:w val="0.73088222428078842"/>
          <c:h val="0.12203389050052954"/>
        </c:manualLayout>
      </c:layout>
      <c:overlay val="0"/>
      <c:txPr>
        <a:bodyPr/>
        <a:lstStyle/>
        <a:p>
          <a:pPr>
            <a:defRPr sz="2800" b="1"/>
          </a:pPr>
          <a:endParaRPr lang="en-US"/>
        </a:p>
      </c:txPr>
    </c:legend>
    <c:plotVisOnly val="1"/>
    <c:dispBlanksAs val="gap"/>
    <c:showDLblsOverMax val="0"/>
  </c:chart>
  <c:txPr>
    <a:bodyPr/>
    <a:lstStyle/>
    <a:p>
      <a:pPr>
        <a:defRPr sz="1800">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3200"/>
            </a:pPr>
            <a:r>
              <a:rPr lang="en-US" sz="3200" dirty="0" smtClean="0"/>
              <a:t>Year Built Home</a:t>
            </a:r>
            <a:endParaRPr lang="en-US" sz="3200" dirty="0"/>
          </a:p>
        </c:rich>
      </c:tx>
      <c:layout/>
      <c:overlay val="0"/>
    </c:title>
    <c:autoTitleDeleted val="0"/>
    <c:plotArea>
      <c:layout>
        <c:manualLayout>
          <c:layoutTarget val="inner"/>
          <c:xMode val="edge"/>
          <c:yMode val="edge"/>
          <c:x val="9.8039215686274508E-3"/>
          <c:y val="0.15264367816091953"/>
          <c:w val="0.96405228758169936"/>
          <c:h val="0.71134559688659604"/>
        </c:manualLayout>
      </c:layout>
      <c:barChart>
        <c:barDir val="col"/>
        <c:grouping val="clustered"/>
        <c:varyColors val="0"/>
        <c:ser>
          <c:idx val="0"/>
          <c:order val="0"/>
          <c:tx>
            <c:strRef>
              <c:f>Sheet6!$J$2</c:f>
              <c:strCache>
                <c:ptCount val="1"/>
                <c:pt idx="0">
                  <c:v>55%</c:v>
                </c:pt>
              </c:strCache>
            </c:strRef>
          </c:tx>
          <c:spPr>
            <a:ln>
              <a:solidFill>
                <a:srgbClr val="7030A0"/>
              </a:solidFill>
            </a:ln>
          </c:spPr>
          <c:invertIfNegative val="0"/>
          <c:dPt>
            <c:idx val="0"/>
            <c:invertIfNegative val="0"/>
            <c:bubble3D val="0"/>
            <c:spPr>
              <a:solidFill>
                <a:srgbClr val="7030A0"/>
              </a:solidFill>
              <a:ln>
                <a:solidFill>
                  <a:srgbClr val="7030A0"/>
                </a:solidFill>
              </a:ln>
            </c:spPr>
          </c:dPt>
          <c:dPt>
            <c:idx val="1"/>
            <c:invertIfNegative val="0"/>
            <c:bubble3D val="0"/>
            <c:spPr>
              <a:solidFill>
                <a:srgbClr val="7030A0"/>
              </a:solidFill>
              <a:ln>
                <a:solidFill>
                  <a:srgbClr val="7030A0"/>
                </a:solidFill>
              </a:ln>
            </c:spPr>
          </c:dPt>
          <c:dPt>
            <c:idx val="2"/>
            <c:invertIfNegative val="0"/>
            <c:bubble3D val="0"/>
            <c:spPr>
              <a:solidFill>
                <a:srgbClr val="7030A0"/>
              </a:solidFill>
              <a:ln>
                <a:solidFill>
                  <a:srgbClr val="7030A0"/>
                </a:solidFill>
              </a:ln>
            </c:spPr>
          </c:dPt>
          <c:dLbls>
            <c:dLbl>
              <c:idx val="0"/>
              <c:spPr>
                <a:noFill/>
                <a:ln>
                  <a:noFill/>
                </a:ln>
                <a:effectLst/>
              </c:spPr>
              <c:txPr>
                <a:bodyPr/>
                <a:lstStyle/>
                <a:p>
                  <a:pPr>
                    <a:defRPr sz="3200">
                      <a:solidFill>
                        <a:srgbClr val="FF0000"/>
                      </a:solidFill>
                    </a:defRPr>
                  </a:pPr>
                  <a:endParaRPr lang="en-US"/>
                </a:p>
              </c:txPr>
              <c:showLegendKey val="0"/>
              <c:showVal val="1"/>
              <c:showCatName val="0"/>
              <c:showSerName val="0"/>
              <c:showPercent val="0"/>
              <c:showBubbleSize val="0"/>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Sheet6!$I$3:$I$5</c:f>
              <c:strCache>
                <c:ptCount val="3"/>
                <c:pt idx="0">
                  <c:v>Before 1960</c:v>
                </c:pt>
                <c:pt idx="1">
                  <c:v>1961-1977</c:v>
                </c:pt>
                <c:pt idx="2">
                  <c:v>1978 +</c:v>
                </c:pt>
              </c:strCache>
            </c:strRef>
          </c:cat>
          <c:val>
            <c:numRef>
              <c:f>Sheet6!$J$3:$J$5</c:f>
              <c:numCache>
                <c:formatCode>###0.0</c:formatCode>
                <c:ptCount val="3"/>
                <c:pt idx="0">
                  <c:v>59.523809523809526</c:v>
                </c:pt>
                <c:pt idx="1">
                  <c:v>19.047619047619047</c:v>
                </c:pt>
                <c:pt idx="2">
                  <c:v>21.428571428571427</c:v>
                </c:pt>
              </c:numCache>
            </c:numRef>
          </c:val>
        </c:ser>
        <c:dLbls>
          <c:showLegendKey val="0"/>
          <c:showVal val="1"/>
          <c:showCatName val="0"/>
          <c:showSerName val="0"/>
          <c:showPercent val="0"/>
          <c:showBubbleSize val="0"/>
        </c:dLbls>
        <c:gapWidth val="150"/>
        <c:overlap val="-25"/>
        <c:axId val="43319296"/>
        <c:axId val="43320832"/>
      </c:barChart>
      <c:catAx>
        <c:axId val="43319296"/>
        <c:scaling>
          <c:orientation val="minMax"/>
        </c:scaling>
        <c:delete val="0"/>
        <c:axPos val="b"/>
        <c:numFmt formatCode="General" sourceLinked="0"/>
        <c:majorTickMark val="none"/>
        <c:minorTickMark val="none"/>
        <c:tickLblPos val="nextTo"/>
        <c:txPr>
          <a:bodyPr/>
          <a:lstStyle/>
          <a:p>
            <a:pPr>
              <a:defRPr sz="2800"/>
            </a:pPr>
            <a:endParaRPr lang="en-US"/>
          </a:p>
        </c:txPr>
        <c:crossAx val="43320832"/>
        <c:crosses val="autoZero"/>
        <c:auto val="1"/>
        <c:lblAlgn val="ctr"/>
        <c:lblOffset val="100"/>
        <c:noMultiLvlLbl val="0"/>
      </c:catAx>
      <c:valAx>
        <c:axId val="43320832"/>
        <c:scaling>
          <c:orientation val="minMax"/>
        </c:scaling>
        <c:delete val="1"/>
        <c:axPos val="l"/>
        <c:numFmt formatCode="###0.0" sourceLinked="1"/>
        <c:majorTickMark val="out"/>
        <c:minorTickMark val="none"/>
        <c:tickLblPos val="nextTo"/>
        <c:crossAx val="43319296"/>
        <c:crosses val="autoZero"/>
        <c:crossBetween val="between"/>
      </c:valAx>
    </c:plotArea>
    <c:plotVisOnly val="1"/>
    <c:dispBlanksAs val="gap"/>
    <c:showDLblsOverMax val="0"/>
  </c:chart>
  <c:spPr>
    <a:ln>
      <a:solidFill>
        <a:srgbClr val="7030A0"/>
      </a:solidFill>
    </a:ln>
  </c:spPr>
  <c:txPr>
    <a:bodyPr/>
    <a:lstStyle/>
    <a:p>
      <a:pPr>
        <a:defRPr sz="24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416404199475069"/>
          <c:y val="0.11666666666666667"/>
          <c:w val="0.4931629682653304"/>
          <c:h val="0.77076377952755903"/>
        </c:manualLayout>
      </c:layout>
      <c:barChart>
        <c:barDir val="bar"/>
        <c:grouping val="clustered"/>
        <c:varyColors val="0"/>
        <c:ser>
          <c:idx val="0"/>
          <c:order val="0"/>
          <c:tx>
            <c:strRef>
              <c:f>Sheet6!$D$2</c:f>
              <c:strCache>
                <c:ptCount val="1"/>
                <c:pt idx="0">
                  <c:v>%</c:v>
                </c:pt>
              </c:strCache>
            </c:strRef>
          </c:tx>
          <c:spPr>
            <a:solidFill>
              <a:srgbClr val="7030A0"/>
            </a:solidFill>
          </c:spPr>
          <c:invertIfNegative val="0"/>
          <c:cat>
            <c:strRef>
              <c:f>Sheet6!$C$3:$C$10</c:f>
              <c:strCache>
                <c:ptCount val="8"/>
                <c:pt idx="0">
                  <c:v>Steel factory</c:v>
                </c:pt>
                <c:pt idx="1">
                  <c:v>Coal powered factory</c:v>
                </c:pt>
                <c:pt idx="2">
                  <c:v>Welding workshop</c:v>
                </c:pt>
                <c:pt idx="3">
                  <c:v>Gas refinery</c:v>
                </c:pt>
                <c:pt idx="4">
                  <c:v>Major roadway</c:v>
                </c:pt>
                <c:pt idx="5">
                  <c:v>Foundry/Smelter</c:v>
                </c:pt>
                <c:pt idx="6">
                  <c:v>Waste Incinerator</c:v>
                </c:pt>
                <c:pt idx="7">
                  <c:v>Oil refinery</c:v>
                </c:pt>
              </c:strCache>
            </c:strRef>
          </c:cat>
          <c:val>
            <c:numRef>
              <c:f>Sheet6!$D$3:$D$10</c:f>
              <c:numCache>
                <c:formatCode>###0.0</c:formatCode>
                <c:ptCount val="8"/>
                <c:pt idx="0">
                  <c:v>84.210526315789465</c:v>
                </c:pt>
                <c:pt idx="1">
                  <c:v>51.315789473684212</c:v>
                </c:pt>
                <c:pt idx="2">
                  <c:v>21.052631578947366</c:v>
                </c:pt>
                <c:pt idx="3">
                  <c:v>17.105263157894736</c:v>
                </c:pt>
                <c:pt idx="4">
                  <c:v>13.157894736842104</c:v>
                </c:pt>
                <c:pt idx="5">
                  <c:v>9.2105263157894726</c:v>
                </c:pt>
                <c:pt idx="6">
                  <c:v>3.9</c:v>
                </c:pt>
                <c:pt idx="7">
                  <c:v>1.3157894736842104</c:v>
                </c:pt>
              </c:numCache>
            </c:numRef>
          </c:val>
        </c:ser>
        <c:dLbls>
          <c:showLegendKey val="0"/>
          <c:showVal val="0"/>
          <c:showCatName val="0"/>
          <c:showSerName val="0"/>
          <c:showPercent val="0"/>
          <c:showBubbleSize val="0"/>
        </c:dLbls>
        <c:gapWidth val="150"/>
        <c:axId val="43649280"/>
        <c:axId val="43663360"/>
      </c:barChart>
      <c:catAx>
        <c:axId val="43649280"/>
        <c:scaling>
          <c:orientation val="minMax"/>
        </c:scaling>
        <c:delete val="0"/>
        <c:axPos val="l"/>
        <c:numFmt formatCode="General" sourceLinked="0"/>
        <c:majorTickMark val="out"/>
        <c:minorTickMark val="none"/>
        <c:tickLblPos val="nextTo"/>
        <c:txPr>
          <a:bodyPr/>
          <a:lstStyle/>
          <a:p>
            <a:pPr>
              <a:defRPr sz="2800"/>
            </a:pPr>
            <a:endParaRPr lang="en-US"/>
          </a:p>
        </c:txPr>
        <c:crossAx val="43663360"/>
        <c:crosses val="autoZero"/>
        <c:auto val="1"/>
        <c:lblAlgn val="ctr"/>
        <c:lblOffset val="100"/>
        <c:noMultiLvlLbl val="0"/>
      </c:catAx>
      <c:valAx>
        <c:axId val="43663360"/>
        <c:scaling>
          <c:orientation val="minMax"/>
        </c:scaling>
        <c:delete val="0"/>
        <c:axPos val="b"/>
        <c:majorGridlines/>
        <c:numFmt formatCode="###0.0" sourceLinked="1"/>
        <c:majorTickMark val="out"/>
        <c:minorTickMark val="none"/>
        <c:tickLblPos val="nextTo"/>
        <c:crossAx val="43649280"/>
        <c:crosses val="autoZero"/>
        <c:crossBetween val="between"/>
      </c:valAx>
    </c:plotArea>
    <c:plotVisOnly val="1"/>
    <c:dispBlanksAs val="gap"/>
    <c:showDLblsOverMax val="0"/>
  </c:chart>
  <c:txPr>
    <a:bodyPr/>
    <a:lstStyle/>
    <a:p>
      <a:pPr>
        <a:defRPr sz="20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effectLst>
                  <a:outerShdw blurRad="38100" dist="38100" dir="2700000" algn="tl">
                    <a:srgbClr val="000000">
                      <a:alpha val="43137"/>
                    </a:srgbClr>
                  </a:outerShdw>
                </a:effectLst>
              </a:defRPr>
            </a:pPr>
            <a:r>
              <a:rPr lang="en-US" sz="2000" u="sng" dirty="0">
                <a:effectLst>
                  <a:outerShdw blurRad="38100" dist="38100" dir="2700000" algn="tl">
                    <a:srgbClr val="000000">
                      <a:alpha val="43137"/>
                    </a:srgbClr>
                  </a:outerShdw>
                </a:effectLst>
              </a:rPr>
              <a:t>Observed on Home Celling</a:t>
            </a:r>
          </a:p>
        </c:rich>
      </c:tx>
      <c:layout>
        <c:manualLayout>
          <c:xMode val="edge"/>
          <c:yMode val="edge"/>
          <c:x val="5.3921568627450696E-4"/>
          <c:y val="0"/>
        </c:manualLayout>
      </c:layout>
      <c:overlay val="0"/>
      <c:spPr>
        <a:noFill/>
        <a:ln>
          <a:noFill/>
        </a:ln>
        <a:effectLst/>
      </c:spPr>
    </c:title>
    <c:autoTitleDeleted val="0"/>
    <c:plotArea>
      <c:layout>
        <c:manualLayout>
          <c:layoutTarget val="inner"/>
          <c:xMode val="edge"/>
          <c:yMode val="edge"/>
          <c:x val="0.3819652874273069"/>
          <c:y val="0.12571648938619515"/>
          <c:w val="0.57391706551386956"/>
          <c:h val="0.65659782658746602"/>
        </c:manualLayout>
      </c:layout>
      <c:barChart>
        <c:barDir val="bar"/>
        <c:grouping val="clustered"/>
        <c:varyColors val="0"/>
        <c:ser>
          <c:idx val="0"/>
          <c:order val="0"/>
          <c:tx>
            <c:strRef>
              <c:f>Sheet5!$C$14</c:f>
              <c:strCache>
                <c:ptCount val="1"/>
                <c:pt idx="0">
                  <c:v>Summer</c:v>
                </c:pt>
              </c:strCache>
            </c:strRef>
          </c:tx>
          <c:spPr>
            <a:solidFill>
              <a:srgbClr val="00B050"/>
            </a:solidFill>
            <a:ln>
              <a:noFill/>
            </a:ln>
            <a:effectLst/>
          </c:spPr>
          <c:invertIfNegative val="0"/>
          <c:cat>
            <c:strRef>
              <c:f>Sheet5!$B$15:$B$20</c:f>
              <c:strCache>
                <c:ptCount val="6"/>
                <c:pt idx="0">
                  <c:v>Peeling paint</c:v>
                </c:pt>
                <c:pt idx="1">
                  <c:v>Water stains</c:v>
                </c:pt>
                <c:pt idx="2">
                  <c:v>Other damage </c:v>
                </c:pt>
                <c:pt idx="3">
                  <c:v>Tiles broken </c:v>
                </c:pt>
                <c:pt idx="4">
                  <c:v>Plaster falling</c:v>
                </c:pt>
                <c:pt idx="5">
                  <c:v>Visible mold</c:v>
                </c:pt>
              </c:strCache>
            </c:strRef>
          </c:cat>
          <c:val>
            <c:numRef>
              <c:f>Sheet5!$C$15:$C$20</c:f>
              <c:numCache>
                <c:formatCode>0.0</c:formatCode>
                <c:ptCount val="6"/>
                <c:pt idx="0">
                  <c:v>17.100000000000001</c:v>
                </c:pt>
                <c:pt idx="1">
                  <c:v>3.9</c:v>
                </c:pt>
                <c:pt idx="2">
                  <c:v>2.6</c:v>
                </c:pt>
                <c:pt idx="3">
                  <c:v>1.3</c:v>
                </c:pt>
                <c:pt idx="4">
                  <c:v>1.3</c:v>
                </c:pt>
                <c:pt idx="5">
                  <c:v>1.3</c:v>
                </c:pt>
              </c:numCache>
            </c:numRef>
          </c:val>
        </c:ser>
        <c:ser>
          <c:idx val="1"/>
          <c:order val="1"/>
          <c:tx>
            <c:strRef>
              <c:f>Sheet5!$D$14</c:f>
              <c:strCache>
                <c:ptCount val="1"/>
                <c:pt idx="0">
                  <c:v>Winter</c:v>
                </c:pt>
              </c:strCache>
            </c:strRef>
          </c:tx>
          <c:spPr>
            <a:solidFill>
              <a:schemeClr val="accent2"/>
            </a:solidFill>
            <a:ln>
              <a:noFill/>
            </a:ln>
            <a:effectLst/>
          </c:spPr>
          <c:invertIfNegative val="0"/>
          <c:cat>
            <c:strRef>
              <c:f>Sheet5!$B$15:$B$20</c:f>
              <c:strCache>
                <c:ptCount val="6"/>
                <c:pt idx="0">
                  <c:v>Peeling paint</c:v>
                </c:pt>
                <c:pt idx="1">
                  <c:v>Water stains</c:v>
                </c:pt>
                <c:pt idx="2">
                  <c:v>Other damage </c:v>
                </c:pt>
                <c:pt idx="3">
                  <c:v>Tiles broken </c:v>
                </c:pt>
                <c:pt idx="4">
                  <c:v>Plaster falling</c:v>
                </c:pt>
                <c:pt idx="5">
                  <c:v>Visible mold</c:v>
                </c:pt>
              </c:strCache>
            </c:strRef>
          </c:cat>
          <c:val>
            <c:numRef>
              <c:f>Sheet5!$D$15:$D$20</c:f>
              <c:numCache>
                <c:formatCode>0.0</c:formatCode>
                <c:ptCount val="6"/>
                <c:pt idx="0">
                  <c:v>22.7</c:v>
                </c:pt>
                <c:pt idx="1">
                  <c:v>2.7</c:v>
                </c:pt>
                <c:pt idx="2">
                  <c:v>1.4</c:v>
                </c:pt>
                <c:pt idx="3">
                  <c:v>6.8</c:v>
                </c:pt>
                <c:pt idx="4">
                  <c:v>1.3</c:v>
                </c:pt>
                <c:pt idx="5">
                  <c:v>1.3</c:v>
                </c:pt>
              </c:numCache>
            </c:numRef>
          </c:val>
        </c:ser>
        <c:dLbls>
          <c:showLegendKey val="0"/>
          <c:showVal val="0"/>
          <c:showCatName val="0"/>
          <c:showSerName val="0"/>
          <c:showPercent val="0"/>
          <c:showBubbleSize val="0"/>
        </c:dLbls>
        <c:gapWidth val="182"/>
        <c:axId val="43730432"/>
        <c:axId val="43731968"/>
      </c:barChart>
      <c:catAx>
        <c:axId val="437304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2800" b="1"/>
            </a:pPr>
            <a:endParaRPr lang="en-US"/>
          </a:p>
        </c:txPr>
        <c:crossAx val="43731968"/>
        <c:crosses val="autoZero"/>
        <c:auto val="1"/>
        <c:lblAlgn val="ctr"/>
        <c:lblOffset val="100"/>
        <c:noMultiLvlLbl val="0"/>
      </c:catAx>
      <c:valAx>
        <c:axId val="43731968"/>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vert="horz"/>
          <a:lstStyle/>
          <a:p>
            <a:pPr>
              <a:defRPr b="1"/>
            </a:pPr>
            <a:endParaRPr lang="en-US"/>
          </a:p>
        </c:txPr>
        <c:crossAx val="43730432"/>
        <c:crosses val="autoZero"/>
        <c:crossBetween val="between"/>
      </c:valAx>
      <c:spPr>
        <a:noFill/>
        <a:ln>
          <a:noFill/>
        </a:ln>
        <a:effectLst/>
      </c:spPr>
    </c:plotArea>
    <c:legend>
      <c:legendPos val="b"/>
      <c:layout>
        <c:manualLayout>
          <c:xMode val="edge"/>
          <c:yMode val="edge"/>
          <c:x val="0.49854446503010652"/>
          <c:y val="0.2078261269972832"/>
          <c:w val="0.48657107199835314"/>
          <c:h val="8.1647557213243085E-2"/>
        </c:manualLayout>
      </c:layout>
      <c:overlay val="0"/>
      <c:spPr>
        <a:noFill/>
        <a:ln>
          <a:noFill/>
        </a:ln>
        <a:effectLst/>
      </c:spPr>
      <c:txPr>
        <a:bodyPr rot="0" vert="horz"/>
        <a:lstStyle/>
        <a:p>
          <a:pPr>
            <a:defRPr sz="2800" b="1"/>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2400">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u="sng" dirty="0"/>
              <a:t>Observed me on </a:t>
            </a:r>
            <a:r>
              <a:rPr lang="en-US" u="sng" dirty="0" err="1"/>
              <a:t>HoWall</a:t>
            </a:r>
            <a:endParaRPr lang="en-US" u="sng" dirty="0"/>
          </a:p>
        </c:rich>
      </c:tx>
      <c:layout>
        <c:manualLayout>
          <c:xMode val="edge"/>
          <c:yMode val="edge"/>
          <c:x val="1.079092543987557E-2"/>
          <c:y val="0"/>
        </c:manualLayout>
      </c:layout>
      <c:overlay val="0"/>
      <c:spPr>
        <a:noFill/>
        <a:ln>
          <a:noFill/>
        </a:ln>
        <a:effectLst/>
      </c:spPr>
    </c:title>
    <c:autoTitleDeleted val="0"/>
    <c:plotArea>
      <c:layout>
        <c:manualLayout>
          <c:layoutTarget val="inner"/>
          <c:xMode val="edge"/>
          <c:yMode val="edge"/>
          <c:x val="0.43396532030718382"/>
          <c:y val="0.11534365407713866"/>
          <c:w val="0.38486755127831246"/>
          <c:h val="0.76507518128030605"/>
        </c:manualLayout>
      </c:layout>
      <c:barChart>
        <c:barDir val="bar"/>
        <c:grouping val="clustered"/>
        <c:varyColors val="0"/>
        <c:ser>
          <c:idx val="0"/>
          <c:order val="0"/>
          <c:tx>
            <c:strRef>
              <c:f>Sheet5!$C$23</c:f>
              <c:strCache>
                <c:ptCount val="1"/>
                <c:pt idx="0">
                  <c:v>Summer</c:v>
                </c:pt>
              </c:strCache>
            </c:strRef>
          </c:tx>
          <c:spPr>
            <a:solidFill>
              <a:srgbClr val="00B050"/>
            </a:solidFill>
            <a:ln>
              <a:noFill/>
            </a:ln>
            <a:effectLst/>
          </c:spPr>
          <c:invertIfNegative val="0"/>
          <c:cat>
            <c:strRef>
              <c:f>Sheet5!$B$24:$B$29</c:f>
              <c:strCache>
                <c:ptCount val="6"/>
                <c:pt idx="0">
                  <c:v>Peeling paint</c:v>
                </c:pt>
                <c:pt idx="1">
                  <c:v>Plaster falling</c:v>
                </c:pt>
                <c:pt idx="2">
                  <c:v>iles broken or missing</c:v>
                </c:pt>
                <c:pt idx="3">
                  <c:v>Water stains</c:v>
                </c:pt>
                <c:pt idx="4">
                  <c:v>Visible mold</c:v>
                </c:pt>
                <c:pt idx="5">
                  <c:v>ther wall damage</c:v>
                </c:pt>
              </c:strCache>
            </c:strRef>
          </c:cat>
          <c:val>
            <c:numRef>
              <c:f>Sheet5!$C$24:$C$29</c:f>
              <c:numCache>
                <c:formatCode>0.0</c:formatCode>
                <c:ptCount val="6"/>
                <c:pt idx="0">
                  <c:v>22.4</c:v>
                </c:pt>
                <c:pt idx="1">
                  <c:v>5.3</c:v>
                </c:pt>
                <c:pt idx="2">
                  <c:v>3.9</c:v>
                </c:pt>
                <c:pt idx="3">
                  <c:v>2.6</c:v>
                </c:pt>
                <c:pt idx="4">
                  <c:v>2.6</c:v>
                </c:pt>
                <c:pt idx="5">
                  <c:v>2.6</c:v>
                </c:pt>
              </c:numCache>
            </c:numRef>
          </c:val>
        </c:ser>
        <c:ser>
          <c:idx val="1"/>
          <c:order val="1"/>
          <c:tx>
            <c:strRef>
              <c:f>Sheet5!$D$23</c:f>
              <c:strCache>
                <c:ptCount val="1"/>
                <c:pt idx="0">
                  <c:v>Winter</c:v>
                </c:pt>
              </c:strCache>
            </c:strRef>
          </c:tx>
          <c:spPr>
            <a:solidFill>
              <a:srgbClr val="FF0000"/>
            </a:solidFill>
            <a:ln>
              <a:noFill/>
            </a:ln>
            <a:effectLst/>
          </c:spPr>
          <c:invertIfNegative val="0"/>
          <c:cat>
            <c:strRef>
              <c:f>Sheet5!$B$24:$B$29</c:f>
              <c:strCache>
                <c:ptCount val="6"/>
                <c:pt idx="0">
                  <c:v>Peeling paint</c:v>
                </c:pt>
                <c:pt idx="1">
                  <c:v>Plaster falling</c:v>
                </c:pt>
                <c:pt idx="2">
                  <c:v>iles broken or missing</c:v>
                </c:pt>
                <c:pt idx="3">
                  <c:v>Water stains</c:v>
                </c:pt>
                <c:pt idx="4">
                  <c:v>Visible mold</c:v>
                </c:pt>
                <c:pt idx="5">
                  <c:v>ther wall damage</c:v>
                </c:pt>
              </c:strCache>
            </c:strRef>
          </c:cat>
          <c:val>
            <c:numRef>
              <c:f>Sheet5!$D$24:$D$29</c:f>
              <c:numCache>
                <c:formatCode>0.0</c:formatCode>
                <c:ptCount val="6"/>
                <c:pt idx="0">
                  <c:v>25.3</c:v>
                </c:pt>
                <c:pt idx="1">
                  <c:v>1.4</c:v>
                </c:pt>
                <c:pt idx="2">
                  <c:v>2.8</c:v>
                </c:pt>
                <c:pt idx="3">
                  <c:v>6.7</c:v>
                </c:pt>
                <c:pt idx="4">
                  <c:v>1.3</c:v>
                </c:pt>
                <c:pt idx="5">
                  <c:v>2.7</c:v>
                </c:pt>
              </c:numCache>
            </c:numRef>
          </c:val>
        </c:ser>
        <c:dLbls>
          <c:showLegendKey val="0"/>
          <c:showVal val="0"/>
          <c:showCatName val="0"/>
          <c:showSerName val="0"/>
          <c:showPercent val="0"/>
          <c:showBubbleSize val="0"/>
        </c:dLbls>
        <c:gapWidth val="182"/>
        <c:axId val="43857024"/>
        <c:axId val="43858560"/>
      </c:barChart>
      <c:catAx>
        <c:axId val="438570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2800"/>
            </a:pPr>
            <a:endParaRPr lang="en-US"/>
          </a:p>
        </c:txPr>
        <c:crossAx val="43858560"/>
        <c:crosses val="autoZero"/>
        <c:auto val="1"/>
        <c:lblAlgn val="ctr"/>
        <c:lblOffset val="100"/>
        <c:noMultiLvlLbl val="0"/>
      </c:catAx>
      <c:valAx>
        <c:axId val="43858560"/>
        <c:scaling>
          <c:orientation val="minMax"/>
        </c:scaling>
        <c:delete val="0"/>
        <c:axPos val="b"/>
        <c:numFmt formatCode="0.0" sourceLinked="1"/>
        <c:majorTickMark val="none"/>
        <c:minorTickMark val="none"/>
        <c:tickLblPos val="nextTo"/>
        <c:spPr>
          <a:noFill/>
          <a:ln>
            <a:noFill/>
          </a:ln>
          <a:effectLst/>
        </c:spPr>
        <c:txPr>
          <a:bodyPr rot="-60000000" vert="horz"/>
          <a:lstStyle/>
          <a:p>
            <a:pPr>
              <a:defRPr/>
            </a:pPr>
            <a:endParaRPr lang="en-US"/>
          </a:p>
        </c:txPr>
        <c:crossAx val="43857024"/>
        <c:crosses val="autoZero"/>
        <c:crossBetween val="between"/>
      </c:valAx>
      <c:spPr>
        <a:noFill/>
        <a:ln>
          <a:noFill/>
        </a:ln>
        <a:effectLst/>
      </c:spPr>
    </c:plotArea>
    <c:legend>
      <c:legendPos val="b"/>
      <c:layout>
        <c:manualLayout>
          <c:xMode val="edge"/>
          <c:yMode val="edge"/>
          <c:x val="0.51734713716341008"/>
          <c:y val="0.17650408282298044"/>
          <c:w val="0.47271325459317587"/>
          <c:h val="7.8125546806649182E-2"/>
        </c:manualLayout>
      </c:layout>
      <c:overlay val="0"/>
      <c:spPr>
        <a:noFill/>
        <a:ln>
          <a:noFill/>
        </a:ln>
        <a:effectLst/>
      </c:spPr>
      <c:txPr>
        <a:bodyPr rot="0" vert="horz"/>
        <a:lstStyle/>
        <a:p>
          <a:pPr>
            <a:defRPr sz="2800"/>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24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9411764705882353E-2"/>
          <c:y val="0.12280701754385964"/>
          <c:w val="0.96405228758169936"/>
          <c:h val="0.7335138370861537"/>
        </c:manualLayout>
      </c:layout>
      <c:barChart>
        <c:barDir val="col"/>
        <c:grouping val="clustered"/>
        <c:varyColors val="0"/>
        <c:ser>
          <c:idx val="0"/>
          <c:order val="0"/>
          <c:tx>
            <c:strRef>
              <c:f>'q62 q63'!$C$3</c:f>
              <c:strCache>
                <c:ptCount val="1"/>
                <c:pt idx="0">
                  <c:v>% of Total Population rating physical environment in the home</c:v>
                </c:pt>
              </c:strCache>
            </c:strRef>
          </c:tx>
          <c:spPr>
            <a:solidFill>
              <a:srgbClr val="7030A0"/>
            </a:solidFill>
            <a:ln>
              <a:noFill/>
            </a:ln>
            <a:effectLst/>
          </c:spPr>
          <c:invertIfNegative val="0"/>
          <c:dLbls>
            <c:dLbl>
              <c:idx val="0"/>
              <c:spPr>
                <a:noFill/>
                <a:ln>
                  <a:noFill/>
                </a:ln>
                <a:effectLst/>
              </c:spPr>
              <c:txPr>
                <a:bodyPr/>
                <a:lstStyle/>
                <a:p>
                  <a:pPr>
                    <a:defRPr>
                      <a:solidFill>
                        <a:srgbClr val="FF0000"/>
                      </a:solidFill>
                    </a:defRPr>
                  </a:pPr>
                  <a:endParaRPr lang="en-US"/>
                </a:p>
              </c:txPr>
              <c:showLegendKey val="0"/>
              <c:showVal val="1"/>
              <c:showCatName val="0"/>
              <c:showSerName val="0"/>
              <c:showPercent val="0"/>
              <c:showBubbleSize val="0"/>
            </c:dLbl>
            <c:dLbl>
              <c:idx val="1"/>
              <c:spPr>
                <a:noFill/>
                <a:ln>
                  <a:noFill/>
                </a:ln>
                <a:effectLst/>
              </c:spPr>
              <c:txPr>
                <a:bodyPr/>
                <a:lstStyle/>
                <a:p>
                  <a:pPr>
                    <a:defRPr>
                      <a:solidFill>
                        <a:srgbClr val="FF0000"/>
                      </a:solidFill>
                    </a:defRPr>
                  </a:pPr>
                  <a:endParaRPr lang="en-US"/>
                </a:p>
              </c:txPr>
              <c:showLegendKey val="0"/>
              <c:showVal val="1"/>
              <c:showCatName val="0"/>
              <c:showSerName val="0"/>
              <c:showPercent val="0"/>
              <c:showBubbleSize val="0"/>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'q62 q63'!$B$4:$B$6</c:f>
              <c:strCache>
                <c:ptCount val="3"/>
                <c:pt idx="0">
                  <c:v>Very poor</c:v>
                </c:pt>
                <c:pt idx="1">
                  <c:v>Poor</c:v>
                </c:pt>
                <c:pt idx="2">
                  <c:v>Very good</c:v>
                </c:pt>
              </c:strCache>
            </c:strRef>
          </c:cat>
          <c:val>
            <c:numRef>
              <c:f>'q62 q63'!$C$4:$C$6</c:f>
              <c:numCache>
                <c:formatCode>###0.0</c:formatCode>
                <c:ptCount val="3"/>
                <c:pt idx="0">
                  <c:v>4</c:v>
                </c:pt>
                <c:pt idx="1">
                  <c:v>13.333333333333334</c:v>
                </c:pt>
                <c:pt idx="2">
                  <c:v>82.666666666666671</c:v>
                </c:pt>
              </c:numCache>
            </c:numRef>
          </c:val>
        </c:ser>
        <c:dLbls>
          <c:showLegendKey val="0"/>
          <c:showVal val="1"/>
          <c:showCatName val="0"/>
          <c:showSerName val="0"/>
          <c:showPercent val="0"/>
          <c:showBubbleSize val="0"/>
        </c:dLbls>
        <c:gapWidth val="150"/>
        <c:overlap val="-25"/>
        <c:axId val="43976576"/>
        <c:axId val="43978112"/>
      </c:barChart>
      <c:catAx>
        <c:axId val="43976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2800"/>
            </a:pPr>
            <a:endParaRPr lang="en-US"/>
          </a:p>
        </c:txPr>
        <c:crossAx val="43978112"/>
        <c:crosses val="autoZero"/>
        <c:auto val="1"/>
        <c:lblAlgn val="ctr"/>
        <c:lblOffset val="100"/>
        <c:noMultiLvlLbl val="0"/>
      </c:catAx>
      <c:valAx>
        <c:axId val="43978112"/>
        <c:scaling>
          <c:orientation val="minMax"/>
        </c:scaling>
        <c:delete val="1"/>
        <c:axPos val="l"/>
        <c:numFmt formatCode="###0.0" sourceLinked="1"/>
        <c:majorTickMark val="none"/>
        <c:minorTickMark val="none"/>
        <c:tickLblPos val="nextTo"/>
        <c:crossAx val="43976576"/>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2000" b="1">
          <a:latin typeface="Times New Roman" panose="02020603050405020304" pitchFamily="18" charset="0"/>
          <a:cs typeface="Times New Roman" panose="02020603050405020304" pitchFamily="18" charset="0"/>
        </a:defRPr>
      </a:pPr>
      <a:endParaRPr lang="en-US"/>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047619047619049E-2"/>
          <c:y val="0.10460992907801418"/>
          <c:w val="0.96507936507936509"/>
          <c:h val="0.6226716774039609"/>
        </c:manualLayout>
      </c:layout>
      <c:barChart>
        <c:barDir val="col"/>
        <c:grouping val="clustered"/>
        <c:varyColors val="0"/>
        <c:ser>
          <c:idx val="0"/>
          <c:order val="0"/>
          <c:tx>
            <c:strRef>
              <c:f>'q62 q63'!$C$12</c:f>
              <c:strCache>
                <c:ptCount val="1"/>
                <c:pt idx="0">
                  <c:v>Rating  emotional environment of the household?</c:v>
                </c:pt>
              </c:strCache>
            </c:strRef>
          </c:tx>
          <c:spPr>
            <a:solidFill>
              <a:srgbClr val="7030A0"/>
            </a:solidFill>
            <a:ln>
              <a:noFill/>
            </a:ln>
            <a:effectLst/>
          </c:spPr>
          <c:invertIfNegative val="0"/>
          <c:dLbls>
            <c:dLbl>
              <c:idx val="0"/>
              <c:spPr>
                <a:noFill/>
                <a:ln>
                  <a:noFill/>
                </a:ln>
                <a:effectLst/>
              </c:spPr>
              <c:txPr>
                <a:bodyPr/>
                <a:lstStyle/>
                <a:p>
                  <a:pPr>
                    <a:defRPr>
                      <a:solidFill>
                        <a:srgbClr val="FF0000"/>
                      </a:solidFill>
                    </a:defRPr>
                  </a:pPr>
                  <a:endParaRPr lang="en-US"/>
                </a:p>
              </c:txPr>
              <c:showLegendKey val="0"/>
              <c:showVal val="1"/>
              <c:showCatName val="0"/>
              <c:showSerName val="0"/>
              <c:showPercent val="0"/>
              <c:showBubbleSize val="0"/>
            </c:dLbl>
            <c:dLbl>
              <c:idx val="1"/>
              <c:spPr>
                <a:noFill/>
                <a:ln>
                  <a:noFill/>
                </a:ln>
                <a:effectLst/>
              </c:spPr>
              <c:txPr>
                <a:bodyPr/>
                <a:lstStyle/>
                <a:p>
                  <a:pPr>
                    <a:defRPr>
                      <a:solidFill>
                        <a:srgbClr val="FF0000"/>
                      </a:solidFill>
                    </a:defRPr>
                  </a:pPr>
                  <a:endParaRPr lang="en-US"/>
                </a:p>
              </c:txPr>
              <c:showLegendKey val="0"/>
              <c:showVal val="1"/>
              <c:showCatName val="0"/>
              <c:showSerName val="0"/>
              <c:showPercent val="0"/>
              <c:showBubbleSize val="0"/>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'q62 q63'!$B$13:$B$16</c:f>
              <c:strCache>
                <c:ptCount val="4"/>
                <c:pt idx="0">
                  <c:v>Very poor</c:v>
                </c:pt>
                <c:pt idx="1">
                  <c:v>Poor</c:v>
                </c:pt>
                <c:pt idx="2">
                  <c:v>good</c:v>
                </c:pt>
                <c:pt idx="3">
                  <c:v>Very good</c:v>
                </c:pt>
              </c:strCache>
            </c:strRef>
          </c:cat>
          <c:val>
            <c:numRef>
              <c:f>'q62 q63'!$C$13:$C$16</c:f>
              <c:numCache>
                <c:formatCode>###0.0</c:formatCode>
                <c:ptCount val="4"/>
                <c:pt idx="0">
                  <c:v>1.3333333333333335</c:v>
                </c:pt>
                <c:pt idx="1">
                  <c:v>14.666666666666666</c:v>
                </c:pt>
                <c:pt idx="2">
                  <c:v>80</c:v>
                </c:pt>
                <c:pt idx="3">
                  <c:v>4</c:v>
                </c:pt>
              </c:numCache>
            </c:numRef>
          </c:val>
        </c:ser>
        <c:dLbls>
          <c:showLegendKey val="0"/>
          <c:showVal val="1"/>
          <c:showCatName val="0"/>
          <c:showSerName val="0"/>
          <c:showPercent val="0"/>
          <c:showBubbleSize val="0"/>
        </c:dLbls>
        <c:gapWidth val="150"/>
        <c:overlap val="-25"/>
        <c:axId val="44011520"/>
        <c:axId val="44013056"/>
      </c:barChart>
      <c:catAx>
        <c:axId val="44011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2400"/>
            </a:pPr>
            <a:endParaRPr lang="en-US"/>
          </a:p>
        </c:txPr>
        <c:crossAx val="44013056"/>
        <c:crosses val="autoZero"/>
        <c:auto val="1"/>
        <c:lblAlgn val="ctr"/>
        <c:lblOffset val="100"/>
        <c:noMultiLvlLbl val="0"/>
      </c:catAx>
      <c:valAx>
        <c:axId val="44013056"/>
        <c:scaling>
          <c:orientation val="minMax"/>
        </c:scaling>
        <c:delete val="1"/>
        <c:axPos val="l"/>
        <c:numFmt formatCode="###0.0" sourceLinked="1"/>
        <c:majorTickMark val="none"/>
        <c:minorTickMark val="none"/>
        <c:tickLblPos val="nextTo"/>
        <c:crossAx val="4401152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2000" b="1">
          <a:latin typeface="Times New Roman" panose="02020603050405020304" pitchFamily="18" charset="0"/>
          <a:cs typeface="Times New Roman" panose="02020603050405020304" pitchFamily="18" charset="0"/>
        </a:defRPr>
      </a:pPr>
      <a:endParaRPr lang="en-US"/>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8333333333333333E-2"/>
          <c:y val="0.25548246241947031"/>
          <c:w val="0.96333333333333337"/>
          <c:h val="0.47735552374135054"/>
        </c:manualLayout>
      </c:layout>
      <c:barChart>
        <c:barDir val="col"/>
        <c:grouping val="clustered"/>
        <c:varyColors val="0"/>
        <c:ser>
          <c:idx val="0"/>
          <c:order val="0"/>
          <c:tx>
            <c:strRef>
              <c:f>Sheet4!$D$128</c:f>
              <c:strCache>
                <c:ptCount val="1"/>
                <c:pt idx="0">
                  <c:v>Summer</c:v>
                </c:pt>
              </c:strCache>
            </c:strRef>
          </c:tx>
          <c:spPr>
            <a:solidFill>
              <a:srgbClr val="00B050"/>
            </a:solidFill>
          </c:spPr>
          <c:invertIfNegative val="0"/>
          <c:dPt>
            <c:idx val="0"/>
            <c:invertIfNegative val="0"/>
            <c:bubble3D val="0"/>
          </c:dPt>
          <c:dPt>
            <c:idx val="1"/>
            <c:invertIfNegative val="0"/>
            <c:bubble3D val="0"/>
          </c:dPt>
          <c:dLbls>
            <c:spPr>
              <a:noFill/>
              <a:ln>
                <a:noFill/>
              </a:ln>
              <a:effectLst/>
            </c:spPr>
            <c:txPr>
              <a:bodyPr/>
              <a:lstStyle/>
              <a:p>
                <a:pPr>
                  <a:defRPr sz="3200">
                    <a:solidFill>
                      <a:srgbClr val="FF00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Sheet4!$B$129:$C$130</c:f>
              <c:multiLvlStrCache>
                <c:ptCount val="2"/>
                <c:lvl>
                  <c:pt idx="0">
                    <c:v>Male (P&lt;0.001)</c:v>
                  </c:pt>
                  <c:pt idx="1">
                    <c:v>Female (P&lt;0.001)</c:v>
                  </c:pt>
                </c:lvl>
                <c:lvl>
                  <c:pt idx="0">
                    <c:v>Environmental Exposure</c:v>
                  </c:pt>
                </c:lvl>
              </c:multiLvlStrCache>
            </c:multiLvlStrRef>
          </c:cat>
          <c:val>
            <c:numRef>
              <c:f>Sheet4!$D$129:$D$130</c:f>
              <c:numCache>
                <c:formatCode>0.00</c:formatCode>
                <c:ptCount val="2"/>
                <c:pt idx="0">
                  <c:v>0.4642857142857143</c:v>
                </c:pt>
                <c:pt idx="1">
                  <c:v>0.57446808510638303</c:v>
                </c:pt>
              </c:numCache>
            </c:numRef>
          </c:val>
        </c:ser>
        <c:ser>
          <c:idx val="1"/>
          <c:order val="1"/>
          <c:tx>
            <c:strRef>
              <c:f>Sheet4!$E$128</c:f>
              <c:strCache>
                <c:ptCount val="1"/>
                <c:pt idx="0">
                  <c:v>Winter</c:v>
                </c:pt>
              </c:strCache>
            </c:strRef>
          </c:tx>
          <c:spPr>
            <a:solidFill>
              <a:srgbClr val="FF0000"/>
            </a:solidFill>
          </c:spPr>
          <c:invertIfNegative val="0"/>
          <c:dLbls>
            <c:spPr>
              <a:noFill/>
              <a:ln>
                <a:noFill/>
              </a:ln>
              <a:effectLst/>
            </c:spPr>
            <c:txPr>
              <a:bodyPr/>
              <a:lstStyle/>
              <a:p>
                <a:pPr>
                  <a:defRPr sz="32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Sheet4!$B$129:$C$130</c:f>
              <c:multiLvlStrCache>
                <c:ptCount val="2"/>
                <c:lvl>
                  <c:pt idx="0">
                    <c:v>Male (P&lt;0.001)</c:v>
                  </c:pt>
                  <c:pt idx="1">
                    <c:v>Female (P&lt;0.001)</c:v>
                  </c:pt>
                </c:lvl>
                <c:lvl>
                  <c:pt idx="0">
                    <c:v>Environmental Exposure</c:v>
                  </c:pt>
                </c:lvl>
              </c:multiLvlStrCache>
            </c:multiLvlStrRef>
          </c:cat>
          <c:val>
            <c:numRef>
              <c:f>Sheet4!$E$129:$E$130</c:f>
              <c:numCache>
                <c:formatCode>0.00</c:formatCode>
                <c:ptCount val="2"/>
                <c:pt idx="0">
                  <c:v>7.1428571428571425E-2</c:v>
                </c:pt>
                <c:pt idx="1">
                  <c:v>4.2553191489361701E-2</c:v>
                </c:pt>
              </c:numCache>
            </c:numRef>
          </c:val>
        </c:ser>
        <c:dLbls>
          <c:showLegendKey val="0"/>
          <c:showVal val="1"/>
          <c:showCatName val="0"/>
          <c:showSerName val="0"/>
          <c:showPercent val="0"/>
          <c:showBubbleSize val="0"/>
        </c:dLbls>
        <c:gapWidth val="150"/>
        <c:overlap val="-25"/>
        <c:axId val="44130688"/>
        <c:axId val="44132224"/>
      </c:barChart>
      <c:catAx>
        <c:axId val="44130688"/>
        <c:scaling>
          <c:orientation val="minMax"/>
        </c:scaling>
        <c:delete val="0"/>
        <c:axPos val="b"/>
        <c:numFmt formatCode="General" sourceLinked="0"/>
        <c:majorTickMark val="none"/>
        <c:minorTickMark val="none"/>
        <c:tickLblPos val="nextTo"/>
        <c:crossAx val="44132224"/>
        <c:crosses val="autoZero"/>
        <c:auto val="1"/>
        <c:lblAlgn val="ctr"/>
        <c:lblOffset val="100"/>
        <c:noMultiLvlLbl val="0"/>
      </c:catAx>
      <c:valAx>
        <c:axId val="44132224"/>
        <c:scaling>
          <c:orientation val="minMax"/>
        </c:scaling>
        <c:delete val="1"/>
        <c:axPos val="l"/>
        <c:numFmt formatCode="0.00" sourceLinked="1"/>
        <c:majorTickMark val="out"/>
        <c:minorTickMark val="none"/>
        <c:tickLblPos val="nextTo"/>
        <c:crossAx val="44130688"/>
        <c:crosses val="autoZero"/>
        <c:crossBetween val="between"/>
      </c:valAx>
    </c:plotArea>
    <c:legend>
      <c:legendPos val="t"/>
      <c:layout>
        <c:manualLayout>
          <c:xMode val="edge"/>
          <c:yMode val="edge"/>
          <c:x val="7.4208398950131232E-2"/>
          <c:y val="5.4545454545454543E-2"/>
          <c:w val="0.89158320209973752"/>
          <c:h val="9.7906704843712722E-2"/>
        </c:manualLayout>
      </c:layout>
      <c:overlay val="0"/>
      <c:txPr>
        <a:bodyPr/>
        <a:lstStyle/>
        <a:p>
          <a:pPr>
            <a:defRPr sz="2800"/>
          </a:pPr>
          <a:endParaRPr lang="en-US"/>
        </a:p>
      </c:txPr>
    </c:legend>
    <c:plotVisOnly val="1"/>
    <c:dispBlanksAs val="gap"/>
    <c:showDLblsOverMax val="0"/>
  </c:chart>
  <c:txPr>
    <a:bodyPr/>
    <a:lstStyle/>
    <a:p>
      <a:pPr>
        <a:defRPr sz="24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3261154855643041E-2"/>
          <c:y val="3.6020778652668416E-2"/>
          <c:w val="0.89887720992423115"/>
          <c:h val="0.76713517060367453"/>
        </c:manualLayout>
      </c:layout>
      <c:barChart>
        <c:barDir val="col"/>
        <c:grouping val="clustered"/>
        <c:varyColors val="0"/>
        <c:ser>
          <c:idx val="0"/>
          <c:order val="0"/>
          <c:tx>
            <c:strRef>
              <c:f>'odor black visibility'!$C$41</c:f>
              <c:strCache>
                <c:ptCount val="1"/>
                <c:pt idx="0">
                  <c:v>Winter</c:v>
                </c:pt>
              </c:strCache>
            </c:strRef>
          </c:tx>
          <c:spPr>
            <a:solidFill>
              <a:srgbClr val="FF0000"/>
            </a:solidFill>
          </c:spPr>
          <c:invertIfNegative val="0"/>
          <c:cat>
            <c:strRef>
              <c:f>'odor black visibility'!$B$43:$B$47</c:f>
              <c:strCache>
                <c:ptCount val="5"/>
                <c:pt idx="0">
                  <c:v>Air quality</c:v>
                </c:pt>
                <c:pt idx="1">
                  <c:v>Odor </c:v>
                </c:pt>
                <c:pt idx="2">
                  <c:v>Poor visibility</c:v>
                </c:pt>
                <c:pt idx="3">
                  <c:v>Black particle </c:v>
                </c:pt>
                <c:pt idx="4">
                  <c:v>Health effect </c:v>
                </c:pt>
              </c:strCache>
            </c:strRef>
          </c:cat>
          <c:val>
            <c:numRef>
              <c:f>'odor black visibility'!$C$43:$C$47</c:f>
              <c:numCache>
                <c:formatCode>0.00</c:formatCode>
                <c:ptCount val="5"/>
                <c:pt idx="0">
                  <c:v>1.35</c:v>
                </c:pt>
                <c:pt idx="1">
                  <c:v>1.3733333333333333</c:v>
                </c:pt>
                <c:pt idx="2">
                  <c:v>1.36</c:v>
                </c:pt>
                <c:pt idx="3">
                  <c:v>1.3733333333333333</c:v>
                </c:pt>
                <c:pt idx="4">
                  <c:v>1.36</c:v>
                </c:pt>
              </c:numCache>
            </c:numRef>
          </c:val>
        </c:ser>
        <c:ser>
          <c:idx val="1"/>
          <c:order val="1"/>
          <c:tx>
            <c:strRef>
              <c:f>'odor black visibility'!$D$41</c:f>
              <c:strCache>
                <c:ptCount val="1"/>
                <c:pt idx="0">
                  <c:v>Summer</c:v>
                </c:pt>
              </c:strCache>
            </c:strRef>
          </c:tx>
          <c:spPr>
            <a:solidFill>
              <a:srgbClr val="00B050"/>
            </a:solidFill>
          </c:spPr>
          <c:invertIfNegative val="0"/>
          <c:cat>
            <c:strRef>
              <c:f>'odor black visibility'!$B$43:$B$47</c:f>
              <c:strCache>
                <c:ptCount val="5"/>
                <c:pt idx="0">
                  <c:v>Air quality</c:v>
                </c:pt>
                <c:pt idx="1">
                  <c:v>Odor </c:v>
                </c:pt>
                <c:pt idx="2">
                  <c:v>Poor visibility</c:v>
                </c:pt>
                <c:pt idx="3">
                  <c:v>Black particle </c:v>
                </c:pt>
                <c:pt idx="4">
                  <c:v>Health effect </c:v>
                </c:pt>
              </c:strCache>
            </c:strRef>
          </c:cat>
          <c:val>
            <c:numRef>
              <c:f>'odor black visibility'!$D$43:$D$47</c:f>
              <c:numCache>
                <c:formatCode>0.00</c:formatCode>
                <c:ptCount val="5"/>
                <c:pt idx="0">
                  <c:v>1.6486486486486487</c:v>
                </c:pt>
                <c:pt idx="1">
                  <c:v>1.1599999999999999</c:v>
                </c:pt>
                <c:pt idx="2">
                  <c:v>1.1599999999999999</c:v>
                </c:pt>
                <c:pt idx="3">
                  <c:v>1.1466666666666667</c:v>
                </c:pt>
                <c:pt idx="4">
                  <c:v>1.1466666666666667</c:v>
                </c:pt>
              </c:numCache>
            </c:numRef>
          </c:val>
        </c:ser>
        <c:dLbls>
          <c:showLegendKey val="0"/>
          <c:showVal val="0"/>
          <c:showCatName val="0"/>
          <c:showSerName val="0"/>
          <c:showPercent val="0"/>
          <c:showBubbleSize val="0"/>
        </c:dLbls>
        <c:gapWidth val="75"/>
        <c:overlap val="-25"/>
        <c:axId val="44166528"/>
        <c:axId val="44270720"/>
      </c:barChart>
      <c:catAx>
        <c:axId val="44166528"/>
        <c:scaling>
          <c:orientation val="minMax"/>
        </c:scaling>
        <c:delete val="0"/>
        <c:axPos val="b"/>
        <c:numFmt formatCode="General" sourceLinked="0"/>
        <c:majorTickMark val="none"/>
        <c:minorTickMark val="none"/>
        <c:tickLblPos val="nextTo"/>
        <c:txPr>
          <a:bodyPr/>
          <a:lstStyle/>
          <a:p>
            <a:pPr>
              <a:defRPr sz="2800"/>
            </a:pPr>
            <a:endParaRPr lang="en-US"/>
          </a:p>
        </c:txPr>
        <c:crossAx val="44270720"/>
        <c:crosses val="autoZero"/>
        <c:auto val="1"/>
        <c:lblAlgn val="ctr"/>
        <c:lblOffset val="100"/>
        <c:noMultiLvlLbl val="0"/>
      </c:catAx>
      <c:valAx>
        <c:axId val="44270720"/>
        <c:scaling>
          <c:orientation val="minMax"/>
        </c:scaling>
        <c:delete val="0"/>
        <c:axPos val="l"/>
        <c:numFmt formatCode="0.00" sourceLinked="1"/>
        <c:majorTickMark val="none"/>
        <c:minorTickMark val="none"/>
        <c:tickLblPos val="nextTo"/>
        <c:spPr>
          <a:ln w="9525">
            <a:noFill/>
          </a:ln>
        </c:spPr>
        <c:crossAx val="44166528"/>
        <c:crosses val="autoZero"/>
        <c:crossBetween val="between"/>
      </c:valAx>
      <c:spPr>
        <a:noFill/>
        <a:ln w="25400">
          <a:noFill/>
        </a:ln>
      </c:spPr>
    </c:plotArea>
    <c:legend>
      <c:legendPos val="b"/>
      <c:layout>
        <c:manualLayout>
          <c:xMode val="edge"/>
          <c:yMode val="edge"/>
          <c:x val="0.25295931758530182"/>
          <c:y val="6.7401137357830349E-2"/>
          <c:w val="0.74565356806814242"/>
          <c:h val="7.1487751531058616E-2"/>
        </c:manualLayout>
      </c:layout>
      <c:overlay val="0"/>
      <c:txPr>
        <a:bodyPr/>
        <a:lstStyle/>
        <a:p>
          <a:pPr>
            <a:defRPr sz="3200"/>
          </a:pPr>
          <a:endParaRPr lang="en-US"/>
        </a:p>
      </c:txPr>
    </c:legend>
    <c:plotVisOnly val="1"/>
    <c:dispBlanksAs val="gap"/>
    <c:showDLblsOverMax val="0"/>
  </c:chart>
  <c:txPr>
    <a:bodyPr/>
    <a:lstStyle/>
    <a:p>
      <a:pPr>
        <a:defRPr sz="18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Sheet1!$D$11</c:f>
              <c:strCache>
                <c:ptCount val="1"/>
                <c:pt idx="0">
                  <c:v>Summer</c:v>
                </c:pt>
              </c:strCache>
            </c:strRef>
          </c:tx>
          <c:spPr>
            <a:solidFill>
              <a:srgbClr val="00B050"/>
            </a:solidFill>
          </c:spPr>
          <c:invertIfNegative val="0"/>
          <c:dLbls>
            <c:spPr>
              <a:noFill/>
              <a:ln>
                <a:noFill/>
              </a:ln>
              <a:effectLst/>
            </c:spPr>
            <c:txPr>
              <a:bodyPr/>
              <a:lstStyle/>
              <a:p>
                <a:pPr>
                  <a:defRPr>
                    <a:solidFill>
                      <a:srgbClr val="FF00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Sheet1!$B$12:$C$12</c:f>
              <c:strCache>
                <c:ptCount val="2"/>
                <c:pt idx="0">
                  <c:v>Total Air Pollution</c:v>
                </c:pt>
                <c:pt idx="1">
                  <c:v>Mean</c:v>
                </c:pt>
              </c:strCache>
            </c:strRef>
          </c:cat>
          <c:val>
            <c:numRef>
              <c:f>Sheet1!$D$12</c:f>
              <c:numCache>
                <c:formatCode>0.0</c:formatCode>
                <c:ptCount val="1"/>
                <c:pt idx="0">
                  <c:v>16.526315789473678</c:v>
                </c:pt>
              </c:numCache>
            </c:numRef>
          </c:val>
        </c:ser>
        <c:ser>
          <c:idx val="1"/>
          <c:order val="1"/>
          <c:tx>
            <c:strRef>
              <c:f>Sheet1!$E$11</c:f>
              <c:strCache>
                <c:ptCount val="1"/>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Sheet1!$B$12:$C$12</c:f>
              <c:strCache>
                <c:ptCount val="2"/>
                <c:pt idx="0">
                  <c:v>Total Air Pollution</c:v>
                </c:pt>
                <c:pt idx="1">
                  <c:v>Mean</c:v>
                </c:pt>
              </c:strCache>
            </c:strRef>
          </c:cat>
          <c:val>
            <c:numRef>
              <c:f>Sheet1!$E$12</c:f>
              <c:numCache>
                <c:formatCode>General</c:formatCode>
                <c:ptCount val="1"/>
              </c:numCache>
            </c:numRef>
          </c:val>
        </c:ser>
        <c:ser>
          <c:idx val="2"/>
          <c:order val="2"/>
          <c:tx>
            <c:strRef>
              <c:f>Sheet1!$F$11</c:f>
              <c:strCache>
                <c:ptCount val="1"/>
                <c:pt idx="0">
                  <c:v>winter</c:v>
                </c:pt>
              </c:strCache>
            </c:strRef>
          </c:tx>
          <c:spPr>
            <a:solidFill>
              <a:srgbClr val="FF000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Sheet1!$B$12:$C$12</c:f>
              <c:strCache>
                <c:ptCount val="2"/>
                <c:pt idx="0">
                  <c:v>Total Air Pollution</c:v>
                </c:pt>
                <c:pt idx="1">
                  <c:v>Mean</c:v>
                </c:pt>
              </c:strCache>
            </c:strRef>
          </c:cat>
          <c:val>
            <c:numRef>
              <c:f>Sheet1!$F$12</c:f>
              <c:numCache>
                <c:formatCode>0.0</c:formatCode>
                <c:ptCount val="1"/>
                <c:pt idx="0">
                  <c:v>15.666666666666666</c:v>
                </c:pt>
              </c:numCache>
            </c:numRef>
          </c:val>
        </c:ser>
        <c:dLbls>
          <c:showLegendKey val="0"/>
          <c:showVal val="1"/>
          <c:showCatName val="0"/>
          <c:showSerName val="0"/>
          <c:showPercent val="0"/>
          <c:showBubbleSize val="0"/>
        </c:dLbls>
        <c:gapWidth val="150"/>
        <c:overlap val="-25"/>
        <c:axId val="44745856"/>
        <c:axId val="44747392"/>
      </c:barChart>
      <c:catAx>
        <c:axId val="44745856"/>
        <c:scaling>
          <c:orientation val="minMax"/>
        </c:scaling>
        <c:delete val="0"/>
        <c:axPos val="b"/>
        <c:numFmt formatCode="General" sourceLinked="0"/>
        <c:majorTickMark val="none"/>
        <c:minorTickMark val="none"/>
        <c:tickLblPos val="nextTo"/>
        <c:crossAx val="44747392"/>
        <c:crosses val="autoZero"/>
        <c:auto val="1"/>
        <c:lblAlgn val="ctr"/>
        <c:lblOffset val="100"/>
        <c:noMultiLvlLbl val="0"/>
      </c:catAx>
      <c:valAx>
        <c:axId val="44747392"/>
        <c:scaling>
          <c:orientation val="minMax"/>
        </c:scaling>
        <c:delete val="1"/>
        <c:axPos val="l"/>
        <c:numFmt formatCode="0.0" sourceLinked="1"/>
        <c:majorTickMark val="none"/>
        <c:minorTickMark val="none"/>
        <c:tickLblPos val="nextTo"/>
        <c:crossAx val="44745856"/>
        <c:crosses val="autoZero"/>
        <c:crossBetween val="between"/>
      </c:valAx>
    </c:plotArea>
    <c:legend>
      <c:legendPos val="t"/>
      <c:layout>
        <c:manualLayout>
          <c:xMode val="edge"/>
          <c:yMode val="edge"/>
          <c:x val="0.12368034524530586"/>
          <c:y val="2.2727272727272728E-2"/>
          <c:w val="0.83757520694528564"/>
          <c:h val="0.1223833810546409"/>
        </c:manualLayout>
      </c:layout>
      <c:overlay val="0"/>
      <c:txPr>
        <a:bodyPr/>
        <a:lstStyle/>
        <a:p>
          <a:pPr>
            <a:defRPr sz="3200"/>
          </a:pPr>
          <a:endParaRPr lang="en-US"/>
        </a:p>
      </c:txPr>
    </c:legend>
    <c:plotVisOnly val="1"/>
    <c:dispBlanksAs val="gap"/>
    <c:showDLblsOverMax val="0"/>
  </c:chart>
  <c:txPr>
    <a:bodyPr/>
    <a:lstStyle/>
    <a:p>
      <a:pPr>
        <a:defRPr sz="24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9759771582606226"/>
          <c:y val="4.5454545454545427E-4"/>
          <c:w val="0.48562909366058976"/>
          <c:h val="0.89075256502028155"/>
        </c:manualLayout>
      </c:layout>
      <c:barChart>
        <c:barDir val="bar"/>
        <c:grouping val="clustered"/>
        <c:varyColors val="0"/>
        <c:ser>
          <c:idx val="0"/>
          <c:order val="0"/>
          <c:tx>
            <c:strRef>
              <c:f>triggers!$F$2</c:f>
              <c:strCache>
                <c:ptCount val="1"/>
                <c:pt idx="0">
                  <c:v>Summer</c:v>
                </c:pt>
              </c:strCache>
            </c:strRef>
          </c:tx>
          <c:spPr>
            <a:solidFill>
              <a:srgbClr val="00B050"/>
            </a:solidFill>
          </c:spPr>
          <c:invertIfNegative val="0"/>
          <c:cat>
            <c:strRef>
              <c:f>triggers!$E$3:$E$14</c:f>
              <c:strCache>
                <c:ptCount val="12"/>
                <c:pt idx="0">
                  <c:v>Dry air</c:v>
                </c:pt>
                <c:pt idx="1">
                  <c:v>Cigarette</c:v>
                </c:pt>
                <c:pt idx="2">
                  <c:v>Wood smoke</c:v>
                </c:pt>
                <c:pt idx="3">
                  <c:v>Cleaning products</c:v>
                </c:pt>
                <c:pt idx="4">
                  <c:v>Hookah</c:v>
                </c:pt>
                <c:pt idx="5">
                  <c:v>Pollen</c:v>
                </c:pt>
                <c:pt idx="6">
                  <c:v>Stress </c:v>
                </c:pt>
                <c:pt idx="7">
                  <c:v>Mold</c:v>
                </c:pt>
                <c:pt idx="8">
                  <c:v>Grass</c:v>
                </c:pt>
                <c:pt idx="9">
                  <c:v>Rodents </c:v>
                </c:pt>
                <c:pt idx="10">
                  <c:v>Excitement</c:v>
                </c:pt>
                <c:pt idx="11">
                  <c:v>Family conflicts</c:v>
                </c:pt>
              </c:strCache>
            </c:strRef>
          </c:cat>
          <c:val>
            <c:numRef>
              <c:f>triggers!$F$3:$F$14</c:f>
              <c:numCache>
                <c:formatCode>###0.00</c:formatCode>
                <c:ptCount val="12"/>
                <c:pt idx="0">
                  <c:v>0.92</c:v>
                </c:pt>
                <c:pt idx="1">
                  <c:v>0.8666666666666667</c:v>
                </c:pt>
                <c:pt idx="2">
                  <c:v>0.66666666666666663</c:v>
                </c:pt>
                <c:pt idx="3">
                  <c:v>0.65333333333333332</c:v>
                </c:pt>
                <c:pt idx="4">
                  <c:v>0.64864864864864868</c:v>
                </c:pt>
                <c:pt idx="5">
                  <c:v>0.62666666666666671</c:v>
                </c:pt>
                <c:pt idx="6">
                  <c:v>0.6</c:v>
                </c:pt>
                <c:pt idx="7">
                  <c:v>0.51351351351351349</c:v>
                </c:pt>
                <c:pt idx="8">
                  <c:v>0.36</c:v>
                </c:pt>
                <c:pt idx="9">
                  <c:v>0.29333333333333333</c:v>
                </c:pt>
                <c:pt idx="10">
                  <c:v>0.16</c:v>
                </c:pt>
                <c:pt idx="11">
                  <c:v>6.6666666666666666E-2</c:v>
                </c:pt>
              </c:numCache>
            </c:numRef>
          </c:val>
        </c:ser>
        <c:ser>
          <c:idx val="1"/>
          <c:order val="1"/>
          <c:tx>
            <c:strRef>
              <c:f>triggers!$G$2</c:f>
              <c:strCache>
                <c:ptCount val="1"/>
                <c:pt idx="0">
                  <c:v>Winter</c:v>
                </c:pt>
              </c:strCache>
            </c:strRef>
          </c:tx>
          <c:spPr>
            <a:solidFill>
              <a:srgbClr val="C00000"/>
            </a:solidFill>
          </c:spPr>
          <c:invertIfNegative val="0"/>
          <c:cat>
            <c:strRef>
              <c:f>triggers!$E$3:$E$14</c:f>
              <c:strCache>
                <c:ptCount val="12"/>
                <c:pt idx="0">
                  <c:v>Dry air</c:v>
                </c:pt>
                <c:pt idx="1">
                  <c:v>Cigarette</c:v>
                </c:pt>
                <c:pt idx="2">
                  <c:v>Wood smoke</c:v>
                </c:pt>
                <c:pt idx="3">
                  <c:v>Cleaning products</c:v>
                </c:pt>
                <c:pt idx="4">
                  <c:v>Hookah</c:v>
                </c:pt>
                <c:pt idx="5">
                  <c:v>Pollen</c:v>
                </c:pt>
                <c:pt idx="6">
                  <c:v>Stress </c:v>
                </c:pt>
                <c:pt idx="7">
                  <c:v>Mold</c:v>
                </c:pt>
                <c:pt idx="8">
                  <c:v>Grass</c:v>
                </c:pt>
                <c:pt idx="9">
                  <c:v>Rodents </c:v>
                </c:pt>
                <c:pt idx="10">
                  <c:v>Excitement</c:v>
                </c:pt>
                <c:pt idx="11">
                  <c:v>Family conflicts</c:v>
                </c:pt>
              </c:strCache>
            </c:strRef>
          </c:cat>
          <c:val>
            <c:numRef>
              <c:f>triggers!$G$3:$G$14</c:f>
              <c:numCache>
                <c:formatCode>###0.00</c:formatCode>
                <c:ptCount val="12"/>
                <c:pt idx="0">
                  <c:v>0.98666666666666669</c:v>
                </c:pt>
                <c:pt idx="1">
                  <c:v>0.98666666666666669</c:v>
                </c:pt>
                <c:pt idx="2">
                  <c:v>0.48</c:v>
                </c:pt>
                <c:pt idx="3">
                  <c:v>0.52</c:v>
                </c:pt>
                <c:pt idx="4">
                  <c:v>0.82432432432432434</c:v>
                </c:pt>
                <c:pt idx="5">
                  <c:v>0.52</c:v>
                </c:pt>
                <c:pt idx="6">
                  <c:v>0.73333333333333328</c:v>
                </c:pt>
                <c:pt idx="7">
                  <c:v>0.3783783783783784</c:v>
                </c:pt>
                <c:pt idx="8">
                  <c:v>0.24</c:v>
                </c:pt>
                <c:pt idx="9">
                  <c:v>0.04</c:v>
                </c:pt>
                <c:pt idx="10">
                  <c:v>0.36</c:v>
                </c:pt>
                <c:pt idx="11">
                  <c:v>0.2</c:v>
                </c:pt>
              </c:numCache>
            </c:numRef>
          </c:val>
        </c:ser>
        <c:dLbls>
          <c:showLegendKey val="0"/>
          <c:showVal val="0"/>
          <c:showCatName val="0"/>
          <c:showSerName val="0"/>
          <c:showPercent val="0"/>
          <c:showBubbleSize val="0"/>
        </c:dLbls>
        <c:gapWidth val="150"/>
        <c:axId val="44954752"/>
        <c:axId val="44956288"/>
      </c:barChart>
      <c:catAx>
        <c:axId val="44954752"/>
        <c:scaling>
          <c:orientation val="minMax"/>
        </c:scaling>
        <c:delete val="0"/>
        <c:axPos val="l"/>
        <c:numFmt formatCode="General" sourceLinked="0"/>
        <c:majorTickMark val="out"/>
        <c:minorTickMark val="none"/>
        <c:tickLblPos val="nextTo"/>
        <c:txPr>
          <a:bodyPr/>
          <a:lstStyle/>
          <a:p>
            <a:pPr>
              <a:defRPr sz="2000">
                <a:latin typeface="Times New Roman" panose="02020603050405020304" pitchFamily="18" charset="0"/>
                <a:cs typeface="Times New Roman" panose="02020603050405020304" pitchFamily="18" charset="0"/>
              </a:defRPr>
            </a:pPr>
            <a:endParaRPr lang="en-US"/>
          </a:p>
        </c:txPr>
        <c:crossAx val="44956288"/>
        <c:crosses val="autoZero"/>
        <c:auto val="1"/>
        <c:lblAlgn val="ctr"/>
        <c:lblOffset val="100"/>
        <c:noMultiLvlLbl val="0"/>
      </c:catAx>
      <c:valAx>
        <c:axId val="44956288"/>
        <c:scaling>
          <c:orientation val="minMax"/>
        </c:scaling>
        <c:delete val="0"/>
        <c:axPos val="b"/>
        <c:majorGridlines/>
        <c:numFmt formatCode="###0.00" sourceLinked="1"/>
        <c:majorTickMark val="out"/>
        <c:minorTickMark val="none"/>
        <c:tickLblPos val="nextTo"/>
        <c:crossAx val="44954752"/>
        <c:crosses val="autoZero"/>
        <c:crossBetween val="between"/>
      </c:valAx>
    </c:plotArea>
    <c:legend>
      <c:legendPos val="r"/>
      <c:layout>
        <c:manualLayout>
          <c:xMode val="edge"/>
          <c:yMode val="edge"/>
          <c:x val="0.79209867347662621"/>
          <c:y val="6.1737294201861123E-2"/>
          <c:w val="0.19595162091225082"/>
          <c:h val="0.61246814602720123"/>
        </c:manualLayout>
      </c:layout>
      <c:overlay val="0"/>
      <c:txPr>
        <a:bodyPr/>
        <a:lstStyle/>
        <a:p>
          <a:pPr>
            <a:defRPr sz="2400"/>
          </a:pPr>
          <a:endParaRPr lang="en-US"/>
        </a:p>
      </c:txPr>
    </c:legend>
    <c:plotVisOnly val="1"/>
    <c:dispBlanksAs val="gap"/>
    <c:showDLblsOverMax val="0"/>
  </c:chart>
  <c:txPr>
    <a:bodyPr/>
    <a:lstStyle/>
    <a:p>
      <a:pPr>
        <a:defRPr sz="1800" b="1"/>
      </a:pPr>
      <a:endParaRPr lang="en-US"/>
    </a:p>
  </c:txPr>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8356133637500922"/>
          <c:y val="3.7414965986394558E-2"/>
          <c:w val="0.42971790909313906"/>
          <c:h val="0.87737532808398955"/>
        </c:manualLayout>
      </c:layout>
      <c:barChart>
        <c:barDir val="bar"/>
        <c:grouping val="clustered"/>
        <c:varyColors val="0"/>
        <c:ser>
          <c:idx val="0"/>
          <c:order val="0"/>
          <c:tx>
            <c:strRef>
              <c:f>triggers!$G$16</c:f>
              <c:strCache>
                <c:ptCount val="1"/>
                <c:pt idx="0">
                  <c:v>Summer</c:v>
                </c:pt>
              </c:strCache>
            </c:strRef>
          </c:tx>
          <c:spPr>
            <a:solidFill>
              <a:srgbClr val="00B050"/>
            </a:solidFill>
          </c:spPr>
          <c:invertIfNegative val="0"/>
          <c:cat>
            <c:strRef>
              <c:f>triggers!$F$17:$F$25</c:f>
              <c:strCache>
                <c:ptCount val="9"/>
                <c:pt idx="0">
                  <c:v>Colds/flu</c:v>
                </c:pt>
                <c:pt idx="1">
                  <c:v>weather changes</c:v>
                </c:pt>
                <c:pt idx="2">
                  <c:v>Air pollution</c:v>
                </c:pt>
                <c:pt idx="3">
                  <c:v>Dust</c:v>
                </c:pt>
                <c:pt idx="4">
                  <c:v>perfumes</c:v>
                </c:pt>
                <c:pt idx="5">
                  <c:v>Watching violence</c:v>
                </c:pt>
                <c:pt idx="6">
                  <c:v>Violence </c:v>
                </c:pt>
                <c:pt idx="7">
                  <c:v>Chocolate</c:v>
                </c:pt>
                <c:pt idx="8">
                  <c:v>Cockroaches</c:v>
                </c:pt>
              </c:strCache>
            </c:strRef>
          </c:cat>
          <c:val>
            <c:numRef>
              <c:f>triggers!$G$17:$G$25</c:f>
              <c:numCache>
                <c:formatCode>###0.00</c:formatCode>
                <c:ptCount val="9"/>
                <c:pt idx="0">
                  <c:v>0.98648648648648651</c:v>
                </c:pt>
                <c:pt idx="1">
                  <c:v>0.93333333333333335</c:v>
                </c:pt>
                <c:pt idx="2">
                  <c:v>0.90540540540540537</c:v>
                </c:pt>
                <c:pt idx="3">
                  <c:v>0.8666666666666667</c:v>
                </c:pt>
                <c:pt idx="4">
                  <c:v>0.48</c:v>
                </c:pt>
                <c:pt idx="5">
                  <c:v>0.10810810810810811</c:v>
                </c:pt>
                <c:pt idx="6">
                  <c:v>5.3333333333333337E-2</c:v>
                </c:pt>
                <c:pt idx="7">
                  <c:v>2.6666666666666668E-2</c:v>
                </c:pt>
                <c:pt idx="8">
                  <c:v>1.3513513513513514E-2</c:v>
                </c:pt>
              </c:numCache>
            </c:numRef>
          </c:val>
        </c:ser>
        <c:ser>
          <c:idx val="1"/>
          <c:order val="1"/>
          <c:tx>
            <c:strRef>
              <c:f>triggers!$H$16</c:f>
              <c:strCache>
                <c:ptCount val="1"/>
                <c:pt idx="0">
                  <c:v>Winter</c:v>
                </c:pt>
              </c:strCache>
            </c:strRef>
          </c:tx>
          <c:spPr>
            <a:solidFill>
              <a:srgbClr val="C00000"/>
            </a:solidFill>
            <a:ln>
              <a:solidFill>
                <a:schemeClr val="accent1"/>
              </a:solidFill>
            </a:ln>
          </c:spPr>
          <c:invertIfNegative val="0"/>
          <c:cat>
            <c:strRef>
              <c:f>triggers!$F$17:$F$25</c:f>
              <c:strCache>
                <c:ptCount val="9"/>
                <c:pt idx="0">
                  <c:v>Colds/flu</c:v>
                </c:pt>
                <c:pt idx="1">
                  <c:v>weather changes</c:v>
                </c:pt>
                <c:pt idx="2">
                  <c:v>Air pollution</c:v>
                </c:pt>
                <c:pt idx="3">
                  <c:v>Dust</c:v>
                </c:pt>
                <c:pt idx="4">
                  <c:v>perfumes</c:v>
                </c:pt>
                <c:pt idx="5">
                  <c:v>Watching violence</c:v>
                </c:pt>
                <c:pt idx="6">
                  <c:v>Violence </c:v>
                </c:pt>
                <c:pt idx="7">
                  <c:v>Chocolate</c:v>
                </c:pt>
                <c:pt idx="8">
                  <c:v>Cockroaches</c:v>
                </c:pt>
              </c:strCache>
            </c:strRef>
          </c:cat>
          <c:val>
            <c:numRef>
              <c:f>triggers!$H$17:$H$25</c:f>
              <c:numCache>
                <c:formatCode>###0.00</c:formatCode>
                <c:ptCount val="9"/>
                <c:pt idx="0">
                  <c:v>0.98648648648648651</c:v>
                </c:pt>
                <c:pt idx="1">
                  <c:v>0.84</c:v>
                </c:pt>
                <c:pt idx="2">
                  <c:v>0.93243243243243246</c:v>
                </c:pt>
                <c:pt idx="3">
                  <c:v>0.8666666666666667</c:v>
                </c:pt>
                <c:pt idx="4">
                  <c:v>0.46666666666666667</c:v>
                </c:pt>
                <c:pt idx="5">
                  <c:v>0.10810810810810811</c:v>
                </c:pt>
                <c:pt idx="6">
                  <c:v>5.3333333333333337E-2</c:v>
                </c:pt>
                <c:pt idx="7">
                  <c:v>2.6666666666666668E-2</c:v>
                </c:pt>
                <c:pt idx="8">
                  <c:v>2.7027027027027029E-2</c:v>
                </c:pt>
              </c:numCache>
            </c:numRef>
          </c:val>
        </c:ser>
        <c:dLbls>
          <c:showLegendKey val="0"/>
          <c:showVal val="0"/>
          <c:showCatName val="0"/>
          <c:showSerName val="0"/>
          <c:showPercent val="0"/>
          <c:showBubbleSize val="0"/>
        </c:dLbls>
        <c:gapWidth val="150"/>
        <c:axId val="47108864"/>
        <c:axId val="47110400"/>
      </c:barChart>
      <c:catAx>
        <c:axId val="47108864"/>
        <c:scaling>
          <c:orientation val="minMax"/>
        </c:scaling>
        <c:delete val="0"/>
        <c:axPos val="l"/>
        <c:numFmt formatCode="General" sourceLinked="0"/>
        <c:majorTickMark val="out"/>
        <c:minorTickMark val="none"/>
        <c:tickLblPos val="nextTo"/>
        <c:txPr>
          <a:bodyPr/>
          <a:lstStyle/>
          <a:p>
            <a:pPr>
              <a:defRPr sz="2400"/>
            </a:pPr>
            <a:endParaRPr lang="en-US"/>
          </a:p>
        </c:txPr>
        <c:crossAx val="47110400"/>
        <c:crosses val="autoZero"/>
        <c:auto val="1"/>
        <c:lblAlgn val="ctr"/>
        <c:lblOffset val="100"/>
        <c:noMultiLvlLbl val="0"/>
      </c:catAx>
      <c:valAx>
        <c:axId val="47110400"/>
        <c:scaling>
          <c:orientation val="minMax"/>
        </c:scaling>
        <c:delete val="0"/>
        <c:axPos val="b"/>
        <c:majorGridlines/>
        <c:numFmt formatCode="###0.00" sourceLinked="1"/>
        <c:majorTickMark val="out"/>
        <c:minorTickMark val="none"/>
        <c:tickLblPos val="nextTo"/>
        <c:crossAx val="47108864"/>
        <c:crosses val="autoZero"/>
        <c:crossBetween val="between"/>
      </c:valAx>
    </c:plotArea>
    <c:legend>
      <c:legendPos val="r"/>
      <c:layout>
        <c:manualLayout>
          <c:xMode val="edge"/>
          <c:yMode val="edge"/>
          <c:x val="0.77424497755537569"/>
          <c:y val="4.0534308211473566E-2"/>
          <c:w val="0.21640922805210097"/>
          <c:h val="0.65362526112807329"/>
        </c:manualLayout>
      </c:layout>
      <c:overlay val="0"/>
      <c:txPr>
        <a:bodyPr/>
        <a:lstStyle/>
        <a:p>
          <a:pPr>
            <a:defRPr sz="2800"/>
          </a:pPr>
          <a:endParaRPr lang="en-US"/>
        </a:p>
      </c:txPr>
    </c:legend>
    <c:plotVisOnly val="1"/>
    <c:dispBlanksAs val="gap"/>
    <c:showDLblsOverMax val="0"/>
  </c:chart>
  <c:txPr>
    <a:bodyPr/>
    <a:lstStyle/>
    <a:p>
      <a:pPr>
        <a:defRPr sz="18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Sheet2!$C$14</c:f>
              <c:strCache>
                <c:ptCount val="1"/>
                <c:pt idx="0">
                  <c:v>Male (P=n.s)</c:v>
                </c:pt>
              </c:strCache>
            </c:strRef>
          </c:tx>
          <c:spPr>
            <a:solidFill>
              <a:srgbClr val="00B050"/>
            </a:solidFill>
          </c:spPr>
          <c:invertIfNegative val="0"/>
          <c:dLbls>
            <c:dLbl>
              <c:idx val="1"/>
              <c:spPr>
                <a:noFill/>
                <a:ln>
                  <a:noFill/>
                </a:ln>
                <a:effectLst/>
              </c:spPr>
              <c:txPr>
                <a:bodyPr/>
                <a:lstStyle/>
                <a:p>
                  <a:pPr>
                    <a:defRPr sz="3600" b="1">
                      <a:solidFill>
                        <a:srgbClr val="FF0000"/>
                      </a:solidFill>
                    </a:defRPr>
                  </a:pPr>
                  <a:endParaRPr lang="en-US"/>
                </a:p>
              </c:txPr>
              <c:showLegendKey val="0"/>
              <c:showVal val="1"/>
              <c:showCatName val="0"/>
              <c:showSerName val="0"/>
              <c:showPercent val="0"/>
              <c:showBubbleSize val="0"/>
            </c:dLbl>
            <c:dLbl>
              <c:idx val="3"/>
              <c:spPr>
                <a:noFill/>
                <a:ln>
                  <a:noFill/>
                </a:ln>
                <a:effectLst/>
              </c:spPr>
              <c:txPr>
                <a:bodyPr/>
                <a:lstStyle/>
                <a:p>
                  <a:pPr>
                    <a:defRPr sz="2800" b="1">
                      <a:solidFill>
                        <a:srgbClr val="FF0000"/>
                      </a:solidFill>
                    </a:defRPr>
                  </a:pPr>
                  <a:endParaRPr lang="en-US"/>
                </a:p>
              </c:txPr>
              <c:showLegendKey val="0"/>
              <c:showVal val="1"/>
              <c:showCatName val="0"/>
              <c:showSerName val="0"/>
              <c:showPercent val="0"/>
              <c:showBubbleSize val="0"/>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Sheet2!$D$13:$G$13</c:f>
              <c:strCache>
                <c:ptCount val="4"/>
                <c:pt idx="0">
                  <c:v>Fall</c:v>
                </c:pt>
                <c:pt idx="1">
                  <c:v>Winter</c:v>
                </c:pt>
                <c:pt idx="2">
                  <c:v>Spring</c:v>
                </c:pt>
                <c:pt idx="3">
                  <c:v>Summer</c:v>
                </c:pt>
              </c:strCache>
            </c:strRef>
          </c:cat>
          <c:val>
            <c:numRef>
              <c:f>Sheet2!$D$14:$G$14</c:f>
              <c:numCache>
                <c:formatCode>###0.0%</c:formatCode>
                <c:ptCount val="4"/>
                <c:pt idx="0">
                  <c:v>0.10714285714285714</c:v>
                </c:pt>
                <c:pt idx="1">
                  <c:v>0.9642857142857143</c:v>
                </c:pt>
                <c:pt idx="2">
                  <c:v>0.10714285714285714</c:v>
                </c:pt>
                <c:pt idx="3">
                  <c:v>0.4642857142857143</c:v>
                </c:pt>
              </c:numCache>
            </c:numRef>
          </c:val>
        </c:ser>
        <c:ser>
          <c:idx val="1"/>
          <c:order val="1"/>
          <c:tx>
            <c:strRef>
              <c:f>Sheet2!$C$15</c:f>
              <c:strCache>
                <c:ptCount val="1"/>
                <c:pt idx="0">
                  <c:v>Female (P=n.s)</c:v>
                </c:pt>
              </c:strCache>
            </c:strRef>
          </c:tx>
          <c:spPr>
            <a:solidFill>
              <a:schemeClr val="accent2">
                <a:lumMod val="60000"/>
                <a:lumOff val="40000"/>
              </a:schemeClr>
            </a:solidFill>
          </c:spPr>
          <c:invertIfNegative val="0"/>
          <c:dLbls>
            <c:dLbl>
              <c:idx val="1"/>
              <c:spPr>
                <a:noFill/>
                <a:ln>
                  <a:noFill/>
                </a:ln>
                <a:effectLst/>
              </c:spPr>
              <c:txPr>
                <a:bodyPr/>
                <a:lstStyle/>
                <a:p>
                  <a:pPr>
                    <a:defRPr sz="3200" b="1">
                      <a:solidFill>
                        <a:schemeClr val="tx1"/>
                      </a:solidFill>
                    </a:defRPr>
                  </a:pPr>
                  <a:endParaRPr lang="en-US"/>
                </a:p>
              </c:txPr>
              <c:showLegendKey val="0"/>
              <c:showVal val="1"/>
              <c:showCatName val="0"/>
              <c:showSerName val="0"/>
              <c:showPercent val="0"/>
              <c:showBubbleSize val="0"/>
            </c:dLbl>
            <c:dLbl>
              <c:idx val="3"/>
              <c:spPr>
                <a:noFill/>
                <a:ln>
                  <a:noFill/>
                </a:ln>
                <a:effectLst/>
              </c:spPr>
              <c:txPr>
                <a:bodyPr/>
                <a:lstStyle/>
                <a:p>
                  <a:pPr>
                    <a:defRPr sz="3200" b="1">
                      <a:solidFill>
                        <a:schemeClr val="tx1"/>
                      </a:solidFill>
                    </a:defRPr>
                  </a:pPr>
                  <a:endParaRPr lang="en-US"/>
                </a:p>
              </c:txPr>
              <c:showLegendKey val="0"/>
              <c:showVal val="1"/>
              <c:showCatName val="0"/>
              <c:showSerName val="0"/>
              <c:showPercent val="0"/>
              <c:showBubbleSize val="0"/>
            </c:dLbl>
            <c:spPr>
              <a:noFill/>
              <a:ln>
                <a:noFill/>
              </a:ln>
              <a:effectLst/>
            </c:spPr>
            <c:txPr>
              <a:bodyPr/>
              <a:lstStyle/>
              <a:p>
                <a:pPr>
                  <a:defRPr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Sheet2!$D$13:$G$13</c:f>
              <c:strCache>
                <c:ptCount val="4"/>
                <c:pt idx="0">
                  <c:v>Fall</c:v>
                </c:pt>
                <c:pt idx="1">
                  <c:v>Winter</c:v>
                </c:pt>
                <c:pt idx="2">
                  <c:v>Spring</c:v>
                </c:pt>
                <c:pt idx="3">
                  <c:v>Summer</c:v>
                </c:pt>
              </c:strCache>
            </c:strRef>
          </c:cat>
          <c:val>
            <c:numRef>
              <c:f>Sheet2!$D$15:$G$15</c:f>
              <c:numCache>
                <c:formatCode>###0.0%</c:formatCode>
                <c:ptCount val="4"/>
                <c:pt idx="0">
                  <c:v>0.25</c:v>
                </c:pt>
                <c:pt idx="1">
                  <c:v>0.85416666666666652</c:v>
                </c:pt>
                <c:pt idx="2">
                  <c:v>0.27083333333333331</c:v>
                </c:pt>
                <c:pt idx="3">
                  <c:v>0.5625</c:v>
                </c:pt>
              </c:numCache>
            </c:numRef>
          </c:val>
        </c:ser>
        <c:dLbls>
          <c:showLegendKey val="0"/>
          <c:showVal val="1"/>
          <c:showCatName val="0"/>
          <c:showSerName val="0"/>
          <c:showPercent val="0"/>
          <c:showBubbleSize val="0"/>
        </c:dLbls>
        <c:gapWidth val="150"/>
        <c:overlap val="-25"/>
        <c:axId val="47426176"/>
        <c:axId val="47444352"/>
      </c:barChart>
      <c:catAx>
        <c:axId val="47426176"/>
        <c:scaling>
          <c:orientation val="minMax"/>
        </c:scaling>
        <c:delete val="0"/>
        <c:axPos val="b"/>
        <c:numFmt formatCode="General" sourceLinked="0"/>
        <c:majorTickMark val="none"/>
        <c:minorTickMark val="none"/>
        <c:tickLblPos val="nextTo"/>
        <c:txPr>
          <a:bodyPr/>
          <a:lstStyle/>
          <a:p>
            <a:pPr>
              <a:defRPr sz="2800" b="1"/>
            </a:pPr>
            <a:endParaRPr lang="en-US"/>
          </a:p>
        </c:txPr>
        <c:crossAx val="47444352"/>
        <c:crosses val="autoZero"/>
        <c:auto val="1"/>
        <c:lblAlgn val="ctr"/>
        <c:lblOffset val="100"/>
        <c:noMultiLvlLbl val="0"/>
      </c:catAx>
      <c:valAx>
        <c:axId val="47444352"/>
        <c:scaling>
          <c:orientation val="minMax"/>
        </c:scaling>
        <c:delete val="1"/>
        <c:axPos val="l"/>
        <c:numFmt formatCode="###0.0%" sourceLinked="1"/>
        <c:majorTickMark val="out"/>
        <c:minorTickMark val="none"/>
        <c:tickLblPos val="nextTo"/>
        <c:crossAx val="47426176"/>
        <c:crosses val="autoZero"/>
        <c:crossBetween val="between"/>
      </c:valAx>
    </c:plotArea>
    <c:legend>
      <c:legendPos val="t"/>
      <c:layout>
        <c:manualLayout>
          <c:xMode val="edge"/>
          <c:yMode val="edge"/>
          <c:x val="6.6802274715660526E-2"/>
          <c:y val="1.8181818181818181E-2"/>
          <c:w val="0.91378107148371146"/>
          <c:h val="9.7906704843712722E-2"/>
        </c:manualLayout>
      </c:layout>
      <c:overlay val="0"/>
      <c:txPr>
        <a:bodyPr/>
        <a:lstStyle/>
        <a:p>
          <a:pPr>
            <a:defRPr sz="3200" b="1"/>
          </a:pPr>
          <a:endParaRPr lang="en-US"/>
        </a:p>
      </c:txPr>
    </c:legend>
    <c:plotVisOnly val="1"/>
    <c:dispBlanksAs val="gap"/>
    <c:showDLblsOverMax val="0"/>
  </c:chart>
  <c:txPr>
    <a:bodyPr/>
    <a:lstStyle/>
    <a:p>
      <a:pPr>
        <a:defRPr sz="2400">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319721064278728E-2"/>
          <c:y val="0.32714137896224504"/>
          <c:w val="0.92637215528781791"/>
          <c:h val="0.42471944612692641"/>
        </c:manualLayout>
      </c:layout>
      <c:barChart>
        <c:barDir val="col"/>
        <c:grouping val="clustered"/>
        <c:varyColors val="0"/>
        <c:ser>
          <c:idx val="0"/>
          <c:order val="0"/>
          <c:tx>
            <c:strRef>
              <c:f>Sheet1!$B$7:$C$7</c:f>
              <c:strCache>
                <c:ptCount val="1"/>
                <c:pt idx="0">
                  <c:v>Sumer</c:v>
                </c:pt>
              </c:strCache>
            </c:strRef>
          </c:tx>
          <c:spPr>
            <a:solidFill>
              <a:srgbClr val="00B050"/>
            </a:solidFill>
          </c:spPr>
          <c:invertIfNegative val="0"/>
          <c:dLbls>
            <c:spPr>
              <a:noFill/>
              <a:ln>
                <a:noFill/>
              </a:ln>
              <a:effectLst/>
            </c:spPr>
            <c:txPr>
              <a:bodyPr/>
              <a:lstStyle/>
              <a:p>
                <a:pPr>
                  <a:defRPr sz="3200">
                    <a:solidFill>
                      <a:srgbClr val="FF00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Sheet1!$D$6:$E$6</c:f>
              <c:strCache>
                <c:ptCount val="2"/>
                <c:pt idx="0">
                  <c:v>Male (p=n.s) </c:v>
                </c:pt>
                <c:pt idx="1">
                  <c:v>Female (P=n.s) </c:v>
                </c:pt>
              </c:strCache>
            </c:strRef>
          </c:cat>
          <c:val>
            <c:numRef>
              <c:f>Sheet1!$D$7:$E$7</c:f>
              <c:numCache>
                <c:formatCode>0.00</c:formatCode>
                <c:ptCount val="2"/>
                <c:pt idx="0">
                  <c:v>10.5</c:v>
                </c:pt>
                <c:pt idx="1">
                  <c:v>10.166666666666666</c:v>
                </c:pt>
              </c:numCache>
            </c:numRef>
          </c:val>
        </c:ser>
        <c:ser>
          <c:idx val="1"/>
          <c:order val="1"/>
          <c:tx>
            <c:strRef>
              <c:f>Sheet1!$B$8:$C$8</c:f>
              <c:strCache>
                <c:ptCount val="1"/>
                <c:pt idx="0">
                  <c:v>Winter</c:v>
                </c:pt>
              </c:strCache>
            </c:strRef>
          </c:tx>
          <c:spPr>
            <a:solidFill>
              <a:srgbClr val="FF000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Sheet1!$D$6:$E$6</c:f>
              <c:strCache>
                <c:ptCount val="2"/>
                <c:pt idx="0">
                  <c:v>Male (p=n.s) </c:v>
                </c:pt>
                <c:pt idx="1">
                  <c:v>Female (P=n.s) </c:v>
                </c:pt>
              </c:strCache>
            </c:strRef>
          </c:cat>
          <c:val>
            <c:numRef>
              <c:f>Sheet1!$D$8:$E$8</c:f>
              <c:numCache>
                <c:formatCode>0.00</c:formatCode>
                <c:ptCount val="2"/>
                <c:pt idx="0">
                  <c:v>9.7857142857142847</c:v>
                </c:pt>
                <c:pt idx="1">
                  <c:v>9.9166666666666643</c:v>
                </c:pt>
              </c:numCache>
            </c:numRef>
          </c:val>
        </c:ser>
        <c:dLbls>
          <c:showLegendKey val="0"/>
          <c:showVal val="1"/>
          <c:showCatName val="0"/>
          <c:showSerName val="0"/>
          <c:showPercent val="0"/>
          <c:showBubbleSize val="0"/>
        </c:dLbls>
        <c:gapWidth val="150"/>
        <c:overlap val="-25"/>
        <c:axId val="50104960"/>
        <c:axId val="50106752"/>
      </c:barChart>
      <c:catAx>
        <c:axId val="50104960"/>
        <c:scaling>
          <c:orientation val="minMax"/>
        </c:scaling>
        <c:delete val="0"/>
        <c:axPos val="b"/>
        <c:numFmt formatCode="General" sourceLinked="0"/>
        <c:majorTickMark val="none"/>
        <c:minorTickMark val="none"/>
        <c:tickLblPos val="nextTo"/>
        <c:txPr>
          <a:bodyPr/>
          <a:lstStyle/>
          <a:p>
            <a:pPr>
              <a:defRPr sz="3200"/>
            </a:pPr>
            <a:endParaRPr lang="en-US"/>
          </a:p>
        </c:txPr>
        <c:crossAx val="50106752"/>
        <c:crosses val="autoZero"/>
        <c:auto val="1"/>
        <c:lblAlgn val="ctr"/>
        <c:lblOffset val="100"/>
        <c:noMultiLvlLbl val="0"/>
      </c:catAx>
      <c:valAx>
        <c:axId val="50106752"/>
        <c:scaling>
          <c:orientation val="minMax"/>
        </c:scaling>
        <c:delete val="1"/>
        <c:axPos val="l"/>
        <c:numFmt formatCode="0.00" sourceLinked="1"/>
        <c:majorTickMark val="out"/>
        <c:minorTickMark val="none"/>
        <c:tickLblPos val="nextTo"/>
        <c:crossAx val="50104960"/>
        <c:crosses val="autoZero"/>
        <c:crossBetween val="between"/>
      </c:valAx>
    </c:plotArea>
    <c:legend>
      <c:legendPos val="t"/>
      <c:layout>
        <c:manualLayout>
          <c:xMode val="edge"/>
          <c:yMode val="edge"/>
          <c:x val="8.3741186763419285E-3"/>
          <c:y val="3.8461538461538464E-2"/>
          <c:w val="0.98488562091503273"/>
          <c:h val="0.23176029678982438"/>
        </c:manualLayout>
      </c:layout>
      <c:overlay val="0"/>
      <c:txPr>
        <a:bodyPr/>
        <a:lstStyle/>
        <a:p>
          <a:pPr>
            <a:defRPr sz="2800"/>
          </a:pPr>
          <a:endParaRPr lang="en-US"/>
        </a:p>
      </c:txPr>
    </c:legend>
    <c:plotVisOnly val="1"/>
    <c:dispBlanksAs val="gap"/>
    <c:showDLblsOverMax val="0"/>
  </c:chart>
  <c:txPr>
    <a:bodyPr/>
    <a:lstStyle/>
    <a:p>
      <a:pPr>
        <a:defRPr sz="24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460317460317461E-2"/>
          <c:y val="0.24169510061242347"/>
          <c:w val="0.96507936507936509"/>
          <c:h val="0.49802177505589579"/>
        </c:manualLayout>
      </c:layout>
      <c:barChart>
        <c:barDir val="col"/>
        <c:grouping val="clustered"/>
        <c:varyColors val="0"/>
        <c:ser>
          <c:idx val="0"/>
          <c:order val="0"/>
          <c:tx>
            <c:strRef>
              <c:f>Sheet4!$D$121</c:f>
              <c:strCache>
                <c:ptCount val="1"/>
                <c:pt idx="0">
                  <c:v>Summer</c:v>
                </c:pt>
              </c:strCache>
            </c:strRef>
          </c:tx>
          <c:spPr>
            <a:solidFill>
              <a:srgbClr val="00B050"/>
            </a:solidFill>
          </c:spPr>
          <c:invertIfNegative val="0"/>
          <c:dLbls>
            <c:spPr>
              <a:noFill/>
              <a:ln>
                <a:noFill/>
              </a:ln>
              <a:effectLst/>
            </c:spPr>
            <c:txPr>
              <a:bodyPr/>
              <a:lstStyle/>
              <a:p>
                <a:pPr>
                  <a:defRPr sz="3200">
                    <a:solidFill>
                      <a:srgbClr val="FF00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Sheet4!$C$122:$C$123</c:f>
              <c:strCache>
                <c:ptCount val="2"/>
                <c:pt idx="0">
                  <c:v>Male (P=n.s)</c:v>
                </c:pt>
                <c:pt idx="1">
                  <c:v>Female (P=n.s)</c:v>
                </c:pt>
              </c:strCache>
            </c:strRef>
          </c:cat>
          <c:val>
            <c:numRef>
              <c:f>Sheet4!$D$122:$D$123</c:f>
              <c:numCache>
                <c:formatCode>0.0</c:formatCode>
                <c:ptCount val="2"/>
                <c:pt idx="0">
                  <c:v>7.0714285714285712</c:v>
                </c:pt>
                <c:pt idx="1">
                  <c:v>6.3125</c:v>
                </c:pt>
              </c:numCache>
            </c:numRef>
          </c:val>
        </c:ser>
        <c:ser>
          <c:idx val="1"/>
          <c:order val="1"/>
          <c:tx>
            <c:strRef>
              <c:f>Sheet4!$E$121</c:f>
              <c:strCache>
                <c:ptCount val="1"/>
                <c:pt idx="0">
                  <c:v>Winter</c:v>
                </c:pt>
              </c:strCache>
            </c:strRef>
          </c:tx>
          <c:spPr>
            <a:solidFill>
              <a:srgbClr val="FF000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Sheet4!$C$122:$C$123</c:f>
              <c:strCache>
                <c:ptCount val="2"/>
                <c:pt idx="0">
                  <c:v>Male (P=n.s)</c:v>
                </c:pt>
                <c:pt idx="1">
                  <c:v>Female (P=n.s)</c:v>
                </c:pt>
              </c:strCache>
            </c:strRef>
          </c:cat>
          <c:val>
            <c:numRef>
              <c:f>Sheet4!$E$122:$E$123</c:f>
              <c:numCache>
                <c:formatCode>0.0</c:formatCode>
                <c:ptCount val="2"/>
                <c:pt idx="0">
                  <c:v>6</c:v>
                </c:pt>
                <c:pt idx="1">
                  <c:v>5.770833333333333</c:v>
                </c:pt>
              </c:numCache>
            </c:numRef>
          </c:val>
        </c:ser>
        <c:dLbls>
          <c:showLegendKey val="0"/>
          <c:showVal val="1"/>
          <c:showCatName val="0"/>
          <c:showSerName val="0"/>
          <c:showPercent val="0"/>
          <c:showBubbleSize val="0"/>
        </c:dLbls>
        <c:gapWidth val="150"/>
        <c:overlap val="-25"/>
        <c:axId val="50220032"/>
        <c:axId val="50234112"/>
      </c:barChart>
      <c:catAx>
        <c:axId val="50220032"/>
        <c:scaling>
          <c:orientation val="minMax"/>
        </c:scaling>
        <c:delete val="0"/>
        <c:axPos val="b"/>
        <c:numFmt formatCode="General" sourceLinked="0"/>
        <c:majorTickMark val="none"/>
        <c:minorTickMark val="none"/>
        <c:tickLblPos val="nextTo"/>
        <c:txPr>
          <a:bodyPr/>
          <a:lstStyle/>
          <a:p>
            <a:pPr>
              <a:defRPr sz="2800"/>
            </a:pPr>
            <a:endParaRPr lang="en-US"/>
          </a:p>
        </c:txPr>
        <c:crossAx val="50234112"/>
        <c:crosses val="autoZero"/>
        <c:auto val="1"/>
        <c:lblAlgn val="ctr"/>
        <c:lblOffset val="100"/>
        <c:noMultiLvlLbl val="0"/>
      </c:catAx>
      <c:valAx>
        <c:axId val="50234112"/>
        <c:scaling>
          <c:orientation val="minMax"/>
        </c:scaling>
        <c:delete val="1"/>
        <c:axPos val="l"/>
        <c:numFmt formatCode="0.0" sourceLinked="1"/>
        <c:majorTickMark val="out"/>
        <c:minorTickMark val="none"/>
        <c:tickLblPos val="nextTo"/>
        <c:crossAx val="50220032"/>
        <c:crosses val="autoZero"/>
        <c:crossBetween val="between"/>
      </c:valAx>
    </c:plotArea>
    <c:legend>
      <c:legendPos val="t"/>
      <c:layout>
        <c:manualLayout>
          <c:xMode val="edge"/>
          <c:yMode val="edge"/>
          <c:x val="3.7363454568178973E-2"/>
          <c:y val="1.8518518518518517E-2"/>
          <c:w val="0.94432070991126116"/>
          <c:h val="9.9719791970448141E-2"/>
        </c:manualLayout>
      </c:layout>
      <c:overlay val="0"/>
      <c:txPr>
        <a:bodyPr/>
        <a:lstStyle/>
        <a:p>
          <a:pPr>
            <a:defRPr sz="2800"/>
          </a:pPr>
          <a:endParaRPr lang="en-US"/>
        </a:p>
      </c:txPr>
    </c:legend>
    <c:plotVisOnly val="1"/>
    <c:dispBlanksAs val="gap"/>
    <c:showDLblsOverMax val="0"/>
  </c:chart>
  <c:txPr>
    <a:bodyPr/>
    <a:lstStyle/>
    <a:p>
      <a:pPr>
        <a:defRPr sz="24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Sheet4!$D$127</c:f>
              <c:strCache>
                <c:ptCount val="1"/>
                <c:pt idx="0">
                  <c:v>Summer</c:v>
                </c:pt>
              </c:strCache>
            </c:strRef>
          </c:tx>
          <c:spPr>
            <a:solidFill>
              <a:srgbClr val="00B050"/>
            </a:solidFill>
          </c:spPr>
          <c:invertIfNegative val="0"/>
          <c:dLbls>
            <c:spPr>
              <a:noFill/>
              <a:ln>
                <a:noFill/>
              </a:ln>
              <a:effectLst/>
            </c:spPr>
            <c:txPr>
              <a:bodyPr/>
              <a:lstStyle/>
              <a:p>
                <a:pPr>
                  <a:defRPr sz="3200">
                    <a:solidFill>
                      <a:srgbClr val="FF00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Sheet4!$C$128:$C$129</c:f>
              <c:strCache>
                <c:ptCount val="2"/>
                <c:pt idx="0">
                  <c:v>Male (P&lt;0.001)</c:v>
                </c:pt>
                <c:pt idx="1">
                  <c:v>Female (P&lt;0.001)</c:v>
                </c:pt>
              </c:strCache>
            </c:strRef>
          </c:cat>
          <c:val>
            <c:numRef>
              <c:f>Sheet4!$D$128:$D$129</c:f>
              <c:numCache>
                <c:formatCode>0.00</c:formatCode>
                <c:ptCount val="2"/>
                <c:pt idx="0">
                  <c:v>0.4642857142857143</c:v>
                </c:pt>
                <c:pt idx="1">
                  <c:v>0.57446808510638303</c:v>
                </c:pt>
              </c:numCache>
            </c:numRef>
          </c:val>
        </c:ser>
        <c:ser>
          <c:idx val="1"/>
          <c:order val="1"/>
          <c:tx>
            <c:strRef>
              <c:f>Sheet4!$E$127</c:f>
              <c:strCache>
                <c:ptCount val="1"/>
                <c:pt idx="0">
                  <c:v>Winter</c:v>
                </c:pt>
              </c:strCache>
            </c:strRef>
          </c:tx>
          <c:spPr>
            <a:solidFill>
              <a:srgbClr val="FF0000"/>
            </a:solidFill>
          </c:spPr>
          <c:invertIfNegative val="0"/>
          <c:dLbls>
            <c:spPr>
              <a:noFill/>
              <a:ln>
                <a:noFill/>
              </a:ln>
              <a:effectLst/>
            </c:spPr>
            <c:txPr>
              <a:bodyPr/>
              <a:lstStyle/>
              <a:p>
                <a:pPr>
                  <a:defRPr sz="32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Sheet4!$C$128:$C$129</c:f>
              <c:strCache>
                <c:ptCount val="2"/>
                <c:pt idx="0">
                  <c:v>Male (P&lt;0.001)</c:v>
                </c:pt>
                <c:pt idx="1">
                  <c:v>Female (P&lt;0.001)</c:v>
                </c:pt>
              </c:strCache>
            </c:strRef>
          </c:cat>
          <c:val>
            <c:numRef>
              <c:f>Sheet4!$E$128:$E$129</c:f>
              <c:numCache>
                <c:formatCode>0.00</c:formatCode>
                <c:ptCount val="2"/>
                <c:pt idx="0">
                  <c:v>7.1428571428571425E-2</c:v>
                </c:pt>
                <c:pt idx="1">
                  <c:v>4.2553191489361701E-2</c:v>
                </c:pt>
              </c:numCache>
            </c:numRef>
          </c:val>
        </c:ser>
        <c:dLbls>
          <c:showLegendKey val="0"/>
          <c:showVal val="1"/>
          <c:showCatName val="0"/>
          <c:showSerName val="0"/>
          <c:showPercent val="0"/>
          <c:showBubbleSize val="0"/>
        </c:dLbls>
        <c:gapWidth val="150"/>
        <c:overlap val="-25"/>
        <c:axId val="50560384"/>
        <c:axId val="74810496"/>
      </c:barChart>
      <c:catAx>
        <c:axId val="50560384"/>
        <c:scaling>
          <c:orientation val="minMax"/>
        </c:scaling>
        <c:delete val="0"/>
        <c:axPos val="b"/>
        <c:numFmt formatCode="General" sourceLinked="0"/>
        <c:majorTickMark val="none"/>
        <c:minorTickMark val="none"/>
        <c:tickLblPos val="nextTo"/>
        <c:txPr>
          <a:bodyPr/>
          <a:lstStyle/>
          <a:p>
            <a:pPr>
              <a:defRPr sz="2800"/>
            </a:pPr>
            <a:endParaRPr lang="en-US"/>
          </a:p>
        </c:txPr>
        <c:crossAx val="74810496"/>
        <c:crosses val="autoZero"/>
        <c:auto val="1"/>
        <c:lblAlgn val="ctr"/>
        <c:lblOffset val="100"/>
        <c:noMultiLvlLbl val="0"/>
      </c:catAx>
      <c:valAx>
        <c:axId val="74810496"/>
        <c:scaling>
          <c:orientation val="minMax"/>
        </c:scaling>
        <c:delete val="1"/>
        <c:axPos val="l"/>
        <c:numFmt formatCode="0.00" sourceLinked="1"/>
        <c:majorTickMark val="out"/>
        <c:minorTickMark val="none"/>
        <c:tickLblPos val="nextTo"/>
        <c:crossAx val="50560384"/>
        <c:crosses val="autoZero"/>
        <c:crossBetween val="between"/>
      </c:valAx>
    </c:plotArea>
    <c:legend>
      <c:legendPos val="t"/>
      <c:layout>
        <c:manualLayout>
          <c:xMode val="edge"/>
          <c:yMode val="edge"/>
          <c:x val="1.7394093261706781E-2"/>
          <c:y val="1.9607843137254902E-2"/>
          <c:w val="0.96365418107783263"/>
          <c:h val="0.10558566208635685"/>
        </c:manualLayout>
      </c:layout>
      <c:overlay val="0"/>
    </c:legend>
    <c:plotVisOnly val="1"/>
    <c:dispBlanksAs val="gap"/>
    <c:showDLblsOverMax val="0"/>
  </c:chart>
  <c:txPr>
    <a:bodyPr/>
    <a:lstStyle/>
    <a:p>
      <a:pPr>
        <a:defRPr sz="24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441791935099022"/>
          <c:y val="4.4236119842684177E-2"/>
          <c:w val="0.82597649725602473"/>
          <c:h val="0.54435401071296696"/>
        </c:manualLayout>
      </c:layout>
      <c:barChart>
        <c:barDir val="col"/>
        <c:grouping val="clustered"/>
        <c:varyColors val="0"/>
        <c:ser>
          <c:idx val="0"/>
          <c:order val="0"/>
          <c:tx>
            <c:strRef>
              <c:f>Sheet4!$C$4</c:f>
              <c:strCache>
                <c:ptCount val="1"/>
                <c:pt idx="0">
                  <c:v>Male (n=28)</c:v>
                </c:pt>
              </c:strCache>
            </c:strRef>
          </c:tx>
          <c:spPr>
            <a:solidFill>
              <a:srgbClr val="00B050"/>
            </a:solidFill>
          </c:spPr>
          <c:invertIfNegative val="0"/>
          <c:cat>
            <c:multiLvlStrRef>
              <c:f>Sheet4!$A$5:$B$12</c:f>
              <c:multiLvlStrCache>
                <c:ptCount val="8"/>
                <c:lvl>
                  <c:pt idx="0">
                    <c:v>S.</c:v>
                  </c:pt>
                  <c:pt idx="1">
                    <c:v>W.</c:v>
                  </c:pt>
                  <c:pt idx="2">
                    <c:v>S.</c:v>
                  </c:pt>
                  <c:pt idx="3">
                    <c:v>W.</c:v>
                  </c:pt>
                  <c:pt idx="4">
                    <c:v>S.</c:v>
                  </c:pt>
                  <c:pt idx="5">
                    <c:v>W.</c:v>
                  </c:pt>
                  <c:pt idx="6">
                    <c:v>S.</c:v>
                  </c:pt>
                  <c:pt idx="7">
                    <c:v>W.</c:v>
                  </c:pt>
                </c:lvl>
                <c:lvl>
                  <c:pt idx="0">
                    <c:v>Allergies</c:v>
                  </c:pt>
                  <c:pt idx="2">
                    <c:v>Emphysema</c:v>
                  </c:pt>
                  <c:pt idx="4">
                    <c:v>Pneumonia</c:v>
                  </c:pt>
                  <c:pt idx="6">
                    <c:v>Reactive airway disease</c:v>
                  </c:pt>
                </c:lvl>
              </c:multiLvlStrCache>
            </c:multiLvlStrRef>
          </c:cat>
          <c:val>
            <c:numRef>
              <c:f>Sheet4!$C$5:$C$12</c:f>
              <c:numCache>
                <c:formatCode>###0.0%</c:formatCode>
                <c:ptCount val="8"/>
                <c:pt idx="0">
                  <c:v>1</c:v>
                </c:pt>
                <c:pt idx="1">
                  <c:v>0.35714285714285715</c:v>
                </c:pt>
                <c:pt idx="2">
                  <c:v>0.21428571428571427</c:v>
                </c:pt>
                <c:pt idx="3">
                  <c:v>0.35714285714285715</c:v>
                </c:pt>
                <c:pt idx="4">
                  <c:v>7.1428571428571425E-2</c:v>
                </c:pt>
                <c:pt idx="5">
                  <c:v>3.5714285714285712E-2</c:v>
                </c:pt>
                <c:pt idx="6">
                  <c:v>0.14285714285714285</c:v>
                </c:pt>
                <c:pt idx="7">
                  <c:v>0</c:v>
                </c:pt>
              </c:numCache>
            </c:numRef>
          </c:val>
        </c:ser>
        <c:ser>
          <c:idx val="1"/>
          <c:order val="1"/>
          <c:tx>
            <c:strRef>
              <c:f>Sheet4!$D$4</c:f>
              <c:strCache>
                <c:ptCount val="1"/>
                <c:pt idx="0">
                  <c:v>Female (n=48)</c:v>
                </c:pt>
              </c:strCache>
            </c:strRef>
          </c:tx>
          <c:spPr>
            <a:solidFill>
              <a:schemeClr val="accent2">
                <a:lumMod val="60000"/>
                <a:lumOff val="40000"/>
              </a:schemeClr>
            </a:solidFill>
            <a:ln>
              <a:solidFill>
                <a:srgbClr val="FFC000"/>
              </a:solidFill>
            </a:ln>
          </c:spPr>
          <c:invertIfNegative val="0"/>
          <c:cat>
            <c:multiLvlStrRef>
              <c:f>Sheet4!$A$5:$B$12</c:f>
              <c:multiLvlStrCache>
                <c:ptCount val="8"/>
                <c:lvl>
                  <c:pt idx="0">
                    <c:v>S.</c:v>
                  </c:pt>
                  <c:pt idx="1">
                    <c:v>W.</c:v>
                  </c:pt>
                  <c:pt idx="2">
                    <c:v>S.</c:v>
                  </c:pt>
                  <c:pt idx="3">
                    <c:v>W.</c:v>
                  </c:pt>
                  <c:pt idx="4">
                    <c:v>S.</c:v>
                  </c:pt>
                  <c:pt idx="5">
                    <c:v>W.</c:v>
                  </c:pt>
                  <c:pt idx="6">
                    <c:v>S.</c:v>
                  </c:pt>
                  <c:pt idx="7">
                    <c:v>W.</c:v>
                  </c:pt>
                </c:lvl>
                <c:lvl>
                  <c:pt idx="0">
                    <c:v>Allergies</c:v>
                  </c:pt>
                  <c:pt idx="2">
                    <c:v>Emphysema</c:v>
                  </c:pt>
                  <c:pt idx="4">
                    <c:v>Pneumonia</c:v>
                  </c:pt>
                  <c:pt idx="6">
                    <c:v>Reactive airway disease</c:v>
                  </c:pt>
                </c:lvl>
              </c:multiLvlStrCache>
            </c:multiLvlStrRef>
          </c:cat>
          <c:val>
            <c:numRef>
              <c:f>Sheet4!$D$5:$D$12</c:f>
              <c:numCache>
                <c:formatCode>###0.0%</c:formatCode>
                <c:ptCount val="8"/>
                <c:pt idx="0">
                  <c:v>1</c:v>
                </c:pt>
                <c:pt idx="1">
                  <c:v>0.41666666666666674</c:v>
                </c:pt>
                <c:pt idx="2">
                  <c:v>0.22916666666666663</c:v>
                </c:pt>
                <c:pt idx="3">
                  <c:v>0.34042553191489361</c:v>
                </c:pt>
                <c:pt idx="4">
                  <c:v>0.10416666666666669</c:v>
                </c:pt>
                <c:pt idx="5" formatCode="General">
                  <c:v>0</c:v>
                </c:pt>
                <c:pt idx="6">
                  <c:v>0.20833333333333337</c:v>
                </c:pt>
                <c:pt idx="7">
                  <c:v>0</c:v>
                </c:pt>
              </c:numCache>
            </c:numRef>
          </c:val>
        </c:ser>
        <c:dLbls>
          <c:showLegendKey val="0"/>
          <c:showVal val="0"/>
          <c:showCatName val="0"/>
          <c:showSerName val="0"/>
          <c:showPercent val="0"/>
          <c:showBubbleSize val="0"/>
        </c:dLbls>
        <c:gapWidth val="150"/>
        <c:axId val="75065984"/>
        <c:axId val="75080064"/>
      </c:barChart>
      <c:catAx>
        <c:axId val="75065984"/>
        <c:scaling>
          <c:orientation val="minMax"/>
        </c:scaling>
        <c:delete val="0"/>
        <c:axPos val="b"/>
        <c:numFmt formatCode="General" sourceLinked="0"/>
        <c:majorTickMark val="out"/>
        <c:minorTickMark val="none"/>
        <c:tickLblPos val="nextTo"/>
        <c:crossAx val="75080064"/>
        <c:crosses val="autoZero"/>
        <c:auto val="1"/>
        <c:lblAlgn val="ctr"/>
        <c:lblOffset val="100"/>
        <c:noMultiLvlLbl val="0"/>
      </c:catAx>
      <c:valAx>
        <c:axId val="75080064"/>
        <c:scaling>
          <c:orientation val="minMax"/>
        </c:scaling>
        <c:delete val="0"/>
        <c:axPos val="l"/>
        <c:majorGridlines/>
        <c:numFmt formatCode="###0.0%" sourceLinked="1"/>
        <c:majorTickMark val="out"/>
        <c:minorTickMark val="none"/>
        <c:tickLblPos val="nextTo"/>
        <c:crossAx val="75065984"/>
        <c:crosses val="autoZero"/>
        <c:crossBetween val="between"/>
      </c:valAx>
    </c:plotArea>
    <c:legend>
      <c:legendPos val="r"/>
      <c:layout>
        <c:manualLayout>
          <c:xMode val="edge"/>
          <c:yMode val="edge"/>
          <c:x val="0.67524021997250339"/>
          <c:y val="0.16083124419472342"/>
          <c:w val="0.32317247844019498"/>
          <c:h val="0.43640208280416559"/>
        </c:manualLayout>
      </c:layout>
      <c:overlay val="0"/>
    </c:legend>
    <c:plotVisOnly val="1"/>
    <c:dispBlanksAs val="gap"/>
    <c:showDLblsOverMax val="0"/>
  </c:chart>
  <c:txPr>
    <a:bodyPr/>
    <a:lstStyle/>
    <a:p>
      <a:pPr>
        <a:defRPr sz="24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clustered"/>
        <c:varyColors val="0"/>
        <c:ser>
          <c:idx val="0"/>
          <c:order val="0"/>
          <c:tx>
            <c:strRef>
              <c:f>'lun dis F'!$H$4</c:f>
              <c:strCache>
                <c:ptCount val="1"/>
                <c:pt idx="0">
                  <c:v>Total</c:v>
                </c:pt>
              </c:strCache>
            </c:strRef>
          </c:tx>
          <c:invertIfNegative val="0"/>
          <c:dPt>
            <c:idx val="0"/>
            <c:invertIfNegative val="0"/>
            <c:bubble3D val="0"/>
            <c:spPr>
              <a:solidFill>
                <a:srgbClr val="00B050"/>
              </a:solidFill>
            </c:spPr>
          </c:dPt>
          <c:dPt>
            <c:idx val="1"/>
            <c:invertIfNegative val="0"/>
            <c:bubble3D val="0"/>
            <c:spPr>
              <a:solidFill>
                <a:srgbClr val="FF0000"/>
              </a:solidFill>
            </c:spPr>
          </c:dPt>
          <c:dPt>
            <c:idx val="2"/>
            <c:invertIfNegative val="0"/>
            <c:bubble3D val="0"/>
            <c:spPr>
              <a:solidFill>
                <a:srgbClr val="00B050"/>
              </a:solidFill>
            </c:spPr>
          </c:dPt>
          <c:dPt>
            <c:idx val="3"/>
            <c:invertIfNegative val="0"/>
            <c:bubble3D val="0"/>
            <c:spPr>
              <a:solidFill>
                <a:srgbClr val="FF0000"/>
              </a:solidFill>
            </c:spPr>
          </c:dPt>
          <c:dPt>
            <c:idx val="4"/>
            <c:invertIfNegative val="0"/>
            <c:bubble3D val="0"/>
            <c:spPr>
              <a:solidFill>
                <a:srgbClr val="00B050"/>
              </a:solidFill>
            </c:spPr>
          </c:dPt>
          <c:dPt>
            <c:idx val="5"/>
            <c:invertIfNegative val="0"/>
            <c:bubble3D val="0"/>
            <c:spPr>
              <a:solidFill>
                <a:srgbClr val="FF0000"/>
              </a:solidFill>
            </c:spPr>
          </c:dPt>
          <c:dPt>
            <c:idx val="6"/>
            <c:invertIfNegative val="0"/>
            <c:bubble3D val="0"/>
            <c:spPr>
              <a:solidFill>
                <a:srgbClr val="00B050"/>
              </a:solidFill>
            </c:spPr>
          </c:dPt>
          <c:dLbls>
            <c:dLbl>
              <c:idx val="0"/>
              <c:spPr>
                <a:noFill/>
                <a:ln>
                  <a:noFill/>
                </a:ln>
                <a:effectLst/>
              </c:spPr>
              <c:txPr>
                <a:bodyPr/>
                <a:lstStyle/>
                <a:p>
                  <a:pPr>
                    <a:defRPr sz="3200" b="1"/>
                  </a:pPr>
                  <a:endParaRPr lang="en-US"/>
                </a:p>
              </c:txPr>
              <c:showLegendKey val="0"/>
              <c:showVal val="1"/>
              <c:showCatName val="0"/>
              <c:showSerName val="0"/>
              <c:showPercent val="0"/>
              <c:showBubbleSize val="0"/>
            </c:dLbl>
            <c:dLbl>
              <c:idx val="1"/>
              <c:spPr/>
              <c:txPr>
                <a:bodyPr/>
                <a:lstStyle/>
                <a:p>
                  <a:pPr>
                    <a:defRPr sz="2000" b="1">
                      <a:solidFill>
                        <a:srgbClr val="FF0000"/>
                      </a:solidFill>
                    </a:defRPr>
                  </a:pPr>
                  <a:endParaRPr lang="en-US"/>
                </a:p>
              </c:txPr>
              <c:showLegendKey val="0"/>
              <c:showVal val="1"/>
              <c:showCatName val="0"/>
              <c:showSerName val="0"/>
              <c:showPercent val="0"/>
              <c:showBubbleSize val="0"/>
            </c:dLbl>
            <c:dLbl>
              <c:idx val="2"/>
              <c:spPr>
                <a:noFill/>
                <a:ln>
                  <a:noFill/>
                </a:ln>
                <a:effectLst/>
              </c:spPr>
              <c:txPr>
                <a:bodyPr/>
                <a:lstStyle/>
                <a:p>
                  <a:pPr>
                    <a:defRPr sz="3200" b="1"/>
                  </a:pPr>
                  <a:endParaRPr lang="en-US"/>
                </a:p>
              </c:txPr>
              <c:showLegendKey val="0"/>
              <c:showVal val="1"/>
              <c:showCatName val="0"/>
              <c:showSerName val="0"/>
              <c:showPercent val="0"/>
              <c:showBubbleSize val="0"/>
            </c:dLbl>
            <c:dLbl>
              <c:idx val="3"/>
              <c:spPr/>
              <c:txPr>
                <a:bodyPr/>
                <a:lstStyle/>
                <a:p>
                  <a:pPr>
                    <a:defRPr sz="2000" b="1">
                      <a:solidFill>
                        <a:srgbClr val="FF0000"/>
                      </a:solidFill>
                    </a:defRPr>
                  </a:pPr>
                  <a:endParaRPr lang="en-US"/>
                </a:p>
              </c:txPr>
              <c:showLegendKey val="0"/>
              <c:showVal val="1"/>
              <c:showCatName val="0"/>
              <c:showSerName val="0"/>
              <c:showPercent val="0"/>
              <c:showBubbleSize val="0"/>
            </c:dLbl>
            <c:dLbl>
              <c:idx val="4"/>
              <c:spPr>
                <a:noFill/>
                <a:ln>
                  <a:noFill/>
                </a:ln>
                <a:effectLst/>
              </c:spPr>
              <c:txPr>
                <a:bodyPr/>
                <a:lstStyle/>
                <a:p>
                  <a:pPr>
                    <a:defRPr sz="3200" b="1"/>
                  </a:pPr>
                  <a:endParaRPr lang="en-US"/>
                </a:p>
              </c:txPr>
              <c:showLegendKey val="0"/>
              <c:showVal val="1"/>
              <c:showCatName val="0"/>
              <c:showSerName val="0"/>
              <c:showPercent val="0"/>
              <c:showBubbleSize val="0"/>
            </c:dLbl>
            <c:dLbl>
              <c:idx val="5"/>
              <c:spPr/>
              <c:txPr>
                <a:bodyPr/>
                <a:lstStyle/>
                <a:p>
                  <a:pPr>
                    <a:defRPr sz="2000" b="1">
                      <a:solidFill>
                        <a:srgbClr val="FF0000"/>
                      </a:solidFill>
                    </a:defRPr>
                  </a:pPr>
                  <a:endParaRPr lang="en-US"/>
                </a:p>
              </c:txPr>
              <c:showLegendKey val="0"/>
              <c:showVal val="1"/>
              <c:showCatName val="0"/>
              <c:showSerName val="0"/>
              <c:showPercent val="0"/>
              <c:showBubbleSize val="0"/>
            </c:dLbl>
            <c:dLbl>
              <c:idx val="6"/>
              <c:spPr>
                <a:noFill/>
                <a:ln>
                  <a:noFill/>
                </a:ln>
                <a:effectLst/>
              </c:spPr>
              <c:txPr>
                <a:bodyPr/>
                <a:lstStyle/>
                <a:p>
                  <a:pPr>
                    <a:defRPr sz="3200" b="1"/>
                  </a:pPr>
                  <a:endParaRPr lang="en-US"/>
                </a:p>
              </c:txPr>
              <c:showLegendKey val="0"/>
              <c:showVal val="1"/>
              <c:showCatName val="0"/>
              <c:showSerName val="0"/>
              <c:showPercent val="0"/>
              <c:showBubbleSize val="0"/>
            </c:dLbl>
            <c:spPr>
              <a:noFill/>
              <a:ln>
                <a:noFill/>
              </a:ln>
              <a:effectLst/>
            </c:spPr>
            <c:txPr>
              <a:bodyPr/>
              <a:lstStyle/>
              <a:p>
                <a:pPr>
                  <a:defRPr sz="20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'lun dis F'!$F$5:$G$12</c:f>
              <c:multiLvlStrCache>
                <c:ptCount val="8"/>
                <c:lvl>
                  <c:pt idx="0">
                    <c:v>S. </c:v>
                  </c:pt>
                  <c:pt idx="1">
                    <c:v>W. </c:v>
                  </c:pt>
                  <c:pt idx="2">
                    <c:v>S. </c:v>
                  </c:pt>
                  <c:pt idx="3">
                    <c:v>W. </c:v>
                  </c:pt>
                  <c:pt idx="4">
                    <c:v>S. </c:v>
                  </c:pt>
                  <c:pt idx="5">
                    <c:v>W. </c:v>
                  </c:pt>
                  <c:pt idx="6">
                    <c:v>S. </c:v>
                  </c:pt>
                  <c:pt idx="7">
                    <c:v>W. </c:v>
                  </c:pt>
                </c:lvl>
                <c:lvl>
                  <c:pt idx="0">
                    <c:v>Allergies***</c:v>
                  </c:pt>
                  <c:pt idx="2">
                    <c:v>Emphysema*</c:v>
                  </c:pt>
                  <c:pt idx="4">
                    <c:v>Pneumonia*</c:v>
                  </c:pt>
                  <c:pt idx="6">
                    <c:v>Reactive airway dis.***</c:v>
                  </c:pt>
                </c:lvl>
              </c:multiLvlStrCache>
            </c:multiLvlStrRef>
          </c:cat>
          <c:val>
            <c:numRef>
              <c:f>'lun dis F'!$H$5:$H$12</c:f>
              <c:numCache>
                <c:formatCode>###0.0%</c:formatCode>
                <c:ptCount val="8"/>
                <c:pt idx="0">
                  <c:v>1</c:v>
                </c:pt>
                <c:pt idx="1">
                  <c:v>0.39473684210526316</c:v>
                </c:pt>
                <c:pt idx="2">
                  <c:v>0.22368421052631579</c:v>
                </c:pt>
                <c:pt idx="3">
                  <c:v>0.34666666666666673</c:v>
                </c:pt>
                <c:pt idx="4">
                  <c:v>9.2105263157894732E-2</c:v>
                </c:pt>
                <c:pt idx="5">
                  <c:v>1.3333333333333334E-2</c:v>
                </c:pt>
                <c:pt idx="6">
                  <c:v>0.18421052631578946</c:v>
                </c:pt>
                <c:pt idx="7" formatCode="General">
                  <c:v>0</c:v>
                </c:pt>
              </c:numCache>
            </c:numRef>
          </c:val>
        </c:ser>
        <c:dLbls>
          <c:showLegendKey val="0"/>
          <c:showVal val="1"/>
          <c:showCatName val="0"/>
          <c:showSerName val="0"/>
          <c:showPercent val="0"/>
          <c:showBubbleSize val="0"/>
        </c:dLbls>
        <c:gapWidth val="150"/>
        <c:overlap val="-25"/>
        <c:axId val="75455872"/>
        <c:axId val="75523200"/>
      </c:barChart>
      <c:catAx>
        <c:axId val="75455872"/>
        <c:scaling>
          <c:orientation val="minMax"/>
        </c:scaling>
        <c:delete val="0"/>
        <c:axPos val="b"/>
        <c:numFmt formatCode="General" sourceLinked="0"/>
        <c:majorTickMark val="none"/>
        <c:minorTickMark val="none"/>
        <c:tickLblPos val="nextTo"/>
        <c:txPr>
          <a:bodyPr/>
          <a:lstStyle/>
          <a:p>
            <a:pPr>
              <a:defRPr sz="2800" b="1"/>
            </a:pPr>
            <a:endParaRPr lang="en-US"/>
          </a:p>
        </c:txPr>
        <c:crossAx val="75523200"/>
        <c:crosses val="autoZero"/>
        <c:auto val="1"/>
        <c:lblAlgn val="ctr"/>
        <c:lblOffset val="100"/>
        <c:noMultiLvlLbl val="0"/>
      </c:catAx>
      <c:valAx>
        <c:axId val="75523200"/>
        <c:scaling>
          <c:orientation val="minMax"/>
        </c:scaling>
        <c:delete val="1"/>
        <c:axPos val="l"/>
        <c:numFmt formatCode="###0.0%" sourceLinked="1"/>
        <c:majorTickMark val="out"/>
        <c:minorTickMark val="none"/>
        <c:tickLblPos val="nextTo"/>
        <c:crossAx val="75455872"/>
        <c:crosses val="autoZero"/>
        <c:crossBetween val="between"/>
      </c:valAx>
    </c:plotArea>
    <c:plotVisOnly val="1"/>
    <c:dispBlanksAs val="gap"/>
    <c:showDLblsOverMax val="0"/>
  </c:chart>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0627279358132748E-2"/>
          <c:y val="0.21915367721891907"/>
          <c:w val="0.93888888888888888"/>
          <c:h val="0.63686083882371847"/>
        </c:manualLayout>
      </c:layout>
      <c:barChart>
        <c:barDir val="col"/>
        <c:grouping val="clustered"/>
        <c:varyColors val="0"/>
        <c:ser>
          <c:idx val="0"/>
          <c:order val="0"/>
          <c:tx>
            <c:strRef>
              <c:f>Sheet1!$B$4:$C$4</c:f>
              <c:strCache>
                <c:ptCount val="1"/>
                <c:pt idx="0">
                  <c:v>Sumer</c:v>
                </c:pt>
              </c:strCache>
            </c:strRef>
          </c:tx>
          <c:spPr>
            <a:solidFill>
              <a:srgbClr val="00B050"/>
            </a:solidFill>
          </c:spPr>
          <c:invertIfNegative val="0"/>
          <c:dLbls>
            <c:spPr>
              <a:noFill/>
              <a:ln>
                <a:noFill/>
              </a:ln>
              <a:effectLst/>
            </c:spPr>
            <c:txPr>
              <a:bodyPr/>
              <a:lstStyle/>
              <a:p>
                <a:pPr>
                  <a:defRPr sz="3200">
                    <a:solidFill>
                      <a:srgbClr val="FF00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Sheet1!$D$3:$E$3</c:f>
              <c:strCache>
                <c:ptCount val="2"/>
                <c:pt idx="0">
                  <c:v>Male (P&lt;0.005) </c:v>
                </c:pt>
                <c:pt idx="1">
                  <c:v>Femal (P&lt;0.002)e </c:v>
                </c:pt>
              </c:strCache>
            </c:strRef>
          </c:cat>
          <c:val>
            <c:numRef>
              <c:f>Sheet1!$D$4:$E$4</c:f>
              <c:numCache>
                <c:formatCode>0.00</c:formatCode>
                <c:ptCount val="2"/>
                <c:pt idx="0">
                  <c:v>0.25</c:v>
                </c:pt>
                <c:pt idx="1">
                  <c:v>0.25000000000000006</c:v>
                </c:pt>
              </c:numCache>
            </c:numRef>
          </c:val>
        </c:ser>
        <c:ser>
          <c:idx val="1"/>
          <c:order val="1"/>
          <c:tx>
            <c:strRef>
              <c:f>Sheet1!$B$5:$C$5</c:f>
              <c:strCache>
                <c:ptCount val="1"/>
                <c:pt idx="0">
                  <c:v>Winter</c:v>
                </c:pt>
              </c:strCache>
            </c:strRef>
          </c:tx>
          <c:spPr>
            <a:solidFill>
              <a:srgbClr val="FF000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Sheet1!$D$3:$E$3</c:f>
              <c:strCache>
                <c:ptCount val="2"/>
                <c:pt idx="0">
                  <c:v>Male (P&lt;0.005) </c:v>
                </c:pt>
                <c:pt idx="1">
                  <c:v>Femal (P&lt;0.002)e </c:v>
                </c:pt>
              </c:strCache>
            </c:strRef>
          </c:cat>
          <c:val>
            <c:numRef>
              <c:f>Sheet1!$D$5:$E$5</c:f>
              <c:numCache>
                <c:formatCode>0.00</c:formatCode>
                <c:ptCount val="2"/>
                <c:pt idx="0">
                  <c:v>0.14285714285714288</c:v>
                </c:pt>
                <c:pt idx="1">
                  <c:v>0.17021276595744692</c:v>
                </c:pt>
              </c:numCache>
            </c:numRef>
          </c:val>
        </c:ser>
        <c:dLbls>
          <c:showLegendKey val="0"/>
          <c:showVal val="1"/>
          <c:showCatName val="0"/>
          <c:showSerName val="0"/>
          <c:showPercent val="0"/>
          <c:showBubbleSize val="0"/>
        </c:dLbls>
        <c:gapWidth val="150"/>
        <c:overlap val="-25"/>
        <c:axId val="75984896"/>
        <c:axId val="75986432"/>
      </c:barChart>
      <c:catAx>
        <c:axId val="75984896"/>
        <c:scaling>
          <c:orientation val="minMax"/>
        </c:scaling>
        <c:delete val="0"/>
        <c:axPos val="b"/>
        <c:numFmt formatCode="General" sourceLinked="0"/>
        <c:majorTickMark val="none"/>
        <c:minorTickMark val="none"/>
        <c:tickLblPos val="nextTo"/>
        <c:txPr>
          <a:bodyPr/>
          <a:lstStyle/>
          <a:p>
            <a:pPr>
              <a:defRPr sz="2800"/>
            </a:pPr>
            <a:endParaRPr lang="en-US"/>
          </a:p>
        </c:txPr>
        <c:crossAx val="75986432"/>
        <c:crosses val="autoZero"/>
        <c:auto val="1"/>
        <c:lblAlgn val="ctr"/>
        <c:lblOffset val="100"/>
        <c:noMultiLvlLbl val="0"/>
      </c:catAx>
      <c:valAx>
        <c:axId val="75986432"/>
        <c:scaling>
          <c:orientation val="minMax"/>
        </c:scaling>
        <c:delete val="1"/>
        <c:axPos val="l"/>
        <c:numFmt formatCode="0.00" sourceLinked="1"/>
        <c:majorTickMark val="out"/>
        <c:minorTickMark val="none"/>
        <c:tickLblPos val="nextTo"/>
        <c:crossAx val="75984896"/>
        <c:crosses val="autoZero"/>
        <c:crossBetween val="between"/>
      </c:valAx>
    </c:plotArea>
    <c:legend>
      <c:legendPos val="t"/>
      <c:layout>
        <c:manualLayout>
          <c:xMode val="edge"/>
          <c:yMode val="edge"/>
          <c:x val="0"/>
          <c:y val="2.0408163265306121E-2"/>
          <c:w val="0.96000328083989483"/>
          <c:h val="0.10989528094702448"/>
        </c:manualLayout>
      </c:layout>
      <c:overlay val="0"/>
      <c:txPr>
        <a:bodyPr/>
        <a:lstStyle/>
        <a:p>
          <a:pPr>
            <a:defRPr sz="2800"/>
          </a:pPr>
          <a:endParaRPr lang="en-US"/>
        </a:p>
      </c:txPr>
    </c:legend>
    <c:plotVisOnly val="1"/>
    <c:dispBlanksAs val="gap"/>
    <c:showDLblsOverMax val="0"/>
  </c:chart>
  <c:txPr>
    <a:bodyPr/>
    <a:lstStyle/>
    <a:p>
      <a:pPr>
        <a:defRPr sz="24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8518518518518517E-2"/>
          <c:y val="0.25107365485564309"/>
          <c:w val="0.96296296296296291"/>
          <c:h val="0.58458005249343836"/>
        </c:manualLayout>
      </c:layout>
      <c:barChart>
        <c:barDir val="col"/>
        <c:grouping val="clustered"/>
        <c:varyColors val="0"/>
        <c:ser>
          <c:idx val="0"/>
          <c:order val="0"/>
          <c:tx>
            <c:strRef>
              <c:f>Sheet1!$C$10</c:f>
              <c:strCache>
                <c:ptCount val="1"/>
                <c:pt idx="0">
                  <c:v>Sumer</c:v>
                </c:pt>
              </c:strCache>
            </c:strRef>
          </c:tx>
          <c:spPr>
            <a:solidFill>
              <a:srgbClr val="00B050"/>
            </a:solidFill>
          </c:spPr>
          <c:invertIfNegative val="0"/>
          <c:dLbls>
            <c:spPr>
              <a:noFill/>
              <a:ln>
                <a:noFill/>
              </a:ln>
              <a:effectLst/>
            </c:spPr>
            <c:txPr>
              <a:bodyPr/>
              <a:lstStyle/>
              <a:p>
                <a:pPr>
                  <a:defRPr>
                    <a:solidFill>
                      <a:srgbClr val="FF00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Sheet1!$D$9:$E$9</c:f>
              <c:strCache>
                <c:ptCount val="2"/>
                <c:pt idx="0">
                  <c:v>Male (P&lt;0.002) </c:v>
                </c:pt>
                <c:pt idx="1">
                  <c:v>Female (P=n.s) </c:v>
                </c:pt>
              </c:strCache>
            </c:strRef>
          </c:cat>
          <c:val>
            <c:numRef>
              <c:f>Sheet1!$D$10:$E$10</c:f>
              <c:numCache>
                <c:formatCode>0.00</c:formatCode>
                <c:ptCount val="2"/>
                <c:pt idx="0">
                  <c:v>5.1071428571428577</c:v>
                </c:pt>
                <c:pt idx="1">
                  <c:v>4.4791666666666679</c:v>
                </c:pt>
              </c:numCache>
            </c:numRef>
          </c:val>
        </c:ser>
        <c:ser>
          <c:idx val="1"/>
          <c:order val="1"/>
          <c:tx>
            <c:strRef>
              <c:f>Sheet1!$C$11</c:f>
              <c:strCache>
                <c:ptCount val="1"/>
                <c:pt idx="0">
                  <c:v>Winter</c:v>
                </c:pt>
              </c:strCache>
            </c:strRef>
          </c:tx>
          <c:spPr>
            <a:solidFill>
              <a:srgbClr val="FF000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Sheet1!$D$9:$E$9</c:f>
              <c:strCache>
                <c:ptCount val="2"/>
                <c:pt idx="0">
                  <c:v>Male (P&lt;0.002) </c:v>
                </c:pt>
                <c:pt idx="1">
                  <c:v>Female (P=n.s) </c:v>
                </c:pt>
              </c:strCache>
            </c:strRef>
          </c:cat>
          <c:val>
            <c:numRef>
              <c:f>Sheet1!$D$11:$E$11</c:f>
              <c:numCache>
                <c:formatCode>0.00</c:formatCode>
                <c:ptCount val="2"/>
                <c:pt idx="0">
                  <c:v>3.9999999999999996</c:v>
                </c:pt>
                <c:pt idx="1">
                  <c:v>4.1086956521739131</c:v>
                </c:pt>
              </c:numCache>
            </c:numRef>
          </c:val>
        </c:ser>
        <c:dLbls>
          <c:showLegendKey val="0"/>
          <c:showVal val="1"/>
          <c:showCatName val="0"/>
          <c:showSerName val="0"/>
          <c:showPercent val="0"/>
          <c:showBubbleSize val="0"/>
        </c:dLbls>
        <c:gapWidth val="150"/>
        <c:overlap val="-25"/>
        <c:axId val="77345152"/>
        <c:axId val="77347456"/>
      </c:barChart>
      <c:catAx>
        <c:axId val="77345152"/>
        <c:scaling>
          <c:orientation val="minMax"/>
        </c:scaling>
        <c:delete val="0"/>
        <c:axPos val="b"/>
        <c:numFmt formatCode="General" sourceLinked="0"/>
        <c:majorTickMark val="none"/>
        <c:minorTickMark val="none"/>
        <c:tickLblPos val="nextTo"/>
        <c:crossAx val="77347456"/>
        <c:crosses val="autoZero"/>
        <c:auto val="1"/>
        <c:lblAlgn val="ctr"/>
        <c:lblOffset val="100"/>
        <c:noMultiLvlLbl val="0"/>
      </c:catAx>
      <c:valAx>
        <c:axId val="77347456"/>
        <c:scaling>
          <c:orientation val="minMax"/>
        </c:scaling>
        <c:delete val="1"/>
        <c:axPos val="l"/>
        <c:numFmt formatCode="0.00" sourceLinked="1"/>
        <c:majorTickMark val="out"/>
        <c:minorTickMark val="none"/>
        <c:tickLblPos val="nextTo"/>
        <c:crossAx val="77345152"/>
        <c:crosses val="autoZero"/>
        <c:crossBetween val="between"/>
      </c:valAx>
    </c:plotArea>
    <c:legend>
      <c:legendPos val="t"/>
      <c:layout>
        <c:manualLayout>
          <c:xMode val="edge"/>
          <c:yMode val="edge"/>
          <c:x val="0.13050345979479835"/>
          <c:y val="2.0833333333333332E-2"/>
          <c:w val="0.80970015111747395"/>
          <c:h val="0.11218476596675415"/>
        </c:manualLayout>
      </c:layout>
      <c:overlay val="0"/>
    </c:legend>
    <c:plotVisOnly val="1"/>
    <c:dispBlanksAs val="gap"/>
    <c:showDLblsOverMax val="0"/>
  </c:chart>
  <c:txPr>
    <a:bodyPr/>
    <a:lstStyle/>
    <a:p>
      <a:pPr>
        <a:defRPr sz="24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53949896887889"/>
          <c:y val="3.85936914135733E-2"/>
          <c:w val="0.79739227378131128"/>
          <c:h val="0.61093457067866519"/>
        </c:manualLayout>
      </c:layout>
      <c:barChart>
        <c:barDir val="col"/>
        <c:grouping val="clustered"/>
        <c:varyColors val="0"/>
        <c:ser>
          <c:idx val="0"/>
          <c:order val="0"/>
          <c:tx>
            <c:strRef>
              <c:f>'Q 42-44 &amp; 19-20'!$C$3:$C$4</c:f>
              <c:strCache>
                <c:ptCount val="1"/>
                <c:pt idx="0">
                  <c:v>Summer</c:v>
                </c:pt>
              </c:strCache>
            </c:strRef>
          </c:tx>
          <c:spPr>
            <a:solidFill>
              <a:srgbClr val="00B050"/>
            </a:solidFill>
          </c:spPr>
          <c:invertIfNegative val="0"/>
          <c:cat>
            <c:multiLvlStrRef>
              <c:f>'Q 42-44 &amp; 19-20'!$A$5:$B$9</c:f>
              <c:multiLvlStrCache>
                <c:ptCount val="5"/>
                <c:lvl>
                  <c:pt idx="0">
                    <c:v>1-3 times</c:v>
                  </c:pt>
                  <c:pt idx="1">
                    <c:v>4-6 times</c:v>
                  </c:pt>
                  <c:pt idx="2">
                    <c:v>7-10 times</c:v>
                  </c:pt>
                  <c:pt idx="3">
                    <c:v>11-15 times</c:v>
                  </c:pt>
                  <c:pt idx="4">
                    <c:v>16 + times</c:v>
                  </c:pt>
                </c:lvl>
                <c:lvl>
                  <c:pt idx="0">
                    <c:v>Use Asthma Drugs (P=n.s)</c:v>
                  </c:pt>
                </c:lvl>
              </c:multiLvlStrCache>
            </c:multiLvlStrRef>
          </c:cat>
          <c:val>
            <c:numRef>
              <c:f>'Q 42-44 &amp; 19-20'!$C$5:$C$9</c:f>
              <c:numCache>
                <c:formatCode>###0.0%</c:formatCode>
                <c:ptCount val="5"/>
                <c:pt idx="0">
                  <c:v>0.44067796610169485</c:v>
                </c:pt>
                <c:pt idx="1">
                  <c:v>0.32203389830508472</c:v>
                </c:pt>
                <c:pt idx="2">
                  <c:v>0.13559322033898305</c:v>
                </c:pt>
                <c:pt idx="3">
                  <c:v>3.3898305084745763E-2</c:v>
                </c:pt>
                <c:pt idx="4">
                  <c:v>6.7796610169491525E-2</c:v>
                </c:pt>
              </c:numCache>
            </c:numRef>
          </c:val>
        </c:ser>
        <c:ser>
          <c:idx val="1"/>
          <c:order val="1"/>
          <c:tx>
            <c:strRef>
              <c:f>'Q 42-44 &amp; 19-20'!$D$3:$D$4</c:f>
              <c:strCache>
                <c:ptCount val="1"/>
                <c:pt idx="0">
                  <c:v>Winter</c:v>
                </c:pt>
              </c:strCache>
            </c:strRef>
          </c:tx>
          <c:invertIfNegative val="0"/>
          <c:cat>
            <c:multiLvlStrRef>
              <c:f>'Q 42-44 &amp; 19-20'!$A$5:$B$9</c:f>
              <c:multiLvlStrCache>
                <c:ptCount val="5"/>
                <c:lvl>
                  <c:pt idx="0">
                    <c:v>1-3 times</c:v>
                  </c:pt>
                  <c:pt idx="1">
                    <c:v>4-6 times</c:v>
                  </c:pt>
                  <c:pt idx="2">
                    <c:v>7-10 times</c:v>
                  </c:pt>
                  <c:pt idx="3">
                    <c:v>11-15 times</c:v>
                  </c:pt>
                  <c:pt idx="4">
                    <c:v>16 + times</c:v>
                  </c:pt>
                </c:lvl>
                <c:lvl>
                  <c:pt idx="0">
                    <c:v>Use Asthma Drugs (P=n.s)</c:v>
                  </c:pt>
                </c:lvl>
              </c:multiLvlStrCache>
            </c:multiLvlStrRef>
          </c:cat>
          <c:val>
            <c:numRef>
              <c:f>'Q 42-44 &amp; 19-20'!$D$5:$D$9</c:f>
              <c:numCache>
                <c:formatCode>###0.0%</c:formatCode>
                <c:ptCount val="5"/>
                <c:pt idx="0">
                  <c:v>0.46969696969696967</c:v>
                </c:pt>
                <c:pt idx="1">
                  <c:v>0.25757575757575757</c:v>
                </c:pt>
                <c:pt idx="2">
                  <c:v>0.12121212121212122</c:v>
                </c:pt>
                <c:pt idx="3">
                  <c:v>7.575757575757576E-2</c:v>
                </c:pt>
                <c:pt idx="4">
                  <c:v>7.575757575757576E-2</c:v>
                </c:pt>
              </c:numCache>
            </c:numRef>
          </c:val>
        </c:ser>
        <c:dLbls>
          <c:showLegendKey val="0"/>
          <c:showVal val="0"/>
          <c:showCatName val="0"/>
          <c:showSerName val="0"/>
          <c:showPercent val="0"/>
          <c:showBubbleSize val="0"/>
        </c:dLbls>
        <c:gapWidth val="150"/>
        <c:axId val="77460224"/>
        <c:axId val="77461760"/>
      </c:barChart>
      <c:catAx>
        <c:axId val="77460224"/>
        <c:scaling>
          <c:orientation val="minMax"/>
        </c:scaling>
        <c:delete val="0"/>
        <c:axPos val="b"/>
        <c:numFmt formatCode="General" sourceLinked="0"/>
        <c:majorTickMark val="out"/>
        <c:minorTickMark val="none"/>
        <c:tickLblPos val="nextTo"/>
        <c:txPr>
          <a:bodyPr/>
          <a:lstStyle/>
          <a:p>
            <a:pPr>
              <a:defRPr sz="2800"/>
            </a:pPr>
            <a:endParaRPr lang="en-US"/>
          </a:p>
        </c:txPr>
        <c:crossAx val="77461760"/>
        <c:crosses val="autoZero"/>
        <c:auto val="1"/>
        <c:lblAlgn val="ctr"/>
        <c:lblOffset val="100"/>
        <c:noMultiLvlLbl val="0"/>
      </c:catAx>
      <c:valAx>
        <c:axId val="77461760"/>
        <c:scaling>
          <c:orientation val="minMax"/>
        </c:scaling>
        <c:delete val="0"/>
        <c:axPos val="l"/>
        <c:majorGridlines/>
        <c:numFmt formatCode="###0.0%" sourceLinked="1"/>
        <c:majorTickMark val="out"/>
        <c:minorTickMark val="none"/>
        <c:tickLblPos val="nextTo"/>
        <c:txPr>
          <a:bodyPr/>
          <a:lstStyle/>
          <a:p>
            <a:pPr>
              <a:defRPr sz="1800"/>
            </a:pPr>
            <a:endParaRPr lang="en-US"/>
          </a:p>
        </c:txPr>
        <c:crossAx val="77460224"/>
        <c:crosses val="autoZero"/>
        <c:crossBetween val="between"/>
      </c:valAx>
    </c:plotArea>
    <c:legend>
      <c:legendPos val="r"/>
      <c:layout>
        <c:manualLayout>
          <c:xMode val="edge"/>
          <c:yMode val="edge"/>
          <c:x val="0.79951864026705399"/>
          <c:y val="0"/>
          <c:w val="0.19077262186886834"/>
          <c:h val="0.59707864641919761"/>
        </c:manualLayout>
      </c:layout>
      <c:overlay val="0"/>
    </c:legend>
    <c:plotVisOnly val="1"/>
    <c:dispBlanksAs val="gap"/>
    <c:showDLblsOverMax val="0"/>
  </c:chart>
  <c:txPr>
    <a:bodyPr/>
    <a:lstStyle/>
    <a:p>
      <a:pPr>
        <a:defRPr sz="24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081104838310305"/>
          <c:y val="5.2550230790116746E-2"/>
          <c:w val="0.76444448571287082"/>
          <c:h val="0.44643384016653093"/>
        </c:manualLayout>
      </c:layout>
      <c:barChart>
        <c:barDir val="col"/>
        <c:grouping val="clustered"/>
        <c:varyColors val="0"/>
        <c:ser>
          <c:idx val="0"/>
          <c:order val="0"/>
          <c:tx>
            <c:strRef>
              <c:f>'Q 42-44 &amp; 19-20'!$C$14:$C$15</c:f>
              <c:strCache>
                <c:ptCount val="1"/>
                <c:pt idx="0">
                  <c:v>Summer</c:v>
                </c:pt>
              </c:strCache>
            </c:strRef>
          </c:tx>
          <c:spPr>
            <a:solidFill>
              <a:srgbClr val="00B050"/>
            </a:solidFill>
          </c:spPr>
          <c:invertIfNegative val="0"/>
          <c:cat>
            <c:multiLvlStrRef>
              <c:f>'Q 42-44 &amp; 19-20'!$A$16:$B$21</c:f>
              <c:multiLvlStrCache>
                <c:ptCount val="6"/>
                <c:lvl>
                  <c:pt idx="0">
                    <c:v>0</c:v>
                  </c:pt>
                  <c:pt idx="1">
                    <c:v>1-3 times</c:v>
                  </c:pt>
                  <c:pt idx="2">
                    <c:v>4-6 times</c:v>
                  </c:pt>
                  <c:pt idx="3">
                    <c:v>7-10 times</c:v>
                  </c:pt>
                  <c:pt idx="4">
                    <c:v>11-15 times</c:v>
                  </c:pt>
                  <c:pt idx="5">
                    <c:v>16 + times</c:v>
                  </c:pt>
                </c:lvl>
                <c:lvl>
                  <c:pt idx="0">
                    <c:v>Use rescue inhaler without Corticosteroids (P&lt; .002)</c:v>
                  </c:pt>
                </c:lvl>
              </c:multiLvlStrCache>
            </c:multiLvlStrRef>
          </c:cat>
          <c:val>
            <c:numRef>
              <c:f>'Q 42-44 &amp; 19-20'!$C$16:$C$21</c:f>
              <c:numCache>
                <c:formatCode>###0.0%</c:formatCode>
                <c:ptCount val="6"/>
                <c:pt idx="0">
                  <c:v>0.13513513513513514</c:v>
                </c:pt>
                <c:pt idx="1">
                  <c:v>0.48648648648648651</c:v>
                </c:pt>
                <c:pt idx="2">
                  <c:v>0.22972972972972974</c:v>
                </c:pt>
                <c:pt idx="3">
                  <c:v>8.1081081081081086E-2</c:v>
                </c:pt>
                <c:pt idx="4">
                  <c:v>1.3513513513513513E-2</c:v>
                </c:pt>
                <c:pt idx="5">
                  <c:v>5.405405405405405E-2</c:v>
                </c:pt>
              </c:numCache>
            </c:numRef>
          </c:val>
        </c:ser>
        <c:ser>
          <c:idx val="1"/>
          <c:order val="1"/>
          <c:tx>
            <c:strRef>
              <c:f>'Q 42-44 &amp; 19-20'!$D$14:$D$15</c:f>
              <c:strCache>
                <c:ptCount val="1"/>
                <c:pt idx="0">
                  <c:v>Winter</c:v>
                </c:pt>
              </c:strCache>
            </c:strRef>
          </c:tx>
          <c:invertIfNegative val="0"/>
          <c:cat>
            <c:multiLvlStrRef>
              <c:f>'Q 42-44 &amp; 19-20'!$A$16:$B$21</c:f>
              <c:multiLvlStrCache>
                <c:ptCount val="6"/>
                <c:lvl>
                  <c:pt idx="0">
                    <c:v>0</c:v>
                  </c:pt>
                  <c:pt idx="1">
                    <c:v>1-3 times</c:v>
                  </c:pt>
                  <c:pt idx="2">
                    <c:v>4-6 times</c:v>
                  </c:pt>
                  <c:pt idx="3">
                    <c:v>7-10 times</c:v>
                  </c:pt>
                  <c:pt idx="4">
                    <c:v>11-15 times</c:v>
                  </c:pt>
                  <c:pt idx="5">
                    <c:v>16 + times</c:v>
                  </c:pt>
                </c:lvl>
                <c:lvl>
                  <c:pt idx="0">
                    <c:v>Use rescue inhaler without Corticosteroids (P&lt; .002)</c:v>
                  </c:pt>
                </c:lvl>
              </c:multiLvlStrCache>
            </c:multiLvlStrRef>
          </c:cat>
          <c:val>
            <c:numRef>
              <c:f>'Q 42-44 &amp; 19-20'!$D$16:$D$21</c:f>
              <c:numCache>
                <c:formatCode>###0.0%</c:formatCode>
                <c:ptCount val="6"/>
                <c:pt idx="0">
                  <c:v>3.2786885245901641E-2</c:v>
                </c:pt>
                <c:pt idx="1">
                  <c:v>0.37704918032786883</c:v>
                </c:pt>
                <c:pt idx="2">
                  <c:v>0.26229508196721313</c:v>
                </c:pt>
                <c:pt idx="3">
                  <c:v>0.18032786885245902</c:v>
                </c:pt>
                <c:pt idx="4">
                  <c:v>8.1967213114754092E-2</c:v>
                </c:pt>
                <c:pt idx="5">
                  <c:v>6.5573770491803282E-2</c:v>
                </c:pt>
              </c:numCache>
            </c:numRef>
          </c:val>
        </c:ser>
        <c:dLbls>
          <c:showLegendKey val="0"/>
          <c:showVal val="0"/>
          <c:showCatName val="0"/>
          <c:showSerName val="0"/>
          <c:showPercent val="0"/>
          <c:showBubbleSize val="0"/>
        </c:dLbls>
        <c:gapWidth val="150"/>
        <c:axId val="77479936"/>
        <c:axId val="77481472"/>
      </c:barChart>
      <c:catAx>
        <c:axId val="77479936"/>
        <c:scaling>
          <c:orientation val="minMax"/>
        </c:scaling>
        <c:delete val="0"/>
        <c:axPos val="b"/>
        <c:numFmt formatCode="General" sourceLinked="0"/>
        <c:majorTickMark val="out"/>
        <c:minorTickMark val="none"/>
        <c:tickLblPos val="nextTo"/>
        <c:txPr>
          <a:bodyPr/>
          <a:lstStyle/>
          <a:p>
            <a:pPr>
              <a:defRPr sz="2800"/>
            </a:pPr>
            <a:endParaRPr lang="en-US"/>
          </a:p>
        </c:txPr>
        <c:crossAx val="77481472"/>
        <c:crosses val="autoZero"/>
        <c:auto val="1"/>
        <c:lblAlgn val="ctr"/>
        <c:lblOffset val="100"/>
        <c:noMultiLvlLbl val="0"/>
      </c:catAx>
      <c:valAx>
        <c:axId val="77481472"/>
        <c:scaling>
          <c:orientation val="minMax"/>
        </c:scaling>
        <c:delete val="0"/>
        <c:axPos val="l"/>
        <c:majorGridlines/>
        <c:numFmt formatCode="###0.0%" sourceLinked="1"/>
        <c:majorTickMark val="out"/>
        <c:minorTickMark val="none"/>
        <c:tickLblPos val="nextTo"/>
        <c:crossAx val="77479936"/>
        <c:crosses val="autoZero"/>
        <c:crossBetween val="between"/>
      </c:valAx>
    </c:plotArea>
    <c:legend>
      <c:legendPos val="r"/>
      <c:layout>
        <c:manualLayout>
          <c:xMode val="edge"/>
          <c:yMode val="edge"/>
          <c:x val="0.80204798692616253"/>
          <c:y val="1.9850212688931096E-3"/>
          <c:w val="0.18537339672163622"/>
          <c:h val="0.36384604941623672"/>
        </c:manualLayout>
      </c:layout>
      <c:overlay val="0"/>
    </c:legend>
    <c:plotVisOnly val="1"/>
    <c:dispBlanksAs val="gap"/>
    <c:showDLblsOverMax val="0"/>
  </c:chart>
  <c:txPr>
    <a:bodyPr/>
    <a:lstStyle/>
    <a:p>
      <a:pPr>
        <a:defRPr sz="24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374321535050837"/>
          <c:y val="4.1250000000000002E-2"/>
          <c:w val="0.83817024692301811"/>
          <c:h val="0.66843714848143987"/>
        </c:manualLayout>
      </c:layout>
      <c:barChart>
        <c:barDir val="col"/>
        <c:grouping val="clustered"/>
        <c:varyColors val="0"/>
        <c:ser>
          <c:idx val="0"/>
          <c:order val="0"/>
          <c:tx>
            <c:strRef>
              <c:f>'Q 42-44 &amp; 19-20'!$C$25:$C$26</c:f>
              <c:strCache>
                <c:ptCount val="1"/>
                <c:pt idx="0">
                  <c:v>Summer</c:v>
                </c:pt>
              </c:strCache>
            </c:strRef>
          </c:tx>
          <c:spPr>
            <a:solidFill>
              <a:srgbClr val="00B050"/>
            </a:solidFill>
          </c:spPr>
          <c:invertIfNegative val="0"/>
          <c:cat>
            <c:multiLvlStrRef>
              <c:f>'Q 42-44 &amp; 19-20'!$A$27:$B$32</c:f>
              <c:multiLvlStrCache>
                <c:ptCount val="6"/>
                <c:lvl>
                  <c:pt idx="0">
                    <c:v>0</c:v>
                  </c:pt>
                  <c:pt idx="1">
                    <c:v>1-3 times</c:v>
                  </c:pt>
                  <c:pt idx="2">
                    <c:v>4-6 times</c:v>
                  </c:pt>
                  <c:pt idx="3">
                    <c:v>7-10 times</c:v>
                  </c:pt>
                  <c:pt idx="4">
                    <c:v>11-15 times</c:v>
                  </c:pt>
                  <c:pt idx="5">
                    <c:v>16 + times</c:v>
                  </c:pt>
                </c:lvl>
                <c:lvl>
                  <c:pt idx="0">
                    <c:v>use rescue inhaler with Corticosteroids  (P=n.s)</c:v>
                  </c:pt>
                </c:lvl>
              </c:multiLvlStrCache>
            </c:multiLvlStrRef>
          </c:cat>
          <c:val>
            <c:numRef>
              <c:f>'Q 42-44 &amp; 19-20'!$C$27:$C$32</c:f>
              <c:numCache>
                <c:formatCode>###0.0%</c:formatCode>
                <c:ptCount val="6"/>
                <c:pt idx="0">
                  <c:v>0.28000000000000003</c:v>
                </c:pt>
                <c:pt idx="1">
                  <c:v>0.37333333333333335</c:v>
                </c:pt>
                <c:pt idx="2">
                  <c:v>0.22666666666666666</c:v>
                </c:pt>
                <c:pt idx="3">
                  <c:v>0.08</c:v>
                </c:pt>
                <c:pt idx="4">
                  <c:v>1.3333333333333334E-2</c:v>
                </c:pt>
                <c:pt idx="5">
                  <c:v>2.6666666666666668E-2</c:v>
                </c:pt>
              </c:numCache>
            </c:numRef>
          </c:val>
        </c:ser>
        <c:ser>
          <c:idx val="1"/>
          <c:order val="1"/>
          <c:tx>
            <c:strRef>
              <c:f>'Q 42-44 &amp; 19-20'!$D$25:$D$26</c:f>
              <c:strCache>
                <c:ptCount val="1"/>
                <c:pt idx="0">
                  <c:v>Winter</c:v>
                </c:pt>
              </c:strCache>
            </c:strRef>
          </c:tx>
          <c:invertIfNegative val="0"/>
          <c:cat>
            <c:multiLvlStrRef>
              <c:f>'Q 42-44 &amp; 19-20'!$A$27:$B$32</c:f>
              <c:multiLvlStrCache>
                <c:ptCount val="6"/>
                <c:lvl>
                  <c:pt idx="0">
                    <c:v>0</c:v>
                  </c:pt>
                  <c:pt idx="1">
                    <c:v>1-3 times</c:v>
                  </c:pt>
                  <c:pt idx="2">
                    <c:v>4-6 times</c:v>
                  </c:pt>
                  <c:pt idx="3">
                    <c:v>7-10 times</c:v>
                  </c:pt>
                  <c:pt idx="4">
                    <c:v>11-15 times</c:v>
                  </c:pt>
                  <c:pt idx="5">
                    <c:v>16 + times</c:v>
                  </c:pt>
                </c:lvl>
                <c:lvl>
                  <c:pt idx="0">
                    <c:v>use rescue inhaler with Corticosteroids  (P=n.s)</c:v>
                  </c:pt>
                </c:lvl>
              </c:multiLvlStrCache>
            </c:multiLvlStrRef>
          </c:cat>
          <c:val>
            <c:numRef>
              <c:f>'Q 42-44 &amp; 19-20'!$D$27:$D$32</c:f>
              <c:numCache>
                <c:formatCode>###0.0%</c:formatCode>
                <c:ptCount val="6"/>
                <c:pt idx="0">
                  <c:v>0.29545454545454547</c:v>
                </c:pt>
                <c:pt idx="1">
                  <c:v>0.22727272727272727</c:v>
                </c:pt>
                <c:pt idx="2">
                  <c:v>0.27272727272727271</c:v>
                </c:pt>
                <c:pt idx="3">
                  <c:v>0.11363636363636363</c:v>
                </c:pt>
                <c:pt idx="4">
                  <c:v>4.5454545454545456E-2</c:v>
                </c:pt>
                <c:pt idx="5">
                  <c:v>4.5454545454545456E-2</c:v>
                </c:pt>
              </c:numCache>
            </c:numRef>
          </c:val>
        </c:ser>
        <c:dLbls>
          <c:showLegendKey val="0"/>
          <c:showVal val="0"/>
          <c:showCatName val="0"/>
          <c:showSerName val="0"/>
          <c:showPercent val="0"/>
          <c:showBubbleSize val="0"/>
        </c:dLbls>
        <c:gapWidth val="150"/>
        <c:axId val="77528064"/>
        <c:axId val="77533952"/>
      </c:barChart>
      <c:catAx>
        <c:axId val="77528064"/>
        <c:scaling>
          <c:orientation val="minMax"/>
        </c:scaling>
        <c:delete val="0"/>
        <c:axPos val="b"/>
        <c:numFmt formatCode="General" sourceLinked="0"/>
        <c:majorTickMark val="out"/>
        <c:minorTickMark val="none"/>
        <c:tickLblPos val="nextTo"/>
        <c:crossAx val="77533952"/>
        <c:crosses val="autoZero"/>
        <c:auto val="1"/>
        <c:lblAlgn val="ctr"/>
        <c:lblOffset val="100"/>
        <c:noMultiLvlLbl val="0"/>
      </c:catAx>
      <c:valAx>
        <c:axId val="77533952"/>
        <c:scaling>
          <c:orientation val="minMax"/>
        </c:scaling>
        <c:delete val="0"/>
        <c:axPos val="l"/>
        <c:majorGridlines/>
        <c:numFmt formatCode="###0.0%" sourceLinked="1"/>
        <c:majorTickMark val="out"/>
        <c:minorTickMark val="none"/>
        <c:tickLblPos val="nextTo"/>
        <c:crossAx val="77528064"/>
        <c:crosses val="autoZero"/>
        <c:crossBetween val="between"/>
      </c:valAx>
    </c:plotArea>
    <c:legend>
      <c:legendPos val="r"/>
      <c:layout>
        <c:manualLayout>
          <c:xMode val="edge"/>
          <c:yMode val="edge"/>
          <c:x val="0.79951864026705399"/>
          <c:y val="5.2651152980877365E-2"/>
          <c:w val="0.19077262186886834"/>
          <c:h val="0.54350721784776901"/>
        </c:manualLayout>
      </c:layout>
      <c:overlay val="0"/>
    </c:legend>
    <c:plotVisOnly val="1"/>
    <c:dispBlanksAs val="gap"/>
    <c:showDLblsOverMax val="0"/>
  </c:chart>
  <c:txPr>
    <a:bodyPr/>
    <a:lstStyle/>
    <a:p>
      <a:pPr>
        <a:defRPr sz="28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FEV1 </a:t>
            </a:r>
            <a:r>
              <a:rPr lang="en-US" dirty="0" smtClean="0"/>
              <a:t> </a:t>
            </a:r>
            <a:endParaRPr lang="en-US" dirty="0"/>
          </a:p>
        </c:rich>
      </c:tx>
      <c:layout/>
      <c:overlay val="0"/>
    </c:title>
    <c:autoTitleDeleted val="0"/>
    <c:plotArea>
      <c:layout/>
      <c:barChart>
        <c:barDir val="col"/>
        <c:grouping val="clustered"/>
        <c:varyColors val="0"/>
        <c:ser>
          <c:idx val="0"/>
          <c:order val="0"/>
          <c:tx>
            <c:strRef>
              <c:f>'LFT pair test'!$C$27</c:f>
              <c:strCache>
                <c:ptCount val="1"/>
                <c:pt idx="0">
                  <c:v>Summer</c:v>
                </c:pt>
              </c:strCache>
            </c:strRef>
          </c:tx>
          <c:spPr>
            <a:solidFill>
              <a:srgbClr val="00B050"/>
            </a:solidFill>
          </c:spPr>
          <c:invertIfNegative val="0"/>
          <c:dPt>
            <c:idx val="2"/>
            <c:invertIfNegative val="0"/>
            <c:bubble3D val="0"/>
            <c:spPr>
              <a:solidFill>
                <a:srgbClr val="002060"/>
              </a:solidFill>
            </c:spPr>
          </c:dPt>
          <c:dLbls>
            <c:dLbl>
              <c:idx val="2"/>
              <c:spPr/>
              <c:txPr>
                <a:bodyPr/>
                <a:lstStyle/>
                <a:p>
                  <a:pPr>
                    <a:defRPr sz="3200">
                      <a:solidFill>
                        <a:srgbClr val="7030A0"/>
                      </a:solidFill>
                    </a:defRPr>
                  </a:pPr>
                  <a:endParaRPr lang="en-US"/>
                </a:p>
              </c:txPr>
              <c:showLegendKey val="0"/>
              <c:showVal val="1"/>
              <c:showCatName val="0"/>
              <c:showSerName val="0"/>
              <c:showPercent val="0"/>
              <c:showBubbleSize val="0"/>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'LFT pair test'!$D$26:$F$26</c:f>
              <c:strCache>
                <c:ptCount val="3"/>
                <c:pt idx="0">
                  <c:v>Mean</c:v>
                </c:pt>
                <c:pt idx="1">
                  <c:v>SD</c:v>
                </c:pt>
                <c:pt idx="2">
                  <c:v>Correlation (P&lt;0.001)</c:v>
                </c:pt>
              </c:strCache>
            </c:strRef>
          </c:cat>
          <c:val>
            <c:numRef>
              <c:f>'LFT pair test'!$D$27:$F$27</c:f>
              <c:numCache>
                <c:formatCode>0.00</c:formatCode>
                <c:ptCount val="3"/>
                <c:pt idx="0">
                  <c:v>0.90004381936850941</c:v>
                </c:pt>
                <c:pt idx="1">
                  <c:v>0.23173425692274288</c:v>
                </c:pt>
                <c:pt idx="2" formatCode="###0.000">
                  <c:v>0.53264050681392738</c:v>
                </c:pt>
              </c:numCache>
            </c:numRef>
          </c:val>
        </c:ser>
        <c:ser>
          <c:idx val="1"/>
          <c:order val="1"/>
          <c:tx>
            <c:strRef>
              <c:f>'LFT pair test'!$C$28</c:f>
              <c:strCache>
                <c:ptCount val="1"/>
                <c:pt idx="0">
                  <c:v>Winter</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'LFT pair test'!$D$26:$F$26</c:f>
              <c:strCache>
                <c:ptCount val="3"/>
                <c:pt idx="0">
                  <c:v>Mean</c:v>
                </c:pt>
                <c:pt idx="1">
                  <c:v>SD</c:v>
                </c:pt>
                <c:pt idx="2">
                  <c:v>Correlation (P&lt;0.001)</c:v>
                </c:pt>
              </c:strCache>
            </c:strRef>
          </c:cat>
          <c:val>
            <c:numRef>
              <c:f>'LFT pair test'!$D$28:$F$28</c:f>
              <c:numCache>
                <c:formatCode>0.00</c:formatCode>
                <c:ptCount val="3"/>
                <c:pt idx="0">
                  <c:v>0.86082167183321778</c:v>
                </c:pt>
                <c:pt idx="1">
                  <c:v>0.23933002427539196</c:v>
                </c:pt>
              </c:numCache>
            </c:numRef>
          </c:val>
        </c:ser>
        <c:dLbls>
          <c:showLegendKey val="0"/>
          <c:showVal val="1"/>
          <c:showCatName val="0"/>
          <c:showSerName val="0"/>
          <c:showPercent val="0"/>
          <c:showBubbleSize val="0"/>
        </c:dLbls>
        <c:gapWidth val="150"/>
        <c:overlap val="-25"/>
        <c:axId val="79732096"/>
        <c:axId val="79754368"/>
      </c:barChart>
      <c:catAx>
        <c:axId val="79732096"/>
        <c:scaling>
          <c:orientation val="minMax"/>
        </c:scaling>
        <c:delete val="0"/>
        <c:axPos val="b"/>
        <c:numFmt formatCode="General" sourceLinked="0"/>
        <c:majorTickMark val="none"/>
        <c:minorTickMark val="none"/>
        <c:tickLblPos val="nextTo"/>
        <c:txPr>
          <a:bodyPr/>
          <a:lstStyle/>
          <a:p>
            <a:pPr>
              <a:defRPr sz="2800"/>
            </a:pPr>
            <a:endParaRPr lang="en-US"/>
          </a:p>
        </c:txPr>
        <c:crossAx val="79754368"/>
        <c:crosses val="autoZero"/>
        <c:auto val="1"/>
        <c:lblAlgn val="ctr"/>
        <c:lblOffset val="100"/>
        <c:noMultiLvlLbl val="0"/>
      </c:catAx>
      <c:valAx>
        <c:axId val="79754368"/>
        <c:scaling>
          <c:orientation val="minMax"/>
        </c:scaling>
        <c:delete val="1"/>
        <c:axPos val="l"/>
        <c:numFmt formatCode="0.00" sourceLinked="1"/>
        <c:majorTickMark val="none"/>
        <c:minorTickMark val="none"/>
        <c:tickLblPos val="nextTo"/>
        <c:crossAx val="79732096"/>
        <c:crosses val="autoZero"/>
        <c:crossBetween val="between"/>
      </c:valAx>
    </c:plotArea>
    <c:legend>
      <c:legendPos val="t"/>
      <c:layout>
        <c:manualLayout>
          <c:xMode val="edge"/>
          <c:yMode val="edge"/>
          <c:x val="0.78260627468295429"/>
          <c:y val="2.1857084040965466E-2"/>
          <c:w val="0.21516115976157182"/>
          <c:h val="0.31199397869383971"/>
        </c:manualLayout>
      </c:layout>
      <c:overlay val="0"/>
      <c:txPr>
        <a:bodyPr/>
        <a:lstStyle/>
        <a:p>
          <a:pPr>
            <a:defRPr sz="2400"/>
          </a:pPr>
          <a:endParaRPr lang="en-US"/>
        </a:p>
      </c:txPr>
    </c:legend>
    <c:plotVisOnly val="1"/>
    <c:dispBlanksAs val="gap"/>
    <c:showDLblsOverMax val="0"/>
  </c:chart>
  <c:txPr>
    <a:bodyPr/>
    <a:lstStyle/>
    <a:p>
      <a:pPr>
        <a:defRPr sz="20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FVC</a:t>
            </a:r>
            <a:endParaRPr lang="en-US" dirty="0"/>
          </a:p>
        </c:rich>
      </c:tx>
      <c:layout/>
      <c:overlay val="0"/>
    </c:title>
    <c:autoTitleDeleted val="0"/>
    <c:plotArea>
      <c:layout/>
      <c:barChart>
        <c:barDir val="col"/>
        <c:grouping val="clustered"/>
        <c:varyColors val="0"/>
        <c:ser>
          <c:idx val="0"/>
          <c:order val="0"/>
          <c:tx>
            <c:strRef>
              <c:f>'LFT pair test'!$C$30</c:f>
              <c:strCache>
                <c:ptCount val="1"/>
                <c:pt idx="0">
                  <c:v>Summer</c:v>
                </c:pt>
              </c:strCache>
            </c:strRef>
          </c:tx>
          <c:invertIfNegative val="0"/>
          <c:dPt>
            <c:idx val="0"/>
            <c:invertIfNegative val="0"/>
            <c:bubble3D val="0"/>
            <c:spPr>
              <a:solidFill>
                <a:srgbClr val="00B050"/>
              </a:solidFill>
            </c:spPr>
          </c:dPt>
          <c:dPt>
            <c:idx val="1"/>
            <c:invertIfNegative val="0"/>
            <c:bubble3D val="0"/>
            <c:spPr>
              <a:solidFill>
                <a:srgbClr val="00B050"/>
              </a:solidFill>
            </c:spPr>
          </c:dPt>
          <c:dPt>
            <c:idx val="2"/>
            <c:invertIfNegative val="0"/>
            <c:bubble3D val="0"/>
            <c:spPr>
              <a:solidFill>
                <a:srgbClr val="7030A0"/>
              </a:solidFill>
              <a:ln>
                <a:solidFill>
                  <a:schemeClr val="accent1"/>
                </a:solidFill>
              </a:ln>
            </c:spPr>
          </c:dPt>
          <c:dLbls>
            <c:dLbl>
              <c:idx val="2"/>
              <c:spPr/>
              <c:txPr>
                <a:bodyPr/>
                <a:lstStyle/>
                <a:p>
                  <a:pPr>
                    <a:defRPr sz="2400">
                      <a:solidFill>
                        <a:srgbClr val="7030A0"/>
                      </a:solidFill>
                    </a:defRPr>
                  </a:pPr>
                  <a:endParaRPr lang="en-US"/>
                </a:p>
              </c:txPr>
              <c:showLegendKey val="0"/>
              <c:showVal val="1"/>
              <c:showCatName val="0"/>
              <c:showSerName val="0"/>
              <c:showPercent val="0"/>
              <c:showBubbleSize val="0"/>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'LFT pair test'!$D$29:$F$29</c:f>
              <c:strCache>
                <c:ptCount val="3"/>
                <c:pt idx="0">
                  <c:v>Mean</c:v>
                </c:pt>
                <c:pt idx="1">
                  <c:v>SD</c:v>
                </c:pt>
                <c:pt idx="2">
                  <c:v>Correlation (P=n.s)</c:v>
                </c:pt>
              </c:strCache>
            </c:strRef>
          </c:cat>
          <c:val>
            <c:numRef>
              <c:f>'LFT pair test'!$D$30:$F$30</c:f>
              <c:numCache>
                <c:formatCode>0.00</c:formatCode>
                <c:ptCount val="3"/>
                <c:pt idx="0">
                  <c:v>0.86498861422787077</c:v>
                </c:pt>
                <c:pt idx="1">
                  <c:v>0.19402236737051987</c:v>
                </c:pt>
                <c:pt idx="2" formatCode="###0.000">
                  <c:v>9.5120086996398123E-2</c:v>
                </c:pt>
              </c:numCache>
            </c:numRef>
          </c:val>
        </c:ser>
        <c:ser>
          <c:idx val="1"/>
          <c:order val="1"/>
          <c:tx>
            <c:strRef>
              <c:f>'LFT pair test'!$C$31</c:f>
              <c:strCache>
                <c:ptCount val="1"/>
                <c:pt idx="0">
                  <c:v>Winter</c:v>
                </c:pt>
              </c:strCache>
            </c:strRef>
          </c:tx>
          <c:invertIfNegative val="0"/>
          <c:dLbls>
            <c:dLbl>
              <c:idx val="0"/>
              <c:spPr>
                <a:noFill/>
                <a:ln>
                  <a:noFill/>
                </a:ln>
                <a:effectLst/>
              </c:spPr>
              <c:txPr>
                <a:bodyPr/>
                <a:lstStyle/>
                <a:p>
                  <a:pPr>
                    <a:defRPr sz="3200">
                      <a:solidFill>
                        <a:srgbClr val="FF0000"/>
                      </a:solidFill>
                    </a:defRPr>
                  </a:pPr>
                  <a:endParaRPr lang="en-US"/>
                </a:p>
              </c:txPr>
              <c:showLegendKey val="0"/>
              <c:showVal val="1"/>
              <c:showCatName val="0"/>
              <c:showSerName val="0"/>
              <c:showPercent val="0"/>
              <c:showBubbleSize val="0"/>
            </c:dLbl>
            <c:dLbl>
              <c:idx val="1"/>
              <c:spPr/>
              <c:txPr>
                <a:bodyPr/>
                <a:lstStyle/>
                <a:p>
                  <a:pPr>
                    <a:defRPr>
                      <a:solidFill>
                        <a:schemeClr val="tx1"/>
                      </a:solidFill>
                    </a:defRPr>
                  </a:pPr>
                  <a:endParaRPr lang="en-US"/>
                </a:p>
              </c:txPr>
              <c:showLegendKey val="0"/>
              <c:showVal val="1"/>
              <c:showCatName val="0"/>
              <c:showSerName val="0"/>
              <c:showPercent val="0"/>
              <c:showBubbleSize val="0"/>
            </c:dLbl>
            <c:spPr>
              <a:noFill/>
              <a:ln>
                <a:noFill/>
              </a:ln>
              <a:effectLst/>
            </c:spPr>
            <c:txPr>
              <a:bodyPr/>
              <a:lstStyle/>
              <a:p>
                <a:pPr>
                  <a:defRPr>
                    <a:solidFill>
                      <a:srgbClr val="FF00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'LFT pair test'!$D$29:$F$29</c:f>
              <c:strCache>
                <c:ptCount val="3"/>
                <c:pt idx="0">
                  <c:v>Mean</c:v>
                </c:pt>
                <c:pt idx="1">
                  <c:v>SD</c:v>
                </c:pt>
                <c:pt idx="2">
                  <c:v>Correlation (P=n.s)</c:v>
                </c:pt>
              </c:strCache>
            </c:strRef>
          </c:cat>
          <c:val>
            <c:numRef>
              <c:f>'LFT pair test'!$D$31:$F$31</c:f>
              <c:numCache>
                <c:formatCode>0.00</c:formatCode>
                <c:ptCount val="3"/>
                <c:pt idx="0">
                  <c:v>0.98398677514659849</c:v>
                </c:pt>
                <c:pt idx="1">
                  <c:v>0.86430814400826816</c:v>
                </c:pt>
              </c:numCache>
            </c:numRef>
          </c:val>
        </c:ser>
        <c:dLbls>
          <c:showLegendKey val="0"/>
          <c:showVal val="1"/>
          <c:showCatName val="0"/>
          <c:showSerName val="0"/>
          <c:showPercent val="0"/>
          <c:showBubbleSize val="0"/>
        </c:dLbls>
        <c:gapWidth val="150"/>
        <c:overlap val="-25"/>
        <c:axId val="82489344"/>
        <c:axId val="82490880"/>
      </c:barChart>
      <c:catAx>
        <c:axId val="82489344"/>
        <c:scaling>
          <c:orientation val="minMax"/>
        </c:scaling>
        <c:delete val="0"/>
        <c:axPos val="b"/>
        <c:numFmt formatCode="General" sourceLinked="0"/>
        <c:majorTickMark val="none"/>
        <c:minorTickMark val="none"/>
        <c:tickLblPos val="nextTo"/>
        <c:crossAx val="82490880"/>
        <c:crosses val="autoZero"/>
        <c:auto val="1"/>
        <c:lblAlgn val="ctr"/>
        <c:lblOffset val="100"/>
        <c:noMultiLvlLbl val="0"/>
      </c:catAx>
      <c:valAx>
        <c:axId val="82490880"/>
        <c:scaling>
          <c:orientation val="minMax"/>
        </c:scaling>
        <c:delete val="1"/>
        <c:axPos val="l"/>
        <c:numFmt formatCode="0.00" sourceLinked="1"/>
        <c:majorTickMark val="none"/>
        <c:minorTickMark val="none"/>
        <c:tickLblPos val="nextTo"/>
        <c:crossAx val="82489344"/>
        <c:crosses val="autoZero"/>
        <c:crossBetween val="between"/>
      </c:valAx>
    </c:plotArea>
    <c:legend>
      <c:legendPos val="t"/>
      <c:layout>
        <c:manualLayout>
          <c:xMode val="edge"/>
          <c:yMode val="edge"/>
          <c:x val="0.80752839306301649"/>
          <c:y val="1.8284442385878227E-2"/>
          <c:w val="0.18089324698898615"/>
          <c:h val="0.68602439400957238"/>
        </c:manualLayout>
      </c:layout>
      <c:overlay val="0"/>
      <c:txPr>
        <a:bodyPr/>
        <a:lstStyle/>
        <a:p>
          <a:pPr>
            <a:defRPr sz="2400"/>
          </a:pPr>
          <a:endParaRPr lang="en-US"/>
        </a:p>
      </c:txPr>
    </c:legend>
    <c:plotVisOnly val="1"/>
    <c:dispBlanksAs val="gap"/>
    <c:showDLblsOverMax val="0"/>
  </c:chart>
  <c:txPr>
    <a:bodyPr/>
    <a:lstStyle/>
    <a:p>
      <a:pPr>
        <a:defRPr sz="20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Ratio </a:t>
            </a:r>
            <a:r>
              <a:rPr lang="en-US" sz="2400" b="1" i="0" u="none" strike="noStrike" baseline="0" dirty="0" smtClean="0">
                <a:effectLst/>
              </a:rPr>
              <a:t>FEV</a:t>
            </a:r>
            <a:r>
              <a:rPr lang="en-US" sz="2400" b="1" i="0" u="none" strike="noStrike" baseline="-25000" dirty="0" smtClean="0">
                <a:effectLst/>
              </a:rPr>
              <a:t>1</a:t>
            </a:r>
            <a:r>
              <a:rPr lang="en-US" sz="2400" b="1" i="0" u="none" strike="noStrike" baseline="0" dirty="0" smtClean="0">
                <a:effectLst/>
              </a:rPr>
              <a:t>/FVC</a:t>
            </a:r>
            <a:r>
              <a:rPr lang="en-US" dirty="0" smtClean="0"/>
              <a:t> </a:t>
            </a:r>
            <a:endParaRPr lang="en-US" dirty="0"/>
          </a:p>
        </c:rich>
      </c:tx>
      <c:layout/>
      <c:overlay val="0"/>
    </c:title>
    <c:autoTitleDeleted val="0"/>
    <c:plotArea>
      <c:layout/>
      <c:barChart>
        <c:barDir val="col"/>
        <c:grouping val="clustered"/>
        <c:varyColors val="0"/>
        <c:ser>
          <c:idx val="0"/>
          <c:order val="0"/>
          <c:tx>
            <c:strRef>
              <c:f>'LFT pair test'!$C$33</c:f>
              <c:strCache>
                <c:ptCount val="1"/>
                <c:pt idx="0">
                  <c:v>Summer</c:v>
                </c:pt>
              </c:strCache>
            </c:strRef>
          </c:tx>
          <c:spPr>
            <a:solidFill>
              <a:srgbClr val="00B050"/>
            </a:solidFill>
          </c:spPr>
          <c:invertIfNegative val="0"/>
          <c:dPt>
            <c:idx val="2"/>
            <c:invertIfNegative val="0"/>
            <c:bubble3D val="0"/>
            <c:spPr>
              <a:solidFill>
                <a:srgbClr val="7030A0"/>
              </a:solidFill>
            </c:spPr>
          </c:dPt>
          <c:dLbls>
            <c:dLbl>
              <c:idx val="0"/>
              <c:spPr/>
              <c:txPr>
                <a:bodyPr/>
                <a:lstStyle/>
                <a:p>
                  <a:pPr>
                    <a:defRPr>
                      <a:solidFill>
                        <a:srgbClr val="FF0000"/>
                      </a:solidFill>
                    </a:defRPr>
                  </a:pPr>
                  <a:endParaRPr lang="en-US"/>
                </a:p>
              </c:txPr>
              <c:showLegendKey val="0"/>
              <c:showVal val="1"/>
              <c:showCatName val="0"/>
              <c:showSerName val="0"/>
              <c:showPercent val="0"/>
              <c:showBubbleSize val="0"/>
            </c:dLbl>
            <c:dLbl>
              <c:idx val="2"/>
              <c:spPr/>
              <c:txPr>
                <a:bodyPr/>
                <a:lstStyle/>
                <a:p>
                  <a:pPr>
                    <a:defRPr sz="3200">
                      <a:solidFill>
                        <a:srgbClr val="7030A0"/>
                      </a:solidFill>
                    </a:defRPr>
                  </a:pPr>
                  <a:endParaRPr lang="en-US"/>
                </a:p>
              </c:txPr>
              <c:showLegendKey val="0"/>
              <c:showVal val="1"/>
              <c:showCatName val="0"/>
              <c:showSerName val="0"/>
              <c:showPercent val="0"/>
              <c:showBubbleSize val="0"/>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'LFT pair test'!$D$32:$F$32</c:f>
              <c:strCache>
                <c:ptCount val="3"/>
                <c:pt idx="0">
                  <c:v>Mean</c:v>
                </c:pt>
                <c:pt idx="1">
                  <c:v>SD</c:v>
                </c:pt>
                <c:pt idx="2">
                  <c:v>Correlation (P&lt;0.01)</c:v>
                </c:pt>
              </c:strCache>
            </c:strRef>
          </c:cat>
          <c:val>
            <c:numRef>
              <c:f>'LFT pair test'!$D$33:$F$33</c:f>
              <c:numCache>
                <c:formatCode>0.00</c:formatCode>
                <c:ptCount val="3"/>
                <c:pt idx="0">
                  <c:v>1.0836338658061895</c:v>
                </c:pt>
                <c:pt idx="1">
                  <c:v>0.1567420187974343</c:v>
                </c:pt>
                <c:pt idx="2" formatCode="###0.000">
                  <c:v>0.28412263498625556</c:v>
                </c:pt>
              </c:numCache>
            </c:numRef>
          </c:val>
        </c:ser>
        <c:ser>
          <c:idx val="1"/>
          <c:order val="1"/>
          <c:tx>
            <c:strRef>
              <c:f>'LFT pair test'!$C$34</c:f>
              <c:strCache>
                <c:ptCount val="1"/>
                <c:pt idx="0">
                  <c:v>Winter</c:v>
                </c:pt>
              </c:strCache>
            </c:strRef>
          </c:tx>
          <c:invertIfNegative val="0"/>
          <c:dLbls>
            <c:spPr>
              <a:noFill/>
              <a:ln>
                <a:noFill/>
              </a:ln>
              <a:effectLst/>
            </c:spPr>
            <c:txPr>
              <a:bodyPr/>
              <a:lstStyle/>
              <a:p>
                <a:pPr>
                  <a:defRPr>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'LFT pair test'!$D$32:$F$32</c:f>
              <c:strCache>
                <c:ptCount val="3"/>
                <c:pt idx="0">
                  <c:v>Mean</c:v>
                </c:pt>
                <c:pt idx="1">
                  <c:v>SD</c:v>
                </c:pt>
                <c:pt idx="2">
                  <c:v>Correlation (P&lt;0.01)</c:v>
                </c:pt>
              </c:strCache>
            </c:strRef>
          </c:cat>
          <c:val>
            <c:numRef>
              <c:f>'LFT pair test'!$D$34:$F$34</c:f>
              <c:numCache>
                <c:formatCode>0.00</c:formatCode>
                <c:ptCount val="3"/>
                <c:pt idx="0">
                  <c:v>0.86082167183321778</c:v>
                </c:pt>
                <c:pt idx="1">
                  <c:v>0.23933002427539196</c:v>
                </c:pt>
              </c:numCache>
            </c:numRef>
          </c:val>
        </c:ser>
        <c:dLbls>
          <c:showLegendKey val="0"/>
          <c:showVal val="1"/>
          <c:showCatName val="0"/>
          <c:showSerName val="0"/>
          <c:showPercent val="0"/>
          <c:showBubbleSize val="0"/>
        </c:dLbls>
        <c:gapWidth val="150"/>
        <c:overlap val="-25"/>
        <c:axId val="82565376"/>
        <c:axId val="82579456"/>
      </c:barChart>
      <c:catAx>
        <c:axId val="82565376"/>
        <c:scaling>
          <c:orientation val="minMax"/>
        </c:scaling>
        <c:delete val="0"/>
        <c:axPos val="b"/>
        <c:numFmt formatCode="General" sourceLinked="0"/>
        <c:majorTickMark val="none"/>
        <c:minorTickMark val="none"/>
        <c:tickLblPos val="nextTo"/>
        <c:txPr>
          <a:bodyPr/>
          <a:lstStyle/>
          <a:p>
            <a:pPr>
              <a:defRPr sz="2800"/>
            </a:pPr>
            <a:endParaRPr lang="en-US"/>
          </a:p>
        </c:txPr>
        <c:crossAx val="82579456"/>
        <c:crosses val="autoZero"/>
        <c:auto val="1"/>
        <c:lblAlgn val="ctr"/>
        <c:lblOffset val="100"/>
        <c:noMultiLvlLbl val="0"/>
      </c:catAx>
      <c:valAx>
        <c:axId val="82579456"/>
        <c:scaling>
          <c:orientation val="minMax"/>
        </c:scaling>
        <c:delete val="1"/>
        <c:axPos val="l"/>
        <c:numFmt formatCode="0.00" sourceLinked="1"/>
        <c:majorTickMark val="out"/>
        <c:minorTickMark val="none"/>
        <c:tickLblPos val="nextTo"/>
        <c:crossAx val="82565376"/>
        <c:crosses val="autoZero"/>
        <c:crossBetween val="between"/>
      </c:valAx>
    </c:plotArea>
    <c:legend>
      <c:legendPos val="t"/>
      <c:layout>
        <c:manualLayout>
          <c:xMode val="edge"/>
          <c:yMode val="edge"/>
          <c:x val="0.74909171209368064"/>
          <c:y val="0"/>
          <c:w val="0.23579080860084795"/>
          <c:h val="0.41276617596713455"/>
        </c:manualLayout>
      </c:layout>
      <c:overlay val="0"/>
      <c:txPr>
        <a:bodyPr/>
        <a:lstStyle/>
        <a:p>
          <a:pPr>
            <a:defRPr sz="2400"/>
          </a:pPr>
          <a:endParaRPr lang="en-US"/>
        </a:p>
      </c:txPr>
    </c:legend>
    <c:plotVisOnly val="1"/>
    <c:dispBlanksAs val="gap"/>
    <c:showDLblsOverMax val="0"/>
  </c:chart>
  <c:txPr>
    <a:bodyPr/>
    <a:lstStyle/>
    <a:p>
      <a:pPr>
        <a:defRPr sz="20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2400" b="1" i="0" u="none" strike="noStrike" baseline="0" dirty="0" smtClean="0">
                <a:effectLst/>
              </a:rPr>
              <a:t>FEF</a:t>
            </a:r>
            <a:r>
              <a:rPr lang="en-US" sz="2400" b="1" i="0" u="none" strike="noStrike" baseline="-25000" dirty="0" smtClean="0">
                <a:effectLst/>
              </a:rPr>
              <a:t>25-50 /L</a:t>
            </a:r>
            <a:endParaRPr lang="en-US" dirty="0"/>
          </a:p>
        </c:rich>
      </c:tx>
      <c:layout/>
      <c:overlay val="0"/>
    </c:title>
    <c:autoTitleDeleted val="0"/>
    <c:plotArea>
      <c:layout/>
      <c:barChart>
        <c:barDir val="col"/>
        <c:grouping val="clustered"/>
        <c:varyColors val="0"/>
        <c:ser>
          <c:idx val="0"/>
          <c:order val="0"/>
          <c:tx>
            <c:strRef>
              <c:f>'LFT pair test'!$C$36</c:f>
              <c:strCache>
                <c:ptCount val="1"/>
                <c:pt idx="0">
                  <c:v>Summer</c:v>
                </c:pt>
              </c:strCache>
            </c:strRef>
          </c:tx>
          <c:spPr>
            <a:solidFill>
              <a:srgbClr val="00B050"/>
            </a:solidFill>
          </c:spPr>
          <c:invertIfNegative val="0"/>
          <c:dPt>
            <c:idx val="2"/>
            <c:invertIfNegative val="0"/>
            <c:bubble3D val="0"/>
            <c:spPr>
              <a:solidFill>
                <a:srgbClr val="7030A0"/>
              </a:solidFill>
            </c:spPr>
          </c:dPt>
          <c:dLbls>
            <c:dLbl>
              <c:idx val="0"/>
              <c:spPr/>
              <c:txPr>
                <a:bodyPr/>
                <a:lstStyle/>
                <a:p>
                  <a:pPr>
                    <a:defRPr sz="3200">
                      <a:solidFill>
                        <a:srgbClr val="FF0000"/>
                      </a:solidFill>
                    </a:defRPr>
                  </a:pPr>
                  <a:endParaRPr lang="en-US"/>
                </a:p>
              </c:txPr>
              <c:showLegendKey val="0"/>
              <c:showVal val="1"/>
              <c:showCatName val="0"/>
              <c:showSerName val="0"/>
              <c:showPercent val="0"/>
              <c:showBubbleSize val="0"/>
            </c:dLbl>
            <c:dLbl>
              <c:idx val="2"/>
              <c:spPr/>
              <c:txPr>
                <a:bodyPr/>
                <a:lstStyle/>
                <a:p>
                  <a:pPr>
                    <a:defRPr sz="3200">
                      <a:solidFill>
                        <a:srgbClr val="7030A0"/>
                      </a:solidFill>
                    </a:defRPr>
                  </a:pPr>
                  <a:endParaRPr lang="en-US"/>
                </a:p>
              </c:txPr>
              <c:showLegendKey val="0"/>
              <c:showVal val="1"/>
              <c:showCatName val="0"/>
              <c:showSerName val="0"/>
              <c:showPercent val="0"/>
              <c:showBubbleSize val="0"/>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'LFT pair test'!$D$35:$F$35</c:f>
              <c:strCache>
                <c:ptCount val="3"/>
                <c:pt idx="0">
                  <c:v>Mean</c:v>
                </c:pt>
                <c:pt idx="1">
                  <c:v>SD</c:v>
                </c:pt>
                <c:pt idx="2">
                  <c:v>Correlation (P&lt;0.001)</c:v>
                </c:pt>
              </c:strCache>
            </c:strRef>
          </c:cat>
          <c:val>
            <c:numRef>
              <c:f>'LFT pair test'!$D$36:$F$36</c:f>
              <c:numCache>
                <c:formatCode>0.00</c:formatCode>
                <c:ptCount val="3"/>
                <c:pt idx="0">
                  <c:v>0.98499467094992621</c:v>
                </c:pt>
                <c:pt idx="1">
                  <c:v>0.46812625576858719</c:v>
                </c:pt>
                <c:pt idx="2" formatCode="###0.000">
                  <c:v>0.65367726415297844</c:v>
                </c:pt>
              </c:numCache>
            </c:numRef>
          </c:val>
        </c:ser>
        <c:ser>
          <c:idx val="1"/>
          <c:order val="1"/>
          <c:tx>
            <c:strRef>
              <c:f>'LFT pair test'!$C$37</c:f>
              <c:strCache>
                <c:ptCount val="1"/>
                <c:pt idx="0">
                  <c:v>Winter</c:v>
                </c:pt>
              </c:strCache>
            </c:strRef>
          </c:tx>
          <c:invertIfNegative val="0"/>
          <c:dLbls>
            <c:spPr>
              <a:noFill/>
              <a:ln>
                <a:noFill/>
              </a:ln>
              <a:effectLst/>
            </c:spPr>
            <c:txPr>
              <a:bodyPr/>
              <a:lstStyle/>
              <a:p>
                <a:pPr>
                  <a:defRPr>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'LFT pair test'!$D$35:$F$35</c:f>
              <c:strCache>
                <c:ptCount val="3"/>
                <c:pt idx="0">
                  <c:v>Mean</c:v>
                </c:pt>
                <c:pt idx="1">
                  <c:v>SD</c:v>
                </c:pt>
                <c:pt idx="2">
                  <c:v>Correlation (P&lt;0.001)</c:v>
                </c:pt>
              </c:strCache>
            </c:strRef>
          </c:cat>
          <c:val>
            <c:numRef>
              <c:f>'LFT pair test'!$D$37:$F$37</c:f>
              <c:numCache>
                <c:formatCode>0.00</c:formatCode>
                <c:ptCount val="3"/>
                <c:pt idx="0">
                  <c:v>0.91333885771220613</c:v>
                </c:pt>
                <c:pt idx="1">
                  <c:v>0.54752615554610706</c:v>
                </c:pt>
              </c:numCache>
            </c:numRef>
          </c:val>
        </c:ser>
        <c:dLbls>
          <c:showLegendKey val="0"/>
          <c:showVal val="1"/>
          <c:showCatName val="0"/>
          <c:showSerName val="0"/>
          <c:showPercent val="0"/>
          <c:showBubbleSize val="0"/>
        </c:dLbls>
        <c:gapWidth val="150"/>
        <c:overlap val="-25"/>
        <c:axId val="82621184"/>
        <c:axId val="82622720"/>
      </c:barChart>
      <c:catAx>
        <c:axId val="82621184"/>
        <c:scaling>
          <c:orientation val="minMax"/>
        </c:scaling>
        <c:delete val="0"/>
        <c:axPos val="b"/>
        <c:numFmt formatCode="General" sourceLinked="0"/>
        <c:majorTickMark val="none"/>
        <c:minorTickMark val="none"/>
        <c:tickLblPos val="nextTo"/>
        <c:txPr>
          <a:bodyPr/>
          <a:lstStyle/>
          <a:p>
            <a:pPr>
              <a:defRPr sz="2400"/>
            </a:pPr>
            <a:endParaRPr lang="en-US"/>
          </a:p>
        </c:txPr>
        <c:crossAx val="82622720"/>
        <c:crosses val="autoZero"/>
        <c:auto val="1"/>
        <c:lblAlgn val="ctr"/>
        <c:lblOffset val="100"/>
        <c:noMultiLvlLbl val="0"/>
      </c:catAx>
      <c:valAx>
        <c:axId val="82622720"/>
        <c:scaling>
          <c:orientation val="minMax"/>
        </c:scaling>
        <c:delete val="1"/>
        <c:axPos val="l"/>
        <c:numFmt formatCode="0.00" sourceLinked="1"/>
        <c:majorTickMark val="out"/>
        <c:minorTickMark val="none"/>
        <c:tickLblPos val="nextTo"/>
        <c:crossAx val="82621184"/>
        <c:crosses val="autoZero"/>
        <c:crossBetween val="between"/>
      </c:valAx>
    </c:plotArea>
    <c:legend>
      <c:legendPos val="t"/>
      <c:layout>
        <c:manualLayout>
          <c:xMode val="edge"/>
          <c:yMode val="edge"/>
          <c:x val="0.71338607674040744"/>
          <c:y val="1.9427220034995616E-2"/>
          <c:w val="0.27481502312210976"/>
          <c:h val="0.39556758530183728"/>
        </c:manualLayout>
      </c:layout>
      <c:overlay val="0"/>
      <c:txPr>
        <a:bodyPr/>
        <a:lstStyle/>
        <a:p>
          <a:pPr>
            <a:defRPr sz="3200"/>
          </a:pPr>
          <a:endParaRPr lang="en-US"/>
        </a:p>
      </c:txPr>
    </c:legend>
    <c:plotVisOnly val="1"/>
    <c:dispBlanksAs val="gap"/>
    <c:showDLblsOverMax val="0"/>
  </c:chart>
  <c:txPr>
    <a:bodyPr/>
    <a:lstStyle/>
    <a:p>
      <a:pPr>
        <a:defRPr sz="20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P E F R</a:t>
            </a:r>
            <a:endParaRPr lang="en-US" dirty="0"/>
          </a:p>
        </c:rich>
      </c:tx>
      <c:layout/>
      <c:overlay val="0"/>
    </c:title>
    <c:autoTitleDeleted val="0"/>
    <c:plotArea>
      <c:layout/>
      <c:barChart>
        <c:barDir val="col"/>
        <c:grouping val="clustered"/>
        <c:varyColors val="0"/>
        <c:ser>
          <c:idx val="0"/>
          <c:order val="0"/>
          <c:tx>
            <c:strRef>
              <c:f>'LFT pair test'!$C$39</c:f>
              <c:strCache>
                <c:ptCount val="1"/>
                <c:pt idx="0">
                  <c:v>Summer</c:v>
                </c:pt>
              </c:strCache>
            </c:strRef>
          </c:tx>
          <c:invertIfNegative val="0"/>
          <c:dPt>
            <c:idx val="0"/>
            <c:invertIfNegative val="0"/>
            <c:bubble3D val="0"/>
            <c:spPr>
              <a:solidFill>
                <a:srgbClr val="00B050"/>
              </a:solidFill>
            </c:spPr>
          </c:dPt>
          <c:dPt>
            <c:idx val="1"/>
            <c:invertIfNegative val="0"/>
            <c:bubble3D val="0"/>
            <c:spPr>
              <a:solidFill>
                <a:srgbClr val="00B050"/>
              </a:solidFill>
            </c:spPr>
          </c:dPt>
          <c:dPt>
            <c:idx val="2"/>
            <c:invertIfNegative val="0"/>
            <c:bubble3D val="0"/>
            <c:spPr>
              <a:solidFill>
                <a:srgbClr val="7030A0"/>
              </a:solidFill>
            </c:spPr>
          </c:dPt>
          <c:dLbls>
            <c:dLbl>
              <c:idx val="0"/>
              <c:spPr>
                <a:noFill/>
                <a:ln>
                  <a:noFill/>
                </a:ln>
                <a:effectLst/>
              </c:spPr>
              <c:txPr>
                <a:bodyPr/>
                <a:lstStyle/>
                <a:p>
                  <a:pPr>
                    <a:defRPr sz="2800"/>
                  </a:pPr>
                  <a:endParaRPr lang="en-US"/>
                </a:p>
              </c:txPr>
              <c:showLegendKey val="0"/>
              <c:showVal val="1"/>
              <c:showCatName val="0"/>
              <c:showSerName val="0"/>
              <c:showPercent val="0"/>
              <c:showBubbleSize val="0"/>
            </c:dLbl>
            <c:dLbl>
              <c:idx val="2"/>
              <c:spPr/>
              <c:txPr>
                <a:bodyPr/>
                <a:lstStyle/>
                <a:p>
                  <a:pPr>
                    <a:defRPr sz="3200">
                      <a:solidFill>
                        <a:srgbClr val="7030A0"/>
                      </a:solidFill>
                    </a:defRPr>
                  </a:pPr>
                  <a:endParaRPr lang="en-US"/>
                </a:p>
              </c:txPr>
              <c:showLegendKey val="0"/>
              <c:showVal val="1"/>
              <c:showCatName val="0"/>
              <c:showSerName val="0"/>
              <c:showPercent val="0"/>
              <c:showBubbleSize val="0"/>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'LFT pair test'!$D$38:$F$38</c:f>
              <c:strCache>
                <c:ptCount val="3"/>
                <c:pt idx="0">
                  <c:v>Mean</c:v>
                </c:pt>
                <c:pt idx="1">
                  <c:v>SD</c:v>
                </c:pt>
                <c:pt idx="2">
                  <c:v>Correlation (P&lt;0.001)</c:v>
                </c:pt>
              </c:strCache>
            </c:strRef>
          </c:cat>
          <c:val>
            <c:numRef>
              <c:f>'LFT pair test'!$D$39:$F$39</c:f>
              <c:numCache>
                <c:formatCode>0.00</c:formatCode>
                <c:ptCount val="3"/>
                <c:pt idx="0">
                  <c:v>0.68447868537629786</c:v>
                </c:pt>
                <c:pt idx="1">
                  <c:v>0.24885217239229435</c:v>
                </c:pt>
                <c:pt idx="2" formatCode="###0.000">
                  <c:v>0.36807017183791085</c:v>
                </c:pt>
              </c:numCache>
            </c:numRef>
          </c:val>
        </c:ser>
        <c:ser>
          <c:idx val="1"/>
          <c:order val="1"/>
          <c:tx>
            <c:strRef>
              <c:f>'LFT pair test'!$C$40</c:f>
              <c:strCache>
                <c:ptCount val="1"/>
                <c:pt idx="0">
                  <c:v>Winter</c:v>
                </c:pt>
              </c:strCache>
            </c:strRef>
          </c:tx>
          <c:invertIfNegative val="0"/>
          <c:dLbls>
            <c:spPr>
              <a:noFill/>
              <a:ln>
                <a:noFill/>
              </a:ln>
              <a:effectLst/>
            </c:spPr>
            <c:txPr>
              <a:bodyPr/>
              <a:lstStyle/>
              <a:p>
                <a:pPr>
                  <a:defRPr>
                    <a:solidFill>
                      <a:srgbClr val="FF00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'LFT pair test'!$D$38:$F$38</c:f>
              <c:strCache>
                <c:ptCount val="3"/>
                <c:pt idx="0">
                  <c:v>Mean</c:v>
                </c:pt>
                <c:pt idx="1">
                  <c:v>SD</c:v>
                </c:pt>
                <c:pt idx="2">
                  <c:v>Correlation (P&lt;0.001)</c:v>
                </c:pt>
              </c:strCache>
            </c:strRef>
          </c:cat>
          <c:val>
            <c:numRef>
              <c:f>'LFT pair test'!$D$40:$F$40</c:f>
              <c:numCache>
                <c:formatCode>0.00</c:formatCode>
                <c:ptCount val="3"/>
                <c:pt idx="0">
                  <c:v>0.64512434975738087</c:v>
                </c:pt>
                <c:pt idx="1">
                  <c:v>0.30514736533491782</c:v>
                </c:pt>
              </c:numCache>
            </c:numRef>
          </c:val>
        </c:ser>
        <c:dLbls>
          <c:showLegendKey val="0"/>
          <c:showVal val="1"/>
          <c:showCatName val="0"/>
          <c:showSerName val="0"/>
          <c:showPercent val="0"/>
          <c:showBubbleSize val="0"/>
        </c:dLbls>
        <c:gapWidth val="150"/>
        <c:overlap val="-25"/>
        <c:axId val="82743296"/>
        <c:axId val="82744832"/>
      </c:barChart>
      <c:catAx>
        <c:axId val="82743296"/>
        <c:scaling>
          <c:orientation val="minMax"/>
        </c:scaling>
        <c:delete val="0"/>
        <c:axPos val="b"/>
        <c:numFmt formatCode="General" sourceLinked="0"/>
        <c:majorTickMark val="none"/>
        <c:minorTickMark val="none"/>
        <c:tickLblPos val="nextTo"/>
        <c:txPr>
          <a:bodyPr/>
          <a:lstStyle/>
          <a:p>
            <a:pPr>
              <a:defRPr sz="2400"/>
            </a:pPr>
            <a:endParaRPr lang="en-US"/>
          </a:p>
        </c:txPr>
        <c:crossAx val="82744832"/>
        <c:crosses val="autoZero"/>
        <c:auto val="1"/>
        <c:lblAlgn val="ctr"/>
        <c:lblOffset val="100"/>
        <c:noMultiLvlLbl val="0"/>
      </c:catAx>
      <c:valAx>
        <c:axId val="82744832"/>
        <c:scaling>
          <c:orientation val="minMax"/>
        </c:scaling>
        <c:delete val="1"/>
        <c:axPos val="l"/>
        <c:numFmt formatCode="0.00" sourceLinked="1"/>
        <c:majorTickMark val="out"/>
        <c:minorTickMark val="none"/>
        <c:tickLblPos val="nextTo"/>
        <c:crossAx val="82743296"/>
        <c:crosses val="autoZero"/>
        <c:crossBetween val="between"/>
      </c:valAx>
    </c:plotArea>
    <c:legend>
      <c:legendPos val="t"/>
      <c:layout>
        <c:manualLayout>
          <c:xMode val="edge"/>
          <c:yMode val="edge"/>
          <c:x val="0.80099564205417717"/>
          <c:y val="3.5787158549625733E-2"/>
          <c:w val="0.17473815183479421"/>
          <c:h val="0.44420822397200349"/>
        </c:manualLayout>
      </c:layout>
      <c:overlay val="0"/>
    </c:legend>
    <c:plotVisOnly val="1"/>
    <c:dispBlanksAs val="gap"/>
    <c:showDLblsOverMax val="0"/>
  </c:chart>
  <c:txPr>
    <a:bodyPr/>
    <a:lstStyle/>
    <a:p>
      <a:pPr>
        <a:defRPr sz="20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Sheet1!$C$22</c:f>
              <c:strCache>
                <c:ptCount val="1"/>
                <c:pt idx="0">
                  <c:v>Sumer</c:v>
                </c:pt>
              </c:strCache>
            </c:strRef>
          </c:tx>
          <c:spPr>
            <a:solidFill>
              <a:srgbClr val="00B05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Sheet1!$D$21:$E$21</c:f>
              <c:strCache>
                <c:ptCount val="2"/>
                <c:pt idx="0">
                  <c:v>Male (P=n.s) </c:v>
                </c:pt>
                <c:pt idx="1">
                  <c:v>Female (P=n.s) </c:v>
                </c:pt>
              </c:strCache>
            </c:strRef>
          </c:cat>
          <c:val>
            <c:numRef>
              <c:f>Sheet1!$D$22:$E$22</c:f>
              <c:numCache>
                <c:formatCode>0.00</c:formatCode>
                <c:ptCount val="2"/>
                <c:pt idx="0">
                  <c:v>1.25</c:v>
                </c:pt>
                <c:pt idx="1">
                  <c:v>1.2916666666666663</c:v>
                </c:pt>
              </c:numCache>
            </c:numRef>
          </c:val>
        </c:ser>
        <c:ser>
          <c:idx val="1"/>
          <c:order val="1"/>
          <c:tx>
            <c:strRef>
              <c:f>Sheet1!$C$23</c:f>
              <c:strCache>
                <c:ptCount val="1"/>
                <c:pt idx="0">
                  <c:v>Winter</c:v>
                </c:pt>
              </c:strCache>
            </c:strRef>
          </c:tx>
          <c:spPr>
            <a:solidFill>
              <a:srgbClr val="FF0000"/>
            </a:solidFill>
          </c:spPr>
          <c:invertIfNegative val="0"/>
          <c:dLbls>
            <c:spPr>
              <a:noFill/>
              <a:ln>
                <a:noFill/>
              </a:ln>
              <a:effectLst/>
            </c:spPr>
            <c:txPr>
              <a:bodyPr/>
              <a:lstStyle/>
              <a:p>
                <a:pPr>
                  <a:defRPr sz="3200">
                    <a:solidFill>
                      <a:srgbClr val="FF00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Sheet1!$D$21:$E$21</c:f>
              <c:strCache>
                <c:ptCount val="2"/>
                <c:pt idx="0">
                  <c:v>Male (P=n.s) </c:v>
                </c:pt>
                <c:pt idx="1">
                  <c:v>Female (P=n.s) </c:v>
                </c:pt>
              </c:strCache>
            </c:strRef>
          </c:cat>
          <c:val>
            <c:numRef>
              <c:f>Sheet1!$D$23:$E$23</c:f>
              <c:numCache>
                <c:formatCode>0.00</c:formatCode>
                <c:ptCount val="2"/>
                <c:pt idx="0">
                  <c:v>1.5714285714285716</c:v>
                </c:pt>
                <c:pt idx="1">
                  <c:v>1.3111111111111111</c:v>
                </c:pt>
              </c:numCache>
            </c:numRef>
          </c:val>
        </c:ser>
        <c:dLbls>
          <c:showLegendKey val="0"/>
          <c:showVal val="1"/>
          <c:showCatName val="0"/>
          <c:showSerName val="0"/>
          <c:showPercent val="0"/>
          <c:showBubbleSize val="0"/>
        </c:dLbls>
        <c:gapWidth val="150"/>
        <c:overlap val="-25"/>
        <c:axId val="83129856"/>
        <c:axId val="83131392"/>
      </c:barChart>
      <c:catAx>
        <c:axId val="83129856"/>
        <c:scaling>
          <c:orientation val="minMax"/>
        </c:scaling>
        <c:delete val="0"/>
        <c:axPos val="b"/>
        <c:numFmt formatCode="General" sourceLinked="0"/>
        <c:majorTickMark val="none"/>
        <c:minorTickMark val="none"/>
        <c:tickLblPos val="nextTo"/>
        <c:txPr>
          <a:bodyPr/>
          <a:lstStyle/>
          <a:p>
            <a:pPr>
              <a:defRPr sz="2800"/>
            </a:pPr>
            <a:endParaRPr lang="en-US"/>
          </a:p>
        </c:txPr>
        <c:crossAx val="83131392"/>
        <c:crosses val="autoZero"/>
        <c:auto val="1"/>
        <c:lblAlgn val="ctr"/>
        <c:lblOffset val="100"/>
        <c:noMultiLvlLbl val="0"/>
      </c:catAx>
      <c:valAx>
        <c:axId val="83131392"/>
        <c:scaling>
          <c:orientation val="minMax"/>
        </c:scaling>
        <c:delete val="1"/>
        <c:axPos val="l"/>
        <c:numFmt formatCode="0.00" sourceLinked="1"/>
        <c:majorTickMark val="out"/>
        <c:minorTickMark val="none"/>
        <c:tickLblPos val="nextTo"/>
        <c:crossAx val="83129856"/>
        <c:crosses val="autoZero"/>
        <c:crossBetween val="between"/>
      </c:valAx>
    </c:plotArea>
    <c:legend>
      <c:legendPos val="t"/>
      <c:layout>
        <c:manualLayout>
          <c:xMode val="edge"/>
          <c:yMode val="edge"/>
          <c:x val="4.8233750192990574E-2"/>
          <c:y val="1.9607843137254902E-2"/>
          <c:w val="0.88392465647676377"/>
          <c:h val="0.10558566208635685"/>
        </c:manualLayout>
      </c:layout>
      <c:overlay val="0"/>
      <c:txPr>
        <a:bodyPr/>
        <a:lstStyle/>
        <a:p>
          <a:pPr>
            <a:defRPr sz="2800"/>
          </a:pPr>
          <a:endParaRPr lang="en-US"/>
        </a:p>
      </c:txPr>
    </c:legend>
    <c:plotVisOnly val="1"/>
    <c:dispBlanksAs val="gap"/>
    <c:showDLblsOverMax val="0"/>
  </c:chart>
  <c:txPr>
    <a:bodyPr/>
    <a:lstStyle/>
    <a:p>
      <a:pPr>
        <a:defRPr sz="24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8518518518518517E-2"/>
          <c:y val="0.27022183525136279"/>
          <c:w val="0.96296296296296291"/>
          <c:h val="0.57807389460932768"/>
        </c:manualLayout>
      </c:layout>
      <c:barChart>
        <c:barDir val="col"/>
        <c:grouping val="clustered"/>
        <c:varyColors val="0"/>
        <c:ser>
          <c:idx val="0"/>
          <c:order val="0"/>
          <c:tx>
            <c:strRef>
              <c:f>Sheet1!$C$19</c:f>
              <c:strCache>
                <c:ptCount val="1"/>
                <c:pt idx="0">
                  <c:v>Sumer</c:v>
                </c:pt>
              </c:strCache>
            </c:strRef>
          </c:tx>
          <c:spPr>
            <a:solidFill>
              <a:srgbClr val="00B050"/>
            </a:solidFill>
          </c:spPr>
          <c:invertIfNegative val="0"/>
          <c:dLbls>
            <c:spPr>
              <a:noFill/>
              <a:ln>
                <a:noFill/>
              </a:ln>
              <a:effectLst/>
            </c:spPr>
            <c:txPr>
              <a:bodyPr/>
              <a:lstStyle/>
              <a:p>
                <a:pPr>
                  <a:defRPr sz="3200">
                    <a:solidFill>
                      <a:srgbClr val="FF00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Sheet1!$D$18:$E$18</c:f>
              <c:strCache>
                <c:ptCount val="2"/>
                <c:pt idx="0">
                  <c:v>Male (P&lt;=n.s)</c:v>
                </c:pt>
                <c:pt idx="1">
                  <c:v>Female (P&lt; 0.001) </c:v>
                </c:pt>
              </c:strCache>
            </c:strRef>
          </c:cat>
          <c:val>
            <c:numRef>
              <c:f>Sheet1!$D$19:$E$19</c:f>
              <c:numCache>
                <c:formatCode>0.00</c:formatCode>
                <c:ptCount val="2"/>
                <c:pt idx="0">
                  <c:v>0.64285714285714302</c:v>
                </c:pt>
                <c:pt idx="1">
                  <c:v>0.64583333333333326</c:v>
                </c:pt>
              </c:numCache>
            </c:numRef>
          </c:val>
        </c:ser>
        <c:ser>
          <c:idx val="1"/>
          <c:order val="1"/>
          <c:tx>
            <c:strRef>
              <c:f>Sheet1!$C$20</c:f>
              <c:strCache>
                <c:ptCount val="1"/>
                <c:pt idx="0">
                  <c:v>Winter</c:v>
                </c:pt>
              </c:strCache>
            </c:strRef>
          </c:tx>
          <c:spPr>
            <a:solidFill>
              <a:srgbClr val="7030A0"/>
            </a:solidFill>
          </c:spPr>
          <c:invertIfNegative val="0"/>
          <c:dPt>
            <c:idx val="0"/>
            <c:invertIfNegative val="0"/>
            <c:bubble3D val="0"/>
            <c:spPr>
              <a:solidFill>
                <a:srgbClr val="FF0000"/>
              </a:solidFill>
            </c:spPr>
          </c:dPt>
          <c:dPt>
            <c:idx val="1"/>
            <c:invertIfNegative val="0"/>
            <c:bubble3D val="0"/>
            <c:spPr>
              <a:solidFill>
                <a:srgbClr val="FF0000"/>
              </a:solidFill>
            </c:spPr>
          </c:dPt>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Sheet1!$D$18:$E$18</c:f>
              <c:strCache>
                <c:ptCount val="2"/>
                <c:pt idx="0">
                  <c:v>Male (P&lt;=n.s)</c:v>
                </c:pt>
                <c:pt idx="1">
                  <c:v>Female (P&lt; 0.001) </c:v>
                </c:pt>
              </c:strCache>
            </c:strRef>
          </c:cat>
          <c:val>
            <c:numRef>
              <c:f>Sheet1!$D$20:$E$20</c:f>
              <c:numCache>
                <c:formatCode>0.00</c:formatCode>
                <c:ptCount val="2"/>
                <c:pt idx="0">
                  <c:v>0.32142857142857151</c:v>
                </c:pt>
                <c:pt idx="1">
                  <c:v>0.1111111111111111</c:v>
                </c:pt>
              </c:numCache>
            </c:numRef>
          </c:val>
        </c:ser>
        <c:dLbls>
          <c:showLegendKey val="0"/>
          <c:showVal val="1"/>
          <c:showCatName val="0"/>
          <c:showSerName val="0"/>
          <c:showPercent val="0"/>
          <c:showBubbleSize val="0"/>
        </c:dLbls>
        <c:gapWidth val="150"/>
        <c:overlap val="-25"/>
        <c:axId val="85154432"/>
        <c:axId val="86946176"/>
      </c:barChart>
      <c:catAx>
        <c:axId val="85154432"/>
        <c:scaling>
          <c:orientation val="minMax"/>
        </c:scaling>
        <c:delete val="0"/>
        <c:axPos val="b"/>
        <c:numFmt formatCode="General" sourceLinked="0"/>
        <c:majorTickMark val="none"/>
        <c:minorTickMark val="none"/>
        <c:tickLblPos val="nextTo"/>
        <c:txPr>
          <a:bodyPr/>
          <a:lstStyle/>
          <a:p>
            <a:pPr>
              <a:defRPr sz="2800"/>
            </a:pPr>
            <a:endParaRPr lang="en-US"/>
          </a:p>
        </c:txPr>
        <c:crossAx val="86946176"/>
        <c:crosses val="autoZero"/>
        <c:auto val="1"/>
        <c:lblAlgn val="ctr"/>
        <c:lblOffset val="100"/>
        <c:noMultiLvlLbl val="0"/>
      </c:catAx>
      <c:valAx>
        <c:axId val="86946176"/>
        <c:scaling>
          <c:orientation val="minMax"/>
        </c:scaling>
        <c:delete val="1"/>
        <c:axPos val="l"/>
        <c:numFmt formatCode="0.00" sourceLinked="1"/>
        <c:majorTickMark val="out"/>
        <c:minorTickMark val="none"/>
        <c:tickLblPos val="nextTo"/>
        <c:crossAx val="85154432"/>
        <c:crosses val="autoZero"/>
        <c:crossBetween val="between"/>
      </c:valAx>
    </c:plotArea>
    <c:legend>
      <c:legendPos val="t"/>
      <c:layout>
        <c:manualLayout>
          <c:xMode val="edge"/>
          <c:yMode val="edge"/>
          <c:x val="5.9796389087727664E-2"/>
          <c:y val="1.9230769230769232E-2"/>
          <c:w val="0.88040722182454456"/>
          <c:h val="0.10355516858469614"/>
        </c:manualLayout>
      </c:layout>
      <c:overlay val="0"/>
    </c:legend>
    <c:plotVisOnly val="1"/>
    <c:dispBlanksAs val="gap"/>
    <c:showDLblsOverMax val="0"/>
  </c:chart>
  <c:txPr>
    <a:bodyPr/>
    <a:lstStyle/>
    <a:p>
      <a:pPr>
        <a:defRPr sz="24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460317460317461E-2"/>
          <c:y val="0.2159572332870156"/>
          <c:w val="0.96507936507936509"/>
          <c:h val="0.58779553291132725"/>
        </c:manualLayout>
      </c:layout>
      <c:barChart>
        <c:barDir val="col"/>
        <c:grouping val="clustered"/>
        <c:varyColors val="0"/>
        <c:ser>
          <c:idx val="0"/>
          <c:order val="0"/>
          <c:tx>
            <c:strRef>
              <c:f>Sheet1!$C$16</c:f>
              <c:strCache>
                <c:ptCount val="1"/>
                <c:pt idx="0">
                  <c:v>Sumer</c:v>
                </c:pt>
              </c:strCache>
            </c:strRef>
          </c:tx>
          <c:spPr>
            <a:solidFill>
              <a:srgbClr val="00B050"/>
            </a:solidFill>
          </c:spPr>
          <c:invertIfNegative val="0"/>
          <c:dLbls>
            <c:spPr>
              <a:noFill/>
              <a:ln>
                <a:noFill/>
              </a:ln>
              <a:effectLst/>
            </c:spPr>
            <c:txPr>
              <a:bodyPr/>
              <a:lstStyle/>
              <a:p>
                <a:pPr>
                  <a:defRPr sz="3200">
                    <a:solidFill>
                      <a:srgbClr val="FF00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Sheet1!$D$15:$E$15</c:f>
              <c:strCache>
                <c:ptCount val="2"/>
                <c:pt idx="0">
                  <c:v>Male (P&lt;0.056) </c:v>
                </c:pt>
                <c:pt idx="1">
                  <c:v>Female (P=n.s) </c:v>
                </c:pt>
              </c:strCache>
            </c:strRef>
          </c:cat>
          <c:val>
            <c:numRef>
              <c:f>Sheet1!$D$16:$E$16</c:f>
              <c:numCache>
                <c:formatCode>0.00</c:formatCode>
                <c:ptCount val="2"/>
                <c:pt idx="0">
                  <c:v>0.3928571428571429</c:v>
                </c:pt>
                <c:pt idx="1">
                  <c:v>0.31249999999999983</c:v>
                </c:pt>
              </c:numCache>
            </c:numRef>
          </c:val>
        </c:ser>
        <c:ser>
          <c:idx val="1"/>
          <c:order val="1"/>
          <c:tx>
            <c:strRef>
              <c:f>Sheet1!$C$17</c:f>
              <c:strCache>
                <c:ptCount val="1"/>
                <c:pt idx="0">
                  <c:v>Winter</c:v>
                </c:pt>
              </c:strCache>
            </c:strRef>
          </c:tx>
          <c:spPr>
            <a:solidFill>
              <a:srgbClr val="FF000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Sheet1!$D$15:$E$15</c:f>
              <c:strCache>
                <c:ptCount val="2"/>
                <c:pt idx="0">
                  <c:v>Male (P&lt;0.056) </c:v>
                </c:pt>
                <c:pt idx="1">
                  <c:v>Female (P=n.s) </c:v>
                </c:pt>
              </c:strCache>
            </c:strRef>
          </c:cat>
          <c:val>
            <c:numRef>
              <c:f>Sheet1!$D$17:$E$17</c:f>
              <c:numCache>
                <c:formatCode>0.00</c:formatCode>
                <c:ptCount val="2"/>
                <c:pt idx="0">
                  <c:v>0.17857142857142863</c:v>
                </c:pt>
                <c:pt idx="1">
                  <c:v>0.25531914893617019</c:v>
                </c:pt>
              </c:numCache>
            </c:numRef>
          </c:val>
        </c:ser>
        <c:dLbls>
          <c:showLegendKey val="0"/>
          <c:showVal val="1"/>
          <c:showCatName val="0"/>
          <c:showSerName val="0"/>
          <c:showPercent val="0"/>
          <c:showBubbleSize val="0"/>
        </c:dLbls>
        <c:gapWidth val="150"/>
        <c:overlap val="-25"/>
        <c:axId val="87423616"/>
        <c:axId val="87585152"/>
      </c:barChart>
      <c:catAx>
        <c:axId val="87423616"/>
        <c:scaling>
          <c:orientation val="minMax"/>
        </c:scaling>
        <c:delete val="0"/>
        <c:axPos val="b"/>
        <c:numFmt formatCode="General" sourceLinked="0"/>
        <c:majorTickMark val="none"/>
        <c:minorTickMark val="none"/>
        <c:tickLblPos val="nextTo"/>
        <c:txPr>
          <a:bodyPr/>
          <a:lstStyle/>
          <a:p>
            <a:pPr>
              <a:defRPr sz="2800"/>
            </a:pPr>
            <a:endParaRPr lang="en-US"/>
          </a:p>
        </c:txPr>
        <c:crossAx val="87585152"/>
        <c:crosses val="autoZero"/>
        <c:auto val="1"/>
        <c:lblAlgn val="ctr"/>
        <c:lblOffset val="100"/>
        <c:noMultiLvlLbl val="0"/>
      </c:catAx>
      <c:valAx>
        <c:axId val="87585152"/>
        <c:scaling>
          <c:orientation val="minMax"/>
        </c:scaling>
        <c:delete val="1"/>
        <c:axPos val="l"/>
        <c:numFmt formatCode="0.00" sourceLinked="1"/>
        <c:majorTickMark val="out"/>
        <c:minorTickMark val="none"/>
        <c:tickLblPos val="nextTo"/>
        <c:crossAx val="87423616"/>
        <c:crosses val="autoZero"/>
        <c:crossBetween val="between"/>
      </c:valAx>
    </c:plotArea>
    <c:legend>
      <c:legendPos val="t"/>
      <c:layout>
        <c:manualLayout>
          <c:xMode val="edge"/>
          <c:yMode val="edge"/>
          <c:x val="3.5744531933508308E-2"/>
          <c:y val="1.9607843137254902E-2"/>
          <c:w val="0.93486014248218963"/>
          <c:h val="0.10558566208635685"/>
        </c:manualLayout>
      </c:layout>
      <c:overlay val="0"/>
    </c:legend>
    <c:plotVisOnly val="1"/>
    <c:dispBlanksAs val="gap"/>
    <c:showDLblsOverMax val="0"/>
  </c:chart>
  <c:txPr>
    <a:bodyPr/>
    <a:lstStyle/>
    <a:p>
      <a:pPr>
        <a:defRPr sz="24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1666666666666664E-2"/>
          <c:y val="0.15316163604549432"/>
          <c:w val="0.93888888888888888"/>
          <c:h val="0.56357268774239044"/>
        </c:manualLayout>
      </c:layout>
      <c:barChart>
        <c:barDir val="col"/>
        <c:grouping val="clustered"/>
        <c:varyColors val="0"/>
        <c:ser>
          <c:idx val="0"/>
          <c:order val="0"/>
          <c:tx>
            <c:strRef>
              <c:f>'Q 42-44 &amp; 19-20'!$C$58:$C$59</c:f>
              <c:strCache>
                <c:ptCount val="1"/>
                <c:pt idx="0">
                  <c:v>Summer</c:v>
                </c:pt>
              </c:strCache>
            </c:strRef>
          </c:tx>
          <c:spPr>
            <a:solidFill>
              <a:srgbClr val="00B050"/>
            </a:solidFill>
          </c:spPr>
          <c:invertIfNegative val="0"/>
          <c:dLbls>
            <c:dLbl>
              <c:idx val="0"/>
              <c:spPr/>
              <c:txPr>
                <a:bodyPr/>
                <a:lstStyle/>
                <a:p>
                  <a:pPr>
                    <a:defRPr sz="3200">
                      <a:solidFill>
                        <a:schemeClr val="tx1"/>
                      </a:solidFill>
                    </a:defRPr>
                  </a:pPr>
                  <a:endParaRPr lang="en-US"/>
                </a:p>
              </c:txPr>
              <c:showLegendKey val="0"/>
              <c:showVal val="1"/>
              <c:showCatName val="0"/>
              <c:showSerName val="0"/>
              <c:showPercent val="0"/>
              <c:showBubbleSize val="0"/>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'Q 42-44 &amp; 19-20'!$A$60:$B$61</c:f>
              <c:multiLvlStrCache>
                <c:ptCount val="2"/>
                <c:lvl>
                  <c:pt idx="0">
                    <c:v>Poor to Bad Health</c:v>
                  </c:pt>
                  <c:pt idx="1">
                    <c:v>Good to Excellent Health</c:v>
                  </c:pt>
                </c:lvl>
                <c:lvl>
                  <c:pt idx="0">
                    <c:v>SRH between Season (P= n.s)</c:v>
                  </c:pt>
                </c:lvl>
              </c:multiLvlStrCache>
            </c:multiLvlStrRef>
          </c:cat>
          <c:val>
            <c:numRef>
              <c:f>'Q 42-44 &amp; 19-20'!$C$60:$C$61</c:f>
              <c:numCache>
                <c:formatCode>###0.0%</c:formatCode>
                <c:ptCount val="2"/>
                <c:pt idx="0">
                  <c:v>0.56578947368421051</c:v>
                </c:pt>
                <c:pt idx="1">
                  <c:v>0.43421052631578955</c:v>
                </c:pt>
              </c:numCache>
            </c:numRef>
          </c:val>
        </c:ser>
        <c:ser>
          <c:idx val="1"/>
          <c:order val="1"/>
          <c:tx>
            <c:strRef>
              <c:f>'Q 42-44 &amp; 19-20'!$D$58:$D$59</c:f>
              <c:strCache>
                <c:ptCount val="1"/>
                <c:pt idx="0">
                  <c:v>Winter</c:v>
                </c:pt>
              </c:strCache>
            </c:strRef>
          </c:tx>
          <c:invertIfNegative val="0"/>
          <c:dLbls>
            <c:dLbl>
              <c:idx val="0"/>
              <c:spPr/>
              <c:txPr>
                <a:bodyPr/>
                <a:lstStyle/>
                <a:p>
                  <a:pPr>
                    <a:defRPr sz="3200">
                      <a:solidFill>
                        <a:srgbClr val="FF0000"/>
                      </a:solidFill>
                    </a:defRPr>
                  </a:pPr>
                  <a:endParaRPr lang="en-US"/>
                </a:p>
              </c:txPr>
              <c:showLegendKey val="0"/>
              <c:showVal val="1"/>
              <c:showCatName val="0"/>
              <c:showSerName val="0"/>
              <c:showPercent val="0"/>
              <c:showBubbleSize val="0"/>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'Q 42-44 &amp; 19-20'!$A$60:$B$61</c:f>
              <c:multiLvlStrCache>
                <c:ptCount val="2"/>
                <c:lvl>
                  <c:pt idx="0">
                    <c:v>Poor to Bad Health</c:v>
                  </c:pt>
                  <c:pt idx="1">
                    <c:v>Good to Excellent Health</c:v>
                  </c:pt>
                </c:lvl>
                <c:lvl>
                  <c:pt idx="0">
                    <c:v>SRH between Season (P= n.s)</c:v>
                  </c:pt>
                </c:lvl>
              </c:multiLvlStrCache>
            </c:multiLvlStrRef>
          </c:cat>
          <c:val>
            <c:numRef>
              <c:f>'Q 42-44 &amp; 19-20'!$D$60:$D$61</c:f>
              <c:numCache>
                <c:formatCode>###0.0%</c:formatCode>
                <c:ptCount val="2"/>
                <c:pt idx="0">
                  <c:v>0.57333333333333336</c:v>
                </c:pt>
                <c:pt idx="1">
                  <c:v>0.42666666666666669</c:v>
                </c:pt>
              </c:numCache>
            </c:numRef>
          </c:val>
        </c:ser>
        <c:dLbls>
          <c:showLegendKey val="0"/>
          <c:showVal val="1"/>
          <c:showCatName val="0"/>
          <c:showSerName val="0"/>
          <c:showPercent val="0"/>
          <c:showBubbleSize val="0"/>
        </c:dLbls>
        <c:gapWidth val="150"/>
        <c:overlap val="-25"/>
        <c:axId val="87821696"/>
        <c:axId val="88306816"/>
      </c:barChart>
      <c:catAx>
        <c:axId val="87821696"/>
        <c:scaling>
          <c:orientation val="minMax"/>
        </c:scaling>
        <c:delete val="0"/>
        <c:axPos val="b"/>
        <c:numFmt formatCode="General" sourceLinked="0"/>
        <c:majorTickMark val="none"/>
        <c:minorTickMark val="none"/>
        <c:tickLblPos val="nextTo"/>
        <c:txPr>
          <a:bodyPr/>
          <a:lstStyle/>
          <a:p>
            <a:pPr>
              <a:defRPr sz="2800"/>
            </a:pPr>
            <a:endParaRPr lang="en-US"/>
          </a:p>
        </c:txPr>
        <c:crossAx val="88306816"/>
        <c:crosses val="autoZero"/>
        <c:auto val="1"/>
        <c:lblAlgn val="ctr"/>
        <c:lblOffset val="100"/>
        <c:noMultiLvlLbl val="0"/>
      </c:catAx>
      <c:valAx>
        <c:axId val="88306816"/>
        <c:scaling>
          <c:orientation val="minMax"/>
        </c:scaling>
        <c:delete val="1"/>
        <c:axPos val="l"/>
        <c:numFmt formatCode="###0.0%" sourceLinked="1"/>
        <c:majorTickMark val="none"/>
        <c:minorTickMark val="none"/>
        <c:tickLblPos val="nextTo"/>
        <c:crossAx val="87821696"/>
        <c:crosses val="autoZero"/>
        <c:crossBetween val="between"/>
      </c:valAx>
    </c:plotArea>
    <c:legend>
      <c:legendPos val="t"/>
      <c:layout>
        <c:manualLayout>
          <c:xMode val="edge"/>
          <c:yMode val="edge"/>
          <c:x val="8.5491259347298641E-3"/>
          <c:y val="1.7241379310344827E-2"/>
          <c:w val="0.94359357202991145"/>
          <c:h val="8.0239840709566482E-2"/>
        </c:manualLayout>
      </c:layout>
      <c:overlay val="0"/>
      <c:txPr>
        <a:bodyPr/>
        <a:lstStyle/>
        <a:p>
          <a:pPr>
            <a:defRPr sz="2400"/>
          </a:pPr>
          <a:endParaRPr lang="en-US"/>
        </a:p>
      </c:txPr>
    </c:legend>
    <c:plotVisOnly val="1"/>
    <c:dispBlanksAs val="gap"/>
    <c:showDLblsOverMax val="0"/>
  </c:chart>
  <c:txPr>
    <a:bodyPr/>
    <a:lstStyle/>
    <a:p>
      <a:pPr>
        <a:defRPr sz="20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 42-44 &amp; 19-20'!$C$66:$C$67</c:f>
              <c:strCache>
                <c:ptCount val="1"/>
                <c:pt idx="0">
                  <c:v>Summer</c:v>
                </c:pt>
              </c:strCache>
            </c:strRef>
          </c:tx>
          <c:spPr>
            <a:solidFill>
              <a:srgbClr val="00B050"/>
            </a:solidFill>
          </c:spPr>
          <c:invertIfNegative val="0"/>
          <c:dLbls>
            <c:dLbl>
              <c:idx val="0"/>
              <c:spPr/>
              <c:txPr>
                <a:bodyPr/>
                <a:lstStyle/>
                <a:p>
                  <a:pPr>
                    <a:defRPr>
                      <a:solidFill>
                        <a:schemeClr val="tx1"/>
                      </a:solidFill>
                    </a:defRPr>
                  </a:pPr>
                  <a:endParaRPr lang="en-US"/>
                </a:p>
              </c:txPr>
              <c:showLegendKey val="0"/>
              <c:showVal val="1"/>
              <c:showCatName val="0"/>
              <c:showSerName val="0"/>
              <c:showPercent val="0"/>
              <c:showBubbleSize val="0"/>
            </c:dLbl>
            <c:spPr>
              <a:noFill/>
              <a:ln>
                <a:noFill/>
              </a:ln>
              <a:effectLst/>
            </c:spPr>
            <c:txPr>
              <a:bodyPr/>
              <a:lstStyle/>
              <a:p>
                <a:pPr>
                  <a:defRPr>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'Q 42-44 &amp; 19-20'!$A$68:$B$69</c:f>
              <c:multiLvlStrCache>
                <c:ptCount val="2"/>
                <c:lvl>
                  <c:pt idx="0">
                    <c:v>Poor to Bad Health</c:v>
                  </c:pt>
                  <c:pt idx="1">
                    <c:v>Good to Excellent Health</c:v>
                  </c:pt>
                </c:lvl>
                <c:lvl>
                  <c:pt idx="0">
                    <c:v>SRRH between Season (P =n.s)</c:v>
                  </c:pt>
                </c:lvl>
              </c:multiLvlStrCache>
            </c:multiLvlStrRef>
          </c:cat>
          <c:val>
            <c:numRef>
              <c:f>'Q 42-44 &amp; 19-20'!$C$68:$C$69</c:f>
              <c:numCache>
                <c:formatCode>###0.0%</c:formatCode>
                <c:ptCount val="2"/>
                <c:pt idx="0">
                  <c:v>0.80263157894736847</c:v>
                </c:pt>
                <c:pt idx="1">
                  <c:v>0.19736842105263158</c:v>
                </c:pt>
              </c:numCache>
            </c:numRef>
          </c:val>
        </c:ser>
        <c:ser>
          <c:idx val="1"/>
          <c:order val="1"/>
          <c:tx>
            <c:strRef>
              <c:f>'Q 42-44 &amp; 19-20'!$D$66:$D$67</c:f>
              <c:strCache>
                <c:ptCount val="1"/>
                <c:pt idx="0">
                  <c:v>Winter</c:v>
                </c:pt>
              </c:strCache>
            </c:strRef>
          </c:tx>
          <c:invertIfNegative val="0"/>
          <c:dLbls>
            <c:dLbl>
              <c:idx val="0"/>
              <c:spPr/>
              <c:txPr>
                <a:bodyPr/>
                <a:lstStyle/>
                <a:p>
                  <a:pPr>
                    <a:defRPr sz="3200">
                      <a:solidFill>
                        <a:srgbClr val="FF0000"/>
                      </a:solidFill>
                    </a:defRPr>
                  </a:pPr>
                  <a:endParaRPr lang="en-US"/>
                </a:p>
              </c:txPr>
              <c:showLegendKey val="0"/>
              <c:showVal val="1"/>
              <c:showCatName val="0"/>
              <c:showSerName val="0"/>
              <c:showPercent val="0"/>
              <c:showBubbleSize val="0"/>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'Q 42-44 &amp; 19-20'!$A$68:$B$69</c:f>
              <c:multiLvlStrCache>
                <c:ptCount val="2"/>
                <c:lvl>
                  <c:pt idx="0">
                    <c:v>Poor to Bad Health</c:v>
                  </c:pt>
                  <c:pt idx="1">
                    <c:v>Good to Excellent Health</c:v>
                  </c:pt>
                </c:lvl>
                <c:lvl>
                  <c:pt idx="0">
                    <c:v>SRRH between Season (P =n.s)</c:v>
                  </c:pt>
                </c:lvl>
              </c:multiLvlStrCache>
            </c:multiLvlStrRef>
          </c:cat>
          <c:val>
            <c:numRef>
              <c:f>'Q 42-44 &amp; 19-20'!$D$68:$D$69</c:f>
              <c:numCache>
                <c:formatCode>###0.0%</c:formatCode>
                <c:ptCount val="2"/>
                <c:pt idx="0">
                  <c:v>0.69333333333333347</c:v>
                </c:pt>
                <c:pt idx="1">
                  <c:v>0.30666666666666664</c:v>
                </c:pt>
              </c:numCache>
            </c:numRef>
          </c:val>
        </c:ser>
        <c:dLbls>
          <c:showLegendKey val="0"/>
          <c:showVal val="1"/>
          <c:showCatName val="0"/>
          <c:showSerName val="0"/>
          <c:showPercent val="0"/>
          <c:showBubbleSize val="0"/>
        </c:dLbls>
        <c:gapWidth val="150"/>
        <c:overlap val="-25"/>
        <c:axId val="88584576"/>
        <c:axId val="88586112"/>
      </c:barChart>
      <c:catAx>
        <c:axId val="88584576"/>
        <c:scaling>
          <c:orientation val="minMax"/>
        </c:scaling>
        <c:delete val="0"/>
        <c:axPos val="b"/>
        <c:numFmt formatCode="General" sourceLinked="0"/>
        <c:majorTickMark val="none"/>
        <c:minorTickMark val="none"/>
        <c:tickLblPos val="nextTo"/>
        <c:txPr>
          <a:bodyPr/>
          <a:lstStyle/>
          <a:p>
            <a:pPr>
              <a:defRPr sz="2800"/>
            </a:pPr>
            <a:endParaRPr lang="en-US"/>
          </a:p>
        </c:txPr>
        <c:crossAx val="88586112"/>
        <c:crosses val="autoZero"/>
        <c:auto val="1"/>
        <c:lblAlgn val="ctr"/>
        <c:lblOffset val="100"/>
        <c:noMultiLvlLbl val="0"/>
      </c:catAx>
      <c:valAx>
        <c:axId val="88586112"/>
        <c:scaling>
          <c:orientation val="minMax"/>
        </c:scaling>
        <c:delete val="1"/>
        <c:axPos val="l"/>
        <c:numFmt formatCode="###0.0%" sourceLinked="1"/>
        <c:majorTickMark val="out"/>
        <c:minorTickMark val="none"/>
        <c:tickLblPos val="nextTo"/>
        <c:crossAx val="88584576"/>
        <c:crosses val="autoZero"/>
        <c:crossBetween val="between"/>
      </c:valAx>
    </c:plotArea>
    <c:legend>
      <c:legendPos val="t"/>
      <c:layout>
        <c:manualLayout>
          <c:xMode val="edge"/>
          <c:yMode val="edge"/>
          <c:x val="6.5773403324584423E-2"/>
          <c:y val="1.7241379310344827E-2"/>
          <c:w val="0.90496112985876775"/>
          <c:h val="8.0239840709566482E-2"/>
        </c:manualLayout>
      </c:layout>
      <c:overlay val="0"/>
      <c:txPr>
        <a:bodyPr/>
        <a:lstStyle/>
        <a:p>
          <a:pPr>
            <a:defRPr sz="2400"/>
          </a:pPr>
          <a:endParaRPr lang="en-US"/>
        </a:p>
      </c:txPr>
    </c:legend>
    <c:plotVisOnly val="1"/>
    <c:dispBlanksAs val="gap"/>
    <c:showDLblsOverMax val="0"/>
  </c:chart>
  <c:txPr>
    <a:bodyPr/>
    <a:lstStyle/>
    <a:p>
      <a:pPr>
        <a:defRPr sz="20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3200" dirty="0">
                <a:solidFill>
                  <a:srgbClr val="FF0000"/>
                </a:solidFill>
              </a:rPr>
              <a:t>Summer</a:t>
            </a:r>
            <a:r>
              <a:rPr lang="en-US" dirty="0">
                <a:solidFill>
                  <a:srgbClr val="FF0000"/>
                </a:solidFill>
              </a:rPr>
              <a:t> </a:t>
            </a:r>
            <a:r>
              <a:rPr lang="en-US" dirty="0"/>
              <a:t>Mean value</a:t>
            </a:r>
          </a:p>
        </c:rich>
      </c:tx>
      <c:layout>
        <c:manualLayout>
          <c:xMode val="edge"/>
          <c:yMode val="edge"/>
          <c:x val="0.13192616253157036"/>
          <c:y val="1.8728050761373911E-2"/>
        </c:manualLayout>
      </c:layout>
      <c:overlay val="0"/>
    </c:title>
    <c:autoTitleDeleted val="0"/>
    <c:plotArea>
      <c:layout/>
      <c:barChart>
        <c:barDir val="col"/>
        <c:grouping val="clustered"/>
        <c:varyColors val="0"/>
        <c:ser>
          <c:idx val="0"/>
          <c:order val="0"/>
          <c:tx>
            <c:strRef>
              <c:f>'SRH vs SRRH'!$A$56:$B$56</c:f>
              <c:strCache>
                <c:ptCount val="1"/>
                <c:pt idx="0">
                  <c:v>Sumer Mean value</c:v>
                </c:pt>
              </c:strCache>
            </c:strRef>
          </c:tx>
          <c:invertIfNegative val="0"/>
          <c:dPt>
            <c:idx val="0"/>
            <c:invertIfNegative val="0"/>
            <c:bubble3D val="0"/>
            <c:spPr>
              <a:solidFill>
                <a:schemeClr val="accent2">
                  <a:lumMod val="75000"/>
                </a:schemeClr>
              </a:solidFill>
            </c:spPr>
          </c:dPt>
          <c:dPt>
            <c:idx val="1"/>
            <c:invertIfNegative val="0"/>
            <c:bubble3D val="0"/>
            <c:spPr>
              <a:solidFill>
                <a:schemeClr val="accent5"/>
              </a:solidFill>
            </c:spPr>
          </c:dPt>
          <c:dPt>
            <c:idx val="2"/>
            <c:invertIfNegative val="0"/>
            <c:bubble3D val="0"/>
            <c:spPr>
              <a:solidFill>
                <a:srgbClr val="7030A0"/>
              </a:solidFill>
            </c:spPr>
          </c:dPt>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'SRH vs SRRH'!$C$55:$E$55</c:f>
              <c:strCache>
                <c:ptCount val="3"/>
                <c:pt idx="0">
                  <c:v>SRH </c:v>
                </c:pt>
                <c:pt idx="1">
                  <c:v> SRRH </c:v>
                </c:pt>
                <c:pt idx="2">
                  <c:v>Correlation (P&lt;0.001)</c:v>
                </c:pt>
              </c:strCache>
            </c:strRef>
          </c:cat>
          <c:val>
            <c:numRef>
              <c:f>'SRH vs SRRH'!$C$56:$E$56</c:f>
              <c:numCache>
                <c:formatCode>###0.00</c:formatCode>
                <c:ptCount val="3"/>
                <c:pt idx="0">
                  <c:v>2.4078947368421053</c:v>
                </c:pt>
                <c:pt idx="1">
                  <c:v>2.0394736842105261</c:v>
                </c:pt>
                <c:pt idx="2" formatCode="General">
                  <c:v>0.66</c:v>
                </c:pt>
              </c:numCache>
            </c:numRef>
          </c:val>
        </c:ser>
        <c:dLbls>
          <c:showLegendKey val="0"/>
          <c:showVal val="1"/>
          <c:showCatName val="0"/>
          <c:showSerName val="0"/>
          <c:showPercent val="0"/>
          <c:showBubbleSize val="0"/>
        </c:dLbls>
        <c:gapWidth val="150"/>
        <c:overlap val="-25"/>
        <c:axId val="88594304"/>
        <c:axId val="89134976"/>
      </c:barChart>
      <c:catAx>
        <c:axId val="88594304"/>
        <c:scaling>
          <c:orientation val="minMax"/>
        </c:scaling>
        <c:delete val="0"/>
        <c:axPos val="b"/>
        <c:numFmt formatCode="General" sourceLinked="0"/>
        <c:majorTickMark val="none"/>
        <c:minorTickMark val="none"/>
        <c:tickLblPos val="nextTo"/>
        <c:crossAx val="89134976"/>
        <c:crosses val="autoZero"/>
        <c:auto val="1"/>
        <c:lblAlgn val="ctr"/>
        <c:lblOffset val="100"/>
        <c:noMultiLvlLbl val="0"/>
      </c:catAx>
      <c:valAx>
        <c:axId val="89134976"/>
        <c:scaling>
          <c:orientation val="minMax"/>
        </c:scaling>
        <c:delete val="1"/>
        <c:axPos val="l"/>
        <c:numFmt formatCode="###0.00" sourceLinked="1"/>
        <c:majorTickMark val="out"/>
        <c:minorTickMark val="none"/>
        <c:tickLblPos val="nextTo"/>
        <c:crossAx val="88594304"/>
        <c:crosses val="autoZero"/>
        <c:crossBetween val="between"/>
      </c:valAx>
    </c:plotArea>
    <c:plotVisOnly val="1"/>
    <c:dispBlanksAs val="gap"/>
    <c:showDLblsOverMax val="0"/>
  </c:chart>
  <c:txPr>
    <a:bodyPr/>
    <a:lstStyle/>
    <a:p>
      <a:pPr>
        <a:defRPr sz="18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3200" u="sng" dirty="0">
                <a:solidFill>
                  <a:srgbClr val="FF0000"/>
                </a:solidFill>
              </a:rPr>
              <a:t>Winter</a:t>
            </a:r>
            <a:r>
              <a:rPr lang="en-US" dirty="0"/>
              <a:t> Mean value</a:t>
            </a:r>
          </a:p>
        </c:rich>
      </c:tx>
      <c:layout/>
      <c:overlay val="0"/>
    </c:title>
    <c:autoTitleDeleted val="0"/>
    <c:plotArea>
      <c:layout>
        <c:manualLayout>
          <c:layoutTarget val="inner"/>
          <c:xMode val="edge"/>
          <c:yMode val="edge"/>
          <c:x val="3.7735849056603772E-2"/>
          <c:y val="0.44135408758734679"/>
          <c:w val="0.9308176100628931"/>
          <c:h val="0.42275701097265089"/>
        </c:manualLayout>
      </c:layout>
      <c:barChart>
        <c:barDir val="col"/>
        <c:grouping val="clustered"/>
        <c:varyColors val="0"/>
        <c:ser>
          <c:idx val="0"/>
          <c:order val="0"/>
          <c:tx>
            <c:strRef>
              <c:f>'SRH vs SRRH'!$A$61:$B$61</c:f>
              <c:strCache>
                <c:ptCount val="1"/>
                <c:pt idx="0">
                  <c:v>Winter Mean value</c:v>
                </c:pt>
              </c:strCache>
            </c:strRef>
          </c:tx>
          <c:invertIfNegative val="0"/>
          <c:dPt>
            <c:idx val="0"/>
            <c:invertIfNegative val="0"/>
            <c:bubble3D val="0"/>
            <c:spPr>
              <a:solidFill>
                <a:schemeClr val="accent2">
                  <a:lumMod val="75000"/>
                </a:schemeClr>
              </a:solidFill>
            </c:spPr>
          </c:dPt>
          <c:dPt>
            <c:idx val="1"/>
            <c:invertIfNegative val="0"/>
            <c:bubble3D val="0"/>
            <c:spPr>
              <a:solidFill>
                <a:schemeClr val="accent5"/>
              </a:solidFill>
            </c:spPr>
          </c:dPt>
          <c:dPt>
            <c:idx val="2"/>
            <c:invertIfNegative val="0"/>
            <c:bubble3D val="0"/>
            <c:spPr>
              <a:solidFill>
                <a:srgbClr val="7030A0"/>
              </a:solidFill>
            </c:spPr>
          </c:dPt>
          <c:dLbls>
            <c:dLbl>
              <c:idx val="0"/>
              <c:layout/>
              <c:tx>
                <c:rich>
                  <a:bodyPr/>
                  <a:lstStyle/>
                  <a:p>
                    <a:r>
                      <a:rPr lang="en-US" sz="2400"/>
                      <a:t>2.28</a:t>
                    </a:r>
                  </a:p>
                </c:rich>
              </c:tx>
              <c:showLegendKey val="0"/>
              <c:showVal val="1"/>
              <c:showCatName val="0"/>
              <c:showSerName val="0"/>
              <c:showPercent val="0"/>
              <c:showBubbleSize val="0"/>
            </c:dLbl>
            <c:dLbl>
              <c:idx val="2"/>
              <c:spPr>
                <a:noFill/>
                <a:ln>
                  <a:noFill/>
                </a:ln>
                <a:effectLst/>
              </c:spPr>
              <c:txPr>
                <a:bodyPr/>
                <a:lstStyle/>
                <a:p>
                  <a:pPr>
                    <a:defRPr sz="2800"/>
                  </a:pPr>
                  <a:endParaRPr lang="en-US"/>
                </a:p>
              </c:txPr>
              <c:showLegendKey val="0"/>
              <c:showVal val="1"/>
              <c:showCatName val="0"/>
              <c:showSerName val="0"/>
              <c:showPercent val="0"/>
              <c:showBubbleSize val="0"/>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'SRH vs SRRH'!$C$60:$F$60</c:f>
              <c:strCache>
                <c:ptCount val="3"/>
                <c:pt idx="0">
                  <c:v>SRH  </c:v>
                </c:pt>
                <c:pt idx="1">
                  <c:v> SRRH </c:v>
                </c:pt>
                <c:pt idx="2">
                  <c:v>Correlation (P&lt;p.o1)</c:v>
                </c:pt>
              </c:strCache>
            </c:strRef>
          </c:cat>
          <c:val>
            <c:numRef>
              <c:f>'SRH vs SRRH'!$C$61:$F$61</c:f>
              <c:numCache>
                <c:formatCode>###0.00</c:formatCode>
                <c:ptCount val="4"/>
                <c:pt idx="0">
                  <c:v>2.2799999999999998</c:v>
                </c:pt>
                <c:pt idx="1">
                  <c:v>2.0933333333333333</c:v>
                </c:pt>
                <c:pt idx="2" formatCode="General">
                  <c:v>0.72</c:v>
                </c:pt>
              </c:numCache>
            </c:numRef>
          </c:val>
        </c:ser>
        <c:dLbls>
          <c:showLegendKey val="0"/>
          <c:showVal val="1"/>
          <c:showCatName val="0"/>
          <c:showSerName val="0"/>
          <c:showPercent val="0"/>
          <c:showBubbleSize val="0"/>
        </c:dLbls>
        <c:gapWidth val="150"/>
        <c:overlap val="-25"/>
        <c:axId val="89271680"/>
        <c:axId val="89298048"/>
      </c:barChart>
      <c:catAx>
        <c:axId val="89271680"/>
        <c:scaling>
          <c:orientation val="minMax"/>
        </c:scaling>
        <c:delete val="0"/>
        <c:axPos val="b"/>
        <c:numFmt formatCode="General" sourceLinked="0"/>
        <c:majorTickMark val="none"/>
        <c:minorTickMark val="none"/>
        <c:tickLblPos val="nextTo"/>
        <c:txPr>
          <a:bodyPr/>
          <a:lstStyle/>
          <a:p>
            <a:pPr>
              <a:defRPr sz="1200"/>
            </a:pPr>
            <a:endParaRPr lang="en-US"/>
          </a:p>
        </c:txPr>
        <c:crossAx val="89298048"/>
        <c:crosses val="autoZero"/>
        <c:auto val="1"/>
        <c:lblAlgn val="ctr"/>
        <c:lblOffset val="100"/>
        <c:noMultiLvlLbl val="0"/>
      </c:catAx>
      <c:valAx>
        <c:axId val="89298048"/>
        <c:scaling>
          <c:orientation val="minMax"/>
        </c:scaling>
        <c:delete val="1"/>
        <c:axPos val="l"/>
        <c:numFmt formatCode="###0.00" sourceLinked="1"/>
        <c:majorTickMark val="out"/>
        <c:minorTickMark val="none"/>
        <c:tickLblPos val="nextTo"/>
        <c:crossAx val="89271680"/>
        <c:crosses val="autoZero"/>
        <c:crossBetween val="between"/>
      </c:valAx>
    </c:plotArea>
    <c:plotVisOnly val="1"/>
    <c:dispBlanksAs val="gap"/>
    <c:showDLblsOverMax val="0"/>
  </c:chart>
  <c:txPr>
    <a:bodyPr/>
    <a:lstStyle/>
    <a:p>
      <a:pPr>
        <a:defRPr sz="1600" b="1">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0.09804</cdr:x>
      <cdr:y>0.52632</cdr:y>
    </cdr:from>
    <cdr:to>
      <cdr:x>0.51961</cdr:x>
      <cdr:y>0.64912</cdr:y>
    </cdr:to>
    <cdr:sp macro="" textlink="">
      <cdr:nvSpPr>
        <cdr:cNvPr id="2" name="TextBox 1"/>
        <cdr:cNvSpPr txBox="1"/>
      </cdr:nvSpPr>
      <cdr:spPr>
        <a:xfrm xmlns:a="http://schemas.openxmlformats.org/drawingml/2006/main">
          <a:off x="762000" y="2286000"/>
          <a:ext cx="3276600" cy="533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3200" b="1" u="sng" dirty="0" smtClean="0">
              <a:solidFill>
                <a:srgbClr val="FF0000"/>
              </a:solidFill>
              <a:latin typeface="Times New Roman" panose="02020603050405020304" pitchFamily="18" charset="0"/>
              <a:cs typeface="Times New Roman" panose="02020603050405020304" pitchFamily="18" charset="0"/>
            </a:rPr>
            <a:t>17.3% for Both</a:t>
          </a:r>
          <a:endParaRPr lang="en-US" sz="3200" b="1" u="sng" dirty="0">
            <a:solidFill>
              <a:srgbClr val="FF0000"/>
            </a:solidFill>
            <a:latin typeface="Times New Roman" panose="02020603050405020304" pitchFamily="18" charset="0"/>
            <a:cs typeface="Times New Roman" panose="02020603050405020304" pitchFamily="18"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0.08571</cdr:x>
      <cdr:y>0.42553</cdr:y>
    </cdr:from>
    <cdr:to>
      <cdr:x>0.40952</cdr:x>
      <cdr:y>0.51064</cdr:y>
    </cdr:to>
    <cdr:sp macro="" textlink="">
      <cdr:nvSpPr>
        <cdr:cNvPr id="2" name="TextBox 1"/>
        <cdr:cNvSpPr txBox="1"/>
      </cdr:nvSpPr>
      <cdr:spPr>
        <a:xfrm xmlns:a="http://schemas.openxmlformats.org/drawingml/2006/main">
          <a:off x="685800" y="1524000"/>
          <a:ext cx="2590800" cy="304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0.08571</cdr:x>
      <cdr:y>0.23404</cdr:y>
    </cdr:from>
    <cdr:to>
      <cdr:x>0.50476</cdr:x>
      <cdr:y>0.51064</cdr:y>
    </cdr:to>
    <cdr:sp macro="" textlink="">
      <cdr:nvSpPr>
        <cdr:cNvPr id="3" name="TextBox 2"/>
        <cdr:cNvSpPr txBox="1"/>
      </cdr:nvSpPr>
      <cdr:spPr>
        <a:xfrm xmlns:a="http://schemas.openxmlformats.org/drawingml/2006/main">
          <a:off x="685766" y="838201"/>
          <a:ext cx="3352834" cy="99060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3200" b="1" u="sng" dirty="0" smtClean="0">
              <a:solidFill>
                <a:srgbClr val="FF0000"/>
              </a:solidFill>
              <a:latin typeface="Times New Roman" panose="02020603050405020304" pitchFamily="18" charset="0"/>
              <a:cs typeface="Times New Roman" panose="02020603050405020304" pitchFamily="18" charset="0"/>
            </a:rPr>
            <a:t>16% for Both</a:t>
          </a:r>
          <a:endParaRPr lang="en-US" sz="3200" b="1" u="sng" dirty="0">
            <a:solidFill>
              <a:srgbClr val="FF0000"/>
            </a:solidFill>
            <a:latin typeface="Times New Roman" panose="02020603050405020304" pitchFamily="18" charset="0"/>
            <a:cs typeface="Times New Roman" panose="02020603050405020304" pitchFamily="18"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0.58</cdr:x>
      <cdr:y>0.07222</cdr:y>
    </cdr:from>
    <cdr:to>
      <cdr:x>0.98333</cdr:x>
      <cdr:y>0.25833</cdr:y>
    </cdr:to>
    <cdr:sp macro="" textlink="">
      <cdr:nvSpPr>
        <cdr:cNvPr id="2" name="TextBox 1"/>
        <cdr:cNvSpPr txBox="1"/>
      </cdr:nvSpPr>
      <cdr:spPr>
        <a:xfrm xmlns:a="http://schemas.openxmlformats.org/drawingml/2006/main">
          <a:off x="2651760" y="198120"/>
          <a:ext cx="1844040" cy="5105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200" b="1"/>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3550"/>
          </a:xfrm>
          <a:prstGeom prst="rect">
            <a:avLst/>
          </a:prstGeom>
        </p:spPr>
        <p:txBody>
          <a:bodyPr vert="horz" lIns="92885" tIns="46442" rIns="92885" bIns="46442" rtlCol="0"/>
          <a:lstStyle>
            <a:lvl1pPr algn="l">
              <a:defRPr sz="1200"/>
            </a:lvl1pPr>
          </a:lstStyle>
          <a:p>
            <a:endParaRPr lang="en-US"/>
          </a:p>
        </p:txBody>
      </p:sp>
      <p:sp>
        <p:nvSpPr>
          <p:cNvPr id="3" name="Date Placeholder 2"/>
          <p:cNvSpPr>
            <a:spLocks noGrp="1"/>
          </p:cNvSpPr>
          <p:nvPr>
            <p:ph type="dt" idx="1"/>
          </p:nvPr>
        </p:nvSpPr>
        <p:spPr>
          <a:xfrm>
            <a:off x="3956550" y="0"/>
            <a:ext cx="3026833" cy="463550"/>
          </a:xfrm>
          <a:prstGeom prst="rect">
            <a:avLst/>
          </a:prstGeom>
        </p:spPr>
        <p:txBody>
          <a:bodyPr vert="horz" lIns="92885" tIns="46442" rIns="92885" bIns="46442" rtlCol="0"/>
          <a:lstStyle>
            <a:lvl1pPr algn="r">
              <a:defRPr sz="1200"/>
            </a:lvl1pPr>
          </a:lstStyle>
          <a:p>
            <a:fld id="{E972303D-ED70-4439-B499-9ED2FBB9437E}" type="datetimeFigureOut">
              <a:rPr lang="en-US" smtClean="0"/>
              <a:t>9/9/2016</a:t>
            </a:fld>
            <a:endParaRPr lang="en-US"/>
          </a:p>
        </p:txBody>
      </p:sp>
      <p:sp>
        <p:nvSpPr>
          <p:cNvPr id="4" name="Slide Image Placeholder 3"/>
          <p:cNvSpPr>
            <a:spLocks noGrp="1" noRot="1" noChangeAspect="1"/>
          </p:cNvSpPr>
          <p:nvPr>
            <p:ph type="sldImg" idx="2"/>
          </p:nvPr>
        </p:nvSpPr>
        <p:spPr>
          <a:xfrm>
            <a:off x="1174750" y="695325"/>
            <a:ext cx="4635500" cy="3476625"/>
          </a:xfrm>
          <a:prstGeom prst="rect">
            <a:avLst/>
          </a:prstGeom>
          <a:noFill/>
          <a:ln w="12700">
            <a:solidFill>
              <a:prstClr val="black"/>
            </a:solidFill>
          </a:ln>
        </p:spPr>
        <p:txBody>
          <a:bodyPr vert="horz" lIns="92885" tIns="46442" rIns="92885" bIns="46442" rtlCol="0" anchor="ctr"/>
          <a:lstStyle/>
          <a:p>
            <a:endParaRPr lang="en-US"/>
          </a:p>
        </p:txBody>
      </p:sp>
      <p:sp>
        <p:nvSpPr>
          <p:cNvPr id="5" name="Notes Placeholder 4"/>
          <p:cNvSpPr>
            <a:spLocks noGrp="1"/>
          </p:cNvSpPr>
          <p:nvPr>
            <p:ph type="body" sz="quarter" idx="3"/>
          </p:nvPr>
        </p:nvSpPr>
        <p:spPr>
          <a:xfrm>
            <a:off x="698500" y="4403725"/>
            <a:ext cx="5588000" cy="4171950"/>
          </a:xfrm>
          <a:prstGeom prst="rect">
            <a:avLst/>
          </a:prstGeom>
        </p:spPr>
        <p:txBody>
          <a:bodyPr vert="horz" lIns="92885" tIns="46442" rIns="92885" bIns="4644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05841"/>
            <a:ext cx="3026833" cy="463550"/>
          </a:xfrm>
          <a:prstGeom prst="rect">
            <a:avLst/>
          </a:prstGeom>
        </p:spPr>
        <p:txBody>
          <a:bodyPr vert="horz" lIns="92885" tIns="46442" rIns="92885" bIns="46442"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05841"/>
            <a:ext cx="3026833" cy="463550"/>
          </a:xfrm>
          <a:prstGeom prst="rect">
            <a:avLst/>
          </a:prstGeom>
        </p:spPr>
        <p:txBody>
          <a:bodyPr vert="horz" lIns="92885" tIns="46442" rIns="92885" bIns="46442" rtlCol="0" anchor="b"/>
          <a:lstStyle>
            <a:lvl1pPr algn="r">
              <a:defRPr sz="1200"/>
            </a:lvl1pPr>
          </a:lstStyle>
          <a:p>
            <a:fld id="{8BFE6E11-98E7-483D-A657-313B7BCF383A}" type="slidenum">
              <a:rPr lang="en-US" smtClean="0"/>
              <a:t>‹#›</a:t>
            </a:fld>
            <a:endParaRPr lang="en-US"/>
          </a:p>
        </p:txBody>
      </p:sp>
    </p:spTree>
    <p:extLst>
      <p:ext uri="{BB962C8B-B14F-4D97-AF65-F5344CB8AC3E}">
        <p14:creationId xmlns:p14="http://schemas.microsoft.com/office/powerpoint/2010/main" val="865720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BFE6E11-98E7-483D-A657-313B7BCF383A}" type="slidenum">
              <a:rPr lang="en-US" smtClean="0"/>
              <a:t>45</a:t>
            </a:fld>
            <a:endParaRPr lang="en-US"/>
          </a:p>
        </p:txBody>
      </p:sp>
    </p:spTree>
    <p:extLst>
      <p:ext uri="{BB962C8B-B14F-4D97-AF65-F5344CB8AC3E}">
        <p14:creationId xmlns:p14="http://schemas.microsoft.com/office/powerpoint/2010/main" val="3746384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5F169B9-3488-4B42-A4EE-68025AD98CE1}" type="datetime1">
              <a:rPr lang="en-US" smtClean="0"/>
              <a:t>9/9/2016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57CB27-4B9B-43A0-AC36-6C05F3985EF5}" type="slidenum">
              <a:rPr lang="en-US" smtClean="0"/>
              <a:t>‹#›</a:t>
            </a:fld>
            <a:endParaRPr lang="en-US" dirty="0"/>
          </a:p>
        </p:txBody>
      </p:sp>
    </p:spTree>
    <p:extLst>
      <p:ext uri="{BB962C8B-B14F-4D97-AF65-F5344CB8AC3E}">
        <p14:creationId xmlns:p14="http://schemas.microsoft.com/office/powerpoint/2010/main" val="51951569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492CDD-4B83-4B69-AB7A-68EBEE0F1316}" type="datetime1">
              <a:rPr lang="en-US" smtClean="0"/>
              <a:t>9/9/2016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57CB27-4B9B-43A0-AC36-6C05F3985EF5}" type="slidenum">
              <a:rPr lang="en-US" smtClean="0"/>
              <a:t>‹#›</a:t>
            </a:fld>
            <a:endParaRPr lang="en-US"/>
          </a:p>
        </p:txBody>
      </p:sp>
    </p:spTree>
    <p:extLst>
      <p:ext uri="{BB962C8B-B14F-4D97-AF65-F5344CB8AC3E}">
        <p14:creationId xmlns:p14="http://schemas.microsoft.com/office/powerpoint/2010/main" val="2142930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6BBD99A-3859-4DEE-9DB5-6701782E2FF1}" type="datetime1">
              <a:rPr lang="en-US" smtClean="0"/>
              <a:t>9/9/2016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57CB27-4B9B-43A0-AC36-6C05F3985EF5}" type="slidenum">
              <a:rPr lang="en-US" smtClean="0"/>
              <a:t>‹#›</a:t>
            </a:fld>
            <a:endParaRPr lang="en-US"/>
          </a:p>
        </p:txBody>
      </p:sp>
    </p:spTree>
    <p:extLst>
      <p:ext uri="{BB962C8B-B14F-4D97-AF65-F5344CB8AC3E}">
        <p14:creationId xmlns:p14="http://schemas.microsoft.com/office/powerpoint/2010/main" val="3304434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14A2E4-E1C4-4066-9037-E667075770A4}" type="datetime1">
              <a:rPr lang="en-US" smtClean="0"/>
              <a:t>9/9/2016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57CB27-4B9B-43A0-AC36-6C05F3985EF5}" type="slidenum">
              <a:rPr lang="en-US" smtClean="0"/>
              <a:t>‹#›</a:t>
            </a:fld>
            <a:endParaRPr lang="en-US"/>
          </a:p>
        </p:txBody>
      </p:sp>
    </p:spTree>
    <p:extLst>
      <p:ext uri="{BB962C8B-B14F-4D97-AF65-F5344CB8AC3E}">
        <p14:creationId xmlns:p14="http://schemas.microsoft.com/office/powerpoint/2010/main" val="1003326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760FA4F-BA8E-49C5-A3BB-267FD90D50D7}" type="datetime1">
              <a:rPr lang="en-US" smtClean="0"/>
              <a:t>9/9/2016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57CB27-4B9B-43A0-AC36-6C05F3985EF5}" type="slidenum">
              <a:rPr lang="en-US" smtClean="0"/>
              <a:t>‹#›</a:t>
            </a:fld>
            <a:endParaRPr lang="en-US"/>
          </a:p>
        </p:txBody>
      </p:sp>
    </p:spTree>
    <p:extLst>
      <p:ext uri="{BB962C8B-B14F-4D97-AF65-F5344CB8AC3E}">
        <p14:creationId xmlns:p14="http://schemas.microsoft.com/office/powerpoint/2010/main" val="1180485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4B1689-EB86-4AA8-9886-653D27A27550}" type="datetime1">
              <a:rPr lang="en-US" smtClean="0"/>
              <a:t>9/9/2016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57CB27-4B9B-43A0-AC36-6C05F3985EF5}" type="slidenum">
              <a:rPr lang="en-US" smtClean="0"/>
              <a:t>‹#›</a:t>
            </a:fld>
            <a:endParaRPr lang="en-US"/>
          </a:p>
        </p:txBody>
      </p:sp>
    </p:spTree>
    <p:extLst>
      <p:ext uri="{BB962C8B-B14F-4D97-AF65-F5344CB8AC3E}">
        <p14:creationId xmlns:p14="http://schemas.microsoft.com/office/powerpoint/2010/main" val="2584679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E4634E-B0D0-4548-A079-34C6A9224EFC}" type="datetime1">
              <a:rPr lang="en-US" smtClean="0"/>
              <a:t>9/9/2016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57CB27-4B9B-43A0-AC36-6C05F3985EF5}" type="slidenum">
              <a:rPr lang="en-US" smtClean="0"/>
              <a:t>‹#›</a:t>
            </a:fld>
            <a:endParaRPr lang="en-US"/>
          </a:p>
        </p:txBody>
      </p:sp>
    </p:spTree>
    <p:extLst>
      <p:ext uri="{BB962C8B-B14F-4D97-AF65-F5344CB8AC3E}">
        <p14:creationId xmlns:p14="http://schemas.microsoft.com/office/powerpoint/2010/main" val="323587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9C706D-5848-409D-AC33-E1CC84E42CE0}" type="datetime1">
              <a:rPr lang="en-US" smtClean="0"/>
              <a:t>9/9/2016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57CB27-4B9B-43A0-AC36-6C05F3985EF5}" type="slidenum">
              <a:rPr lang="en-US" smtClean="0"/>
              <a:t>‹#›</a:t>
            </a:fld>
            <a:endParaRPr lang="en-US"/>
          </a:p>
        </p:txBody>
      </p:sp>
    </p:spTree>
    <p:extLst>
      <p:ext uri="{BB962C8B-B14F-4D97-AF65-F5344CB8AC3E}">
        <p14:creationId xmlns:p14="http://schemas.microsoft.com/office/powerpoint/2010/main" val="14410677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0354F3-DBDC-4F0C-8555-E2C6C5A90B63}" type="datetime1">
              <a:rPr lang="en-US" smtClean="0"/>
              <a:t>9/9/2016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57CB27-4B9B-43A0-AC36-6C05F3985EF5}" type="slidenum">
              <a:rPr lang="en-US" smtClean="0"/>
              <a:t>‹#›</a:t>
            </a:fld>
            <a:endParaRPr lang="en-US"/>
          </a:p>
        </p:txBody>
      </p:sp>
    </p:spTree>
    <p:extLst>
      <p:ext uri="{BB962C8B-B14F-4D97-AF65-F5344CB8AC3E}">
        <p14:creationId xmlns:p14="http://schemas.microsoft.com/office/powerpoint/2010/main" val="2302411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FADA5F-313A-4974-A35D-21FE0035852D}" type="datetime1">
              <a:rPr lang="en-US" smtClean="0"/>
              <a:t>9/9/2016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57CB27-4B9B-43A0-AC36-6C05F3985EF5}" type="slidenum">
              <a:rPr lang="en-US" smtClean="0"/>
              <a:t>‹#›</a:t>
            </a:fld>
            <a:endParaRPr lang="en-US"/>
          </a:p>
        </p:txBody>
      </p:sp>
    </p:spTree>
    <p:extLst>
      <p:ext uri="{BB962C8B-B14F-4D97-AF65-F5344CB8AC3E}">
        <p14:creationId xmlns:p14="http://schemas.microsoft.com/office/powerpoint/2010/main" val="2773023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297AA2-1C73-4FE6-B911-19C619219273}" type="datetime1">
              <a:rPr lang="en-US" smtClean="0"/>
              <a:t>9/9/2016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57CB27-4B9B-43A0-AC36-6C05F3985EF5}" type="slidenum">
              <a:rPr lang="en-US" smtClean="0"/>
              <a:t>‹#›</a:t>
            </a:fld>
            <a:endParaRPr lang="en-US"/>
          </a:p>
        </p:txBody>
      </p:sp>
    </p:spTree>
    <p:extLst>
      <p:ext uri="{BB962C8B-B14F-4D97-AF65-F5344CB8AC3E}">
        <p14:creationId xmlns:p14="http://schemas.microsoft.com/office/powerpoint/2010/main" val="3442180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81200" y="152400"/>
            <a:ext cx="54102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65B6EC-BAF3-44D3-9241-2C32A5162C58}" type="datetime1">
              <a:rPr lang="en-US" smtClean="0"/>
              <a:t>9/9/2016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57CB27-4B9B-43A0-AC36-6C05F3985EF5}" type="slidenum">
              <a:rPr lang="en-US" smtClean="0"/>
              <a:t>‹#›</a:t>
            </a:fld>
            <a:endParaRPr lang="en-US"/>
          </a:p>
        </p:txBody>
      </p:sp>
      <p:pic>
        <p:nvPicPr>
          <p:cNvPr id="7" name="Picture 6" descr="C:\Users\jamilhi\AppData\Local\Microsoft\Windows\Temporary Internet Files\Content.Outlook\TTW9KNCG\college of human medicine.jpg"/>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6200" y="76200"/>
            <a:ext cx="1389380" cy="784860"/>
          </a:xfrm>
          <a:prstGeom prst="rect">
            <a:avLst/>
          </a:prstGeom>
          <a:noFill/>
          <a:ln>
            <a:noFill/>
          </a:ln>
        </p:spPr>
      </p:pic>
    </p:spTree>
    <p:extLst>
      <p:ext uri="{BB962C8B-B14F-4D97-AF65-F5344CB8AC3E}">
        <p14:creationId xmlns:p14="http://schemas.microsoft.com/office/powerpoint/2010/main" val="11375593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3200" kern="1200">
          <a:solidFill>
            <a:schemeClr val="tx1"/>
          </a:solidFill>
          <a:latin typeface="Times New Roman" panose="02020603050405020304" pitchFamily="18" charset="0"/>
          <a:ea typeface="+mj-ea"/>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chart" Target="../charts/chart35.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228600"/>
            <a:ext cx="7467600" cy="1470025"/>
          </a:xfrm>
        </p:spPr>
        <p:txBody>
          <a:bodyPr>
            <a:noAutofit/>
          </a:bodyPr>
          <a:lstStyle/>
          <a:p>
            <a:pPr lvl="0"/>
            <a:r>
              <a:rPr lang="en-US" b="1" dirty="0" smtClean="0"/>
              <a:t>The Impact of Air Pollution on Asthmatic Vulnerable Populations of Arab Americans in Detroit, Michigan, U.S</a:t>
            </a:r>
            <a:endParaRPr lang="en-US" b="1" dirty="0"/>
          </a:p>
        </p:txBody>
      </p:sp>
      <p:sp>
        <p:nvSpPr>
          <p:cNvPr id="3" name="Subtitle 2"/>
          <p:cNvSpPr>
            <a:spLocks noGrp="1"/>
          </p:cNvSpPr>
          <p:nvPr>
            <p:ph type="subTitle" idx="1"/>
          </p:nvPr>
        </p:nvSpPr>
        <p:spPr>
          <a:xfrm>
            <a:off x="533400" y="1981200"/>
            <a:ext cx="8305800" cy="4191000"/>
          </a:xfrm>
        </p:spPr>
        <p:txBody>
          <a:bodyPr>
            <a:normAutofit fontScale="85000" lnSpcReduction="10000"/>
          </a:bodyPr>
          <a:lstStyle/>
          <a:p>
            <a:pPr lvl="0" algn="l"/>
            <a:endParaRPr lang="en-US" sz="2600" b="1" u="sng" dirty="0">
              <a:solidFill>
                <a:schemeClr val="tx1"/>
              </a:solidFill>
            </a:endParaRPr>
          </a:p>
          <a:p>
            <a:pPr lvl="0" algn="l"/>
            <a:r>
              <a:rPr lang="en-US" sz="3100" b="1" u="sng" dirty="0" smtClean="0">
                <a:solidFill>
                  <a:schemeClr val="tx1"/>
                </a:solidFill>
              </a:rPr>
              <a:t>Presenter: </a:t>
            </a:r>
            <a:r>
              <a:rPr lang="en-US" sz="3100" b="1" dirty="0" smtClean="0">
                <a:solidFill>
                  <a:schemeClr val="tx1"/>
                </a:solidFill>
              </a:rPr>
              <a:t>Hikmet Jamil, MD, DVD, DIH, MSc, PhD</a:t>
            </a:r>
          </a:p>
          <a:p>
            <a:pPr lvl="0" algn="l"/>
            <a:r>
              <a:rPr lang="en-US" sz="3100" dirty="0" smtClean="0">
                <a:solidFill>
                  <a:schemeClr val="tx1"/>
                </a:solidFill>
              </a:rPr>
              <a:t>Department </a:t>
            </a:r>
            <a:r>
              <a:rPr lang="en-US" sz="3100" dirty="0">
                <a:solidFill>
                  <a:schemeClr val="tx1"/>
                </a:solidFill>
              </a:rPr>
              <a:t>of Family Medicine, College of Human Medicine, Michigan State University, East Lansing, MI, </a:t>
            </a:r>
            <a:r>
              <a:rPr lang="en-US" sz="3100" dirty="0" smtClean="0">
                <a:solidFill>
                  <a:schemeClr val="tx1"/>
                </a:solidFill>
              </a:rPr>
              <a:t>U.S</a:t>
            </a:r>
            <a:endParaRPr lang="en-US" sz="3100" dirty="0">
              <a:solidFill>
                <a:schemeClr val="tx1"/>
              </a:solidFill>
            </a:endParaRPr>
          </a:p>
          <a:p>
            <a:pPr algn="l"/>
            <a:endParaRPr lang="en-US" b="1" dirty="0" smtClean="0">
              <a:solidFill>
                <a:schemeClr val="tx1"/>
              </a:solidFill>
            </a:endParaRPr>
          </a:p>
          <a:p>
            <a:pPr algn="l"/>
            <a:r>
              <a:rPr lang="en-US" sz="2600" b="1" u="sng" dirty="0" smtClean="0">
                <a:solidFill>
                  <a:schemeClr val="tx1"/>
                </a:solidFill>
              </a:rPr>
              <a:t>Research Team: </a:t>
            </a:r>
            <a:r>
              <a:rPr lang="en-US" sz="2600" dirty="0" smtClean="0">
                <a:solidFill>
                  <a:schemeClr val="tx1"/>
                </a:solidFill>
              </a:rPr>
              <a:t>B.B</a:t>
            </a:r>
            <a:r>
              <a:rPr lang="en-US" sz="2600" dirty="0">
                <a:solidFill>
                  <a:schemeClr val="tx1"/>
                </a:solidFill>
              </a:rPr>
              <a:t>. </a:t>
            </a:r>
            <a:r>
              <a:rPr lang="en-US" sz="2600" dirty="0" smtClean="0">
                <a:solidFill>
                  <a:schemeClr val="tx1"/>
                </a:solidFill>
              </a:rPr>
              <a:t>Arnetz; J.R</a:t>
            </a:r>
            <a:r>
              <a:rPr lang="en-US" sz="2600" dirty="0">
                <a:solidFill>
                  <a:schemeClr val="tx1"/>
                </a:solidFill>
              </a:rPr>
              <a:t>. </a:t>
            </a:r>
            <a:r>
              <a:rPr lang="en-US" sz="2600" dirty="0" err="1" smtClean="0">
                <a:solidFill>
                  <a:schemeClr val="tx1"/>
                </a:solidFill>
              </a:rPr>
              <a:t>Harkema</a:t>
            </a:r>
            <a:r>
              <a:rPr lang="en-US" sz="2600" dirty="0" smtClean="0">
                <a:solidFill>
                  <a:schemeClr val="tx1"/>
                </a:solidFill>
              </a:rPr>
              <a:t>; M. </a:t>
            </a:r>
            <a:r>
              <a:rPr lang="en-US" sz="2600" dirty="0" err="1" smtClean="0">
                <a:solidFill>
                  <a:schemeClr val="tx1"/>
                </a:solidFill>
              </a:rPr>
              <a:t>Morishita</a:t>
            </a:r>
            <a:r>
              <a:rPr lang="en-US" sz="2600" dirty="0" smtClean="0">
                <a:solidFill>
                  <a:schemeClr val="tx1"/>
                </a:solidFill>
              </a:rPr>
              <a:t>; K. </a:t>
            </a:r>
            <a:r>
              <a:rPr lang="en-US" sz="2600" dirty="0" err="1" smtClean="0">
                <a:solidFill>
                  <a:schemeClr val="tx1"/>
                </a:solidFill>
              </a:rPr>
              <a:t>Slonager</a:t>
            </a:r>
            <a:r>
              <a:rPr lang="en-US" sz="2600" dirty="0" smtClean="0">
                <a:solidFill>
                  <a:schemeClr val="tx1"/>
                </a:solidFill>
              </a:rPr>
              <a:t>; H.J. </a:t>
            </a:r>
            <a:r>
              <a:rPr lang="en-US" sz="2600" dirty="0" err="1" smtClean="0">
                <a:solidFill>
                  <a:schemeClr val="tx1"/>
                </a:solidFill>
              </a:rPr>
              <a:t>Krouse</a:t>
            </a:r>
            <a:r>
              <a:rPr lang="en-US" sz="2600" dirty="0" smtClean="0">
                <a:solidFill>
                  <a:schemeClr val="tx1"/>
                </a:solidFill>
              </a:rPr>
              <a:t>; P. Mahajan; H. Jamil/ </a:t>
            </a:r>
            <a:r>
              <a:rPr lang="en-US" sz="2600" b="1" dirty="0" smtClean="0">
                <a:solidFill>
                  <a:schemeClr val="tx1"/>
                </a:solidFill>
              </a:rPr>
              <a:t>collaborative work team between three universities (Michigan State University; Wayne State University; University of Michigan)</a:t>
            </a:r>
          </a:p>
          <a:p>
            <a:pPr algn="l"/>
            <a:endParaRPr lang="en-US" sz="2300" dirty="0" smtClean="0">
              <a:solidFill>
                <a:schemeClr val="tx1"/>
              </a:solidFill>
            </a:endParaRPr>
          </a:p>
          <a:p>
            <a:pPr algn="l"/>
            <a:r>
              <a:rPr lang="en-US" sz="2300" b="1" u="sng" dirty="0" smtClean="0">
                <a:solidFill>
                  <a:schemeClr val="tx1"/>
                </a:solidFill>
              </a:rPr>
              <a:t>Project funded by: </a:t>
            </a:r>
            <a:r>
              <a:rPr lang="en-US" sz="2300" b="1" dirty="0" smtClean="0">
                <a:solidFill>
                  <a:schemeClr val="tx1"/>
                </a:solidFill>
              </a:rPr>
              <a:t>the University Research Corridor of Michigan, USA</a:t>
            </a:r>
          </a:p>
          <a:p>
            <a:pPr lvl="0" algn="l"/>
            <a:endParaRPr lang="en-US" sz="2000" b="1" dirty="0" smtClean="0">
              <a:solidFill>
                <a:schemeClr val="tx1"/>
              </a:solidFill>
            </a:endParaRPr>
          </a:p>
          <a:p>
            <a:pPr algn="l"/>
            <a:endParaRPr lang="en-US" dirty="0">
              <a:solidFill>
                <a:schemeClr val="tx1"/>
              </a:solidFill>
            </a:endParaRPr>
          </a:p>
        </p:txBody>
      </p:sp>
    </p:spTree>
    <p:extLst>
      <p:ext uri="{BB962C8B-B14F-4D97-AF65-F5344CB8AC3E}">
        <p14:creationId xmlns:p14="http://schemas.microsoft.com/office/powerpoint/2010/main" val="39295684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5410200" cy="533400"/>
          </a:xfrm>
        </p:spPr>
        <p:txBody>
          <a:bodyPr>
            <a:normAutofit fontScale="90000"/>
          </a:bodyPr>
          <a:lstStyle/>
          <a:p>
            <a:r>
              <a:rPr lang="en-US" b="1" u="sng" dirty="0" smtClean="0"/>
              <a:t>Background</a:t>
            </a:r>
            <a:endParaRPr lang="en-US" b="1" u="sng" dirty="0"/>
          </a:p>
        </p:txBody>
      </p:sp>
      <p:sp>
        <p:nvSpPr>
          <p:cNvPr id="3" name="Content Placeholder 2"/>
          <p:cNvSpPr>
            <a:spLocks noGrp="1"/>
          </p:cNvSpPr>
          <p:nvPr>
            <p:ph idx="1"/>
          </p:nvPr>
        </p:nvSpPr>
        <p:spPr>
          <a:xfrm>
            <a:off x="228600" y="914400"/>
            <a:ext cx="8763000" cy="5486400"/>
          </a:xfrm>
        </p:spPr>
        <p:txBody>
          <a:bodyPr>
            <a:noAutofit/>
          </a:bodyPr>
          <a:lstStyle/>
          <a:p>
            <a:pPr indent="0">
              <a:lnSpc>
                <a:spcPct val="150000"/>
              </a:lnSpc>
              <a:spcBef>
                <a:spcPts val="600"/>
              </a:spcBef>
              <a:buFont typeface="Wingdings" panose="05000000000000000000" pitchFamily="2" charset="2"/>
              <a:buChar char="v"/>
            </a:pPr>
            <a:r>
              <a:rPr lang="en-US" sz="4000" dirty="0" smtClean="0"/>
              <a:t>Asthma </a:t>
            </a:r>
            <a:r>
              <a:rPr lang="en-US" sz="4000" dirty="0"/>
              <a:t>characterized by </a:t>
            </a:r>
            <a:r>
              <a:rPr lang="en-US" sz="4000" b="1" u="sng" dirty="0"/>
              <a:t>repeated</a:t>
            </a:r>
            <a:r>
              <a:rPr lang="en-US" sz="4000" dirty="0"/>
              <a:t> episodes of </a:t>
            </a:r>
            <a:r>
              <a:rPr lang="en-US" sz="4000" b="1" u="sng" dirty="0"/>
              <a:t>wheezing</a:t>
            </a:r>
            <a:r>
              <a:rPr lang="en-US" sz="4000" dirty="0"/>
              <a:t>, </a:t>
            </a:r>
            <a:r>
              <a:rPr lang="en-US" sz="4000" b="1" u="sng" dirty="0"/>
              <a:t>breathlessness</a:t>
            </a:r>
            <a:r>
              <a:rPr lang="en-US" sz="4000" dirty="0"/>
              <a:t>, </a:t>
            </a:r>
            <a:r>
              <a:rPr lang="en-US" sz="4000" b="1" u="sng" dirty="0"/>
              <a:t>chest </a:t>
            </a:r>
            <a:r>
              <a:rPr lang="en-US" sz="4000" b="1" u="sng" dirty="0" smtClean="0"/>
              <a:t>tightness</a:t>
            </a:r>
            <a:r>
              <a:rPr lang="en-US" sz="4000" u="sng" dirty="0"/>
              <a:t> </a:t>
            </a:r>
            <a:r>
              <a:rPr lang="en-US" sz="4000" dirty="0" smtClean="0"/>
              <a:t>&amp; </a:t>
            </a:r>
            <a:r>
              <a:rPr lang="en-US" sz="4000" b="1" u="sng" dirty="0" smtClean="0"/>
              <a:t>coughing</a:t>
            </a:r>
            <a:r>
              <a:rPr lang="en-US" sz="4000" b="1" dirty="0" smtClean="0"/>
              <a:t>.</a:t>
            </a:r>
            <a:endParaRPr lang="en-US" sz="4000" b="1" dirty="0"/>
          </a:p>
          <a:p>
            <a:pPr marL="914400" lvl="0" indent="-571500">
              <a:lnSpc>
                <a:spcPct val="150000"/>
              </a:lnSpc>
              <a:spcBef>
                <a:spcPts val="600"/>
              </a:spcBef>
              <a:buFont typeface="Wingdings" panose="05000000000000000000" pitchFamily="2" charset="2"/>
              <a:buChar char="v"/>
            </a:pPr>
            <a:r>
              <a:rPr lang="en-US" sz="4000" dirty="0"/>
              <a:t>In most cases, we </a:t>
            </a:r>
            <a:r>
              <a:rPr lang="en-US" sz="4000" b="1" u="sng" dirty="0"/>
              <a:t>don’t know </a:t>
            </a:r>
            <a:r>
              <a:rPr lang="en-US" sz="4000" dirty="0"/>
              <a:t>the exact </a:t>
            </a:r>
            <a:r>
              <a:rPr lang="en-US" sz="4000" b="1" u="sng" dirty="0" smtClean="0"/>
              <a:t>causes</a:t>
            </a:r>
            <a:r>
              <a:rPr lang="en-US" sz="4000" b="1" dirty="0" smtClean="0"/>
              <a:t> </a:t>
            </a:r>
            <a:r>
              <a:rPr lang="en-US" sz="4000" dirty="0" smtClean="0"/>
              <a:t>of asthma? &amp; we </a:t>
            </a:r>
            <a:r>
              <a:rPr lang="en-US" sz="4000" b="1" u="sng" dirty="0"/>
              <a:t>don’t know </a:t>
            </a:r>
            <a:r>
              <a:rPr lang="en-US" sz="4000" dirty="0"/>
              <a:t>how to </a:t>
            </a:r>
            <a:r>
              <a:rPr lang="en-US" sz="4000" b="1" u="sng" dirty="0"/>
              <a:t>cure</a:t>
            </a:r>
            <a:r>
              <a:rPr lang="en-US" sz="4000" u="sng" dirty="0"/>
              <a:t> </a:t>
            </a:r>
            <a:r>
              <a:rPr lang="en-US" sz="4000" u="sng" dirty="0" smtClean="0"/>
              <a:t>it</a:t>
            </a:r>
            <a:r>
              <a:rPr lang="en-US" sz="4000" dirty="0" smtClean="0"/>
              <a:t>,</a:t>
            </a:r>
            <a:endParaRPr lang="en-US" sz="4000" dirty="0"/>
          </a:p>
        </p:txBody>
      </p:sp>
      <p:sp>
        <p:nvSpPr>
          <p:cNvPr id="4" name="Slide Number Placeholder 3"/>
          <p:cNvSpPr>
            <a:spLocks noGrp="1"/>
          </p:cNvSpPr>
          <p:nvPr>
            <p:ph type="sldNum" sz="quarter" idx="12"/>
          </p:nvPr>
        </p:nvSpPr>
        <p:spPr/>
        <p:txBody>
          <a:bodyPr/>
          <a:lstStyle/>
          <a:p>
            <a:fld id="{E857CB27-4B9B-43A0-AC36-6C05F3985EF5}" type="slidenum">
              <a:rPr lang="en-US" smtClean="0"/>
              <a:t>2</a:t>
            </a:fld>
            <a:endParaRPr lang="en-US"/>
          </a:p>
        </p:txBody>
      </p:sp>
    </p:spTree>
    <p:extLst>
      <p:ext uri="{BB962C8B-B14F-4D97-AF65-F5344CB8AC3E}">
        <p14:creationId xmlns:p14="http://schemas.microsoft.com/office/powerpoint/2010/main" val="422492749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152400"/>
            <a:ext cx="5410200" cy="609600"/>
          </a:xfrm>
        </p:spPr>
        <p:txBody>
          <a:bodyPr/>
          <a:lstStyle/>
          <a:p>
            <a:r>
              <a:rPr lang="en-US" b="1" dirty="0" smtClean="0"/>
              <a:t>Background </a:t>
            </a:r>
            <a:r>
              <a:rPr lang="en-US" b="1" dirty="0"/>
              <a:t>(</a:t>
            </a:r>
            <a:r>
              <a:rPr lang="en-US" b="1" dirty="0" smtClean="0"/>
              <a:t>Cont.)</a:t>
            </a:r>
            <a:endParaRPr lang="en-US" b="1" dirty="0"/>
          </a:p>
        </p:txBody>
      </p:sp>
      <p:sp>
        <p:nvSpPr>
          <p:cNvPr id="3" name="Content Placeholder 2"/>
          <p:cNvSpPr>
            <a:spLocks noGrp="1"/>
          </p:cNvSpPr>
          <p:nvPr>
            <p:ph idx="1"/>
          </p:nvPr>
        </p:nvSpPr>
        <p:spPr>
          <a:xfrm>
            <a:off x="152400" y="762000"/>
            <a:ext cx="8839200" cy="5791200"/>
          </a:xfrm>
        </p:spPr>
        <p:txBody>
          <a:bodyPr>
            <a:normAutofit fontScale="92500" lnSpcReduction="10000"/>
          </a:bodyPr>
          <a:lstStyle/>
          <a:p>
            <a:pPr>
              <a:lnSpc>
                <a:spcPct val="160000"/>
              </a:lnSpc>
              <a:buFont typeface="Wingdings" panose="05000000000000000000" pitchFamily="2" charset="2"/>
              <a:buChar char="v"/>
            </a:pPr>
            <a:r>
              <a:rPr lang="en-US" sz="4000" b="1" u="sng" dirty="0"/>
              <a:t>In </a:t>
            </a:r>
            <a:r>
              <a:rPr lang="en-US" sz="4000" b="1" u="sng" dirty="0" smtClean="0"/>
              <a:t>2010: </a:t>
            </a:r>
            <a:r>
              <a:rPr lang="en-US" sz="4300" dirty="0" smtClean="0"/>
              <a:t>CDC estimates the </a:t>
            </a:r>
            <a:r>
              <a:rPr lang="en-US" sz="4300" b="1" dirty="0"/>
              <a:t>percentage</a:t>
            </a:r>
            <a:r>
              <a:rPr lang="en-US" sz="4300" dirty="0"/>
              <a:t> of </a:t>
            </a:r>
            <a:r>
              <a:rPr lang="en-US" sz="4300" b="1" dirty="0"/>
              <a:t>asthma</a:t>
            </a:r>
            <a:r>
              <a:rPr lang="en-US" sz="4300" dirty="0"/>
              <a:t> among U.S. </a:t>
            </a:r>
            <a:r>
              <a:rPr lang="en-US" sz="4300" dirty="0" smtClean="0"/>
              <a:t>populations </a:t>
            </a:r>
            <a:r>
              <a:rPr lang="en-US" sz="4300" b="1" dirty="0"/>
              <a:t>increased</a:t>
            </a:r>
            <a:r>
              <a:rPr lang="en-US" sz="4300" dirty="0"/>
              <a:t> from </a:t>
            </a:r>
            <a:r>
              <a:rPr lang="en-US" sz="4300" b="1" u="sng" dirty="0">
                <a:solidFill>
                  <a:srgbClr val="FF0000"/>
                </a:solidFill>
              </a:rPr>
              <a:t>3.1%</a:t>
            </a:r>
            <a:r>
              <a:rPr lang="en-US" sz="4300" u="sng" dirty="0"/>
              <a:t> </a:t>
            </a:r>
            <a:r>
              <a:rPr lang="en-US" sz="4300" dirty="0"/>
              <a:t>in </a:t>
            </a:r>
            <a:r>
              <a:rPr lang="en-US" sz="4300" b="1" dirty="0"/>
              <a:t>1980 </a:t>
            </a:r>
            <a:r>
              <a:rPr lang="en-US" sz="4300" dirty="0"/>
              <a:t>to 5.5% in 1996 and 7.3% in 2001 to 8.4% in 2010 and </a:t>
            </a:r>
            <a:r>
              <a:rPr lang="en-US" sz="4300" b="1" u="sng" dirty="0">
                <a:solidFill>
                  <a:srgbClr val="FF0000"/>
                </a:solidFill>
              </a:rPr>
              <a:t>10.9%</a:t>
            </a:r>
            <a:r>
              <a:rPr lang="en-US" sz="4300" dirty="0"/>
              <a:t> in </a:t>
            </a:r>
            <a:r>
              <a:rPr lang="en-US" sz="4300" b="1" dirty="0"/>
              <a:t>1014</a:t>
            </a:r>
          </a:p>
          <a:p>
            <a:pPr>
              <a:lnSpc>
                <a:spcPct val="160000"/>
              </a:lnSpc>
              <a:buFont typeface="Wingdings" panose="05000000000000000000" pitchFamily="2" charset="2"/>
              <a:buChar char="v"/>
            </a:pPr>
            <a:r>
              <a:rPr lang="en-US" sz="4000" b="1" dirty="0" smtClean="0"/>
              <a:t>1.8 </a:t>
            </a:r>
            <a:r>
              <a:rPr lang="en-US" sz="4000" b="1" dirty="0"/>
              <a:t>million visited</a:t>
            </a:r>
            <a:r>
              <a:rPr lang="en-US" sz="4000" dirty="0"/>
              <a:t> an </a:t>
            </a:r>
            <a:r>
              <a:rPr lang="en-US" sz="4000" b="1" dirty="0">
                <a:solidFill>
                  <a:srgbClr val="FF0000"/>
                </a:solidFill>
              </a:rPr>
              <a:t>E</a:t>
            </a:r>
            <a:r>
              <a:rPr lang="en-US" sz="4000" dirty="0"/>
              <a:t>mergency </a:t>
            </a:r>
            <a:r>
              <a:rPr lang="en-US" sz="4000" b="1" dirty="0">
                <a:solidFill>
                  <a:srgbClr val="FF0000"/>
                </a:solidFill>
              </a:rPr>
              <a:t>R</a:t>
            </a:r>
            <a:r>
              <a:rPr lang="en-US" sz="4000" dirty="0"/>
              <a:t>oom  </a:t>
            </a:r>
          </a:p>
          <a:p>
            <a:endParaRPr lang="en-US" dirty="0"/>
          </a:p>
          <a:p>
            <a:endParaRPr lang="en-US" dirty="0"/>
          </a:p>
        </p:txBody>
      </p:sp>
      <p:sp>
        <p:nvSpPr>
          <p:cNvPr id="4" name="Slide Number Placeholder 3"/>
          <p:cNvSpPr>
            <a:spLocks noGrp="1"/>
          </p:cNvSpPr>
          <p:nvPr>
            <p:ph type="sldNum" sz="quarter" idx="12"/>
          </p:nvPr>
        </p:nvSpPr>
        <p:spPr/>
        <p:txBody>
          <a:bodyPr/>
          <a:lstStyle/>
          <a:p>
            <a:fld id="{E857CB27-4B9B-43A0-AC36-6C05F3985EF5}" type="slidenum">
              <a:rPr lang="en-US" smtClean="0"/>
              <a:t>3</a:t>
            </a:fld>
            <a:endParaRPr lang="en-US"/>
          </a:p>
        </p:txBody>
      </p:sp>
    </p:spTree>
    <p:extLst>
      <p:ext uri="{BB962C8B-B14F-4D97-AF65-F5344CB8AC3E}">
        <p14:creationId xmlns:p14="http://schemas.microsoft.com/office/powerpoint/2010/main" val="24267967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152400"/>
            <a:ext cx="5410200" cy="762000"/>
          </a:xfrm>
        </p:spPr>
        <p:txBody>
          <a:bodyPr/>
          <a:lstStyle/>
          <a:p>
            <a:r>
              <a:rPr lang="en-US" dirty="0" smtClean="0"/>
              <a:t>Background/ </a:t>
            </a:r>
            <a:r>
              <a:rPr lang="en-US" sz="1800" dirty="0" smtClean="0"/>
              <a:t>Cont</a:t>
            </a:r>
            <a:r>
              <a:rPr lang="en-US" dirty="0" smtClean="0"/>
              <a:t>.</a:t>
            </a:r>
            <a:endParaRPr lang="en-US" b="1" dirty="0">
              <a:solidFill>
                <a:srgbClr val="FF0000"/>
              </a:solidFill>
            </a:endParaRPr>
          </a:p>
        </p:txBody>
      </p:sp>
      <p:sp>
        <p:nvSpPr>
          <p:cNvPr id="3" name="Content Placeholder 2"/>
          <p:cNvSpPr>
            <a:spLocks noGrp="1"/>
          </p:cNvSpPr>
          <p:nvPr>
            <p:ph idx="1"/>
          </p:nvPr>
        </p:nvSpPr>
        <p:spPr>
          <a:xfrm>
            <a:off x="228600" y="838200"/>
            <a:ext cx="8763000" cy="5638800"/>
          </a:xfrm>
        </p:spPr>
        <p:txBody>
          <a:bodyPr>
            <a:noAutofit/>
          </a:bodyPr>
          <a:lstStyle/>
          <a:p>
            <a:pPr lvl="0">
              <a:lnSpc>
                <a:spcPct val="150000"/>
              </a:lnSpc>
              <a:buFont typeface="Wingdings" panose="05000000000000000000" pitchFamily="2" charset="2"/>
              <a:buChar char="v"/>
            </a:pPr>
            <a:r>
              <a:rPr lang="en-US" sz="4000" b="1" u="sng" dirty="0"/>
              <a:t>439,000</a:t>
            </a:r>
            <a:r>
              <a:rPr lang="en-US" sz="4000" dirty="0"/>
              <a:t> people were </a:t>
            </a:r>
            <a:r>
              <a:rPr lang="en-US" sz="4000" b="1" dirty="0"/>
              <a:t>hospitalized </a:t>
            </a:r>
          </a:p>
          <a:p>
            <a:pPr>
              <a:lnSpc>
                <a:spcPct val="150000"/>
              </a:lnSpc>
              <a:buFont typeface="Wingdings" panose="05000000000000000000" pitchFamily="2" charset="2"/>
              <a:buChar char="v"/>
            </a:pPr>
            <a:r>
              <a:rPr lang="en-US" sz="4000" b="1" dirty="0" smtClean="0"/>
              <a:t>Lower income </a:t>
            </a:r>
            <a:r>
              <a:rPr lang="en-US" sz="4000" dirty="0"/>
              <a:t>hav</a:t>
            </a:r>
            <a:r>
              <a:rPr lang="en-US" sz="4000" b="1" dirty="0"/>
              <a:t>e higher </a:t>
            </a:r>
            <a:r>
              <a:rPr lang="en-US" sz="4000" dirty="0" smtClean="0"/>
              <a:t>% </a:t>
            </a:r>
            <a:r>
              <a:rPr lang="en-US" sz="4000" b="1" dirty="0" smtClean="0"/>
              <a:t>asthma </a:t>
            </a:r>
            <a:endParaRPr lang="en-US" sz="4000" b="1" dirty="0"/>
          </a:p>
          <a:p>
            <a:pPr>
              <a:lnSpc>
                <a:spcPct val="150000"/>
              </a:lnSpc>
              <a:buFont typeface="Wingdings" panose="05000000000000000000" pitchFamily="2" charset="2"/>
              <a:buChar char="v"/>
            </a:pPr>
            <a:r>
              <a:rPr lang="en-US" sz="4000" b="1" dirty="0" smtClean="0"/>
              <a:t>Asthma</a:t>
            </a:r>
            <a:r>
              <a:rPr lang="en-US" sz="4000" dirty="0" smtClean="0"/>
              <a:t> </a:t>
            </a:r>
            <a:r>
              <a:rPr lang="en-US" sz="4000" b="1" dirty="0" smtClean="0"/>
              <a:t>Prevalence</a:t>
            </a:r>
            <a:r>
              <a:rPr lang="en-US" sz="4000" dirty="0" smtClean="0"/>
              <a:t> among </a:t>
            </a:r>
            <a:r>
              <a:rPr lang="en-US" sz="4000" b="1" dirty="0" smtClean="0"/>
              <a:t>Arab American </a:t>
            </a:r>
            <a:r>
              <a:rPr lang="en-US" sz="4000" dirty="0" smtClean="0"/>
              <a:t>in Detroit Region </a:t>
            </a:r>
            <a:r>
              <a:rPr lang="en-US" sz="4000" b="1" dirty="0" smtClean="0"/>
              <a:t>Range from 12-15% </a:t>
            </a:r>
            <a:r>
              <a:rPr lang="en-US" sz="4000" dirty="0" smtClean="0"/>
              <a:t>which</a:t>
            </a:r>
            <a:r>
              <a:rPr lang="en-US" sz="4000" b="1" dirty="0" smtClean="0"/>
              <a:t> </a:t>
            </a:r>
            <a:r>
              <a:rPr lang="en-US" sz="4000" dirty="0" smtClean="0"/>
              <a:t>is</a:t>
            </a:r>
            <a:r>
              <a:rPr lang="en-US" sz="4000" b="1" dirty="0" smtClean="0"/>
              <a:t> higher </a:t>
            </a:r>
            <a:r>
              <a:rPr lang="en-US" sz="4000" dirty="0" smtClean="0"/>
              <a:t>than</a:t>
            </a:r>
            <a:r>
              <a:rPr lang="en-US" sz="4000" b="1" dirty="0" smtClean="0"/>
              <a:t> general people</a:t>
            </a:r>
            <a:endParaRPr lang="en-US" sz="4000" b="1" dirty="0"/>
          </a:p>
          <a:p>
            <a:pPr lvl="0">
              <a:buFont typeface="Wingdings" panose="05000000000000000000" pitchFamily="2" charset="2"/>
              <a:buChar char="v"/>
            </a:pPr>
            <a:endParaRPr lang="en-US" sz="3200" dirty="0"/>
          </a:p>
          <a:p>
            <a:endParaRPr lang="en-US" sz="3200" dirty="0" smtClean="0"/>
          </a:p>
          <a:p>
            <a:r>
              <a:rPr lang="en-US" sz="3200" dirty="0" smtClean="0"/>
              <a:t> </a:t>
            </a:r>
            <a:endParaRPr lang="en-US" sz="3200" dirty="0"/>
          </a:p>
        </p:txBody>
      </p:sp>
      <p:sp>
        <p:nvSpPr>
          <p:cNvPr id="4" name="Slide Number Placeholder 3"/>
          <p:cNvSpPr>
            <a:spLocks noGrp="1"/>
          </p:cNvSpPr>
          <p:nvPr>
            <p:ph type="sldNum" sz="quarter" idx="12"/>
          </p:nvPr>
        </p:nvSpPr>
        <p:spPr/>
        <p:txBody>
          <a:bodyPr/>
          <a:lstStyle/>
          <a:p>
            <a:fld id="{E857CB27-4B9B-43A0-AC36-6C05F3985EF5}" type="slidenum">
              <a:rPr lang="en-US" smtClean="0"/>
              <a:t>4</a:t>
            </a:fld>
            <a:endParaRPr lang="en-US"/>
          </a:p>
        </p:txBody>
      </p:sp>
    </p:spTree>
    <p:extLst>
      <p:ext uri="{BB962C8B-B14F-4D97-AF65-F5344CB8AC3E}">
        <p14:creationId xmlns:p14="http://schemas.microsoft.com/office/powerpoint/2010/main" val="30453581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0"/>
            <a:ext cx="5410200" cy="609600"/>
          </a:xfrm>
        </p:spPr>
        <p:txBody>
          <a:bodyPr/>
          <a:lstStyle/>
          <a:p>
            <a:r>
              <a:rPr lang="en-US" dirty="0" smtClean="0"/>
              <a:t>Background/ </a:t>
            </a:r>
            <a:r>
              <a:rPr lang="en-US" sz="2000" dirty="0" smtClean="0"/>
              <a:t>Cont</a:t>
            </a:r>
            <a:r>
              <a:rPr lang="en-US" dirty="0" smtClean="0"/>
              <a:t>.</a:t>
            </a:r>
            <a:endParaRPr lang="en-US" dirty="0"/>
          </a:p>
        </p:txBody>
      </p:sp>
      <p:sp>
        <p:nvSpPr>
          <p:cNvPr id="3" name="Content Placeholder 2"/>
          <p:cNvSpPr>
            <a:spLocks noGrp="1"/>
          </p:cNvSpPr>
          <p:nvPr>
            <p:ph idx="1"/>
          </p:nvPr>
        </p:nvSpPr>
        <p:spPr>
          <a:xfrm>
            <a:off x="228600" y="685800"/>
            <a:ext cx="8686800" cy="5867400"/>
          </a:xfrm>
        </p:spPr>
        <p:txBody>
          <a:bodyPr>
            <a:noAutofit/>
          </a:bodyPr>
          <a:lstStyle/>
          <a:p>
            <a:pPr lvl="0">
              <a:lnSpc>
                <a:spcPct val="150000"/>
              </a:lnSpc>
              <a:buFont typeface="Wingdings" panose="05000000000000000000" pitchFamily="2" charset="2"/>
              <a:buChar char="v"/>
            </a:pPr>
            <a:r>
              <a:rPr lang="en-US" sz="4000" dirty="0"/>
              <a:t>However, Asthma prevalence </a:t>
            </a:r>
            <a:r>
              <a:rPr lang="en-US" sz="4000" b="1" dirty="0">
                <a:solidFill>
                  <a:srgbClr val="FF0000"/>
                </a:solidFill>
              </a:rPr>
              <a:t>varies</a:t>
            </a:r>
            <a:r>
              <a:rPr lang="en-US" sz="4000" dirty="0"/>
              <a:t> between </a:t>
            </a:r>
            <a:r>
              <a:rPr lang="en-US" sz="4000" b="1" dirty="0"/>
              <a:t>countries</a:t>
            </a:r>
            <a:r>
              <a:rPr lang="en-US" sz="4000" dirty="0"/>
              <a:t>, </a:t>
            </a:r>
            <a:r>
              <a:rPr lang="en-US" sz="4000" dirty="0" smtClean="0"/>
              <a:t>&amp; between </a:t>
            </a:r>
            <a:r>
              <a:rPr lang="en-US" sz="4000" b="1" dirty="0"/>
              <a:t>people</a:t>
            </a:r>
            <a:r>
              <a:rPr lang="en-US" sz="4000" dirty="0"/>
              <a:t> living in different </a:t>
            </a:r>
            <a:r>
              <a:rPr lang="en-US" sz="4000" b="1" dirty="0"/>
              <a:t>places</a:t>
            </a:r>
            <a:r>
              <a:rPr lang="en-US" sz="4000" dirty="0"/>
              <a:t> within the same country</a:t>
            </a:r>
          </a:p>
          <a:p>
            <a:pPr>
              <a:lnSpc>
                <a:spcPct val="150000"/>
              </a:lnSpc>
              <a:buFont typeface="Wingdings" panose="05000000000000000000" pitchFamily="2" charset="2"/>
              <a:buChar char="v"/>
            </a:pPr>
            <a:r>
              <a:rPr lang="en-US" sz="4000" b="1" dirty="0"/>
              <a:t>Asthma</a:t>
            </a:r>
            <a:r>
              <a:rPr lang="en-US" sz="4000" dirty="0"/>
              <a:t> could be the </a:t>
            </a:r>
            <a:r>
              <a:rPr lang="en-US" sz="4000" b="1" dirty="0"/>
              <a:t>outcome of exposure </a:t>
            </a:r>
            <a:r>
              <a:rPr lang="en-US" sz="4000" b="1" dirty="0" smtClean="0"/>
              <a:t>to:</a:t>
            </a:r>
          </a:p>
          <a:p>
            <a:pPr marL="0" indent="0">
              <a:lnSpc>
                <a:spcPct val="150000"/>
              </a:lnSpc>
              <a:buNone/>
            </a:pPr>
            <a:endParaRPr lang="en-US" sz="3200" dirty="0"/>
          </a:p>
        </p:txBody>
      </p:sp>
      <p:sp>
        <p:nvSpPr>
          <p:cNvPr id="4" name="Slide Number Placeholder 3"/>
          <p:cNvSpPr>
            <a:spLocks noGrp="1"/>
          </p:cNvSpPr>
          <p:nvPr>
            <p:ph type="sldNum" sz="quarter" idx="12"/>
          </p:nvPr>
        </p:nvSpPr>
        <p:spPr/>
        <p:txBody>
          <a:bodyPr/>
          <a:lstStyle/>
          <a:p>
            <a:fld id="{E857CB27-4B9B-43A0-AC36-6C05F3985EF5}" type="slidenum">
              <a:rPr lang="en-US" smtClean="0"/>
              <a:t>5</a:t>
            </a:fld>
            <a:endParaRPr lang="en-US"/>
          </a:p>
        </p:txBody>
      </p:sp>
    </p:spTree>
    <p:extLst>
      <p:ext uri="{BB962C8B-B14F-4D97-AF65-F5344CB8AC3E}">
        <p14:creationId xmlns:p14="http://schemas.microsoft.com/office/powerpoint/2010/main" val="295549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5410200" cy="533400"/>
          </a:xfrm>
        </p:spPr>
        <p:txBody>
          <a:bodyPr>
            <a:normAutofit fontScale="90000"/>
          </a:bodyPr>
          <a:lstStyle/>
          <a:p>
            <a:r>
              <a:rPr lang="en-US" u="sng" dirty="0" smtClean="0"/>
              <a:t>Background / </a:t>
            </a:r>
            <a:r>
              <a:rPr lang="en-US" sz="2200" u="sng" dirty="0" smtClean="0"/>
              <a:t>Cont</a:t>
            </a:r>
            <a:r>
              <a:rPr lang="en-US" u="sng" dirty="0" smtClean="0"/>
              <a:t>.</a:t>
            </a:r>
            <a:endParaRPr lang="en-US" dirty="0"/>
          </a:p>
        </p:txBody>
      </p:sp>
      <p:sp>
        <p:nvSpPr>
          <p:cNvPr id="3" name="Content Placeholder 2"/>
          <p:cNvSpPr>
            <a:spLocks noGrp="1"/>
          </p:cNvSpPr>
          <p:nvPr>
            <p:ph idx="1"/>
          </p:nvPr>
        </p:nvSpPr>
        <p:spPr>
          <a:xfrm>
            <a:off x="152400" y="533400"/>
            <a:ext cx="8686800" cy="5867400"/>
          </a:xfrm>
        </p:spPr>
        <p:txBody>
          <a:bodyPr>
            <a:normAutofit fontScale="85000" lnSpcReduction="20000"/>
          </a:bodyPr>
          <a:lstStyle/>
          <a:p>
            <a:pPr lvl="1">
              <a:lnSpc>
                <a:spcPct val="150000"/>
              </a:lnSpc>
              <a:buFont typeface="Courier New" panose="02070309020205020404" pitchFamily="49" charset="0"/>
              <a:buChar char="o"/>
            </a:pPr>
            <a:r>
              <a:rPr lang="en-US" sz="4200" b="1" dirty="0"/>
              <a:t>Chemical agents,</a:t>
            </a:r>
          </a:p>
          <a:p>
            <a:pPr lvl="1">
              <a:lnSpc>
                <a:spcPct val="150000"/>
              </a:lnSpc>
              <a:buFont typeface="Courier New" panose="02070309020205020404" pitchFamily="49" charset="0"/>
              <a:buChar char="o"/>
            </a:pPr>
            <a:r>
              <a:rPr lang="en-US" sz="4200" b="1" dirty="0" smtClean="0"/>
              <a:t>Non-Chemical</a:t>
            </a:r>
            <a:r>
              <a:rPr lang="en-US" sz="4200" dirty="0" smtClean="0"/>
              <a:t> </a:t>
            </a:r>
            <a:r>
              <a:rPr lang="en-US" sz="4200" dirty="0"/>
              <a:t>(Psychological Stressors</a:t>
            </a:r>
            <a:r>
              <a:rPr lang="en-US" sz="4200" dirty="0" smtClean="0"/>
              <a:t>)</a:t>
            </a:r>
            <a:endParaRPr lang="en-US" sz="4200" dirty="0"/>
          </a:p>
          <a:p>
            <a:pPr lvl="1">
              <a:lnSpc>
                <a:spcPct val="150000"/>
              </a:lnSpc>
              <a:buFont typeface="Courier New" panose="02070309020205020404" pitchFamily="49" charset="0"/>
              <a:buChar char="o"/>
            </a:pPr>
            <a:r>
              <a:rPr lang="en-US" sz="4200" b="1" dirty="0"/>
              <a:t>Others</a:t>
            </a:r>
            <a:r>
              <a:rPr lang="en-US" sz="4200" dirty="0"/>
              <a:t>: </a:t>
            </a:r>
            <a:r>
              <a:rPr lang="en-US" sz="4200" u="sng" dirty="0"/>
              <a:t>Hereditary</a:t>
            </a:r>
            <a:r>
              <a:rPr lang="en-US" sz="4200" dirty="0"/>
              <a:t>, </a:t>
            </a:r>
            <a:r>
              <a:rPr lang="en-US" sz="4200" u="sng" dirty="0" smtClean="0"/>
              <a:t>Acculturation</a:t>
            </a:r>
            <a:r>
              <a:rPr lang="en-US" sz="4200" dirty="0" smtClean="0"/>
              <a:t> </a:t>
            </a:r>
            <a:r>
              <a:rPr lang="en-US" sz="4200" dirty="0"/>
              <a:t>stressor </a:t>
            </a:r>
          </a:p>
          <a:p>
            <a:pPr>
              <a:lnSpc>
                <a:spcPct val="150000"/>
              </a:lnSpc>
              <a:buFont typeface="Wingdings" panose="05000000000000000000" pitchFamily="2" charset="2"/>
              <a:buChar char="v"/>
            </a:pPr>
            <a:r>
              <a:rPr lang="en-US" sz="4700" b="1" dirty="0" smtClean="0"/>
              <a:t>For </a:t>
            </a:r>
            <a:r>
              <a:rPr lang="en-US" sz="4700" b="1" dirty="0"/>
              <a:t>that reason </a:t>
            </a:r>
            <a:r>
              <a:rPr lang="en-US" sz="4700" dirty="0"/>
              <a:t>a </a:t>
            </a:r>
            <a:r>
              <a:rPr lang="en-US" sz="4700" b="1" dirty="0"/>
              <a:t>team</a:t>
            </a:r>
            <a:r>
              <a:rPr lang="en-US" sz="4700" dirty="0"/>
              <a:t> of researchers from </a:t>
            </a:r>
            <a:r>
              <a:rPr lang="en-US" sz="4700" b="1" u="sng" dirty="0"/>
              <a:t>Michigan State </a:t>
            </a:r>
            <a:r>
              <a:rPr lang="en-US" sz="4700" b="1" u="sng" dirty="0" smtClean="0"/>
              <a:t>University</a:t>
            </a:r>
            <a:r>
              <a:rPr lang="en-US" sz="4700" dirty="0" smtClean="0"/>
              <a:t>, </a:t>
            </a:r>
            <a:r>
              <a:rPr lang="en-US" sz="4700" b="1" u="sng" dirty="0"/>
              <a:t>Wayne State University </a:t>
            </a:r>
            <a:r>
              <a:rPr lang="en-US" sz="4700" dirty="0" smtClean="0"/>
              <a:t>and </a:t>
            </a:r>
            <a:r>
              <a:rPr lang="en-US" sz="4700" b="1" u="sng" dirty="0"/>
              <a:t>University of </a:t>
            </a:r>
            <a:r>
              <a:rPr lang="en-US" sz="4700" b="1" u="sng" dirty="0" smtClean="0"/>
              <a:t>Michigan</a:t>
            </a:r>
            <a:endParaRPr lang="en-US" sz="4700" dirty="0"/>
          </a:p>
        </p:txBody>
      </p:sp>
      <p:sp>
        <p:nvSpPr>
          <p:cNvPr id="5" name="Slide Number Placeholder 4"/>
          <p:cNvSpPr>
            <a:spLocks noGrp="1"/>
          </p:cNvSpPr>
          <p:nvPr>
            <p:ph type="sldNum" sz="quarter" idx="12"/>
          </p:nvPr>
        </p:nvSpPr>
        <p:spPr/>
        <p:txBody>
          <a:bodyPr/>
          <a:lstStyle/>
          <a:p>
            <a:fld id="{E857CB27-4B9B-43A0-AC36-6C05F3985EF5}" type="slidenum">
              <a:rPr lang="en-US" smtClean="0"/>
              <a:t>6</a:t>
            </a:fld>
            <a:endParaRPr lang="en-US"/>
          </a:p>
        </p:txBody>
      </p:sp>
    </p:spTree>
    <p:extLst>
      <p:ext uri="{BB962C8B-B14F-4D97-AF65-F5344CB8AC3E}">
        <p14:creationId xmlns:p14="http://schemas.microsoft.com/office/powerpoint/2010/main" val="659636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5410200" cy="914400"/>
          </a:xfrm>
        </p:spPr>
        <p:txBody>
          <a:bodyPr/>
          <a:lstStyle/>
          <a:p>
            <a:r>
              <a:rPr lang="en-US" dirty="0" smtClean="0"/>
              <a:t>Background / </a:t>
            </a:r>
            <a:r>
              <a:rPr lang="en-US" sz="1800" dirty="0" err="1" smtClean="0"/>
              <a:t>cont</a:t>
            </a:r>
            <a:endParaRPr lang="en-US" sz="1800" dirty="0"/>
          </a:p>
        </p:txBody>
      </p:sp>
      <p:sp>
        <p:nvSpPr>
          <p:cNvPr id="3" name="Content Placeholder 2"/>
          <p:cNvSpPr>
            <a:spLocks noGrp="1"/>
          </p:cNvSpPr>
          <p:nvPr>
            <p:ph idx="1"/>
          </p:nvPr>
        </p:nvSpPr>
        <p:spPr>
          <a:xfrm>
            <a:off x="228600" y="990600"/>
            <a:ext cx="8686800" cy="5135563"/>
          </a:xfrm>
        </p:spPr>
        <p:txBody>
          <a:bodyPr>
            <a:noAutofit/>
          </a:bodyPr>
          <a:lstStyle/>
          <a:p>
            <a:pPr>
              <a:lnSpc>
                <a:spcPct val="170000"/>
              </a:lnSpc>
              <a:buFont typeface="Wingdings" panose="05000000000000000000" pitchFamily="2" charset="2"/>
              <a:buChar char="v"/>
            </a:pPr>
            <a:r>
              <a:rPr lang="en-US" sz="3600" dirty="0"/>
              <a:t>in addition to  </a:t>
            </a:r>
            <a:r>
              <a:rPr lang="en-US" sz="3600" u="sng" dirty="0"/>
              <a:t>A</a:t>
            </a:r>
            <a:r>
              <a:rPr lang="en-US" sz="3600" b="1" u="sng" dirty="0"/>
              <a:t>sthma and Allergy Foundation of America-MI Chapter</a:t>
            </a:r>
            <a:r>
              <a:rPr lang="en-US" sz="3600" b="1" dirty="0"/>
              <a:t> </a:t>
            </a:r>
            <a:r>
              <a:rPr lang="en-US" sz="3600" dirty="0"/>
              <a:t>and </a:t>
            </a:r>
            <a:r>
              <a:rPr lang="en-US" sz="3600" b="1" u="sng" dirty="0"/>
              <a:t>ACCESS Arab Community </a:t>
            </a:r>
            <a:r>
              <a:rPr lang="en-US" sz="3600" u="sng" dirty="0"/>
              <a:t>Organization</a:t>
            </a:r>
            <a:endParaRPr lang="en-US" sz="3600" dirty="0"/>
          </a:p>
          <a:p>
            <a:pPr>
              <a:lnSpc>
                <a:spcPct val="170000"/>
              </a:lnSpc>
              <a:buFont typeface="Wingdings" panose="05000000000000000000" pitchFamily="2" charset="2"/>
              <a:buChar char="v"/>
            </a:pPr>
            <a:r>
              <a:rPr lang="en-US" sz="3600" b="1" dirty="0" smtClean="0">
                <a:solidFill>
                  <a:srgbClr val="FF0000"/>
                </a:solidFill>
              </a:rPr>
              <a:t>Came </a:t>
            </a:r>
            <a:r>
              <a:rPr lang="en-US" sz="3600" b="1" dirty="0">
                <a:solidFill>
                  <a:srgbClr val="FF0000"/>
                </a:solidFill>
              </a:rPr>
              <a:t>together </a:t>
            </a:r>
            <a:r>
              <a:rPr lang="en-US" sz="3600" b="1" dirty="0"/>
              <a:t>to implement this project </a:t>
            </a:r>
            <a:r>
              <a:rPr lang="en-US" sz="3600" dirty="0"/>
              <a:t>which was </a:t>
            </a:r>
            <a:r>
              <a:rPr lang="en-US" sz="3600" b="1" u="sng" dirty="0">
                <a:solidFill>
                  <a:srgbClr val="FF0000"/>
                </a:solidFill>
              </a:rPr>
              <a:t>funded</a:t>
            </a:r>
            <a:r>
              <a:rPr lang="en-US" sz="3600" dirty="0">
                <a:solidFill>
                  <a:srgbClr val="FF0000"/>
                </a:solidFill>
              </a:rPr>
              <a:t> </a:t>
            </a:r>
            <a:r>
              <a:rPr lang="en-US" sz="3600" dirty="0"/>
              <a:t>by the </a:t>
            </a:r>
            <a:r>
              <a:rPr lang="en-US" sz="3600" b="1" dirty="0"/>
              <a:t>University Research Corridor of Michigan</a:t>
            </a:r>
          </a:p>
        </p:txBody>
      </p:sp>
      <p:sp>
        <p:nvSpPr>
          <p:cNvPr id="4" name="Slide Number Placeholder 3"/>
          <p:cNvSpPr>
            <a:spLocks noGrp="1"/>
          </p:cNvSpPr>
          <p:nvPr>
            <p:ph type="sldNum" sz="quarter" idx="12"/>
          </p:nvPr>
        </p:nvSpPr>
        <p:spPr/>
        <p:txBody>
          <a:bodyPr/>
          <a:lstStyle/>
          <a:p>
            <a:fld id="{E857CB27-4B9B-43A0-AC36-6C05F3985EF5}" type="slidenum">
              <a:rPr lang="en-US" smtClean="0"/>
              <a:t>7</a:t>
            </a:fld>
            <a:endParaRPr lang="en-US"/>
          </a:p>
        </p:txBody>
      </p:sp>
    </p:spTree>
    <p:extLst>
      <p:ext uri="{BB962C8B-B14F-4D97-AF65-F5344CB8AC3E}">
        <p14:creationId xmlns:p14="http://schemas.microsoft.com/office/powerpoint/2010/main" val="1984970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76200"/>
            <a:ext cx="6477000" cy="685801"/>
          </a:xfrm>
        </p:spPr>
        <p:txBody>
          <a:bodyPr>
            <a:normAutofit/>
          </a:bodyPr>
          <a:lstStyle/>
          <a:p>
            <a:pPr lvl="0"/>
            <a:r>
              <a:rPr lang="en-US" b="1" u="sng" dirty="0" smtClean="0"/>
              <a:t>Study Objective</a:t>
            </a:r>
            <a:endParaRPr lang="en-US" u="sng" dirty="0"/>
          </a:p>
        </p:txBody>
      </p:sp>
      <p:sp>
        <p:nvSpPr>
          <p:cNvPr id="3" name="Subtitle 2"/>
          <p:cNvSpPr>
            <a:spLocks noGrp="1"/>
          </p:cNvSpPr>
          <p:nvPr>
            <p:ph type="subTitle" idx="1"/>
          </p:nvPr>
        </p:nvSpPr>
        <p:spPr>
          <a:xfrm>
            <a:off x="228600" y="685800"/>
            <a:ext cx="8763000" cy="6019800"/>
          </a:xfrm>
        </p:spPr>
        <p:txBody>
          <a:bodyPr>
            <a:normAutofit lnSpcReduction="10000"/>
          </a:bodyPr>
          <a:lstStyle/>
          <a:p>
            <a:pPr marL="514350" indent="-514350" algn="l">
              <a:buFont typeface="+mj-lt"/>
              <a:buAutoNum type="arabicPeriod"/>
            </a:pPr>
            <a:r>
              <a:rPr lang="en-US" sz="4000" dirty="0" smtClean="0">
                <a:solidFill>
                  <a:schemeClr val="tx1"/>
                </a:solidFill>
              </a:rPr>
              <a:t>To </a:t>
            </a:r>
            <a:r>
              <a:rPr lang="en-US" sz="4000" dirty="0">
                <a:solidFill>
                  <a:schemeClr val="tx1"/>
                </a:solidFill>
              </a:rPr>
              <a:t>explore self-reported </a:t>
            </a:r>
            <a:r>
              <a:rPr lang="en-US" sz="4000" b="1" dirty="0">
                <a:solidFill>
                  <a:schemeClr val="tx1"/>
                </a:solidFill>
              </a:rPr>
              <a:t>risk </a:t>
            </a:r>
            <a:r>
              <a:rPr lang="en-US" sz="4000" b="1" dirty="0" smtClean="0">
                <a:solidFill>
                  <a:schemeClr val="tx1"/>
                </a:solidFill>
              </a:rPr>
              <a:t>factors </a:t>
            </a:r>
            <a:r>
              <a:rPr lang="en-US" sz="4000" dirty="0">
                <a:solidFill>
                  <a:schemeClr val="tx1"/>
                </a:solidFill>
              </a:rPr>
              <a:t>(</a:t>
            </a:r>
            <a:r>
              <a:rPr lang="en-US" sz="4000" b="1" dirty="0">
                <a:solidFill>
                  <a:schemeClr val="tx1"/>
                </a:solidFill>
              </a:rPr>
              <a:t>Triggers</a:t>
            </a:r>
            <a:r>
              <a:rPr lang="en-US" sz="4000" dirty="0">
                <a:solidFill>
                  <a:schemeClr val="tx1"/>
                </a:solidFill>
              </a:rPr>
              <a:t>) of asthma among </a:t>
            </a:r>
            <a:r>
              <a:rPr lang="en-US" sz="4000" dirty="0" smtClean="0">
                <a:solidFill>
                  <a:schemeClr val="tx1"/>
                </a:solidFill>
              </a:rPr>
              <a:t>Arab Americans </a:t>
            </a:r>
            <a:r>
              <a:rPr lang="en-US" sz="4000" dirty="0">
                <a:solidFill>
                  <a:schemeClr val="tx1"/>
                </a:solidFill>
              </a:rPr>
              <a:t>who were diagnosed with A</a:t>
            </a:r>
            <a:r>
              <a:rPr lang="en-US" sz="4000" dirty="0" smtClean="0">
                <a:solidFill>
                  <a:schemeClr val="tx1"/>
                </a:solidFill>
              </a:rPr>
              <a:t>sthma</a:t>
            </a:r>
            <a:endParaRPr lang="en-US" sz="4000" dirty="0">
              <a:solidFill>
                <a:schemeClr val="tx1"/>
              </a:solidFill>
            </a:endParaRPr>
          </a:p>
          <a:p>
            <a:pPr marL="514350" indent="-514350" algn="l">
              <a:buFont typeface="+mj-lt"/>
              <a:buAutoNum type="arabicPeriod"/>
            </a:pPr>
            <a:r>
              <a:rPr lang="en-US" sz="4000" dirty="0" smtClean="0">
                <a:solidFill>
                  <a:schemeClr val="tx1"/>
                </a:solidFill>
              </a:rPr>
              <a:t>To </a:t>
            </a:r>
            <a:r>
              <a:rPr lang="en-US" sz="4000" dirty="0">
                <a:solidFill>
                  <a:schemeClr val="tx1"/>
                </a:solidFill>
              </a:rPr>
              <a:t>examine the </a:t>
            </a:r>
            <a:r>
              <a:rPr lang="en-US" sz="4000" b="1" dirty="0">
                <a:solidFill>
                  <a:schemeClr val="tx1"/>
                </a:solidFill>
              </a:rPr>
              <a:t>relationship</a:t>
            </a:r>
            <a:r>
              <a:rPr lang="en-US" sz="4000" dirty="0">
                <a:solidFill>
                  <a:schemeClr val="tx1"/>
                </a:solidFill>
              </a:rPr>
              <a:t> between </a:t>
            </a:r>
            <a:r>
              <a:rPr lang="en-US" sz="4000" b="1" dirty="0" smtClean="0">
                <a:solidFill>
                  <a:schemeClr val="tx1"/>
                </a:solidFill>
              </a:rPr>
              <a:t>air </a:t>
            </a:r>
            <a:r>
              <a:rPr lang="en-US" sz="4000" b="1" dirty="0">
                <a:solidFill>
                  <a:schemeClr val="tx1"/>
                </a:solidFill>
              </a:rPr>
              <a:t>pollution </a:t>
            </a:r>
            <a:r>
              <a:rPr lang="en-US" sz="4000" dirty="0">
                <a:solidFill>
                  <a:schemeClr val="tx1"/>
                </a:solidFill>
              </a:rPr>
              <a:t>and its </a:t>
            </a:r>
            <a:r>
              <a:rPr lang="en-US" sz="4000" b="1" u="sng" dirty="0">
                <a:solidFill>
                  <a:schemeClr val="tx1"/>
                </a:solidFill>
              </a:rPr>
              <a:t>impact</a:t>
            </a:r>
            <a:r>
              <a:rPr lang="en-US" sz="4000" dirty="0">
                <a:solidFill>
                  <a:schemeClr val="tx1"/>
                </a:solidFill>
              </a:rPr>
              <a:t> on </a:t>
            </a:r>
            <a:r>
              <a:rPr lang="en-US" sz="4000" b="1" dirty="0">
                <a:solidFill>
                  <a:schemeClr val="tx1"/>
                </a:solidFill>
              </a:rPr>
              <a:t>lung </a:t>
            </a:r>
            <a:r>
              <a:rPr lang="en-US" sz="4000" b="1" dirty="0" smtClean="0">
                <a:solidFill>
                  <a:schemeClr val="tx1"/>
                </a:solidFill>
              </a:rPr>
              <a:t>function test</a:t>
            </a:r>
            <a:endParaRPr lang="en-US" sz="4000" dirty="0">
              <a:solidFill>
                <a:schemeClr val="tx1"/>
              </a:solidFill>
            </a:endParaRPr>
          </a:p>
          <a:p>
            <a:pPr marL="514350" indent="-514350" algn="l">
              <a:buFont typeface="+mj-lt"/>
              <a:buAutoNum type="arabicPeriod"/>
            </a:pPr>
            <a:r>
              <a:rPr lang="en-US" sz="4000" dirty="0" smtClean="0">
                <a:solidFill>
                  <a:schemeClr val="tx1"/>
                </a:solidFill>
              </a:rPr>
              <a:t>To </a:t>
            </a:r>
            <a:r>
              <a:rPr lang="en-US" sz="4000" b="1" dirty="0" smtClean="0">
                <a:solidFill>
                  <a:schemeClr val="tx1"/>
                </a:solidFill>
              </a:rPr>
              <a:t>explore</a:t>
            </a:r>
            <a:r>
              <a:rPr lang="en-US" sz="4000" dirty="0" smtClean="0">
                <a:solidFill>
                  <a:schemeClr val="tx1"/>
                </a:solidFill>
              </a:rPr>
              <a:t> </a:t>
            </a:r>
            <a:r>
              <a:rPr lang="en-US" sz="4000" b="1" dirty="0" smtClean="0">
                <a:solidFill>
                  <a:srgbClr val="FF0000"/>
                </a:solidFill>
              </a:rPr>
              <a:t>differences</a:t>
            </a:r>
            <a:r>
              <a:rPr lang="en-US" sz="4000" dirty="0" smtClean="0">
                <a:solidFill>
                  <a:schemeClr val="tx1"/>
                </a:solidFill>
              </a:rPr>
              <a:t> </a:t>
            </a:r>
            <a:r>
              <a:rPr lang="en-US" sz="4000" dirty="0">
                <a:solidFill>
                  <a:schemeClr val="tx1"/>
                </a:solidFill>
              </a:rPr>
              <a:t>between </a:t>
            </a:r>
            <a:r>
              <a:rPr lang="en-US" sz="4000" b="1" dirty="0" smtClean="0">
                <a:solidFill>
                  <a:schemeClr val="tx1"/>
                </a:solidFill>
              </a:rPr>
              <a:t>summer</a:t>
            </a:r>
            <a:r>
              <a:rPr lang="en-US" sz="4000" dirty="0" smtClean="0">
                <a:solidFill>
                  <a:schemeClr val="tx1"/>
                </a:solidFill>
              </a:rPr>
              <a:t> and </a:t>
            </a:r>
            <a:r>
              <a:rPr lang="en-US" sz="4000" b="1" dirty="0" smtClean="0">
                <a:solidFill>
                  <a:schemeClr val="tx1"/>
                </a:solidFill>
              </a:rPr>
              <a:t>wintertime</a:t>
            </a:r>
            <a:r>
              <a:rPr lang="en-US" sz="4000" dirty="0" smtClean="0">
                <a:solidFill>
                  <a:schemeClr val="tx1"/>
                </a:solidFill>
              </a:rPr>
              <a:t> </a:t>
            </a:r>
            <a:r>
              <a:rPr lang="en-US" sz="4000" b="1" dirty="0" smtClean="0">
                <a:solidFill>
                  <a:srgbClr val="FF0000"/>
                </a:solidFill>
              </a:rPr>
              <a:t>effects</a:t>
            </a:r>
            <a:r>
              <a:rPr lang="en-US" sz="4000" dirty="0" smtClean="0">
                <a:solidFill>
                  <a:schemeClr val="tx1"/>
                </a:solidFill>
              </a:rPr>
              <a:t> on </a:t>
            </a:r>
            <a:r>
              <a:rPr lang="en-US" sz="4000" u="sng" dirty="0">
                <a:solidFill>
                  <a:schemeClr val="tx1"/>
                </a:solidFill>
              </a:rPr>
              <a:t>A</a:t>
            </a:r>
            <a:r>
              <a:rPr lang="en-US" sz="4000" u="sng" dirty="0" smtClean="0">
                <a:solidFill>
                  <a:schemeClr val="tx1"/>
                </a:solidFill>
              </a:rPr>
              <a:t>sthma Attacks </a:t>
            </a:r>
            <a:r>
              <a:rPr lang="en-US" sz="4000" dirty="0" smtClean="0">
                <a:solidFill>
                  <a:schemeClr val="tx1"/>
                </a:solidFill>
              </a:rPr>
              <a:t>&amp; </a:t>
            </a:r>
            <a:r>
              <a:rPr lang="en-US" sz="4000" u="sng" dirty="0">
                <a:solidFill>
                  <a:schemeClr val="tx1"/>
                </a:solidFill>
              </a:rPr>
              <a:t>A</a:t>
            </a:r>
            <a:r>
              <a:rPr lang="en-US" sz="4000" u="sng" dirty="0" smtClean="0">
                <a:solidFill>
                  <a:schemeClr val="tx1"/>
                </a:solidFill>
              </a:rPr>
              <a:t>ir </a:t>
            </a:r>
            <a:r>
              <a:rPr lang="en-US" sz="4000" u="sng" dirty="0">
                <a:solidFill>
                  <a:schemeClr val="tx1"/>
                </a:solidFill>
              </a:rPr>
              <a:t>P</a:t>
            </a:r>
            <a:r>
              <a:rPr lang="en-US" sz="4000" u="sng" dirty="0" smtClean="0">
                <a:solidFill>
                  <a:schemeClr val="tx1"/>
                </a:solidFill>
              </a:rPr>
              <a:t>ollution </a:t>
            </a:r>
            <a:endParaRPr lang="en-US" sz="4000" u="sng" dirty="0">
              <a:solidFill>
                <a:schemeClr val="tx1"/>
              </a:solidFill>
            </a:endParaRPr>
          </a:p>
          <a:p>
            <a:pPr marL="457200" indent="-457200" algn="l">
              <a:lnSpc>
                <a:spcPct val="150000"/>
              </a:lnSpc>
              <a:buFont typeface="Wingdings" panose="05000000000000000000" pitchFamily="2" charset="2"/>
              <a:buChar char="v"/>
            </a:pPr>
            <a:endParaRPr lang="en-US" dirty="0">
              <a:solidFill>
                <a:schemeClr val="tx1"/>
              </a:solidFill>
            </a:endParaRPr>
          </a:p>
        </p:txBody>
      </p:sp>
    </p:spTree>
    <p:extLst>
      <p:ext uri="{BB962C8B-B14F-4D97-AF65-F5344CB8AC3E}">
        <p14:creationId xmlns:p14="http://schemas.microsoft.com/office/powerpoint/2010/main" val="6678902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76201"/>
            <a:ext cx="6248400" cy="609600"/>
          </a:xfrm>
        </p:spPr>
        <p:txBody>
          <a:bodyPr>
            <a:normAutofit/>
          </a:bodyPr>
          <a:lstStyle/>
          <a:p>
            <a:pPr lvl="0"/>
            <a:r>
              <a:rPr lang="en-US" b="1" u="sng" dirty="0" smtClean="0"/>
              <a:t>Methods / </a:t>
            </a:r>
            <a:r>
              <a:rPr lang="en-US" b="1" u="sng" dirty="0"/>
              <a:t>Recruitment </a:t>
            </a:r>
            <a:r>
              <a:rPr lang="en-US" b="1" u="sng" dirty="0" smtClean="0"/>
              <a:t>Criteria</a:t>
            </a:r>
            <a:endParaRPr lang="en-US" u="sng" dirty="0"/>
          </a:p>
        </p:txBody>
      </p:sp>
      <p:sp>
        <p:nvSpPr>
          <p:cNvPr id="3" name="Subtitle 2"/>
          <p:cNvSpPr>
            <a:spLocks noGrp="1"/>
          </p:cNvSpPr>
          <p:nvPr>
            <p:ph type="subTitle" idx="1"/>
          </p:nvPr>
        </p:nvSpPr>
        <p:spPr>
          <a:xfrm>
            <a:off x="152400" y="685800"/>
            <a:ext cx="8839200" cy="5867400"/>
          </a:xfrm>
        </p:spPr>
        <p:txBody>
          <a:bodyPr>
            <a:normAutofit fontScale="85000" lnSpcReduction="20000"/>
          </a:bodyPr>
          <a:lstStyle/>
          <a:p>
            <a:pPr marL="457200" indent="-457200" algn="l">
              <a:lnSpc>
                <a:spcPct val="150000"/>
              </a:lnSpc>
              <a:buFont typeface="Wingdings" panose="05000000000000000000" pitchFamily="2" charset="2"/>
              <a:buChar char="v"/>
            </a:pPr>
            <a:r>
              <a:rPr lang="en-US" altLang="en-US" sz="4700" dirty="0" smtClean="0">
                <a:solidFill>
                  <a:schemeClr val="tx1"/>
                </a:solidFill>
              </a:rPr>
              <a:t>Participants with </a:t>
            </a:r>
            <a:r>
              <a:rPr lang="en-US" altLang="en-US" sz="4700" b="1" dirty="0" smtClean="0">
                <a:solidFill>
                  <a:schemeClr val="tx1"/>
                </a:solidFill>
              </a:rPr>
              <a:t>asthma</a:t>
            </a:r>
            <a:r>
              <a:rPr lang="en-US" altLang="en-US" sz="4700" b="1" dirty="0">
                <a:solidFill>
                  <a:schemeClr val="tx1"/>
                </a:solidFill>
              </a:rPr>
              <a:t>, diagnosed </a:t>
            </a:r>
            <a:r>
              <a:rPr lang="en-US" altLang="en-US" sz="4700" dirty="0">
                <a:solidFill>
                  <a:schemeClr val="tx1"/>
                </a:solidFill>
              </a:rPr>
              <a:t>by a </a:t>
            </a:r>
            <a:r>
              <a:rPr lang="en-US" altLang="en-US" sz="4700" dirty="0" smtClean="0">
                <a:solidFill>
                  <a:schemeClr val="tx1"/>
                </a:solidFill>
              </a:rPr>
              <a:t>physician</a:t>
            </a:r>
          </a:p>
          <a:p>
            <a:pPr marL="571500" indent="-571500" algn="l">
              <a:lnSpc>
                <a:spcPct val="150000"/>
              </a:lnSpc>
              <a:buFont typeface="Wingdings" panose="05000000000000000000" pitchFamily="2" charset="2"/>
              <a:buChar char="v"/>
            </a:pPr>
            <a:r>
              <a:rPr lang="en-US" altLang="en-US" sz="4700" dirty="0">
                <a:solidFill>
                  <a:schemeClr val="tx1"/>
                </a:solidFill>
              </a:rPr>
              <a:t>Age </a:t>
            </a:r>
            <a:r>
              <a:rPr lang="en-US" altLang="en-US" sz="4700" b="1" dirty="0">
                <a:solidFill>
                  <a:schemeClr val="tx1"/>
                </a:solidFill>
              </a:rPr>
              <a:t>55 years or </a:t>
            </a:r>
            <a:r>
              <a:rPr lang="en-US" altLang="en-US" sz="4700" b="1" dirty="0" smtClean="0">
                <a:solidFill>
                  <a:schemeClr val="tx1"/>
                </a:solidFill>
              </a:rPr>
              <a:t>above</a:t>
            </a:r>
            <a:endParaRPr lang="en-US" altLang="en-US" sz="4700" dirty="0">
              <a:solidFill>
                <a:schemeClr val="tx1"/>
              </a:solidFill>
            </a:endParaRPr>
          </a:p>
          <a:p>
            <a:pPr marL="571500" indent="-571500" algn="l">
              <a:lnSpc>
                <a:spcPct val="150000"/>
              </a:lnSpc>
              <a:buFont typeface="Wingdings" panose="05000000000000000000" pitchFamily="2" charset="2"/>
              <a:buChar char="v"/>
            </a:pPr>
            <a:r>
              <a:rPr lang="en-US" altLang="en-US" sz="4700" dirty="0" smtClean="0">
                <a:solidFill>
                  <a:schemeClr val="tx1"/>
                </a:solidFill>
              </a:rPr>
              <a:t>Accept to participate Voluntarily and sign consent</a:t>
            </a:r>
            <a:endParaRPr lang="en-US" altLang="en-US" sz="4700" dirty="0">
              <a:solidFill>
                <a:schemeClr val="tx1"/>
              </a:solidFill>
            </a:endParaRPr>
          </a:p>
          <a:p>
            <a:pPr marL="571500" indent="-571500" algn="l">
              <a:lnSpc>
                <a:spcPct val="150000"/>
              </a:lnSpc>
              <a:buFont typeface="Wingdings" panose="05000000000000000000" pitchFamily="2" charset="2"/>
              <a:buChar char="v"/>
            </a:pPr>
            <a:r>
              <a:rPr lang="en-US" altLang="en-US" sz="4200" dirty="0" smtClean="0">
                <a:solidFill>
                  <a:schemeClr val="tx1"/>
                </a:solidFill>
              </a:rPr>
              <a:t>Available </a:t>
            </a:r>
            <a:r>
              <a:rPr lang="en-US" altLang="en-US" sz="4200" dirty="0">
                <a:solidFill>
                  <a:schemeClr val="tx1"/>
                </a:solidFill>
              </a:rPr>
              <a:t>in </a:t>
            </a:r>
            <a:r>
              <a:rPr lang="en-US" altLang="en-US" sz="4200" b="1" dirty="0">
                <a:solidFill>
                  <a:schemeClr val="tx1"/>
                </a:solidFill>
              </a:rPr>
              <a:t>Sumer &amp; </a:t>
            </a:r>
            <a:r>
              <a:rPr lang="en-US" altLang="en-US" sz="4200" b="1" dirty="0" smtClean="0">
                <a:solidFill>
                  <a:schemeClr val="tx1"/>
                </a:solidFill>
              </a:rPr>
              <a:t>Wintertime  </a:t>
            </a:r>
            <a:r>
              <a:rPr lang="en-US" altLang="en-US" sz="4200" dirty="0" smtClean="0">
                <a:solidFill>
                  <a:schemeClr val="tx1"/>
                </a:solidFill>
              </a:rPr>
              <a:t>to fill the </a:t>
            </a:r>
            <a:r>
              <a:rPr lang="en-US" altLang="en-US" sz="4200" b="1" dirty="0" smtClean="0">
                <a:solidFill>
                  <a:schemeClr val="tx1"/>
                </a:solidFill>
              </a:rPr>
              <a:t>survey</a:t>
            </a:r>
            <a:r>
              <a:rPr lang="en-US" altLang="en-US" sz="4200" dirty="0" smtClean="0">
                <a:solidFill>
                  <a:schemeClr val="tx1"/>
                </a:solidFill>
              </a:rPr>
              <a:t> &amp; </a:t>
            </a:r>
            <a:r>
              <a:rPr lang="en-US" altLang="en-US" sz="4200" b="1" dirty="0" smtClean="0">
                <a:solidFill>
                  <a:schemeClr val="tx1"/>
                </a:solidFill>
              </a:rPr>
              <a:t>do</a:t>
            </a:r>
            <a:r>
              <a:rPr lang="en-US" altLang="en-US" sz="4200" dirty="0" smtClean="0">
                <a:solidFill>
                  <a:schemeClr val="tx1"/>
                </a:solidFill>
              </a:rPr>
              <a:t> lung function testing</a:t>
            </a:r>
          </a:p>
          <a:p>
            <a:pPr lvl="1" algn="l">
              <a:lnSpc>
                <a:spcPct val="150000"/>
              </a:lnSpc>
            </a:pPr>
            <a:endParaRPr lang="en-US" altLang="en-US" sz="3600" dirty="0">
              <a:solidFill>
                <a:schemeClr val="tx1"/>
              </a:solidFill>
            </a:endParaRPr>
          </a:p>
          <a:p>
            <a:pPr marL="914400" lvl="1" indent="-457200" algn="l">
              <a:buFont typeface="Wingdings" panose="05000000000000000000" pitchFamily="2" charset="2"/>
              <a:buChar char="v"/>
            </a:pPr>
            <a:endParaRPr lang="en-US" altLang="en-US" dirty="0">
              <a:solidFill>
                <a:schemeClr val="tx1"/>
              </a:solidFill>
            </a:endParaRPr>
          </a:p>
          <a:p>
            <a:pPr marL="457200" indent="-457200" algn="l">
              <a:buFont typeface="Wingdings" panose="05000000000000000000" pitchFamily="2" charset="2"/>
              <a:buChar char="v"/>
            </a:pPr>
            <a:endParaRPr lang="en-US" dirty="0">
              <a:solidFill>
                <a:schemeClr val="tx1"/>
              </a:solidFill>
            </a:endParaRPr>
          </a:p>
        </p:txBody>
      </p:sp>
    </p:spTree>
    <p:extLst>
      <p:ext uri="{BB962C8B-B14F-4D97-AF65-F5344CB8AC3E}">
        <p14:creationId xmlns:p14="http://schemas.microsoft.com/office/powerpoint/2010/main" val="21931854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5410200" cy="381000"/>
          </a:xfrm>
        </p:spPr>
        <p:txBody>
          <a:bodyPr>
            <a:normAutofit fontScale="90000"/>
          </a:bodyPr>
          <a:lstStyle/>
          <a:p>
            <a:r>
              <a:rPr lang="en-US" b="1" u="sng" dirty="0"/>
              <a:t>Methods </a:t>
            </a:r>
            <a:r>
              <a:rPr lang="en-US" b="1" u="sng" dirty="0" smtClean="0"/>
              <a:t> </a:t>
            </a:r>
            <a:r>
              <a:rPr lang="en-US" sz="2400" b="1" u="sng" dirty="0"/>
              <a:t>Cont</a:t>
            </a:r>
            <a:r>
              <a:rPr lang="en-US" b="1" u="sng" dirty="0"/>
              <a:t>.</a:t>
            </a:r>
            <a:endParaRPr lang="en-US" dirty="0"/>
          </a:p>
        </p:txBody>
      </p:sp>
      <p:sp>
        <p:nvSpPr>
          <p:cNvPr id="3" name="Content Placeholder 2"/>
          <p:cNvSpPr>
            <a:spLocks noGrp="1"/>
          </p:cNvSpPr>
          <p:nvPr>
            <p:ph idx="1"/>
          </p:nvPr>
        </p:nvSpPr>
        <p:spPr>
          <a:xfrm>
            <a:off x="228600" y="533400"/>
            <a:ext cx="8686800" cy="5943600"/>
          </a:xfrm>
        </p:spPr>
        <p:txBody>
          <a:bodyPr>
            <a:noAutofit/>
          </a:bodyPr>
          <a:lstStyle/>
          <a:p>
            <a:pPr marL="457200" indent="-457200">
              <a:lnSpc>
                <a:spcPct val="170000"/>
              </a:lnSpc>
              <a:buFont typeface="Wingdings" panose="05000000000000000000" pitchFamily="2" charset="2"/>
              <a:buChar char="v"/>
            </a:pPr>
            <a:r>
              <a:rPr lang="en-US" altLang="en-US" sz="4000" dirty="0"/>
              <a:t>Live within </a:t>
            </a:r>
            <a:r>
              <a:rPr lang="en-US" altLang="en-US" sz="4000" b="1" u="sng" dirty="0">
                <a:solidFill>
                  <a:srgbClr val="FF0000"/>
                </a:solidFill>
              </a:rPr>
              <a:t>two mile </a:t>
            </a:r>
            <a:r>
              <a:rPr lang="en-US" altLang="en-US" sz="4000" dirty="0"/>
              <a:t>radius from “School”, where the station to </a:t>
            </a:r>
            <a:r>
              <a:rPr lang="en-US" altLang="en-US" sz="4000" b="1" dirty="0"/>
              <a:t>monitor</a:t>
            </a:r>
            <a:r>
              <a:rPr lang="en-US" altLang="en-US" sz="4000" dirty="0"/>
              <a:t> air particles was </a:t>
            </a:r>
            <a:r>
              <a:rPr lang="en-US" altLang="en-US" sz="4000" b="1" dirty="0"/>
              <a:t>allocated</a:t>
            </a:r>
          </a:p>
          <a:p>
            <a:pPr lvl="1" indent="-457200">
              <a:lnSpc>
                <a:spcPct val="170000"/>
              </a:lnSpc>
              <a:buFont typeface="Wingdings" panose="05000000000000000000" pitchFamily="2" charset="2"/>
              <a:buChar char="v"/>
            </a:pPr>
            <a:r>
              <a:rPr lang="en-US" altLang="en-US" sz="4000" dirty="0"/>
              <a:t>Participants want to be </a:t>
            </a:r>
            <a:r>
              <a:rPr lang="en-US" altLang="en-US" sz="4000" b="1" dirty="0"/>
              <a:t>interviewed &amp; tested at their homes, </a:t>
            </a:r>
            <a:r>
              <a:rPr lang="en-US" altLang="en-US" sz="4000" dirty="0"/>
              <a:t>on their </a:t>
            </a:r>
            <a:r>
              <a:rPr lang="en-US" altLang="en-US" sz="4000" b="1" dirty="0"/>
              <a:t>convenient</a:t>
            </a:r>
            <a:r>
              <a:rPr lang="en-US" altLang="en-US" sz="4000" dirty="0"/>
              <a:t> </a:t>
            </a:r>
            <a:r>
              <a:rPr lang="en-US" altLang="en-US" sz="4000" u="sng" dirty="0"/>
              <a:t>time</a:t>
            </a:r>
            <a:r>
              <a:rPr lang="en-US" altLang="en-US" sz="4000" dirty="0"/>
              <a:t> and </a:t>
            </a:r>
            <a:r>
              <a:rPr lang="en-US" altLang="en-US" sz="4000" u="sng" dirty="0" smtClean="0"/>
              <a:t>day</a:t>
            </a:r>
            <a:endParaRPr lang="en-US" altLang="en-US" sz="4000" u="sng" dirty="0"/>
          </a:p>
          <a:p>
            <a:pPr>
              <a:lnSpc>
                <a:spcPct val="170000"/>
              </a:lnSpc>
              <a:buFont typeface="Wingdings" panose="05000000000000000000" pitchFamily="2" charset="2"/>
              <a:buChar char="v"/>
            </a:pPr>
            <a:r>
              <a:rPr lang="en-US" sz="3600" dirty="0" smtClean="0"/>
              <a:t>House environment was assessed using </a:t>
            </a:r>
            <a:r>
              <a:rPr lang="en-US" sz="3600" dirty="0"/>
              <a:t>a </a:t>
            </a:r>
            <a:r>
              <a:rPr lang="en-US" sz="3600" b="1" dirty="0"/>
              <a:t>structured check-list. </a:t>
            </a:r>
          </a:p>
          <a:p>
            <a:pPr>
              <a:lnSpc>
                <a:spcPct val="170000"/>
              </a:lnSpc>
              <a:buFont typeface="Wingdings" panose="05000000000000000000" pitchFamily="2" charset="2"/>
              <a:buChar char="v"/>
            </a:pPr>
            <a:r>
              <a:rPr lang="en-US" altLang="en-US" sz="3600" dirty="0"/>
              <a:t>Lung function tests were done </a:t>
            </a:r>
            <a:r>
              <a:rPr lang="en-US" sz="3600" dirty="0" smtClean="0"/>
              <a:t>using </a:t>
            </a:r>
            <a:r>
              <a:rPr lang="en-US" sz="3600" dirty="0"/>
              <a:t>the </a:t>
            </a:r>
            <a:r>
              <a:rPr lang="en-US" sz="3600" dirty="0" err="1"/>
              <a:t>KoKo</a:t>
            </a:r>
            <a:r>
              <a:rPr lang="en-US" sz="3600" dirty="0"/>
              <a:t>-USB </a:t>
            </a:r>
            <a:r>
              <a:rPr lang="en-US" sz="3600" b="1" dirty="0"/>
              <a:t>handheld </a:t>
            </a:r>
            <a:r>
              <a:rPr lang="en-US" sz="3600" b="1" dirty="0" smtClean="0"/>
              <a:t>spirometer</a:t>
            </a:r>
          </a:p>
          <a:p>
            <a:pPr>
              <a:lnSpc>
                <a:spcPct val="170000"/>
              </a:lnSpc>
              <a:buFont typeface="Wingdings" panose="05000000000000000000" pitchFamily="2" charset="2"/>
              <a:buChar char="v"/>
            </a:pPr>
            <a:r>
              <a:rPr lang="en-US" sz="3600" dirty="0"/>
              <a:t>We created </a:t>
            </a:r>
            <a:r>
              <a:rPr lang="en-US" sz="3600" b="1" dirty="0"/>
              <a:t>Scale Score </a:t>
            </a:r>
            <a:r>
              <a:rPr lang="en-US" sz="3600" dirty="0"/>
              <a:t>for questions with several </a:t>
            </a:r>
            <a:r>
              <a:rPr lang="en-US" sz="3600" dirty="0" smtClean="0"/>
              <a:t>items</a:t>
            </a:r>
          </a:p>
        </p:txBody>
      </p:sp>
      <p:sp>
        <p:nvSpPr>
          <p:cNvPr id="4" name="Slide Number Placeholder 3"/>
          <p:cNvSpPr>
            <a:spLocks noGrp="1"/>
          </p:cNvSpPr>
          <p:nvPr>
            <p:ph type="sldNum" sz="quarter" idx="12"/>
          </p:nvPr>
        </p:nvSpPr>
        <p:spPr/>
        <p:txBody>
          <a:bodyPr/>
          <a:lstStyle/>
          <a:p>
            <a:fld id="{E857CB27-4B9B-43A0-AC36-6C05F3985EF5}" type="slidenum">
              <a:rPr lang="en-US" smtClean="0"/>
              <a:t>10</a:t>
            </a:fld>
            <a:endParaRPr lang="en-US"/>
          </a:p>
        </p:txBody>
      </p:sp>
    </p:spTree>
    <p:extLst>
      <p:ext uri="{BB962C8B-B14F-4D97-AF65-F5344CB8AC3E}">
        <p14:creationId xmlns:p14="http://schemas.microsoft.com/office/powerpoint/2010/main" val="38916158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5410200" cy="762000"/>
          </a:xfrm>
        </p:spPr>
        <p:txBody>
          <a:bodyPr/>
          <a:lstStyle/>
          <a:p>
            <a:r>
              <a:rPr lang="en-US" b="1" u="sng" dirty="0" smtClean="0"/>
              <a:t>Methods </a:t>
            </a:r>
            <a:r>
              <a:rPr lang="en-US" sz="2000" b="1" u="sng" dirty="0" smtClean="0"/>
              <a:t>Cont.</a:t>
            </a:r>
            <a:endParaRPr lang="en-US" sz="2000" dirty="0"/>
          </a:p>
        </p:txBody>
      </p:sp>
      <p:sp>
        <p:nvSpPr>
          <p:cNvPr id="3" name="Content Placeholder 2"/>
          <p:cNvSpPr>
            <a:spLocks noGrp="1"/>
          </p:cNvSpPr>
          <p:nvPr>
            <p:ph idx="1"/>
          </p:nvPr>
        </p:nvSpPr>
        <p:spPr>
          <a:xfrm>
            <a:off x="228600" y="838200"/>
            <a:ext cx="8686800" cy="5715000"/>
          </a:xfrm>
        </p:spPr>
        <p:txBody>
          <a:bodyPr>
            <a:noAutofit/>
          </a:bodyPr>
          <a:lstStyle/>
          <a:p>
            <a:pPr>
              <a:lnSpc>
                <a:spcPct val="150000"/>
              </a:lnSpc>
              <a:buFont typeface="Wingdings" panose="05000000000000000000" pitchFamily="2" charset="2"/>
              <a:buChar char="v"/>
            </a:pPr>
            <a:r>
              <a:rPr lang="en-US" sz="4000" dirty="0" smtClean="0"/>
              <a:t>Self-reported </a:t>
            </a:r>
            <a:r>
              <a:rPr lang="en-US" sz="4000" dirty="0"/>
              <a:t>survey and lung function test were completed </a:t>
            </a:r>
            <a:r>
              <a:rPr lang="en-US" sz="4000" b="1" dirty="0">
                <a:solidFill>
                  <a:srgbClr val="FF0000"/>
                </a:solidFill>
              </a:rPr>
              <a:t>with no loss of participants</a:t>
            </a:r>
            <a:r>
              <a:rPr lang="en-US" sz="4000" dirty="0"/>
              <a:t>.</a:t>
            </a:r>
          </a:p>
          <a:p>
            <a:pPr>
              <a:lnSpc>
                <a:spcPct val="150000"/>
              </a:lnSpc>
              <a:buFont typeface="Wingdings" panose="05000000000000000000" pitchFamily="2" charset="2"/>
              <a:buChar char="v"/>
            </a:pPr>
            <a:r>
              <a:rPr lang="en-US" sz="3600" dirty="0" smtClean="0"/>
              <a:t>We </a:t>
            </a:r>
            <a:r>
              <a:rPr lang="en-US" sz="3600" dirty="0"/>
              <a:t>used </a:t>
            </a:r>
            <a:r>
              <a:rPr lang="en-US" sz="3600" b="1" dirty="0"/>
              <a:t>the</a:t>
            </a:r>
            <a:r>
              <a:rPr lang="en-US" sz="3600" dirty="0"/>
              <a:t> </a:t>
            </a:r>
            <a:r>
              <a:rPr lang="en-US" sz="3600" b="1" u="sng" dirty="0"/>
              <a:t>best</a:t>
            </a:r>
            <a:r>
              <a:rPr lang="en-US" sz="3600" dirty="0"/>
              <a:t> and its </a:t>
            </a:r>
            <a:r>
              <a:rPr lang="en-US" sz="3600" b="1" u="sng" dirty="0"/>
              <a:t>predicted</a:t>
            </a:r>
            <a:r>
              <a:rPr lang="en-US" sz="3600" dirty="0"/>
              <a:t> values for </a:t>
            </a:r>
            <a:r>
              <a:rPr lang="en-US" sz="3600" b="1" dirty="0"/>
              <a:t>each</a:t>
            </a:r>
            <a:r>
              <a:rPr lang="en-US" sz="3600" dirty="0"/>
              <a:t> of the </a:t>
            </a:r>
            <a:r>
              <a:rPr lang="en-US" sz="3600" b="1" dirty="0"/>
              <a:t>LFT</a:t>
            </a:r>
            <a:r>
              <a:rPr lang="en-US" sz="3600" dirty="0"/>
              <a:t> as </a:t>
            </a:r>
            <a:r>
              <a:rPr lang="en-US" sz="3600" b="1" u="sng" dirty="0"/>
              <a:t>ratio</a:t>
            </a:r>
            <a:r>
              <a:rPr lang="en-US" sz="3600" dirty="0"/>
              <a:t> because we </a:t>
            </a:r>
            <a:r>
              <a:rPr lang="en-US" sz="3600" b="1" dirty="0"/>
              <a:t>did not found the normal measures of LFT </a:t>
            </a:r>
            <a:r>
              <a:rPr lang="en-US" sz="3600" dirty="0"/>
              <a:t>for Arab population </a:t>
            </a:r>
          </a:p>
        </p:txBody>
      </p:sp>
      <p:sp>
        <p:nvSpPr>
          <p:cNvPr id="5" name="Slide Number Placeholder 4"/>
          <p:cNvSpPr>
            <a:spLocks noGrp="1"/>
          </p:cNvSpPr>
          <p:nvPr>
            <p:ph type="sldNum" sz="quarter" idx="12"/>
          </p:nvPr>
        </p:nvSpPr>
        <p:spPr/>
        <p:txBody>
          <a:bodyPr/>
          <a:lstStyle/>
          <a:p>
            <a:fld id="{E857CB27-4B9B-43A0-AC36-6C05F3985EF5}" type="slidenum">
              <a:rPr lang="en-US" smtClean="0"/>
              <a:t>11</a:t>
            </a:fld>
            <a:endParaRPr lang="en-US"/>
          </a:p>
        </p:txBody>
      </p:sp>
    </p:spTree>
    <p:extLst>
      <p:ext uri="{BB962C8B-B14F-4D97-AF65-F5344CB8AC3E}">
        <p14:creationId xmlns:p14="http://schemas.microsoft.com/office/powerpoint/2010/main" val="25347018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5410200" cy="457200"/>
          </a:xfrm>
        </p:spPr>
        <p:txBody>
          <a:bodyPr>
            <a:normAutofit fontScale="90000"/>
          </a:bodyPr>
          <a:lstStyle/>
          <a:p>
            <a:r>
              <a:rPr lang="en-US" dirty="0" smtClean="0"/>
              <a:t>Methods. </a:t>
            </a:r>
            <a:r>
              <a:rPr lang="en-US" sz="2000" dirty="0" smtClean="0"/>
              <a:t>Cont</a:t>
            </a:r>
            <a:r>
              <a:rPr lang="en-US" dirty="0" smtClean="0"/>
              <a:t>.</a:t>
            </a:r>
            <a:endParaRPr lang="en-US" dirty="0"/>
          </a:p>
        </p:txBody>
      </p:sp>
      <p:sp>
        <p:nvSpPr>
          <p:cNvPr id="3" name="Content Placeholder 2"/>
          <p:cNvSpPr>
            <a:spLocks noGrp="1"/>
          </p:cNvSpPr>
          <p:nvPr>
            <p:ph idx="1"/>
          </p:nvPr>
        </p:nvSpPr>
        <p:spPr>
          <a:xfrm>
            <a:off x="152400" y="838200"/>
            <a:ext cx="8763000" cy="5562600"/>
          </a:xfrm>
        </p:spPr>
        <p:txBody>
          <a:bodyPr>
            <a:normAutofit/>
          </a:bodyPr>
          <a:lstStyle/>
          <a:p>
            <a:pPr>
              <a:lnSpc>
                <a:spcPct val="170000"/>
              </a:lnSpc>
              <a:buFont typeface="Wingdings" panose="05000000000000000000" pitchFamily="2" charset="2"/>
              <a:buChar char="v"/>
            </a:pPr>
            <a:r>
              <a:rPr lang="en-US" sz="4000" dirty="0"/>
              <a:t>Literature reveals that in </a:t>
            </a:r>
            <a:r>
              <a:rPr lang="en-US" sz="4000" b="1" u="sng" dirty="0"/>
              <a:t>wintertime</a:t>
            </a:r>
            <a:r>
              <a:rPr lang="en-US" sz="4000" b="1" dirty="0"/>
              <a:t> </a:t>
            </a:r>
            <a:r>
              <a:rPr lang="en-US" sz="4000" dirty="0"/>
              <a:t>we have </a:t>
            </a:r>
            <a:r>
              <a:rPr lang="en-US" sz="4000" b="1" dirty="0">
                <a:solidFill>
                  <a:srgbClr val="FF0000"/>
                </a:solidFill>
              </a:rPr>
              <a:t>high</a:t>
            </a:r>
            <a:r>
              <a:rPr lang="en-US" sz="4000" dirty="0">
                <a:solidFill>
                  <a:srgbClr val="FF0000"/>
                </a:solidFill>
              </a:rPr>
              <a:t> </a:t>
            </a:r>
            <a:r>
              <a:rPr lang="en-US" sz="4000" dirty="0"/>
              <a:t>air pollution (PM</a:t>
            </a:r>
            <a:r>
              <a:rPr lang="en-US" sz="4000" baseline="-25000" dirty="0"/>
              <a:t>2.5</a:t>
            </a:r>
            <a:r>
              <a:rPr lang="en-US" sz="4000" dirty="0"/>
              <a:t>)</a:t>
            </a:r>
            <a:r>
              <a:rPr lang="en-US" sz="4000" baseline="-25000" dirty="0"/>
              <a:t> </a:t>
            </a:r>
            <a:r>
              <a:rPr lang="en-US" sz="4000" dirty="0"/>
              <a:t> with a mean  of </a:t>
            </a:r>
            <a:r>
              <a:rPr lang="en-US" sz="4000" b="1" u="sng" dirty="0">
                <a:solidFill>
                  <a:srgbClr val="FF0000"/>
                </a:solidFill>
              </a:rPr>
              <a:t>18 </a:t>
            </a:r>
            <a:r>
              <a:rPr lang="en-US" sz="4000" b="1" u="sng" dirty="0"/>
              <a:t>µg/m</a:t>
            </a:r>
            <a:r>
              <a:rPr lang="en-US" sz="4000" b="1" u="sng" baseline="30000" dirty="0"/>
              <a:t>3</a:t>
            </a:r>
            <a:r>
              <a:rPr lang="en-US" sz="4000" b="1" u="sng" baseline="30000" dirty="0">
                <a:solidFill>
                  <a:srgbClr val="FF0000"/>
                </a:solidFill>
              </a:rPr>
              <a:t>  </a:t>
            </a:r>
            <a:r>
              <a:rPr lang="en-US" sz="4000" dirty="0"/>
              <a:t>while in </a:t>
            </a:r>
            <a:r>
              <a:rPr lang="en-US" sz="4000" b="1" u="sng" dirty="0"/>
              <a:t>summer</a:t>
            </a:r>
            <a:r>
              <a:rPr lang="en-US" sz="4000" dirty="0"/>
              <a:t> we have </a:t>
            </a:r>
            <a:r>
              <a:rPr lang="en-US" sz="4000" b="1" dirty="0">
                <a:solidFill>
                  <a:srgbClr val="FF0000"/>
                </a:solidFill>
              </a:rPr>
              <a:t>mid-low</a:t>
            </a:r>
            <a:r>
              <a:rPr lang="en-US" sz="4000" dirty="0"/>
              <a:t> air pollution (PM</a:t>
            </a:r>
            <a:r>
              <a:rPr lang="en-US" sz="4000" baseline="-25000" dirty="0"/>
              <a:t>2.5</a:t>
            </a:r>
            <a:r>
              <a:rPr lang="en-US" sz="4000" dirty="0"/>
              <a:t>) with a mean of </a:t>
            </a:r>
            <a:r>
              <a:rPr lang="en-US" sz="4000" b="1" u="sng" dirty="0">
                <a:solidFill>
                  <a:srgbClr val="FF0000"/>
                </a:solidFill>
              </a:rPr>
              <a:t>14.5 </a:t>
            </a:r>
            <a:r>
              <a:rPr lang="en-US" sz="4000" b="1" u="sng" dirty="0"/>
              <a:t> µg/m</a:t>
            </a:r>
            <a:r>
              <a:rPr lang="en-US" sz="4000" b="1" u="sng" baseline="30000" dirty="0"/>
              <a:t>3 </a:t>
            </a:r>
            <a:r>
              <a:rPr lang="x-none" sz="4000" b="1" u="sng"/>
              <a:t> </a:t>
            </a:r>
            <a:endParaRPr lang="en-US" sz="4000" b="1" u="sng" dirty="0"/>
          </a:p>
        </p:txBody>
      </p:sp>
      <p:sp>
        <p:nvSpPr>
          <p:cNvPr id="4" name="Slide Number Placeholder 3"/>
          <p:cNvSpPr>
            <a:spLocks noGrp="1"/>
          </p:cNvSpPr>
          <p:nvPr>
            <p:ph type="sldNum" sz="quarter" idx="12"/>
          </p:nvPr>
        </p:nvSpPr>
        <p:spPr/>
        <p:txBody>
          <a:bodyPr/>
          <a:lstStyle/>
          <a:p>
            <a:fld id="{E857CB27-4B9B-43A0-AC36-6C05F3985EF5}" type="slidenum">
              <a:rPr lang="en-US" smtClean="0"/>
              <a:t>12</a:t>
            </a:fld>
            <a:endParaRPr lang="en-US"/>
          </a:p>
        </p:txBody>
      </p:sp>
    </p:spTree>
    <p:extLst>
      <p:ext uri="{BB962C8B-B14F-4D97-AF65-F5344CB8AC3E}">
        <p14:creationId xmlns:p14="http://schemas.microsoft.com/office/powerpoint/2010/main" val="2861425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5410200" cy="533400"/>
          </a:xfrm>
        </p:spPr>
        <p:txBody>
          <a:bodyPr>
            <a:normAutofit fontScale="90000"/>
          </a:bodyPr>
          <a:lstStyle/>
          <a:p>
            <a:r>
              <a:rPr lang="en-US" dirty="0" smtClean="0"/>
              <a:t>Methods / </a:t>
            </a:r>
            <a:r>
              <a:rPr lang="en-US" sz="2000" dirty="0" smtClean="0"/>
              <a:t>Cont</a:t>
            </a:r>
            <a:r>
              <a:rPr lang="en-US" dirty="0" smtClean="0"/>
              <a:t>.</a:t>
            </a:r>
            <a:endParaRPr lang="en-US" dirty="0"/>
          </a:p>
        </p:txBody>
      </p:sp>
      <p:sp>
        <p:nvSpPr>
          <p:cNvPr id="3" name="Content Placeholder 2"/>
          <p:cNvSpPr>
            <a:spLocks noGrp="1"/>
          </p:cNvSpPr>
          <p:nvPr>
            <p:ph idx="1"/>
          </p:nvPr>
        </p:nvSpPr>
        <p:spPr>
          <a:xfrm>
            <a:off x="228600" y="762000"/>
            <a:ext cx="8686800" cy="5791200"/>
          </a:xfrm>
        </p:spPr>
        <p:txBody>
          <a:bodyPr>
            <a:normAutofit fontScale="70000" lnSpcReduction="20000"/>
          </a:bodyPr>
          <a:lstStyle/>
          <a:p>
            <a:pPr>
              <a:lnSpc>
                <a:spcPct val="170000"/>
              </a:lnSpc>
              <a:buFont typeface="Wingdings" panose="05000000000000000000" pitchFamily="2" charset="2"/>
              <a:buChar char="v"/>
            </a:pPr>
            <a:r>
              <a:rPr lang="en-US" sz="4600" dirty="0"/>
              <a:t>The project was </a:t>
            </a:r>
            <a:r>
              <a:rPr lang="en-US" sz="4600" b="1" dirty="0"/>
              <a:t>approved</a:t>
            </a:r>
            <a:r>
              <a:rPr lang="en-US" sz="4600" dirty="0"/>
              <a:t> by </a:t>
            </a:r>
            <a:r>
              <a:rPr lang="en-US" sz="4600" b="1" dirty="0"/>
              <a:t>IRB</a:t>
            </a:r>
            <a:r>
              <a:rPr lang="en-US" sz="4600" dirty="0"/>
              <a:t> (Institutional Review </a:t>
            </a:r>
            <a:r>
              <a:rPr lang="en-US" sz="4600" dirty="0" smtClean="0"/>
              <a:t>Board) of WSU</a:t>
            </a:r>
            <a:endParaRPr lang="en-US" sz="4600" b="1" dirty="0"/>
          </a:p>
          <a:p>
            <a:pPr>
              <a:lnSpc>
                <a:spcPct val="150000"/>
              </a:lnSpc>
              <a:buFont typeface="Wingdings" panose="05000000000000000000" pitchFamily="2" charset="2"/>
              <a:buChar char="v"/>
            </a:pPr>
            <a:r>
              <a:rPr lang="en-US" sz="5100" b="1" dirty="0" smtClean="0"/>
              <a:t>Different </a:t>
            </a:r>
            <a:r>
              <a:rPr lang="en-US" sz="5100" b="1" dirty="0"/>
              <a:t>Tests of Significant </a:t>
            </a:r>
            <a:r>
              <a:rPr lang="en-US" sz="5100" dirty="0"/>
              <a:t>were used to </a:t>
            </a:r>
            <a:r>
              <a:rPr lang="en-US" sz="5100" b="1" dirty="0"/>
              <a:t>identified</a:t>
            </a:r>
            <a:r>
              <a:rPr lang="en-US" sz="5100" dirty="0"/>
              <a:t>  any significant </a:t>
            </a:r>
            <a:r>
              <a:rPr lang="en-US" sz="5100" b="1" dirty="0">
                <a:solidFill>
                  <a:srgbClr val="FF0000"/>
                </a:solidFill>
              </a:rPr>
              <a:t>differences</a:t>
            </a:r>
            <a:r>
              <a:rPr lang="en-US" sz="5100" dirty="0"/>
              <a:t> between </a:t>
            </a:r>
            <a:r>
              <a:rPr lang="en-US" sz="5100" b="1" dirty="0"/>
              <a:t>Summer</a:t>
            </a:r>
            <a:r>
              <a:rPr lang="en-US" sz="5100" dirty="0"/>
              <a:t> </a:t>
            </a:r>
            <a:r>
              <a:rPr lang="en-US" sz="5100" dirty="0" smtClean="0"/>
              <a:t>&amp; </a:t>
            </a:r>
            <a:r>
              <a:rPr lang="en-US" sz="5100" b="1" dirty="0" smtClean="0"/>
              <a:t>Winter</a:t>
            </a:r>
            <a:r>
              <a:rPr lang="en-US" sz="5100" dirty="0" smtClean="0"/>
              <a:t> </a:t>
            </a:r>
            <a:r>
              <a:rPr lang="en-US" sz="5100" b="1" dirty="0">
                <a:solidFill>
                  <a:srgbClr val="FF0000"/>
                </a:solidFill>
              </a:rPr>
              <a:t>Or</a:t>
            </a:r>
            <a:r>
              <a:rPr lang="en-US" sz="5100" dirty="0"/>
              <a:t> </a:t>
            </a:r>
            <a:r>
              <a:rPr lang="en-US" sz="5100" b="1" dirty="0"/>
              <a:t>Male</a:t>
            </a:r>
            <a:r>
              <a:rPr lang="en-US" sz="5100" dirty="0"/>
              <a:t> and </a:t>
            </a:r>
            <a:r>
              <a:rPr lang="en-US" sz="5100" b="1" dirty="0"/>
              <a:t>Female</a:t>
            </a:r>
            <a:r>
              <a:rPr lang="en-US" sz="5100" dirty="0"/>
              <a:t> with </a:t>
            </a:r>
            <a:r>
              <a:rPr lang="en-US" sz="5100" u="sng" dirty="0"/>
              <a:t>different variables</a:t>
            </a:r>
            <a:r>
              <a:rPr lang="en-US" sz="4100" u="sng" dirty="0"/>
              <a:t>. </a:t>
            </a:r>
          </a:p>
          <a:p>
            <a:pPr>
              <a:lnSpc>
                <a:spcPct val="150000"/>
              </a:lnSpc>
            </a:pPr>
            <a:r>
              <a:rPr lang="en-US" sz="4100" dirty="0" smtClean="0"/>
              <a:t>(Participants </a:t>
            </a:r>
            <a:r>
              <a:rPr lang="en-US" sz="4100" dirty="0"/>
              <a:t>will receive </a:t>
            </a:r>
            <a:r>
              <a:rPr lang="en-US" sz="4100" b="1" dirty="0"/>
              <a:t>gift card </a:t>
            </a:r>
            <a:r>
              <a:rPr lang="en-US" sz="4100" dirty="0"/>
              <a:t>of </a:t>
            </a:r>
            <a:r>
              <a:rPr lang="en-US" sz="4100" b="1" dirty="0"/>
              <a:t>$40.00 </a:t>
            </a:r>
            <a:r>
              <a:rPr lang="en-US" sz="4100" dirty="0"/>
              <a:t>each visit)</a:t>
            </a:r>
            <a:endParaRPr lang="en-US" sz="4100" b="1" dirty="0"/>
          </a:p>
          <a:p>
            <a:endParaRPr lang="en-US" dirty="0"/>
          </a:p>
        </p:txBody>
      </p:sp>
      <p:sp>
        <p:nvSpPr>
          <p:cNvPr id="4" name="Slide Number Placeholder 3"/>
          <p:cNvSpPr>
            <a:spLocks noGrp="1"/>
          </p:cNvSpPr>
          <p:nvPr>
            <p:ph type="sldNum" sz="quarter" idx="12"/>
          </p:nvPr>
        </p:nvSpPr>
        <p:spPr/>
        <p:txBody>
          <a:bodyPr/>
          <a:lstStyle/>
          <a:p>
            <a:fld id="{E857CB27-4B9B-43A0-AC36-6C05F3985EF5}" type="slidenum">
              <a:rPr lang="en-US" smtClean="0"/>
              <a:t>13</a:t>
            </a:fld>
            <a:endParaRPr lang="en-US"/>
          </a:p>
        </p:txBody>
      </p:sp>
    </p:spTree>
    <p:extLst>
      <p:ext uri="{BB962C8B-B14F-4D97-AF65-F5344CB8AC3E}">
        <p14:creationId xmlns:p14="http://schemas.microsoft.com/office/powerpoint/2010/main" val="3125561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0" y="2209800"/>
            <a:ext cx="4953000" cy="1323439"/>
          </a:xfrm>
          <a:prstGeom prst="rect">
            <a:avLst/>
          </a:prstGeom>
          <a:noFill/>
        </p:spPr>
        <p:txBody>
          <a:bodyPr wrap="square" rtlCol="0">
            <a:spAutoFit/>
          </a:bodyPr>
          <a:lstStyle/>
          <a:p>
            <a:endParaRPr lang="en-US" dirty="0" smtClean="0"/>
          </a:p>
          <a:p>
            <a:endParaRPr lang="en-US" dirty="0"/>
          </a:p>
          <a:p>
            <a:pPr algn="ctr"/>
            <a:r>
              <a:rPr lang="en-US" sz="4400" dirty="0" smtClean="0"/>
              <a:t>Results</a:t>
            </a:r>
            <a:endParaRPr lang="en-US" sz="4400" dirty="0"/>
          </a:p>
        </p:txBody>
      </p:sp>
      <p:sp>
        <p:nvSpPr>
          <p:cNvPr id="4" name="Slide Number Placeholder 3"/>
          <p:cNvSpPr>
            <a:spLocks noGrp="1"/>
          </p:cNvSpPr>
          <p:nvPr>
            <p:ph type="sldNum" sz="quarter" idx="12"/>
          </p:nvPr>
        </p:nvSpPr>
        <p:spPr/>
        <p:txBody>
          <a:bodyPr/>
          <a:lstStyle/>
          <a:p>
            <a:fld id="{E857CB27-4B9B-43A0-AC36-6C05F3985EF5}" type="slidenum">
              <a:rPr lang="en-US" smtClean="0"/>
              <a:t>14</a:t>
            </a:fld>
            <a:endParaRPr lang="en-US"/>
          </a:p>
        </p:txBody>
      </p:sp>
    </p:spTree>
    <p:extLst>
      <p:ext uri="{BB962C8B-B14F-4D97-AF65-F5344CB8AC3E}">
        <p14:creationId xmlns:p14="http://schemas.microsoft.com/office/powerpoint/2010/main" val="21339958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52400"/>
            <a:ext cx="7315200" cy="1143000"/>
          </a:xfrm>
        </p:spPr>
        <p:txBody>
          <a:bodyPr>
            <a:normAutofit fontScale="90000"/>
          </a:bodyPr>
          <a:lstStyle/>
          <a:p>
            <a:r>
              <a:rPr lang="en-US" b="1" dirty="0"/>
              <a:t>Mean</a:t>
            </a:r>
            <a:r>
              <a:rPr lang="en-US" dirty="0"/>
              <a:t> (</a:t>
            </a:r>
            <a:r>
              <a:rPr lang="en-US" dirty="0" smtClean="0"/>
              <a:t>SD) of </a:t>
            </a:r>
            <a:r>
              <a:rPr lang="en-US" dirty="0"/>
              <a:t>Asthmatic Study Population (Arab American</a:t>
            </a:r>
            <a:r>
              <a:rPr lang="en-US" dirty="0" smtClean="0"/>
              <a:t>) by </a:t>
            </a:r>
            <a:r>
              <a:rPr lang="en-US" b="1" dirty="0" smtClean="0">
                <a:solidFill>
                  <a:srgbClr val="FF0000"/>
                </a:solidFill>
              </a:rPr>
              <a:t>characteristic's variables </a:t>
            </a:r>
            <a:r>
              <a:rPr lang="en-US" dirty="0" smtClean="0"/>
              <a:t>and  </a:t>
            </a:r>
            <a:r>
              <a:rPr lang="en-US" dirty="0"/>
              <a:t>by Gender </a:t>
            </a:r>
          </a:p>
        </p:txBody>
      </p:sp>
      <p:sp>
        <p:nvSpPr>
          <p:cNvPr id="3" name="Slide Number Placeholder 2"/>
          <p:cNvSpPr>
            <a:spLocks noGrp="1"/>
          </p:cNvSpPr>
          <p:nvPr>
            <p:ph type="sldNum" sz="quarter" idx="12"/>
          </p:nvPr>
        </p:nvSpPr>
        <p:spPr/>
        <p:txBody>
          <a:bodyPr/>
          <a:lstStyle/>
          <a:p>
            <a:fld id="{E857CB27-4B9B-43A0-AC36-6C05F3985EF5}" type="slidenum">
              <a:rPr lang="en-US" smtClean="0"/>
              <a:t>15</a:t>
            </a:fld>
            <a:endParaRPr lang="en-US"/>
          </a:p>
        </p:txBody>
      </p:sp>
      <p:graphicFrame>
        <p:nvGraphicFramePr>
          <p:cNvPr id="4" name="Table 3"/>
          <p:cNvGraphicFramePr>
            <a:graphicFrameLocks noGrp="1"/>
          </p:cNvGraphicFramePr>
          <p:nvPr>
            <p:extLst>
              <p:ext uri="{D42A27DB-BD31-4B8C-83A1-F6EECF244321}">
                <p14:modId xmlns:p14="http://schemas.microsoft.com/office/powerpoint/2010/main" val="408700280"/>
              </p:ext>
            </p:extLst>
          </p:nvPr>
        </p:nvGraphicFramePr>
        <p:xfrm>
          <a:off x="457200" y="1600200"/>
          <a:ext cx="8153400" cy="4572000"/>
        </p:xfrm>
        <a:graphic>
          <a:graphicData uri="http://schemas.openxmlformats.org/drawingml/2006/table">
            <a:tbl>
              <a:tblPr>
                <a:tableStyleId>{5C22544A-7EE6-4342-B048-85BDC9FD1C3A}</a:tableStyleId>
              </a:tblPr>
              <a:tblGrid>
                <a:gridCol w="3276600"/>
                <a:gridCol w="1447800"/>
                <a:gridCol w="1600200"/>
                <a:gridCol w="1828800"/>
              </a:tblGrid>
              <a:tr h="912196">
                <a:tc>
                  <a:txBody>
                    <a:bodyPr/>
                    <a:lstStyle/>
                    <a:p>
                      <a:pPr algn="ctr" fontAlgn="ctr"/>
                      <a:r>
                        <a:rPr lang="en-US" sz="2000" b="1" u="sng" strike="noStrike" dirty="0">
                          <a:effectLst/>
                          <a:latin typeface="Times New Roman" panose="02020603050405020304" pitchFamily="18" charset="0"/>
                          <a:cs typeface="Times New Roman" panose="02020603050405020304" pitchFamily="18" charset="0"/>
                        </a:rPr>
                        <a:t>Variable</a:t>
                      </a:r>
                      <a:endParaRPr lang="en-US" sz="2000" b="1" i="0" u="sng"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b="1" u="sng" strike="noStrike" dirty="0">
                          <a:effectLst/>
                          <a:latin typeface="Times New Roman" panose="02020603050405020304" pitchFamily="18" charset="0"/>
                          <a:cs typeface="Times New Roman" panose="02020603050405020304" pitchFamily="18" charset="0"/>
                        </a:rPr>
                        <a:t>Male (n</a:t>
                      </a:r>
                      <a:r>
                        <a:rPr lang="en-US" sz="2000" b="1" u="sng" strike="noStrike" dirty="0" smtClean="0">
                          <a:effectLst/>
                          <a:latin typeface="Times New Roman" panose="02020603050405020304" pitchFamily="18" charset="0"/>
                          <a:cs typeface="Times New Roman" panose="02020603050405020304" pitchFamily="18" charset="0"/>
                        </a:rPr>
                        <a:t>= </a:t>
                      </a:r>
                      <a:r>
                        <a:rPr lang="en-US" sz="2800" b="1" u="sng" strike="noStrike" dirty="0" smtClean="0">
                          <a:effectLst/>
                          <a:latin typeface="Times New Roman" panose="02020603050405020304" pitchFamily="18" charset="0"/>
                          <a:cs typeface="Times New Roman" panose="02020603050405020304" pitchFamily="18" charset="0"/>
                        </a:rPr>
                        <a:t>28</a:t>
                      </a:r>
                      <a:r>
                        <a:rPr lang="en-US" sz="2000" b="1" u="sng" strike="noStrike" dirty="0">
                          <a:effectLst/>
                          <a:latin typeface="Times New Roman" panose="02020603050405020304" pitchFamily="18" charset="0"/>
                          <a:cs typeface="Times New Roman" panose="02020603050405020304" pitchFamily="18" charset="0"/>
                        </a:rPr>
                        <a:t>)</a:t>
                      </a:r>
                      <a:endParaRPr lang="en-US" sz="2000" b="1" i="0" u="sng"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b="1" u="sng" strike="noStrike" dirty="0">
                          <a:effectLst/>
                          <a:latin typeface="Times New Roman" panose="02020603050405020304" pitchFamily="18" charset="0"/>
                          <a:cs typeface="Times New Roman" panose="02020603050405020304" pitchFamily="18" charset="0"/>
                        </a:rPr>
                        <a:t>Female (</a:t>
                      </a:r>
                      <a:r>
                        <a:rPr lang="en-US" sz="2000" b="1" u="sng" strike="noStrike" dirty="0" smtClean="0">
                          <a:effectLst/>
                          <a:latin typeface="Times New Roman" panose="02020603050405020304" pitchFamily="18" charset="0"/>
                          <a:cs typeface="Times New Roman" panose="02020603050405020304" pitchFamily="18" charset="0"/>
                        </a:rPr>
                        <a:t>n=</a:t>
                      </a:r>
                      <a:r>
                        <a:rPr lang="en-US" sz="2000" b="1" u="sng" strike="noStrike" baseline="0" dirty="0" smtClean="0">
                          <a:effectLst/>
                          <a:latin typeface="Times New Roman" panose="02020603050405020304" pitchFamily="18" charset="0"/>
                          <a:cs typeface="Times New Roman" panose="02020603050405020304" pitchFamily="18" charset="0"/>
                        </a:rPr>
                        <a:t> </a:t>
                      </a:r>
                      <a:r>
                        <a:rPr lang="en-US" sz="2800" b="1" u="sng" strike="noStrike" dirty="0" smtClean="0">
                          <a:effectLst/>
                          <a:latin typeface="Times New Roman" panose="02020603050405020304" pitchFamily="18" charset="0"/>
                          <a:cs typeface="Times New Roman" panose="02020603050405020304" pitchFamily="18" charset="0"/>
                        </a:rPr>
                        <a:t>48</a:t>
                      </a:r>
                      <a:r>
                        <a:rPr lang="en-US" sz="2000" b="1" u="sng" strike="noStrike" dirty="0">
                          <a:effectLst/>
                          <a:latin typeface="Times New Roman" panose="02020603050405020304" pitchFamily="18" charset="0"/>
                          <a:cs typeface="Times New Roman" panose="02020603050405020304" pitchFamily="18" charset="0"/>
                        </a:rPr>
                        <a:t>)</a:t>
                      </a:r>
                      <a:endParaRPr lang="en-US" sz="2000" b="1" i="0" u="sng"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b="1" u="sng" strike="noStrike" dirty="0">
                          <a:effectLst/>
                          <a:latin typeface="Times New Roman" panose="02020603050405020304" pitchFamily="18" charset="0"/>
                          <a:cs typeface="Times New Roman" panose="02020603050405020304" pitchFamily="18" charset="0"/>
                        </a:rPr>
                        <a:t>Total (n</a:t>
                      </a:r>
                      <a:r>
                        <a:rPr lang="en-US" sz="2000" b="1" u="sng" strike="noStrike" dirty="0" smtClean="0">
                          <a:effectLst/>
                          <a:latin typeface="Times New Roman" panose="02020603050405020304" pitchFamily="18" charset="0"/>
                          <a:cs typeface="Times New Roman" panose="02020603050405020304" pitchFamily="18" charset="0"/>
                        </a:rPr>
                        <a:t>=       </a:t>
                      </a:r>
                      <a:r>
                        <a:rPr lang="en-US" sz="2800" b="1" u="sng" strike="noStrike" dirty="0" smtClean="0">
                          <a:effectLst/>
                          <a:latin typeface="Times New Roman" panose="02020603050405020304" pitchFamily="18" charset="0"/>
                          <a:cs typeface="Times New Roman" panose="02020603050405020304" pitchFamily="18" charset="0"/>
                        </a:rPr>
                        <a:t>76</a:t>
                      </a:r>
                      <a:r>
                        <a:rPr lang="en-US" sz="2000" b="1" u="sng" strike="noStrike" dirty="0">
                          <a:effectLst/>
                          <a:latin typeface="Times New Roman" panose="02020603050405020304" pitchFamily="18" charset="0"/>
                          <a:cs typeface="Times New Roman" panose="02020603050405020304" pitchFamily="18" charset="0"/>
                        </a:rPr>
                        <a:t>)</a:t>
                      </a:r>
                      <a:endParaRPr lang="en-US" sz="2000" b="1" i="0" u="sng"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r>
              <a:tr h="691922">
                <a:tc>
                  <a:txBody>
                    <a:bodyPr/>
                    <a:lstStyle/>
                    <a:p>
                      <a:pPr algn="l" fontAlgn="ctr"/>
                      <a:r>
                        <a:rPr lang="en-US" sz="2800" b="1" u="none" strike="noStrike" dirty="0">
                          <a:effectLst/>
                          <a:latin typeface="Times New Roman" panose="02020603050405020304" pitchFamily="18" charset="0"/>
                          <a:cs typeface="Times New Roman" panose="02020603050405020304" pitchFamily="18" charset="0"/>
                        </a:rPr>
                        <a:t>Age in Y</a:t>
                      </a:r>
                      <a:endParaRPr lang="en-US" sz="2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b="1" u="none" strike="noStrike" dirty="0">
                          <a:solidFill>
                            <a:srgbClr val="FF0000"/>
                          </a:solidFill>
                          <a:effectLst/>
                          <a:latin typeface="Times New Roman" panose="02020603050405020304" pitchFamily="18" charset="0"/>
                          <a:cs typeface="Times New Roman" panose="02020603050405020304" pitchFamily="18" charset="0"/>
                        </a:rPr>
                        <a:t>65.1</a:t>
                      </a:r>
                      <a:r>
                        <a:rPr lang="en-US" sz="2000" b="1" u="none" strike="noStrike" dirty="0">
                          <a:effectLst/>
                          <a:latin typeface="Times New Roman" panose="02020603050405020304" pitchFamily="18" charset="0"/>
                          <a:cs typeface="Times New Roman" panose="02020603050405020304" pitchFamily="18" charset="0"/>
                        </a:rPr>
                        <a:t> (7.4)</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64.2 (7.5)</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800" b="1" u="none" strike="noStrike" dirty="0">
                          <a:effectLst/>
                          <a:latin typeface="Times New Roman" panose="02020603050405020304" pitchFamily="18" charset="0"/>
                          <a:cs typeface="Times New Roman" panose="02020603050405020304" pitchFamily="18" charset="0"/>
                        </a:rPr>
                        <a:t>64.6</a:t>
                      </a:r>
                      <a:r>
                        <a:rPr lang="en-US" sz="2800" u="none" strike="noStrike" dirty="0">
                          <a:effectLst/>
                          <a:latin typeface="Times New Roman" panose="02020603050405020304" pitchFamily="18" charset="0"/>
                          <a:cs typeface="Times New Roman" panose="02020603050405020304" pitchFamily="18" charset="0"/>
                        </a:rPr>
                        <a:t> (7.4)</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r>
              <a:tr h="839635">
                <a:tc>
                  <a:txBody>
                    <a:bodyPr/>
                    <a:lstStyle/>
                    <a:p>
                      <a:pPr algn="l" fontAlgn="ctr"/>
                      <a:r>
                        <a:rPr lang="en-US" sz="2800" b="1" u="none" strike="noStrike" dirty="0" smtClean="0">
                          <a:effectLst/>
                          <a:latin typeface="Times New Roman" panose="02020603050405020304" pitchFamily="18" charset="0"/>
                          <a:cs typeface="Times New Roman" panose="02020603050405020304" pitchFamily="18" charset="0"/>
                        </a:rPr>
                        <a:t>Age</a:t>
                      </a:r>
                      <a:r>
                        <a:rPr lang="en-US" sz="2800" b="1" u="none" strike="noStrike" baseline="0" dirty="0" smtClean="0">
                          <a:effectLst/>
                          <a:latin typeface="Times New Roman" panose="02020603050405020304" pitchFamily="18" charset="0"/>
                          <a:cs typeface="Times New Roman" panose="02020603050405020304" pitchFamily="18" charset="0"/>
                        </a:rPr>
                        <a:t> </a:t>
                      </a:r>
                      <a:r>
                        <a:rPr lang="en-US" sz="2800" b="1" u="none" strike="noStrike" dirty="0" smtClean="0">
                          <a:effectLst/>
                          <a:latin typeface="Times New Roman" panose="02020603050405020304" pitchFamily="18" charset="0"/>
                          <a:cs typeface="Times New Roman" panose="02020603050405020304" pitchFamily="18" charset="0"/>
                        </a:rPr>
                        <a:t>Started</a:t>
                      </a:r>
                      <a:r>
                        <a:rPr lang="en-US" sz="2800" b="1" u="none" strike="noStrike" baseline="0" dirty="0" smtClean="0">
                          <a:effectLst/>
                          <a:latin typeface="Times New Roman" panose="02020603050405020304" pitchFamily="18" charset="0"/>
                          <a:cs typeface="Times New Roman" panose="02020603050405020304" pitchFamily="18" charset="0"/>
                        </a:rPr>
                        <a:t> </a:t>
                      </a:r>
                      <a:r>
                        <a:rPr lang="en-US" sz="2800" b="1" u="none" strike="noStrike" dirty="0" smtClean="0">
                          <a:effectLst/>
                          <a:latin typeface="Times New Roman" panose="02020603050405020304" pitchFamily="18" charset="0"/>
                          <a:cs typeface="Times New Roman" panose="02020603050405020304" pitchFamily="18" charset="0"/>
                        </a:rPr>
                        <a:t>Asthma</a:t>
                      </a:r>
                      <a:endParaRPr lang="en-US" sz="2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b="1" u="none" strike="noStrike" dirty="0">
                          <a:solidFill>
                            <a:schemeClr val="tx1"/>
                          </a:solidFill>
                          <a:effectLst/>
                          <a:latin typeface="Times New Roman" panose="02020603050405020304" pitchFamily="18" charset="0"/>
                          <a:cs typeface="Times New Roman" panose="02020603050405020304" pitchFamily="18" charset="0"/>
                        </a:rPr>
                        <a:t>5.4 (2.0)</a:t>
                      </a:r>
                      <a:endParaRPr lang="en-US" sz="20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rgbClr val="FF0000"/>
                          </a:solidFill>
                          <a:effectLst/>
                          <a:latin typeface="Times New Roman" panose="02020603050405020304" pitchFamily="18" charset="0"/>
                          <a:cs typeface="Times New Roman" panose="02020603050405020304" pitchFamily="18" charset="0"/>
                        </a:rPr>
                        <a:t>4.7 (2.2)</a:t>
                      </a:r>
                      <a:endParaRPr lang="en-US" sz="20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800" b="1" u="none" strike="noStrike" dirty="0">
                          <a:effectLst/>
                          <a:latin typeface="Times New Roman" panose="02020603050405020304" pitchFamily="18" charset="0"/>
                          <a:cs typeface="Times New Roman" panose="02020603050405020304" pitchFamily="18" charset="0"/>
                        </a:rPr>
                        <a:t>5.0</a:t>
                      </a:r>
                      <a:r>
                        <a:rPr lang="en-US" sz="2800" u="none" strike="noStrike" dirty="0">
                          <a:effectLst/>
                          <a:latin typeface="Times New Roman" panose="02020603050405020304" pitchFamily="18" charset="0"/>
                          <a:cs typeface="Times New Roman" panose="02020603050405020304" pitchFamily="18" charset="0"/>
                        </a:rPr>
                        <a:t> (2.2))</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r>
              <a:tr h="691922">
                <a:tc>
                  <a:txBody>
                    <a:bodyPr/>
                    <a:lstStyle/>
                    <a:p>
                      <a:pPr algn="l" fontAlgn="ctr"/>
                      <a:r>
                        <a:rPr lang="en-US" sz="2800" b="1" u="none" strike="noStrike" dirty="0" smtClean="0">
                          <a:solidFill>
                            <a:srgbClr val="FF0000"/>
                          </a:solidFill>
                          <a:effectLst/>
                          <a:latin typeface="Times New Roman" panose="02020603050405020304" pitchFamily="18" charset="0"/>
                          <a:cs typeface="Times New Roman" panose="02020603050405020304" pitchFamily="18" charset="0"/>
                        </a:rPr>
                        <a:t>Year living </a:t>
                      </a:r>
                      <a:r>
                        <a:rPr lang="en-US" sz="2800" b="1" u="none" strike="noStrike" dirty="0">
                          <a:solidFill>
                            <a:srgbClr val="FF0000"/>
                          </a:solidFill>
                          <a:effectLst/>
                          <a:latin typeface="Times New Roman" panose="02020603050405020304" pitchFamily="18" charset="0"/>
                          <a:cs typeface="Times New Roman" panose="02020603050405020304" pitchFamily="18" charset="0"/>
                        </a:rPr>
                        <a:t>in U.S **</a:t>
                      </a:r>
                      <a:endParaRPr lang="en-US" sz="28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b="1" u="none" strike="noStrike" dirty="0">
                          <a:solidFill>
                            <a:srgbClr val="FF0000"/>
                          </a:solidFill>
                          <a:effectLst/>
                          <a:latin typeface="Times New Roman" panose="02020603050405020304" pitchFamily="18" charset="0"/>
                          <a:cs typeface="Times New Roman" panose="02020603050405020304" pitchFamily="18" charset="0"/>
                        </a:rPr>
                        <a:t>31.4</a:t>
                      </a:r>
                      <a:r>
                        <a:rPr lang="en-US" sz="2000" b="1" u="none" strike="noStrike" dirty="0">
                          <a:effectLst/>
                          <a:latin typeface="Times New Roman" panose="02020603050405020304" pitchFamily="18" charset="0"/>
                          <a:cs typeface="Times New Roman" panose="02020603050405020304" pitchFamily="18" charset="0"/>
                        </a:rPr>
                        <a:t> (14.1)</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effectLst/>
                          <a:latin typeface="Times New Roman" panose="02020603050405020304" pitchFamily="18" charset="0"/>
                          <a:cs typeface="Times New Roman" panose="02020603050405020304" pitchFamily="18" charset="0"/>
                        </a:rPr>
                        <a:t>20.2 (13.8)</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800" b="1" u="none" strike="noStrike" dirty="0">
                          <a:effectLst/>
                          <a:latin typeface="Times New Roman" panose="02020603050405020304" pitchFamily="18" charset="0"/>
                          <a:cs typeface="Times New Roman" panose="02020603050405020304" pitchFamily="18" charset="0"/>
                        </a:rPr>
                        <a:t>24.5</a:t>
                      </a:r>
                      <a:r>
                        <a:rPr lang="en-US" sz="2800" u="none" strike="noStrike" dirty="0">
                          <a:effectLst/>
                          <a:latin typeface="Times New Roman" panose="02020603050405020304" pitchFamily="18" charset="0"/>
                          <a:cs typeface="Times New Roman" panose="02020603050405020304" pitchFamily="18" charset="0"/>
                        </a:rPr>
                        <a:t> (14.8)</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r>
              <a:tr h="1000958">
                <a:tc>
                  <a:txBody>
                    <a:bodyPr/>
                    <a:lstStyle/>
                    <a:p>
                      <a:pPr algn="l" fontAlgn="ctr"/>
                      <a:r>
                        <a:rPr lang="en-US" sz="2800" b="1" u="none" strike="noStrike" dirty="0">
                          <a:effectLst/>
                          <a:latin typeface="Times New Roman" panose="02020603050405020304" pitchFamily="18" charset="0"/>
                          <a:cs typeface="Times New Roman" panose="02020603050405020304" pitchFamily="18" charset="0"/>
                        </a:rPr>
                        <a:t>Years living at </a:t>
                      </a:r>
                      <a:r>
                        <a:rPr lang="en-US" sz="2800" b="1" u="none" strike="noStrike" dirty="0" smtClean="0">
                          <a:effectLst/>
                          <a:latin typeface="Times New Roman" panose="02020603050405020304" pitchFamily="18" charset="0"/>
                          <a:cs typeface="Times New Roman" panose="02020603050405020304" pitchFamily="18" charset="0"/>
                        </a:rPr>
                        <a:t>present home</a:t>
                      </a:r>
                      <a:endParaRPr lang="en-US" sz="2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b="1" u="none" strike="noStrike" dirty="0">
                          <a:solidFill>
                            <a:srgbClr val="FF0000"/>
                          </a:solidFill>
                          <a:effectLst/>
                          <a:latin typeface="Times New Roman" panose="02020603050405020304" pitchFamily="18" charset="0"/>
                          <a:cs typeface="Times New Roman" panose="02020603050405020304" pitchFamily="18" charset="0"/>
                        </a:rPr>
                        <a:t>15.8</a:t>
                      </a:r>
                      <a:r>
                        <a:rPr lang="en-US" sz="2000" b="1" u="none" strike="noStrike" dirty="0">
                          <a:effectLst/>
                          <a:latin typeface="Times New Roman" panose="02020603050405020304" pitchFamily="18" charset="0"/>
                          <a:cs typeface="Times New Roman" panose="02020603050405020304" pitchFamily="18" charset="0"/>
                        </a:rPr>
                        <a:t> (11.8)</a:t>
                      </a:r>
                      <a:endParaRPr lang="en-US"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a:effectLst/>
                          <a:latin typeface="Times New Roman" panose="02020603050405020304" pitchFamily="18" charset="0"/>
                          <a:cs typeface="Times New Roman" panose="02020603050405020304" pitchFamily="18" charset="0"/>
                        </a:rPr>
                        <a:t>12.2 (10.5)</a:t>
                      </a:r>
                      <a:endParaRPr lang="en-US"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800" b="1" u="none" strike="noStrike" dirty="0">
                          <a:effectLst/>
                          <a:latin typeface="Times New Roman" panose="02020603050405020304" pitchFamily="18" charset="0"/>
                          <a:cs typeface="Times New Roman" panose="02020603050405020304" pitchFamily="18" charset="0"/>
                        </a:rPr>
                        <a:t>13.5</a:t>
                      </a:r>
                      <a:r>
                        <a:rPr lang="en-US" sz="2800" u="none" strike="noStrike" dirty="0">
                          <a:effectLst/>
                          <a:latin typeface="Times New Roman" panose="02020603050405020304" pitchFamily="18" charset="0"/>
                          <a:cs typeface="Times New Roman" panose="02020603050405020304" pitchFamily="18" charset="0"/>
                        </a:rPr>
                        <a:t> (11.0)</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r>
              <a:tr h="435367">
                <a:tc gridSpan="4">
                  <a:txBody>
                    <a:bodyPr/>
                    <a:lstStyle/>
                    <a:p>
                      <a:pPr algn="l" fontAlgn="ctr"/>
                      <a:r>
                        <a:rPr lang="en-US" sz="2000" u="none" strike="noStrike" dirty="0">
                          <a:effectLst/>
                          <a:latin typeface="Times New Roman" panose="02020603050405020304" pitchFamily="18" charset="0"/>
                          <a:cs typeface="Times New Roman" panose="02020603050405020304" pitchFamily="18" charset="0"/>
                        </a:rPr>
                        <a:t>** P &lt; 0.001</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27238065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467600" cy="1143000"/>
          </a:xfrm>
        </p:spPr>
        <p:txBody>
          <a:bodyPr>
            <a:normAutofit fontScale="90000"/>
          </a:bodyPr>
          <a:lstStyle/>
          <a:p>
            <a:r>
              <a:rPr lang="en-US" sz="4000" b="1" dirty="0" smtClean="0"/>
              <a:t>%</a:t>
            </a:r>
            <a:r>
              <a:rPr lang="en-US" sz="3100" b="1" dirty="0" smtClean="0"/>
              <a:t> </a:t>
            </a:r>
            <a:r>
              <a:rPr lang="en-US" dirty="0" smtClean="0"/>
              <a:t>of </a:t>
            </a:r>
            <a:r>
              <a:rPr lang="en-US" dirty="0"/>
              <a:t>Asthmatic Study Population (</a:t>
            </a:r>
            <a:r>
              <a:rPr lang="en-US" dirty="0" smtClean="0"/>
              <a:t>Arab American) by some </a:t>
            </a:r>
            <a:r>
              <a:rPr lang="en-US" b="1" dirty="0" smtClean="0">
                <a:solidFill>
                  <a:srgbClr val="FF0000"/>
                </a:solidFill>
              </a:rPr>
              <a:t>characteristic's </a:t>
            </a:r>
            <a:r>
              <a:rPr lang="en-US" b="1" dirty="0" err="1" smtClean="0">
                <a:solidFill>
                  <a:srgbClr val="FF0000"/>
                </a:solidFill>
              </a:rPr>
              <a:t>varaibles</a:t>
            </a:r>
            <a:r>
              <a:rPr lang="en-US" b="1" dirty="0" smtClean="0">
                <a:solidFill>
                  <a:srgbClr val="FF0000"/>
                </a:solidFill>
              </a:rPr>
              <a:t> </a:t>
            </a:r>
            <a:r>
              <a:rPr lang="en-US" dirty="0" smtClean="0"/>
              <a:t>and by Gender </a:t>
            </a:r>
            <a:endParaRPr lang="en-US" dirty="0"/>
          </a:p>
        </p:txBody>
      </p:sp>
      <p:sp>
        <p:nvSpPr>
          <p:cNvPr id="5" name="Slide Number Placeholder 4"/>
          <p:cNvSpPr>
            <a:spLocks noGrp="1"/>
          </p:cNvSpPr>
          <p:nvPr>
            <p:ph type="sldNum" sz="quarter" idx="12"/>
          </p:nvPr>
        </p:nvSpPr>
        <p:spPr/>
        <p:txBody>
          <a:bodyPr/>
          <a:lstStyle/>
          <a:p>
            <a:fld id="{E857CB27-4B9B-43A0-AC36-6C05F3985EF5}" type="slidenum">
              <a:rPr lang="en-US" smtClean="0"/>
              <a:pPr/>
              <a:t>16</a:t>
            </a:fld>
            <a:endParaRPr lang="en-US"/>
          </a:p>
        </p:txBody>
      </p:sp>
      <p:graphicFrame>
        <p:nvGraphicFramePr>
          <p:cNvPr id="4" name="Table 3"/>
          <p:cNvGraphicFramePr>
            <a:graphicFrameLocks noGrp="1"/>
          </p:cNvGraphicFramePr>
          <p:nvPr>
            <p:extLst>
              <p:ext uri="{D42A27DB-BD31-4B8C-83A1-F6EECF244321}">
                <p14:modId xmlns:p14="http://schemas.microsoft.com/office/powerpoint/2010/main" val="2144428041"/>
              </p:ext>
            </p:extLst>
          </p:nvPr>
        </p:nvGraphicFramePr>
        <p:xfrm>
          <a:off x="685800" y="1371600"/>
          <a:ext cx="8077200" cy="5105403"/>
        </p:xfrm>
        <a:graphic>
          <a:graphicData uri="http://schemas.openxmlformats.org/drawingml/2006/table">
            <a:tbl>
              <a:tblPr>
                <a:tableStyleId>{5C22544A-7EE6-4342-B048-85BDC9FD1C3A}</a:tableStyleId>
              </a:tblPr>
              <a:tblGrid>
                <a:gridCol w="3429000"/>
                <a:gridCol w="1524000"/>
                <a:gridCol w="1328200"/>
                <a:gridCol w="1796000"/>
              </a:tblGrid>
              <a:tr h="947723">
                <a:tc>
                  <a:txBody>
                    <a:bodyPr/>
                    <a:lstStyle/>
                    <a:p>
                      <a:pPr algn="ctr" fontAlgn="ctr"/>
                      <a:r>
                        <a:rPr lang="en-US" sz="2800" u="sng" strike="noStrike" dirty="0">
                          <a:effectLst/>
                          <a:latin typeface="Times New Roman" panose="02020603050405020304" pitchFamily="18" charset="0"/>
                          <a:cs typeface="Times New Roman" panose="02020603050405020304" pitchFamily="18" charset="0"/>
                        </a:rPr>
                        <a:t>variables</a:t>
                      </a:r>
                      <a:endParaRPr lang="en-US" sz="28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6043" marR="6043" marT="6043" marB="0" anchor="ctr"/>
                </a:tc>
                <a:tc>
                  <a:txBody>
                    <a:bodyPr/>
                    <a:lstStyle/>
                    <a:p>
                      <a:pPr algn="ctr" fontAlgn="ctr"/>
                      <a:r>
                        <a:rPr lang="en-US" sz="2800" u="sng" strike="noStrike" dirty="0">
                          <a:effectLst/>
                          <a:latin typeface="Times New Roman" panose="02020603050405020304" pitchFamily="18" charset="0"/>
                          <a:cs typeface="Times New Roman" panose="02020603050405020304" pitchFamily="18" charset="0"/>
                        </a:rPr>
                        <a:t>Male (n=28)</a:t>
                      </a:r>
                      <a:endParaRPr lang="en-US" sz="28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6043" marR="6043" marT="6043" marB="0" anchor="ctr"/>
                </a:tc>
                <a:tc>
                  <a:txBody>
                    <a:bodyPr/>
                    <a:lstStyle/>
                    <a:p>
                      <a:pPr algn="ctr" fontAlgn="ctr"/>
                      <a:r>
                        <a:rPr lang="en-US" sz="2800" u="sng" strike="noStrike" dirty="0">
                          <a:effectLst/>
                          <a:latin typeface="Times New Roman" panose="02020603050405020304" pitchFamily="18" charset="0"/>
                          <a:cs typeface="Times New Roman" panose="02020603050405020304" pitchFamily="18" charset="0"/>
                        </a:rPr>
                        <a:t>Female (n-48)</a:t>
                      </a:r>
                      <a:endParaRPr lang="en-US" sz="28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6043" marR="6043" marT="6043" marB="0" anchor="ctr"/>
                </a:tc>
                <a:tc>
                  <a:txBody>
                    <a:bodyPr/>
                    <a:lstStyle/>
                    <a:p>
                      <a:pPr algn="ctr" fontAlgn="ctr"/>
                      <a:r>
                        <a:rPr lang="en-US" sz="2800" u="sng" strike="noStrike" dirty="0">
                          <a:solidFill>
                            <a:srgbClr val="FF0000"/>
                          </a:solidFill>
                          <a:effectLst/>
                          <a:latin typeface="Times New Roman" panose="02020603050405020304" pitchFamily="18" charset="0"/>
                          <a:cs typeface="Times New Roman" panose="02020603050405020304" pitchFamily="18" charset="0"/>
                        </a:rPr>
                        <a:t>Total</a:t>
                      </a:r>
                      <a:r>
                        <a:rPr lang="en-US" sz="2800" u="sng" strike="noStrike" dirty="0">
                          <a:effectLst/>
                          <a:latin typeface="Times New Roman" panose="02020603050405020304" pitchFamily="18" charset="0"/>
                          <a:cs typeface="Times New Roman" panose="02020603050405020304" pitchFamily="18" charset="0"/>
                        </a:rPr>
                        <a:t> (n=76)</a:t>
                      </a:r>
                      <a:endParaRPr lang="en-US" sz="28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6043" marR="6043" marT="6043" marB="0" anchor="ctr"/>
                </a:tc>
              </a:tr>
              <a:tr h="544412">
                <a:tc>
                  <a:txBody>
                    <a:bodyPr/>
                    <a:lstStyle/>
                    <a:p>
                      <a:pPr algn="l" fontAlgn="ctr"/>
                      <a:r>
                        <a:rPr lang="en-US" sz="2800" b="1" u="none" strike="noStrike" dirty="0" smtClean="0">
                          <a:solidFill>
                            <a:srgbClr val="FF0000"/>
                          </a:solidFill>
                          <a:effectLst/>
                          <a:latin typeface="Times New Roman" panose="02020603050405020304" pitchFamily="18" charset="0"/>
                          <a:cs typeface="Times New Roman" panose="02020603050405020304" pitchFamily="18" charset="0"/>
                        </a:rPr>
                        <a:t>Immigrants*</a:t>
                      </a:r>
                      <a:endParaRPr lang="en-US" sz="28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6043" marR="6043" marT="6043" marB="0" anchor="ctr"/>
                </a:tc>
                <a:tc>
                  <a:txBody>
                    <a:bodyPr/>
                    <a:lstStyle/>
                    <a:p>
                      <a:pPr algn="ctr" fontAlgn="ctr"/>
                      <a:r>
                        <a:rPr lang="en-US" sz="2800" u="none" strike="noStrike" dirty="0">
                          <a:effectLst/>
                          <a:latin typeface="Times New Roman" panose="02020603050405020304" pitchFamily="18" charset="0"/>
                          <a:cs typeface="Times New Roman" panose="02020603050405020304" pitchFamily="18" charset="0"/>
                        </a:rPr>
                        <a:t>10.7</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043" marR="6043" marT="6043" marB="0" anchor="ctr"/>
                </a:tc>
                <a:tc>
                  <a:txBody>
                    <a:bodyPr/>
                    <a:lstStyle/>
                    <a:p>
                      <a:pPr algn="ctr" fontAlgn="ctr"/>
                      <a:r>
                        <a:rPr lang="en-US" sz="2800" b="1" u="none" strike="noStrike" dirty="0">
                          <a:solidFill>
                            <a:srgbClr val="FF0000"/>
                          </a:solidFill>
                          <a:effectLst/>
                          <a:latin typeface="Times New Roman" panose="02020603050405020304" pitchFamily="18" charset="0"/>
                          <a:cs typeface="Times New Roman" panose="02020603050405020304" pitchFamily="18" charset="0"/>
                        </a:rPr>
                        <a:t>31.3</a:t>
                      </a:r>
                      <a:endParaRPr lang="en-US" sz="28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6043" marR="6043" marT="6043" marB="0" anchor="ctr"/>
                </a:tc>
                <a:tc>
                  <a:txBody>
                    <a:bodyPr/>
                    <a:lstStyle/>
                    <a:p>
                      <a:pPr algn="ctr" fontAlgn="ctr"/>
                      <a:r>
                        <a:rPr lang="en-US" sz="3200" b="1" u="none" strike="noStrike" dirty="0">
                          <a:effectLst/>
                          <a:latin typeface="Times New Roman" panose="02020603050405020304" pitchFamily="18" charset="0"/>
                          <a:cs typeface="Times New Roman" panose="02020603050405020304" pitchFamily="18" charset="0"/>
                        </a:rPr>
                        <a:t>23.7</a:t>
                      </a:r>
                      <a:endParaRPr lang="en-US" sz="3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043" marR="6043" marT="6043" marB="0" anchor="ctr"/>
                </a:tc>
              </a:tr>
              <a:tr h="544412">
                <a:tc>
                  <a:txBody>
                    <a:bodyPr/>
                    <a:lstStyle/>
                    <a:p>
                      <a:pPr algn="l" fontAlgn="ctr"/>
                      <a:r>
                        <a:rPr lang="en-US" sz="2800" b="1" u="none" strike="noStrike" dirty="0" smtClean="0">
                          <a:effectLst/>
                          <a:latin typeface="Times New Roman" panose="02020603050405020304" pitchFamily="18" charset="0"/>
                          <a:cs typeface="Times New Roman" panose="02020603050405020304" pitchFamily="18" charset="0"/>
                        </a:rPr>
                        <a:t>All Married</a:t>
                      </a:r>
                      <a:endParaRPr lang="en-US" sz="2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043" marR="6043" marT="6043" marB="0" anchor="ctr"/>
                </a:tc>
                <a:tc>
                  <a:txBody>
                    <a:bodyPr/>
                    <a:lstStyle/>
                    <a:p>
                      <a:pPr algn="ctr" fontAlgn="ctr"/>
                      <a:r>
                        <a:rPr lang="en-US" sz="2800" u="none" strike="noStrike" dirty="0">
                          <a:effectLst/>
                          <a:latin typeface="Times New Roman" panose="02020603050405020304" pitchFamily="18" charset="0"/>
                          <a:cs typeface="Times New Roman" panose="02020603050405020304" pitchFamily="18" charset="0"/>
                        </a:rPr>
                        <a:t>100.0</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043" marR="6043" marT="6043" marB="0" anchor="ctr"/>
                </a:tc>
                <a:tc>
                  <a:txBody>
                    <a:bodyPr/>
                    <a:lstStyle/>
                    <a:p>
                      <a:pPr algn="ctr" fontAlgn="ctr"/>
                      <a:r>
                        <a:rPr lang="en-US" sz="2800" u="none" strike="noStrike" dirty="0">
                          <a:effectLst/>
                          <a:latin typeface="Times New Roman" panose="02020603050405020304" pitchFamily="18" charset="0"/>
                          <a:cs typeface="Times New Roman" panose="02020603050405020304" pitchFamily="18" charset="0"/>
                        </a:rPr>
                        <a:t>100.0</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043" marR="6043" marT="6043" marB="0" anchor="ctr"/>
                </a:tc>
                <a:tc>
                  <a:txBody>
                    <a:bodyPr/>
                    <a:lstStyle/>
                    <a:p>
                      <a:pPr algn="ctr" fontAlgn="ctr"/>
                      <a:r>
                        <a:rPr lang="en-US" sz="3200" b="1" u="none" strike="noStrike" dirty="0">
                          <a:effectLst/>
                          <a:latin typeface="Times New Roman" panose="02020603050405020304" pitchFamily="18" charset="0"/>
                          <a:cs typeface="Times New Roman" panose="02020603050405020304" pitchFamily="18" charset="0"/>
                        </a:rPr>
                        <a:t>100.0</a:t>
                      </a:r>
                      <a:endParaRPr lang="en-US" sz="3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043" marR="6043" marT="6043" marB="0" anchor="ctr"/>
                </a:tc>
              </a:tr>
              <a:tr h="544412">
                <a:tc>
                  <a:txBody>
                    <a:bodyPr/>
                    <a:lstStyle/>
                    <a:p>
                      <a:pPr algn="l" fontAlgn="ctr"/>
                      <a:r>
                        <a:rPr lang="en-US" sz="2800" b="1" u="none" strike="noStrike" dirty="0">
                          <a:effectLst/>
                          <a:latin typeface="Times New Roman" panose="02020603050405020304" pitchFamily="18" charset="0"/>
                          <a:cs typeface="Times New Roman" panose="02020603050405020304" pitchFamily="18" charset="0"/>
                        </a:rPr>
                        <a:t>No Formal </a:t>
                      </a:r>
                      <a:r>
                        <a:rPr lang="en-US" sz="2800" b="1" u="none" strike="noStrike" dirty="0" smtClean="0">
                          <a:effectLst/>
                          <a:latin typeface="Times New Roman" panose="02020603050405020304" pitchFamily="18" charset="0"/>
                          <a:cs typeface="Times New Roman" panose="02020603050405020304" pitchFamily="18" charset="0"/>
                        </a:rPr>
                        <a:t>Education</a:t>
                      </a:r>
                      <a:endParaRPr lang="en-US" sz="2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043" marR="6043" marT="6043" marB="0" anchor="ctr"/>
                </a:tc>
                <a:tc>
                  <a:txBody>
                    <a:bodyPr/>
                    <a:lstStyle/>
                    <a:p>
                      <a:pPr algn="ctr" fontAlgn="ctr"/>
                      <a:r>
                        <a:rPr lang="en-US" sz="2800" u="none" strike="noStrike" dirty="0">
                          <a:effectLst/>
                          <a:latin typeface="Times New Roman" panose="02020603050405020304" pitchFamily="18" charset="0"/>
                          <a:cs typeface="Times New Roman" panose="02020603050405020304" pitchFamily="18" charset="0"/>
                        </a:rPr>
                        <a:t>32.1</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043" marR="6043" marT="6043" marB="0" anchor="ctr"/>
                </a:tc>
                <a:tc>
                  <a:txBody>
                    <a:bodyPr/>
                    <a:lstStyle/>
                    <a:p>
                      <a:pPr algn="ctr" fontAlgn="ctr"/>
                      <a:r>
                        <a:rPr lang="en-US" sz="2800" b="1" u="none" strike="noStrike" dirty="0">
                          <a:solidFill>
                            <a:srgbClr val="FF0000"/>
                          </a:solidFill>
                          <a:effectLst/>
                          <a:latin typeface="Times New Roman" panose="02020603050405020304" pitchFamily="18" charset="0"/>
                          <a:cs typeface="Times New Roman" panose="02020603050405020304" pitchFamily="18" charset="0"/>
                        </a:rPr>
                        <a:t>52.1</a:t>
                      </a:r>
                      <a:endParaRPr lang="en-US" sz="28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6043" marR="6043" marT="6043" marB="0" anchor="ctr"/>
                </a:tc>
                <a:tc>
                  <a:txBody>
                    <a:bodyPr/>
                    <a:lstStyle/>
                    <a:p>
                      <a:pPr algn="ctr" fontAlgn="ctr"/>
                      <a:r>
                        <a:rPr lang="en-US" sz="3200" b="1" u="none" strike="noStrike" dirty="0">
                          <a:effectLst/>
                          <a:latin typeface="Times New Roman" panose="02020603050405020304" pitchFamily="18" charset="0"/>
                          <a:cs typeface="Times New Roman" panose="02020603050405020304" pitchFamily="18" charset="0"/>
                        </a:rPr>
                        <a:t>32.1</a:t>
                      </a:r>
                      <a:endParaRPr lang="en-US" sz="3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043" marR="6043" marT="6043" marB="0" anchor="ctr"/>
                </a:tc>
              </a:tr>
              <a:tr h="544412">
                <a:tc>
                  <a:txBody>
                    <a:bodyPr/>
                    <a:lstStyle/>
                    <a:p>
                      <a:pPr algn="l" fontAlgn="ctr"/>
                      <a:r>
                        <a:rPr lang="en-US" sz="2800" b="1" u="none" strike="noStrike" dirty="0">
                          <a:effectLst/>
                          <a:latin typeface="Times New Roman" panose="02020603050405020304" pitchFamily="18" charset="0"/>
                          <a:cs typeface="Times New Roman" panose="02020603050405020304" pitchFamily="18" charset="0"/>
                        </a:rPr>
                        <a:t>Unemployed</a:t>
                      </a:r>
                      <a:endParaRPr lang="en-US" sz="2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043" marR="6043" marT="6043" marB="0" anchor="ctr"/>
                </a:tc>
                <a:tc>
                  <a:txBody>
                    <a:bodyPr/>
                    <a:lstStyle/>
                    <a:p>
                      <a:pPr algn="ctr" fontAlgn="ctr"/>
                      <a:r>
                        <a:rPr lang="en-US" sz="2800" u="none" strike="noStrike">
                          <a:effectLst/>
                          <a:latin typeface="Times New Roman" panose="02020603050405020304" pitchFamily="18" charset="0"/>
                          <a:cs typeface="Times New Roman" panose="02020603050405020304" pitchFamily="18" charset="0"/>
                        </a:rPr>
                        <a:t>82.1</a:t>
                      </a:r>
                      <a:endParaRPr lang="en-US" sz="2800" b="0" i="0" u="none" strike="noStrike">
                        <a:solidFill>
                          <a:srgbClr val="000000"/>
                        </a:solidFill>
                        <a:effectLst/>
                        <a:latin typeface="Times New Roman" panose="02020603050405020304" pitchFamily="18" charset="0"/>
                        <a:cs typeface="Times New Roman" panose="02020603050405020304" pitchFamily="18" charset="0"/>
                      </a:endParaRPr>
                    </a:p>
                  </a:txBody>
                  <a:tcPr marL="6043" marR="6043" marT="6043" marB="0" anchor="ctr"/>
                </a:tc>
                <a:tc>
                  <a:txBody>
                    <a:bodyPr/>
                    <a:lstStyle/>
                    <a:p>
                      <a:pPr algn="ctr" fontAlgn="ctr"/>
                      <a:r>
                        <a:rPr lang="en-US" sz="2800" b="1" u="none" strike="noStrike" dirty="0">
                          <a:solidFill>
                            <a:srgbClr val="FF0000"/>
                          </a:solidFill>
                          <a:effectLst/>
                          <a:latin typeface="Times New Roman" panose="02020603050405020304" pitchFamily="18" charset="0"/>
                          <a:cs typeface="Times New Roman" panose="02020603050405020304" pitchFamily="18" charset="0"/>
                        </a:rPr>
                        <a:t>89.6</a:t>
                      </a:r>
                      <a:endParaRPr lang="en-US" sz="28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6043" marR="6043" marT="6043" marB="0" anchor="ctr"/>
                </a:tc>
                <a:tc>
                  <a:txBody>
                    <a:bodyPr/>
                    <a:lstStyle/>
                    <a:p>
                      <a:pPr algn="ctr" fontAlgn="ctr"/>
                      <a:r>
                        <a:rPr lang="en-US" sz="3200" b="1" u="none" strike="noStrike" dirty="0">
                          <a:effectLst/>
                          <a:latin typeface="Times New Roman" panose="02020603050405020304" pitchFamily="18" charset="0"/>
                          <a:cs typeface="Times New Roman" panose="02020603050405020304" pitchFamily="18" charset="0"/>
                        </a:rPr>
                        <a:t>86.8</a:t>
                      </a:r>
                      <a:endParaRPr lang="en-US" sz="3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043" marR="6043" marT="6043" marB="0" anchor="ctr"/>
                </a:tc>
              </a:tr>
              <a:tr h="544412">
                <a:tc>
                  <a:txBody>
                    <a:bodyPr/>
                    <a:lstStyle/>
                    <a:p>
                      <a:pPr algn="l" fontAlgn="ctr"/>
                      <a:r>
                        <a:rPr lang="en-US" sz="2800" b="1" u="none" strike="noStrike" dirty="0">
                          <a:effectLst/>
                          <a:latin typeface="Times New Roman" panose="02020603050405020304" pitchFamily="18" charset="0"/>
                          <a:cs typeface="Times New Roman" panose="02020603050405020304" pitchFamily="18" charset="0"/>
                        </a:rPr>
                        <a:t>Have health insurance</a:t>
                      </a:r>
                      <a:endParaRPr lang="en-US" sz="2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043" marR="6043" marT="6043" marB="0" anchor="ctr"/>
                </a:tc>
                <a:tc>
                  <a:txBody>
                    <a:bodyPr/>
                    <a:lstStyle/>
                    <a:p>
                      <a:pPr algn="ctr" fontAlgn="ctr"/>
                      <a:r>
                        <a:rPr lang="en-US" sz="2800" b="1" u="none" strike="noStrike" dirty="0">
                          <a:solidFill>
                            <a:srgbClr val="FF0000"/>
                          </a:solidFill>
                          <a:effectLst/>
                          <a:latin typeface="Times New Roman" panose="02020603050405020304" pitchFamily="18" charset="0"/>
                          <a:cs typeface="Times New Roman" panose="02020603050405020304" pitchFamily="18" charset="0"/>
                        </a:rPr>
                        <a:t>96.4</a:t>
                      </a:r>
                      <a:endParaRPr lang="en-US" sz="28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6043" marR="6043" marT="6043" marB="0" anchor="ctr"/>
                </a:tc>
                <a:tc>
                  <a:txBody>
                    <a:bodyPr/>
                    <a:lstStyle/>
                    <a:p>
                      <a:pPr algn="ctr" fontAlgn="ctr"/>
                      <a:r>
                        <a:rPr lang="en-US" sz="2800" u="none" strike="noStrike" dirty="0">
                          <a:effectLst/>
                          <a:latin typeface="Times New Roman" panose="02020603050405020304" pitchFamily="18" charset="0"/>
                          <a:cs typeface="Times New Roman" panose="02020603050405020304" pitchFamily="18" charset="0"/>
                        </a:rPr>
                        <a:t>83.3</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043" marR="6043" marT="6043" marB="0" anchor="ctr"/>
                </a:tc>
                <a:tc>
                  <a:txBody>
                    <a:bodyPr/>
                    <a:lstStyle/>
                    <a:p>
                      <a:pPr algn="ctr" fontAlgn="ctr"/>
                      <a:r>
                        <a:rPr lang="en-US" sz="3200" b="1" u="none" strike="noStrike" dirty="0">
                          <a:effectLst/>
                          <a:latin typeface="Times New Roman" panose="02020603050405020304" pitchFamily="18" charset="0"/>
                          <a:cs typeface="Times New Roman" panose="02020603050405020304" pitchFamily="18" charset="0"/>
                        </a:rPr>
                        <a:t>88.2</a:t>
                      </a:r>
                      <a:endParaRPr lang="en-US" sz="3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043" marR="6043" marT="6043" marB="0" anchor="ctr"/>
                </a:tc>
              </a:tr>
              <a:tr h="544412">
                <a:tc>
                  <a:txBody>
                    <a:bodyPr/>
                    <a:lstStyle/>
                    <a:p>
                      <a:pPr algn="l" fontAlgn="ctr"/>
                      <a:r>
                        <a:rPr lang="en-US" sz="2800" b="1" u="none" strike="noStrike" dirty="0">
                          <a:effectLst/>
                          <a:latin typeface="Times New Roman" panose="02020603050405020304" pitchFamily="18" charset="0"/>
                          <a:cs typeface="Times New Roman" panose="02020603050405020304" pitchFamily="18" charset="0"/>
                        </a:rPr>
                        <a:t>Over weight/Obese</a:t>
                      </a:r>
                      <a:endParaRPr lang="en-US" sz="2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043" marR="6043" marT="6043" marB="0" anchor="ctr"/>
                </a:tc>
                <a:tc>
                  <a:txBody>
                    <a:bodyPr/>
                    <a:lstStyle/>
                    <a:p>
                      <a:pPr algn="ctr" fontAlgn="ctr"/>
                      <a:r>
                        <a:rPr lang="en-US" sz="2800" u="none" strike="noStrike" dirty="0">
                          <a:effectLst/>
                          <a:latin typeface="Times New Roman" panose="02020603050405020304" pitchFamily="18" charset="0"/>
                          <a:cs typeface="Times New Roman" panose="02020603050405020304" pitchFamily="18" charset="0"/>
                        </a:rPr>
                        <a:t>71.4</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043" marR="6043" marT="6043" marB="0" anchor="ctr"/>
                </a:tc>
                <a:tc>
                  <a:txBody>
                    <a:bodyPr/>
                    <a:lstStyle/>
                    <a:p>
                      <a:pPr algn="ctr" fontAlgn="ctr"/>
                      <a:r>
                        <a:rPr lang="en-US" sz="2800" b="1" u="none" strike="noStrike" dirty="0">
                          <a:solidFill>
                            <a:schemeClr val="tx1"/>
                          </a:solidFill>
                          <a:effectLst/>
                          <a:latin typeface="Times New Roman" panose="02020603050405020304" pitchFamily="18" charset="0"/>
                          <a:cs typeface="Times New Roman" panose="02020603050405020304" pitchFamily="18" charset="0"/>
                        </a:rPr>
                        <a:t>83.3</a:t>
                      </a:r>
                      <a:endParaRPr lang="en-US" sz="28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6043" marR="6043" marT="6043" marB="0" anchor="ctr"/>
                </a:tc>
                <a:tc>
                  <a:txBody>
                    <a:bodyPr/>
                    <a:lstStyle/>
                    <a:p>
                      <a:pPr algn="ctr" fontAlgn="ctr"/>
                      <a:r>
                        <a:rPr lang="en-US" sz="3200" b="1" u="none" strike="noStrike" dirty="0">
                          <a:solidFill>
                            <a:srgbClr val="FF0000"/>
                          </a:solidFill>
                          <a:effectLst/>
                          <a:latin typeface="Times New Roman" panose="02020603050405020304" pitchFamily="18" charset="0"/>
                          <a:cs typeface="Times New Roman" panose="02020603050405020304" pitchFamily="18" charset="0"/>
                        </a:rPr>
                        <a:t>78.9</a:t>
                      </a:r>
                      <a:endParaRPr lang="en-US" sz="32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6043" marR="6043" marT="6043" marB="0" anchor="ctr"/>
                </a:tc>
              </a:tr>
              <a:tr h="544412">
                <a:tc>
                  <a:txBody>
                    <a:bodyPr/>
                    <a:lstStyle/>
                    <a:p>
                      <a:pPr algn="l" fontAlgn="ctr"/>
                      <a:r>
                        <a:rPr lang="en-US" sz="2800" b="1" u="none" strike="noStrike" dirty="0">
                          <a:effectLst/>
                          <a:latin typeface="Times New Roman" panose="02020603050405020304" pitchFamily="18" charset="0"/>
                          <a:cs typeface="Times New Roman" panose="02020603050405020304" pitchFamily="18" charset="0"/>
                        </a:rPr>
                        <a:t>No Exercise</a:t>
                      </a:r>
                      <a:endParaRPr lang="en-US" sz="2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043" marR="6043" marT="6043" marB="0" anchor="ctr"/>
                </a:tc>
                <a:tc>
                  <a:txBody>
                    <a:bodyPr/>
                    <a:lstStyle/>
                    <a:p>
                      <a:pPr algn="ctr" fontAlgn="ctr"/>
                      <a:r>
                        <a:rPr lang="en-US" sz="2800" u="none" strike="noStrike" dirty="0">
                          <a:effectLst/>
                          <a:latin typeface="Times New Roman" panose="02020603050405020304" pitchFamily="18" charset="0"/>
                          <a:cs typeface="Times New Roman" panose="02020603050405020304" pitchFamily="18" charset="0"/>
                        </a:rPr>
                        <a:t>50.0</a:t>
                      </a:r>
                      <a:endParaRPr lang="en-US"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043" marR="6043" marT="6043" marB="0" anchor="ctr"/>
                </a:tc>
                <a:tc>
                  <a:txBody>
                    <a:bodyPr/>
                    <a:lstStyle/>
                    <a:p>
                      <a:pPr algn="ctr" fontAlgn="ctr"/>
                      <a:r>
                        <a:rPr lang="en-US" sz="2800" b="1" u="none" strike="noStrike" dirty="0">
                          <a:solidFill>
                            <a:schemeClr val="tx1"/>
                          </a:solidFill>
                          <a:effectLst/>
                          <a:latin typeface="Times New Roman" panose="02020603050405020304" pitchFamily="18" charset="0"/>
                          <a:cs typeface="Times New Roman" panose="02020603050405020304" pitchFamily="18" charset="0"/>
                        </a:rPr>
                        <a:t>81.3</a:t>
                      </a:r>
                      <a:endParaRPr lang="en-US" sz="28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6043" marR="6043" marT="6043" marB="0" anchor="ctr"/>
                </a:tc>
                <a:tc>
                  <a:txBody>
                    <a:bodyPr/>
                    <a:lstStyle/>
                    <a:p>
                      <a:pPr algn="ctr" fontAlgn="ctr"/>
                      <a:r>
                        <a:rPr lang="en-US" sz="3200" b="1" u="none" strike="noStrike" dirty="0">
                          <a:solidFill>
                            <a:srgbClr val="FF0000"/>
                          </a:solidFill>
                          <a:effectLst/>
                          <a:latin typeface="Times New Roman" panose="02020603050405020304" pitchFamily="18" charset="0"/>
                          <a:cs typeface="Times New Roman" panose="02020603050405020304" pitchFamily="18" charset="0"/>
                        </a:rPr>
                        <a:t>69.7</a:t>
                      </a:r>
                      <a:endParaRPr lang="en-US" sz="32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6043" marR="6043" marT="6043" marB="0" anchor="ctr"/>
                </a:tc>
              </a:tr>
              <a:tr h="346796">
                <a:tc gridSpan="4">
                  <a:txBody>
                    <a:bodyPr/>
                    <a:lstStyle/>
                    <a:p>
                      <a:pPr algn="l" fontAlgn="ctr"/>
                      <a:r>
                        <a:rPr lang="en-US" sz="1600" u="none" strike="noStrike" dirty="0">
                          <a:effectLst/>
                          <a:latin typeface="Times New Roman" panose="02020603050405020304" pitchFamily="18" charset="0"/>
                          <a:cs typeface="Times New Roman" panose="02020603050405020304" pitchFamily="18" charset="0"/>
                        </a:rPr>
                        <a:t>* P &lt; 0.05,  </a:t>
                      </a:r>
                      <a:r>
                        <a:rPr lang="en-US" sz="1600" u="none" strike="noStrike" dirty="0" smtClean="0">
                          <a:effectLst/>
                          <a:latin typeface="Times New Roman" panose="02020603050405020304" pitchFamily="18" charset="0"/>
                          <a:cs typeface="Times New Roman" panose="02020603050405020304" pitchFamily="18" charset="0"/>
                        </a:rPr>
                        <a:t>*</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043" marR="6043" marT="6043" marB="0" anchor="ct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33401117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52400"/>
            <a:ext cx="7543800" cy="1143000"/>
          </a:xfrm>
        </p:spPr>
        <p:txBody>
          <a:bodyPr>
            <a:normAutofit/>
          </a:bodyPr>
          <a:lstStyle/>
          <a:p>
            <a:r>
              <a:rPr lang="en-US" b="1" dirty="0"/>
              <a:t>% of Annual </a:t>
            </a:r>
            <a:r>
              <a:rPr lang="en-US" sz="3600" b="1" u="sng" dirty="0">
                <a:solidFill>
                  <a:srgbClr val="FF0000"/>
                </a:solidFill>
              </a:rPr>
              <a:t>Income</a:t>
            </a:r>
            <a:r>
              <a:rPr lang="en-US" b="1" dirty="0"/>
              <a:t> </a:t>
            </a:r>
            <a:r>
              <a:rPr lang="en-US" dirty="0" smtClean="0"/>
              <a:t>among Asthmatic Study Population by Gender </a:t>
            </a:r>
            <a:r>
              <a:rPr lang="en-US" b="1" dirty="0" smtClean="0">
                <a:solidFill>
                  <a:srgbClr val="FF0000"/>
                </a:solidFill>
              </a:rPr>
              <a:t>(p&lt; 0.05)</a:t>
            </a:r>
            <a:endParaRPr lang="en-US" b="1" dirty="0">
              <a:solidFill>
                <a:srgbClr val="FF0000"/>
              </a:solidFill>
            </a:endParaRPr>
          </a:p>
        </p:txBody>
      </p:sp>
      <p:sp>
        <p:nvSpPr>
          <p:cNvPr id="5" name="Slide Number Placeholder 4"/>
          <p:cNvSpPr>
            <a:spLocks noGrp="1"/>
          </p:cNvSpPr>
          <p:nvPr>
            <p:ph type="sldNum" sz="quarter" idx="12"/>
          </p:nvPr>
        </p:nvSpPr>
        <p:spPr/>
        <p:txBody>
          <a:bodyPr/>
          <a:lstStyle/>
          <a:p>
            <a:fld id="{E857CB27-4B9B-43A0-AC36-6C05F3985EF5}" type="slidenum">
              <a:rPr lang="en-US" smtClean="0"/>
              <a:t>17</a:t>
            </a:fld>
            <a:endParaRPr lang="en-US"/>
          </a:p>
        </p:txBody>
      </p:sp>
      <p:graphicFrame>
        <p:nvGraphicFramePr>
          <p:cNvPr id="6" name="Chart 5"/>
          <p:cNvGraphicFramePr>
            <a:graphicFrameLocks/>
          </p:cNvGraphicFramePr>
          <p:nvPr>
            <p:extLst>
              <p:ext uri="{D42A27DB-BD31-4B8C-83A1-F6EECF244321}">
                <p14:modId xmlns:p14="http://schemas.microsoft.com/office/powerpoint/2010/main" val="1581378482"/>
              </p:ext>
            </p:extLst>
          </p:nvPr>
        </p:nvGraphicFramePr>
        <p:xfrm>
          <a:off x="304800" y="1676400"/>
          <a:ext cx="8534400" cy="4343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82776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52400"/>
            <a:ext cx="7239000" cy="1143000"/>
          </a:xfrm>
        </p:spPr>
        <p:txBody>
          <a:bodyPr>
            <a:normAutofit/>
          </a:bodyPr>
          <a:lstStyle/>
          <a:p>
            <a:r>
              <a:rPr lang="en-US" dirty="0"/>
              <a:t>% of </a:t>
            </a:r>
            <a:r>
              <a:rPr lang="en-US" b="1" u="sng" dirty="0">
                <a:solidFill>
                  <a:srgbClr val="FF0000"/>
                </a:solidFill>
              </a:rPr>
              <a:t>Smoking Status </a:t>
            </a:r>
            <a:r>
              <a:rPr lang="en-US" dirty="0" smtClean="0"/>
              <a:t>among Asthmatic Study Population by Gender </a:t>
            </a:r>
            <a:r>
              <a:rPr lang="en-US" b="1" dirty="0" smtClean="0">
                <a:solidFill>
                  <a:srgbClr val="FF0000"/>
                </a:solidFill>
              </a:rPr>
              <a:t>(P=n.s)</a:t>
            </a:r>
            <a:endParaRPr lang="en-US" b="1" dirty="0">
              <a:solidFill>
                <a:srgbClr val="FF0000"/>
              </a:solidFill>
            </a:endParaRPr>
          </a:p>
        </p:txBody>
      </p:sp>
      <p:sp>
        <p:nvSpPr>
          <p:cNvPr id="6" name="Slide Number Placeholder 5"/>
          <p:cNvSpPr>
            <a:spLocks noGrp="1"/>
          </p:cNvSpPr>
          <p:nvPr>
            <p:ph type="sldNum" sz="quarter" idx="12"/>
          </p:nvPr>
        </p:nvSpPr>
        <p:spPr/>
        <p:txBody>
          <a:bodyPr/>
          <a:lstStyle/>
          <a:p>
            <a:fld id="{E857CB27-4B9B-43A0-AC36-6C05F3985EF5}" type="slidenum">
              <a:rPr lang="en-US" smtClean="0"/>
              <a:t>18</a:t>
            </a:fld>
            <a:endParaRPr lang="en-US"/>
          </a:p>
        </p:txBody>
      </p:sp>
      <p:graphicFrame>
        <p:nvGraphicFramePr>
          <p:cNvPr id="5" name="Chart 4"/>
          <p:cNvGraphicFramePr>
            <a:graphicFrameLocks/>
          </p:cNvGraphicFramePr>
          <p:nvPr>
            <p:extLst>
              <p:ext uri="{D42A27DB-BD31-4B8C-83A1-F6EECF244321}">
                <p14:modId xmlns:p14="http://schemas.microsoft.com/office/powerpoint/2010/main" val="649162437"/>
              </p:ext>
            </p:extLst>
          </p:nvPr>
        </p:nvGraphicFramePr>
        <p:xfrm>
          <a:off x="609600" y="1371600"/>
          <a:ext cx="77724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137544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7315200" cy="1143000"/>
          </a:xfrm>
        </p:spPr>
        <p:txBody>
          <a:bodyPr>
            <a:normAutofit fontScale="90000"/>
          </a:bodyPr>
          <a:lstStyle/>
          <a:p>
            <a:r>
              <a:rPr lang="en-US" sz="4400" b="1" dirty="0" smtClean="0"/>
              <a:t>55 % </a:t>
            </a:r>
            <a:r>
              <a:rPr lang="en-US" sz="4400" b="1" dirty="0"/>
              <a:t>of </a:t>
            </a:r>
            <a:r>
              <a:rPr lang="en-US" sz="4400" b="1" dirty="0" smtClean="0"/>
              <a:t>Asthmatic Study </a:t>
            </a:r>
            <a:r>
              <a:rPr lang="en-US" dirty="0" smtClean="0"/>
              <a:t>Population know when their </a:t>
            </a:r>
            <a:r>
              <a:rPr lang="en-US" sz="3600" b="1" u="sng" dirty="0" smtClean="0"/>
              <a:t>Home was </a:t>
            </a:r>
            <a:r>
              <a:rPr lang="en-US" sz="3600" b="1" u="sng" dirty="0" smtClean="0">
                <a:solidFill>
                  <a:srgbClr val="FF0000"/>
                </a:solidFill>
              </a:rPr>
              <a:t>built</a:t>
            </a:r>
            <a:endParaRPr lang="en-US" sz="3600" u="sng" dirty="0">
              <a:solidFill>
                <a:srgbClr val="FF0000"/>
              </a:solidFill>
            </a:endParaRPr>
          </a:p>
        </p:txBody>
      </p:sp>
      <p:graphicFrame>
        <p:nvGraphicFramePr>
          <p:cNvPr id="3" name="Chart 2"/>
          <p:cNvGraphicFramePr>
            <a:graphicFrameLocks/>
          </p:cNvGraphicFramePr>
          <p:nvPr>
            <p:extLst>
              <p:ext uri="{D42A27DB-BD31-4B8C-83A1-F6EECF244321}">
                <p14:modId xmlns:p14="http://schemas.microsoft.com/office/powerpoint/2010/main" val="3411225324"/>
              </p:ext>
            </p:extLst>
          </p:nvPr>
        </p:nvGraphicFramePr>
        <p:xfrm>
          <a:off x="838200" y="1828800"/>
          <a:ext cx="7772400" cy="4419600"/>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p:cNvSpPr>
            <a:spLocks noGrp="1"/>
          </p:cNvSpPr>
          <p:nvPr>
            <p:ph type="sldNum" sz="quarter" idx="12"/>
          </p:nvPr>
        </p:nvSpPr>
        <p:spPr/>
        <p:txBody>
          <a:bodyPr/>
          <a:lstStyle/>
          <a:p>
            <a:fld id="{E857CB27-4B9B-43A0-AC36-6C05F3985EF5}" type="slidenum">
              <a:rPr lang="en-US" smtClean="0"/>
              <a:t>19</a:t>
            </a:fld>
            <a:endParaRPr lang="en-US"/>
          </a:p>
        </p:txBody>
      </p:sp>
    </p:spTree>
    <p:extLst>
      <p:ext uri="{BB962C8B-B14F-4D97-AF65-F5344CB8AC3E}">
        <p14:creationId xmlns:p14="http://schemas.microsoft.com/office/powerpoint/2010/main" val="4352811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04800"/>
            <a:ext cx="7543800" cy="1447800"/>
          </a:xfrm>
        </p:spPr>
        <p:txBody>
          <a:bodyPr>
            <a:noAutofit/>
          </a:bodyPr>
          <a:lstStyle/>
          <a:p>
            <a:r>
              <a:rPr lang="en-US" b="1" dirty="0" smtClean="0"/>
              <a:t>% of </a:t>
            </a:r>
            <a:r>
              <a:rPr lang="en-US" sz="4000" b="1" u="sng" dirty="0" smtClean="0"/>
              <a:t>Homes </a:t>
            </a:r>
            <a:r>
              <a:rPr lang="en-US" sz="4000" b="1" u="sng" dirty="0">
                <a:solidFill>
                  <a:srgbClr val="FF0000"/>
                </a:solidFill>
              </a:rPr>
              <a:t>loc</a:t>
            </a:r>
            <a:r>
              <a:rPr lang="en-US" sz="4000" b="1" dirty="0">
                <a:solidFill>
                  <a:srgbClr val="FF0000"/>
                </a:solidFill>
              </a:rPr>
              <a:t>ated</a:t>
            </a:r>
            <a:r>
              <a:rPr lang="en-US" sz="4000" b="1" dirty="0"/>
              <a:t> </a:t>
            </a:r>
            <a:r>
              <a:rPr lang="en-US" b="1" dirty="0" smtClean="0"/>
              <a:t>from </a:t>
            </a:r>
            <a:r>
              <a:rPr lang="en-US" b="1" dirty="0" smtClean="0">
                <a:solidFill>
                  <a:srgbClr val="FF0000"/>
                </a:solidFill>
              </a:rPr>
              <a:t>exposure</a:t>
            </a:r>
            <a:r>
              <a:rPr lang="en-US" b="1" dirty="0" smtClean="0"/>
              <a:t> sources</a:t>
            </a:r>
            <a:r>
              <a:rPr lang="en-US" dirty="0" smtClean="0"/>
              <a:t> </a:t>
            </a:r>
            <a:r>
              <a:rPr lang="en-US" b="1" dirty="0"/>
              <a:t>(within  </a:t>
            </a:r>
            <a:r>
              <a:rPr lang="en-US" b="1" dirty="0" smtClean="0"/>
              <a:t>2 </a:t>
            </a:r>
            <a:r>
              <a:rPr lang="en-US" b="1" dirty="0"/>
              <a:t>miles</a:t>
            </a:r>
            <a:r>
              <a:rPr lang="en-US" dirty="0"/>
              <a:t>) among </a:t>
            </a:r>
            <a:r>
              <a:rPr lang="en-US" dirty="0" smtClean="0"/>
              <a:t>Asthmatic study population</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2172624957"/>
              </p:ext>
            </p:extLst>
          </p:nvPr>
        </p:nvGraphicFramePr>
        <p:xfrm>
          <a:off x="228600" y="1828800"/>
          <a:ext cx="8382000" cy="4419600"/>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p:cNvSpPr>
            <a:spLocks noGrp="1"/>
          </p:cNvSpPr>
          <p:nvPr>
            <p:ph type="sldNum" sz="quarter" idx="12"/>
          </p:nvPr>
        </p:nvSpPr>
        <p:spPr/>
        <p:txBody>
          <a:bodyPr/>
          <a:lstStyle/>
          <a:p>
            <a:fld id="{E857CB27-4B9B-43A0-AC36-6C05F3985EF5}" type="slidenum">
              <a:rPr lang="en-US" smtClean="0"/>
              <a:t>20</a:t>
            </a:fld>
            <a:endParaRPr lang="en-US"/>
          </a:p>
        </p:txBody>
      </p:sp>
      <p:sp>
        <p:nvSpPr>
          <p:cNvPr id="6" name="TextBox 5"/>
          <p:cNvSpPr txBox="1"/>
          <p:nvPr/>
        </p:nvSpPr>
        <p:spPr>
          <a:xfrm>
            <a:off x="381000" y="6324600"/>
            <a:ext cx="7696200" cy="369332"/>
          </a:xfrm>
          <a:prstGeom prst="rect">
            <a:avLst/>
          </a:prstGeom>
          <a:noFill/>
        </p:spPr>
        <p:txBody>
          <a:bodyPr wrap="square" rtlCol="0">
            <a:spAutoFit/>
          </a:bodyPr>
          <a:lstStyle/>
          <a:p>
            <a:r>
              <a:rPr lang="en-US" b="1" u="sng" dirty="0" smtClean="0"/>
              <a:t>Note</a:t>
            </a:r>
            <a:r>
              <a:rPr lang="en-US" dirty="0" smtClean="0"/>
              <a:t>: </a:t>
            </a:r>
            <a:r>
              <a:rPr lang="en-US" b="1" dirty="0" smtClean="0">
                <a:solidFill>
                  <a:srgbClr val="FF0000"/>
                </a:solidFill>
              </a:rPr>
              <a:t>One participant </a:t>
            </a:r>
            <a:r>
              <a:rPr lang="en-US" b="1" dirty="0" err="1" smtClean="0">
                <a:solidFill>
                  <a:srgbClr val="FF0000"/>
                </a:solidFill>
              </a:rPr>
              <a:t>coul</a:t>
            </a:r>
            <a:r>
              <a:rPr lang="en-US" b="1" dirty="0" smtClean="0">
                <a:solidFill>
                  <a:srgbClr val="FF0000"/>
                </a:solidFill>
              </a:rPr>
              <a:t> respond to more than item</a:t>
            </a:r>
            <a:endParaRPr lang="en-US" b="1" dirty="0">
              <a:solidFill>
                <a:srgbClr val="FF0000"/>
              </a:solidFill>
            </a:endParaRPr>
          </a:p>
        </p:txBody>
      </p:sp>
    </p:spTree>
    <p:extLst>
      <p:ext uri="{BB962C8B-B14F-4D97-AF65-F5344CB8AC3E}">
        <p14:creationId xmlns:p14="http://schemas.microsoft.com/office/powerpoint/2010/main" val="2816674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52400"/>
            <a:ext cx="7467600" cy="1371600"/>
          </a:xfrm>
        </p:spPr>
        <p:txBody>
          <a:bodyPr>
            <a:noAutofit/>
          </a:bodyPr>
          <a:lstStyle/>
          <a:p>
            <a:r>
              <a:rPr lang="en-US" b="1" dirty="0" smtClean="0"/>
              <a:t>% of </a:t>
            </a:r>
            <a:r>
              <a:rPr lang="en-US" b="1" u="sng" dirty="0" smtClean="0"/>
              <a:t>Damages inside </a:t>
            </a:r>
            <a:r>
              <a:rPr lang="en-US" b="1" dirty="0" smtClean="0"/>
              <a:t>the </a:t>
            </a:r>
            <a:r>
              <a:rPr lang="en-US" b="1" dirty="0">
                <a:solidFill>
                  <a:srgbClr val="FF0000"/>
                </a:solidFill>
              </a:rPr>
              <a:t>H</a:t>
            </a:r>
            <a:r>
              <a:rPr lang="en-US" b="1" dirty="0" smtClean="0">
                <a:solidFill>
                  <a:srgbClr val="FF0000"/>
                </a:solidFill>
              </a:rPr>
              <a:t>ome</a:t>
            </a:r>
            <a:r>
              <a:rPr lang="en-US" b="1" dirty="0" smtClean="0"/>
              <a:t> (</a:t>
            </a:r>
            <a:r>
              <a:rPr lang="en-US" b="1" u="sng" dirty="0" smtClean="0">
                <a:solidFill>
                  <a:srgbClr val="FF0000"/>
                </a:solidFill>
              </a:rPr>
              <a:t>Celling</a:t>
            </a:r>
            <a:r>
              <a:rPr lang="en-US" b="1" dirty="0" smtClean="0"/>
              <a:t>) </a:t>
            </a:r>
            <a:r>
              <a:rPr lang="en-US" dirty="0" smtClean="0"/>
              <a:t>observed by outreach interviewer during its visits the Participant’s Homes (</a:t>
            </a:r>
            <a:r>
              <a:rPr lang="en-US" u="sng" dirty="0" smtClean="0"/>
              <a:t>P=n.s</a:t>
            </a:r>
            <a:r>
              <a:rPr lang="en-US" dirty="0" smtClean="0"/>
              <a:t>)</a:t>
            </a:r>
            <a:endParaRPr lang="en-US" dirty="0"/>
          </a:p>
        </p:txBody>
      </p:sp>
      <p:graphicFrame>
        <p:nvGraphicFramePr>
          <p:cNvPr id="3" name="Chart 2"/>
          <p:cNvGraphicFramePr>
            <a:graphicFrameLocks/>
          </p:cNvGraphicFramePr>
          <p:nvPr>
            <p:extLst>
              <p:ext uri="{D42A27DB-BD31-4B8C-83A1-F6EECF244321}">
                <p14:modId xmlns:p14="http://schemas.microsoft.com/office/powerpoint/2010/main" val="3022479018"/>
              </p:ext>
            </p:extLst>
          </p:nvPr>
        </p:nvGraphicFramePr>
        <p:xfrm>
          <a:off x="838200" y="1981200"/>
          <a:ext cx="7772400" cy="4343400"/>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p:cNvSpPr>
            <a:spLocks noGrp="1"/>
          </p:cNvSpPr>
          <p:nvPr>
            <p:ph type="sldNum" sz="quarter" idx="12"/>
          </p:nvPr>
        </p:nvSpPr>
        <p:spPr/>
        <p:txBody>
          <a:bodyPr/>
          <a:lstStyle/>
          <a:p>
            <a:fld id="{E857CB27-4B9B-43A0-AC36-6C05F3985EF5}" type="slidenum">
              <a:rPr lang="en-US" smtClean="0"/>
              <a:t>21</a:t>
            </a:fld>
            <a:endParaRPr lang="en-US"/>
          </a:p>
        </p:txBody>
      </p:sp>
    </p:spTree>
    <p:extLst>
      <p:ext uri="{BB962C8B-B14F-4D97-AF65-F5344CB8AC3E}">
        <p14:creationId xmlns:p14="http://schemas.microsoft.com/office/powerpoint/2010/main" val="31422041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7315200" cy="1295400"/>
          </a:xfrm>
        </p:spPr>
        <p:txBody>
          <a:bodyPr>
            <a:noAutofit/>
          </a:bodyPr>
          <a:lstStyle/>
          <a:p>
            <a:r>
              <a:rPr lang="en-US" b="1" dirty="0"/>
              <a:t>% of </a:t>
            </a:r>
            <a:r>
              <a:rPr lang="en-US" b="1" u="sng" dirty="0"/>
              <a:t>Damages inside </a:t>
            </a:r>
            <a:r>
              <a:rPr lang="en-US" b="1" dirty="0"/>
              <a:t>the </a:t>
            </a:r>
            <a:r>
              <a:rPr lang="en-US" sz="3600" b="1" dirty="0">
                <a:solidFill>
                  <a:srgbClr val="FF0000"/>
                </a:solidFill>
              </a:rPr>
              <a:t>H</a:t>
            </a:r>
            <a:r>
              <a:rPr lang="en-US" sz="3600" b="1" dirty="0" smtClean="0">
                <a:solidFill>
                  <a:srgbClr val="FF0000"/>
                </a:solidFill>
              </a:rPr>
              <a:t>ome</a:t>
            </a:r>
            <a:r>
              <a:rPr lang="en-US" sz="3600" b="1" dirty="0" smtClean="0"/>
              <a:t> (</a:t>
            </a:r>
            <a:r>
              <a:rPr lang="en-US" sz="3600" b="1" u="sng" dirty="0" smtClean="0">
                <a:solidFill>
                  <a:srgbClr val="FF0000"/>
                </a:solidFill>
              </a:rPr>
              <a:t>Wall</a:t>
            </a:r>
            <a:r>
              <a:rPr lang="en-US" sz="3600" b="1" dirty="0" smtClean="0"/>
              <a:t>) </a:t>
            </a:r>
            <a:r>
              <a:rPr lang="en-US" dirty="0"/>
              <a:t>observed by outreach interviewer during its visits the Participant’s </a:t>
            </a:r>
            <a:r>
              <a:rPr lang="en-US" dirty="0" smtClean="0"/>
              <a:t>Homes (</a:t>
            </a:r>
            <a:r>
              <a:rPr lang="en-US" dirty="0" smtClean="0">
                <a:solidFill>
                  <a:srgbClr val="FF0000"/>
                </a:solidFill>
              </a:rPr>
              <a:t>P=n.s</a:t>
            </a:r>
            <a:r>
              <a:rPr lang="en-US" dirty="0" smtClean="0"/>
              <a:t>)</a:t>
            </a:r>
            <a:endParaRPr lang="en-US" dirty="0"/>
          </a:p>
        </p:txBody>
      </p:sp>
      <p:graphicFrame>
        <p:nvGraphicFramePr>
          <p:cNvPr id="3" name="Chart 2"/>
          <p:cNvGraphicFramePr>
            <a:graphicFrameLocks/>
          </p:cNvGraphicFramePr>
          <p:nvPr>
            <p:extLst>
              <p:ext uri="{D42A27DB-BD31-4B8C-83A1-F6EECF244321}">
                <p14:modId xmlns:p14="http://schemas.microsoft.com/office/powerpoint/2010/main" val="676194509"/>
              </p:ext>
            </p:extLst>
          </p:nvPr>
        </p:nvGraphicFramePr>
        <p:xfrm>
          <a:off x="609600" y="1905000"/>
          <a:ext cx="82296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p:cNvSpPr>
            <a:spLocks noGrp="1"/>
          </p:cNvSpPr>
          <p:nvPr>
            <p:ph type="sldNum" sz="quarter" idx="12"/>
          </p:nvPr>
        </p:nvSpPr>
        <p:spPr/>
        <p:txBody>
          <a:bodyPr/>
          <a:lstStyle/>
          <a:p>
            <a:fld id="{E857CB27-4B9B-43A0-AC36-6C05F3985EF5}" type="slidenum">
              <a:rPr lang="en-US" smtClean="0"/>
              <a:t>22</a:t>
            </a:fld>
            <a:endParaRPr lang="en-US"/>
          </a:p>
        </p:txBody>
      </p:sp>
    </p:spTree>
    <p:extLst>
      <p:ext uri="{BB962C8B-B14F-4D97-AF65-F5344CB8AC3E}">
        <p14:creationId xmlns:p14="http://schemas.microsoft.com/office/powerpoint/2010/main" val="6505476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620000" cy="1828800"/>
          </a:xfrm>
        </p:spPr>
        <p:txBody>
          <a:bodyPr>
            <a:noAutofit/>
          </a:bodyPr>
          <a:lstStyle/>
          <a:p>
            <a:r>
              <a:rPr lang="en-US" b="1" dirty="0"/>
              <a:t>% </a:t>
            </a:r>
            <a:r>
              <a:rPr lang="en-US" b="1" dirty="0" smtClean="0"/>
              <a:t>of </a:t>
            </a:r>
            <a:r>
              <a:rPr lang="en-US" b="1" dirty="0"/>
              <a:t>the overall </a:t>
            </a:r>
            <a:r>
              <a:rPr lang="en-US" b="1" dirty="0" smtClean="0"/>
              <a:t>Rating </a:t>
            </a:r>
            <a:r>
              <a:rPr lang="en-US" sz="3600" b="1" u="sng" dirty="0" smtClean="0">
                <a:solidFill>
                  <a:srgbClr val="FF0000"/>
                </a:solidFill>
              </a:rPr>
              <a:t>Physical Environment</a:t>
            </a:r>
            <a:r>
              <a:rPr lang="en-US" b="1" dirty="0" smtClean="0"/>
              <a:t> </a:t>
            </a:r>
            <a:r>
              <a:rPr lang="en-US" b="1" dirty="0"/>
              <a:t>in the </a:t>
            </a:r>
            <a:r>
              <a:rPr lang="en-US" b="1" u="sng" dirty="0">
                <a:solidFill>
                  <a:srgbClr val="FF0000"/>
                </a:solidFill>
              </a:rPr>
              <a:t>H</a:t>
            </a:r>
            <a:r>
              <a:rPr lang="en-US" b="1" u="sng" dirty="0" smtClean="0">
                <a:solidFill>
                  <a:srgbClr val="FF0000"/>
                </a:solidFill>
              </a:rPr>
              <a:t>ome</a:t>
            </a:r>
            <a:r>
              <a:rPr lang="en-US" b="1" dirty="0" smtClean="0"/>
              <a:t> </a:t>
            </a:r>
            <a:r>
              <a:rPr lang="en-US" dirty="0" smtClean="0"/>
              <a:t>of Asthmatic Study Population by </a:t>
            </a:r>
            <a:r>
              <a:rPr lang="en-US" dirty="0"/>
              <a:t>outreach interviewer </a:t>
            </a:r>
          </a:p>
        </p:txBody>
      </p:sp>
      <p:graphicFrame>
        <p:nvGraphicFramePr>
          <p:cNvPr id="3" name="Chart 2"/>
          <p:cNvGraphicFramePr>
            <a:graphicFrameLocks/>
          </p:cNvGraphicFramePr>
          <p:nvPr>
            <p:extLst>
              <p:ext uri="{D42A27DB-BD31-4B8C-83A1-F6EECF244321}">
                <p14:modId xmlns:p14="http://schemas.microsoft.com/office/powerpoint/2010/main" val="3702294210"/>
              </p:ext>
            </p:extLst>
          </p:nvPr>
        </p:nvGraphicFramePr>
        <p:xfrm>
          <a:off x="838200" y="1828800"/>
          <a:ext cx="7772400" cy="4343400"/>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p:cNvSpPr>
            <a:spLocks noGrp="1"/>
          </p:cNvSpPr>
          <p:nvPr>
            <p:ph type="sldNum" sz="quarter" idx="12"/>
          </p:nvPr>
        </p:nvSpPr>
        <p:spPr/>
        <p:txBody>
          <a:bodyPr/>
          <a:lstStyle/>
          <a:p>
            <a:fld id="{E857CB27-4B9B-43A0-AC36-6C05F3985EF5}" type="slidenum">
              <a:rPr lang="en-US" smtClean="0"/>
              <a:t>23</a:t>
            </a:fld>
            <a:endParaRPr lang="en-US"/>
          </a:p>
        </p:txBody>
      </p:sp>
    </p:spTree>
    <p:extLst>
      <p:ext uri="{BB962C8B-B14F-4D97-AF65-F5344CB8AC3E}">
        <p14:creationId xmlns:p14="http://schemas.microsoft.com/office/powerpoint/2010/main" val="27435644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696200" cy="1981200"/>
          </a:xfrm>
        </p:spPr>
        <p:txBody>
          <a:bodyPr>
            <a:noAutofit/>
          </a:bodyPr>
          <a:lstStyle/>
          <a:p>
            <a:r>
              <a:rPr lang="en-US" b="1" dirty="0"/>
              <a:t>% of the overall Rating </a:t>
            </a:r>
            <a:r>
              <a:rPr lang="en-US" sz="3600" b="1" u="sng" dirty="0" smtClean="0">
                <a:solidFill>
                  <a:srgbClr val="FF0000"/>
                </a:solidFill>
              </a:rPr>
              <a:t>Emotional Environment </a:t>
            </a:r>
            <a:r>
              <a:rPr lang="en-US" b="1" u="sng" dirty="0">
                <a:solidFill>
                  <a:srgbClr val="FF0000"/>
                </a:solidFill>
              </a:rPr>
              <a:t>of </a:t>
            </a:r>
            <a:r>
              <a:rPr lang="en-US" b="1" u="sng" dirty="0" smtClean="0">
                <a:solidFill>
                  <a:srgbClr val="FF0000"/>
                </a:solidFill>
              </a:rPr>
              <a:t>the </a:t>
            </a:r>
            <a:r>
              <a:rPr lang="en-US" sz="4000" b="1" u="sng" dirty="0" smtClean="0"/>
              <a:t>Household</a:t>
            </a:r>
            <a:r>
              <a:rPr lang="en-US" u="sng" dirty="0" smtClean="0"/>
              <a:t> </a:t>
            </a:r>
            <a:r>
              <a:rPr lang="en-US" b="1" u="sng" dirty="0" smtClean="0"/>
              <a:t> </a:t>
            </a:r>
            <a:r>
              <a:rPr lang="en-US" dirty="0" smtClean="0"/>
              <a:t>Of </a:t>
            </a:r>
            <a:r>
              <a:rPr lang="en-US" sz="2800" dirty="0" smtClean="0"/>
              <a:t>Asthmatic </a:t>
            </a:r>
            <a:r>
              <a:rPr lang="en-US" sz="2800" dirty="0"/>
              <a:t>Study </a:t>
            </a:r>
            <a:r>
              <a:rPr lang="en-US" sz="2800" dirty="0" smtClean="0"/>
              <a:t>Population by Research Assistant</a:t>
            </a:r>
            <a:endParaRPr lang="en-US" sz="2800" dirty="0"/>
          </a:p>
        </p:txBody>
      </p:sp>
      <p:graphicFrame>
        <p:nvGraphicFramePr>
          <p:cNvPr id="3" name="Chart 2"/>
          <p:cNvGraphicFramePr>
            <a:graphicFrameLocks/>
          </p:cNvGraphicFramePr>
          <p:nvPr>
            <p:extLst>
              <p:ext uri="{D42A27DB-BD31-4B8C-83A1-F6EECF244321}">
                <p14:modId xmlns:p14="http://schemas.microsoft.com/office/powerpoint/2010/main" val="2573902171"/>
              </p:ext>
            </p:extLst>
          </p:nvPr>
        </p:nvGraphicFramePr>
        <p:xfrm>
          <a:off x="609600" y="2209800"/>
          <a:ext cx="8001000" cy="4191000"/>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p:cNvSpPr>
            <a:spLocks noGrp="1"/>
          </p:cNvSpPr>
          <p:nvPr>
            <p:ph type="sldNum" sz="quarter" idx="12"/>
          </p:nvPr>
        </p:nvSpPr>
        <p:spPr/>
        <p:txBody>
          <a:bodyPr/>
          <a:lstStyle/>
          <a:p>
            <a:fld id="{E857CB27-4B9B-43A0-AC36-6C05F3985EF5}" type="slidenum">
              <a:rPr lang="en-US" smtClean="0"/>
              <a:t>24</a:t>
            </a:fld>
            <a:endParaRPr lang="en-US"/>
          </a:p>
        </p:txBody>
      </p:sp>
    </p:spTree>
    <p:extLst>
      <p:ext uri="{BB962C8B-B14F-4D97-AF65-F5344CB8AC3E}">
        <p14:creationId xmlns:p14="http://schemas.microsoft.com/office/powerpoint/2010/main" val="4032359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52400"/>
            <a:ext cx="7467600" cy="1676400"/>
          </a:xfrm>
        </p:spPr>
        <p:txBody>
          <a:bodyPr>
            <a:noAutofit/>
          </a:bodyPr>
          <a:lstStyle/>
          <a:p>
            <a:r>
              <a:rPr lang="en-US" b="1" dirty="0"/>
              <a:t>Mean </a:t>
            </a:r>
            <a:r>
              <a:rPr lang="en-US" dirty="0"/>
              <a:t>No. </a:t>
            </a:r>
            <a:r>
              <a:rPr lang="en-US" dirty="0" smtClean="0"/>
              <a:t>of </a:t>
            </a:r>
            <a:r>
              <a:rPr lang="en-US" b="1" dirty="0" smtClean="0"/>
              <a:t>Different</a:t>
            </a:r>
            <a:r>
              <a:rPr lang="en-US" dirty="0" smtClean="0"/>
              <a:t> </a:t>
            </a:r>
            <a:r>
              <a:rPr lang="en-US" b="1" dirty="0" smtClean="0"/>
              <a:t>Environmental </a:t>
            </a:r>
            <a:r>
              <a:rPr lang="en-US" b="1" u="sng" dirty="0" smtClean="0">
                <a:solidFill>
                  <a:srgbClr val="FF0000"/>
                </a:solidFill>
              </a:rPr>
              <a:t>Chemical Agents</a:t>
            </a:r>
            <a:r>
              <a:rPr lang="en-US" b="1" dirty="0" smtClean="0">
                <a:solidFill>
                  <a:srgbClr val="FF0000"/>
                </a:solidFill>
              </a:rPr>
              <a:t> </a:t>
            </a:r>
            <a:r>
              <a:rPr lang="en-US" b="1" dirty="0" smtClean="0"/>
              <a:t>that Participant  exposed </a:t>
            </a:r>
            <a:r>
              <a:rPr lang="en-US" dirty="0" smtClean="0"/>
              <a:t>by Seasons &amp; Gender</a:t>
            </a:r>
            <a:endParaRPr lang="en-US" dirty="0"/>
          </a:p>
        </p:txBody>
      </p:sp>
      <p:sp>
        <p:nvSpPr>
          <p:cNvPr id="7" name="Slide Number Placeholder 6"/>
          <p:cNvSpPr>
            <a:spLocks noGrp="1"/>
          </p:cNvSpPr>
          <p:nvPr>
            <p:ph type="sldNum" sz="quarter" idx="12"/>
          </p:nvPr>
        </p:nvSpPr>
        <p:spPr/>
        <p:txBody>
          <a:bodyPr/>
          <a:lstStyle/>
          <a:p>
            <a:fld id="{E857CB27-4B9B-43A0-AC36-6C05F3985EF5}" type="slidenum">
              <a:rPr lang="en-US" smtClean="0"/>
              <a:t>25</a:t>
            </a:fld>
            <a:endParaRPr lang="en-US"/>
          </a:p>
        </p:txBody>
      </p:sp>
      <p:graphicFrame>
        <p:nvGraphicFramePr>
          <p:cNvPr id="8" name="Chart 7"/>
          <p:cNvGraphicFramePr>
            <a:graphicFrameLocks/>
          </p:cNvGraphicFramePr>
          <p:nvPr>
            <p:extLst>
              <p:ext uri="{D42A27DB-BD31-4B8C-83A1-F6EECF244321}">
                <p14:modId xmlns:p14="http://schemas.microsoft.com/office/powerpoint/2010/main" val="2985847505"/>
              </p:ext>
            </p:extLst>
          </p:nvPr>
        </p:nvGraphicFramePr>
        <p:xfrm>
          <a:off x="685800" y="1828800"/>
          <a:ext cx="7620000" cy="4191000"/>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1447800" y="6172200"/>
            <a:ext cx="6400800" cy="707886"/>
          </a:xfrm>
          <a:prstGeom prst="rect">
            <a:avLst/>
          </a:prstGeom>
          <a:noFill/>
        </p:spPr>
        <p:txBody>
          <a:bodyPr wrap="square" rtlCol="0">
            <a:spAutoFit/>
          </a:bodyPr>
          <a:lstStyle/>
          <a:p>
            <a:r>
              <a:rPr lang="en-US" b="1" u="sng" dirty="0" smtClean="0"/>
              <a:t>E.g. </a:t>
            </a:r>
            <a:r>
              <a:rPr lang="en-US" sz="2000" b="1" dirty="0" smtClean="0">
                <a:solidFill>
                  <a:srgbClr val="FF0000"/>
                </a:solidFill>
                <a:latin typeface="Times New Roman" panose="02020603050405020304" pitchFamily="18" charset="0"/>
                <a:cs typeface="Times New Roman" panose="02020603050405020304" pitchFamily="18" charset="0"/>
              </a:rPr>
              <a:t>Exposure </a:t>
            </a:r>
            <a:r>
              <a:rPr lang="en-US" sz="2000" b="1" dirty="0">
                <a:solidFill>
                  <a:srgbClr val="FF0000"/>
                </a:solidFill>
                <a:latin typeface="Times New Roman" panose="02020603050405020304" pitchFamily="18" charset="0"/>
                <a:cs typeface="Times New Roman" panose="02020603050405020304" pitchFamily="18" charset="0"/>
              </a:rPr>
              <a:t>to Diesel exhaust, </a:t>
            </a:r>
            <a:r>
              <a:rPr lang="en-US" sz="2000" b="1" dirty="0" smtClean="0">
                <a:solidFill>
                  <a:srgbClr val="FF0000"/>
                </a:solidFill>
                <a:latin typeface="Times New Roman" panose="02020603050405020304" pitchFamily="18" charset="0"/>
                <a:cs typeface="Times New Roman" panose="02020603050405020304" pitchFamily="18" charset="0"/>
              </a:rPr>
              <a:t>Kerosene, Heaters </a:t>
            </a:r>
            <a:r>
              <a:rPr lang="en-US" sz="2000" dirty="0"/>
              <a:t>(High is worse) </a:t>
            </a:r>
            <a:endParaRPr lang="en-US" sz="20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99493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391400" cy="1295400"/>
          </a:xfrm>
        </p:spPr>
        <p:txBody>
          <a:bodyPr>
            <a:normAutofit fontScale="90000"/>
          </a:bodyPr>
          <a:lstStyle/>
          <a:p>
            <a:r>
              <a:rPr lang="en-US" dirty="0" smtClean="0"/>
              <a:t>Mean score of </a:t>
            </a:r>
            <a:r>
              <a:rPr lang="en-US" sz="3600" b="1" u="sng" dirty="0" smtClean="0">
                <a:solidFill>
                  <a:srgbClr val="FF0000"/>
                </a:solidFill>
              </a:rPr>
              <a:t>Different</a:t>
            </a:r>
            <a:r>
              <a:rPr lang="en-US" sz="3600" u="sng" dirty="0" smtClean="0"/>
              <a:t> </a:t>
            </a:r>
            <a:r>
              <a:rPr lang="en-US" sz="3600" b="1" u="sng" dirty="0" smtClean="0">
                <a:solidFill>
                  <a:srgbClr val="FF0000"/>
                </a:solidFill>
              </a:rPr>
              <a:t>Air Pollution </a:t>
            </a:r>
            <a:r>
              <a:rPr lang="en-US" b="1" u="sng" dirty="0" smtClean="0"/>
              <a:t>in the </a:t>
            </a:r>
            <a:r>
              <a:rPr lang="en-US" sz="3600" b="1" u="sng" dirty="0" smtClean="0"/>
              <a:t>neighbor</a:t>
            </a:r>
            <a:r>
              <a:rPr lang="en-US" b="1" u="sng" dirty="0" smtClean="0"/>
              <a:t> </a:t>
            </a:r>
            <a:r>
              <a:rPr lang="en-US" u="sng" dirty="0" smtClean="0"/>
              <a:t>that</a:t>
            </a:r>
            <a:r>
              <a:rPr lang="en-US" dirty="0" smtClean="0">
                <a:solidFill>
                  <a:srgbClr val="FF0000"/>
                </a:solidFill>
              </a:rPr>
              <a:t> </a:t>
            </a:r>
            <a:r>
              <a:rPr lang="en-US" sz="3600" b="1" dirty="0" smtClean="0">
                <a:solidFill>
                  <a:srgbClr val="FF0000"/>
                </a:solidFill>
              </a:rPr>
              <a:t>concern</a:t>
            </a:r>
            <a:r>
              <a:rPr lang="en-US" b="1" dirty="0" smtClean="0">
                <a:solidFill>
                  <a:srgbClr val="FF0000"/>
                </a:solidFill>
              </a:rPr>
              <a:t> </a:t>
            </a:r>
            <a:r>
              <a:rPr lang="en-US" b="1" dirty="0" smtClean="0"/>
              <a:t>participants health </a:t>
            </a:r>
            <a:r>
              <a:rPr lang="en-US" dirty="0" smtClean="0"/>
              <a:t>by Season /    </a:t>
            </a:r>
            <a:r>
              <a:rPr lang="en-US" b="1" dirty="0" smtClean="0">
                <a:solidFill>
                  <a:srgbClr val="FF0000"/>
                </a:solidFill>
              </a:rPr>
              <a:t>Each one </a:t>
            </a:r>
            <a:r>
              <a:rPr lang="en-US" dirty="0" smtClean="0"/>
              <a:t>was significant (</a:t>
            </a:r>
            <a:r>
              <a:rPr lang="en-US" b="1" dirty="0" smtClean="0"/>
              <a:t>P&lt;0.001)</a:t>
            </a:r>
            <a:endParaRPr lang="en-US" b="1" dirty="0"/>
          </a:p>
        </p:txBody>
      </p:sp>
      <p:sp>
        <p:nvSpPr>
          <p:cNvPr id="3" name="Slide Number Placeholder 2"/>
          <p:cNvSpPr>
            <a:spLocks noGrp="1"/>
          </p:cNvSpPr>
          <p:nvPr>
            <p:ph type="sldNum" sz="quarter" idx="12"/>
          </p:nvPr>
        </p:nvSpPr>
        <p:spPr/>
        <p:txBody>
          <a:bodyPr/>
          <a:lstStyle/>
          <a:p>
            <a:fld id="{E857CB27-4B9B-43A0-AC36-6C05F3985EF5}" type="slidenum">
              <a:rPr lang="en-US" smtClean="0"/>
              <a:t>26</a:t>
            </a:fld>
            <a:endParaRPr lang="en-US"/>
          </a:p>
        </p:txBody>
      </p:sp>
      <p:graphicFrame>
        <p:nvGraphicFramePr>
          <p:cNvPr id="4" name="Chart 3"/>
          <p:cNvGraphicFramePr>
            <a:graphicFrameLocks/>
          </p:cNvGraphicFramePr>
          <p:nvPr>
            <p:extLst>
              <p:ext uri="{D42A27DB-BD31-4B8C-83A1-F6EECF244321}">
                <p14:modId xmlns:p14="http://schemas.microsoft.com/office/powerpoint/2010/main" val="1426462333"/>
              </p:ext>
            </p:extLst>
          </p:nvPr>
        </p:nvGraphicFramePr>
        <p:xfrm>
          <a:off x="457200" y="1676400"/>
          <a:ext cx="8077200"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8563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28600"/>
            <a:ext cx="7543800" cy="1600200"/>
          </a:xfrm>
        </p:spPr>
        <p:txBody>
          <a:bodyPr>
            <a:noAutofit/>
          </a:bodyPr>
          <a:lstStyle/>
          <a:p>
            <a:r>
              <a:rPr lang="en-US" sz="2800" dirty="0"/>
              <a:t> </a:t>
            </a:r>
            <a:r>
              <a:rPr lang="en-US" sz="2800" dirty="0" smtClean="0"/>
              <a:t>Mean Score </a:t>
            </a:r>
            <a:r>
              <a:rPr lang="en-US" sz="2800" b="1" u="sng" dirty="0" smtClean="0"/>
              <a:t>of </a:t>
            </a:r>
            <a:r>
              <a:rPr lang="en-US" sz="3600" b="1" u="sng" dirty="0" smtClean="0">
                <a:solidFill>
                  <a:srgbClr val="FF0000"/>
                </a:solidFill>
              </a:rPr>
              <a:t>Total</a:t>
            </a:r>
            <a:r>
              <a:rPr lang="en-US" sz="3600" b="1" u="sng" dirty="0" smtClean="0"/>
              <a:t> </a:t>
            </a:r>
            <a:r>
              <a:rPr lang="en-US" sz="3600" b="1" u="sng" dirty="0" smtClean="0">
                <a:solidFill>
                  <a:srgbClr val="FF0000"/>
                </a:solidFill>
              </a:rPr>
              <a:t>Air pollution</a:t>
            </a:r>
            <a:r>
              <a:rPr lang="en-US" sz="3600" b="1" dirty="0" smtClean="0">
                <a:solidFill>
                  <a:srgbClr val="FF0000"/>
                </a:solidFill>
              </a:rPr>
              <a:t> </a:t>
            </a:r>
            <a:r>
              <a:rPr lang="en-US" sz="2800" b="1" dirty="0" smtClean="0"/>
              <a:t>(Quality) in </a:t>
            </a:r>
            <a:r>
              <a:rPr lang="en-US" sz="2800" b="1" u="sng" dirty="0"/>
              <a:t>the </a:t>
            </a:r>
            <a:r>
              <a:rPr lang="en-US" b="1" u="sng" dirty="0" smtClean="0">
                <a:solidFill>
                  <a:srgbClr val="FF0000"/>
                </a:solidFill>
              </a:rPr>
              <a:t>neighborhood</a:t>
            </a:r>
            <a:r>
              <a:rPr lang="en-US" sz="2800" b="1" u="sng" dirty="0" smtClean="0"/>
              <a:t> </a:t>
            </a:r>
            <a:r>
              <a:rPr lang="en-US" sz="2800" b="1" dirty="0" smtClean="0"/>
              <a:t>that concern Participants Health</a:t>
            </a:r>
            <a:r>
              <a:rPr lang="en-US" sz="2800" dirty="0" smtClean="0"/>
              <a:t>? By Seasons (</a:t>
            </a:r>
            <a:r>
              <a:rPr lang="en-US" sz="2800" b="1" dirty="0" smtClean="0">
                <a:solidFill>
                  <a:srgbClr val="FF0000"/>
                </a:solidFill>
              </a:rPr>
              <a:t>P &lt; 0.03</a:t>
            </a:r>
            <a:r>
              <a:rPr lang="en-US" sz="2800" dirty="0" smtClean="0"/>
              <a:t>)</a:t>
            </a:r>
            <a:endParaRPr lang="en-US" sz="2800" dirty="0"/>
          </a:p>
        </p:txBody>
      </p:sp>
      <p:sp>
        <p:nvSpPr>
          <p:cNvPr id="7" name="Slide Number Placeholder 6"/>
          <p:cNvSpPr>
            <a:spLocks noGrp="1"/>
          </p:cNvSpPr>
          <p:nvPr>
            <p:ph type="sldNum" sz="quarter" idx="12"/>
          </p:nvPr>
        </p:nvSpPr>
        <p:spPr/>
        <p:txBody>
          <a:bodyPr/>
          <a:lstStyle/>
          <a:p>
            <a:fld id="{E857CB27-4B9B-43A0-AC36-6C05F3985EF5}" type="slidenum">
              <a:rPr lang="en-US" smtClean="0"/>
              <a:t>27</a:t>
            </a:fld>
            <a:endParaRPr lang="en-US"/>
          </a:p>
        </p:txBody>
      </p:sp>
      <p:sp>
        <p:nvSpPr>
          <p:cNvPr id="10" name="TextBox 9"/>
          <p:cNvSpPr txBox="1"/>
          <p:nvPr/>
        </p:nvSpPr>
        <p:spPr>
          <a:xfrm>
            <a:off x="1143000" y="5715000"/>
            <a:ext cx="7772400" cy="707886"/>
          </a:xfrm>
          <a:prstGeom prst="rect">
            <a:avLst/>
          </a:prstGeom>
          <a:noFill/>
        </p:spPr>
        <p:txBody>
          <a:bodyPr wrap="square" rtlCol="0">
            <a:spAutoFit/>
          </a:bodyPr>
          <a:lstStyle/>
          <a:p>
            <a:r>
              <a:rPr lang="en-US" sz="2000" b="1" u="sng" dirty="0" smtClean="0">
                <a:latin typeface="Times New Roman" panose="02020603050405020304" pitchFamily="18" charset="0"/>
                <a:cs typeface="Times New Roman" panose="02020603050405020304" pitchFamily="18" charset="0"/>
              </a:rPr>
              <a:t>Concern for Air Quality E.g. </a:t>
            </a:r>
            <a:r>
              <a:rPr lang="en-US" sz="2000" b="1" dirty="0" smtClean="0">
                <a:solidFill>
                  <a:srgbClr val="FF0000"/>
                </a:solidFill>
                <a:latin typeface="Times New Roman" panose="02020603050405020304" pitchFamily="18" charset="0"/>
                <a:cs typeface="Times New Roman" panose="02020603050405020304" pitchFamily="18" charset="0"/>
              </a:rPr>
              <a:t>Air pollution, Odor</a:t>
            </a:r>
            <a:r>
              <a:rPr lang="en-US" sz="2000" b="1" dirty="0">
                <a:solidFill>
                  <a:srgbClr val="FF0000"/>
                </a:solidFill>
                <a:latin typeface="Times New Roman" panose="02020603050405020304" pitchFamily="18" charset="0"/>
                <a:cs typeface="Times New Roman" panose="02020603050405020304" pitchFamily="18" charset="0"/>
              </a:rPr>
              <a:t>, Black particles, Poor </a:t>
            </a:r>
            <a:r>
              <a:rPr lang="en-US" sz="2000" b="1" dirty="0" smtClean="0">
                <a:solidFill>
                  <a:srgbClr val="FF0000"/>
                </a:solidFill>
                <a:latin typeface="Times New Roman" panose="02020603050405020304" pitchFamily="18" charset="0"/>
                <a:cs typeface="Times New Roman" panose="02020603050405020304" pitchFamily="18" charset="0"/>
              </a:rPr>
              <a:t>visibility and feeling of health effect </a:t>
            </a:r>
            <a:r>
              <a:rPr lang="en-US" sz="2000" b="1" dirty="0"/>
              <a:t>(</a:t>
            </a:r>
            <a:r>
              <a:rPr lang="en-US" sz="2000" dirty="0"/>
              <a:t>High score is worse) </a:t>
            </a:r>
            <a:endParaRPr lang="en-US" sz="20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6" name="Chart 5"/>
          <p:cNvGraphicFramePr>
            <a:graphicFrameLocks/>
          </p:cNvGraphicFramePr>
          <p:nvPr>
            <p:extLst>
              <p:ext uri="{D42A27DB-BD31-4B8C-83A1-F6EECF244321}">
                <p14:modId xmlns:p14="http://schemas.microsoft.com/office/powerpoint/2010/main" val="1707307470"/>
              </p:ext>
            </p:extLst>
          </p:nvPr>
        </p:nvGraphicFramePr>
        <p:xfrm>
          <a:off x="609600" y="1981200"/>
          <a:ext cx="7924800" cy="3352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677843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543800" cy="1600200"/>
          </a:xfrm>
        </p:spPr>
        <p:txBody>
          <a:bodyPr>
            <a:noAutofit/>
          </a:bodyPr>
          <a:lstStyle/>
          <a:p>
            <a:r>
              <a:rPr lang="en-US" sz="2800" dirty="0"/>
              <a:t>Mean No. </a:t>
            </a:r>
            <a:r>
              <a:rPr lang="en-US" sz="2800" dirty="0" smtClean="0"/>
              <a:t>of</a:t>
            </a:r>
            <a:r>
              <a:rPr lang="en-US" sz="2800" b="1" dirty="0" smtClean="0"/>
              <a:t> </a:t>
            </a:r>
            <a:r>
              <a:rPr lang="en-US" sz="3600" b="1" u="sng" dirty="0" smtClean="0">
                <a:solidFill>
                  <a:srgbClr val="FF0000"/>
                </a:solidFill>
              </a:rPr>
              <a:t>Triggers</a:t>
            </a:r>
            <a:r>
              <a:rPr lang="en-US" sz="2800" b="1" dirty="0" smtClean="0"/>
              <a:t> (</a:t>
            </a:r>
            <a:r>
              <a:rPr lang="en-US" sz="2800" b="1" dirty="0"/>
              <a:t>12 out of </a:t>
            </a:r>
            <a:r>
              <a:rPr lang="en-US" sz="2800" b="1" dirty="0" smtClean="0"/>
              <a:t>25)</a:t>
            </a:r>
            <a:r>
              <a:rPr lang="en-US" sz="2800" b="1" dirty="0" smtClean="0">
                <a:solidFill>
                  <a:srgbClr val="FF0000"/>
                </a:solidFill>
              </a:rPr>
              <a:t> </a:t>
            </a:r>
            <a:r>
              <a:rPr lang="en-US" sz="2800" dirty="0" smtClean="0"/>
              <a:t>reported by asthmatic study population  which could </a:t>
            </a:r>
            <a:r>
              <a:rPr lang="en-US" sz="2800" b="1" dirty="0" smtClean="0">
                <a:solidFill>
                  <a:srgbClr val="FF0000"/>
                </a:solidFill>
              </a:rPr>
              <a:t>cause Asthma attack</a:t>
            </a:r>
            <a:r>
              <a:rPr lang="en-US" sz="2800" dirty="0" smtClean="0">
                <a:solidFill>
                  <a:srgbClr val="FF0000"/>
                </a:solidFill>
              </a:rPr>
              <a:t> </a:t>
            </a:r>
            <a:r>
              <a:rPr lang="en-US" sz="2800" dirty="0" smtClean="0"/>
              <a:t>by Seasons/ All Significant </a:t>
            </a:r>
            <a:r>
              <a:rPr lang="en-US" sz="2800" b="1" dirty="0" smtClean="0"/>
              <a:t>(P&lt;.05-.001)</a:t>
            </a:r>
            <a:endParaRPr lang="en-US" sz="2800" b="1" dirty="0"/>
          </a:p>
        </p:txBody>
      </p:sp>
      <p:graphicFrame>
        <p:nvGraphicFramePr>
          <p:cNvPr id="4" name="Table 3"/>
          <p:cNvGraphicFramePr>
            <a:graphicFrameLocks noGrp="1"/>
          </p:cNvGraphicFramePr>
          <p:nvPr/>
        </p:nvGraphicFramePr>
        <p:xfrm>
          <a:off x="4267200" y="3338513"/>
          <a:ext cx="609600" cy="182880"/>
        </p:xfrm>
        <a:graphic>
          <a:graphicData uri="http://schemas.openxmlformats.org/drawingml/2006/table">
            <a:tbl>
              <a:tblPr>
                <a:tableStyleId>{5C22544A-7EE6-4342-B048-85BDC9FD1C3A}</a:tableStyleId>
              </a:tblPr>
              <a:tblGrid>
                <a:gridCol w="609600"/>
              </a:tblGrid>
              <a:tr h="182880">
                <a:tc>
                  <a:txBody>
                    <a:bodyPr/>
                    <a:lstStyle/>
                    <a:p>
                      <a:pPr algn="l" fontAlgn="b"/>
                      <a:endParaRPr lang="en-US" sz="1100" b="0" i="0" u="none" strike="noStrike" dirty="0">
                        <a:solidFill>
                          <a:srgbClr val="000000"/>
                        </a:solidFill>
                        <a:effectLst/>
                        <a:latin typeface="Calibri"/>
                      </a:endParaRPr>
                    </a:p>
                  </a:txBody>
                  <a:tcPr marL="7620" marR="7620" marT="7620" marB="0" anchor="b"/>
                </a:tc>
              </a:tr>
            </a:tbl>
          </a:graphicData>
        </a:graphic>
      </p:graphicFrame>
      <p:graphicFrame>
        <p:nvGraphicFramePr>
          <p:cNvPr id="5" name="Chart 4"/>
          <p:cNvGraphicFramePr>
            <a:graphicFrameLocks/>
          </p:cNvGraphicFramePr>
          <p:nvPr>
            <p:extLst>
              <p:ext uri="{D42A27DB-BD31-4B8C-83A1-F6EECF244321}">
                <p14:modId xmlns:p14="http://schemas.microsoft.com/office/powerpoint/2010/main" val="240354670"/>
              </p:ext>
            </p:extLst>
          </p:nvPr>
        </p:nvGraphicFramePr>
        <p:xfrm>
          <a:off x="304800" y="1981200"/>
          <a:ext cx="8458200" cy="4191000"/>
        </p:xfrm>
        <a:graphic>
          <a:graphicData uri="http://schemas.openxmlformats.org/drawingml/2006/chart">
            <c:chart xmlns:c="http://schemas.openxmlformats.org/drawingml/2006/chart" xmlns:r="http://schemas.openxmlformats.org/officeDocument/2006/relationships" r:id="rId2"/>
          </a:graphicData>
        </a:graphic>
      </p:graphicFrame>
      <p:sp>
        <p:nvSpPr>
          <p:cNvPr id="7" name="Slide Number Placeholder 6"/>
          <p:cNvSpPr>
            <a:spLocks noGrp="1"/>
          </p:cNvSpPr>
          <p:nvPr>
            <p:ph type="sldNum" sz="quarter" idx="12"/>
          </p:nvPr>
        </p:nvSpPr>
        <p:spPr/>
        <p:txBody>
          <a:bodyPr/>
          <a:lstStyle/>
          <a:p>
            <a:fld id="{E857CB27-4B9B-43A0-AC36-6C05F3985EF5}" type="slidenum">
              <a:rPr lang="en-US" smtClean="0"/>
              <a:t>28</a:t>
            </a:fld>
            <a:endParaRPr lang="en-US" dirty="0"/>
          </a:p>
        </p:txBody>
      </p:sp>
    </p:spTree>
    <p:extLst>
      <p:ext uri="{BB962C8B-B14F-4D97-AF65-F5344CB8AC3E}">
        <p14:creationId xmlns:p14="http://schemas.microsoft.com/office/powerpoint/2010/main" val="33339687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620000" cy="1752600"/>
          </a:xfrm>
        </p:spPr>
        <p:txBody>
          <a:bodyPr>
            <a:normAutofit fontScale="90000"/>
          </a:bodyPr>
          <a:lstStyle/>
          <a:p>
            <a:r>
              <a:rPr lang="en-US" dirty="0"/>
              <a:t>Mean No. </a:t>
            </a:r>
            <a:r>
              <a:rPr lang="en-US" dirty="0" smtClean="0"/>
              <a:t>of</a:t>
            </a:r>
            <a:r>
              <a:rPr lang="en-US" b="1" dirty="0" smtClean="0"/>
              <a:t> </a:t>
            </a:r>
            <a:r>
              <a:rPr lang="en-US" b="1" u="sng" dirty="0" smtClean="0">
                <a:solidFill>
                  <a:srgbClr val="FF0000"/>
                </a:solidFill>
              </a:rPr>
              <a:t>Triggers</a:t>
            </a:r>
            <a:r>
              <a:rPr lang="en-US" b="1" dirty="0" smtClean="0"/>
              <a:t> </a:t>
            </a:r>
            <a:r>
              <a:rPr lang="en-US" dirty="0" smtClean="0"/>
              <a:t>(</a:t>
            </a:r>
            <a:r>
              <a:rPr lang="en-US" b="1" dirty="0" smtClean="0"/>
              <a:t>9 out </a:t>
            </a:r>
            <a:r>
              <a:rPr lang="en-US" b="1" dirty="0"/>
              <a:t>of </a:t>
            </a:r>
            <a:r>
              <a:rPr lang="en-US" b="1" dirty="0" smtClean="0"/>
              <a:t>25</a:t>
            </a:r>
            <a:r>
              <a:rPr lang="en-US" dirty="0" smtClean="0"/>
              <a:t>) </a:t>
            </a:r>
            <a:r>
              <a:rPr lang="en-US" dirty="0"/>
              <a:t>reported by asthmatic study population  which could </a:t>
            </a:r>
            <a:r>
              <a:rPr lang="en-US" b="1" u="sng" dirty="0">
                <a:solidFill>
                  <a:srgbClr val="FF0000"/>
                </a:solidFill>
              </a:rPr>
              <a:t>cause Asthma attack</a:t>
            </a:r>
            <a:r>
              <a:rPr lang="en-US" u="sng" dirty="0">
                <a:solidFill>
                  <a:srgbClr val="FF0000"/>
                </a:solidFill>
              </a:rPr>
              <a:t> </a:t>
            </a:r>
            <a:r>
              <a:rPr lang="en-US" dirty="0"/>
              <a:t>by </a:t>
            </a:r>
            <a:r>
              <a:rPr lang="en-US" dirty="0" smtClean="0"/>
              <a:t>Seasons/ All not Sig. </a:t>
            </a:r>
            <a:r>
              <a:rPr lang="en-US" b="1" dirty="0" smtClean="0">
                <a:solidFill>
                  <a:srgbClr val="FF0000"/>
                </a:solidFill>
              </a:rPr>
              <a:t>(</a:t>
            </a:r>
            <a:r>
              <a:rPr lang="en-US" b="1" dirty="0" smtClean="0"/>
              <a:t>P=n.s</a:t>
            </a:r>
            <a:r>
              <a:rPr lang="en-US" b="1" dirty="0" smtClean="0">
                <a:solidFill>
                  <a:srgbClr val="FF0000"/>
                </a:solidFill>
              </a:rPr>
              <a:t>)</a:t>
            </a:r>
            <a:endParaRPr lang="en-US" b="1" dirty="0">
              <a:solidFill>
                <a:srgbClr val="FF0000"/>
              </a:solidFill>
            </a:endParaRPr>
          </a:p>
        </p:txBody>
      </p:sp>
      <p:graphicFrame>
        <p:nvGraphicFramePr>
          <p:cNvPr id="3" name="Chart 2"/>
          <p:cNvGraphicFramePr>
            <a:graphicFrameLocks/>
          </p:cNvGraphicFramePr>
          <p:nvPr>
            <p:extLst>
              <p:ext uri="{D42A27DB-BD31-4B8C-83A1-F6EECF244321}">
                <p14:modId xmlns:p14="http://schemas.microsoft.com/office/powerpoint/2010/main" val="1071456667"/>
              </p:ext>
            </p:extLst>
          </p:nvPr>
        </p:nvGraphicFramePr>
        <p:xfrm>
          <a:off x="533400" y="1828800"/>
          <a:ext cx="8153400" cy="37338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1051264" y="5874628"/>
            <a:ext cx="7315200" cy="369332"/>
          </a:xfrm>
          <a:prstGeom prst="rect">
            <a:avLst/>
          </a:prstGeom>
          <a:noFill/>
        </p:spPr>
        <p:txBody>
          <a:bodyPr wrap="square" rtlCol="0">
            <a:spAutoFit/>
          </a:bodyPr>
          <a:lstStyle/>
          <a:p>
            <a:r>
              <a:rPr lang="en-US" b="1" u="sng" dirty="0" smtClean="0"/>
              <a:t>Note</a:t>
            </a:r>
            <a:r>
              <a:rPr lang="en-US" b="1" dirty="0" smtClean="0"/>
              <a:t>: 4 out of 25 triggers have miss information either at Sumer or Winter </a:t>
            </a:r>
            <a:endParaRPr lang="en-US" b="1" dirty="0"/>
          </a:p>
        </p:txBody>
      </p:sp>
    </p:spTree>
    <p:extLst>
      <p:ext uri="{BB962C8B-B14F-4D97-AF65-F5344CB8AC3E}">
        <p14:creationId xmlns:p14="http://schemas.microsoft.com/office/powerpoint/2010/main" val="20995498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52400"/>
            <a:ext cx="7543800" cy="1143000"/>
          </a:xfrm>
        </p:spPr>
        <p:txBody>
          <a:bodyPr>
            <a:normAutofit fontScale="90000"/>
          </a:bodyPr>
          <a:lstStyle/>
          <a:p>
            <a:r>
              <a:rPr lang="en-US" b="1" dirty="0"/>
              <a:t>% </a:t>
            </a:r>
            <a:r>
              <a:rPr lang="en-US" b="1" dirty="0" smtClean="0"/>
              <a:t>No. of </a:t>
            </a:r>
            <a:r>
              <a:rPr lang="en-US" dirty="0" smtClean="0"/>
              <a:t>Asthmatic </a:t>
            </a:r>
            <a:r>
              <a:rPr lang="en-US" dirty="0"/>
              <a:t>Study Population </a:t>
            </a:r>
            <a:r>
              <a:rPr lang="en-US" dirty="0" smtClean="0"/>
              <a:t>who get</a:t>
            </a:r>
            <a:r>
              <a:rPr lang="en-US" b="1" dirty="0" smtClean="0"/>
              <a:t> a </a:t>
            </a:r>
            <a:r>
              <a:rPr lang="en-US" sz="4000" b="1" dirty="0" smtClean="0">
                <a:solidFill>
                  <a:srgbClr val="FF0000"/>
                </a:solidFill>
              </a:rPr>
              <a:t>Typical </a:t>
            </a:r>
            <a:r>
              <a:rPr lang="en-US" sz="4000" b="1" dirty="0">
                <a:solidFill>
                  <a:srgbClr val="FF0000"/>
                </a:solidFill>
              </a:rPr>
              <a:t>A</a:t>
            </a:r>
            <a:r>
              <a:rPr lang="en-US" sz="4000" b="1" dirty="0" smtClean="0">
                <a:solidFill>
                  <a:srgbClr val="FF0000"/>
                </a:solidFill>
              </a:rPr>
              <a:t>sthma symptoms </a:t>
            </a:r>
            <a:r>
              <a:rPr lang="en-US" dirty="0" smtClean="0"/>
              <a:t>by Seasons &amp; Gender </a:t>
            </a:r>
            <a:endParaRPr lang="en-US" dirty="0"/>
          </a:p>
        </p:txBody>
      </p:sp>
      <p:sp>
        <p:nvSpPr>
          <p:cNvPr id="5" name="Slide Number Placeholder 4"/>
          <p:cNvSpPr>
            <a:spLocks noGrp="1"/>
          </p:cNvSpPr>
          <p:nvPr>
            <p:ph type="sldNum" sz="quarter" idx="12"/>
          </p:nvPr>
        </p:nvSpPr>
        <p:spPr/>
        <p:txBody>
          <a:bodyPr/>
          <a:lstStyle/>
          <a:p>
            <a:fld id="{E857CB27-4B9B-43A0-AC36-6C05F3985EF5}" type="slidenum">
              <a:rPr lang="en-US" smtClean="0"/>
              <a:t>30</a:t>
            </a:fld>
            <a:endParaRPr lang="en-US"/>
          </a:p>
        </p:txBody>
      </p:sp>
      <p:graphicFrame>
        <p:nvGraphicFramePr>
          <p:cNvPr id="7" name="Chart 6"/>
          <p:cNvGraphicFramePr>
            <a:graphicFrameLocks/>
          </p:cNvGraphicFramePr>
          <p:nvPr>
            <p:extLst>
              <p:ext uri="{D42A27DB-BD31-4B8C-83A1-F6EECF244321}">
                <p14:modId xmlns:p14="http://schemas.microsoft.com/office/powerpoint/2010/main" val="365809376"/>
              </p:ext>
            </p:extLst>
          </p:nvPr>
        </p:nvGraphicFramePr>
        <p:xfrm>
          <a:off x="152400" y="1828800"/>
          <a:ext cx="8686800" cy="4191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799591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620000" cy="1981200"/>
          </a:xfrm>
        </p:spPr>
        <p:txBody>
          <a:bodyPr>
            <a:noAutofit/>
          </a:bodyPr>
          <a:lstStyle/>
          <a:p>
            <a:r>
              <a:rPr lang="en-US" b="1" dirty="0"/>
              <a:t>Mean</a:t>
            </a:r>
            <a:r>
              <a:rPr lang="en-US" dirty="0"/>
              <a:t> No. </a:t>
            </a:r>
            <a:r>
              <a:rPr lang="en-US" b="1" dirty="0" smtClean="0"/>
              <a:t>of </a:t>
            </a:r>
            <a:r>
              <a:rPr lang="en-US" sz="3600" b="1" dirty="0" smtClean="0"/>
              <a:t>activities</a:t>
            </a:r>
            <a:r>
              <a:rPr lang="en-US" b="1" dirty="0" smtClean="0"/>
              <a:t>, </a:t>
            </a:r>
            <a:r>
              <a:rPr lang="en-US" dirty="0"/>
              <a:t>which could </a:t>
            </a:r>
            <a:r>
              <a:rPr lang="en-US" sz="3600" u="sng" dirty="0" smtClean="0">
                <a:solidFill>
                  <a:srgbClr val="FF0000"/>
                </a:solidFill>
              </a:rPr>
              <a:t>R</a:t>
            </a:r>
            <a:r>
              <a:rPr lang="en-US" sz="3600" b="1" u="sng" dirty="0" smtClean="0">
                <a:solidFill>
                  <a:srgbClr val="FF0000"/>
                </a:solidFill>
              </a:rPr>
              <a:t>estrict</a:t>
            </a:r>
            <a:r>
              <a:rPr lang="en-US" b="1" u="sng" dirty="0" smtClean="0">
                <a:solidFill>
                  <a:srgbClr val="FF0000"/>
                </a:solidFill>
              </a:rPr>
              <a:t> </a:t>
            </a:r>
            <a:r>
              <a:rPr lang="en-US" u="sng" dirty="0" smtClean="0"/>
              <a:t>Participants</a:t>
            </a:r>
            <a:r>
              <a:rPr lang="en-US" b="1" u="sng" dirty="0" smtClean="0">
                <a:solidFill>
                  <a:srgbClr val="FF0000"/>
                </a:solidFill>
              </a:rPr>
              <a:t> </a:t>
            </a:r>
            <a:r>
              <a:rPr lang="en-US" sz="3600" b="1" u="sng" dirty="0" smtClean="0">
                <a:solidFill>
                  <a:srgbClr val="FF0000"/>
                </a:solidFill>
              </a:rPr>
              <a:t>Daily life </a:t>
            </a:r>
            <a:r>
              <a:rPr lang="en-US" dirty="0" smtClean="0"/>
              <a:t>in</a:t>
            </a:r>
            <a:r>
              <a:rPr lang="en-US" b="1" dirty="0" smtClean="0">
                <a:solidFill>
                  <a:srgbClr val="FF0000"/>
                </a:solidFill>
              </a:rPr>
              <a:t> </a:t>
            </a:r>
            <a:r>
              <a:rPr lang="en-US" dirty="0" smtClean="0"/>
              <a:t>causing Breathing</a:t>
            </a:r>
            <a:r>
              <a:rPr lang="en-US" b="1" dirty="0" smtClean="0">
                <a:solidFill>
                  <a:srgbClr val="FF0000"/>
                </a:solidFill>
              </a:rPr>
              <a:t> </a:t>
            </a:r>
            <a:r>
              <a:rPr lang="en-US" dirty="0" smtClean="0"/>
              <a:t>Problem by Seasons &amp; Gender</a:t>
            </a:r>
            <a:endParaRPr lang="en-US" dirty="0"/>
          </a:p>
        </p:txBody>
      </p:sp>
      <p:sp>
        <p:nvSpPr>
          <p:cNvPr id="5" name="Slide Number Placeholder 4"/>
          <p:cNvSpPr>
            <a:spLocks noGrp="1"/>
          </p:cNvSpPr>
          <p:nvPr>
            <p:ph type="sldNum" sz="quarter" idx="12"/>
          </p:nvPr>
        </p:nvSpPr>
        <p:spPr/>
        <p:txBody>
          <a:bodyPr/>
          <a:lstStyle/>
          <a:p>
            <a:fld id="{E857CB27-4B9B-43A0-AC36-6C05F3985EF5}" type="slidenum">
              <a:rPr lang="en-US" smtClean="0"/>
              <a:t>31</a:t>
            </a:fld>
            <a:endParaRPr lang="en-US"/>
          </a:p>
        </p:txBody>
      </p:sp>
      <p:graphicFrame>
        <p:nvGraphicFramePr>
          <p:cNvPr id="6" name="Chart 5"/>
          <p:cNvGraphicFramePr>
            <a:graphicFrameLocks/>
          </p:cNvGraphicFramePr>
          <p:nvPr>
            <p:extLst>
              <p:ext uri="{D42A27DB-BD31-4B8C-83A1-F6EECF244321}">
                <p14:modId xmlns:p14="http://schemas.microsoft.com/office/powerpoint/2010/main" val="686590675"/>
              </p:ext>
            </p:extLst>
          </p:nvPr>
        </p:nvGraphicFramePr>
        <p:xfrm>
          <a:off x="685800" y="2209800"/>
          <a:ext cx="7772400" cy="39624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228600" y="5867400"/>
            <a:ext cx="8534400" cy="984885"/>
          </a:xfrm>
          <a:prstGeom prst="rect">
            <a:avLst/>
          </a:prstGeom>
          <a:noFill/>
        </p:spPr>
        <p:txBody>
          <a:bodyPr wrap="square" rtlCol="0">
            <a:spAutoFit/>
          </a:bodyPr>
          <a:lstStyle/>
          <a:p>
            <a:r>
              <a:rPr lang="en-US" sz="2000" b="1" dirty="0" smtClean="0">
                <a:latin typeface="Times New Roman" panose="02020603050405020304" pitchFamily="18" charset="0"/>
                <a:cs typeface="Times New Roman" panose="02020603050405020304" pitchFamily="18" charset="0"/>
              </a:rPr>
              <a:t>E.g. Walking </a:t>
            </a:r>
            <a:r>
              <a:rPr lang="en-US" sz="2000" b="1" dirty="0">
                <a:latin typeface="Times New Roman" panose="02020603050405020304" pitchFamily="18" charset="0"/>
                <a:cs typeface="Times New Roman" panose="02020603050405020304" pitchFamily="18" charset="0"/>
              </a:rPr>
              <a:t>up hills or stairs or lifting a heavy item, I have trouble breathing or </a:t>
            </a:r>
            <a:r>
              <a:rPr lang="en-US" sz="2000" b="1" dirty="0" smtClean="0">
                <a:latin typeface="Times New Roman" panose="02020603050405020304" pitchFamily="18" charset="0"/>
                <a:cs typeface="Times New Roman" panose="02020603050405020304" pitchFamily="18" charset="0"/>
              </a:rPr>
              <a:t> cough  </a:t>
            </a:r>
            <a:r>
              <a:rPr lang="en-US" sz="2000" b="1" dirty="0" smtClean="0"/>
              <a:t>(</a:t>
            </a:r>
            <a:r>
              <a:rPr lang="en-US" sz="2000" b="1" dirty="0">
                <a:solidFill>
                  <a:srgbClr val="FF0000"/>
                </a:solidFill>
              </a:rPr>
              <a:t>High is worse</a:t>
            </a:r>
            <a:r>
              <a:rPr lang="en-US" sz="2000" b="1" dirty="0"/>
              <a:t>) </a:t>
            </a:r>
            <a:endParaRPr lang="en-US" sz="2000"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5803399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7620"/>
            <a:ext cx="7696200" cy="1828800"/>
          </a:xfrm>
        </p:spPr>
        <p:txBody>
          <a:bodyPr>
            <a:normAutofit fontScale="90000"/>
          </a:bodyPr>
          <a:lstStyle/>
          <a:p>
            <a:r>
              <a:rPr lang="en-US" b="1" dirty="0"/>
              <a:t>Linear</a:t>
            </a:r>
            <a:r>
              <a:rPr lang="en-US" dirty="0"/>
              <a:t> regression analysis to predict risk factor for</a:t>
            </a:r>
            <a:r>
              <a:rPr lang="en-US" b="1" dirty="0"/>
              <a:t> </a:t>
            </a:r>
            <a:r>
              <a:rPr lang="en-US" b="1" u="sng" dirty="0" smtClean="0">
                <a:solidFill>
                  <a:srgbClr val="FF0000"/>
                </a:solidFill>
              </a:rPr>
              <a:t>Different </a:t>
            </a:r>
            <a:r>
              <a:rPr lang="en-US" b="1" u="sng" dirty="0">
                <a:solidFill>
                  <a:srgbClr val="FF0000"/>
                </a:solidFill>
              </a:rPr>
              <a:t>A</a:t>
            </a:r>
            <a:r>
              <a:rPr lang="en-US" b="1" u="sng" dirty="0" smtClean="0">
                <a:solidFill>
                  <a:srgbClr val="FF0000"/>
                </a:solidFill>
              </a:rPr>
              <a:t>ctivities</a:t>
            </a:r>
            <a:r>
              <a:rPr lang="en-US" b="1" u="sng" dirty="0" smtClean="0">
                <a:effectLst>
                  <a:outerShdw blurRad="38100" dist="38100" dir="2700000" algn="tl">
                    <a:srgbClr val="000000">
                      <a:alpha val="43137"/>
                    </a:srgbClr>
                  </a:outerShdw>
                </a:effectLst>
              </a:rPr>
              <a:t> </a:t>
            </a:r>
            <a:r>
              <a:rPr lang="en-US" dirty="0" smtClean="0"/>
              <a:t>that causing Breathing difficult </a:t>
            </a:r>
            <a:r>
              <a:rPr lang="en-US" dirty="0"/>
              <a:t>at </a:t>
            </a:r>
            <a:r>
              <a:rPr lang="en-US" dirty="0" smtClean="0"/>
              <a:t>E.g</a:t>
            </a:r>
            <a:r>
              <a:rPr lang="en-US" dirty="0"/>
              <a:t>. wheezing, </a:t>
            </a:r>
            <a:r>
              <a:rPr lang="en-US" dirty="0" smtClean="0"/>
              <a:t>chest tightness, </a:t>
            </a:r>
            <a:endParaRPr lang="en-US" dirty="0"/>
          </a:p>
        </p:txBody>
      </p:sp>
      <p:sp>
        <p:nvSpPr>
          <p:cNvPr id="4" name="Slide Number Placeholder 3"/>
          <p:cNvSpPr>
            <a:spLocks noGrp="1"/>
          </p:cNvSpPr>
          <p:nvPr>
            <p:ph type="sldNum" sz="quarter" idx="12"/>
          </p:nvPr>
        </p:nvSpPr>
        <p:spPr/>
        <p:txBody>
          <a:bodyPr/>
          <a:lstStyle/>
          <a:p>
            <a:fld id="{E857CB27-4B9B-43A0-AC36-6C05F3985EF5}" type="slidenum">
              <a:rPr lang="en-US" smtClean="0"/>
              <a:t>32</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3144802999"/>
              </p:ext>
            </p:extLst>
          </p:nvPr>
        </p:nvGraphicFramePr>
        <p:xfrm>
          <a:off x="457200" y="1905000"/>
          <a:ext cx="8382000" cy="4114800"/>
        </p:xfrm>
        <a:graphic>
          <a:graphicData uri="http://schemas.openxmlformats.org/drawingml/2006/table">
            <a:tbl>
              <a:tblPr>
                <a:tableStyleId>{5C22544A-7EE6-4342-B048-85BDC9FD1C3A}</a:tableStyleId>
              </a:tblPr>
              <a:tblGrid>
                <a:gridCol w="3874698"/>
                <a:gridCol w="790755"/>
                <a:gridCol w="553528"/>
                <a:gridCol w="951493"/>
                <a:gridCol w="775974"/>
                <a:gridCol w="717776"/>
                <a:gridCol w="717776"/>
              </a:tblGrid>
              <a:tr h="657316">
                <a:tc rowSpan="2">
                  <a:txBody>
                    <a:bodyPr/>
                    <a:lstStyle/>
                    <a:p>
                      <a:pPr algn="l" fontAlgn="ctr"/>
                      <a:r>
                        <a:rPr lang="en-US" sz="2000" u="sng" strike="noStrike" dirty="0">
                          <a:solidFill>
                            <a:schemeClr val="tx1"/>
                          </a:solidFill>
                          <a:effectLst/>
                          <a:latin typeface="Times New Roman" panose="02020603050405020304" pitchFamily="18" charset="0"/>
                          <a:cs typeface="Times New Roman" panose="02020603050405020304" pitchFamily="18" charset="0"/>
                        </a:rPr>
                        <a:t>Likelihood for having Breathing </a:t>
                      </a:r>
                      <a:r>
                        <a:rPr lang="en-US" sz="2000" u="sng" strike="noStrike" dirty="0" smtClean="0">
                          <a:solidFill>
                            <a:schemeClr val="tx1"/>
                          </a:solidFill>
                          <a:effectLst/>
                          <a:latin typeface="Times New Roman" panose="02020603050405020304" pitchFamily="18" charset="0"/>
                          <a:cs typeface="Times New Roman" panose="02020603050405020304" pitchFamily="18" charset="0"/>
                        </a:rPr>
                        <a:t>problem</a:t>
                      </a:r>
                      <a:endParaRPr lang="en-US" sz="2000" b="1"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rowSpan="2">
                  <a:txBody>
                    <a:bodyPr/>
                    <a:lstStyle/>
                    <a:p>
                      <a:pPr algn="ctr" fontAlgn="ctr"/>
                      <a:r>
                        <a:rPr lang="en-US" sz="2000" u="sng" strike="noStrike" dirty="0">
                          <a:solidFill>
                            <a:schemeClr val="tx1"/>
                          </a:solidFill>
                          <a:effectLst/>
                          <a:latin typeface="Times New Roman" panose="02020603050405020304" pitchFamily="18" charset="0"/>
                          <a:cs typeface="Times New Roman" panose="02020603050405020304" pitchFamily="18" charset="0"/>
                        </a:rPr>
                        <a:t>Standardized  Beta</a:t>
                      </a:r>
                      <a:endParaRPr lang="en-US" sz="2000" b="0"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rowSpan="2">
                  <a:txBody>
                    <a:bodyPr/>
                    <a:lstStyle/>
                    <a:p>
                      <a:pPr algn="ctr" fontAlgn="ctr"/>
                      <a:r>
                        <a:rPr lang="en-US" sz="2000" u="sng" strike="noStrike" dirty="0">
                          <a:solidFill>
                            <a:schemeClr val="tx1"/>
                          </a:solidFill>
                          <a:effectLst/>
                          <a:latin typeface="Times New Roman" panose="02020603050405020304" pitchFamily="18" charset="0"/>
                          <a:cs typeface="Times New Roman" panose="02020603050405020304" pitchFamily="18" charset="0"/>
                        </a:rPr>
                        <a:t>t</a:t>
                      </a:r>
                      <a:endParaRPr lang="en-US" sz="2000" b="0"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rowSpan="2">
                  <a:txBody>
                    <a:bodyPr/>
                    <a:lstStyle/>
                    <a:p>
                      <a:pPr algn="ctr" fontAlgn="ctr"/>
                      <a:r>
                        <a:rPr lang="en-US" sz="2000" b="1" u="sng" strike="noStrike" dirty="0">
                          <a:solidFill>
                            <a:srgbClr val="FF0000"/>
                          </a:solidFill>
                          <a:effectLst/>
                          <a:latin typeface="Times New Roman" panose="02020603050405020304" pitchFamily="18" charset="0"/>
                          <a:cs typeface="Times New Roman" panose="02020603050405020304" pitchFamily="18" charset="0"/>
                        </a:rPr>
                        <a:t>Sig</a:t>
                      </a:r>
                      <a:r>
                        <a:rPr lang="en-US" sz="2000" u="sng" strike="noStrike" dirty="0">
                          <a:solidFill>
                            <a:schemeClr val="tx1"/>
                          </a:solidFill>
                          <a:effectLst/>
                          <a:latin typeface="Times New Roman" panose="02020603050405020304" pitchFamily="18" charset="0"/>
                          <a:cs typeface="Times New Roman" panose="02020603050405020304" pitchFamily="18" charset="0"/>
                        </a:rPr>
                        <a:t>.</a:t>
                      </a:r>
                      <a:endParaRPr lang="en-US" sz="2000" b="0"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gridSpan="2">
                  <a:txBody>
                    <a:bodyPr/>
                    <a:lstStyle/>
                    <a:p>
                      <a:pPr algn="ctr" fontAlgn="ctr"/>
                      <a:r>
                        <a:rPr lang="en-US" sz="1800" u="sng" strike="noStrike" dirty="0">
                          <a:solidFill>
                            <a:schemeClr val="tx1"/>
                          </a:solidFill>
                          <a:effectLst/>
                          <a:latin typeface="Times New Roman" panose="02020603050405020304" pitchFamily="18" charset="0"/>
                          <a:cs typeface="Times New Roman" panose="02020603050405020304" pitchFamily="18" charset="0"/>
                        </a:rPr>
                        <a:t>95.0% C. for B</a:t>
                      </a:r>
                      <a:endParaRPr lang="en-US" sz="1800" b="0"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hMerge="1">
                  <a:txBody>
                    <a:bodyPr/>
                    <a:lstStyle/>
                    <a:p>
                      <a:endParaRPr lang="en-US"/>
                    </a:p>
                  </a:txBody>
                  <a:tcPr/>
                </a:tc>
                <a:tc rowSpan="2">
                  <a:txBody>
                    <a:bodyPr/>
                    <a:lstStyle/>
                    <a:p>
                      <a:pPr algn="ctr" fontAlgn="ctr"/>
                      <a:r>
                        <a:rPr lang="en-US" sz="2000" u="sng" strike="noStrike" dirty="0">
                          <a:solidFill>
                            <a:schemeClr val="tx1"/>
                          </a:solidFill>
                          <a:effectLst/>
                          <a:latin typeface="Times New Roman" panose="02020603050405020304" pitchFamily="18" charset="0"/>
                          <a:cs typeface="Times New Roman" panose="02020603050405020304" pitchFamily="18" charset="0"/>
                        </a:rPr>
                        <a:t>Partial</a:t>
                      </a:r>
                      <a:endParaRPr lang="en-US" sz="2000" b="0"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r>
              <a:tr h="657316">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2000" u="sng" strike="noStrike" dirty="0">
                          <a:solidFill>
                            <a:schemeClr val="tx1"/>
                          </a:solidFill>
                          <a:effectLst/>
                          <a:latin typeface="Times New Roman" panose="02020603050405020304" pitchFamily="18" charset="0"/>
                          <a:cs typeface="Times New Roman" panose="02020603050405020304" pitchFamily="18" charset="0"/>
                        </a:rPr>
                        <a:t>Lower </a:t>
                      </a:r>
                      <a:endParaRPr lang="en-US" sz="2000" b="0"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sng" strike="noStrike" dirty="0">
                          <a:solidFill>
                            <a:schemeClr val="tx1"/>
                          </a:solidFill>
                          <a:effectLst/>
                          <a:latin typeface="Times New Roman" panose="02020603050405020304" pitchFamily="18" charset="0"/>
                          <a:cs typeface="Times New Roman" panose="02020603050405020304" pitchFamily="18" charset="0"/>
                        </a:rPr>
                        <a:t>Upper </a:t>
                      </a:r>
                      <a:endParaRPr lang="en-US" sz="2000" b="0"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vMerge="1">
                  <a:txBody>
                    <a:bodyPr/>
                    <a:lstStyle/>
                    <a:p>
                      <a:endParaRPr lang="en-US"/>
                    </a:p>
                  </a:txBody>
                  <a:tcPr/>
                </a:tc>
              </a:tr>
              <a:tr h="1170024">
                <a:tc>
                  <a:txBody>
                    <a:bodyPr/>
                    <a:lstStyle/>
                    <a:p>
                      <a:pPr algn="l"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Expose to </a:t>
                      </a:r>
                      <a:r>
                        <a:rPr lang="en-US" sz="2800" b="1" u="none" strike="noStrike" dirty="0" smtClean="0">
                          <a:solidFill>
                            <a:srgbClr val="FF0000"/>
                          </a:solidFill>
                          <a:effectLst/>
                          <a:latin typeface="Times New Roman" panose="02020603050405020304" pitchFamily="18" charset="0"/>
                          <a:cs typeface="Times New Roman" panose="02020603050405020304" pitchFamily="18" charset="0"/>
                        </a:rPr>
                        <a:t>different</a:t>
                      </a:r>
                      <a:r>
                        <a:rPr lang="en-US" sz="2800" u="none" strike="noStrike" dirty="0" smtClean="0">
                          <a:solidFill>
                            <a:srgbClr val="FF0000"/>
                          </a:solidFill>
                          <a:effectLst/>
                          <a:latin typeface="Times New Roman" panose="02020603050405020304" pitchFamily="18" charset="0"/>
                          <a:cs typeface="Times New Roman" panose="02020603050405020304" pitchFamily="18" charset="0"/>
                        </a:rPr>
                        <a:t>  </a:t>
                      </a:r>
                      <a:r>
                        <a:rPr lang="en-US" sz="2800" b="1" u="sng" strike="noStrike" dirty="0">
                          <a:solidFill>
                            <a:srgbClr val="FF0000"/>
                          </a:solidFill>
                          <a:effectLst/>
                          <a:latin typeface="Times New Roman" panose="02020603050405020304" pitchFamily="18" charset="0"/>
                          <a:cs typeface="Times New Roman" panose="02020603050405020304" pitchFamily="18" charset="0"/>
                        </a:rPr>
                        <a:t>air quality </a:t>
                      </a:r>
                      <a:r>
                        <a:rPr lang="en-US" sz="2000" u="none" strike="noStrike" dirty="0">
                          <a:solidFill>
                            <a:schemeClr val="tx1"/>
                          </a:solidFill>
                          <a:effectLst/>
                          <a:latin typeface="Times New Roman" panose="02020603050405020304" pitchFamily="18" charset="0"/>
                          <a:cs typeface="Times New Roman" panose="02020603050405020304" pitchFamily="18" charset="0"/>
                        </a:rPr>
                        <a:t>as exposure to E.g. Bad odor, Black particles</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0.26</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2.07</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b="1" u="none" strike="noStrike" dirty="0">
                          <a:solidFill>
                            <a:srgbClr val="FF0000"/>
                          </a:solidFill>
                          <a:effectLst/>
                          <a:latin typeface="Times New Roman" panose="02020603050405020304" pitchFamily="18" charset="0"/>
                          <a:cs typeface="Times New Roman" panose="02020603050405020304" pitchFamily="18" charset="0"/>
                        </a:rPr>
                        <a:t>0.04</a:t>
                      </a:r>
                      <a:endParaRPr lang="en-US" sz="20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a:solidFill>
                            <a:schemeClr val="tx1"/>
                          </a:solidFill>
                          <a:effectLst/>
                          <a:latin typeface="Times New Roman" panose="02020603050405020304" pitchFamily="18" charset="0"/>
                          <a:cs typeface="Times New Roman" panose="02020603050405020304" pitchFamily="18" charset="0"/>
                        </a:rPr>
                        <a:t>0.01</a:t>
                      </a:r>
                      <a:endParaRPr lang="en-US" sz="2000" b="0" i="0" u="none" strike="noStrike">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0.32</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0.26</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r>
              <a:tr h="1630144">
                <a:tc gridSpan="7">
                  <a:txBody>
                    <a:bodyPr/>
                    <a:lstStyle/>
                    <a:p>
                      <a:pPr algn="l" fontAlgn="ctr"/>
                      <a:r>
                        <a:rPr lang="en-US" sz="1400" u="none" strike="noStrike" dirty="0" smtClean="0">
                          <a:solidFill>
                            <a:schemeClr val="tx1"/>
                          </a:solidFill>
                          <a:effectLst/>
                          <a:latin typeface="Times New Roman" panose="02020603050405020304" pitchFamily="18" charset="0"/>
                          <a:cs typeface="Times New Roman" panose="02020603050405020304" pitchFamily="18" charset="0"/>
                        </a:rPr>
                        <a:t>Variables </a:t>
                      </a:r>
                      <a:r>
                        <a:rPr lang="en-US" sz="1400" u="none" strike="noStrike" dirty="0">
                          <a:solidFill>
                            <a:schemeClr val="tx1"/>
                          </a:solidFill>
                          <a:effectLst/>
                          <a:latin typeface="Times New Roman" panose="02020603050405020304" pitchFamily="18" charset="0"/>
                          <a:cs typeface="Times New Roman" panose="02020603050405020304" pitchFamily="18" charset="0"/>
                        </a:rPr>
                        <a:t>in equation: Air quality, Environmental agents, Living close to factories, Different agents, Home celling, Home wall, physical home environment, and triggers</a:t>
                      </a:r>
                      <a:endParaRPr lang="en-US" sz="14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10402418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3697" y="14681"/>
            <a:ext cx="7772400" cy="1447800"/>
          </a:xfrm>
        </p:spPr>
        <p:txBody>
          <a:bodyPr>
            <a:normAutofit fontScale="90000"/>
          </a:bodyPr>
          <a:lstStyle/>
          <a:p>
            <a:r>
              <a:rPr lang="en-US" sz="2800" dirty="0"/>
              <a:t>Mean No</a:t>
            </a:r>
            <a:r>
              <a:rPr lang="en-US" sz="2800" dirty="0" smtClean="0"/>
              <a:t>. of</a:t>
            </a:r>
            <a:r>
              <a:rPr lang="en-US" sz="2800" b="1" dirty="0" smtClean="0"/>
              <a:t> </a:t>
            </a:r>
            <a:r>
              <a:rPr lang="en-US" sz="2800" b="1" u="sng" dirty="0" smtClean="0">
                <a:solidFill>
                  <a:srgbClr val="FF0000"/>
                </a:solidFill>
              </a:rPr>
              <a:t>Domestic Agents </a:t>
            </a:r>
            <a:r>
              <a:rPr lang="en-US" sz="2800" dirty="0" smtClean="0"/>
              <a:t>(E.g. </a:t>
            </a:r>
            <a:r>
              <a:rPr lang="en-US" sz="2800" dirty="0"/>
              <a:t/>
            </a:r>
            <a:br>
              <a:rPr lang="en-US" sz="2800" dirty="0"/>
            </a:br>
            <a:r>
              <a:rPr lang="en-US" sz="2800" b="1" dirty="0" smtClean="0"/>
              <a:t>pets, smoke</a:t>
            </a:r>
            <a:r>
              <a:rPr lang="en-US" sz="2800" dirty="0" smtClean="0"/>
              <a:t>, </a:t>
            </a:r>
            <a:r>
              <a:rPr lang="en-US" sz="2800" b="1" dirty="0" smtClean="0"/>
              <a:t>Pollen</a:t>
            </a:r>
            <a:r>
              <a:rPr lang="en-US" sz="2800" dirty="0" smtClean="0"/>
              <a:t>) which could </a:t>
            </a:r>
            <a:r>
              <a:rPr lang="en-US" sz="3600" b="1" dirty="0" smtClean="0">
                <a:solidFill>
                  <a:srgbClr val="FF0000"/>
                </a:solidFill>
              </a:rPr>
              <a:t>causing</a:t>
            </a:r>
            <a:r>
              <a:rPr lang="en-US" sz="3600" dirty="0" smtClean="0"/>
              <a:t> </a:t>
            </a:r>
            <a:r>
              <a:rPr lang="en-US" sz="3600" b="1" dirty="0" smtClean="0">
                <a:solidFill>
                  <a:srgbClr val="FF0000"/>
                </a:solidFill>
              </a:rPr>
              <a:t>Respiratory Symptoms </a:t>
            </a:r>
            <a:r>
              <a:rPr lang="en-US" sz="2800" dirty="0" smtClean="0"/>
              <a:t>by Seasons &amp; Gender</a:t>
            </a:r>
            <a:endParaRPr lang="en-US" sz="2800" dirty="0"/>
          </a:p>
        </p:txBody>
      </p:sp>
      <p:sp>
        <p:nvSpPr>
          <p:cNvPr id="4" name="Slide Number Placeholder 3"/>
          <p:cNvSpPr>
            <a:spLocks noGrp="1"/>
          </p:cNvSpPr>
          <p:nvPr>
            <p:ph type="sldNum" sz="quarter" idx="12"/>
          </p:nvPr>
        </p:nvSpPr>
        <p:spPr/>
        <p:txBody>
          <a:bodyPr/>
          <a:lstStyle/>
          <a:p>
            <a:fld id="{E857CB27-4B9B-43A0-AC36-6C05F3985EF5}" type="slidenum">
              <a:rPr lang="en-US" smtClean="0"/>
              <a:t>33</a:t>
            </a:fld>
            <a:endParaRPr lang="en-US"/>
          </a:p>
        </p:txBody>
      </p:sp>
      <p:graphicFrame>
        <p:nvGraphicFramePr>
          <p:cNvPr id="6" name="Chart 5"/>
          <p:cNvGraphicFramePr>
            <a:graphicFrameLocks/>
          </p:cNvGraphicFramePr>
          <p:nvPr>
            <p:extLst>
              <p:ext uri="{D42A27DB-BD31-4B8C-83A1-F6EECF244321}">
                <p14:modId xmlns:p14="http://schemas.microsoft.com/office/powerpoint/2010/main" val="2518378703"/>
              </p:ext>
            </p:extLst>
          </p:nvPr>
        </p:nvGraphicFramePr>
        <p:xfrm>
          <a:off x="457200" y="1905000"/>
          <a:ext cx="8001000" cy="38100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1143000" y="5638800"/>
            <a:ext cx="7391400" cy="707886"/>
          </a:xfrm>
          <a:prstGeom prst="rect">
            <a:avLst/>
          </a:prstGeom>
          <a:noFill/>
        </p:spPr>
        <p:txBody>
          <a:bodyPr wrap="square" rtlCol="0">
            <a:spAutoFit/>
          </a:bodyPr>
          <a:lstStyle/>
          <a:p>
            <a:r>
              <a:rPr lang="en-US" sz="2000" b="1" dirty="0" smtClean="0">
                <a:latin typeface="Times New Roman" panose="02020603050405020304" pitchFamily="18" charset="0"/>
                <a:cs typeface="Times New Roman" panose="02020603050405020304" pitchFamily="18" charset="0"/>
              </a:rPr>
              <a:t>Respiratory symptoms E.g. wheezing, tightness in the chest, cough</a:t>
            </a:r>
            <a:r>
              <a:rPr lang="en-US" sz="2000" b="1" dirty="0"/>
              <a:t> (</a:t>
            </a:r>
            <a:r>
              <a:rPr lang="en-US" sz="2000" b="1" dirty="0">
                <a:solidFill>
                  <a:srgbClr val="FF0000"/>
                </a:solidFill>
              </a:rPr>
              <a:t>High is worse</a:t>
            </a:r>
            <a:r>
              <a:rPr lang="en-US" sz="2000" b="1" dirty="0"/>
              <a:t>) </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20372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7467600" cy="1524000"/>
          </a:xfrm>
        </p:spPr>
        <p:txBody>
          <a:bodyPr>
            <a:normAutofit fontScale="90000"/>
          </a:bodyPr>
          <a:lstStyle/>
          <a:p>
            <a:r>
              <a:rPr lang="en-US" b="1" dirty="0" smtClean="0"/>
              <a:t>Mean</a:t>
            </a:r>
            <a:r>
              <a:rPr lang="en-US" dirty="0" smtClean="0"/>
              <a:t> No. of </a:t>
            </a:r>
            <a:r>
              <a:rPr lang="en-US" sz="4000" b="1" dirty="0" smtClean="0">
                <a:solidFill>
                  <a:srgbClr val="FF0000"/>
                </a:solidFill>
              </a:rPr>
              <a:t>Different Environmental Agents</a:t>
            </a:r>
            <a:r>
              <a:rPr lang="en-US" sz="4000" dirty="0"/>
              <a:t> </a:t>
            </a:r>
            <a:r>
              <a:rPr lang="en-US" dirty="0" smtClean="0"/>
              <a:t>that Participants</a:t>
            </a:r>
            <a:r>
              <a:rPr lang="en-US" b="1" dirty="0" smtClean="0"/>
              <a:t> </a:t>
            </a:r>
            <a:r>
              <a:rPr lang="en-US" b="1" dirty="0"/>
              <a:t>expose </a:t>
            </a:r>
            <a:r>
              <a:rPr lang="en-US" dirty="0" smtClean="0"/>
              <a:t>by Seasons &amp; Gender</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E857CB27-4B9B-43A0-AC36-6C05F3985EF5}" type="slidenum">
              <a:rPr lang="en-US" smtClean="0"/>
              <a:t>34</a:t>
            </a:fld>
            <a:endParaRPr lang="en-US"/>
          </a:p>
        </p:txBody>
      </p:sp>
      <p:graphicFrame>
        <p:nvGraphicFramePr>
          <p:cNvPr id="7" name="Chart 6"/>
          <p:cNvGraphicFramePr>
            <a:graphicFrameLocks/>
          </p:cNvGraphicFramePr>
          <p:nvPr>
            <p:extLst>
              <p:ext uri="{D42A27DB-BD31-4B8C-83A1-F6EECF244321}">
                <p14:modId xmlns:p14="http://schemas.microsoft.com/office/powerpoint/2010/main" val="4093052868"/>
              </p:ext>
            </p:extLst>
          </p:nvPr>
        </p:nvGraphicFramePr>
        <p:xfrm>
          <a:off x="609600" y="1981200"/>
          <a:ext cx="8153400" cy="327660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914400" y="5867400"/>
            <a:ext cx="7772400" cy="707886"/>
          </a:xfrm>
          <a:prstGeom prst="rect">
            <a:avLst/>
          </a:prstGeom>
          <a:noFill/>
        </p:spPr>
        <p:txBody>
          <a:bodyPr wrap="square" rtlCol="0">
            <a:spAutoFit/>
          </a:bodyPr>
          <a:lstStyle/>
          <a:p>
            <a:r>
              <a:rPr lang="en-US" sz="2000" b="1" dirty="0" smtClean="0">
                <a:latin typeface="Times New Roman" panose="02020603050405020304" pitchFamily="18" charset="0"/>
                <a:cs typeface="Times New Roman" panose="02020603050405020304" pitchFamily="18" charset="0"/>
              </a:rPr>
              <a:t>Environmental agents E.g</a:t>
            </a:r>
            <a:r>
              <a:rPr lang="en-US" sz="2000" b="1" dirty="0">
                <a:latin typeface="Times New Roman" panose="02020603050405020304" pitchFamily="18" charset="0"/>
                <a:cs typeface="Times New Roman" panose="02020603050405020304" pitchFamily="18" charset="0"/>
              </a:rPr>
              <a:t>. Diesel exhaust, Poor quality indoor </a:t>
            </a:r>
            <a:r>
              <a:rPr lang="en-US" sz="2000" b="1" dirty="0" smtClean="0">
                <a:latin typeface="Times New Roman" panose="02020603050405020304" pitchFamily="18" charset="0"/>
                <a:cs typeface="Times New Roman" panose="02020603050405020304" pitchFamily="18" charset="0"/>
              </a:rPr>
              <a:t>air</a:t>
            </a:r>
            <a:r>
              <a:rPr lang="en-US" sz="2000" b="1" dirty="0"/>
              <a:t> (</a:t>
            </a:r>
            <a:r>
              <a:rPr lang="en-US" sz="2000" dirty="0"/>
              <a:t>High is worse</a:t>
            </a:r>
            <a:r>
              <a:rPr lang="en-US" sz="2000" b="1" dirty="0"/>
              <a:t>) </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64223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7315200" cy="1752600"/>
          </a:xfrm>
        </p:spPr>
        <p:txBody>
          <a:bodyPr>
            <a:normAutofit/>
          </a:bodyPr>
          <a:lstStyle/>
          <a:p>
            <a:r>
              <a:rPr lang="en-US" b="1" dirty="0" smtClean="0"/>
              <a:t>Prevalence of </a:t>
            </a:r>
            <a:r>
              <a:rPr lang="en-US" sz="3600" b="1" dirty="0" smtClean="0">
                <a:solidFill>
                  <a:srgbClr val="FF0000"/>
                </a:solidFill>
              </a:rPr>
              <a:t>Different Lung diseases </a:t>
            </a:r>
            <a:r>
              <a:rPr lang="en-US" dirty="0" smtClean="0"/>
              <a:t>among Asthmatic study population </a:t>
            </a:r>
            <a:r>
              <a:rPr lang="en-US" b="1" dirty="0" smtClean="0"/>
              <a:t>by </a:t>
            </a:r>
            <a:r>
              <a:rPr lang="en-US" b="1" u="sng" dirty="0" smtClean="0">
                <a:solidFill>
                  <a:srgbClr val="FF0000"/>
                </a:solidFill>
              </a:rPr>
              <a:t>Gender</a:t>
            </a:r>
            <a:r>
              <a:rPr lang="en-US" dirty="0" smtClean="0"/>
              <a:t> </a:t>
            </a:r>
            <a:r>
              <a:rPr lang="en-US" b="1" dirty="0" smtClean="0"/>
              <a:t>(P=n.s. for All)</a:t>
            </a:r>
            <a:endParaRPr lang="en-US" b="1" dirty="0"/>
          </a:p>
        </p:txBody>
      </p:sp>
      <p:graphicFrame>
        <p:nvGraphicFramePr>
          <p:cNvPr id="4" name="Chart 3"/>
          <p:cNvGraphicFramePr>
            <a:graphicFrameLocks/>
          </p:cNvGraphicFramePr>
          <p:nvPr>
            <p:extLst>
              <p:ext uri="{D42A27DB-BD31-4B8C-83A1-F6EECF244321}">
                <p14:modId xmlns:p14="http://schemas.microsoft.com/office/powerpoint/2010/main" val="2946789216"/>
              </p:ext>
            </p:extLst>
          </p:nvPr>
        </p:nvGraphicFramePr>
        <p:xfrm>
          <a:off x="304800" y="1942547"/>
          <a:ext cx="8382000" cy="4270899"/>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2590800" y="6248400"/>
            <a:ext cx="3124200" cy="369332"/>
          </a:xfrm>
          <a:prstGeom prst="rect">
            <a:avLst/>
          </a:prstGeom>
          <a:noFill/>
        </p:spPr>
        <p:txBody>
          <a:bodyPr wrap="square" rtlCol="0">
            <a:spAutoFit/>
          </a:bodyPr>
          <a:lstStyle/>
          <a:p>
            <a:r>
              <a:rPr lang="en-US" b="1" dirty="0"/>
              <a:t>S= Summer /  w= </a:t>
            </a:r>
            <a:r>
              <a:rPr lang="en-US" b="1" dirty="0" smtClean="0"/>
              <a:t>Winter</a:t>
            </a:r>
            <a:endParaRPr lang="en-US" b="1" dirty="0"/>
          </a:p>
        </p:txBody>
      </p:sp>
      <p:sp>
        <p:nvSpPr>
          <p:cNvPr id="6" name="Slide Number Placeholder 5"/>
          <p:cNvSpPr>
            <a:spLocks noGrp="1"/>
          </p:cNvSpPr>
          <p:nvPr>
            <p:ph type="sldNum" sz="quarter" idx="12"/>
          </p:nvPr>
        </p:nvSpPr>
        <p:spPr/>
        <p:txBody>
          <a:bodyPr/>
          <a:lstStyle/>
          <a:p>
            <a:fld id="{E857CB27-4B9B-43A0-AC36-6C05F3985EF5}" type="slidenum">
              <a:rPr lang="en-US" smtClean="0"/>
              <a:t>35</a:t>
            </a:fld>
            <a:endParaRPr lang="en-US"/>
          </a:p>
        </p:txBody>
      </p:sp>
    </p:spTree>
    <p:extLst>
      <p:ext uri="{BB962C8B-B14F-4D97-AF65-F5344CB8AC3E}">
        <p14:creationId xmlns:p14="http://schemas.microsoft.com/office/powerpoint/2010/main" val="32153875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696200" cy="1676400"/>
          </a:xfrm>
        </p:spPr>
        <p:txBody>
          <a:bodyPr>
            <a:noAutofit/>
          </a:bodyPr>
          <a:lstStyle/>
          <a:p>
            <a:r>
              <a:rPr lang="en-US" sz="2800" b="1" dirty="0" smtClean="0">
                <a:solidFill>
                  <a:schemeClr val="dk1"/>
                </a:solidFill>
              </a:rPr>
              <a:t>Prevalence </a:t>
            </a:r>
            <a:r>
              <a:rPr lang="en-US" sz="2800" b="1" dirty="0">
                <a:solidFill>
                  <a:schemeClr val="dk1"/>
                </a:solidFill>
              </a:rPr>
              <a:t>of </a:t>
            </a:r>
            <a:r>
              <a:rPr lang="en-US" b="1" dirty="0" smtClean="0">
                <a:solidFill>
                  <a:srgbClr val="FF0000"/>
                </a:solidFill>
              </a:rPr>
              <a:t>Different Lung </a:t>
            </a:r>
            <a:r>
              <a:rPr lang="en-US" b="1" dirty="0">
                <a:solidFill>
                  <a:srgbClr val="FF0000"/>
                </a:solidFill>
              </a:rPr>
              <a:t>diseases </a:t>
            </a:r>
            <a:r>
              <a:rPr lang="en-US" sz="2800" dirty="0" smtClean="0">
                <a:solidFill>
                  <a:schemeClr val="dk1"/>
                </a:solidFill>
              </a:rPr>
              <a:t>among Asthmatic Study Population </a:t>
            </a:r>
            <a:r>
              <a:rPr lang="en-US" sz="2800" b="1" dirty="0" smtClean="0">
                <a:solidFill>
                  <a:srgbClr val="FF0000"/>
                </a:solidFill>
              </a:rPr>
              <a:t>by </a:t>
            </a:r>
            <a:r>
              <a:rPr lang="en-US" sz="3600" b="1" u="sng" dirty="0" smtClean="0">
                <a:solidFill>
                  <a:srgbClr val="FF0000"/>
                </a:solidFill>
              </a:rPr>
              <a:t>Season</a:t>
            </a:r>
            <a:r>
              <a:rPr lang="en-US" sz="2800" b="1" dirty="0" smtClean="0">
                <a:solidFill>
                  <a:schemeClr val="dk1"/>
                </a:solidFill>
              </a:rPr>
              <a:t/>
            </a:r>
            <a:br>
              <a:rPr lang="en-US" sz="2800" b="1" dirty="0" smtClean="0">
                <a:solidFill>
                  <a:schemeClr val="dk1"/>
                </a:solidFill>
              </a:rPr>
            </a:br>
            <a:r>
              <a:rPr lang="en-US" sz="2800" dirty="0" smtClean="0"/>
              <a:t> </a:t>
            </a:r>
            <a:r>
              <a:rPr lang="en-US" sz="2800" b="1" dirty="0" smtClean="0"/>
              <a:t>(*P&lt;0.05</a:t>
            </a:r>
            <a:r>
              <a:rPr lang="en-US" sz="2800" b="1" dirty="0"/>
              <a:t>, ***P&lt;0,001</a:t>
            </a:r>
            <a:r>
              <a:rPr lang="en-US" sz="2800" b="1" dirty="0" smtClean="0"/>
              <a:t>) </a:t>
            </a:r>
            <a:endParaRPr lang="en-US" sz="2800" b="1" dirty="0"/>
          </a:p>
        </p:txBody>
      </p:sp>
      <p:graphicFrame>
        <p:nvGraphicFramePr>
          <p:cNvPr id="3" name="Chart 2"/>
          <p:cNvGraphicFramePr>
            <a:graphicFrameLocks/>
          </p:cNvGraphicFramePr>
          <p:nvPr>
            <p:extLst>
              <p:ext uri="{D42A27DB-BD31-4B8C-83A1-F6EECF244321}">
                <p14:modId xmlns:p14="http://schemas.microsoft.com/office/powerpoint/2010/main" val="2575351861"/>
              </p:ext>
            </p:extLst>
          </p:nvPr>
        </p:nvGraphicFramePr>
        <p:xfrm>
          <a:off x="304800" y="1676400"/>
          <a:ext cx="8458200" cy="44196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3124200" y="6019800"/>
            <a:ext cx="2895600" cy="646331"/>
          </a:xfrm>
          <a:prstGeom prst="rect">
            <a:avLst/>
          </a:prstGeom>
          <a:noFill/>
        </p:spPr>
        <p:txBody>
          <a:bodyPr wrap="square" rtlCol="0">
            <a:spAutoFit/>
          </a:bodyPr>
          <a:lstStyle/>
          <a:p>
            <a:r>
              <a:rPr lang="en-US" b="1" dirty="0"/>
              <a:t>S= Summer /  w= Winter</a:t>
            </a:r>
          </a:p>
          <a:p>
            <a:endParaRPr lang="en-US" dirty="0"/>
          </a:p>
        </p:txBody>
      </p:sp>
      <p:sp>
        <p:nvSpPr>
          <p:cNvPr id="6" name="Slide Number Placeholder 5"/>
          <p:cNvSpPr>
            <a:spLocks noGrp="1"/>
          </p:cNvSpPr>
          <p:nvPr>
            <p:ph type="sldNum" sz="quarter" idx="12"/>
          </p:nvPr>
        </p:nvSpPr>
        <p:spPr/>
        <p:txBody>
          <a:bodyPr/>
          <a:lstStyle/>
          <a:p>
            <a:fld id="{E857CB27-4B9B-43A0-AC36-6C05F3985EF5}" type="slidenum">
              <a:rPr lang="en-US" smtClean="0"/>
              <a:t>36</a:t>
            </a:fld>
            <a:endParaRPr lang="en-US"/>
          </a:p>
        </p:txBody>
      </p:sp>
    </p:spTree>
    <p:extLst>
      <p:ext uri="{BB962C8B-B14F-4D97-AF65-F5344CB8AC3E}">
        <p14:creationId xmlns:p14="http://schemas.microsoft.com/office/powerpoint/2010/main" val="23304286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543800" cy="1371600"/>
          </a:xfrm>
        </p:spPr>
        <p:txBody>
          <a:bodyPr>
            <a:normAutofit fontScale="90000"/>
          </a:bodyPr>
          <a:lstStyle/>
          <a:p>
            <a:r>
              <a:rPr lang="en-US" dirty="0"/>
              <a:t>Linear regression analysis to predict risk factor for </a:t>
            </a:r>
            <a:r>
              <a:rPr lang="en-US" b="1" u="sng" dirty="0" smtClean="0">
                <a:solidFill>
                  <a:srgbClr val="FF0000"/>
                </a:solidFill>
              </a:rPr>
              <a:t>Different</a:t>
            </a:r>
            <a:r>
              <a:rPr lang="en-US" u="sng" dirty="0" smtClean="0">
                <a:solidFill>
                  <a:srgbClr val="FF0000"/>
                </a:solidFill>
              </a:rPr>
              <a:t> </a:t>
            </a:r>
            <a:r>
              <a:rPr lang="en-US" b="1" u="sng" dirty="0" smtClean="0">
                <a:solidFill>
                  <a:srgbClr val="FF0000"/>
                </a:solidFill>
              </a:rPr>
              <a:t>Lung </a:t>
            </a:r>
            <a:r>
              <a:rPr lang="en-US" b="1" u="sng" dirty="0">
                <a:solidFill>
                  <a:srgbClr val="FF0000"/>
                </a:solidFill>
              </a:rPr>
              <a:t>diseases </a:t>
            </a:r>
            <a:r>
              <a:rPr lang="en-US" dirty="0"/>
              <a:t>E.g. Allergies, Emphysema, Reactive airway </a:t>
            </a:r>
            <a:r>
              <a:rPr lang="en-US" dirty="0" smtClean="0"/>
              <a:t>disease</a:t>
            </a:r>
            <a:endParaRPr lang="en-US" dirty="0"/>
          </a:p>
        </p:txBody>
      </p:sp>
      <p:sp>
        <p:nvSpPr>
          <p:cNvPr id="4" name="Slide Number Placeholder 3"/>
          <p:cNvSpPr>
            <a:spLocks noGrp="1"/>
          </p:cNvSpPr>
          <p:nvPr>
            <p:ph type="sldNum" sz="quarter" idx="12"/>
          </p:nvPr>
        </p:nvSpPr>
        <p:spPr/>
        <p:txBody>
          <a:bodyPr/>
          <a:lstStyle/>
          <a:p>
            <a:fld id="{E857CB27-4B9B-43A0-AC36-6C05F3985EF5}" type="slidenum">
              <a:rPr lang="en-US" smtClean="0"/>
              <a:t>37</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3831967990"/>
              </p:ext>
            </p:extLst>
          </p:nvPr>
        </p:nvGraphicFramePr>
        <p:xfrm>
          <a:off x="457200" y="1752600"/>
          <a:ext cx="8381999" cy="4343399"/>
        </p:xfrm>
        <a:graphic>
          <a:graphicData uri="http://schemas.openxmlformats.org/drawingml/2006/table">
            <a:tbl>
              <a:tblPr>
                <a:tableStyleId>{5C22544A-7EE6-4342-B048-85BDC9FD1C3A}</a:tableStyleId>
              </a:tblPr>
              <a:tblGrid>
                <a:gridCol w="3657600"/>
                <a:gridCol w="990600"/>
                <a:gridCol w="685800"/>
                <a:gridCol w="835708"/>
                <a:gridCol w="776243"/>
                <a:gridCol w="718024"/>
                <a:gridCol w="718024"/>
              </a:tblGrid>
              <a:tr h="998749">
                <a:tc rowSpan="2">
                  <a:txBody>
                    <a:bodyPr/>
                    <a:lstStyle/>
                    <a:p>
                      <a:pPr algn="l" fontAlgn="ctr"/>
                      <a:r>
                        <a:rPr lang="en-US" sz="2000" u="sng" strike="noStrike" dirty="0">
                          <a:solidFill>
                            <a:schemeClr val="tx1"/>
                          </a:solidFill>
                          <a:effectLst/>
                          <a:latin typeface="Times New Roman" panose="02020603050405020304" pitchFamily="18" charset="0"/>
                          <a:cs typeface="Times New Roman" panose="02020603050405020304" pitchFamily="18" charset="0"/>
                        </a:rPr>
                        <a:t>Likelihood for having </a:t>
                      </a:r>
                      <a:r>
                        <a:rPr lang="en-US" sz="2000" u="sng" strike="noStrike" dirty="0" smtClean="0">
                          <a:solidFill>
                            <a:schemeClr val="tx1"/>
                          </a:solidFill>
                          <a:effectLst/>
                          <a:latin typeface="Times New Roman" panose="02020603050405020304" pitchFamily="18" charset="0"/>
                          <a:cs typeface="Times New Roman" panose="02020603050405020304" pitchFamily="18" charset="0"/>
                        </a:rPr>
                        <a:t>Lung</a:t>
                      </a:r>
                      <a:endParaRPr lang="en-US" sz="2000" b="1"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rowSpan="2">
                  <a:txBody>
                    <a:bodyPr/>
                    <a:lstStyle/>
                    <a:p>
                      <a:pPr algn="ctr" fontAlgn="ctr"/>
                      <a:r>
                        <a:rPr lang="en-US" sz="2000" u="sng" strike="noStrike" dirty="0">
                          <a:solidFill>
                            <a:schemeClr val="tx1"/>
                          </a:solidFill>
                          <a:effectLst/>
                          <a:latin typeface="Times New Roman" panose="02020603050405020304" pitchFamily="18" charset="0"/>
                          <a:cs typeface="Times New Roman" panose="02020603050405020304" pitchFamily="18" charset="0"/>
                        </a:rPr>
                        <a:t>Standardized  Beta</a:t>
                      </a:r>
                      <a:endParaRPr lang="en-US" sz="2000" b="0"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rowSpan="2">
                  <a:txBody>
                    <a:bodyPr/>
                    <a:lstStyle/>
                    <a:p>
                      <a:pPr algn="ctr" fontAlgn="ctr"/>
                      <a:r>
                        <a:rPr lang="en-US" sz="2000" u="sng" strike="noStrike" dirty="0">
                          <a:solidFill>
                            <a:schemeClr val="tx1"/>
                          </a:solidFill>
                          <a:effectLst/>
                          <a:latin typeface="Times New Roman" panose="02020603050405020304" pitchFamily="18" charset="0"/>
                          <a:cs typeface="Times New Roman" panose="02020603050405020304" pitchFamily="18" charset="0"/>
                        </a:rPr>
                        <a:t>t</a:t>
                      </a:r>
                      <a:endParaRPr lang="en-US" sz="2000" b="0"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rowSpan="2">
                  <a:txBody>
                    <a:bodyPr/>
                    <a:lstStyle/>
                    <a:p>
                      <a:pPr algn="ctr" fontAlgn="ctr"/>
                      <a:r>
                        <a:rPr lang="en-US" sz="2000" b="1" u="sng" strike="noStrike" dirty="0">
                          <a:solidFill>
                            <a:srgbClr val="FF0000"/>
                          </a:solidFill>
                          <a:effectLst/>
                          <a:latin typeface="Times New Roman" panose="02020603050405020304" pitchFamily="18" charset="0"/>
                          <a:cs typeface="Times New Roman" panose="02020603050405020304" pitchFamily="18" charset="0"/>
                        </a:rPr>
                        <a:t>Sig</a:t>
                      </a:r>
                      <a:r>
                        <a:rPr lang="en-US" sz="2000" u="sng" strike="noStrike" dirty="0">
                          <a:solidFill>
                            <a:schemeClr val="tx1"/>
                          </a:solidFill>
                          <a:effectLst/>
                          <a:latin typeface="Times New Roman" panose="02020603050405020304" pitchFamily="18" charset="0"/>
                          <a:cs typeface="Times New Roman" panose="02020603050405020304" pitchFamily="18" charset="0"/>
                        </a:rPr>
                        <a:t>.</a:t>
                      </a:r>
                      <a:endParaRPr lang="en-US" sz="2000" b="0"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gridSpan="2">
                  <a:txBody>
                    <a:bodyPr/>
                    <a:lstStyle/>
                    <a:p>
                      <a:pPr algn="ctr" fontAlgn="ctr"/>
                      <a:r>
                        <a:rPr lang="en-US" sz="2000" u="sng" strike="noStrike">
                          <a:solidFill>
                            <a:schemeClr val="tx1"/>
                          </a:solidFill>
                          <a:effectLst/>
                          <a:latin typeface="Times New Roman" panose="02020603050405020304" pitchFamily="18" charset="0"/>
                          <a:cs typeface="Times New Roman" panose="02020603050405020304" pitchFamily="18" charset="0"/>
                        </a:rPr>
                        <a:t>95.0% C. for B</a:t>
                      </a:r>
                      <a:endParaRPr lang="en-US" sz="2000" b="0" i="0" u="sng" strike="noStrike">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hMerge="1">
                  <a:txBody>
                    <a:bodyPr/>
                    <a:lstStyle/>
                    <a:p>
                      <a:endParaRPr lang="en-US"/>
                    </a:p>
                  </a:txBody>
                  <a:tcPr/>
                </a:tc>
                <a:tc rowSpan="2">
                  <a:txBody>
                    <a:bodyPr/>
                    <a:lstStyle/>
                    <a:p>
                      <a:pPr algn="ctr" fontAlgn="ctr"/>
                      <a:r>
                        <a:rPr lang="en-US" sz="2000" u="sng" strike="noStrike">
                          <a:solidFill>
                            <a:schemeClr val="tx1"/>
                          </a:solidFill>
                          <a:effectLst/>
                          <a:latin typeface="Times New Roman" panose="02020603050405020304" pitchFamily="18" charset="0"/>
                          <a:cs typeface="Times New Roman" panose="02020603050405020304" pitchFamily="18" charset="0"/>
                        </a:rPr>
                        <a:t>Partial</a:t>
                      </a:r>
                      <a:endParaRPr lang="en-US" sz="2000" b="0" i="0" u="sng" strike="noStrike">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r>
              <a:tr h="394855">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2000" u="sng" strike="noStrike" dirty="0">
                          <a:solidFill>
                            <a:schemeClr val="tx1"/>
                          </a:solidFill>
                          <a:effectLst/>
                          <a:latin typeface="Times New Roman" panose="02020603050405020304" pitchFamily="18" charset="0"/>
                          <a:cs typeface="Times New Roman" panose="02020603050405020304" pitchFamily="18" charset="0"/>
                        </a:rPr>
                        <a:t>Lower </a:t>
                      </a:r>
                      <a:endParaRPr lang="en-US" sz="2000" b="0"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sng" strike="noStrike" dirty="0">
                          <a:solidFill>
                            <a:schemeClr val="tx1"/>
                          </a:solidFill>
                          <a:effectLst/>
                          <a:latin typeface="Times New Roman" panose="02020603050405020304" pitchFamily="18" charset="0"/>
                          <a:cs typeface="Times New Roman" panose="02020603050405020304" pitchFamily="18" charset="0"/>
                        </a:rPr>
                        <a:t>Upper </a:t>
                      </a:r>
                      <a:endParaRPr lang="en-US" sz="2000" b="0"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vMerge="1">
                  <a:txBody>
                    <a:bodyPr/>
                    <a:lstStyle/>
                    <a:p>
                      <a:endParaRPr lang="en-US"/>
                    </a:p>
                  </a:txBody>
                  <a:tcPr/>
                </a:tc>
              </a:tr>
              <a:tr h="871002">
                <a:tc>
                  <a:txBody>
                    <a:bodyPr/>
                    <a:lstStyle/>
                    <a:p>
                      <a:pPr algn="l"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Expose to </a:t>
                      </a:r>
                      <a:r>
                        <a:rPr lang="en-US" sz="2800" b="1" u="sng" strike="noStrike" dirty="0">
                          <a:solidFill>
                            <a:srgbClr val="FF0000"/>
                          </a:solidFill>
                          <a:effectLst/>
                          <a:latin typeface="Times New Roman" panose="02020603050405020304" pitchFamily="18" charset="0"/>
                          <a:cs typeface="Times New Roman" panose="02020603050405020304" pitchFamily="18" charset="0"/>
                        </a:rPr>
                        <a:t>Environ agents</a:t>
                      </a:r>
                      <a:r>
                        <a:rPr lang="en-US" sz="2800" u="none" strike="noStrike" dirty="0">
                          <a:solidFill>
                            <a:srgbClr val="FF0000"/>
                          </a:solidFill>
                          <a:effectLst/>
                          <a:latin typeface="Times New Roman" panose="02020603050405020304" pitchFamily="18" charset="0"/>
                          <a:cs typeface="Times New Roman" panose="02020603050405020304" pitchFamily="18" charset="0"/>
                        </a:rPr>
                        <a:t> </a:t>
                      </a:r>
                      <a:r>
                        <a:rPr lang="en-US" sz="2000" u="none" strike="noStrike" dirty="0">
                          <a:solidFill>
                            <a:schemeClr val="tx1"/>
                          </a:solidFill>
                          <a:effectLst/>
                          <a:latin typeface="Times New Roman" panose="02020603050405020304" pitchFamily="18" charset="0"/>
                          <a:cs typeface="Times New Roman" panose="02020603050405020304" pitchFamily="18" charset="0"/>
                        </a:rPr>
                        <a:t>E.g. Diesel </a:t>
                      </a:r>
                      <a:r>
                        <a:rPr lang="en-US" sz="2000" u="none" strike="noStrike" dirty="0" smtClean="0">
                          <a:solidFill>
                            <a:schemeClr val="tx1"/>
                          </a:solidFill>
                          <a:effectLst/>
                          <a:latin typeface="Times New Roman" panose="02020603050405020304" pitchFamily="18" charset="0"/>
                          <a:cs typeface="Times New Roman" panose="02020603050405020304" pitchFamily="18" charset="0"/>
                        </a:rPr>
                        <a:t>exhaust, </a:t>
                      </a:r>
                      <a:r>
                        <a:rPr lang="en-US" sz="2000" u="none" strike="noStrike" dirty="0">
                          <a:solidFill>
                            <a:schemeClr val="tx1"/>
                          </a:solidFill>
                          <a:effectLst/>
                          <a:latin typeface="Times New Roman" panose="02020603050405020304" pitchFamily="18" charset="0"/>
                          <a:cs typeface="Times New Roman" panose="02020603050405020304" pitchFamily="18" charset="0"/>
                        </a:rPr>
                        <a:t>Paint</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0.41</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a:solidFill>
                            <a:schemeClr val="tx1"/>
                          </a:solidFill>
                          <a:effectLst/>
                          <a:latin typeface="Times New Roman" panose="02020603050405020304" pitchFamily="18" charset="0"/>
                          <a:cs typeface="Times New Roman" panose="02020603050405020304" pitchFamily="18" charset="0"/>
                        </a:rPr>
                        <a:t>2.46</a:t>
                      </a:r>
                      <a:endParaRPr lang="en-US" sz="2000" b="0" i="0" u="none" strike="noStrike">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b="1" u="none" strike="noStrike" dirty="0">
                          <a:solidFill>
                            <a:srgbClr val="FF0000"/>
                          </a:solidFill>
                          <a:effectLst/>
                          <a:latin typeface="Times New Roman" panose="02020603050405020304" pitchFamily="18" charset="0"/>
                          <a:cs typeface="Times New Roman" panose="02020603050405020304" pitchFamily="18" charset="0"/>
                        </a:rPr>
                        <a:t>0.02</a:t>
                      </a:r>
                      <a:endParaRPr lang="en-US" sz="20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0.10</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0.92</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0.31</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r>
              <a:tr h="1033590">
                <a:tc>
                  <a:txBody>
                    <a:bodyPr/>
                    <a:lstStyle/>
                    <a:p>
                      <a:pPr algn="l" fontAlgn="ctr"/>
                      <a:r>
                        <a:rPr lang="en-US" sz="2800" b="1" u="sng" strike="noStrike" dirty="0">
                          <a:solidFill>
                            <a:srgbClr val="FF0000"/>
                          </a:solidFill>
                          <a:effectLst/>
                          <a:latin typeface="Times New Roman" panose="02020603050405020304" pitchFamily="18" charset="0"/>
                          <a:cs typeface="Times New Roman" panose="02020603050405020304" pitchFamily="18" charset="0"/>
                        </a:rPr>
                        <a:t>Living close to </a:t>
                      </a:r>
                      <a:r>
                        <a:rPr lang="en-US" sz="2800" b="1" u="sng" strike="noStrike" dirty="0" smtClean="0">
                          <a:solidFill>
                            <a:srgbClr val="FF0000"/>
                          </a:solidFill>
                          <a:effectLst/>
                          <a:latin typeface="Times New Roman" panose="02020603050405020304" pitchFamily="18" charset="0"/>
                          <a:cs typeface="Times New Roman" panose="02020603050405020304" pitchFamily="18" charset="0"/>
                        </a:rPr>
                        <a:t>risk </a:t>
                      </a:r>
                      <a:r>
                        <a:rPr lang="en-US" sz="2800" b="1" u="sng" strike="noStrike" dirty="0">
                          <a:solidFill>
                            <a:srgbClr val="FF0000"/>
                          </a:solidFill>
                          <a:effectLst/>
                          <a:latin typeface="Times New Roman" panose="02020603050405020304" pitchFamily="18" charset="0"/>
                          <a:cs typeface="Times New Roman" panose="02020603050405020304" pitchFamily="18" charset="0"/>
                        </a:rPr>
                        <a:t>factors </a:t>
                      </a:r>
                      <a:r>
                        <a:rPr lang="en-US" sz="2000" u="none" strike="noStrike" dirty="0">
                          <a:solidFill>
                            <a:schemeClr val="tx1"/>
                          </a:solidFill>
                          <a:effectLst/>
                          <a:latin typeface="Times New Roman" panose="02020603050405020304" pitchFamily="18" charset="0"/>
                          <a:cs typeface="Times New Roman" panose="02020603050405020304" pitchFamily="18" charset="0"/>
                        </a:rPr>
                        <a:t>E.g. Foundry/Smelter</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a:solidFill>
                            <a:schemeClr val="tx1"/>
                          </a:solidFill>
                          <a:effectLst/>
                          <a:latin typeface="Times New Roman" panose="02020603050405020304" pitchFamily="18" charset="0"/>
                          <a:cs typeface="Times New Roman" panose="02020603050405020304" pitchFamily="18" charset="0"/>
                        </a:rPr>
                        <a:t>0.27</a:t>
                      </a:r>
                      <a:endParaRPr lang="en-US" sz="2000" b="0" i="0" u="none" strike="noStrike">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a:solidFill>
                            <a:schemeClr val="tx1"/>
                          </a:solidFill>
                          <a:effectLst/>
                          <a:latin typeface="Times New Roman" panose="02020603050405020304" pitchFamily="18" charset="0"/>
                          <a:cs typeface="Times New Roman" panose="02020603050405020304" pitchFamily="18" charset="0"/>
                        </a:rPr>
                        <a:t>2.02</a:t>
                      </a:r>
                      <a:endParaRPr lang="en-US" sz="2000" b="0" i="0" u="none" strike="noStrike">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b="1" u="none" strike="noStrike" dirty="0">
                          <a:solidFill>
                            <a:srgbClr val="FF0000"/>
                          </a:solidFill>
                          <a:effectLst/>
                          <a:latin typeface="Times New Roman" panose="02020603050405020304" pitchFamily="18" charset="0"/>
                          <a:cs typeface="Times New Roman" panose="02020603050405020304" pitchFamily="18" charset="0"/>
                        </a:rPr>
                        <a:t>0.05</a:t>
                      </a:r>
                      <a:endParaRPr lang="en-US" sz="20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a:solidFill>
                            <a:schemeClr val="tx1"/>
                          </a:solidFill>
                          <a:effectLst/>
                          <a:latin typeface="Times New Roman" panose="02020603050405020304" pitchFamily="18" charset="0"/>
                          <a:cs typeface="Times New Roman" panose="02020603050405020304" pitchFamily="18" charset="0"/>
                        </a:rPr>
                        <a:t>0.00</a:t>
                      </a:r>
                      <a:endParaRPr lang="en-US" sz="2000" b="0" i="0" u="none" strike="noStrike">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0.70</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0.25</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r>
              <a:tr h="1045203">
                <a:tc gridSpan="7">
                  <a:txBody>
                    <a:bodyPr/>
                    <a:lstStyle/>
                    <a:p>
                      <a:pPr algn="l" fontAlgn="ctr"/>
                      <a:r>
                        <a:rPr lang="en-US" sz="1400" u="none" strike="noStrike" dirty="0" smtClean="0">
                          <a:solidFill>
                            <a:schemeClr val="tx1"/>
                          </a:solidFill>
                          <a:effectLst/>
                        </a:rPr>
                        <a:t>Variables </a:t>
                      </a:r>
                      <a:r>
                        <a:rPr lang="en-US" sz="1400" u="none" strike="noStrike" dirty="0">
                          <a:solidFill>
                            <a:schemeClr val="tx1"/>
                          </a:solidFill>
                          <a:effectLst/>
                        </a:rPr>
                        <a:t>in equation: Air quality, Environmental agents, Living close to factories, Different agents, Home celling, Home wall, physical home environment, and triggers</a:t>
                      </a:r>
                      <a:endParaRPr lang="en-US" sz="1400" b="0" i="0" u="none" strike="noStrike" dirty="0">
                        <a:solidFill>
                          <a:schemeClr val="tx1"/>
                        </a:solidFill>
                        <a:effectLst/>
                        <a:latin typeface="Times New Roman"/>
                      </a:endParaRPr>
                    </a:p>
                  </a:txBody>
                  <a:tcPr marL="7620" marR="7620" marT="762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41240079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467600" cy="1295400"/>
          </a:xfrm>
        </p:spPr>
        <p:txBody>
          <a:bodyPr>
            <a:normAutofit/>
          </a:bodyPr>
          <a:lstStyle/>
          <a:p>
            <a:r>
              <a:rPr lang="en-US" sz="3100" dirty="0" smtClean="0"/>
              <a:t>Mean No. of </a:t>
            </a:r>
            <a:r>
              <a:rPr lang="en-US" sz="3600" b="1" dirty="0">
                <a:solidFill>
                  <a:srgbClr val="FF0000"/>
                </a:solidFill>
              </a:rPr>
              <a:t>Allergic </a:t>
            </a:r>
            <a:r>
              <a:rPr lang="en-US" sz="3600" b="1" dirty="0" smtClean="0">
                <a:solidFill>
                  <a:srgbClr val="FF0000"/>
                </a:solidFill>
              </a:rPr>
              <a:t>Symptoms</a:t>
            </a:r>
            <a:r>
              <a:rPr lang="en-US" sz="3600" dirty="0">
                <a:solidFill>
                  <a:srgbClr val="FF0000"/>
                </a:solidFill>
              </a:rPr>
              <a:t> </a:t>
            </a:r>
            <a:r>
              <a:rPr lang="en-US" sz="3100" dirty="0"/>
              <a:t>reported</a:t>
            </a:r>
            <a:r>
              <a:rPr lang="en-US" sz="3100" b="1" dirty="0" smtClean="0"/>
              <a:t> by </a:t>
            </a:r>
            <a:r>
              <a:rPr lang="en-US" sz="3100" dirty="0" smtClean="0"/>
              <a:t>Participants and by Seasons &amp; Gender</a:t>
            </a:r>
            <a:endParaRPr lang="en-US" dirty="0"/>
          </a:p>
        </p:txBody>
      </p:sp>
      <p:sp>
        <p:nvSpPr>
          <p:cNvPr id="7" name="Slide Number Placeholder 6"/>
          <p:cNvSpPr>
            <a:spLocks noGrp="1"/>
          </p:cNvSpPr>
          <p:nvPr>
            <p:ph type="sldNum" sz="quarter" idx="12"/>
          </p:nvPr>
        </p:nvSpPr>
        <p:spPr/>
        <p:txBody>
          <a:bodyPr/>
          <a:lstStyle/>
          <a:p>
            <a:fld id="{E857CB27-4B9B-43A0-AC36-6C05F3985EF5}" type="slidenum">
              <a:rPr lang="en-US" smtClean="0"/>
              <a:t>38</a:t>
            </a:fld>
            <a:endParaRPr lang="en-US"/>
          </a:p>
        </p:txBody>
      </p:sp>
      <p:graphicFrame>
        <p:nvGraphicFramePr>
          <p:cNvPr id="8" name="Chart 7"/>
          <p:cNvGraphicFramePr>
            <a:graphicFrameLocks/>
          </p:cNvGraphicFramePr>
          <p:nvPr>
            <p:extLst>
              <p:ext uri="{D42A27DB-BD31-4B8C-83A1-F6EECF244321}">
                <p14:modId xmlns:p14="http://schemas.microsoft.com/office/powerpoint/2010/main" val="3484448334"/>
              </p:ext>
            </p:extLst>
          </p:nvPr>
        </p:nvGraphicFramePr>
        <p:xfrm>
          <a:off x="1143000" y="1676400"/>
          <a:ext cx="7315200" cy="4191000"/>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609600" y="6019800"/>
            <a:ext cx="8382000" cy="707886"/>
          </a:xfrm>
          <a:prstGeom prst="rect">
            <a:avLst/>
          </a:prstGeom>
          <a:noFill/>
        </p:spPr>
        <p:txBody>
          <a:bodyPr wrap="square" rtlCol="0">
            <a:spAutoFit/>
          </a:bodyPr>
          <a:lstStyle/>
          <a:p>
            <a:r>
              <a:rPr lang="en-US" sz="2000" b="1" dirty="0" smtClean="0">
                <a:latin typeface="Times New Roman" panose="02020603050405020304" pitchFamily="18" charset="0"/>
                <a:cs typeface="Times New Roman" panose="02020603050405020304" pitchFamily="18" charset="0"/>
              </a:rPr>
              <a:t>Allergic Symptoms E.g. Eye, Nose, Mouth, Disturb sleeping, Skin</a:t>
            </a:r>
            <a:r>
              <a:rPr lang="en-US" sz="2000" dirty="0"/>
              <a:t> (</a:t>
            </a:r>
            <a:r>
              <a:rPr lang="en-US" sz="2000" b="1" dirty="0">
                <a:solidFill>
                  <a:srgbClr val="FF0000"/>
                </a:solidFill>
              </a:rPr>
              <a:t>High is worse</a:t>
            </a:r>
            <a:r>
              <a:rPr lang="en-US" sz="2000" dirty="0"/>
              <a:t>) </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05805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620000" cy="1143000"/>
          </a:xfrm>
        </p:spPr>
        <p:txBody>
          <a:bodyPr>
            <a:normAutofit fontScale="90000"/>
          </a:bodyPr>
          <a:lstStyle/>
          <a:p>
            <a:r>
              <a:rPr lang="en-US" dirty="0"/>
              <a:t>Linear regression analysis to predict risk factor for </a:t>
            </a:r>
            <a:r>
              <a:rPr lang="en-US" b="1" dirty="0">
                <a:solidFill>
                  <a:srgbClr val="FF0000"/>
                </a:solidFill>
              </a:rPr>
              <a:t>Allergic symptoms </a:t>
            </a:r>
            <a:r>
              <a:rPr lang="en-US" dirty="0" smtClean="0"/>
              <a:t>E.g</a:t>
            </a:r>
            <a:r>
              <a:rPr lang="en-US" dirty="0"/>
              <a:t>. at </a:t>
            </a:r>
            <a:r>
              <a:rPr lang="en-US" dirty="0" smtClean="0"/>
              <a:t>Eye</a:t>
            </a:r>
            <a:r>
              <a:rPr lang="en-US" dirty="0"/>
              <a:t>, Nose, Mouth, Skin</a:t>
            </a:r>
          </a:p>
        </p:txBody>
      </p:sp>
      <p:sp>
        <p:nvSpPr>
          <p:cNvPr id="4" name="Slide Number Placeholder 3"/>
          <p:cNvSpPr>
            <a:spLocks noGrp="1"/>
          </p:cNvSpPr>
          <p:nvPr>
            <p:ph type="sldNum" sz="quarter" idx="12"/>
          </p:nvPr>
        </p:nvSpPr>
        <p:spPr/>
        <p:txBody>
          <a:bodyPr/>
          <a:lstStyle/>
          <a:p>
            <a:fld id="{E857CB27-4B9B-43A0-AC36-6C05F3985EF5}" type="slidenum">
              <a:rPr lang="en-US" smtClean="0"/>
              <a:t>39</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973748400"/>
              </p:ext>
            </p:extLst>
          </p:nvPr>
        </p:nvGraphicFramePr>
        <p:xfrm>
          <a:off x="304798" y="1752602"/>
          <a:ext cx="8534401" cy="5408582"/>
        </p:xfrm>
        <a:graphic>
          <a:graphicData uri="http://schemas.openxmlformats.org/drawingml/2006/table">
            <a:tbl>
              <a:tblPr>
                <a:tableStyleId>{5C22544A-7EE6-4342-B048-85BDC9FD1C3A}</a:tableStyleId>
              </a:tblPr>
              <a:tblGrid>
                <a:gridCol w="3581402"/>
                <a:gridCol w="1066800"/>
                <a:gridCol w="685800"/>
                <a:gridCol w="927215"/>
                <a:gridCol w="797608"/>
                <a:gridCol w="737788"/>
                <a:gridCol w="737788"/>
              </a:tblGrid>
              <a:tr h="577272">
                <a:tc rowSpan="2">
                  <a:txBody>
                    <a:bodyPr/>
                    <a:lstStyle/>
                    <a:p>
                      <a:pPr algn="ctr" fontAlgn="ctr"/>
                      <a:r>
                        <a:rPr lang="en-US" sz="2000" u="sng" strike="noStrike" dirty="0">
                          <a:solidFill>
                            <a:schemeClr val="tx1"/>
                          </a:solidFill>
                          <a:effectLst/>
                          <a:latin typeface="Times New Roman" panose="02020603050405020304" pitchFamily="18" charset="0"/>
                          <a:cs typeface="Times New Roman" panose="02020603050405020304" pitchFamily="18" charset="0"/>
                        </a:rPr>
                        <a:t>Likelihood for having Allergic </a:t>
                      </a:r>
                      <a:r>
                        <a:rPr lang="en-US" sz="2000" u="sng" strike="noStrike" dirty="0" smtClean="0">
                          <a:solidFill>
                            <a:schemeClr val="tx1"/>
                          </a:solidFill>
                          <a:effectLst/>
                          <a:latin typeface="Times New Roman" panose="02020603050405020304" pitchFamily="18" charset="0"/>
                          <a:cs typeface="Times New Roman" panose="02020603050405020304" pitchFamily="18" charset="0"/>
                        </a:rPr>
                        <a:t>symptoms</a:t>
                      </a:r>
                      <a:endParaRPr lang="en-US" sz="2000" b="1"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rowSpan="2">
                  <a:txBody>
                    <a:bodyPr/>
                    <a:lstStyle/>
                    <a:p>
                      <a:pPr algn="ctr" fontAlgn="ctr"/>
                      <a:r>
                        <a:rPr lang="en-US" sz="2000" u="sng" strike="noStrike" dirty="0">
                          <a:solidFill>
                            <a:schemeClr val="tx1"/>
                          </a:solidFill>
                          <a:effectLst/>
                          <a:latin typeface="Times New Roman" panose="02020603050405020304" pitchFamily="18" charset="0"/>
                          <a:cs typeface="Times New Roman" panose="02020603050405020304" pitchFamily="18" charset="0"/>
                        </a:rPr>
                        <a:t>Standardized  Beta</a:t>
                      </a:r>
                      <a:endParaRPr lang="en-US" sz="2000" b="0"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rowSpan="2">
                  <a:txBody>
                    <a:bodyPr/>
                    <a:lstStyle/>
                    <a:p>
                      <a:pPr algn="ctr" fontAlgn="ctr"/>
                      <a:r>
                        <a:rPr lang="en-US" sz="2000" u="sng" strike="noStrike" dirty="0">
                          <a:solidFill>
                            <a:schemeClr val="tx1"/>
                          </a:solidFill>
                          <a:effectLst/>
                          <a:latin typeface="Times New Roman" panose="02020603050405020304" pitchFamily="18" charset="0"/>
                          <a:cs typeface="Times New Roman" panose="02020603050405020304" pitchFamily="18" charset="0"/>
                        </a:rPr>
                        <a:t>t</a:t>
                      </a:r>
                      <a:endParaRPr lang="en-US" sz="2000" b="0"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rowSpan="2">
                  <a:txBody>
                    <a:bodyPr/>
                    <a:lstStyle/>
                    <a:p>
                      <a:pPr algn="ctr" fontAlgn="ctr"/>
                      <a:r>
                        <a:rPr lang="en-US" sz="2000" b="1" u="sng" strike="noStrike" dirty="0">
                          <a:solidFill>
                            <a:srgbClr val="FF0000"/>
                          </a:solidFill>
                          <a:effectLst/>
                          <a:latin typeface="Times New Roman" panose="02020603050405020304" pitchFamily="18" charset="0"/>
                          <a:cs typeface="Times New Roman" panose="02020603050405020304" pitchFamily="18" charset="0"/>
                        </a:rPr>
                        <a:t>Sig</a:t>
                      </a:r>
                      <a:r>
                        <a:rPr lang="en-US" sz="2000" u="sng" strike="noStrike" dirty="0">
                          <a:solidFill>
                            <a:schemeClr val="tx1"/>
                          </a:solidFill>
                          <a:effectLst/>
                          <a:latin typeface="Times New Roman" panose="02020603050405020304" pitchFamily="18" charset="0"/>
                          <a:cs typeface="Times New Roman" panose="02020603050405020304" pitchFamily="18" charset="0"/>
                        </a:rPr>
                        <a:t>.</a:t>
                      </a:r>
                      <a:endParaRPr lang="en-US" sz="2000" b="0"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gridSpan="2">
                  <a:txBody>
                    <a:bodyPr/>
                    <a:lstStyle/>
                    <a:p>
                      <a:pPr algn="ctr" fontAlgn="ctr"/>
                      <a:r>
                        <a:rPr lang="en-US" sz="2000" u="sng" strike="noStrike">
                          <a:solidFill>
                            <a:schemeClr val="tx1"/>
                          </a:solidFill>
                          <a:effectLst/>
                          <a:latin typeface="Times New Roman" panose="02020603050405020304" pitchFamily="18" charset="0"/>
                          <a:cs typeface="Times New Roman" panose="02020603050405020304" pitchFamily="18" charset="0"/>
                        </a:rPr>
                        <a:t>95.0% C. for B</a:t>
                      </a:r>
                      <a:endParaRPr lang="en-US" sz="2000" b="0" i="0" u="sng" strike="noStrike">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hMerge="1">
                  <a:txBody>
                    <a:bodyPr/>
                    <a:lstStyle/>
                    <a:p>
                      <a:endParaRPr lang="en-US"/>
                    </a:p>
                  </a:txBody>
                  <a:tcPr/>
                </a:tc>
                <a:tc rowSpan="2">
                  <a:txBody>
                    <a:bodyPr/>
                    <a:lstStyle/>
                    <a:p>
                      <a:pPr algn="ctr" fontAlgn="ctr"/>
                      <a:r>
                        <a:rPr lang="en-US" sz="2000" u="sng" strike="noStrike">
                          <a:solidFill>
                            <a:schemeClr val="tx1"/>
                          </a:solidFill>
                          <a:effectLst/>
                          <a:latin typeface="Times New Roman" panose="02020603050405020304" pitchFamily="18" charset="0"/>
                          <a:cs typeface="Times New Roman" panose="02020603050405020304" pitchFamily="18" charset="0"/>
                        </a:rPr>
                        <a:t>Partial</a:t>
                      </a:r>
                      <a:endParaRPr lang="en-US" sz="2000" b="0" i="0" u="sng" strike="noStrike">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r>
              <a:tr h="601978">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2000" u="sng" strike="noStrike" dirty="0">
                          <a:solidFill>
                            <a:schemeClr val="tx1"/>
                          </a:solidFill>
                          <a:effectLst/>
                          <a:latin typeface="Times New Roman" panose="02020603050405020304" pitchFamily="18" charset="0"/>
                          <a:cs typeface="Times New Roman" panose="02020603050405020304" pitchFamily="18" charset="0"/>
                        </a:rPr>
                        <a:t>Lower </a:t>
                      </a:r>
                      <a:endParaRPr lang="en-US" sz="2000" b="0"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sng" strike="noStrike" dirty="0">
                          <a:solidFill>
                            <a:schemeClr val="tx1"/>
                          </a:solidFill>
                          <a:effectLst/>
                          <a:latin typeface="Times New Roman" panose="02020603050405020304" pitchFamily="18" charset="0"/>
                          <a:cs typeface="Times New Roman" panose="02020603050405020304" pitchFamily="18" charset="0"/>
                        </a:rPr>
                        <a:t>Upper </a:t>
                      </a:r>
                      <a:endParaRPr lang="en-US" sz="2000" b="0"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vMerge="1">
                  <a:txBody>
                    <a:bodyPr/>
                    <a:lstStyle/>
                    <a:p>
                      <a:endParaRPr lang="en-US"/>
                    </a:p>
                  </a:txBody>
                  <a:tcPr/>
                </a:tc>
              </a:tr>
              <a:tr h="900545">
                <a:tc>
                  <a:txBody>
                    <a:bodyPr/>
                    <a:lstStyle/>
                    <a:p>
                      <a:pPr algn="l"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Expose to </a:t>
                      </a:r>
                      <a:r>
                        <a:rPr lang="en-US" sz="2800" b="1" u="sng" strike="noStrike" dirty="0">
                          <a:solidFill>
                            <a:srgbClr val="FF0000"/>
                          </a:solidFill>
                          <a:effectLst/>
                          <a:latin typeface="Times New Roman" panose="02020603050405020304" pitchFamily="18" charset="0"/>
                          <a:cs typeface="Times New Roman" panose="02020603050405020304" pitchFamily="18" charset="0"/>
                        </a:rPr>
                        <a:t>different agents </a:t>
                      </a:r>
                      <a:r>
                        <a:rPr lang="en-US" sz="2000" u="none" strike="noStrike" dirty="0">
                          <a:solidFill>
                            <a:schemeClr val="tx1"/>
                          </a:solidFill>
                          <a:effectLst/>
                          <a:latin typeface="Times New Roman" panose="02020603050405020304" pitchFamily="18" charset="0"/>
                          <a:cs typeface="Times New Roman" panose="02020603050405020304" pitchFamily="18" charset="0"/>
                        </a:rPr>
                        <a:t>E.g. smoke, change in weather, air pollution</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0.58</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5.11</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0.00</a:t>
                      </a:r>
                      <a:endParaRPr lang="en-US" sz="2000" b="0" i="0" u="none" strike="noStrike"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a:solidFill>
                            <a:schemeClr val="tx1"/>
                          </a:solidFill>
                          <a:effectLst/>
                          <a:latin typeface="Times New Roman" panose="02020603050405020304" pitchFamily="18" charset="0"/>
                          <a:cs typeface="Times New Roman" panose="02020603050405020304" pitchFamily="18" charset="0"/>
                        </a:rPr>
                        <a:t>0.66</a:t>
                      </a:r>
                      <a:endParaRPr lang="en-US" sz="2000" b="0" i="0" u="none" strike="noStrike">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a:solidFill>
                            <a:schemeClr val="tx1"/>
                          </a:solidFill>
                          <a:effectLst/>
                          <a:latin typeface="Times New Roman" panose="02020603050405020304" pitchFamily="18" charset="0"/>
                          <a:cs typeface="Times New Roman" panose="02020603050405020304" pitchFamily="18" charset="0"/>
                        </a:rPr>
                        <a:t>1.50</a:t>
                      </a:r>
                      <a:endParaRPr lang="en-US" sz="2000" b="0" i="0" u="none" strike="noStrike">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0.55</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r>
              <a:tr h="577272">
                <a:tc>
                  <a:txBody>
                    <a:bodyPr/>
                    <a:lstStyle/>
                    <a:p>
                      <a:pPr algn="l"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Expose to </a:t>
                      </a:r>
                      <a:r>
                        <a:rPr lang="en-US" sz="2800" b="1" u="sng" strike="noStrike" dirty="0">
                          <a:solidFill>
                            <a:srgbClr val="FF0000"/>
                          </a:solidFill>
                          <a:effectLst/>
                          <a:latin typeface="Times New Roman" panose="02020603050405020304" pitchFamily="18" charset="0"/>
                          <a:cs typeface="Times New Roman" panose="02020603050405020304" pitchFamily="18" charset="0"/>
                        </a:rPr>
                        <a:t>home </a:t>
                      </a:r>
                      <a:r>
                        <a:rPr lang="en-US" sz="2800" b="1" u="sng" strike="noStrike" dirty="0" smtClean="0">
                          <a:solidFill>
                            <a:srgbClr val="FF0000"/>
                          </a:solidFill>
                          <a:effectLst/>
                          <a:latin typeface="Times New Roman" panose="02020603050405020304" pitchFamily="18" charset="0"/>
                          <a:cs typeface="Times New Roman" panose="02020603050405020304" pitchFamily="18" charset="0"/>
                        </a:rPr>
                        <a:t>celling </a:t>
                      </a:r>
                      <a:r>
                        <a:rPr lang="en-US" sz="2800" u="sng" strike="noStrike" dirty="0">
                          <a:solidFill>
                            <a:srgbClr val="FF0000"/>
                          </a:solidFill>
                          <a:effectLst/>
                          <a:latin typeface="Times New Roman" panose="02020603050405020304" pitchFamily="18" charset="0"/>
                          <a:cs typeface="Times New Roman" panose="02020603050405020304" pitchFamily="18" charset="0"/>
                        </a:rPr>
                        <a:t>problems</a:t>
                      </a:r>
                      <a:r>
                        <a:rPr lang="en-US" sz="2800" u="sng" strike="noStrike" dirty="0">
                          <a:solidFill>
                            <a:schemeClr val="tx1"/>
                          </a:solidFill>
                          <a:effectLst/>
                          <a:latin typeface="Times New Roman" panose="02020603050405020304" pitchFamily="18" charset="0"/>
                          <a:cs typeface="Times New Roman" panose="02020603050405020304" pitchFamily="18" charset="0"/>
                        </a:rPr>
                        <a:t> </a:t>
                      </a:r>
                      <a:r>
                        <a:rPr lang="en-US" sz="2000" u="none" strike="noStrike" dirty="0">
                          <a:solidFill>
                            <a:schemeClr val="tx1"/>
                          </a:solidFill>
                          <a:effectLst/>
                          <a:latin typeface="Times New Roman" panose="02020603050405020304" pitchFamily="18" charset="0"/>
                          <a:cs typeface="Times New Roman" panose="02020603050405020304" pitchFamily="18" charset="0"/>
                        </a:rPr>
                        <a:t>E.g. Peeling paint, Visible mold </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0.52</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a:solidFill>
                            <a:schemeClr val="tx1"/>
                          </a:solidFill>
                          <a:effectLst/>
                          <a:latin typeface="Times New Roman" panose="02020603050405020304" pitchFamily="18" charset="0"/>
                          <a:cs typeface="Times New Roman" panose="02020603050405020304" pitchFamily="18" charset="0"/>
                        </a:rPr>
                        <a:t>2.24</a:t>
                      </a:r>
                      <a:endParaRPr lang="en-US" sz="2000" b="0" i="0" u="none" strike="noStrike">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0.03</a:t>
                      </a:r>
                      <a:endParaRPr lang="en-US" sz="2000" b="0" i="0" u="none" strike="noStrike"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0.30</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a:solidFill>
                            <a:schemeClr val="tx1"/>
                          </a:solidFill>
                          <a:effectLst/>
                          <a:latin typeface="Times New Roman" panose="02020603050405020304" pitchFamily="18" charset="0"/>
                          <a:cs typeface="Times New Roman" panose="02020603050405020304" pitchFamily="18" charset="0"/>
                        </a:rPr>
                        <a:t>5.28</a:t>
                      </a:r>
                      <a:endParaRPr lang="en-US" sz="2000" b="0" i="0" u="none" strike="noStrike">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a:solidFill>
                            <a:schemeClr val="tx1"/>
                          </a:solidFill>
                          <a:effectLst/>
                          <a:latin typeface="Times New Roman" panose="02020603050405020304" pitchFamily="18" charset="0"/>
                          <a:cs typeface="Times New Roman" panose="02020603050405020304" pitchFamily="18" charset="0"/>
                        </a:rPr>
                        <a:t>0.28</a:t>
                      </a:r>
                      <a:endParaRPr lang="en-US" sz="2000" b="0" i="0" u="none" strike="noStrike">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r>
              <a:tr h="577272">
                <a:tc>
                  <a:txBody>
                    <a:bodyPr/>
                    <a:lstStyle/>
                    <a:p>
                      <a:pPr algn="l"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Expose to </a:t>
                      </a:r>
                      <a:r>
                        <a:rPr lang="en-US" sz="2000" b="1" u="sng" strike="noStrike" dirty="0">
                          <a:solidFill>
                            <a:srgbClr val="FF0000"/>
                          </a:solidFill>
                          <a:effectLst/>
                          <a:latin typeface="Times New Roman" panose="02020603050405020304" pitchFamily="18" charset="0"/>
                          <a:cs typeface="Times New Roman" panose="02020603050405020304" pitchFamily="18" charset="0"/>
                        </a:rPr>
                        <a:t>physical environment</a:t>
                      </a:r>
                      <a:r>
                        <a:rPr lang="en-US" sz="2000" b="1" u="none" strike="noStrike" dirty="0">
                          <a:solidFill>
                            <a:srgbClr val="FF0000"/>
                          </a:solidFill>
                          <a:effectLst/>
                          <a:latin typeface="Times New Roman" panose="02020603050405020304" pitchFamily="18" charset="0"/>
                          <a:cs typeface="Times New Roman" panose="02020603050405020304" pitchFamily="18" charset="0"/>
                        </a:rPr>
                        <a:t> </a:t>
                      </a:r>
                      <a:r>
                        <a:rPr lang="en-US" sz="2000" u="none" strike="noStrike" dirty="0">
                          <a:solidFill>
                            <a:srgbClr val="FF0000"/>
                          </a:solidFill>
                          <a:effectLst/>
                          <a:latin typeface="Times New Roman" panose="02020603050405020304" pitchFamily="18" charset="0"/>
                          <a:cs typeface="Times New Roman" panose="02020603050405020304" pitchFamily="18" charset="0"/>
                        </a:rPr>
                        <a:t>in the home</a:t>
                      </a:r>
                      <a:endParaRPr lang="en-US" sz="20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-0.46</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-2.01</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0.05</a:t>
                      </a:r>
                      <a:endParaRPr lang="en-US" sz="2000" b="0" i="0" u="none" strike="noStrike"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-2.41</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-0.01</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-0.25</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r>
              <a:tr h="1362364">
                <a:tc gridSpan="7">
                  <a:txBody>
                    <a:bodyPr/>
                    <a:lstStyle/>
                    <a:p>
                      <a:pPr algn="l" fontAlgn="ctr"/>
                      <a:r>
                        <a:rPr lang="en-US" sz="1400" u="none" strike="noStrike" dirty="0" err="1" smtClean="0">
                          <a:solidFill>
                            <a:schemeClr val="tx1"/>
                          </a:solidFill>
                          <a:effectLst/>
                        </a:rPr>
                        <a:t>Vairables</a:t>
                      </a:r>
                      <a:r>
                        <a:rPr lang="en-US" sz="1400" u="none" strike="noStrike" dirty="0" smtClean="0">
                          <a:solidFill>
                            <a:schemeClr val="tx1"/>
                          </a:solidFill>
                          <a:effectLst/>
                        </a:rPr>
                        <a:t> </a:t>
                      </a:r>
                      <a:r>
                        <a:rPr lang="en-US" sz="1400" u="none" strike="noStrike" dirty="0">
                          <a:solidFill>
                            <a:schemeClr val="tx1"/>
                          </a:solidFill>
                          <a:effectLst/>
                        </a:rPr>
                        <a:t>in equation: Air quality, Environmental agents, Living close to factories, Different agents, Home celling, Home wall, physical home environment, and triggers</a:t>
                      </a:r>
                      <a:endParaRPr lang="en-US" sz="1400" b="0" i="0" u="none" strike="noStrike" dirty="0">
                        <a:solidFill>
                          <a:schemeClr val="tx1"/>
                        </a:solidFill>
                        <a:effectLst/>
                        <a:latin typeface="Times New Roman"/>
                      </a:endParaRPr>
                    </a:p>
                  </a:txBody>
                  <a:tcPr marL="7620" marR="7620" marT="762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341803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543800" cy="1447800"/>
          </a:xfrm>
        </p:spPr>
        <p:txBody>
          <a:bodyPr>
            <a:normAutofit/>
          </a:bodyPr>
          <a:lstStyle/>
          <a:p>
            <a:r>
              <a:rPr lang="en-US" sz="2800" dirty="0" smtClean="0"/>
              <a:t>Mean No.</a:t>
            </a:r>
            <a:r>
              <a:rPr lang="en-US" sz="2800" dirty="0"/>
              <a:t> </a:t>
            </a:r>
            <a:r>
              <a:rPr lang="en-US" sz="2800" dirty="0" smtClean="0"/>
              <a:t>of </a:t>
            </a:r>
            <a:r>
              <a:rPr lang="en-US" sz="2800" b="1" dirty="0" smtClean="0">
                <a:solidFill>
                  <a:srgbClr val="FF0000"/>
                </a:solidFill>
              </a:rPr>
              <a:t>Sign or Symptoms of Asthma </a:t>
            </a:r>
            <a:r>
              <a:rPr lang="en-US" sz="2800" dirty="0" smtClean="0"/>
              <a:t>when Participants exercise or even </a:t>
            </a:r>
            <a:r>
              <a:rPr lang="en-US" sz="2800" dirty="0"/>
              <a:t>walk fast by Seasons &amp; Gender</a:t>
            </a:r>
          </a:p>
        </p:txBody>
      </p:sp>
      <p:sp>
        <p:nvSpPr>
          <p:cNvPr id="7" name="Slide Number Placeholder 6"/>
          <p:cNvSpPr>
            <a:spLocks noGrp="1"/>
          </p:cNvSpPr>
          <p:nvPr>
            <p:ph type="sldNum" sz="quarter" idx="12"/>
          </p:nvPr>
        </p:nvSpPr>
        <p:spPr/>
        <p:txBody>
          <a:bodyPr/>
          <a:lstStyle/>
          <a:p>
            <a:fld id="{E857CB27-4B9B-43A0-AC36-6C05F3985EF5}" type="slidenum">
              <a:rPr lang="en-US" smtClean="0"/>
              <a:t>40</a:t>
            </a:fld>
            <a:endParaRPr lang="en-US" dirty="0"/>
          </a:p>
        </p:txBody>
      </p:sp>
      <p:graphicFrame>
        <p:nvGraphicFramePr>
          <p:cNvPr id="8" name="Chart 7"/>
          <p:cNvGraphicFramePr>
            <a:graphicFrameLocks/>
          </p:cNvGraphicFramePr>
          <p:nvPr>
            <p:extLst>
              <p:ext uri="{D42A27DB-BD31-4B8C-83A1-F6EECF244321}">
                <p14:modId xmlns:p14="http://schemas.microsoft.com/office/powerpoint/2010/main" val="3918421771"/>
              </p:ext>
            </p:extLst>
          </p:nvPr>
        </p:nvGraphicFramePr>
        <p:xfrm>
          <a:off x="838200" y="1905000"/>
          <a:ext cx="7543800" cy="3657600"/>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533400" y="5816376"/>
            <a:ext cx="7467600" cy="707886"/>
          </a:xfrm>
          <a:prstGeom prst="rect">
            <a:avLst/>
          </a:prstGeom>
          <a:noFill/>
        </p:spPr>
        <p:txBody>
          <a:bodyPr wrap="square" rtlCol="0">
            <a:spAutoFit/>
          </a:bodyPr>
          <a:lstStyle/>
          <a:p>
            <a:pPr algn="ctr"/>
            <a:r>
              <a:rPr lang="en-US" sz="2000" b="1" dirty="0" smtClean="0">
                <a:latin typeface="Times New Roman" panose="02020603050405020304" pitchFamily="18" charset="0"/>
                <a:cs typeface="Times New Roman" panose="02020603050405020304" pitchFamily="18" charset="0"/>
              </a:rPr>
              <a:t>Sign of Asthma </a:t>
            </a:r>
            <a:r>
              <a:rPr lang="en-US" sz="2000" b="1" dirty="0" err="1" smtClean="0">
                <a:latin typeface="Times New Roman" panose="02020603050405020304" pitchFamily="18" charset="0"/>
                <a:cs typeface="Times New Roman" panose="02020603050405020304" pitchFamily="18" charset="0"/>
              </a:rPr>
              <a:t>E.g</a:t>
            </a:r>
            <a:r>
              <a:rPr lang="en-US" sz="2000" b="1" dirty="0" smtClean="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cough, wheezing, tightness of </a:t>
            </a:r>
            <a:r>
              <a:rPr lang="en-US" sz="2000" b="1" dirty="0" smtClean="0">
                <a:latin typeface="Times New Roman" panose="02020603050405020304" pitchFamily="18" charset="0"/>
                <a:cs typeface="Times New Roman" panose="02020603050405020304" pitchFamily="18" charset="0"/>
              </a:rPr>
              <a:t>chest</a:t>
            </a:r>
            <a:r>
              <a:rPr lang="en-US" sz="2000" dirty="0"/>
              <a:t> (</a:t>
            </a:r>
            <a:r>
              <a:rPr lang="en-US" sz="2000" b="1" dirty="0">
                <a:solidFill>
                  <a:srgbClr val="FF0000"/>
                </a:solidFill>
              </a:rPr>
              <a:t>Higher is worse</a:t>
            </a:r>
            <a:r>
              <a:rPr lang="en-US" sz="2000" dirty="0"/>
              <a:t>),</a:t>
            </a:r>
            <a:r>
              <a:rPr lang="en-US" sz="2000" b="1" dirty="0" smtClean="0">
                <a:latin typeface="Times New Roman" panose="02020603050405020304" pitchFamily="18" charset="0"/>
                <a:cs typeface="Times New Roman" panose="02020603050405020304" pitchFamily="18" charset="0"/>
              </a:rPr>
              <a:t> </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27477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543800" cy="1143000"/>
          </a:xfrm>
        </p:spPr>
        <p:txBody>
          <a:bodyPr>
            <a:normAutofit fontScale="90000"/>
          </a:bodyPr>
          <a:lstStyle/>
          <a:p>
            <a:r>
              <a:rPr lang="en-US" sz="2800" dirty="0"/>
              <a:t>Linear regression analysis to predict risk factor for </a:t>
            </a:r>
            <a:r>
              <a:rPr lang="en-US" sz="3600" b="1" u="sng" dirty="0">
                <a:solidFill>
                  <a:srgbClr val="FF0000"/>
                </a:solidFill>
              </a:rPr>
              <a:t>Sign or Symptoms </a:t>
            </a:r>
            <a:r>
              <a:rPr lang="en-US" sz="3600" b="1" u="sng" dirty="0" smtClean="0">
                <a:solidFill>
                  <a:srgbClr val="FF0000"/>
                </a:solidFill>
              </a:rPr>
              <a:t>of Asthma</a:t>
            </a:r>
            <a:r>
              <a:rPr lang="en-US" sz="3600" b="1" dirty="0" smtClean="0">
                <a:solidFill>
                  <a:srgbClr val="FF0000"/>
                </a:solidFill>
              </a:rPr>
              <a:t> </a:t>
            </a:r>
            <a:r>
              <a:rPr lang="en-US" sz="2800" b="1" dirty="0" smtClean="0">
                <a:solidFill>
                  <a:srgbClr val="FF0000"/>
                </a:solidFill>
              </a:rPr>
              <a:t>(</a:t>
            </a:r>
            <a:r>
              <a:rPr lang="en-US" sz="2800" dirty="0" smtClean="0"/>
              <a:t>E.g. Wheezing, Chest tightness)</a:t>
            </a:r>
            <a:endParaRPr lang="en-US" sz="2800" dirty="0"/>
          </a:p>
        </p:txBody>
      </p:sp>
      <p:sp>
        <p:nvSpPr>
          <p:cNvPr id="4" name="Slide Number Placeholder 3"/>
          <p:cNvSpPr>
            <a:spLocks noGrp="1"/>
          </p:cNvSpPr>
          <p:nvPr>
            <p:ph type="sldNum" sz="quarter" idx="12"/>
          </p:nvPr>
        </p:nvSpPr>
        <p:spPr/>
        <p:txBody>
          <a:bodyPr/>
          <a:lstStyle/>
          <a:p>
            <a:fld id="{E857CB27-4B9B-43A0-AC36-6C05F3985EF5}" type="slidenum">
              <a:rPr lang="en-US" smtClean="0"/>
              <a:t>41</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47506165"/>
              </p:ext>
            </p:extLst>
          </p:nvPr>
        </p:nvGraphicFramePr>
        <p:xfrm>
          <a:off x="457200" y="1447799"/>
          <a:ext cx="8305799" cy="5018253"/>
        </p:xfrm>
        <a:graphic>
          <a:graphicData uri="http://schemas.openxmlformats.org/drawingml/2006/table">
            <a:tbl>
              <a:tblPr>
                <a:tableStyleId>{5C22544A-7EE6-4342-B048-85BDC9FD1C3A}</a:tableStyleId>
              </a:tblPr>
              <a:tblGrid>
                <a:gridCol w="3733800"/>
                <a:gridCol w="838200"/>
                <a:gridCol w="685800"/>
                <a:gridCol w="835706"/>
                <a:gridCol w="776243"/>
                <a:gridCol w="718025"/>
                <a:gridCol w="718025"/>
              </a:tblGrid>
              <a:tr h="515764">
                <a:tc rowSpan="2">
                  <a:txBody>
                    <a:bodyPr/>
                    <a:lstStyle/>
                    <a:p>
                      <a:pPr algn="ctr" fontAlgn="ctr"/>
                      <a:r>
                        <a:rPr lang="en-US" sz="2000" u="sng" strike="noStrike" dirty="0">
                          <a:solidFill>
                            <a:schemeClr val="tx1"/>
                          </a:solidFill>
                          <a:effectLst/>
                          <a:latin typeface="Times New Roman" panose="02020603050405020304" pitchFamily="18" charset="0"/>
                          <a:cs typeface="Times New Roman" panose="02020603050405020304" pitchFamily="18" charset="0"/>
                        </a:rPr>
                        <a:t>Likelihood for having sign of </a:t>
                      </a:r>
                      <a:r>
                        <a:rPr lang="en-US" sz="2000" u="sng" strike="noStrike" dirty="0" smtClean="0">
                          <a:solidFill>
                            <a:schemeClr val="tx1"/>
                          </a:solidFill>
                          <a:effectLst/>
                          <a:latin typeface="Times New Roman" panose="02020603050405020304" pitchFamily="18" charset="0"/>
                          <a:cs typeface="Times New Roman" panose="02020603050405020304" pitchFamily="18" charset="0"/>
                        </a:rPr>
                        <a:t>Asthma</a:t>
                      </a:r>
                      <a:endParaRPr lang="en-US" sz="2000" b="1"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rowSpan="2">
                  <a:txBody>
                    <a:bodyPr/>
                    <a:lstStyle/>
                    <a:p>
                      <a:pPr algn="ctr" fontAlgn="ctr"/>
                      <a:r>
                        <a:rPr lang="en-US" sz="2000" u="sng" strike="noStrike" dirty="0">
                          <a:solidFill>
                            <a:schemeClr val="tx1"/>
                          </a:solidFill>
                          <a:effectLst/>
                          <a:latin typeface="Times New Roman" panose="02020603050405020304" pitchFamily="18" charset="0"/>
                          <a:cs typeface="Times New Roman" panose="02020603050405020304" pitchFamily="18" charset="0"/>
                        </a:rPr>
                        <a:t>Standardized  Beta</a:t>
                      </a:r>
                      <a:endParaRPr lang="en-US" sz="2000" b="0"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rowSpan="2">
                  <a:txBody>
                    <a:bodyPr/>
                    <a:lstStyle/>
                    <a:p>
                      <a:pPr algn="ctr" fontAlgn="ctr"/>
                      <a:r>
                        <a:rPr lang="en-US" sz="2000" u="sng" strike="noStrike" dirty="0">
                          <a:solidFill>
                            <a:schemeClr val="tx1"/>
                          </a:solidFill>
                          <a:effectLst/>
                          <a:latin typeface="Times New Roman" panose="02020603050405020304" pitchFamily="18" charset="0"/>
                          <a:cs typeface="Times New Roman" panose="02020603050405020304" pitchFamily="18" charset="0"/>
                        </a:rPr>
                        <a:t>t</a:t>
                      </a:r>
                      <a:endParaRPr lang="en-US" sz="2000" b="0"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rowSpan="2">
                  <a:txBody>
                    <a:bodyPr/>
                    <a:lstStyle/>
                    <a:p>
                      <a:pPr algn="ctr" fontAlgn="ctr"/>
                      <a:r>
                        <a:rPr lang="en-US" sz="2000" b="1" u="sng" strike="noStrike" dirty="0">
                          <a:solidFill>
                            <a:srgbClr val="FF0000"/>
                          </a:solidFill>
                          <a:effectLst/>
                          <a:latin typeface="Times New Roman" panose="02020603050405020304" pitchFamily="18" charset="0"/>
                          <a:cs typeface="Times New Roman" panose="02020603050405020304" pitchFamily="18" charset="0"/>
                        </a:rPr>
                        <a:t>Sig</a:t>
                      </a:r>
                      <a:r>
                        <a:rPr lang="en-US" sz="2000" u="sng" strike="noStrike" dirty="0">
                          <a:solidFill>
                            <a:schemeClr val="tx1"/>
                          </a:solidFill>
                          <a:effectLst/>
                          <a:latin typeface="Times New Roman" panose="02020603050405020304" pitchFamily="18" charset="0"/>
                          <a:cs typeface="Times New Roman" panose="02020603050405020304" pitchFamily="18" charset="0"/>
                        </a:rPr>
                        <a:t>.</a:t>
                      </a:r>
                      <a:endParaRPr lang="en-US" sz="2000" b="0"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gridSpan="2">
                  <a:txBody>
                    <a:bodyPr/>
                    <a:lstStyle/>
                    <a:p>
                      <a:pPr algn="ctr" fontAlgn="ctr"/>
                      <a:r>
                        <a:rPr lang="en-US" sz="2000" u="sng" strike="noStrike" dirty="0">
                          <a:solidFill>
                            <a:schemeClr val="tx1"/>
                          </a:solidFill>
                          <a:effectLst/>
                        </a:rPr>
                        <a:t>95.0% C. for B</a:t>
                      </a:r>
                      <a:endParaRPr lang="en-US" sz="2000" b="0" i="0" u="sng" strike="noStrike" dirty="0">
                        <a:solidFill>
                          <a:schemeClr val="tx1"/>
                        </a:solidFill>
                        <a:effectLst/>
                        <a:latin typeface="Times New Roman"/>
                      </a:endParaRPr>
                    </a:p>
                  </a:txBody>
                  <a:tcPr marL="7620" marR="7620" marT="7620" marB="0" anchor="ctr"/>
                </a:tc>
                <a:tc hMerge="1">
                  <a:txBody>
                    <a:bodyPr/>
                    <a:lstStyle/>
                    <a:p>
                      <a:endParaRPr lang="en-US"/>
                    </a:p>
                  </a:txBody>
                  <a:tcPr/>
                </a:tc>
                <a:tc rowSpan="2">
                  <a:txBody>
                    <a:bodyPr/>
                    <a:lstStyle/>
                    <a:p>
                      <a:pPr algn="ctr" fontAlgn="ctr"/>
                      <a:r>
                        <a:rPr lang="en-US" sz="2000" u="sng" strike="noStrike" dirty="0">
                          <a:solidFill>
                            <a:schemeClr val="tx1"/>
                          </a:solidFill>
                          <a:effectLst/>
                          <a:latin typeface="Times New Roman" panose="02020603050405020304" pitchFamily="18" charset="0"/>
                          <a:cs typeface="Times New Roman" panose="02020603050405020304" pitchFamily="18" charset="0"/>
                        </a:rPr>
                        <a:t>Partial</a:t>
                      </a:r>
                      <a:endParaRPr lang="en-US" sz="2000" b="0"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r>
              <a:tr h="515764">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2000" u="sng" strike="noStrike" dirty="0">
                          <a:solidFill>
                            <a:schemeClr val="tx1"/>
                          </a:solidFill>
                          <a:effectLst/>
                          <a:latin typeface="Times New Roman" panose="02020603050405020304" pitchFamily="18" charset="0"/>
                          <a:cs typeface="Times New Roman" panose="02020603050405020304" pitchFamily="18" charset="0"/>
                        </a:rPr>
                        <a:t>Lower </a:t>
                      </a:r>
                      <a:endParaRPr lang="en-US" sz="2000" b="0"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sng" strike="noStrike" dirty="0">
                          <a:solidFill>
                            <a:schemeClr val="tx1"/>
                          </a:solidFill>
                          <a:effectLst/>
                          <a:latin typeface="Times New Roman" panose="02020603050405020304" pitchFamily="18" charset="0"/>
                          <a:cs typeface="Times New Roman" panose="02020603050405020304" pitchFamily="18" charset="0"/>
                        </a:rPr>
                        <a:t>Upper </a:t>
                      </a:r>
                      <a:endParaRPr lang="en-US" sz="2000" b="0" i="0" u="sng"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vMerge="1">
                  <a:txBody>
                    <a:bodyPr/>
                    <a:lstStyle/>
                    <a:p>
                      <a:endParaRPr lang="en-US"/>
                    </a:p>
                  </a:txBody>
                  <a:tcPr/>
                </a:tc>
              </a:tr>
              <a:tr h="1025873">
                <a:tc>
                  <a:txBody>
                    <a:bodyPr/>
                    <a:lstStyle/>
                    <a:p>
                      <a:pPr algn="l"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Expose to </a:t>
                      </a:r>
                      <a:r>
                        <a:rPr lang="en-US" sz="2800" u="none" strike="noStrike" dirty="0">
                          <a:solidFill>
                            <a:schemeClr val="tx1"/>
                          </a:solidFill>
                          <a:effectLst/>
                          <a:latin typeface="Times New Roman" panose="02020603050405020304" pitchFamily="18" charset="0"/>
                          <a:cs typeface="Times New Roman" panose="02020603050405020304" pitchFamily="18" charset="0"/>
                        </a:rPr>
                        <a:t>home </a:t>
                      </a:r>
                      <a:r>
                        <a:rPr lang="en-US" sz="2800" b="1" u="sng" strike="noStrike" dirty="0">
                          <a:solidFill>
                            <a:srgbClr val="FF0000"/>
                          </a:solidFill>
                          <a:effectLst/>
                          <a:latin typeface="Times New Roman" panose="02020603050405020304" pitchFamily="18" charset="0"/>
                          <a:cs typeface="Times New Roman" panose="02020603050405020304" pitchFamily="18" charset="0"/>
                        </a:rPr>
                        <a:t>celling</a:t>
                      </a:r>
                      <a:r>
                        <a:rPr lang="en-US" sz="2800" u="none" strike="noStrike" dirty="0">
                          <a:solidFill>
                            <a:schemeClr val="tx1"/>
                          </a:solidFill>
                          <a:effectLst/>
                          <a:latin typeface="Times New Roman" panose="02020603050405020304" pitchFamily="18" charset="0"/>
                          <a:cs typeface="Times New Roman" panose="02020603050405020304" pitchFamily="18" charset="0"/>
                        </a:rPr>
                        <a:t> </a:t>
                      </a:r>
                      <a:r>
                        <a:rPr lang="en-US" sz="2000" u="none" strike="noStrike" dirty="0">
                          <a:solidFill>
                            <a:schemeClr val="tx1"/>
                          </a:solidFill>
                          <a:effectLst/>
                          <a:latin typeface="Times New Roman" panose="02020603050405020304" pitchFamily="18" charset="0"/>
                          <a:cs typeface="Times New Roman" panose="02020603050405020304" pitchFamily="18" charset="0"/>
                        </a:rPr>
                        <a:t>problems E.g. Peeling paint, </a:t>
                      </a:r>
                      <a:r>
                        <a:rPr lang="en-US" sz="2000" u="none" strike="noStrike" dirty="0" smtClean="0">
                          <a:solidFill>
                            <a:schemeClr val="tx1"/>
                          </a:solidFill>
                          <a:effectLst/>
                          <a:latin typeface="Times New Roman" panose="02020603050405020304" pitchFamily="18" charset="0"/>
                          <a:cs typeface="Times New Roman" panose="02020603050405020304" pitchFamily="18" charset="0"/>
                        </a:rPr>
                        <a:t>  Visible </a:t>
                      </a:r>
                      <a:r>
                        <a:rPr lang="en-US" sz="2000" u="none" strike="noStrike" dirty="0">
                          <a:solidFill>
                            <a:schemeClr val="tx1"/>
                          </a:solidFill>
                          <a:effectLst/>
                          <a:latin typeface="Times New Roman" panose="02020603050405020304" pitchFamily="18" charset="0"/>
                          <a:cs typeface="Times New Roman" panose="02020603050405020304" pitchFamily="18" charset="0"/>
                        </a:rPr>
                        <a:t>mold </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rgbClr val="FF0000"/>
                          </a:solidFill>
                          <a:effectLst/>
                          <a:latin typeface="Times New Roman" panose="02020603050405020304" pitchFamily="18" charset="0"/>
                          <a:cs typeface="Times New Roman" panose="02020603050405020304" pitchFamily="18" charset="0"/>
                        </a:rPr>
                        <a:t>-0.65</a:t>
                      </a:r>
                      <a:endParaRPr lang="en-US" sz="20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-2.36</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b="1" u="none" strike="noStrike" dirty="0">
                          <a:solidFill>
                            <a:srgbClr val="FF0000"/>
                          </a:solidFill>
                          <a:effectLst/>
                          <a:latin typeface="Times New Roman" panose="02020603050405020304" pitchFamily="18" charset="0"/>
                          <a:cs typeface="Times New Roman" panose="02020603050405020304" pitchFamily="18" charset="0"/>
                        </a:rPr>
                        <a:t>0.02</a:t>
                      </a:r>
                      <a:endParaRPr lang="en-US" sz="20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-2.29</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-0.19</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-0.30</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r>
              <a:tr h="783962">
                <a:tc>
                  <a:txBody>
                    <a:bodyPr/>
                    <a:lstStyle/>
                    <a:p>
                      <a:pPr algn="l"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Expose to </a:t>
                      </a:r>
                      <a:r>
                        <a:rPr lang="en-US" sz="2800" b="1" u="sng" strike="noStrike" dirty="0" smtClean="0">
                          <a:solidFill>
                            <a:srgbClr val="FF0000"/>
                          </a:solidFill>
                          <a:effectLst/>
                          <a:latin typeface="Times New Roman" panose="02020603050405020304" pitchFamily="18" charset="0"/>
                          <a:cs typeface="Times New Roman" panose="02020603050405020304" pitchFamily="18" charset="0"/>
                        </a:rPr>
                        <a:t>physical </a:t>
                      </a:r>
                      <a:r>
                        <a:rPr lang="en-US" sz="2800" b="1" u="sng" strike="noStrike" dirty="0">
                          <a:solidFill>
                            <a:srgbClr val="FF0000"/>
                          </a:solidFill>
                          <a:effectLst/>
                          <a:latin typeface="Times New Roman" panose="02020603050405020304" pitchFamily="18" charset="0"/>
                          <a:cs typeface="Times New Roman" panose="02020603050405020304" pitchFamily="18" charset="0"/>
                        </a:rPr>
                        <a:t>environment </a:t>
                      </a:r>
                      <a:r>
                        <a:rPr lang="en-US" sz="2000" u="none" strike="noStrike" dirty="0">
                          <a:solidFill>
                            <a:schemeClr val="tx1"/>
                          </a:solidFill>
                          <a:effectLst/>
                          <a:latin typeface="Times New Roman" panose="02020603050405020304" pitchFamily="18" charset="0"/>
                          <a:cs typeface="Times New Roman" panose="02020603050405020304" pitchFamily="18" charset="0"/>
                        </a:rPr>
                        <a:t>in the home</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0.53</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1.95</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b="1" u="none" strike="noStrike" dirty="0">
                          <a:solidFill>
                            <a:srgbClr val="FF0000"/>
                          </a:solidFill>
                          <a:effectLst/>
                          <a:latin typeface="Times New Roman" panose="02020603050405020304" pitchFamily="18" charset="0"/>
                          <a:cs typeface="Times New Roman" panose="02020603050405020304" pitchFamily="18" charset="0"/>
                        </a:rPr>
                        <a:t>0.06</a:t>
                      </a:r>
                      <a:endParaRPr lang="en-US" sz="20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-0.01</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1.00</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0.25</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r>
              <a:tr h="843891">
                <a:tc>
                  <a:txBody>
                    <a:bodyPr/>
                    <a:lstStyle/>
                    <a:p>
                      <a:pPr algn="l"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Expose to </a:t>
                      </a:r>
                      <a:r>
                        <a:rPr lang="en-US" sz="2800" u="sng" strike="noStrike"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air </a:t>
                      </a:r>
                      <a:r>
                        <a:rPr lang="en-US" sz="2800" u="sng" strike="noStrike"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quality</a:t>
                      </a:r>
                      <a:r>
                        <a:rPr lang="en-US" sz="2000" u="sng" strike="noStrike"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000" u="none" strike="noStrike" dirty="0">
                          <a:solidFill>
                            <a:schemeClr val="tx1"/>
                          </a:solidFill>
                          <a:effectLst/>
                          <a:latin typeface="Times New Roman" panose="02020603050405020304" pitchFamily="18" charset="0"/>
                          <a:cs typeface="Times New Roman" panose="02020603050405020304" pitchFamily="18" charset="0"/>
                        </a:rPr>
                        <a:t>E.g. Bad odor, Black particles</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0.29</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2.33</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b="1" u="none" strike="noStrike" dirty="0">
                          <a:solidFill>
                            <a:srgbClr val="FF0000"/>
                          </a:solidFill>
                          <a:effectLst/>
                          <a:latin typeface="Times New Roman" panose="02020603050405020304" pitchFamily="18" charset="0"/>
                          <a:cs typeface="Times New Roman" panose="02020603050405020304" pitchFamily="18" charset="0"/>
                        </a:rPr>
                        <a:t>0.02</a:t>
                      </a:r>
                      <a:endParaRPr lang="en-US" sz="20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0.02</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0.31</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2000" u="none" strike="noStrike" dirty="0">
                          <a:solidFill>
                            <a:schemeClr val="tx1"/>
                          </a:solidFill>
                          <a:effectLst/>
                          <a:latin typeface="Times New Roman" panose="02020603050405020304" pitchFamily="18" charset="0"/>
                          <a:cs typeface="Times New Roman" panose="02020603050405020304" pitchFamily="18" charset="0"/>
                        </a:rPr>
                        <a:t>0.29</a:t>
                      </a:r>
                      <a:endParaRPr lang="en-US" sz="20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7620" marR="7620" marT="7620" marB="0" anchor="ctr"/>
                </a:tc>
              </a:tr>
              <a:tr h="1237834">
                <a:tc gridSpan="7">
                  <a:txBody>
                    <a:bodyPr/>
                    <a:lstStyle/>
                    <a:p>
                      <a:pPr algn="l" fontAlgn="ctr"/>
                      <a:r>
                        <a:rPr lang="en-US" sz="1400" b="1" u="sng" strike="noStrike" dirty="0" smtClean="0">
                          <a:solidFill>
                            <a:schemeClr val="tx1"/>
                          </a:solidFill>
                          <a:effectLst/>
                        </a:rPr>
                        <a:t>Variables </a:t>
                      </a:r>
                      <a:r>
                        <a:rPr lang="en-US" sz="1400" b="1" u="sng" strike="noStrike" dirty="0">
                          <a:solidFill>
                            <a:schemeClr val="tx1"/>
                          </a:solidFill>
                          <a:effectLst/>
                        </a:rPr>
                        <a:t>in equation: </a:t>
                      </a:r>
                      <a:r>
                        <a:rPr lang="en-US" sz="1400" u="none" strike="noStrike" dirty="0">
                          <a:solidFill>
                            <a:schemeClr val="tx1"/>
                          </a:solidFill>
                          <a:effectLst/>
                        </a:rPr>
                        <a:t>Air quality, Environmental agents, Living close to factories, Different agents, Home celling, </a:t>
                      </a:r>
                      <a:r>
                        <a:rPr lang="en-US" sz="1400" u="none" strike="noStrike" dirty="0" smtClean="0">
                          <a:solidFill>
                            <a:schemeClr val="tx1"/>
                          </a:solidFill>
                          <a:effectLst/>
                        </a:rPr>
                        <a:t>Home </a:t>
                      </a:r>
                      <a:r>
                        <a:rPr lang="en-US" sz="1400" u="none" strike="noStrike" dirty="0">
                          <a:solidFill>
                            <a:schemeClr val="tx1"/>
                          </a:solidFill>
                          <a:effectLst/>
                        </a:rPr>
                        <a:t>wall, physical home environment, and triggers</a:t>
                      </a:r>
                      <a:endParaRPr lang="en-US" sz="1400" b="0" i="0" u="none" strike="noStrike" dirty="0">
                        <a:solidFill>
                          <a:schemeClr val="tx1"/>
                        </a:solidFill>
                        <a:effectLst/>
                        <a:latin typeface="Times New Roman"/>
                      </a:endParaRPr>
                    </a:p>
                  </a:txBody>
                  <a:tcPr marL="7620" marR="7620" marT="762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40396381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467600" cy="1143000"/>
          </a:xfrm>
        </p:spPr>
        <p:txBody>
          <a:bodyPr>
            <a:normAutofit fontScale="90000"/>
          </a:bodyPr>
          <a:lstStyle/>
          <a:p>
            <a:r>
              <a:rPr lang="en-US" dirty="0" smtClean="0"/>
              <a:t>% of participants </a:t>
            </a:r>
            <a:r>
              <a:rPr lang="en-US" b="1" u="sng" dirty="0">
                <a:solidFill>
                  <a:srgbClr val="FF0000"/>
                </a:solidFill>
              </a:rPr>
              <a:t>U</a:t>
            </a:r>
            <a:r>
              <a:rPr lang="en-US" b="1" u="sng" dirty="0" smtClean="0">
                <a:solidFill>
                  <a:srgbClr val="FF0000"/>
                </a:solidFill>
              </a:rPr>
              <a:t>se Asthma </a:t>
            </a:r>
            <a:r>
              <a:rPr lang="en-US" b="1" u="sng" dirty="0">
                <a:solidFill>
                  <a:srgbClr val="FF0000"/>
                </a:solidFill>
              </a:rPr>
              <a:t>D</a:t>
            </a:r>
            <a:r>
              <a:rPr lang="en-US" b="1" u="sng" dirty="0" smtClean="0">
                <a:solidFill>
                  <a:srgbClr val="FF0000"/>
                </a:solidFill>
              </a:rPr>
              <a:t>rugs </a:t>
            </a:r>
            <a:r>
              <a:rPr lang="en-US" dirty="0" smtClean="0"/>
              <a:t>during the last three months </a:t>
            </a:r>
            <a:r>
              <a:rPr lang="en-US" dirty="0"/>
              <a:t>with t-test between Summer and Winter (</a:t>
            </a:r>
            <a:r>
              <a:rPr lang="en-US" dirty="0">
                <a:solidFill>
                  <a:srgbClr val="FF0000"/>
                </a:solidFill>
              </a:rPr>
              <a:t>P=n.s</a:t>
            </a:r>
            <a:r>
              <a:rPr lang="en-US" dirty="0"/>
              <a:t>)</a:t>
            </a:r>
          </a:p>
        </p:txBody>
      </p:sp>
      <p:sp>
        <p:nvSpPr>
          <p:cNvPr id="3" name="Slide Number Placeholder 2"/>
          <p:cNvSpPr>
            <a:spLocks noGrp="1"/>
          </p:cNvSpPr>
          <p:nvPr>
            <p:ph type="sldNum" sz="quarter" idx="12"/>
          </p:nvPr>
        </p:nvSpPr>
        <p:spPr/>
        <p:txBody>
          <a:bodyPr/>
          <a:lstStyle/>
          <a:p>
            <a:fld id="{E857CB27-4B9B-43A0-AC36-6C05F3985EF5}" type="slidenum">
              <a:rPr lang="en-US" smtClean="0"/>
              <a:t>42</a:t>
            </a:fld>
            <a:endParaRPr lang="en-US"/>
          </a:p>
        </p:txBody>
      </p:sp>
      <p:graphicFrame>
        <p:nvGraphicFramePr>
          <p:cNvPr id="7" name="Chart 6"/>
          <p:cNvGraphicFramePr>
            <a:graphicFrameLocks/>
          </p:cNvGraphicFramePr>
          <p:nvPr>
            <p:extLst>
              <p:ext uri="{D42A27DB-BD31-4B8C-83A1-F6EECF244321}">
                <p14:modId xmlns:p14="http://schemas.microsoft.com/office/powerpoint/2010/main" val="1422511501"/>
              </p:ext>
            </p:extLst>
          </p:nvPr>
        </p:nvGraphicFramePr>
        <p:xfrm>
          <a:off x="304800" y="1447800"/>
          <a:ext cx="8534400"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158510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696200" cy="1524000"/>
          </a:xfrm>
        </p:spPr>
        <p:txBody>
          <a:bodyPr>
            <a:normAutofit fontScale="90000"/>
          </a:bodyPr>
          <a:lstStyle/>
          <a:p>
            <a:r>
              <a:rPr lang="en-US" dirty="0"/>
              <a:t>% of participants </a:t>
            </a:r>
            <a:r>
              <a:rPr lang="en-US" b="1" dirty="0">
                <a:solidFill>
                  <a:srgbClr val="FF0000"/>
                </a:solidFill>
              </a:rPr>
              <a:t>use </a:t>
            </a:r>
            <a:r>
              <a:rPr lang="en-US" sz="4000" b="1" u="sng" dirty="0">
                <a:solidFill>
                  <a:srgbClr val="FF0000"/>
                </a:solidFill>
              </a:rPr>
              <a:t>Inhaler </a:t>
            </a:r>
            <a:r>
              <a:rPr lang="en-US" sz="4000" b="1" u="sng" dirty="0">
                <a:solidFill>
                  <a:srgbClr val="00B0F0"/>
                </a:solidFill>
              </a:rPr>
              <a:t>without</a:t>
            </a:r>
            <a:r>
              <a:rPr lang="en-US" sz="4000" b="1" u="sng" dirty="0">
                <a:solidFill>
                  <a:srgbClr val="FF0000"/>
                </a:solidFill>
              </a:rPr>
              <a:t> Corticosteroids</a:t>
            </a:r>
            <a:r>
              <a:rPr lang="en-US" sz="4000" b="1" dirty="0">
                <a:solidFill>
                  <a:srgbClr val="FF0000"/>
                </a:solidFill>
              </a:rPr>
              <a:t> </a:t>
            </a:r>
            <a:r>
              <a:rPr lang="en-US" dirty="0"/>
              <a:t>during the last three months with t-test between Summer and Winter </a:t>
            </a:r>
            <a:r>
              <a:rPr lang="en-US" b="1" dirty="0"/>
              <a:t>(</a:t>
            </a:r>
            <a:r>
              <a:rPr lang="en-US" b="1" dirty="0">
                <a:solidFill>
                  <a:srgbClr val="FF0000"/>
                </a:solidFill>
              </a:rPr>
              <a:t>P&lt;,002</a:t>
            </a:r>
            <a:r>
              <a:rPr lang="en-US" dirty="0"/>
              <a:t>)</a:t>
            </a:r>
          </a:p>
        </p:txBody>
      </p:sp>
      <p:sp>
        <p:nvSpPr>
          <p:cNvPr id="3" name="Slide Number Placeholder 2"/>
          <p:cNvSpPr>
            <a:spLocks noGrp="1"/>
          </p:cNvSpPr>
          <p:nvPr>
            <p:ph type="sldNum" sz="quarter" idx="12"/>
          </p:nvPr>
        </p:nvSpPr>
        <p:spPr/>
        <p:txBody>
          <a:bodyPr/>
          <a:lstStyle/>
          <a:p>
            <a:fld id="{E857CB27-4B9B-43A0-AC36-6C05F3985EF5}" type="slidenum">
              <a:rPr lang="en-US" smtClean="0"/>
              <a:t>43</a:t>
            </a:fld>
            <a:endParaRPr lang="en-US"/>
          </a:p>
        </p:txBody>
      </p:sp>
      <p:graphicFrame>
        <p:nvGraphicFramePr>
          <p:cNvPr id="4" name="Chart 3"/>
          <p:cNvGraphicFramePr>
            <a:graphicFrameLocks/>
          </p:cNvGraphicFramePr>
          <p:nvPr>
            <p:extLst>
              <p:ext uri="{D42A27DB-BD31-4B8C-83A1-F6EECF244321}">
                <p14:modId xmlns:p14="http://schemas.microsoft.com/office/powerpoint/2010/main" val="1552505140"/>
              </p:ext>
            </p:extLst>
          </p:nvPr>
        </p:nvGraphicFramePr>
        <p:xfrm>
          <a:off x="228600" y="1828800"/>
          <a:ext cx="8382000" cy="4419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572735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7467600" cy="1524000"/>
          </a:xfrm>
        </p:spPr>
        <p:txBody>
          <a:bodyPr>
            <a:normAutofit fontScale="90000"/>
          </a:bodyPr>
          <a:lstStyle/>
          <a:p>
            <a:r>
              <a:rPr lang="en-US" dirty="0"/>
              <a:t>% of participants </a:t>
            </a:r>
            <a:r>
              <a:rPr lang="en-US" b="1" dirty="0">
                <a:solidFill>
                  <a:srgbClr val="FF0000"/>
                </a:solidFill>
              </a:rPr>
              <a:t>use </a:t>
            </a:r>
            <a:r>
              <a:rPr lang="en-US" sz="4000" b="1" u="sng" dirty="0" smtClean="0">
                <a:solidFill>
                  <a:srgbClr val="FF0000"/>
                </a:solidFill>
              </a:rPr>
              <a:t>Inhaler </a:t>
            </a:r>
            <a:r>
              <a:rPr lang="en-US" sz="4000" b="1" u="sng" dirty="0" smtClean="0">
                <a:solidFill>
                  <a:srgbClr val="00B0F0"/>
                </a:solidFill>
              </a:rPr>
              <a:t>with</a:t>
            </a:r>
            <a:r>
              <a:rPr lang="en-US" sz="4000" b="1" u="sng" dirty="0" smtClean="0">
                <a:solidFill>
                  <a:srgbClr val="FF0000"/>
                </a:solidFill>
              </a:rPr>
              <a:t> Corticosteroids</a:t>
            </a:r>
            <a:r>
              <a:rPr lang="en-US" b="1" u="sng" dirty="0" smtClean="0">
                <a:solidFill>
                  <a:srgbClr val="FF0000"/>
                </a:solidFill>
              </a:rPr>
              <a:t> </a:t>
            </a:r>
            <a:r>
              <a:rPr lang="en-US" dirty="0" smtClean="0"/>
              <a:t>during </a:t>
            </a:r>
            <a:r>
              <a:rPr lang="en-US" dirty="0"/>
              <a:t>the last three months with t-test between </a:t>
            </a:r>
            <a:r>
              <a:rPr lang="en-US" dirty="0" smtClean="0"/>
              <a:t>Summer and Winter (</a:t>
            </a:r>
            <a:r>
              <a:rPr lang="en-US" dirty="0" smtClean="0">
                <a:solidFill>
                  <a:srgbClr val="FF0000"/>
                </a:solidFill>
              </a:rPr>
              <a:t>P=n.s</a:t>
            </a:r>
            <a:r>
              <a:rPr lang="en-US" dirty="0" smtClean="0"/>
              <a:t>)</a:t>
            </a:r>
            <a:endParaRPr lang="en-US" dirty="0"/>
          </a:p>
        </p:txBody>
      </p:sp>
      <p:sp>
        <p:nvSpPr>
          <p:cNvPr id="3" name="Slide Number Placeholder 2"/>
          <p:cNvSpPr>
            <a:spLocks noGrp="1"/>
          </p:cNvSpPr>
          <p:nvPr>
            <p:ph type="sldNum" sz="quarter" idx="12"/>
          </p:nvPr>
        </p:nvSpPr>
        <p:spPr/>
        <p:txBody>
          <a:bodyPr/>
          <a:lstStyle/>
          <a:p>
            <a:fld id="{E857CB27-4B9B-43A0-AC36-6C05F3985EF5}" type="slidenum">
              <a:rPr lang="en-US" smtClean="0"/>
              <a:t>44</a:t>
            </a:fld>
            <a:endParaRPr lang="en-US"/>
          </a:p>
        </p:txBody>
      </p:sp>
      <p:graphicFrame>
        <p:nvGraphicFramePr>
          <p:cNvPr id="6" name="Chart 5"/>
          <p:cNvGraphicFramePr>
            <a:graphicFrameLocks/>
          </p:cNvGraphicFramePr>
          <p:nvPr>
            <p:extLst>
              <p:ext uri="{D42A27DB-BD31-4B8C-83A1-F6EECF244321}">
                <p14:modId xmlns:p14="http://schemas.microsoft.com/office/powerpoint/2010/main" val="1458386603"/>
              </p:ext>
            </p:extLst>
          </p:nvPr>
        </p:nvGraphicFramePr>
        <p:xfrm>
          <a:off x="304800" y="1828800"/>
          <a:ext cx="8305800" cy="4267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200050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52400"/>
            <a:ext cx="7467600" cy="1524000"/>
          </a:xfrm>
        </p:spPr>
        <p:txBody>
          <a:bodyPr>
            <a:normAutofit fontScale="90000"/>
          </a:bodyPr>
          <a:lstStyle/>
          <a:p>
            <a:pPr algn="justLow"/>
            <a:r>
              <a:rPr lang="en-US" altLang="en-US" dirty="0">
                <a:solidFill>
                  <a:prstClr val="black"/>
                </a:solidFill>
              </a:rPr>
              <a:t>Mean(SD) value </a:t>
            </a:r>
            <a:r>
              <a:rPr lang="en-US" altLang="en-US" dirty="0" smtClean="0">
                <a:solidFill>
                  <a:prstClr val="black"/>
                </a:solidFill>
              </a:rPr>
              <a:t>of </a:t>
            </a:r>
            <a:r>
              <a:rPr lang="en-US" sz="4000" b="1" dirty="0" smtClean="0">
                <a:solidFill>
                  <a:srgbClr val="FF0000"/>
                </a:solidFill>
              </a:rPr>
              <a:t>FEV</a:t>
            </a:r>
            <a:r>
              <a:rPr lang="en-US" sz="4000" b="1" baseline="-25000" dirty="0" smtClean="0">
                <a:solidFill>
                  <a:srgbClr val="FF0000"/>
                </a:solidFill>
              </a:rPr>
              <a:t>1</a:t>
            </a:r>
            <a:r>
              <a:rPr lang="en-US" b="1" dirty="0">
                <a:solidFill>
                  <a:srgbClr val="FF0000"/>
                </a:solidFill>
              </a:rPr>
              <a:t> </a:t>
            </a:r>
            <a:r>
              <a:rPr lang="en-US" dirty="0" smtClean="0"/>
              <a:t>(</a:t>
            </a:r>
            <a:r>
              <a:rPr lang="en-US" b="1" dirty="0" smtClean="0"/>
              <a:t>Best / Predictor</a:t>
            </a:r>
            <a:r>
              <a:rPr lang="en-US" dirty="0" smtClean="0"/>
              <a:t>)</a:t>
            </a:r>
            <a:r>
              <a:rPr lang="en-US" altLang="en-US" dirty="0" smtClean="0"/>
              <a:t> </a:t>
            </a:r>
            <a:r>
              <a:rPr lang="en-US" altLang="en-US" dirty="0">
                <a:solidFill>
                  <a:prstClr val="black"/>
                </a:solidFill>
              </a:rPr>
              <a:t>with t-test between Summer &amp; Winter  </a:t>
            </a:r>
            <a:r>
              <a:rPr lang="en-US" altLang="en-US" b="1" dirty="0">
                <a:solidFill>
                  <a:srgbClr val="FF0000"/>
                </a:solidFill>
              </a:rPr>
              <a:t>(</a:t>
            </a:r>
            <a:r>
              <a:rPr lang="en-US" altLang="en-US" b="1" dirty="0" smtClean="0">
                <a:solidFill>
                  <a:srgbClr val="FF0000"/>
                </a:solidFill>
              </a:rPr>
              <a:t>P=n.s) </a:t>
            </a:r>
            <a:r>
              <a:rPr lang="en-US" altLang="en-US" dirty="0">
                <a:solidFill>
                  <a:prstClr val="black"/>
                </a:solidFill>
              </a:rPr>
              <a:t>for Asthmatic Study Population</a:t>
            </a:r>
            <a:endParaRPr lang="en-US" dirty="0"/>
          </a:p>
        </p:txBody>
      </p:sp>
      <p:sp>
        <p:nvSpPr>
          <p:cNvPr id="5" name="Slide Number Placeholder 4"/>
          <p:cNvSpPr>
            <a:spLocks noGrp="1"/>
          </p:cNvSpPr>
          <p:nvPr>
            <p:ph type="sldNum" sz="quarter" idx="12"/>
          </p:nvPr>
        </p:nvSpPr>
        <p:spPr/>
        <p:txBody>
          <a:bodyPr/>
          <a:lstStyle/>
          <a:p>
            <a:fld id="{E857CB27-4B9B-43A0-AC36-6C05F3985EF5}" type="slidenum">
              <a:rPr lang="en-US" smtClean="0"/>
              <a:t>45</a:t>
            </a:fld>
            <a:endParaRPr lang="en-US"/>
          </a:p>
        </p:txBody>
      </p:sp>
      <p:graphicFrame>
        <p:nvGraphicFramePr>
          <p:cNvPr id="6" name="Chart 5"/>
          <p:cNvGraphicFramePr>
            <a:graphicFrameLocks/>
          </p:cNvGraphicFramePr>
          <p:nvPr>
            <p:extLst>
              <p:ext uri="{D42A27DB-BD31-4B8C-83A1-F6EECF244321}">
                <p14:modId xmlns:p14="http://schemas.microsoft.com/office/powerpoint/2010/main" val="1161682982"/>
              </p:ext>
            </p:extLst>
          </p:nvPr>
        </p:nvGraphicFramePr>
        <p:xfrm>
          <a:off x="304800" y="1981200"/>
          <a:ext cx="8153400" cy="3886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079751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543800" cy="914400"/>
          </a:xfrm>
        </p:spPr>
        <p:txBody>
          <a:bodyPr>
            <a:normAutofit fontScale="90000"/>
          </a:bodyPr>
          <a:lstStyle/>
          <a:p>
            <a:r>
              <a:rPr lang="en-US" sz="2800" dirty="0" smtClean="0"/>
              <a:t>Linear regression to Predicted Risk Factor for </a:t>
            </a:r>
            <a:r>
              <a:rPr lang="en-US" sz="2800" b="1" dirty="0" smtClean="0">
                <a:solidFill>
                  <a:srgbClr val="FF0000"/>
                </a:solidFill>
              </a:rPr>
              <a:t>FEV</a:t>
            </a:r>
            <a:r>
              <a:rPr lang="en-US" sz="2800" b="1" baseline="-25000" dirty="0" smtClean="0">
                <a:solidFill>
                  <a:srgbClr val="FF0000"/>
                </a:solidFill>
              </a:rPr>
              <a:t>1</a:t>
            </a:r>
            <a:r>
              <a:rPr lang="en-US" sz="2800" baseline="-25000" dirty="0" smtClean="0">
                <a:solidFill>
                  <a:srgbClr val="FF0000"/>
                </a:solidFill>
              </a:rPr>
              <a:t> </a:t>
            </a:r>
            <a:r>
              <a:rPr lang="en-US" sz="2800" dirty="0"/>
              <a:t>changes (</a:t>
            </a:r>
            <a:r>
              <a:rPr lang="en-US" sz="2800" dirty="0" smtClean="0"/>
              <a:t>Sumer -Winter) </a:t>
            </a:r>
            <a:endParaRPr lang="en-US" sz="2800" baseline="-25000" dirty="0"/>
          </a:p>
        </p:txBody>
      </p:sp>
      <p:sp>
        <p:nvSpPr>
          <p:cNvPr id="4" name="Slide Number Placeholder 3"/>
          <p:cNvSpPr>
            <a:spLocks noGrp="1"/>
          </p:cNvSpPr>
          <p:nvPr>
            <p:ph type="sldNum" sz="quarter" idx="12"/>
          </p:nvPr>
        </p:nvSpPr>
        <p:spPr/>
        <p:txBody>
          <a:bodyPr/>
          <a:lstStyle/>
          <a:p>
            <a:fld id="{E857CB27-4B9B-43A0-AC36-6C05F3985EF5}" type="slidenum">
              <a:rPr lang="en-US" smtClean="0"/>
              <a:t>46</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980401421"/>
              </p:ext>
            </p:extLst>
          </p:nvPr>
        </p:nvGraphicFramePr>
        <p:xfrm>
          <a:off x="304800" y="1066092"/>
          <a:ext cx="8305801" cy="4862268"/>
        </p:xfrm>
        <a:graphic>
          <a:graphicData uri="http://schemas.openxmlformats.org/drawingml/2006/table">
            <a:tbl>
              <a:tblPr>
                <a:tableStyleId>{5C22544A-7EE6-4342-B048-85BDC9FD1C3A}</a:tableStyleId>
              </a:tblPr>
              <a:tblGrid>
                <a:gridCol w="3733800"/>
                <a:gridCol w="1633629"/>
                <a:gridCol w="1077403"/>
                <a:gridCol w="940280"/>
                <a:gridCol w="920689"/>
              </a:tblGrid>
              <a:tr h="881709">
                <a:tc>
                  <a:txBody>
                    <a:bodyPr/>
                    <a:lstStyle/>
                    <a:p>
                      <a:pPr algn="l" fontAlgn="ctr"/>
                      <a:r>
                        <a:rPr lang="en-US" sz="1800" b="1" u="none" strike="noStrike" dirty="0" smtClean="0">
                          <a:solidFill>
                            <a:srgbClr val="FF0000"/>
                          </a:solidFill>
                          <a:effectLst/>
                          <a:latin typeface="Times New Roman" panose="02020603050405020304" pitchFamily="18" charset="0"/>
                          <a:cs typeface="Times New Roman" panose="02020603050405020304" pitchFamily="18" charset="0"/>
                        </a:rPr>
                        <a:t>likelihood Predictors for FEV</a:t>
                      </a:r>
                      <a:r>
                        <a:rPr lang="en-US" sz="1800" b="1" u="none" strike="noStrike" baseline="-25000" dirty="0" smtClean="0">
                          <a:solidFill>
                            <a:srgbClr val="FF0000"/>
                          </a:solidFill>
                          <a:effectLst/>
                          <a:latin typeface="Times New Roman" panose="02020603050405020304" pitchFamily="18" charset="0"/>
                          <a:cs typeface="Times New Roman" panose="02020603050405020304" pitchFamily="18" charset="0"/>
                        </a:rPr>
                        <a:t>1</a:t>
                      </a:r>
                      <a:endParaRPr lang="en-US" sz="1800" b="1" i="0" u="none" strike="noStrike" baseline="-25000" dirty="0">
                        <a:solidFill>
                          <a:srgbClr val="FF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effectLst/>
                          <a:latin typeface="Times New Roman" panose="02020603050405020304" pitchFamily="18" charset="0"/>
                          <a:cs typeface="Times New Roman" panose="02020603050405020304" pitchFamily="18" charset="0"/>
                        </a:rPr>
                        <a:t>Standardized Beta</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a:effectLst/>
                          <a:latin typeface="Times New Roman" panose="02020603050405020304" pitchFamily="18" charset="0"/>
                          <a:cs typeface="Times New Roman" panose="02020603050405020304" pitchFamily="18" charset="0"/>
                        </a:rPr>
                        <a:t>t</a:t>
                      </a:r>
                      <a:endParaRPr lang="en-US" sz="1800" b="1"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solidFill>
                            <a:srgbClr val="FF0000"/>
                          </a:solidFill>
                          <a:effectLst/>
                          <a:latin typeface="Times New Roman" panose="02020603050405020304" pitchFamily="18" charset="0"/>
                          <a:cs typeface="Times New Roman" panose="02020603050405020304" pitchFamily="18" charset="0"/>
                        </a:rPr>
                        <a:t>Sig</a:t>
                      </a:r>
                      <a:r>
                        <a:rPr lang="en-US" sz="1800" b="1" u="none" strike="noStrike" dirty="0">
                          <a:effectLst/>
                          <a:latin typeface="Times New Roman" panose="02020603050405020304" pitchFamily="18" charset="0"/>
                          <a:cs typeface="Times New Roman" panose="02020603050405020304" pitchFamily="18" charset="0"/>
                        </a:rPr>
                        <a:t>.</a:t>
                      </a:r>
                      <a:endParaRPr lang="en-US" sz="18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a:effectLst/>
                          <a:latin typeface="Times New Roman" panose="02020603050405020304" pitchFamily="18" charset="0"/>
                          <a:cs typeface="Times New Roman" panose="02020603050405020304" pitchFamily="18" charset="0"/>
                        </a:rPr>
                        <a:t>Partial</a:t>
                      </a:r>
                      <a:endParaRPr lang="en-US" sz="1800" b="1"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r>
              <a:tr h="270911">
                <a:tc>
                  <a:txBody>
                    <a:bodyPr/>
                    <a:lstStyle/>
                    <a:p>
                      <a:pPr algn="l" fontAlgn="ctr"/>
                      <a:r>
                        <a:rPr lang="en-US" sz="2400" b="1" u="sng" strike="noStrike" dirty="0">
                          <a:solidFill>
                            <a:srgbClr val="FF0000"/>
                          </a:solidFill>
                          <a:effectLst/>
                          <a:latin typeface="Times New Roman" panose="02020603050405020304" pitchFamily="18" charset="0"/>
                          <a:cs typeface="Times New Roman" panose="02020603050405020304" pitchFamily="18" charset="0"/>
                        </a:rPr>
                        <a:t>Air </a:t>
                      </a:r>
                      <a:r>
                        <a:rPr lang="en-US" sz="2400" b="1" u="sng" strike="noStrike" dirty="0" smtClean="0">
                          <a:solidFill>
                            <a:srgbClr val="FF0000"/>
                          </a:solidFill>
                          <a:effectLst/>
                          <a:latin typeface="Times New Roman" panose="02020603050405020304" pitchFamily="18" charset="0"/>
                          <a:cs typeface="Times New Roman" panose="02020603050405020304" pitchFamily="18" charset="0"/>
                        </a:rPr>
                        <a:t>Quality</a:t>
                      </a:r>
                      <a:r>
                        <a:rPr lang="en-US" sz="2400" b="1" u="sng" strike="noStrike" dirty="0" smtClean="0">
                          <a:effectLst/>
                          <a:latin typeface="Times New Roman" panose="02020603050405020304" pitchFamily="18" charset="0"/>
                          <a:cs typeface="Times New Roman" panose="02020603050405020304" pitchFamily="18" charset="0"/>
                        </a:rPr>
                        <a:t> </a:t>
                      </a:r>
                      <a:r>
                        <a:rPr lang="en-US" sz="1800" b="1" u="none" strike="noStrike" dirty="0">
                          <a:effectLst/>
                          <a:latin typeface="Times New Roman" panose="02020603050405020304" pitchFamily="18" charset="0"/>
                          <a:cs typeface="Times New Roman" panose="02020603050405020304" pitchFamily="18" charset="0"/>
                        </a:rPr>
                        <a:t>(S-W)</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effectLst/>
                          <a:latin typeface="Times New Roman" panose="02020603050405020304" pitchFamily="18" charset="0"/>
                          <a:cs typeface="Times New Roman" panose="02020603050405020304" pitchFamily="18" charset="0"/>
                        </a:rPr>
                        <a:t>0.50</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effectLst/>
                          <a:latin typeface="Times New Roman" panose="02020603050405020304" pitchFamily="18" charset="0"/>
                          <a:cs typeface="Times New Roman" panose="02020603050405020304" pitchFamily="18" charset="0"/>
                        </a:rPr>
                        <a:t>3.82</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effectLst/>
                          <a:latin typeface="Times New Roman" panose="02020603050405020304" pitchFamily="18" charset="0"/>
                          <a:cs typeface="Times New Roman" panose="02020603050405020304" pitchFamily="18" charset="0"/>
                        </a:rPr>
                        <a:t>0.03</a:t>
                      </a:r>
                      <a:endParaRPr lang="en-US" sz="18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effectLst/>
                          <a:latin typeface="Times New Roman" panose="02020603050405020304" pitchFamily="18" charset="0"/>
                          <a:cs typeface="Times New Roman" panose="02020603050405020304" pitchFamily="18" charset="0"/>
                        </a:rPr>
                        <a:t>0.91</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r>
              <a:tr h="270911">
                <a:tc>
                  <a:txBody>
                    <a:bodyPr/>
                    <a:lstStyle/>
                    <a:p>
                      <a:pPr algn="l" fontAlgn="ctr"/>
                      <a:r>
                        <a:rPr lang="en-US" sz="2400" b="1" u="sng" strike="noStrike" dirty="0">
                          <a:solidFill>
                            <a:srgbClr val="FF0000"/>
                          </a:solidFill>
                          <a:effectLst/>
                          <a:latin typeface="Times New Roman" panose="02020603050405020304" pitchFamily="18" charset="0"/>
                          <a:cs typeface="Times New Roman" panose="02020603050405020304" pitchFamily="18" charset="0"/>
                        </a:rPr>
                        <a:t>Years living at home</a:t>
                      </a:r>
                      <a:endParaRPr lang="en-US" sz="2400" b="1" i="0" u="sng" strike="noStrike" dirty="0">
                        <a:solidFill>
                          <a:srgbClr val="FF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effectLst/>
                          <a:latin typeface="Times New Roman" panose="02020603050405020304" pitchFamily="18" charset="0"/>
                          <a:cs typeface="Times New Roman" panose="02020603050405020304" pitchFamily="18" charset="0"/>
                        </a:rPr>
                        <a:t>1.03</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effectLst/>
                          <a:latin typeface="Times New Roman" panose="02020603050405020304" pitchFamily="18" charset="0"/>
                          <a:cs typeface="Times New Roman" panose="02020603050405020304" pitchFamily="18" charset="0"/>
                        </a:rPr>
                        <a:t>7.58</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effectLst/>
                          <a:latin typeface="Times New Roman" panose="02020603050405020304" pitchFamily="18" charset="0"/>
                          <a:cs typeface="Times New Roman" panose="02020603050405020304" pitchFamily="18" charset="0"/>
                        </a:rPr>
                        <a:t>0.00</a:t>
                      </a:r>
                      <a:endParaRPr lang="en-US" sz="18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effectLst/>
                          <a:latin typeface="Times New Roman" panose="02020603050405020304" pitchFamily="18" charset="0"/>
                          <a:cs typeface="Times New Roman" panose="02020603050405020304" pitchFamily="18" charset="0"/>
                        </a:rPr>
                        <a:t>0.97</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r>
              <a:tr h="464058">
                <a:tc>
                  <a:txBody>
                    <a:bodyPr/>
                    <a:lstStyle/>
                    <a:p>
                      <a:pPr algn="l" fontAlgn="ctr"/>
                      <a:r>
                        <a:rPr lang="en-US" sz="2400" b="1" u="sng" strike="noStrike" dirty="0">
                          <a:solidFill>
                            <a:srgbClr val="FF0000"/>
                          </a:solidFill>
                          <a:effectLst/>
                          <a:latin typeface="Times New Roman" panose="02020603050405020304" pitchFamily="18" charset="0"/>
                          <a:cs typeface="Times New Roman" panose="02020603050405020304" pitchFamily="18" charset="0"/>
                        </a:rPr>
                        <a:t>Celling</a:t>
                      </a:r>
                      <a:r>
                        <a:rPr lang="en-US" sz="1600" b="1" u="none" strike="noStrike" dirty="0">
                          <a:effectLst/>
                          <a:latin typeface="Times New Roman" panose="02020603050405020304" pitchFamily="18" charset="0"/>
                          <a:cs typeface="Times New Roman" panose="02020603050405020304" pitchFamily="18" charset="0"/>
                        </a:rPr>
                        <a:t> problems /Home inspection (S-W)</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effectLst/>
                          <a:latin typeface="Times New Roman" panose="02020603050405020304" pitchFamily="18" charset="0"/>
                          <a:cs typeface="Times New Roman" panose="02020603050405020304" pitchFamily="18" charset="0"/>
                        </a:rPr>
                        <a:t>0.81</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effectLst/>
                          <a:latin typeface="Times New Roman" panose="02020603050405020304" pitchFamily="18" charset="0"/>
                          <a:cs typeface="Times New Roman" panose="02020603050405020304" pitchFamily="18" charset="0"/>
                        </a:rPr>
                        <a:t>5.07</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effectLst/>
                          <a:latin typeface="Times New Roman" panose="02020603050405020304" pitchFamily="18" charset="0"/>
                          <a:cs typeface="Times New Roman" panose="02020603050405020304" pitchFamily="18" charset="0"/>
                        </a:rPr>
                        <a:t>0.01</a:t>
                      </a:r>
                      <a:endParaRPr lang="en-US" sz="18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effectLst/>
                          <a:latin typeface="Times New Roman" panose="02020603050405020304" pitchFamily="18" charset="0"/>
                          <a:cs typeface="Times New Roman" panose="02020603050405020304" pitchFamily="18" charset="0"/>
                        </a:rPr>
                        <a:t>0.95</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r>
              <a:tr h="464058">
                <a:tc>
                  <a:txBody>
                    <a:bodyPr/>
                    <a:lstStyle/>
                    <a:p>
                      <a:pPr algn="l" fontAlgn="ctr"/>
                      <a:r>
                        <a:rPr lang="en-US" sz="2400" b="1" u="sng" strike="noStrike" dirty="0">
                          <a:solidFill>
                            <a:srgbClr val="FF0000"/>
                          </a:solidFill>
                          <a:effectLst/>
                          <a:latin typeface="Times New Roman" panose="02020603050405020304" pitchFamily="18" charset="0"/>
                          <a:cs typeface="Times New Roman" panose="02020603050405020304" pitchFamily="18" charset="0"/>
                        </a:rPr>
                        <a:t>Wall</a:t>
                      </a:r>
                      <a:r>
                        <a:rPr lang="en-US" sz="1600" b="1" u="none" strike="noStrike" dirty="0">
                          <a:effectLst/>
                          <a:latin typeface="Times New Roman" panose="02020603050405020304" pitchFamily="18" charset="0"/>
                          <a:cs typeface="Times New Roman" panose="02020603050405020304" pitchFamily="18" charset="0"/>
                        </a:rPr>
                        <a:t> problems /Home inspection (S-W)</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solidFill>
                            <a:srgbClr val="FF0000"/>
                          </a:solidFill>
                          <a:effectLst/>
                          <a:latin typeface="Times New Roman" panose="02020603050405020304" pitchFamily="18" charset="0"/>
                          <a:cs typeface="Times New Roman" panose="02020603050405020304" pitchFamily="18" charset="0"/>
                        </a:rPr>
                        <a:t>-0.54</a:t>
                      </a:r>
                      <a:endParaRPr lang="en-US" sz="18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effectLst/>
                          <a:latin typeface="Times New Roman" panose="02020603050405020304" pitchFamily="18" charset="0"/>
                          <a:cs typeface="Times New Roman" panose="02020603050405020304" pitchFamily="18" charset="0"/>
                        </a:rPr>
                        <a:t>-3.95</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effectLst/>
                          <a:latin typeface="Times New Roman" panose="02020603050405020304" pitchFamily="18" charset="0"/>
                          <a:cs typeface="Times New Roman" panose="02020603050405020304" pitchFamily="18" charset="0"/>
                        </a:rPr>
                        <a:t>0.03</a:t>
                      </a:r>
                      <a:endParaRPr lang="en-US" sz="18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effectLst/>
                          <a:latin typeface="Times New Roman" panose="02020603050405020304" pitchFamily="18" charset="0"/>
                          <a:cs typeface="Times New Roman" panose="02020603050405020304" pitchFamily="18" charset="0"/>
                        </a:rPr>
                        <a:t>-0.92</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r>
              <a:tr h="567561">
                <a:tc>
                  <a:txBody>
                    <a:bodyPr/>
                    <a:lstStyle/>
                    <a:p>
                      <a:pPr algn="l" fontAlgn="ctr"/>
                      <a:r>
                        <a:rPr lang="en-US" sz="2800" b="1" u="sng" strike="noStrike" dirty="0">
                          <a:solidFill>
                            <a:srgbClr val="FF0000"/>
                          </a:solidFill>
                          <a:effectLst/>
                          <a:latin typeface="Times New Roman" panose="02020603050405020304" pitchFamily="18" charset="0"/>
                          <a:cs typeface="Times New Roman" panose="02020603050405020304" pitchFamily="18" charset="0"/>
                        </a:rPr>
                        <a:t>Agent</a:t>
                      </a:r>
                      <a:r>
                        <a:rPr lang="en-US" sz="1800" b="1" u="none" strike="noStrike" dirty="0">
                          <a:effectLst/>
                          <a:latin typeface="Times New Roman" panose="02020603050405020304" pitchFamily="18" charset="0"/>
                          <a:cs typeface="Times New Roman" panose="02020603050405020304" pitchFamily="18" charset="0"/>
                        </a:rPr>
                        <a:t> </a:t>
                      </a:r>
                      <a:r>
                        <a:rPr lang="en-US" sz="2400" b="1" u="none" strike="noStrike" dirty="0">
                          <a:effectLst/>
                          <a:latin typeface="Times New Roman" panose="02020603050405020304" pitchFamily="18" charset="0"/>
                          <a:cs typeface="Times New Roman" panose="02020603050405020304" pitchFamily="18" charset="0"/>
                        </a:rPr>
                        <a:t>cause </a:t>
                      </a:r>
                      <a:r>
                        <a:rPr lang="en-US" sz="2400" b="1" u="none" strike="noStrike" dirty="0" smtClean="0">
                          <a:effectLst/>
                          <a:latin typeface="Times New Roman" panose="02020603050405020304" pitchFamily="18" charset="0"/>
                          <a:cs typeface="Times New Roman" panose="02020603050405020304" pitchFamily="18" charset="0"/>
                        </a:rPr>
                        <a:t>Breathing</a:t>
                      </a:r>
                      <a:r>
                        <a:rPr lang="en-US" sz="2400" b="1" u="none" strike="noStrike" baseline="0" dirty="0" smtClean="0">
                          <a:effectLst/>
                          <a:latin typeface="Times New Roman" panose="02020603050405020304" pitchFamily="18" charset="0"/>
                          <a:cs typeface="Times New Roman" panose="02020603050405020304" pitchFamily="18" charset="0"/>
                        </a:rPr>
                        <a:t> </a:t>
                      </a:r>
                      <a:r>
                        <a:rPr lang="en-US" sz="2400" b="1" u="none" strike="noStrike" dirty="0" smtClean="0">
                          <a:effectLst/>
                          <a:latin typeface="Times New Roman" panose="02020603050405020304" pitchFamily="18" charset="0"/>
                          <a:cs typeface="Times New Roman" panose="02020603050405020304" pitchFamily="18" charset="0"/>
                        </a:rPr>
                        <a:t>problems </a:t>
                      </a:r>
                      <a:r>
                        <a:rPr lang="en-US" sz="1800" b="1" u="none" strike="noStrike" dirty="0">
                          <a:effectLst/>
                          <a:latin typeface="Times New Roman" panose="02020603050405020304" pitchFamily="18" charset="0"/>
                          <a:cs typeface="Times New Roman" panose="02020603050405020304" pitchFamily="18" charset="0"/>
                        </a:rPr>
                        <a:t>(S-W)</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effectLst/>
                          <a:latin typeface="Times New Roman" panose="02020603050405020304" pitchFamily="18" charset="0"/>
                          <a:cs typeface="Times New Roman" panose="02020603050405020304" pitchFamily="18" charset="0"/>
                        </a:rPr>
                        <a:t>-0.57</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a:effectLst/>
                          <a:latin typeface="Times New Roman" panose="02020603050405020304" pitchFamily="18" charset="0"/>
                          <a:cs typeface="Times New Roman" panose="02020603050405020304" pitchFamily="18" charset="0"/>
                        </a:rPr>
                        <a:t>-4.00</a:t>
                      </a:r>
                      <a:endParaRPr lang="en-US" sz="1800" b="1"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effectLst/>
                          <a:latin typeface="Times New Roman" panose="02020603050405020304" pitchFamily="18" charset="0"/>
                          <a:cs typeface="Times New Roman" panose="02020603050405020304" pitchFamily="18" charset="0"/>
                        </a:rPr>
                        <a:t>0.03</a:t>
                      </a:r>
                      <a:endParaRPr lang="en-US" sz="18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a:effectLst/>
                          <a:latin typeface="Times New Roman" panose="02020603050405020304" pitchFamily="18" charset="0"/>
                          <a:cs typeface="Times New Roman" panose="02020603050405020304" pitchFamily="18" charset="0"/>
                        </a:rPr>
                        <a:t>-0.92</a:t>
                      </a:r>
                      <a:endParaRPr lang="en-US" sz="1800" b="1"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r>
              <a:tr h="605661">
                <a:tc>
                  <a:txBody>
                    <a:bodyPr/>
                    <a:lstStyle/>
                    <a:p>
                      <a:pPr algn="l" fontAlgn="ctr"/>
                      <a:r>
                        <a:rPr lang="en-US" sz="2400" b="1" u="sng" strike="noStrike" dirty="0">
                          <a:solidFill>
                            <a:srgbClr val="FF0000"/>
                          </a:solidFill>
                          <a:effectLst/>
                          <a:latin typeface="Times New Roman" panose="02020603050405020304" pitchFamily="18" charset="0"/>
                          <a:cs typeface="Times New Roman" panose="02020603050405020304" pitchFamily="18" charset="0"/>
                        </a:rPr>
                        <a:t>Age</a:t>
                      </a:r>
                      <a:r>
                        <a:rPr lang="en-US" sz="2400" b="1" u="none" strike="noStrike" dirty="0">
                          <a:effectLst/>
                          <a:latin typeface="Times New Roman" panose="02020603050405020304" pitchFamily="18" charset="0"/>
                          <a:cs typeface="Times New Roman" panose="02020603050405020304" pitchFamily="18" charset="0"/>
                        </a:rPr>
                        <a:t> in Year</a:t>
                      </a:r>
                      <a:endParaRPr lang="en-US"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a:effectLst/>
                          <a:latin typeface="Times New Roman" panose="02020603050405020304" pitchFamily="18" charset="0"/>
                          <a:cs typeface="Times New Roman" panose="02020603050405020304" pitchFamily="18" charset="0"/>
                        </a:rPr>
                        <a:t>0.36</a:t>
                      </a:r>
                      <a:endParaRPr lang="en-US" sz="1800" b="1"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a:effectLst/>
                          <a:latin typeface="Times New Roman" panose="02020603050405020304" pitchFamily="18" charset="0"/>
                          <a:cs typeface="Times New Roman" panose="02020603050405020304" pitchFamily="18" charset="0"/>
                        </a:rPr>
                        <a:t>3.74</a:t>
                      </a:r>
                      <a:endParaRPr lang="en-US" sz="1800" b="1"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effectLst/>
                          <a:latin typeface="Times New Roman" panose="02020603050405020304" pitchFamily="18" charset="0"/>
                          <a:cs typeface="Times New Roman" panose="02020603050405020304" pitchFamily="18" charset="0"/>
                        </a:rPr>
                        <a:t>0.03</a:t>
                      </a:r>
                      <a:endParaRPr lang="en-US" sz="18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effectLst/>
                          <a:latin typeface="Times New Roman" panose="02020603050405020304" pitchFamily="18" charset="0"/>
                          <a:cs typeface="Times New Roman" panose="02020603050405020304" pitchFamily="18" charset="0"/>
                        </a:rPr>
                        <a:t>0.91</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r>
              <a:tr h="270911">
                <a:tc>
                  <a:txBody>
                    <a:bodyPr/>
                    <a:lstStyle/>
                    <a:p>
                      <a:pPr algn="l" fontAlgn="ctr"/>
                      <a:r>
                        <a:rPr lang="en-US" sz="2400" b="1" u="sng" strike="noStrike" dirty="0">
                          <a:solidFill>
                            <a:srgbClr val="FF0000"/>
                          </a:solidFill>
                          <a:effectLst/>
                          <a:latin typeface="Times New Roman" panose="02020603050405020304" pitchFamily="18" charset="0"/>
                          <a:cs typeface="Times New Roman" panose="02020603050405020304" pitchFamily="18" charset="0"/>
                        </a:rPr>
                        <a:t>Gender</a:t>
                      </a:r>
                      <a:r>
                        <a:rPr lang="en-US" sz="1800" b="1" u="none" strike="noStrike" dirty="0">
                          <a:effectLst/>
                          <a:latin typeface="Times New Roman" panose="02020603050405020304" pitchFamily="18" charset="0"/>
                          <a:cs typeface="Times New Roman" panose="02020603050405020304" pitchFamily="18" charset="0"/>
                        </a:rPr>
                        <a:t> (Male Ref.)</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solidFill>
                            <a:srgbClr val="FF0000"/>
                          </a:solidFill>
                          <a:effectLst/>
                          <a:latin typeface="Times New Roman" panose="02020603050405020304" pitchFamily="18" charset="0"/>
                          <a:cs typeface="Times New Roman" panose="02020603050405020304" pitchFamily="18" charset="0"/>
                        </a:rPr>
                        <a:t>-0.51</a:t>
                      </a:r>
                      <a:endParaRPr lang="en-US" sz="18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a:effectLst/>
                          <a:latin typeface="Times New Roman" panose="02020603050405020304" pitchFamily="18" charset="0"/>
                          <a:cs typeface="Times New Roman" panose="02020603050405020304" pitchFamily="18" charset="0"/>
                        </a:rPr>
                        <a:t>-3.23</a:t>
                      </a:r>
                      <a:endParaRPr lang="en-US" sz="1800" b="1"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a:effectLst/>
                          <a:latin typeface="Times New Roman" panose="02020603050405020304" pitchFamily="18" charset="0"/>
                          <a:cs typeface="Times New Roman" panose="02020603050405020304" pitchFamily="18" charset="0"/>
                        </a:rPr>
                        <a:t>0.05</a:t>
                      </a:r>
                      <a:endParaRPr lang="en-US" sz="1800" b="1" i="0" u="none" strike="noStrike">
                        <a:solidFill>
                          <a:srgbClr val="FF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effectLst/>
                          <a:latin typeface="Times New Roman" panose="02020603050405020304" pitchFamily="18" charset="0"/>
                          <a:cs typeface="Times New Roman" panose="02020603050405020304" pitchFamily="18" charset="0"/>
                        </a:rPr>
                        <a:t>-0.88</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r>
              <a:tr h="270911">
                <a:tc>
                  <a:txBody>
                    <a:bodyPr/>
                    <a:lstStyle/>
                    <a:p>
                      <a:pPr algn="l" fontAlgn="ctr"/>
                      <a:r>
                        <a:rPr lang="en-US" sz="2400" b="1" u="sng" strike="noStrike" dirty="0">
                          <a:solidFill>
                            <a:srgbClr val="FF0000"/>
                          </a:solidFill>
                          <a:effectLst/>
                          <a:latin typeface="Times New Roman" panose="02020603050405020304" pitchFamily="18" charset="0"/>
                          <a:cs typeface="Times New Roman" panose="02020603050405020304" pitchFamily="18" charset="0"/>
                        </a:rPr>
                        <a:t>Year</a:t>
                      </a:r>
                      <a:r>
                        <a:rPr lang="en-US" sz="2400" b="1" u="none" strike="noStrike" dirty="0">
                          <a:effectLst/>
                          <a:latin typeface="Times New Roman" panose="02020603050405020304" pitchFamily="18" charset="0"/>
                          <a:cs typeface="Times New Roman" panose="02020603050405020304" pitchFamily="18" charset="0"/>
                        </a:rPr>
                        <a:t> in </a:t>
                      </a:r>
                      <a:r>
                        <a:rPr lang="en-US" sz="2400" b="1" u="none" strike="noStrike" dirty="0" smtClean="0">
                          <a:effectLst/>
                          <a:latin typeface="Times New Roman" panose="02020603050405020304" pitchFamily="18" charset="0"/>
                          <a:cs typeface="Times New Roman" panose="02020603050405020304" pitchFamily="18" charset="0"/>
                        </a:rPr>
                        <a:t>US</a:t>
                      </a:r>
                      <a:endParaRPr lang="en-US"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solidFill>
                            <a:srgbClr val="FF0000"/>
                          </a:solidFill>
                          <a:effectLst/>
                          <a:latin typeface="Times New Roman" panose="02020603050405020304" pitchFamily="18" charset="0"/>
                          <a:cs typeface="Times New Roman" panose="02020603050405020304" pitchFamily="18" charset="0"/>
                        </a:rPr>
                        <a:t>-0.43</a:t>
                      </a:r>
                      <a:endParaRPr lang="en-US" sz="18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a:effectLst/>
                          <a:latin typeface="Times New Roman" panose="02020603050405020304" pitchFamily="18" charset="0"/>
                          <a:cs typeface="Times New Roman" panose="02020603050405020304" pitchFamily="18" charset="0"/>
                        </a:rPr>
                        <a:t>-2.88</a:t>
                      </a:r>
                      <a:endParaRPr lang="en-US" sz="1800" b="1"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effectLst/>
                          <a:latin typeface="Times New Roman" panose="02020603050405020304" pitchFamily="18" charset="0"/>
                          <a:cs typeface="Times New Roman" panose="02020603050405020304" pitchFamily="18" charset="0"/>
                        </a:rPr>
                        <a:t>0.06</a:t>
                      </a:r>
                      <a:endParaRPr lang="en-US" sz="18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ctr"/>
                      <a:r>
                        <a:rPr lang="en-US" sz="1800" b="1" u="none" strike="noStrike" dirty="0">
                          <a:effectLst/>
                          <a:latin typeface="Times New Roman" panose="02020603050405020304" pitchFamily="18" charset="0"/>
                          <a:cs typeface="Times New Roman" panose="02020603050405020304" pitchFamily="18" charset="0"/>
                        </a:rPr>
                        <a:t>-0.86</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tr>
            </a:tbl>
          </a:graphicData>
        </a:graphic>
      </p:graphicFrame>
      <p:sp>
        <p:nvSpPr>
          <p:cNvPr id="6" name="TextBox 5"/>
          <p:cNvSpPr txBox="1"/>
          <p:nvPr/>
        </p:nvSpPr>
        <p:spPr>
          <a:xfrm>
            <a:off x="228600" y="5797897"/>
            <a:ext cx="8686800" cy="646331"/>
          </a:xfrm>
          <a:prstGeom prst="rect">
            <a:avLst/>
          </a:prstGeom>
          <a:noFill/>
        </p:spPr>
        <p:txBody>
          <a:bodyPr wrap="square" rtlCol="0">
            <a:spAutoFit/>
          </a:bodyPr>
          <a:lstStyle/>
          <a:p>
            <a:endParaRPr lang="en-US" sz="1400" b="1" u="sng" dirty="0"/>
          </a:p>
          <a:p>
            <a:r>
              <a:rPr lang="en-US" sz="1100" b="1" u="sng" dirty="0" smtClean="0"/>
              <a:t>Variables enter equation: </a:t>
            </a:r>
            <a:r>
              <a:rPr lang="en-US" sz="1100" dirty="0" smtClean="0"/>
              <a:t>Income</a:t>
            </a:r>
            <a:r>
              <a:rPr lang="en-US" sz="1100" dirty="0"/>
              <a:t>, Health Insurance, Smokers at home, MD Visits , Symptoms related to asthma, Breathing problems in different activity, Different environmental exposure, Different Triggers,  Live close to different factories</a:t>
            </a:r>
          </a:p>
        </p:txBody>
      </p:sp>
    </p:spTree>
    <p:extLst>
      <p:ext uri="{BB962C8B-B14F-4D97-AF65-F5344CB8AC3E}">
        <p14:creationId xmlns:p14="http://schemas.microsoft.com/office/powerpoint/2010/main" val="38589916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391400" cy="1447800"/>
          </a:xfrm>
        </p:spPr>
        <p:txBody>
          <a:bodyPr>
            <a:normAutofit fontScale="90000"/>
          </a:bodyPr>
          <a:lstStyle/>
          <a:p>
            <a:r>
              <a:rPr lang="en-US" altLang="en-US" dirty="0" smtClean="0">
                <a:solidFill>
                  <a:prstClr val="black"/>
                </a:solidFill>
              </a:rPr>
              <a:t>Mean (</a:t>
            </a:r>
            <a:r>
              <a:rPr lang="en-US" altLang="en-US" dirty="0">
                <a:solidFill>
                  <a:prstClr val="black"/>
                </a:solidFill>
              </a:rPr>
              <a:t>SD) value </a:t>
            </a:r>
            <a:r>
              <a:rPr lang="en-US" altLang="en-US" dirty="0" smtClean="0">
                <a:solidFill>
                  <a:prstClr val="black"/>
                </a:solidFill>
              </a:rPr>
              <a:t>of </a:t>
            </a:r>
            <a:r>
              <a:rPr lang="en-US" sz="4000" b="1" dirty="0" smtClean="0">
                <a:solidFill>
                  <a:srgbClr val="FF0000"/>
                </a:solidFill>
              </a:rPr>
              <a:t>FVC</a:t>
            </a:r>
            <a:r>
              <a:rPr lang="en-US" b="1" dirty="0" smtClean="0">
                <a:solidFill>
                  <a:srgbClr val="FF0000"/>
                </a:solidFill>
              </a:rPr>
              <a:t> </a:t>
            </a:r>
            <a:r>
              <a:rPr lang="en-US" dirty="0" smtClean="0"/>
              <a:t>(Best / Predictor) </a:t>
            </a:r>
            <a:r>
              <a:rPr lang="en-US" altLang="en-US" dirty="0">
                <a:solidFill>
                  <a:prstClr val="black"/>
                </a:solidFill>
              </a:rPr>
              <a:t>with</a:t>
            </a:r>
            <a:r>
              <a:rPr lang="en-US" b="1" dirty="0">
                <a:solidFill>
                  <a:prstClr val="black"/>
                </a:solidFill>
              </a:rPr>
              <a:t> </a:t>
            </a:r>
            <a:r>
              <a:rPr lang="en-US" altLang="en-US" dirty="0" smtClean="0">
                <a:solidFill>
                  <a:prstClr val="black"/>
                </a:solidFill>
              </a:rPr>
              <a:t>t-test </a:t>
            </a:r>
            <a:r>
              <a:rPr lang="en-US" altLang="en-US" dirty="0">
                <a:solidFill>
                  <a:prstClr val="black"/>
                </a:solidFill>
              </a:rPr>
              <a:t>between Summer &amp; Winter  </a:t>
            </a:r>
            <a:r>
              <a:rPr lang="en-US" altLang="en-US" b="1" dirty="0">
                <a:solidFill>
                  <a:srgbClr val="FF0000"/>
                </a:solidFill>
              </a:rPr>
              <a:t>(</a:t>
            </a:r>
            <a:r>
              <a:rPr lang="en-US" altLang="en-US" b="1" dirty="0" smtClean="0">
                <a:solidFill>
                  <a:srgbClr val="FF0000"/>
                </a:solidFill>
              </a:rPr>
              <a:t>P=n.s) </a:t>
            </a:r>
            <a:r>
              <a:rPr lang="en-US" altLang="en-US" dirty="0">
                <a:solidFill>
                  <a:prstClr val="black"/>
                </a:solidFill>
              </a:rPr>
              <a:t>for </a:t>
            </a:r>
            <a:r>
              <a:rPr lang="en-US" altLang="en-US" dirty="0" smtClean="0">
                <a:solidFill>
                  <a:prstClr val="black"/>
                </a:solidFill>
              </a:rPr>
              <a:t>Asthmatic </a:t>
            </a:r>
            <a:r>
              <a:rPr lang="en-US" altLang="en-US" dirty="0">
                <a:solidFill>
                  <a:prstClr val="black"/>
                </a:solidFill>
              </a:rPr>
              <a:t>Study Population</a:t>
            </a:r>
            <a:endParaRPr lang="en-US" dirty="0"/>
          </a:p>
        </p:txBody>
      </p:sp>
      <p:sp>
        <p:nvSpPr>
          <p:cNvPr id="4" name="TextBox 3"/>
          <p:cNvSpPr txBox="1"/>
          <p:nvPr/>
        </p:nvSpPr>
        <p:spPr>
          <a:xfrm>
            <a:off x="762000" y="5791200"/>
            <a:ext cx="6324600" cy="400110"/>
          </a:xfrm>
          <a:prstGeom prst="rect">
            <a:avLst/>
          </a:prstGeom>
          <a:noFill/>
        </p:spPr>
        <p:txBody>
          <a:bodyPr wrap="square" rtlCol="0">
            <a:spAutoFit/>
          </a:bodyPr>
          <a:lstStyle/>
          <a:p>
            <a:pPr algn="ctr"/>
            <a:r>
              <a:rPr lang="en-US" sz="2000" b="1" dirty="0" smtClean="0">
                <a:latin typeface="Times New Roman" panose="02020603050405020304" pitchFamily="18" charset="0"/>
                <a:cs typeface="Times New Roman" panose="02020603050405020304" pitchFamily="18" charset="0"/>
              </a:rPr>
              <a:t>FVC:  Forced </a:t>
            </a:r>
            <a:r>
              <a:rPr lang="en-US" sz="2000" b="1" dirty="0">
                <a:latin typeface="Times New Roman" panose="02020603050405020304" pitchFamily="18" charset="0"/>
                <a:cs typeface="Times New Roman" panose="02020603050405020304" pitchFamily="18" charset="0"/>
              </a:rPr>
              <a:t>vital capacity </a:t>
            </a:r>
          </a:p>
        </p:txBody>
      </p:sp>
      <p:sp>
        <p:nvSpPr>
          <p:cNvPr id="6" name="Slide Number Placeholder 5"/>
          <p:cNvSpPr>
            <a:spLocks noGrp="1"/>
          </p:cNvSpPr>
          <p:nvPr>
            <p:ph type="sldNum" sz="quarter" idx="12"/>
          </p:nvPr>
        </p:nvSpPr>
        <p:spPr/>
        <p:txBody>
          <a:bodyPr/>
          <a:lstStyle/>
          <a:p>
            <a:fld id="{E857CB27-4B9B-43A0-AC36-6C05F3985EF5}" type="slidenum">
              <a:rPr lang="en-US" smtClean="0"/>
              <a:t>47</a:t>
            </a:fld>
            <a:endParaRPr lang="en-US"/>
          </a:p>
        </p:txBody>
      </p:sp>
      <p:graphicFrame>
        <p:nvGraphicFramePr>
          <p:cNvPr id="7" name="Chart 6"/>
          <p:cNvGraphicFramePr>
            <a:graphicFrameLocks/>
          </p:cNvGraphicFramePr>
          <p:nvPr>
            <p:extLst>
              <p:ext uri="{D42A27DB-BD31-4B8C-83A1-F6EECF244321}">
                <p14:modId xmlns:p14="http://schemas.microsoft.com/office/powerpoint/2010/main" val="636983046"/>
              </p:ext>
            </p:extLst>
          </p:nvPr>
        </p:nvGraphicFramePr>
        <p:xfrm>
          <a:off x="457200" y="1752600"/>
          <a:ext cx="8153400" cy="3886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43941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7391400" cy="1447800"/>
          </a:xfrm>
        </p:spPr>
        <p:txBody>
          <a:bodyPr>
            <a:normAutofit/>
          </a:bodyPr>
          <a:lstStyle/>
          <a:p>
            <a:r>
              <a:rPr lang="en-US" altLang="en-US" sz="2700" dirty="0" smtClean="0">
                <a:solidFill>
                  <a:prstClr val="black"/>
                </a:solidFill>
              </a:rPr>
              <a:t>Mean(SD) value of </a:t>
            </a:r>
            <a:r>
              <a:rPr lang="en-US" altLang="en-US" b="1" dirty="0" smtClean="0">
                <a:solidFill>
                  <a:srgbClr val="FF0000"/>
                </a:solidFill>
              </a:rPr>
              <a:t>Ratio</a:t>
            </a:r>
            <a:r>
              <a:rPr lang="en-US" altLang="en-US" b="1" dirty="0" smtClean="0">
                <a:solidFill>
                  <a:prstClr val="black"/>
                </a:solidFill>
              </a:rPr>
              <a:t> </a:t>
            </a:r>
            <a:r>
              <a:rPr lang="en-US" altLang="en-US" b="1" dirty="0">
                <a:solidFill>
                  <a:prstClr val="black"/>
                </a:solidFill>
              </a:rPr>
              <a:t>(</a:t>
            </a:r>
            <a:r>
              <a:rPr lang="en-US" altLang="en-US" b="1" dirty="0">
                <a:solidFill>
                  <a:srgbClr val="FF0000"/>
                </a:solidFill>
              </a:rPr>
              <a:t>FEV</a:t>
            </a:r>
            <a:r>
              <a:rPr lang="en-US" altLang="en-US" b="1" baseline="-25000" dirty="0">
                <a:solidFill>
                  <a:srgbClr val="FF0000"/>
                </a:solidFill>
              </a:rPr>
              <a:t>1</a:t>
            </a:r>
            <a:r>
              <a:rPr lang="en-US" altLang="en-US" b="1" dirty="0" smtClean="0">
                <a:solidFill>
                  <a:srgbClr val="FF0000"/>
                </a:solidFill>
              </a:rPr>
              <a:t>/ FVC</a:t>
            </a:r>
            <a:r>
              <a:rPr lang="en-US" altLang="en-US" b="1" dirty="0">
                <a:solidFill>
                  <a:prstClr val="black"/>
                </a:solidFill>
              </a:rPr>
              <a:t>) </a:t>
            </a:r>
            <a:r>
              <a:rPr lang="en-US" altLang="en-US" sz="2700" dirty="0" smtClean="0">
                <a:solidFill>
                  <a:prstClr val="black"/>
                </a:solidFill>
              </a:rPr>
              <a:t>with </a:t>
            </a:r>
            <a:r>
              <a:rPr lang="en-US" altLang="en-US" sz="2700" dirty="0">
                <a:solidFill>
                  <a:prstClr val="black"/>
                </a:solidFill>
              </a:rPr>
              <a:t>t-test between Summer &amp; Winter </a:t>
            </a:r>
            <a:r>
              <a:rPr lang="en-US" altLang="en-US" sz="2700" b="1" dirty="0" smtClean="0">
                <a:solidFill>
                  <a:srgbClr val="FF0000"/>
                </a:solidFill>
              </a:rPr>
              <a:t>(P&lt;.001) </a:t>
            </a:r>
            <a:r>
              <a:rPr lang="en-US" altLang="en-US" sz="2700" dirty="0">
                <a:solidFill>
                  <a:prstClr val="black"/>
                </a:solidFill>
              </a:rPr>
              <a:t>for </a:t>
            </a:r>
            <a:r>
              <a:rPr lang="en-US" altLang="en-US" sz="2700" dirty="0" smtClean="0">
                <a:solidFill>
                  <a:prstClr val="black"/>
                </a:solidFill>
              </a:rPr>
              <a:t>Asthmatic Study Population</a:t>
            </a:r>
            <a:endParaRPr lang="en-US" dirty="0"/>
          </a:p>
        </p:txBody>
      </p:sp>
      <p:sp>
        <p:nvSpPr>
          <p:cNvPr id="4" name="TextBox 3"/>
          <p:cNvSpPr txBox="1"/>
          <p:nvPr/>
        </p:nvSpPr>
        <p:spPr>
          <a:xfrm>
            <a:off x="685800" y="5638800"/>
            <a:ext cx="8001000" cy="646331"/>
          </a:xfrm>
          <a:prstGeom prst="rect">
            <a:avLst/>
          </a:prstGeom>
          <a:noFill/>
        </p:spPr>
        <p:txBody>
          <a:bodyPr wrap="square" rtlCol="0">
            <a:spAutoFit/>
          </a:bodyPr>
          <a:lstStyle/>
          <a:p>
            <a:r>
              <a:rPr lang="en-US" altLang="en-US" dirty="0">
                <a:latin typeface="Times New Roman" pitchFamily="18" charset="0"/>
                <a:cs typeface="Times New Roman" pitchFamily="18" charset="0"/>
              </a:rPr>
              <a:t>Forced expiratory volume during 1 s (FEV</a:t>
            </a:r>
            <a:r>
              <a:rPr lang="en-US" altLang="en-US" baseline="-25000" dirty="0">
                <a:latin typeface="Times New Roman" pitchFamily="18" charset="0"/>
                <a:cs typeface="Times New Roman" pitchFamily="18" charset="0"/>
              </a:rPr>
              <a:t>1</a:t>
            </a:r>
            <a:r>
              <a:rPr lang="en-US" altLang="en-US" dirty="0">
                <a:latin typeface="Times New Roman" pitchFamily="18" charset="0"/>
                <a:cs typeface="Times New Roman" pitchFamily="18" charset="0"/>
              </a:rPr>
              <a:t>) (L</a:t>
            </a:r>
            <a:r>
              <a:rPr lang="en-US" altLang="en-US" dirty="0" smtClean="0">
                <a:latin typeface="Times New Roman" pitchFamily="18" charset="0"/>
                <a:cs typeface="Times New Roman" pitchFamily="18" charset="0"/>
              </a:rPr>
              <a:t>) / Forced </a:t>
            </a:r>
            <a:r>
              <a:rPr lang="en-US" altLang="en-US" dirty="0">
                <a:latin typeface="Times New Roman" pitchFamily="18" charset="0"/>
                <a:cs typeface="Times New Roman" pitchFamily="18" charset="0"/>
              </a:rPr>
              <a:t>vital capacity (</a:t>
            </a:r>
            <a:r>
              <a:rPr lang="en-US" altLang="en-US" dirty="0" smtClean="0">
                <a:latin typeface="Times New Roman" pitchFamily="18" charset="0"/>
                <a:cs typeface="Times New Roman" pitchFamily="18" charset="0"/>
              </a:rPr>
              <a:t>FEV1 to get  Mean Ratio of </a:t>
            </a:r>
            <a:r>
              <a:rPr lang="en-US" altLang="en-US" dirty="0">
                <a:latin typeface="Times New Roman" pitchFamily="18" charset="0"/>
                <a:cs typeface="Times New Roman" pitchFamily="18" charset="0"/>
              </a:rPr>
              <a:t>FEV1 / FVC</a:t>
            </a:r>
          </a:p>
        </p:txBody>
      </p:sp>
      <p:sp>
        <p:nvSpPr>
          <p:cNvPr id="6" name="Slide Number Placeholder 5"/>
          <p:cNvSpPr>
            <a:spLocks noGrp="1"/>
          </p:cNvSpPr>
          <p:nvPr>
            <p:ph type="sldNum" sz="quarter" idx="12"/>
          </p:nvPr>
        </p:nvSpPr>
        <p:spPr/>
        <p:txBody>
          <a:bodyPr/>
          <a:lstStyle/>
          <a:p>
            <a:fld id="{E857CB27-4B9B-43A0-AC36-6C05F3985EF5}" type="slidenum">
              <a:rPr lang="en-US" smtClean="0"/>
              <a:t>48</a:t>
            </a:fld>
            <a:endParaRPr lang="en-US"/>
          </a:p>
        </p:txBody>
      </p:sp>
      <p:graphicFrame>
        <p:nvGraphicFramePr>
          <p:cNvPr id="7" name="Chart 6"/>
          <p:cNvGraphicFramePr>
            <a:graphicFrameLocks/>
          </p:cNvGraphicFramePr>
          <p:nvPr>
            <p:extLst>
              <p:ext uri="{D42A27DB-BD31-4B8C-83A1-F6EECF244321}">
                <p14:modId xmlns:p14="http://schemas.microsoft.com/office/powerpoint/2010/main" val="904839841"/>
              </p:ext>
            </p:extLst>
          </p:nvPr>
        </p:nvGraphicFramePr>
        <p:xfrm>
          <a:off x="609600" y="1752600"/>
          <a:ext cx="7924800" cy="3505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640529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7315200" cy="1447800"/>
          </a:xfrm>
        </p:spPr>
        <p:txBody>
          <a:bodyPr>
            <a:normAutofit fontScale="90000"/>
          </a:bodyPr>
          <a:lstStyle/>
          <a:p>
            <a:r>
              <a:rPr lang="en-US" altLang="en-US" sz="2800" dirty="0" smtClean="0">
                <a:solidFill>
                  <a:prstClr val="black"/>
                </a:solidFill>
              </a:rPr>
              <a:t>Mean(SD) </a:t>
            </a:r>
            <a:r>
              <a:rPr lang="en-US" altLang="en-US" sz="2800" dirty="0">
                <a:solidFill>
                  <a:prstClr val="black"/>
                </a:solidFill>
              </a:rPr>
              <a:t>value </a:t>
            </a:r>
            <a:r>
              <a:rPr lang="en-US" altLang="en-US" sz="2800" dirty="0" smtClean="0">
                <a:solidFill>
                  <a:prstClr val="black"/>
                </a:solidFill>
              </a:rPr>
              <a:t>of </a:t>
            </a:r>
            <a:r>
              <a:rPr lang="en-US" sz="4000" b="1" dirty="0" smtClean="0">
                <a:solidFill>
                  <a:srgbClr val="FF0000"/>
                </a:solidFill>
              </a:rPr>
              <a:t>FEF</a:t>
            </a:r>
            <a:r>
              <a:rPr lang="en-US" sz="4000" b="1" baseline="-25000" dirty="0" smtClean="0">
                <a:solidFill>
                  <a:srgbClr val="FF0000"/>
                </a:solidFill>
              </a:rPr>
              <a:t>25-50</a:t>
            </a:r>
            <a:r>
              <a:rPr lang="en-US" sz="2800" b="1" baseline="-25000" dirty="0" smtClean="0">
                <a:solidFill>
                  <a:srgbClr val="FF0000"/>
                </a:solidFill>
              </a:rPr>
              <a:t> </a:t>
            </a:r>
            <a:r>
              <a:rPr lang="en-US" sz="2800" b="1" baseline="-25000" dirty="0">
                <a:solidFill>
                  <a:srgbClr val="FF0000"/>
                </a:solidFill>
              </a:rPr>
              <a:t>/</a:t>
            </a:r>
            <a:r>
              <a:rPr lang="en-US" sz="2800" b="1" baseline="-25000" dirty="0" smtClean="0">
                <a:solidFill>
                  <a:srgbClr val="FF0000"/>
                </a:solidFill>
              </a:rPr>
              <a:t>L</a:t>
            </a:r>
            <a:r>
              <a:rPr lang="en-US" sz="2800" b="1" dirty="0" smtClean="0">
                <a:solidFill>
                  <a:srgbClr val="FF0000"/>
                </a:solidFill>
              </a:rPr>
              <a:t> </a:t>
            </a:r>
            <a:r>
              <a:rPr lang="en-US" sz="2800" dirty="0" smtClean="0"/>
              <a:t>(Best / Predictor)</a:t>
            </a:r>
            <a:r>
              <a:rPr lang="en-US" altLang="en-US" sz="2800" dirty="0" smtClean="0"/>
              <a:t> </a:t>
            </a:r>
            <a:r>
              <a:rPr lang="en-US" altLang="en-US" sz="2800" dirty="0">
                <a:solidFill>
                  <a:prstClr val="black"/>
                </a:solidFill>
              </a:rPr>
              <a:t>with t-test between Summer &amp; Winter  </a:t>
            </a:r>
            <a:r>
              <a:rPr lang="en-US" altLang="en-US" sz="2800" b="1" dirty="0" smtClean="0">
                <a:solidFill>
                  <a:srgbClr val="FF0000"/>
                </a:solidFill>
              </a:rPr>
              <a:t>(P=n.s) </a:t>
            </a:r>
            <a:r>
              <a:rPr lang="en-US" altLang="en-US" sz="2800" dirty="0" smtClean="0">
                <a:solidFill>
                  <a:prstClr val="black"/>
                </a:solidFill>
              </a:rPr>
              <a:t>for Asthmatic Study Population</a:t>
            </a:r>
            <a:endParaRPr lang="en-US" sz="2800" dirty="0"/>
          </a:p>
        </p:txBody>
      </p:sp>
      <p:sp>
        <p:nvSpPr>
          <p:cNvPr id="4" name="TextBox 3"/>
          <p:cNvSpPr txBox="1"/>
          <p:nvPr/>
        </p:nvSpPr>
        <p:spPr>
          <a:xfrm>
            <a:off x="304800" y="5867400"/>
            <a:ext cx="8305800" cy="646331"/>
          </a:xfrm>
          <a:prstGeom prst="rect">
            <a:avLst/>
          </a:prstGeom>
          <a:noFill/>
        </p:spPr>
        <p:txBody>
          <a:bodyPr wrap="square" rtlCol="0">
            <a:spAutoFit/>
          </a:bodyPr>
          <a:lstStyle/>
          <a:p>
            <a:r>
              <a:rPr lang="en-US" altLang="en-US" dirty="0">
                <a:latin typeface="Times New Roman" pitchFamily="18" charset="0"/>
                <a:cs typeface="Times New Roman" pitchFamily="18" charset="0"/>
              </a:rPr>
              <a:t>Forced expiratory Flow volume between 25% and 75% of expired volume (FEF</a:t>
            </a:r>
            <a:r>
              <a:rPr lang="en-US" altLang="en-US" baseline="-25000" dirty="0">
                <a:latin typeface="Times New Roman" pitchFamily="18" charset="0"/>
                <a:cs typeface="Times New Roman" pitchFamily="18" charset="0"/>
              </a:rPr>
              <a:t>25-50) </a:t>
            </a:r>
            <a:r>
              <a:rPr lang="en-US" altLang="en-US" dirty="0">
                <a:latin typeface="Times New Roman" pitchFamily="18" charset="0"/>
                <a:cs typeface="Times New Roman" pitchFamily="18" charset="0"/>
              </a:rPr>
              <a:t>(L)</a:t>
            </a:r>
          </a:p>
          <a:p>
            <a:endParaRPr lang="en-US" dirty="0"/>
          </a:p>
        </p:txBody>
      </p:sp>
      <p:sp>
        <p:nvSpPr>
          <p:cNvPr id="6" name="Slide Number Placeholder 5"/>
          <p:cNvSpPr>
            <a:spLocks noGrp="1"/>
          </p:cNvSpPr>
          <p:nvPr>
            <p:ph type="sldNum" sz="quarter" idx="12"/>
          </p:nvPr>
        </p:nvSpPr>
        <p:spPr/>
        <p:txBody>
          <a:bodyPr/>
          <a:lstStyle/>
          <a:p>
            <a:fld id="{E857CB27-4B9B-43A0-AC36-6C05F3985EF5}" type="slidenum">
              <a:rPr lang="en-US" smtClean="0"/>
              <a:t>49</a:t>
            </a:fld>
            <a:endParaRPr lang="en-US"/>
          </a:p>
        </p:txBody>
      </p:sp>
      <p:graphicFrame>
        <p:nvGraphicFramePr>
          <p:cNvPr id="7" name="Chart 6"/>
          <p:cNvGraphicFramePr>
            <a:graphicFrameLocks/>
          </p:cNvGraphicFramePr>
          <p:nvPr>
            <p:extLst>
              <p:ext uri="{D42A27DB-BD31-4B8C-83A1-F6EECF244321}">
                <p14:modId xmlns:p14="http://schemas.microsoft.com/office/powerpoint/2010/main" val="1469827445"/>
              </p:ext>
            </p:extLst>
          </p:nvPr>
        </p:nvGraphicFramePr>
        <p:xfrm>
          <a:off x="609600" y="1905000"/>
          <a:ext cx="8001000" cy="3657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114872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620000" cy="1447800"/>
          </a:xfrm>
        </p:spPr>
        <p:txBody>
          <a:bodyPr>
            <a:normAutofit fontScale="90000"/>
          </a:bodyPr>
          <a:lstStyle/>
          <a:p>
            <a:r>
              <a:rPr lang="en-US" dirty="0"/>
              <a:t>Mean (SD) value </a:t>
            </a:r>
            <a:r>
              <a:rPr lang="en-US" dirty="0" smtClean="0"/>
              <a:t>of </a:t>
            </a:r>
            <a:r>
              <a:rPr lang="en-US" sz="4000" b="1" dirty="0" smtClean="0">
                <a:solidFill>
                  <a:srgbClr val="FF0000"/>
                </a:solidFill>
              </a:rPr>
              <a:t>PEFR</a:t>
            </a:r>
            <a:r>
              <a:rPr lang="en-US" b="1" dirty="0" smtClean="0">
                <a:solidFill>
                  <a:srgbClr val="FF0000"/>
                </a:solidFill>
              </a:rPr>
              <a:t> </a:t>
            </a:r>
            <a:r>
              <a:rPr lang="en-US" dirty="0" smtClean="0"/>
              <a:t>(Best / Predictor) </a:t>
            </a:r>
            <a:r>
              <a:rPr lang="en-US" dirty="0"/>
              <a:t>with t-test between Summer &amp; Winter </a:t>
            </a:r>
            <a:r>
              <a:rPr lang="en-US" b="1" dirty="0">
                <a:solidFill>
                  <a:srgbClr val="FF0000"/>
                </a:solidFill>
              </a:rPr>
              <a:t>(P=n.s) </a:t>
            </a:r>
            <a:r>
              <a:rPr lang="en-US" dirty="0"/>
              <a:t>for Study </a:t>
            </a:r>
            <a:r>
              <a:rPr lang="en-US" dirty="0" smtClean="0"/>
              <a:t>Population</a:t>
            </a:r>
            <a:endParaRPr lang="en-US" dirty="0"/>
          </a:p>
        </p:txBody>
      </p:sp>
      <p:sp>
        <p:nvSpPr>
          <p:cNvPr id="4" name="TextBox 3"/>
          <p:cNvSpPr txBox="1"/>
          <p:nvPr/>
        </p:nvSpPr>
        <p:spPr>
          <a:xfrm>
            <a:off x="537839" y="6143655"/>
            <a:ext cx="8077200" cy="400110"/>
          </a:xfrm>
          <a:prstGeom prst="rect">
            <a:avLst/>
          </a:prstGeom>
          <a:noFill/>
        </p:spPr>
        <p:txBody>
          <a:bodyPr wrap="square" rtlCol="0">
            <a:spAutoFit/>
          </a:bodyPr>
          <a:lstStyle/>
          <a:p>
            <a:pPr lvl="0" algn="ctr"/>
            <a:r>
              <a:rPr lang="en-US" sz="2000" dirty="0">
                <a:latin typeface="Times New Roman" panose="02020603050405020304" pitchFamily="18" charset="0"/>
                <a:cs typeface="Times New Roman" panose="02020603050405020304" pitchFamily="18" charset="0"/>
              </a:rPr>
              <a:t>Peak </a:t>
            </a:r>
            <a:r>
              <a:rPr lang="en-US" sz="2000" dirty="0" smtClean="0">
                <a:latin typeface="Times New Roman" panose="02020603050405020304" pitchFamily="18" charset="0"/>
                <a:cs typeface="Times New Roman" panose="02020603050405020304" pitchFamily="18" charset="0"/>
              </a:rPr>
              <a:t>Expiratory </a:t>
            </a:r>
            <a:r>
              <a:rPr lang="en-US" sz="2000" dirty="0">
                <a:latin typeface="Times New Roman" panose="02020603050405020304" pitchFamily="18" charset="0"/>
                <a:cs typeface="Times New Roman" panose="02020603050405020304" pitchFamily="18" charset="0"/>
              </a:rPr>
              <a:t>F</a:t>
            </a:r>
            <a:r>
              <a:rPr lang="en-US" sz="2000" dirty="0" smtClean="0">
                <a:latin typeface="Times New Roman" panose="02020603050405020304" pitchFamily="18" charset="0"/>
                <a:cs typeface="Times New Roman" panose="02020603050405020304" pitchFamily="18" charset="0"/>
              </a:rPr>
              <a:t>orced Rate(PEFR</a:t>
            </a:r>
            <a:r>
              <a:rPr lang="en-US" sz="2000" dirty="0">
                <a:latin typeface="Times New Roman" panose="02020603050405020304" pitchFamily="18" charset="0"/>
                <a:cs typeface="Times New Roman" panose="02020603050405020304" pitchFamily="18" charset="0"/>
              </a:rPr>
              <a:t>) (L/s</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
        <p:nvSpPr>
          <p:cNvPr id="6" name="Slide Number Placeholder 5"/>
          <p:cNvSpPr>
            <a:spLocks noGrp="1"/>
          </p:cNvSpPr>
          <p:nvPr>
            <p:ph type="sldNum" sz="quarter" idx="12"/>
          </p:nvPr>
        </p:nvSpPr>
        <p:spPr/>
        <p:txBody>
          <a:bodyPr/>
          <a:lstStyle/>
          <a:p>
            <a:fld id="{E857CB27-4B9B-43A0-AC36-6C05F3985EF5}" type="slidenum">
              <a:rPr lang="en-US" smtClean="0"/>
              <a:t>50</a:t>
            </a:fld>
            <a:endParaRPr lang="en-US"/>
          </a:p>
        </p:txBody>
      </p:sp>
      <p:graphicFrame>
        <p:nvGraphicFramePr>
          <p:cNvPr id="7" name="Chart 6"/>
          <p:cNvGraphicFramePr>
            <a:graphicFrameLocks/>
          </p:cNvGraphicFramePr>
          <p:nvPr>
            <p:extLst>
              <p:ext uri="{D42A27DB-BD31-4B8C-83A1-F6EECF244321}">
                <p14:modId xmlns:p14="http://schemas.microsoft.com/office/powerpoint/2010/main" val="4255715236"/>
              </p:ext>
            </p:extLst>
          </p:nvPr>
        </p:nvGraphicFramePr>
        <p:xfrm>
          <a:off x="457200" y="1752600"/>
          <a:ext cx="8077200" cy="4114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91542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696200" cy="2438400"/>
          </a:xfrm>
        </p:spPr>
        <p:txBody>
          <a:bodyPr>
            <a:noAutofit/>
          </a:bodyPr>
          <a:lstStyle/>
          <a:p>
            <a:r>
              <a:rPr lang="en-US" dirty="0"/>
              <a:t>Mean No. </a:t>
            </a:r>
            <a:r>
              <a:rPr lang="en-US" dirty="0" smtClean="0"/>
              <a:t>of </a:t>
            </a:r>
            <a:r>
              <a:rPr lang="en-US" sz="3600" b="1" dirty="0" smtClean="0">
                <a:solidFill>
                  <a:srgbClr val="FF0000"/>
                </a:solidFill>
                <a:effectLst>
                  <a:outerShdw blurRad="38100" dist="38100" dir="2700000" algn="tl">
                    <a:srgbClr val="000000">
                      <a:alpha val="43137"/>
                    </a:srgbClr>
                  </a:outerShdw>
                </a:effectLst>
              </a:rPr>
              <a:t>Visits </a:t>
            </a:r>
            <a:r>
              <a:rPr lang="en-US" sz="3600" b="1" dirty="0" smtClean="0">
                <a:solidFill>
                  <a:srgbClr val="FF0000"/>
                </a:solidFill>
              </a:rPr>
              <a:t>to Healthcare Physicians</a:t>
            </a:r>
            <a:r>
              <a:rPr lang="en-US" sz="3600" b="1" dirty="0" smtClean="0"/>
              <a:t> </a:t>
            </a:r>
            <a:r>
              <a:rPr lang="en-US" sz="2800" dirty="0"/>
              <a:t>(</a:t>
            </a:r>
            <a:r>
              <a:rPr lang="en-US" sz="2800" b="1" dirty="0"/>
              <a:t>High is worse</a:t>
            </a:r>
            <a:r>
              <a:rPr lang="en-US" sz="2800" dirty="0"/>
              <a:t>) </a:t>
            </a:r>
            <a:r>
              <a:rPr lang="en-US" sz="2800" dirty="0" smtClean="0"/>
              <a:t>during</a:t>
            </a:r>
            <a:r>
              <a:rPr lang="en-US" sz="2800" b="1" dirty="0" smtClean="0"/>
              <a:t> </a:t>
            </a:r>
            <a:r>
              <a:rPr lang="en-US" sz="2800" dirty="0" smtClean="0"/>
              <a:t>the </a:t>
            </a:r>
            <a:r>
              <a:rPr lang="en-US" sz="2800" dirty="0"/>
              <a:t>last three months </a:t>
            </a:r>
            <a:r>
              <a:rPr lang="en-US" sz="2800" dirty="0" smtClean="0"/>
              <a:t>because of asthma problems among Asthmatic </a:t>
            </a:r>
            <a:r>
              <a:rPr lang="en-US" sz="2800" dirty="0"/>
              <a:t>study population </a:t>
            </a:r>
            <a:r>
              <a:rPr lang="en-US" sz="2800" dirty="0" smtClean="0"/>
              <a:t>by </a:t>
            </a:r>
            <a:r>
              <a:rPr lang="en-US" sz="2800" dirty="0"/>
              <a:t>Season </a:t>
            </a:r>
            <a:r>
              <a:rPr lang="en-US" sz="2800" dirty="0" smtClean="0"/>
              <a:t>&amp; Gender</a:t>
            </a:r>
            <a:endParaRPr lang="en-US" sz="2800" dirty="0"/>
          </a:p>
        </p:txBody>
      </p:sp>
      <p:sp>
        <p:nvSpPr>
          <p:cNvPr id="5" name="Slide Number Placeholder 4"/>
          <p:cNvSpPr>
            <a:spLocks noGrp="1"/>
          </p:cNvSpPr>
          <p:nvPr>
            <p:ph type="sldNum" sz="quarter" idx="12"/>
          </p:nvPr>
        </p:nvSpPr>
        <p:spPr/>
        <p:txBody>
          <a:bodyPr/>
          <a:lstStyle/>
          <a:p>
            <a:fld id="{E857CB27-4B9B-43A0-AC36-6C05F3985EF5}" type="slidenum">
              <a:rPr lang="en-US" smtClean="0"/>
              <a:t>51</a:t>
            </a:fld>
            <a:endParaRPr lang="en-US"/>
          </a:p>
        </p:txBody>
      </p:sp>
      <p:graphicFrame>
        <p:nvGraphicFramePr>
          <p:cNvPr id="6" name="Chart 5"/>
          <p:cNvGraphicFramePr>
            <a:graphicFrameLocks/>
          </p:cNvGraphicFramePr>
          <p:nvPr>
            <p:extLst>
              <p:ext uri="{D42A27DB-BD31-4B8C-83A1-F6EECF244321}">
                <p14:modId xmlns:p14="http://schemas.microsoft.com/office/powerpoint/2010/main" val="2446320744"/>
              </p:ext>
            </p:extLst>
          </p:nvPr>
        </p:nvGraphicFramePr>
        <p:xfrm>
          <a:off x="838200" y="2743200"/>
          <a:ext cx="7772400" cy="3276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99247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543800" cy="1905000"/>
          </a:xfrm>
        </p:spPr>
        <p:txBody>
          <a:bodyPr>
            <a:noAutofit/>
          </a:bodyPr>
          <a:lstStyle/>
          <a:p>
            <a:r>
              <a:rPr lang="en-US" dirty="0" smtClean="0"/>
              <a:t>Mean </a:t>
            </a:r>
            <a:r>
              <a:rPr lang="en-US" dirty="0"/>
              <a:t>No</a:t>
            </a:r>
            <a:r>
              <a:rPr lang="en-US" dirty="0" smtClean="0"/>
              <a:t>. of </a:t>
            </a:r>
            <a:r>
              <a:rPr lang="en-US" sz="3600" b="1" dirty="0" smtClean="0">
                <a:solidFill>
                  <a:srgbClr val="FF0000"/>
                </a:solidFill>
              </a:rPr>
              <a:t>Visits to Emergency Room </a:t>
            </a:r>
            <a:r>
              <a:rPr lang="en-US" sz="2800" dirty="0"/>
              <a:t>(</a:t>
            </a:r>
            <a:r>
              <a:rPr lang="en-US" sz="2800" b="1" dirty="0"/>
              <a:t>High is worse</a:t>
            </a:r>
            <a:r>
              <a:rPr lang="en-US" sz="2800" dirty="0"/>
              <a:t>) during last three months </a:t>
            </a:r>
            <a:r>
              <a:rPr lang="en-US" sz="2800" dirty="0" smtClean="0"/>
              <a:t>among Asthmatic </a:t>
            </a:r>
            <a:r>
              <a:rPr lang="en-US" sz="2800" dirty="0"/>
              <a:t>study population </a:t>
            </a:r>
            <a:r>
              <a:rPr lang="en-US" sz="2800" dirty="0" smtClean="0"/>
              <a:t>by Season &amp; Gender </a:t>
            </a:r>
            <a:endParaRPr lang="en-US" sz="2800" dirty="0"/>
          </a:p>
        </p:txBody>
      </p:sp>
      <p:sp>
        <p:nvSpPr>
          <p:cNvPr id="5" name="Slide Number Placeholder 4"/>
          <p:cNvSpPr>
            <a:spLocks noGrp="1"/>
          </p:cNvSpPr>
          <p:nvPr>
            <p:ph type="sldNum" sz="quarter" idx="12"/>
          </p:nvPr>
        </p:nvSpPr>
        <p:spPr/>
        <p:txBody>
          <a:bodyPr/>
          <a:lstStyle/>
          <a:p>
            <a:fld id="{E857CB27-4B9B-43A0-AC36-6C05F3985EF5}" type="slidenum">
              <a:rPr lang="en-US" smtClean="0"/>
              <a:t>52</a:t>
            </a:fld>
            <a:endParaRPr lang="en-US"/>
          </a:p>
        </p:txBody>
      </p:sp>
      <p:graphicFrame>
        <p:nvGraphicFramePr>
          <p:cNvPr id="6" name="Chart 5"/>
          <p:cNvGraphicFramePr>
            <a:graphicFrameLocks/>
          </p:cNvGraphicFramePr>
          <p:nvPr>
            <p:extLst>
              <p:ext uri="{D42A27DB-BD31-4B8C-83A1-F6EECF244321}">
                <p14:modId xmlns:p14="http://schemas.microsoft.com/office/powerpoint/2010/main" val="2587613928"/>
              </p:ext>
            </p:extLst>
          </p:nvPr>
        </p:nvGraphicFramePr>
        <p:xfrm>
          <a:off x="838200" y="2514600"/>
          <a:ext cx="7543800" cy="3429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29332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28600"/>
            <a:ext cx="7696200" cy="1905000"/>
          </a:xfrm>
        </p:spPr>
        <p:txBody>
          <a:bodyPr>
            <a:noAutofit/>
          </a:bodyPr>
          <a:lstStyle/>
          <a:p>
            <a:r>
              <a:rPr lang="en-US" dirty="0" smtClean="0"/>
              <a:t>Mean </a:t>
            </a:r>
            <a:r>
              <a:rPr lang="en-US" dirty="0"/>
              <a:t>No</a:t>
            </a:r>
            <a:r>
              <a:rPr lang="en-US" dirty="0" smtClean="0"/>
              <a:t>. of </a:t>
            </a:r>
            <a:r>
              <a:rPr lang="en-US" sz="3600" b="1" dirty="0" smtClean="0">
                <a:solidFill>
                  <a:srgbClr val="FF0000"/>
                </a:solidFill>
              </a:rPr>
              <a:t>Admission </a:t>
            </a:r>
            <a:r>
              <a:rPr lang="en-US" sz="3600" b="1" dirty="0">
                <a:solidFill>
                  <a:srgbClr val="FF0000"/>
                </a:solidFill>
              </a:rPr>
              <a:t>to </a:t>
            </a:r>
            <a:r>
              <a:rPr lang="en-US" sz="3600" b="1" dirty="0" smtClean="0">
                <a:solidFill>
                  <a:srgbClr val="FF0000"/>
                </a:solidFill>
              </a:rPr>
              <a:t>Hospital</a:t>
            </a:r>
            <a:r>
              <a:rPr lang="en-US" sz="3600" dirty="0">
                <a:solidFill>
                  <a:srgbClr val="FF0000"/>
                </a:solidFill>
              </a:rPr>
              <a:t> </a:t>
            </a:r>
            <a:r>
              <a:rPr lang="en-US" sz="2800" dirty="0"/>
              <a:t>(</a:t>
            </a:r>
            <a:r>
              <a:rPr lang="en-US" sz="2800" b="1" dirty="0"/>
              <a:t>High is worse</a:t>
            </a:r>
            <a:r>
              <a:rPr lang="en-US" sz="2800" dirty="0"/>
              <a:t>) during last three months </a:t>
            </a:r>
            <a:r>
              <a:rPr lang="en-US" sz="2800" dirty="0" smtClean="0"/>
              <a:t>among Asthmatic </a:t>
            </a:r>
            <a:r>
              <a:rPr lang="en-US" sz="2800" dirty="0"/>
              <a:t>study population </a:t>
            </a:r>
            <a:r>
              <a:rPr lang="en-US" sz="2800" dirty="0" smtClean="0"/>
              <a:t>by Season &amp; Gender </a:t>
            </a:r>
            <a:endParaRPr lang="en-US" sz="2800" dirty="0"/>
          </a:p>
        </p:txBody>
      </p:sp>
      <p:sp>
        <p:nvSpPr>
          <p:cNvPr id="5" name="Slide Number Placeholder 4"/>
          <p:cNvSpPr>
            <a:spLocks noGrp="1"/>
          </p:cNvSpPr>
          <p:nvPr>
            <p:ph type="sldNum" sz="quarter" idx="12"/>
          </p:nvPr>
        </p:nvSpPr>
        <p:spPr/>
        <p:txBody>
          <a:bodyPr/>
          <a:lstStyle/>
          <a:p>
            <a:fld id="{E857CB27-4B9B-43A0-AC36-6C05F3985EF5}" type="slidenum">
              <a:rPr lang="en-US" smtClean="0"/>
              <a:t>53</a:t>
            </a:fld>
            <a:endParaRPr lang="en-US"/>
          </a:p>
        </p:txBody>
      </p:sp>
      <p:graphicFrame>
        <p:nvGraphicFramePr>
          <p:cNvPr id="6" name="Chart 5"/>
          <p:cNvGraphicFramePr>
            <a:graphicFrameLocks/>
          </p:cNvGraphicFramePr>
          <p:nvPr>
            <p:extLst>
              <p:ext uri="{D42A27DB-BD31-4B8C-83A1-F6EECF244321}">
                <p14:modId xmlns:p14="http://schemas.microsoft.com/office/powerpoint/2010/main" val="1427591497"/>
              </p:ext>
            </p:extLst>
          </p:nvPr>
        </p:nvGraphicFramePr>
        <p:xfrm>
          <a:off x="685800" y="2133600"/>
          <a:ext cx="8001000" cy="3886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593403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52400"/>
            <a:ext cx="7696200" cy="1143000"/>
          </a:xfrm>
        </p:spPr>
        <p:txBody>
          <a:bodyPr>
            <a:normAutofit fontScale="90000"/>
          </a:bodyPr>
          <a:lstStyle/>
          <a:p>
            <a:r>
              <a:rPr lang="en-US" altLang="en-US" dirty="0" smtClean="0">
                <a:effectLst>
                  <a:outerShdw blurRad="38100" dist="38100" dir="2700000" algn="tl">
                    <a:srgbClr val="000000">
                      <a:alpha val="43137"/>
                    </a:srgbClr>
                  </a:outerShdw>
                </a:effectLst>
              </a:rPr>
              <a:t>% of </a:t>
            </a:r>
            <a:r>
              <a:rPr lang="en-US" altLang="en-US" sz="4000" dirty="0" smtClean="0">
                <a:solidFill>
                  <a:srgbClr val="FF0000"/>
                </a:solidFill>
                <a:effectLst>
                  <a:outerShdw blurRad="38100" dist="38100" dir="2700000" algn="tl">
                    <a:srgbClr val="000000">
                      <a:alpha val="43137"/>
                    </a:srgbClr>
                  </a:outerShdw>
                </a:effectLst>
              </a:rPr>
              <a:t>Self Rated Health </a:t>
            </a:r>
            <a:r>
              <a:rPr lang="en-US" altLang="en-US" sz="2700" dirty="0" smtClean="0"/>
              <a:t>with t-test between </a:t>
            </a:r>
            <a:r>
              <a:rPr lang="en-US" altLang="en-US" sz="2700" b="1" dirty="0" smtClean="0"/>
              <a:t>Sumer</a:t>
            </a:r>
            <a:r>
              <a:rPr lang="en-US" altLang="en-US" sz="2700" dirty="0" smtClean="0"/>
              <a:t> and </a:t>
            </a:r>
            <a:r>
              <a:rPr lang="en-US" altLang="en-US" sz="2700" b="1" dirty="0" smtClean="0"/>
              <a:t>Winter</a:t>
            </a:r>
            <a:r>
              <a:rPr lang="en-US" altLang="en-US" sz="2700" dirty="0" smtClean="0"/>
              <a:t> </a:t>
            </a:r>
            <a:r>
              <a:rPr lang="en-US" altLang="en-US" sz="3100" b="1" dirty="0" smtClean="0">
                <a:solidFill>
                  <a:srgbClr val="FF0000"/>
                </a:solidFill>
              </a:rPr>
              <a:t>(P=n.s) </a:t>
            </a:r>
            <a:r>
              <a:rPr lang="en-US" altLang="en-US" sz="2700" dirty="0" smtClean="0"/>
              <a:t>for Asthmatic Study Population</a:t>
            </a:r>
            <a:endParaRPr lang="en-US" sz="2700" dirty="0"/>
          </a:p>
        </p:txBody>
      </p:sp>
      <p:sp>
        <p:nvSpPr>
          <p:cNvPr id="5" name="Slide Number Placeholder 4"/>
          <p:cNvSpPr>
            <a:spLocks noGrp="1"/>
          </p:cNvSpPr>
          <p:nvPr>
            <p:ph type="sldNum" sz="quarter" idx="12"/>
          </p:nvPr>
        </p:nvSpPr>
        <p:spPr/>
        <p:txBody>
          <a:bodyPr/>
          <a:lstStyle/>
          <a:p>
            <a:fld id="{E857CB27-4B9B-43A0-AC36-6C05F3985EF5}" type="slidenum">
              <a:rPr lang="en-US" smtClean="0"/>
              <a:t>54</a:t>
            </a:fld>
            <a:endParaRPr lang="en-US"/>
          </a:p>
        </p:txBody>
      </p:sp>
      <p:graphicFrame>
        <p:nvGraphicFramePr>
          <p:cNvPr id="6" name="Chart 5"/>
          <p:cNvGraphicFramePr>
            <a:graphicFrameLocks/>
          </p:cNvGraphicFramePr>
          <p:nvPr>
            <p:extLst>
              <p:ext uri="{D42A27DB-BD31-4B8C-83A1-F6EECF244321}">
                <p14:modId xmlns:p14="http://schemas.microsoft.com/office/powerpoint/2010/main" val="2072307684"/>
              </p:ext>
            </p:extLst>
          </p:nvPr>
        </p:nvGraphicFramePr>
        <p:xfrm>
          <a:off x="609600" y="1371600"/>
          <a:ext cx="8229600" cy="5105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463237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7467600" cy="1371600"/>
          </a:xfrm>
        </p:spPr>
        <p:txBody>
          <a:bodyPr>
            <a:normAutofit fontScale="90000"/>
          </a:bodyPr>
          <a:lstStyle/>
          <a:p>
            <a:r>
              <a:rPr lang="en-US" altLang="en-US" b="1" dirty="0" smtClean="0"/>
              <a:t>% of </a:t>
            </a:r>
            <a:r>
              <a:rPr lang="en-US" altLang="en-US" sz="4000" b="1" dirty="0">
                <a:solidFill>
                  <a:srgbClr val="FF0000"/>
                </a:solidFill>
              </a:rPr>
              <a:t>Self Rated Respiratory </a:t>
            </a:r>
            <a:r>
              <a:rPr lang="en-US" altLang="en-US" sz="4000" b="1" dirty="0" smtClean="0">
                <a:solidFill>
                  <a:srgbClr val="FF0000"/>
                </a:solidFill>
              </a:rPr>
              <a:t>Health </a:t>
            </a:r>
            <a:r>
              <a:rPr lang="en-US" altLang="en-US" dirty="0"/>
              <a:t>with t-test between </a:t>
            </a:r>
            <a:r>
              <a:rPr lang="en-US" altLang="en-US" dirty="0" smtClean="0"/>
              <a:t>Summer </a:t>
            </a:r>
            <a:r>
              <a:rPr lang="en-US" altLang="en-US" dirty="0"/>
              <a:t>and Winter </a:t>
            </a:r>
            <a:r>
              <a:rPr lang="en-US" altLang="en-US" b="1" dirty="0">
                <a:solidFill>
                  <a:srgbClr val="FF0000"/>
                </a:solidFill>
              </a:rPr>
              <a:t>(P=n.s) </a:t>
            </a:r>
            <a:r>
              <a:rPr lang="en-US" altLang="en-US" dirty="0"/>
              <a:t>for Asthmatic Study Population</a:t>
            </a:r>
            <a:endParaRPr lang="en-US" dirty="0"/>
          </a:p>
        </p:txBody>
      </p:sp>
      <p:sp>
        <p:nvSpPr>
          <p:cNvPr id="5" name="Slide Number Placeholder 4"/>
          <p:cNvSpPr>
            <a:spLocks noGrp="1"/>
          </p:cNvSpPr>
          <p:nvPr>
            <p:ph type="sldNum" sz="quarter" idx="12"/>
          </p:nvPr>
        </p:nvSpPr>
        <p:spPr/>
        <p:txBody>
          <a:bodyPr/>
          <a:lstStyle/>
          <a:p>
            <a:fld id="{E857CB27-4B9B-43A0-AC36-6C05F3985EF5}" type="slidenum">
              <a:rPr lang="en-US" smtClean="0"/>
              <a:t>55</a:t>
            </a:fld>
            <a:endParaRPr lang="en-US"/>
          </a:p>
        </p:txBody>
      </p:sp>
      <p:graphicFrame>
        <p:nvGraphicFramePr>
          <p:cNvPr id="6" name="Chart 5"/>
          <p:cNvGraphicFramePr>
            <a:graphicFrameLocks/>
          </p:cNvGraphicFramePr>
          <p:nvPr>
            <p:extLst>
              <p:ext uri="{D42A27DB-BD31-4B8C-83A1-F6EECF244321}">
                <p14:modId xmlns:p14="http://schemas.microsoft.com/office/powerpoint/2010/main" val="1762963346"/>
              </p:ext>
            </p:extLst>
          </p:nvPr>
        </p:nvGraphicFramePr>
        <p:xfrm>
          <a:off x="228600" y="1752600"/>
          <a:ext cx="8382000" cy="4419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033346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52400"/>
            <a:ext cx="7467600" cy="1524000"/>
          </a:xfrm>
          <a:ln>
            <a:solidFill>
              <a:srgbClr val="00B050"/>
            </a:solidFill>
          </a:ln>
        </p:spPr>
        <p:txBody>
          <a:bodyPr>
            <a:normAutofit fontScale="90000"/>
          </a:bodyPr>
          <a:lstStyle/>
          <a:p>
            <a:r>
              <a:rPr lang="en-US" dirty="0" smtClean="0"/>
              <a:t>Mean value of </a:t>
            </a:r>
            <a:r>
              <a:rPr lang="en-US" sz="4000" b="1" dirty="0" smtClean="0">
                <a:solidFill>
                  <a:srgbClr val="FF0000"/>
                </a:solidFill>
              </a:rPr>
              <a:t>SRH</a:t>
            </a:r>
            <a:r>
              <a:rPr lang="en-US" sz="4000" dirty="0" smtClean="0">
                <a:solidFill>
                  <a:srgbClr val="FF0000"/>
                </a:solidFill>
              </a:rPr>
              <a:t> </a:t>
            </a:r>
            <a:r>
              <a:rPr lang="en-US" sz="4000" dirty="0" smtClean="0"/>
              <a:t>&amp; </a:t>
            </a:r>
            <a:r>
              <a:rPr lang="en-US" sz="4000" b="1" dirty="0" smtClean="0">
                <a:solidFill>
                  <a:srgbClr val="FF0000"/>
                </a:solidFill>
              </a:rPr>
              <a:t>SRRH</a:t>
            </a:r>
            <a:r>
              <a:rPr lang="en-US" sz="4000" dirty="0" smtClean="0">
                <a:solidFill>
                  <a:srgbClr val="FF0000"/>
                </a:solidFill>
              </a:rPr>
              <a:t> </a:t>
            </a:r>
            <a:r>
              <a:rPr lang="en-US" dirty="0" smtClean="0"/>
              <a:t>with Pair t-test showing the </a:t>
            </a:r>
            <a:r>
              <a:rPr lang="en-US" sz="3600" b="1" dirty="0" smtClean="0"/>
              <a:t>correlation</a:t>
            </a:r>
            <a:r>
              <a:rPr lang="en-US" dirty="0" smtClean="0"/>
              <a:t> between the two on </a:t>
            </a:r>
            <a:r>
              <a:rPr lang="en-US" b="1" dirty="0" smtClean="0"/>
              <a:t>Summer</a:t>
            </a:r>
            <a:r>
              <a:rPr lang="en-US" dirty="0" smtClean="0"/>
              <a:t> and </a:t>
            </a:r>
            <a:r>
              <a:rPr lang="en-US" b="1" dirty="0" smtClean="0"/>
              <a:t>Winter</a:t>
            </a:r>
            <a:r>
              <a:rPr lang="en-US" dirty="0" smtClean="0"/>
              <a:t> (</a:t>
            </a:r>
            <a:r>
              <a:rPr lang="en-US" sz="3600" b="1" dirty="0" smtClean="0">
                <a:solidFill>
                  <a:srgbClr val="FF0000"/>
                </a:solidFill>
              </a:rPr>
              <a:t>P &lt;0.01 in both</a:t>
            </a:r>
            <a:r>
              <a:rPr lang="en-US" dirty="0" smtClean="0"/>
              <a:t>)</a:t>
            </a:r>
            <a:endParaRPr lang="en-US" dirty="0"/>
          </a:p>
        </p:txBody>
      </p:sp>
      <p:sp>
        <p:nvSpPr>
          <p:cNvPr id="6" name="Slide Number Placeholder 5"/>
          <p:cNvSpPr>
            <a:spLocks noGrp="1"/>
          </p:cNvSpPr>
          <p:nvPr>
            <p:ph type="sldNum" sz="quarter" idx="12"/>
          </p:nvPr>
        </p:nvSpPr>
        <p:spPr/>
        <p:txBody>
          <a:bodyPr/>
          <a:lstStyle/>
          <a:p>
            <a:fld id="{E857CB27-4B9B-43A0-AC36-6C05F3985EF5}" type="slidenum">
              <a:rPr lang="en-US" smtClean="0"/>
              <a:t>56</a:t>
            </a:fld>
            <a:endParaRPr lang="en-US"/>
          </a:p>
        </p:txBody>
      </p:sp>
      <p:graphicFrame>
        <p:nvGraphicFramePr>
          <p:cNvPr id="7" name="Content Placeholder 6"/>
          <p:cNvGraphicFramePr>
            <a:graphicFrameLocks noGrp="1"/>
          </p:cNvGraphicFramePr>
          <p:nvPr>
            <p:ph sz="half" idx="1"/>
            <p:extLst>
              <p:ext uri="{D42A27DB-BD31-4B8C-83A1-F6EECF244321}">
                <p14:modId xmlns:p14="http://schemas.microsoft.com/office/powerpoint/2010/main" val="2748661754"/>
              </p:ext>
            </p:extLst>
          </p:nvPr>
        </p:nvGraphicFramePr>
        <p:xfrm>
          <a:off x="457200" y="2057400"/>
          <a:ext cx="4038600" cy="40687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ontent Placeholder 7"/>
          <p:cNvGraphicFramePr>
            <a:graphicFrameLocks noGrp="1"/>
          </p:cNvGraphicFramePr>
          <p:nvPr>
            <p:ph sz="half" idx="2"/>
            <p:extLst>
              <p:ext uri="{D42A27DB-BD31-4B8C-83A1-F6EECF244321}">
                <p14:modId xmlns:p14="http://schemas.microsoft.com/office/powerpoint/2010/main" val="1784199175"/>
              </p:ext>
            </p:extLst>
          </p:nvPr>
        </p:nvGraphicFramePr>
        <p:xfrm>
          <a:off x="4648200" y="2133600"/>
          <a:ext cx="4038600" cy="39925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484940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76200"/>
            <a:ext cx="7620000" cy="1143000"/>
          </a:xfrm>
        </p:spPr>
        <p:txBody>
          <a:bodyPr>
            <a:normAutofit/>
          </a:bodyPr>
          <a:lstStyle/>
          <a:p>
            <a:r>
              <a:rPr lang="en-US" dirty="0"/>
              <a:t>Linear regression analysis to predict risk factor for </a:t>
            </a:r>
            <a:r>
              <a:rPr lang="en-US" b="1" dirty="0">
                <a:solidFill>
                  <a:srgbClr val="FF0000"/>
                </a:solidFill>
              </a:rPr>
              <a:t>Good Self-rated </a:t>
            </a:r>
            <a:r>
              <a:rPr lang="en-US" b="1" dirty="0" smtClean="0">
                <a:solidFill>
                  <a:srgbClr val="FF0000"/>
                </a:solidFill>
              </a:rPr>
              <a:t>Health</a:t>
            </a:r>
            <a:endParaRPr lang="en-US" u="sng" dirty="0">
              <a:solidFill>
                <a:srgbClr val="FF0000"/>
              </a:solidFill>
            </a:endParaRPr>
          </a:p>
        </p:txBody>
      </p:sp>
      <p:sp>
        <p:nvSpPr>
          <p:cNvPr id="4" name="Slide Number Placeholder 3"/>
          <p:cNvSpPr>
            <a:spLocks noGrp="1"/>
          </p:cNvSpPr>
          <p:nvPr>
            <p:ph type="sldNum" sz="quarter" idx="12"/>
          </p:nvPr>
        </p:nvSpPr>
        <p:spPr/>
        <p:txBody>
          <a:bodyPr/>
          <a:lstStyle/>
          <a:p>
            <a:fld id="{E857CB27-4B9B-43A0-AC36-6C05F3985EF5}" type="slidenum">
              <a:rPr lang="en-US" smtClean="0"/>
              <a:t>57</a:t>
            </a:fld>
            <a:endParaRPr lang="en-US"/>
          </a:p>
        </p:txBody>
      </p:sp>
      <p:graphicFrame>
        <p:nvGraphicFramePr>
          <p:cNvPr id="3" name="Table 2"/>
          <p:cNvGraphicFramePr>
            <a:graphicFrameLocks noGrp="1"/>
          </p:cNvGraphicFramePr>
          <p:nvPr>
            <p:extLst>
              <p:ext uri="{D42A27DB-BD31-4B8C-83A1-F6EECF244321}">
                <p14:modId xmlns:p14="http://schemas.microsoft.com/office/powerpoint/2010/main" val="3935956129"/>
              </p:ext>
            </p:extLst>
          </p:nvPr>
        </p:nvGraphicFramePr>
        <p:xfrm>
          <a:off x="228600" y="1219200"/>
          <a:ext cx="8610600" cy="6003743"/>
        </p:xfrm>
        <a:graphic>
          <a:graphicData uri="http://schemas.openxmlformats.org/drawingml/2006/table">
            <a:tbl>
              <a:tblPr>
                <a:tableStyleId>{5C22544A-7EE6-4342-B048-85BDC9FD1C3A}</a:tableStyleId>
              </a:tblPr>
              <a:tblGrid>
                <a:gridCol w="3366838"/>
                <a:gridCol w="900362"/>
                <a:gridCol w="144446"/>
                <a:gridCol w="541354"/>
                <a:gridCol w="246535"/>
                <a:gridCol w="363065"/>
                <a:gridCol w="228600"/>
                <a:gridCol w="281865"/>
                <a:gridCol w="327735"/>
                <a:gridCol w="580050"/>
                <a:gridCol w="334350"/>
                <a:gridCol w="395303"/>
                <a:gridCol w="900097"/>
              </a:tblGrid>
              <a:tr h="637374">
                <a:tc rowSpan="2">
                  <a:txBody>
                    <a:bodyPr/>
                    <a:lstStyle/>
                    <a:p>
                      <a:pPr algn="l" fontAlgn="ctr"/>
                      <a:r>
                        <a:rPr lang="en-US" sz="1200" b="1" u="sng" strike="noStrike" dirty="0">
                          <a:solidFill>
                            <a:schemeClr val="tx1"/>
                          </a:solidFill>
                          <a:effectLst/>
                          <a:latin typeface="Times New Roman" panose="02020603050405020304" pitchFamily="18" charset="0"/>
                          <a:cs typeface="Times New Roman" panose="02020603050405020304" pitchFamily="18" charset="0"/>
                        </a:rPr>
                        <a:t>Likelihood for having good </a:t>
                      </a:r>
                      <a:r>
                        <a:rPr lang="en-US" sz="1200" b="1" u="sng" strike="noStrike" dirty="0" smtClean="0">
                          <a:solidFill>
                            <a:schemeClr val="tx1"/>
                          </a:solidFill>
                          <a:effectLst/>
                          <a:latin typeface="Times New Roman" panose="02020603050405020304" pitchFamily="18" charset="0"/>
                          <a:cs typeface="Times New Roman" panose="02020603050405020304" pitchFamily="18" charset="0"/>
                        </a:rPr>
                        <a:t>SRH</a:t>
                      </a:r>
                      <a:endParaRPr lang="en-US" sz="1200" b="1" i="0" u="sng" strike="noStrike" dirty="0">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rowSpan="2" gridSpan="2">
                  <a:txBody>
                    <a:bodyPr/>
                    <a:lstStyle/>
                    <a:p>
                      <a:pPr algn="ctr" fontAlgn="ctr"/>
                      <a:r>
                        <a:rPr lang="en-US" sz="1200" b="1" u="sng" strike="noStrike" dirty="0">
                          <a:solidFill>
                            <a:schemeClr val="tx1"/>
                          </a:solidFill>
                          <a:effectLst/>
                          <a:latin typeface="Times New Roman" panose="02020603050405020304" pitchFamily="18" charset="0"/>
                          <a:cs typeface="Times New Roman" panose="02020603050405020304" pitchFamily="18" charset="0"/>
                        </a:rPr>
                        <a:t>Standardized Coefficients Beta</a:t>
                      </a:r>
                      <a:endParaRPr lang="en-US" sz="1200" b="1" i="0" u="sng" strike="noStrike" dirty="0">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rowSpan="2" hMerge="1">
                  <a:txBody>
                    <a:bodyPr/>
                    <a:lstStyle/>
                    <a:p>
                      <a:endParaRPr lang="en-US"/>
                    </a:p>
                  </a:txBody>
                  <a:tcPr/>
                </a:tc>
                <a:tc rowSpan="2" gridSpan="2">
                  <a:txBody>
                    <a:bodyPr/>
                    <a:lstStyle/>
                    <a:p>
                      <a:pPr algn="ctr" fontAlgn="ctr"/>
                      <a:r>
                        <a:rPr lang="en-US" sz="1200" b="1" u="sng" strike="noStrike" dirty="0">
                          <a:solidFill>
                            <a:schemeClr val="tx1"/>
                          </a:solidFill>
                          <a:effectLst/>
                          <a:latin typeface="Times New Roman" panose="02020603050405020304" pitchFamily="18" charset="0"/>
                          <a:cs typeface="Times New Roman" panose="02020603050405020304" pitchFamily="18" charset="0"/>
                        </a:rPr>
                        <a:t>t</a:t>
                      </a:r>
                      <a:endParaRPr lang="en-US" sz="1200" b="1" i="0" u="sng" strike="noStrike" dirty="0">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rowSpan="2" hMerge="1">
                  <a:txBody>
                    <a:bodyPr/>
                    <a:lstStyle/>
                    <a:p>
                      <a:endParaRPr lang="en-US"/>
                    </a:p>
                  </a:txBody>
                  <a:tcPr/>
                </a:tc>
                <a:tc rowSpan="2" gridSpan="3">
                  <a:txBody>
                    <a:bodyPr/>
                    <a:lstStyle/>
                    <a:p>
                      <a:pPr algn="ctr" fontAlgn="ctr"/>
                      <a:r>
                        <a:rPr lang="en-US" sz="1200" b="1" u="sng" strike="noStrike" dirty="0">
                          <a:solidFill>
                            <a:srgbClr val="FF0000"/>
                          </a:solidFill>
                          <a:effectLst/>
                          <a:latin typeface="Times New Roman" panose="02020603050405020304" pitchFamily="18" charset="0"/>
                          <a:cs typeface="Times New Roman" panose="02020603050405020304" pitchFamily="18" charset="0"/>
                        </a:rPr>
                        <a:t>Sig</a:t>
                      </a:r>
                      <a:r>
                        <a:rPr lang="en-US" sz="1200" b="1" u="sng" strike="noStrike" dirty="0">
                          <a:solidFill>
                            <a:schemeClr val="tx1"/>
                          </a:solidFill>
                          <a:effectLst/>
                          <a:latin typeface="Times New Roman" panose="02020603050405020304" pitchFamily="18" charset="0"/>
                          <a:cs typeface="Times New Roman" panose="02020603050405020304" pitchFamily="18" charset="0"/>
                        </a:rPr>
                        <a:t>.</a:t>
                      </a:r>
                      <a:endParaRPr lang="en-US" sz="1200" b="1" i="0" u="sng" strike="noStrike" dirty="0">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rowSpan="2" hMerge="1">
                  <a:txBody>
                    <a:bodyPr/>
                    <a:lstStyle/>
                    <a:p>
                      <a:endParaRPr lang="en-US"/>
                    </a:p>
                  </a:txBody>
                  <a:tcPr/>
                </a:tc>
                <a:tc rowSpan="2" hMerge="1">
                  <a:txBody>
                    <a:bodyPr/>
                    <a:lstStyle/>
                    <a:p>
                      <a:endParaRPr lang="en-US"/>
                    </a:p>
                  </a:txBody>
                  <a:tcPr/>
                </a:tc>
                <a:tc gridSpan="4">
                  <a:txBody>
                    <a:bodyPr/>
                    <a:lstStyle/>
                    <a:p>
                      <a:pPr algn="ctr" fontAlgn="ctr"/>
                      <a:r>
                        <a:rPr lang="en-US" sz="1200" b="1" u="sng" strike="noStrike" dirty="0">
                          <a:solidFill>
                            <a:schemeClr val="tx1"/>
                          </a:solidFill>
                          <a:effectLst/>
                          <a:latin typeface="Times New Roman" panose="02020603050405020304" pitchFamily="18" charset="0"/>
                          <a:cs typeface="Times New Roman" panose="02020603050405020304" pitchFamily="18" charset="0"/>
                        </a:rPr>
                        <a:t>95.0% C.I. for B</a:t>
                      </a:r>
                      <a:endParaRPr lang="en-US" sz="1200" b="1" i="0" u="sng" strike="noStrike" dirty="0">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algn="ctr" fontAlgn="ctr"/>
                      <a:r>
                        <a:rPr lang="en-US" sz="1200" b="1" u="sng" strike="noStrike" dirty="0">
                          <a:solidFill>
                            <a:schemeClr val="tx1"/>
                          </a:solidFill>
                          <a:effectLst/>
                          <a:latin typeface="Times New Roman" panose="02020603050405020304" pitchFamily="18" charset="0"/>
                          <a:cs typeface="Times New Roman" panose="02020603050405020304" pitchFamily="18" charset="0"/>
                        </a:rPr>
                        <a:t>Partial</a:t>
                      </a:r>
                      <a:endParaRPr lang="en-US" sz="1200" b="1" i="0" u="sng" strike="noStrike" dirty="0">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r>
              <a:tr h="48426">
                <a:tc vMerge="1">
                  <a:txBody>
                    <a:bodyPr/>
                    <a:lstStyle/>
                    <a:p>
                      <a:endParaRPr lang="en-US"/>
                    </a:p>
                  </a:txBody>
                  <a:tcPr/>
                </a:tc>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2">
                  <a:txBody>
                    <a:bodyPr/>
                    <a:lstStyle/>
                    <a:p>
                      <a:pPr algn="ctr" fontAlgn="ctr"/>
                      <a:r>
                        <a:rPr lang="en-US" sz="1200" b="1" u="sng" strike="noStrike" dirty="0">
                          <a:solidFill>
                            <a:schemeClr val="tx1"/>
                          </a:solidFill>
                          <a:effectLst/>
                          <a:latin typeface="Times New Roman" panose="02020603050405020304" pitchFamily="18" charset="0"/>
                          <a:cs typeface="Times New Roman" panose="02020603050405020304" pitchFamily="18" charset="0"/>
                        </a:rPr>
                        <a:t>Lower </a:t>
                      </a:r>
                      <a:endParaRPr lang="en-US" sz="1200" b="1" i="0" u="sng" strike="noStrike" dirty="0">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endParaRPr lang="en-US"/>
                    </a:p>
                  </a:txBody>
                  <a:tcPr/>
                </a:tc>
                <a:tc gridSpan="2">
                  <a:txBody>
                    <a:bodyPr/>
                    <a:lstStyle/>
                    <a:p>
                      <a:pPr algn="ctr" fontAlgn="ctr"/>
                      <a:r>
                        <a:rPr lang="en-US" sz="1200" b="1" u="sng" strike="noStrike" dirty="0">
                          <a:solidFill>
                            <a:schemeClr val="tx1"/>
                          </a:solidFill>
                          <a:effectLst/>
                          <a:latin typeface="Times New Roman" panose="02020603050405020304" pitchFamily="18" charset="0"/>
                          <a:cs typeface="Times New Roman" panose="02020603050405020304" pitchFamily="18" charset="0"/>
                        </a:rPr>
                        <a:t>Upper </a:t>
                      </a:r>
                      <a:endParaRPr lang="en-US" sz="1200" b="1" i="0" u="sng" strike="noStrike" dirty="0">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endParaRPr lang="en-US"/>
                    </a:p>
                  </a:txBody>
                  <a:tcPr/>
                </a:tc>
                <a:tc vMerge="1">
                  <a:txBody>
                    <a:bodyPr/>
                    <a:lstStyle/>
                    <a:p>
                      <a:endParaRPr lang="en-US"/>
                    </a:p>
                  </a:txBody>
                  <a:tcPr/>
                </a:tc>
              </a:tr>
              <a:tr h="521501">
                <a:tc gridSpan="13">
                  <a:txBody>
                    <a:bodyPr/>
                    <a:lstStyle/>
                    <a:p>
                      <a:pPr algn="ctr" fontAlgn="ctr"/>
                      <a:r>
                        <a:rPr lang="en-US" sz="1600" b="1" u="none" strike="noStrike" dirty="0">
                          <a:solidFill>
                            <a:srgbClr val="00B050"/>
                          </a:solidFill>
                          <a:effectLst/>
                          <a:latin typeface="Times New Roman" panose="02020603050405020304" pitchFamily="18" charset="0"/>
                          <a:cs typeface="Times New Roman" panose="02020603050405020304" pitchFamily="18" charset="0"/>
                        </a:rPr>
                        <a:t>Likelihood for having good </a:t>
                      </a:r>
                      <a:r>
                        <a:rPr lang="en-US" sz="1600" b="1" u="none" strike="noStrike" dirty="0">
                          <a:solidFill>
                            <a:srgbClr val="FF0000"/>
                          </a:solidFill>
                          <a:effectLst/>
                          <a:latin typeface="Times New Roman" panose="02020603050405020304" pitchFamily="18" charset="0"/>
                          <a:cs typeface="Times New Roman" panose="02020603050405020304" pitchFamily="18" charset="0"/>
                        </a:rPr>
                        <a:t>SRH in </a:t>
                      </a:r>
                      <a:r>
                        <a:rPr lang="en-US" sz="2800" b="1" u="none" strike="noStrike" dirty="0">
                          <a:solidFill>
                            <a:srgbClr val="FF0000"/>
                          </a:solidFill>
                          <a:effectLst/>
                          <a:latin typeface="Times New Roman" panose="02020603050405020304" pitchFamily="18" charset="0"/>
                          <a:cs typeface="Times New Roman" panose="02020603050405020304" pitchFamily="18" charset="0"/>
                        </a:rPr>
                        <a:t>Sumer </a:t>
                      </a:r>
                      <a:endParaRPr lang="en-US" sz="28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28790">
                <a:tc gridSpan="3">
                  <a:txBody>
                    <a:bodyPr/>
                    <a:lstStyle/>
                    <a:p>
                      <a:pPr algn="l" fontAlgn="ctr"/>
                      <a:r>
                        <a:rPr lang="en-US" sz="1600" b="1" u="none" strike="noStrike" dirty="0">
                          <a:solidFill>
                            <a:schemeClr val="tx1"/>
                          </a:solidFill>
                          <a:effectLst/>
                          <a:latin typeface="Times New Roman" panose="02020603050405020304" pitchFamily="18" charset="0"/>
                          <a:cs typeface="Times New Roman" panose="02020603050405020304" pitchFamily="18" charset="0"/>
                        </a:rPr>
                        <a:t>Sumer </a:t>
                      </a:r>
                      <a:r>
                        <a:rPr lang="en-US" sz="2400" b="1" u="none" strike="noStrike" dirty="0">
                          <a:solidFill>
                            <a:srgbClr val="FF0000"/>
                          </a:solidFill>
                          <a:effectLst/>
                          <a:latin typeface="Times New Roman" panose="02020603050405020304" pitchFamily="18" charset="0"/>
                          <a:cs typeface="Times New Roman" panose="02020603050405020304" pitchFamily="18" charset="0"/>
                        </a:rPr>
                        <a:t>SRRH</a:t>
                      </a:r>
                      <a:endParaRPr lang="en-US" sz="24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pPr algn="ctr" fontAlgn="ct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endParaRPr lang="en-US"/>
                    </a:p>
                  </a:txBody>
                  <a:tcPr/>
                </a:tc>
                <a:tc>
                  <a:txBody>
                    <a:bodyPr/>
                    <a:lstStyle/>
                    <a:p>
                      <a:pPr algn="ctr" fontAlgn="ctr"/>
                      <a:r>
                        <a:rPr lang="en-US" sz="1600" b="1" u="none" strike="noStrike">
                          <a:solidFill>
                            <a:schemeClr val="tx1"/>
                          </a:solidFill>
                          <a:effectLst/>
                          <a:latin typeface="Times New Roman" panose="02020603050405020304" pitchFamily="18" charset="0"/>
                          <a:cs typeface="Times New Roman" panose="02020603050405020304" pitchFamily="18" charset="0"/>
                        </a:rPr>
                        <a:t>0.48</a:t>
                      </a: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gridSpan="3">
                  <a:txBody>
                    <a:bodyPr/>
                    <a:lstStyle/>
                    <a:p>
                      <a:pPr algn="ctr" fontAlgn="ctr"/>
                      <a:r>
                        <a:rPr lang="en-US" sz="1600" b="1" u="none" strike="noStrike">
                          <a:solidFill>
                            <a:schemeClr val="tx1"/>
                          </a:solidFill>
                          <a:effectLst/>
                          <a:latin typeface="Times New Roman" panose="02020603050405020304" pitchFamily="18" charset="0"/>
                          <a:cs typeface="Times New Roman" panose="02020603050405020304" pitchFamily="18" charset="0"/>
                        </a:rPr>
                        <a:t>4.51</a:t>
                      </a: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pPr algn="ctr" fontAlgn="ct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endParaRPr lang="en-US"/>
                    </a:p>
                  </a:txBody>
                  <a:tcPr/>
                </a:tc>
                <a:tc gridSpan="2">
                  <a:txBody>
                    <a:bodyPr/>
                    <a:lstStyle/>
                    <a:p>
                      <a:pPr algn="ctr" fontAlgn="ctr"/>
                      <a:r>
                        <a:rPr lang="en-US" sz="1600" b="1" u="none" strike="noStrike">
                          <a:solidFill>
                            <a:schemeClr val="tx1"/>
                          </a:solidFill>
                          <a:effectLst/>
                          <a:latin typeface="Times New Roman" panose="02020603050405020304" pitchFamily="18" charset="0"/>
                          <a:cs typeface="Times New Roman" panose="02020603050405020304" pitchFamily="18" charset="0"/>
                        </a:rPr>
                        <a:t>0.000</a:t>
                      </a: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pPr algn="ctr" fontAlgn="ctr"/>
                      <a:endParaRPr lang="en-US" sz="16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gridSpan="2">
                  <a:txBody>
                    <a:bodyPr/>
                    <a:lstStyle/>
                    <a:p>
                      <a:pPr algn="ctr" fontAlgn="ctr"/>
                      <a:r>
                        <a:rPr lang="en-US" sz="1600" b="1" u="none" strike="noStrike" dirty="0">
                          <a:solidFill>
                            <a:schemeClr val="tx1"/>
                          </a:solidFill>
                          <a:effectLst/>
                          <a:latin typeface="Times New Roman" panose="02020603050405020304" pitchFamily="18" charset="0"/>
                          <a:cs typeface="Times New Roman" panose="02020603050405020304" pitchFamily="18" charset="0"/>
                        </a:rPr>
                        <a:t>0.33</a:t>
                      </a:r>
                      <a:endParaRPr lang="en-US" sz="16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pPr algn="ctr" fontAlgn="ctr"/>
                      <a:endParaRPr lang="en-US" sz="16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a:txBody>
                    <a:bodyPr/>
                    <a:lstStyle/>
                    <a:p>
                      <a:pPr algn="ctr" fontAlgn="ctr"/>
                      <a:r>
                        <a:rPr lang="en-US" sz="1600" b="1" u="none" strike="noStrike" dirty="0">
                          <a:solidFill>
                            <a:schemeClr val="tx1"/>
                          </a:solidFill>
                          <a:effectLst/>
                          <a:latin typeface="Times New Roman" panose="02020603050405020304" pitchFamily="18" charset="0"/>
                          <a:cs typeface="Times New Roman" panose="02020603050405020304" pitchFamily="18" charset="0"/>
                        </a:rPr>
                        <a:t>0.85</a:t>
                      </a:r>
                      <a:endParaRPr lang="en-US" sz="16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a:txBody>
                    <a:bodyPr/>
                    <a:lstStyle/>
                    <a:p>
                      <a:pPr algn="ctr" fontAlgn="ctr"/>
                      <a:r>
                        <a:rPr lang="en-US" sz="1600" b="1" u="none" strike="noStrike">
                          <a:solidFill>
                            <a:schemeClr val="tx1"/>
                          </a:solidFill>
                          <a:effectLst/>
                          <a:latin typeface="Times New Roman" panose="02020603050405020304" pitchFamily="18" charset="0"/>
                          <a:cs typeface="Times New Roman" panose="02020603050405020304" pitchFamily="18" charset="0"/>
                        </a:rPr>
                        <a:t>0.51</a:t>
                      </a: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r>
              <a:tr h="487849">
                <a:tc gridSpan="3">
                  <a:txBody>
                    <a:bodyPr/>
                    <a:lstStyle/>
                    <a:p>
                      <a:pPr algn="l" fontAlgn="ctr"/>
                      <a:r>
                        <a:rPr lang="en-US" sz="1600" b="1" u="none" strike="noStrike" dirty="0">
                          <a:solidFill>
                            <a:schemeClr val="tx1"/>
                          </a:solidFill>
                          <a:effectLst/>
                          <a:latin typeface="Times New Roman" panose="02020603050405020304" pitchFamily="18" charset="0"/>
                          <a:cs typeface="Times New Roman" panose="02020603050405020304" pitchFamily="18" charset="0"/>
                        </a:rPr>
                        <a:t>Exposure to </a:t>
                      </a:r>
                      <a:r>
                        <a:rPr lang="en-US" sz="2400" b="1" u="none" strike="noStrike" dirty="0">
                          <a:solidFill>
                            <a:srgbClr val="FF0000"/>
                          </a:solidFill>
                          <a:effectLst/>
                          <a:latin typeface="Times New Roman" panose="02020603050405020304" pitchFamily="18" charset="0"/>
                          <a:cs typeface="Times New Roman" panose="02020603050405020304" pitchFamily="18" charset="0"/>
                        </a:rPr>
                        <a:t>Triggers</a:t>
                      </a:r>
                      <a:r>
                        <a:rPr lang="en-US" sz="1600" b="1" u="none" strike="noStrike" dirty="0">
                          <a:solidFill>
                            <a:schemeClr val="tx1"/>
                          </a:solidFill>
                          <a:effectLst/>
                          <a:latin typeface="Times New Roman" panose="02020603050405020304" pitchFamily="18" charset="0"/>
                          <a:cs typeface="Times New Roman" panose="02020603050405020304" pitchFamily="18" charset="0"/>
                        </a:rPr>
                        <a:t> make asthma </a:t>
                      </a:r>
                      <a:r>
                        <a:rPr lang="en-US" sz="1600" b="1" u="none" strike="noStrike" dirty="0" smtClean="0">
                          <a:solidFill>
                            <a:schemeClr val="tx1"/>
                          </a:solidFill>
                          <a:effectLst/>
                          <a:latin typeface="Times New Roman" panose="02020603050405020304" pitchFamily="18" charset="0"/>
                          <a:cs typeface="Times New Roman" panose="02020603050405020304" pitchFamily="18" charset="0"/>
                        </a:rPr>
                        <a:t>symptoms </a:t>
                      </a:r>
                      <a:r>
                        <a:rPr lang="en-US" sz="1600" b="1" u="none" strike="noStrike" dirty="0">
                          <a:solidFill>
                            <a:schemeClr val="tx1"/>
                          </a:solidFill>
                          <a:effectLst/>
                          <a:latin typeface="Times New Roman" panose="02020603050405020304" pitchFamily="18" charset="0"/>
                          <a:cs typeface="Times New Roman" panose="02020603050405020304" pitchFamily="18" charset="0"/>
                        </a:rPr>
                        <a:t>worse</a:t>
                      </a:r>
                      <a:endParaRPr lang="en-US" sz="16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pPr algn="ctr" fontAlgn="ctr"/>
                      <a:endParaRPr lang="en-US" sz="16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endParaRPr lang="en-US"/>
                    </a:p>
                  </a:txBody>
                  <a:tcPr/>
                </a:tc>
                <a:tc>
                  <a:txBody>
                    <a:bodyPr/>
                    <a:lstStyle/>
                    <a:p>
                      <a:pPr algn="ctr" fontAlgn="ctr"/>
                      <a:r>
                        <a:rPr lang="en-US" sz="1600" b="1" u="none" strike="noStrike" dirty="0">
                          <a:solidFill>
                            <a:srgbClr val="FF0000"/>
                          </a:solidFill>
                          <a:effectLst/>
                          <a:latin typeface="Times New Roman" panose="02020603050405020304" pitchFamily="18" charset="0"/>
                          <a:cs typeface="Times New Roman" panose="02020603050405020304" pitchFamily="18" charset="0"/>
                        </a:rPr>
                        <a:t>-0.33</a:t>
                      </a:r>
                      <a:endParaRPr lang="en-US" sz="16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7218" marR="7218" marT="7218" marB="0" anchor="ctr"/>
                </a:tc>
                <a:tc gridSpan="3">
                  <a:txBody>
                    <a:bodyPr/>
                    <a:lstStyle/>
                    <a:p>
                      <a:pPr algn="ctr" fontAlgn="ctr"/>
                      <a:r>
                        <a:rPr lang="en-US" sz="1600" b="1" u="none" strike="noStrike">
                          <a:solidFill>
                            <a:schemeClr val="tx1"/>
                          </a:solidFill>
                          <a:effectLst/>
                          <a:latin typeface="Times New Roman" panose="02020603050405020304" pitchFamily="18" charset="0"/>
                          <a:cs typeface="Times New Roman" panose="02020603050405020304" pitchFamily="18" charset="0"/>
                        </a:rPr>
                        <a:t>-2.20</a:t>
                      </a: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pPr algn="ctr" fontAlgn="ct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endParaRPr lang="en-US"/>
                    </a:p>
                  </a:txBody>
                  <a:tcPr/>
                </a:tc>
                <a:tc gridSpan="2">
                  <a:txBody>
                    <a:bodyPr/>
                    <a:lstStyle/>
                    <a:p>
                      <a:pPr algn="ctr" fontAlgn="ctr"/>
                      <a:r>
                        <a:rPr lang="en-US" sz="1600" b="1" u="none" strike="noStrike">
                          <a:solidFill>
                            <a:schemeClr val="tx1"/>
                          </a:solidFill>
                          <a:effectLst/>
                          <a:latin typeface="Times New Roman" panose="02020603050405020304" pitchFamily="18" charset="0"/>
                          <a:cs typeface="Times New Roman" panose="02020603050405020304" pitchFamily="18" charset="0"/>
                        </a:rPr>
                        <a:t>0.032</a:t>
                      </a: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pPr algn="ctr" fontAlgn="ct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gridSpan="2">
                  <a:txBody>
                    <a:bodyPr/>
                    <a:lstStyle/>
                    <a:p>
                      <a:pPr algn="ctr" fontAlgn="ctr"/>
                      <a:r>
                        <a:rPr lang="en-US" sz="1600" b="1" u="none" strike="noStrike">
                          <a:solidFill>
                            <a:schemeClr val="tx1"/>
                          </a:solidFill>
                          <a:effectLst/>
                          <a:latin typeface="Times New Roman" panose="02020603050405020304" pitchFamily="18" charset="0"/>
                          <a:cs typeface="Times New Roman" panose="02020603050405020304" pitchFamily="18" charset="0"/>
                        </a:rPr>
                        <a:t>-0.08</a:t>
                      </a: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pPr algn="ctr" fontAlgn="ctr"/>
                      <a:endParaRPr lang="en-US" sz="16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a:txBody>
                    <a:bodyPr/>
                    <a:lstStyle/>
                    <a:p>
                      <a:pPr algn="ctr" fontAlgn="ctr"/>
                      <a:r>
                        <a:rPr lang="en-US" sz="1600" b="1" u="none" strike="noStrike" dirty="0">
                          <a:solidFill>
                            <a:schemeClr val="tx1"/>
                          </a:solidFill>
                          <a:effectLst/>
                          <a:latin typeface="Times New Roman" panose="02020603050405020304" pitchFamily="18" charset="0"/>
                          <a:cs typeface="Times New Roman" panose="02020603050405020304" pitchFamily="18" charset="0"/>
                        </a:rPr>
                        <a:t>0.00</a:t>
                      </a:r>
                      <a:endParaRPr lang="en-US" sz="16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a:txBody>
                    <a:bodyPr/>
                    <a:lstStyle/>
                    <a:p>
                      <a:pPr algn="ctr" fontAlgn="ctr"/>
                      <a:r>
                        <a:rPr lang="en-US" sz="1600" b="1" u="none" strike="noStrike">
                          <a:solidFill>
                            <a:schemeClr val="tx1"/>
                          </a:solidFill>
                          <a:effectLst/>
                          <a:latin typeface="Times New Roman" panose="02020603050405020304" pitchFamily="18" charset="0"/>
                          <a:cs typeface="Times New Roman" panose="02020603050405020304" pitchFamily="18" charset="0"/>
                        </a:rPr>
                        <a:t>-0.28</a:t>
                      </a: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r>
              <a:tr h="252031">
                <a:tc gridSpan="13">
                  <a:txBody>
                    <a:bodyPr/>
                    <a:lstStyle/>
                    <a:p>
                      <a:pPr algn="ctr" fontAlgn="ctr"/>
                      <a:r>
                        <a:rPr lang="en-US" sz="1600" b="1" u="none" strike="noStrike" dirty="0">
                          <a:solidFill>
                            <a:srgbClr val="00B050"/>
                          </a:solidFill>
                          <a:effectLst/>
                          <a:latin typeface="Times New Roman" panose="02020603050405020304" pitchFamily="18" charset="0"/>
                          <a:cs typeface="Times New Roman" panose="02020603050405020304" pitchFamily="18" charset="0"/>
                        </a:rPr>
                        <a:t>Likelihood for having good</a:t>
                      </a:r>
                      <a:r>
                        <a:rPr lang="en-US" sz="1600" b="1" u="none" strike="noStrike" dirty="0">
                          <a:solidFill>
                            <a:schemeClr val="tx1"/>
                          </a:solidFill>
                          <a:effectLst/>
                          <a:latin typeface="Times New Roman" panose="02020603050405020304" pitchFamily="18" charset="0"/>
                          <a:cs typeface="Times New Roman" panose="02020603050405020304" pitchFamily="18" charset="0"/>
                        </a:rPr>
                        <a:t> </a:t>
                      </a:r>
                      <a:r>
                        <a:rPr lang="en-US" sz="1600" b="1" u="none" strike="noStrike" dirty="0">
                          <a:solidFill>
                            <a:srgbClr val="FF0000"/>
                          </a:solidFill>
                          <a:effectLst/>
                          <a:latin typeface="Times New Roman" panose="02020603050405020304" pitchFamily="18" charset="0"/>
                          <a:cs typeface="Times New Roman" panose="02020603050405020304" pitchFamily="18" charset="0"/>
                        </a:rPr>
                        <a:t>SRH in </a:t>
                      </a:r>
                      <a:r>
                        <a:rPr lang="en-US" sz="2800" b="1" u="none" strike="noStrike" dirty="0">
                          <a:solidFill>
                            <a:srgbClr val="FF0000"/>
                          </a:solidFill>
                          <a:effectLst/>
                          <a:latin typeface="Times New Roman" panose="02020603050405020304" pitchFamily="18" charset="0"/>
                          <a:cs typeface="Times New Roman" panose="02020603050405020304" pitchFamily="18" charset="0"/>
                        </a:rPr>
                        <a:t>Winter </a:t>
                      </a:r>
                      <a:endParaRPr lang="en-US" sz="28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28790">
                <a:tc gridSpan="2">
                  <a:txBody>
                    <a:bodyPr/>
                    <a:lstStyle/>
                    <a:p>
                      <a:pPr algn="l" fontAlgn="ctr"/>
                      <a:r>
                        <a:rPr lang="en-US" sz="1600" b="1" u="none" strike="noStrike" dirty="0">
                          <a:solidFill>
                            <a:schemeClr val="tx1"/>
                          </a:solidFill>
                          <a:effectLst/>
                          <a:latin typeface="Times New Roman" panose="02020603050405020304" pitchFamily="18" charset="0"/>
                          <a:cs typeface="Times New Roman" panose="02020603050405020304" pitchFamily="18" charset="0"/>
                        </a:rPr>
                        <a:t>Winter </a:t>
                      </a:r>
                      <a:r>
                        <a:rPr lang="en-US" sz="2400" b="1" u="none" strike="noStrike" dirty="0">
                          <a:solidFill>
                            <a:srgbClr val="FF0000"/>
                          </a:solidFill>
                          <a:effectLst/>
                          <a:latin typeface="Times New Roman" panose="02020603050405020304" pitchFamily="18" charset="0"/>
                          <a:cs typeface="Times New Roman" panose="02020603050405020304" pitchFamily="18" charset="0"/>
                        </a:rPr>
                        <a:t>SRRH</a:t>
                      </a:r>
                      <a:endParaRPr lang="en-US" sz="24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pPr algn="ctr" fontAlgn="ct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gridSpan="2">
                  <a:txBody>
                    <a:bodyPr/>
                    <a:lstStyle/>
                    <a:p>
                      <a:pPr algn="ctr" fontAlgn="ctr"/>
                      <a:r>
                        <a:rPr lang="en-US" sz="1600" b="1" u="none" strike="noStrike">
                          <a:solidFill>
                            <a:schemeClr val="tx1"/>
                          </a:solidFill>
                          <a:effectLst/>
                          <a:latin typeface="Times New Roman" panose="02020603050405020304" pitchFamily="18" charset="0"/>
                          <a:cs typeface="Times New Roman" panose="02020603050405020304" pitchFamily="18" charset="0"/>
                        </a:rPr>
                        <a:t>0.56</a:t>
                      </a: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pPr algn="ctr" fontAlgn="ctr"/>
                      <a:endParaRPr lang="en-US" sz="16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gridSpan="2">
                  <a:txBody>
                    <a:bodyPr/>
                    <a:lstStyle/>
                    <a:p>
                      <a:pPr algn="ctr" fontAlgn="ctr"/>
                      <a:r>
                        <a:rPr lang="en-US" sz="1600" b="1" u="none" strike="noStrike" dirty="0">
                          <a:solidFill>
                            <a:schemeClr val="tx1"/>
                          </a:solidFill>
                          <a:effectLst/>
                          <a:latin typeface="Times New Roman" panose="02020603050405020304" pitchFamily="18" charset="0"/>
                          <a:cs typeface="Times New Roman" panose="02020603050405020304" pitchFamily="18" charset="0"/>
                        </a:rPr>
                        <a:t>6.27</a:t>
                      </a:r>
                      <a:endParaRPr lang="en-US" sz="16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pPr algn="ctr" fontAlgn="ct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gridSpan="3">
                  <a:txBody>
                    <a:bodyPr/>
                    <a:lstStyle/>
                    <a:p>
                      <a:pPr algn="ctr" fontAlgn="ctr"/>
                      <a:r>
                        <a:rPr lang="en-US" sz="1600" b="1" u="none" strike="noStrike">
                          <a:solidFill>
                            <a:schemeClr val="tx1"/>
                          </a:solidFill>
                          <a:effectLst/>
                          <a:latin typeface="Times New Roman" panose="02020603050405020304" pitchFamily="18" charset="0"/>
                          <a:cs typeface="Times New Roman" panose="02020603050405020304" pitchFamily="18" charset="0"/>
                        </a:rPr>
                        <a:t>0.000</a:t>
                      </a: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endParaRPr lang="en-US"/>
                    </a:p>
                  </a:txBody>
                  <a:tcPr/>
                </a:tc>
                <a:tc hMerge="1">
                  <a:txBody>
                    <a:bodyPr/>
                    <a:lstStyle/>
                    <a:p>
                      <a:pPr algn="ctr" fontAlgn="ct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gridSpan="2">
                  <a:txBody>
                    <a:bodyPr/>
                    <a:lstStyle/>
                    <a:p>
                      <a:pPr algn="ctr" fontAlgn="ctr"/>
                      <a:r>
                        <a:rPr lang="en-US" sz="1600" b="1" u="none" strike="noStrike">
                          <a:solidFill>
                            <a:schemeClr val="tx1"/>
                          </a:solidFill>
                          <a:effectLst/>
                          <a:latin typeface="Times New Roman" panose="02020603050405020304" pitchFamily="18" charset="0"/>
                          <a:cs typeface="Times New Roman" panose="02020603050405020304" pitchFamily="18" charset="0"/>
                        </a:rPr>
                        <a:t>0.43</a:t>
                      </a: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pPr algn="ctr" fontAlgn="ct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a:txBody>
                    <a:bodyPr/>
                    <a:lstStyle/>
                    <a:p>
                      <a:pPr algn="ctr" fontAlgn="ctr"/>
                      <a:r>
                        <a:rPr lang="en-US" sz="1600" b="1" u="none" strike="noStrike">
                          <a:solidFill>
                            <a:schemeClr val="tx1"/>
                          </a:solidFill>
                          <a:effectLst/>
                          <a:latin typeface="Times New Roman" panose="02020603050405020304" pitchFamily="18" charset="0"/>
                          <a:cs typeface="Times New Roman" panose="02020603050405020304" pitchFamily="18" charset="0"/>
                        </a:rPr>
                        <a:t>0.84</a:t>
                      </a: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a:txBody>
                    <a:bodyPr/>
                    <a:lstStyle/>
                    <a:p>
                      <a:pPr algn="ctr" fontAlgn="ctr"/>
                      <a:r>
                        <a:rPr lang="en-US" sz="1600" b="1" u="none" strike="noStrike" dirty="0">
                          <a:solidFill>
                            <a:schemeClr val="tx1"/>
                          </a:solidFill>
                          <a:effectLst/>
                          <a:latin typeface="Times New Roman" panose="02020603050405020304" pitchFamily="18" charset="0"/>
                          <a:cs typeface="Times New Roman" panose="02020603050405020304" pitchFamily="18" charset="0"/>
                        </a:rPr>
                        <a:t>0.65</a:t>
                      </a:r>
                      <a:endParaRPr lang="en-US" sz="16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r>
              <a:tr h="585738">
                <a:tc gridSpan="2">
                  <a:txBody>
                    <a:bodyPr/>
                    <a:lstStyle/>
                    <a:p>
                      <a:pPr algn="l" fontAlgn="ctr"/>
                      <a:r>
                        <a:rPr lang="en-US" sz="1600" b="1" u="none" strike="noStrike" dirty="0">
                          <a:solidFill>
                            <a:schemeClr val="tx1"/>
                          </a:solidFill>
                          <a:effectLst/>
                          <a:latin typeface="Times New Roman" panose="02020603050405020304" pitchFamily="18" charset="0"/>
                          <a:cs typeface="Times New Roman" panose="02020603050405020304" pitchFamily="18" charset="0"/>
                        </a:rPr>
                        <a:t>Exposure to </a:t>
                      </a:r>
                      <a:r>
                        <a:rPr lang="en-US" sz="2400" b="1" u="none" strike="noStrike" dirty="0" smtClean="0">
                          <a:solidFill>
                            <a:srgbClr val="FF0000"/>
                          </a:solidFill>
                          <a:effectLst/>
                          <a:latin typeface="Times New Roman" panose="02020603050405020304" pitchFamily="18" charset="0"/>
                          <a:cs typeface="Times New Roman" panose="02020603050405020304" pitchFamily="18" charset="0"/>
                        </a:rPr>
                        <a:t>Different</a:t>
                      </a:r>
                      <a:r>
                        <a:rPr lang="en-US" sz="2400" b="1" u="none" strike="noStrike" dirty="0" smtClean="0">
                          <a:solidFill>
                            <a:schemeClr val="tx1"/>
                          </a:solidFill>
                          <a:effectLst/>
                          <a:latin typeface="Times New Roman" panose="02020603050405020304" pitchFamily="18" charset="0"/>
                          <a:cs typeface="Times New Roman" panose="02020603050405020304" pitchFamily="18" charset="0"/>
                        </a:rPr>
                        <a:t> </a:t>
                      </a:r>
                      <a:r>
                        <a:rPr lang="en-US" sz="2400" b="1" u="none" strike="noStrike" dirty="0" err="1" smtClean="0">
                          <a:solidFill>
                            <a:srgbClr val="FF0000"/>
                          </a:solidFill>
                          <a:effectLst/>
                          <a:latin typeface="Times New Roman" panose="02020603050405020304" pitchFamily="18" charset="0"/>
                          <a:cs typeface="Times New Roman" panose="02020603050405020304" pitchFamily="18" charset="0"/>
                        </a:rPr>
                        <a:t>Domastic</a:t>
                      </a:r>
                      <a:r>
                        <a:rPr lang="en-US" sz="2400" b="1" u="none" strike="noStrike" dirty="0" smtClean="0">
                          <a:solidFill>
                            <a:srgbClr val="FF0000"/>
                          </a:solidFill>
                          <a:effectLst/>
                          <a:latin typeface="Times New Roman" panose="02020603050405020304" pitchFamily="18" charset="0"/>
                          <a:cs typeface="Times New Roman" panose="02020603050405020304" pitchFamily="18" charset="0"/>
                        </a:rPr>
                        <a:t> </a:t>
                      </a:r>
                      <a:r>
                        <a:rPr lang="en-US" sz="1600" b="1" u="none" strike="noStrike" dirty="0">
                          <a:solidFill>
                            <a:schemeClr val="tx1"/>
                          </a:solidFill>
                          <a:effectLst/>
                          <a:latin typeface="Times New Roman" panose="02020603050405020304" pitchFamily="18" charset="0"/>
                          <a:cs typeface="Times New Roman" panose="02020603050405020304" pitchFamily="18" charset="0"/>
                        </a:rPr>
                        <a:t>pollution bring asthma sign worse</a:t>
                      </a:r>
                      <a:endParaRPr lang="en-US" sz="16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pPr algn="ctr" fontAlgn="ctr"/>
                      <a:endParaRPr lang="en-US" sz="16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gridSpan="2">
                  <a:txBody>
                    <a:bodyPr/>
                    <a:lstStyle/>
                    <a:p>
                      <a:pPr algn="ctr" fontAlgn="ctr"/>
                      <a:r>
                        <a:rPr lang="en-US" sz="1600" b="1" u="none" strike="noStrike" dirty="0">
                          <a:solidFill>
                            <a:schemeClr val="tx1"/>
                          </a:solidFill>
                          <a:effectLst/>
                          <a:latin typeface="Times New Roman" panose="02020603050405020304" pitchFamily="18" charset="0"/>
                          <a:cs typeface="Times New Roman" panose="02020603050405020304" pitchFamily="18" charset="0"/>
                        </a:rPr>
                        <a:t>-0.59</a:t>
                      </a:r>
                      <a:endParaRPr lang="en-US" sz="16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pPr algn="ctr" fontAlgn="ct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gridSpan="2">
                  <a:txBody>
                    <a:bodyPr/>
                    <a:lstStyle/>
                    <a:p>
                      <a:pPr algn="ctr" fontAlgn="ctr"/>
                      <a:r>
                        <a:rPr lang="en-US" sz="1600" b="1" u="none" strike="noStrike">
                          <a:solidFill>
                            <a:schemeClr val="tx1"/>
                          </a:solidFill>
                          <a:effectLst/>
                          <a:latin typeface="Times New Roman" panose="02020603050405020304" pitchFamily="18" charset="0"/>
                          <a:cs typeface="Times New Roman" panose="02020603050405020304" pitchFamily="18" charset="0"/>
                        </a:rPr>
                        <a:t>-4.09</a:t>
                      </a: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pPr algn="ctr" fontAlgn="ct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gridSpan="3">
                  <a:txBody>
                    <a:bodyPr/>
                    <a:lstStyle/>
                    <a:p>
                      <a:pPr algn="ctr" fontAlgn="ctr"/>
                      <a:r>
                        <a:rPr lang="en-US" sz="1600" b="1" u="none" strike="noStrike">
                          <a:solidFill>
                            <a:schemeClr val="tx1"/>
                          </a:solidFill>
                          <a:effectLst/>
                          <a:latin typeface="Times New Roman" panose="02020603050405020304" pitchFamily="18" charset="0"/>
                          <a:cs typeface="Times New Roman" panose="02020603050405020304" pitchFamily="18" charset="0"/>
                        </a:rPr>
                        <a:t>0.000</a:t>
                      </a: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endParaRPr lang="en-US"/>
                    </a:p>
                  </a:txBody>
                  <a:tcPr/>
                </a:tc>
                <a:tc hMerge="1">
                  <a:txBody>
                    <a:bodyPr/>
                    <a:lstStyle/>
                    <a:p>
                      <a:pPr algn="ctr" fontAlgn="ct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gridSpan="2">
                  <a:txBody>
                    <a:bodyPr/>
                    <a:lstStyle/>
                    <a:p>
                      <a:pPr algn="ctr" fontAlgn="ctr"/>
                      <a:r>
                        <a:rPr lang="en-US" sz="1600" b="1" u="none" strike="noStrike">
                          <a:solidFill>
                            <a:schemeClr val="tx1"/>
                          </a:solidFill>
                          <a:effectLst/>
                          <a:latin typeface="Times New Roman" panose="02020603050405020304" pitchFamily="18" charset="0"/>
                          <a:cs typeface="Times New Roman" panose="02020603050405020304" pitchFamily="18" charset="0"/>
                        </a:rPr>
                        <a:t>-0.21</a:t>
                      </a: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pPr algn="ctr" fontAlgn="ct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a:txBody>
                    <a:bodyPr/>
                    <a:lstStyle/>
                    <a:p>
                      <a:pPr algn="ctr" fontAlgn="ctr"/>
                      <a:r>
                        <a:rPr lang="en-US" sz="1600" b="1" u="none" strike="noStrike">
                          <a:solidFill>
                            <a:schemeClr val="tx1"/>
                          </a:solidFill>
                          <a:effectLst/>
                          <a:latin typeface="Times New Roman" panose="02020603050405020304" pitchFamily="18" charset="0"/>
                          <a:cs typeface="Times New Roman" panose="02020603050405020304" pitchFamily="18" charset="0"/>
                        </a:rPr>
                        <a:t>-0.07</a:t>
                      </a: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a:txBody>
                    <a:bodyPr/>
                    <a:lstStyle/>
                    <a:p>
                      <a:pPr algn="ctr" fontAlgn="ctr"/>
                      <a:r>
                        <a:rPr lang="en-US" sz="1600" b="1" u="none" strike="noStrike" dirty="0">
                          <a:solidFill>
                            <a:schemeClr val="tx1"/>
                          </a:solidFill>
                          <a:effectLst/>
                          <a:latin typeface="Times New Roman" panose="02020603050405020304" pitchFamily="18" charset="0"/>
                          <a:cs typeface="Times New Roman" panose="02020603050405020304" pitchFamily="18" charset="0"/>
                        </a:rPr>
                        <a:t>-0.48</a:t>
                      </a:r>
                      <a:endParaRPr lang="en-US" sz="16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r>
              <a:tr h="282381">
                <a:tc gridSpan="2">
                  <a:txBody>
                    <a:bodyPr/>
                    <a:lstStyle/>
                    <a:p>
                      <a:pPr algn="l" fontAlgn="ctr"/>
                      <a:r>
                        <a:rPr lang="en-US" sz="1600" b="1" u="none" strike="noStrike">
                          <a:solidFill>
                            <a:schemeClr val="tx1"/>
                          </a:solidFill>
                          <a:effectLst/>
                          <a:latin typeface="Times New Roman" panose="02020603050405020304" pitchFamily="18" charset="0"/>
                          <a:cs typeface="Times New Roman" panose="02020603050405020304" pitchFamily="18" charset="0"/>
                        </a:rPr>
                        <a:t>Age in Y</a:t>
                      </a: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pPr algn="ctr" fontAlgn="ctr"/>
                      <a:endParaRPr lang="en-US" sz="16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7218" marR="7218" marT="7218" marB="0" anchor="ctr"/>
                </a:tc>
                <a:tc gridSpan="2">
                  <a:txBody>
                    <a:bodyPr/>
                    <a:lstStyle/>
                    <a:p>
                      <a:pPr algn="ctr" fontAlgn="ctr"/>
                      <a:r>
                        <a:rPr lang="en-US" sz="1600" b="1" u="none" strike="noStrike" dirty="0">
                          <a:solidFill>
                            <a:schemeClr val="tx1"/>
                          </a:solidFill>
                          <a:effectLst/>
                          <a:latin typeface="Times New Roman" panose="02020603050405020304" pitchFamily="18" charset="0"/>
                          <a:cs typeface="Times New Roman" panose="02020603050405020304" pitchFamily="18" charset="0"/>
                        </a:rPr>
                        <a:t>-</a:t>
                      </a:r>
                      <a:r>
                        <a:rPr lang="en-US" sz="1600" b="1" u="none" strike="noStrike" dirty="0">
                          <a:solidFill>
                            <a:srgbClr val="FF0000"/>
                          </a:solidFill>
                          <a:effectLst/>
                          <a:latin typeface="Times New Roman" panose="02020603050405020304" pitchFamily="18" charset="0"/>
                          <a:cs typeface="Times New Roman" panose="02020603050405020304" pitchFamily="18" charset="0"/>
                        </a:rPr>
                        <a:t>0.32</a:t>
                      </a:r>
                      <a:endParaRPr lang="en-US" sz="16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pPr algn="ctr" fontAlgn="ct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gridSpan="2">
                  <a:txBody>
                    <a:bodyPr/>
                    <a:lstStyle/>
                    <a:p>
                      <a:pPr algn="ctr" fontAlgn="ctr"/>
                      <a:r>
                        <a:rPr lang="en-US" sz="1600" b="1" u="none" strike="noStrike">
                          <a:solidFill>
                            <a:schemeClr val="tx1"/>
                          </a:solidFill>
                          <a:effectLst/>
                          <a:latin typeface="Times New Roman" panose="02020603050405020304" pitchFamily="18" charset="0"/>
                          <a:cs typeface="Times New Roman" panose="02020603050405020304" pitchFamily="18" charset="0"/>
                        </a:rPr>
                        <a:t>-4.01</a:t>
                      </a: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pPr algn="ctr" fontAlgn="ct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gridSpan="3">
                  <a:txBody>
                    <a:bodyPr/>
                    <a:lstStyle/>
                    <a:p>
                      <a:pPr algn="ctr" fontAlgn="ctr"/>
                      <a:r>
                        <a:rPr lang="en-US" sz="1600" b="1" u="none" strike="noStrike">
                          <a:solidFill>
                            <a:schemeClr val="tx1"/>
                          </a:solidFill>
                          <a:effectLst/>
                          <a:latin typeface="Times New Roman" panose="02020603050405020304" pitchFamily="18" charset="0"/>
                          <a:cs typeface="Times New Roman" panose="02020603050405020304" pitchFamily="18" charset="0"/>
                        </a:rPr>
                        <a:t>0.000</a:t>
                      </a: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endParaRPr lang="en-US"/>
                    </a:p>
                  </a:txBody>
                  <a:tcPr/>
                </a:tc>
                <a:tc hMerge="1">
                  <a:txBody>
                    <a:bodyPr/>
                    <a:lstStyle/>
                    <a:p>
                      <a:pPr algn="ctr" fontAlgn="ct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gridSpan="2">
                  <a:txBody>
                    <a:bodyPr/>
                    <a:lstStyle/>
                    <a:p>
                      <a:pPr algn="ctr" fontAlgn="ctr"/>
                      <a:r>
                        <a:rPr lang="en-US" sz="1600" b="1" u="none" strike="noStrike">
                          <a:solidFill>
                            <a:schemeClr val="tx1"/>
                          </a:solidFill>
                          <a:effectLst/>
                          <a:latin typeface="Times New Roman" panose="02020603050405020304" pitchFamily="18" charset="0"/>
                          <a:cs typeface="Times New Roman" panose="02020603050405020304" pitchFamily="18" charset="0"/>
                        </a:rPr>
                        <a:t>-0.05</a:t>
                      </a: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pPr algn="ctr" fontAlgn="ct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a:txBody>
                    <a:bodyPr/>
                    <a:lstStyle/>
                    <a:p>
                      <a:pPr algn="ctr" fontAlgn="ctr"/>
                      <a:r>
                        <a:rPr lang="en-US" sz="1600" b="1" u="none" strike="noStrike">
                          <a:solidFill>
                            <a:schemeClr val="tx1"/>
                          </a:solidFill>
                          <a:effectLst/>
                          <a:latin typeface="Times New Roman" panose="02020603050405020304" pitchFamily="18" charset="0"/>
                          <a:cs typeface="Times New Roman" panose="02020603050405020304" pitchFamily="18" charset="0"/>
                        </a:rPr>
                        <a:t>-0.02</a:t>
                      </a: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a:txBody>
                    <a:bodyPr/>
                    <a:lstStyle/>
                    <a:p>
                      <a:pPr algn="ctr" fontAlgn="ctr"/>
                      <a:r>
                        <a:rPr lang="en-US" sz="1600" b="1" u="none" strike="noStrike" dirty="0">
                          <a:solidFill>
                            <a:schemeClr val="tx1"/>
                          </a:solidFill>
                          <a:effectLst/>
                          <a:latin typeface="Times New Roman" panose="02020603050405020304" pitchFamily="18" charset="0"/>
                          <a:cs typeface="Times New Roman" panose="02020603050405020304" pitchFamily="18" charset="0"/>
                        </a:rPr>
                        <a:t>-0.48</a:t>
                      </a:r>
                      <a:endParaRPr lang="en-US" sz="16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r>
              <a:tr h="585738">
                <a:tc gridSpan="2">
                  <a:txBody>
                    <a:bodyPr/>
                    <a:lstStyle/>
                    <a:p>
                      <a:pPr algn="l" fontAlgn="ctr"/>
                      <a:r>
                        <a:rPr lang="en-US" sz="1600" b="1" u="none" strike="noStrike" dirty="0">
                          <a:solidFill>
                            <a:schemeClr val="tx1"/>
                          </a:solidFill>
                          <a:effectLst/>
                          <a:latin typeface="Times New Roman" panose="02020603050405020304" pitchFamily="18" charset="0"/>
                          <a:cs typeface="Times New Roman" panose="02020603050405020304" pitchFamily="18" charset="0"/>
                        </a:rPr>
                        <a:t>Exposure to </a:t>
                      </a:r>
                      <a:r>
                        <a:rPr lang="en-US" sz="2400" b="1" u="none" strike="noStrike" dirty="0">
                          <a:solidFill>
                            <a:srgbClr val="FF0000"/>
                          </a:solidFill>
                          <a:effectLst/>
                          <a:latin typeface="Times New Roman" panose="02020603050405020304" pitchFamily="18" charset="0"/>
                          <a:cs typeface="Times New Roman" panose="02020603050405020304" pitchFamily="18" charset="0"/>
                        </a:rPr>
                        <a:t>Triggers</a:t>
                      </a:r>
                      <a:r>
                        <a:rPr lang="en-US" sz="1600" b="1" u="none" strike="noStrike" dirty="0">
                          <a:solidFill>
                            <a:schemeClr val="tx1"/>
                          </a:solidFill>
                          <a:effectLst/>
                          <a:latin typeface="Times New Roman" panose="02020603050405020304" pitchFamily="18" charset="0"/>
                          <a:cs typeface="Times New Roman" panose="02020603050405020304" pitchFamily="18" charset="0"/>
                        </a:rPr>
                        <a:t> make asthma symptoms worse</a:t>
                      </a:r>
                      <a:endParaRPr lang="en-US" sz="16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pPr algn="ctr" fontAlgn="ct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gridSpan="2">
                  <a:txBody>
                    <a:bodyPr/>
                    <a:lstStyle/>
                    <a:p>
                      <a:pPr algn="ctr" fontAlgn="ctr"/>
                      <a:r>
                        <a:rPr lang="en-US" sz="1600" b="1" u="none" strike="noStrike">
                          <a:solidFill>
                            <a:schemeClr val="tx1"/>
                          </a:solidFill>
                          <a:effectLst/>
                          <a:latin typeface="Times New Roman" panose="02020603050405020304" pitchFamily="18" charset="0"/>
                          <a:cs typeface="Times New Roman" panose="02020603050405020304" pitchFamily="18" charset="0"/>
                        </a:rPr>
                        <a:t>0.31</a:t>
                      </a: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pPr algn="ctr" fontAlgn="ct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gridSpan="2">
                  <a:txBody>
                    <a:bodyPr/>
                    <a:lstStyle/>
                    <a:p>
                      <a:pPr algn="ctr" fontAlgn="ctr"/>
                      <a:r>
                        <a:rPr lang="en-US" sz="1600" b="1" u="none" strike="noStrike">
                          <a:solidFill>
                            <a:schemeClr val="tx1"/>
                          </a:solidFill>
                          <a:effectLst/>
                          <a:latin typeface="Times New Roman" panose="02020603050405020304" pitchFamily="18" charset="0"/>
                          <a:cs typeface="Times New Roman" panose="02020603050405020304" pitchFamily="18" charset="0"/>
                        </a:rPr>
                        <a:t>2.93</a:t>
                      </a: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pPr algn="ctr" fontAlgn="ct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gridSpan="3">
                  <a:txBody>
                    <a:bodyPr/>
                    <a:lstStyle/>
                    <a:p>
                      <a:pPr algn="ctr" fontAlgn="ctr"/>
                      <a:r>
                        <a:rPr lang="en-US" sz="1600" b="1" u="none" strike="noStrike">
                          <a:solidFill>
                            <a:schemeClr val="tx1"/>
                          </a:solidFill>
                          <a:effectLst/>
                          <a:latin typeface="Times New Roman" panose="02020603050405020304" pitchFamily="18" charset="0"/>
                          <a:cs typeface="Times New Roman" panose="02020603050405020304" pitchFamily="18" charset="0"/>
                        </a:rPr>
                        <a:t>0.005</a:t>
                      </a: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endParaRPr lang="en-US"/>
                    </a:p>
                  </a:txBody>
                  <a:tcPr/>
                </a:tc>
                <a:tc hMerge="1">
                  <a:txBody>
                    <a:bodyPr/>
                    <a:lstStyle/>
                    <a:p>
                      <a:pPr algn="ctr" fontAlgn="ct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gridSpan="2">
                  <a:txBody>
                    <a:bodyPr/>
                    <a:lstStyle/>
                    <a:p>
                      <a:pPr algn="ctr" fontAlgn="ctr"/>
                      <a:r>
                        <a:rPr lang="en-US" sz="1600" b="1" u="none" strike="noStrike">
                          <a:solidFill>
                            <a:schemeClr val="tx1"/>
                          </a:solidFill>
                          <a:effectLst/>
                          <a:latin typeface="Times New Roman" panose="02020603050405020304" pitchFamily="18" charset="0"/>
                          <a:cs typeface="Times New Roman" panose="02020603050405020304" pitchFamily="18" charset="0"/>
                        </a:rPr>
                        <a:t>0.02</a:t>
                      </a: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pPr algn="ctr" fontAlgn="ct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a:txBody>
                    <a:bodyPr/>
                    <a:lstStyle/>
                    <a:p>
                      <a:pPr algn="ctr" fontAlgn="ctr"/>
                      <a:r>
                        <a:rPr lang="en-US" sz="1600" b="1" u="none" strike="noStrike">
                          <a:solidFill>
                            <a:schemeClr val="tx1"/>
                          </a:solidFill>
                          <a:effectLst/>
                          <a:latin typeface="Times New Roman" panose="02020603050405020304" pitchFamily="18" charset="0"/>
                          <a:cs typeface="Times New Roman" panose="02020603050405020304" pitchFamily="18" charset="0"/>
                        </a:rPr>
                        <a:t>0.11</a:t>
                      </a:r>
                      <a:endParaRPr lang="en-US" sz="1600" b="1" i="0" u="none" strike="noStrike">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a:txBody>
                    <a:bodyPr/>
                    <a:lstStyle/>
                    <a:p>
                      <a:pPr algn="ctr" fontAlgn="ctr"/>
                      <a:r>
                        <a:rPr lang="en-US" sz="1600" b="1" u="none" strike="noStrike" dirty="0">
                          <a:solidFill>
                            <a:schemeClr val="tx1"/>
                          </a:solidFill>
                          <a:effectLst/>
                          <a:latin typeface="Times New Roman" panose="02020603050405020304" pitchFamily="18" charset="0"/>
                          <a:cs typeface="Times New Roman" panose="02020603050405020304" pitchFamily="18" charset="0"/>
                        </a:rPr>
                        <a:t>0.37</a:t>
                      </a:r>
                      <a:endParaRPr lang="en-US" sz="16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r>
              <a:tr h="1129524">
                <a:tc gridSpan="13">
                  <a:txBody>
                    <a:bodyPr/>
                    <a:lstStyle/>
                    <a:p>
                      <a:pPr algn="l" rtl="0" fontAlgn="ctr"/>
                      <a:r>
                        <a:rPr lang="en-US" sz="1600" b="1" u="sng" strike="noStrike" dirty="0">
                          <a:solidFill>
                            <a:srgbClr val="FF0000"/>
                          </a:solidFill>
                          <a:effectLst/>
                          <a:latin typeface="Times New Roman" panose="02020603050405020304" pitchFamily="18" charset="0"/>
                          <a:cs typeface="Times New Roman" panose="02020603050405020304" pitchFamily="18" charset="0"/>
                        </a:rPr>
                        <a:t>V</a:t>
                      </a:r>
                      <a:r>
                        <a:rPr lang="en-US" sz="1200" b="1" u="sng" strike="noStrike" dirty="0">
                          <a:solidFill>
                            <a:srgbClr val="FF0000"/>
                          </a:solidFill>
                          <a:effectLst/>
                          <a:latin typeface="Times New Roman" panose="02020603050405020304" pitchFamily="18" charset="0"/>
                          <a:cs typeface="Times New Roman" panose="02020603050405020304" pitchFamily="18" charset="0"/>
                        </a:rPr>
                        <a:t>ariable in equation</a:t>
                      </a:r>
                      <a:r>
                        <a:rPr lang="en-US" sz="1200" b="1" u="none" strike="noStrike" dirty="0">
                          <a:solidFill>
                            <a:schemeClr val="tx1"/>
                          </a:solidFill>
                          <a:effectLst/>
                          <a:latin typeface="Times New Roman" panose="02020603050405020304" pitchFamily="18" charset="0"/>
                          <a:cs typeface="Times New Roman" panose="02020603050405020304" pitchFamily="18" charset="0"/>
                        </a:rPr>
                        <a:t>: Age, Gender, Marital status, Health Insurance, Income, Smoking status, exercise, Years in US, Years living at home, BMI, Employment status, Lung diseases, Symptoms to asthma. Daily live activity. Sign for asthma, symptoms of allergy</a:t>
                      </a:r>
                      <a:endParaRPr lang="en-US" sz="12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7218" marR="7218" marT="7218"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14529175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5410200" cy="685800"/>
          </a:xfrm>
        </p:spPr>
        <p:txBody>
          <a:bodyPr/>
          <a:lstStyle/>
          <a:p>
            <a:r>
              <a:rPr lang="en-US" dirty="0"/>
              <a:t>Conclusion/ </a:t>
            </a:r>
            <a:r>
              <a:rPr lang="en-US" sz="2000" dirty="0"/>
              <a:t>Cont</a:t>
            </a:r>
            <a:r>
              <a:rPr lang="en-US" dirty="0"/>
              <a:t>.</a:t>
            </a:r>
          </a:p>
        </p:txBody>
      </p:sp>
      <p:sp>
        <p:nvSpPr>
          <p:cNvPr id="3" name="Content Placeholder 2"/>
          <p:cNvSpPr>
            <a:spLocks noGrp="1"/>
          </p:cNvSpPr>
          <p:nvPr>
            <p:ph idx="1"/>
          </p:nvPr>
        </p:nvSpPr>
        <p:spPr>
          <a:xfrm>
            <a:off x="152400" y="1066800"/>
            <a:ext cx="8534400" cy="5059363"/>
          </a:xfrm>
        </p:spPr>
        <p:txBody>
          <a:bodyPr>
            <a:normAutofit/>
          </a:bodyPr>
          <a:lstStyle/>
          <a:p>
            <a:r>
              <a:rPr lang="en-US" sz="3600" dirty="0" smtClean="0"/>
              <a:t>This </a:t>
            </a:r>
            <a:r>
              <a:rPr lang="en-US" sz="3600" b="1" dirty="0"/>
              <a:t>prospective</a:t>
            </a:r>
            <a:r>
              <a:rPr lang="en-US" sz="3600" dirty="0"/>
              <a:t> study </a:t>
            </a:r>
            <a:r>
              <a:rPr lang="en-US" sz="3600" b="1" dirty="0"/>
              <a:t>demonstrates</a:t>
            </a:r>
            <a:r>
              <a:rPr lang="en-US" sz="3600" dirty="0"/>
              <a:t> the </a:t>
            </a:r>
            <a:r>
              <a:rPr lang="en-US" sz="3600" b="1" u="sng" dirty="0">
                <a:solidFill>
                  <a:srgbClr val="FF0000"/>
                </a:solidFill>
              </a:rPr>
              <a:t>H</a:t>
            </a:r>
            <a:r>
              <a:rPr lang="en-US" sz="3600" b="1" u="sng" dirty="0" smtClean="0">
                <a:solidFill>
                  <a:srgbClr val="FF0000"/>
                </a:solidFill>
              </a:rPr>
              <a:t>igh </a:t>
            </a:r>
            <a:r>
              <a:rPr lang="en-US" sz="3600" b="1" u="sng" dirty="0">
                <a:solidFill>
                  <a:srgbClr val="FF0000"/>
                </a:solidFill>
              </a:rPr>
              <a:t>B</a:t>
            </a:r>
            <a:r>
              <a:rPr lang="en-US" sz="3600" b="1" u="sng" dirty="0" smtClean="0">
                <a:solidFill>
                  <a:srgbClr val="FF0000"/>
                </a:solidFill>
              </a:rPr>
              <a:t>urden </a:t>
            </a:r>
            <a:r>
              <a:rPr lang="en-US" sz="3600" b="1" u="sng" dirty="0">
                <a:solidFill>
                  <a:srgbClr val="FF0000"/>
                </a:solidFill>
              </a:rPr>
              <a:t>of </a:t>
            </a:r>
            <a:r>
              <a:rPr lang="en-US" sz="3600" b="1" u="sng" dirty="0" smtClean="0">
                <a:solidFill>
                  <a:srgbClr val="FF0000"/>
                </a:solidFill>
              </a:rPr>
              <a:t>Asthma </a:t>
            </a:r>
            <a:r>
              <a:rPr lang="en-US" sz="3600" dirty="0"/>
              <a:t>in </a:t>
            </a:r>
            <a:r>
              <a:rPr lang="en-US" sz="3600" b="1" dirty="0"/>
              <a:t>a vulnerable population of Arab Americans residing</a:t>
            </a:r>
            <a:r>
              <a:rPr lang="en-US" sz="3600" dirty="0"/>
              <a:t> in a </a:t>
            </a:r>
            <a:r>
              <a:rPr lang="en-US" sz="3600" b="1" dirty="0"/>
              <a:t>heavily polluted part of </a:t>
            </a:r>
            <a:r>
              <a:rPr lang="en-US" sz="3600" b="1" dirty="0" smtClean="0"/>
              <a:t>Detroit</a:t>
            </a:r>
            <a:r>
              <a:rPr lang="en-US" sz="3600" dirty="0" smtClean="0"/>
              <a:t>,</a:t>
            </a:r>
          </a:p>
          <a:p>
            <a:endParaRPr lang="en-US" sz="3600" dirty="0" smtClean="0"/>
          </a:p>
          <a:p>
            <a:r>
              <a:rPr lang="en-US" sz="3600" b="1" dirty="0" smtClean="0">
                <a:solidFill>
                  <a:srgbClr val="FF0000"/>
                </a:solidFill>
              </a:rPr>
              <a:t>Self-rated health </a:t>
            </a:r>
            <a:r>
              <a:rPr lang="en-US" sz="3600" dirty="0" smtClean="0"/>
              <a:t>is </a:t>
            </a:r>
            <a:r>
              <a:rPr lang="en-US" sz="3600" dirty="0"/>
              <a:t>an </a:t>
            </a:r>
            <a:r>
              <a:rPr lang="en-US" sz="3600" b="1" dirty="0"/>
              <a:t>O</a:t>
            </a:r>
            <a:r>
              <a:rPr lang="en-US" sz="3600" b="1" dirty="0" smtClean="0"/>
              <a:t>bjective </a:t>
            </a:r>
            <a:r>
              <a:rPr lang="en-US" sz="3600" b="1" dirty="0"/>
              <a:t>M</a:t>
            </a:r>
            <a:r>
              <a:rPr lang="en-US" sz="3600" b="1" dirty="0" smtClean="0"/>
              <a:t>easure</a:t>
            </a:r>
            <a:r>
              <a:rPr lang="en-US" sz="3600" dirty="0" smtClean="0"/>
              <a:t> </a:t>
            </a:r>
            <a:r>
              <a:rPr lang="en-US" sz="3600" dirty="0"/>
              <a:t>of </a:t>
            </a:r>
            <a:r>
              <a:rPr lang="en-US" sz="4000" b="1" dirty="0">
                <a:solidFill>
                  <a:srgbClr val="FF0000"/>
                </a:solidFill>
              </a:rPr>
              <a:t>air pollution </a:t>
            </a:r>
            <a:r>
              <a:rPr lang="en-US" sz="3600" b="1" dirty="0" smtClean="0"/>
              <a:t>as it correlates</a:t>
            </a:r>
            <a:r>
              <a:rPr lang="en-US" sz="3600" dirty="0" smtClean="0"/>
              <a:t> with </a:t>
            </a:r>
            <a:r>
              <a:rPr lang="en-US" sz="4000" b="1" dirty="0" smtClean="0">
                <a:solidFill>
                  <a:srgbClr val="FF0000"/>
                </a:solidFill>
              </a:rPr>
              <a:t>worsening </a:t>
            </a:r>
            <a:r>
              <a:rPr lang="en-US" sz="4000" b="1" dirty="0">
                <a:solidFill>
                  <a:srgbClr val="FF0000"/>
                </a:solidFill>
              </a:rPr>
              <a:t>pulmonary </a:t>
            </a:r>
            <a:r>
              <a:rPr lang="en-US" sz="4000" b="1" dirty="0" smtClean="0">
                <a:solidFill>
                  <a:srgbClr val="FF0000"/>
                </a:solidFill>
              </a:rPr>
              <a:t>function</a:t>
            </a:r>
            <a:r>
              <a:rPr lang="en-US" sz="4000" dirty="0" smtClean="0">
                <a:solidFill>
                  <a:srgbClr val="FF0000"/>
                </a:solidFill>
              </a:rPr>
              <a:t>,</a:t>
            </a:r>
          </a:p>
        </p:txBody>
      </p:sp>
      <p:sp>
        <p:nvSpPr>
          <p:cNvPr id="4" name="Slide Number Placeholder 3"/>
          <p:cNvSpPr>
            <a:spLocks noGrp="1"/>
          </p:cNvSpPr>
          <p:nvPr>
            <p:ph type="sldNum" sz="quarter" idx="12"/>
          </p:nvPr>
        </p:nvSpPr>
        <p:spPr/>
        <p:txBody>
          <a:bodyPr/>
          <a:lstStyle/>
          <a:p>
            <a:fld id="{E857CB27-4B9B-43A0-AC36-6C05F3985EF5}" type="slidenum">
              <a:rPr lang="en-US" smtClean="0"/>
              <a:t>58</a:t>
            </a:fld>
            <a:endParaRPr lang="en-US"/>
          </a:p>
        </p:txBody>
      </p:sp>
    </p:spTree>
    <p:extLst>
      <p:ext uri="{BB962C8B-B14F-4D97-AF65-F5344CB8AC3E}">
        <p14:creationId xmlns:p14="http://schemas.microsoft.com/office/powerpoint/2010/main" val="41761932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76200"/>
            <a:ext cx="5410200" cy="609600"/>
          </a:xfrm>
        </p:spPr>
        <p:txBody>
          <a:bodyPr/>
          <a:lstStyle/>
          <a:p>
            <a:r>
              <a:rPr lang="en-US" dirty="0" smtClean="0"/>
              <a:t>Conclusion/ </a:t>
            </a:r>
            <a:r>
              <a:rPr lang="en-US" sz="1800" dirty="0" smtClean="0"/>
              <a:t>Cont</a:t>
            </a:r>
            <a:r>
              <a:rPr lang="en-US" dirty="0" smtClean="0"/>
              <a:t>.</a:t>
            </a:r>
            <a:endParaRPr lang="en-US" dirty="0"/>
          </a:p>
        </p:txBody>
      </p:sp>
      <p:sp>
        <p:nvSpPr>
          <p:cNvPr id="3" name="Content Placeholder 2"/>
          <p:cNvSpPr>
            <a:spLocks noGrp="1"/>
          </p:cNvSpPr>
          <p:nvPr>
            <p:ph idx="1"/>
          </p:nvPr>
        </p:nvSpPr>
        <p:spPr>
          <a:xfrm>
            <a:off x="152400" y="685800"/>
            <a:ext cx="8839200" cy="5867400"/>
          </a:xfrm>
        </p:spPr>
        <p:txBody>
          <a:bodyPr>
            <a:noAutofit/>
          </a:bodyPr>
          <a:lstStyle/>
          <a:p>
            <a:pPr>
              <a:lnSpc>
                <a:spcPct val="170000"/>
              </a:lnSpc>
            </a:pPr>
            <a:r>
              <a:rPr lang="en-US" sz="3200" b="1" u="sng" dirty="0" smtClean="0"/>
              <a:t>Older</a:t>
            </a:r>
            <a:r>
              <a:rPr lang="en-US" sz="3200" u="sng" dirty="0" smtClean="0"/>
              <a:t> </a:t>
            </a:r>
            <a:r>
              <a:rPr lang="en-US" sz="3200" b="1" u="sng" dirty="0"/>
              <a:t>P</a:t>
            </a:r>
            <a:r>
              <a:rPr lang="en-US" sz="3200" b="1" u="sng" dirty="0" smtClean="0"/>
              <a:t>articipants </a:t>
            </a:r>
            <a:r>
              <a:rPr lang="en-US" sz="3200" b="1" dirty="0"/>
              <a:t>appeared to </a:t>
            </a:r>
            <a:r>
              <a:rPr lang="en-US" sz="3600" b="1" dirty="0">
                <a:solidFill>
                  <a:srgbClr val="FF0000"/>
                </a:solidFill>
              </a:rPr>
              <a:t>S</a:t>
            </a:r>
            <a:r>
              <a:rPr lang="en-US" sz="3600" b="1" dirty="0" smtClean="0">
                <a:solidFill>
                  <a:srgbClr val="FF0000"/>
                </a:solidFill>
              </a:rPr>
              <a:t>uffer</a:t>
            </a:r>
            <a:r>
              <a:rPr lang="en-US" sz="3200" dirty="0" smtClean="0"/>
              <a:t> </a:t>
            </a:r>
            <a:r>
              <a:rPr lang="en-US" sz="3200" dirty="0"/>
              <a:t>from </a:t>
            </a:r>
            <a:r>
              <a:rPr lang="en-US" sz="3200" dirty="0" smtClean="0">
                <a:solidFill>
                  <a:srgbClr val="FF0000"/>
                </a:solidFill>
              </a:rPr>
              <a:t>A</a:t>
            </a:r>
            <a:r>
              <a:rPr lang="en-US" sz="3200" b="1" dirty="0" smtClean="0"/>
              <a:t>dverse </a:t>
            </a:r>
            <a:r>
              <a:rPr lang="en-US" sz="3200" b="1" dirty="0" smtClean="0">
                <a:solidFill>
                  <a:srgbClr val="FF0000"/>
                </a:solidFill>
              </a:rPr>
              <a:t>H</a:t>
            </a:r>
            <a:r>
              <a:rPr lang="en-US" sz="3200" b="1" dirty="0" smtClean="0"/>
              <a:t>ealth </a:t>
            </a:r>
            <a:r>
              <a:rPr lang="en-US" sz="3200" b="1" dirty="0" err="1" smtClean="0">
                <a:solidFill>
                  <a:srgbClr val="FF0000"/>
                </a:solidFill>
              </a:rPr>
              <a:t>E</a:t>
            </a:r>
            <a:r>
              <a:rPr lang="en-US" sz="3200" b="1" dirty="0" err="1" smtClean="0"/>
              <a:t>fects</a:t>
            </a:r>
            <a:r>
              <a:rPr lang="en-US" sz="3200" b="1" dirty="0" smtClean="0"/>
              <a:t> </a:t>
            </a:r>
            <a:r>
              <a:rPr lang="en-US" sz="3200" dirty="0" smtClean="0"/>
              <a:t>from </a:t>
            </a:r>
            <a:r>
              <a:rPr lang="en-US" sz="3600" b="1" dirty="0">
                <a:solidFill>
                  <a:srgbClr val="FF0000"/>
                </a:solidFill>
              </a:rPr>
              <a:t>E</a:t>
            </a:r>
            <a:r>
              <a:rPr lang="en-US" sz="3600" b="1" dirty="0" smtClean="0">
                <a:solidFill>
                  <a:srgbClr val="FF0000"/>
                </a:solidFill>
              </a:rPr>
              <a:t>nvironmental</a:t>
            </a:r>
            <a:r>
              <a:rPr lang="en-US" sz="3600" dirty="0" smtClean="0"/>
              <a:t> </a:t>
            </a:r>
            <a:r>
              <a:rPr lang="en-US" sz="3600" b="1" dirty="0">
                <a:solidFill>
                  <a:srgbClr val="FF0000"/>
                </a:solidFill>
              </a:rPr>
              <a:t>P</a:t>
            </a:r>
            <a:r>
              <a:rPr lang="en-US" sz="3600" b="1" dirty="0" smtClean="0">
                <a:solidFill>
                  <a:srgbClr val="FF0000"/>
                </a:solidFill>
              </a:rPr>
              <a:t>ollution</a:t>
            </a:r>
            <a:r>
              <a:rPr lang="en-US" sz="3600" dirty="0" smtClean="0">
                <a:solidFill>
                  <a:srgbClr val="FF0000"/>
                </a:solidFill>
              </a:rPr>
              <a:t> </a:t>
            </a:r>
            <a:r>
              <a:rPr lang="en-US" sz="3600" dirty="0" smtClean="0"/>
              <a:t>.</a:t>
            </a:r>
          </a:p>
          <a:p>
            <a:pPr>
              <a:lnSpc>
                <a:spcPct val="170000"/>
              </a:lnSpc>
            </a:pPr>
            <a:r>
              <a:rPr lang="en-US" sz="3600" b="1" dirty="0" smtClean="0"/>
              <a:t>The study </a:t>
            </a:r>
            <a:r>
              <a:rPr lang="en-US" sz="3600" dirty="0" smtClean="0"/>
              <a:t>was able to </a:t>
            </a:r>
            <a:r>
              <a:rPr lang="en-US" sz="3600" b="1" dirty="0" smtClean="0">
                <a:solidFill>
                  <a:srgbClr val="FF0000"/>
                </a:solidFill>
              </a:rPr>
              <a:t>I</a:t>
            </a:r>
            <a:r>
              <a:rPr lang="en-US" sz="4000" b="1" dirty="0" smtClean="0"/>
              <a:t>dentify</a:t>
            </a:r>
            <a:r>
              <a:rPr lang="en-US" sz="3600" dirty="0" smtClean="0">
                <a:solidFill>
                  <a:srgbClr val="FF0000"/>
                </a:solidFill>
              </a:rPr>
              <a:t> </a:t>
            </a:r>
            <a:r>
              <a:rPr lang="en-US" sz="3600" b="1" dirty="0" smtClean="0"/>
              <a:t>some </a:t>
            </a:r>
            <a:r>
              <a:rPr lang="en-US" sz="4000" b="1" dirty="0" smtClean="0"/>
              <a:t>causes</a:t>
            </a:r>
            <a:r>
              <a:rPr lang="en-US" sz="3600" dirty="0" smtClean="0"/>
              <a:t> that </a:t>
            </a:r>
            <a:r>
              <a:rPr lang="en-US" sz="4000" b="1" u="sng" dirty="0" smtClean="0"/>
              <a:t>lead to an attack of asthma</a:t>
            </a:r>
            <a:r>
              <a:rPr lang="en-US" sz="3600" dirty="0" smtClean="0"/>
              <a:t>; </a:t>
            </a:r>
            <a:endParaRPr lang="en-US" sz="3600" dirty="0"/>
          </a:p>
        </p:txBody>
      </p:sp>
      <p:sp>
        <p:nvSpPr>
          <p:cNvPr id="4" name="Slide Number Placeholder 3"/>
          <p:cNvSpPr>
            <a:spLocks noGrp="1"/>
          </p:cNvSpPr>
          <p:nvPr>
            <p:ph type="sldNum" sz="quarter" idx="12"/>
          </p:nvPr>
        </p:nvSpPr>
        <p:spPr/>
        <p:txBody>
          <a:bodyPr/>
          <a:lstStyle/>
          <a:p>
            <a:fld id="{E857CB27-4B9B-43A0-AC36-6C05F3985EF5}" type="slidenum">
              <a:rPr lang="en-US" smtClean="0"/>
              <a:t>59</a:t>
            </a:fld>
            <a:endParaRPr lang="en-US"/>
          </a:p>
        </p:txBody>
      </p:sp>
    </p:spTree>
    <p:extLst>
      <p:ext uri="{BB962C8B-B14F-4D97-AF65-F5344CB8AC3E}">
        <p14:creationId xmlns:p14="http://schemas.microsoft.com/office/powerpoint/2010/main" val="50941028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5410200" cy="685800"/>
          </a:xfrm>
        </p:spPr>
        <p:txBody>
          <a:bodyPr/>
          <a:lstStyle/>
          <a:p>
            <a:r>
              <a:rPr lang="en-US" dirty="0" smtClean="0"/>
              <a:t>Conclusion / Cont.</a:t>
            </a:r>
            <a:endParaRPr lang="en-US" dirty="0"/>
          </a:p>
        </p:txBody>
      </p:sp>
      <p:sp>
        <p:nvSpPr>
          <p:cNvPr id="3" name="Content Placeholder 2"/>
          <p:cNvSpPr>
            <a:spLocks noGrp="1"/>
          </p:cNvSpPr>
          <p:nvPr>
            <p:ph idx="1"/>
          </p:nvPr>
        </p:nvSpPr>
        <p:spPr>
          <a:xfrm>
            <a:off x="457200" y="914400"/>
            <a:ext cx="8229600" cy="5486400"/>
          </a:xfrm>
        </p:spPr>
        <p:txBody>
          <a:bodyPr>
            <a:normAutofit fontScale="85000" lnSpcReduction="20000"/>
          </a:bodyPr>
          <a:lstStyle/>
          <a:p>
            <a:pPr>
              <a:lnSpc>
                <a:spcPct val="170000"/>
              </a:lnSpc>
            </a:pPr>
            <a:r>
              <a:rPr lang="en-US" sz="4300" b="1" dirty="0" smtClean="0"/>
              <a:t>The Results of the </a:t>
            </a:r>
            <a:r>
              <a:rPr lang="en-US" sz="4300" b="1" dirty="0"/>
              <a:t>study </a:t>
            </a:r>
            <a:r>
              <a:rPr lang="en-US" sz="4300" b="1" dirty="0" smtClean="0"/>
              <a:t>could </a:t>
            </a:r>
            <a:r>
              <a:rPr lang="en-US" sz="4300" b="1" dirty="0"/>
              <a:t>be used for </a:t>
            </a:r>
            <a:r>
              <a:rPr lang="en-US" sz="4300" b="1" dirty="0">
                <a:solidFill>
                  <a:srgbClr val="FF0000"/>
                </a:solidFill>
              </a:rPr>
              <a:t>future intervention </a:t>
            </a:r>
            <a:r>
              <a:rPr lang="en-US" sz="4300" b="1" dirty="0"/>
              <a:t>among </a:t>
            </a:r>
            <a:r>
              <a:rPr lang="en-US" sz="4300" b="1" u="sng" dirty="0"/>
              <a:t>V</a:t>
            </a:r>
            <a:r>
              <a:rPr lang="en-US" sz="4300" b="1" u="sng" dirty="0" smtClean="0"/>
              <a:t>ulnerable </a:t>
            </a:r>
            <a:r>
              <a:rPr lang="en-US" sz="4300" b="1" u="sng" dirty="0"/>
              <a:t>populations in general</a:t>
            </a:r>
            <a:endParaRPr lang="en-US" sz="4300" b="1" dirty="0"/>
          </a:p>
          <a:p>
            <a:pPr>
              <a:lnSpc>
                <a:spcPct val="170000"/>
              </a:lnSpc>
            </a:pPr>
            <a:r>
              <a:rPr lang="en-US" sz="4300" b="1" dirty="0" smtClean="0">
                <a:solidFill>
                  <a:srgbClr val="FF0000"/>
                </a:solidFill>
              </a:rPr>
              <a:t>SRRH</a:t>
            </a:r>
            <a:r>
              <a:rPr lang="en-US" sz="3600" dirty="0" smtClean="0">
                <a:solidFill>
                  <a:srgbClr val="FF0000"/>
                </a:solidFill>
              </a:rPr>
              <a:t> </a:t>
            </a:r>
            <a:r>
              <a:rPr lang="en-US" sz="3600" b="1" dirty="0"/>
              <a:t>may be an </a:t>
            </a:r>
            <a:r>
              <a:rPr lang="en-US" sz="4300" b="1" u="sng" dirty="0"/>
              <a:t>E</a:t>
            </a:r>
            <a:r>
              <a:rPr lang="en-US" sz="4300" b="1" u="sng" dirty="0" smtClean="0"/>
              <a:t>arly </a:t>
            </a:r>
            <a:r>
              <a:rPr lang="en-US" sz="4300" b="1" u="sng" dirty="0"/>
              <a:t>I</a:t>
            </a:r>
            <a:r>
              <a:rPr lang="en-US" sz="4300" b="1" u="sng" dirty="0" smtClean="0"/>
              <a:t>ndicator </a:t>
            </a:r>
            <a:r>
              <a:rPr lang="en-US" sz="3600" b="1" dirty="0"/>
              <a:t>of </a:t>
            </a:r>
            <a:r>
              <a:rPr lang="en-US" sz="4700" b="1" dirty="0"/>
              <a:t>worsening </a:t>
            </a:r>
            <a:r>
              <a:rPr lang="en-US" sz="4700" b="1" dirty="0">
                <a:solidFill>
                  <a:srgbClr val="FF0000"/>
                </a:solidFill>
              </a:rPr>
              <a:t>SRH</a:t>
            </a:r>
            <a:r>
              <a:rPr lang="en-US" sz="4700" b="1" dirty="0"/>
              <a:t> – an indicator of future morbidity </a:t>
            </a:r>
            <a:r>
              <a:rPr lang="en-US" sz="4700" b="1" dirty="0" smtClean="0"/>
              <a:t>risks.</a:t>
            </a:r>
            <a:endParaRPr lang="en-US" sz="4700" b="1" dirty="0"/>
          </a:p>
          <a:p>
            <a:endParaRPr lang="en-US" sz="3600" dirty="0"/>
          </a:p>
          <a:p>
            <a:endParaRPr lang="en-US" dirty="0"/>
          </a:p>
        </p:txBody>
      </p:sp>
      <p:sp>
        <p:nvSpPr>
          <p:cNvPr id="4" name="Slide Number Placeholder 3"/>
          <p:cNvSpPr>
            <a:spLocks noGrp="1"/>
          </p:cNvSpPr>
          <p:nvPr>
            <p:ph type="sldNum" sz="quarter" idx="12"/>
          </p:nvPr>
        </p:nvSpPr>
        <p:spPr/>
        <p:txBody>
          <a:bodyPr/>
          <a:lstStyle/>
          <a:p>
            <a:fld id="{E857CB27-4B9B-43A0-AC36-6C05F3985EF5}" type="slidenum">
              <a:rPr lang="en-US" smtClean="0"/>
              <a:t>60</a:t>
            </a:fld>
            <a:endParaRPr lang="en-US"/>
          </a:p>
        </p:txBody>
      </p:sp>
    </p:spTree>
    <p:extLst>
      <p:ext uri="{BB962C8B-B14F-4D97-AF65-F5344CB8AC3E}">
        <p14:creationId xmlns:p14="http://schemas.microsoft.com/office/powerpoint/2010/main" val="37319259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5410200" cy="381000"/>
          </a:xfrm>
        </p:spPr>
        <p:txBody>
          <a:bodyPr>
            <a:normAutofit fontScale="90000"/>
          </a:bodyPr>
          <a:lstStyle/>
          <a:p>
            <a:r>
              <a:rPr lang="en-US" b="1" dirty="0" smtClean="0"/>
              <a:t>Recommendation</a:t>
            </a:r>
            <a:endParaRPr lang="en-US" b="1" dirty="0"/>
          </a:p>
        </p:txBody>
      </p:sp>
      <p:sp>
        <p:nvSpPr>
          <p:cNvPr id="3" name="Content Placeholder 2"/>
          <p:cNvSpPr>
            <a:spLocks noGrp="1"/>
          </p:cNvSpPr>
          <p:nvPr>
            <p:ph idx="1"/>
          </p:nvPr>
        </p:nvSpPr>
        <p:spPr>
          <a:xfrm>
            <a:off x="304800" y="609600"/>
            <a:ext cx="8610600" cy="6019800"/>
          </a:xfrm>
        </p:spPr>
        <p:txBody>
          <a:bodyPr>
            <a:normAutofit fontScale="40000" lnSpcReduction="20000"/>
          </a:bodyPr>
          <a:lstStyle/>
          <a:p>
            <a:pPr marL="0" indent="0">
              <a:lnSpc>
                <a:spcPct val="160000"/>
              </a:lnSpc>
              <a:buNone/>
            </a:pPr>
            <a:r>
              <a:rPr lang="en-US" sz="8500" dirty="0"/>
              <a:t>We recommend </a:t>
            </a:r>
            <a:r>
              <a:rPr lang="en-US" sz="8500" b="1" dirty="0" smtClean="0">
                <a:solidFill>
                  <a:srgbClr val="FF0000"/>
                </a:solidFill>
              </a:rPr>
              <a:t>Primary </a:t>
            </a:r>
            <a:r>
              <a:rPr lang="en-US" sz="8500" b="1" dirty="0">
                <a:solidFill>
                  <a:srgbClr val="FF0000"/>
                </a:solidFill>
              </a:rPr>
              <a:t>H</a:t>
            </a:r>
            <a:r>
              <a:rPr lang="en-US" sz="8500" b="1" dirty="0" smtClean="0">
                <a:solidFill>
                  <a:srgbClr val="FF0000"/>
                </a:solidFill>
              </a:rPr>
              <a:t>ealthcare </a:t>
            </a:r>
            <a:r>
              <a:rPr lang="en-US" sz="8500" b="1" dirty="0"/>
              <a:t>to </a:t>
            </a:r>
            <a:r>
              <a:rPr lang="en-US" sz="8500" b="1" dirty="0" smtClean="0"/>
              <a:t>Advise </a:t>
            </a:r>
            <a:r>
              <a:rPr lang="en-US" sz="8500" dirty="0"/>
              <a:t>their</a:t>
            </a:r>
            <a:r>
              <a:rPr lang="en-US" sz="8500" b="1" dirty="0"/>
              <a:t> </a:t>
            </a:r>
            <a:r>
              <a:rPr lang="en-US" sz="8500" b="1" dirty="0" smtClean="0"/>
              <a:t>Asthmatic </a:t>
            </a:r>
            <a:r>
              <a:rPr lang="en-US" sz="8500" b="1" dirty="0"/>
              <a:t>P</a:t>
            </a:r>
            <a:r>
              <a:rPr lang="en-US" sz="8500" b="1" dirty="0" smtClean="0"/>
              <a:t>atients </a:t>
            </a:r>
            <a:r>
              <a:rPr lang="en-US" sz="8500" dirty="0"/>
              <a:t>to </a:t>
            </a:r>
            <a:r>
              <a:rPr lang="en-US" sz="8500" b="1" dirty="0"/>
              <a:t>increase their </a:t>
            </a:r>
            <a:r>
              <a:rPr lang="en-US" sz="8500" b="1" dirty="0" smtClean="0"/>
              <a:t>Attention to their </a:t>
            </a:r>
            <a:r>
              <a:rPr lang="en-US" sz="8500" b="1" dirty="0">
                <a:solidFill>
                  <a:srgbClr val="FF0000"/>
                </a:solidFill>
              </a:rPr>
              <a:t>R</a:t>
            </a:r>
            <a:r>
              <a:rPr lang="en-US" sz="8500" b="1" dirty="0" smtClean="0">
                <a:solidFill>
                  <a:srgbClr val="FF0000"/>
                </a:solidFill>
              </a:rPr>
              <a:t>espiratory Health </a:t>
            </a:r>
            <a:r>
              <a:rPr lang="en-US" sz="8500" b="1" dirty="0" smtClean="0"/>
              <a:t>from </a:t>
            </a:r>
            <a:r>
              <a:rPr lang="en-US" sz="8500" b="1" dirty="0"/>
              <a:t>the E</a:t>
            </a:r>
            <a:r>
              <a:rPr lang="en-US" sz="8500" b="1" dirty="0" smtClean="0"/>
              <a:t>ffect of the </a:t>
            </a:r>
            <a:r>
              <a:rPr lang="en-US" sz="8500" b="1" dirty="0">
                <a:solidFill>
                  <a:srgbClr val="FF0000"/>
                </a:solidFill>
              </a:rPr>
              <a:t>E</a:t>
            </a:r>
            <a:r>
              <a:rPr lang="en-US" sz="8500" b="1" dirty="0" smtClean="0">
                <a:solidFill>
                  <a:srgbClr val="FF0000"/>
                </a:solidFill>
              </a:rPr>
              <a:t>xternal</a:t>
            </a:r>
            <a:r>
              <a:rPr lang="en-US" sz="8500" b="1" dirty="0" smtClean="0"/>
              <a:t> &amp;</a:t>
            </a:r>
            <a:r>
              <a:rPr lang="en-US" sz="8500" b="1" dirty="0"/>
              <a:t> </a:t>
            </a:r>
            <a:r>
              <a:rPr lang="en-US" sz="8500" b="1" dirty="0" smtClean="0">
                <a:solidFill>
                  <a:srgbClr val="FF0000"/>
                </a:solidFill>
              </a:rPr>
              <a:t>Home</a:t>
            </a:r>
            <a:r>
              <a:rPr lang="en-US" sz="8500" b="1" dirty="0" smtClean="0"/>
              <a:t> </a:t>
            </a:r>
            <a:r>
              <a:rPr lang="en-US" sz="8500" b="1" u="sng" dirty="0" smtClean="0"/>
              <a:t>Environmental </a:t>
            </a:r>
            <a:r>
              <a:rPr lang="en-US" sz="8500" b="1" u="sng" dirty="0">
                <a:solidFill>
                  <a:srgbClr val="FF0000"/>
                </a:solidFill>
              </a:rPr>
              <a:t>E</a:t>
            </a:r>
            <a:r>
              <a:rPr lang="en-US" sz="8500" b="1" u="sng" dirty="0" smtClean="0">
                <a:solidFill>
                  <a:srgbClr val="FF0000"/>
                </a:solidFill>
              </a:rPr>
              <a:t>xposures</a:t>
            </a:r>
            <a:r>
              <a:rPr lang="en-US" sz="8500" b="1" dirty="0"/>
              <a:t>, </a:t>
            </a:r>
            <a:r>
              <a:rPr lang="en-US" sz="8500" b="1" dirty="0" smtClean="0"/>
              <a:t>and also from </a:t>
            </a:r>
            <a:r>
              <a:rPr lang="en-US" sz="8500" b="1" u="sng" dirty="0" smtClean="0"/>
              <a:t>Some  </a:t>
            </a:r>
            <a:r>
              <a:rPr lang="en-US" sz="8500" b="1" u="sng" dirty="0">
                <a:solidFill>
                  <a:srgbClr val="FF0000"/>
                </a:solidFill>
              </a:rPr>
              <a:t>cultural habits</a:t>
            </a:r>
            <a:r>
              <a:rPr lang="en-US" sz="8500" b="1" dirty="0"/>
              <a:t>, </a:t>
            </a:r>
            <a:r>
              <a:rPr lang="en-US" sz="8500" b="1" dirty="0" smtClean="0"/>
              <a:t>(e.g</a:t>
            </a:r>
            <a:r>
              <a:rPr lang="en-US" sz="8500" b="1" dirty="0"/>
              <a:t>., water-pipe </a:t>
            </a:r>
            <a:r>
              <a:rPr lang="en-US" sz="8500" b="1" dirty="0" smtClean="0"/>
              <a:t>smoking), which will be </a:t>
            </a:r>
            <a:r>
              <a:rPr lang="en-US" sz="8500" b="1" u="sng" dirty="0"/>
              <a:t>C</a:t>
            </a:r>
            <a:r>
              <a:rPr lang="en-US" sz="8500" b="1" u="sng" dirty="0" smtClean="0"/>
              <a:t>ritical </a:t>
            </a:r>
            <a:r>
              <a:rPr lang="en-US" sz="8500" b="1" dirty="0"/>
              <a:t>for </a:t>
            </a:r>
            <a:r>
              <a:rPr lang="en-US" sz="8500" b="1" u="sng" dirty="0" smtClean="0">
                <a:solidFill>
                  <a:srgbClr val="FF0000"/>
                </a:solidFill>
              </a:rPr>
              <a:t>Effective </a:t>
            </a:r>
            <a:r>
              <a:rPr lang="en-US" sz="8500" b="1" u="sng" dirty="0">
                <a:solidFill>
                  <a:srgbClr val="FF0000"/>
                </a:solidFill>
              </a:rPr>
              <a:t>P</a:t>
            </a:r>
            <a:r>
              <a:rPr lang="en-US" sz="8500" b="1" u="sng" dirty="0" smtClean="0">
                <a:solidFill>
                  <a:srgbClr val="FF0000"/>
                </a:solidFill>
              </a:rPr>
              <a:t>ublic </a:t>
            </a:r>
            <a:r>
              <a:rPr lang="en-US" sz="8500" b="1" u="sng" dirty="0">
                <a:solidFill>
                  <a:srgbClr val="FF0000"/>
                </a:solidFill>
              </a:rPr>
              <a:t>H</a:t>
            </a:r>
            <a:r>
              <a:rPr lang="en-US" sz="8500" b="1" u="sng" dirty="0" smtClean="0">
                <a:solidFill>
                  <a:srgbClr val="FF0000"/>
                </a:solidFill>
              </a:rPr>
              <a:t>ealth </a:t>
            </a:r>
            <a:r>
              <a:rPr lang="en-US" sz="8500" b="1" u="sng" dirty="0">
                <a:solidFill>
                  <a:srgbClr val="FF0000"/>
                </a:solidFill>
              </a:rPr>
              <a:t>M</a:t>
            </a:r>
            <a:r>
              <a:rPr lang="en-US" sz="8500" b="1" u="sng" dirty="0" smtClean="0">
                <a:solidFill>
                  <a:srgbClr val="FF0000"/>
                </a:solidFill>
              </a:rPr>
              <a:t>easures</a:t>
            </a:r>
            <a:r>
              <a:rPr lang="en-US" sz="8500" b="1" u="sng" dirty="0">
                <a:solidFill>
                  <a:srgbClr val="FF0000"/>
                </a:solidFill>
              </a:rPr>
              <a:t>.</a:t>
            </a:r>
          </a:p>
          <a:p>
            <a:endParaRPr lang="en-US" dirty="0"/>
          </a:p>
        </p:txBody>
      </p:sp>
      <p:sp>
        <p:nvSpPr>
          <p:cNvPr id="4" name="Slide Number Placeholder 3"/>
          <p:cNvSpPr>
            <a:spLocks noGrp="1"/>
          </p:cNvSpPr>
          <p:nvPr>
            <p:ph type="sldNum" sz="quarter" idx="12"/>
          </p:nvPr>
        </p:nvSpPr>
        <p:spPr/>
        <p:txBody>
          <a:bodyPr/>
          <a:lstStyle/>
          <a:p>
            <a:fld id="{E857CB27-4B9B-43A0-AC36-6C05F3985EF5}" type="slidenum">
              <a:rPr lang="en-US" smtClean="0"/>
              <a:t>61</a:t>
            </a:fld>
            <a:endParaRPr lang="en-US"/>
          </a:p>
        </p:txBody>
      </p:sp>
    </p:spTree>
    <p:extLst>
      <p:ext uri="{BB962C8B-B14F-4D97-AF65-F5344CB8AC3E}">
        <p14:creationId xmlns:p14="http://schemas.microsoft.com/office/powerpoint/2010/main" val="139557938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685800"/>
            <a:ext cx="6400800" cy="4343400"/>
          </a:xfrm>
        </p:spPr>
        <p:txBody>
          <a:bodyPr/>
          <a:lstStyle/>
          <a:p>
            <a:endParaRPr lang="en-US" dirty="0" smtClean="0"/>
          </a:p>
          <a:p>
            <a:endParaRPr lang="en-US" dirty="0"/>
          </a:p>
          <a:p>
            <a:endParaRPr lang="en-US" dirty="0" smtClean="0"/>
          </a:p>
          <a:p>
            <a:r>
              <a:rPr lang="en-US" sz="4400" b="1" dirty="0" smtClean="0">
                <a:solidFill>
                  <a:schemeClr val="tx1"/>
                </a:solidFill>
              </a:rPr>
              <a:t>Thank you</a:t>
            </a:r>
            <a:endParaRPr lang="en-US" sz="4400" b="1" dirty="0">
              <a:solidFill>
                <a:schemeClr val="tx1"/>
              </a:solidFill>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19200"/>
            <a:ext cx="80772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33534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24318</TotalTime>
  <Words>2828</Words>
  <Application>Microsoft Office PowerPoint</Application>
  <PresentationFormat>On-screen Show (4:3)</PresentationFormat>
  <Paragraphs>491</Paragraphs>
  <Slides>62</Slides>
  <Notes>1</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Office Theme</vt:lpstr>
      <vt:lpstr>The Impact of Air Pollution on Asthmatic Vulnerable Populations of Arab Americans in Detroit, Michigan, U.S</vt:lpstr>
      <vt:lpstr>Background</vt:lpstr>
      <vt:lpstr>Background (Cont.)</vt:lpstr>
      <vt:lpstr>Background/ Cont.</vt:lpstr>
      <vt:lpstr>Background/ Cont.</vt:lpstr>
      <vt:lpstr>Background / Cont.</vt:lpstr>
      <vt:lpstr>Background / cont</vt:lpstr>
      <vt:lpstr>Study Objective</vt:lpstr>
      <vt:lpstr>Methods / Recruitment Criteria</vt:lpstr>
      <vt:lpstr>Methods  Cont.</vt:lpstr>
      <vt:lpstr>Methods Cont.</vt:lpstr>
      <vt:lpstr>Methods. Cont.</vt:lpstr>
      <vt:lpstr>Methods / Cont.</vt:lpstr>
      <vt:lpstr>PowerPoint Presentation</vt:lpstr>
      <vt:lpstr>Mean (SD) of Asthmatic Study Population (Arab American) by characteristic's variables and  by Gender </vt:lpstr>
      <vt:lpstr>% of Asthmatic Study Population (Arab American) by some characteristic's varaibles and by Gender </vt:lpstr>
      <vt:lpstr>% of Annual Income among Asthmatic Study Population by Gender (p&lt; 0.05)</vt:lpstr>
      <vt:lpstr>% of Smoking Status among Asthmatic Study Population by Gender (P=n.s)</vt:lpstr>
      <vt:lpstr>55 % of Asthmatic Study Population know when their Home was built</vt:lpstr>
      <vt:lpstr>% of Homes located from exposure sources (within  2 miles) among Asthmatic study population</vt:lpstr>
      <vt:lpstr>% of Damages inside the Home (Celling) observed by outreach interviewer during its visits the Participant’s Homes (P=n.s)</vt:lpstr>
      <vt:lpstr>% of Damages inside the Home (Wall) observed by outreach interviewer during its visits the Participant’s Homes (P=n.s)</vt:lpstr>
      <vt:lpstr>% of the overall Rating Physical Environment in the Home of Asthmatic Study Population by outreach interviewer </vt:lpstr>
      <vt:lpstr>% of the overall Rating Emotional Environment of the Household  Of Asthmatic Study Population by Research Assistant</vt:lpstr>
      <vt:lpstr>Mean No. of Different Environmental Chemical Agents that Participant  exposed by Seasons &amp; Gender</vt:lpstr>
      <vt:lpstr>Mean score of Different Air Pollution in the neighbor that concern participants health by Season /    Each one was significant (P&lt;0.001)</vt:lpstr>
      <vt:lpstr> Mean Score of Total Air pollution (Quality) in the neighborhood that concern Participants Health? By Seasons (P &lt; 0.03)</vt:lpstr>
      <vt:lpstr>Mean No. of Triggers (12 out of 25) reported by asthmatic study population  which could cause Asthma attack by Seasons/ All Significant (P&lt;.05-.001)</vt:lpstr>
      <vt:lpstr>Mean No. of Triggers (9 out of 25) reported by asthmatic study population  which could cause Asthma attack by Seasons/ All not Sig. (P=n.s)</vt:lpstr>
      <vt:lpstr>% No. of Asthmatic Study Population who get a Typical Asthma symptoms by Seasons &amp; Gender </vt:lpstr>
      <vt:lpstr>Mean No. of activities, which could Restrict Participants Daily life in causing Breathing Problem by Seasons &amp; Gender</vt:lpstr>
      <vt:lpstr>Linear regression analysis to predict risk factor for Different Activities that causing Breathing difficult at E.g. wheezing, chest tightness, </vt:lpstr>
      <vt:lpstr>Mean No. of Domestic Agents (E.g.  pets, smoke, Pollen) which could causing Respiratory Symptoms by Seasons &amp; Gender</vt:lpstr>
      <vt:lpstr>Mean No. of Different Environmental Agents that Participants expose by Seasons &amp; Gender</vt:lpstr>
      <vt:lpstr>Prevalence of Different Lung diseases among Asthmatic study population by Gender (P=n.s. for All)</vt:lpstr>
      <vt:lpstr>Prevalence of Different Lung diseases among Asthmatic Study Population by Season  (*P&lt;0.05, ***P&lt;0,001) </vt:lpstr>
      <vt:lpstr>Linear regression analysis to predict risk factor for Different Lung diseases E.g. Allergies, Emphysema, Reactive airway disease</vt:lpstr>
      <vt:lpstr>Mean No. of Allergic Symptoms reported by Participants and by Seasons &amp; Gender</vt:lpstr>
      <vt:lpstr>Linear regression analysis to predict risk factor for Allergic symptoms E.g. at Eye, Nose, Mouth, Skin</vt:lpstr>
      <vt:lpstr>Mean No. of Sign or Symptoms of Asthma when Participants exercise or even walk fast by Seasons &amp; Gender</vt:lpstr>
      <vt:lpstr>Linear regression analysis to predict risk factor for Sign or Symptoms of Asthma (E.g. Wheezing, Chest tightness)</vt:lpstr>
      <vt:lpstr>% of participants Use Asthma Drugs during the last three months with t-test between Summer and Winter (P=n.s)</vt:lpstr>
      <vt:lpstr>% of participants use Inhaler without Corticosteroids during the last three months with t-test between Summer and Winter (P&lt;,002)</vt:lpstr>
      <vt:lpstr>% of participants use Inhaler with Corticosteroids during the last three months with t-test between Summer and Winter (P=n.s)</vt:lpstr>
      <vt:lpstr>Mean(SD) value of FEV1 (Best / Predictor) with t-test between Summer &amp; Winter  (P=n.s) for Asthmatic Study Population</vt:lpstr>
      <vt:lpstr>Linear regression to Predicted Risk Factor for FEV1 changes (Sumer -Winter) </vt:lpstr>
      <vt:lpstr>Mean (SD) value of FVC (Best / Predictor) with t-test between Summer &amp; Winter  (P=n.s) for Asthmatic Study Population</vt:lpstr>
      <vt:lpstr>Mean(SD) value of Ratio (FEV1/ FVC) with t-test between Summer &amp; Winter (P&lt;.001) for Asthmatic Study Population</vt:lpstr>
      <vt:lpstr>Mean(SD) value of FEF25-50 /L (Best / Predictor) with t-test between Summer &amp; Winter  (P=n.s) for Asthmatic Study Population</vt:lpstr>
      <vt:lpstr>Mean (SD) value of PEFR (Best / Predictor) with t-test between Summer &amp; Winter (P=n.s) for Study Population</vt:lpstr>
      <vt:lpstr>Mean No. of Visits to Healthcare Physicians (High is worse) during the last three months because of asthma problems among Asthmatic study population by Season &amp; Gender</vt:lpstr>
      <vt:lpstr>Mean No. of Visits to Emergency Room (High is worse) during last three months among Asthmatic study population by Season &amp; Gender </vt:lpstr>
      <vt:lpstr>Mean No. of Admission to Hospital (High is worse) during last three months among Asthmatic study population by Season &amp; Gender </vt:lpstr>
      <vt:lpstr>% of Self Rated Health with t-test between Sumer and Winter (P=n.s) for Asthmatic Study Population</vt:lpstr>
      <vt:lpstr>% of Self Rated Respiratory Health with t-test between Summer and Winter (P=n.s) for Asthmatic Study Population</vt:lpstr>
      <vt:lpstr>Mean value of SRH &amp; SRRH with Pair t-test showing the correlation between the two on Summer and Winter (P &lt;0.01 in both)</vt:lpstr>
      <vt:lpstr>Linear regression analysis to predict risk factor for Good Self-rated Health</vt:lpstr>
      <vt:lpstr>Conclusion/ Cont.</vt:lpstr>
      <vt:lpstr>Conclusion/ Cont.</vt:lpstr>
      <vt:lpstr>Conclusion / Cont.</vt:lpstr>
      <vt:lpstr>Recommendation</vt:lpstr>
      <vt:lpstr>PowerPoint Presentation</vt:lpstr>
    </vt:vector>
  </TitlesOfParts>
  <Company>Health Information Technology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Hikmet Jamil</dc:creator>
  <cp:lastModifiedBy>Hikmet Jamil</cp:lastModifiedBy>
  <cp:revision>608</cp:revision>
  <cp:lastPrinted>2016-09-07T12:31:30Z</cp:lastPrinted>
  <dcterms:created xsi:type="dcterms:W3CDTF">2016-02-09T21:40:26Z</dcterms:created>
  <dcterms:modified xsi:type="dcterms:W3CDTF">2016-09-09T18:24:39Z</dcterms:modified>
</cp:coreProperties>
</file>