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diagrams/layout1.xml" ContentType="application/vnd.openxmlformats-officedocument.drawingml.diagramLayout+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36" r:id="rId1"/>
  </p:sldMasterIdLst>
  <p:notesMasterIdLst>
    <p:notesMasterId r:id="rId31"/>
  </p:notesMasterIdLst>
  <p:sldIdLst>
    <p:sldId id="322" r:id="rId2"/>
    <p:sldId id="301" r:id="rId3"/>
    <p:sldId id="311" r:id="rId4"/>
    <p:sldId id="305" r:id="rId5"/>
    <p:sldId id="271" r:id="rId6"/>
    <p:sldId id="272" r:id="rId7"/>
    <p:sldId id="333" r:id="rId8"/>
    <p:sldId id="335" r:id="rId9"/>
    <p:sldId id="336" r:id="rId10"/>
    <p:sldId id="291" r:id="rId11"/>
    <p:sldId id="293" r:id="rId12"/>
    <p:sldId id="320" r:id="rId13"/>
    <p:sldId id="321" r:id="rId14"/>
    <p:sldId id="351" r:id="rId15"/>
    <p:sldId id="319" r:id="rId16"/>
    <p:sldId id="348" r:id="rId17"/>
    <p:sldId id="347" r:id="rId18"/>
    <p:sldId id="324" r:id="rId19"/>
    <p:sldId id="343" r:id="rId20"/>
    <p:sldId id="345" r:id="rId21"/>
    <p:sldId id="346" r:id="rId22"/>
    <p:sldId id="353" r:id="rId23"/>
    <p:sldId id="352" r:id="rId24"/>
    <p:sldId id="354" r:id="rId25"/>
    <p:sldId id="355" r:id="rId26"/>
    <p:sldId id="356" r:id="rId27"/>
    <p:sldId id="307" r:id="rId28"/>
    <p:sldId id="327" r:id="rId29"/>
    <p:sldId id="33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547" autoAdjust="0"/>
    <p:restoredTop sz="94603" autoAdjust="0"/>
  </p:normalViewPr>
  <p:slideViewPr>
    <p:cSldViewPr>
      <p:cViewPr varScale="1">
        <p:scale>
          <a:sx n="66" d="100"/>
          <a:sy n="66" d="100"/>
        </p:scale>
        <p:origin x="-492" y="-108"/>
      </p:cViewPr>
      <p:guideLst>
        <p:guide orient="horz" pos="2160"/>
        <p:guide pos="2880"/>
      </p:guideLst>
    </p:cSldViewPr>
  </p:slideViewPr>
  <p:outlineViewPr>
    <p:cViewPr>
      <p:scale>
        <a:sx n="33" d="100"/>
        <a:sy n="33" d="100"/>
      </p:scale>
      <p:origin x="0" y="2484"/>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view3D>
      <c:depthPercent val="100"/>
      <c:rAngAx val="1"/>
    </c:view3D>
    <c:plotArea>
      <c:layout/>
      <c:bar3DChart>
        <c:barDir val="col"/>
        <c:grouping val="clustered"/>
        <c:ser>
          <c:idx val="0"/>
          <c:order val="0"/>
          <c:tx>
            <c:strRef>
              <c:f>Sheet1!$B$1</c:f>
              <c:strCache>
                <c:ptCount val="1"/>
                <c:pt idx="0">
                  <c:v>10 mmol/L</c:v>
                </c:pt>
              </c:strCache>
            </c:strRef>
          </c:tx>
          <c:cat>
            <c:strRef>
              <c:f>Sheet1!$A$2:$A$7</c:f>
              <c:strCache>
                <c:ptCount val="6"/>
                <c:pt idx="0">
                  <c:v>M. luteus</c:v>
                </c:pt>
                <c:pt idx="1">
                  <c:v>S. aureus</c:v>
                </c:pt>
                <c:pt idx="2">
                  <c:v>B. subtilis</c:v>
                </c:pt>
                <c:pt idx="3">
                  <c:v>E. coli</c:v>
                </c:pt>
                <c:pt idx="4">
                  <c:v>K. pneumoniae</c:v>
                </c:pt>
                <c:pt idx="5">
                  <c:v>P. mirabilis</c:v>
                </c:pt>
              </c:strCache>
            </c:strRef>
          </c:cat>
          <c:val>
            <c:numRef>
              <c:f>Sheet1!$B$2:$B$7</c:f>
              <c:numCache>
                <c:formatCode>General</c:formatCode>
                <c:ptCount val="6"/>
                <c:pt idx="0">
                  <c:v>19</c:v>
                </c:pt>
                <c:pt idx="1">
                  <c:v>22</c:v>
                </c:pt>
                <c:pt idx="2">
                  <c:v>20</c:v>
                </c:pt>
                <c:pt idx="3">
                  <c:v>11</c:v>
                </c:pt>
                <c:pt idx="4">
                  <c:v>12</c:v>
                </c:pt>
                <c:pt idx="5">
                  <c:v>9</c:v>
                </c:pt>
              </c:numCache>
            </c:numRef>
          </c:val>
        </c:ser>
        <c:ser>
          <c:idx val="1"/>
          <c:order val="1"/>
          <c:tx>
            <c:strRef>
              <c:f>Sheet1!$C$1</c:f>
              <c:strCache>
                <c:ptCount val="1"/>
                <c:pt idx="0">
                  <c:v>5 mmol/L</c:v>
                </c:pt>
              </c:strCache>
            </c:strRef>
          </c:tx>
          <c:cat>
            <c:strRef>
              <c:f>Sheet1!$A$2:$A$7</c:f>
              <c:strCache>
                <c:ptCount val="6"/>
                <c:pt idx="0">
                  <c:v>M. luteus</c:v>
                </c:pt>
                <c:pt idx="1">
                  <c:v>S. aureus</c:v>
                </c:pt>
                <c:pt idx="2">
                  <c:v>B. subtilis</c:v>
                </c:pt>
                <c:pt idx="3">
                  <c:v>E. coli</c:v>
                </c:pt>
                <c:pt idx="4">
                  <c:v>K. pneumoniae</c:v>
                </c:pt>
                <c:pt idx="5">
                  <c:v>P. mirabilis</c:v>
                </c:pt>
              </c:strCache>
            </c:strRef>
          </c:cat>
          <c:val>
            <c:numRef>
              <c:f>Sheet1!$C$2:$C$7</c:f>
              <c:numCache>
                <c:formatCode>General</c:formatCode>
                <c:ptCount val="6"/>
                <c:pt idx="0">
                  <c:v>17</c:v>
                </c:pt>
                <c:pt idx="1">
                  <c:v>20</c:v>
                </c:pt>
                <c:pt idx="2">
                  <c:v>19</c:v>
                </c:pt>
                <c:pt idx="3">
                  <c:v>10</c:v>
                </c:pt>
                <c:pt idx="4">
                  <c:v>10</c:v>
                </c:pt>
                <c:pt idx="5">
                  <c:v>8</c:v>
                </c:pt>
              </c:numCache>
            </c:numRef>
          </c:val>
        </c:ser>
        <c:ser>
          <c:idx val="2"/>
          <c:order val="2"/>
          <c:tx>
            <c:strRef>
              <c:f>Sheet1!$D$1</c:f>
              <c:strCache>
                <c:ptCount val="1"/>
                <c:pt idx="0">
                  <c:v>2.5 mmol/L</c:v>
                </c:pt>
              </c:strCache>
            </c:strRef>
          </c:tx>
          <c:cat>
            <c:strRef>
              <c:f>Sheet1!$A$2:$A$7</c:f>
              <c:strCache>
                <c:ptCount val="6"/>
                <c:pt idx="0">
                  <c:v>M. luteus</c:v>
                </c:pt>
                <c:pt idx="1">
                  <c:v>S. aureus</c:v>
                </c:pt>
                <c:pt idx="2">
                  <c:v>B. subtilis</c:v>
                </c:pt>
                <c:pt idx="3">
                  <c:v>E. coli</c:v>
                </c:pt>
                <c:pt idx="4">
                  <c:v>K. pneumoniae</c:v>
                </c:pt>
                <c:pt idx="5">
                  <c:v>P. mirabilis</c:v>
                </c:pt>
              </c:strCache>
            </c:strRef>
          </c:cat>
          <c:val>
            <c:numRef>
              <c:f>Sheet1!$D$2:$D$7</c:f>
              <c:numCache>
                <c:formatCode>General</c:formatCode>
                <c:ptCount val="6"/>
                <c:pt idx="0">
                  <c:v>14</c:v>
                </c:pt>
                <c:pt idx="1">
                  <c:v>19</c:v>
                </c:pt>
                <c:pt idx="2">
                  <c:v>18</c:v>
                </c:pt>
                <c:pt idx="3">
                  <c:v>9</c:v>
                </c:pt>
                <c:pt idx="4">
                  <c:v>8</c:v>
                </c:pt>
                <c:pt idx="5">
                  <c:v>7</c:v>
                </c:pt>
              </c:numCache>
            </c:numRef>
          </c:val>
        </c:ser>
        <c:shape val="box"/>
        <c:axId val="89735936"/>
        <c:axId val="89737472"/>
        <c:axId val="0"/>
      </c:bar3DChart>
      <c:catAx>
        <c:axId val="89735936"/>
        <c:scaling>
          <c:orientation val="minMax"/>
        </c:scaling>
        <c:axPos val="b"/>
        <c:numFmt formatCode="General" sourceLinked="0"/>
        <c:tickLblPos val="nextTo"/>
        <c:txPr>
          <a:bodyPr/>
          <a:lstStyle/>
          <a:p>
            <a:pPr>
              <a:defRPr lang="he-IL" sz="1400"/>
            </a:pPr>
            <a:endParaRPr lang="en-US"/>
          </a:p>
        </c:txPr>
        <c:crossAx val="89737472"/>
        <c:crosses val="autoZero"/>
        <c:auto val="1"/>
        <c:lblAlgn val="ctr"/>
        <c:lblOffset val="100"/>
      </c:catAx>
      <c:valAx>
        <c:axId val="89737472"/>
        <c:scaling>
          <c:orientation val="minMax"/>
        </c:scaling>
        <c:axPos val="l"/>
        <c:majorGridlines/>
        <c:title>
          <c:tx>
            <c:rich>
              <a:bodyPr rot="-5400000" vert="horz"/>
              <a:lstStyle/>
              <a:p>
                <a:pPr>
                  <a:defRPr lang="he-IL"/>
                </a:pPr>
                <a:r>
                  <a:rPr lang="en-US" b="0" dirty="0" smtClean="0"/>
                  <a:t>IZD (mm)</a:t>
                </a:r>
                <a:endParaRPr lang="en-US" b="0" dirty="0"/>
              </a:p>
            </c:rich>
          </c:tx>
          <c:layout/>
        </c:title>
        <c:numFmt formatCode="General" sourceLinked="1"/>
        <c:tickLblPos val="nextTo"/>
        <c:txPr>
          <a:bodyPr/>
          <a:lstStyle/>
          <a:p>
            <a:pPr>
              <a:defRPr lang="he-IL"/>
            </a:pPr>
            <a:endParaRPr lang="en-US"/>
          </a:p>
        </c:txPr>
        <c:crossAx val="89735936"/>
        <c:crosses val="autoZero"/>
        <c:crossBetween val="between"/>
        <c:majorUnit val="5"/>
      </c:valAx>
    </c:plotArea>
    <c:plotVisOnly val="1"/>
    <c:dispBlanksAs val="gap"/>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view3D>
      <c:depthPercent val="100"/>
      <c:rAngAx val="1"/>
    </c:view3D>
    <c:plotArea>
      <c:layout/>
      <c:bar3DChart>
        <c:barDir val="col"/>
        <c:grouping val="clustered"/>
        <c:ser>
          <c:idx val="0"/>
          <c:order val="0"/>
          <c:tx>
            <c:strRef>
              <c:f>Sheet1!$B$1</c:f>
              <c:strCache>
                <c:ptCount val="1"/>
                <c:pt idx="0">
                  <c:v>10 mmol/L</c:v>
                </c:pt>
              </c:strCache>
            </c:strRef>
          </c:tx>
          <c:cat>
            <c:strRef>
              <c:f>Sheet1!$A$2:$A$7</c:f>
              <c:strCache>
                <c:ptCount val="6"/>
                <c:pt idx="0">
                  <c:v>M. luteus</c:v>
                </c:pt>
                <c:pt idx="1">
                  <c:v>S. aureus</c:v>
                </c:pt>
                <c:pt idx="2">
                  <c:v>B. subtilis</c:v>
                </c:pt>
                <c:pt idx="3">
                  <c:v>E. coli</c:v>
                </c:pt>
                <c:pt idx="4">
                  <c:v>K. pneumoniae</c:v>
                </c:pt>
                <c:pt idx="5">
                  <c:v>P. mirabilis</c:v>
                </c:pt>
              </c:strCache>
            </c:strRef>
          </c:cat>
          <c:val>
            <c:numRef>
              <c:f>Sheet1!$B$2:$B$7</c:f>
              <c:numCache>
                <c:formatCode>General</c:formatCode>
                <c:ptCount val="6"/>
                <c:pt idx="0">
                  <c:v>20</c:v>
                </c:pt>
                <c:pt idx="1">
                  <c:v>25</c:v>
                </c:pt>
                <c:pt idx="2">
                  <c:v>22</c:v>
                </c:pt>
                <c:pt idx="3">
                  <c:v>0</c:v>
                </c:pt>
                <c:pt idx="4">
                  <c:v>9</c:v>
                </c:pt>
                <c:pt idx="5">
                  <c:v>0</c:v>
                </c:pt>
              </c:numCache>
            </c:numRef>
          </c:val>
        </c:ser>
        <c:ser>
          <c:idx val="1"/>
          <c:order val="1"/>
          <c:tx>
            <c:strRef>
              <c:f>Sheet1!$C$1</c:f>
              <c:strCache>
                <c:ptCount val="1"/>
                <c:pt idx="0">
                  <c:v>5 mmol/L</c:v>
                </c:pt>
              </c:strCache>
            </c:strRef>
          </c:tx>
          <c:cat>
            <c:strRef>
              <c:f>Sheet1!$A$2:$A$7</c:f>
              <c:strCache>
                <c:ptCount val="6"/>
                <c:pt idx="0">
                  <c:v>M. luteus</c:v>
                </c:pt>
                <c:pt idx="1">
                  <c:v>S. aureus</c:v>
                </c:pt>
                <c:pt idx="2">
                  <c:v>B. subtilis</c:v>
                </c:pt>
                <c:pt idx="3">
                  <c:v>E. coli</c:v>
                </c:pt>
                <c:pt idx="4">
                  <c:v>K. pneumoniae</c:v>
                </c:pt>
                <c:pt idx="5">
                  <c:v>P. mirabilis</c:v>
                </c:pt>
              </c:strCache>
            </c:strRef>
          </c:cat>
          <c:val>
            <c:numRef>
              <c:f>Sheet1!$C$2:$C$7</c:f>
              <c:numCache>
                <c:formatCode>General</c:formatCode>
                <c:ptCount val="6"/>
                <c:pt idx="0">
                  <c:v>18</c:v>
                </c:pt>
                <c:pt idx="1">
                  <c:v>22</c:v>
                </c:pt>
                <c:pt idx="2">
                  <c:v>20</c:v>
                </c:pt>
                <c:pt idx="3">
                  <c:v>0</c:v>
                </c:pt>
                <c:pt idx="4">
                  <c:v>7</c:v>
                </c:pt>
                <c:pt idx="5">
                  <c:v>0</c:v>
                </c:pt>
              </c:numCache>
            </c:numRef>
          </c:val>
        </c:ser>
        <c:ser>
          <c:idx val="2"/>
          <c:order val="2"/>
          <c:tx>
            <c:strRef>
              <c:f>Sheet1!$D$1</c:f>
              <c:strCache>
                <c:ptCount val="1"/>
                <c:pt idx="0">
                  <c:v>2.5 mmol/L</c:v>
                </c:pt>
              </c:strCache>
            </c:strRef>
          </c:tx>
          <c:cat>
            <c:strRef>
              <c:f>Sheet1!$A$2:$A$7</c:f>
              <c:strCache>
                <c:ptCount val="6"/>
                <c:pt idx="0">
                  <c:v>M. luteus</c:v>
                </c:pt>
                <c:pt idx="1">
                  <c:v>S. aureus</c:v>
                </c:pt>
                <c:pt idx="2">
                  <c:v>B. subtilis</c:v>
                </c:pt>
                <c:pt idx="3">
                  <c:v>E. coli</c:v>
                </c:pt>
                <c:pt idx="4">
                  <c:v>K. pneumoniae</c:v>
                </c:pt>
                <c:pt idx="5">
                  <c:v>P. mirabilis</c:v>
                </c:pt>
              </c:strCache>
            </c:strRef>
          </c:cat>
          <c:val>
            <c:numRef>
              <c:f>Sheet1!$D$2:$D$7</c:f>
              <c:numCache>
                <c:formatCode>General</c:formatCode>
                <c:ptCount val="6"/>
                <c:pt idx="0">
                  <c:v>12</c:v>
                </c:pt>
                <c:pt idx="1">
                  <c:v>20</c:v>
                </c:pt>
                <c:pt idx="2">
                  <c:v>16</c:v>
                </c:pt>
                <c:pt idx="3">
                  <c:v>0</c:v>
                </c:pt>
                <c:pt idx="4">
                  <c:v>0</c:v>
                </c:pt>
                <c:pt idx="5">
                  <c:v>0</c:v>
                </c:pt>
              </c:numCache>
            </c:numRef>
          </c:val>
        </c:ser>
        <c:shape val="box"/>
        <c:axId val="90110976"/>
        <c:axId val="90096384"/>
        <c:axId val="0"/>
      </c:bar3DChart>
      <c:catAx>
        <c:axId val="90110976"/>
        <c:scaling>
          <c:orientation val="minMax"/>
        </c:scaling>
        <c:axPos val="b"/>
        <c:numFmt formatCode="General" sourceLinked="0"/>
        <c:tickLblPos val="nextTo"/>
        <c:txPr>
          <a:bodyPr/>
          <a:lstStyle/>
          <a:p>
            <a:pPr>
              <a:defRPr lang="he-IL" sz="1400"/>
            </a:pPr>
            <a:endParaRPr lang="en-US"/>
          </a:p>
        </c:txPr>
        <c:crossAx val="90096384"/>
        <c:crosses val="autoZero"/>
        <c:auto val="1"/>
        <c:lblAlgn val="ctr"/>
        <c:lblOffset val="100"/>
      </c:catAx>
      <c:valAx>
        <c:axId val="90096384"/>
        <c:scaling>
          <c:orientation val="minMax"/>
          <c:max val="25"/>
          <c:min val="0"/>
        </c:scaling>
        <c:axPos val="l"/>
        <c:majorGridlines/>
        <c:title>
          <c:tx>
            <c:rich>
              <a:bodyPr rot="-5400000" vert="horz"/>
              <a:lstStyle/>
              <a:p>
                <a:pPr>
                  <a:defRPr lang="he-IL"/>
                </a:pPr>
                <a:r>
                  <a:rPr lang="en-US" b="0" dirty="0" smtClean="0"/>
                  <a:t>IZD</a:t>
                </a:r>
                <a:r>
                  <a:rPr lang="en-US" b="0" baseline="0" dirty="0" smtClean="0"/>
                  <a:t> (mm)</a:t>
                </a:r>
                <a:endParaRPr lang="en-US" b="0" dirty="0"/>
              </a:p>
            </c:rich>
          </c:tx>
          <c:layout/>
        </c:title>
        <c:numFmt formatCode="General" sourceLinked="1"/>
        <c:tickLblPos val="nextTo"/>
        <c:txPr>
          <a:bodyPr/>
          <a:lstStyle/>
          <a:p>
            <a:pPr>
              <a:defRPr lang="he-IL"/>
            </a:pPr>
            <a:endParaRPr lang="en-US"/>
          </a:p>
        </c:txPr>
        <c:crossAx val="90110976"/>
        <c:crosses val="autoZero"/>
        <c:crossBetween val="between"/>
      </c:valAx>
    </c:plotArea>
    <c:legend>
      <c:legendPos val="r"/>
      <c:layout>
        <c:manualLayout>
          <c:xMode val="edge"/>
          <c:yMode val="edge"/>
          <c:x val="0.80826423769678668"/>
          <c:y val="7.4938378939807815E-2"/>
          <c:w val="0.17626477175050725"/>
          <c:h val="0.3415230995005723"/>
        </c:manualLayout>
      </c:layout>
      <c:txPr>
        <a:bodyPr/>
        <a:lstStyle/>
        <a:p>
          <a:pPr>
            <a:defRPr lang="he-IL"/>
          </a:pPr>
          <a:endParaRPr lang="en-US"/>
        </a:p>
      </c:txPr>
    </c:legend>
    <c:plotVisOnly val="1"/>
    <c:dispBlanksAs val="gap"/>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view3D>
      <c:depthPercent val="100"/>
      <c:rAngAx val="1"/>
    </c:view3D>
    <c:plotArea>
      <c:layout/>
      <c:bar3DChart>
        <c:barDir val="col"/>
        <c:grouping val="clustered"/>
        <c:ser>
          <c:idx val="0"/>
          <c:order val="0"/>
          <c:tx>
            <c:strRef>
              <c:f>Sheet1!$B$1</c:f>
              <c:strCache>
                <c:ptCount val="1"/>
                <c:pt idx="0">
                  <c:v> complex 5</c:v>
                </c:pt>
              </c:strCache>
            </c:strRef>
          </c:tx>
          <c:cat>
            <c:strRef>
              <c:f>Sheet1!$A$2:$A$7</c:f>
              <c:strCache>
                <c:ptCount val="6"/>
                <c:pt idx="0">
                  <c:v>M. luteus</c:v>
                </c:pt>
                <c:pt idx="1">
                  <c:v>S. aureus</c:v>
                </c:pt>
                <c:pt idx="2">
                  <c:v>B. subtilis</c:v>
                </c:pt>
                <c:pt idx="3">
                  <c:v>E. coli</c:v>
                </c:pt>
                <c:pt idx="4">
                  <c:v>K. pneumoniae</c:v>
                </c:pt>
                <c:pt idx="5">
                  <c:v>P. mirabilis</c:v>
                </c:pt>
              </c:strCache>
            </c:strRef>
          </c:cat>
          <c:val>
            <c:numRef>
              <c:f>Sheet1!$B$2:$B$7</c:f>
              <c:numCache>
                <c:formatCode>General</c:formatCode>
                <c:ptCount val="6"/>
                <c:pt idx="0">
                  <c:v>0.8</c:v>
                </c:pt>
                <c:pt idx="1">
                  <c:v>0.2</c:v>
                </c:pt>
                <c:pt idx="2">
                  <c:v>0.2</c:v>
                </c:pt>
                <c:pt idx="3">
                  <c:v>0.60000000000000064</c:v>
                </c:pt>
                <c:pt idx="4">
                  <c:v>2</c:v>
                </c:pt>
                <c:pt idx="5">
                  <c:v>2.5</c:v>
                </c:pt>
              </c:numCache>
            </c:numRef>
          </c:val>
        </c:ser>
        <c:ser>
          <c:idx val="1"/>
          <c:order val="1"/>
          <c:tx>
            <c:strRef>
              <c:f>Sheet1!$C$1</c:f>
              <c:strCache>
                <c:ptCount val="1"/>
                <c:pt idx="0">
                  <c:v>2,9-dmphen</c:v>
                </c:pt>
              </c:strCache>
            </c:strRef>
          </c:tx>
          <c:cat>
            <c:strRef>
              <c:f>Sheet1!$A$2:$A$7</c:f>
              <c:strCache>
                <c:ptCount val="6"/>
                <c:pt idx="0">
                  <c:v>M. luteus</c:v>
                </c:pt>
                <c:pt idx="1">
                  <c:v>S. aureus</c:v>
                </c:pt>
                <c:pt idx="2">
                  <c:v>B. subtilis</c:v>
                </c:pt>
                <c:pt idx="3">
                  <c:v>E. coli</c:v>
                </c:pt>
                <c:pt idx="4">
                  <c:v>K. pneumoniae</c:v>
                </c:pt>
                <c:pt idx="5">
                  <c:v>P. mirabilis</c:v>
                </c:pt>
              </c:strCache>
            </c:strRef>
          </c:cat>
          <c:val>
            <c:numRef>
              <c:f>Sheet1!$C$2:$C$7</c:f>
              <c:numCache>
                <c:formatCode>General</c:formatCode>
                <c:ptCount val="6"/>
                <c:pt idx="0">
                  <c:v>1.5</c:v>
                </c:pt>
                <c:pt idx="1">
                  <c:v>0.2</c:v>
                </c:pt>
                <c:pt idx="2">
                  <c:v>0.2</c:v>
                </c:pt>
                <c:pt idx="3">
                  <c:v>10</c:v>
                </c:pt>
                <c:pt idx="4">
                  <c:v>5</c:v>
                </c:pt>
                <c:pt idx="5">
                  <c:v>10</c:v>
                </c:pt>
              </c:numCache>
            </c:numRef>
          </c:val>
        </c:ser>
        <c:shape val="box"/>
        <c:axId val="91486848"/>
        <c:axId val="91599232"/>
        <c:axId val="0"/>
      </c:bar3DChart>
      <c:catAx>
        <c:axId val="91486848"/>
        <c:scaling>
          <c:orientation val="minMax"/>
        </c:scaling>
        <c:axPos val="b"/>
        <c:numFmt formatCode="General" sourceLinked="0"/>
        <c:tickLblPos val="nextTo"/>
        <c:txPr>
          <a:bodyPr/>
          <a:lstStyle/>
          <a:p>
            <a:pPr>
              <a:defRPr lang="he-IL"/>
            </a:pPr>
            <a:endParaRPr lang="en-US"/>
          </a:p>
        </c:txPr>
        <c:crossAx val="91599232"/>
        <c:crosses val="autoZero"/>
        <c:auto val="1"/>
        <c:lblAlgn val="ctr"/>
        <c:lblOffset val="100"/>
      </c:catAx>
      <c:valAx>
        <c:axId val="91599232"/>
        <c:scaling>
          <c:orientation val="minMax"/>
        </c:scaling>
        <c:axPos val="l"/>
        <c:majorGridlines/>
        <c:title>
          <c:tx>
            <c:rich>
              <a:bodyPr rot="-5400000" vert="horz"/>
              <a:lstStyle/>
              <a:p>
                <a:pPr>
                  <a:defRPr lang="he-IL"/>
                </a:pPr>
                <a:r>
                  <a:rPr lang="en-US" b="0" dirty="0" smtClean="0"/>
                  <a:t>MIC (</a:t>
                </a:r>
                <a:r>
                  <a:rPr lang="en-US" b="0" dirty="0" err="1" smtClean="0"/>
                  <a:t>mmol</a:t>
                </a:r>
                <a:r>
                  <a:rPr lang="en-US" b="0" dirty="0" smtClean="0"/>
                  <a:t>/L)</a:t>
                </a:r>
                <a:endParaRPr lang="en-US" b="0" dirty="0"/>
              </a:p>
            </c:rich>
          </c:tx>
          <c:layout/>
        </c:title>
        <c:numFmt formatCode="General" sourceLinked="1"/>
        <c:tickLblPos val="nextTo"/>
        <c:txPr>
          <a:bodyPr/>
          <a:lstStyle/>
          <a:p>
            <a:pPr>
              <a:defRPr lang="he-IL"/>
            </a:pPr>
            <a:endParaRPr lang="en-US"/>
          </a:p>
        </c:txPr>
        <c:crossAx val="91486848"/>
        <c:crosses val="autoZero"/>
        <c:crossBetween val="between"/>
      </c:valAx>
    </c:plotArea>
    <c:legend>
      <c:legendPos val="r"/>
      <c:legendEntry>
        <c:idx val="0"/>
        <c:txPr>
          <a:bodyPr/>
          <a:lstStyle/>
          <a:p>
            <a:pPr rtl="0">
              <a:defRPr lang="he-IL"/>
            </a:pPr>
            <a:endParaRPr lang="en-US"/>
          </a:p>
        </c:txPr>
      </c:legendEntry>
      <c:layout/>
      <c:txPr>
        <a:bodyPr/>
        <a:lstStyle/>
        <a:p>
          <a:pPr>
            <a:defRPr lang="he-IL"/>
          </a:pPr>
          <a:endParaRPr lang="en-US"/>
        </a:p>
      </c:txPr>
    </c:legend>
    <c:plotVisOnly val="1"/>
    <c:dispBlanksAs val="gap"/>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42C843-0243-4FAD-B3F4-F9144854C3BC}" type="doc">
      <dgm:prSet loTypeId="urn:microsoft.com/office/officeart/2005/8/layout/default#1" loCatId="list" qsTypeId="urn:microsoft.com/office/officeart/2005/8/quickstyle/3d4" qsCatId="3D" csTypeId="urn:microsoft.com/office/officeart/2005/8/colors/accent1_2" csCatId="accent1" phldr="1"/>
      <dgm:spPr/>
      <dgm:t>
        <a:bodyPr/>
        <a:lstStyle/>
        <a:p>
          <a:endParaRPr lang="en-US"/>
        </a:p>
      </dgm:t>
    </dgm:pt>
    <dgm:pt modelId="{2D526485-33A7-4115-A160-16B710BD3B8E}">
      <dgm:prSet phldrT="[Text]"/>
      <dgm:spPr/>
      <dgm:t>
        <a:bodyPr/>
        <a:lstStyle/>
        <a:p>
          <a:r>
            <a:rPr lang="en-US" dirty="0" smtClean="0"/>
            <a:t>No LFSE</a:t>
          </a:r>
          <a:endParaRPr lang="en-US" dirty="0"/>
        </a:p>
      </dgm:t>
    </dgm:pt>
    <dgm:pt modelId="{6E38E8A4-AECF-4637-A67B-BF5592268E5A}" type="parTrans" cxnId="{A8F136E4-24B0-4028-99DC-ECE164C30EA9}">
      <dgm:prSet/>
      <dgm:spPr/>
      <dgm:t>
        <a:bodyPr/>
        <a:lstStyle/>
        <a:p>
          <a:endParaRPr lang="en-US"/>
        </a:p>
      </dgm:t>
    </dgm:pt>
    <dgm:pt modelId="{46C50280-30AD-4EEF-9C57-8458A122322A}" type="sibTrans" cxnId="{A8F136E4-24B0-4028-99DC-ECE164C30EA9}">
      <dgm:prSet/>
      <dgm:spPr/>
      <dgm:t>
        <a:bodyPr/>
        <a:lstStyle/>
        <a:p>
          <a:endParaRPr lang="en-US"/>
        </a:p>
      </dgm:t>
    </dgm:pt>
    <dgm:pt modelId="{FF59C050-D6E6-446F-B372-C632D7D03E0F}">
      <dgm:prSet phldrT="[Text]"/>
      <dgm:spPr/>
      <dgm:t>
        <a:bodyPr/>
        <a:lstStyle/>
        <a:p>
          <a:r>
            <a:rPr lang="en-US" dirty="0" smtClean="0"/>
            <a:t>Border line H-S acid</a:t>
          </a:r>
          <a:endParaRPr lang="en-US" dirty="0"/>
        </a:p>
      </dgm:t>
    </dgm:pt>
    <dgm:pt modelId="{95F9A4A5-7C86-4427-9FDC-AFB9340D2433}" type="parTrans" cxnId="{48397DC9-7D84-4700-9356-135131A119E3}">
      <dgm:prSet/>
      <dgm:spPr/>
      <dgm:t>
        <a:bodyPr/>
        <a:lstStyle/>
        <a:p>
          <a:endParaRPr lang="en-US"/>
        </a:p>
      </dgm:t>
    </dgm:pt>
    <dgm:pt modelId="{61265802-AD83-440B-86A3-4234B66647D9}" type="sibTrans" cxnId="{48397DC9-7D84-4700-9356-135131A119E3}">
      <dgm:prSet/>
      <dgm:spPr/>
      <dgm:t>
        <a:bodyPr/>
        <a:lstStyle/>
        <a:p>
          <a:endParaRPr lang="en-US"/>
        </a:p>
      </dgm:t>
    </dgm:pt>
    <dgm:pt modelId="{EFF3D3E3-BF42-44AA-8A79-2501BA925694}">
      <dgm:prSet phldrT="[Text]"/>
      <dgm:spPr/>
      <dgm:t>
        <a:bodyPr/>
        <a:lstStyle/>
        <a:p>
          <a:r>
            <a:rPr lang="en-US" dirty="0" smtClean="0"/>
            <a:t>Not </a:t>
          </a:r>
          <a:r>
            <a:rPr lang="en-US" dirty="0" err="1" smtClean="0"/>
            <a:t>redox</a:t>
          </a:r>
          <a:r>
            <a:rPr lang="en-US" dirty="0" smtClean="0"/>
            <a:t> active</a:t>
          </a:r>
          <a:endParaRPr lang="en-US" dirty="0"/>
        </a:p>
      </dgm:t>
    </dgm:pt>
    <dgm:pt modelId="{06F483B4-DA07-4046-AB66-B8D9D7E31DFF}" type="parTrans" cxnId="{53778AD1-F068-484E-9F7B-505FAE8B45C5}">
      <dgm:prSet/>
      <dgm:spPr/>
      <dgm:t>
        <a:bodyPr/>
        <a:lstStyle/>
        <a:p>
          <a:endParaRPr lang="en-US"/>
        </a:p>
      </dgm:t>
    </dgm:pt>
    <dgm:pt modelId="{52FDB7E1-6065-4678-9E4F-A31C89D6E2B8}" type="sibTrans" cxnId="{53778AD1-F068-484E-9F7B-505FAE8B45C5}">
      <dgm:prSet/>
      <dgm:spPr/>
      <dgm:t>
        <a:bodyPr/>
        <a:lstStyle/>
        <a:p>
          <a:endParaRPr lang="en-US"/>
        </a:p>
      </dgm:t>
    </dgm:pt>
    <dgm:pt modelId="{0A91BE05-B386-4515-ADB3-43C09ABDE142}">
      <dgm:prSet phldrT="[Text]"/>
      <dgm:spPr/>
      <dgm:t>
        <a:bodyPr/>
        <a:lstStyle/>
        <a:p>
          <a:r>
            <a:rPr lang="en-US" dirty="0" smtClean="0"/>
            <a:t>Labile</a:t>
          </a:r>
          <a:endParaRPr lang="en-US" dirty="0"/>
        </a:p>
      </dgm:t>
    </dgm:pt>
    <dgm:pt modelId="{C9EF0C0D-9303-4CA8-9D56-BA7781B9BE27}" type="parTrans" cxnId="{1D6D4CDB-8E61-48AA-A507-D5F9A968FE3A}">
      <dgm:prSet/>
      <dgm:spPr/>
      <dgm:t>
        <a:bodyPr/>
        <a:lstStyle/>
        <a:p>
          <a:endParaRPr lang="en-US"/>
        </a:p>
      </dgm:t>
    </dgm:pt>
    <dgm:pt modelId="{5E345166-918B-4769-8B33-45AD9409E503}" type="sibTrans" cxnId="{1D6D4CDB-8E61-48AA-A507-D5F9A968FE3A}">
      <dgm:prSet/>
      <dgm:spPr/>
      <dgm:t>
        <a:bodyPr/>
        <a:lstStyle/>
        <a:p>
          <a:endParaRPr lang="en-US"/>
        </a:p>
      </dgm:t>
    </dgm:pt>
    <dgm:pt modelId="{44CDAD22-97F7-497F-A72E-C05964F27139}" type="pres">
      <dgm:prSet presAssocID="{9642C843-0243-4FAD-B3F4-F9144854C3BC}" presName="diagram" presStyleCnt="0">
        <dgm:presLayoutVars>
          <dgm:dir/>
          <dgm:resizeHandles val="exact"/>
        </dgm:presLayoutVars>
      </dgm:prSet>
      <dgm:spPr/>
      <dgm:t>
        <a:bodyPr/>
        <a:lstStyle/>
        <a:p>
          <a:endParaRPr lang="en-US"/>
        </a:p>
      </dgm:t>
    </dgm:pt>
    <dgm:pt modelId="{77920437-B9FC-4AE7-BDA5-ECE6996ACC6B}" type="pres">
      <dgm:prSet presAssocID="{2D526485-33A7-4115-A160-16B710BD3B8E}" presName="node" presStyleLbl="node1" presStyleIdx="0" presStyleCnt="4">
        <dgm:presLayoutVars>
          <dgm:bulletEnabled val="1"/>
        </dgm:presLayoutVars>
      </dgm:prSet>
      <dgm:spPr/>
      <dgm:t>
        <a:bodyPr/>
        <a:lstStyle/>
        <a:p>
          <a:endParaRPr lang="en-US"/>
        </a:p>
      </dgm:t>
    </dgm:pt>
    <dgm:pt modelId="{22D28190-14BC-4B5E-AD94-5922FC07BD77}" type="pres">
      <dgm:prSet presAssocID="{46C50280-30AD-4EEF-9C57-8458A122322A}" presName="sibTrans" presStyleCnt="0"/>
      <dgm:spPr/>
    </dgm:pt>
    <dgm:pt modelId="{ACE584DF-291B-4F01-A3DB-08D2BBBB7101}" type="pres">
      <dgm:prSet presAssocID="{FF59C050-D6E6-446F-B372-C632D7D03E0F}" presName="node" presStyleLbl="node1" presStyleIdx="1" presStyleCnt="4">
        <dgm:presLayoutVars>
          <dgm:bulletEnabled val="1"/>
        </dgm:presLayoutVars>
      </dgm:prSet>
      <dgm:spPr/>
      <dgm:t>
        <a:bodyPr/>
        <a:lstStyle/>
        <a:p>
          <a:endParaRPr lang="en-US"/>
        </a:p>
      </dgm:t>
    </dgm:pt>
    <dgm:pt modelId="{06422914-6A6C-4B94-A26C-26640309148B}" type="pres">
      <dgm:prSet presAssocID="{61265802-AD83-440B-86A3-4234B66647D9}" presName="sibTrans" presStyleCnt="0"/>
      <dgm:spPr/>
    </dgm:pt>
    <dgm:pt modelId="{24226F3A-FBE7-48FB-9F2F-CCED8347F755}" type="pres">
      <dgm:prSet presAssocID="{EFF3D3E3-BF42-44AA-8A79-2501BA925694}" presName="node" presStyleLbl="node1" presStyleIdx="2" presStyleCnt="4">
        <dgm:presLayoutVars>
          <dgm:bulletEnabled val="1"/>
        </dgm:presLayoutVars>
      </dgm:prSet>
      <dgm:spPr/>
      <dgm:t>
        <a:bodyPr/>
        <a:lstStyle/>
        <a:p>
          <a:endParaRPr lang="en-US"/>
        </a:p>
      </dgm:t>
    </dgm:pt>
    <dgm:pt modelId="{1DC3B8B6-0735-4DDB-A042-E1BE2D1CFDBC}" type="pres">
      <dgm:prSet presAssocID="{52FDB7E1-6065-4678-9E4F-A31C89D6E2B8}" presName="sibTrans" presStyleCnt="0"/>
      <dgm:spPr/>
    </dgm:pt>
    <dgm:pt modelId="{17B0F56D-9929-4FD1-B426-FC7472B58F90}" type="pres">
      <dgm:prSet presAssocID="{0A91BE05-B386-4515-ADB3-43C09ABDE142}" presName="node" presStyleLbl="node1" presStyleIdx="3" presStyleCnt="4">
        <dgm:presLayoutVars>
          <dgm:bulletEnabled val="1"/>
        </dgm:presLayoutVars>
      </dgm:prSet>
      <dgm:spPr/>
      <dgm:t>
        <a:bodyPr/>
        <a:lstStyle/>
        <a:p>
          <a:endParaRPr lang="en-US"/>
        </a:p>
      </dgm:t>
    </dgm:pt>
  </dgm:ptLst>
  <dgm:cxnLst>
    <dgm:cxn modelId="{53778AD1-F068-484E-9F7B-505FAE8B45C5}" srcId="{9642C843-0243-4FAD-B3F4-F9144854C3BC}" destId="{EFF3D3E3-BF42-44AA-8A79-2501BA925694}" srcOrd="2" destOrd="0" parTransId="{06F483B4-DA07-4046-AB66-B8D9D7E31DFF}" sibTransId="{52FDB7E1-6065-4678-9E4F-A31C89D6E2B8}"/>
    <dgm:cxn modelId="{1D6D4CDB-8E61-48AA-A507-D5F9A968FE3A}" srcId="{9642C843-0243-4FAD-B3F4-F9144854C3BC}" destId="{0A91BE05-B386-4515-ADB3-43C09ABDE142}" srcOrd="3" destOrd="0" parTransId="{C9EF0C0D-9303-4CA8-9D56-BA7781B9BE27}" sibTransId="{5E345166-918B-4769-8B33-45AD9409E503}"/>
    <dgm:cxn modelId="{C16FB2B7-BC8A-4A35-9FE9-D2BE149F3796}" type="presOf" srcId="{FF59C050-D6E6-446F-B372-C632D7D03E0F}" destId="{ACE584DF-291B-4F01-A3DB-08D2BBBB7101}" srcOrd="0" destOrd="0" presId="urn:microsoft.com/office/officeart/2005/8/layout/default#1"/>
    <dgm:cxn modelId="{A8F136E4-24B0-4028-99DC-ECE164C30EA9}" srcId="{9642C843-0243-4FAD-B3F4-F9144854C3BC}" destId="{2D526485-33A7-4115-A160-16B710BD3B8E}" srcOrd="0" destOrd="0" parTransId="{6E38E8A4-AECF-4637-A67B-BF5592268E5A}" sibTransId="{46C50280-30AD-4EEF-9C57-8458A122322A}"/>
    <dgm:cxn modelId="{B0D8EA2A-69E2-4BA2-A4A5-67D4DF42F987}" type="presOf" srcId="{EFF3D3E3-BF42-44AA-8A79-2501BA925694}" destId="{24226F3A-FBE7-48FB-9F2F-CCED8347F755}" srcOrd="0" destOrd="0" presId="urn:microsoft.com/office/officeart/2005/8/layout/default#1"/>
    <dgm:cxn modelId="{300EB6FE-AD09-4BEC-87A3-5B747143A3EE}" type="presOf" srcId="{2D526485-33A7-4115-A160-16B710BD3B8E}" destId="{77920437-B9FC-4AE7-BDA5-ECE6996ACC6B}" srcOrd="0" destOrd="0" presId="urn:microsoft.com/office/officeart/2005/8/layout/default#1"/>
    <dgm:cxn modelId="{796CF9FC-32A3-42BA-B2F8-69FA6CB18EE8}" type="presOf" srcId="{0A91BE05-B386-4515-ADB3-43C09ABDE142}" destId="{17B0F56D-9929-4FD1-B426-FC7472B58F90}" srcOrd="0" destOrd="0" presId="urn:microsoft.com/office/officeart/2005/8/layout/default#1"/>
    <dgm:cxn modelId="{E3801A71-21B4-4185-824E-AC20C40E9B66}" type="presOf" srcId="{9642C843-0243-4FAD-B3F4-F9144854C3BC}" destId="{44CDAD22-97F7-497F-A72E-C05964F27139}" srcOrd="0" destOrd="0" presId="urn:microsoft.com/office/officeart/2005/8/layout/default#1"/>
    <dgm:cxn modelId="{48397DC9-7D84-4700-9356-135131A119E3}" srcId="{9642C843-0243-4FAD-B3F4-F9144854C3BC}" destId="{FF59C050-D6E6-446F-B372-C632D7D03E0F}" srcOrd="1" destOrd="0" parTransId="{95F9A4A5-7C86-4427-9FDC-AFB9340D2433}" sibTransId="{61265802-AD83-440B-86A3-4234B66647D9}"/>
    <dgm:cxn modelId="{8CE867C2-1C02-4C9B-8D58-AD7AC095D3F1}" type="presParOf" srcId="{44CDAD22-97F7-497F-A72E-C05964F27139}" destId="{77920437-B9FC-4AE7-BDA5-ECE6996ACC6B}" srcOrd="0" destOrd="0" presId="urn:microsoft.com/office/officeart/2005/8/layout/default#1"/>
    <dgm:cxn modelId="{774C96E3-5AF8-4091-B842-4FE10BCCDFFA}" type="presParOf" srcId="{44CDAD22-97F7-497F-A72E-C05964F27139}" destId="{22D28190-14BC-4B5E-AD94-5922FC07BD77}" srcOrd="1" destOrd="0" presId="urn:microsoft.com/office/officeart/2005/8/layout/default#1"/>
    <dgm:cxn modelId="{F88680C2-F659-4430-BBC9-297B5B701429}" type="presParOf" srcId="{44CDAD22-97F7-497F-A72E-C05964F27139}" destId="{ACE584DF-291B-4F01-A3DB-08D2BBBB7101}" srcOrd="2" destOrd="0" presId="urn:microsoft.com/office/officeart/2005/8/layout/default#1"/>
    <dgm:cxn modelId="{B07A0042-FE86-459B-A65F-9BF1427E5050}" type="presParOf" srcId="{44CDAD22-97F7-497F-A72E-C05964F27139}" destId="{06422914-6A6C-4B94-A26C-26640309148B}" srcOrd="3" destOrd="0" presId="urn:microsoft.com/office/officeart/2005/8/layout/default#1"/>
    <dgm:cxn modelId="{DE2C7661-F979-4C5A-A4F3-DC099C77EC98}" type="presParOf" srcId="{44CDAD22-97F7-497F-A72E-C05964F27139}" destId="{24226F3A-FBE7-48FB-9F2F-CCED8347F755}" srcOrd="4" destOrd="0" presId="urn:microsoft.com/office/officeart/2005/8/layout/default#1"/>
    <dgm:cxn modelId="{606CD8B7-D73B-4BCD-943E-576311A43446}" type="presParOf" srcId="{44CDAD22-97F7-497F-A72E-C05964F27139}" destId="{1DC3B8B6-0735-4DDB-A042-E1BE2D1CFDBC}" srcOrd="5" destOrd="0" presId="urn:microsoft.com/office/officeart/2005/8/layout/default#1"/>
    <dgm:cxn modelId="{EA1C7A56-A75E-4322-B104-8DE7C40E4501}" type="presParOf" srcId="{44CDAD22-97F7-497F-A72E-C05964F27139}" destId="{17B0F56D-9929-4FD1-B426-FC7472B58F90}" srcOrd="6" destOrd="0" presId="urn:microsoft.com/office/officeart/2005/8/layout/defaul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20437-B9FC-4AE7-BDA5-ECE6996ACC6B}">
      <dsp:nvSpPr>
        <dsp:cNvPr id="0" name=""/>
        <dsp:cNvSpPr/>
      </dsp:nvSpPr>
      <dsp:spPr>
        <a:xfrm>
          <a:off x="481012" y="1277"/>
          <a:ext cx="1604367" cy="962620"/>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No LFSE</a:t>
          </a:r>
          <a:endParaRPr lang="en-US" sz="2300" kern="1200" dirty="0"/>
        </a:p>
      </dsp:txBody>
      <dsp:txXfrm>
        <a:off x="481012" y="1277"/>
        <a:ext cx="1604367" cy="962620"/>
      </dsp:txXfrm>
    </dsp:sp>
    <dsp:sp modelId="{ACE584DF-291B-4F01-A3DB-08D2BBBB7101}">
      <dsp:nvSpPr>
        <dsp:cNvPr id="0" name=""/>
        <dsp:cNvSpPr/>
      </dsp:nvSpPr>
      <dsp:spPr>
        <a:xfrm>
          <a:off x="2245816" y="1277"/>
          <a:ext cx="1604367" cy="962620"/>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Border line H-S acid</a:t>
          </a:r>
          <a:endParaRPr lang="en-US" sz="2300" kern="1200" dirty="0"/>
        </a:p>
      </dsp:txBody>
      <dsp:txXfrm>
        <a:off x="2245816" y="1277"/>
        <a:ext cx="1604367" cy="962620"/>
      </dsp:txXfrm>
    </dsp:sp>
    <dsp:sp modelId="{24226F3A-FBE7-48FB-9F2F-CCED8347F755}">
      <dsp:nvSpPr>
        <dsp:cNvPr id="0" name=""/>
        <dsp:cNvSpPr/>
      </dsp:nvSpPr>
      <dsp:spPr>
        <a:xfrm>
          <a:off x="4010620" y="1277"/>
          <a:ext cx="1604367" cy="962620"/>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Not </a:t>
          </a:r>
          <a:r>
            <a:rPr lang="en-US" sz="2300" kern="1200" dirty="0" err="1" smtClean="0"/>
            <a:t>redox</a:t>
          </a:r>
          <a:r>
            <a:rPr lang="en-US" sz="2300" kern="1200" dirty="0" smtClean="0"/>
            <a:t> active</a:t>
          </a:r>
          <a:endParaRPr lang="en-US" sz="2300" kern="1200" dirty="0"/>
        </a:p>
      </dsp:txBody>
      <dsp:txXfrm>
        <a:off x="4010620" y="1277"/>
        <a:ext cx="1604367" cy="962620"/>
      </dsp:txXfrm>
    </dsp:sp>
    <dsp:sp modelId="{17B0F56D-9929-4FD1-B426-FC7472B58F90}">
      <dsp:nvSpPr>
        <dsp:cNvPr id="0" name=""/>
        <dsp:cNvSpPr/>
      </dsp:nvSpPr>
      <dsp:spPr>
        <a:xfrm>
          <a:off x="2245816" y="1124334"/>
          <a:ext cx="1604367" cy="962620"/>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Labile</a:t>
          </a:r>
          <a:endParaRPr lang="en-US" sz="2300" kern="1200" dirty="0"/>
        </a:p>
      </dsp:txBody>
      <dsp:txXfrm>
        <a:off x="2245816" y="1124334"/>
        <a:ext cx="1604367" cy="962620"/>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 Id="rId5" Type="http://schemas.openxmlformats.org/officeDocument/2006/relationships/image" Target="../media/image9.emf"/><Relationship Id="rId4"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3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BBD319-B037-45CB-8C10-C10733EBE9F7}" type="datetimeFigureOut">
              <a:rPr lang="en-US" smtClean="0"/>
              <a:pPr/>
              <a:t>3/11/2015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DAA517-FAC8-4928-8A77-F3F8D3EA364A}" type="slidenum">
              <a:rPr lang="en-US" smtClean="0"/>
              <a:pPr/>
              <a:t>‹#›</a:t>
            </a:fld>
            <a:endParaRPr lang="en-US"/>
          </a:p>
        </p:txBody>
      </p:sp>
    </p:spTree>
    <p:extLst>
      <p:ext uri="{BB962C8B-B14F-4D97-AF65-F5344CB8AC3E}">
        <p14:creationId xmlns="" xmlns:p14="http://schemas.microsoft.com/office/powerpoint/2010/main" val="2365063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A9DAA517-FAC8-4928-8A77-F3F8D3EA364A}"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a:t>
            </a:r>
            <a:endParaRPr lang="en-US" dirty="0"/>
          </a:p>
        </p:txBody>
      </p:sp>
      <p:sp>
        <p:nvSpPr>
          <p:cNvPr id="4" name="Slide Number Placeholder 3"/>
          <p:cNvSpPr>
            <a:spLocks noGrp="1"/>
          </p:cNvSpPr>
          <p:nvPr>
            <p:ph type="sldNum" sz="quarter" idx="10"/>
          </p:nvPr>
        </p:nvSpPr>
        <p:spPr/>
        <p:txBody>
          <a:bodyPr/>
          <a:lstStyle/>
          <a:p>
            <a:fld id="{A9DAA517-FAC8-4928-8A77-F3F8D3EA364A}" type="slidenum">
              <a:rPr lang="en-US" smtClean="0"/>
              <a:pPr/>
              <a:t>10</a:t>
            </a:fld>
            <a:endParaRPr lang="en-US"/>
          </a:p>
        </p:txBody>
      </p:sp>
    </p:spTree>
    <p:extLst>
      <p:ext uri="{BB962C8B-B14F-4D97-AF65-F5344CB8AC3E}">
        <p14:creationId xmlns="" xmlns:p14="http://schemas.microsoft.com/office/powerpoint/2010/main" val="1273987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MIC 2</a:t>
            </a:r>
            <a:endParaRPr lang="en-US" dirty="0"/>
          </a:p>
        </p:txBody>
      </p:sp>
      <p:sp>
        <p:nvSpPr>
          <p:cNvPr id="4" name="Slide Number Placeholder 3"/>
          <p:cNvSpPr>
            <a:spLocks noGrp="1"/>
          </p:cNvSpPr>
          <p:nvPr>
            <p:ph type="sldNum" sz="quarter" idx="10"/>
          </p:nvPr>
        </p:nvSpPr>
        <p:spPr/>
        <p:txBody>
          <a:bodyPr/>
          <a:lstStyle/>
          <a:p>
            <a:fld id="{A9DAA517-FAC8-4928-8A77-F3F8D3EA364A}" type="slidenum">
              <a:rPr lang="en-US" smtClean="0"/>
              <a:pPr/>
              <a:t>11</a:t>
            </a:fld>
            <a:endParaRPr lang="en-US"/>
          </a:p>
        </p:txBody>
      </p:sp>
    </p:spTree>
    <p:extLst>
      <p:ext uri="{BB962C8B-B14F-4D97-AF65-F5344CB8AC3E}">
        <p14:creationId xmlns="" xmlns:p14="http://schemas.microsoft.com/office/powerpoint/2010/main" val="3767886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031800B-9585-4A49-A2C5-FF6F5E40549B}" type="datetime3">
              <a:rPr lang="en-US" smtClean="0"/>
              <a:pPr/>
              <a:t>11 March 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0AB0913-C181-4A77-8BE0-337AD27B087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B0913-C181-4A77-8BE0-337AD27B087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ACAB9D0-F4C5-4E57-9F19-ED2DD798CAFD}" type="datetime3">
              <a:rPr lang="en-US" smtClean="0"/>
              <a:pPr/>
              <a:t>11 March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B0913-C181-4A77-8BE0-337AD27B087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C08CED6-DEE5-4C61-95AC-6CFACC717B9A}" type="datetime3">
              <a:rPr lang="en-US" smtClean="0"/>
              <a:pPr/>
              <a:t>11 March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AB0913-C181-4A77-8BE0-337AD27B087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24DA589-48F4-4BEB-BAD1-5222E2521029}" type="datetime3">
              <a:rPr lang="en-US" smtClean="0"/>
              <a:pPr/>
              <a:t>11 March 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AB0913-C181-4A77-8BE0-337AD27B087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E5BC064-B365-4380-8CBC-6B457B895867}" type="datetime3">
              <a:rPr lang="en-US" smtClean="0"/>
              <a:pPr/>
              <a:t>11 March 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3D0346-2461-4310-A7FF-B1CC4E7591D8}" type="datetime3">
              <a:rPr lang="en-US" smtClean="0"/>
              <a:pPr/>
              <a:t>11 March 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AB0913-C181-4A77-8BE0-337AD27B087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76249CB-A7A2-4B4D-8ACC-D7D9BED9692D}" type="datetime3">
              <a:rPr lang="en-US" smtClean="0"/>
              <a:pPr/>
              <a:t>11 March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AB0913-C181-4A77-8BE0-337AD27B087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E1ABD8F-3E94-4D4C-ACA7-334B59ECC9D9}" type="datetime3">
              <a:rPr lang="en-US" smtClean="0"/>
              <a:pPr/>
              <a:t>11 March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0AB0913-C181-4A77-8BE0-337AD27B087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4D05C7-2A66-426E-A124-D4EC8CA8DB35}" type="datetime3">
              <a:rPr lang="en-US" smtClean="0"/>
              <a:pPr/>
              <a:t>11 March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B0913-C181-4A77-8BE0-337AD27B087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D3EF7E1-5010-4A92-BF56-98EB8B6FD467}" type="datetime3">
              <a:rPr lang="en-US" smtClean="0"/>
              <a:pPr/>
              <a:t>11 March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AB0913-C181-4A77-8BE0-337AD27B087B}"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57D1E46-9793-41DE-9294-4B3F595CF98C}" type="datetime3">
              <a:rPr lang="en-US" smtClean="0"/>
              <a:pPr/>
              <a:t>11 March 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0AB0913-C181-4A77-8BE0-337AD27B087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fade thruBlk="1"/>
  </p:transition>
  <p:timing>
    <p:tnLst>
      <p:par>
        <p:cTn id="1" dur="indefinite" restart="never" nodeType="tmRoot"/>
      </p:par>
    </p:tnLst>
  </p:timing>
  <p:hf hdr="0" ft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gif"/><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slide" Target="slide4.xml"/><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slide" Target="slide11.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82000" cy="4724400"/>
          </a:xfrm>
        </p:spPr>
        <p:txBody>
          <a:bodyPr>
            <a:normAutofit fontScale="25000" lnSpcReduction="20000"/>
          </a:bodyPr>
          <a:lstStyle/>
          <a:p>
            <a:pPr algn="ctr">
              <a:buNone/>
            </a:pPr>
            <a:r>
              <a:rPr lang="en-US" sz="9600" b="1" dirty="0" smtClean="0"/>
              <a:t>Novel anti-microbial drugs based on mixed </a:t>
            </a:r>
            <a:r>
              <a:rPr lang="en-US" sz="9600" b="1" dirty="0" err="1" smtClean="0"/>
              <a:t>ligand</a:t>
            </a:r>
            <a:r>
              <a:rPr lang="en-US" sz="9600" b="1" dirty="0" smtClean="0"/>
              <a:t> zinc(II) complexes with </a:t>
            </a:r>
          </a:p>
          <a:p>
            <a:pPr algn="ctr">
              <a:buNone/>
            </a:pPr>
            <a:r>
              <a:rPr lang="en-US" sz="9600" b="1" dirty="0" smtClean="0"/>
              <a:t>bioactive </a:t>
            </a:r>
            <a:r>
              <a:rPr lang="en-US" sz="9600" b="1" dirty="0" err="1" smtClean="0"/>
              <a:t>carboxylates</a:t>
            </a:r>
            <a:r>
              <a:rPr lang="en-US" sz="9600" b="1" dirty="0" smtClean="0"/>
              <a:t> and nitrogen-donor </a:t>
            </a:r>
            <a:r>
              <a:rPr lang="en-US" sz="9600" b="1" dirty="0" err="1" smtClean="0"/>
              <a:t>ligands</a:t>
            </a:r>
            <a:r>
              <a:rPr lang="en-US" sz="9600" b="1" dirty="0" smtClean="0"/>
              <a:t>. Synthesis, structure and biological properties</a:t>
            </a:r>
          </a:p>
          <a:p>
            <a:pPr algn="ctr">
              <a:buNone/>
            </a:pPr>
            <a:endParaRPr lang="en-US" sz="9600" b="1" dirty="0" smtClean="0">
              <a:latin typeface="Times New Roman" pitchFamily="18" charset="0"/>
              <a:cs typeface="Times New Roman" pitchFamily="18" charset="0"/>
            </a:endParaRPr>
          </a:p>
          <a:p>
            <a:pPr>
              <a:buNone/>
            </a:pPr>
            <a:r>
              <a:rPr lang="en-US" sz="1800" b="1" dirty="0" smtClean="0"/>
              <a:t>                   </a:t>
            </a:r>
          </a:p>
          <a:p>
            <a:pPr algn="ctr">
              <a:buNone/>
            </a:pPr>
            <a:r>
              <a:rPr lang="en-US" sz="7200" b="1" i="1" dirty="0" smtClean="0"/>
              <a:t>H. Abu Ali</a:t>
            </a:r>
            <a:r>
              <a:rPr lang="en-US" sz="7200" b="1" i="1" baseline="30000" dirty="0" smtClean="0"/>
              <a:t>1</a:t>
            </a:r>
            <a:r>
              <a:rPr lang="en-US" sz="7200" i="1" dirty="0" smtClean="0"/>
              <a:t>, M. Darawsheh</a:t>
            </a:r>
            <a:r>
              <a:rPr lang="en-US" sz="7200" i="1" baseline="30000" dirty="0" smtClean="0"/>
              <a:t>1</a:t>
            </a:r>
            <a:r>
              <a:rPr lang="en-US" sz="7200" i="1" dirty="0" smtClean="0"/>
              <a:t>, S. Omar</a:t>
            </a:r>
            <a:r>
              <a:rPr lang="en-US" sz="7200" i="1" baseline="30000" dirty="0" smtClean="0"/>
              <a:t>1</a:t>
            </a:r>
            <a:r>
              <a:rPr lang="en-US" sz="7200" i="1" dirty="0" smtClean="0"/>
              <a:t>,</a:t>
            </a:r>
            <a:r>
              <a:rPr lang="en-US" sz="7200" b="1" dirty="0" smtClean="0"/>
              <a:t> </a:t>
            </a:r>
            <a:r>
              <a:rPr lang="en-US" sz="7200" i="1" dirty="0" smtClean="0"/>
              <a:t>H. Fares</a:t>
            </a:r>
            <a:r>
              <a:rPr lang="en-US" sz="7200" i="1" baseline="30000" dirty="0" smtClean="0"/>
              <a:t>1</a:t>
            </a:r>
            <a:r>
              <a:rPr lang="en-US" sz="7200" i="1" dirty="0" smtClean="0"/>
              <a:t>, B. Jabali</a:t>
            </a:r>
            <a:r>
              <a:rPr lang="en-US" sz="7200" i="1" baseline="30000" dirty="0" smtClean="0"/>
              <a:t>1</a:t>
            </a:r>
            <a:r>
              <a:rPr lang="en-US" sz="7200" i="1" dirty="0" smtClean="0"/>
              <a:t>, A. Shalash</a:t>
            </a:r>
            <a:r>
              <a:rPr lang="en-US" sz="7200" i="1" baseline="30000" dirty="0" smtClean="0"/>
              <a:t>1</a:t>
            </a:r>
            <a:r>
              <a:rPr lang="en-US" sz="7200" i="1" dirty="0" smtClean="0"/>
              <a:t>, S. Maloul</a:t>
            </a:r>
            <a:r>
              <a:rPr lang="en-US" sz="7200" i="1" baseline="30000" dirty="0" smtClean="0"/>
              <a:t>1</a:t>
            </a:r>
            <a:r>
              <a:rPr lang="en-US" sz="7200" i="1" dirty="0" smtClean="0"/>
              <a:t>, E. Rappocciolo</a:t>
            </a:r>
            <a:r>
              <a:rPr lang="en-US" sz="7200" i="1" baseline="30000" dirty="0" smtClean="0"/>
              <a:t>2</a:t>
            </a:r>
            <a:r>
              <a:rPr lang="en-US" sz="7200" i="1" dirty="0" smtClean="0"/>
              <a:t>, Y. Hussein</a:t>
            </a:r>
            <a:r>
              <a:rPr lang="en-US" sz="7200" i="1" baseline="30000" dirty="0" smtClean="0"/>
              <a:t>2</a:t>
            </a:r>
            <a:r>
              <a:rPr lang="en-US" sz="7200" i="1" dirty="0" smtClean="0"/>
              <a:t>,</a:t>
            </a:r>
            <a:r>
              <a:rPr lang="en-US" sz="7200" i="1" baseline="30000" dirty="0" smtClean="0"/>
              <a:t> </a:t>
            </a:r>
            <a:r>
              <a:rPr lang="en-US" sz="7200" i="1" dirty="0" smtClean="0"/>
              <a:t>M. Akkawi</a:t>
            </a:r>
            <a:r>
              <a:rPr lang="en-US" sz="7200" i="1" baseline="30000" dirty="0" smtClean="0"/>
              <a:t>3</a:t>
            </a:r>
            <a:r>
              <a:rPr lang="en-US" sz="7200" i="1" dirty="0" smtClean="0"/>
              <a:t>, S. Jaber</a:t>
            </a:r>
            <a:r>
              <a:rPr lang="en-US" sz="7200" i="1" baseline="30000" dirty="0" smtClean="0"/>
              <a:t>3</a:t>
            </a:r>
          </a:p>
          <a:p>
            <a:pPr algn="ctr"/>
            <a:endParaRPr lang="en-US" sz="7200" i="1" baseline="30000" dirty="0" smtClean="0"/>
          </a:p>
          <a:p>
            <a:pPr>
              <a:buNone/>
            </a:pPr>
            <a:r>
              <a:rPr lang="en-US" sz="5600" i="1" baseline="30000" dirty="0" smtClean="0"/>
              <a:t>1</a:t>
            </a:r>
            <a:r>
              <a:rPr lang="en-US" sz="5600" i="1" dirty="0" smtClean="0"/>
              <a:t>Department of Chemistry, Birzeit University, West Bank, Palestine</a:t>
            </a:r>
            <a:endParaRPr lang="en-US" sz="5600" dirty="0" smtClean="0"/>
          </a:p>
          <a:p>
            <a:pPr>
              <a:buNone/>
            </a:pPr>
            <a:r>
              <a:rPr lang="en-US" sz="5600" i="1" baseline="30000" dirty="0" smtClean="0"/>
              <a:t>2</a:t>
            </a:r>
            <a:r>
              <a:rPr lang="en-US" sz="5600" i="1" dirty="0" smtClean="0"/>
              <a:t>Department of Biology and Biochemistry, Birzeit University, West Bank, Palestine</a:t>
            </a:r>
            <a:endParaRPr lang="en-US" sz="5600" dirty="0" smtClean="0"/>
          </a:p>
          <a:p>
            <a:pPr>
              <a:buNone/>
            </a:pPr>
            <a:r>
              <a:rPr lang="en-US" sz="5600" i="1" baseline="30000" dirty="0" smtClean="0"/>
              <a:t>3</a:t>
            </a:r>
            <a:r>
              <a:rPr lang="en-US" sz="5600" i="1" dirty="0" smtClean="0"/>
              <a:t>Department of Life Sciences, Al-</a:t>
            </a:r>
            <a:r>
              <a:rPr lang="en-US" sz="5600" i="1" dirty="0" err="1" smtClean="0"/>
              <a:t>Quds</a:t>
            </a:r>
            <a:r>
              <a:rPr lang="en-US" sz="5600" i="1" dirty="0" smtClean="0"/>
              <a:t> University, West Bank, Palestine </a:t>
            </a:r>
            <a:endParaRPr lang="en-US" sz="5600" dirty="0" smtClean="0"/>
          </a:p>
          <a:p>
            <a:pPr>
              <a:buNone/>
            </a:pPr>
            <a:r>
              <a:rPr lang="en-US" sz="5600" i="1" dirty="0" smtClean="0"/>
              <a:t>Presenting author: habuali@birzeit.edu </a:t>
            </a:r>
            <a:endParaRPr lang="en-US" sz="5600" dirty="0" smtClean="0"/>
          </a:p>
          <a:p>
            <a:pPr algn="ctr">
              <a:buNone/>
            </a:pPr>
            <a:endParaRPr lang="en-US" sz="9600" b="1" dirty="0" smtClean="0"/>
          </a:p>
          <a:p>
            <a:pPr algn="ctr">
              <a:buNone/>
            </a:pPr>
            <a:r>
              <a:rPr lang="en-US" sz="9600" b="1" dirty="0" smtClean="0"/>
              <a:t>By</a:t>
            </a:r>
          </a:p>
          <a:p>
            <a:pPr lvl="0" algn="ctr">
              <a:buNone/>
            </a:pPr>
            <a:r>
              <a:rPr lang="en-US" sz="9600" b="1" dirty="0" err="1" smtClean="0"/>
              <a:t>Hijazi</a:t>
            </a:r>
            <a:r>
              <a:rPr lang="en-US" sz="9600" b="1" dirty="0" smtClean="0"/>
              <a:t> Abu Ali</a:t>
            </a:r>
          </a:p>
        </p:txBody>
      </p:sp>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1</a:t>
            </a:fld>
            <a:endParaRPr lang="en-US"/>
          </a:p>
        </p:txBody>
      </p:sp>
      <p:pic>
        <p:nvPicPr>
          <p:cNvPr id="7" name="Content Placeholder 9" descr="bir logo.jpg"/>
          <p:cNvPicPr>
            <a:picLocks noChangeAspect="1"/>
          </p:cNvPicPr>
          <p:nvPr/>
        </p:nvPicPr>
        <p:blipFill>
          <a:blip r:embed="rId2" cstate="print"/>
          <a:stretch>
            <a:fillRect/>
          </a:stretch>
        </p:blipFill>
        <p:spPr>
          <a:xfrm>
            <a:off x="5257800" y="304800"/>
            <a:ext cx="3886200" cy="990600"/>
          </a:xfrm>
          <a:prstGeom prst="rect">
            <a:avLst/>
          </a:prstGeom>
        </p:spPr>
      </p:pic>
      <p:pic>
        <p:nvPicPr>
          <p:cNvPr id="25601" name="Picture 1"/>
          <p:cNvPicPr>
            <a:picLocks noChangeAspect="1" noChangeArrowheads="1"/>
          </p:cNvPicPr>
          <p:nvPr/>
        </p:nvPicPr>
        <p:blipFill>
          <a:blip r:embed="rId3"/>
          <a:srcRect/>
          <a:stretch>
            <a:fillRect/>
          </a:stretch>
        </p:blipFill>
        <p:spPr bwMode="auto">
          <a:xfrm>
            <a:off x="228600" y="304800"/>
            <a:ext cx="5210030" cy="1143000"/>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pPr marL="742950" indent="-742950"/>
            <a:r>
              <a:rPr lang="en-US" dirty="0" smtClean="0"/>
              <a:t>Aim of the research</a:t>
            </a:r>
            <a:endParaRPr lang="en-US" dirty="0"/>
          </a:p>
        </p:txBody>
      </p:sp>
      <p:sp>
        <p:nvSpPr>
          <p:cNvPr id="3" name="Content Placeholder 2"/>
          <p:cNvSpPr>
            <a:spLocks noGrp="1"/>
          </p:cNvSpPr>
          <p:nvPr>
            <p:ph idx="1"/>
          </p:nvPr>
        </p:nvSpPr>
        <p:spPr>
          <a:xfrm>
            <a:off x="381000" y="1828800"/>
            <a:ext cx="8229600" cy="4389120"/>
          </a:xfrm>
        </p:spPr>
        <p:txBody>
          <a:bodyPr>
            <a:normAutofit lnSpcReduction="10000"/>
          </a:bodyPr>
          <a:lstStyle/>
          <a:p>
            <a:pPr>
              <a:buNone/>
            </a:pPr>
            <a:endParaRPr lang="en-US" dirty="0" smtClean="0"/>
          </a:p>
          <a:p>
            <a:r>
              <a:rPr lang="en-US" dirty="0" smtClean="0"/>
              <a:t>The main purpose was to synthesize and characterize new mixed </a:t>
            </a:r>
            <a:r>
              <a:rPr lang="en-US" dirty="0" err="1" smtClean="0"/>
              <a:t>ligand</a:t>
            </a:r>
            <a:r>
              <a:rPr lang="en-US" dirty="0" smtClean="0"/>
              <a:t> zinc(II) complexes and</a:t>
            </a:r>
          </a:p>
          <a:p>
            <a:endParaRPr lang="en-US" dirty="0" smtClean="0"/>
          </a:p>
          <a:p>
            <a:r>
              <a:rPr lang="en-US" dirty="0" smtClean="0"/>
              <a:t>To study and evaluate their biological activity</a:t>
            </a:r>
          </a:p>
          <a:p>
            <a:endParaRPr lang="en-US" dirty="0" smtClean="0"/>
          </a:p>
          <a:p>
            <a:pPr algn="justLow"/>
            <a:r>
              <a:rPr lang="en-US" dirty="0" smtClean="0"/>
              <a:t>To enrich the chemical community with new compounds that might be used as precursors in chemical reactions, industry, medicine and other fields.  </a:t>
            </a:r>
          </a:p>
        </p:txBody>
      </p:sp>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normAutofit/>
          </a:bodyPr>
          <a:lstStyle/>
          <a:p>
            <a:fld id="{60AB0913-C181-4A77-8BE0-337AD27B087B}" type="slidenum">
              <a:rPr lang="en-US" smtClean="0"/>
              <a:pPr/>
              <a:t>2</a:t>
            </a:fld>
            <a:endParaRPr lang="en-US"/>
          </a:p>
        </p:txBody>
      </p:sp>
      <p:sp>
        <p:nvSpPr>
          <p:cNvPr id="6" name="Action Button: Home 5">
            <a:hlinkClick r:id="rId2" action="ppaction://hlinksldjump" highlightClick="1"/>
          </p:cNvPr>
          <p:cNvSpPr/>
          <p:nvPr/>
        </p:nvSpPr>
        <p:spPr>
          <a:xfrm>
            <a:off x="7452320" y="6093296"/>
            <a:ext cx="576064" cy="57606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a:bodyPr>
          <a:lstStyle/>
          <a:p>
            <a:r>
              <a:rPr lang="en-US" dirty="0"/>
              <a:t>Zinc in biology and medicine</a:t>
            </a:r>
          </a:p>
        </p:txBody>
      </p:sp>
      <p:sp>
        <p:nvSpPr>
          <p:cNvPr id="3" name="Content Placeholder 2"/>
          <p:cNvSpPr>
            <a:spLocks noGrp="1"/>
          </p:cNvSpPr>
          <p:nvPr>
            <p:ph idx="1"/>
          </p:nvPr>
        </p:nvSpPr>
        <p:spPr>
          <a:xfrm>
            <a:off x="457200" y="1935480"/>
            <a:ext cx="8229600" cy="4541520"/>
          </a:xfrm>
        </p:spPr>
        <p:txBody>
          <a:bodyPr>
            <a:normAutofit fontScale="92500" lnSpcReduction="20000"/>
          </a:bodyPr>
          <a:lstStyle/>
          <a:p>
            <a:pPr marL="342900" lvl="0" indent="-228600" algn="just">
              <a:buClr>
                <a:srgbClr val="7FD13B"/>
              </a:buClr>
              <a:buSzTx/>
              <a:buFont typeface="Wingdings" pitchFamily="2" charset="2"/>
              <a:buChar char="Ø"/>
            </a:pPr>
            <a:r>
              <a:rPr lang="en-US" sz="2400" dirty="0">
                <a:solidFill>
                  <a:prstClr val="black"/>
                </a:solidFill>
              </a:rPr>
              <a:t>Zinc is one of the most important trace elements in the body because of its biological functions.</a:t>
            </a:r>
          </a:p>
          <a:p>
            <a:pPr marL="0" lvl="0" indent="0" algn="just">
              <a:buClr>
                <a:srgbClr val="7FD13B"/>
              </a:buClr>
              <a:buSzTx/>
              <a:buNone/>
            </a:pPr>
            <a:endParaRPr lang="en-US" sz="2400" baseline="30000" dirty="0">
              <a:solidFill>
                <a:prstClr val="black"/>
              </a:solidFill>
            </a:endParaRPr>
          </a:p>
          <a:p>
            <a:pPr marL="342900" lvl="0" indent="-228600" algn="just">
              <a:buClr>
                <a:srgbClr val="7FD13B"/>
              </a:buClr>
              <a:buSzTx/>
              <a:buFont typeface="Wingdings" pitchFamily="2" charset="2"/>
              <a:buChar char="Ø"/>
            </a:pPr>
            <a:r>
              <a:rPr lang="en-US" sz="2400" dirty="0">
                <a:solidFill>
                  <a:prstClr val="black"/>
                </a:solidFill>
              </a:rPr>
              <a:t> It is found throughout the human body in a variety of tissues, such as skin, bone, liver, muscles or brain. In fact, this element is the most abundant transition metal in the brain after iron.</a:t>
            </a:r>
          </a:p>
          <a:p>
            <a:pPr marL="0" lvl="0" indent="0" algn="just">
              <a:buClr>
                <a:srgbClr val="7FD13B"/>
              </a:buClr>
              <a:buSzTx/>
              <a:buNone/>
            </a:pPr>
            <a:endParaRPr lang="en-US" sz="2400" dirty="0">
              <a:solidFill>
                <a:prstClr val="black"/>
              </a:solidFill>
            </a:endParaRPr>
          </a:p>
          <a:p>
            <a:pPr marL="342900" lvl="0" indent="-228600" algn="just">
              <a:buClr>
                <a:srgbClr val="7FD13B"/>
              </a:buClr>
              <a:buSzTx/>
              <a:buFont typeface="Wingdings" pitchFamily="2" charset="2"/>
              <a:buChar char="Ø"/>
            </a:pPr>
            <a:r>
              <a:rPr lang="en-US" sz="2400" dirty="0">
                <a:solidFill>
                  <a:prstClr val="black"/>
                </a:solidFill>
              </a:rPr>
              <a:t>Zinc may also </a:t>
            </a:r>
            <a:r>
              <a:rPr lang="en-US" sz="2400" dirty="0" smtClean="0">
                <a:solidFill>
                  <a:prstClr val="black"/>
                </a:solidFill>
              </a:rPr>
              <a:t>possess an </a:t>
            </a:r>
            <a:r>
              <a:rPr lang="en-US" sz="2400" dirty="0">
                <a:solidFill>
                  <a:prstClr val="black"/>
                </a:solidFill>
              </a:rPr>
              <a:t>anti-bacterial, anti-viral activity and the wound healing effect of zinc containing </a:t>
            </a:r>
            <a:r>
              <a:rPr lang="en-US" sz="2400" dirty="0" smtClean="0">
                <a:solidFill>
                  <a:prstClr val="black"/>
                </a:solidFill>
              </a:rPr>
              <a:t>ointments have </a:t>
            </a:r>
            <a:r>
              <a:rPr lang="en-US" sz="2400" dirty="0">
                <a:solidFill>
                  <a:prstClr val="black"/>
                </a:solidFill>
              </a:rPr>
              <a:t>been known for several centuries</a:t>
            </a:r>
            <a:r>
              <a:rPr lang="en-US" sz="2400" dirty="0" smtClean="0">
                <a:solidFill>
                  <a:prstClr val="black"/>
                </a:solidFill>
              </a:rPr>
              <a:t>.</a:t>
            </a:r>
          </a:p>
          <a:p>
            <a:pPr marL="342900" lvl="0" indent="-228600" algn="just">
              <a:buClr>
                <a:srgbClr val="7FD13B"/>
              </a:buClr>
              <a:buSzTx/>
              <a:buFont typeface="Wingdings" pitchFamily="2" charset="2"/>
              <a:buChar char="Ø"/>
            </a:pPr>
            <a:endParaRPr lang="en-US" sz="2400" dirty="0" smtClean="0">
              <a:solidFill>
                <a:prstClr val="black"/>
              </a:solidFill>
            </a:endParaRPr>
          </a:p>
          <a:p>
            <a:pPr marL="342900" lvl="0" indent="-228600" algn="just">
              <a:buClr>
                <a:srgbClr val="7FD13B"/>
              </a:buClr>
              <a:buSzTx/>
              <a:buFont typeface="Wingdings" pitchFamily="2" charset="2"/>
              <a:buChar char="Ø"/>
            </a:pPr>
            <a:r>
              <a:rPr lang="en-US" sz="2400" dirty="0" smtClean="0">
                <a:solidFill>
                  <a:prstClr val="black"/>
                </a:solidFill>
              </a:rPr>
              <a:t> </a:t>
            </a:r>
            <a:r>
              <a:rPr lang="en-US" sz="2400" dirty="0">
                <a:solidFill>
                  <a:prstClr val="black"/>
                </a:solidFill>
              </a:rPr>
              <a:t>Zinc also used in the treatment of Alzheimer </a:t>
            </a:r>
            <a:r>
              <a:rPr lang="en-US" sz="2400" dirty="0" smtClean="0">
                <a:solidFill>
                  <a:prstClr val="black"/>
                </a:solidFill>
              </a:rPr>
              <a:t>disease, Wilsons disease</a:t>
            </a:r>
            <a:r>
              <a:rPr lang="en-US" sz="2400" dirty="0">
                <a:solidFill>
                  <a:prstClr val="black"/>
                </a:solidFill>
              </a:rPr>
              <a:t>, gastrointestinal disorders and other diseases.</a:t>
            </a:r>
          </a:p>
          <a:p>
            <a:endParaRPr lang="en-US" dirty="0"/>
          </a:p>
        </p:txBody>
      </p:sp>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3</a:t>
            </a:fld>
            <a:endParaRPr lang="en-US"/>
          </a:p>
        </p:txBody>
      </p:sp>
    </p:spTree>
    <p:extLst>
      <p:ext uri="{BB962C8B-B14F-4D97-AF65-F5344CB8AC3E}">
        <p14:creationId xmlns="" xmlns:p14="http://schemas.microsoft.com/office/powerpoint/2010/main" val="3692948369"/>
      </p:ext>
    </p:extLst>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8229600" cy="762000"/>
          </a:xfrm>
        </p:spPr>
        <p:txBody>
          <a:bodyPr>
            <a:normAutofit fontScale="90000"/>
          </a:bodyPr>
          <a:lstStyle/>
          <a:p>
            <a:pPr algn="ctr"/>
            <a:r>
              <a:rPr lang="en-US" dirty="0" smtClean="0"/>
              <a:t>Why Zinc?</a:t>
            </a:r>
            <a:endParaRPr lang="en-US" dirty="0"/>
          </a:p>
        </p:txBody>
      </p:sp>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dirty="0"/>
          </a:p>
        </p:txBody>
      </p:sp>
      <p:sp>
        <p:nvSpPr>
          <p:cNvPr id="5" name="Slide Number Placeholder 4"/>
          <p:cNvSpPr>
            <a:spLocks noGrp="1"/>
          </p:cNvSpPr>
          <p:nvPr>
            <p:ph type="sldNum" sz="quarter" idx="12"/>
          </p:nvPr>
        </p:nvSpPr>
        <p:spPr/>
        <p:txBody>
          <a:bodyPr/>
          <a:lstStyle/>
          <a:p>
            <a:fld id="{60AB0913-C181-4A77-8BE0-337AD27B087B}" type="slidenum">
              <a:rPr lang="en-US" smtClean="0"/>
              <a:pPr/>
              <a:t>4</a:t>
            </a:fld>
            <a:endParaRPr lang="en-US"/>
          </a:p>
        </p:txBody>
      </p:sp>
      <p:pic>
        <p:nvPicPr>
          <p:cNvPr id="9" name="Content Placeholder 5" descr="zinc_trace_element.gif"/>
          <p:cNvPicPr>
            <a:picLocks noChangeAspect="1"/>
          </p:cNvPicPr>
          <p:nvPr/>
        </p:nvPicPr>
        <p:blipFill>
          <a:blip r:embed="rId2" cstate="print"/>
          <a:stretch>
            <a:fillRect/>
          </a:stretch>
        </p:blipFill>
        <p:spPr>
          <a:xfrm>
            <a:off x="3276600" y="1600200"/>
            <a:ext cx="2664296" cy="1800200"/>
          </a:xfrm>
          <a:prstGeom prst="rect">
            <a:avLst/>
          </a:prstGeom>
        </p:spPr>
      </p:pic>
      <p:graphicFrame>
        <p:nvGraphicFramePr>
          <p:cNvPr id="12" name="Diagram 15"/>
          <p:cNvGraphicFramePr/>
          <p:nvPr/>
        </p:nvGraphicFramePr>
        <p:xfrm>
          <a:off x="1295400" y="4191000"/>
          <a:ext cx="6096000" cy="2088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مستطيل 12"/>
          <p:cNvSpPr/>
          <p:nvPr/>
        </p:nvSpPr>
        <p:spPr>
          <a:xfrm>
            <a:off x="3733800" y="3581400"/>
            <a:ext cx="1447800" cy="369332"/>
          </a:xfrm>
          <a:prstGeom prst="rect">
            <a:avLst/>
          </a:prstGeom>
        </p:spPr>
        <p:txBody>
          <a:bodyPr wrap="square">
            <a:spAutoFit/>
          </a:bodyPr>
          <a:lstStyle/>
          <a:p>
            <a:r>
              <a:rPr lang="en-US" dirty="0" smtClean="0"/>
              <a:t>[</a:t>
            </a:r>
            <a:r>
              <a:rPr lang="en-US" dirty="0" err="1" smtClean="0"/>
              <a:t>Ar</a:t>
            </a:r>
            <a:r>
              <a:rPr lang="en-US" dirty="0" smtClean="0"/>
              <a:t>] 4s</a:t>
            </a:r>
            <a:r>
              <a:rPr lang="en-US" baseline="30000" dirty="0" smtClean="0"/>
              <a:t>2</a:t>
            </a:r>
            <a:r>
              <a:rPr lang="en-US" dirty="0" smtClean="0"/>
              <a:t>3d</a:t>
            </a:r>
            <a:r>
              <a:rPr lang="en-US" baseline="30000" dirty="0" smtClean="0"/>
              <a:t>10</a:t>
            </a:r>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381000"/>
            <a:ext cx="4572000" cy="994122"/>
          </a:xfrm>
        </p:spPr>
        <p:txBody>
          <a:bodyPr/>
          <a:lstStyle/>
          <a:p>
            <a:r>
              <a:rPr lang="en-US" dirty="0" smtClean="0">
                <a:solidFill>
                  <a:schemeClr val="accent1">
                    <a:lumMod val="75000"/>
                  </a:schemeClr>
                </a:solidFill>
              </a:rPr>
              <a:t>Carboxylic acids</a:t>
            </a:r>
            <a:endParaRPr lang="en-US" dirty="0">
              <a:solidFill>
                <a:schemeClr val="accent1">
                  <a:lumMod val="75000"/>
                </a:schemeClr>
              </a:solidFill>
            </a:endParaRPr>
          </a:p>
        </p:txBody>
      </p:sp>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normAutofit/>
          </a:bodyPr>
          <a:lstStyle/>
          <a:p>
            <a:fld id="{60AB0913-C181-4A77-8BE0-337AD27B087B}" type="slidenum">
              <a:rPr lang="en-US" smtClean="0"/>
              <a:pPr/>
              <a:t>5</a:t>
            </a:fld>
            <a:endParaRPr lang="en-US"/>
          </a:p>
        </p:txBody>
      </p:sp>
      <p:sp>
        <p:nvSpPr>
          <p:cNvPr id="6" name="Action Button: Return 5">
            <a:hlinkClick r:id="rId3" action="ppaction://hlinksldjump" highlightClick="1"/>
          </p:cNvPr>
          <p:cNvSpPr/>
          <p:nvPr/>
        </p:nvSpPr>
        <p:spPr>
          <a:xfrm>
            <a:off x="7452320" y="6093296"/>
            <a:ext cx="576064" cy="548680"/>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33400" y="3200400"/>
            <a:ext cx="1905000" cy="400110"/>
          </a:xfrm>
          <a:prstGeom prst="rect">
            <a:avLst/>
          </a:prstGeom>
        </p:spPr>
        <p:txBody>
          <a:bodyPr wrap="square">
            <a:spAutoFit/>
          </a:bodyPr>
          <a:lstStyle/>
          <a:p>
            <a:r>
              <a:rPr lang="en-US" sz="2000" b="1" dirty="0" err="1" smtClean="0">
                <a:solidFill>
                  <a:schemeClr val="bg2">
                    <a:lumMod val="25000"/>
                  </a:schemeClr>
                </a:solidFill>
                <a:ea typeface="+mj-ea"/>
                <a:cs typeface="+mj-cs"/>
              </a:rPr>
              <a:t>Valproic</a:t>
            </a:r>
            <a:r>
              <a:rPr lang="en-US" sz="2000" b="1" dirty="0" smtClean="0">
                <a:solidFill>
                  <a:schemeClr val="bg2">
                    <a:lumMod val="25000"/>
                  </a:schemeClr>
                </a:solidFill>
                <a:ea typeface="+mj-ea"/>
                <a:cs typeface="+mj-cs"/>
              </a:rPr>
              <a:t> acid</a:t>
            </a:r>
            <a:endParaRPr lang="en-US" sz="2000" b="1" dirty="0">
              <a:solidFill>
                <a:schemeClr val="bg2">
                  <a:lumMod val="25000"/>
                </a:schemeClr>
              </a:solidFill>
            </a:endParaRPr>
          </a:p>
        </p:txBody>
      </p:sp>
      <p:sp>
        <p:nvSpPr>
          <p:cNvPr id="9" name="Rectangle 8"/>
          <p:cNvSpPr/>
          <p:nvPr/>
        </p:nvSpPr>
        <p:spPr>
          <a:xfrm>
            <a:off x="3505200" y="3200400"/>
            <a:ext cx="1472397" cy="369332"/>
          </a:xfrm>
          <a:prstGeom prst="rect">
            <a:avLst/>
          </a:prstGeom>
        </p:spPr>
        <p:txBody>
          <a:bodyPr wrap="square">
            <a:spAutoFit/>
          </a:bodyPr>
          <a:lstStyle/>
          <a:p>
            <a:r>
              <a:rPr lang="en-US" b="1" dirty="0" smtClean="0">
                <a:solidFill>
                  <a:schemeClr val="bg2">
                    <a:lumMod val="25000"/>
                  </a:schemeClr>
                </a:solidFill>
              </a:rPr>
              <a:t>Naproxen</a:t>
            </a:r>
            <a:endParaRPr lang="en-US" b="1" dirty="0">
              <a:solidFill>
                <a:schemeClr val="bg2">
                  <a:lumMod val="25000"/>
                </a:schemeClr>
              </a:solidFill>
            </a:endParaRPr>
          </a:p>
        </p:txBody>
      </p:sp>
      <p:graphicFrame>
        <p:nvGraphicFramePr>
          <p:cNvPr id="21511" name="Object 7"/>
          <p:cNvGraphicFramePr>
            <a:graphicFrameLocks noChangeAspect="1"/>
          </p:cNvGraphicFramePr>
          <p:nvPr/>
        </p:nvGraphicFramePr>
        <p:xfrm>
          <a:off x="457200" y="4495800"/>
          <a:ext cx="2045207" cy="838200"/>
        </p:xfrm>
        <a:graphic>
          <a:graphicData uri="http://schemas.openxmlformats.org/presentationml/2006/ole">
            <p:oleObj spid="_x0000_s21591" name="CS ChemDraw Drawing" r:id="rId4" imgW="1452067" imgH="595579" progId="ChemDraw.Document.6.0">
              <p:embed/>
            </p:oleObj>
          </a:graphicData>
        </a:graphic>
      </p:graphicFrame>
      <p:graphicFrame>
        <p:nvGraphicFramePr>
          <p:cNvPr id="21512" name="Object 8"/>
          <p:cNvGraphicFramePr>
            <a:graphicFrameLocks noChangeAspect="1"/>
          </p:cNvGraphicFramePr>
          <p:nvPr/>
        </p:nvGraphicFramePr>
        <p:xfrm>
          <a:off x="609600" y="1981200"/>
          <a:ext cx="1500634" cy="685800"/>
        </p:xfrm>
        <a:graphic>
          <a:graphicData uri="http://schemas.openxmlformats.org/presentationml/2006/ole">
            <p:oleObj spid="_x0000_s21592" name="CS ChemDraw Drawing" r:id="rId5" imgW="996391" imgH="455371" progId="ChemDraw.Document.6.0">
              <p:embed/>
            </p:oleObj>
          </a:graphicData>
        </a:graphic>
      </p:graphicFrame>
      <p:graphicFrame>
        <p:nvGraphicFramePr>
          <p:cNvPr id="21513" name="Object 9"/>
          <p:cNvGraphicFramePr>
            <a:graphicFrameLocks noChangeAspect="1"/>
          </p:cNvGraphicFramePr>
          <p:nvPr/>
        </p:nvGraphicFramePr>
        <p:xfrm>
          <a:off x="2895600" y="1905000"/>
          <a:ext cx="2519946" cy="990600"/>
        </p:xfrm>
        <a:graphic>
          <a:graphicData uri="http://schemas.openxmlformats.org/presentationml/2006/ole">
            <p:oleObj spid="_x0000_s21593" name="CS ChemDraw Drawing" r:id="rId6" imgW="1610563" imgH="633679" progId="ChemDraw.Document.6.0">
              <p:embed/>
            </p:oleObj>
          </a:graphicData>
        </a:graphic>
      </p:graphicFrame>
      <p:graphicFrame>
        <p:nvGraphicFramePr>
          <p:cNvPr id="21514" name="Object 10"/>
          <p:cNvGraphicFramePr>
            <a:graphicFrameLocks noChangeAspect="1"/>
          </p:cNvGraphicFramePr>
          <p:nvPr/>
        </p:nvGraphicFramePr>
        <p:xfrm>
          <a:off x="5867400" y="4038600"/>
          <a:ext cx="1855293" cy="1371600"/>
        </p:xfrm>
        <a:graphic>
          <a:graphicData uri="http://schemas.openxmlformats.org/presentationml/2006/ole">
            <p:oleObj spid="_x0000_s21594" name="CS ChemDraw Drawing" r:id="rId7" imgW="1296619" imgH="958291" progId="ChemDraw.Document.6.0">
              <p:embed/>
            </p:oleObj>
          </a:graphicData>
        </a:graphic>
      </p:graphicFrame>
      <p:sp>
        <p:nvSpPr>
          <p:cNvPr id="15" name="Rectangle 14"/>
          <p:cNvSpPr/>
          <p:nvPr/>
        </p:nvSpPr>
        <p:spPr>
          <a:xfrm>
            <a:off x="6324600" y="5562600"/>
            <a:ext cx="1356462" cy="369332"/>
          </a:xfrm>
          <a:prstGeom prst="rect">
            <a:avLst/>
          </a:prstGeom>
        </p:spPr>
        <p:txBody>
          <a:bodyPr wrap="none">
            <a:spAutoFit/>
          </a:bodyPr>
          <a:lstStyle/>
          <a:p>
            <a:r>
              <a:rPr lang="en-US" b="1" dirty="0" err="1" smtClean="0">
                <a:solidFill>
                  <a:schemeClr val="bg2">
                    <a:lumMod val="25000"/>
                  </a:schemeClr>
                </a:solidFill>
              </a:rPr>
              <a:t>Diclofenac</a:t>
            </a:r>
            <a:endParaRPr lang="en-US" b="1" dirty="0" smtClean="0">
              <a:solidFill>
                <a:schemeClr val="bg2">
                  <a:lumMod val="25000"/>
                </a:schemeClr>
              </a:solidFill>
            </a:endParaRPr>
          </a:p>
        </p:txBody>
      </p:sp>
      <p:sp>
        <p:nvSpPr>
          <p:cNvPr id="16" name="Rectangle 15"/>
          <p:cNvSpPr/>
          <p:nvPr/>
        </p:nvSpPr>
        <p:spPr>
          <a:xfrm>
            <a:off x="838200" y="5562600"/>
            <a:ext cx="1247906" cy="369332"/>
          </a:xfrm>
          <a:prstGeom prst="rect">
            <a:avLst/>
          </a:prstGeom>
        </p:spPr>
        <p:txBody>
          <a:bodyPr wrap="none">
            <a:spAutoFit/>
          </a:bodyPr>
          <a:lstStyle/>
          <a:p>
            <a:r>
              <a:rPr lang="en-US" b="1" dirty="0" err="1" smtClean="0">
                <a:solidFill>
                  <a:schemeClr val="bg2">
                    <a:lumMod val="25000"/>
                  </a:schemeClr>
                </a:solidFill>
              </a:rPr>
              <a:t>Ibuprofin</a:t>
            </a:r>
            <a:endParaRPr lang="en-US" b="1" dirty="0" smtClean="0">
              <a:solidFill>
                <a:schemeClr val="bg2">
                  <a:lumMod val="25000"/>
                </a:schemeClr>
              </a:solidFill>
            </a:endParaRPr>
          </a:p>
        </p:txBody>
      </p:sp>
      <p:graphicFrame>
        <p:nvGraphicFramePr>
          <p:cNvPr id="21515" name="Object 11"/>
          <p:cNvGraphicFramePr>
            <a:graphicFrameLocks noChangeAspect="1"/>
          </p:cNvGraphicFramePr>
          <p:nvPr/>
        </p:nvGraphicFramePr>
        <p:xfrm>
          <a:off x="3200400" y="3810000"/>
          <a:ext cx="1540548" cy="1752600"/>
        </p:xfrm>
        <a:graphic>
          <a:graphicData uri="http://schemas.openxmlformats.org/presentationml/2006/ole">
            <p:oleObj spid="_x0000_s21595" name="CS ChemDraw Drawing" r:id="rId8" imgW="1349959" imgH="1535887" progId="ChemDraw.Document.6.0">
              <p:embed/>
            </p:oleObj>
          </a:graphicData>
        </a:graphic>
      </p:graphicFrame>
      <p:sp>
        <p:nvSpPr>
          <p:cNvPr id="18" name="Rectangle 17"/>
          <p:cNvSpPr/>
          <p:nvPr/>
        </p:nvSpPr>
        <p:spPr>
          <a:xfrm>
            <a:off x="3200400" y="5562600"/>
            <a:ext cx="1739579" cy="369332"/>
          </a:xfrm>
          <a:prstGeom prst="rect">
            <a:avLst/>
          </a:prstGeom>
        </p:spPr>
        <p:txBody>
          <a:bodyPr wrap="none">
            <a:spAutoFit/>
          </a:bodyPr>
          <a:lstStyle/>
          <a:p>
            <a:r>
              <a:rPr lang="en-US" b="1" dirty="0" err="1" smtClean="0">
                <a:solidFill>
                  <a:schemeClr val="bg2">
                    <a:lumMod val="25000"/>
                  </a:schemeClr>
                </a:solidFill>
              </a:rPr>
              <a:t>Indomethacin</a:t>
            </a:r>
            <a:endParaRPr lang="en-US" b="1" dirty="0" smtClean="0">
              <a:solidFill>
                <a:schemeClr val="bg2">
                  <a:lumMod val="25000"/>
                </a:schemeClr>
              </a:solidFill>
            </a:endParaRPr>
          </a:p>
        </p:txBody>
      </p:sp>
      <p:pic>
        <p:nvPicPr>
          <p:cNvPr id="21517" name="Picture 13" descr="File:Sulindac structure.svg"/>
          <p:cNvPicPr>
            <a:picLocks noChangeAspect="1" noChangeArrowheads="1"/>
          </p:cNvPicPr>
          <p:nvPr/>
        </p:nvPicPr>
        <p:blipFill>
          <a:blip r:embed="rId9"/>
          <a:srcRect/>
          <a:stretch>
            <a:fillRect/>
          </a:stretch>
        </p:blipFill>
        <p:spPr bwMode="auto">
          <a:xfrm>
            <a:off x="5867400" y="1447800"/>
            <a:ext cx="2646701" cy="1614488"/>
          </a:xfrm>
          <a:prstGeom prst="rect">
            <a:avLst/>
          </a:prstGeom>
          <a:noFill/>
        </p:spPr>
      </p:pic>
      <p:sp>
        <p:nvSpPr>
          <p:cNvPr id="17" name="Rectangle 8"/>
          <p:cNvSpPr/>
          <p:nvPr/>
        </p:nvSpPr>
        <p:spPr>
          <a:xfrm>
            <a:off x="6400800" y="3200400"/>
            <a:ext cx="1252252" cy="369332"/>
          </a:xfrm>
          <a:prstGeom prst="rect">
            <a:avLst/>
          </a:prstGeom>
        </p:spPr>
        <p:txBody>
          <a:bodyPr wrap="square">
            <a:spAutoFit/>
          </a:bodyPr>
          <a:lstStyle/>
          <a:p>
            <a:r>
              <a:rPr lang="en-US" b="1" dirty="0" err="1" smtClean="0">
                <a:solidFill>
                  <a:schemeClr val="bg2">
                    <a:lumMod val="25000"/>
                  </a:schemeClr>
                </a:solidFill>
              </a:rPr>
              <a:t>Sulindac</a:t>
            </a:r>
            <a:endParaRPr lang="en-US" b="1" dirty="0">
              <a:solidFill>
                <a:schemeClr val="bg2">
                  <a:lumMod val="25000"/>
                </a:schemeClr>
              </a:solidFill>
            </a:endParaRPr>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pPr algn="ctr"/>
            <a:r>
              <a:rPr lang="en-US" dirty="0" smtClean="0">
                <a:solidFill>
                  <a:schemeClr val="accent1">
                    <a:lumMod val="75000"/>
                  </a:schemeClr>
                </a:solidFill>
              </a:rPr>
              <a:t>Nitrogen donor </a:t>
            </a:r>
            <a:r>
              <a:rPr lang="en-US" dirty="0" err="1" smtClean="0">
                <a:solidFill>
                  <a:schemeClr val="accent1">
                    <a:lumMod val="75000"/>
                  </a:schemeClr>
                </a:solidFill>
              </a:rPr>
              <a:t>ligands</a:t>
            </a:r>
            <a:endParaRPr lang="en-US" dirty="0">
              <a:solidFill>
                <a:schemeClr val="accent1">
                  <a:lumMod val="75000"/>
                </a:schemeClr>
              </a:solidFill>
            </a:endParaRPr>
          </a:p>
        </p:txBody>
      </p:sp>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normAutofit/>
          </a:bodyPr>
          <a:lstStyle/>
          <a:p>
            <a:fld id="{60AB0913-C181-4A77-8BE0-337AD27B087B}" type="slidenum">
              <a:rPr lang="en-US" smtClean="0"/>
              <a:pPr/>
              <a:t>6</a:t>
            </a:fld>
            <a:endParaRPr lang="en-US"/>
          </a:p>
        </p:txBody>
      </p:sp>
      <p:sp>
        <p:nvSpPr>
          <p:cNvPr id="6" name="Action Button: Return 5">
            <a:hlinkClick r:id="rId3" action="ppaction://hlinksldjump" highlightClick="1"/>
          </p:cNvPr>
          <p:cNvSpPr/>
          <p:nvPr/>
        </p:nvSpPr>
        <p:spPr>
          <a:xfrm>
            <a:off x="7452320" y="6093296"/>
            <a:ext cx="576064" cy="620688"/>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2536" name="Object 8"/>
          <p:cNvGraphicFramePr>
            <a:graphicFrameLocks noChangeAspect="1"/>
          </p:cNvGraphicFramePr>
          <p:nvPr/>
        </p:nvGraphicFramePr>
        <p:xfrm>
          <a:off x="1219200" y="1143001"/>
          <a:ext cx="6781800" cy="4876800"/>
        </p:xfrm>
        <a:graphic>
          <a:graphicData uri="http://schemas.openxmlformats.org/presentationml/2006/ole">
            <p:oleObj spid="_x0000_s22552" name="CS ChemDraw Drawing" r:id="rId4" imgW="4559503" imgH="3517087" progId="ChemDraw.Document.6.0">
              <p:embed/>
            </p:oleObj>
          </a:graphicData>
        </a:graphic>
      </p:graphicFrame>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7</a:t>
            </a:fld>
            <a:endParaRPr lang="en-US"/>
          </a:p>
        </p:txBody>
      </p:sp>
      <p:graphicFrame>
        <p:nvGraphicFramePr>
          <p:cNvPr id="6" name="Content Placeholder 5"/>
          <p:cNvGraphicFramePr>
            <a:graphicFrameLocks noGrp="1" noChangeAspect="1"/>
          </p:cNvGraphicFramePr>
          <p:nvPr>
            <p:ph idx="1"/>
            <p:extLst>
              <p:ext uri="{D42A27DB-BD31-4B8C-83A1-F6EECF244321}">
                <p14:modId xmlns="" xmlns:p14="http://schemas.microsoft.com/office/powerpoint/2010/main" val="3000632314"/>
              </p:ext>
            </p:extLst>
          </p:nvPr>
        </p:nvGraphicFramePr>
        <p:xfrm>
          <a:off x="152400" y="457200"/>
          <a:ext cx="8839200" cy="6248400"/>
        </p:xfrm>
        <a:graphic>
          <a:graphicData uri="http://schemas.openxmlformats.org/presentationml/2006/ole">
            <p:oleObj spid="_x0000_s66579" name="CS ChemDraw Drawing" r:id="rId4" imgW="11815267" imgH="8640775" progId="ChemDraw.Document.6.0">
              <p:embed/>
            </p:oleObj>
          </a:graphicData>
        </a:graphic>
      </p:graphicFrame>
    </p:spTree>
    <p:extLst>
      <p:ext uri="{BB962C8B-B14F-4D97-AF65-F5344CB8AC3E}">
        <p14:creationId xmlns="" xmlns:p14="http://schemas.microsoft.com/office/powerpoint/2010/main" val="980395232"/>
      </p:ext>
    </p:extLst>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 xmlns:p14="http://schemas.microsoft.com/office/powerpoint/2010/main" val="769202951"/>
              </p:ext>
            </p:extLst>
          </p:nvPr>
        </p:nvGraphicFramePr>
        <p:xfrm>
          <a:off x="2514600" y="1066800"/>
          <a:ext cx="6400800" cy="4571999"/>
        </p:xfrm>
        <a:graphic>
          <a:graphicData uri="http://schemas.openxmlformats.org/drawingml/2006/table">
            <a:tbl>
              <a:tblPr firstRow="1" firstCol="1" bandRow="1">
                <a:tableStyleId>{5C22544A-7EE6-4342-B048-85BDC9FD1C3A}</a:tableStyleId>
              </a:tblPr>
              <a:tblGrid>
                <a:gridCol w="2080260"/>
                <a:gridCol w="1600200"/>
                <a:gridCol w="1200150"/>
                <a:gridCol w="640080"/>
                <a:gridCol w="880110"/>
              </a:tblGrid>
              <a:tr h="703385">
                <a:tc>
                  <a:txBody>
                    <a:bodyPr/>
                    <a:lstStyle/>
                    <a:p>
                      <a:pPr algn="ctr">
                        <a:spcBef>
                          <a:spcPts val="100"/>
                        </a:spcBef>
                        <a:spcAft>
                          <a:spcPts val="100"/>
                        </a:spcAft>
                      </a:pPr>
                      <a:r>
                        <a:rPr lang="en-US" sz="1800" dirty="0">
                          <a:effectLst/>
                        </a:rPr>
                        <a:t> </a:t>
                      </a:r>
                      <a:endParaRPr lang="en-US" sz="1800" dirty="0">
                        <a:effectLst/>
                        <a:latin typeface="Times New Roman"/>
                        <a:ea typeface="MS Mincho"/>
                      </a:endParaRPr>
                    </a:p>
                  </a:txBody>
                  <a:tcPr marL="68580" marR="68580" marT="0" marB="0"/>
                </a:tc>
                <a:tc gridSpan="4">
                  <a:txBody>
                    <a:bodyPr/>
                    <a:lstStyle/>
                    <a:p>
                      <a:pPr algn="ctr">
                        <a:spcBef>
                          <a:spcPts val="100"/>
                        </a:spcBef>
                        <a:spcAft>
                          <a:spcPts val="100"/>
                        </a:spcAft>
                      </a:pPr>
                      <a:r>
                        <a:rPr lang="en-US" sz="1800" dirty="0">
                          <a:effectLst/>
                        </a:rPr>
                        <a:t>Diameter of zones showing complete inhibition of growth (mm)</a:t>
                      </a:r>
                      <a:r>
                        <a:rPr lang="en-US" sz="1800" baseline="30000" dirty="0">
                          <a:effectLst/>
                        </a:rPr>
                        <a:t>a</a:t>
                      </a:r>
                      <a:endParaRPr lang="en-US" sz="1800" dirty="0">
                        <a:effectLst/>
                        <a:latin typeface="Times New Roman"/>
                        <a:ea typeface="MS Mincho"/>
                      </a:endParaRPr>
                    </a:p>
                  </a:txBody>
                  <a:tcPr marL="68580" marR="68580" marT="0" marB="0"/>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r>
              <a:tr h="351692">
                <a:tc>
                  <a:txBody>
                    <a:bodyPr/>
                    <a:lstStyle/>
                    <a:p>
                      <a:pPr algn="justLow">
                        <a:spcBef>
                          <a:spcPts val="100"/>
                        </a:spcBef>
                        <a:spcAft>
                          <a:spcPts val="100"/>
                        </a:spcAft>
                      </a:pPr>
                      <a:r>
                        <a:rPr lang="en-US" sz="1800" dirty="0">
                          <a:effectLst/>
                        </a:rPr>
                        <a:t> </a:t>
                      </a:r>
                    </a:p>
                  </a:txBody>
                  <a:tcPr marL="68580" marR="68580" marT="0" marB="0"/>
                </a:tc>
                <a:tc>
                  <a:txBody>
                    <a:bodyPr/>
                    <a:lstStyle/>
                    <a:p>
                      <a:pPr algn="ctr">
                        <a:spcBef>
                          <a:spcPts val="100"/>
                        </a:spcBef>
                        <a:spcAft>
                          <a:spcPts val="100"/>
                        </a:spcAft>
                      </a:pPr>
                      <a:r>
                        <a:rPr lang="en-US" sz="1800" b="1" dirty="0">
                          <a:solidFill>
                            <a:srgbClr val="FF0000"/>
                          </a:solidFill>
                          <a:effectLst/>
                        </a:rPr>
                        <a:t>2</a:t>
                      </a:r>
                      <a:endParaRPr lang="en-US" sz="1800" b="1" dirty="0">
                        <a:solidFill>
                          <a:srgbClr val="FF0000"/>
                        </a:solidFill>
                        <a:effectLst/>
                        <a:latin typeface="Times New Roman"/>
                        <a:ea typeface="MS Mincho"/>
                      </a:endParaRPr>
                    </a:p>
                  </a:txBody>
                  <a:tcPr marL="68580" marR="68580" marT="0" marB="0"/>
                </a:tc>
                <a:tc>
                  <a:txBody>
                    <a:bodyPr/>
                    <a:lstStyle/>
                    <a:p>
                      <a:pPr algn="ctr">
                        <a:spcBef>
                          <a:spcPts val="100"/>
                        </a:spcBef>
                        <a:spcAft>
                          <a:spcPts val="100"/>
                        </a:spcAft>
                      </a:pPr>
                      <a:r>
                        <a:rPr lang="en-US" sz="1800" b="1" dirty="0">
                          <a:effectLst/>
                        </a:rPr>
                        <a:t>3</a:t>
                      </a:r>
                      <a:endParaRPr lang="en-US" sz="1800" b="1" dirty="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valp</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ZnCl</a:t>
                      </a:r>
                      <a:r>
                        <a:rPr lang="en-US" sz="1800" baseline="-25000">
                          <a:effectLst/>
                        </a:rPr>
                        <a:t>2</a:t>
                      </a:r>
                      <a:endParaRPr lang="en-US" sz="1800">
                        <a:effectLst/>
                        <a:latin typeface="Times New Roman"/>
                        <a:ea typeface="MS Mincho"/>
                      </a:endParaRPr>
                    </a:p>
                  </a:txBody>
                  <a:tcPr marL="68580" marR="68580" marT="0" marB="0"/>
                </a:tc>
              </a:tr>
              <a:tr h="351692">
                <a:tc>
                  <a:txBody>
                    <a:bodyPr/>
                    <a:lstStyle/>
                    <a:p>
                      <a:pPr algn="justLow">
                        <a:spcBef>
                          <a:spcPts val="100"/>
                        </a:spcBef>
                        <a:spcAft>
                          <a:spcPts val="100"/>
                        </a:spcAft>
                      </a:pPr>
                      <a:r>
                        <a:rPr lang="en-US" sz="1800">
                          <a:effectLst/>
                        </a:rPr>
                        <a:t>M. luteus</a:t>
                      </a:r>
                      <a:endParaRPr lang="en-US" sz="1800">
                        <a:effectLst/>
                        <a:latin typeface="Times New Roman"/>
                        <a:ea typeface="MS Mincho"/>
                      </a:endParaRPr>
                    </a:p>
                  </a:txBody>
                  <a:tcPr marL="68580" marR="68580" marT="0" marB="0"/>
                </a:tc>
                <a:tc>
                  <a:txBody>
                    <a:bodyPr/>
                    <a:lstStyle/>
                    <a:p>
                      <a:pPr marL="21590" indent="-21590" algn="ctr">
                        <a:spcBef>
                          <a:spcPts val="100"/>
                        </a:spcBef>
                        <a:spcAft>
                          <a:spcPts val="100"/>
                        </a:spcAft>
                      </a:pPr>
                      <a:r>
                        <a:rPr lang="en-US" sz="1800" dirty="0">
                          <a:effectLst/>
                        </a:rPr>
                        <a:t>21.3 ± 1.2</a:t>
                      </a:r>
                      <a:endParaRPr lang="en-US" sz="1800" dirty="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a:t>
                      </a:r>
                      <a:endParaRPr lang="en-US" sz="1800">
                        <a:effectLst/>
                        <a:latin typeface="Times New Roman"/>
                        <a:ea typeface="MS Mincho"/>
                      </a:endParaRPr>
                    </a:p>
                  </a:txBody>
                  <a:tcPr marL="68580" marR="68580" marT="0" marB="0"/>
                </a:tc>
              </a:tr>
              <a:tr h="351692">
                <a:tc>
                  <a:txBody>
                    <a:bodyPr/>
                    <a:lstStyle/>
                    <a:p>
                      <a:pPr algn="justLow">
                        <a:spcBef>
                          <a:spcPts val="100"/>
                        </a:spcBef>
                        <a:spcAft>
                          <a:spcPts val="100"/>
                        </a:spcAft>
                      </a:pPr>
                      <a:r>
                        <a:rPr lang="en-US" sz="1800">
                          <a:effectLst/>
                        </a:rPr>
                        <a:t>S. aureus</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dirty="0">
                          <a:effectLst/>
                        </a:rPr>
                        <a:t>17.8 ± 2.2</a:t>
                      </a:r>
                      <a:endParaRPr lang="en-US" sz="1800" dirty="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12.3 ± 2.1</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a:t>
                      </a:r>
                      <a:endParaRPr lang="en-US" sz="1800">
                        <a:effectLst/>
                        <a:latin typeface="Times New Roman"/>
                        <a:ea typeface="MS Mincho"/>
                      </a:endParaRPr>
                    </a:p>
                  </a:txBody>
                  <a:tcPr marL="68580" marR="68580" marT="0" marB="0"/>
                </a:tc>
              </a:tr>
              <a:tr h="351692">
                <a:tc>
                  <a:txBody>
                    <a:bodyPr/>
                    <a:lstStyle/>
                    <a:p>
                      <a:pPr algn="justLow">
                        <a:spcBef>
                          <a:spcPts val="100"/>
                        </a:spcBef>
                        <a:spcAft>
                          <a:spcPts val="100"/>
                        </a:spcAft>
                      </a:pPr>
                      <a:r>
                        <a:rPr lang="en-US" sz="1800">
                          <a:effectLst/>
                        </a:rPr>
                        <a:t>B. subtilis</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dirty="0">
                          <a:effectLst/>
                        </a:rPr>
                        <a:t>18.0 ± 1. 6</a:t>
                      </a:r>
                      <a:endParaRPr lang="en-US" sz="1800" dirty="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9.5 ± 0.7</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dirty="0">
                          <a:effectLst/>
                        </a:rPr>
                        <a:t>-</a:t>
                      </a:r>
                      <a:endParaRPr lang="en-US" sz="1800" dirty="0">
                        <a:effectLst/>
                        <a:latin typeface="Times New Roman"/>
                        <a:ea typeface="MS Mincho"/>
                      </a:endParaRPr>
                    </a:p>
                  </a:txBody>
                  <a:tcPr marL="68580" marR="68580" marT="0" marB="0"/>
                </a:tc>
              </a:tr>
              <a:tr h="351692">
                <a:tc>
                  <a:txBody>
                    <a:bodyPr/>
                    <a:lstStyle/>
                    <a:p>
                      <a:pPr algn="justLow">
                        <a:spcBef>
                          <a:spcPts val="100"/>
                        </a:spcBef>
                        <a:spcAft>
                          <a:spcPts val="100"/>
                        </a:spcAft>
                      </a:pPr>
                      <a:r>
                        <a:rPr lang="en-US" sz="1800">
                          <a:effectLst/>
                        </a:rPr>
                        <a:t>E. coli</a:t>
                      </a:r>
                      <a:r>
                        <a:rPr lang="en-US" sz="1800" baseline="-25000">
                          <a:effectLst/>
                        </a:rPr>
                        <a:t> </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dirty="0">
                          <a:solidFill>
                            <a:srgbClr val="FF0000"/>
                          </a:solidFill>
                          <a:effectLst/>
                        </a:rPr>
                        <a:t>22.0 ± 1.6</a:t>
                      </a:r>
                      <a:endParaRPr lang="en-US" sz="1800" dirty="0">
                        <a:solidFill>
                          <a:srgbClr val="FF0000"/>
                        </a:solidFill>
                        <a:effectLst/>
                        <a:latin typeface="Times New Roman"/>
                        <a:ea typeface="MS Mincho"/>
                      </a:endParaRPr>
                    </a:p>
                  </a:txBody>
                  <a:tcPr marL="68580" marR="68580" marT="0" marB="0"/>
                </a:tc>
                <a:tc>
                  <a:txBody>
                    <a:bodyPr/>
                    <a:lstStyle/>
                    <a:p>
                      <a:pPr algn="ctr">
                        <a:spcBef>
                          <a:spcPts val="100"/>
                        </a:spcBef>
                        <a:spcAft>
                          <a:spcPts val="100"/>
                        </a:spcAft>
                      </a:pPr>
                      <a:r>
                        <a:rPr lang="en-US" sz="1800" dirty="0">
                          <a:effectLst/>
                        </a:rPr>
                        <a:t>10.0 ± 1.0</a:t>
                      </a:r>
                      <a:endParaRPr lang="en-US" sz="1800" dirty="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a:t>
                      </a:r>
                      <a:endParaRPr lang="en-US" sz="1800">
                        <a:effectLst/>
                        <a:latin typeface="Times New Roman"/>
                        <a:ea typeface="MS Mincho"/>
                      </a:endParaRPr>
                    </a:p>
                  </a:txBody>
                  <a:tcPr marL="68580" marR="68580" marT="0" marB="0"/>
                </a:tc>
              </a:tr>
              <a:tr h="351692">
                <a:tc>
                  <a:txBody>
                    <a:bodyPr/>
                    <a:lstStyle/>
                    <a:p>
                      <a:pPr algn="justLow">
                        <a:spcBef>
                          <a:spcPts val="100"/>
                        </a:spcBef>
                        <a:spcAft>
                          <a:spcPts val="100"/>
                        </a:spcAft>
                      </a:pPr>
                      <a:r>
                        <a:rPr lang="en-US" sz="1800">
                          <a:effectLst/>
                        </a:rPr>
                        <a:t>K. pneumoniae</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dirty="0">
                          <a:effectLst/>
                        </a:rPr>
                        <a:t>21.6 ± 2.6</a:t>
                      </a:r>
                      <a:endParaRPr lang="en-US" sz="1800" dirty="0">
                        <a:effectLst/>
                        <a:latin typeface="Times New Roman"/>
                        <a:ea typeface="MS Mincho"/>
                      </a:endParaRPr>
                    </a:p>
                  </a:txBody>
                  <a:tcPr marL="68580" marR="68580" marT="0" marB="0"/>
                </a:tc>
                <a:tc>
                  <a:txBody>
                    <a:bodyPr/>
                    <a:lstStyle/>
                    <a:p>
                      <a:pPr algn="ctr">
                        <a:spcBef>
                          <a:spcPts val="100"/>
                        </a:spcBef>
                        <a:spcAft>
                          <a:spcPts val="100"/>
                        </a:spcAft>
                      </a:pPr>
                      <a:r>
                        <a:rPr lang="en-US" sz="1800" dirty="0">
                          <a:effectLst/>
                        </a:rPr>
                        <a:t>10.5 ± 0.7</a:t>
                      </a:r>
                      <a:endParaRPr lang="en-US" sz="1800" dirty="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 </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 </a:t>
                      </a:r>
                      <a:endParaRPr lang="en-US" sz="1800">
                        <a:effectLst/>
                        <a:latin typeface="Times New Roman"/>
                        <a:ea typeface="MS Mincho"/>
                      </a:endParaRPr>
                    </a:p>
                  </a:txBody>
                  <a:tcPr marL="68580" marR="68580" marT="0" marB="0"/>
                </a:tc>
              </a:tr>
              <a:tr h="351692">
                <a:tc>
                  <a:txBody>
                    <a:bodyPr/>
                    <a:lstStyle/>
                    <a:p>
                      <a:pPr algn="justLow">
                        <a:spcBef>
                          <a:spcPts val="100"/>
                        </a:spcBef>
                        <a:spcAft>
                          <a:spcPts val="100"/>
                        </a:spcAft>
                      </a:pPr>
                      <a:r>
                        <a:rPr lang="en-US" sz="1800">
                          <a:effectLst/>
                        </a:rPr>
                        <a:t>P. mirabilis</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dirty="0">
                          <a:solidFill>
                            <a:srgbClr val="FF0000"/>
                          </a:solidFill>
                          <a:effectLst/>
                        </a:rPr>
                        <a:t>27.4 ± 2.5</a:t>
                      </a:r>
                      <a:endParaRPr lang="en-US" sz="1800" dirty="0">
                        <a:solidFill>
                          <a:srgbClr val="FF0000"/>
                        </a:solidFill>
                        <a:effectLst/>
                        <a:latin typeface="Times New Roman"/>
                        <a:ea typeface="MS Mincho"/>
                      </a:endParaRPr>
                    </a:p>
                  </a:txBody>
                  <a:tcPr marL="68580" marR="68580" marT="0" marB="0"/>
                </a:tc>
                <a:tc>
                  <a:txBody>
                    <a:bodyPr/>
                    <a:lstStyle/>
                    <a:p>
                      <a:pPr algn="ctr">
                        <a:spcBef>
                          <a:spcPts val="100"/>
                        </a:spcBef>
                        <a:spcAft>
                          <a:spcPts val="100"/>
                        </a:spcAft>
                      </a:pPr>
                      <a:r>
                        <a:rPr lang="en-US" sz="1800" dirty="0">
                          <a:effectLst/>
                        </a:rPr>
                        <a:t>-</a:t>
                      </a:r>
                      <a:endParaRPr lang="en-US" sz="1800" dirty="0">
                        <a:effectLst/>
                        <a:latin typeface="Times New Roman"/>
                        <a:ea typeface="MS Mincho"/>
                      </a:endParaRPr>
                    </a:p>
                  </a:txBody>
                  <a:tcPr marL="68580" marR="68580" marT="0" marB="0"/>
                </a:tc>
                <a:tc>
                  <a:txBody>
                    <a:bodyPr/>
                    <a:lstStyle/>
                    <a:p>
                      <a:pPr algn="ctr">
                        <a:spcBef>
                          <a:spcPts val="100"/>
                        </a:spcBef>
                        <a:spcAft>
                          <a:spcPts val="100"/>
                        </a:spcAft>
                      </a:pPr>
                      <a:r>
                        <a:rPr lang="en-US" sz="1800">
                          <a:effectLst/>
                        </a:rPr>
                        <a:t> </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1800" dirty="0">
                          <a:effectLst/>
                        </a:rPr>
                        <a:t> </a:t>
                      </a:r>
                      <a:endParaRPr lang="en-US" sz="1800" dirty="0">
                        <a:effectLst/>
                        <a:latin typeface="Times New Roman"/>
                        <a:ea typeface="MS Mincho"/>
                      </a:endParaRPr>
                    </a:p>
                  </a:txBody>
                  <a:tcPr marL="68580" marR="68580" marT="0" marB="0"/>
                </a:tc>
              </a:tr>
              <a:tr h="1406770">
                <a:tc gridSpan="5">
                  <a:txBody>
                    <a:bodyPr/>
                    <a:lstStyle/>
                    <a:p>
                      <a:pPr algn="just">
                        <a:spcBef>
                          <a:spcPts val="100"/>
                        </a:spcBef>
                        <a:spcAft>
                          <a:spcPts val="100"/>
                        </a:spcAft>
                      </a:pPr>
                      <a:r>
                        <a:rPr lang="en-US" sz="1800" dirty="0">
                          <a:effectLst/>
                        </a:rPr>
                        <a:t>a: The data stated as average ± standard deviation (N = 3), the concentration was 10 </a:t>
                      </a:r>
                      <a:r>
                        <a:rPr lang="en-US" sz="1800" dirty="0" err="1">
                          <a:effectLst/>
                        </a:rPr>
                        <a:t>mmol</a:t>
                      </a:r>
                      <a:r>
                        <a:rPr lang="en-US" sz="1800" dirty="0">
                          <a:effectLst/>
                        </a:rPr>
                        <a:t>/L in DMSO, - dashes indicated zero inhibition, all microorganisms were resistant to DMSO.   </a:t>
                      </a:r>
                      <a:endParaRPr lang="en-US" sz="1800" dirty="0">
                        <a:effectLst/>
                        <a:latin typeface="Times New Roman"/>
                        <a:ea typeface="MS Mincho"/>
                      </a:endParaRPr>
                    </a:p>
                  </a:txBody>
                  <a:tcPr marL="68580" marR="68580" marT="0" marB="0"/>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r>
            </a:tbl>
          </a:graphicData>
        </a:graphic>
      </p:graphicFrame>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8</a:t>
            </a:fld>
            <a:endParaRPr lang="en-US"/>
          </a:p>
        </p:txBody>
      </p:sp>
      <p:sp>
        <p:nvSpPr>
          <p:cNvPr id="7" name="Rectangle 1"/>
          <p:cNvSpPr>
            <a:spLocks noChangeArrowheads="1"/>
          </p:cNvSpPr>
          <p:nvPr/>
        </p:nvSpPr>
        <p:spPr bwMode="auto">
          <a:xfrm>
            <a:off x="1524000" y="533400"/>
            <a:ext cx="7086600"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1" eaLnBrk="1" fontAlgn="base" latinLnBrk="0" hangingPunct="1">
              <a:lnSpc>
                <a:spcPct val="100000"/>
              </a:lnSpc>
              <a:spcBef>
                <a:spcPct val="0"/>
              </a:spcBef>
              <a:spcAft>
                <a:spcPct val="0"/>
              </a:spcAft>
              <a:buClrTx/>
              <a:buSzTx/>
              <a:buFontTx/>
              <a:buNone/>
              <a:tabLst/>
            </a:pPr>
            <a:r>
              <a:rPr kumimoji="0" lang="en-US" altLang="he-IL" sz="20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Table 1</a:t>
            </a:r>
            <a:r>
              <a:rPr kumimoji="0" lang="en-US" altLang="he-IL"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altLang="he-IL" sz="20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In-vitro</a:t>
            </a:r>
            <a:r>
              <a:rPr kumimoji="0" lang="en-US" altLang="he-IL"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anti-bacterial activity data of </a:t>
            </a:r>
            <a:r>
              <a:rPr kumimoji="0" lang="en-US" altLang="he-IL"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complexes </a:t>
            </a:r>
            <a:r>
              <a:rPr kumimoji="0" lang="en-US" altLang="he-IL" sz="20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2 </a:t>
            </a:r>
            <a:r>
              <a:rPr kumimoji="0" lang="en-US" altLang="he-IL"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and </a:t>
            </a:r>
            <a:r>
              <a:rPr kumimoji="0" lang="en-US" altLang="he-IL"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a:t>
            </a:r>
            <a:r>
              <a:rPr kumimoji="0" lang="en-US" altLang="he-IL" sz="1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en-US" altLang="he-IL"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 name="Content Placeholder 5" descr="Hijazi23.jpg"/>
          <p:cNvPicPr>
            <a:picLocks/>
          </p:cNvPicPr>
          <p:nvPr/>
        </p:nvPicPr>
        <p:blipFill>
          <a:blip r:embed="rId2" cstate="print"/>
          <a:srcRect l="6293" t="9988" r="6259" b="10461"/>
          <a:stretch>
            <a:fillRect/>
          </a:stretch>
        </p:blipFill>
        <p:spPr bwMode="auto">
          <a:xfrm>
            <a:off x="0" y="990600"/>
            <a:ext cx="2514600" cy="2362200"/>
          </a:xfrm>
          <a:prstGeom prst="rect">
            <a:avLst/>
          </a:prstGeom>
          <a:noFill/>
          <a:ln w="9525">
            <a:noFill/>
            <a:miter lim="800000"/>
            <a:headEnd/>
            <a:tailEnd/>
          </a:ln>
        </p:spPr>
      </p:pic>
      <p:sp>
        <p:nvSpPr>
          <p:cNvPr id="9" name="Rectangle 8"/>
          <p:cNvSpPr/>
          <p:nvPr/>
        </p:nvSpPr>
        <p:spPr>
          <a:xfrm>
            <a:off x="1219200" y="2895600"/>
            <a:ext cx="300082" cy="369332"/>
          </a:xfrm>
          <a:prstGeom prst="rect">
            <a:avLst/>
          </a:prstGeom>
        </p:spPr>
        <p:txBody>
          <a:bodyPr wrap="none">
            <a:spAutoFit/>
          </a:bodyPr>
          <a:lstStyle/>
          <a:p>
            <a:r>
              <a:rPr lang="en-US" altLang="he-IL" b="1" dirty="0" smtClean="0">
                <a:latin typeface="Times New Roman" pitchFamily="18" charset="0"/>
                <a:ea typeface="Calibri" pitchFamily="34" charset="0"/>
                <a:cs typeface="Times New Roman" pitchFamily="18" charset="0"/>
              </a:rPr>
              <a:t>2</a:t>
            </a:r>
            <a:endParaRPr lang="en-US" dirty="0"/>
          </a:p>
        </p:txBody>
      </p:sp>
      <p:pic>
        <p:nvPicPr>
          <p:cNvPr id="10" name="Content Placeholder 5" descr="Hijazi17[1].JPG"/>
          <p:cNvPicPr>
            <a:picLocks/>
          </p:cNvPicPr>
          <p:nvPr/>
        </p:nvPicPr>
        <p:blipFill>
          <a:blip r:embed="rId3" cstate="print"/>
          <a:srcRect l="18380" t="5960" r="17526" b="7627"/>
          <a:stretch>
            <a:fillRect/>
          </a:stretch>
        </p:blipFill>
        <p:spPr>
          <a:xfrm>
            <a:off x="0" y="3886200"/>
            <a:ext cx="2438400" cy="2133600"/>
          </a:xfrm>
          <a:prstGeom prst="rect">
            <a:avLst/>
          </a:prstGeom>
        </p:spPr>
      </p:pic>
      <p:sp>
        <p:nvSpPr>
          <p:cNvPr id="11" name="Rectangle 10"/>
          <p:cNvSpPr/>
          <p:nvPr/>
        </p:nvSpPr>
        <p:spPr>
          <a:xfrm>
            <a:off x="1219200" y="5943600"/>
            <a:ext cx="300082" cy="369332"/>
          </a:xfrm>
          <a:prstGeom prst="rect">
            <a:avLst/>
          </a:prstGeom>
        </p:spPr>
        <p:txBody>
          <a:bodyPr wrap="none">
            <a:spAutoFit/>
          </a:bodyPr>
          <a:lstStyle/>
          <a:p>
            <a:r>
              <a:rPr lang="en-US" altLang="he-IL" b="1" dirty="0" smtClean="0">
                <a:latin typeface="Times New Roman" pitchFamily="18" charset="0"/>
                <a:ea typeface="Calibri" pitchFamily="34" charset="0"/>
                <a:cs typeface="Times New Roman" pitchFamily="18" charset="0"/>
              </a:rPr>
              <a:t>3</a:t>
            </a:r>
            <a:endParaRPr lang="en-US" dirty="0"/>
          </a:p>
        </p:txBody>
      </p:sp>
      <p:sp>
        <p:nvSpPr>
          <p:cNvPr id="121857" name="Rectangle 1"/>
          <p:cNvSpPr>
            <a:spLocks noChangeArrowheads="1"/>
          </p:cNvSpPr>
          <p:nvPr/>
        </p:nvSpPr>
        <p:spPr bwMode="auto">
          <a:xfrm>
            <a:off x="2133600" y="5943600"/>
            <a:ext cx="70104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Abu Ali, H.</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Miriam" pitchFamily="2" charset="-79"/>
              </a:rPr>
              <a:t>Darweesh</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M.;</a:t>
            </a:r>
            <a:r>
              <a:rPr kumimoji="0" lang="de-DE" sz="16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Miriam" pitchFamily="2" charset="-79"/>
              </a:rPr>
              <a:t>Rappocciolo</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E. </a:t>
            </a:r>
            <a:r>
              <a:rPr kumimoji="0" lang="de-DE" sz="1600" b="0" i="1"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Polyhedron</a:t>
            </a:r>
            <a:r>
              <a:rPr kumimoji="0" lang="de-DE" sz="1600" b="1"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2013</a:t>
            </a:r>
            <a:r>
              <a:rPr kumimoji="0" lang="de-DE" sz="16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a:t>
            </a:r>
            <a:r>
              <a:rPr kumimoji="0" lang="de-DE" sz="1600" b="0" i="1"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61</a:t>
            </a:r>
            <a:r>
              <a:rPr kumimoji="0" lang="de-DE" sz="16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235</a:t>
            </a:r>
            <a:r>
              <a:rPr kumimoji="0" lang="de-DE" sz="1600" b="0" i="1"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a:t>
            </a:r>
            <a:endParaRPr kumimoji="0" lang="de-DE" sz="1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3677734045"/>
      </p:ext>
    </p:extLst>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 xmlns:p14="http://schemas.microsoft.com/office/powerpoint/2010/main" val="2666138511"/>
              </p:ext>
            </p:extLst>
          </p:nvPr>
        </p:nvGraphicFramePr>
        <p:xfrm>
          <a:off x="228603" y="1295400"/>
          <a:ext cx="8686799" cy="5219878"/>
        </p:xfrm>
        <a:graphic>
          <a:graphicData uri="http://schemas.openxmlformats.org/drawingml/2006/table">
            <a:tbl>
              <a:tblPr firstRow="1" firstCol="1" bandRow="1">
                <a:tableStyleId>{5C22544A-7EE6-4342-B048-85BDC9FD1C3A}</a:tableStyleId>
              </a:tblPr>
              <a:tblGrid>
                <a:gridCol w="2306702"/>
                <a:gridCol w="710011"/>
                <a:gridCol w="710011"/>
                <a:gridCol w="708345"/>
                <a:gridCol w="943347"/>
                <a:gridCol w="708345"/>
                <a:gridCol w="710011"/>
                <a:gridCol w="708345"/>
                <a:gridCol w="1181682"/>
              </a:tblGrid>
              <a:tr h="409676">
                <a:tc>
                  <a:txBody>
                    <a:bodyPr/>
                    <a:lstStyle/>
                    <a:p>
                      <a:pPr algn="ctr">
                        <a:spcBef>
                          <a:spcPts val="100"/>
                        </a:spcBef>
                        <a:spcAft>
                          <a:spcPts val="100"/>
                        </a:spcAft>
                      </a:pPr>
                      <a:r>
                        <a:rPr lang="en-US" sz="1800" dirty="0">
                          <a:effectLst/>
                        </a:rPr>
                        <a:t> </a:t>
                      </a:r>
                      <a:endParaRPr lang="en-US" sz="1800" dirty="0">
                        <a:effectLst/>
                        <a:latin typeface="Times New Roman"/>
                        <a:ea typeface="MS Mincho"/>
                      </a:endParaRPr>
                    </a:p>
                  </a:txBody>
                  <a:tcPr marL="68580" marR="68580" marT="0" marB="0"/>
                </a:tc>
                <a:tc gridSpan="4">
                  <a:txBody>
                    <a:bodyPr/>
                    <a:lstStyle/>
                    <a:p>
                      <a:pPr algn="ctr">
                        <a:spcBef>
                          <a:spcPts val="100"/>
                        </a:spcBef>
                        <a:spcAft>
                          <a:spcPts val="100"/>
                        </a:spcAft>
                      </a:pPr>
                      <a:r>
                        <a:rPr lang="en-US" sz="1800" dirty="0">
                          <a:solidFill>
                            <a:srgbClr val="FF0000"/>
                          </a:solidFill>
                          <a:effectLst/>
                        </a:rPr>
                        <a:t>Complex 2</a:t>
                      </a:r>
                      <a:endParaRPr lang="en-US" sz="1800" dirty="0">
                        <a:solidFill>
                          <a:srgbClr val="FF0000"/>
                        </a:solidFill>
                        <a:effectLst/>
                        <a:latin typeface="Times New Roman"/>
                        <a:ea typeface="MS Mincho"/>
                      </a:endParaRPr>
                    </a:p>
                  </a:txBody>
                  <a:tcPr marL="68580" marR="68580" marT="0" marB="0"/>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gridSpan="4">
                  <a:txBody>
                    <a:bodyPr/>
                    <a:lstStyle/>
                    <a:p>
                      <a:pPr algn="ctr">
                        <a:spcBef>
                          <a:spcPts val="100"/>
                        </a:spcBef>
                        <a:spcAft>
                          <a:spcPts val="100"/>
                        </a:spcAft>
                      </a:pPr>
                      <a:r>
                        <a:rPr lang="en-US" sz="2800" b="1" dirty="0">
                          <a:solidFill>
                            <a:srgbClr val="00B050"/>
                          </a:solidFill>
                          <a:effectLst/>
                        </a:rPr>
                        <a:t>1,10-phen</a:t>
                      </a:r>
                      <a:endParaRPr lang="en-US" sz="2800" b="1" dirty="0">
                        <a:solidFill>
                          <a:srgbClr val="00B050"/>
                        </a:solidFill>
                        <a:effectLst/>
                        <a:latin typeface="Times New Roman"/>
                        <a:ea typeface="MS Mincho"/>
                      </a:endParaRPr>
                    </a:p>
                  </a:txBody>
                  <a:tcPr marL="68580" marR="68580" marT="0" marB="0"/>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r>
              <a:tr h="598985">
                <a:tc>
                  <a:txBody>
                    <a:bodyPr/>
                    <a:lstStyle/>
                    <a:p>
                      <a:pPr algn="just">
                        <a:spcBef>
                          <a:spcPts val="100"/>
                        </a:spcBef>
                        <a:spcAft>
                          <a:spcPts val="100"/>
                        </a:spcAft>
                      </a:pPr>
                      <a:r>
                        <a:rPr lang="en-US" sz="1800" dirty="0">
                          <a:effectLst/>
                        </a:rPr>
                        <a:t> </a:t>
                      </a:r>
                      <a:endParaRPr lang="en-US" sz="1800" dirty="0">
                        <a:effectLst/>
                        <a:latin typeface="Times New Roman"/>
                        <a:ea typeface="MS Mincho"/>
                      </a:endParaRPr>
                    </a:p>
                  </a:txBody>
                  <a:tcPr marL="68580" marR="68580" marT="0" marB="0"/>
                </a:tc>
                <a:tc gridSpan="4">
                  <a:txBody>
                    <a:bodyPr/>
                    <a:lstStyle/>
                    <a:p>
                      <a:pPr algn="justLow">
                        <a:spcBef>
                          <a:spcPts val="100"/>
                        </a:spcBef>
                        <a:spcAft>
                          <a:spcPts val="100"/>
                        </a:spcAft>
                      </a:pPr>
                      <a:r>
                        <a:rPr lang="en-US" sz="2000" dirty="0" smtClean="0">
                          <a:solidFill>
                            <a:srgbClr val="FF0000"/>
                          </a:solidFill>
                          <a:effectLst/>
                        </a:rPr>
                        <a:t>  10</a:t>
                      </a:r>
                      <a:r>
                        <a:rPr lang="en-US" sz="2000" baseline="30000" dirty="0" smtClean="0">
                          <a:solidFill>
                            <a:srgbClr val="FF0000"/>
                          </a:solidFill>
                          <a:effectLst/>
                        </a:rPr>
                        <a:t>b           </a:t>
                      </a:r>
                      <a:r>
                        <a:rPr lang="en-US" sz="2000" dirty="0" smtClean="0">
                          <a:solidFill>
                            <a:srgbClr val="FF0000"/>
                          </a:solidFill>
                          <a:effectLst/>
                        </a:rPr>
                        <a:t>5</a:t>
                      </a:r>
                      <a:r>
                        <a:rPr lang="en-US" sz="2000" baseline="30000" dirty="0" smtClean="0">
                          <a:solidFill>
                            <a:srgbClr val="FF0000"/>
                          </a:solidFill>
                          <a:effectLst/>
                        </a:rPr>
                        <a:t>b           </a:t>
                      </a:r>
                      <a:r>
                        <a:rPr lang="en-US" sz="2000" dirty="0" smtClean="0">
                          <a:solidFill>
                            <a:srgbClr val="FF0000"/>
                          </a:solidFill>
                          <a:effectLst/>
                        </a:rPr>
                        <a:t>2.5</a:t>
                      </a:r>
                      <a:r>
                        <a:rPr lang="en-US" sz="2000" baseline="30000" dirty="0" smtClean="0">
                          <a:solidFill>
                            <a:srgbClr val="FF0000"/>
                          </a:solidFill>
                          <a:effectLst/>
                        </a:rPr>
                        <a:t>b        </a:t>
                      </a:r>
                      <a:r>
                        <a:rPr lang="en-US" sz="2000" dirty="0" err="1" smtClean="0">
                          <a:solidFill>
                            <a:srgbClr val="FF0000"/>
                          </a:solidFill>
                          <a:effectLst/>
                        </a:rPr>
                        <a:t>MIC</a:t>
                      </a:r>
                      <a:r>
                        <a:rPr lang="en-US" sz="2000" baseline="30000" dirty="0" err="1" smtClean="0">
                          <a:solidFill>
                            <a:srgbClr val="FF0000"/>
                          </a:solidFill>
                          <a:effectLst/>
                        </a:rPr>
                        <a:t>c</a:t>
                      </a:r>
                      <a:endParaRPr lang="en-US" sz="2000" dirty="0">
                        <a:solidFill>
                          <a:srgbClr val="FF0000"/>
                        </a:solidFill>
                        <a:effectLst/>
                        <a:latin typeface="Times New Roman"/>
                        <a:ea typeface="MS Mincho"/>
                      </a:endParaRPr>
                    </a:p>
                  </a:txBody>
                  <a:tcPr marL="68580" marR="68580" marT="0" marB="0"/>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gridSpan="4">
                  <a:txBody>
                    <a:bodyPr/>
                    <a:lstStyle/>
                    <a:p>
                      <a:pPr algn="justLow">
                        <a:spcBef>
                          <a:spcPts val="100"/>
                        </a:spcBef>
                        <a:spcAft>
                          <a:spcPts val="100"/>
                        </a:spcAft>
                      </a:pPr>
                      <a:r>
                        <a:rPr lang="en-US" sz="2000" dirty="0" smtClean="0">
                          <a:solidFill>
                            <a:srgbClr val="00B050"/>
                          </a:solidFill>
                          <a:effectLst/>
                        </a:rPr>
                        <a:t> 10</a:t>
                      </a:r>
                      <a:r>
                        <a:rPr lang="en-US" sz="2000" baseline="30000" dirty="0" smtClean="0">
                          <a:solidFill>
                            <a:srgbClr val="00B050"/>
                          </a:solidFill>
                          <a:effectLst/>
                        </a:rPr>
                        <a:t>b            </a:t>
                      </a:r>
                      <a:r>
                        <a:rPr lang="en-US" sz="2000" dirty="0" smtClean="0">
                          <a:solidFill>
                            <a:srgbClr val="00B050"/>
                          </a:solidFill>
                          <a:effectLst/>
                        </a:rPr>
                        <a:t>5</a:t>
                      </a:r>
                      <a:r>
                        <a:rPr lang="en-US" sz="2000" baseline="30000" dirty="0" smtClean="0">
                          <a:solidFill>
                            <a:srgbClr val="00B050"/>
                          </a:solidFill>
                          <a:effectLst/>
                        </a:rPr>
                        <a:t>b</a:t>
                      </a:r>
                      <a:r>
                        <a:rPr lang="en-US" sz="2000" dirty="0" smtClean="0">
                          <a:solidFill>
                            <a:srgbClr val="00B050"/>
                          </a:solidFill>
                          <a:effectLst/>
                        </a:rPr>
                        <a:t>       2.5</a:t>
                      </a:r>
                      <a:r>
                        <a:rPr lang="en-US" sz="2000" baseline="30000" dirty="0" smtClean="0">
                          <a:solidFill>
                            <a:srgbClr val="00B050"/>
                          </a:solidFill>
                          <a:effectLst/>
                        </a:rPr>
                        <a:t>b</a:t>
                      </a:r>
                      <a:r>
                        <a:rPr lang="en-US" sz="2000" dirty="0" smtClean="0">
                          <a:solidFill>
                            <a:srgbClr val="00B050"/>
                          </a:solidFill>
                          <a:effectLst/>
                        </a:rPr>
                        <a:t>     </a:t>
                      </a:r>
                      <a:r>
                        <a:rPr lang="en-US" sz="2000" dirty="0" err="1" smtClean="0">
                          <a:solidFill>
                            <a:srgbClr val="00B050"/>
                          </a:solidFill>
                          <a:effectLst/>
                        </a:rPr>
                        <a:t>MIC</a:t>
                      </a:r>
                      <a:r>
                        <a:rPr lang="en-US" sz="2000" baseline="30000" dirty="0" err="1" smtClean="0">
                          <a:solidFill>
                            <a:srgbClr val="00B050"/>
                          </a:solidFill>
                          <a:effectLst/>
                        </a:rPr>
                        <a:t>c</a:t>
                      </a:r>
                      <a:endParaRPr lang="en-US" sz="2000" dirty="0">
                        <a:solidFill>
                          <a:srgbClr val="00B050"/>
                        </a:solidFill>
                        <a:effectLst/>
                        <a:latin typeface="Times New Roman"/>
                        <a:ea typeface="MS Mincho"/>
                      </a:endParaRPr>
                    </a:p>
                  </a:txBody>
                  <a:tcPr marL="68580" marR="68580" marT="0" marB="0"/>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r>
              <a:tr h="551730">
                <a:tc>
                  <a:txBody>
                    <a:bodyPr/>
                    <a:lstStyle/>
                    <a:p>
                      <a:pPr algn="justLow">
                        <a:spcBef>
                          <a:spcPts val="100"/>
                        </a:spcBef>
                        <a:spcAft>
                          <a:spcPts val="100"/>
                        </a:spcAft>
                      </a:pPr>
                      <a:r>
                        <a:rPr lang="en-US" sz="1800" dirty="0">
                          <a:effectLst/>
                        </a:rPr>
                        <a:t>M. </a:t>
                      </a:r>
                      <a:r>
                        <a:rPr lang="en-US" sz="1800" dirty="0" err="1">
                          <a:effectLst/>
                        </a:rPr>
                        <a:t>luteus</a:t>
                      </a:r>
                      <a:endParaRPr lang="en-US" sz="18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22</a:t>
                      </a:r>
                      <a:endParaRPr lang="en-US" sz="2000" dirty="0">
                        <a:effectLst/>
                        <a:latin typeface="Times New Roman"/>
                        <a:ea typeface="MS Mincho"/>
                      </a:endParaRPr>
                    </a:p>
                  </a:txBody>
                  <a:tcPr marL="68580" marR="68580" marT="0" marB="0"/>
                </a:tc>
                <a:tc>
                  <a:txBody>
                    <a:bodyPr/>
                    <a:lstStyle/>
                    <a:p>
                      <a:pPr indent="68580" algn="ctr">
                        <a:spcBef>
                          <a:spcPts val="100"/>
                        </a:spcBef>
                        <a:spcAft>
                          <a:spcPts val="100"/>
                        </a:spcAft>
                      </a:pPr>
                      <a:r>
                        <a:rPr lang="en-US" sz="2000" dirty="0">
                          <a:effectLst/>
                        </a:rPr>
                        <a:t>17</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9</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solidFill>
                            <a:srgbClr val="FF0000"/>
                          </a:solidFill>
                          <a:effectLst/>
                        </a:rPr>
                        <a:t>2</a:t>
                      </a:r>
                      <a:endParaRPr lang="en-US" sz="2000" dirty="0">
                        <a:solidFill>
                          <a:srgbClr val="FF0000"/>
                        </a:solidFill>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30</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26</a:t>
                      </a:r>
                      <a:endParaRPr lang="en-US" sz="2000">
                        <a:effectLst/>
                        <a:latin typeface="Times New Roman"/>
                        <a:ea typeface="MS Mincho"/>
                      </a:endParaRPr>
                    </a:p>
                  </a:txBody>
                  <a:tcPr marL="68580" marR="68580" marT="0" marB="0"/>
                </a:tc>
                <a:tc>
                  <a:txBody>
                    <a:bodyPr/>
                    <a:lstStyle/>
                    <a:p>
                      <a:pPr indent="68580" algn="ctr">
                        <a:spcBef>
                          <a:spcPts val="100"/>
                        </a:spcBef>
                        <a:spcAft>
                          <a:spcPts val="100"/>
                        </a:spcAft>
                      </a:pPr>
                      <a:r>
                        <a:rPr lang="en-US" sz="2000">
                          <a:effectLst/>
                        </a:rPr>
                        <a:t>18</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dirty="0">
                          <a:solidFill>
                            <a:srgbClr val="00B050"/>
                          </a:solidFill>
                          <a:effectLst/>
                        </a:rPr>
                        <a:t>0.6</a:t>
                      </a:r>
                      <a:endParaRPr lang="en-US" sz="2000" dirty="0">
                        <a:solidFill>
                          <a:srgbClr val="00B050"/>
                        </a:solidFill>
                        <a:effectLst/>
                        <a:latin typeface="Times New Roman"/>
                        <a:ea typeface="MS Mincho"/>
                      </a:endParaRPr>
                    </a:p>
                  </a:txBody>
                  <a:tcPr marL="68580" marR="68580" marT="0" marB="0"/>
                </a:tc>
              </a:tr>
              <a:tr h="299492">
                <a:tc>
                  <a:txBody>
                    <a:bodyPr/>
                    <a:lstStyle/>
                    <a:p>
                      <a:pPr algn="justLow">
                        <a:spcBef>
                          <a:spcPts val="100"/>
                        </a:spcBef>
                        <a:spcAft>
                          <a:spcPts val="100"/>
                        </a:spcAft>
                      </a:pPr>
                      <a:r>
                        <a:rPr lang="en-US" sz="1800">
                          <a:effectLst/>
                        </a:rPr>
                        <a:t>S. aureus</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18</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15</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11</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dirty="0">
                          <a:solidFill>
                            <a:srgbClr val="FF0000"/>
                          </a:solidFill>
                          <a:effectLst/>
                        </a:rPr>
                        <a:t>0.8</a:t>
                      </a:r>
                      <a:endParaRPr lang="en-US" sz="2000" dirty="0">
                        <a:solidFill>
                          <a:srgbClr val="FF0000"/>
                        </a:solidFill>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26</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19</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11</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dirty="0">
                          <a:solidFill>
                            <a:srgbClr val="00B050"/>
                          </a:solidFill>
                          <a:effectLst/>
                        </a:rPr>
                        <a:t>0.8</a:t>
                      </a:r>
                      <a:endParaRPr lang="en-US" sz="2000" dirty="0">
                        <a:solidFill>
                          <a:srgbClr val="00B050"/>
                        </a:solidFill>
                        <a:effectLst/>
                        <a:latin typeface="Times New Roman"/>
                        <a:ea typeface="MS Mincho"/>
                      </a:endParaRPr>
                    </a:p>
                  </a:txBody>
                  <a:tcPr marL="68580" marR="68580" marT="0" marB="0"/>
                </a:tc>
              </a:tr>
              <a:tr h="299492">
                <a:tc>
                  <a:txBody>
                    <a:bodyPr/>
                    <a:lstStyle/>
                    <a:p>
                      <a:pPr algn="justLow">
                        <a:spcBef>
                          <a:spcPts val="100"/>
                        </a:spcBef>
                        <a:spcAft>
                          <a:spcPts val="100"/>
                        </a:spcAft>
                      </a:pPr>
                      <a:r>
                        <a:rPr lang="en-US" sz="1800">
                          <a:effectLst/>
                        </a:rPr>
                        <a:t>B. subtilis</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18</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15</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10</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solidFill>
                            <a:srgbClr val="FF0000"/>
                          </a:solidFill>
                          <a:effectLst/>
                        </a:rPr>
                        <a:t>0.8</a:t>
                      </a:r>
                      <a:endParaRPr lang="en-US" sz="2000" dirty="0">
                        <a:solidFill>
                          <a:srgbClr val="FF0000"/>
                        </a:solidFill>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27</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23</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18</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dirty="0">
                          <a:solidFill>
                            <a:srgbClr val="00B050"/>
                          </a:solidFill>
                          <a:effectLst/>
                        </a:rPr>
                        <a:t>0.3</a:t>
                      </a:r>
                      <a:endParaRPr lang="en-US" sz="2000" dirty="0">
                        <a:solidFill>
                          <a:srgbClr val="00B050"/>
                        </a:solidFill>
                        <a:effectLst/>
                        <a:latin typeface="Times New Roman"/>
                        <a:ea typeface="MS Mincho"/>
                      </a:endParaRPr>
                    </a:p>
                  </a:txBody>
                  <a:tcPr marL="68580" marR="68580" marT="0" marB="0"/>
                </a:tc>
              </a:tr>
              <a:tr h="299492">
                <a:tc>
                  <a:txBody>
                    <a:bodyPr/>
                    <a:lstStyle/>
                    <a:p>
                      <a:pPr algn="justLow">
                        <a:spcBef>
                          <a:spcPts val="100"/>
                        </a:spcBef>
                        <a:spcAft>
                          <a:spcPts val="100"/>
                        </a:spcAft>
                      </a:pPr>
                      <a:r>
                        <a:rPr lang="en-US" sz="1800">
                          <a:effectLst/>
                        </a:rPr>
                        <a:t>E. coli</a:t>
                      </a:r>
                      <a:r>
                        <a:rPr lang="en-US" sz="1800" baseline="-25000">
                          <a:effectLst/>
                        </a:rPr>
                        <a:t> </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22</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18</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13</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solidFill>
                            <a:srgbClr val="FF0000"/>
                          </a:solidFill>
                          <a:effectLst/>
                        </a:rPr>
                        <a:t>1</a:t>
                      </a:r>
                      <a:endParaRPr lang="en-US" sz="2000" dirty="0">
                        <a:solidFill>
                          <a:srgbClr val="FF0000"/>
                        </a:solidFill>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29</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24</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19</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dirty="0">
                          <a:solidFill>
                            <a:srgbClr val="00B050"/>
                          </a:solidFill>
                          <a:effectLst/>
                        </a:rPr>
                        <a:t>0.6</a:t>
                      </a:r>
                      <a:endParaRPr lang="en-US" sz="2000" dirty="0">
                        <a:solidFill>
                          <a:srgbClr val="00B050"/>
                        </a:solidFill>
                        <a:effectLst/>
                        <a:latin typeface="Times New Roman"/>
                        <a:ea typeface="MS Mincho"/>
                      </a:endParaRPr>
                    </a:p>
                  </a:txBody>
                  <a:tcPr marL="68580" marR="68580" marT="0" marB="0"/>
                </a:tc>
              </a:tr>
              <a:tr h="390015">
                <a:tc>
                  <a:txBody>
                    <a:bodyPr/>
                    <a:lstStyle/>
                    <a:p>
                      <a:pPr algn="justLow">
                        <a:spcBef>
                          <a:spcPts val="100"/>
                        </a:spcBef>
                        <a:spcAft>
                          <a:spcPts val="100"/>
                        </a:spcAft>
                      </a:pPr>
                      <a:r>
                        <a:rPr lang="en-US" sz="1800">
                          <a:effectLst/>
                        </a:rPr>
                        <a:t>K. pneumoniae</a:t>
                      </a:r>
                      <a:endParaRPr lang="en-US" sz="1800">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20</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15</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10</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solidFill>
                            <a:srgbClr val="FF0000"/>
                          </a:solidFill>
                          <a:effectLst/>
                        </a:rPr>
                        <a:t>1</a:t>
                      </a:r>
                      <a:endParaRPr lang="en-US" sz="2000" dirty="0">
                        <a:solidFill>
                          <a:srgbClr val="FF0000"/>
                        </a:solidFill>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27</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22</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17</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dirty="0">
                          <a:solidFill>
                            <a:srgbClr val="00B050"/>
                          </a:solidFill>
                          <a:effectLst/>
                        </a:rPr>
                        <a:t>0.6</a:t>
                      </a:r>
                      <a:endParaRPr lang="en-US" sz="2000" dirty="0">
                        <a:solidFill>
                          <a:srgbClr val="00B050"/>
                        </a:solidFill>
                        <a:effectLst/>
                        <a:latin typeface="Times New Roman"/>
                        <a:ea typeface="MS Mincho"/>
                      </a:endParaRPr>
                    </a:p>
                  </a:txBody>
                  <a:tcPr marL="68580" marR="68580" marT="0" marB="0"/>
                </a:tc>
              </a:tr>
              <a:tr h="299492">
                <a:tc>
                  <a:txBody>
                    <a:bodyPr/>
                    <a:lstStyle/>
                    <a:p>
                      <a:pPr algn="justLow">
                        <a:spcBef>
                          <a:spcPts val="100"/>
                        </a:spcBef>
                        <a:spcAft>
                          <a:spcPts val="100"/>
                        </a:spcAft>
                      </a:pPr>
                      <a:r>
                        <a:rPr lang="en-US" sz="1800" dirty="0">
                          <a:solidFill>
                            <a:srgbClr val="FF0000"/>
                          </a:solidFill>
                          <a:effectLst/>
                        </a:rPr>
                        <a:t>P. mirabilis</a:t>
                      </a:r>
                      <a:endParaRPr lang="en-US" sz="1800" dirty="0">
                        <a:solidFill>
                          <a:srgbClr val="FF0000"/>
                        </a:solidFill>
                        <a:effectLst/>
                        <a:latin typeface="Times New Roman"/>
                        <a:ea typeface="MS Mincho"/>
                      </a:endParaRPr>
                    </a:p>
                  </a:txBody>
                  <a:tcPr marL="68580" marR="68580" marT="0" marB="0"/>
                </a:tc>
                <a:tc>
                  <a:txBody>
                    <a:bodyPr/>
                    <a:lstStyle/>
                    <a:p>
                      <a:pPr algn="ctr">
                        <a:spcBef>
                          <a:spcPts val="100"/>
                        </a:spcBef>
                        <a:spcAft>
                          <a:spcPts val="100"/>
                        </a:spcAft>
                      </a:pPr>
                      <a:r>
                        <a:rPr lang="en-US" sz="2000" b="1" dirty="0">
                          <a:solidFill>
                            <a:srgbClr val="FF0000"/>
                          </a:solidFill>
                          <a:effectLst/>
                        </a:rPr>
                        <a:t>30</a:t>
                      </a:r>
                      <a:endParaRPr lang="en-US" sz="2000" b="1" dirty="0">
                        <a:solidFill>
                          <a:srgbClr val="FF0000"/>
                        </a:solidFill>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23</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a:effectLst/>
                        </a:rPr>
                        <a:t>16</a:t>
                      </a:r>
                      <a:endParaRPr lang="en-US" sz="2000">
                        <a:effectLst/>
                        <a:latin typeface="Times New Roman"/>
                        <a:ea typeface="MS Mincho"/>
                      </a:endParaRPr>
                    </a:p>
                  </a:txBody>
                  <a:tcPr marL="68580" marR="68580" marT="0" marB="0"/>
                </a:tc>
                <a:tc>
                  <a:txBody>
                    <a:bodyPr/>
                    <a:lstStyle/>
                    <a:p>
                      <a:pPr algn="ctr">
                        <a:spcBef>
                          <a:spcPts val="100"/>
                        </a:spcBef>
                        <a:spcAft>
                          <a:spcPts val="100"/>
                        </a:spcAft>
                      </a:pPr>
                      <a:r>
                        <a:rPr lang="en-US" sz="2000" dirty="0">
                          <a:solidFill>
                            <a:srgbClr val="FF0000"/>
                          </a:solidFill>
                          <a:effectLst/>
                        </a:rPr>
                        <a:t>1</a:t>
                      </a:r>
                      <a:endParaRPr lang="en-US" sz="2000" dirty="0">
                        <a:solidFill>
                          <a:srgbClr val="FF0000"/>
                        </a:solidFill>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33</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28</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effectLst/>
                        </a:rPr>
                        <a:t>20</a:t>
                      </a:r>
                      <a:endParaRPr lang="en-US" sz="2000" dirty="0">
                        <a:effectLst/>
                        <a:latin typeface="Times New Roman"/>
                        <a:ea typeface="MS Mincho"/>
                      </a:endParaRPr>
                    </a:p>
                  </a:txBody>
                  <a:tcPr marL="68580" marR="68580" marT="0" marB="0"/>
                </a:tc>
                <a:tc>
                  <a:txBody>
                    <a:bodyPr/>
                    <a:lstStyle/>
                    <a:p>
                      <a:pPr algn="ctr">
                        <a:spcBef>
                          <a:spcPts val="100"/>
                        </a:spcBef>
                        <a:spcAft>
                          <a:spcPts val="100"/>
                        </a:spcAft>
                      </a:pPr>
                      <a:r>
                        <a:rPr lang="en-US" sz="2000" dirty="0">
                          <a:solidFill>
                            <a:srgbClr val="00B050"/>
                          </a:solidFill>
                          <a:effectLst/>
                        </a:rPr>
                        <a:t>0.6</a:t>
                      </a:r>
                      <a:endParaRPr lang="en-US" sz="2000" dirty="0">
                        <a:solidFill>
                          <a:srgbClr val="00B050"/>
                        </a:solidFill>
                        <a:effectLst/>
                        <a:latin typeface="Times New Roman"/>
                        <a:ea typeface="MS Mincho"/>
                      </a:endParaRPr>
                    </a:p>
                  </a:txBody>
                  <a:tcPr marL="68580" marR="68580" marT="0" marB="0"/>
                </a:tc>
              </a:tr>
              <a:tr h="2033228">
                <a:tc gridSpan="9">
                  <a:txBody>
                    <a:bodyPr/>
                    <a:lstStyle/>
                    <a:p>
                      <a:pPr marL="114300" indent="-114300" algn="justLow">
                        <a:spcBef>
                          <a:spcPts val="100"/>
                        </a:spcBef>
                        <a:spcAft>
                          <a:spcPts val="100"/>
                        </a:spcAft>
                      </a:pPr>
                      <a:r>
                        <a:rPr lang="en-US" sz="1800" dirty="0">
                          <a:effectLst/>
                        </a:rPr>
                        <a:t>a: The data are the rounded average of two trials, all microorganisms were resistant to DMSO. The parent </a:t>
                      </a:r>
                      <a:r>
                        <a:rPr lang="en-US" sz="1800" dirty="0" err="1" smtClean="0">
                          <a:effectLst/>
                        </a:rPr>
                        <a:t>ligand</a:t>
                      </a:r>
                      <a:r>
                        <a:rPr lang="en-US" sz="1800" baseline="0" dirty="0" smtClean="0">
                          <a:effectLst/>
                        </a:rPr>
                        <a:t> </a:t>
                      </a:r>
                      <a:r>
                        <a:rPr lang="en-US" sz="1800" dirty="0" err="1" smtClean="0">
                          <a:effectLst/>
                        </a:rPr>
                        <a:t>valproate</a:t>
                      </a:r>
                      <a:r>
                        <a:rPr lang="en-US" sz="1800" dirty="0" smtClean="0">
                          <a:effectLst/>
                        </a:rPr>
                        <a:t> </a:t>
                      </a:r>
                      <a:r>
                        <a:rPr lang="en-US" sz="1800" dirty="0">
                          <a:effectLst/>
                        </a:rPr>
                        <a:t>did not show anti-bacterial activity at 10 </a:t>
                      </a:r>
                      <a:r>
                        <a:rPr lang="en-US" sz="1800" dirty="0" err="1">
                          <a:effectLst/>
                        </a:rPr>
                        <a:t>mmol</a:t>
                      </a:r>
                      <a:r>
                        <a:rPr lang="en-US" sz="1800" dirty="0">
                          <a:effectLst/>
                        </a:rPr>
                        <a:t>/L. </a:t>
                      </a:r>
                    </a:p>
                    <a:p>
                      <a:pPr marL="114300" indent="-114300" algn="justLow">
                        <a:spcBef>
                          <a:spcPts val="100"/>
                        </a:spcBef>
                        <a:spcAft>
                          <a:spcPts val="100"/>
                        </a:spcAft>
                      </a:pPr>
                      <a:r>
                        <a:rPr lang="en-US" sz="1800" dirty="0">
                          <a:effectLst/>
                        </a:rPr>
                        <a:t>b: Inhibition zone diameter (mm) at three different concentrations 10, 5 and 2.5 </a:t>
                      </a:r>
                      <a:r>
                        <a:rPr lang="en-US" sz="1800" dirty="0" err="1">
                          <a:effectLst/>
                        </a:rPr>
                        <a:t>mmol</a:t>
                      </a:r>
                      <a:r>
                        <a:rPr lang="en-US" sz="1800" dirty="0">
                          <a:effectLst/>
                        </a:rPr>
                        <a:t>/L in DMSO. </a:t>
                      </a:r>
                    </a:p>
                    <a:p>
                      <a:pPr marL="114300" indent="-114300" algn="justLow">
                        <a:spcBef>
                          <a:spcPts val="100"/>
                        </a:spcBef>
                        <a:spcAft>
                          <a:spcPts val="100"/>
                        </a:spcAft>
                      </a:pPr>
                      <a:r>
                        <a:rPr lang="en-US" sz="1800" dirty="0">
                          <a:effectLst/>
                        </a:rPr>
                        <a:t>c: MIC: minimum inhibition concentration (</a:t>
                      </a:r>
                      <a:r>
                        <a:rPr lang="en-US" sz="1800" dirty="0" err="1">
                          <a:effectLst/>
                        </a:rPr>
                        <a:t>mmol</a:t>
                      </a:r>
                      <a:r>
                        <a:rPr lang="en-US" sz="1800" dirty="0">
                          <a:effectLst/>
                        </a:rPr>
                        <a:t>/L).</a:t>
                      </a:r>
                      <a:endParaRPr lang="en-US" sz="1800" dirty="0">
                        <a:effectLst/>
                        <a:latin typeface="Times New Roman"/>
                        <a:ea typeface="MS Mincho"/>
                      </a:endParaRPr>
                    </a:p>
                  </a:txBody>
                  <a:tcPr marL="68580" marR="68580" marT="0" marB="0"/>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r>
            </a:tbl>
          </a:graphicData>
        </a:graphic>
      </p:graphicFrame>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9</a:t>
            </a:fld>
            <a:endParaRPr lang="en-US"/>
          </a:p>
        </p:txBody>
      </p:sp>
      <p:sp>
        <p:nvSpPr>
          <p:cNvPr id="7" name="Rectangle 1"/>
          <p:cNvSpPr>
            <a:spLocks noChangeArrowheads="1"/>
          </p:cNvSpPr>
          <p:nvPr/>
        </p:nvSpPr>
        <p:spPr bwMode="auto">
          <a:xfrm>
            <a:off x="457200" y="381000"/>
            <a:ext cx="8458200" cy="7078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r" rtl="1" fontAlgn="base">
              <a:spcBef>
                <a:spcPct val="0"/>
              </a:spcBef>
              <a:spcAft>
                <a:spcPct val="0"/>
              </a:spcAft>
              <a:defRPr>
                <a:solidFill>
                  <a:schemeClr val="tx1"/>
                </a:solidFill>
                <a:latin typeface="Arial" pitchFamily="34" charset="0"/>
                <a:cs typeface="Arial" pitchFamily="34" charset="0"/>
              </a:defRPr>
            </a:lvl1pPr>
            <a:lvl2pPr algn="r" rtl="1" fontAlgn="base">
              <a:spcBef>
                <a:spcPct val="0"/>
              </a:spcBef>
              <a:spcAft>
                <a:spcPct val="0"/>
              </a:spcAft>
              <a:defRPr>
                <a:solidFill>
                  <a:schemeClr val="tx1"/>
                </a:solidFill>
                <a:latin typeface="Arial" pitchFamily="34" charset="0"/>
                <a:cs typeface="Arial" pitchFamily="34" charset="0"/>
              </a:defRPr>
            </a:lvl2pPr>
            <a:lvl3pPr algn="r" rtl="1" fontAlgn="base">
              <a:spcBef>
                <a:spcPct val="0"/>
              </a:spcBef>
              <a:spcAft>
                <a:spcPct val="0"/>
              </a:spcAft>
              <a:defRPr>
                <a:solidFill>
                  <a:schemeClr val="tx1"/>
                </a:solidFill>
                <a:latin typeface="Arial" pitchFamily="34" charset="0"/>
                <a:cs typeface="Arial" pitchFamily="34" charset="0"/>
              </a:defRPr>
            </a:lvl3pPr>
            <a:lvl4pPr algn="r" rtl="1" fontAlgn="base">
              <a:spcBef>
                <a:spcPct val="0"/>
              </a:spcBef>
              <a:spcAft>
                <a:spcPct val="0"/>
              </a:spcAft>
              <a:defRPr>
                <a:solidFill>
                  <a:schemeClr val="tx1"/>
                </a:solidFill>
                <a:latin typeface="Arial" pitchFamily="34" charset="0"/>
                <a:cs typeface="Arial" pitchFamily="34" charset="0"/>
              </a:defRPr>
            </a:lvl4pPr>
            <a:lvl5pPr algn="r" rtl="1" fontAlgn="base">
              <a:spcBef>
                <a:spcPct val="0"/>
              </a:spcBef>
              <a:spcAft>
                <a:spcPct val="0"/>
              </a:spcAft>
              <a:defRPr>
                <a:solidFill>
                  <a:schemeClr val="tx1"/>
                </a:solidFill>
                <a:latin typeface="Arial" pitchFamily="34" charset="0"/>
                <a:cs typeface="Arial" pitchFamily="34" charset="0"/>
              </a:defRPr>
            </a:lvl5pPr>
            <a:lvl6pPr algn="r" rtl="1" fontAlgn="base">
              <a:spcBef>
                <a:spcPct val="0"/>
              </a:spcBef>
              <a:spcAft>
                <a:spcPct val="0"/>
              </a:spcAft>
              <a:defRPr>
                <a:solidFill>
                  <a:schemeClr val="tx1"/>
                </a:solidFill>
                <a:latin typeface="Arial" pitchFamily="34" charset="0"/>
                <a:cs typeface="Arial" pitchFamily="34" charset="0"/>
              </a:defRPr>
            </a:lvl6pPr>
            <a:lvl7pPr algn="r" rtl="1" fontAlgn="base">
              <a:spcBef>
                <a:spcPct val="0"/>
              </a:spcBef>
              <a:spcAft>
                <a:spcPct val="0"/>
              </a:spcAft>
              <a:defRPr>
                <a:solidFill>
                  <a:schemeClr val="tx1"/>
                </a:solidFill>
                <a:latin typeface="Arial" pitchFamily="34" charset="0"/>
                <a:cs typeface="Arial" pitchFamily="34" charset="0"/>
              </a:defRPr>
            </a:lvl7pPr>
            <a:lvl8pPr algn="r" rtl="1" fontAlgn="base">
              <a:spcBef>
                <a:spcPct val="0"/>
              </a:spcBef>
              <a:spcAft>
                <a:spcPct val="0"/>
              </a:spcAft>
              <a:defRPr>
                <a:solidFill>
                  <a:schemeClr val="tx1"/>
                </a:solidFill>
                <a:latin typeface="Arial" pitchFamily="34" charset="0"/>
                <a:cs typeface="Arial" pitchFamily="34" charset="0"/>
              </a:defRPr>
            </a:lvl8pPr>
            <a:lvl9pPr algn="r" rtl="1"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altLang="he-IL" sz="20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Table 2</a:t>
            </a:r>
            <a:r>
              <a:rPr kumimoji="0" lang="en-US" altLang="he-IL"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altLang="he-IL" sz="20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In-vitro</a:t>
            </a:r>
            <a:r>
              <a:rPr kumimoji="0" lang="en-US" altLang="he-IL"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anti-bacterial activity data at different concentrations and the MIC values of </a:t>
            </a:r>
            <a:r>
              <a:rPr kumimoji="0" lang="en-US" altLang="he-IL"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complexes </a:t>
            </a:r>
            <a:r>
              <a:rPr kumimoji="0" lang="en-US" altLang="he-IL" sz="2000" b="1"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2</a:t>
            </a:r>
            <a:r>
              <a:rPr kumimoji="0" lang="en-US" altLang="he-IL" sz="20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a:t>
            </a:r>
            <a:r>
              <a:rPr kumimoji="0" lang="en-US" altLang="he-IL"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and </a:t>
            </a:r>
            <a:r>
              <a:rPr kumimoji="0" lang="en-US" altLang="he-IL" sz="2000" b="1" i="0" u="none" strike="noStrike" cap="none" normalizeH="0" baseline="0" dirty="0" smtClean="0">
                <a:ln>
                  <a:noFill/>
                </a:ln>
                <a:solidFill>
                  <a:srgbClr val="00B050"/>
                </a:solidFill>
                <a:effectLst/>
                <a:latin typeface="Times New Roman" pitchFamily="18" charset="0"/>
                <a:ea typeface="Calibri" pitchFamily="34" charset="0"/>
                <a:cs typeface="Times New Roman" pitchFamily="18" charset="0"/>
              </a:rPr>
              <a:t>1,10-phen</a:t>
            </a:r>
            <a:r>
              <a:rPr kumimoji="0" lang="en-US" altLang="he-IL" sz="2000" b="1" i="0" u="none" strike="noStrike" cap="none" normalizeH="0" baseline="30000" dirty="0" smtClean="0">
                <a:ln>
                  <a:noFill/>
                </a:ln>
                <a:solidFill>
                  <a:srgbClr val="00B050"/>
                </a:solidFill>
                <a:effectLst/>
                <a:latin typeface="Times New Roman" pitchFamily="18" charset="0"/>
                <a:ea typeface="Calibri" pitchFamily="34" charset="0"/>
                <a:cs typeface="Times New Roman" pitchFamily="18" charset="0"/>
              </a:rPr>
              <a:t>a</a:t>
            </a:r>
            <a:r>
              <a:rPr kumimoji="0" lang="en-US" altLang="he-IL"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en-US" altLang="he-IL" sz="20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3281556257"/>
      </p:ext>
    </p:extLst>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2133600" y="0"/>
          <a:ext cx="7010400" cy="3140969"/>
        </p:xfrm>
        <a:graphic>
          <a:graphicData uri="http://schemas.openxmlformats.org/drawingml/2006/chart">
            <c:chart xmlns:c="http://schemas.openxmlformats.org/drawingml/2006/chart" xmlns:r="http://schemas.openxmlformats.org/officeDocument/2006/relationships" r:id="rId3"/>
          </a:graphicData>
        </a:graphic>
      </p:graphicFrame>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sz="1800" dirty="0">
              <a:solidFill>
                <a:schemeClr val="tx1"/>
              </a:solidFill>
            </a:endParaRPr>
          </a:p>
        </p:txBody>
      </p:sp>
      <p:sp>
        <p:nvSpPr>
          <p:cNvPr id="5" name="Slide Number Placeholder 4"/>
          <p:cNvSpPr>
            <a:spLocks noGrp="1"/>
          </p:cNvSpPr>
          <p:nvPr>
            <p:ph type="sldNum" sz="quarter" idx="12"/>
          </p:nvPr>
        </p:nvSpPr>
        <p:spPr/>
        <p:txBody>
          <a:bodyPr>
            <a:normAutofit/>
          </a:bodyPr>
          <a:lstStyle/>
          <a:p>
            <a:fld id="{60AB0913-C181-4A77-8BE0-337AD27B087B}" type="slidenum">
              <a:rPr lang="en-US" smtClean="0"/>
              <a:pPr/>
              <a:t>10</a:t>
            </a:fld>
            <a:endParaRPr lang="en-US"/>
          </a:p>
        </p:txBody>
      </p:sp>
      <p:graphicFrame>
        <p:nvGraphicFramePr>
          <p:cNvPr id="7" name="Chart 6"/>
          <p:cNvGraphicFramePr/>
          <p:nvPr/>
        </p:nvGraphicFramePr>
        <p:xfrm>
          <a:off x="609600" y="3352800"/>
          <a:ext cx="8208912" cy="3096344"/>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381000" y="2895600"/>
            <a:ext cx="7488832" cy="369332"/>
          </a:xfrm>
          <a:prstGeom prst="rect">
            <a:avLst/>
          </a:prstGeom>
          <a:noFill/>
        </p:spPr>
        <p:txBody>
          <a:bodyPr wrap="square" rtlCol="0">
            <a:spAutoFit/>
          </a:bodyPr>
          <a:lstStyle/>
          <a:p>
            <a:pPr algn="ctr"/>
            <a:r>
              <a:rPr lang="en-US" b="1" dirty="0" smtClean="0"/>
              <a:t>Fig 1. </a:t>
            </a:r>
            <a:r>
              <a:rPr lang="en-US" dirty="0" smtClean="0"/>
              <a:t>Antibacterial activity of  </a:t>
            </a:r>
            <a:r>
              <a:rPr lang="en-US" dirty="0" smtClean="0">
                <a:solidFill>
                  <a:srgbClr val="FF0000"/>
                </a:solidFill>
              </a:rPr>
              <a:t>Complex </a:t>
            </a:r>
            <a:r>
              <a:rPr lang="en-US" b="1" dirty="0" smtClean="0">
                <a:solidFill>
                  <a:srgbClr val="FF0000"/>
                </a:solidFill>
              </a:rPr>
              <a:t>5</a:t>
            </a:r>
            <a:r>
              <a:rPr lang="en-US" b="1" dirty="0" smtClean="0"/>
              <a:t> </a:t>
            </a:r>
            <a:r>
              <a:rPr lang="en-US" dirty="0" smtClean="0"/>
              <a:t>at different concentrations.</a:t>
            </a:r>
            <a:endParaRPr lang="en-US" dirty="0"/>
          </a:p>
        </p:txBody>
      </p:sp>
      <p:sp>
        <p:nvSpPr>
          <p:cNvPr id="11" name="TextBox 10"/>
          <p:cNvSpPr txBox="1"/>
          <p:nvPr/>
        </p:nvSpPr>
        <p:spPr>
          <a:xfrm>
            <a:off x="304800" y="6096000"/>
            <a:ext cx="7634808" cy="369332"/>
          </a:xfrm>
          <a:prstGeom prst="rect">
            <a:avLst/>
          </a:prstGeom>
          <a:noFill/>
        </p:spPr>
        <p:txBody>
          <a:bodyPr wrap="square" rtlCol="0">
            <a:spAutoFit/>
          </a:bodyPr>
          <a:lstStyle/>
          <a:p>
            <a:pPr algn="ctr"/>
            <a:r>
              <a:rPr lang="en-US" b="1" dirty="0" smtClean="0"/>
              <a:t>Fig 2. </a:t>
            </a:r>
            <a:r>
              <a:rPr lang="en-US" dirty="0" smtClean="0"/>
              <a:t>Antibacterial activity of </a:t>
            </a:r>
            <a:r>
              <a:rPr lang="en-US" dirty="0" smtClean="0">
                <a:solidFill>
                  <a:srgbClr val="FF0000"/>
                </a:solidFill>
              </a:rPr>
              <a:t>2,9-dmphen</a:t>
            </a:r>
            <a:r>
              <a:rPr lang="en-US" dirty="0" smtClean="0"/>
              <a:t> at different concentrations.</a:t>
            </a:r>
          </a:p>
        </p:txBody>
      </p:sp>
      <p:sp>
        <p:nvSpPr>
          <p:cNvPr id="12" name="Action Button: Custom 11">
            <a:hlinkClick r:id="rId5" action="ppaction://hlinksldjump" highlightClick="1"/>
          </p:cNvPr>
          <p:cNvSpPr/>
          <p:nvPr/>
        </p:nvSpPr>
        <p:spPr>
          <a:xfrm>
            <a:off x="7812360" y="6093296"/>
            <a:ext cx="648072" cy="620688"/>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MIC</a:t>
            </a:r>
            <a:endParaRPr lang="en-US" dirty="0">
              <a:solidFill>
                <a:schemeClr val="tx1"/>
              </a:solidFill>
            </a:endParaRPr>
          </a:p>
        </p:txBody>
      </p:sp>
      <p:pic>
        <p:nvPicPr>
          <p:cNvPr id="9" name="Content Placeholder 5"/>
          <p:cNvPicPr>
            <a:picLocks/>
          </p:cNvPicPr>
          <p:nvPr/>
        </p:nvPicPr>
        <p:blipFill>
          <a:blip r:embed="rId6" cstate="print"/>
          <a:srcRect l="10855" r="13159"/>
          <a:stretch>
            <a:fillRect/>
          </a:stretch>
        </p:blipFill>
        <p:spPr bwMode="auto">
          <a:xfrm>
            <a:off x="0" y="228600"/>
            <a:ext cx="2514600" cy="2667000"/>
          </a:xfrm>
          <a:prstGeom prst="rect">
            <a:avLst/>
          </a:prstGeom>
          <a:noFill/>
        </p:spPr>
      </p:pic>
      <p:sp>
        <p:nvSpPr>
          <p:cNvPr id="13" name="مستطيل 12"/>
          <p:cNvSpPr/>
          <p:nvPr/>
        </p:nvSpPr>
        <p:spPr>
          <a:xfrm>
            <a:off x="685800" y="2286000"/>
            <a:ext cx="292068" cy="369332"/>
          </a:xfrm>
          <a:prstGeom prst="rect">
            <a:avLst/>
          </a:prstGeom>
        </p:spPr>
        <p:txBody>
          <a:bodyPr wrap="none">
            <a:spAutoFit/>
          </a:bodyPr>
          <a:lstStyle/>
          <a:p>
            <a:r>
              <a:rPr lang="en-US" b="1" dirty="0" smtClean="0"/>
              <a:t>5</a:t>
            </a:r>
            <a:endParaRPr lang="en-US" dirty="0"/>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381000" y="381000"/>
          <a:ext cx="8458200" cy="4824536"/>
        </p:xfrm>
        <a:graphic>
          <a:graphicData uri="http://schemas.openxmlformats.org/drawingml/2006/chart">
            <c:chart xmlns:c="http://schemas.openxmlformats.org/drawingml/2006/chart" xmlns:r="http://schemas.openxmlformats.org/officeDocument/2006/relationships" r:id="rId3"/>
          </a:graphicData>
        </a:graphic>
      </p:graphicFrame>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normAutofit/>
          </a:bodyPr>
          <a:lstStyle/>
          <a:p>
            <a:fld id="{60AB0913-C181-4A77-8BE0-337AD27B087B}" type="slidenum">
              <a:rPr lang="en-US" smtClean="0"/>
              <a:pPr/>
              <a:t>11</a:t>
            </a:fld>
            <a:endParaRPr lang="en-US"/>
          </a:p>
        </p:txBody>
      </p:sp>
      <p:sp>
        <p:nvSpPr>
          <p:cNvPr id="8" name="Action Button: Return 7">
            <a:hlinkClick r:id="" action="ppaction://noaction" highlightClick="1"/>
          </p:cNvPr>
          <p:cNvSpPr/>
          <p:nvPr/>
        </p:nvSpPr>
        <p:spPr>
          <a:xfrm>
            <a:off x="7452320" y="6165304"/>
            <a:ext cx="576064" cy="504056"/>
          </a:xfrm>
          <a:prstGeom prst="actionButtonRetur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143000" y="5029200"/>
            <a:ext cx="5344616" cy="369332"/>
          </a:xfrm>
          <a:prstGeom prst="rect">
            <a:avLst/>
          </a:prstGeom>
          <a:noFill/>
        </p:spPr>
        <p:txBody>
          <a:bodyPr wrap="square" rtlCol="0">
            <a:spAutoFit/>
          </a:bodyPr>
          <a:lstStyle/>
          <a:p>
            <a:r>
              <a:rPr lang="en-US" b="1" dirty="0" smtClean="0"/>
              <a:t>Fig 3.  </a:t>
            </a:r>
            <a:r>
              <a:rPr lang="en-US" dirty="0" smtClean="0"/>
              <a:t>MIC  values of complex </a:t>
            </a:r>
            <a:r>
              <a:rPr lang="en-US" b="1" dirty="0" smtClean="0"/>
              <a:t>5 </a:t>
            </a:r>
            <a:r>
              <a:rPr lang="en-US" dirty="0" smtClean="0"/>
              <a:t>and 2,9-dmphen</a:t>
            </a:r>
            <a:endParaRPr lang="en-US" dirty="0"/>
          </a:p>
        </p:txBody>
      </p:sp>
      <p:sp>
        <p:nvSpPr>
          <p:cNvPr id="117761" name="Rectangle 1"/>
          <p:cNvSpPr>
            <a:spLocks noChangeArrowheads="1"/>
          </p:cNvSpPr>
          <p:nvPr/>
        </p:nvSpPr>
        <p:spPr bwMode="auto">
          <a:xfrm>
            <a:off x="0" y="5562600"/>
            <a:ext cx="9144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err="1" smtClean="0">
                <a:ln>
                  <a:noFill/>
                </a:ln>
                <a:solidFill>
                  <a:schemeClr val="tx1"/>
                </a:solidFill>
                <a:effectLst/>
                <a:latin typeface="Arial" pitchFamily="34" charset="0"/>
                <a:ea typeface="Times New Roman" pitchFamily="18" charset="0"/>
                <a:cs typeface="Miriam" pitchFamily="2" charset="-79"/>
              </a:rPr>
              <a:t>Darweesh</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M.;</a:t>
            </a:r>
            <a:r>
              <a:rPr kumimoji="0" lang="de-DE" sz="14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Abu Ali</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H</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a:t>
            </a:r>
            <a:r>
              <a:rPr kumimoji="0" lang="en-US" sz="1400" b="0" i="0" u="none" strike="noStrike" cap="none" normalizeH="0" baseline="0" dirty="0" err="1" smtClean="0">
                <a:ln>
                  <a:noFill/>
                </a:ln>
                <a:solidFill>
                  <a:schemeClr val="tx1"/>
                </a:solidFill>
                <a:effectLst/>
                <a:latin typeface="Arial" pitchFamily="34" charset="0"/>
                <a:ea typeface="Times New Roman" pitchFamily="18" charset="0"/>
                <a:cs typeface="Miriam" pitchFamily="2" charset="-79"/>
              </a:rPr>
              <a:t>Rappocciolo</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E.;</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a:t>
            </a:r>
            <a:r>
              <a:rPr kumimoji="0" lang="en-US" sz="1400" b="0" i="0" u="none" strike="noStrike" cap="none" normalizeH="0" baseline="0" dirty="0" err="1" smtClean="0">
                <a:ln>
                  <a:noFill/>
                </a:ln>
                <a:solidFill>
                  <a:schemeClr val="tx1"/>
                </a:solidFill>
                <a:effectLst/>
                <a:latin typeface="Arial" pitchFamily="34" charset="0"/>
                <a:ea typeface="Times New Roman" pitchFamily="18" charset="0"/>
                <a:cs typeface="Miriam" pitchFamily="2" charset="-79"/>
              </a:rPr>
              <a:t>Abuhijleh</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A. </a:t>
            </a:r>
            <a:r>
              <a:rPr kumimoji="0" lang="en-US" sz="1400" b="0" i="0" u="none" strike="noStrike" cap="none" normalizeH="0" baseline="0" dirty="0" err="1" smtClean="0">
                <a:ln>
                  <a:noFill/>
                </a:ln>
                <a:solidFill>
                  <a:schemeClr val="tx1"/>
                </a:solidFill>
                <a:effectLst/>
                <a:latin typeface="Arial" pitchFamily="34" charset="0"/>
                <a:ea typeface="Times New Roman" pitchFamily="18" charset="0"/>
                <a:cs typeface="Miriam" pitchFamily="2" charset="-79"/>
              </a:rPr>
              <a:t>Latif</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a:t>
            </a:r>
            <a:r>
              <a:rPr kumimoji="0" lang="en-US" sz="1400" b="0" i="0" u="none" strike="noStrike" cap="none" normalizeH="0" baseline="0" dirty="0" err="1" smtClean="0">
                <a:ln>
                  <a:noFill/>
                </a:ln>
                <a:solidFill>
                  <a:schemeClr val="tx1"/>
                </a:solidFill>
                <a:effectLst/>
                <a:latin typeface="Arial" pitchFamily="34" charset="0"/>
                <a:ea typeface="Times New Roman" pitchFamily="18" charset="0"/>
                <a:cs typeface="Miriam" pitchFamily="2" charset="-79"/>
              </a:rPr>
              <a:t>Akkawi</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M.; </a:t>
            </a:r>
            <a:r>
              <a:rPr kumimoji="0" lang="en-US" sz="1400" b="0" i="0" u="none" strike="noStrike" cap="none" normalizeH="0" baseline="0" dirty="0" err="1" smtClean="0">
                <a:ln>
                  <a:noFill/>
                </a:ln>
                <a:solidFill>
                  <a:schemeClr val="tx1"/>
                </a:solidFill>
                <a:effectLst/>
                <a:latin typeface="Arial" pitchFamily="34" charset="0"/>
                <a:ea typeface="Times New Roman" pitchFamily="18" charset="0"/>
                <a:cs typeface="Miriam" pitchFamily="2" charset="-79"/>
              </a:rPr>
              <a:t>Jaber</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S.; Maloul, S.; Hussein, Y.</a:t>
            </a:r>
          </a:p>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E. J. Med. Chem.</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2014</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82</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152.</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2700" i="1" dirty="0" smtClean="0"/>
              <a:t>In-vitro</a:t>
            </a:r>
            <a:r>
              <a:rPr lang="en-US" sz="2700" dirty="0" smtClean="0"/>
              <a:t> testing for anti-malarial activity using Semi-Quantitative method</a:t>
            </a:r>
          </a:p>
        </p:txBody>
      </p:sp>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12</a:t>
            </a:fld>
            <a:endParaRPr lang="en-US"/>
          </a:p>
        </p:txBody>
      </p:sp>
      <p:sp>
        <p:nvSpPr>
          <p:cNvPr id="75777" name="Rectangle 1"/>
          <p:cNvSpPr>
            <a:spLocks noChangeArrowheads="1"/>
          </p:cNvSpPr>
          <p:nvPr/>
        </p:nvSpPr>
        <p:spPr bwMode="auto">
          <a:xfrm>
            <a:off x="228600" y="4724400"/>
            <a:ext cx="87630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ea typeface="Calibri" pitchFamily="34" charset="0"/>
                <a:cs typeface="Times New Roman" pitchFamily="18" charset="0"/>
              </a:rPr>
              <a:t>Fig. 4</a:t>
            </a:r>
            <a:r>
              <a:rPr kumimoji="0" lang="en-US" b="0" i="0" u="none" strike="noStrike" cap="none" normalizeH="0" baseline="0" dirty="0" smtClean="0">
                <a:ln>
                  <a:noFill/>
                </a:ln>
                <a:solidFill>
                  <a:schemeClr val="tx1"/>
                </a:solidFill>
                <a:effectLst/>
                <a:ea typeface="Calibri" pitchFamily="34" charset="0"/>
                <a:cs typeface="Times New Roman" pitchFamily="18" charset="0"/>
              </a:rPr>
              <a:t>: Column diagram representing Semi-Quantitative test results of potential anti-malarial drugs </a:t>
            </a:r>
            <a:r>
              <a:rPr kumimoji="0" lang="en-US" b="0" i="0" u="none" strike="noStrike" cap="none" normalizeH="0" baseline="0" dirty="0" smtClean="0">
                <a:ln>
                  <a:noFill/>
                </a:ln>
                <a:solidFill>
                  <a:srgbClr val="FF0000"/>
                </a:solidFill>
                <a:effectLst/>
                <a:ea typeface="Calibri" pitchFamily="34" charset="0"/>
                <a:cs typeface="Times New Roman" pitchFamily="18" charset="0"/>
              </a:rPr>
              <a:t>(complex 5): Zn(</a:t>
            </a:r>
            <a:r>
              <a:rPr kumimoji="0" lang="en-US" b="0" i="0" u="none" strike="noStrike" cap="none" normalizeH="0" baseline="0" dirty="0" err="1" smtClean="0">
                <a:ln>
                  <a:noFill/>
                </a:ln>
                <a:solidFill>
                  <a:srgbClr val="FF0000"/>
                </a:solidFill>
                <a:effectLst/>
                <a:ea typeface="Calibri" pitchFamily="34" charset="0"/>
                <a:cs typeface="Times New Roman" pitchFamily="18" charset="0"/>
              </a:rPr>
              <a:t>valp</a:t>
            </a:r>
            <a:r>
              <a:rPr kumimoji="0" lang="en-US" b="0" i="0" u="none" strike="noStrike" cap="none" normalizeH="0" baseline="0" dirty="0" smtClean="0">
                <a:ln>
                  <a:noFill/>
                </a:ln>
                <a:solidFill>
                  <a:srgbClr val="FF0000"/>
                </a:solidFill>
                <a:effectLst/>
                <a:ea typeface="Calibri" pitchFamily="34" charset="0"/>
                <a:cs typeface="Times New Roman" pitchFamily="18" charset="0"/>
              </a:rPr>
              <a:t>)</a:t>
            </a:r>
            <a:r>
              <a:rPr kumimoji="0" lang="en-US" b="0" i="0" u="none" strike="noStrike" cap="none" normalizeH="0" baseline="-30000" dirty="0" smtClean="0">
                <a:ln>
                  <a:noFill/>
                </a:ln>
                <a:solidFill>
                  <a:srgbClr val="FF0000"/>
                </a:solidFill>
                <a:effectLst/>
                <a:ea typeface="Calibri" pitchFamily="34" charset="0"/>
                <a:cs typeface="Times New Roman" pitchFamily="18" charset="0"/>
              </a:rPr>
              <a:t>2</a:t>
            </a:r>
            <a:r>
              <a:rPr kumimoji="0" lang="en-US" b="0" i="0" u="none" strike="noStrike" cap="none" normalizeH="0" baseline="0" dirty="0" smtClean="0">
                <a:ln>
                  <a:noFill/>
                </a:ln>
                <a:solidFill>
                  <a:srgbClr val="FF0000"/>
                </a:solidFill>
                <a:effectLst/>
                <a:ea typeface="Calibri" pitchFamily="34" charset="0"/>
                <a:cs typeface="Times New Roman" pitchFamily="18" charset="0"/>
              </a:rPr>
              <a:t>-2,9-dimethyl-1,10-phenanthroline,</a:t>
            </a:r>
            <a:r>
              <a:rPr kumimoji="0" lang="en-US" b="0" i="0" u="none" strike="noStrike" cap="none" normalizeH="0" baseline="0" dirty="0" smtClean="0">
                <a:ln>
                  <a:noFill/>
                </a:ln>
                <a:solidFill>
                  <a:schemeClr val="tx1"/>
                </a:solidFill>
                <a:effectLst/>
                <a:ea typeface="Calibri" pitchFamily="34" charset="0"/>
                <a:cs typeface="Times New Roman" pitchFamily="18" charset="0"/>
              </a:rPr>
              <a:t> </a:t>
            </a:r>
            <a:r>
              <a:rPr kumimoji="0" lang="en-US" b="0" i="0" u="none" strike="noStrike" cap="none" normalizeH="0" baseline="0" dirty="0" smtClean="0">
                <a:ln>
                  <a:noFill/>
                </a:ln>
                <a:solidFill>
                  <a:schemeClr val="accent1"/>
                </a:solidFill>
                <a:effectLst/>
                <a:ea typeface="Calibri" pitchFamily="34" charset="0"/>
                <a:cs typeface="Times New Roman" pitchFamily="18" charset="0"/>
              </a:rPr>
              <a:t>(compound B): Zn(</a:t>
            </a:r>
            <a:r>
              <a:rPr kumimoji="0" lang="en-US" b="0" i="0" u="none" strike="noStrike" cap="none" normalizeH="0" baseline="0" dirty="0" err="1" smtClean="0">
                <a:ln>
                  <a:noFill/>
                </a:ln>
                <a:solidFill>
                  <a:schemeClr val="accent1"/>
                </a:solidFill>
                <a:effectLst/>
                <a:ea typeface="Calibri" pitchFamily="34" charset="0"/>
                <a:cs typeface="Times New Roman" pitchFamily="18" charset="0"/>
              </a:rPr>
              <a:t>valp</a:t>
            </a:r>
            <a:r>
              <a:rPr kumimoji="0" lang="en-US" b="0" i="0" u="none" strike="noStrike" cap="none" normalizeH="0" baseline="0" dirty="0" smtClean="0">
                <a:ln>
                  <a:noFill/>
                </a:ln>
                <a:solidFill>
                  <a:schemeClr val="accent1"/>
                </a:solidFill>
                <a:effectLst/>
                <a:ea typeface="Calibri" pitchFamily="34" charset="0"/>
                <a:cs typeface="Times New Roman" pitchFamily="18" charset="0"/>
              </a:rPr>
              <a:t>)1,10-phenanthroline,</a:t>
            </a:r>
            <a:r>
              <a:rPr kumimoji="0" lang="en-US" b="0" i="0" u="none" strike="noStrike" cap="none" normalizeH="0" baseline="0" dirty="0" smtClean="0">
                <a:ln>
                  <a:noFill/>
                </a:ln>
                <a:solidFill>
                  <a:schemeClr val="tx1"/>
                </a:solidFill>
                <a:effectLst/>
                <a:ea typeface="Calibri" pitchFamily="34" charset="0"/>
                <a:cs typeface="Times New Roman" pitchFamily="18" charset="0"/>
              </a:rPr>
              <a:t> and </a:t>
            </a:r>
            <a:r>
              <a:rPr kumimoji="0" lang="en-US" b="0" i="0" u="none" strike="noStrike" cap="none" normalizeH="0" baseline="0" dirty="0" smtClean="0">
                <a:ln>
                  <a:noFill/>
                </a:ln>
                <a:solidFill>
                  <a:srgbClr val="00B050"/>
                </a:solidFill>
                <a:effectLst/>
                <a:ea typeface="Calibri" pitchFamily="34" charset="0"/>
                <a:cs typeface="Times New Roman" pitchFamily="18" charset="0"/>
              </a:rPr>
              <a:t>(compound C): 1,10-phenanthroline, </a:t>
            </a:r>
            <a:r>
              <a:rPr kumimoji="0" lang="en-US" b="0" i="0" u="none" strike="noStrike" cap="none" normalizeH="0" baseline="0" dirty="0" smtClean="0">
                <a:ln>
                  <a:noFill/>
                </a:ln>
                <a:solidFill>
                  <a:schemeClr val="tx1"/>
                </a:solidFill>
                <a:effectLst/>
                <a:ea typeface="Calibri" pitchFamily="34" charset="0"/>
                <a:cs typeface="Times New Roman" pitchFamily="18" charset="0"/>
              </a:rPr>
              <a:t>compared to </a:t>
            </a:r>
            <a:r>
              <a:rPr kumimoji="0" lang="en-US" b="0" i="0" u="none" strike="noStrike" cap="none" normalizeH="0" baseline="0" dirty="0" err="1" smtClean="0">
                <a:ln>
                  <a:noFill/>
                </a:ln>
                <a:solidFill>
                  <a:srgbClr val="FF0000"/>
                </a:solidFill>
                <a:effectLst/>
                <a:ea typeface="Calibri" pitchFamily="34" charset="0"/>
                <a:cs typeface="Times New Roman" pitchFamily="18" charset="0"/>
              </a:rPr>
              <a:t>Chloroquine</a:t>
            </a:r>
            <a:r>
              <a:rPr kumimoji="0" lang="en-US" b="0" i="0" u="none" strike="noStrike" cap="none" normalizeH="0" baseline="0" dirty="0" smtClean="0">
                <a:ln>
                  <a:noFill/>
                </a:ln>
                <a:solidFill>
                  <a:schemeClr val="tx1"/>
                </a:solidFill>
                <a:effectLst/>
                <a:ea typeface="Calibri" pitchFamily="34" charset="0"/>
                <a:cs typeface="Times New Roman" pitchFamily="18" charset="0"/>
              </a:rPr>
              <a:t>,</a:t>
            </a:r>
            <a:r>
              <a:rPr kumimoji="0" lang="en-US" b="0" i="0" u="none" strike="noStrike" cap="none" normalizeH="0" dirty="0" smtClean="0">
                <a:ln>
                  <a:noFill/>
                </a:ln>
                <a:solidFill>
                  <a:schemeClr val="tx1"/>
                </a:solidFill>
                <a:effectLst/>
                <a:ea typeface="Calibri" pitchFamily="34" charset="0"/>
                <a:cs typeface="Times New Roman" pitchFamily="18" charset="0"/>
              </a:rPr>
              <a:t> </a:t>
            </a:r>
            <a:r>
              <a:rPr kumimoji="0" lang="en-US" b="0" i="0" u="none" strike="noStrike" cap="none" normalizeH="0" baseline="0" dirty="0" smtClean="0">
                <a:ln>
                  <a:noFill/>
                </a:ln>
                <a:solidFill>
                  <a:schemeClr val="tx1"/>
                </a:solidFill>
                <a:effectLst/>
                <a:ea typeface="Calibri" pitchFamily="34" charset="0"/>
                <a:cs typeface="Times New Roman" pitchFamily="18" charset="0"/>
              </a:rPr>
              <a:t>(CQ) and </a:t>
            </a:r>
            <a:r>
              <a:rPr kumimoji="0" lang="en-US" b="0" i="0" u="none" strike="noStrike" cap="none" normalizeH="0" baseline="0" dirty="0" err="1" smtClean="0">
                <a:ln>
                  <a:noFill/>
                </a:ln>
                <a:solidFill>
                  <a:srgbClr val="FF0000"/>
                </a:solidFill>
                <a:effectLst/>
                <a:ea typeface="Calibri" pitchFamily="34" charset="0"/>
                <a:cs typeface="Times New Roman" pitchFamily="18" charset="0"/>
              </a:rPr>
              <a:t>Amodiaquine</a:t>
            </a:r>
            <a:r>
              <a:rPr kumimoji="0" lang="en-US" b="0" i="0" u="none" strike="noStrike" cap="none" normalizeH="0" baseline="0" dirty="0" smtClean="0">
                <a:ln>
                  <a:noFill/>
                </a:ln>
                <a:solidFill>
                  <a:schemeClr val="tx1"/>
                </a:solidFill>
                <a:effectLst/>
                <a:ea typeface="Calibri" pitchFamily="34" charset="0"/>
                <a:cs typeface="Times New Roman" pitchFamily="18" charset="0"/>
              </a:rPr>
              <a:t>, (AQ) as positive controls (0.1 mg/ml) while water and DMSO used as negative controls,  absorption is inversely proportional to drugs efficiency, the lower the absorption is, the drug is considered to be more efficient</a:t>
            </a:r>
            <a:endParaRPr kumimoji="0" lang="en-US" b="0" i="0" u="none" strike="noStrike" cap="none" normalizeH="0" baseline="0" dirty="0" smtClean="0">
              <a:ln>
                <a:noFill/>
              </a:ln>
              <a:solidFill>
                <a:schemeClr val="tx1"/>
              </a:solidFill>
              <a:effectLst/>
              <a:cs typeface="Arial" pitchFamily="34" charset="0"/>
            </a:endParaRPr>
          </a:p>
        </p:txBody>
      </p:sp>
      <p:pic>
        <p:nvPicPr>
          <p:cNvPr id="7" name="Content Placeholder 5"/>
          <p:cNvPicPr>
            <a:picLocks/>
          </p:cNvPicPr>
          <p:nvPr/>
        </p:nvPicPr>
        <p:blipFill>
          <a:blip r:embed="rId2" cstate="print"/>
          <a:srcRect l="10855" r="13159"/>
          <a:stretch>
            <a:fillRect/>
          </a:stretch>
        </p:blipFill>
        <p:spPr bwMode="auto">
          <a:xfrm>
            <a:off x="152400" y="990600"/>
            <a:ext cx="2514600" cy="3048000"/>
          </a:xfrm>
          <a:prstGeom prst="rect">
            <a:avLst/>
          </a:prstGeom>
          <a:noFill/>
        </p:spPr>
      </p:pic>
      <p:sp>
        <p:nvSpPr>
          <p:cNvPr id="8" name="Rectangle 7"/>
          <p:cNvSpPr/>
          <p:nvPr/>
        </p:nvSpPr>
        <p:spPr>
          <a:xfrm>
            <a:off x="838200" y="3505200"/>
            <a:ext cx="457200" cy="369332"/>
          </a:xfrm>
          <a:prstGeom prst="rect">
            <a:avLst/>
          </a:prstGeom>
        </p:spPr>
        <p:txBody>
          <a:bodyPr wrap="square">
            <a:spAutoFit/>
          </a:bodyPr>
          <a:lstStyle/>
          <a:p>
            <a:r>
              <a:rPr lang="en-US" b="1" dirty="0" smtClean="0">
                <a:solidFill>
                  <a:srgbClr val="FF0000"/>
                </a:solidFill>
                <a:ea typeface="Calibri" pitchFamily="34" charset="0"/>
                <a:cs typeface="Times New Roman" pitchFamily="18" charset="0"/>
              </a:rPr>
              <a:t>5</a:t>
            </a:r>
            <a:endParaRPr lang="en-US" b="1" dirty="0"/>
          </a:p>
        </p:txBody>
      </p:sp>
      <p:pic>
        <p:nvPicPr>
          <p:cNvPr id="107521" name="Picture 1" descr="C:\Users\DELL\Downloads\صورة1.png"/>
          <p:cNvPicPr>
            <a:picLocks noChangeAspect="1" noChangeArrowheads="1"/>
          </p:cNvPicPr>
          <p:nvPr/>
        </p:nvPicPr>
        <p:blipFill>
          <a:blip r:embed="rId3"/>
          <a:srcRect/>
          <a:stretch>
            <a:fillRect/>
          </a:stretch>
        </p:blipFill>
        <p:spPr bwMode="auto">
          <a:xfrm>
            <a:off x="2662237" y="990600"/>
            <a:ext cx="6253163" cy="373380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19200" y="533400"/>
            <a:ext cx="6553200" cy="3984022"/>
          </a:xfrm>
          <a:prstGeom prst="rect">
            <a:avLst/>
          </a:prstGeom>
          <a:noFill/>
        </p:spPr>
      </p:pic>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13</a:t>
            </a:fld>
            <a:endParaRPr lang="en-US"/>
          </a:p>
        </p:txBody>
      </p:sp>
      <p:sp>
        <p:nvSpPr>
          <p:cNvPr id="98305" name="Rectangle 1"/>
          <p:cNvSpPr>
            <a:spLocks noChangeArrowheads="1"/>
          </p:cNvSpPr>
          <p:nvPr/>
        </p:nvSpPr>
        <p:spPr bwMode="auto">
          <a:xfrm>
            <a:off x="152400" y="4572000"/>
            <a:ext cx="89916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n-US" b="1" i="0" u="none" strike="noStrike" cap="none" normalizeH="0" baseline="0" dirty="0" smtClean="0">
                <a:ln>
                  <a:noFill/>
                </a:ln>
                <a:solidFill>
                  <a:schemeClr val="tx1"/>
                </a:solidFill>
                <a:effectLst/>
                <a:ea typeface="Calibri" pitchFamily="34" charset="0"/>
                <a:cs typeface="Times New Roman" pitchFamily="18" charset="0"/>
              </a:rPr>
              <a:t>Fig. 5</a:t>
            </a:r>
            <a:r>
              <a:rPr kumimoji="0" lang="en-US" b="0" i="0" u="none" strike="noStrike" cap="none" normalizeH="0" baseline="0" dirty="0" smtClean="0">
                <a:ln>
                  <a:noFill/>
                </a:ln>
                <a:solidFill>
                  <a:schemeClr val="tx1"/>
                </a:solidFill>
                <a:effectLst/>
                <a:ea typeface="Calibri" pitchFamily="34" charset="0"/>
                <a:cs typeface="Times New Roman" pitchFamily="18" charset="0"/>
              </a:rPr>
              <a:t>: Column diagram representing the efficiency of the complex,</a:t>
            </a:r>
            <a:r>
              <a:rPr kumimoji="0" lang="en-US" b="0" i="0" u="none" strike="noStrike" cap="none" normalizeH="0" dirty="0" smtClean="0">
                <a:ln>
                  <a:noFill/>
                </a:ln>
                <a:solidFill>
                  <a:schemeClr val="tx1"/>
                </a:solidFill>
                <a:effectLst/>
                <a:ea typeface="Calibri" pitchFamily="34" charset="0"/>
                <a:cs typeface="Times New Roman" pitchFamily="18" charset="0"/>
              </a:rPr>
              <a:t> </a:t>
            </a:r>
            <a:r>
              <a:rPr kumimoji="0" lang="en-US" b="1" i="0" u="none" strike="noStrike" cap="none" normalizeH="0" baseline="0" dirty="0" smtClean="0">
                <a:ln>
                  <a:noFill/>
                </a:ln>
                <a:solidFill>
                  <a:srgbClr val="FF0000"/>
                </a:solidFill>
                <a:effectLst/>
                <a:ea typeface="Calibri" pitchFamily="34" charset="0"/>
                <a:cs typeface="Times New Roman" pitchFamily="18" charset="0"/>
              </a:rPr>
              <a:t>Zn(</a:t>
            </a:r>
            <a:r>
              <a:rPr kumimoji="0" lang="en-US" b="1" i="0" u="none" strike="noStrike" cap="none" normalizeH="0" baseline="0" dirty="0" err="1" smtClean="0">
                <a:ln>
                  <a:noFill/>
                </a:ln>
                <a:solidFill>
                  <a:srgbClr val="FF0000"/>
                </a:solidFill>
                <a:effectLst/>
                <a:ea typeface="Calibri" pitchFamily="34" charset="0"/>
                <a:cs typeface="Times New Roman" pitchFamily="18" charset="0"/>
              </a:rPr>
              <a:t>valp</a:t>
            </a:r>
            <a:r>
              <a:rPr kumimoji="0" lang="en-US" b="1" i="0" u="none" strike="noStrike" cap="none" normalizeH="0" baseline="0" dirty="0" smtClean="0">
                <a:ln>
                  <a:noFill/>
                </a:ln>
                <a:solidFill>
                  <a:srgbClr val="FF0000"/>
                </a:solidFill>
                <a:effectLst/>
                <a:ea typeface="Calibri" pitchFamily="34" charset="0"/>
                <a:cs typeface="Times New Roman" pitchFamily="18" charset="0"/>
              </a:rPr>
              <a:t>)</a:t>
            </a:r>
            <a:r>
              <a:rPr kumimoji="0" lang="en-US" b="1" i="0" u="none" strike="noStrike" cap="none" normalizeH="0" baseline="-30000" dirty="0" smtClean="0">
                <a:ln>
                  <a:noFill/>
                </a:ln>
                <a:solidFill>
                  <a:srgbClr val="FF0000"/>
                </a:solidFill>
                <a:effectLst/>
                <a:ea typeface="Calibri" pitchFamily="34" charset="0"/>
                <a:cs typeface="Times New Roman" pitchFamily="18" charset="0"/>
              </a:rPr>
              <a:t>2</a:t>
            </a:r>
            <a:r>
              <a:rPr kumimoji="0" lang="en-US" b="1" i="0" u="none" strike="noStrike" cap="none" normalizeH="0" baseline="0" dirty="0" smtClean="0">
                <a:ln>
                  <a:noFill/>
                </a:ln>
                <a:solidFill>
                  <a:srgbClr val="FF0000"/>
                </a:solidFill>
                <a:effectLst/>
                <a:ea typeface="Calibri" pitchFamily="34" charset="0"/>
                <a:cs typeface="Times New Roman" pitchFamily="18" charset="0"/>
              </a:rPr>
              <a:t>-2,9 dimethyl-1,10</a:t>
            </a:r>
            <a:r>
              <a:rPr lang="en-US" b="1" dirty="0" smtClean="0">
                <a:solidFill>
                  <a:srgbClr val="FF0000"/>
                </a:solidFill>
                <a:ea typeface="Calibri" pitchFamily="34" charset="0"/>
                <a:cs typeface="Times New Roman" pitchFamily="18" charset="0"/>
              </a:rPr>
              <a:t>phenanthroline</a:t>
            </a:r>
            <a:r>
              <a:rPr lang="en-US" dirty="0" smtClean="0">
                <a:solidFill>
                  <a:srgbClr val="FF0000"/>
                </a:solidFill>
                <a:ea typeface="Calibri" pitchFamily="34" charset="0"/>
                <a:cs typeface="Times New Roman" pitchFamily="18" charset="0"/>
              </a:rPr>
              <a:t> </a:t>
            </a:r>
            <a:r>
              <a:rPr lang="en-US" dirty="0" smtClean="0">
                <a:ea typeface="Calibri" pitchFamily="34" charset="0"/>
                <a:cs typeface="Times New Roman" pitchFamily="18" charset="0"/>
              </a:rPr>
              <a:t>compared to the negative and positive controls, showing the absorption values of dissolved β-</a:t>
            </a:r>
            <a:r>
              <a:rPr lang="en-US" dirty="0" err="1" smtClean="0">
                <a:ea typeface="Calibri" pitchFamily="34" charset="0"/>
                <a:cs typeface="Times New Roman" pitchFamily="18" charset="0"/>
              </a:rPr>
              <a:t>Hematin</a:t>
            </a:r>
            <a:r>
              <a:rPr lang="en-US" dirty="0" smtClean="0">
                <a:ea typeface="Calibri" pitchFamily="34" charset="0"/>
                <a:cs typeface="Times New Roman" pitchFamily="18" charset="0"/>
              </a:rPr>
              <a:t> (alkaline </a:t>
            </a:r>
            <a:r>
              <a:rPr lang="en-US" dirty="0" err="1" smtClean="0">
                <a:ea typeface="Calibri" pitchFamily="34" charset="0"/>
                <a:cs typeface="Times New Roman" pitchFamily="18" charset="0"/>
              </a:rPr>
              <a:t>hematin</a:t>
            </a:r>
            <a:r>
              <a:rPr lang="en-US" dirty="0" smtClean="0">
                <a:ea typeface="Calibri" pitchFamily="34" charset="0"/>
                <a:cs typeface="Times New Roman" pitchFamily="18" charset="0"/>
              </a:rPr>
              <a:t>) at 405 nm using ELISA reader, according to E. </a:t>
            </a:r>
            <a:r>
              <a:rPr lang="en-US" dirty="0" err="1" smtClean="0">
                <a:ea typeface="Calibri" pitchFamily="34" charset="0"/>
                <a:cs typeface="Times New Roman" pitchFamily="18" charset="0"/>
              </a:rPr>
              <a:t>Deharo</a:t>
            </a:r>
            <a:r>
              <a:rPr lang="en-US" dirty="0" smtClean="0">
                <a:ea typeface="Calibri" pitchFamily="34" charset="0"/>
                <a:cs typeface="Times New Roman" pitchFamily="18" charset="0"/>
              </a:rPr>
              <a:t> semi-quantitative method. The absorption is inversely proportional to drugs efficiency, the lower the absorption is, the drug is considered to be more efficient.</a:t>
            </a:r>
            <a:r>
              <a:rPr kumimoji="0" lang="en-US" b="0" i="0" u="none" strike="noStrike" cap="none" normalizeH="0" baseline="0" dirty="0" smtClean="0">
                <a:ln>
                  <a:noFill/>
                </a:ln>
                <a:solidFill>
                  <a:schemeClr val="tx1"/>
                </a:solidFill>
                <a:effectLst/>
                <a:ea typeface="Calibri" pitchFamily="34" charset="0"/>
                <a:cs typeface="Times New Roman" pitchFamily="18" charset="0"/>
              </a:rPr>
              <a:t>. </a:t>
            </a:r>
            <a:endParaRPr kumimoji="0" lang="en-US" b="0" i="0" u="none" strike="noStrike" cap="none" normalizeH="0" baseline="0" dirty="0" smtClean="0">
              <a:ln>
                <a:noFill/>
              </a:ln>
              <a:solidFill>
                <a:schemeClr val="tx1"/>
              </a:solidFill>
              <a:effectLst/>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14</a:t>
            </a:fld>
            <a:endParaRPr lang="en-US"/>
          </a:p>
        </p:txBody>
      </p:sp>
      <p:pic>
        <p:nvPicPr>
          <p:cNvPr id="115714" name="Picture 2" descr="File:Chloroquine.svg"/>
          <p:cNvPicPr>
            <a:picLocks noChangeAspect="1" noChangeArrowheads="1"/>
          </p:cNvPicPr>
          <p:nvPr/>
        </p:nvPicPr>
        <p:blipFill>
          <a:blip r:embed="rId2"/>
          <a:srcRect/>
          <a:stretch>
            <a:fillRect/>
          </a:stretch>
        </p:blipFill>
        <p:spPr bwMode="auto">
          <a:xfrm>
            <a:off x="533400" y="1828800"/>
            <a:ext cx="1707136" cy="1057275"/>
          </a:xfrm>
          <a:prstGeom prst="rect">
            <a:avLst/>
          </a:prstGeom>
          <a:noFill/>
        </p:spPr>
      </p:pic>
      <p:pic>
        <p:nvPicPr>
          <p:cNvPr id="115716" name="Picture 4" descr="File:Amodiaquine.svg"/>
          <p:cNvPicPr>
            <a:picLocks noChangeAspect="1" noChangeArrowheads="1"/>
          </p:cNvPicPr>
          <p:nvPr/>
        </p:nvPicPr>
        <p:blipFill>
          <a:blip r:embed="rId3"/>
          <a:srcRect/>
          <a:stretch>
            <a:fillRect/>
          </a:stretch>
        </p:blipFill>
        <p:spPr bwMode="auto">
          <a:xfrm>
            <a:off x="457200" y="4038600"/>
            <a:ext cx="1905000" cy="1230022"/>
          </a:xfrm>
          <a:prstGeom prst="rect">
            <a:avLst/>
          </a:prstGeom>
          <a:noFill/>
        </p:spPr>
      </p:pic>
      <p:sp>
        <p:nvSpPr>
          <p:cNvPr id="8" name="Rectangle 7"/>
          <p:cNvSpPr/>
          <p:nvPr/>
        </p:nvSpPr>
        <p:spPr>
          <a:xfrm>
            <a:off x="762000" y="3352800"/>
            <a:ext cx="1564595" cy="369332"/>
          </a:xfrm>
          <a:prstGeom prst="rect">
            <a:avLst/>
          </a:prstGeom>
        </p:spPr>
        <p:txBody>
          <a:bodyPr wrap="none">
            <a:spAutoFit/>
          </a:bodyPr>
          <a:lstStyle/>
          <a:p>
            <a:r>
              <a:rPr lang="en-US" b="1" dirty="0" err="1" smtClean="0">
                <a:ea typeface="Calibri" pitchFamily="34" charset="0"/>
                <a:cs typeface="Times New Roman" pitchFamily="18" charset="0"/>
              </a:rPr>
              <a:t>Chloroquine</a:t>
            </a:r>
            <a:endParaRPr lang="ar-SA" b="1" dirty="0"/>
          </a:p>
        </p:txBody>
      </p:sp>
      <p:sp>
        <p:nvSpPr>
          <p:cNvPr id="9" name="Rectangle 8"/>
          <p:cNvSpPr/>
          <p:nvPr/>
        </p:nvSpPr>
        <p:spPr>
          <a:xfrm>
            <a:off x="685800" y="5486400"/>
            <a:ext cx="1667444" cy="369332"/>
          </a:xfrm>
          <a:prstGeom prst="rect">
            <a:avLst/>
          </a:prstGeom>
        </p:spPr>
        <p:txBody>
          <a:bodyPr wrap="none">
            <a:spAutoFit/>
          </a:bodyPr>
          <a:lstStyle/>
          <a:p>
            <a:r>
              <a:rPr lang="en-US" b="1" dirty="0" err="1" smtClean="0">
                <a:ea typeface="Calibri" pitchFamily="34" charset="0"/>
                <a:cs typeface="Times New Roman" pitchFamily="18" charset="0"/>
              </a:rPr>
              <a:t>Amodiaquine</a:t>
            </a:r>
            <a:endParaRPr lang="ar-SA" b="1" dirty="0"/>
          </a:p>
        </p:txBody>
      </p:sp>
      <p:pic>
        <p:nvPicPr>
          <p:cNvPr id="115718" name="Picture 6" descr="http://www.ebi.ac.uk/chebi/displayImage.do;jsessionid=ACCF01933EEFA21AD33456B7008C1831?defaultImage=true&amp;imageIndex=0&amp;chebiId=55377&amp;dimensions=400"/>
          <p:cNvPicPr>
            <a:picLocks noChangeAspect="1" noChangeArrowheads="1"/>
          </p:cNvPicPr>
          <p:nvPr/>
        </p:nvPicPr>
        <p:blipFill>
          <a:blip r:embed="rId4"/>
          <a:srcRect/>
          <a:stretch>
            <a:fillRect/>
          </a:stretch>
        </p:blipFill>
        <p:spPr bwMode="auto">
          <a:xfrm>
            <a:off x="3276600" y="1219200"/>
            <a:ext cx="4267200" cy="4267200"/>
          </a:xfrm>
          <a:prstGeom prst="rect">
            <a:avLst/>
          </a:prstGeom>
          <a:noFill/>
        </p:spPr>
      </p:pic>
      <p:sp>
        <p:nvSpPr>
          <p:cNvPr id="11" name="Rectangle 10"/>
          <p:cNvSpPr/>
          <p:nvPr/>
        </p:nvSpPr>
        <p:spPr>
          <a:xfrm>
            <a:off x="5334000" y="5486400"/>
            <a:ext cx="1428789" cy="369332"/>
          </a:xfrm>
          <a:prstGeom prst="rect">
            <a:avLst/>
          </a:prstGeom>
        </p:spPr>
        <p:txBody>
          <a:bodyPr wrap="none">
            <a:spAutoFit/>
          </a:bodyPr>
          <a:lstStyle/>
          <a:p>
            <a:r>
              <a:rPr lang="en-US" b="1" dirty="0" smtClean="0">
                <a:ea typeface="Calibri" pitchFamily="34" charset="0"/>
                <a:cs typeface="Times New Roman" pitchFamily="18" charset="0"/>
              </a:rPr>
              <a:t>β-</a:t>
            </a:r>
            <a:r>
              <a:rPr lang="en-US" b="1" dirty="0" err="1" smtClean="0">
                <a:ea typeface="Calibri" pitchFamily="34" charset="0"/>
                <a:cs typeface="Times New Roman" pitchFamily="18" charset="0"/>
              </a:rPr>
              <a:t>Hematin</a:t>
            </a:r>
            <a:r>
              <a:rPr lang="en-US" dirty="0" smtClean="0">
                <a:ea typeface="Calibri" pitchFamily="34" charset="0"/>
                <a:cs typeface="Times New Roman" pitchFamily="18" charset="0"/>
              </a:rPr>
              <a:t> </a:t>
            </a:r>
            <a:endParaRPr lang="ar-SA" dirty="0"/>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15</a:t>
            </a:fld>
            <a:endParaRPr lang="en-US"/>
          </a:p>
        </p:txBody>
      </p:sp>
      <p:sp>
        <p:nvSpPr>
          <p:cNvPr id="7" name="Rectangle 6"/>
          <p:cNvSpPr/>
          <p:nvPr/>
        </p:nvSpPr>
        <p:spPr>
          <a:xfrm>
            <a:off x="381000" y="4549676"/>
            <a:ext cx="8305800" cy="1631216"/>
          </a:xfrm>
          <a:prstGeom prst="rect">
            <a:avLst/>
          </a:prstGeom>
        </p:spPr>
        <p:txBody>
          <a:bodyPr wrap="square">
            <a:spAutoFit/>
          </a:bodyPr>
          <a:lstStyle/>
          <a:p>
            <a:pPr algn="just"/>
            <a:r>
              <a:rPr lang="en-US" sz="2000" b="1" dirty="0" smtClean="0"/>
              <a:t>Fig. 6</a:t>
            </a:r>
            <a:r>
              <a:rPr lang="en-US" sz="2000" dirty="0" smtClean="0"/>
              <a:t>. Column diagram representing the percentage yields of </a:t>
            </a:r>
            <a:r>
              <a:rPr lang="en-US" sz="2000" dirty="0" smtClean="0">
                <a:solidFill>
                  <a:srgbClr val="FF0000"/>
                </a:solidFill>
              </a:rPr>
              <a:t>complex (5): Zn(</a:t>
            </a:r>
            <a:r>
              <a:rPr lang="en-US" sz="2000" dirty="0" err="1" smtClean="0">
                <a:solidFill>
                  <a:srgbClr val="FF0000"/>
                </a:solidFill>
              </a:rPr>
              <a:t>valp</a:t>
            </a:r>
            <a:r>
              <a:rPr lang="en-US" sz="2000" dirty="0" smtClean="0">
                <a:solidFill>
                  <a:srgbClr val="FF0000"/>
                </a:solidFill>
              </a:rPr>
              <a:t>)</a:t>
            </a:r>
            <a:r>
              <a:rPr lang="en-US" sz="2000" baseline="-25000" dirty="0" smtClean="0">
                <a:solidFill>
                  <a:srgbClr val="FF0000"/>
                </a:solidFill>
              </a:rPr>
              <a:t>2</a:t>
            </a:r>
            <a:r>
              <a:rPr lang="en-US" sz="2000" dirty="0" smtClean="0">
                <a:solidFill>
                  <a:srgbClr val="FF0000"/>
                </a:solidFill>
              </a:rPr>
              <a:t>-2,9-dimethyl-1,10-phenanthroline </a:t>
            </a:r>
            <a:r>
              <a:rPr lang="en-US" sz="2000" dirty="0" smtClean="0"/>
              <a:t>as potential anti-malarial drug, compared to </a:t>
            </a:r>
            <a:r>
              <a:rPr lang="en-US" sz="2000" dirty="0" err="1" smtClean="0"/>
              <a:t>Amodiaquine</a:t>
            </a:r>
            <a:r>
              <a:rPr lang="en-US" sz="2000" dirty="0" smtClean="0"/>
              <a:t>  and DMSO at 0.4 </a:t>
            </a:r>
            <a:r>
              <a:rPr lang="en-US" sz="2000" dirty="0" err="1" smtClean="0"/>
              <a:t>mM</a:t>
            </a:r>
            <a:r>
              <a:rPr lang="en-US" sz="2000" dirty="0" smtClean="0"/>
              <a:t>. Yields are inversely proportional to drugs efficiency, the lower the yield is, the drug is considered to be more efficient.</a:t>
            </a:r>
            <a:endParaRPr lang="en-US" sz="2000" dirty="0"/>
          </a:p>
        </p:txBody>
      </p:sp>
      <p:pic>
        <p:nvPicPr>
          <p:cNvPr id="104449" name="Picture 1" descr="C:\Users\DELL\Downloads\صورة2.png"/>
          <p:cNvPicPr>
            <a:picLocks noChangeAspect="1" noChangeArrowheads="1"/>
          </p:cNvPicPr>
          <p:nvPr/>
        </p:nvPicPr>
        <p:blipFill>
          <a:blip r:embed="rId2"/>
          <a:srcRect/>
          <a:stretch>
            <a:fillRect/>
          </a:stretch>
        </p:blipFill>
        <p:spPr bwMode="auto">
          <a:xfrm>
            <a:off x="1447800" y="304800"/>
            <a:ext cx="6476162" cy="4194787"/>
          </a:xfrm>
          <a:prstGeom prst="rect">
            <a:avLst/>
          </a:prstGeom>
          <a:noFill/>
        </p:spPr>
      </p:pic>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381000" y="6492875"/>
            <a:ext cx="2133600" cy="365125"/>
          </a:xfrm>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16</a:t>
            </a:fld>
            <a:endParaRPr lang="en-US"/>
          </a:p>
        </p:txBody>
      </p:sp>
      <p:graphicFrame>
        <p:nvGraphicFramePr>
          <p:cNvPr id="8" name="Table 7"/>
          <p:cNvGraphicFramePr>
            <a:graphicFrameLocks noGrp="1"/>
          </p:cNvGraphicFramePr>
          <p:nvPr/>
        </p:nvGraphicFramePr>
        <p:xfrm>
          <a:off x="533400" y="762000"/>
          <a:ext cx="8000999" cy="1507632"/>
        </p:xfrm>
        <a:graphic>
          <a:graphicData uri="http://schemas.openxmlformats.org/drawingml/2006/table">
            <a:tbl>
              <a:tblPr/>
              <a:tblGrid>
                <a:gridCol w="810402"/>
                <a:gridCol w="1071379"/>
                <a:gridCol w="1143490"/>
                <a:gridCol w="1263677"/>
                <a:gridCol w="1112584"/>
                <a:gridCol w="1390731"/>
                <a:gridCol w="1208736"/>
              </a:tblGrid>
              <a:tr h="685799">
                <a:tc>
                  <a:txBody>
                    <a:bodyPr/>
                    <a:lstStyle/>
                    <a:p>
                      <a:pPr algn="ctr" rtl="0" fontAlgn="t"/>
                      <a:r>
                        <a:rPr lang="en-US" sz="1600" b="1" i="0" u="none" strike="noStrike" dirty="0">
                          <a:solidFill>
                            <a:srgbClr val="000000"/>
                          </a:solidFill>
                          <a:latin typeface="Times New Roman"/>
                          <a:ea typeface="Times New Roman"/>
                        </a:rPr>
                        <a:t>Complex</a:t>
                      </a:r>
                      <a:endParaRPr lang="en-US" sz="1600" b="1" i="0" u="none" strike="noStrike" dirty="0">
                        <a:solidFill>
                          <a:srgbClr val="000000"/>
                        </a:solidFill>
                        <a:latin typeface="Times New Roman"/>
                      </a:endParaRPr>
                    </a:p>
                  </a:txBody>
                  <a:tcPr marL="7856" marR="7856" marT="785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t"/>
                      <a:r>
                        <a:rPr lang="en-US" sz="1600" b="1" i="1" u="none" strike="noStrike" dirty="0">
                          <a:solidFill>
                            <a:srgbClr val="000000"/>
                          </a:solidFill>
                          <a:latin typeface="Times New Roman"/>
                          <a:ea typeface="Times New Roman"/>
                        </a:rPr>
                        <a:t>M. </a:t>
                      </a:r>
                      <a:r>
                        <a:rPr lang="en-US" sz="1600" b="1" i="1" u="none" strike="noStrike" dirty="0" err="1">
                          <a:solidFill>
                            <a:srgbClr val="000000"/>
                          </a:solidFill>
                          <a:latin typeface="Times New Roman"/>
                          <a:ea typeface="Times New Roman"/>
                        </a:rPr>
                        <a:t>luteus</a:t>
                      </a:r>
                      <a:r>
                        <a:rPr lang="en-US" sz="1600" b="1" i="0" u="none" strike="noStrike" dirty="0">
                          <a:solidFill>
                            <a:srgbClr val="000000"/>
                          </a:solidFill>
                          <a:latin typeface="Times New Roman"/>
                          <a:ea typeface="Times New Roman"/>
                        </a:rPr>
                        <a:t> (G</a:t>
                      </a:r>
                      <a:r>
                        <a:rPr lang="en-US" sz="1600" b="1" i="0" u="none" strike="noStrike" baseline="30000" dirty="0">
                          <a:solidFill>
                            <a:srgbClr val="000000"/>
                          </a:solidFill>
                          <a:latin typeface="Times New Roman"/>
                          <a:ea typeface="Times New Roman"/>
                        </a:rPr>
                        <a:t>+</a:t>
                      </a:r>
                      <a:r>
                        <a:rPr lang="en-US" sz="1600" b="1" i="0" u="none" strike="noStrike" dirty="0">
                          <a:solidFill>
                            <a:srgbClr val="000000"/>
                          </a:solidFill>
                          <a:latin typeface="Times New Roman"/>
                          <a:ea typeface="Times New Roman"/>
                        </a:rPr>
                        <a:t>)</a:t>
                      </a:r>
                      <a:endParaRPr lang="en-US" sz="1600" b="1" i="1" u="none" strike="noStrike" dirty="0">
                        <a:solidFill>
                          <a:srgbClr val="000000"/>
                        </a:solidFill>
                        <a:latin typeface="Times New Roman"/>
                      </a:endParaRPr>
                    </a:p>
                  </a:txBody>
                  <a:tcPr marL="7856" marR="7856" marT="785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t"/>
                      <a:r>
                        <a:rPr lang="en-US" sz="1600" b="1" i="1" u="none" strike="noStrike" dirty="0">
                          <a:solidFill>
                            <a:srgbClr val="000000"/>
                          </a:solidFill>
                          <a:latin typeface="Times New Roman"/>
                          <a:ea typeface="Times New Roman"/>
                        </a:rPr>
                        <a:t>S. </a:t>
                      </a:r>
                      <a:r>
                        <a:rPr lang="en-US" sz="1600" b="1" i="1" u="none" strike="noStrike" dirty="0" err="1">
                          <a:solidFill>
                            <a:srgbClr val="000000"/>
                          </a:solidFill>
                          <a:latin typeface="Times New Roman"/>
                          <a:ea typeface="Times New Roman"/>
                        </a:rPr>
                        <a:t>aureus</a:t>
                      </a:r>
                      <a:r>
                        <a:rPr lang="en-US" sz="1600" b="1" i="0" u="none" strike="noStrike" dirty="0">
                          <a:solidFill>
                            <a:srgbClr val="000000"/>
                          </a:solidFill>
                          <a:latin typeface="Times New Roman"/>
                          <a:ea typeface="Times New Roman"/>
                        </a:rPr>
                        <a:t> (G</a:t>
                      </a:r>
                      <a:r>
                        <a:rPr lang="en-US" sz="1600" b="1" i="0" u="none" strike="noStrike" baseline="30000" dirty="0">
                          <a:solidFill>
                            <a:srgbClr val="000000"/>
                          </a:solidFill>
                          <a:latin typeface="Times New Roman"/>
                          <a:ea typeface="Times New Roman"/>
                        </a:rPr>
                        <a:t>+</a:t>
                      </a:r>
                      <a:r>
                        <a:rPr lang="en-US" sz="1600" b="1" i="0" u="none" strike="noStrike" dirty="0">
                          <a:solidFill>
                            <a:srgbClr val="000000"/>
                          </a:solidFill>
                          <a:latin typeface="Times New Roman"/>
                          <a:ea typeface="Times New Roman"/>
                        </a:rPr>
                        <a:t>)</a:t>
                      </a:r>
                      <a:endParaRPr lang="en-US" sz="1600" b="1" i="1" u="none" strike="noStrike" dirty="0">
                        <a:solidFill>
                          <a:srgbClr val="000000"/>
                        </a:solidFill>
                        <a:latin typeface="Times New Roman"/>
                      </a:endParaRPr>
                    </a:p>
                  </a:txBody>
                  <a:tcPr marL="7856" marR="7856" marT="785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t"/>
                      <a:r>
                        <a:rPr lang="en-US" sz="1600" b="1" i="1" u="none" strike="noStrike" dirty="0">
                          <a:solidFill>
                            <a:srgbClr val="000000"/>
                          </a:solidFill>
                          <a:latin typeface="Times New Roman"/>
                          <a:ea typeface="Times New Roman"/>
                        </a:rPr>
                        <a:t>P. </a:t>
                      </a:r>
                      <a:r>
                        <a:rPr lang="en-US" sz="1600" b="1" i="1" u="none" strike="noStrike" dirty="0" err="1">
                          <a:solidFill>
                            <a:srgbClr val="000000"/>
                          </a:solidFill>
                          <a:latin typeface="Times New Roman"/>
                          <a:ea typeface="Times New Roman"/>
                        </a:rPr>
                        <a:t>aeruginosa</a:t>
                      </a:r>
                      <a:r>
                        <a:rPr lang="en-US" sz="1600" b="1" i="1" u="none" strike="noStrike" dirty="0">
                          <a:solidFill>
                            <a:srgbClr val="000000"/>
                          </a:solidFill>
                          <a:latin typeface="Times New Roman"/>
                          <a:ea typeface="Times New Roman"/>
                        </a:rPr>
                        <a:t> </a:t>
                      </a:r>
                      <a:r>
                        <a:rPr lang="en-US" sz="1600" b="1" i="0" u="none" strike="noStrike" dirty="0">
                          <a:solidFill>
                            <a:srgbClr val="000000"/>
                          </a:solidFill>
                          <a:latin typeface="Times New Roman"/>
                          <a:ea typeface="Times New Roman"/>
                        </a:rPr>
                        <a:t>(G</a:t>
                      </a:r>
                      <a:r>
                        <a:rPr lang="en-US" sz="1600" b="1" i="0" u="none" strike="noStrike" baseline="30000" dirty="0">
                          <a:solidFill>
                            <a:srgbClr val="000000"/>
                          </a:solidFill>
                          <a:latin typeface="Times New Roman"/>
                          <a:ea typeface="Times New Roman"/>
                        </a:rPr>
                        <a:t>-</a:t>
                      </a:r>
                      <a:r>
                        <a:rPr lang="en-US" sz="1600" b="1" i="0" u="none" strike="noStrike" dirty="0">
                          <a:solidFill>
                            <a:srgbClr val="000000"/>
                          </a:solidFill>
                          <a:latin typeface="Times New Roman"/>
                          <a:ea typeface="Times New Roman"/>
                        </a:rPr>
                        <a:t>)</a:t>
                      </a:r>
                      <a:endParaRPr lang="en-US" sz="1600" b="1" i="1" u="none" strike="noStrike" dirty="0">
                        <a:solidFill>
                          <a:srgbClr val="000000"/>
                        </a:solidFill>
                        <a:latin typeface="Times New Roman"/>
                      </a:endParaRPr>
                    </a:p>
                  </a:txBody>
                  <a:tcPr marL="7856" marR="7856" marT="785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t"/>
                      <a:r>
                        <a:rPr lang="en-US" sz="1600" b="1" i="1" u="none" strike="noStrike" dirty="0">
                          <a:solidFill>
                            <a:srgbClr val="000000"/>
                          </a:solidFill>
                          <a:latin typeface="Times New Roman"/>
                          <a:ea typeface="Times New Roman"/>
                        </a:rPr>
                        <a:t>E. coli </a:t>
                      </a:r>
                      <a:r>
                        <a:rPr lang="en-US" sz="1600" b="1" i="1" u="none" strike="noStrike" dirty="0" smtClean="0">
                          <a:solidFill>
                            <a:srgbClr val="000000"/>
                          </a:solidFill>
                          <a:latin typeface="Times New Roman"/>
                          <a:ea typeface="Times New Roman"/>
                        </a:rPr>
                        <a:t>     </a:t>
                      </a:r>
                      <a:r>
                        <a:rPr lang="en-US" sz="1600" b="1" i="0" u="none" strike="noStrike" dirty="0" smtClean="0">
                          <a:solidFill>
                            <a:srgbClr val="000000"/>
                          </a:solidFill>
                          <a:latin typeface="Times New Roman"/>
                          <a:ea typeface="Times New Roman"/>
                        </a:rPr>
                        <a:t>(</a:t>
                      </a:r>
                      <a:r>
                        <a:rPr lang="en-US" sz="1600" b="1" i="0" u="none" strike="noStrike" dirty="0">
                          <a:solidFill>
                            <a:srgbClr val="000000"/>
                          </a:solidFill>
                          <a:latin typeface="Times New Roman"/>
                          <a:ea typeface="Times New Roman"/>
                        </a:rPr>
                        <a:t>G</a:t>
                      </a:r>
                      <a:r>
                        <a:rPr lang="en-US" sz="1600" b="1" i="0" u="none" strike="noStrike" baseline="30000" dirty="0">
                          <a:solidFill>
                            <a:srgbClr val="000000"/>
                          </a:solidFill>
                          <a:latin typeface="Times New Roman"/>
                          <a:ea typeface="Times New Roman"/>
                        </a:rPr>
                        <a:t>-</a:t>
                      </a:r>
                      <a:r>
                        <a:rPr lang="en-US" sz="1600" b="1" i="0" u="none" strike="noStrike" dirty="0">
                          <a:solidFill>
                            <a:srgbClr val="000000"/>
                          </a:solidFill>
                          <a:latin typeface="Times New Roman"/>
                          <a:ea typeface="Times New Roman"/>
                        </a:rPr>
                        <a:t>)</a:t>
                      </a:r>
                      <a:endParaRPr lang="en-US" sz="1600" b="1" i="1" u="none" strike="noStrike" dirty="0">
                        <a:solidFill>
                          <a:srgbClr val="000000"/>
                        </a:solidFill>
                        <a:latin typeface="Times New Roman"/>
                      </a:endParaRPr>
                    </a:p>
                  </a:txBody>
                  <a:tcPr marL="7856" marR="7856" marT="785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t"/>
                      <a:r>
                        <a:rPr lang="en-US" sz="1600" b="1" i="1" u="none" strike="noStrike" dirty="0">
                          <a:solidFill>
                            <a:srgbClr val="000000"/>
                          </a:solidFill>
                          <a:latin typeface="Times New Roman"/>
                          <a:ea typeface="Times New Roman"/>
                        </a:rPr>
                        <a:t>K. </a:t>
                      </a:r>
                      <a:r>
                        <a:rPr lang="en-US" sz="1600" b="1" i="1" u="none" strike="noStrike" dirty="0" err="1">
                          <a:solidFill>
                            <a:srgbClr val="000000"/>
                          </a:solidFill>
                          <a:latin typeface="Times New Roman"/>
                          <a:ea typeface="Times New Roman"/>
                        </a:rPr>
                        <a:t>pneumoniae</a:t>
                      </a:r>
                      <a:r>
                        <a:rPr lang="en-US" sz="1600" b="1" i="0" u="none" strike="noStrike" dirty="0">
                          <a:solidFill>
                            <a:srgbClr val="000000"/>
                          </a:solidFill>
                          <a:latin typeface="Times New Roman"/>
                          <a:ea typeface="Times New Roman"/>
                        </a:rPr>
                        <a:t> (G</a:t>
                      </a:r>
                      <a:r>
                        <a:rPr lang="en-US" sz="1600" b="1" i="0" u="none" strike="noStrike" baseline="30000" dirty="0">
                          <a:solidFill>
                            <a:srgbClr val="000000"/>
                          </a:solidFill>
                          <a:latin typeface="Times New Roman"/>
                          <a:ea typeface="Times New Roman"/>
                        </a:rPr>
                        <a:t>-</a:t>
                      </a:r>
                      <a:r>
                        <a:rPr lang="en-US" sz="1600" b="1" i="0" u="none" strike="noStrike" dirty="0">
                          <a:solidFill>
                            <a:srgbClr val="000000"/>
                          </a:solidFill>
                          <a:latin typeface="Times New Roman"/>
                          <a:ea typeface="Times New Roman"/>
                        </a:rPr>
                        <a:t>)</a:t>
                      </a:r>
                      <a:endParaRPr lang="en-US" sz="1600" b="1" i="1" u="none" strike="noStrike" dirty="0">
                        <a:solidFill>
                          <a:srgbClr val="000000"/>
                        </a:solidFill>
                        <a:latin typeface="Times New Roman"/>
                      </a:endParaRPr>
                    </a:p>
                  </a:txBody>
                  <a:tcPr marL="7856" marR="7856" marT="785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t"/>
                      <a:r>
                        <a:rPr lang="en-US" sz="1600" b="1" i="1" u="none" strike="noStrike" dirty="0">
                          <a:solidFill>
                            <a:srgbClr val="000000"/>
                          </a:solidFill>
                          <a:latin typeface="Times New Roman"/>
                          <a:ea typeface="Times New Roman"/>
                        </a:rPr>
                        <a:t>P. mirabilis </a:t>
                      </a:r>
                      <a:r>
                        <a:rPr lang="en-US" sz="1600" b="1" i="0" u="none" strike="noStrike" dirty="0">
                          <a:solidFill>
                            <a:srgbClr val="000000"/>
                          </a:solidFill>
                          <a:latin typeface="Times New Roman"/>
                          <a:ea typeface="Times New Roman"/>
                        </a:rPr>
                        <a:t>(G</a:t>
                      </a:r>
                      <a:r>
                        <a:rPr lang="en-US" sz="1600" b="1" i="0" u="none" strike="noStrike" baseline="30000" dirty="0">
                          <a:solidFill>
                            <a:srgbClr val="000000"/>
                          </a:solidFill>
                          <a:latin typeface="Times New Roman"/>
                          <a:ea typeface="Times New Roman"/>
                        </a:rPr>
                        <a:t>-</a:t>
                      </a:r>
                      <a:r>
                        <a:rPr lang="en-US" sz="1600" b="1" i="0" u="none" strike="noStrike" dirty="0">
                          <a:solidFill>
                            <a:srgbClr val="000000"/>
                          </a:solidFill>
                          <a:latin typeface="Times New Roman"/>
                          <a:ea typeface="Times New Roman"/>
                        </a:rPr>
                        <a:t>)</a:t>
                      </a:r>
                      <a:endParaRPr lang="en-US" sz="1600" b="1" i="1" u="none" strike="noStrike" dirty="0">
                        <a:solidFill>
                          <a:srgbClr val="000000"/>
                        </a:solidFill>
                        <a:latin typeface="Times New Roman"/>
                      </a:endParaRPr>
                    </a:p>
                  </a:txBody>
                  <a:tcPr marL="7856" marR="7856" marT="785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821833">
                <a:tc>
                  <a:txBody>
                    <a:bodyPr/>
                    <a:lstStyle/>
                    <a:p>
                      <a:pPr algn="ctr" rtl="1" fontAlgn="t"/>
                      <a:r>
                        <a:rPr lang="en-US" sz="2000" b="1" i="0" u="none" strike="noStrike" dirty="0" smtClean="0">
                          <a:solidFill>
                            <a:srgbClr val="000000"/>
                          </a:solidFill>
                          <a:latin typeface="Times New Roman"/>
                          <a:ea typeface="Times New Roman"/>
                        </a:rPr>
                        <a:t>4</a:t>
                      </a:r>
                      <a:endParaRPr lang="en-US" sz="2000" b="1" i="0" u="none" strike="noStrike" dirty="0">
                        <a:solidFill>
                          <a:srgbClr val="000000"/>
                        </a:solidFill>
                        <a:latin typeface="Times New Roman"/>
                      </a:endParaRPr>
                    </a:p>
                  </a:txBody>
                  <a:tcPr marL="7856" marR="7856" marT="78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rtl="1" fontAlgn="t"/>
                      <a:r>
                        <a:rPr lang="en-US" sz="2000" b="0" i="0" u="none" strike="noStrike" dirty="0">
                          <a:solidFill>
                            <a:srgbClr val="000000"/>
                          </a:solidFill>
                          <a:latin typeface="Times New Roman"/>
                        </a:rPr>
                        <a:t>20.0 ± 1.5 </a:t>
                      </a:r>
                    </a:p>
                  </a:txBody>
                  <a:tcPr marL="7856" marR="7856" marT="78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rtl="1" fontAlgn="t"/>
                      <a:r>
                        <a:rPr lang="en-US" sz="2000" b="0" i="0" u="none" strike="noStrike" dirty="0">
                          <a:solidFill>
                            <a:srgbClr val="000000"/>
                          </a:solidFill>
                          <a:latin typeface="Times New Roman"/>
                        </a:rPr>
                        <a:t>20.0 ± 1.0</a:t>
                      </a:r>
                    </a:p>
                  </a:txBody>
                  <a:tcPr marL="7856" marR="7856" marT="78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rtl="1" fontAlgn="t"/>
                      <a:r>
                        <a:rPr lang="en-US" sz="2000" b="0" i="0" u="none" strike="noStrike" dirty="0">
                          <a:solidFill>
                            <a:srgbClr val="000000"/>
                          </a:solidFill>
                          <a:latin typeface="Times New Roman"/>
                        </a:rPr>
                        <a:t>-----------</a:t>
                      </a:r>
                    </a:p>
                  </a:txBody>
                  <a:tcPr marL="7856" marR="7856" marT="78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rtl="1" fontAlgn="t"/>
                      <a:r>
                        <a:rPr lang="en-US" sz="2000" b="0" i="0" u="none" strike="noStrike" dirty="0">
                          <a:solidFill>
                            <a:srgbClr val="000000"/>
                          </a:solidFill>
                          <a:latin typeface="Times New Roman"/>
                        </a:rPr>
                        <a:t>7.7 ± 1.2 </a:t>
                      </a:r>
                    </a:p>
                  </a:txBody>
                  <a:tcPr marL="7856" marR="7856" marT="78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rtl="1" fontAlgn="t"/>
                      <a:r>
                        <a:rPr lang="en-US" sz="2000" b="0" i="0" u="none" strike="noStrike" dirty="0">
                          <a:solidFill>
                            <a:srgbClr val="000000"/>
                          </a:solidFill>
                          <a:latin typeface="Times New Roman"/>
                        </a:rPr>
                        <a:t>11.0 ± 1.2</a:t>
                      </a:r>
                    </a:p>
                  </a:txBody>
                  <a:tcPr marL="7856" marR="7856" marT="78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rtl="1" fontAlgn="t"/>
                      <a:r>
                        <a:rPr lang="en-US" sz="2000" b="0" i="0" u="none" strike="noStrike" dirty="0">
                          <a:solidFill>
                            <a:srgbClr val="000000"/>
                          </a:solidFill>
                          <a:latin typeface="Times New Roman"/>
                        </a:rPr>
                        <a:t>-------------</a:t>
                      </a:r>
                    </a:p>
                  </a:txBody>
                  <a:tcPr marL="7856" marR="7856" marT="785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bl>
          </a:graphicData>
        </a:graphic>
      </p:graphicFrame>
      <p:sp>
        <p:nvSpPr>
          <p:cNvPr id="9" name="TextBox 8"/>
          <p:cNvSpPr txBox="1"/>
          <p:nvPr/>
        </p:nvSpPr>
        <p:spPr>
          <a:xfrm>
            <a:off x="762000" y="228600"/>
            <a:ext cx="7315200" cy="369332"/>
          </a:xfrm>
          <a:prstGeom prst="rect">
            <a:avLst/>
          </a:prstGeom>
          <a:noFill/>
        </p:spPr>
        <p:txBody>
          <a:bodyPr wrap="square" rtlCol="0">
            <a:spAutoFit/>
          </a:bodyPr>
          <a:lstStyle/>
          <a:p>
            <a:r>
              <a:rPr lang="en-US" b="1" i="1" dirty="0" smtClean="0">
                <a:latin typeface="Times New Roman" pitchFamily="18" charset="0"/>
                <a:cs typeface="Times New Roman" pitchFamily="18" charset="0"/>
              </a:rPr>
              <a:t>Table 3</a:t>
            </a:r>
            <a:r>
              <a:rPr lang="en-US" b="1" dirty="0" smtClean="0"/>
              <a:t>:</a:t>
            </a:r>
            <a:r>
              <a:rPr lang="en-US" dirty="0" smtClean="0"/>
              <a:t> </a:t>
            </a:r>
            <a:r>
              <a:rPr lang="en-US" dirty="0" smtClean="0">
                <a:latin typeface="Times New Roman" pitchFamily="18" charset="0"/>
                <a:cs typeface="Times New Roman" pitchFamily="18" charset="0"/>
              </a:rPr>
              <a:t>Anti-bacterial activity data of complexes </a:t>
            </a:r>
            <a:r>
              <a:rPr lang="en-US" b="1" dirty="0" smtClean="0">
                <a:latin typeface="Times New Roman" pitchFamily="18" charset="0"/>
                <a:cs typeface="Times New Roman" pitchFamily="18" charset="0"/>
              </a:rPr>
              <a:t>4</a:t>
            </a:r>
            <a:r>
              <a:rPr lang="en-US" dirty="0" smtClean="0">
                <a:latin typeface="Times New Roman" pitchFamily="18" charset="0"/>
                <a:cs typeface="Times New Roman" pitchFamily="18" charset="0"/>
              </a:rPr>
              <a:t> in (mm)/8.5 </a:t>
            </a:r>
            <a:r>
              <a:rPr lang="en-US" dirty="0" err="1" smtClean="0">
                <a:latin typeface="Times New Roman" pitchFamily="18" charset="0"/>
                <a:cs typeface="Times New Roman" pitchFamily="18" charset="0"/>
              </a:rPr>
              <a:t>mmol</a:t>
            </a:r>
            <a:endParaRPr lang="en-US" dirty="0">
              <a:latin typeface="Times New Roman" pitchFamily="18" charset="0"/>
              <a:cs typeface="Times New Roman" pitchFamily="18" charset="0"/>
            </a:endParaRPr>
          </a:p>
        </p:txBody>
      </p:sp>
      <p:sp>
        <p:nvSpPr>
          <p:cNvPr id="7" name="Rectangle 6"/>
          <p:cNvSpPr/>
          <p:nvPr/>
        </p:nvSpPr>
        <p:spPr>
          <a:xfrm>
            <a:off x="1371600" y="4343400"/>
            <a:ext cx="300082" cy="369332"/>
          </a:xfrm>
          <a:prstGeom prst="rect">
            <a:avLst/>
          </a:prstGeom>
        </p:spPr>
        <p:txBody>
          <a:bodyPr wrap="none">
            <a:spAutoFit/>
          </a:bodyPr>
          <a:lstStyle/>
          <a:p>
            <a:pPr algn="ctr" rtl="1" fontAlgn="t"/>
            <a:r>
              <a:rPr lang="en-US" b="1" dirty="0" smtClean="0">
                <a:solidFill>
                  <a:srgbClr val="000000"/>
                </a:solidFill>
                <a:latin typeface="Times New Roman"/>
                <a:ea typeface="Times New Roman"/>
              </a:rPr>
              <a:t>4</a:t>
            </a:r>
            <a:endParaRPr lang="en-US" b="1" dirty="0">
              <a:solidFill>
                <a:srgbClr val="000000"/>
              </a:solidFill>
              <a:latin typeface="Times New Roman"/>
            </a:endParaRPr>
          </a:p>
        </p:txBody>
      </p:sp>
      <p:pic>
        <p:nvPicPr>
          <p:cNvPr id="10" name="Content Placeholder 5" descr="C:\Users\AS\AppData\Local\Temp\Hijazi15_1.jpg"/>
          <p:cNvPicPr>
            <a:picLocks noGrp="1"/>
          </p:cNvPicPr>
          <p:nvPr>
            <p:ph idx="1"/>
          </p:nvPr>
        </p:nvPicPr>
        <p:blipFill rotWithShape="1">
          <a:blip r:embed="rId2" cstate="print">
            <a:extLst>
              <a:ext uri="{28A0092B-C50C-407E-A947-70E740481C1C}">
                <a14:useLocalDpi xmlns="" xmlns:a14="http://schemas.microsoft.com/office/drawing/2010/main" val="0"/>
              </a:ext>
            </a:extLst>
          </a:blip>
          <a:srcRect l="3940" t="9578" r="1843" b="8841"/>
          <a:stretch/>
        </p:blipFill>
        <p:spPr bwMode="auto">
          <a:xfrm>
            <a:off x="1219200" y="2286000"/>
            <a:ext cx="7010400" cy="3581400"/>
          </a:xfrm>
          <a:prstGeom prst="rect">
            <a:avLst/>
          </a:prstGeom>
          <a:noFill/>
          <a:ln>
            <a:noFill/>
          </a:ln>
          <a:extLst>
            <a:ext uri="{53640926-AAD7-44D8-BBD7-CCE9431645EC}">
              <a14:shadowObscured xmlns="" xmlns:a14="http://schemas.microsoft.com/office/drawing/2010/main"/>
            </a:ext>
          </a:extLst>
        </p:spPr>
      </p:pic>
      <p:sp>
        <p:nvSpPr>
          <p:cNvPr id="111617" name="Rectangle 1"/>
          <p:cNvSpPr>
            <a:spLocks noChangeArrowheads="1"/>
          </p:cNvSpPr>
          <p:nvPr/>
        </p:nvSpPr>
        <p:spPr bwMode="auto">
          <a:xfrm>
            <a:off x="762000" y="5943600"/>
            <a:ext cx="7199663"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Abu Ali, H</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a:t>
            </a: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Fares, H.;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Times New Roman" pitchFamily="18" charset="0"/>
              </a:rPr>
              <a:t>Darweesh</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M</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Miriam" pitchFamily="2" charset="-79"/>
              </a:rPr>
              <a:t>Rappocciolo</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E.;</a:t>
            </a: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Miriam" pitchFamily="2" charset="-79"/>
              </a:rPr>
              <a:t>Akkawi</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M.; </a:t>
            </a:r>
            <a:r>
              <a:rPr kumimoji="0" lang="en-US" sz="1600" b="0" i="0" u="none" strike="noStrike" cap="none" normalizeH="0" baseline="0" dirty="0" err="1" smtClean="0">
                <a:ln>
                  <a:noFill/>
                </a:ln>
                <a:solidFill>
                  <a:schemeClr val="tx1"/>
                </a:solidFill>
                <a:effectLst/>
                <a:latin typeface="Arial" pitchFamily="34" charset="0"/>
                <a:ea typeface="Times New Roman" pitchFamily="18" charset="0"/>
                <a:cs typeface="Miriam" pitchFamily="2" charset="-79"/>
              </a:rPr>
              <a:t>Jaber</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 S.</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sz="1600" b="0" i="1" u="none" strike="noStrike" cap="none" normalizeH="0" baseline="0" dirty="0" smtClean="0">
                <a:ln>
                  <a:noFill/>
                </a:ln>
                <a:solidFill>
                  <a:schemeClr val="tx1"/>
                </a:solidFill>
                <a:effectLst/>
                <a:latin typeface="Arial" pitchFamily="34" charset="0"/>
                <a:ea typeface="Times New Roman" pitchFamily="18" charset="0"/>
                <a:cs typeface="Miriam" pitchFamily="2" charset="-79"/>
              </a:rPr>
              <a:t>E. J. Med. Chem.</a:t>
            </a:r>
            <a:r>
              <a:rPr kumimoji="0" lang="en-US" sz="16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2015</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en-US" sz="1600" b="0" i="1"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89</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67.</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5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17</a:t>
            </a:fld>
            <a:endParaRPr lang="en-US"/>
          </a:p>
        </p:txBody>
      </p:sp>
      <p:sp>
        <p:nvSpPr>
          <p:cNvPr id="102406" name="Rectangle 6"/>
          <p:cNvSpPr>
            <a:spLocks noChangeArrowheads="1"/>
          </p:cNvSpPr>
          <p:nvPr/>
        </p:nvSpPr>
        <p:spPr bwMode="auto">
          <a:xfrm>
            <a:off x="838200" y="381000"/>
            <a:ext cx="7696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Table </a:t>
            </a:r>
            <a:r>
              <a:rPr lang="en-US" sz="2000" b="1" i="1" dirty="0" smtClean="0">
                <a:latin typeface="Times New Roman" pitchFamily="18" charset="0"/>
                <a:ea typeface="Times New Roman" pitchFamily="18" charset="0"/>
                <a:cs typeface="Times New Roman" pitchFamily="18" charset="0"/>
              </a:rPr>
              <a:t>4</a:t>
            </a:r>
            <a:r>
              <a:rPr kumimoji="0" lang="en-US" sz="20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In-vitro</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anti-bacterial activity data</a:t>
            </a:r>
            <a:r>
              <a:rPr kumimoji="0" lang="en-US" sz="20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different concentrations and the MIC values of complex</a:t>
            </a:r>
            <a:r>
              <a:rPr kumimoji="0" lang="en-US" sz="20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lang="en-US" sz="2000" b="1" dirty="0" smtClean="0">
                <a:solidFill>
                  <a:srgbClr val="FF0000"/>
                </a:solidFill>
                <a:latin typeface="Times New Roman" pitchFamily="18" charset="0"/>
                <a:ea typeface="Times New Roman" pitchFamily="18" charset="0"/>
                <a:cs typeface="Times New Roman" pitchFamily="18" charset="0"/>
              </a:rPr>
              <a:t>4</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and its parent </a:t>
            </a:r>
            <a:r>
              <a:rPr kumimoji="0" lang="en-US"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ligand</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02407" name="Picture 7"/>
          <p:cNvPicPr>
            <a:picLocks noChangeAspect="1" noChangeArrowheads="1"/>
          </p:cNvPicPr>
          <p:nvPr/>
        </p:nvPicPr>
        <p:blipFill>
          <a:blip r:embed="rId2"/>
          <a:srcRect/>
          <a:stretch>
            <a:fillRect/>
          </a:stretch>
        </p:blipFill>
        <p:spPr bwMode="auto">
          <a:xfrm>
            <a:off x="228600" y="2209800"/>
            <a:ext cx="8686800" cy="3581400"/>
          </a:xfrm>
          <a:prstGeom prst="rect">
            <a:avLst/>
          </a:prstGeom>
          <a:noFill/>
          <a:ln w="9525">
            <a:noFill/>
            <a:miter lim="800000"/>
            <a:headEnd/>
            <a:tailEnd/>
          </a:ln>
          <a:effectLst/>
        </p:spPr>
      </p:pic>
      <p:graphicFrame>
        <p:nvGraphicFramePr>
          <p:cNvPr id="7" name="جدول 6"/>
          <p:cNvGraphicFramePr>
            <a:graphicFrameLocks noGrp="1"/>
          </p:cNvGraphicFramePr>
          <p:nvPr/>
        </p:nvGraphicFramePr>
        <p:xfrm>
          <a:off x="2514600" y="1295401"/>
          <a:ext cx="6332706" cy="891776"/>
        </p:xfrm>
        <a:graphic>
          <a:graphicData uri="http://schemas.openxmlformats.org/drawingml/2006/table">
            <a:tbl>
              <a:tblPr/>
              <a:tblGrid>
                <a:gridCol w="1055451"/>
                <a:gridCol w="980062"/>
                <a:gridCol w="1130841"/>
                <a:gridCol w="1055451"/>
                <a:gridCol w="1112195"/>
                <a:gridCol w="998706"/>
              </a:tblGrid>
              <a:tr h="891776">
                <a:tc>
                  <a:txBody>
                    <a:bodyPr/>
                    <a:lstStyle/>
                    <a:p>
                      <a:pPr algn="ctr" rtl="0" fontAlgn="t"/>
                      <a:r>
                        <a:rPr lang="en-US" sz="1600" b="1" i="1" u="none" strike="noStrike" dirty="0">
                          <a:solidFill>
                            <a:srgbClr val="000000"/>
                          </a:solidFill>
                          <a:latin typeface="Times New Roman"/>
                          <a:ea typeface="Times New Roman"/>
                        </a:rPr>
                        <a:t>M. </a:t>
                      </a:r>
                      <a:r>
                        <a:rPr lang="en-US" sz="1600" b="1" i="1" u="none" strike="noStrike" dirty="0" err="1">
                          <a:solidFill>
                            <a:srgbClr val="000000"/>
                          </a:solidFill>
                          <a:latin typeface="Times New Roman"/>
                          <a:ea typeface="Times New Roman"/>
                        </a:rPr>
                        <a:t>luteus</a:t>
                      </a:r>
                      <a:r>
                        <a:rPr lang="en-US" sz="1600" b="1" i="0" u="none" strike="noStrike" dirty="0">
                          <a:solidFill>
                            <a:srgbClr val="000000"/>
                          </a:solidFill>
                          <a:latin typeface="Times New Roman"/>
                          <a:ea typeface="Times New Roman"/>
                        </a:rPr>
                        <a:t> (G</a:t>
                      </a:r>
                      <a:r>
                        <a:rPr lang="en-US" sz="1600" b="1" i="0" u="none" strike="noStrike" baseline="30000" dirty="0">
                          <a:solidFill>
                            <a:srgbClr val="000000"/>
                          </a:solidFill>
                          <a:latin typeface="Times New Roman"/>
                          <a:ea typeface="Times New Roman"/>
                        </a:rPr>
                        <a:t>+</a:t>
                      </a:r>
                      <a:r>
                        <a:rPr lang="en-US" sz="1600" b="1" i="0" u="none" strike="noStrike" dirty="0">
                          <a:solidFill>
                            <a:srgbClr val="000000"/>
                          </a:solidFill>
                          <a:latin typeface="Times New Roman"/>
                          <a:ea typeface="Times New Roman"/>
                        </a:rPr>
                        <a:t>)</a:t>
                      </a:r>
                      <a:endParaRPr lang="en-US" sz="1600" b="1" i="1" u="none" strike="noStrike" dirty="0">
                        <a:solidFill>
                          <a:srgbClr val="000000"/>
                        </a:solidFill>
                        <a:latin typeface="Times New Roman"/>
                      </a:endParaRPr>
                    </a:p>
                  </a:txBody>
                  <a:tcPr marL="7856" marR="7856" marT="785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t"/>
                      <a:r>
                        <a:rPr lang="en-US" sz="1600" b="1" i="1" u="none" strike="noStrike" dirty="0">
                          <a:solidFill>
                            <a:srgbClr val="000000"/>
                          </a:solidFill>
                          <a:latin typeface="Times New Roman"/>
                          <a:ea typeface="Times New Roman"/>
                        </a:rPr>
                        <a:t>S. </a:t>
                      </a:r>
                      <a:r>
                        <a:rPr lang="en-US" sz="1600" b="1" i="1" u="none" strike="noStrike" dirty="0" err="1">
                          <a:solidFill>
                            <a:srgbClr val="000000"/>
                          </a:solidFill>
                          <a:latin typeface="Times New Roman"/>
                          <a:ea typeface="Times New Roman"/>
                        </a:rPr>
                        <a:t>aureus</a:t>
                      </a:r>
                      <a:r>
                        <a:rPr lang="en-US" sz="1600" b="1" i="0" u="none" strike="noStrike" dirty="0">
                          <a:solidFill>
                            <a:srgbClr val="000000"/>
                          </a:solidFill>
                          <a:latin typeface="Times New Roman"/>
                          <a:ea typeface="Times New Roman"/>
                        </a:rPr>
                        <a:t> (G</a:t>
                      </a:r>
                      <a:r>
                        <a:rPr lang="en-US" sz="1600" b="1" i="0" u="none" strike="noStrike" baseline="30000" dirty="0">
                          <a:solidFill>
                            <a:srgbClr val="000000"/>
                          </a:solidFill>
                          <a:latin typeface="Times New Roman"/>
                          <a:ea typeface="Times New Roman"/>
                        </a:rPr>
                        <a:t>+</a:t>
                      </a:r>
                      <a:r>
                        <a:rPr lang="en-US" sz="1600" b="1" i="0" u="none" strike="noStrike" dirty="0">
                          <a:solidFill>
                            <a:srgbClr val="000000"/>
                          </a:solidFill>
                          <a:latin typeface="Times New Roman"/>
                          <a:ea typeface="Times New Roman"/>
                        </a:rPr>
                        <a:t>)</a:t>
                      </a:r>
                      <a:endParaRPr lang="en-US" sz="1600" b="1" i="1" u="none" strike="noStrike" dirty="0">
                        <a:solidFill>
                          <a:srgbClr val="000000"/>
                        </a:solidFill>
                        <a:latin typeface="Times New Roman"/>
                      </a:endParaRPr>
                    </a:p>
                  </a:txBody>
                  <a:tcPr marL="7856" marR="7856" marT="785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t"/>
                      <a:r>
                        <a:rPr lang="en-US" sz="1600" b="1" i="1" u="none" strike="noStrike" dirty="0">
                          <a:solidFill>
                            <a:srgbClr val="000000"/>
                          </a:solidFill>
                          <a:latin typeface="Times New Roman"/>
                          <a:ea typeface="Times New Roman"/>
                        </a:rPr>
                        <a:t>P. </a:t>
                      </a:r>
                      <a:r>
                        <a:rPr lang="en-US" sz="1600" b="1" i="1" u="none" strike="noStrike" dirty="0" err="1">
                          <a:solidFill>
                            <a:srgbClr val="000000"/>
                          </a:solidFill>
                          <a:latin typeface="Times New Roman"/>
                          <a:ea typeface="Times New Roman"/>
                        </a:rPr>
                        <a:t>aeruginosa</a:t>
                      </a:r>
                      <a:r>
                        <a:rPr lang="en-US" sz="1600" b="1" i="1" u="none" strike="noStrike" dirty="0">
                          <a:solidFill>
                            <a:srgbClr val="000000"/>
                          </a:solidFill>
                          <a:latin typeface="Times New Roman"/>
                          <a:ea typeface="Times New Roman"/>
                        </a:rPr>
                        <a:t> </a:t>
                      </a:r>
                      <a:r>
                        <a:rPr lang="en-US" sz="1600" b="1" i="0" u="none" strike="noStrike" dirty="0">
                          <a:solidFill>
                            <a:srgbClr val="000000"/>
                          </a:solidFill>
                          <a:latin typeface="Times New Roman"/>
                          <a:ea typeface="Times New Roman"/>
                        </a:rPr>
                        <a:t>(G</a:t>
                      </a:r>
                      <a:r>
                        <a:rPr lang="en-US" sz="1600" b="1" i="0" u="none" strike="noStrike" baseline="30000" dirty="0">
                          <a:solidFill>
                            <a:srgbClr val="000000"/>
                          </a:solidFill>
                          <a:latin typeface="Times New Roman"/>
                          <a:ea typeface="Times New Roman"/>
                        </a:rPr>
                        <a:t>-</a:t>
                      </a:r>
                      <a:r>
                        <a:rPr lang="en-US" sz="1600" b="1" i="0" u="none" strike="noStrike" dirty="0">
                          <a:solidFill>
                            <a:srgbClr val="000000"/>
                          </a:solidFill>
                          <a:latin typeface="Times New Roman"/>
                          <a:ea typeface="Times New Roman"/>
                        </a:rPr>
                        <a:t>)</a:t>
                      </a:r>
                      <a:endParaRPr lang="en-US" sz="1600" b="1" i="1" u="none" strike="noStrike" dirty="0">
                        <a:solidFill>
                          <a:srgbClr val="000000"/>
                        </a:solidFill>
                        <a:latin typeface="Times New Roman"/>
                      </a:endParaRPr>
                    </a:p>
                  </a:txBody>
                  <a:tcPr marL="7856" marR="7856" marT="785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t"/>
                      <a:r>
                        <a:rPr lang="en-US" sz="1600" b="1" i="1" u="none" strike="noStrike" dirty="0">
                          <a:solidFill>
                            <a:srgbClr val="000000"/>
                          </a:solidFill>
                          <a:latin typeface="Times New Roman"/>
                          <a:ea typeface="Times New Roman"/>
                        </a:rPr>
                        <a:t>E. coli </a:t>
                      </a:r>
                      <a:r>
                        <a:rPr lang="en-US" sz="1600" b="1" i="1" u="none" strike="noStrike" dirty="0" smtClean="0">
                          <a:solidFill>
                            <a:srgbClr val="000000"/>
                          </a:solidFill>
                          <a:latin typeface="Times New Roman"/>
                          <a:ea typeface="Times New Roman"/>
                        </a:rPr>
                        <a:t>     </a:t>
                      </a:r>
                      <a:r>
                        <a:rPr lang="en-US" sz="1600" b="1" i="0" u="none" strike="noStrike" dirty="0" smtClean="0">
                          <a:solidFill>
                            <a:srgbClr val="000000"/>
                          </a:solidFill>
                          <a:latin typeface="Times New Roman"/>
                          <a:ea typeface="Times New Roman"/>
                        </a:rPr>
                        <a:t>(</a:t>
                      </a:r>
                      <a:r>
                        <a:rPr lang="en-US" sz="1600" b="1" i="0" u="none" strike="noStrike" dirty="0">
                          <a:solidFill>
                            <a:srgbClr val="000000"/>
                          </a:solidFill>
                          <a:latin typeface="Times New Roman"/>
                          <a:ea typeface="Times New Roman"/>
                        </a:rPr>
                        <a:t>G</a:t>
                      </a:r>
                      <a:r>
                        <a:rPr lang="en-US" sz="1600" b="1" i="0" u="none" strike="noStrike" baseline="30000" dirty="0">
                          <a:solidFill>
                            <a:srgbClr val="000000"/>
                          </a:solidFill>
                          <a:latin typeface="Times New Roman"/>
                          <a:ea typeface="Times New Roman"/>
                        </a:rPr>
                        <a:t>-</a:t>
                      </a:r>
                      <a:r>
                        <a:rPr lang="en-US" sz="1600" b="1" i="0" u="none" strike="noStrike" dirty="0">
                          <a:solidFill>
                            <a:srgbClr val="000000"/>
                          </a:solidFill>
                          <a:latin typeface="Times New Roman"/>
                          <a:ea typeface="Times New Roman"/>
                        </a:rPr>
                        <a:t>)</a:t>
                      </a:r>
                      <a:endParaRPr lang="en-US" sz="1600" b="1" i="1" u="none" strike="noStrike" dirty="0">
                        <a:solidFill>
                          <a:srgbClr val="000000"/>
                        </a:solidFill>
                        <a:latin typeface="Times New Roman"/>
                      </a:endParaRPr>
                    </a:p>
                  </a:txBody>
                  <a:tcPr marL="7856" marR="7856" marT="785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t"/>
                      <a:r>
                        <a:rPr lang="en-US" sz="1600" b="1" i="1" u="none" strike="noStrike" dirty="0">
                          <a:solidFill>
                            <a:srgbClr val="000000"/>
                          </a:solidFill>
                          <a:latin typeface="Times New Roman"/>
                          <a:ea typeface="Times New Roman"/>
                        </a:rPr>
                        <a:t>K. </a:t>
                      </a:r>
                      <a:r>
                        <a:rPr lang="en-US" sz="1600" b="1" i="1" u="none" strike="noStrike" dirty="0" err="1">
                          <a:solidFill>
                            <a:srgbClr val="000000"/>
                          </a:solidFill>
                          <a:latin typeface="Times New Roman"/>
                          <a:ea typeface="Times New Roman"/>
                        </a:rPr>
                        <a:t>pneumoniae</a:t>
                      </a:r>
                      <a:r>
                        <a:rPr lang="en-US" sz="1600" b="1" i="0" u="none" strike="noStrike" dirty="0">
                          <a:solidFill>
                            <a:srgbClr val="000000"/>
                          </a:solidFill>
                          <a:latin typeface="Times New Roman"/>
                          <a:ea typeface="Times New Roman"/>
                        </a:rPr>
                        <a:t> (G</a:t>
                      </a:r>
                      <a:r>
                        <a:rPr lang="en-US" sz="1600" b="1" i="0" u="none" strike="noStrike" baseline="30000" dirty="0">
                          <a:solidFill>
                            <a:srgbClr val="000000"/>
                          </a:solidFill>
                          <a:latin typeface="Times New Roman"/>
                          <a:ea typeface="Times New Roman"/>
                        </a:rPr>
                        <a:t>-</a:t>
                      </a:r>
                      <a:r>
                        <a:rPr lang="en-US" sz="1600" b="1" i="0" u="none" strike="noStrike" dirty="0">
                          <a:solidFill>
                            <a:srgbClr val="000000"/>
                          </a:solidFill>
                          <a:latin typeface="Times New Roman"/>
                          <a:ea typeface="Times New Roman"/>
                        </a:rPr>
                        <a:t>)</a:t>
                      </a:r>
                      <a:endParaRPr lang="en-US" sz="1600" b="1" i="1" u="none" strike="noStrike" dirty="0">
                        <a:solidFill>
                          <a:srgbClr val="000000"/>
                        </a:solidFill>
                        <a:latin typeface="Times New Roman"/>
                      </a:endParaRPr>
                    </a:p>
                  </a:txBody>
                  <a:tcPr marL="7856" marR="7856" marT="785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t"/>
                      <a:r>
                        <a:rPr lang="en-US" sz="1600" b="1" i="1" u="none" strike="noStrike" dirty="0">
                          <a:solidFill>
                            <a:srgbClr val="000000"/>
                          </a:solidFill>
                          <a:latin typeface="Times New Roman"/>
                          <a:ea typeface="Times New Roman"/>
                        </a:rPr>
                        <a:t>P. mirabilis </a:t>
                      </a:r>
                      <a:r>
                        <a:rPr lang="en-US" sz="1600" b="1" i="0" u="none" strike="noStrike" dirty="0">
                          <a:solidFill>
                            <a:srgbClr val="000000"/>
                          </a:solidFill>
                          <a:latin typeface="Times New Roman"/>
                          <a:ea typeface="Times New Roman"/>
                        </a:rPr>
                        <a:t>(G</a:t>
                      </a:r>
                      <a:r>
                        <a:rPr lang="en-US" sz="1600" b="1" i="0" u="none" strike="noStrike" baseline="30000" dirty="0">
                          <a:solidFill>
                            <a:srgbClr val="000000"/>
                          </a:solidFill>
                          <a:latin typeface="Times New Roman"/>
                          <a:ea typeface="Times New Roman"/>
                        </a:rPr>
                        <a:t>-</a:t>
                      </a:r>
                      <a:r>
                        <a:rPr lang="en-US" sz="1600" b="1" i="0" u="none" strike="noStrike" dirty="0">
                          <a:solidFill>
                            <a:srgbClr val="000000"/>
                          </a:solidFill>
                          <a:latin typeface="Times New Roman"/>
                          <a:ea typeface="Times New Roman"/>
                        </a:rPr>
                        <a:t>)</a:t>
                      </a:r>
                      <a:endParaRPr lang="en-US" sz="1600" b="1" i="1" u="none" strike="noStrike" dirty="0">
                        <a:solidFill>
                          <a:srgbClr val="000000"/>
                        </a:solidFill>
                        <a:latin typeface="Times New Roman"/>
                      </a:endParaRPr>
                    </a:p>
                  </a:txBody>
                  <a:tcPr marL="7856" marR="7856" marT="785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عنصر نائب لرقم الشريحة 4"/>
          <p:cNvSpPr>
            <a:spLocks noGrp="1"/>
          </p:cNvSpPr>
          <p:nvPr>
            <p:ph type="sldNum" sz="quarter" idx="12"/>
          </p:nvPr>
        </p:nvSpPr>
        <p:spPr/>
        <p:txBody>
          <a:bodyPr/>
          <a:lstStyle/>
          <a:p>
            <a:fld id="{60AB0913-C181-4A77-8BE0-337AD27B087B}" type="slidenum">
              <a:rPr lang="en-US" smtClean="0"/>
              <a:pPr/>
              <a:t>18</a:t>
            </a:fld>
            <a:endParaRPr lang="en-US"/>
          </a:p>
        </p:txBody>
      </p:sp>
      <p:sp>
        <p:nvSpPr>
          <p:cNvPr id="77825" name="Rectangle 1"/>
          <p:cNvSpPr>
            <a:spLocks noChangeArrowheads="1"/>
          </p:cNvSpPr>
          <p:nvPr/>
        </p:nvSpPr>
        <p:spPr bwMode="auto">
          <a:xfrm>
            <a:off x="152400" y="4495800"/>
            <a:ext cx="86868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ea typeface="Calibri" pitchFamily="34" charset="0"/>
                <a:cs typeface="Times New Roman" pitchFamily="18" charset="0"/>
              </a:rPr>
              <a:t>Fig. 7:</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 Column diagram representing Semi-Quantitative test results of potential anti-malarial drugs, (compound 1): Zn(nap),  (compound 2): 1,10-phenanthroline, (compound 3): 2,9 dimethyl-1,10-phenanthroline (complex 1): Zn(nap)1,10-phenanthroline and </a:t>
            </a:r>
            <a:r>
              <a:rPr kumimoji="0" lang="en-US" sz="1600" b="1" i="0" u="none" strike="noStrike" cap="none" normalizeH="0" baseline="0" dirty="0" smtClean="0">
                <a:ln>
                  <a:noFill/>
                </a:ln>
                <a:solidFill>
                  <a:srgbClr val="FF0000"/>
                </a:solidFill>
                <a:effectLst/>
                <a:ea typeface="Calibri" pitchFamily="34" charset="0"/>
                <a:cs typeface="Times New Roman" pitchFamily="18" charset="0"/>
              </a:rPr>
              <a:t>(complex 4): Zn(nap)-2,9-dimethyl-1,10-phenanthroline</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 </a:t>
            </a:r>
            <a:r>
              <a:rPr kumimoji="0" lang="en-US" sz="1600" b="0" i="0" u="none" strike="noStrike" cap="none" normalizeH="0" baseline="0" dirty="0" smtClean="0">
                <a:ln>
                  <a:noFill/>
                </a:ln>
                <a:solidFill>
                  <a:srgbClr val="000000"/>
                </a:solidFill>
                <a:effectLst/>
                <a:ea typeface="Calibri" pitchFamily="34" charset="0"/>
                <a:cs typeface="Times New Roman" pitchFamily="18" charset="0"/>
              </a:rPr>
              <a:t>all at concentration 1 mg/ml –dissolved in DMSO, </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compared to </a:t>
            </a:r>
            <a:r>
              <a:rPr kumimoji="0" lang="en-US" sz="1600" b="0" i="0" u="none" strike="noStrike" cap="none" normalizeH="0" baseline="0" dirty="0" err="1" smtClean="0">
                <a:ln>
                  <a:noFill/>
                </a:ln>
                <a:solidFill>
                  <a:schemeClr val="tx1"/>
                </a:solidFill>
                <a:effectLst/>
                <a:ea typeface="Calibri" pitchFamily="34" charset="0"/>
                <a:cs typeface="Times New Roman" pitchFamily="18" charset="0"/>
              </a:rPr>
              <a:t>Chloroquine</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(CQ)  </a:t>
            </a:r>
            <a:r>
              <a:rPr kumimoji="0" lang="en-US" sz="1600" b="0" i="0" u="none" strike="noStrike" cap="none" normalizeH="0" baseline="0" dirty="0" err="1" smtClean="0">
                <a:ln>
                  <a:noFill/>
                </a:ln>
                <a:solidFill>
                  <a:schemeClr val="tx1"/>
                </a:solidFill>
                <a:effectLst/>
                <a:ea typeface="Calibri" pitchFamily="34" charset="0"/>
                <a:cs typeface="Times New Roman" pitchFamily="18" charset="0"/>
              </a:rPr>
              <a:t>Amodiaquine</a:t>
            </a:r>
            <a:r>
              <a:rPr kumimoji="0" lang="en-US" sz="1600" b="0" i="0" u="none" strike="noStrike" cap="none" normalizeH="0" baseline="0" dirty="0" smtClean="0">
                <a:ln>
                  <a:noFill/>
                </a:ln>
                <a:solidFill>
                  <a:schemeClr val="tx1"/>
                </a:solidFill>
                <a:effectLst/>
                <a:ea typeface="Calibri" pitchFamily="34" charset="0"/>
                <a:cs typeface="Times New Roman" pitchFamily="18" charset="0"/>
              </a:rPr>
              <a:t>(AQ)  and 2-mercaptopyramidine (2-MP) as positive controls, while water and DMSO were used as negative controls,  absorption is inversely proportional to drugs efficiency, the lower the absorption is, the drug is considered to be more efficient.                          </a:t>
            </a:r>
            <a:endParaRPr kumimoji="0" lang="en-US" sz="1600" b="0" i="0" u="none" strike="noStrike" cap="none" normalizeH="0" baseline="0" dirty="0" smtClean="0">
              <a:ln>
                <a:noFill/>
              </a:ln>
              <a:solidFill>
                <a:schemeClr val="tx1"/>
              </a:solidFill>
              <a:effectLst/>
              <a:cs typeface="Arial" pitchFamily="34" charset="0"/>
            </a:endParaRPr>
          </a:p>
        </p:txBody>
      </p:sp>
      <p:pic>
        <p:nvPicPr>
          <p:cNvPr id="7" name="Picture 2"/>
          <p:cNvPicPr>
            <a:picLocks noChangeAspect="1" noChangeArrowheads="1"/>
          </p:cNvPicPr>
          <p:nvPr/>
        </p:nvPicPr>
        <p:blipFill>
          <a:blip r:embed="rId2"/>
          <a:srcRect/>
          <a:stretch>
            <a:fillRect/>
          </a:stretch>
        </p:blipFill>
        <p:spPr bwMode="auto">
          <a:xfrm>
            <a:off x="381000" y="304800"/>
            <a:ext cx="8401050" cy="4191000"/>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19</a:t>
            </a:fld>
            <a:endParaRPr lang="en-US"/>
          </a:p>
        </p:txBody>
      </p:sp>
      <p:pic>
        <p:nvPicPr>
          <p:cNvPr id="6" name="صورة 14"/>
          <p:cNvPicPr>
            <a:picLocks noGrp="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1295400" y="381000"/>
            <a:ext cx="6340271" cy="3962400"/>
          </a:xfrm>
          <a:prstGeom prst="rect">
            <a:avLst/>
          </a:prstGeom>
          <a:noFill/>
        </p:spPr>
      </p:pic>
      <p:sp>
        <p:nvSpPr>
          <p:cNvPr id="11" name="TextBox 10"/>
          <p:cNvSpPr txBox="1"/>
          <p:nvPr/>
        </p:nvSpPr>
        <p:spPr>
          <a:xfrm>
            <a:off x="381000" y="4419600"/>
            <a:ext cx="8305800" cy="1846659"/>
          </a:xfrm>
          <a:prstGeom prst="rect">
            <a:avLst/>
          </a:prstGeom>
          <a:noFill/>
        </p:spPr>
        <p:txBody>
          <a:bodyPr wrap="square" rtlCol="0">
            <a:spAutoFit/>
          </a:bodyPr>
          <a:lstStyle/>
          <a:p>
            <a:pPr algn="just"/>
            <a:r>
              <a:rPr lang="en-US" sz="1600" b="1" dirty="0" smtClean="0"/>
              <a:t>Fig. 8:</a:t>
            </a:r>
            <a:r>
              <a:rPr lang="en-US" sz="1600" dirty="0" smtClean="0"/>
              <a:t> Column diagram representing the Semi-Quantitative test results of potential anti-malarial drug </a:t>
            </a:r>
            <a:r>
              <a:rPr lang="en-US" sz="1600" b="1" dirty="0" smtClean="0">
                <a:solidFill>
                  <a:srgbClr val="FF0000"/>
                </a:solidFill>
              </a:rPr>
              <a:t>Zn(nap)-2,9-dimethyl-1,10-phenanthroline </a:t>
            </a:r>
            <a:r>
              <a:rPr lang="en-US" sz="1600" dirty="0" smtClean="0"/>
              <a:t>dissolved in DMSO , compared to </a:t>
            </a:r>
            <a:r>
              <a:rPr lang="en-US" sz="1600" dirty="0" err="1" smtClean="0"/>
              <a:t>Chloroquine</a:t>
            </a:r>
            <a:r>
              <a:rPr lang="en-US" sz="1600" dirty="0" smtClean="0"/>
              <a:t>, </a:t>
            </a:r>
            <a:r>
              <a:rPr lang="en-US" sz="1600" dirty="0" err="1" smtClean="0"/>
              <a:t>Amidoquine</a:t>
            </a:r>
            <a:r>
              <a:rPr lang="en-US" sz="1600" dirty="0" smtClean="0"/>
              <a:t> and 2-mercaptopyrimidine as positive controls. while water and DMSO used as negative controls, showing the absorption values of dissolved β-</a:t>
            </a:r>
            <a:r>
              <a:rPr lang="en-US" sz="1600" dirty="0" err="1" smtClean="0"/>
              <a:t>Hematin</a:t>
            </a:r>
            <a:r>
              <a:rPr lang="en-US" sz="1600" dirty="0" smtClean="0"/>
              <a:t> (alkaline </a:t>
            </a:r>
            <a:r>
              <a:rPr lang="en-US" sz="1600" dirty="0" err="1" smtClean="0"/>
              <a:t>hematin</a:t>
            </a:r>
            <a:r>
              <a:rPr lang="en-US" sz="1600" dirty="0" smtClean="0"/>
              <a:t>) at 405 nm using ELISA reader, absorption is inversely proportional to drugs efficiency, the lower the absorption is, the drug is considered to be more efficient.</a:t>
            </a:r>
          </a:p>
          <a:p>
            <a:pPr algn="just"/>
            <a:endParaRPr lang="en-US" dirty="0"/>
          </a:p>
        </p:txBody>
      </p:sp>
    </p:spTree>
    <p:extLst>
      <p:ext uri="{BB962C8B-B14F-4D97-AF65-F5344CB8AC3E}">
        <p14:creationId xmlns="" xmlns:p14="http://schemas.microsoft.com/office/powerpoint/2010/main" val="3631494881"/>
      </p:ext>
    </p:extLst>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20</a:t>
            </a:fld>
            <a:endParaRPr lang="en-US"/>
          </a:p>
        </p:txBody>
      </p:sp>
      <p:pic>
        <p:nvPicPr>
          <p:cNvPr id="6" name="صورة 17"/>
          <p:cNvPicPr>
            <a:picLocks noGrp="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1752600" y="990600"/>
            <a:ext cx="5638800" cy="3581400"/>
          </a:xfrm>
          <a:prstGeom prst="rect">
            <a:avLst/>
          </a:prstGeom>
          <a:noFill/>
        </p:spPr>
      </p:pic>
      <p:sp>
        <p:nvSpPr>
          <p:cNvPr id="7" name="TextBox 6"/>
          <p:cNvSpPr txBox="1"/>
          <p:nvPr/>
        </p:nvSpPr>
        <p:spPr>
          <a:xfrm>
            <a:off x="914400" y="4800600"/>
            <a:ext cx="6858000" cy="1631216"/>
          </a:xfrm>
          <a:prstGeom prst="rect">
            <a:avLst/>
          </a:prstGeom>
          <a:noFill/>
        </p:spPr>
        <p:txBody>
          <a:bodyPr wrap="square" rtlCol="0">
            <a:spAutoFit/>
          </a:bodyPr>
          <a:lstStyle/>
          <a:p>
            <a:pPr algn="just"/>
            <a:r>
              <a:rPr lang="en-US" sz="1600" b="1" dirty="0" smtClean="0"/>
              <a:t>Fig. 9:</a:t>
            </a:r>
            <a:r>
              <a:rPr lang="en-US" sz="1600" dirty="0" smtClean="0"/>
              <a:t> Column diagram representing the percentage yields of complex: </a:t>
            </a:r>
            <a:r>
              <a:rPr lang="en-US" sz="1600" b="1" dirty="0" smtClean="0">
                <a:solidFill>
                  <a:srgbClr val="FF0000"/>
                </a:solidFill>
              </a:rPr>
              <a:t>Zn(nap)-2,9-dimethyl-1,10-phenanthroline</a:t>
            </a:r>
            <a:r>
              <a:rPr lang="en-US" sz="1600" b="1" dirty="0" smtClean="0"/>
              <a:t> </a:t>
            </a:r>
            <a:r>
              <a:rPr lang="en-US" sz="1600" dirty="0" smtClean="0"/>
              <a:t>as potential anti-malarial drug, compared to </a:t>
            </a:r>
            <a:r>
              <a:rPr lang="en-US" sz="1600" dirty="0" err="1" smtClean="0"/>
              <a:t>Amidoquine</a:t>
            </a:r>
            <a:r>
              <a:rPr lang="en-US" sz="1600" dirty="0" smtClean="0"/>
              <a:t> and DMSO at 0.4 </a:t>
            </a:r>
            <a:r>
              <a:rPr lang="en-US" sz="1600" dirty="0" err="1" smtClean="0"/>
              <a:t>mM</a:t>
            </a:r>
            <a:r>
              <a:rPr lang="en-US" sz="1600" dirty="0" smtClean="0"/>
              <a:t>. Yields are inversely proportional to drugs efficiency, the lower the yield is, the drug is considered to be more efficient</a:t>
            </a:r>
            <a:r>
              <a:rPr lang="en-US" dirty="0" smtClean="0"/>
              <a:t>.</a:t>
            </a:r>
          </a:p>
          <a:p>
            <a:endParaRPr lang="en-US" dirty="0"/>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21</a:t>
            </a:fld>
            <a:endParaRPr lang="en-US"/>
          </a:p>
        </p:txBody>
      </p:sp>
      <p:pic>
        <p:nvPicPr>
          <p:cNvPr id="6" name="صورة 18"/>
          <p:cNvPicPr>
            <a:picLocks noGrp="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1447800" y="685800"/>
            <a:ext cx="6248400" cy="4038600"/>
          </a:xfrm>
          <a:prstGeom prst="rect">
            <a:avLst/>
          </a:prstGeom>
          <a:noFill/>
        </p:spPr>
      </p:pic>
      <p:sp>
        <p:nvSpPr>
          <p:cNvPr id="7" name="TextBox 6"/>
          <p:cNvSpPr txBox="1"/>
          <p:nvPr/>
        </p:nvSpPr>
        <p:spPr>
          <a:xfrm>
            <a:off x="1066800" y="4953000"/>
            <a:ext cx="7010400" cy="1600438"/>
          </a:xfrm>
          <a:prstGeom prst="rect">
            <a:avLst/>
          </a:prstGeom>
          <a:noFill/>
        </p:spPr>
        <p:txBody>
          <a:bodyPr wrap="square" rtlCol="0">
            <a:spAutoFit/>
          </a:bodyPr>
          <a:lstStyle/>
          <a:p>
            <a:pPr algn="just"/>
            <a:r>
              <a:rPr lang="en-US" sz="2000" b="1" dirty="0" smtClean="0"/>
              <a:t>Fig. 10:</a:t>
            </a:r>
            <a:r>
              <a:rPr lang="en-US" sz="2000" dirty="0" smtClean="0"/>
              <a:t> Column diagram representing the efficiencies of potential anti-malarial drug, complex; </a:t>
            </a:r>
            <a:r>
              <a:rPr lang="en-US" sz="2000" dirty="0" smtClean="0">
                <a:solidFill>
                  <a:srgbClr val="FF0000"/>
                </a:solidFill>
              </a:rPr>
              <a:t>Zn (nap)-2,9-dimethyl-1,10-phenanthroline</a:t>
            </a:r>
            <a:r>
              <a:rPr lang="en-US" sz="2000" dirty="0" smtClean="0"/>
              <a:t> compared to </a:t>
            </a:r>
            <a:r>
              <a:rPr lang="en-US" sz="2000" dirty="0" err="1" smtClean="0"/>
              <a:t>Amidoquine</a:t>
            </a:r>
            <a:r>
              <a:rPr lang="en-US" sz="2000" dirty="0" smtClean="0"/>
              <a:t>, all at a concentration of 0.4 </a:t>
            </a:r>
            <a:r>
              <a:rPr lang="en-US" sz="2000" dirty="0" err="1" smtClean="0"/>
              <a:t>mM</a:t>
            </a:r>
            <a:r>
              <a:rPr lang="en-US" sz="2000" dirty="0" smtClean="0"/>
              <a:t>.</a:t>
            </a:r>
          </a:p>
          <a:p>
            <a:endParaRPr lang="en-US" dirty="0"/>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عنصر نائب لرقم الشريحة 4"/>
          <p:cNvSpPr>
            <a:spLocks noGrp="1"/>
          </p:cNvSpPr>
          <p:nvPr>
            <p:ph type="sldNum" sz="quarter" idx="12"/>
          </p:nvPr>
        </p:nvSpPr>
        <p:spPr/>
        <p:txBody>
          <a:bodyPr/>
          <a:lstStyle/>
          <a:p>
            <a:fld id="{60AB0913-C181-4A77-8BE0-337AD27B087B}" type="slidenum">
              <a:rPr lang="en-US" smtClean="0"/>
              <a:pPr/>
              <a:t>22</a:t>
            </a:fld>
            <a:endParaRPr lang="en-US"/>
          </a:p>
        </p:txBody>
      </p:sp>
      <p:pic>
        <p:nvPicPr>
          <p:cNvPr id="116738" name="Picture 2" descr="C:\Users\DELL\Downloads\Hijazi43L.jpg"/>
          <p:cNvPicPr>
            <a:picLocks noGrp="1" noChangeAspect="1" noChangeArrowheads="1"/>
          </p:cNvPicPr>
          <p:nvPr>
            <p:ph idx="1"/>
          </p:nvPr>
        </p:nvPicPr>
        <p:blipFill>
          <a:blip r:embed="rId2" cstate="print"/>
          <a:srcRect/>
          <a:stretch>
            <a:fillRect/>
          </a:stretch>
        </p:blipFill>
        <p:spPr bwMode="auto">
          <a:xfrm>
            <a:off x="0" y="1143000"/>
            <a:ext cx="4343399" cy="3923522"/>
          </a:xfrm>
          <a:prstGeom prst="rect">
            <a:avLst/>
          </a:prstGeom>
          <a:noFill/>
        </p:spPr>
      </p:pic>
      <p:pic>
        <p:nvPicPr>
          <p:cNvPr id="116739" name="Picture 3" descr="C:\Users\DELL\Downloads\Hijazi40L_1 (1).jpg"/>
          <p:cNvPicPr>
            <a:picLocks noChangeAspect="1" noChangeArrowheads="1"/>
          </p:cNvPicPr>
          <p:nvPr/>
        </p:nvPicPr>
        <p:blipFill>
          <a:blip r:embed="rId3" cstate="print"/>
          <a:srcRect/>
          <a:stretch>
            <a:fillRect/>
          </a:stretch>
        </p:blipFill>
        <p:spPr bwMode="auto">
          <a:xfrm>
            <a:off x="4495800" y="1066800"/>
            <a:ext cx="4648200" cy="3810000"/>
          </a:xfrm>
          <a:prstGeom prst="rect">
            <a:avLst/>
          </a:prstGeom>
          <a:noFill/>
        </p:spPr>
      </p:pic>
      <p:sp>
        <p:nvSpPr>
          <p:cNvPr id="6" name="TextBox 5"/>
          <p:cNvSpPr txBox="1"/>
          <p:nvPr/>
        </p:nvSpPr>
        <p:spPr>
          <a:xfrm>
            <a:off x="533400" y="228600"/>
            <a:ext cx="7848600" cy="861774"/>
          </a:xfrm>
          <a:prstGeom prst="rect">
            <a:avLst/>
          </a:prstGeom>
          <a:noFill/>
        </p:spPr>
        <p:txBody>
          <a:bodyPr wrap="square" rtlCol="0">
            <a:spAutoFit/>
          </a:bodyPr>
          <a:lstStyle/>
          <a:p>
            <a:r>
              <a:rPr lang="en-US" sz="5000" dirty="0" smtClean="0">
                <a:solidFill>
                  <a:schemeClr val="tx2"/>
                </a:solidFill>
                <a:latin typeface="+mj-lt"/>
                <a:ea typeface="+mj-ea"/>
                <a:cs typeface="+mj-cs"/>
              </a:rPr>
              <a:t>Cobalt-</a:t>
            </a:r>
            <a:r>
              <a:rPr lang="en-US" sz="5000" dirty="0" err="1" smtClean="0">
                <a:solidFill>
                  <a:schemeClr val="tx2"/>
                </a:solidFill>
                <a:latin typeface="+mj-lt"/>
                <a:ea typeface="+mj-ea"/>
                <a:cs typeface="+mj-cs"/>
              </a:rPr>
              <a:t>sulindac</a:t>
            </a:r>
            <a:r>
              <a:rPr lang="en-US" sz="5000" dirty="0" smtClean="0">
                <a:solidFill>
                  <a:schemeClr val="tx2"/>
                </a:solidFill>
                <a:latin typeface="+mj-lt"/>
                <a:ea typeface="+mj-ea"/>
                <a:cs typeface="+mj-cs"/>
              </a:rPr>
              <a:t> complexes </a:t>
            </a:r>
          </a:p>
        </p:txBody>
      </p:sp>
      <p:pic>
        <p:nvPicPr>
          <p:cNvPr id="7" name="Picture 13" descr="File:Sulindac structure.svg"/>
          <p:cNvPicPr>
            <a:picLocks noChangeAspect="1" noChangeArrowheads="1"/>
          </p:cNvPicPr>
          <p:nvPr/>
        </p:nvPicPr>
        <p:blipFill>
          <a:blip r:embed="rId4"/>
          <a:srcRect/>
          <a:stretch>
            <a:fillRect/>
          </a:stretch>
        </p:blipFill>
        <p:spPr bwMode="auto">
          <a:xfrm>
            <a:off x="3200400" y="4953000"/>
            <a:ext cx="2646701" cy="1614488"/>
          </a:xfrm>
          <a:prstGeom prst="rect">
            <a:avLst/>
          </a:prstGeom>
          <a:noFill/>
        </p:spPr>
      </p:pic>
      <p:sp>
        <p:nvSpPr>
          <p:cNvPr id="8" name="مربع نص 7"/>
          <p:cNvSpPr txBox="1"/>
          <p:nvPr/>
        </p:nvSpPr>
        <p:spPr>
          <a:xfrm>
            <a:off x="1752600" y="4343400"/>
            <a:ext cx="457200" cy="369332"/>
          </a:xfrm>
          <a:prstGeom prst="rect">
            <a:avLst/>
          </a:prstGeom>
          <a:noFill/>
        </p:spPr>
        <p:txBody>
          <a:bodyPr wrap="square" rtlCol="0">
            <a:spAutoFit/>
          </a:bodyPr>
          <a:lstStyle/>
          <a:p>
            <a:r>
              <a:rPr lang="en-US" b="1" dirty="0" smtClean="0"/>
              <a:t>6</a:t>
            </a:r>
            <a:endParaRPr lang="en-US" b="1" dirty="0"/>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عنصر نائب لرقم الشريحة 4"/>
          <p:cNvSpPr>
            <a:spLocks noGrp="1"/>
          </p:cNvSpPr>
          <p:nvPr>
            <p:ph type="sldNum" sz="quarter" idx="12"/>
          </p:nvPr>
        </p:nvSpPr>
        <p:spPr/>
        <p:txBody>
          <a:bodyPr/>
          <a:lstStyle/>
          <a:p>
            <a:fld id="{60AB0913-C181-4A77-8BE0-337AD27B087B}" type="slidenum">
              <a:rPr lang="en-US" smtClean="0"/>
              <a:pPr/>
              <a:t>23</a:t>
            </a:fld>
            <a:endParaRPr lang="en-US"/>
          </a:p>
        </p:txBody>
      </p:sp>
      <p:sp>
        <p:nvSpPr>
          <p:cNvPr id="118785" name="Rectangle 1"/>
          <p:cNvSpPr>
            <a:spLocks noChangeArrowheads="1"/>
          </p:cNvSpPr>
          <p:nvPr/>
        </p:nvSpPr>
        <p:spPr bwMode="auto">
          <a:xfrm>
            <a:off x="762000" y="4343400"/>
            <a:ext cx="7848600"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US" sz="1600" b="1" dirty="0" smtClean="0"/>
              <a:t>Fig. 11</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Column diagram representing Semi-Quantitative test results of potential anti-malarial drugs, </a:t>
            </a:r>
            <a:r>
              <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complex10</a:t>
            </a:r>
            <a:r>
              <a:rPr lang="en-US" sz="1600" b="1" dirty="0" smtClean="0">
                <a:latin typeface="Times New Roman" pitchFamily="18" charset="0"/>
                <a:ea typeface="Times New Roman" pitchFamily="18" charset="0"/>
                <a:cs typeface="Times New Roman" pitchFamily="18" charset="0"/>
              </a:rPr>
              <a:t> </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Zn(</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Sulindac</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)1,10-phenanthroline, </a:t>
            </a:r>
            <a:r>
              <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complex11</a:t>
            </a:r>
            <a:r>
              <a:rPr kumimoji="0" lang="en-US" sz="16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Zn(</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Sulindac</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in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MeOH</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complex12</a:t>
            </a:r>
            <a:r>
              <a:rPr kumimoji="0" lang="en-US" sz="16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Zn(</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Sulindac</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en-US" sz="1600" b="0" i="0" u="none" strike="noStrike" cap="none" normalizeH="0" baseline="-25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,aminopy </a:t>
            </a:r>
            <a:r>
              <a:rPr kumimoji="0" lang="en-US" sz="16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complex13</a:t>
            </a:r>
            <a:r>
              <a:rPr kumimoji="0" lang="en-US" sz="1600" b="1" i="0" u="none" strike="noStrike" cap="none" normalizeH="0" dirty="0" smtClean="0">
                <a:ln>
                  <a:noFill/>
                </a:ln>
                <a:solidFill>
                  <a:srgbClr val="0070C0"/>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Zn(</a:t>
            </a:r>
            <a:r>
              <a:rPr kumimoji="0" lang="en-US" sz="1600" b="0" i="0" u="none" strike="noStrike" cap="none" normalizeH="0" baseline="0" dirty="0" err="1" smtClean="0">
                <a:ln>
                  <a:noFill/>
                </a:ln>
                <a:solidFill>
                  <a:srgbClr val="0070C0"/>
                </a:solidFill>
                <a:effectLst/>
                <a:latin typeface="Times New Roman" pitchFamily="18" charset="0"/>
                <a:ea typeface="Times New Roman" pitchFamily="18" charset="0"/>
                <a:cs typeface="Times New Roman" pitchFamily="18" charset="0"/>
              </a:rPr>
              <a:t>Sulindac</a:t>
            </a:r>
            <a:r>
              <a:rPr kumimoji="0" lang="en-US" sz="1600" b="0"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a:t>
            </a:r>
            <a:r>
              <a:rPr kumimoji="0" lang="en-US" sz="1600" b="0" i="0" u="none" strike="noStrike" cap="none" normalizeH="0" baseline="-25000" dirty="0" smtClean="0">
                <a:ln>
                  <a:noFill/>
                </a:ln>
                <a:solidFill>
                  <a:srgbClr val="0070C0"/>
                </a:solidFill>
                <a:effectLst/>
                <a:latin typeface="Times New Roman" pitchFamily="18" charset="0"/>
                <a:ea typeface="Times New Roman" pitchFamily="18" charset="0"/>
                <a:cs typeface="Times New Roman" pitchFamily="18" charset="0"/>
              </a:rPr>
              <a:t>2</a:t>
            </a:r>
            <a:r>
              <a:rPr kumimoji="0" lang="en-US" sz="1600" b="0"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,2-amino </a:t>
            </a:r>
            <a:r>
              <a:rPr kumimoji="0" lang="en-US" sz="1600" b="0" i="0" u="none" strike="noStrike" cap="none" normalizeH="0" baseline="0" dirty="0" err="1" smtClean="0">
                <a:ln>
                  <a:noFill/>
                </a:ln>
                <a:solidFill>
                  <a:srgbClr val="0070C0"/>
                </a:solidFill>
                <a:effectLst/>
                <a:latin typeface="Times New Roman" pitchFamily="18" charset="0"/>
                <a:ea typeface="Times New Roman" pitchFamily="18" charset="0"/>
                <a:cs typeface="Times New Roman" pitchFamily="18" charset="0"/>
              </a:rPr>
              <a:t>methylpy</a:t>
            </a:r>
            <a:r>
              <a:rPr kumimoji="0" lang="en-US" sz="1600" b="0"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complex14</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Zn(</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Sulindac</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1,2-dimethyl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imidazole</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complex6  Zn(</a:t>
            </a:r>
            <a:r>
              <a:rPr kumimoji="0" lang="en-US" sz="1600" b="1"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Sulindac</a:t>
            </a:r>
            <a:r>
              <a:rPr kumimoji="0" lang="en-US"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)2,9-dimethyl-1,10-phenanthroline</a:t>
            </a:r>
            <a:r>
              <a:rPr kumimoji="0" lang="en-US" sz="1600" b="1" i="0" u="none" strike="noStrike" cap="none" normalizeH="0" baseline="0" dirty="0" smtClean="0">
                <a:ln>
                  <a:noFill/>
                </a:ln>
                <a:effectLst/>
                <a:latin typeface="Times New Roman" pitchFamily="18" charset="0"/>
                <a:ea typeface="Times New Roman" pitchFamily="18" charset="0"/>
                <a:cs typeface="Times New Roman" pitchFamily="18" charset="0"/>
              </a:rPr>
              <a:t>,</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all at concentration 1mg/ml </a:t>
            </a:r>
            <a:r>
              <a:rPr kumimoji="0" lang="en-US" sz="16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dissolved in DMSO, compared to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Chloroquine</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(CQ as positive control, while water and DMSO were used as negative controls,  absorption is inversely proportional to drugs efficiency, the lower the absorption is, the drug is considered to be more efficient.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2" name="Picture 1"/>
          <p:cNvPicPr>
            <a:picLocks noChangeAspect="1" noChangeArrowheads="1"/>
          </p:cNvPicPr>
          <p:nvPr/>
        </p:nvPicPr>
        <p:blipFill>
          <a:blip r:embed="rId2"/>
          <a:srcRect/>
          <a:stretch>
            <a:fillRect/>
          </a:stretch>
        </p:blipFill>
        <p:spPr bwMode="auto">
          <a:xfrm>
            <a:off x="609600" y="152400"/>
            <a:ext cx="7867650" cy="4210050"/>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عنصر نائب لرقم الشريحة 4"/>
          <p:cNvSpPr>
            <a:spLocks noGrp="1"/>
          </p:cNvSpPr>
          <p:nvPr>
            <p:ph type="sldNum" sz="quarter" idx="12"/>
          </p:nvPr>
        </p:nvSpPr>
        <p:spPr/>
        <p:txBody>
          <a:bodyPr/>
          <a:lstStyle/>
          <a:p>
            <a:fld id="{60AB0913-C181-4A77-8BE0-337AD27B087B}" type="slidenum">
              <a:rPr lang="en-US" smtClean="0"/>
              <a:pPr/>
              <a:t>24</a:t>
            </a:fld>
            <a:endParaRPr lang="en-US"/>
          </a:p>
        </p:txBody>
      </p:sp>
      <p:pic>
        <p:nvPicPr>
          <p:cNvPr id="6" name="Picture 2"/>
          <p:cNvPicPr>
            <a:picLocks noGrp="1"/>
          </p:cNvPicPr>
          <p:nvPr>
            <p:ph idx="1"/>
          </p:nvPr>
        </p:nvPicPr>
        <p:blipFill>
          <a:blip r:embed="rId2" cstate="print"/>
          <a:srcRect/>
          <a:stretch>
            <a:fillRect/>
          </a:stretch>
        </p:blipFill>
        <p:spPr bwMode="auto">
          <a:xfrm>
            <a:off x="914400" y="457200"/>
            <a:ext cx="7391400" cy="4419600"/>
          </a:xfrm>
          <a:prstGeom prst="rect">
            <a:avLst/>
          </a:prstGeom>
          <a:noFill/>
        </p:spPr>
      </p:pic>
      <p:sp>
        <p:nvSpPr>
          <p:cNvPr id="117761" name="Rectangle 1"/>
          <p:cNvSpPr>
            <a:spLocks noChangeArrowheads="1"/>
          </p:cNvSpPr>
          <p:nvPr/>
        </p:nvSpPr>
        <p:spPr bwMode="auto">
          <a:xfrm>
            <a:off x="838200" y="4876800"/>
            <a:ext cx="7620000" cy="14157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US" sz="1400" b="1" dirty="0" smtClean="0"/>
              <a:t>Fig. 12</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Column diagram representing the Semi-Quantitative test results of potential anti-malarial drug </a:t>
            </a:r>
            <a:r>
              <a:rPr kumimoji="0" lang="en-US"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Zn(</a:t>
            </a:r>
            <a:r>
              <a:rPr kumimoji="0" lang="en-US" sz="1600" b="1"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Sulindac</a:t>
            </a:r>
            <a:r>
              <a:rPr kumimoji="0" lang="en-US"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a:t>
            </a:r>
            <a:r>
              <a:rPr kumimoji="0" lang="en-US" sz="1600" b="1" i="0" u="none" strike="noStrike" cap="none" normalizeH="0" baseline="-25000" dirty="0" smtClean="0">
                <a:ln>
                  <a:noFill/>
                </a:ln>
                <a:solidFill>
                  <a:srgbClr val="FF0000"/>
                </a:solidFill>
                <a:effectLst/>
                <a:latin typeface="Times New Roman" pitchFamily="18" charset="0"/>
                <a:ea typeface="Times New Roman" pitchFamily="18" charset="0"/>
                <a:cs typeface="Times New Roman" pitchFamily="18" charset="0"/>
              </a:rPr>
              <a:t>2</a:t>
            </a:r>
            <a:r>
              <a:rPr kumimoji="0" lang="en-US"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2,9-dimethyl-1,10-phenanthroline</a:t>
            </a:r>
            <a:r>
              <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dissolved in DMSO, compared to </a:t>
            </a:r>
            <a:r>
              <a:rPr kumimoji="0" lang="en-US"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Chloroquine</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as positive control. while water and DMSO used as negative controls, showing the absorption values of dissolved β-</a:t>
            </a:r>
            <a:r>
              <a:rPr kumimoji="0" lang="en-US"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Hematin</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(alkaline </a:t>
            </a:r>
            <a:r>
              <a:rPr kumimoji="0" lang="en-US"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hematin</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405 nm using ELISA reader, absorption is inversely proportional to drugs efficiency, the lower the absorption is, the drug is considered to be more efficient.</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عنصر نائب لرقم الشريحة 4"/>
          <p:cNvSpPr>
            <a:spLocks noGrp="1"/>
          </p:cNvSpPr>
          <p:nvPr>
            <p:ph type="sldNum" sz="quarter" idx="12"/>
          </p:nvPr>
        </p:nvSpPr>
        <p:spPr/>
        <p:txBody>
          <a:bodyPr/>
          <a:lstStyle/>
          <a:p>
            <a:fld id="{60AB0913-C181-4A77-8BE0-337AD27B087B}" type="slidenum">
              <a:rPr lang="en-US" smtClean="0"/>
              <a:pPr/>
              <a:t>25</a:t>
            </a:fld>
            <a:endParaRPr lang="en-US"/>
          </a:p>
        </p:txBody>
      </p:sp>
      <p:pic>
        <p:nvPicPr>
          <p:cNvPr id="6" name="Picture 4"/>
          <p:cNvPicPr>
            <a:picLocks noGrp="1"/>
          </p:cNvPicPr>
          <p:nvPr>
            <p:ph idx="1"/>
          </p:nvPr>
        </p:nvPicPr>
        <p:blipFill>
          <a:blip r:embed="rId2" cstate="print"/>
          <a:srcRect/>
          <a:stretch>
            <a:fillRect/>
          </a:stretch>
        </p:blipFill>
        <p:spPr bwMode="auto">
          <a:xfrm>
            <a:off x="1295400" y="152400"/>
            <a:ext cx="6553200" cy="5105400"/>
          </a:xfrm>
          <a:prstGeom prst="rect">
            <a:avLst/>
          </a:prstGeom>
          <a:noFill/>
        </p:spPr>
      </p:pic>
      <p:sp>
        <p:nvSpPr>
          <p:cNvPr id="123905" name="Rectangle 1"/>
          <p:cNvSpPr>
            <a:spLocks noChangeArrowheads="1"/>
          </p:cNvSpPr>
          <p:nvPr/>
        </p:nvSpPr>
        <p:spPr bwMode="auto">
          <a:xfrm rot="10800000" flipV="1">
            <a:off x="1219200" y="5257800"/>
            <a:ext cx="66294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US" sz="1600" b="1" dirty="0" smtClean="0"/>
              <a:t>Fig. 13</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Column diagram representing the percentage yields of the complex: </a:t>
            </a:r>
            <a:r>
              <a:rPr kumimoji="0" lang="en-US"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Zn(</a:t>
            </a:r>
            <a:r>
              <a:rPr kumimoji="0" lang="en-US" sz="1600" b="1"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sulindac</a:t>
            </a:r>
            <a:r>
              <a:rPr kumimoji="0" lang="en-US"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a:t>
            </a:r>
            <a:r>
              <a:rPr kumimoji="0" lang="en-US" sz="1600" b="1" i="0" u="none" strike="noStrike" cap="none" normalizeH="0" baseline="-25000" dirty="0" smtClean="0">
                <a:ln>
                  <a:noFill/>
                </a:ln>
                <a:solidFill>
                  <a:srgbClr val="FF0000"/>
                </a:solidFill>
                <a:effectLst/>
                <a:latin typeface="Times New Roman" pitchFamily="18" charset="0"/>
                <a:ea typeface="Times New Roman" pitchFamily="18" charset="0"/>
                <a:cs typeface="Times New Roman" pitchFamily="18" charset="0"/>
              </a:rPr>
              <a:t>2</a:t>
            </a:r>
            <a:r>
              <a:rPr kumimoji="0" lang="en-US"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2,9-dimethyl-1,10</a:t>
            </a:r>
            <a:r>
              <a:rPr lang="en-US" sz="1600" b="1" baseline="0" dirty="0" smtClean="0">
                <a:solidFill>
                  <a:srgbClr val="FF0000"/>
                </a:solidFill>
                <a:latin typeface="Times New Roman" pitchFamily="18" charset="0"/>
                <a:ea typeface="Times New Roman" pitchFamily="18" charset="0"/>
                <a:cs typeface="Times New Roman" pitchFamily="18" charset="0"/>
              </a:rPr>
              <a:t>-</a:t>
            </a:r>
            <a:r>
              <a:rPr kumimoji="0" lang="en-US"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phenanthroline</a:t>
            </a:r>
            <a:r>
              <a:rPr lang="en-US" sz="1600" dirty="0" smtClean="0">
                <a:latin typeface="Times New Roman" pitchFamily="18" charset="0"/>
                <a:ea typeface="Times New Roman" pitchFamily="18" charset="0"/>
                <a:cs typeface="Times New Roman" pitchFamily="18" charset="0"/>
              </a:rPr>
              <a:t> </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as potential anti-malarial drug, compared to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Chloroquine</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and DMSO </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0.4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mM</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en-US" sz="16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Yields are inversely proportional to drugs efficiency, the lower the yield is, the drug is considered to be more efficient.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عنصر نائب لرقم الشريحة 4"/>
          <p:cNvSpPr>
            <a:spLocks noGrp="1"/>
          </p:cNvSpPr>
          <p:nvPr>
            <p:ph type="sldNum" sz="quarter" idx="12"/>
          </p:nvPr>
        </p:nvSpPr>
        <p:spPr/>
        <p:txBody>
          <a:bodyPr/>
          <a:lstStyle/>
          <a:p>
            <a:fld id="{60AB0913-C181-4A77-8BE0-337AD27B087B}" type="slidenum">
              <a:rPr lang="en-US" smtClean="0"/>
              <a:pPr/>
              <a:t>26</a:t>
            </a:fld>
            <a:endParaRPr lang="en-US"/>
          </a:p>
        </p:txBody>
      </p:sp>
      <p:pic>
        <p:nvPicPr>
          <p:cNvPr id="6" name="Picture 3"/>
          <p:cNvPicPr>
            <a:picLocks noGrp="1"/>
          </p:cNvPicPr>
          <p:nvPr>
            <p:ph idx="1"/>
          </p:nvPr>
        </p:nvPicPr>
        <p:blipFill>
          <a:blip r:embed="rId2" cstate="print"/>
          <a:srcRect/>
          <a:stretch>
            <a:fillRect/>
          </a:stretch>
        </p:blipFill>
        <p:spPr bwMode="auto">
          <a:xfrm>
            <a:off x="1219200" y="609600"/>
            <a:ext cx="6781800" cy="4876800"/>
          </a:xfrm>
          <a:prstGeom prst="rect">
            <a:avLst/>
          </a:prstGeom>
          <a:noFill/>
        </p:spPr>
      </p:pic>
      <p:sp>
        <p:nvSpPr>
          <p:cNvPr id="122881" name="Rectangle 1"/>
          <p:cNvSpPr>
            <a:spLocks noChangeArrowheads="1"/>
          </p:cNvSpPr>
          <p:nvPr/>
        </p:nvSpPr>
        <p:spPr bwMode="auto">
          <a:xfrm>
            <a:off x="1219200" y="5562600"/>
            <a:ext cx="70104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n-US" sz="1600" b="1" dirty="0" smtClean="0"/>
              <a:t>Fig. 14 </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Column diagram representing the efficiencies of potential anti-malarial drug, complex; </a:t>
            </a:r>
            <a:r>
              <a:rPr kumimoji="0" lang="en-US"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Zn(</a:t>
            </a:r>
            <a:r>
              <a:rPr kumimoji="0" lang="en-US" sz="1600" b="1" i="0" u="none" strike="noStrike" cap="none" normalizeH="0" baseline="0" dirty="0" err="1" smtClean="0">
                <a:ln>
                  <a:noFill/>
                </a:ln>
                <a:solidFill>
                  <a:srgbClr val="FF0000"/>
                </a:solidFill>
                <a:effectLst/>
                <a:latin typeface="Times New Roman" pitchFamily="18" charset="0"/>
                <a:ea typeface="Times New Roman" pitchFamily="18" charset="0"/>
                <a:cs typeface="Times New Roman" pitchFamily="18" charset="0"/>
              </a:rPr>
              <a:t>sulindac</a:t>
            </a:r>
            <a:r>
              <a:rPr kumimoji="0" lang="en-US"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a:t>
            </a:r>
            <a:r>
              <a:rPr kumimoji="0" lang="en-US" sz="1600" b="1" i="0" u="none" strike="noStrike" cap="none" normalizeH="0" baseline="-25000" dirty="0" smtClean="0">
                <a:ln>
                  <a:noFill/>
                </a:ln>
                <a:solidFill>
                  <a:srgbClr val="FF0000"/>
                </a:solidFill>
                <a:effectLst/>
                <a:latin typeface="Times New Roman" pitchFamily="18" charset="0"/>
                <a:ea typeface="Times New Roman" pitchFamily="18" charset="0"/>
                <a:cs typeface="Times New Roman" pitchFamily="18" charset="0"/>
              </a:rPr>
              <a:t>2</a:t>
            </a:r>
            <a:r>
              <a:rPr kumimoji="0" lang="en-US"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2,9-dimethyl-1,10-phenanthroline</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compared to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Chloroquine</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all at a concentration </a:t>
            </a:r>
            <a:r>
              <a:rPr kumimoji="0" lang="en-US"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of 0.4 </a:t>
            </a:r>
            <a:r>
              <a:rPr kumimoji="0" lang="en-US" sz="1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mM</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Grp="1" noChangeAspect="1" noChangeArrowheads="1"/>
          </p:cNvPicPr>
          <p:nvPr>
            <p:ph idx="1"/>
          </p:nvPr>
        </p:nvPicPr>
        <p:blipFill>
          <a:blip r:embed="rId2" cstate="print"/>
          <a:srcRect/>
          <a:stretch>
            <a:fillRect/>
          </a:stretch>
        </p:blipFill>
        <p:spPr bwMode="auto">
          <a:xfrm rot="16200000">
            <a:off x="348432" y="565966"/>
            <a:ext cx="4103737" cy="4800599"/>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Slide Number Placeholder 4"/>
          <p:cNvSpPr>
            <a:spLocks noGrp="1"/>
          </p:cNvSpPr>
          <p:nvPr>
            <p:ph type="sldNum" sz="quarter" idx="12"/>
          </p:nvPr>
        </p:nvSpPr>
        <p:spPr/>
        <p:txBody>
          <a:bodyPr/>
          <a:lstStyle/>
          <a:p>
            <a:fld id="{60AB0913-C181-4A77-8BE0-337AD27B087B}" type="slidenum">
              <a:rPr lang="en-US" smtClean="0"/>
              <a:pPr/>
              <a:t>27</a:t>
            </a:fld>
            <a:endParaRPr lang="en-US"/>
          </a:p>
        </p:txBody>
      </p:sp>
      <p:sp>
        <p:nvSpPr>
          <p:cNvPr id="6" name="TextBox 5"/>
          <p:cNvSpPr txBox="1"/>
          <p:nvPr/>
        </p:nvSpPr>
        <p:spPr>
          <a:xfrm>
            <a:off x="1524000" y="304800"/>
            <a:ext cx="6248400" cy="861774"/>
          </a:xfrm>
          <a:prstGeom prst="rect">
            <a:avLst/>
          </a:prstGeom>
          <a:noFill/>
        </p:spPr>
        <p:txBody>
          <a:bodyPr wrap="square" rtlCol="0">
            <a:spAutoFit/>
          </a:bodyPr>
          <a:lstStyle/>
          <a:p>
            <a:r>
              <a:rPr lang="en-US" sz="5000" dirty="0" smtClean="0">
                <a:solidFill>
                  <a:schemeClr val="tx2"/>
                </a:solidFill>
                <a:latin typeface="+mj-lt"/>
                <a:ea typeface="+mj-ea"/>
                <a:cs typeface="+mj-cs"/>
              </a:rPr>
              <a:t>Ibuprofen complexes </a:t>
            </a:r>
          </a:p>
        </p:txBody>
      </p:sp>
      <p:pic>
        <p:nvPicPr>
          <p:cNvPr id="7" name="Picture 4"/>
          <p:cNvPicPr>
            <a:picLocks noChangeAspect="1" noChangeArrowheads="1"/>
          </p:cNvPicPr>
          <p:nvPr/>
        </p:nvPicPr>
        <p:blipFill>
          <a:blip r:embed="rId3" cstate="print"/>
          <a:stretch>
            <a:fillRect/>
          </a:stretch>
        </p:blipFill>
        <p:spPr bwMode="auto">
          <a:xfrm>
            <a:off x="4819230" y="990600"/>
            <a:ext cx="4324770" cy="3962400"/>
          </a:xfrm>
          <a:prstGeom prst="rect">
            <a:avLst/>
          </a:prstGeom>
          <a:noFill/>
          <a:ln w="9525">
            <a:noFill/>
            <a:miter lim="800000"/>
            <a:headEnd/>
            <a:tailEnd/>
          </a:ln>
          <a:effectLst/>
        </p:spPr>
      </p:pic>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500" fill="hold"/>
                                        <p:tgtEl>
                                          <p:spTgt spid="66562"/>
                                        </p:tgtEl>
                                        <p:attrNameLst>
                                          <p:attrName>r</p:attrName>
                                        </p:attrNameLst>
                                      </p:cBhvr>
                                    </p:animRot>
                                  </p:childTnLst>
                                </p:cTn>
                              </p:par>
                            </p:childTnLst>
                          </p:cTn>
                        </p:par>
                        <p:par>
                          <p:cTn id="7" fill="hold">
                            <p:stCondLst>
                              <p:cond delay="500"/>
                            </p:stCondLst>
                            <p:childTnLst>
                              <p:par>
                                <p:cTn id="8" presetID="8" presetClass="emph" presetSubtype="0" fill="hold" nodeType="afterEffect">
                                  <p:stCondLst>
                                    <p:cond delay="0"/>
                                  </p:stCondLst>
                                  <p:childTnLst>
                                    <p:animRot by="21600000">
                                      <p:cBhvr>
                                        <p:cTn id="9" dur="5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عنصر نائب لرقم الشريحة 4"/>
          <p:cNvSpPr>
            <a:spLocks noGrp="1"/>
          </p:cNvSpPr>
          <p:nvPr>
            <p:ph type="sldNum" sz="quarter" idx="12"/>
          </p:nvPr>
        </p:nvSpPr>
        <p:spPr/>
        <p:txBody>
          <a:bodyPr/>
          <a:lstStyle/>
          <a:p>
            <a:fld id="{60AB0913-C181-4A77-8BE0-337AD27B087B}" type="slidenum">
              <a:rPr lang="en-US" smtClean="0"/>
              <a:pPr/>
              <a:t>28</a:t>
            </a:fld>
            <a:endParaRPr lang="en-US"/>
          </a:p>
        </p:txBody>
      </p:sp>
      <p:pic>
        <p:nvPicPr>
          <p:cNvPr id="90114" name="Picture 2" descr="F:\Baha'a\hijazi34 (1).JPG"/>
          <p:cNvPicPr>
            <a:picLocks noGrp="1" noChangeAspect="1" noChangeArrowheads="1"/>
          </p:cNvPicPr>
          <p:nvPr>
            <p:ph idx="1"/>
          </p:nvPr>
        </p:nvPicPr>
        <p:blipFill>
          <a:blip r:embed="rId3" cstate="print"/>
          <a:srcRect l="4412" t="8996" r="4412" b="8030"/>
          <a:stretch>
            <a:fillRect/>
          </a:stretch>
        </p:blipFill>
        <p:spPr bwMode="auto">
          <a:xfrm>
            <a:off x="3657600" y="990600"/>
            <a:ext cx="4876800" cy="5257800"/>
          </a:xfrm>
          <a:prstGeom prst="rect">
            <a:avLst/>
          </a:prstGeom>
          <a:noFill/>
        </p:spPr>
      </p:pic>
      <p:graphicFrame>
        <p:nvGraphicFramePr>
          <p:cNvPr id="99329" name="Object 1"/>
          <p:cNvGraphicFramePr>
            <a:graphicFrameLocks noChangeAspect="1"/>
          </p:cNvGraphicFramePr>
          <p:nvPr/>
        </p:nvGraphicFramePr>
        <p:xfrm>
          <a:off x="304800" y="1676400"/>
          <a:ext cx="2472267" cy="1828800"/>
        </p:xfrm>
        <a:graphic>
          <a:graphicData uri="http://schemas.openxmlformats.org/presentationml/2006/ole">
            <p:oleObj spid="_x0000_s99333" name="CS ChemDraw Drawing" r:id="rId4" imgW="1296619" imgH="958291" progId="ChemDraw.Document.6.0">
              <p:embed/>
            </p:oleObj>
          </a:graphicData>
        </a:graphic>
      </p:graphicFrame>
      <p:graphicFrame>
        <p:nvGraphicFramePr>
          <p:cNvPr id="99332" name="Object 4"/>
          <p:cNvGraphicFramePr>
            <a:graphicFrameLocks noChangeAspect="1"/>
          </p:cNvGraphicFramePr>
          <p:nvPr/>
        </p:nvGraphicFramePr>
        <p:xfrm>
          <a:off x="838200" y="4495800"/>
          <a:ext cx="1746740" cy="1219200"/>
        </p:xfrm>
        <a:graphic>
          <a:graphicData uri="http://schemas.openxmlformats.org/presentationml/2006/ole">
            <p:oleObj spid="_x0000_s99334" name="CS ChemDraw Drawing" r:id="rId5" imgW="710214" imgH="494643" progId="ChemDraw.Document.6.0">
              <p:embed/>
            </p:oleObj>
          </a:graphicData>
        </a:graphic>
      </p:graphicFrame>
      <p:sp>
        <p:nvSpPr>
          <p:cNvPr id="7" name="TextBox 6"/>
          <p:cNvSpPr txBox="1"/>
          <p:nvPr/>
        </p:nvSpPr>
        <p:spPr>
          <a:xfrm>
            <a:off x="1524000" y="228600"/>
            <a:ext cx="6324600" cy="861774"/>
          </a:xfrm>
          <a:prstGeom prst="rect">
            <a:avLst/>
          </a:prstGeom>
          <a:noFill/>
        </p:spPr>
        <p:txBody>
          <a:bodyPr wrap="square" rtlCol="0">
            <a:spAutoFit/>
          </a:bodyPr>
          <a:lstStyle/>
          <a:p>
            <a:r>
              <a:rPr lang="en-US" sz="5000" dirty="0" err="1" smtClean="0">
                <a:solidFill>
                  <a:schemeClr val="tx2"/>
                </a:solidFill>
                <a:latin typeface="+mj-lt"/>
                <a:ea typeface="+mj-ea"/>
                <a:cs typeface="+mj-cs"/>
              </a:rPr>
              <a:t>Diclofenac</a:t>
            </a:r>
            <a:r>
              <a:rPr lang="en-US" sz="5000" dirty="0" smtClean="0">
                <a:solidFill>
                  <a:schemeClr val="tx2"/>
                </a:solidFill>
                <a:latin typeface="+mj-lt"/>
                <a:ea typeface="+mj-ea"/>
                <a:cs typeface="+mj-cs"/>
              </a:rPr>
              <a:t> complexes </a:t>
            </a:r>
          </a:p>
        </p:txBody>
      </p:sp>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BABC31C0-1D0E-4FB1-87A0-B592949B4166}" type="datetime3">
              <a:rPr lang="en-US" smtClean="0"/>
              <a:pPr/>
              <a:t>11 March 2015</a:t>
            </a:fld>
            <a:endParaRPr lang="en-US"/>
          </a:p>
        </p:txBody>
      </p:sp>
      <p:sp>
        <p:nvSpPr>
          <p:cNvPr id="5" name="عنصر نائب لرقم الشريحة 4"/>
          <p:cNvSpPr>
            <a:spLocks noGrp="1"/>
          </p:cNvSpPr>
          <p:nvPr>
            <p:ph type="sldNum" sz="quarter" idx="12"/>
          </p:nvPr>
        </p:nvSpPr>
        <p:spPr/>
        <p:txBody>
          <a:bodyPr/>
          <a:lstStyle/>
          <a:p>
            <a:fld id="{60AB0913-C181-4A77-8BE0-337AD27B087B}" type="slidenum">
              <a:rPr lang="en-US" smtClean="0"/>
              <a:pPr/>
              <a:t>29</a:t>
            </a:fld>
            <a:endParaRPr lang="en-US"/>
          </a:p>
        </p:txBody>
      </p:sp>
      <p:pic>
        <p:nvPicPr>
          <p:cNvPr id="93186" name="Picture 2" descr="C:\Users\DELL\Downloads\Hijazi29L.jpg"/>
          <p:cNvPicPr>
            <a:picLocks noGrp="1" noChangeAspect="1" noChangeArrowheads="1"/>
          </p:cNvPicPr>
          <p:nvPr>
            <p:ph idx="1"/>
          </p:nvPr>
        </p:nvPicPr>
        <p:blipFill>
          <a:blip r:embed="rId3"/>
          <a:srcRect/>
          <a:stretch>
            <a:fillRect/>
          </a:stretch>
        </p:blipFill>
        <p:spPr bwMode="auto">
          <a:xfrm>
            <a:off x="2971800" y="1066800"/>
            <a:ext cx="5866998" cy="4389437"/>
          </a:xfrm>
          <a:prstGeom prst="rect">
            <a:avLst/>
          </a:prstGeom>
          <a:noFill/>
        </p:spPr>
      </p:pic>
      <p:graphicFrame>
        <p:nvGraphicFramePr>
          <p:cNvPr id="96259" name="Object 3"/>
          <p:cNvGraphicFramePr>
            <a:graphicFrameLocks noChangeAspect="1"/>
          </p:cNvGraphicFramePr>
          <p:nvPr/>
        </p:nvGraphicFramePr>
        <p:xfrm>
          <a:off x="914400" y="3733800"/>
          <a:ext cx="1524000" cy="1077225"/>
        </p:xfrm>
        <a:graphic>
          <a:graphicData uri="http://schemas.openxmlformats.org/presentationml/2006/ole">
            <p:oleObj spid="_x0000_s96261" name="CS ChemDraw Drawing" r:id="rId4" imgW="975064" imgH="689741" progId="ChemDraw.Document.6.0">
              <p:embed/>
            </p:oleObj>
          </a:graphicData>
        </a:graphic>
      </p:graphicFrame>
      <p:graphicFrame>
        <p:nvGraphicFramePr>
          <p:cNvPr id="96260" name="Object 4"/>
          <p:cNvGraphicFramePr>
            <a:graphicFrameLocks noChangeAspect="1"/>
          </p:cNvGraphicFramePr>
          <p:nvPr/>
        </p:nvGraphicFramePr>
        <p:xfrm>
          <a:off x="533400" y="1066800"/>
          <a:ext cx="1905000" cy="1409479"/>
        </p:xfrm>
        <a:graphic>
          <a:graphicData uri="http://schemas.openxmlformats.org/presentationml/2006/ole">
            <p:oleObj spid="_x0000_s96262" name="CS ChemDraw Drawing" r:id="rId5" imgW="1296619" imgH="958291" progId="ChemDraw.Document.6.0">
              <p:embed/>
            </p:oleObj>
          </a:graphicData>
        </a:graphic>
      </p:graphicFrame>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6794</TotalTime>
  <Words>1685</Words>
  <Application>Microsoft Office PowerPoint</Application>
  <PresentationFormat>On-screen Show (4:3)</PresentationFormat>
  <Paragraphs>266</Paragraphs>
  <Slides>29</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Flow</vt:lpstr>
      <vt:lpstr>CS ChemDraw Drawing</vt:lpstr>
      <vt:lpstr>Slide 1</vt:lpstr>
      <vt:lpstr>Aim of the research</vt:lpstr>
      <vt:lpstr>Zinc in biology and medicine</vt:lpstr>
      <vt:lpstr>Why Zinc?</vt:lpstr>
      <vt:lpstr>Carboxylic acids</vt:lpstr>
      <vt:lpstr>Nitrogen donor ligands</vt:lpstr>
      <vt:lpstr>Slide 7</vt:lpstr>
      <vt:lpstr>Slide 8</vt:lpstr>
      <vt:lpstr>Slide 9</vt:lpstr>
      <vt:lpstr>Slide 10</vt:lpstr>
      <vt:lpstr>Slide 11</vt:lpstr>
      <vt:lpstr>In-vitro testing for anti-malarial activity using Semi-Quantitative method</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mohanad</dc:creator>
  <cp:lastModifiedBy>habuali</cp:lastModifiedBy>
  <cp:revision>536</cp:revision>
  <dcterms:created xsi:type="dcterms:W3CDTF">2012-04-08T03:38:18Z</dcterms:created>
  <dcterms:modified xsi:type="dcterms:W3CDTF">2015-03-11T14:49:56Z</dcterms:modified>
</cp:coreProperties>
</file>